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9"/>
  </p:notesMasterIdLst>
  <p:sldIdLst>
    <p:sldId id="256" r:id="rId3"/>
    <p:sldId id="257" r:id="rId4"/>
    <p:sldId id="258" r:id="rId5"/>
    <p:sldId id="259" r:id="rId6"/>
    <p:sldId id="278" r:id="rId7"/>
    <p:sldId id="260" r:id="rId8"/>
    <p:sldId id="279" r:id="rId9"/>
    <p:sldId id="261" r:id="rId10"/>
    <p:sldId id="280" r:id="rId11"/>
    <p:sldId id="262" r:id="rId12"/>
    <p:sldId id="263" r:id="rId13"/>
    <p:sldId id="264" r:id="rId14"/>
    <p:sldId id="281"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6"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4400" b="0" strike="noStrike" spc="-1">
                <a:latin typeface="Arial"/>
              </a:rPr>
              <a:t>单击鼠标移动幻灯片</a:t>
            </a:r>
          </a:p>
        </p:txBody>
      </p:sp>
      <p:sp>
        <p:nvSpPr>
          <p:cNvPr id="77"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单击编辑备注格式</a:t>
            </a:r>
          </a:p>
        </p:txBody>
      </p:sp>
      <p:sp>
        <p:nvSpPr>
          <p:cNvPr id="78"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 </a:t>
            </a:r>
          </a:p>
        </p:txBody>
      </p:sp>
      <p:sp>
        <p:nvSpPr>
          <p:cNvPr id="79"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 </a:t>
            </a:r>
          </a:p>
        </p:txBody>
      </p:sp>
      <p:sp>
        <p:nvSpPr>
          <p:cNvPr id="80"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 </a:t>
            </a:r>
          </a:p>
        </p:txBody>
      </p:sp>
      <p:sp>
        <p:nvSpPr>
          <p:cNvPr id="81" name="PlaceHolder 6"/>
          <p:cNvSpPr>
            <a:spLocks noGrp="1"/>
          </p:cNvSpPr>
          <p:nvPr>
            <p:ph type="sldNum"/>
          </p:nvPr>
        </p:nvSpPr>
        <p:spPr>
          <a:xfrm>
            <a:off x="4278960" y="10157400"/>
            <a:ext cx="3280680" cy="534240"/>
          </a:xfrm>
          <a:prstGeom prst="rect">
            <a:avLst/>
          </a:prstGeom>
        </p:spPr>
        <p:txBody>
          <a:bodyPr lIns="0" tIns="0" rIns="0" bIns="0" anchor="b"/>
          <a:lstStyle/>
          <a:p>
            <a:pPr algn="r"/>
            <a:fld id="{65195164-AD99-46DA-B0B9-9F04D5872A55}"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3119316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PlaceHolder 1"/>
          <p:cNvSpPr>
            <a:spLocks noGrp="1" noRot="1" noChangeAspect="1"/>
          </p:cNvSpPr>
          <p:nvPr>
            <p:ph type="sldImg"/>
          </p:nvPr>
        </p:nvSpPr>
        <p:spPr>
          <a:xfrm>
            <a:off x="382588" y="685800"/>
            <a:ext cx="6088062" cy="3424238"/>
          </a:xfrm>
          <a:prstGeom prst="rect">
            <a:avLst/>
          </a:prstGeom>
        </p:spPr>
      </p:sp>
      <p:sp>
        <p:nvSpPr>
          <p:cNvPr id="274" name="PlaceHolder 2"/>
          <p:cNvSpPr>
            <a:spLocks noGrp="1"/>
          </p:cNvSpPr>
          <p:nvPr>
            <p:ph type="body"/>
          </p:nvPr>
        </p:nvSpPr>
        <p:spPr>
          <a:xfrm>
            <a:off x="685800" y="4343400"/>
            <a:ext cx="5482440" cy="4110840"/>
          </a:xfrm>
          <a:prstGeom prst="rect">
            <a:avLst/>
          </a:prstGeom>
        </p:spPr>
        <p:txBody>
          <a:bodyPr lIns="0" tIns="0" rIns="0" bIns="0"/>
          <a:lstStyle/>
          <a:p>
            <a:pPr marL="216000" indent="-212760">
              <a:lnSpc>
                <a:spcPct val="100000"/>
              </a:lnSpc>
            </a:pPr>
            <a:r>
              <a:rPr lang="en-US" sz="1200" b="0" strike="noStrike" spc="-1">
                <a:solidFill>
                  <a:srgbClr val="C6162A"/>
                </a:solidFill>
                <a:latin typeface="微软雅黑"/>
                <a:ea typeface="微软雅黑"/>
              </a:rPr>
              <a:t>图像诗——将可阅读的文字排列成具有一定含义的图像的一种艺术形式</a:t>
            </a:r>
            <a:endParaRPr lang="en-US" sz="1200" b="0" strike="noStrike" spc="-1">
              <a:latin typeface="Arial"/>
            </a:endParaRPr>
          </a:p>
          <a:p>
            <a:pPr marL="216000" indent="-212760">
              <a:lnSpc>
                <a:spcPct val="100000"/>
              </a:lnSpc>
            </a:pPr>
            <a:endParaRPr lang="en-US" sz="1200" b="0" strike="noStrike" spc="-1">
              <a:latin typeface="Arial"/>
            </a:endParaRPr>
          </a:p>
        </p:txBody>
      </p:sp>
      <p:sp>
        <p:nvSpPr>
          <p:cNvPr id="275" name="CustomShape 3"/>
          <p:cNvSpPr/>
          <p:nvPr/>
        </p:nvSpPr>
        <p:spPr>
          <a:xfrm>
            <a:off x="3884760" y="8685360"/>
            <a:ext cx="2967840" cy="4532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740919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PlaceHolder 1"/>
          <p:cNvSpPr>
            <a:spLocks noGrp="1" noRot="1" noChangeAspect="1"/>
          </p:cNvSpPr>
          <p:nvPr>
            <p:ph type="sldImg"/>
          </p:nvPr>
        </p:nvSpPr>
        <p:spPr>
          <a:xfrm>
            <a:off x="382588" y="685800"/>
            <a:ext cx="6088062" cy="3424238"/>
          </a:xfrm>
          <a:prstGeom prst="rect">
            <a:avLst/>
          </a:prstGeom>
        </p:spPr>
      </p:sp>
      <p:sp>
        <p:nvSpPr>
          <p:cNvPr id="292" name="PlaceHolder 2"/>
          <p:cNvSpPr>
            <a:spLocks noGrp="1"/>
          </p:cNvSpPr>
          <p:nvPr>
            <p:ph type="body"/>
          </p:nvPr>
        </p:nvSpPr>
        <p:spPr>
          <a:xfrm>
            <a:off x="685800" y="4343400"/>
            <a:ext cx="5482440" cy="4110840"/>
          </a:xfrm>
          <a:prstGeom prst="rect">
            <a:avLst/>
          </a:prstGeom>
        </p:spPr>
        <p:txBody>
          <a:bodyPr lIns="0" tIns="0" rIns="0" bIns="0"/>
          <a:lstStyle/>
          <a:p>
            <a:pPr marL="216000" indent="-212760">
              <a:lnSpc>
                <a:spcPct val="100000"/>
              </a:lnSpc>
            </a:pPr>
            <a:r>
              <a:rPr lang="en-US" sz="1200" b="0" strike="noStrike" spc="-1">
                <a:solidFill>
                  <a:srgbClr val="C6162A"/>
                </a:solidFill>
                <a:latin typeface="微软雅黑"/>
                <a:ea typeface="微软雅黑"/>
              </a:rPr>
              <a:t>图像诗——将可阅读的文字排列成具有一定含义的图像的一种艺术形式</a:t>
            </a:r>
            <a:endParaRPr lang="en-US" sz="1200" b="0" strike="noStrike" spc="-1">
              <a:latin typeface="Arial"/>
            </a:endParaRPr>
          </a:p>
          <a:p>
            <a:pPr marL="216000" indent="-212760">
              <a:lnSpc>
                <a:spcPct val="100000"/>
              </a:lnSpc>
            </a:pPr>
            <a:endParaRPr lang="en-US" sz="1200" b="0" strike="noStrike" spc="-1">
              <a:latin typeface="Arial"/>
            </a:endParaRPr>
          </a:p>
        </p:txBody>
      </p:sp>
      <p:sp>
        <p:nvSpPr>
          <p:cNvPr id="293" name="CustomShape 3"/>
          <p:cNvSpPr/>
          <p:nvPr/>
        </p:nvSpPr>
        <p:spPr>
          <a:xfrm>
            <a:off x="3884760" y="8685360"/>
            <a:ext cx="2967840" cy="4532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979836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PlaceHolder 1"/>
          <p:cNvSpPr>
            <a:spLocks noGrp="1" noRot="1" noChangeAspect="1"/>
          </p:cNvSpPr>
          <p:nvPr>
            <p:ph type="sldImg"/>
          </p:nvPr>
        </p:nvSpPr>
        <p:spPr>
          <a:xfrm>
            <a:off x="382588" y="685800"/>
            <a:ext cx="6088062" cy="3424238"/>
          </a:xfrm>
          <a:prstGeom prst="rect">
            <a:avLst/>
          </a:prstGeom>
        </p:spPr>
      </p:sp>
      <p:sp>
        <p:nvSpPr>
          <p:cNvPr id="295" name="PlaceHolder 2"/>
          <p:cNvSpPr>
            <a:spLocks noGrp="1"/>
          </p:cNvSpPr>
          <p:nvPr>
            <p:ph type="body"/>
          </p:nvPr>
        </p:nvSpPr>
        <p:spPr>
          <a:xfrm>
            <a:off x="685800" y="4343400"/>
            <a:ext cx="5482440" cy="4110840"/>
          </a:xfrm>
          <a:prstGeom prst="rect">
            <a:avLst/>
          </a:prstGeom>
        </p:spPr>
        <p:txBody>
          <a:bodyPr lIns="0" tIns="0" rIns="0" bIns="0"/>
          <a:lstStyle/>
          <a:p>
            <a:pPr marL="216000" indent="-212760">
              <a:lnSpc>
                <a:spcPct val="100000"/>
              </a:lnSpc>
            </a:pPr>
            <a:r>
              <a:rPr lang="en-US" sz="1200" b="0" strike="noStrike" spc="-1">
                <a:solidFill>
                  <a:srgbClr val="C6162A"/>
                </a:solidFill>
                <a:latin typeface="微软雅黑"/>
                <a:ea typeface="微软雅黑"/>
              </a:rPr>
              <a:t>图像诗——将可阅读的文字排列成具有一定含义的图像的一种艺术形式</a:t>
            </a:r>
            <a:endParaRPr lang="en-US" sz="1200" b="0" strike="noStrike" spc="-1">
              <a:latin typeface="Arial"/>
            </a:endParaRPr>
          </a:p>
          <a:p>
            <a:pPr marL="216000" indent="-212760">
              <a:lnSpc>
                <a:spcPct val="100000"/>
              </a:lnSpc>
            </a:pPr>
            <a:endParaRPr lang="en-US" sz="1200" b="0" strike="noStrike" spc="-1">
              <a:latin typeface="Arial"/>
            </a:endParaRPr>
          </a:p>
        </p:txBody>
      </p:sp>
      <p:sp>
        <p:nvSpPr>
          <p:cNvPr id="296" name="CustomShape 3"/>
          <p:cNvSpPr/>
          <p:nvPr/>
        </p:nvSpPr>
        <p:spPr>
          <a:xfrm>
            <a:off x="3884760" y="8685360"/>
            <a:ext cx="2967840" cy="4532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4076460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PlaceHolder 1"/>
          <p:cNvSpPr>
            <a:spLocks noGrp="1" noRot="1" noChangeAspect="1"/>
          </p:cNvSpPr>
          <p:nvPr>
            <p:ph type="sldImg"/>
          </p:nvPr>
        </p:nvSpPr>
        <p:spPr>
          <a:xfrm>
            <a:off x="382588" y="685800"/>
            <a:ext cx="6088062" cy="3424238"/>
          </a:xfrm>
          <a:prstGeom prst="rect">
            <a:avLst/>
          </a:prstGeom>
        </p:spPr>
      </p:sp>
      <p:sp>
        <p:nvSpPr>
          <p:cNvPr id="295" name="PlaceHolder 2"/>
          <p:cNvSpPr>
            <a:spLocks noGrp="1"/>
          </p:cNvSpPr>
          <p:nvPr>
            <p:ph type="body"/>
          </p:nvPr>
        </p:nvSpPr>
        <p:spPr>
          <a:xfrm>
            <a:off x="685800" y="4343400"/>
            <a:ext cx="5482440" cy="4110840"/>
          </a:xfrm>
          <a:prstGeom prst="rect">
            <a:avLst/>
          </a:prstGeom>
        </p:spPr>
        <p:txBody>
          <a:bodyPr lIns="0" tIns="0" rIns="0" bIns="0"/>
          <a:lstStyle/>
          <a:p>
            <a:pPr marL="216000" indent="-212760">
              <a:lnSpc>
                <a:spcPct val="100000"/>
              </a:lnSpc>
            </a:pPr>
            <a:r>
              <a:rPr lang="en-US" sz="1200" b="0" strike="noStrike" spc="-1">
                <a:solidFill>
                  <a:srgbClr val="C6162A"/>
                </a:solidFill>
                <a:latin typeface="微软雅黑"/>
                <a:ea typeface="微软雅黑"/>
              </a:rPr>
              <a:t>图像诗——将可阅读的文字排列成具有一定含义的图像的一种艺术形式</a:t>
            </a:r>
            <a:endParaRPr lang="en-US" sz="1200" b="0" strike="noStrike" spc="-1">
              <a:latin typeface="Arial"/>
            </a:endParaRPr>
          </a:p>
          <a:p>
            <a:pPr marL="216000" indent="-212760">
              <a:lnSpc>
                <a:spcPct val="100000"/>
              </a:lnSpc>
            </a:pPr>
            <a:endParaRPr lang="en-US" sz="1200" b="0" strike="noStrike" spc="-1">
              <a:latin typeface="Arial"/>
            </a:endParaRPr>
          </a:p>
        </p:txBody>
      </p:sp>
      <p:sp>
        <p:nvSpPr>
          <p:cNvPr id="296" name="CustomShape 3"/>
          <p:cNvSpPr/>
          <p:nvPr/>
        </p:nvSpPr>
        <p:spPr>
          <a:xfrm>
            <a:off x="3884760" y="8685360"/>
            <a:ext cx="2967840" cy="4532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18851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PlaceHolder 1"/>
          <p:cNvSpPr>
            <a:spLocks noGrp="1" noRot="1" noChangeAspect="1"/>
          </p:cNvSpPr>
          <p:nvPr>
            <p:ph type="sldImg"/>
          </p:nvPr>
        </p:nvSpPr>
        <p:spPr>
          <a:xfrm>
            <a:off x="381000" y="685800"/>
            <a:ext cx="6091238" cy="3425825"/>
          </a:xfrm>
          <a:prstGeom prst="rect">
            <a:avLst/>
          </a:prstGeom>
        </p:spPr>
      </p:sp>
      <p:sp>
        <p:nvSpPr>
          <p:cNvPr id="298" name="PlaceHolder 2"/>
          <p:cNvSpPr>
            <a:spLocks noGrp="1"/>
          </p:cNvSpPr>
          <p:nvPr>
            <p:ph type="body"/>
          </p:nvPr>
        </p:nvSpPr>
        <p:spPr>
          <a:xfrm>
            <a:off x="685800" y="4343400"/>
            <a:ext cx="5482440" cy="4110840"/>
          </a:xfrm>
          <a:prstGeom prst="rect">
            <a:avLst/>
          </a:prstGeom>
        </p:spPr>
        <p:txBody>
          <a:bodyPr lIns="0" tIns="0" rIns="0" bIns="0"/>
          <a:lstStyle/>
          <a:p>
            <a:pPr marL="216000" indent="-212760">
              <a:lnSpc>
                <a:spcPct val="100000"/>
              </a:lnSpc>
            </a:pPr>
            <a:r>
              <a:rPr lang="en-US" sz="1200" b="0" strike="noStrike" spc="-1">
                <a:solidFill>
                  <a:srgbClr val="C6162A"/>
                </a:solidFill>
                <a:latin typeface="微软雅黑"/>
                <a:ea typeface="微软雅黑"/>
              </a:rPr>
              <a:t>图像诗——将可阅读的文字排列成具有一定含义的图像的一种艺术形式</a:t>
            </a:r>
            <a:endParaRPr lang="en-US" sz="1200" b="0" strike="noStrike" spc="-1">
              <a:latin typeface="Arial"/>
            </a:endParaRPr>
          </a:p>
          <a:p>
            <a:pPr marL="216000" indent="-212760">
              <a:lnSpc>
                <a:spcPct val="100000"/>
              </a:lnSpc>
            </a:pPr>
            <a:endParaRPr lang="en-US" sz="1200" b="0" strike="noStrike" spc="-1">
              <a:latin typeface="Arial"/>
            </a:endParaRPr>
          </a:p>
        </p:txBody>
      </p:sp>
      <p:sp>
        <p:nvSpPr>
          <p:cNvPr id="299" name="CustomShape 3"/>
          <p:cNvSpPr/>
          <p:nvPr/>
        </p:nvSpPr>
        <p:spPr>
          <a:xfrm>
            <a:off x="3884760" y="8685360"/>
            <a:ext cx="2967840" cy="4532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4149993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noRot="1" noChangeAspect="1"/>
          </p:cNvSpPr>
          <p:nvPr>
            <p:ph type="sldImg"/>
          </p:nvPr>
        </p:nvSpPr>
        <p:spPr>
          <a:xfrm>
            <a:off x="381000" y="685800"/>
            <a:ext cx="6091238" cy="3425825"/>
          </a:xfrm>
          <a:prstGeom prst="rect">
            <a:avLst/>
          </a:prstGeom>
        </p:spPr>
      </p:sp>
      <p:sp>
        <p:nvSpPr>
          <p:cNvPr id="301" name="PlaceHolder 2"/>
          <p:cNvSpPr>
            <a:spLocks noGrp="1"/>
          </p:cNvSpPr>
          <p:nvPr>
            <p:ph type="body"/>
          </p:nvPr>
        </p:nvSpPr>
        <p:spPr>
          <a:xfrm>
            <a:off x="685800" y="4343400"/>
            <a:ext cx="5482440" cy="4110840"/>
          </a:xfrm>
          <a:prstGeom prst="rect">
            <a:avLst/>
          </a:prstGeom>
        </p:spPr>
        <p:txBody>
          <a:bodyPr lIns="0" tIns="0" rIns="0" bIns="0"/>
          <a:lstStyle/>
          <a:p>
            <a:pPr marL="216000" indent="-212760">
              <a:lnSpc>
                <a:spcPct val="100000"/>
              </a:lnSpc>
            </a:pPr>
            <a:r>
              <a:rPr lang="en-US" sz="1200" b="0" strike="noStrike" spc="-1">
                <a:solidFill>
                  <a:srgbClr val="C6162A"/>
                </a:solidFill>
                <a:latin typeface="微软雅黑"/>
                <a:ea typeface="微软雅黑"/>
              </a:rPr>
              <a:t>图像诗——将可阅读的文字排列成具有一定含义的图像的一种艺术形式</a:t>
            </a:r>
            <a:endParaRPr lang="en-US" sz="1200" b="0" strike="noStrike" spc="-1">
              <a:latin typeface="Arial"/>
            </a:endParaRPr>
          </a:p>
          <a:p>
            <a:pPr marL="216000" indent="-212760">
              <a:lnSpc>
                <a:spcPct val="100000"/>
              </a:lnSpc>
            </a:pPr>
            <a:endParaRPr lang="en-US" sz="1200" b="0" strike="noStrike" spc="-1">
              <a:latin typeface="Arial"/>
            </a:endParaRPr>
          </a:p>
        </p:txBody>
      </p:sp>
      <p:sp>
        <p:nvSpPr>
          <p:cNvPr id="302" name="CustomShape 3"/>
          <p:cNvSpPr/>
          <p:nvPr/>
        </p:nvSpPr>
        <p:spPr>
          <a:xfrm>
            <a:off x="3884760" y="8685360"/>
            <a:ext cx="2967840" cy="4532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9408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PlaceHolder 1"/>
          <p:cNvSpPr>
            <a:spLocks noGrp="1" noRot="1" noChangeAspect="1"/>
          </p:cNvSpPr>
          <p:nvPr>
            <p:ph type="sldImg"/>
          </p:nvPr>
        </p:nvSpPr>
        <p:spPr>
          <a:xfrm>
            <a:off x="381000" y="685800"/>
            <a:ext cx="6091238" cy="3425825"/>
          </a:xfrm>
          <a:prstGeom prst="rect">
            <a:avLst/>
          </a:prstGeom>
        </p:spPr>
      </p:sp>
      <p:sp>
        <p:nvSpPr>
          <p:cNvPr id="304" name="PlaceHolder 2"/>
          <p:cNvSpPr>
            <a:spLocks noGrp="1"/>
          </p:cNvSpPr>
          <p:nvPr>
            <p:ph type="body"/>
          </p:nvPr>
        </p:nvSpPr>
        <p:spPr>
          <a:xfrm>
            <a:off x="685800" y="4343400"/>
            <a:ext cx="5482440" cy="4110840"/>
          </a:xfrm>
          <a:prstGeom prst="rect">
            <a:avLst/>
          </a:prstGeom>
        </p:spPr>
        <p:txBody>
          <a:bodyPr lIns="0" tIns="0" rIns="0" bIns="0"/>
          <a:lstStyle/>
          <a:p>
            <a:pPr marL="216000" indent="-212760">
              <a:lnSpc>
                <a:spcPct val="100000"/>
              </a:lnSpc>
            </a:pPr>
            <a:r>
              <a:rPr lang="en-US" sz="1200" b="0" strike="noStrike" spc="-1">
                <a:solidFill>
                  <a:srgbClr val="C6162A"/>
                </a:solidFill>
                <a:latin typeface="微软雅黑"/>
                <a:ea typeface="微软雅黑"/>
              </a:rPr>
              <a:t>图像诗——将可阅读的文字排列成具有一定含义的图像的一种艺术形式</a:t>
            </a:r>
            <a:endParaRPr lang="en-US" sz="1200" b="0" strike="noStrike" spc="-1">
              <a:latin typeface="Arial"/>
            </a:endParaRPr>
          </a:p>
          <a:p>
            <a:pPr marL="216000" indent="-212760">
              <a:lnSpc>
                <a:spcPct val="100000"/>
              </a:lnSpc>
            </a:pPr>
            <a:endParaRPr lang="en-US" sz="1200" b="0" strike="noStrike" spc="-1">
              <a:latin typeface="Arial"/>
            </a:endParaRPr>
          </a:p>
        </p:txBody>
      </p:sp>
      <p:sp>
        <p:nvSpPr>
          <p:cNvPr id="305" name="CustomShape 3"/>
          <p:cNvSpPr/>
          <p:nvPr/>
        </p:nvSpPr>
        <p:spPr>
          <a:xfrm>
            <a:off x="3884760" y="8685360"/>
            <a:ext cx="2967840" cy="4532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664342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PlaceHolder 1"/>
          <p:cNvSpPr>
            <a:spLocks noGrp="1" noRot="1" noChangeAspect="1"/>
          </p:cNvSpPr>
          <p:nvPr>
            <p:ph type="sldImg"/>
          </p:nvPr>
        </p:nvSpPr>
        <p:spPr>
          <a:xfrm>
            <a:off x="381000" y="685800"/>
            <a:ext cx="6091238" cy="3425825"/>
          </a:xfrm>
          <a:prstGeom prst="rect">
            <a:avLst/>
          </a:prstGeom>
        </p:spPr>
      </p:sp>
      <p:sp>
        <p:nvSpPr>
          <p:cNvPr id="307" name="PlaceHolder 2"/>
          <p:cNvSpPr>
            <a:spLocks noGrp="1"/>
          </p:cNvSpPr>
          <p:nvPr>
            <p:ph type="body"/>
          </p:nvPr>
        </p:nvSpPr>
        <p:spPr>
          <a:xfrm>
            <a:off x="685800" y="4343400"/>
            <a:ext cx="5482440" cy="4110840"/>
          </a:xfrm>
          <a:prstGeom prst="rect">
            <a:avLst/>
          </a:prstGeom>
        </p:spPr>
        <p:txBody>
          <a:bodyPr lIns="0" tIns="0" rIns="0" bIns="0"/>
          <a:lstStyle/>
          <a:p>
            <a:pPr marL="216000" indent="-212760">
              <a:lnSpc>
                <a:spcPct val="100000"/>
              </a:lnSpc>
            </a:pPr>
            <a:r>
              <a:rPr lang="en-US" sz="1200" b="0" strike="noStrike" spc="-1">
                <a:solidFill>
                  <a:srgbClr val="C6162A"/>
                </a:solidFill>
                <a:latin typeface="微软雅黑"/>
                <a:ea typeface="微软雅黑"/>
              </a:rPr>
              <a:t>图像诗——将可阅读的文字排列成具有一定含义的图像的一种艺术形式</a:t>
            </a:r>
            <a:endParaRPr lang="en-US" sz="1200" b="0" strike="noStrike" spc="-1">
              <a:latin typeface="Arial"/>
            </a:endParaRPr>
          </a:p>
          <a:p>
            <a:pPr marL="216000" indent="-212760">
              <a:lnSpc>
                <a:spcPct val="100000"/>
              </a:lnSpc>
            </a:pPr>
            <a:endParaRPr lang="en-US" sz="1200" b="0" strike="noStrike" spc="-1">
              <a:latin typeface="Arial"/>
            </a:endParaRPr>
          </a:p>
        </p:txBody>
      </p:sp>
      <p:sp>
        <p:nvSpPr>
          <p:cNvPr id="308" name="CustomShape 3"/>
          <p:cNvSpPr/>
          <p:nvPr/>
        </p:nvSpPr>
        <p:spPr>
          <a:xfrm>
            <a:off x="3884760" y="8685360"/>
            <a:ext cx="2967840" cy="4532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5123192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PlaceHolder 1"/>
          <p:cNvSpPr>
            <a:spLocks noGrp="1" noRot="1" noChangeAspect="1"/>
          </p:cNvSpPr>
          <p:nvPr>
            <p:ph type="sldImg"/>
          </p:nvPr>
        </p:nvSpPr>
        <p:spPr>
          <a:xfrm>
            <a:off x="381000" y="685800"/>
            <a:ext cx="6091238" cy="3425825"/>
          </a:xfrm>
          <a:prstGeom prst="rect">
            <a:avLst/>
          </a:prstGeom>
        </p:spPr>
      </p:sp>
      <p:sp>
        <p:nvSpPr>
          <p:cNvPr id="310" name="PlaceHolder 2"/>
          <p:cNvSpPr>
            <a:spLocks noGrp="1"/>
          </p:cNvSpPr>
          <p:nvPr>
            <p:ph type="body"/>
          </p:nvPr>
        </p:nvSpPr>
        <p:spPr>
          <a:xfrm>
            <a:off x="685800" y="4343400"/>
            <a:ext cx="5482440" cy="4110840"/>
          </a:xfrm>
          <a:prstGeom prst="rect">
            <a:avLst/>
          </a:prstGeom>
        </p:spPr>
        <p:txBody>
          <a:bodyPr lIns="0" tIns="0" rIns="0" bIns="0"/>
          <a:lstStyle/>
          <a:p>
            <a:pPr marL="216000" indent="-212760">
              <a:lnSpc>
                <a:spcPct val="100000"/>
              </a:lnSpc>
            </a:pPr>
            <a:r>
              <a:rPr lang="en-US" sz="1200" b="0" strike="noStrike" spc="-1">
                <a:solidFill>
                  <a:srgbClr val="C6162A"/>
                </a:solidFill>
                <a:latin typeface="微软雅黑"/>
                <a:ea typeface="微软雅黑"/>
              </a:rPr>
              <a:t>图像诗——将可阅读的文字排列成具有一定含义的图像的一种艺术形式</a:t>
            </a:r>
            <a:endParaRPr lang="en-US" sz="1200" b="0" strike="noStrike" spc="-1">
              <a:latin typeface="Arial"/>
            </a:endParaRPr>
          </a:p>
          <a:p>
            <a:pPr marL="216000" indent="-212760">
              <a:lnSpc>
                <a:spcPct val="100000"/>
              </a:lnSpc>
            </a:pPr>
            <a:endParaRPr lang="en-US" sz="1200" b="0" strike="noStrike" spc="-1">
              <a:latin typeface="Arial"/>
            </a:endParaRPr>
          </a:p>
        </p:txBody>
      </p:sp>
      <p:sp>
        <p:nvSpPr>
          <p:cNvPr id="311" name="CustomShape 3"/>
          <p:cNvSpPr/>
          <p:nvPr/>
        </p:nvSpPr>
        <p:spPr>
          <a:xfrm>
            <a:off x="3884760" y="8685360"/>
            <a:ext cx="2967840" cy="4532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06939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PlaceHolder 1"/>
          <p:cNvSpPr>
            <a:spLocks noGrp="1" noRot="1" noChangeAspect="1"/>
          </p:cNvSpPr>
          <p:nvPr>
            <p:ph type="sldImg"/>
          </p:nvPr>
        </p:nvSpPr>
        <p:spPr>
          <a:xfrm>
            <a:off x="381000" y="685800"/>
            <a:ext cx="6091238" cy="3425825"/>
          </a:xfrm>
          <a:prstGeom prst="rect">
            <a:avLst/>
          </a:prstGeom>
        </p:spPr>
      </p:sp>
      <p:sp>
        <p:nvSpPr>
          <p:cNvPr id="313" name="PlaceHolder 2"/>
          <p:cNvSpPr>
            <a:spLocks noGrp="1"/>
          </p:cNvSpPr>
          <p:nvPr>
            <p:ph type="body"/>
          </p:nvPr>
        </p:nvSpPr>
        <p:spPr>
          <a:xfrm>
            <a:off x="685800" y="4343400"/>
            <a:ext cx="5482440" cy="4110840"/>
          </a:xfrm>
          <a:prstGeom prst="rect">
            <a:avLst/>
          </a:prstGeom>
        </p:spPr>
        <p:txBody>
          <a:bodyPr lIns="0" tIns="0" rIns="0" bIns="0"/>
          <a:lstStyle/>
          <a:p>
            <a:pPr marL="216000" indent="-212760">
              <a:lnSpc>
                <a:spcPct val="100000"/>
              </a:lnSpc>
            </a:pPr>
            <a:r>
              <a:rPr lang="en-US" sz="1200" b="0" strike="noStrike" spc="-1">
                <a:solidFill>
                  <a:srgbClr val="C6162A"/>
                </a:solidFill>
                <a:latin typeface="微软雅黑"/>
                <a:ea typeface="微软雅黑"/>
              </a:rPr>
              <a:t>图像诗——将可阅读的文字排列成具有一定含义的图像的一种艺术形式</a:t>
            </a:r>
            <a:endParaRPr lang="en-US" sz="1200" b="0" strike="noStrike" spc="-1">
              <a:latin typeface="Arial"/>
            </a:endParaRPr>
          </a:p>
          <a:p>
            <a:pPr marL="216000" indent="-212760">
              <a:lnSpc>
                <a:spcPct val="100000"/>
              </a:lnSpc>
            </a:pPr>
            <a:endParaRPr lang="en-US" sz="1200" b="0" strike="noStrike" spc="-1">
              <a:latin typeface="Arial"/>
            </a:endParaRPr>
          </a:p>
        </p:txBody>
      </p:sp>
      <p:sp>
        <p:nvSpPr>
          <p:cNvPr id="314" name="CustomShape 3"/>
          <p:cNvSpPr/>
          <p:nvPr/>
        </p:nvSpPr>
        <p:spPr>
          <a:xfrm>
            <a:off x="3884760" y="8685360"/>
            <a:ext cx="2967840" cy="4532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41616962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PlaceHolder 1"/>
          <p:cNvSpPr>
            <a:spLocks noGrp="1" noRot="1" noChangeAspect="1"/>
          </p:cNvSpPr>
          <p:nvPr>
            <p:ph type="sldImg"/>
          </p:nvPr>
        </p:nvSpPr>
        <p:spPr>
          <a:xfrm>
            <a:off x="381000" y="685800"/>
            <a:ext cx="6091238" cy="3425825"/>
          </a:xfrm>
          <a:prstGeom prst="rect">
            <a:avLst/>
          </a:prstGeom>
        </p:spPr>
      </p:sp>
      <p:sp>
        <p:nvSpPr>
          <p:cNvPr id="316" name="PlaceHolder 2"/>
          <p:cNvSpPr>
            <a:spLocks noGrp="1"/>
          </p:cNvSpPr>
          <p:nvPr>
            <p:ph type="body"/>
          </p:nvPr>
        </p:nvSpPr>
        <p:spPr>
          <a:xfrm>
            <a:off x="685800" y="4343400"/>
            <a:ext cx="5482440" cy="4110840"/>
          </a:xfrm>
          <a:prstGeom prst="rect">
            <a:avLst/>
          </a:prstGeom>
        </p:spPr>
        <p:txBody>
          <a:bodyPr lIns="0" tIns="0" rIns="0" bIns="0"/>
          <a:lstStyle/>
          <a:p>
            <a:pPr marL="216000" indent="-212760">
              <a:lnSpc>
                <a:spcPct val="100000"/>
              </a:lnSpc>
            </a:pPr>
            <a:r>
              <a:rPr lang="en-US" sz="1200" b="0" strike="noStrike" spc="-1">
                <a:solidFill>
                  <a:srgbClr val="C6162A"/>
                </a:solidFill>
                <a:latin typeface="微软雅黑"/>
                <a:ea typeface="微软雅黑"/>
              </a:rPr>
              <a:t>图像诗——将可阅读的文字排列成具有一定含义的图像的一种艺术形式</a:t>
            </a:r>
            <a:endParaRPr lang="en-US" sz="1200" b="0" strike="noStrike" spc="-1">
              <a:latin typeface="Arial"/>
            </a:endParaRPr>
          </a:p>
          <a:p>
            <a:pPr marL="216000" indent="-212760">
              <a:lnSpc>
                <a:spcPct val="100000"/>
              </a:lnSpc>
            </a:pPr>
            <a:endParaRPr lang="en-US" sz="1200" b="0" strike="noStrike" spc="-1">
              <a:latin typeface="Arial"/>
            </a:endParaRPr>
          </a:p>
        </p:txBody>
      </p:sp>
      <p:sp>
        <p:nvSpPr>
          <p:cNvPr id="317" name="CustomShape 3"/>
          <p:cNvSpPr/>
          <p:nvPr/>
        </p:nvSpPr>
        <p:spPr>
          <a:xfrm>
            <a:off x="3884760" y="8685360"/>
            <a:ext cx="2967840" cy="4532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4135173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PlaceHolder 1"/>
          <p:cNvSpPr>
            <a:spLocks noGrp="1" noRot="1" noChangeAspect="1"/>
          </p:cNvSpPr>
          <p:nvPr>
            <p:ph type="sldImg"/>
          </p:nvPr>
        </p:nvSpPr>
        <p:spPr>
          <a:xfrm>
            <a:off x="382588" y="685800"/>
            <a:ext cx="6088062" cy="3424238"/>
          </a:xfrm>
          <a:prstGeom prst="rect">
            <a:avLst/>
          </a:prstGeom>
        </p:spPr>
      </p:sp>
      <p:sp>
        <p:nvSpPr>
          <p:cNvPr id="277" name="PlaceHolder 2"/>
          <p:cNvSpPr>
            <a:spLocks noGrp="1"/>
          </p:cNvSpPr>
          <p:nvPr>
            <p:ph type="body"/>
          </p:nvPr>
        </p:nvSpPr>
        <p:spPr>
          <a:xfrm>
            <a:off x="685800" y="4343400"/>
            <a:ext cx="5482440" cy="4110840"/>
          </a:xfrm>
          <a:prstGeom prst="rect">
            <a:avLst/>
          </a:prstGeom>
        </p:spPr>
        <p:txBody>
          <a:bodyPr lIns="0" tIns="0" rIns="0" bIns="0"/>
          <a:lstStyle/>
          <a:p>
            <a:pPr marL="216000" indent="-212760">
              <a:lnSpc>
                <a:spcPct val="100000"/>
              </a:lnSpc>
            </a:pPr>
            <a:r>
              <a:rPr lang="en-US" sz="1200" b="0" strike="noStrike" spc="-1">
                <a:solidFill>
                  <a:srgbClr val="C6162A"/>
                </a:solidFill>
                <a:latin typeface="微软雅黑"/>
                <a:ea typeface="微软雅黑"/>
              </a:rPr>
              <a:t>图像诗——将可阅读的文字排列成具有一定含义的图像的一种艺术形式</a:t>
            </a:r>
            <a:endParaRPr lang="en-US" sz="1200" b="0" strike="noStrike" spc="-1">
              <a:latin typeface="Arial"/>
            </a:endParaRPr>
          </a:p>
          <a:p>
            <a:pPr marL="216000" indent="-212760">
              <a:lnSpc>
                <a:spcPct val="100000"/>
              </a:lnSpc>
            </a:pPr>
            <a:endParaRPr lang="en-US" sz="1200" b="0" strike="noStrike" spc="-1">
              <a:latin typeface="Arial"/>
            </a:endParaRPr>
          </a:p>
        </p:txBody>
      </p:sp>
      <p:sp>
        <p:nvSpPr>
          <p:cNvPr id="278" name="CustomShape 3"/>
          <p:cNvSpPr/>
          <p:nvPr/>
        </p:nvSpPr>
        <p:spPr>
          <a:xfrm>
            <a:off x="3884760" y="8685360"/>
            <a:ext cx="2967840" cy="4532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61289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PlaceHolder 1"/>
          <p:cNvSpPr>
            <a:spLocks noGrp="1" noRot="1" noChangeAspect="1"/>
          </p:cNvSpPr>
          <p:nvPr>
            <p:ph type="sldImg"/>
          </p:nvPr>
        </p:nvSpPr>
        <p:spPr>
          <a:xfrm>
            <a:off x="381000" y="685800"/>
            <a:ext cx="6091238" cy="3425825"/>
          </a:xfrm>
          <a:prstGeom prst="rect">
            <a:avLst/>
          </a:prstGeom>
        </p:spPr>
      </p:sp>
      <p:sp>
        <p:nvSpPr>
          <p:cNvPr id="319" name="PlaceHolder 2"/>
          <p:cNvSpPr>
            <a:spLocks noGrp="1"/>
          </p:cNvSpPr>
          <p:nvPr>
            <p:ph type="body"/>
          </p:nvPr>
        </p:nvSpPr>
        <p:spPr>
          <a:xfrm>
            <a:off x="685800" y="4343400"/>
            <a:ext cx="5482440" cy="4110840"/>
          </a:xfrm>
          <a:prstGeom prst="rect">
            <a:avLst/>
          </a:prstGeom>
        </p:spPr>
        <p:txBody>
          <a:bodyPr lIns="0" tIns="0" rIns="0" bIns="0"/>
          <a:lstStyle/>
          <a:p>
            <a:pPr marL="216000" indent="-212760">
              <a:lnSpc>
                <a:spcPct val="100000"/>
              </a:lnSpc>
            </a:pPr>
            <a:r>
              <a:rPr lang="en-US" sz="1200" b="0" strike="noStrike" spc="-1">
                <a:solidFill>
                  <a:srgbClr val="C6162A"/>
                </a:solidFill>
                <a:latin typeface="微软雅黑"/>
                <a:ea typeface="微软雅黑"/>
              </a:rPr>
              <a:t>图像诗——将可阅读的文字排列成具有一定含义的图像的一种艺术形式</a:t>
            </a:r>
            <a:endParaRPr lang="en-US" sz="1200" b="0" strike="noStrike" spc="-1">
              <a:latin typeface="Arial"/>
            </a:endParaRPr>
          </a:p>
          <a:p>
            <a:pPr marL="216000" indent="-212760">
              <a:lnSpc>
                <a:spcPct val="100000"/>
              </a:lnSpc>
            </a:pPr>
            <a:endParaRPr lang="en-US" sz="1200" b="0" strike="noStrike" spc="-1">
              <a:latin typeface="Arial"/>
            </a:endParaRPr>
          </a:p>
        </p:txBody>
      </p:sp>
      <p:sp>
        <p:nvSpPr>
          <p:cNvPr id="320" name="CustomShape 3"/>
          <p:cNvSpPr/>
          <p:nvPr/>
        </p:nvSpPr>
        <p:spPr>
          <a:xfrm>
            <a:off x="3884760" y="8685360"/>
            <a:ext cx="2967840" cy="4532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2922612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PlaceHolder 1"/>
          <p:cNvSpPr>
            <a:spLocks noGrp="1" noRot="1" noChangeAspect="1"/>
          </p:cNvSpPr>
          <p:nvPr>
            <p:ph type="sldImg"/>
          </p:nvPr>
        </p:nvSpPr>
        <p:spPr>
          <a:xfrm>
            <a:off x="381000" y="685800"/>
            <a:ext cx="6091238" cy="3425825"/>
          </a:xfrm>
          <a:prstGeom prst="rect">
            <a:avLst/>
          </a:prstGeom>
        </p:spPr>
      </p:sp>
      <p:sp>
        <p:nvSpPr>
          <p:cNvPr id="322" name="PlaceHolder 2"/>
          <p:cNvSpPr>
            <a:spLocks noGrp="1"/>
          </p:cNvSpPr>
          <p:nvPr>
            <p:ph type="body"/>
          </p:nvPr>
        </p:nvSpPr>
        <p:spPr>
          <a:xfrm>
            <a:off x="685800" y="4343400"/>
            <a:ext cx="5482440" cy="4110840"/>
          </a:xfrm>
          <a:prstGeom prst="rect">
            <a:avLst/>
          </a:prstGeom>
        </p:spPr>
        <p:txBody>
          <a:bodyPr lIns="0" tIns="0" rIns="0" bIns="0"/>
          <a:lstStyle/>
          <a:p>
            <a:pPr marL="216000" indent="-212760">
              <a:lnSpc>
                <a:spcPct val="100000"/>
              </a:lnSpc>
            </a:pPr>
            <a:r>
              <a:rPr lang="en-US" sz="1200" b="0" strike="noStrike" spc="-1">
                <a:solidFill>
                  <a:srgbClr val="C6162A"/>
                </a:solidFill>
                <a:latin typeface="微软雅黑"/>
                <a:ea typeface="微软雅黑"/>
              </a:rPr>
              <a:t>图像诗——将可阅读的文字排列成具有一定含义的图像的一种艺术形式</a:t>
            </a:r>
            <a:endParaRPr lang="en-US" sz="1200" b="0" strike="noStrike" spc="-1">
              <a:latin typeface="Arial"/>
            </a:endParaRPr>
          </a:p>
          <a:p>
            <a:pPr marL="216000" indent="-212760">
              <a:lnSpc>
                <a:spcPct val="100000"/>
              </a:lnSpc>
            </a:pPr>
            <a:endParaRPr lang="en-US" sz="1200" b="0" strike="noStrike" spc="-1">
              <a:latin typeface="Arial"/>
            </a:endParaRPr>
          </a:p>
        </p:txBody>
      </p:sp>
      <p:sp>
        <p:nvSpPr>
          <p:cNvPr id="323" name="CustomShape 3"/>
          <p:cNvSpPr/>
          <p:nvPr/>
        </p:nvSpPr>
        <p:spPr>
          <a:xfrm>
            <a:off x="3884760" y="8685360"/>
            <a:ext cx="2967840" cy="4532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8380497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PlaceHolder 1"/>
          <p:cNvSpPr>
            <a:spLocks noGrp="1" noRot="1" noChangeAspect="1"/>
          </p:cNvSpPr>
          <p:nvPr>
            <p:ph type="sldImg"/>
          </p:nvPr>
        </p:nvSpPr>
        <p:spPr>
          <a:xfrm>
            <a:off x="381000" y="685800"/>
            <a:ext cx="6091238" cy="3425825"/>
          </a:xfrm>
          <a:prstGeom prst="rect">
            <a:avLst/>
          </a:prstGeom>
        </p:spPr>
      </p:sp>
      <p:sp>
        <p:nvSpPr>
          <p:cNvPr id="325" name="PlaceHolder 2"/>
          <p:cNvSpPr>
            <a:spLocks noGrp="1"/>
          </p:cNvSpPr>
          <p:nvPr>
            <p:ph type="body"/>
          </p:nvPr>
        </p:nvSpPr>
        <p:spPr>
          <a:xfrm>
            <a:off x="685800" y="4343400"/>
            <a:ext cx="5482440" cy="4110840"/>
          </a:xfrm>
          <a:prstGeom prst="rect">
            <a:avLst/>
          </a:prstGeom>
        </p:spPr>
        <p:txBody>
          <a:bodyPr lIns="0" tIns="0" rIns="0" bIns="0"/>
          <a:lstStyle/>
          <a:p>
            <a:pPr marL="216000" indent="-212760">
              <a:lnSpc>
                <a:spcPct val="100000"/>
              </a:lnSpc>
            </a:pPr>
            <a:r>
              <a:rPr lang="en-US" sz="1200" b="0" strike="noStrike" spc="-1">
                <a:solidFill>
                  <a:srgbClr val="C6162A"/>
                </a:solidFill>
                <a:latin typeface="微软雅黑"/>
                <a:ea typeface="微软雅黑"/>
              </a:rPr>
              <a:t>图像诗——将可阅读的文字排列成具有一定含义的图像的一种艺术形式</a:t>
            </a:r>
            <a:endParaRPr lang="en-US" sz="1200" b="0" strike="noStrike" spc="-1">
              <a:latin typeface="Arial"/>
            </a:endParaRPr>
          </a:p>
          <a:p>
            <a:pPr marL="216000" indent="-212760">
              <a:lnSpc>
                <a:spcPct val="100000"/>
              </a:lnSpc>
            </a:pPr>
            <a:endParaRPr lang="en-US" sz="1200" b="0" strike="noStrike" spc="-1">
              <a:latin typeface="Arial"/>
            </a:endParaRPr>
          </a:p>
        </p:txBody>
      </p:sp>
      <p:sp>
        <p:nvSpPr>
          <p:cNvPr id="326" name="CustomShape 3"/>
          <p:cNvSpPr/>
          <p:nvPr/>
        </p:nvSpPr>
        <p:spPr>
          <a:xfrm>
            <a:off x="3884760" y="8685360"/>
            <a:ext cx="2967840" cy="4532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2085870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PlaceHolder 1"/>
          <p:cNvSpPr>
            <a:spLocks noGrp="1" noRot="1" noChangeAspect="1"/>
          </p:cNvSpPr>
          <p:nvPr>
            <p:ph type="sldImg"/>
          </p:nvPr>
        </p:nvSpPr>
        <p:spPr>
          <a:xfrm>
            <a:off x="381000" y="685800"/>
            <a:ext cx="6091238" cy="3425825"/>
          </a:xfrm>
          <a:prstGeom prst="rect">
            <a:avLst/>
          </a:prstGeom>
        </p:spPr>
      </p:sp>
      <p:sp>
        <p:nvSpPr>
          <p:cNvPr id="328" name="PlaceHolder 2"/>
          <p:cNvSpPr>
            <a:spLocks noGrp="1"/>
          </p:cNvSpPr>
          <p:nvPr>
            <p:ph type="body"/>
          </p:nvPr>
        </p:nvSpPr>
        <p:spPr>
          <a:xfrm>
            <a:off x="685800" y="4343400"/>
            <a:ext cx="5482440" cy="4110840"/>
          </a:xfrm>
          <a:prstGeom prst="rect">
            <a:avLst/>
          </a:prstGeom>
        </p:spPr>
        <p:txBody>
          <a:bodyPr lIns="0" tIns="0" rIns="0" bIns="0"/>
          <a:lstStyle/>
          <a:p>
            <a:pPr marL="216000" indent="-212760">
              <a:lnSpc>
                <a:spcPct val="100000"/>
              </a:lnSpc>
            </a:pPr>
            <a:r>
              <a:rPr lang="en-US" sz="1200" b="0" strike="noStrike" spc="-1">
                <a:solidFill>
                  <a:srgbClr val="C6162A"/>
                </a:solidFill>
                <a:latin typeface="微软雅黑"/>
                <a:ea typeface="微软雅黑"/>
              </a:rPr>
              <a:t>图像诗——将可阅读的文字排列成具有一定含义的图像的一种艺术形式</a:t>
            </a:r>
            <a:endParaRPr lang="en-US" sz="1200" b="0" strike="noStrike" spc="-1">
              <a:latin typeface="Arial"/>
            </a:endParaRPr>
          </a:p>
          <a:p>
            <a:pPr marL="216000" indent="-212760">
              <a:lnSpc>
                <a:spcPct val="100000"/>
              </a:lnSpc>
            </a:pPr>
            <a:endParaRPr lang="en-US" sz="1200" b="0" strike="noStrike" spc="-1">
              <a:latin typeface="Arial"/>
            </a:endParaRPr>
          </a:p>
        </p:txBody>
      </p:sp>
      <p:sp>
        <p:nvSpPr>
          <p:cNvPr id="329" name="CustomShape 3"/>
          <p:cNvSpPr/>
          <p:nvPr/>
        </p:nvSpPr>
        <p:spPr>
          <a:xfrm>
            <a:off x="3884760" y="8685360"/>
            <a:ext cx="2967840" cy="4532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357560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PlaceHolder 1"/>
          <p:cNvSpPr>
            <a:spLocks noGrp="1" noRot="1" noChangeAspect="1"/>
          </p:cNvSpPr>
          <p:nvPr>
            <p:ph type="sldImg"/>
          </p:nvPr>
        </p:nvSpPr>
        <p:spPr>
          <a:xfrm>
            <a:off x="382588" y="685800"/>
            <a:ext cx="6088062" cy="3424238"/>
          </a:xfrm>
          <a:prstGeom prst="rect">
            <a:avLst/>
          </a:prstGeom>
        </p:spPr>
      </p:sp>
      <p:sp>
        <p:nvSpPr>
          <p:cNvPr id="277" name="PlaceHolder 2"/>
          <p:cNvSpPr>
            <a:spLocks noGrp="1"/>
          </p:cNvSpPr>
          <p:nvPr>
            <p:ph type="body"/>
          </p:nvPr>
        </p:nvSpPr>
        <p:spPr>
          <a:xfrm>
            <a:off x="685800" y="4343400"/>
            <a:ext cx="5482440" cy="4110840"/>
          </a:xfrm>
          <a:prstGeom prst="rect">
            <a:avLst/>
          </a:prstGeom>
        </p:spPr>
        <p:txBody>
          <a:bodyPr lIns="0" tIns="0" rIns="0" bIns="0"/>
          <a:lstStyle/>
          <a:p>
            <a:pPr marL="216000" indent="-212760">
              <a:lnSpc>
                <a:spcPct val="100000"/>
              </a:lnSpc>
            </a:pPr>
            <a:r>
              <a:rPr lang="en-US" sz="1200" b="0" strike="noStrike" spc="-1">
                <a:solidFill>
                  <a:srgbClr val="C6162A"/>
                </a:solidFill>
                <a:latin typeface="微软雅黑"/>
                <a:ea typeface="微软雅黑"/>
              </a:rPr>
              <a:t>图像诗——将可阅读的文字排列成具有一定含义的图像的一种艺术形式</a:t>
            </a:r>
            <a:endParaRPr lang="en-US" sz="1200" b="0" strike="noStrike" spc="-1">
              <a:latin typeface="Arial"/>
            </a:endParaRPr>
          </a:p>
          <a:p>
            <a:pPr marL="216000" indent="-212760">
              <a:lnSpc>
                <a:spcPct val="100000"/>
              </a:lnSpc>
            </a:pPr>
            <a:endParaRPr lang="en-US" sz="1200" b="0" strike="noStrike" spc="-1">
              <a:latin typeface="Arial"/>
            </a:endParaRPr>
          </a:p>
        </p:txBody>
      </p:sp>
      <p:sp>
        <p:nvSpPr>
          <p:cNvPr id="278" name="CustomShape 3"/>
          <p:cNvSpPr/>
          <p:nvPr/>
        </p:nvSpPr>
        <p:spPr>
          <a:xfrm>
            <a:off x="3884760" y="8685360"/>
            <a:ext cx="2967840" cy="4532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65039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PlaceHolder 1"/>
          <p:cNvSpPr>
            <a:spLocks noGrp="1" noRot="1" noChangeAspect="1"/>
          </p:cNvSpPr>
          <p:nvPr>
            <p:ph type="sldImg"/>
          </p:nvPr>
        </p:nvSpPr>
        <p:spPr>
          <a:xfrm>
            <a:off x="381000" y="685800"/>
            <a:ext cx="6091238" cy="3425825"/>
          </a:xfrm>
          <a:prstGeom prst="rect">
            <a:avLst/>
          </a:prstGeom>
        </p:spPr>
      </p:sp>
      <p:sp>
        <p:nvSpPr>
          <p:cNvPr id="280" name="PlaceHolder 2"/>
          <p:cNvSpPr>
            <a:spLocks noGrp="1"/>
          </p:cNvSpPr>
          <p:nvPr>
            <p:ph type="body"/>
          </p:nvPr>
        </p:nvSpPr>
        <p:spPr>
          <a:xfrm>
            <a:off x="685800" y="4343400"/>
            <a:ext cx="5482440" cy="4110840"/>
          </a:xfrm>
          <a:prstGeom prst="rect">
            <a:avLst/>
          </a:prstGeom>
        </p:spPr>
        <p:txBody>
          <a:bodyPr lIns="0" tIns="0" rIns="0" bIns="0"/>
          <a:lstStyle/>
          <a:p>
            <a:pPr marL="216000" indent="-212760">
              <a:lnSpc>
                <a:spcPct val="100000"/>
              </a:lnSpc>
            </a:pPr>
            <a:r>
              <a:rPr lang="en-US" sz="1200" b="0" strike="noStrike" spc="-1">
                <a:solidFill>
                  <a:srgbClr val="C6162A"/>
                </a:solidFill>
                <a:latin typeface="微软雅黑"/>
                <a:ea typeface="微软雅黑"/>
              </a:rPr>
              <a:t>图像诗——将可阅读的文字排列成具有一定含义的图像的一种艺术形式</a:t>
            </a:r>
            <a:endParaRPr lang="en-US" sz="1200" b="0" strike="noStrike" spc="-1">
              <a:latin typeface="Arial"/>
            </a:endParaRPr>
          </a:p>
          <a:p>
            <a:pPr marL="216000" indent="-212760">
              <a:lnSpc>
                <a:spcPct val="100000"/>
              </a:lnSpc>
            </a:pPr>
            <a:endParaRPr lang="en-US" sz="1200" b="0" strike="noStrike" spc="-1">
              <a:latin typeface="Arial"/>
            </a:endParaRPr>
          </a:p>
        </p:txBody>
      </p:sp>
      <p:sp>
        <p:nvSpPr>
          <p:cNvPr id="281" name="CustomShape 3"/>
          <p:cNvSpPr/>
          <p:nvPr/>
        </p:nvSpPr>
        <p:spPr>
          <a:xfrm>
            <a:off x="3884760" y="8685360"/>
            <a:ext cx="2967840" cy="4532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306630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PlaceHolder 1"/>
          <p:cNvSpPr>
            <a:spLocks noGrp="1" noRot="1" noChangeAspect="1"/>
          </p:cNvSpPr>
          <p:nvPr>
            <p:ph type="sldImg"/>
          </p:nvPr>
        </p:nvSpPr>
        <p:spPr>
          <a:xfrm>
            <a:off x="381000" y="685800"/>
            <a:ext cx="6091238" cy="3425825"/>
          </a:xfrm>
          <a:prstGeom prst="rect">
            <a:avLst/>
          </a:prstGeom>
        </p:spPr>
      </p:sp>
      <p:sp>
        <p:nvSpPr>
          <p:cNvPr id="280" name="PlaceHolder 2"/>
          <p:cNvSpPr>
            <a:spLocks noGrp="1"/>
          </p:cNvSpPr>
          <p:nvPr>
            <p:ph type="body"/>
          </p:nvPr>
        </p:nvSpPr>
        <p:spPr>
          <a:xfrm>
            <a:off x="685800" y="4343400"/>
            <a:ext cx="5482440" cy="4110840"/>
          </a:xfrm>
          <a:prstGeom prst="rect">
            <a:avLst/>
          </a:prstGeom>
        </p:spPr>
        <p:txBody>
          <a:bodyPr lIns="0" tIns="0" rIns="0" bIns="0"/>
          <a:lstStyle/>
          <a:p>
            <a:pPr marL="216000" indent="-212760">
              <a:lnSpc>
                <a:spcPct val="100000"/>
              </a:lnSpc>
            </a:pPr>
            <a:r>
              <a:rPr lang="en-US" sz="1200" b="0" strike="noStrike" spc="-1">
                <a:solidFill>
                  <a:srgbClr val="C6162A"/>
                </a:solidFill>
                <a:latin typeface="微软雅黑"/>
                <a:ea typeface="微软雅黑"/>
              </a:rPr>
              <a:t>图像诗——将可阅读的文字排列成具有一定含义的图像的一种艺术形式</a:t>
            </a:r>
            <a:endParaRPr lang="en-US" sz="1200" b="0" strike="noStrike" spc="-1">
              <a:latin typeface="Arial"/>
            </a:endParaRPr>
          </a:p>
          <a:p>
            <a:pPr marL="216000" indent="-212760">
              <a:lnSpc>
                <a:spcPct val="100000"/>
              </a:lnSpc>
            </a:pPr>
            <a:endParaRPr lang="en-US" sz="1200" b="0" strike="noStrike" spc="-1">
              <a:latin typeface="Arial"/>
            </a:endParaRPr>
          </a:p>
        </p:txBody>
      </p:sp>
      <p:sp>
        <p:nvSpPr>
          <p:cNvPr id="281" name="CustomShape 3"/>
          <p:cNvSpPr/>
          <p:nvPr/>
        </p:nvSpPr>
        <p:spPr>
          <a:xfrm>
            <a:off x="3884760" y="8685360"/>
            <a:ext cx="2967840" cy="4532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520823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PlaceHolder 1"/>
          <p:cNvSpPr>
            <a:spLocks noGrp="1" noRot="1" noChangeAspect="1"/>
          </p:cNvSpPr>
          <p:nvPr>
            <p:ph type="sldImg"/>
          </p:nvPr>
        </p:nvSpPr>
        <p:spPr>
          <a:xfrm>
            <a:off x="382588" y="685800"/>
            <a:ext cx="6088062" cy="3424238"/>
          </a:xfrm>
          <a:prstGeom prst="rect">
            <a:avLst/>
          </a:prstGeom>
        </p:spPr>
      </p:sp>
      <p:sp>
        <p:nvSpPr>
          <p:cNvPr id="283" name="PlaceHolder 2"/>
          <p:cNvSpPr>
            <a:spLocks noGrp="1"/>
          </p:cNvSpPr>
          <p:nvPr>
            <p:ph type="body"/>
          </p:nvPr>
        </p:nvSpPr>
        <p:spPr>
          <a:xfrm>
            <a:off x="685800" y="4343400"/>
            <a:ext cx="5482440" cy="4110840"/>
          </a:xfrm>
          <a:prstGeom prst="rect">
            <a:avLst/>
          </a:prstGeom>
        </p:spPr>
        <p:txBody>
          <a:bodyPr lIns="0" tIns="0" rIns="0" bIns="0"/>
          <a:lstStyle/>
          <a:p>
            <a:pPr marL="216000" indent="-212760">
              <a:lnSpc>
                <a:spcPct val="100000"/>
              </a:lnSpc>
            </a:pPr>
            <a:r>
              <a:rPr lang="en-US" sz="1200" b="0" strike="noStrike" spc="-1">
                <a:solidFill>
                  <a:srgbClr val="C6162A"/>
                </a:solidFill>
                <a:latin typeface="微软雅黑"/>
                <a:ea typeface="微软雅黑"/>
              </a:rPr>
              <a:t>图像诗——将可阅读的文字排列成具有一定含义的图像的一种艺术形式</a:t>
            </a:r>
            <a:endParaRPr lang="en-US" sz="1200" b="0" strike="noStrike" spc="-1">
              <a:latin typeface="Arial"/>
            </a:endParaRPr>
          </a:p>
          <a:p>
            <a:pPr marL="216000" indent="-212760">
              <a:lnSpc>
                <a:spcPct val="100000"/>
              </a:lnSpc>
            </a:pPr>
            <a:endParaRPr lang="en-US" sz="1200" b="0" strike="noStrike" spc="-1">
              <a:latin typeface="Arial"/>
            </a:endParaRPr>
          </a:p>
        </p:txBody>
      </p:sp>
      <p:sp>
        <p:nvSpPr>
          <p:cNvPr id="284" name="CustomShape 3"/>
          <p:cNvSpPr/>
          <p:nvPr/>
        </p:nvSpPr>
        <p:spPr>
          <a:xfrm>
            <a:off x="3884760" y="8685360"/>
            <a:ext cx="2967840" cy="4532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485381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PlaceHolder 1"/>
          <p:cNvSpPr>
            <a:spLocks noGrp="1" noRot="1" noChangeAspect="1"/>
          </p:cNvSpPr>
          <p:nvPr>
            <p:ph type="sldImg"/>
          </p:nvPr>
        </p:nvSpPr>
        <p:spPr>
          <a:xfrm>
            <a:off x="381000" y="685800"/>
            <a:ext cx="6091238" cy="3425825"/>
          </a:xfrm>
          <a:prstGeom prst="rect">
            <a:avLst/>
          </a:prstGeom>
        </p:spPr>
      </p:sp>
      <p:sp>
        <p:nvSpPr>
          <p:cNvPr id="286" name="PlaceHolder 2"/>
          <p:cNvSpPr>
            <a:spLocks noGrp="1"/>
          </p:cNvSpPr>
          <p:nvPr>
            <p:ph type="body"/>
          </p:nvPr>
        </p:nvSpPr>
        <p:spPr>
          <a:xfrm>
            <a:off x="685800" y="4343400"/>
            <a:ext cx="5482440" cy="4110840"/>
          </a:xfrm>
          <a:prstGeom prst="rect">
            <a:avLst/>
          </a:prstGeom>
        </p:spPr>
        <p:txBody>
          <a:bodyPr lIns="0" tIns="0" rIns="0" bIns="0"/>
          <a:lstStyle/>
          <a:p>
            <a:pPr marL="216000" indent="-212760">
              <a:lnSpc>
                <a:spcPct val="100000"/>
              </a:lnSpc>
            </a:pPr>
            <a:r>
              <a:rPr lang="en-US" sz="1200" b="0" strike="noStrike" spc="-1">
                <a:solidFill>
                  <a:srgbClr val="C6162A"/>
                </a:solidFill>
                <a:latin typeface="微软雅黑"/>
                <a:ea typeface="微软雅黑"/>
              </a:rPr>
              <a:t>图像诗——将可阅读的文字排列成具有一定含义的图像的一种艺术形式</a:t>
            </a:r>
            <a:endParaRPr lang="en-US" sz="1200" b="0" strike="noStrike" spc="-1">
              <a:latin typeface="Arial"/>
            </a:endParaRPr>
          </a:p>
          <a:p>
            <a:pPr marL="216000" indent="-212760">
              <a:lnSpc>
                <a:spcPct val="100000"/>
              </a:lnSpc>
            </a:pPr>
            <a:endParaRPr lang="en-US" sz="1200" b="0" strike="noStrike" spc="-1">
              <a:latin typeface="Arial"/>
            </a:endParaRPr>
          </a:p>
        </p:txBody>
      </p:sp>
      <p:sp>
        <p:nvSpPr>
          <p:cNvPr id="287" name="CustomShape 3"/>
          <p:cNvSpPr/>
          <p:nvPr/>
        </p:nvSpPr>
        <p:spPr>
          <a:xfrm>
            <a:off x="3884760" y="8685360"/>
            <a:ext cx="2967840" cy="4532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614133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PlaceHolder 1"/>
          <p:cNvSpPr>
            <a:spLocks noGrp="1" noRot="1" noChangeAspect="1"/>
          </p:cNvSpPr>
          <p:nvPr>
            <p:ph type="sldImg"/>
          </p:nvPr>
        </p:nvSpPr>
        <p:spPr>
          <a:xfrm>
            <a:off x="381000" y="685800"/>
            <a:ext cx="6091238" cy="3425825"/>
          </a:xfrm>
          <a:prstGeom prst="rect">
            <a:avLst/>
          </a:prstGeom>
        </p:spPr>
      </p:sp>
      <p:sp>
        <p:nvSpPr>
          <p:cNvPr id="286" name="PlaceHolder 2"/>
          <p:cNvSpPr>
            <a:spLocks noGrp="1"/>
          </p:cNvSpPr>
          <p:nvPr>
            <p:ph type="body"/>
          </p:nvPr>
        </p:nvSpPr>
        <p:spPr>
          <a:xfrm>
            <a:off x="685800" y="4343400"/>
            <a:ext cx="5482440" cy="4110840"/>
          </a:xfrm>
          <a:prstGeom prst="rect">
            <a:avLst/>
          </a:prstGeom>
        </p:spPr>
        <p:txBody>
          <a:bodyPr lIns="0" tIns="0" rIns="0" bIns="0"/>
          <a:lstStyle/>
          <a:p>
            <a:pPr marL="216000" indent="-212760">
              <a:lnSpc>
                <a:spcPct val="100000"/>
              </a:lnSpc>
            </a:pPr>
            <a:r>
              <a:rPr lang="en-US" sz="1200" b="0" strike="noStrike" spc="-1">
                <a:solidFill>
                  <a:srgbClr val="C6162A"/>
                </a:solidFill>
                <a:latin typeface="微软雅黑"/>
                <a:ea typeface="微软雅黑"/>
              </a:rPr>
              <a:t>图像诗——将可阅读的文字排列成具有一定含义的图像的一种艺术形式</a:t>
            </a:r>
            <a:endParaRPr lang="en-US" sz="1200" b="0" strike="noStrike" spc="-1">
              <a:latin typeface="Arial"/>
            </a:endParaRPr>
          </a:p>
          <a:p>
            <a:pPr marL="216000" indent="-212760">
              <a:lnSpc>
                <a:spcPct val="100000"/>
              </a:lnSpc>
            </a:pPr>
            <a:endParaRPr lang="en-US" sz="1200" b="0" strike="noStrike" spc="-1">
              <a:latin typeface="Arial"/>
            </a:endParaRPr>
          </a:p>
        </p:txBody>
      </p:sp>
      <p:sp>
        <p:nvSpPr>
          <p:cNvPr id="287" name="CustomShape 3"/>
          <p:cNvSpPr/>
          <p:nvPr/>
        </p:nvSpPr>
        <p:spPr>
          <a:xfrm>
            <a:off x="3884760" y="8685360"/>
            <a:ext cx="2967840" cy="4532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979874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PlaceHolder 1"/>
          <p:cNvSpPr>
            <a:spLocks noGrp="1" noRot="1" noChangeAspect="1"/>
          </p:cNvSpPr>
          <p:nvPr>
            <p:ph type="sldImg"/>
          </p:nvPr>
        </p:nvSpPr>
        <p:spPr>
          <a:xfrm>
            <a:off x="382588" y="685800"/>
            <a:ext cx="6088062" cy="3424238"/>
          </a:xfrm>
          <a:prstGeom prst="rect">
            <a:avLst/>
          </a:prstGeom>
        </p:spPr>
      </p:sp>
      <p:sp>
        <p:nvSpPr>
          <p:cNvPr id="289" name="PlaceHolder 2"/>
          <p:cNvSpPr>
            <a:spLocks noGrp="1"/>
          </p:cNvSpPr>
          <p:nvPr>
            <p:ph type="body"/>
          </p:nvPr>
        </p:nvSpPr>
        <p:spPr>
          <a:xfrm>
            <a:off x="685800" y="4343400"/>
            <a:ext cx="5482440" cy="4110840"/>
          </a:xfrm>
          <a:prstGeom prst="rect">
            <a:avLst/>
          </a:prstGeom>
        </p:spPr>
        <p:txBody>
          <a:bodyPr lIns="0" tIns="0" rIns="0" bIns="0"/>
          <a:lstStyle/>
          <a:p>
            <a:pPr marL="216000" indent="-212760">
              <a:lnSpc>
                <a:spcPct val="100000"/>
              </a:lnSpc>
            </a:pPr>
            <a:r>
              <a:rPr lang="en-US" sz="1200" b="0" strike="noStrike" spc="-1">
                <a:solidFill>
                  <a:srgbClr val="C6162A"/>
                </a:solidFill>
                <a:latin typeface="微软雅黑"/>
                <a:ea typeface="微软雅黑"/>
              </a:rPr>
              <a:t>图像诗——将可阅读的文字排列成具有一定含义的图像的一种艺术形式</a:t>
            </a:r>
            <a:endParaRPr lang="en-US" sz="1200" b="0" strike="noStrike" spc="-1">
              <a:latin typeface="Arial"/>
            </a:endParaRPr>
          </a:p>
          <a:p>
            <a:pPr marL="216000" indent="-212760">
              <a:lnSpc>
                <a:spcPct val="100000"/>
              </a:lnSpc>
            </a:pPr>
            <a:endParaRPr lang="en-US" sz="1200" b="0" strike="noStrike" spc="-1">
              <a:latin typeface="Arial"/>
            </a:endParaRPr>
          </a:p>
        </p:txBody>
      </p:sp>
      <p:sp>
        <p:nvSpPr>
          <p:cNvPr id="290" name="CustomShape 3"/>
          <p:cNvSpPr/>
          <p:nvPr/>
        </p:nvSpPr>
        <p:spPr>
          <a:xfrm>
            <a:off x="3884760" y="8685360"/>
            <a:ext cx="2967840" cy="4532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649199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39"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tags" Target="../tags/tag38.xml"/><Relationship Id="rId18" Type="http://schemas.openxmlformats.org/officeDocument/2006/relationships/slideLayout" Target="../slideLayouts/slideLayout13.xml"/><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tags" Target="../tags/tag37.xml"/><Relationship Id="rId17" Type="http://schemas.openxmlformats.org/officeDocument/2006/relationships/tags" Target="../tags/tag42.xml"/><Relationship Id="rId2" Type="http://schemas.openxmlformats.org/officeDocument/2006/relationships/tags" Target="../tags/tag27.xml"/><Relationship Id="rId16" Type="http://schemas.openxmlformats.org/officeDocument/2006/relationships/tags" Target="../tags/tag41.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tags" Target="../tags/tag36.xml"/><Relationship Id="rId5" Type="http://schemas.openxmlformats.org/officeDocument/2006/relationships/tags" Target="../tags/tag30.xml"/><Relationship Id="rId15" Type="http://schemas.openxmlformats.org/officeDocument/2006/relationships/tags" Target="../tags/tag40.xml"/><Relationship Id="rId10" Type="http://schemas.openxmlformats.org/officeDocument/2006/relationships/tags" Target="../tags/tag35.xml"/><Relationship Id="rId19" Type="http://schemas.openxmlformats.org/officeDocument/2006/relationships/notesSlide" Target="../notesSlides/notesSlide11.xml"/><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tags" Target="../tags/tag39.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slideLayout" Target="../slideLayouts/slideLayout13.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0" y="1800360"/>
            <a:ext cx="2317320" cy="1539000"/>
          </a:xfrm>
          <a:prstGeom prst="rect">
            <a:avLst/>
          </a:prstGeom>
          <a:solidFill>
            <a:srgbClr val="C6162A"/>
          </a:solidFill>
          <a:ln w="25560">
            <a:noFill/>
          </a:ln>
        </p:spPr>
        <p:style>
          <a:lnRef idx="0">
            <a:scrgbClr r="0" g="0" b="0"/>
          </a:lnRef>
          <a:fillRef idx="0">
            <a:scrgbClr r="0" g="0" b="0"/>
          </a:fillRef>
          <a:effectRef idx="0">
            <a:scrgbClr r="0" g="0" b="0"/>
          </a:effectRef>
          <a:fontRef idx="minor"/>
        </p:style>
      </p:sp>
      <p:sp>
        <p:nvSpPr>
          <p:cNvPr id="83" name="CustomShape 2"/>
          <p:cNvSpPr/>
          <p:nvPr/>
        </p:nvSpPr>
        <p:spPr>
          <a:xfrm>
            <a:off x="6822720" y="1800360"/>
            <a:ext cx="2317320" cy="1539000"/>
          </a:xfrm>
          <a:prstGeom prst="rect">
            <a:avLst/>
          </a:prstGeom>
          <a:solidFill>
            <a:srgbClr val="C6162A"/>
          </a:solidFill>
          <a:ln w="25560">
            <a:noFill/>
          </a:ln>
        </p:spPr>
        <p:style>
          <a:lnRef idx="0">
            <a:scrgbClr r="0" g="0" b="0"/>
          </a:lnRef>
          <a:fillRef idx="0">
            <a:scrgbClr r="0" g="0" b="0"/>
          </a:fillRef>
          <a:effectRef idx="0">
            <a:scrgbClr r="0" g="0" b="0"/>
          </a:effectRef>
          <a:fontRef idx="minor"/>
        </p:style>
      </p:sp>
      <p:sp>
        <p:nvSpPr>
          <p:cNvPr id="84" name="CustomShape 3"/>
          <p:cNvSpPr/>
          <p:nvPr/>
        </p:nvSpPr>
        <p:spPr>
          <a:xfrm>
            <a:off x="1628640" y="1800360"/>
            <a:ext cx="5882400" cy="5677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algn="ctr">
              <a:lnSpc>
                <a:spcPct val="100000"/>
              </a:lnSpc>
            </a:pPr>
            <a:r>
              <a:rPr lang="en-US" sz="3300" b="1" strike="noStrike" spc="-1">
                <a:solidFill>
                  <a:srgbClr val="C6162A"/>
                </a:solidFill>
                <a:latin typeface="微软雅黑"/>
                <a:ea typeface="微软雅黑"/>
              </a:rPr>
              <a:t>基于格密码算法研究</a:t>
            </a:r>
            <a:endParaRPr lang="en-US" sz="3300" b="0" strike="noStrike" spc="-1">
              <a:latin typeface="Arial"/>
            </a:endParaRPr>
          </a:p>
        </p:txBody>
      </p:sp>
      <p:sp>
        <p:nvSpPr>
          <p:cNvPr id="85" name="CustomShape 4"/>
          <p:cNvSpPr/>
          <p:nvPr/>
        </p:nvSpPr>
        <p:spPr>
          <a:xfrm>
            <a:off x="2099520" y="2442960"/>
            <a:ext cx="4941000" cy="8881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algn="ctr">
              <a:lnSpc>
                <a:spcPct val="150000"/>
              </a:lnSpc>
            </a:pPr>
            <a:r>
              <a:rPr lang="en-US" sz="1800" b="1" strike="noStrike" spc="-1">
                <a:solidFill>
                  <a:srgbClr val="C6162A"/>
                </a:solidFill>
                <a:latin typeface="微软雅黑"/>
                <a:ea typeface="微软雅黑"/>
              </a:rPr>
              <a:t>汇报人：刘小童</a:t>
            </a:r>
            <a:endParaRPr lang="en-US" sz="1800" b="0" strike="noStrike" spc="-1">
              <a:latin typeface="Arial"/>
            </a:endParaRPr>
          </a:p>
          <a:p>
            <a:pPr algn="ctr">
              <a:lnSpc>
                <a:spcPct val="150000"/>
              </a:lnSpc>
            </a:pPr>
            <a:r>
              <a:rPr lang="en-US" sz="1800" b="1" strike="noStrike" spc="-1">
                <a:solidFill>
                  <a:srgbClr val="C6162A"/>
                </a:solidFill>
                <a:latin typeface="微软雅黑"/>
                <a:ea typeface="微软雅黑"/>
              </a:rPr>
              <a:t>指导老师：万志国</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0" y="22320"/>
            <a:ext cx="219348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28" name="CustomShape 2"/>
          <p:cNvSpPr/>
          <p:nvPr/>
        </p:nvSpPr>
        <p:spPr>
          <a:xfrm>
            <a:off x="2346480" y="84960"/>
            <a:ext cx="4446720" cy="4917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algn="ctr">
              <a:lnSpc>
                <a:spcPct val="100000"/>
              </a:lnSpc>
            </a:pPr>
            <a:r>
              <a:rPr lang="en-US" sz="2800" b="1" strike="noStrike" spc="-1">
                <a:solidFill>
                  <a:srgbClr val="C6162A"/>
                </a:solidFill>
                <a:latin typeface="微软雅黑"/>
                <a:ea typeface="微软雅黑"/>
              </a:rPr>
              <a:t>LWE算法</a:t>
            </a:r>
            <a:endParaRPr lang="en-US" sz="2800" b="0" strike="noStrike" spc="-1">
              <a:latin typeface="Arial"/>
            </a:endParaRPr>
          </a:p>
        </p:txBody>
      </p:sp>
      <p:sp>
        <p:nvSpPr>
          <p:cNvPr id="129" name="CustomShape 3"/>
          <p:cNvSpPr/>
          <p:nvPr/>
        </p:nvSpPr>
        <p:spPr>
          <a:xfrm>
            <a:off x="2314080" y="22320"/>
            <a:ext cx="10332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30" name="CustomShape 4"/>
          <p:cNvSpPr/>
          <p:nvPr/>
        </p:nvSpPr>
        <p:spPr>
          <a:xfrm>
            <a:off x="6936840" y="22320"/>
            <a:ext cx="219348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31" name="CustomShape 5"/>
          <p:cNvSpPr/>
          <p:nvPr/>
        </p:nvSpPr>
        <p:spPr>
          <a:xfrm>
            <a:off x="6717600" y="22320"/>
            <a:ext cx="10332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32" name="CustomShape 6"/>
          <p:cNvSpPr/>
          <p:nvPr/>
        </p:nvSpPr>
        <p:spPr>
          <a:xfrm>
            <a:off x="647999" y="956879"/>
            <a:ext cx="7968715" cy="75632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strike="noStrike" spc="-1" dirty="0">
                <a:solidFill>
                  <a:srgbClr val="000000"/>
                </a:solidFill>
                <a:latin typeface="微软雅黑" panose="020B0503020204020204" pitchFamily="34" charset="-122"/>
                <a:ea typeface="微软雅黑" panose="020B0503020204020204" pitchFamily="34" charset="-122"/>
              </a:rPr>
              <a:t>       </a:t>
            </a:r>
            <a:r>
              <a:rPr lang="en-US" sz="1600" strike="noStrike" spc="-1" dirty="0" err="1">
                <a:solidFill>
                  <a:srgbClr val="000000"/>
                </a:solidFill>
                <a:latin typeface="微软雅黑" panose="020B0503020204020204" pitchFamily="34" charset="-122"/>
                <a:ea typeface="微软雅黑" panose="020B0503020204020204" pitchFamily="34" charset="-122"/>
              </a:rPr>
              <a:t>LWE问题</a:t>
            </a:r>
            <a:r>
              <a:rPr lang="en-US" sz="1600" strike="noStrike" spc="-1" dirty="0">
                <a:solidFill>
                  <a:srgbClr val="000000"/>
                </a:solidFill>
                <a:latin typeface="微软雅黑" panose="020B0503020204020204" pitchFamily="34" charset="-122"/>
                <a:ea typeface="微软雅黑" panose="020B0503020204020204" pitchFamily="34" charset="-122"/>
              </a:rPr>
              <a:t>(Learning With Errors)</a:t>
            </a:r>
            <a:r>
              <a:rPr lang="en-US" sz="1600" strike="noStrike" spc="-1" dirty="0" err="1">
                <a:solidFill>
                  <a:srgbClr val="000000"/>
                </a:solidFill>
                <a:latin typeface="微软雅黑" panose="020B0503020204020204" pitchFamily="34" charset="-122"/>
                <a:ea typeface="微软雅黑" panose="020B0503020204020204" pitchFamily="34" charset="-122"/>
              </a:rPr>
              <a:t>是一个格上的平均性困难问题，可以被归约到格的SVP等困难问题,也是抗量子的。目前主流的格上加密方案都是构建在LWE之上</a:t>
            </a:r>
            <a:r>
              <a:rPr lang="en-US" sz="1600" strike="noStrike" spc="-1" dirty="0" smtClean="0">
                <a:solidFill>
                  <a:srgbClr val="000000"/>
                </a:solidFill>
                <a:latin typeface="微软雅黑" panose="020B0503020204020204" pitchFamily="34" charset="-122"/>
                <a:ea typeface="微软雅黑" panose="020B0503020204020204" pitchFamily="34" charset="-122"/>
              </a:rPr>
              <a:t>。</a:t>
            </a:r>
            <a:endParaRPr lang="en-US" sz="1600" strike="noStrike" spc="-1" dirty="0">
              <a:latin typeface="微软雅黑" panose="020B0503020204020204" pitchFamily="34" charset="-122"/>
              <a:ea typeface="微软雅黑" panose="020B0503020204020204" pitchFamily="34" charset="-122"/>
            </a:endParaRPr>
          </a:p>
        </p:txBody>
      </p:sp>
      <p:sp>
        <p:nvSpPr>
          <p:cNvPr id="133" name="CustomShape 7"/>
          <p:cNvSpPr/>
          <p:nvPr/>
        </p:nvSpPr>
        <p:spPr>
          <a:xfrm>
            <a:off x="647999" y="1731207"/>
            <a:ext cx="1574640" cy="38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dirty="0" err="1">
                <a:solidFill>
                  <a:srgbClr val="000000"/>
                </a:solidFill>
                <a:latin typeface="Arial"/>
                <a:ea typeface="DejaVu Sans"/>
              </a:rPr>
              <a:t>LWE基本思想</a:t>
            </a:r>
            <a:r>
              <a:rPr lang="en-US" sz="1600" b="1" strike="noStrike" spc="-1" dirty="0">
                <a:solidFill>
                  <a:srgbClr val="000000"/>
                </a:solidFill>
                <a:latin typeface="Arial"/>
                <a:ea typeface="DejaVu Sans"/>
              </a:rPr>
              <a:t>:</a:t>
            </a:r>
            <a:endParaRPr lang="en-US" sz="1600" b="1" strike="noStrike" spc="-1" dirty="0">
              <a:latin typeface="Arial"/>
            </a:endParaRPr>
          </a:p>
        </p:txBody>
      </p:sp>
      <p:pic>
        <p:nvPicPr>
          <p:cNvPr id="135" name="图片 134"/>
          <p:cNvPicPr/>
          <p:nvPr/>
        </p:nvPicPr>
        <p:blipFill>
          <a:blip r:embed="rId3"/>
          <a:srcRect l="2705"/>
          <a:stretch/>
        </p:blipFill>
        <p:spPr>
          <a:xfrm>
            <a:off x="5356226" y="2777564"/>
            <a:ext cx="3358727" cy="1150200"/>
          </a:xfrm>
          <a:prstGeom prst="rect">
            <a:avLst/>
          </a:prstGeom>
          <a:ln>
            <a:solidFill>
              <a:srgbClr val="C00000"/>
            </a:solidFill>
          </a:ln>
        </p:spPr>
      </p:pic>
      <p:pic>
        <p:nvPicPr>
          <p:cNvPr id="3" name="图片 2"/>
          <p:cNvPicPr>
            <a:picLocks noChangeAspect="1"/>
          </p:cNvPicPr>
          <p:nvPr/>
        </p:nvPicPr>
        <p:blipFill>
          <a:blip r:embed="rId4"/>
          <a:stretch>
            <a:fillRect/>
          </a:stretch>
        </p:blipFill>
        <p:spPr>
          <a:xfrm>
            <a:off x="731128" y="2151033"/>
            <a:ext cx="4401982" cy="2647826"/>
          </a:xfrm>
          <a:prstGeom prst="rect">
            <a:avLst/>
          </a:prstGeom>
          <a:ln>
            <a:solidFill>
              <a:srgbClr val="C00000"/>
            </a:solid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0" y="22320"/>
            <a:ext cx="219348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38" name="CustomShape 2"/>
          <p:cNvSpPr/>
          <p:nvPr/>
        </p:nvSpPr>
        <p:spPr>
          <a:xfrm>
            <a:off x="2346480" y="84960"/>
            <a:ext cx="4446720" cy="4917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algn="ctr">
              <a:lnSpc>
                <a:spcPct val="100000"/>
              </a:lnSpc>
            </a:pPr>
            <a:r>
              <a:rPr lang="en-US" sz="2800" b="1" strike="noStrike" spc="-1">
                <a:solidFill>
                  <a:srgbClr val="C6162A"/>
                </a:solidFill>
                <a:latin typeface="微软雅黑"/>
                <a:ea typeface="微软雅黑"/>
              </a:rPr>
              <a:t>LWE算法</a:t>
            </a:r>
            <a:endParaRPr lang="en-US" sz="2800" b="0" strike="noStrike" spc="-1">
              <a:latin typeface="Arial"/>
            </a:endParaRPr>
          </a:p>
        </p:txBody>
      </p:sp>
      <p:sp>
        <p:nvSpPr>
          <p:cNvPr id="139" name="CustomShape 3"/>
          <p:cNvSpPr/>
          <p:nvPr/>
        </p:nvSpPr>
        <p:spPr>
          <a:xfrm>
            <a:off x="2314080" y="22320"/>
            <a:ext cx="10332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40" name="CustomShape 4"/>
          <p:cNvSpPr/>
          <p:nvPr/>
        </p:nvSpPr>
        <p:spPr>
          <a:xfrm>
            <a:off x="6936840" y="22320"/>
            <a:ext cx="219348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41" name="CustomShape 5"/>
          <p:cNvSpPr/>
          <p:nvPr/>
        </p:nvSpPr>
        <p:spPr>
          <a:xfrm>
            <a:off x="6717600" y="22320"/>
            <a:ext cx="10332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42" name="CustomShape 6"/>
          <p:cNvSpPr/>
          <p:nvPr/>
        </p:nvSpPr>
        <p:spPr>
          <a:xfrm>
            <a:off x="432000" y="1042200"/>
            <a:ext cx="3600000" cy="343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1" strike="noStrike" spc="-1" dirty="0">
                <a:solidFill>
                  <a:srgbClr val="000000"/>
                </a:solidFill>
                <a:latin typeface="Arial"/>
                <a:ea typeface="DejaVu Sans"/>
              </a:rPr>
              <a:t>How to compute s ?</a:t>
            </a:r>
            <a:endParaRPr lang="en-US" sz="2400" b="1" strike="noStrike" spc="-1" dirty="0">
              <a:latin typeface="Arial"/>
            </a:endParaRPr>
          </a:p>
        </p:txBody>
      </p:sp>
      <p:pic>
        <p:nvPicPr>
          <p:cNvPr id="143" name="图片 142"/>
          <p:cNvPicPr/>
          <p:nvPr/>
        </p:nvPicPr>
        <p:blipFill>
          <a:blip r:embed="rId3"/>
          <a:stretch/>
        </p:blipFill>
        <p:spPr>
          <a:xfrm>
            <a:off x="4032000" y="1800000"/>
            <a:ext cx="4614480" cy="2497320"/>
          </a:xfrm>
          <a:prstGeom prst="rect">
            <a:avLst/>
          </a:prstGeom>
          <a:ln>
            <a:solidFill>
              <a:srgbClr val="ED1C24"/>
            </a:solidFill>
          </a:ln>
        </p:spPr>
      </p:pic>
      <p:pic>
        <p:nvPicPr>
          <p:cNvPr id="144" name="图片 143"/>
          <p:cNvPicPr/>
          <p:nvPr/>
        </p:nvPicPr>
        <p:blipFill>
          <a:blip r:embed="rId4"/>
          <a:stretch/>
        </p:blipFill>
        <p:spPr>
          <a:xfrm>
            <a:off x="492840" y="1723680"/>
            <a:ext cx="3392640" cy="1399320"/>
          </a:xfrm>
          <a:prstGeom prst="rect">
            <a:avLst/>
          </a:prstGeom>
          <a:ln>
            <a:solidFill>
              <a:srgbClr val="ED1C24"/>
            </a:solidFill>
          </a:ln>
        </p:spPr>
      </p:pic>
      <p:sp>
        <p:nvSpPr>
          <p:cNvPr id="145" name="CustomShape 7"/>
          <p:cNvSpPr/>
          <p:nvPr/>
        </p:nvSpPr>
        <p:spPr>
          <a:xfrm>
            <a:off x="504000" y="4032000"/>
            <a:ext cx="177840" cy="538560"/>
          </a:xfrm>
          <a:prstGeom prst="rect">
            <a:avLst/>
          </a:prstGeom>
          <a:noFill/>
          <a:ln>
            <a:noFill/>
          </a:ln>
        </p:spPr>
        <p:style>
          <a:lnRef idx="0">
            <a:scrgbClr r="0" g="0" b="0"/>
          </a:lnRef>
          <a:fillRef idx="0">
            <a:scrgbClr r="0" g="0" b="0"/>
          </a:fillRef>
          <a:effectRef idx="0">
            <a:scrgbClr r="0" g="0" b="0"/>
          </a:effectRef>
          <a:fontRef idx="minor"/>
        </p:style>
      </p:sp>
      <p:sp>
        <p:nvSpPr>
          <p:cNvPr id="146" name="CustomShape 8"/>
          <p:cNvSpPr/>
          <p:nvPr/>
        </p:nvSpPr>
        <p:spPr>
          <a:xfrm>
            <a:off x="504000" y="3255120"/>
            <a:ext cx="3381480" cy="1134360"/>
          </a:xfrm>
          <a:prstGeom prst="rect">
            <a:avLst/>
          </a:prstGeom>
          <a:noFill/>
          <a:ln>
            <a:solidFill>
              <a:srgbClr val="ED1C24"/>
            </a:solid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400" b="0" strike="noStrike" spc="-1" dirty="0">
                <a:solidFill>
                  <a:srgbClr val="000000"/>
                </a:solidFill>
                <a:latin typeface="宋体" panose="02010600030101010101" pitchFamily="2" charset="-122"/>
                <a:ea typeface="宋体" panose="02010600030101010101" pitchFamily="2" charset="-122"/>
              </a:rPr>
              <a:t>   NP-hard问题：任意NP问题都可以在多项式时间内归约为该问题，但该问题本身不一定是NP问题。归约的意思是为了解决问题A，先将问题A归约为另一个问题B，解决问题B同时也间接解决了问题A.</a:t>
            </a:r>
            <a:endParaRPr lang="en-US" sz="1400" b="0" strike="noStrike" spc="-1" dirty="0">
              <a:latin typeface="宋体" panose="02010600030101010101" pitchFamily="2" charset="-122"/>
              <a:ea typeface="宋体" panose="02010600030101010101" pitchFamily="2" charset="-122"/>
            </a:endParaRPr>
          </a:p>
        </p:txBody>
      </p:sp>
      <p:sp>
        <p:nvSpPr>
          <p:cNvPr id="147" name="CustomShape 9"/>
          <p:cNvSpPr/>
          <p:nvPr/>
        </p:nvSpPr>
        <p:spPr>
          <a:xfrm>
            <a:off x="4032000" y="1407240"/>
            <a:ext cx="1007280" cy="37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0" strike="noStrike" spc="-1" dirty="0" err="1">
                <a:solidFill>
                  <a:srgbClr val="000000"/>
                </a:solidFill>
                <a:latin typeface="Arial"/>
                <a:ea typeface="DejaVu Sans"/>
              </a:rPr>
              <a:t>思路一</a:t>
            </a:r>
            <a:r>
              <a:rPr lang="en-US" sz="1500" b="0" strike="noStrike" spc="-1" dirty="0">
                <a:solidFill>
                  <a:srgbClr val="000000"/>
                </a:solidFill>
                <a:latin typeface="Arial"/>
                <a:ea typeface="DejaVu Sans"/>
              </a:rPr>
              <a:t>:</a:t>
            </a:r>
            <a:endParaRPr lang="en-US" sz="1500" b="0"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P spid="146" grpId="0" animBg="1"/>
      <p:bldP spid="14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0" y="22320"/>
            <a:ext cx="219348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49" name="CustomShape 2"/>
          <p:cNvSpPr/>
          <p:nvPr/>
        </p:nvSpPr>
        <p:spPr>
          <a:xfrm>
            <a:off x="2346480" y="84960"/>
            <a:ext cx="4446720" cy="4917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algn="ctr">
              <a:lnSpc>
                <a:spcPct val="100000"/>
              </a:lnSpc>
            </a:pPr>
            <a:r>
              <a:rPr lang="en-US" sz="2800" b="1" strike="noStrike" spc="-1">
                <a:solidFill>
                  <a:srgbClr val="C6162A"/>
                </a:solidFill>
                <a:latin typeface="微软雅黑"/>
                <a:ea typeface="微软雅黑"/>
              </a:rPr>
              <a:t>LWE算法</a:t>
            </a:r>
            <a:endParaRPr lang="en-US" sz="2800" b="0" strike="noStrike" spc="-1">
              <a:latin typeface="Arial"/>
            </a:endParaRPr>
          </a:p>
        </p:txBody>
      </p:sp>
      <p:sp>
        <p:nvSpPr>
          <p:cNvPr id="150" name="CustomShape 3"/>
          <p:cNvSpPr/>
          <p:nvPr/>
        </p:nvSpPr>
        <p:spPr>
          <a:xfrm>
            <a:off x="2314080" y="22320"/>
            <a:ext cx="10332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51" name="CustomShape 4"/>
          <p:cNvSpPr/>
          <p:nvPr/>
        </p:nvSpPr>
        <p:spPr>
          <a:xfrm>
            <a:off x="6936840" y="22320"/>
            <a:ext cx="219348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52" name="CustomShape 5"/>
          <p:cNvSpPr/>
          <p:nvPr/>
        </p:nvSpPr>
        <p:spPr>
          <a:xfrm>
            <a:off x="6717600" y="22320"/>
            <a:ext cx="10332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53" name="CustomShape 6"/>
          <p:cNvSpPr/>
          <p:nvPr/>
        </p:nvSpPr>
        <p:spPr>
          <a:xfrm>
            <a:off x="360000" y="1296000"/>
            <a:ext cx="2300760" cy="42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dirty="0" err="1">
                <a:solidFill>
                  <a:srgbClr val="000000"/>
                </a:solidFill>
                <a:latin typeface="Arial"/>
                <a:ea typeface="Noto Sans CJK SC Regular"/>
              </a:rPr>
              <a:t>思路二</a:t>
            </a:r>
            <a:r>
              <a:rPr lang="en-US" sz="1600" b="0" strike="noStrike" spc="-1" dirty="0">
                <a:solidFill>
                  <a:srgbClr val="000000"/>
                </a:solidFill>
                <a:latin typeface="Arial"/>
                <a:ea typeface="Noto Sans CJK SC Regular"/>
              </a:rPr>
              <a:t>:</a:t>
            </a:r>
            <a:endParaRPr lang="en-US" sz="1600" b="0" strike="noStrike" spc="-1" dirty="0">
              <a:latin typeface="Arial"/>
            </a:endParaRPr>
          </a:p>
        </p:txBody>
      </p:sp>
      <p:pic>
        <p:nvPicPr>
          <p:cNvPr id="154" name="图片 153"/>
          <p:cNvPicPr/>
          <p:nvPr/>
        </p:nvPicPr>
        <p:blipFill>
          <a:blip r:embed="rId3"/>
          <a:stretch/>
        </p:blipFill>
        <p:spPr>
          <a:xfrm>
            <a:off x="461520" y="1723680"/>
            <a:ext cx="4433760" cy="2487600"/>
          </a:xfrm>
          <a:prstGeom prst="rect">
            <a:avLst/>
          </a:prstGeom>
          <a:ln>
            <a:solidFill>
              <a:srgbClr val="ED1C24"/>
            </a:solidFill>
          </a:ln>
        </p:spPr>
      </p:pic>
      <p:pic>
        <p:nvPicPr>
          <p:cNvPr id="155" name="图片 154"/>
          <p:cNvPicPr/>
          <p:nvPr/>
        </p:nvPicPr>
        <p:blipFill>
          <a:blip r:embed="rId4"/>
          <a:stretch/>
        </p:blipFill>
        <p:spPr>
          <a:xfrm>
            <a:off x="4896000" y="1726200"/>
            <a:ext cx="3887280" cy="2483640"/>
          </a:xfrm>
          <a:prstGeom prst="rect">
            <a:avLst/>
          </a:prstGeom>
          <a:ln>
            <a:solidFill>
              <a:srgbClr val="ED1C24"/>
            </a:solidFill>
          </a:ln>
        </p:spPr>
      </p:pic>
      <p:sp>
        <p:nvSpPr>
          <p:cNvPr id="156" name="CustomShape 7"/>
          <p:cNvSpPr/>
          <p:nvPr/>
        </p:nvSpPr>
        <p:spPr>
          <a:xfrm>
            <a:off x="324000" y="842040"/>
            <a:ext cx="3427118" cy="343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1" strike="noStrike" spc="-1" dirty="0">
                <a:solidFill>
                  <a:srgbClr val="000000"/>
                </a:solidFill>
                <a:latin typeface="Arial"/>
                <a:ea typeface="DejaVu Sans"/>
              </a:rPr>
              <a:t>How to compute s ?</a:t>
            </a:r>
            <a:endParaRPr lang="en-US" sz="2400" b="1"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p:bldP spid="15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0" y="22320"/>
            <a:ext cx="219348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58" name="CustomShape 2"/>
          <p:cNvSpPr/>
          <p:nvPr/>
        </p:nvSpPr>
        <p:spPr>
          <a:xfrm>
            <a:off x="2346480" y="84960"/>
            <a:ext cx="4446720" cy="4917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algn="ctr">
              <a:lnSpc>
                <a:spcPct val="100000"/>
              </a:lnSpc>
            </a:pPr>
            <a:r>
              <a:rPr lang="en-US" sz="2800" b="1" strike="noStrike" spc="-1">
                <a:solidFill>
                  <a:srgbClr val="C6162A"/>
                </a:solidFill>
                <a:latin typeface="微软雅黑"/>
                <a:ea typeface="微软雅黑"/>
              </a:rPr>
              <a:t>LWE算法</a:t>
            </a:r>
            <a:endParaRPr lang="en-US" sz="2800" b="0" strike="noStrike" spc="-1">
              <a:latin typeface="Arial"/>
            </a:endParaRPr>
          </a:p>
        </p:txBody>
      </p:sp>
      <p:sp>
        <p:nvSpPr>
          <p:cNvPr id="159" name="CustomShape 3"/>
          <p:cNvSpPr/>
          <p:nvPr/>
        </p:nvSpPr>
        <p:spPr>
          <a:xfrm>
            <a:off x="2314080" y="22320"/>
            <a:ext cx="10332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60" name="CustomShape 4"/>
          <p:cNvSpPr/>
          <p:nvPr/>
        </p:nvSpPr>
        <p:spPr>
          <a:xfrm>
            <a:off x="6936840" y="22320"/>
            <a:ext cx="219348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61" name="CustomShape 5"/>
          <p:cNvSpPr/>
          <p:nvPr/>
        </p:nvSpPr>
        <p:spPr>
          <a:xfrm>
            <a:off x="6717600" y="22320"/>
            <a:ext cx="10332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62" name="CustomShape 6"/>
          <p:cNvSpPr/>
          <p:nvPr/>
        </p:nvSpPr>
        <p:spPr>
          <a:xfrm>
            <a:off x="496361" y="663733"/>
            <a:ext cx="5819075" cy="42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1" spc="-1" dirty="0" smtClean="0">
                <a:solidFill>
                  <a:srgbClr val="000000"/>
                </a:solidFill>
                <a:ea typeface="Noto Sans CJK SC Regular"/>
              </a:rPr>
              <a:t>Public </a:t>
            </a:r>
            <a:r>
              <a:rPr lang="en-US" sz="2400" b="1" spc="-1" dirty="0">
                <a:solidFill>
                  <a:srgbClr val="000000"/>
                </a:solidFill>
                <a:ea typeface="Noto Sans CJK SC Regular"/>
              </a:rPr>
              <a:t>Key Encryption Based on LWE:</a:t>
            </a:r>
            <a:endParaRPr lang="en-US" sz="2400" b="1" strike="noStrike" spc="-1" dirty="0">
              <a:latin typeface="Arial"/>
            </a:endParaRPr>
          </a:p>
        </p:txBody>
      </p:sp>
      <p:grpSp>
        <p:nvGrpSpPr>
          <p:cNvPr id="10" name="组合 9"/>
          <p:cNvGrpSpPr/>
          <p:nvPr/>
        </p:nvGrpSpPr>
        <p:grpSpPr>
          <a:xfrm>
            <a:off x="880134" y="1239625"/>
            <a:ext cx="8250186" cy="3699205"/>
            <a:chOff x="228600" y="1554163"/>
            <a:chExt cx="12738003" cy="6084736"/>
          </a:xfrm>
        </p:grpSpPr>
        <p:sp>
          <p:nvSpPr>
            <p:cNvPr id="11" name="AutoShape 2">
              <a:extLst>
                <a:ext uri="{FF2B5EF4-FFF2-40B4-BE49-F238E27FC236}">
                  <a16:creationId xmlns:a16="http://schemas.microsoft.com/office/drawing/2014/main" xmlns="" id="{83D83FFA-3FFB-464A-B2DF-8473346A800A}"/>
                </a:ext>
              </a:extLst>
            </p:cNvPr>
            <p:cNvSpPr>
              <a:spLocks noChangeArrowheads="1"/>
            </p:cNvSpPr>
            <p:nvPr>
              <p:custDataLst>
                <p:tags r:id="rId1"/>
              </p:custDataLst>
            </p:nvPr>
          </p:nvSpPr>
          <p:spPr bwMode="auto">
            <a:xfrm>
              <a:off x="842963" y="1554163"/>
              <a:ext cx="1336675" cy="2514600"/>
            </a:xfrm>
            <a:prstGeom prst="roundRect">
              <a:avLst>
                <a:gd name="adj" fmla="val 116"/>
              </a:avLst>
            </a:prstGeom>
            <a:solidFill>
              <a:srgbClr val="FFFF00"/>
            </a:solidFill>
            <a:ln w="38100">
              <a:solidFill>
                <a:srgbClr val="000000"/>
              </a:solidFill>
              <a:round/>
              <a:headEnd/>
              <a:tailEnd/>
            </a:ln>
          </p:spPr>
          <p:txBody>
            <a:bodyPr lIns="90000" tIns="45000" rIns="90000" bIns="45000" anchor="ctr" anchorCtr="1"/>
            <a:lstStyle>
              <a:lvl1pPr algn="l" rtl="0" eaLnBrk="0" hangingPunct="0">
                <a:lnSpc>
                  <a:spcPct val="93000"/>
                </a:lnSpc>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S Gothic" panose="020B0609070205080204" pitchFamily="49" charset="-128"/>
                </a:defRPr>
              </a:lvl1pPr>
              <a:lvl2pPr algn="l" rtl="0" eaLnBrk="0" hangingPunct="0">
                <a:lnSpc>
                  <a:spcPct val="93000"/>
                </a:lnSpc>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S Gothic" panose="020B0609070205080204" pitchFamily="49" charset="-128"/>
                </a:defRPr>
              </a:lvl2pPr>
              <a:lvl3pPr algn="l" rtl="0" eaLnBrk="0" hangingPunct="0">
                <a:lnSpc>
                  <a:spcPct val="93000"/>
                </a:lnSpc>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S Gothic" panose="020B0609070205080204" pitchFamily="49" charset="-128"/>
                </a:defRPr>
              </a:lvl3pPr>
              <a:lvl4pPr algn="l" rtl="0" eaLnBrk="0" hangingPunct="0">
                <a:lnSpc>
                  <a:spcPct val="93000"/>
                </a:lnSpc>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S Gothic" panose="020B0609070205080204" pitchFamily="49" charset="-128"/>
                </a:defRPr>
              </a:lvl4pPr>
              <a:lvl5pPr algn="l" rtl="0" eaLnBrk="0" hangingPunct="0">
                <a:lnSpc>
                  <a:spcPct val="93000"/>
                </a:lnSpc>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S Gothic" panose="020B0609070205080204" pitchFamily="49"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S Gothic" panose="020B0609070205080204" pitchFamily="49"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S Gothic" panose="020B0609070205080204" pitchFamily="49"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S Gothic" panose="020B0609070205080204" pitchFamily="49"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S Gothic" panose="020B0609070205080204" pitchFamily="49" charset="-128"/>
                </a:defRPr>
              </a:lvl9pPr>
            </a:lstStyle>
            <a:p>
              <a:pPr algn="ctr" eaLnBrk="1">
                <a:lnSpc>
                  <a:spcPct val="117000"/>
                </a:lnSpc>
              </a:pPr>
              <a:r>
                <a:rPr lang="en-US" altLang="zh-CN" sz="2600" dirty="0">
                  <a:solidFill>
                    <a:srgbClr val="000000"/>
                  </a:solidFill>
                  <a:latin typeface="Berlin Sans FB" panose="020E0602020502020306" pitchFamily="34" charset="0"/>
                </a:rPr>
                <a:t>A</a:t>
              </a:r>
            </a:p>
          </p:txBody>
        </p:sp>
        <p:sp>
          <p:nvSpPr>
            <p:cNvPr id="14" name="AutoShape 3">
              <a:extLst>
                <a:ext uri="{FF2B5EF4-FFF2-40B4-BE49-F238E27FC236}">
                  <a16:creationId xmlns:a16="http://schemas.microsoft.com/office/drawing/2014/main" xmlns="" id="{83318223-9BBF-4A50-95B2-CBC177FD3FEC}"/>
                </a:ext>
              </a:extLst>
            </p:cNvPr>
            <p:cNvSpPr>
              <a:spLocks noChangeArrowheads="1"/>
            </p:cNvSpPr>
            <p:nvPr>
              <p:custDataLst>
                <p:tags r:id="rId2"/>
              </p:custDataLst>
            </p:nvPr>
          </p:nvSpPr>
          <p:spPr bwMode="auto">
            <a:xfrm>
              <a:off x="2328863" y="1554163"/>
              <a:ext cx="296862" cy="1331912"/>
            </a:xfrm>
            <a:prstGeom prst="roundRect">
              <a:avLst>
                <a:gd name="adj" fmla="val 537"/>
              </a:avLst>
            </a:prstGeom>
            <a:solidFill>
              <a:srgbClr val="00FFFF"/>
            </a:solidFill>
            <a:ln w="38100">
              <a:solidFill>
                <a:srgbClr val="000000"/>
              </a:solidFill>
              <a:round/>
              <a:headEnd/>
              <a:tailEnd/>
            </a:ln>
          </p:spPr>
          <p:txBody>
            <a:bodyPr lIns="90000" tIns="45000" rIns="90000" bIns="45000" anchor="ctr" anchorCtr="1"/>
            <a:lstStyle/>
            <a:p>
              <a:pPr algn="ctr" rtl="0" hangingPunct="0">
                <a:lnSpc>
                  <a:spcPct val="117000"/>
                </a:lnSpc>
                <a:buClr>
                  <a:srgbClr val="000000"/>
                </a:buClr>
                <a:buSzPct val="100000"/>
                <a:buFont typeface="Times New Roman" panose="02020603050405020304" pitchFamily="18" charset="0"/>
                <a:buNone/>
              </a:pPr>
              <a:r>
                <a:rPr lang="en-US" altLang="zh-CN" sz="2600">
                  <a:solidFill>
                    <a:srgbClr val="000000"/>
                  </a:solidFill>
                  <a:latin typeface="Berlin Sans FB" panose="020E0602020502020306" pitchFamily="34" charset="0"/>
                </a:rPr>
                <a:t>s</a:t>
              </a:r>
            </a:p>
          </p:txBody>
        </p:sp>
        <p:sp>
          <p:nvSpPr>
            <p:cNvPr id="15" name="Text Box 4">
              <a:extLst>
                <a:ext uri="{FF2B5EF4-FFF2-40B4-BE49-F238E27FC236}">
                  <a16:creationId xmlns:a16="http://schemas.microsoft.com/office/drawing/2014/main" xmlns="" id="{AF1FD6E9-0859-431D-B64D-F52F853D81E1}"/>
                </a:ext>
              </a:extLst>
            </p:cNvPr>
            <p:cNvSpPr txBox="1">
              <a:spLocks noChangeArrowheads="1"/>
            </p:cNvSpPr>
            <p:nvPr>
              <p:custDataLst>
                <p:tags r:id="rId3"/>
              </p:custDataLst>
            </p:nvPr>
          </p:nvSpPr>
          <p:spPr bwMode="auto">
            <a:xfrm>
              <a:off x="2922588" y="2441575"/>
              <a:ext cx="446087"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p>
              <a:pPr algn="l" rtl="0" hangingPunct="0">
                <a:lnSpc>
                  <a:spcPct val="117000"/>
                </a:lnSpc>
                <a:buClr>
                  <a:srgbClr val="000000"/>
                </a:buClr>
                <a:buSzPct val="100000"/>
                <a:buFont typeface="Times New Roman" panose="02020603050405020304" pitchFamily="18" charset="0"/>
                <a:buNone/>
              </a:pPr>
              <a:r>
                <a:rPr lang="en-US" altLang="zh-CN" sz="2600">
                  <a:solidFill>
                    <a:srgbClr val="000000"/>
                  </a:solidFill>
                  <a:latin typeface="Berlin Sans FB" panose="020E0602020502020306" pitchFamily="34" charset="0"/>
                </a:rPr>
                <a:t>+</a:t>
              </a:r>
            </a:p>
          </p:txBody>
        </p:sp>
        <p:sp>
          <p:nvSpPr>
            <p:cNvPr id="16" name="AutoShape 5">
              <a:extLst>
                <a:ext uri="{FF2B5EF4-FFF2-40B4-BE49-F238E27FC236}">
                  <a16:creationId xmlns:a16="http://schemas.microsoft.com/office/drawing/2014/main" xmlns="" id="{38FB67D5-7E48-420D-8476-261C5E8C1EDF}"/>
                </a:ext>
              </a:extLst>
            </p:cNvPr>
            <p:cNvSpPr>
              <a:spLocks noChangeArrowheads="1"/>
            </p:cNvSpPr>
            <p:nvPr>
              <p:custDataLst>
                <p:tags r:id="rId4"/>
              </p:custDataLst>
            </p:nvPr>
          </p:nvSpPr>
          <p:spPr bwMode="auto">
            <a:xfrm>
              <a:off x="3368675" y="1554163"/>
              <a:ext cx="296863" cy="2514600"/>
            </a:xfrm>
            <a:prstGeom prst="roundRect">
              <a:avLst>
                <a:gd name="adj" fmla="val 537"/>
              </a:avLst>
            </a:prstGeom>
            <a:solidFill>
              <a:srgbClr val="23B8DC"/>
            </a:solidFill>
            <a:ln w="38100">
              <a:solidFill>
                <a:srgbClr val="000000"/>
              </a:solidFill>
              <a:round/>
              <a:headEnd/>
              <a:tailEnd/>
            </a:ln>
          </p:spPr>
          <p:txBody>
            <a:bodyPr lIns="90000" tIns="45000" rIns="90000" bIns="45000" anchor="ctr" anchorCtr="1"/>
            <a:lstStyle/>
            <a:p>
              <a:pPr algn="ctr" rtl="0" hangingPunct="0">
                <a:lnSpc>
                  <a:spcPct val="117000"/>
                </a:lnSpc>
                <a:buClr>
                  <a:srgbClr val="000000"/>
                </a:buClr>
                <a:buSzPct val="100000"/>
                <a:buFont typeface="Times New Roman" panose="02020603050405020304" pitchFamily="18" charset="0"/>
                <a:buNone/>
              </a:pPr>
              <a:r>
                <a:rPr lang="en-US" altLang="zh-CN" sz="2600">
                  <a:solidFill>
                    <a:srgbClr val="000000"/>
                  </a:solidFill>
                  <a:latin typeface="Berlin Sans FB" panose="020E0602020502020306" pitchFamily="34" charset="0"/>
                </a:rPr>
                <a:t>e</a:t>
              </a:r>
            </a:p>
          </p:txBody>
        </p:sp>
        <p:sp>
          <p:nvSpPr>
            <p:cNvPr id="17" name="Text Box 6">
              <a:extLst>
                <a:ext uri="{FF2B5EF4-FFF2-40B4-BE49-F238E27FC236}">
                  <a16:creationId xmlns:a16="http://schemas.microsoft.com/office/drawing/2014/main" xmlns="" id="{226453CF-10D7-4A88-AFE9-77FE36388A41}"/>
                </a:ext>
              </a:extLst>
            </p:cNvPr>
            <p:cNvSpPr txBox="1">
              <a:spLocks noChangeArrowheads="1"/>
            </p:cNvSpPr>
            <p:nvPr>
              <p:custDataLst>
                <p:tags r:id="rId5"/>
              </p:custDataLst>
            </p:nvPr>
          </p:nvSpPr>
          <p:spPr bwMode="auto">
            <a:xfrm>
              <a:off x="3905250" y="2441575"/>
              <a:ext cx="446088"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p>
              <a:pPr algn="l" rtl="0" hangingPunct="0">
                <a:lnSpc>
                  <a:spcPct val="117000"/>
                </a:lnSpc>
                <a:buClr>
                  <a:srgbClr val="000000"/>
                </a:buClr>
                <a:buSzPct val="100000"/>
                <a:buFont typeface="Times New Roman" panose="02020603050405020304" pitchFamily="18" charset="0"/>
                <a:buNone/>
              </a:pPr>
              <a:r>
                <a:rPr lang="en-US" altLang="zh-CN" sz="2600">
                  <a:solidFill>
                    <a:srgbClr val="000000"/>
                  </a:solidFill>
                  <a:latin typeface="Berlin Sans FB" panose="020E0602020502020306" pitchFamily="34" charset="0"/>
                </a:rPr>
                <a:t>=</a:t>
              </a:r>
            </a:p>
          </p:txBody>
        </p:sp>
        <p:sp>
          <p:nvSpPr>
            <p:cNvPr id="18" name="AutoShape 7">
              <a:extLst>
                <a:ext uri="{FF2B5EF4-FFF2-40B4-BE49-F238E27FC236}">
                  <a16:creationId xmlns:a16="http://schemas.microsoft.com/office/drawing/2014/main" xmlns="" id="{A56A38AA-C837-4D61-8102-BBD8536B29A9}"/>
                </a:ext>
              </a:extLst>
            </p:cNvPr>
            <p:cNvSpPr>
              <a:spLocks noChangeArrowheads="1"/>
            </p:cNvSpPr>
            <p:nvPr>
              <p:custDataLst>
                <p:tags r:id="rId6"/>
              </p:custDataLst>
            </p:nvPr>
          </p:nvSpPr>
          <p:spPr bwMode="auto">
            <a:xfrm>
              <a:off x="4351338" y="1554163"/>
              <a:ext cx="296862" cy="2514600"/>
            </a:xfrm>
            <a:prstGeom prst="roundRect">
              <a:avLst>
                <a:gd name="adj" fmla="val 537"/>
              </a:avLst>
            </a:prstGeom>
            <a:solidFill>
              <a:srgbClr val="FFFF00"/>
            </a:solidFill>
            <a:ln w="38100">
              <a:solidFill>
                <a:srgbClr val="000000"/>
              </a:solidFill>
              <a:round/>
              <a:headEnd/>
              <a:tailEnd/>
            </a:ln>
          </p:spPr>
          <p:txBody>
            <a:bodyPr lIns="90000" tIns="45000" rIns="90000" bIns="45000" anchor="ctr" anchorCtr="1"/>
            <a:lstStyle/>
            <a:p>
              <a:pPr algn="ctr" rtl="0" hangingPunct="0">
                <a:lnSpc>
                  <a:spcPct val="117000"/>
                </a:lnSpc>
                <a:buClr>
                  <a:srgbClr val="000000"/>
                </a:buClr>
                <a:buSzPct val="100000"/>
                <a:buFont typeface="Times New Roman" panose="02020603050405020304" pitchFamily="18" charset="0"/>
                <a:buNone/>
              </a:pPr>
              <a:r>
                <a:rPr lang="en-US" altLang="zh-CN" sz="2600">
                  <a:solidFill>
                    <a:srgbClr val="000000"/>
                  </a:solidFill>
                  <a:latin typeface="Berlin Sans FB" panose="020E0602020502020306" pitchFamily="34" charset="0"/>
                </a:rPr>
                <a:t>b</a:t>
              </a:r>
            </a:p>
          </p:txBody>
        </p:sp>
        <p:sp>
          <p:nvSpPr>
            <p:cNvPr id="19" name="Text Box 8">
              <a:extLst>
                <a:ext uri="{FF2B5EF4-FFF2-40B4-BE49-F238E27FC236}">
                  <a16:creationId xmlns:a16="http://schemas.microsoft.com/office/drawing/2014/main" xmlns="" id="{F184D689-9355-4D42-A067-554795657F89}"/>
                </a:ext>
              </a:extLst>
            </p:cNvPr>
            <p:cNvSpPr txBox="1">
              <a:spLocks noChangeArrowheads="1"/>
            </p:cNvSpPr>
            <p:nvPr>
              <p:custDataLst>
                <p:tags r:id="rId7"/>
              </p:custDataLst>
            </p:nvPr>
          </p:nvSpPr>
          <p:spPr bwMode="auto">
            <a:xfrm>
              <a:off x="5094289" y="1653052"/>
              <a:ext cx="5579200" cy="2402678"/>
            </a:xfrm>
            <a:prstGeom prst="rect">
              <a:avLst/>
            </a:prstGeom>
            <a:noFill/>
            <a:ln w="9525">
              <a:noFill/>
              <a:round/>
              <a:headEnd/>
              <a:tailEnd/>
            </a:ln>
            <a:effectLst/>
          </p:spPr>
          <p:txBody>
            <a:bodyPr lIns="90000" tIns="45000" rIns="90000" bIns="45000"/>
            <a:lstStyle/>
            <a:p>
              <a:pPr algn="l" rtl="0" hangingPunct="0">
                <a:lnSpc>
                  <a:spcPct val="117000"/>
                </a:lnSpc>
                <a:buClr>
                  <a:srgbClr val="000000"/>
                </a:buClr>
                <a:buSzPct val="100000"/>
                <a:buFont typeface="Times New Roman" pitchFamily="18" charset="0"/>
                <a:buNone/>
                <a:tabLst>
                  <a:tab pos="723900" algn="l"/>
                  <a:tab pos="1447800" algn="l"/>
                  <a:tab pos="2171700" algn="l"/>
                  <a:tab pos="2895600" algn="l"/>
                  <a:tab pos="3619500" algn="l"/>
                  <a:tab pos="4343400" algn="l"/>
                </a:tabLst>
                <a:defRPr/>
              </a:pPr>
              <a:r>
                <a:rPr lang="en-US" sz="2000" dirty="0">
                  <a:solidFill>
                    <a:srgbClr val="000000"/>
                  </a:solidFill>
                  <a:latin typeface="Berlin Sans FB" pitchFamily="34" charset="0"/>
                  <a:cs typeface="+mn-cs"/>
                </a:rPr>
                <a:t>Secret Key: s in </a:t>
              </a:r>
              <a:r>
                <a:rPr lang="en-US" sz="2400" spc="-2000" baseline="-33000" dirty="0" err="1" smtClean="0">
                  <a:solidFill>
                    <a:srgbClr val="000000"/>
                  </a:solidFill>
                  <a:latin typeface="Berlin Sans FB" pitchFamily="34" charset="0"/>
                  <a:cs typeface="+mn-cs"/>
                </a:rPr>
                <a:t>q</a:t>
              </a:r>
              <a:r>
                <a:rPr lang="en-US" sz="2400" baseline="33000" dirty="0" err="1" smtClean="0">
                  <a:solidFill>
                    <a:srgbClr val="000000"/>
                  </a:solidFill>
                  <a:latin typeface="Berlin Sans FB" pitchFamily="34" charset="0"/>
                  <a:cs typeface="+mn-cs"/>
                </a:rPr>
                <a:t>n</a:t>
              </a:r>
              <a:r>
                <a:rPr lang="en-US" sz="2400" baseline="33000" dirty="0" smtClean="0">
                  <a:solidFill>
                    <a:srgbClr val="000000"/>
                  </a:solidFill>
                  <a:latin typeface="Berlin Sans FB" pitchFamily="34" charset="0"/>
                  <a:cs typeface="+mn-cs"/>
                </a:rPr>
                <a:t> </a:t>
              </a:r>
              <a:r>
                <a:rPr lang="en-US" sz="2000" baseline="33000" dirty="0" smtClean="0">
                  <a:solidFill>
                    <a:srgbClr val="000000"/>
                  </a:solidFill>
                  <a:latin typeface="Berlin Sans FB" pitchFamily="34" charset="0"/>
                  <a:cs typeface="+mn-cs"/>
                </a:rPr>
                <a:t> </a:t>
              </a:r>
              <a:endParaRPr lang="en-US" sz="2000" baseline="33000" dirty="0">
                <a:solidFill>
                  <a:srgbClr val="000000"/>
                </a:solidFill>
                <a:latin typeface="Berlin Sans FB" pitchFamily="34" charset="0"/>
                <a:cs typeface="+mn-cs"/>
              </a:endParaRPr>
            </a:p>
            <a:p>
              <a:pPr algn="l" rtl="0" hangingPunct="0">
                <a:lnSpc>
                  <a:spcPct val="117000"/>
                </a:lnSpc>
                <a:buClr>
                  <a:srgbClr val="000000"/>
                </a:buClr>
                <a:buSzPct val="100000"/>
                <a:buFont typeface="Times New Roman" pitchFamily="18" charset="0"/>
                <a:buNone/>
                <a:tabLst>
                  <a:tab pos="723900" algn="l"/>
                  <a:tab pos="1447800" algn="l"/>
                  <a:tab pos="2171700" algn="l"/>
                  <a:tab pos="2895600" algn="l"/>
                  <a:tab pos="3619500" algn="l"/>
                  <a:tab pos="4343400" algn="l"/>
                </a:tabLst>
                <a:defRPr/>
              </a:pPr>
              <a:r>
                <a:rPr lang="en-US" sz="2000" dirty="0">
                  <a:solidFill>
                    <a:srgbClr val="000000"/>
                  </a:solidFill>
                  <a:latin typeface="Berlin Sans FB" pitchFamily="34" charset="0"/>
                  <a:cs typeface="+mn-cs"/>
                </a:rPr>
                <a:t>Public Key: A in </a:t>
              </a:r>
              <a:r>
                <a:rPr lang="en-US" sz="2400" spc="-2000" baseline="-33000" dirty="0" err="1" smtClean="0">
                  <a:solidFill>
                    <a:srgbClr val="000000"/>
                  </a:solidFill>
                  <a:latin typeface="Berlin Sans FB" pitchFamily="34" charset="0"/>
                  <a:cs typeface="+mn-cs"/>
                </a:rPr>
                <a:t>q</a:t>
              </a:r>
              <a:r>
                <a:rPr lang="en-US" sz="2400" baseline="33000" dirty="0" err="1" smtClean="0">
                  <a:solidFill>
                    <a:srgbClr val="000000"/>
                  </a:solidFill>
                  <a:latin typeface="Berlin Sans FB" pitchFamily="34" charset="0"/>
                  <a:cs typeface="+mn-cs"/>
                </a:rPr>
                <a:t>m</a:t>
              </a:r>
              <a:r>
                <a:rPr lang="en-US" sz="2400" baseline="33000" dirty="0" err="1">
                  <a:solidFill>
                    <a:srgbClr val="000000"/>
                  </a:solidFill>
                  <a:latin typeface="Berlin Sans FB" pitchFamily="34" charset="0"/>
                  <a:cs typeface="+mn-cs"/>
                  <a:sym typeface="Symbol"/>
                </a:rPr>
                <a:t></a:t>
              </a:r>
              <a:r>
                <a:rPr lang="en-US" sz="2400" baseline="33000" dirty="0" err="1">
                  <a:solidFill>
                    <a:srgbClr val="000000"/>
                  </a:solidFill>
                  <a:latin typeface="Berlin Sans FB" pitchFamily="34" charset="0"/>
                  <a:cs typeface="+mn-cs"/>
                </a:rPr>
                <a:t>n</a:t>
              </a:r>
              <a:r>
                <a:rPr lang="en-US" sz="2800" dirty="0">
                  <a:solidFill>
                    <a:srgbClr val="000000"/>
                  </a:solidFill>
                  <a:latin typeface="Berlin Sans FB" pitchFamily="34" charset="0"/>
                  <a:cs typeface="+mn-cs"/>
                </a:rPr>
                <a:t> </a:t>
              </a:r>
              <a:r>
                <a:rPr lang="en-US" sz="2000" dirty="0">
                  <a:solidFill>
                    <a:srgbClr val="000000"/>
                  </a:solidFill>
                  <a:latin typeface="Berlin Sans FB" pitchFamily="34" charset="0"/>
                  <a:cs typeface="+mn-cs"/>
                </a:rPr>
                <a:t>,  b=</a:t>
              </a:r>
              <a:r>
                <a:rPr lang="en-US" sz="2000" dirty="0" err="1">
                  <a:solidFill>
                    <a:srgbClr val="000000"/>
                  </a:solidFill>
                  <a:latin typeface="Berlin Sans FB" pitchFamily="34" charset="0"/>
                  <a:cs typeface="+mn-cs"/>
                </a:rPr>
                <a:t>As+e</a:t>
              </a:r>
              <a:endParaRPr lang="en-US" sz="2000" dirty="0">
                <a:solidFill>
                  <a:srgbClr val="000000"/>
                </a:solidFill>
                <a:latin typeface="Berlin Sans FB" pitchFamily="34" charset="0"/>
                <a:cs typeface="+mn-cs"/>
              </a:endParaRPr>
            </a:p>
            <a:p>
              <a:pPr algn="l" rtl="0" hangingPunct="0">
                <a:lnSpc>
                  <a:spcPct val="117000"/>
                </a:lnSpc>
                <a:buClr>
                  <a:srgbClr val="000000"/>
                </a:buClr>
                <a:buSzPct val="100000"/>
                <a:buFont typeface="Times New Roman" pitchFamily="18" charset="0"/>
                <a:buNone/>
                <a:tabLst>
                  <a:tab pos="723900" algn="l"/>
                  <a:tab pos="1447800" algn="l"/>
                  <a:tab pos="2171700" algn="l"/>
                  <a:tab pos="2895600" algn="l"/>
                  <a:tab pos="3619500" algn="l"/>
                  <a:tab pos="4343400" algn="l"/>
                </a:tabLst>
                <a:defRPr/>
              </a:pPr>
              <a:r>
                <a:rPr lang="en-US" sz="2000" dirty="0">
                  <a:solidFill>
                    <a:srgbClr val="000000"/>
                  </a:solidFill>
                  <a:latin typeface="Berlin Sans FB" pitchFamily="34" charset="0"/>
                  <a:cs typeface="+mn-cs"/>
                </a:rPr>
                <a:t>	(where m=2n</a:t>
              </a:r>
              <a:r>
                <a:rPr lang="en-US" sz="2000" dirty="0">
                  <a:solidFill>
                    <a:srgbClr val="000000"/>
                  </a:solidFill>
                  <a:latin typeface="Fontin"/>
                  <a:cs typeface="+mn-cs"/>
                </a:rPr>
                <a:t>·</a:t>
              </a:r>
              <a:r>
                <a:rPr lang="en-US" sz="2000" dirty="0">
                  <a:solidFill>
                    <a:srgbClr val="000000"/>
                  </a:solidFill>
                  <a:latin typeface="Berlin Sans FB" pitchFamily="34" charset="0"/>
                  <a:cs typeface="+mn-cs"/>
                </a:rPr>
                <a:t>logq)</a:t>
              </a:r>
            </a:p>
          </p:txBody>
        </p:sp>
        <p:sp>
          <p:nvSpPr>
            <p:cNvPr id="20" name="Line 9">
              <a:extLst>
                <a:ext uri="{FF2B5EF4-FFF2-40B4-BE49-F238E27FC236}">
                  <a16:creationId xmlns:a16="http://schemas.microsoft.com/office/drawing/2014/main" xmlns="" id="{D0E9E41D-B101-4933-AFDA-ED2DB7D4E62E}"/>
                </a:ext>
              </a:extLst>
            </p:cNvPr>
            <p:cNvSpPr>
              <a:spLocks noChangeShapeType="1"/>
            </p:cNvSpPr>
            <p:nvPr>
              <p:custDataLst>
                <p:tags r:id="rId8"/>
              </p:custDataLst>
            </p:nvPr>
          </p:nvSpPr>
          <p:spPr bwMode="auto">
            <a:xfrm>
              <a:off x="228600" y="4186238"/>
              <a:ext cx="9601200" cy="158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AutoShape 10">
              <a:extLst>
                <a:ext uri="{FF2B5EF4-FFF2-40B4-BE49-F238E27FC236}">
                  <a16:creationId xmlns:a16="http://schemas.microsoft.com/office/drawing/2014/main" xmlns="" id="{65B880EC-F424-47BC-955A-6EF0BCD63058}"/>
                </a:ext>
              </a:extLst>
            </p:cNvPr>
            <p:cNvSpPr>
              <a:spLocks noChangeArrowheads="1"/>
            </p:cNvSpPr>
            <p:nvPr>
              <p:custDataLst>
                <p:tags r:id="rId9"/>
              </p:custDataLst>
            </p:nvPr>
          </p:nvSpPr>
          <p:spPr bwMode="auto">
            <a:xfrm>
              <a:off x="338138" y="4859338"/>
              <a:ext cx="2851150" cy="274637"/>
            </a:xfrm>
            <a:prstGeom prst="roundRect">
              <a:avLst>
                <a:gd name="adj" fmla="val 579"/>
              </a:avLst>
            </a:prstGeom>
            <a:solidFill>
              <a:srgbClr val="99CCFF"/>
            </a:solidFill>
            <a:ln w="38100">
              <a:solidFill>
                <a:srgbClr val="000000"/>
              </a:solidFill>
              <a:round/>
              <a:headEnd/>
              <a:tailEnd/>
            </a:ln>
          </p:spPr>
          <p:txBody>
            <a:bodyPr lIns="90000" tIns="45000" rIns="90000" bIns="45000" anchor="ctr" anchorCtr="1"/>
            <a:lstStyle>
              <a:lvl1pPr algn="l" rtl="0" eaLnBrk="0" hangingPunct="0">
                <a:lnSpc>
                  <a:spcPct val="93000"/>
                </a:lnSpc>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MS Gothic" panose="020B0609070205080204" pitchFamily="49" charset="-128"/>
                </a:defRPr>
              </a:lvl1pPr>
              <a:lvl2pPr algn="l" rtl="0" eaLnBrk="0" hangingPunct="0">
                <a:lnSpc>
                  <a:spcPct val="93000"/>
                </a:lnSpc>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MS Gothic" panose="020B0609070205080204" pitchFamily="49" charset="-128"/>
                </a:defRPr>
              </a:lvl2pPr>
              <a:lvl3pPr algn="l" rtl="0" eaLnBrk="0" hangingPunct="0">
                <a:lnSpc>
                  <a:spcPct val="93000"/>
                </a:lnSpc>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MS Gothic" panose="020B0609070205080204" pitchFamily="49" charset="-128"/>
                </a:defRPr>
              </a:lvl3pPr>
              <a:lvl4pPr algn="l" rtl="0" eaLnBrk="0" hangingPunct="0">
                <a:lnSpc>
                  <a:spcPct val="93000"/>
                </a:lnSpc>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MS Gothic" panose="020B0609070205080204" pitchFamily="49" charset="-128"/>
                </a:defRPr>
              </a:lvl4pPr>
              <a:lvl5pPr algn="l" rtl="0" eaLnBrk="0" hangingPunct="0">
                <a:lnSpc>
                  <a:spcPct val="93000"/>
                </a:lnSpc>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MS Gothic" panose="020B0609070205080204" pitchFamily="49"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MS Gothic" panose="020B0609070205080204" pitchFamily="49"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MS Gothic" panose="020B0609070205080204" pitchFamily="49"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MS Gothic" panose="020B0609070205080204" pitchFamily="49"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MS Gothic" panose="020B0609070205080204" pitchFamily="49" charset="-128"/>
                </a:defRPr>
              </a:lvl9pPr>
            </a:lstStyle>
            <a:p>
              <a:pPr algn="ctr" eaLnBrk="1">
                <a:lnSpc>
                  <a:spcPct val="117000"/>
                </a:lnSpc>
              </a:pPr>
              <a:r>
                <a:rPr lang="en-US" altLang="zh-CN" sz="2600">
                  <a:solidFill>
                    <a:srgbClr val="000000"/>
                  </a:solidFill>
                  <a:latin typeface="Berlin Sans FB" panose="020E0602020502020306" pitchFamily="34" charset="0"/>
                </a:rPr>
                <a:t>r</a:t>
              </a:r>
            </a:p>
          </p:txBody>
        </p:sp>
        <p:sp>
          <p:nvSpPr>
            <p:cNvPr id="22" name="AutoShape 11">
              <a:extLst>
                <a:ext uri="{FF2B5EF4-FFF2-40B4-BE49-F238E27FC236}">
                  <a16:creationId xmlns:a16="http://schemas.microsoft.com/office/drawing/2014/main" xmlns="" id="{A0FE396F-4F44-4C6D-8503-33AABF49C1F3}"/>
                </a:ext>
              </a:extLst>
            </p:cNvPr>
            <p:cNvSpPr>
              <a:spLocks noChangeArrowheads="1"/>
            </p:cNvSpPr>
            <p:nvPr>
              <p:custDataLst>
                <p:tags r:id="rId10"/>
              </p:custDataLst>
            </p:nvPr>
          </p:nvSpPr>
          <p:spPr bwMode="auto">
            <a:xfrm>
              <a:off x="3282950" y="4859338"/>
              <a:ext cx="1336675" cy="2514600"/>
            </a:xfrm>
            <a:prstGeom prst="roundRect">
              <a:avLst>
                <a:gd name="adj" fmla="val 116"/>
              </a:avLst>
            </a:prstGeom>
            <a:solidFill>
              <a:srgbClr val="FFFF00"/>
            </a:solidFill>
            <a:ln w="38100">
              <a:solidFill>
                <a:srgbClr val="000000"/>
              </a:solidFill>
              <a:round/>
              <a:headEnd/>
              <a:tailEnd/>
            </a:ln>
          </p:spPr>
          <p:txBody>
            <a:bodyPr lIns="90000" tIns="45000" rIns="90000" bIns="45000" anchor="ctr" anchorCtr="1"/>
            <a:lstStyle>
              <a:lvl1pPr algn="l" rtl="0" eaLnBrk="0" hangingPunct="0">
                <a:lnSpc>
                  <a:spcPct val="93000"/>
                </a:lnSpc>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S Gothic" panose="020B0609070205080204" pitchFamily="49" charset="-128"/>
                </a:defRPr>
              </a:lvl1pPr>
              <a:lvl2pPr algn="l" rtl="0" eaLnBrk="0" hangingPunct="0">
                <a:lnSpc>
                  <a:spcPct val="93000"/>
                </a:lnSpc>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S Gothic" panose="020B0609070205080204" pitchFamily="49" charset="-128"/>
                </a:defRPr>
              </a:lvl2pPr>
              <a:lvl3pPr algn="l" rtl="0" eaLnBrk="0" hangingPunct="0">
                <a:lnSpc>
                  <a:spcPct val="93000"/>
                </a:lnSpc>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S Gothic" panose="020B0609070205080204" pitchFamily="49" charset="-128"/>
                </a:defRPr>
              </a:lvl3pPr>
              <a:lvl4pPr algn="l" rtl="0" eaLnBrk="0" hangingPunct="0">
                <a:lnSpc>
                  <a:spcPct val="93000"/>
                </a:lnSpc>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S Gothic" panose="020B0609070205080204" pitchFamily="49" charset="-128"/>
                </a:defRPr>
              </a:lvl4pPr>
              <a:lvl5pPr algn="l" rtl="0" eaLnBrk="0" hangingPunct="0">
                <a:lnSpc>
                  <a:spcPct val="93000"/>
                </a:lnSpc>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S Gothic" panose="020B0609070205080204" pitchFamily="49"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S Gothic" panose="020B0609070205080204" pitchFamily="49"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S Gothic" panose="020B0609070205080204" pitchFamily="49"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S Gothic" panose="020B0609070205080204" pitchFamily="49"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S Gothic" panose="020B0609070205080204" pitchFamily="49" charset="-128"/>
                </a:defRPr>
              </a:lvl9pPr>
            </a:lstStyle>
            <a:p>
              <a:pPr algn="ctr" eaLnBrk="1">
                <a:lnSpc>
                  <a:spcPct val="117000"/>
                </a:lnSpc>
              </a:pPr>
              <a:r>
                <a:rPr lang="en-US" altLang="zh-CN" sz="2600">
                  <a:solidFill>
                    <a:srgbClr val="000000"/>
                  </a:solidFill>
                  <a:latin typeface="Berlin Sans FB" panose="020E0602020502020306" pitchFamily="34" charset="0"/>
                </a:rPr>
                <a:t>A</a:t>
              </a:r>
            </a:p>
          </p:txBody>
        </p:sp>
        <p:sp>
          <p:nvSpPr>
            <p:cNvPr id="23" name="AutoShape 12">
              <a:extLst>
                <a:ext uri="{FF2B5EF4-FFF2-40B4-BE49-F238E27FC236}">
                  <a16:creationId xmlns:a16="http://schemas.microsoft.com/office/drawing/2014/main" xmlns="" id="{23BA0A55-AF1D-4BED-A6B0-F19021B472FC}"/>
                </a:ext>
              </a:extLst>
            </p:cNvPr>
            <p:cNvSpPr>
              <a:spLocks noChangeArrowheads="1"/>
            </p:cNvSpPr>
            <p:nvPr>
              <p:custDataLst>
                <p:tags r:id="rId11"/>
              </p:custDataLst>
            </p:nvPr>
          </p:nvSpPr>
          <p:spPr bwMode="auto">
            <a:xfrm>
              <a:off x="5257800" y="4859338"/>
              <a:ext cx="2851150" cy="274637"/>
            </a:xfrm>
            <a:prstGeom prst="roundRect">
              <a:avLst>
                <a:gd name="adj" fmla="val 579"/>
              </a:avLst>
            </a:prstGeom>
            <a:solidFill>
              <a:srgbClr val="99CCFF"/>
            </a:solidFill>
            <a:ln w="38100">
              <a:solidFill>
                <a:srgbClr val="000000"/>
              </a:solidFill>
              <a:round/>
              <a:headEnd/>
              <a:tailEnd/>
            </a:ln>
          </p:spPr>
          <p:txBody>
            <a:bodyPr lIns="90000" tIns="45000" rIns="90000" bIns="45000" anchor="ctr" anchorCtr="1"/>
            <a:lstStyle>
              <a:lvl1pPr algn="l" rtl="0" eaLnBrk="0" hangingPunct="0">
                <a:lnSpc>
                  <a:spcPct val="93000"/>
                </a:lnSpc>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MS Gothic" panose="020B0609070205080204" pitchFamily="49" charset="-128"/>
                </a:defRPr>
              </a:lvl1pPr>
              <a:lvl2pPr algn="l" rtl="0" eaLnBrk="0" hangingPunct="0">
                <a:lnSpc>
                  <a:spcPct val="93000"/>
                </a:lnSpc>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MS Gothic" panose="020B0609070205080204" pitchFamily="49" charset="-128"/>
                </a:defRPr>
              </a:lvl2pPr>
              <a:lvl3pPr algn="l" rtl="0" eaLnBrk="0" hangingPunct="0">
                <a:lnSpc>
                  <a:spcPct val="93000"/>
                </a:lnSpc>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MS Gothic" panose="020B0609070205080204" pitchFamily="49" charset="-128"/>
                </a:defRPr>
              </a:lvl3pPr>
              <a:lvl4pPr algn="l" rtl="0" eaLnBrk="0" hangingPunct="0">
                <a:lnSpc>
                  <a:spcPct val="93000"/>
                </a:lnSpc>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MS Gothic" panose="020B0609070205080204" pitchFamily="49" charset="-128"/>
                </a:defRPr>
              </a:lvl4pPr>
              <a:lvl5pPr algn="l" rtl="0" eaLnBrk="0" hangingPunct="0">
                <a:lnSpc>
                  <a:spcPct val="93000"/>
                </a:lnSpc>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MS Gothic" panose="020B0609070205080204" pitchFamily="49"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MS Gothic" panose="020B0609070205080204" pitchFamily="49"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MS Gothic" panose="020B0609070205080204" pitchFamily="49"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MS Gothic" panose="020B0609070205080204" pitchFamily="49"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MS Gothic" panose="020B0609070205080204" pitchFamily="49" charset="-128"/>
                </a:defRPr>
              </a:lvl9pPr>
            </a:lstStyle>
            <a:p>
              <a:pPr algn="ctr" eaLnBrk="1">
                <a:lnSpc>
                  <a:spcPct val="117000"/>
                </a:lnSpc>
              </a:pPr>
              <a:r>
                <a:rPr lang="en-US" altLang="zh-CN" sz="2600">
                  <a:solidFill>
                    <a:srgbClr val="000000"/>
                  </a:solidFill>
                  <a:latin typeface="Berlin Sans FB" panose="020E0602020502020306" pitchFamily="34" charset="0"/>
                </a:rPr>
                <a:t>r</a:t>
              </a:r>
            </a:p>
          </p:txBody>
        </p:sp>
        <p:sp>
          <p:nvSpPr>
            <p:cNvPr id="24" name="AutoShape 13">
              <a:extLst>
                <a:ext uri="{FF2B5EF4-FFF2-40B4-BE49-F238E27FC236}">
                  <a16:creationId xmlns:a16="http://schemas.microsoft.com/office/drawing/2014/main" xmlns="" id="{3A7C5CD2-75D5-4E26-9B08-C38F7E1BAE82}"/>
                </a:ext>
              </a:extLst>
            </p:cNvPr>
            <p:cNvSpPr>
              <a:spLocks noChangeArrowheads="1"/>
            </p:cNvSpPr>
            <p:nvPr>
              <p:custDataLst>
                <p:tags r:id="rId12"/>
              </p:custDataLst>
            </p:nvPr>
          </p:nvSpPr>
          <p:spPr bwMode="auto">
            <a:xfrm>
              <a:off x="8191500" y="4859338"/>
              <a:ext cx="296863" cy="2514600"/>
            </a:xfrm>
            <a:prstGeom prst="roundRect">
              <a:avLst>
                <a:gd name="adj" fmla="val 537"/>
              </a:avLst>
            </a:prstGeom>
            <a:solidFill>
              <a:srgbClr val="FFFF00"/>
            </a:solidFill>
            <a:ln w="38100">
              <a:solidFill>
                <a:srgbClr val="000000"/>
              </a:solidFill>
              <a:round/>
              <a:headEnd/>
              <a:tailEnd/>
            </a:ln>
          </p:spPr>
          <p:txBody>
            <a:bodyPr lIns="90000" tIns="45000" rIns="90000" bIns="45000" anchor="ctr" anchorCtr="1"/>
            <a:lstStyle/>
            <a:p>
              <a:pPr algn="ctr" rtl="0" hangingPunct="0">
                <a:lnSpc>
                  <a:spcPct val="117000"/>
                </a:lnSpc>
                <a:buClr>
                  <a:srgbClr val="000000"/>
                </a:buClr>
                <a:buSzPct val="100000"/>
                <a:buFont typeface="Times New Roman" panose="02020603050405020304" pitchFamily="18" charset="0"/>
                <a:buNone/>
              </a:pPr>
              <a:r>
                <a:rPr lang="en-US" altLang="zh-CN" sz="2600">
                  <a:solidFill>
                    <a:srgbClr val="000000"/>
                  </a:solidFill>
                  <a:latin typeface="Berlin Sans FB" panose="020E0602020502020306" pitchFamily="34" charset="0"/>
                </a:rPr>
                <a:t>b</a:t>
              </a:r>
            </a:p>
          </p:txBody>
        </p:sp>
        <p:sp>
          <p:nvSpPr>
            <p:cNvPr id="25" name="Text Box 14">
              <a:extLst>
                <a:ext uri="{FF2B5EF4-FFF2-40B4-BE49-F238E27FC236}">
                  <a16:creationId xmlns:a16="http://schemas.microsoft.com/office/drawing/2014/main" xmlns="" id="{5F86D86A-3822-47B4-B8A1-38578AA9B435}"/>
                </a:ext>
              </a:extLst>
            </p:cNvPr>
            <p:cNvSpPr txBox="1">
              <a:spLocks noChangeArrowheads="1"/>
            </p:cNvSpPr>
            <p:nvPr>
              <p:custDataLst>
                <p:tags r:id="rId13"/>
              </p:custDataLst>
            </p:nvPr>
          </p:nvSpPr>
          <p:spPr bwMode="auto">
            <a:xfrm>
              <a:off x="228600" y="4136601"/>
              <a:ext cx="12738003" cy="479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lgn="l" rtl="0" eaLnBrk="0" hangingPunct="0">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chemeClr val="tx1"/>
                  </a:solidFill>
                  <a:latin typeface="Arial" panose="020B0604020202020204" pitchFamily="34" charset="0"/>
                  <a:ea typeface="MS Gothic" panose="020B0609070205080204" pitchFamily="49" charset="-128"/>
                </a:defRPr>
              </a:lvl1pPr>
              <a:lvl2pPr algn="l" rtl="0" eaLnBrk="0" hangingPunct="0">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chemeClr val="tx1"/>
                  </a:solidFill>
                  <a:latin typeface="Arial" panose="020B0604020202020204" pitchFamily="34" charset="0"/>
                  <a:ea typeface="MS Gothic" panose="020B0609070205080204" pitchFamily="49" charset="-128"/>
                </a:defRPr>
              </a:lvl2pPr>
              <a:lvl3pPr algn="l" rtl="0" eaLnBrk="0" hangingPunct="0">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chemeClr val="tx1"/>
                  </a:solidFill>
                  <a:latin typeface="Arial" panose="020B0604020202020204" pitchFamily="34" charset="0"/>
                  <a:ea typeface="MS Gothic" panose="020B0609070205080204" pitchFamily="49" charset="-128"/>
                </a:defRPr>
              </a:lvl3pPr>
              <a:lvl4pPr algn="l" rtl="0" eaLnBrk="0" hangingPunct="0">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chemeClr val="tx1"/>
                  </a:solidFill>
                  <a:latin typeface="Arial" panose="020B0604020202020204" pitchFamily="34" charset="0"/>
                  <a:ea typeface="MS Gothic" panose="020B0609070205080204" pitchFamily="49" charset="-128"/>
                </a:defRPr>
              </a:lvl4pPr>
              <a:lvl5pPr algn="l" rtl="0" eaLnBrk="0" hangingPunct="0">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chemeClr val="tx1"/>
                  </a:solidFill>
                  <a:latin typeface="Arial" panose="020B0604020202020204" pitchFamily="34" charset="0"/>
                  <a:ea typeface="MS Gothic" panose="020B0609070205080204" pitchFamily="49"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chemeClr val="tx1"/>
                  </a:solidFill>
                  <a:latin typeface="Arial" panose="020B0604020202020204" pitchFamily="34" charset="0"/>
                  <a:ea typeface="MS Gothic" panose="020B0609070205080204" pitchFamily="49"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chemeClr val="tx1"/>
                  </a:solidFill>
                  <a:latin typeface="Arial" panose="020B0604020202020204" pitchFamily="34" charset="0"/>
                  <a:ea typeface="MS Gothic" panose="020B0609070205080204" pitchFamily="49"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chemeClr val="tx1"/>
                  </a:solidFill>
                  <a:latin typeface="Arial" panose="020B0604020202020204" pitchFamily="34" charset="0"/>
                  <a:ea typeface="MS Gothic" panose="020B0609070205080204" pitchFamily="49"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chemeClr val="tx1"/>
                  </a:solidFill>
                  <a:latin typeface="Arial" panose="020B0604020202020204" pitchFamily="34" charset="0"/>
                  <a:ea typeface="MS Gothic" panose="020B0609070205080204" pitchFamily="49" charset="-128"/>
                </a:defRPr>
              </a:lvl9pPr>
            </a:lstStyle>
            <a:p>
              <a:pPr eaLnBrk="1">
                <a:lnSpc>
                  <a:spcPct val="117000"/>
                </a:lnSpc>
              </a:pPr>
              <a:r>
                <a:rPr lang="en-US" altLang="zh-CN" sz="2000" dirty="0">
                  <a:solidFill>
                    <a:srgbClr val="000000"/>
                  </a:solidFill>
                  <a:latin typeface="Berlin Sans FB" panose="020E0602020502020306" pitchFamily="34" charset="0"/>
                </a:rPr>
                <a:t>To encrypt a single bit z</a:t>
              </a:r>
              <a:r>
                <a:rPr lang="en-US" altLang="zh-CN" sz="2000" dirty="0">
                  <a:solidFill>
                    <a:srgbClr val="000000"/>
                  </a:solidFill>
                  <a:latin typeface="Berlin Sans FB" panose="020E0602020502020306" pitchFamily="34" charset="0"/>
                  <a:sym typeface="Symbol" panose="05050102010706020507" pitchFamily="18" charset="2"/>
                </a:rPr>
                <a:t></a:t>
              </a:r>
              <a:r>
                <a:rPr lang="en-US" altLang="zh-CN" sz="2000" dirty="0">
                  <a:solidFill>
                    <a:srgbClr val="000000"/>
                  </a:solidFill>
                  <a:latin typeface="Berlin Sans FB" panose="020E0602020502020306" pitchFamily="34" charset="0"/>
                </a:rPr>
                <a:t>{0,1}:   Pick r in {0,1}</a:t>
              </a:r>
              <a:r>
                <a:rPr lang="en-US" altLang="zh-CN" sz="2000" baseline="33000" dirty="0">
                  <a:solidFill>
                    <a:srgbClr val="000000"/>
                  </a:solidFill>
                  <a:latin typeface="Berlin Sans FB" panose="020E0602020502020306" pitchFamily="34" charset="0"/>
                </a:rPr>
                <a:t>m</a:t>
              </a:r>
              <a:r>
                <a:rPr lang="en-US" altLang="zh-CN" sz="2000" dirty="0">
                  <a:solidFill>
                    <a:srgbClr val="000000"/>
                  </a:solidFill>
                  <a:latin typeface="Berlin Sans FB" panose="020E0602020502020306" pitchFamily="34" charset="0"/>
                </a:rPr>
                <a:t> and send (</a:t>
              </a:r>
              <a:r>
                <a:rPr lang="en-US" altLang="zh-CN" sz="2000" dirty="0" err="1">
                  <a:solidFill>
                    <a:srgbClr val="000000"/>
                  </a:solidFill>
                  <a:latin typeface="Berlin Sans FB" panose="020E0602020502020306" pitchFamily="34" charset="0"/>
                </a:rPr>
                <a:t>rA</a:t>
              </a:r>
              <a:r>
                <a:rPr lang="en-US" altLang="zh-CN" sz="2000" dirty="0">
                  <a:solidFill>
                    <a:srgbClr val="000000"/>
                  </a:solidFill>
                  <a:latin typeface="Berlin Sans FB" panose="020E0602020502020306" pitchFamily="34" charset="0"/>
                </a:rPr>
                <a:t>, </a:t>
              </a:r>
              <a:r>
                <a:rPr lang="en-US" altLang="zh-CN" sz="2000" dirty="0" err="1">
                  <a:solidFill>
                    <a:srgbClr val="000000"/>
                  </a:solidFill>
                  <a:latin typeface="Berlin Sans FB" panose="020E0602020502020306" pitchFamily="34" charset="0"/>
                </a:rPr>
                <a:t>r</a:t>
              </a:r>
              <a:r>
                <a:rPr lang="en-US" altLang="zh-CN" sz="2000" dirty="0" err="1">
                  <a:solidFill>
                    <a:srgbClr val="000000"/>
                  </a:solidFill>
                  <a:latin typeface="Fontin" pitchFamily="50" charset="0"/>
                </a:rPr>
                <a:t>·</a:t>
              </a:r>
              <a:r>
                <a:rPr lang="en-US" altLang="zh-CN" sz="2000" dirty="0" err="1">
                  <a:solidFill>
                    <a:srgbClr val="000000"/>
                  </a:solidFill>
                  <a:latin typeface="Berlin Sans FB" panose="020E0602020502020306" pitchFamily="34" charset="0"/>
                </a:rPr>
                <a:t>b+z</a:t>
              </a:r>
              <a:r>
                <a:rPr lang="en-US" altLang="zh-CN" sz="2000" dirty="0" err="1">
                  <a:solidFill>
                    <a:srgbClr val="000000"/>
                  </a:solidFill>
                  <a:latin typeface="Fontin" pitchFamily="50" charset="0"/>
                </a:rPr>
                <a:t>·</a:t>
              </a:r>
              <a:r>
                <a:rPr lang="en-US" altLang="zh-CN" sz="2000" dirty="0" err="1">
                  <a:solidFill>
                    <a:srgbClr val="000000"/>
                  </a:solidFill>
                  <a:latin typeface="Berlin Sans FB" panose="020E0602020502020306" pitchFamily="34" charset="0"/>
                </a:rPr>
                <a:t>q</a:t>
              </a:r>
              <a:r>
                <a:rPr lang="en-US" altLang="zh-CN" sz="2000" dirty="0">
                  <a:solidFill>
                    <a:srgbClr val="000000"/>
                  </a:solidFill>
                  <a:latin typeface="Berlin Sans FB" panose="020E0602020502020306" pitchFamily="34" charset="0"/>
                </a:rPr>
                <a:t>/2)</a:t>
              </a:r>
            </a:p>
          </p:txBody>
        </p:sp>
        <p:sp>
          <p:nvSpPr>
            <p:cNvPr id="26" name="Text Box 15">
              <a:extLst>
                <a:ext uri="{FF2B5EF4-FFF2-40B4-BE49-F238E27FC236}">
                  <a16:creationId xmlns:a16="http://schemas.microsoft.com/office/drawing/2014/main" xmlns="" id="{0F7CD2BD-1171-4E74-A548-F5B902D2BD26}"/>
                </a:ext>
              </a:extLst>
            </p:cNvPr>
            <p:cNvSpPr txBox="1">
              <a:spLocks noChangeArrowheads="1"/>
            </p:cNvSpPr>
            <p:nvPr>
              <p:custDataLst>
                <p:tags r:id="rId14"/>
              </p:custDataLst>
            </p:nvPr>
          </p:nvSpPr>
          <p:spPr bwMode="auto">
            <a:xfrm>
              <a:off x="8650288" y="4837113"/>
              <a:ext cx="446087"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round/>
                  <a:headEnd/>
                  <a:tailEnd/>
                </a14:hiddenLine>
              </a:ext>
            </a:extLst>
          </p:spPr>
          <p:txBody>
            <a:bodyPr lIns="90000" tIns="45000" rIns="90000" bIns="45000"/>
            <a:lstStyle/>
            <a:p>
              <a:pPr algn="l" rtl="0" hangingPunct="0">
                <a:lnSpc>
                  <a:spcPct val="117000"/>
                </a:lnSpc>
                <a:buClr>
                  <a:srgbClr val="000000"/>
                </a:buClr>
                <a:buSzPct val="100000"/>
                <a:buFont typeface="Times New Roman" panose="02020603050405020304" pitchFamily="18" charset="0"/>
                <a:buNone/>
              </a:pPr>
              <a:r>
                <a:rPr lang="en-US" altLang="zh-CN" sz="2600">
                  <a:solidFill>
                    <a:srgbClr val="000000"/>
                  </a:solidFill>
                  <a:latin typeface="Berlin Sans FB" panose="020E0602020502020306" pitchFamily="34" charset="0"/>
                </a:rPr>
                <a:t>+ </a:t>
              </a:r>
            </a:p>
          </p:txBody>
        </p:sp>
        <p:sp>
          <p:nvSpPr>
            <p:cNvPr id="27" name="Rectangle 16">
              <a:extLst>
                <a:ext uri="{FF2B5EF4-FFF2-40B4-BE49-F238E27FC236}">
                  <a16:creationId xmlns:a16="http://schemas.microsoft.com/office/drawing/2014/main" xmlns="" id="{DCA2050D-CE7A-4EBB-9178-68488F1B697E}"/>
                </a:ext>
              </a:extLst>
            </p:cNvPr>
            <p:cNvSpPr>
              <a:spLocks noChangeArrowheads="1"/>
            </p:cNvSpPr>
            <p:nvPr>
              <p:custDataLst>
                <p:tags r:id="rId15"/>
              </p:custDataLst>
            </p:nvPr>
          </p:nvSpPr>
          <p:spPr bwMode="auto">
            <a:xfrm>
              <a:off x="9180513" y="4872038"/>
              <a:ext cx="301625" cy="301625"/>
            </a:xfrm>
            <a:prstGeom prst="rect">
              <a:avLst/>
            </a:prstGeom>
            <a:solidFill>
              <a:srgbClr val="FFFF00"/>
            </a:solidFill>
            <a:ln w="38100">
              <a:solidFill>
                <a:srgbClr val="000000"/>
              </a:solidFill>
              <a:round/>
              <a:headEnd/>
              <a:tailEnd/>
            </a:ln>
          </p:spPr>
          <p:txBody>
            <a:bodyPr wrap="none" lIns="90000" tIns="45000" rIns="90000" bIns="45000" anchor="ctr"/>
            <a:lstStyle/>
            <a:p>
              <a:pPr algn="ctr" rtl="0" hangingPunct="0">
                <a:lnSpc>
                  <a:spcPct val="117000"/>
                </a:lnSpc>
                <a:buClr>
                  <a:srgbClr val="000000"/>
                </a:buClr>
                <a:buSzPct val="100000"/>
                <a:buFont typeface="Times New Roman" panose="02020603050405020304" pitchFamily="18" charset="0"/>
                <a:buNone/>
              </a:pPr>
              <a:r>
                <a:rPr lang="en-US" altLang="zh-CN" sz="2000">
                  <a:solidFill>
                    <a:srgbClr val="000000"/>
                  </a:solidFill>
                  <a:latin typeface="Berlin Sans FB" panose="020E0602020502020306" pitchFamily="34" charset="0"/>
                </a:rPr>
                <a:t>0</a:t>
              </a:r>
              <a:endParaRPr lang="en-US" altLang="zh-CN" sz="2600">
                <a:solidFill>
                  <a:srgbClr val="000000"/>
                </a:solidFill>
                <a:latin typeface="Berlin Sans FB" panose="020E0602020502020306" pitchFamily="34" charset="0"/>
              </a:endParaRPr>
            </a:p>
          </p:txBody>
        </p:sp>
        <p:sp>
          <p:nvSpPr>
            <p:cNvPr id="28" name="Rectangle 16">
              <a:extLst>
                <a:ext uri="{FF2B5EF4-FFF2-40B4-BE49-F238E27FC236}">
                  <a16:creationId xmlns:a16="http://schemas.microsoft.com/office/drawing/2014/main" xmlns="" id="{3E990174-2F08-4438-B0BD-8AA8499A0535}"/>
                </a:ext>
              </a:extLst>
            </p:cNvPr>
            <p:cNvSpPr>
              <a:spLocks noChangeArrowheads="1"/>
            </p:cNvSpPr>
            <p:nvPr>
              <p:custDataLst>
                <p:tags r:id="rId16"/>
              </p:custDataLst>
            </p:nvPr>
          </p:nvSpPr>
          <p:spPr bwMode="auto">
            <a:xfrm>
              <a:off x="9612313" y="5303838"/>
              <a:ext cx="301625" cy="301625"/>
            </a:xfrm>
            <a:prstGeom prst="rect">
              <a:avLst/>
            </a:prstGeom>
            <a:solidFill>
              <a:srgbClr val="FFFF00"/>
            </a:solidFill>
            <a:ln w="38100">
              <a:solidFill>
                <a:srgbClr val="000000"/>
              </a:solidFill>
              <a:round/>
              <a:headEnd/>
              <a:tailEnd/>
            </a:ln>
          </p:spPr>
          <p:txBody>
            <a:bodyPr wrap="none" lIns="90000" tIns="45000" rIns="90000" bIns="45000" anchor="ctr"/>
            <a:lstStyle/>
            <a:p>
              <a:pPr algn="ctr" rtl="0" hangingPunct="0">
                <a:lnSpc>
                  <a:spcPct val="117000"/>
                </a:lnSpc>
                <a:buClr>
                  <a:srgbClr val="000000"/>
                </a:buClr>
                <a:buSzPct val="100000"/>
                <a:buFont typeface="Times New Roman" panose="02020603050405020304" pitchFamily="18" charset="0"/>
                <a:buNone/>
              </a:pPr>
              <a:r>
                <a:rPr lang="en-US" altLang="zh-CN" sz="1400">
                  <a:solidFill>
                    <a:srgbClr val="000000"/>
                  </a:solidFill>
                  <a:latin typeface="Berlin Sans FB" panose="020E0602020502020306" pitchFamily="34" charset="0"/>
                </a:rPr>
                <a:t>q/2</a:t>
              </a:r>
              <a:endParaRPr lang="en-US" altLang="zh-CN" sz="2600">
                <a:solidFill>
                  <a:srgbClr val="000000"/>
                </a:solidFill>
                <a:latin typeface="Berlin Sans FB" panose="020E0602020502020306" pitchFamily="34" charset="0"/>
              </a:endParaRPr>
            </a:p>
          </p:txBody>
        </p:sp>
        <p:sp>
          <p:nvSpPr>
            <p:cNvPr id="29" name="Line 9">
              <a:extLst>
                <a:ext uri="{FF2B5EF4-FFF2-40B4-BE49-F238E27FC236}">
                  <a16:creationId xmlns:a16="http://schemas.microsoft.com/office/drawing/2014/main" xmlns="" id="{0CE4A984-0729-48BD-B932-291162337A10}"/>
                </a:ext>
              </a:extLst>
            </p:cNvPr>
            <p:cNvSpPr>
              <a:spLocks noChangeShapeType="1"/>
            </p:cNvSpPr>
            <p:nvPr>
              <p:custDataLst>
                <p:tags r:id="rId17"/>
              </p:custDataLst>
            </p:nvPr>
          </p:nvSpPr>
          <p:spPr bwMode="auto">
            <a:xfrm flipV="1">
              <a:off x="9307513" y="5075238"/>
              <a:ext cx="457200" cy="381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Rectangle 21">
              <a:extLst>
                <a:ext uri="{FF2B5EF4-FFF2-40B4-BE49-F238E27FC236}">
                  <a16:creationId xmlns:a16="http://schemas.microsoft.com/office/drawing/2014/main" xmlns="" id="{3534889E-AF26-460C-9D92-522C2EE973BD}"/>
                </a:ext>
              </a:extLst>
            </p:cNvPr>
            <p:cNvSpPr>
              <a:spLocks noChangeArrowheads="1"/>
            </p:cNvSpPr>
            <p:nvPr/>
          </p:nvSpPr>
          <p:spPr bwMode="auto">
            <a:xfrm>
              <a:off x="4735513" y="6827837"/>
              <a:ext cx="403917" cy="81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0" hangingPunct="0">
                <a:lnSpc>
                  <a:spcPct val="93000"/>
                </a:lnSpc>
                <a:buClr>
                  <a:srgbClr val="000000"/>
                </a:buClr>
                <a:buSzPct val="100000"/>
                <a:buFont typeface="Times New Roman" panose="02020603050405020304" pitchFamily="18" charset="0"/>
                <a:buNone/>
              </a:pPr>
              <a:r>
                <a:rPr lang="en-US" altLang="zh-CN" sz="2800" dirty="0">
                  <a:solidFill>
                    <a:srgbClr val="000000"/>
                  </a:solidFill>
                  <a:latin typeface="Berlin Sans FB" panose="020E0602020502020306" pitchFamily="34" charset="0"/>
                </a:rPr>
                <a:t>,</a:t>
              </a:r>
              <a:endParaRPr lang="en-US" altLang="zh-CN" sz="2800" dirty="0"/>
            </a:p>
          </p:txBody>
        </p:sp>
      </p:grpSp>
    </p:spTree>
    <p:extLst>
      <p:ext uri="{BB962C8B-B14F-4D97-AF65-F5344CB8AC3E}">
        <p14:creationId xmlns:p14="http://schemas.microsoft.com/office/powerpoint/2010/main" val="3201160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0" y="22320"/>
            <a:ext cx="219348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58" name="CustomShape 2"/>
          <p:cNvSpPr/>
          <p:nvPr/>
        </p:nvSpPr>
        <p:spPr>
          <a:xfrm>
            <a:off x="2346480" y="84960"/>
            <a:ext cx="4446720" cy="4917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algn="ctr">
              <a:lnSpc>
                <a:spcPct val="100000"/>
              </a:lnSpc>
            </a:pPr>
            <a:r>
              <a:rPr lang="en-US" sz="2800" b="1" strike="noStrike" spc="-1">
                <a:solidFill>
                  <a:srgbClr val="C6162A"/>
                </a:solidFill>
                <a:latin typeface="微软雅黑"/>
                <a:ea typeface="微软雅黑"/>
              </a:rPr>
              <a:t>LWE算法</a:t>
            </a:r>
            <a:endParaRPr lang="en-US" sz="2800" b="0" strike="noStrike" spc="-1">
              <a:latin typeface="Arial"/>
            </a:endParaRPr>
          </a:p>
        </p:txBody>
      </p:sp>
      <p:sp>
        <p:nvSpPr>
          <p:cNvPr id="159" name="CustomShape 3"/>
          <p:cNvSpPr/>
          <p:nvPr/>
        </p:nvSpPr>
        <p:spPr>
          <a:xfrm>
            <a:off x="2314080" y="22320"/>
            <a:ext cx="10332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60" name="CustomShape 4"/>
          <p:cNvSpPr/>
          <p:nvPr/>
        </p:nvSpPr>
        <p:spPr>
          <a:xfrm>
            <a:off x="6936840" y="22320"/>
            <a:ext cx="219348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61" name="CustomShape 5"/>
          <p:cNvSpPr/>
          <p:nvPr/>
        </p:nvSpPr>
        <p:spPr>
          <a:xfrm>
            <a:off x="6717600" y="22320"/>
            <a:ext cx="10332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62" name="CustomShape 6"/>
          <p:cNvSpPr/>
          <p:nvPr/>
        </p:nvSpPr>
        <p:spPr>
          <a:xfrm>
            <a:off x="519381" y="758749"/>
            <a:ext cx="3059280" cy="42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1" strike="noStrike" spc="-1" dirty="0" err="1">
                <a:solidFill>
                  <a:srgbClr val="000000"/>
                </a:solidFill>
                <a:latin typeface="Arial"/>
                <a:ea typeface="Noto Sans CJK SC Regular"/>
              </a:rPr>
              <a:t>加密过程</a:t>
            </a:r>
            <a:r>
              <a:rPr lang="en-US" sz="2400" b="1" strike="noStrike" spc="-1" dirty="0">
                <a:solidFill>
                  <a:srgbClr val="000000"/>
                </a:solidFill>
                <a:latin typeface="Arial"/>
                <a:ea typeface="Noto Sans CJK SC Regular"/>
              </a:rPr>
              <a:t>:</a:t>
            </a:r>
            <a:endParaRPr lang="en-US" sz="2400" b="1" strike="noStrike" spc="-1" dirty="0">
              <a:latin typeface="Arial"/>
            </a:endParaRPr>
          </a:p>
        </p:txBody>
      </p:sp>
      <mc:AlternateContent xmlns:mc="http://schemas.openxmlformats.org/markup-compatibility/2006">
        <mc:Choice xmlns:a14="http://schemas.microsoft.com/office/drawing/2010/main" Requires="a14">
          <p:sp>
            <p:nvSpPr>
              <p:cNvPr id="12" name="Content Placeholder 4"/>
              <p:cNvSpPr txBox="1">
                <a:spLocks/>
              </p:cNvSpPr>
              <p:nvPr/>
            </p:nvSpPr>
            <p:spPr>
              <a:xfrm>
                <a:off x="644236" y="1297887"/>
                <a:ext cx="4333010" cy="3128640"/>
              </a:xfrm>
              <a:prstGeom prst="rect">
                <a:avLst/>
              </a:prstGeom>
              <a:ln>
                <a:solidFill>
                  <a:srgbClr val="C0000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dirty="0" smtClean="0"/>
                  <a:t>Secret key: </a:t>
                </a:r>
                <a:r>
                  <a:rPr lang="en-US" sz="1400" dirty="0" smtClean="0"/>
                  <a:t>vector </a:t>
                </a:r>
                <a14:m>
                  <m:oMath xmlns:m="http://schemas.openxmlformats.org/officeDocument/2006/math">
                    <m:r>
                      <a:rPr lang="en-US" sz="1400" b="1" i="1">
                        <a:solidFill>
                          <a:srgbClr val="FF0000"/>
                        </a:solidFill>
                        <a:latin typeface="Cambria Math"/>
                      </a:rPr>
                      <m:t>𝒔</m:t>
                    </m:r>
                    <m:r>
                      <a:rPr lang="en-US" sz="1400" b="1" i="1">
                        <a:solidFill>
                          <a:srgbClr val="FF0000"/>
                        </a:solidFill>
                        <a:latin typeface="Cambria Math"/>
                      </a:rPr>
                      <m:t>′</m:t>
                    </m:r>
                  </m:oMath>
                </a14:m>
                <a:r>
                  <a:rPr lang="en-US" sz="1400" dirty="0"/>
                  <a:t> </a:t>
                </a:r>
              </a:p>
              <a:p>
                <a:pPr marL="0" indent="0">
                  <a:buFont typeface="Arial" panose="020B0604020202020204" pitchFamily="34" charset="0"/>
                  <a:buNone/>
                </a:pPr>
                <a:r>
                  <a:rPr lang="en-US" sz="1400" b="1" dirty="0"/>
                  <a:t>Public key: </a:t>
                </a:r>
                <a:r>
                  <a:rPr lang="en-US" sz="1400" dirty="0"/>
                  <a:t>Matrix </a:t>
                </a:r>
                <a14:m>
                  <m:oMath xmlns:m="http://schemas.openxmlformats.org/officeDocument/2006/math">
                    <m:r>
                      <a:rPr lang="en-US" sz="1400" b="1" i="1" dirty="0">
                        <a:solidFill>
                          <a:srgbClr val="00B050"/>
                        </a:solidFill>
                        <a:latin typeface="Cambria Math"/>
                      </a:rPr>
                      <m:t>𝑨</m:t>
                    </m:r>
                    <m:r>
                      <a:rPr lang="en-US" sz="1400" b="1" i="1" dirty="0">
                        <a:solidFill>
                          <a:srgbClr val="00B050"/>
                        </a:solidFill>
                        <a:latin typeface="Cambria Math"/>
                      </a:rPr>
                      <m:t>′</m:t>
                    </m:r>
                  </m:oMath>
                </a14:m>
                <a:r>
                  <a:rPr lang="en-US" sz="1400" dirty="0"/>
                  <a:t>, vector </a:t>
                </a:r>
                <a14:m>
                  <m:oMath xmlns:m="http://schemas.openxmlformats.org/officeDocument/2006/math">
                    <m:r>
                      <a:rPr lang="en-US" sz="1400" b="1" i="1">
                        <a:solidFill>
                          <a:srgbClr val="00B050"/>
                        </a:solidFill>
                        <a:latin typeface="Cambria Math"/>
                      </a:rPr>
                      <m:t>𝒃</m:t>
                    </m:r>
                    <m:r>
                      <a:rPr lang="en-US" sz="1400" i="1">
                        <a:latin typeface="Cambria Math"/>
                      </a:rPr>
                      <m:t>=</m:t>
                    </m:r>
                    <m:r>
                      <a:rPr lang="en-US" sz="1400" b="1" i="1">
                        <a:solidFill>
                          <a:srgbClr val="00B050"/>
                        </a:solidFill>
                        <a:latin typeface="Cambria Math"/>
                      </a:rPr>
                      <m:t>𝑨</m:t>
                    </m:r>
                    <m:r>
                      <a:rPr lang="en-US" sz="1400" b="1" i="1">
                        <a:solidFill>
                          <a:srgbClr val="00B050"/>
                        </a:solidFill>
                        <a:latin typeface="Cambria Math"/>
                      </a:rPr>
                      <m:t>′</m:t>
                    </m:r>
                    <m:sSup>
                      <m:sSupPr>
                        <m:ctrlPr>
                          <a:rPr lang="en-US" sz="1400" b="1" i="1">
                            <a:solidFill>
                              <a:srgbClr val="FF0000"/>
                            </a:solidFill>
                            <a:latin typeface="Cambria Math" panose="02040503050406030204" pitchFamily="18" charset="0"/>
                          </a:rPr>
                        </m:ctrlPr>
                      </m:sSupPr>
                      <m:e>
                        <m:r>
                          <a:rPr lang="en-US" sz="1400" b="1" i="1">
                            <a:solidFill>
                              <a:srgbClr val="FF0000"/>
                            </a:solidFill>
                            <a:latin typeface="Cambria Math"/>
                          </a:rPr>
                          <m:t>𝒔</m:t>
                        </m:r>
                      </m:e>
                      <m:sup>
                        <m:r>
                          <a:rPr lang="en-US" sz="1400" b="1" i="1">
                            <a:solidFill>
                              <a:srgbClr val="FF0000"/>
                            </a:solidFill>
                            <a:latin typeface="Cambria Math"/>
                          </a:rPr>
                          <m:t>′</m:t>
                        </m:r>
                      </m:sup>
                    </m:sSup>
                    <m:r>
                      <a:rPr lang="en-US" sz="1400" i="1">
                        <a:latin typeface="Cambria Math"/>
                      </a:rPr>
                      <m:t>+</m:t>
                    </m:r>
                    <m:r>
                      <a:rPr lang="en-US" sz="1400" b="1" i="1">
                        <a:solidFill>
                          <a:srgbClr val="FF9900"/>
                        </a:solidFill>
                        <a:latin typeface="Cambria Math"/>
                      </a:rPr>
                      <m:t>𝒆</m:t>
                    </m:r>
                  </m:oMath>
                </a14:m>
                <a:endParaRPr lang="en-US" sz="1400" dirty="0"/>
              </a:p>
              <a:p>
                <a:pPr lvl="1"/>
                <a:r>
                  <a:rPr lang="en-US" sz="1200" dirty="0"/>
                  <a:t>Denote </a:t>
                </a:r>
                <a14:m>
                  <m:oMath xmlns:m="http://schemas.openxmlformats.org/officeDocument/2006/math">
                    <m:r>
                      <a:rPr lang="en-US" sz="1200" b="1" i="1" dirty="0">
                        <a:solidFill>
                          <a:srgbClr val="00B050"/>
                        </a:solidFill>
                        <a:latin typeface="Cambria Math"/>
                      </a:rPr>
                      <m:t>𝑨</m:t>
                    </m:r>
                    <m:r>
                      <a:rPr lang="en-US" sz="1200" b="1" i="1" dirty="0">
                        <a:latin typeface="Cambria Math"/>
                      </a:rPr>
                      <m:t>=</m:t>
                    </m:r>
                    <m:r>
                      <a:rPr lang="en-US" sz="1200" i="1" dirty="0">
                        <a:latin typeface="Cambria Math"/>
                      </a:rPr>
                      <m:t>(</m:t>
                    </m:r>
                    <m:sSup>
                      <m:sSupPr>
                        <m:ctrlPr>
                          <a:rPr lang="en-US" sz="1200" b="1" i="1" dirty="0">
                            <a:solidFill>
                              <a:srgbClr val="00B050"/>
                            </a:solidFill>
                            <a:latin typeface="Cambria Math" panose="02040503050406030204" pitchFamily="18" charset="0"/>
                          </a:rPr>
                        </m:ctrlPr>
                      </m:sSupPr>
                      <m:e>
                        <m:r>
                          <a:rPr lang="en-US" sz="1200" b="1" i="1" dirty="0">
                            <a:solidFill>
                              <a:srgbClr val="00B050"/>
                            </a:solidFill>
                            <a:latin typeface="Cambria Math"/>
                          </a:rPr>
                          <m:t>𝒃</m:t>
                        </m:r>
                        <m:r>
                          <a:rPr lang="en-US" sz="1200" b="1" i="1" dirty="0">
                            <a:solidFill>
                              <a:srgbClr val="00B050"/>
                            </a:solidFill>
                            <a:latin typeface="Cambria Math"/>
                          </a:rPr>
                          <m:t>|</m:t>
                        </m:r>
                        <m:r>
                          <a:rPr lang="en-US" sz="1200" b="1" i="1" dirty="0">
                            <a:solidFill>
                              <a:srgbClr val="00B050"/>
                            </a:solidFill>
                            <a:latin typeface="Cambria Math"/>
                          </a:rPr>
                          <m:t>𝑨</m:t>
                        </m:r>
                      </m:e>
                      <m:sup>
                        <m:r>
                          <a:rPr lang="en-US" sz="1200" b="1" i="1" dirty="0">
                            <a:solidFill>
                              <a:srgbClr val="00B050"/>
                            </a:solidFill>
                            <a:latin typeface="Cambria Math"/>
                          </a:rPr>
                          <m:t>′</m:t>
                        </m:r>
                      </m:sup>
                    </m:sSup>
                    <m:r>
                      <a:rPr lang="en-US" sz="1200" i="1" dirty="0">
                        <a:latin typeface="Cambria Math"/>
                      </a:rPr>
                      <m:t>)</m:t>
                    </m:r>
                  </m:oMath>
                </a14:m>
                <a:r>
                  <a:rPr lang="en-US" sz="1200" dirty="0"/>
                  <a:t> </a:t>
                </a:r>
              </a:p>
              <a:p>
                <a:pPr lvl="1"/>
                <a:r>
                  <a:rPr lang="en-US" sz="1200" dirty="0"/>
                  <a:t>If decision-LWE is hard then A is pseudorandom</a:t>
                </a:r>
              </a:p>
              <a:p>
                <a:pPr lvl="1"/>
                <a:r>
                  <a:rPr lang="en-US" sz="1200" dirty="0"/>
                  <a:t>Denote </a:t>
                </a:r>
                <a14:m>
                  <m:oMath xmlns:m="http://schemas.openxmlformats.org/officeDocument/2006/math">
                    <m:r>
                      <a:rPr lang="en-US" sz="1400" b="1" i="1">
                        <a:solidFill>
                          <a:srgbClr val="FF0000"/>
                        </a:solidFill>
                        <a:latin typeface="Cambria Math" panose="02040503050406030204" pitchFamily="18" charset="0"/>
                      </a:rPr>
                      <m:t>𝒔</m:t>
                    </m:r>
                    <m:r>
                      <a:rPr lang="en-US" sz="1400" b="1" i="1">
                        <a:solidFill>
                          <a:srgbClr val="FF0000"/>
                        </a:solidFill>
                        <a:latin typeface="Cambria Math" panose="02040503050406030204" pitchFamily="18" charset="0"/>
                      </a:rPr>
                      <m:t>=</m:t>
                    </m:r>
                    <m:d>
                      <m:dPr>
                        <m:ctrlPr>
                          <a:rPr lang="en-US" sz="1400" b="1" i="1">
                            <a:solidFill>
                              <a:srgbClr val="FF0000"/>
                            </a:solidFill>
                            <a:latin typeface="Cambria Math" panose="02040503050406030204" pitchFamily="18" charset="0"/>
                          </a:rPr>
                        </m:ctrlPr>
                      </m:dPr>
                      <m:e>
                        <m:r>
                          <a:rPr lang="en-US" sz="1400" b="1" i="1">
                            <a:solidFill>
                              <a:srgbClr val="FF0000"/>
                            </a:solidFill>
                            <a:latin typeface="Cambria Math"/>
                          </a:rPr>
                          <m:t>𝟏</m:t>
                        </m:r>
                        <m:r>
                          <a:rPr lang="en-US" sz="1400" b="1" i="1">
                            <a:solidFill>
                              <a:srgbClr val="FF0000"/>
                            </a:solidFill>
                            <a:latin typeface="Cambria Math"/>
                          </a:rPr>
                          <m:t>,−</m:t>
                        </m:r>
                        <m:sSup>
                          <m:sSupPr>
                            <m:ctrlPr>
                              <a:rPr lang="en-US" sz="1400" b="1" i="1">
                                <a:solidFill>
                                  <a:srgbClr val="FF0000"/>
                                </a:solidFill>
                                <a:latin typeface="Cambria Math" panose="02040503050406030204" pitchFamily="18" charset="0"/>
                              </a:rPr>
                            </m:ctrlPr>
                          </m:sSupPr>
                          <m:e>
                            <m:r>
                              <a:rPr lang="en-US" sz="1400" b="1" i="1">
                                <a:solidFill>
                                  <a:srgbClr val="FF0000"/>
                                </a:solidFill>
                                <a:latin typeface="Cambria Math" panose="02040503050406030204" pitchFamily="18" charset="0"/>
                              </a:rPr>
                              <m:t>𝒔</m:t>
                            </m:r>
                          </m:e>
                          <m:sup>
                            <m:r>
                              <a:rPr lang="en-US" sz="1400" b="1" i="1">
                                <a:solidFill>
                                  <a:srgbClr val="FF0000"/>
                                </a:solidFill>
                                <a:latin typeface="Cambria Math"/>
                              </a:rPr>
                              <m:t>′</m:t>
                            </m:r>
                          </m:sup>
                        </m:sSup>
                      </m:e>
                    </m:d>
                  </m:oMath>
                </a14:m>
                <a:r>
                  <a:rPr lang="en-US" sz="1200" dirty="0"/>
                  <a:t>, then </a:t>
                </a:r>
                <a14:m>
                  <m:oMath xmlns:m="http://schemas.openxmlformats.org/officeDocument/2006/math">
                    <m:r>
                      <a:rPr lang="en-US" sz="1200" b="1" i="1">
                        <a:solidFill>
                          <a:srgbClr val="00B050"/>
                        </a:solidFill>
                        <a:latin typeface="Cambria Math"/>
                      </a:rPr>
                      <m:t>𝑨</m:t>
                    </m:r>
                    <m:r>
                      <a:rPr lang="en-US" sz="1200" b="1" i="1">
                        <a:solidFill>
                          <a:srgbClr val="FF0000"/>
                        </a:solidFill>
                        <a:latin typeface="Cambria Math"/>
                      </a:rPr>
                      <m:t>𝒔</m:t>
                    </m:r>
                    <m:r>
                      <a:rPr lang="en-US" sz="1200" i="1">
                        <a:latin typeface="Cambria Math"/>
                      </a:rPr>
                      <m:t>=</m:t>
                    </m:r>
                    <m:r>
                      <a:rPr lang="en-US" sz="1200" b="1" i="1">
                        <a:solidFill>
                          <a:srgbClr val="00B050"/>
                        </a:solidFill>
                        <a:latin typeface="Cambria Math"/>
                      </a:rPr>
                      <m:t>𝒃</m:t>
                    </m:r>
                    <m:r>
                      <a:rPr lang="en-US" sz="1200" b="1" i="1">
                        <a:latin typeface="Cambria Math"/>
                      </a:rPr>
                      <m:t>−</m:t>
                    </m:r>
                    <m:sSup>
                      <m:sSupPr>
                        <m:ctrlPr>
                          <a:rPr lang="en-US" sz="1200" b="1" i="1">
                            <a:solidFill>
                              <a:srgbClr val="00B050"/>
                            </a:solidFill>
                            <a:latin typeface="Cambria Math" panose="02040503050406030204" pitchFamily="18" charset="0"/>
                          </a:rPr>
                        </m:ctrlPr>
                      </m:sSupPr>
                      <m:e>
                        <m:r>
                          <a:rPr lang="en-US" sz="1200" b="1" i="1">
                            <a:solidFill>
                              <a:srgbClr val="00B050"/>
                            </a:solidFill>
                            <a:latin typeface="Cambria Math"/>
                          </a:rPr>
                          <m:t>𝑨</m:t>
                        </m:r>
                      </m:e>
                      <m:sup>
                        <m:r>
                          <a:rPr lang="en-US" sz="1200" b="1" i="1">
                            <a:solidFill>
                              <a:srgbClr val="00B050"/>
                            </a:solidFill>
                            <a:latin typeface="Cambria Math"/>
                          </a:rPr>
                          <m:t>′</m:t>
                        </m:r>
                      </m:sup>
                    </m:sSup>
                    <m:sSup>
                      <m:sSupPr>
                        <m:ctrlPr>
                          <a:rPr lang="en-US" sz="1200" b="1" i="1">
                            <a:solidFill>
                              <a:srgbClr val="FF0000"/>
                            </a:solidFill>
                            <a:latin typeface="Cambria Math" panose="02040503050406030204" pitchFamily="18" charset="0"/>
                          </a:rPr>
                        </m:ctrlPr>
                      </m:sSupPr>
                      <m:e>
                        <m:r>
                          <a:rPr lang="en-US" sz="1200" b="1" i="1">
                            <a:solidFill>
                              <a:srgbClr val="FF0000"/>
                            </a:solidFill>
                            <a:latin typeface="Cambria Math"/>
                          </a:rPr>
                          <m:t>𝒔</m:t>
                        </m:r>
                      </m:e>
                      <m:sup>
                        <m:r>
                          <a:rPr lang="en-US" sz="1200" b="1" i="1">
                            <a:solidFill>
                              <a:srgbClr val="FF0000"/>
                            </a:solidFill>
                            <a:latin typeface="Cambria Math"/>
                          </a:rPr>
                          <m:t>′</m:t>
                        </m:r>
                      </m:sup>
                    </m:sSup>
                    <m:r>
                      <a:rPr lang="en-US" sz="1200" i="1">
                        <a:latin typeface="Cambria Math"/>
                      </a:rPr>
                      <m:t>=</m:t>
                    </m:r>
                    <m:r>
                      <a:rPr lang="en-US" sz="1200" b="1" i="1">
                        <a:solidFill>
                          <a:srgbClr val="FF9900"/>
                        </a:solidFill>
                        <a:latin typeface="Cambria Math"/>
                      </a:rPr>
                      <m:t>𝒆</m:t>
                    </m:r>
                  </m:oMath>
                </a14:m>
                <a:endParaRPr lang="en-US" sz="1200" b="1" dirty="0">
                  <a:solidFill>
                    <a:srgbClr val="FF9900"/>
                  </a:solidFill>
                </a:endParaRPr>
              </a:p>
              <a:p>
                <a:pPr marL="0" indent="0">
                  <a:spcBef>
                    <a:spcPts val="1200"/>
                  </a:spcBef>
                  <a:buFont typeface="Arial" panose="020B0604020202020204" pitchFamily="34" charset="0"/>
                  <a:buNone/>
                </a:pPr>
                <a:r>
                  <a:rPr lang="en-US" sz="1400" b="1" dirty="0"/>
                  <a:t>Encrypt</a:t>
                </a:r>
                <a14:m>
                  <m:oMath xmlns:m="http://schemas.openxmlformats.org/officeDocument/2006/math">
                    <m:r>
                      <a:rPr lang="en-US" sz="1400" b="1" i="1" baseline="-25000" dirty="0">
                        <a:solidFill>
                          <a:srgbClr val="00B050"/>
                        </a:solidFill>
                        <a:latin typeface="Cambria Math"/>
                      </a:rPr>
                      <m:t>𝑨</m:t>
                    </m:r>
                    <m:d>
                      <m:dPr>
                        <m:ctrlPr>
                          <a:rPr lang="en-US" sz="1400" i="1" dirty="0">
                            <a:latin typeface="Cambria Math" panose="02040503050406030204" pitchFamily="18" charset="0"/>
                          </a:rPr>
                        </m:ctrlPr>
                      </m:dPr>
                      <m:e>
                        <m:r>
                          <a:rPr lang="en-US" sz="1400" i="1" dirty="0">
                            <a:latin typeface="Cambria Math"/>
                          </a:rPr>
                          <m:t>𝜎</m:t>
                        </m:r>
                        <m:r>
                          <a:rPr lang="en-US" sz="1400" dirty="0">
                            <a:latin typeface="Cambria Math"/>
                          </a:rPr>
                          <m:t>∈</m:t>
                        </m:r>
                        <m:r>
                          <m:rPr>
                            <m:lit/>
                          </m:rPr>
                          <a:rPr lang="en-US" sz="1400" dirty="0">
                            <a:latin typeface="Cambria Math"/>
                          </a:rPr>
                          <m:t>{</m:t>
                        </m:r>
                        <m:r>
                          <a:rPr lang="en-US" sz="1400" dirty="0">
                            <a:latin typeface="Cambria Math"/>
                          </a:rPr>
                          <m:t>0,1</m:t>
                        </m:r>
                        <m:r>
                          <m:rPr>
                            <m:lit/>
                          </m:rPr>
                          <a:rPr lang="en-US" sz="1400" dirty="0">
                            <a:latin typeface="Cambria Math"/>
                          </a:rPr>
                          <m:t>}</m:t>
                        </m:r>
                      </m:e>
                    </m:d>
                  </m:oMath>
                </a14:m>
                <a:endParaRPr lang="en-US" sz="1400" dirty="0"/>
              </a:p>
              <a:p>
                <a:pPr lvl="1"/>
                <a:r>
                  <a:rPr lang="en-US" sz="1200" dirty="0"/>
                  <a:t>Choose a random small vector </a:t>
                </a:r>
                <a14:m>
                  <m:oMath xmlns:m="http://schemas.openxmlformats.org/officeDocument/2006/math">
                    <m:r>
                      <a:rPr lang="en-US" sz="1200" b="1" i="1" dirty="0">
                        <a:latin typeface="Cambria Math"/>
                      </a:rPr>
                      <m:t>𝒓</m:t>
                    </m:r>
                    <m:r>
                      <a:rPr lang="en-US" sz="1200" i="1" dirty="0">
                        <a:latin typeface="Cambria Math"/>
                      </a:rPr>
                      <m:t>∈</m:t>
                    </m:r>
                    <m:sSup>
                      <m:sSupPr>
                        <m:ctrlPr>
                          <a:rPr lang="en-US" sz="1200" i="1" dirty="0">
                            <a:latin typeface="Cambria Math" panose="02040503050406030204" pitchFamily="18" charset="0"/>
                          </a:rPr>
                        </m:ctrlPr>
                      </m:sSupPr>
                      <m:e>
                        <m:d>
                          <m:dPr>
                            <m:begChr m:val="{"/>
                            <m:endChr m:val="}"/>
                            <m:ctrlPr>
                              <a:rPr lang="en-US" sz="1200" i="1" dirty="0">
                                <a:latin typeface="Cambria Math" panose="02040503050406030204" pitchFamily="18" charset="0"/>
                              </a:rPr>
                            </m:ctrlPr>
                          </m:dPr>
                          <m:e>
                            <m:r>
                              <a:rPr lang="en-US" sz="1200" i="1" dirty="0">
                                <a:latin typeface="Cambria Math"/>
                              </a:rPr>
                              <m:t>0,1</m:t>
                            </m:r>
                          </m:e>
                        </m:d>
                      </m:e>
                      <m:sup>
                        <m:r>
                          <a:rPr lang="en-US" sz="1200" i="1" dirty="0">
                            <a:latin typeface="Cambria Math"/>
                          </a:rPr>
                          <m:t>𝑚</m:t>
                        </m:r>
                      </m:sup>
                    </m:sSup>
                  </m:oMath>
                </a14:m>
                <a:endParaRPr lang="en-US" sz="1200" dirty="0"/>
              </a:p>
              <a:p>
                <a:pPr lvl="1"/>
                <a:r>
                  <a:rPr lang="en-US" sz="1200" dirty="0"/>
                  <a:t>Output the </a:t>
                </a:r>
                <a:r>
                  <a:rPr lang="en-US" sz="1200" dirty="0" err="1"/>
                  <a:t>ciphertext</a:t>
                </a:r>
                <a:r>
                  <a:rPr lang="en-US" sz="1200" dirty="0"/>
                  <a:t> </a:t>
                </a:r>
                <a14:m>
                  <m:oMath xmlns:m="http://schemas.openxmlformats.org/officeDocument/2006/math">
                    <m:r>
                      <a:rPr lang="en-US" sz="1200" b="1" i="1">
                        <a:latin typeface="Cambria Math"/>
                      </a:rPr>
                      <m:t>𝒄</m:t>
                    </m:r>
                    <m:r>
                      <a:rPr lang="en-US" sz="1200" i="1">
                        <a:latin typeface="Cambria Math"/>
                      </a:rPr>
                      <m:t>=</m:t>
                    </m:r>
                    <m:r>
                      <a:rPr lang="en-US" sz="1200" b="1" i="1">
                        <a:latin typeface="Cambria Math"/>
                      </a:rPr>
                      <m:t>𝒓</m:t>
                    </m:r>
                    <m:r>
                      <a:rPr lang="en-US" sz="1200" b="1" i="1">
                        <a:solidFill>
                          <a:srgbClr val="00B050"/>
                        </a:solidFill>
                        <a:latin typeface="Cambria Math"/>
                      </a:rPr>
                      <m:t>𝑨</m:t>
                    </m:r>
                    <m:r>
                      <a:rPr lang="en-US" sz="1200" i="1">
                        <a:latin typeface="Cambria Math"/>
                      </a:rPr>
                      <m:t>+</m:t>
                    </m:r>
                    <m:f>
                      <m:fPr>
                        <m:ctrlPr>
                          <a:rPr lang="en-US" sz="1200" i="1">
                            <a:latin typeface="Cambria Math" panose="02040503050406030204" pitchFamily="18" charset="0"/>
                          </a:rPr>
                        </m:ctrlPr>
                      </m:fPr>
                      <m:num>
                        <m:r>
                          <a:rPr lang="en-US" sz="1200" i="1">
                            <a:latin typeface="Cambria Math"/>
                          </a:rPr>
                          <m:t>𝑞</m:t>
                        </m:r>
                      </m:num>
                      <m:den>
                        <m:r>
                          <a:rPr lang="en-US" sz="1200" i="1">
                            <a:latin typeface="Cambria Math"/>
                          </a:rPr>
                          <m:t>2</m:t>
                        </m:r>
                      </m:den>
                    </m:f>
                    <m:r>
                      <a:rPr lang="en-US" sz="1200" i="1">
                        <a:latin typeface="Cambria Math"/>
                      </a:rPr>
                      <m:t>⋅</m:t>
                    </m:r>
                    <m:limLow>
                      <m:limLowPr>
                        <m:ctrlPr>
                          <a:rPr lang="en-US" sz="1200" i="1">
                            <a:latin typeface="Cambria Math" panose="02040503050406030204" pitchFamily="18" charset="0"/>
                          </a:rPr>
                        </m:ctrlPr>
                      </m:limLowPr>
                      <m:e>
                        <m:groupChr>
                          <m:groupChrPr>
                            <m:chr m:val="⏟"/>
                            <m:ctrlPr>
                              <a:rPr lang="en-US" sz="1200" i="1">
                                <a:latin typeface="Cambria Math" panose="02040503050406030204" pitchFamily="18" charset="0"/>
                              </a:rPr>
                            </m:ctrlPr>
                          </m:groupChrPr>
                          <m:e>
                            <m:d>
                              <m:dPr>
                                <m:ctrlPr>
                                  <a:rPr lang="en-US" sz="1200" i="1">
                                    <a:latin typeface="Cambria Math" panose="02040503050406030204" pitchFamily="18" charset="0"/>
                                  </a:rPr>
                                </m:ctrlPr>
                              </m:dPr>
                              <m:e>
                                <m:r>
                                  <a:rPr lang="en-US" sz="1200" i="1">
                                    <a:latin typeface="Cambria Math"/>
                                  </a:rPr>
                                  <m:t> </m:t>
                                </m:r>
                                <m:r>
                                  <a:rPr lang="en-US" sz="1200" i="1">
                                    <a:latin typeface="Cambria Math"/>
                                  </a:rPr>
                                  <m:t>𝜎</m:t>
                                </m:r>
                                <m:r>
                                  <a:rPr lang="en-US" sz="1200" i="1">
                                    <a:latin typeface="Cambria Math"/>
                                  </a:rPr>
                                  <m:t>,0,…,0</m:t>
                                </m:r>
                              </m:e>
                            </m:d>
                          </m:e>
                        </m:groupChr>
                        <m:r>
                          <a:rPr lang="en-US" sz="1200" i="1">
                            <a:latin typeface="Cambria Math"/>
                          </a:rPr>
                          <m:t>∈</m:t>
                        </m:r>
                      </m:e>
                      <m:lim>
                        <m:acc>
                          <m:accPr>
                            <m:chr m:val="⃗"/>
                            <m:ctrlPr>
                              <a:rPr lang="en-US" sz="1200" i="1">
                                <a:latin typeface="Cambria Math" panose="02040503050406030204" pitchFamily="18" charset="0"/>
                              </a:rPr>
                            </m:ctrlPr>
                          </m:accPr>
                          <m:e>
                            <m:r>
                              <a:rPr lang="en-US" sz="1200" i="1">
                                <a:latin typeface="Cambria Math"/>
                              </a:rPr>
                              <m:t>𝜎</m:t>
                            </m:r>
                          </m:e>
                        </m:acc>
                      </m:lim>
                    </m:limLow>
                    <m:sSubSup>
                      <m:sSubSupPr>
                        <m:ctrlPr>
                          <a:rPr lang="en-US" sz="1200" i="1">
                            <a:latin typeface="Cambria Math" panose="02040503050406030204" pitchFamily="18" charset="0"/>
                          </a:rPr>
                        </m:ctrlPr>
                      </m:sSubSupPr>
                      <m:e>
                        <m:r>
                          <a:rPr lang="en-US" sz="1200" i="1">
                            <a:latin typeface="Cambria Math"/>
                          </a:rPr>
                          <m:t>𝑍</m:t>
                        </m:r>
                      </m:e>
                      <m:sub>
                        <m:r>
                          <a:rPr lang="en-US" sz="1200" i="1">
                            <a:latin typeface="Cambria Math"/>
                          </a:rPr>
                          <m:t>𝑞</m:t>
                        </m:r>
                      </m:sub>
                      <m:sup>
                        <m:r>
                          <a:rPr lang="en-US" sz="1200" i="1">
                            <a:latin typeface="Cambria Math"/>
                          </a:rPr>
                          <m:t>𝑛</m:t>
                        </m:r>
                      </m:sup>
                    </m:sSubSup>
                  </m:oMath>
                </a14:m>
                <a:endParaRPr lang="en-US" sz="1200" dirty="0"/>
              </a:p>
              <a:p>
                <a:pPr marL="0" indent="0">
                  <a:buFont typeface="Arial" panose="020B0604020202020204" pitchFamily="34" charset="0"/>
                  <a:buNone/>
                </a:pPr>
                <a:r>
                  <a:rPr lang="en-US" sz="1400" b="1" dirty="0"/>
                  <a:t>Decrypt</a:t>
                </a:r>
                <a14:m>
                  <m:oMath xmlns:m="http://schemas.openxmlformats.org/officeDocument/2006/math">
                    <m:r>
                      <a:rPr lang="en-US" sz="1400" b="1" i="1" baseline="-25000" dirty="0">
                        <a:solidFill>
                          <a:srgbClr val="FF0000"/>
                        </a:solidFill>
                        <a:latin typeface="Cambria Math"/>
                      </a:rPr>
                      <m:t>𝒔</m:t>
                    </m:r>
                    <m:r>
                      <a:rPr lang="en-US" sz="1400" b="1" dirty="0">
                        <a:latin typeface="Cambria Math"/>
                      </a:rPr>
                      <m:t>(</m:t>
                    </m:r>
                    <m:r>
                      <a:rPr lang="en-US" sz="1400" b="1" i="1" dirty="0">
                        <a:latin typeface="Cambria Math"/>
                      </a:rPr>
                      <m:t>𝒄</m:t>
                    </m:r>
                  </m:oMath>
                </a14:m>
                <a:r>
                  <a:rPr lang="en-US" sz="1400" b="1" dirty="0"/>
                  <a:t>)</a:t>
                </a:r>
              </a:p>
              <a:p>
                <a:pPr lvl="1"/>
                <a:r>
                  <a:rPr lang="en-US" sz="1200" dirty="0"/>
                  <a:t>Compute the inner product </a:t>
                </a:r>
                <a14:m>
                  <m:oMath xmlns:m="http://schemas.openxmlformats.org/officeDocument/2006/math">
                    <m:r>
                      <a:rPr lang="en-US" sz="1200" i="1">
                        <a:latin typeface="Cambria Math"/>
                      </a:rPr>
                      <m:t>𝑦</m:t>
                    </m:r>
                    <m:r>
                      <a:rPr lang="en-US" sz="1200">
                        <a:latin typeface="Cambria Math"/>
                      </a:rPr>
                      <m:t>=</m:t>
                    </m:r>
                    <m:d>
                      <m:dPr>
                        <m:begChr m:val="⟨"/>
                        <m:endChr m:val="⟩"/>
                        <m:ctrlPr>
                          <a:rPr lang="en-US" sz="1200" i="1">
                            <a:latin typeface="Cambria Math" panose="02040503050406030204" pitchFamily="18" charset="0"/>
                          </a:rPr>
                        </m:ctrlPr>
                      </m:dPr>
                      <m:e>
                        <m:r>
                          <a:rPr lang="en-US" sz="1200">
                            <a:latin typeface="Cambria Math"/>
                          </a:rPr>
                          <m:t>𝒄</m:t>
                        </m:r>
                        <m:r>
                          <a:rPr lang="en-US" sz="1200">
                            <a:latin typeface="Cambria Math"/>
                          </a:rPr>
                          <m:t>,</m:t>
                        </m:r>
                        <m:r>
                          <a:rPr lang="en-US" sz="1200" b="1">
                            <a:solidFill>
                              <a:srgbClr val="FF0000"/>
                            </a:solidFill>
                            <a:latin typeface="Cambria Math"/>
                          </a:rPr>
                          <m:t>𝐬</m:t>
                        </m:r>
                      </m:e>
                    </m:d>
                  </m:oMath>
                </a14:m>
                <a:r>
                  <a:rPr lang="en-US" sz="1200" dirty="0"/>
                  <a:t> (mod q)</a:t>
                </a:r>
              </a:p>
              <a:p>
                <a:pPr lvl="1"/>
                <a:r>
                  <a:rPr lang="en-US" sz="1200" dirty="0"/>
                  <a:t>Output 0 if </a:t>
                </a:r>
                <a14:m>
                  <m:oMath xmlns:m="http://schemas.openxmlformats.org/officeDocument/2006/math">
                    <m:r>
                      <a:rPr lang="en-US" sz="1200">
                        <a:latin typeface="Cambria Math"/>
                      </a:rPr>
                      <m:t>|</m:t>
                    </m:r>
                    <m:r>
                      <a:rPr lang="en-US" sz="1200" i="1">
                        <a:latin typeface="Cambria Math"/>
                      </a:rPr>
                      <m:t>𝑦</m:t>
                    </m:r>
                    <m:r>
                      <a:rPr lang="en-US" sz="1200">
                        <a:latin typeface="Cambria Math"/>
                      </a:rPr>
                      <m:t>|&lt;</m:t>
                    </m:r>
                    <m:r>
                      <a:rPr lang="en-US" sz="1200">
                        <a:latin typeface="Cambria Math"/>
                      </a:rPr>
                      <m:t>𝑞</m:t>
                    </m:r>
                    <m:r>
                      <a:rPr lang="en-US" sz="1200">
                        <a:latin typeface="Cambria Math"/>
                      </a:rPr>
                      <m:t>/4</m:t>
                    </m:r>
                  </m:oMath>
                </a14:m>
                <a:r>
                  <a:rPr lang="en-US" sz="1200" dirty="0"/>
                  <a:t>, else output </a:t>
                </a:r>
                <a:r>
                  <a:rPr lang="en-US" sz="1200" dirty="0" smtClean="0"/>
                  <a:t>1</a:t>
                </a:r>
                <a:endParaRPr lang="en-US" sz="1200" dirty="0"/>
              </a:p>
            </p:txBody>
          </p:sp>
        </mc:Choice>
        <mc:Fallback>
          <p:sp>
            <p:nvSpPr>
              <p:cNvPr id="12" name="Content Placeholder 4"/>
              <p:cNvSpPr txBox="1">
                <a:spLocks noRot="1" noChangeAspect="1" noMove="1" noResize="1" noEditPoints="1" noAdjustHandles="1" noChangeArrowheads="1" noChangeShapeType="1" noTextEdit="1"/>
              </p:cNvSpPr>
              <p:nvPr/>
            </p:nvSpPr>
            <p:spPr>
              <a:xfrm>
                <a:off x="644236" y="1297887"/>
                <a:ext cx="4333010" cy="3128640"/>
              </a:xfrm>
              <a:prstGeom prst="rect">
                <a:avLst/>
              </a:prstGeom>
              <a:blipFill rotWithShape="0">
                <a:blip r:embed="rId3"/>
                <a:stretch>
                  <a:fillRect l="-281" t="-777"/>
                </a:stretch>
              </a:blipFill>
              <a:ln>
                <a:solidFill>
                  <a:srgbClr val="C00000"/>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Content Placeholder 4"/>
              <p:cNvSpPr txBox="1">
                <a:spLocks/>
              </p:cNvSpPr>
              <p:nvPr/>
            </p:nvSpPr>
            <p:spPr>
              <a:xfrm>
                <a:off x="4977246" y="1297887"/>
                <a:ext cx="3626427" cy="3128640"/>
              </a:xfrm>
              <a:prstGeom prst="rect">
                <a:avLst/>
              </a:prstGeom>
              <a:ln>
                <a:solidFill>
                  <a:srgbClr val="C0000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smtClean="0"/>
                  <a:t>Correctness: </a:t>
                </a:r>
              </a:p>
              <a:p>
                <a:pPr lvl="1"/>
                <a14:m>
                  <m:oMath xmlns:m="http://schemas.openxmlformats.org/officeDocument/2006/math">
                    <m:r>
                      <a:rPr lang="en-US" sz="1200" i="1">
                        <a:latin typeface="Cambria Math"/>
                      </a:rPr>
                      <m:t>𝑦</m:t>
                    </m:r>
                    <m:r>
                      <a:rPr lang="en-US" sz="1200">
                        <a:latin typeface="Cambria Math"/>
                      </a:rPr>
                      <m:t>=</m:t>
                    </m:r>
                    <m:d>
                      <m:dPr>
                        <m:begChr m:val="⟨"/>
                        <m:endChr m:val="⟩"/>
                        <m:ctrlPr>
                          <a:rPr lang="en-US" sz="1200" i="1">
                            <a:latin typeface="Cambria Math" panose="02040503050406030204" pitchFamily="18" charset="0"/>
                          </a:rPr>
                        </m:ctrlPr>
                      </m:dPr>
                      <m:e>
                        <m:r>
                          <a:rPr lang="en-US" sz="1200">
                            <a:latin typeface="Cambria Math"/>
                          </a:rPr>
                          <m:t>𝒄</m:t>
                        </m:r>
                        <m:r>
                          <a:rPr lang="en-US" sz="1200">
                            <a:latin typeface="Cambria Math"/>
                          </a:rPr>
                          <m:t>,</m:t>
                        </m:r>
                        <m:r>
                          <a:rPr lang="en-US" sz="1200" b="1">
                            <a:solidFill>
                              <a:srgbClr val="FF0000"/>
                            </a:solidFill>
                            <a:latin typeface="Cambria Math"/>
                          </a:rPr>
                          <m:t>𝐬</m:t>
                        </m:r>
                      </m:e>
                    </m:d>
                    <m:r>
                      <a:rPr lang="en-US" sz="1200">
                        <a:latin typeface="Cambria Math"/>
                      </a:rPr>
                      <m:t>=</m:t>
                    </m:r>
                    <m:d>
                      <m:dPr>
                        <m:begChr m:val="⟨"/>
                        <m:endChr m:val="⟩"/>
                        <m:ctrlPr>
                          <a:rPr lang="en-US" sz="1200" i="1">
                            <a:latin typeface="Cambria Math" panose="02040503050406030204" pitchFamily="18" charset="0"/>
                          </a:rPr>
                        </m:ctrlPr>
                      </m:dPr>
                      <m:e>
                        <m:d>
                          <m:dPr>
                            <m:ctrlPr>
                              <a:rPr lang="en-US" sz="1200" i="1">
                                <a:latin typeface="Cambria Math" panose="02040503050406030204" pitchFamily="18" charset="0"/>
                              </a:rPr>
                            </m:ctrlPr>
                          </m:dPr>
                          <m:e>
                            <m:r>
                              <a:rPr lang="en-US" sz="1200" b="1" i="1">
                                <a:latin typeface="Cambria Math"/>
                              </a:rPr>
                              <m:t>𝒓</m:t>
                            </m:r>
                            <m:r>
                              <a:rPr lang="en-US" sz="1200" b="1" i="1">
                                <a:solidFill>
                                  <a:srgbClr val="00B050"/>
                                </a:solidFill>
                                <a:latin typeface="Cambria Math"/>
                              </a:rPr>
                              <m:t>𝑨</m:t>
                            </m:r>
                            <m:r>
                              <a:rPr lang="en-US" sz="1200" i="1">
                                <a:latin typeface="Cambria Math"/>
                              </a:rPr>
                              <m:t>+</m:t>
                            </m:r>
                            <m:f>
                              <m:fPr>
                                <m:ctrlPr>
                                  <a:rPr lang="en-US" sz="1200" i="1">
                                    <a:latin typeface="Cambria Math" panose="02040503050406030204" pitchFamily="18" charset="0"/>
                                  </a:rPr>
                                </m:ctrlPr>
                              </m:fPr>
                              <m:num>
                                <m:r>
                                  <a:rPr lang="en-US" sz="1200" i="1">
                                    <a:latin typeface="Cambria Math"/>
                                  </a:rPr>
                                  <m:t>𝑞</m:t>
                                </m:r>
                              </m:num>
                              <m:den>
                                <m:r>
                                  <a:rPr lang="en-US" sz="1200" i="1">
                                    <a:latin typeface="Cambria Math"/>
                                  </a:rPr>
                                  <m:t>2</m:t>
                                </m:r>
                              </m:den>
                            </m:f>
                            <m:acc>
                              <m:accPr>
                                <m:chr m:val="⃗"/>
                                <m:ctrlPr>
                                  <a:rPr lang="en-US" sz="1200" i="1">
                                    <a:latin typeface="Cambria Math" panose="02040503050406030204" pitchFamily="18" charset="0"/>
                                  </a:rPr>
                                </m:ctrlPr>
                              </m:accPr>
                              <m:e>
                                <m:r>
                                  <a:rPr lang="en-US" sz="1200" i="1">
                                    <a:latin typeface="Cambria Math"/>
                                  </a:rPr>
                                  <m:t>𝜎</m:t>
                                </m:r>
                              </m:e>
                            </m:acc>
                          </m:e>
                        </m:d>
                        <m:r>
                          <a:rPr lang="en-US" sz="1200" i="1">
                            <a:latin typeface="Cambria Math"/>
                          </a:rPr>
                          <m:t>,</m:t>
                        </m:r>
                        <m:r>
                          <a:rPr lang="en-US" sz="1200" b="1" i="1">
                            <a:solidFill>
                              <a:srgbClr val="FF0000"/>
                            </a:solidFill>
                            <a:latin typeface="Cambria Math"/>
                          </a:rPr>
                          <m:t>𝒔</m:t>
                        </m:r>
                      </m:e>
                    </m:d>
                    <m:r>
                      <a:rPr lang="en-US" sz="1200" i="1">
                        <a:latin typeface="Cambria Math"/>
                      </a:rPr>
                      <m:t> =</m:t>
                    </m:r>
                  </m:oMath>
                </a14:m>
                <a:r>
                  <a:rPr lang="en-US" sz="1200" i="1" dirty="0">
                    <a:latin typeface="Cambria Math"/>
                  </a:rPr>
                  <a:t/>
                </a:r>
                <a:br>
                  <a:rPr lang="en-US" sz="1200" i="1" dirty="0">
                    <a:latin typeface="Cambria Math"/>
                  </a:rPr>
                </a:br>
                <a14:m>
                  <m:oMath xmlns:m="http://schemas.openxmlformats.org/officeDocument/2006/math">
                    <m:r>
                      <a:rPr lang="en-US" sz="1200" b="1" i="1">
                        <a:latin typeface="Cambria Math"/>
                      </a:rPr>
                      <m:t>𝒓</m:t>
                    </m:r>
                    <m:r>
                      <a:rPr lang="en-US" sz="1200" b="1" i="1">
                        <a:solidFill>
                          <a:srgbClr val="00B050"/>
                        </a:solidFill>
                        <a:latin typeface="Cambria Math"/>
                      </a:rPr>
                      <m:t>𝑨</m:t>
                    </m:r>
                    <m:r>
                      <a:rPr lang="en-US" sz="1200" b="1" i="1">
                        <a:solidFill>
                          <a:srgbClr val="FF0000"/>
                        </a:solidFill>
                        <a:latin typeface="Cambria Math"/>
                      </a:rPr>
                      <m:t>𝒔</m:t>
                    </m:r>
                    <m:r>
                      <a:rPr lang="en-US" sz="1200" i="1">
                        <a:latin typeface="Cambria Math"/>
                      </a:rPr>
                      <m:t>+</m:t>
                    </m:r>
                    <m:f>
                      <m:fPr>
                        <m:ctrlPr>
                          <a:rPr lang="en-US" sz="1200" i="1">
                            <a:latin typeface="Cambria Math" panose="02040503050406030204" pitchFamily="18" charset="0"/>
                          </a:rPr>
                        </m:ctrlPr>
                      </m:fPr>
                      <m:num>
                        <m:r>
                          <a:rPr lang="en-US" sz="1200" i="1">
                            <a:latin typeface="Cambria Math"/>
                          </a:rPr>
                          <m:t>𝑞</m:t>
                        </m:r>
                      </m:num>
                      <m:den>
                        <m:r>
                          <a:rPr lang="en-US" sz="1200" i="1">
                            <a:latin typeface="Cambria Math"/>
                          </a:rPr>
                          <m:t>2</m:t>
                        </m:r>
                      </m:den>
                    </m:f>
                    <m:d>
                      <m:dPr>
                        <m:begChr m:val="⟨"/>
                        <m:endChr m:val="⟩"/>
                        <m:ctrlPr>
                          <a:rPr lang="en-US" sz="1200" i="1">
                            <a:latin typeface="Cambria Math" panose="02040503050406030204" pitchFamily="18" charset="0"/>
                          </a:rPr>
                        </m:ctrlPr>
                      </m:dPr>
                      <m:e>
                        <m:d>
                          <m:dPr>
                            <m:ctrlPr>
                              <a:rPr lang="en-US" sz="1200" i="1">
                                <a:latin typeface="Cambria Math" panose="02040503050406030204" pitchFamily="18" charset="0"/>
                              </a:rPr>
                            </m:ctrlPr>
                          </m:dPr>
                          <m:e>
                            <m:r>
                              <a:rPr lang="en-US" sz="1200" i="1">
                                <a:latin typeface="Cambria Math"/>
                              </a:rPr>
                              <m:t>𝜎</m:t>
                            </m:r>
                            <m:r>
                              <a:rPr lang="en-US" sz="1200" i="1">
                                <a:latin typeface="Cambria Math"/>
                              </a:rPr>
                              <m:t>0…0</m:t>
                            </m:r>
                          </m:e>
                        </m:d>
                        <m:r>
                          <a:rPr lang="en-US" sz="1200" i="1">
                            <a:latin typeface="Cambria Math"/>
                          </a:rPr>
                          <m:t>,</m:t>
                        </m:r>
                        <m:d>
                          <m:dPr>
                            <m:ctrlPr>
                              <a:rPr lang="en-US" sz="1200" i="1">
                                <a:latin typeface="Cambria Math" panose="02040503050406030204" pitchFamily="18" charset="0"/>
                              </a:rPr>
                            </m:ctrlPr>
                          </m:dPr>
                          <m:e>
                            <m:r>
                              <a:rPr lang="en-US" sz="1200" i="1">
                                <a:latin typeface="Cambria Math"/>
                              </a:rPr>
                              <m:t>1</m:t>
                            </m:r>
                            <m:r>
                              <a:rPr lang="en-US" sz="1200" b="1" i="1">
                                <a:latin typeface="Cambria Math"/>
                              </a:rPr>
                              <m:t>,</m:t>
                            </m:r>
                            <m:sSup>
                              <m:sSupPr>
                                <m:ctrlPr>
                                  <a:rPr lang="en-US" sz="1200" b="1" i="1">
                                    <a:solidFill>
                                      <a:srgbClr val="FF0000"/>
                                    </a:solidFill>
                                    <a:latin typeface="Cambria Math" panose="02040503050406030204" pitchFamily="18" charset="0"/>
                                  </a:rPr>
                                </m:ctrlPr>
                              </m:sSupPr>
                              <m:e>
                                <m:r>
                                  <a:rPr lang="en-US" sz="1200" b="1" i="1">
                                    <a:solidFill>
                                      <a:srgbClr val="FF0000"/>
                                    </a:solidFill>
                                    <a:latin typeface="Cambria Math"/>
                                  </a:rPr>
                                  <m:t>−</m:t>
                                </m:r>
                                <m:r>
                                  <a:rPr lang="en-US" sz="1200" b="1" i="1">
                                    <a:solidFill>
                                      <a:srgbClr val="FF0000"/>
                                    </a:solidFill>
                                    <a:latin typeface="Cambria Math"/>
                                  </a:rPr>
                                  <m:t>𝒔</m:t>
                                </m:r>
                              </m:e>
                              <m:sup>
                                <m:r>
                                  <a:rPr lang="en-US" sz="1200" b="1" i="1">
                                    <a:solidFill>
                                      <a:srgbClr val="FF0000"/>
                                    </a:solidFill>
                                    <a:latin typeface="Cambria Math"/>
                                  </a:rPr>
                                  <m:t>′</m:t>
                                </m:r>
                              </m:sup>
                            </m:sSup>
                          </m:e>
                        </m:d>
                      </m:e>
                    </m:d>
                    <m:r>
                      <a:rPr lang="en-US" sz="1200" i="1">
                        <a:latin typeface="Cambria Math"/>
                      </a:rPr>
                      <m:t> = </m:t>
                    </m:r>
                  </m:oMath>
                </a14:m>
                <a:r>
                  <a:rPr lang="en-US" sz="1200" dirty="0"/>
                  <a:t> </a:t>
                </a:r>
                <a14:m>
                  <m:oMath xmlns:m="http://schemas.openxmlformats.org/officeDocument/2006/math">
                    <m:d>
                      <m:dPr>
                        <m:begChr m:val="⟨"/>
                        <m:endChr m:val="⟩"/>
                        <m:ctrlPr>
                          <a:rPr lang="en-US" sz="1200" i="1">
                            <a:latin typeface="Cambria Math" panose="02040503050406030204" pitchFamily="18" charset="0"/>
                          </a:rPr>
                        </m:ctrlPr>
                      </m:dPr>
                      <m:e>
                        <m:r>
                          <a:rPr lang="en-US" sz="1200" b="1" i="1">
                            <a:latin typeface="Cambria Math"/>
                          </a:rPr>
                          <m:t>𝒓</m:t>
                        </m:r>
                        <m:r>
                          <a:rPr lang="en-US" sz="1200" i="1">
                            <a:latin typeface="Cambria Math"/>
                          </a:rPr>
                          <m:t>,</m:t>
                        </m:r>
                        <m:r>
                          <a:rPr lang="en-US" sz="1200" b="1" i="1">
                            <a:solidFill>
                              <a:srgbClr val="FF9900"/>
                            </a:solidFill>
                            <a:latin typeface="Cambria Math"/>
                          </a:rPr>
                          <m:t>𝒆</m:t>
                        </m:r>
                      </m:e>
                    </m:d>
                    <m:r>
                      <a:rPr lang="en-US" sz="1200" i="1">
                        <a:latin typeface="Cambria Math"/>
                      </a:rPr>
                      <m:t>+</m:t>
                    </m:r>
                    <m:f>
                      <m:fPr>
                        <m:ctrlPr>
                          <a:rPr lang="en-US" sz="1200" i="1">
                            <a:latin typeface="Cambria Math" panose="02040503050406030204" pitchFamily="18" charset="0"/>
                          </a:rPr>
                        </m:ctrlPr>
                      </m:fPr>
                      <m:num>
                        <m:r>
                          <a:rPr lang="en-US" sz="1200" i="1">
                            <a:latin typeface="Cambria Math"/>
                          </a:rPr>
                          <m:t>𝑞</m:t>
                        </m:r>
                      </m:num>
                      <m:den>
                        <m:r>
                          <a:rPr lang="en-US" sz="1200" i="1">
                            <a:latin typeface="Cambria Math"/>
                          </a:rPr>
                          <m:t>2</m:t>
                        </m:r>
                      </m:den>
                    </m:f>
                    <m:r>
                      <a:rPr lang="en-US" sz="1200" i="1">
                        <a:latin typeface="Cambria Math"/>
                      </a:rPr>
                      <m:t>⋅</m:t>
                    </m:r>
                    <m:r>
                      <a:rPr lang="en-US" sz="1200" i="1">
                        <a:latin typeface="Cambria Math"/>
                      </a:rPr>
                      <m:t>𝜎</m:t>
                    </m:r>
                  </m:oMath>
                </a14:m>
                <a:endParaRPr lang="en-US" sz="1200" dirty="0"/>
              </a:p>
              <a:p>
                <a:pPr lvl="1"/>
                <a14:m>
                  <m:oMath xmlns:m="http://schemas.openxmlformats.org/officeDocument/2006/math">
                    <m:d>
                      <m:dPr>
                        <m:begChr m:val="|"/>
                        <m:endChr m:val="|"/>
                        <m:ctrlPr>
                          <a:rPr lang="en-US" sz="1200" i="1">
                            <a:latin typeface="Cambria Math" panose="02040503050406030204" pitchFamily="18" charset="0"/>
                          </a:rPr>
                        </m:ctrlPr>
                      </m:dPr>
                      <m:e>
                        <m:d>
                          <m:dPr>
                            <m:begChr m:val="⟨"/>
                            <m:endChr m:val="⟩"/>
                            <m:ctrlPr>
                              <a:rPr lang="en-US" sz="1200" i="1">
                                <a:latin typeface="Cambria Math" panose="02040503050406030204" pitchFamily="18" charset="0"/>
                              </a:rPr>
                            </m:ctrlPr>
                          </m:dPr>
                          <m:e>
                            <m:r>
                              <a:rPr lang="en-US" sz="1200" b="1" i="1">
                                <a:latin typeface="Cambria Math"/>
                              </a:rPr>
                              <m:t>𝒓</m:t>
                            </m:r>
                            <m:r>
                              <a:rPr lang="en-US" sz="1200" i="1">
                                <a:latin typeface="Cambria Math"/>
                              </a:rPr>
                              <m:t>,</m:t>
                            </m:r>
                            <m:r>
                              <a:rPr lang="en-US" sz="1200" b="1" i="1">
                                <a:solidFill>
                                  <a:srgbClr val="FF9900"/>
                                </a:solidFill>
                                <a:latin typeface="Cambria Math"/>
                              </a:rPr>
                              <m:t>𝒆</m:t>
                            </m:r>
                          </m:e>
                        </m:d>
                      </m:e>
                    </m:d>
                    <m:r>
                      <a:rPr lang="en-US" sz="1200" i="1">
                        <a:latin typeface="Cambria Math"/>
                      </a:rPr>
                      <m:t>&lt;</m:t>
                    </m:r>
                    <m:f>
                      <m:fPr>
                        <m:ctrlPr>
                          <a:rPr lang="en-US" sz="1200" i="1">
                            <a:latin typeface="Cambria Math" panose="02040503050406030204" pitchFamily="18" charset="0"/>
                          </a:rPr>
                        </m:ctrlPr>
                      </m:fPr>
                      <m:num>
                        <m:r>
                          <a:rPr lang="en-US" sz="1200" i="1">
                            <a:latin typeface="Cambria Math"/>
                          </a:rPr>
                          <m:t>𝑞</m:t>
                        </m:r>
                      </m:num>
                      <m:den>
                        <m:r>
                          <a:rPr lang="en-US" sz="1200" i="1">
                            <a:latin typeface="Cambria Math"/>
                          </a:rPr>
                          <m:t>4</m:t>
                        </m:r>
                      </m:den>
                    </m:f>
                  </m:oMath>
                </a14:m>
                <a:r>
                  <a:rPr lang="en-US" sz="1200" dirty="0"/>
                  <a:t> (since </a:t>
                </a:r>
                <a14:m>
                  <m:oMath xmlns:m="http://schemas.openxmlformats.org/officeDocument/2006/math">
                    <m:r>
                      <a:rPr lang="en-US" sz="1200" b="1" i="1">
                        <a:latin typeface="Cambria Math"/>
                      </a:rPr>
                      <m:t>𝒓</m:t>
                    </m:r>
                  </m:oMath>
                </a14:m>
                <a:r>
                  <a:rPr lang="en-US" sz="1200" dirty="0"/>
                  <a:t> is 0-1 vector and </a:t>
                </a:r>
                <a14:m>
                  <m:oMath xmlns:m="http://schemas.openxmlformats.org/officeDocument/2006/math">
                    <m:sSub>
                      <m:sSubPr>
                        <m:ctrlPr>
                          <a:rPr lang="en-US" sz="1200" i="1">
                            <a:latin typeface="Cambria Math" panose="02040503050406030204" pitchFamily="18" charset="0"/>
                          </a:rPr>
                        </m:ctrlPr>
                      </m:sSubPr>
                      <m:e>
                        <m:d>
                          <m:dPr>
                            <m:begChr m:val="|"/>
                            <m:endChr m:val="|"/>
                            <m:ctrlPr>
                              <a:rPr lang="en-US" sz="1200" i="1">
                                <a:latin typeface="Cambria Math" panose="02040503050406030204" pitchFamily="18" charset="0"/>
                              </a:rPr>
                            </m:ctrlPr>
                          </m:dPr>
                          <m:e>
                            <m:r>
                              <a:rPr lang="en-US" sz="1200" b="1" i="1">
                                <a:solidFill>
                                  <a:srgbClr val="FF9900"/>
                                </a:solidFill>
                                <a:latin typeface="Cambria Math"/>
                              </a:rPr>
                              <m:t>𝒆</m:t>
                            </m:r>
                          </m:e>
                        </m:d>
                      </m:e>
                      <m:sub>
                        <m:r>
                          <a:rPr lang="en-US" sz="1200" i="1">
                            <a:latin typeface="Cambria Math"/>
                          </a:rPr>
                          <m:t>∞</m:t>
                        </m:r>
                      </m:sub>
                    </m:sSub>
                    <m:r>
                      <a:rPr lang="en-US" sz="1200" i="1">
                        <a:latin typeface="Cambria Math"/>
                      </a:rPr>
                      <m:t>&lt;</m:t>
                    </m:r>
                    <m:f>
                      <m:fPr>
                        <m:ctrlPr>
                          <a:rPr lang="en-US" sz="1200" i="1">
                            <a:latin typeface="Cambria Math" panose="02040503050406030204" pitchFamily="18" charset="0"/>
                          </a:rPr>
                        </m:ctrlPr>
                      </m:fPr>
                      <m:num>
                        <m:r>
                          <a:rPr lang="en-US" sz="1200" i="1">
                            <a:latin typeface="Cambria Math"/>
                          </a:rPr>
                          <m:t>𝑞</m:t>
                        </m:r>
                      </m:num>
                      <m:den>
                        <m:r>
                          <a:rPr lang="en-US" sz="1200" i="1">
                            <a:latin typeface="Cambria Math"/>
                          </a:rPr>
                          <m:t>4</m:t>
                        </m:r>
                      </m:den>
                    </m:f>
                  </m:oMath>
                </a14:m>
                <a:r>
                  <a:rPr lang="en-US" sz="1200" dirty="0"/>
                  <a:t>)</a:t>
                </a:r>
              </a:p>
              <a:p>
                <a:pPr lvl="1">
                  <a:buFont typeface="Wingdings"/>
                  <a:buChar char="è"/>
                </a:pPr>
                <a:r>
                  <a:rPr lang="en-US" sz="1200" dirty="0">
                    <a:sym typeface="Wingdings" panose="05000000000000000000" pitchFamily="2" charset="2"/>
                  </a:rPr>
                  <a:t>If </a:t>
                </a:r>
                <a14:m>
                  <m:oMath xmlns:m="http://schemas.openxmlformats.org/officeDocument/2006/math">
                    <m:r>
                      <a:rPr lang="en-US" sz="1200" i="1">
                        <a:latin typeface="Cambria Math"/>
                      </a:rPr>
                      <m:t>𝜎</m:t>
                    </m:r>
                    <m:r>
                      <a:rPr lang="en-US" sz="1200" i="1">
                        <a:latin typeface="Cambria Math"/>
                      </a:rPr>
                      <m:t>=0</m:t>
                    </m:r>
                  </m:oMath>
                </a14:m>
                <a:r>
                  <a:rPr lang="en-US" sz="1200" dirty="0"/>
                  <a:t> then </a:t>
                </a:r>
                <a14:m>
                  <m:oMath xmlns:m="http://schemas.openxmlformats.org/officeDocument/2006/math">
                    <m:d>
                      <m:dPr>
                        <m:begChr m:val="|"/>
                        <m:endChr m:val="|"/>
                        <m:ctrlPr>
                          <a:rPr lang="en-US" sz="1200" i="1">
                            <a:latin typeface="Cambria Math" panose="02040503050406030204" pitchFamily="18" charset="0"/>
                          </a:rPr>
                        </m:ctrlPr>
                      </m:dPr>
                      <m:e>
                        <m:r>
                          <a:rPr lang="en-US" sz="1200" i="1">
                            <a:latin typeface="Cambria Math"/>
                          </a:rPr>
                          <m:t>𝑦</m:t>
                        </m:r>
                      </m:e>
                    </m:d>
                    <m:r>
                      <a:rPr lang="en-US" sz="1200" i="1">
                        <a:latin typeface="Cambria Math"/>
                      </a:rPr>
                      <m:t>&lt;</m:t>
                    </m:r>
                    <m:f>
                      <m:fPr>
                        <m:ctrlPr>
                          <a:rPr lang="en-US" sz="1200" i="1">
                            <a:latin typeface="Cambria Math" panose="02040503050406030204" pitchFamily="18" charset="0"/>
                          </a:rPr>
                        </m:ctrlPr>
                      </m:fPr>
                      <m:num>
                        <m:r>
                          <a:rPr lang="en-US" sz="1200" i="1">
                            <a:latin typeface="Cambria Math"/>
                          </a:rPr>
                          <m:t>𝑞</m:t>
                        </m:r>
                      </m:num>
                      <m:den>
                        <m:r>
                          <a:rPr lang="en-US" sz="1200" i="1">
                            <a:latin typeface="Cambria Math"/>
                          </a:rPr>
                          <m:t>4</m:t>
                        </m:r>
                      </m:den>
                    </m:f>
                  </m:oMath>
                </a14:m>
                <a:r>
                  <a:rPr lang="en-US" sz="1200" dirty="0"/>
                  <a:t>, if </a:t>
                </a:r>
                <a14:m>
                  <m:oMath xmlns:m="http://schemas.openxmlformats.org/officeDocument/2006/math">
                    <m:r>
                      <a:rPr lang="en-US" sz="1200" i="1">
                        <a:latin typeface="Cambria Math"/>
                      </a:rPr>
                      <m:t>𝜎</m:t>
                    </m:r>
                    <m:r>
                      <a:rPr lang="en-US" sz="1200" i="1">
                        <a:latin typeface="Cambria Math"/>
                      </a:rPr>
                      <m:t>=1</m:t>
                    </m:r>
                  </m:oMath>
                </a14:m>
                <a:r>
                  <a:rPr lang="en-US" sz="1200" dirty="0"/>
                  <a:t> then </a:t>
                </a:r>
                <a14:m>
                  <m:oMath xmlns:m="http://schemas.openxmlformats.org/officeDocument/2006/math">
                    <m:d>
                      <m:dPr>
                        <m:begChr m:val="|"/>
                        <m:endChr m:val="|"/>
                        <m:ctrlPr>
                          <a:rPr lang="en-US" sz="1200" i="1">
                            <a:latin typeface="Cambria Math" panose="02040503050406030204" pitchFamily="18" charset="0"/>
                          </a:rPr>
                        </m:ctrlPr>
                      </m:dPr>
                      <m:e>
                        <m:r>
                          <a:rPr lang="en-US" sz="1200" i="1">
                            <a:latin typeface="Cambria Math"/>
                          </a:rPr>
                          <m:t>𝑦</m:t>
                        </m:r>
                      </m:e>
                    </m:d>
                    <m:r>
                      <a:rPr lang="en-US" sz="1200" i="1" smtClean="0">
                        <a:latin typeface="Cambria Math"/>
                      </a:rPr>
                      <m:t>&gt;</m:t>
                    </m:r>
                    <m:f>
                      <m:fPr>
                        <m:ctrlPr>
                          <a:rPr lang="en-US" sz="1200" i="1" smtClean="0">
                            <a:latin typeface="Cambria Math" panose="02040503050406030204" pitchFamily="18" charset="0"/>
                          </a:rPr>
                        </m:ctrlPr>
                      </m:fPr>
                      <m:num>
                        <m:r>
                          <a:rPr lang="en-US" sz="1200" i="1">
                            <a:latin typeface="Cambria Math"/>
                          </a:rPr>
                          <m:t>𝑞</m:t>
                        </m:r>
                      </m:num>
                      <m:den>
                        <m:r>
                          <a:rPr lang="en-US" sz="1200" i="1">
                            <a:latin typeface="Cambria Math"/>
                          </a:rPr>
                          <m:t>4</m:t>
                        </m:r>
                      </m:den>
                    </m:f>
                  </m:oMath>
                </a14:m>
                <a:endParaRPr lang="en-US" sz="1200" dirty="0" smtClean="0"/>
              </a:p>
              <a:p>
                <a:r>
                  <a:rPr lang="en-US" sz="1400" b="1" dirty="0" smtClean="0"/>
                  <a:t>Security</a:t>
                </a:r>
                <a:r>
                  <a:rPr lang="en-US" sz="1400" b="1" dirty="0"/>
                  <a:t>:</a:t>
                </a:r>
              </a:p>
              <a:p>
                <a:pPr lvl="1"/>
                <a:r>
                  <a:rPr lang="en-US" sz="1200" dirty="0"/>
                  <a:t>Recall that A is pseudo-random</a:t>
                </a:r>
              </a:p>
              <a:p>
                <a:pPr lvl="1"/>
                <a:r>
                  <a:rPr lang="en-US" sz="1200" dirty="0"/>
                  <a:t>We show that if A was random then </a:t>
                </a:r>
                <a14:m>
                  <m:oMath xmlns:m="http://schemas.openxmlformats.org/officeDocument/2006/math">
                    <m:r>
                      <a:rPr lang="en-US" sz="1200">
                        <a:latin typeface="Cambria Math"/>
                      </a:rPr>
                      <m:t>𝒄</m:t>
                    </m:r>
                  </m:oMath>
                </a14:m>
                <a:r>
                  <a:rPr lang="en-US" sz="1200" dirty="0"/>
                  <a:t> was statistically close to uniform, regardless of </a:t>
                </a:r>
                <a14:m>
                  <m:oMath xmlns:m="http://schemas.openxmlformats.org/officeDocument/2006/math">
                    <m:r>
                      <a:rPr lang="en-US" sz="1200" i="1">
                        <a:latin typeface="Cambria Math"/>
                      </a:rPr>
                      <m:t>𝜎</m:t>
                    </m:r>
                  </m:oMath>
                </a14:m>
                <a:endParaRPr lang="en-US" sz="1200" dirty="0"/>
              </a:p>
            </p:txBody>
          </p:sp>
        </mc:Choice>
        <mc:Fallback>
          <p:sp>
            <p:nvSpPr>
              <p:cNvPr id="13" name="Content Placeholder 4"/>
              <p:cNvSpPr txBox="1">
                <a:spLocks noRot="1" noChangeAspect="1" noMove="1" noResize="1" noEditPoints="1" noAdjustHandles="1" noChangeArrowheads="1" noChangeShapeType="1" noTextEdit="1"/>
              </p:cNvSpPr>
              <p:nvPr/>
            </p:nvSpPr>
            <p:spPr>
              <a:xfrm>
                <a:off x="4977246" y="1297887"/>
                <a:ext cx="3626427" cy="3128640"/>
              </a:xfrm>
              <a:prstGeom prst="rect">
                <a:avLst/>
              </a:prstGeom>
              <a:blipFill rotWithShape="0">
                <a:blip r:embed="rId4"/>
                <a:stretch>
                  <a:fillRect t="-777"/>
                </a:stretch>
              </a:blipFill>
              <a:ln>
                <a:solidFill>
                  <a:srgbClr val="C00000"/>
                </a:solidFill>
              </a:ln>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
                                            <p:txEl>
                                              <p:pRg st="1" end="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
                                            <p:txEl>
                                              <p:pRg st="2" end="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xEl>
                                              <p:pRg st="4" end="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
                                            <p:txEl>
                                              <p:pRg st="5" end="5"/>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0" y="22320"/>
            <a:ext cx="219348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66" name="CustomShape 2"/>
          <p:cNvSpPr/>
          <p:nvPr/>
        </p:nvSpPr>
        <p:spPr>
          <a:xfrm>
            <a:off x="2346480" y="84960"/>
            <a:ext cx="4446720" cy="4917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algn="ctr">
              <a:lnSpc>
                <a:spcPct val="100000"/>
              </a:lnSpc>
            </a:pPr>
            <a:r>
              <a:rPr lang="en-US" sz="2800" b="1" strike="noStrike" spc="-1">
                <a:solidFill>
                  <a:srgbClr val="C6162A"/>
                </a:solidFill>
                <a:latin typeface="微软雅黑"/>
                <a:ea typeface="微软雅黑"/>
              </a:rPr>
              <a:t>基于格的密钥交换方案</a:t>
            </a:r>
            <a:endParaRPr lang="en-US" sz="2800" b="0" strike="noStrike" spc="-1">
              <a:latin typeface="Arial"/>
            </a:endParaRPr>
          </a:p>
        </p:txBody>
      </p:sp>
      <p:sp>
        <p:nvSpPr>
          <p:cNvPr id="167" name="CustomShape 3"/>
          <p:cNvSpPr/>
          <p:nvPr/>
        </p:nvSpPr>
        <p:spPr>
          <a:xfrm>
            <a:off x="2314080" y="22320"/>
            <a:ext cx="10332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68" name="CustomShape 4"/>
          <p:cNvSpPr/>
          <p:nvPr/>
        </p:nvSpPr>
        <p:spPr>
          <a:xfrm>
            <a:off x="6936840" y="22320"/>
            <a:ext cx="219348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69" name="CustomShape 5"/>
          <p:cNvSpPr/>
          <p:nvPr/>
        </p:nvSpPr>
        <p:spPr>
          <a:xfrm>
            <a:off x="6717600" y="22320"/>
            <a:ext cx="10332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70" name="CustomShape 6"/>
          <p:cNvSpPr/>
          <p:nvPr/>
        </p:nvSpPr>
        <p:spPr>
          <a:xfrm>
            <a:off x="798144" y="745560"/>
            <a:ext cx="8117951" cy="897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600" b="0" strike="noStrike" spc="-1" dirty="0">
                <a:solidFill>
                  <a:srgbClr val="000000"/>
                </a:solidFill>
                <a:latin typeface="Arial"/>
                <a:ea typeface="DejaVu Sans"/>
              </a:rPr>
              <a:t>     </a:t>
            </a:r>
            <a:r>
              <a:rPr lang="en-US" sz="1600" b="0" strike="noStrike" spc="-1" dirty="0" err="1">
                <a:solidFill>
                  <a:srgbClr val="000000"/>
                </a:solidFill>
                <a:latin typeface="Arial"/>
                <a:ea typeface="DejaVu Sans"/>
              </a:rPr>
              <a:t>传统密钥交换算法</a:t>
            </a:r>
            <a:r>
              <a:rPr lang="en-US" sz="1600" b="0" strike="noStrike" spc="-1" dirty="0">
                <a:solidFill>
                  <a:srgbClr val="000000"/>
                </a:solidFill>
                <a:latin typeface="Arial"/>
                <a:ea typeface="DejaVu Sans"/>
              </a:rPr>
              <a:t>(</a:t>
            </a:r>
            <a:r>
              <a:rPr lang="en-US" sz="1600" b="0" strike="noStrike" spc="-1" dirty="0" err="1">
                <a:solidFill>
                  <a:srgbClr val="000000"/>
                </a:solidFill>
                <a:latin typeface="Arial"/>
                <a:ea typeface="DejaVu Sans"/>
              </a:rPr>
              <a:t>DH算法</a:t>
            </a:r>
            <a:r>
              <a:rPr lang="en-US" sz="1600" b="0" strike="noStrike" spc="-1" dirty="0">
                <a:solidFill>
                  <a:srgbClr val="000000"/>
                </a:solidFill>
                <a:latin typeface="Arial"/>
                <a:ea typeface="DejaVu Sans"/>
              </a:rPr>
              <a:t>):基于有限域上的离散对数难题,通过DH算法进行密钥分配，使得消息的收发双方可以安全地交换一个密钥，再通过这个密钥对数据进行加密和解密处理。</a:t>
            </a:r>
            <a:endParaRPr lang="en-US" sz="1600" b="0" strike="noStrike" spc="-1" dirty="0">
              <a:latin typeface="Arial"/>
            </a:endParaRPr>
          </a:p>
        </p:txBody>
      </p:sp>
      <p:sp>
        <p:nvSpPr>
          <p:cNvPr id="171" name="CustomShape 7"/>
          <p:cNvSpPr/>
          <p:nvPr/>
        </p:nvSpPr>
        <p:spPr>
          <a:xfrm>
            <a:off x="1223999" y="4420440"/>
            <a:ext cx="1467245"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900" b="0" strike="noStrike" spc="-1" dirty="0">
                <a:solidFill>
                  <a:srgbClr val="000000"/>
                </a:solidFill>
                <a:latin typeface="Arial"/>
                <a:ea typeface="DejaVu Sans"/>
              </a:rPr>
              <a:t>图1  </a:t>
            </a:r>
            <a:r>
              <a:rPr lang="en-US" sz="900" b="0" strike="noStrike" spc="-1" dirty="0" err="1">
                <a:solidFill>
                  <a:srgbClr val="000000"/>
                </a:solidFill>
                <a:latin typeface="Arial"/>
                <a:ea typeface="DejaVu Sans"/>
              </a:rPr>
              <a:t>初始化DH密钥对</a:t>
            </a:r>
            <a:endParaRPr lang="en-US" sz="900" b="0" strike="noStrike" spc="-1" dirty="0">
              <a:latin typeface="Arial"/>
            </a:endParaRPr>
          </a:p>
        </p:txBody>
      </p:sp>
      <p:pic>
        <p:nvPicPr>
          <p:cNvPr id="172" name="图片 194"/>
          <p:cNvPicPr/>
          <p:nvPr/>
        </p:nvPicPr>
        <p:blipFill>
          <a:blip r:embed="rId3"/>
          <a:srcRect b="17054"/>
          <a:stretch/>
        </p:blipFill>
        <p:spPr>
          <a:xfrm>
            <a:off x="3096000" y="2352600"/>
            <a:ext cx="3438000" cy="1868760"/>
          </a:xfrm>
          <a:prstGeom prst="rect">
            <a:avLst/>
          </a:prstGeom>
          <a:ln>
            <a:noFill/>
          </a:ln>
        </p:spPr>
      </p:pic>
      <p:sp>
        <p:nvSpPr>
          <p:cNvPr id="173" name="CustomShape 8"/>
          <p:cNvSpPr/>
          <p:nvPr/>
        </p:nvSpPr>
        <p:spPr>
          <a:xfrm>
            <a:off x="3112804" y="4420440"/>
            <a:ext cx="1744316" cy="23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900" b="0" strike="noStrike" spc="-1" dirty="0">
                <a:solidFill>
                  <a:srgbClr val="000000"/>
                </a:solidFill>
                <a:latin typeface="Arial"/>
                <a:ea typeface="DejaVu Sans"/>
              </a:rPr>
              <a:t>图2  </a:t>
            </a:r>
            <a:r>
              <a:rPr lang="en-US" sz="900" b="0" strike="noStrike" spc="-1" dirty="0" err="1">
                <a:solidFill>
                  <a:srgbClr val="000000"/>
                </a:solidFill>
                <a:latin typeface="Arial"/>
                <a:ea typeface="DejaVu Sans"/>
              </a:rPr>
              <a:t>甲方构建DH算法本地密钥</a:t>
            </a:r>
            <a:endParaRPr lang="en-US" sz="900" b="0" strike="noStrike" spc="-1" dirty="0">
              <a:latin typeface="Arial"/>
            </a:endParaRPr>
          </a:p>
        </p:txBody>
      </p:sp>
      <p:sp>
        <p:nvSpPr>
          <p:cNvPr id="174" name="CustomShape 9"/>
          <p:cNvSpPr/>
          <p:nvPr/>
        </p:nvSpPr>
        <p:spPr>
          <a:xfrm>
            <a:off x="4932000" y="4420440"/>
            <a:ext cx="186120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900" b="0" strike="noStrike" spc="-1" dirty="0">
                <a:solidFill>
                  <a:srgbClr val="000000"/>
                </a:solidFill>
                <a:latin typeface="Arial"/>
                <a:ea typeface="Noto Sans CJK SC Regular"/>
              </a:rPr>
              <a:t>图3  </a:t>
            </a:r>
            <a:r>
              <a:rPr lang="en-US" sz="900" b="0" strike="noStrike" spc="-1" dirty="0" err="1">
                <a:solidFill>
                  <a:srgbClr val="000000"/>
                </a:solidFill>
                <a:latin typeface="Arial"/>
                <a:ea typeface="Noto Sans CJK SC Regular"/>
              </a:rPr>
              <a:t>乙方构建DH算法本地密钥</a:t>
            </a:r>
            <a:endParaRPr lang="en-US" sz="900" b="0" strike="noStrike" spc="-1" dirty="0">
              <a:latin typeface="Arial"/>
            </a:endParaRPr>
          </a:p>
        </p:txBody>
      </p:sp>
      <p:pic>
        <p:nvPicPr>
          <p:cNvPr id="175" name="图片 197"/>
          <p:cNvPicPr/>
          <p:nvPr/>
        </p:nvPicPr>
        <p:blipFill>
          <a:blip r:embed="rId4"/>
          <a:srcRect b="14373"/>
          <a:stretch/>
        </p:blipFill>
        <p:spPr>
          <a:xfrm>
            <a:off x="6696000" y="2016000"/>
            <a:ext cx="2040480" cy="2228760"/>
          </a:xfrm>
          <a:prstGeom prst="rect">
            <a:avLst/>
          </a:prstGeom>
          <a:ln>
            <a:noFill/>
          </a:ln>
        </p:spPr>
      </p:pic>
      <p:sp>
        <p:nvSpPr>
          <p:cNvPr id="176" name="CustomShape 10"/>
          <p:cNvSpPr/>
          <p:nvPr/>
        </p:nvSpPr>
        <p:spPr>
          <a:xfrm>
            <a:off x="7019999" y="4420440"/>
            <a:ext cx="1542109"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900" b="0" strike="noStrike" spc="-1" dirty="0">
                <a:solidFill>
                  <a:srgbClr val="000000"/>
                </a:solidFill>
                <a:latin typeface="Arial"/>
                <a:ea typeface="Noto Sans CJK SC Regular"/>
              </a:rPr>
              <a:t>图4  </a:t>
            </a:r>
            <a:r>
              <a:rPr lang="en-US" sz="900" b="0" strike="noStrike" spc="-1" dirty="0" err="1">
                <a:solidFill>
                  <a:srgbClr val="000000"/>
                </a:solidFill>
                <a:latin typeface="Arial"/>
                <a:ea typeface="Noto Sans CJK SC Regular"/>
              </a:rPr>
              <a:t>DH算法加密消息传递</a:t>
            </a:r>
            <a:endParaRPr lang="en-US" sz="900" b="0" strike="noStrike" spc="-1" dirty="0">
              <a:latin typeface="Arial"/>
            </a:endParaRPr>
          </a:p>
        </p:txBody>
      </p:sp>
      <p:pic>
        <p:nvPicPr>
          <p:cNvPr id="177" name="图片 199"/>
          <p:cNvPicPr/>
          <p:nvPr/>
        </p:nvPicPr>
        <p:blipFill>
          <a:blip r:embed="rId5"/>
          <a:srcRect b="15040"/>
          <a:stretch/>
        </p:blipFill>
        <p:spPr>
          <a:xfrm>
            <a:off x="936000" y="2088000"/>
            <a:ext cx="2153520" cy="2138400"/>
          </a:xfrm>
          <a:prstGeom prst="rect">
            <a:avLst/>
          </a:prstGeom>
          <a:ln>
            <a:noFill/>
          </a:ln>
        </p:spPr>
      </p:pic>
      <p:sp>
        <p:nvSpPr>
          <p:cNvPr id="178" name="CustomShape 11"/>
          <p:cNvSpPr/>
          <p:nvPr/>
        </p:nvSpPr>
        <p:spPr>
          <a:xfrm>
            <a:off x="1440000" y="3492000"/>
            <a:ext cx="140760" cy="140760"/>
          </a:xfrm>
          <a:custGeom>
            <a:avLst/>
            <a:gdLst/>
            <a:ahLst/>
            <a:cxnLst/>
            <a:rect l="l" t="t" r="r" b="b"/>
            <a:pathLst>
              <a:path w="21600" h="21600">
                <a:moveTo>
                  <a:pt x="10797" y="0"/>
                </a:moveTo>
                <a:lnTo>
                  <a:pt x="8278" y="8256"/>
                </a:lnTo>
                <a:lnTo>
                  <a:pt x="0" y="8256"/>
                </a:lnTo>
                <a:lnTo>
                  <a:pt x="6722" y="13405"/>
                </a:lnTo>
                <a:lnTo>
                  <a:pt x="4198" y="21600"/>
                </a:lnTo>
                <a:lnTo>
                  <a:pt x="10797" y="16580"/>
                </a:lnTo>
                <a:lnTo>
                  <a:pt x="17401" y="21600"/>
                </a:lnTo>
                <a:lnTo>
                  <a:pt x="14878" y="13405"/>
                </a:lnTo>
                <a:lnTo>
                  <a:pt x="21600" y="8256"/>
                </a:lnTo>
                <a:lnTo>
                  <a:pt x="13321" y="8256"/>
                </a:lnTo>
                <a:lnTo>
                  <a:pt x="10797" y="0"/>
                </a:lnTo>
                <a:close/>
              </a:path>
            </a:pathLst>
          </a:custGeom>
          <a:solidFill>
            <a:srgbClr val="ED1C24"/>
          </a:solidFill>
          <a:ln>
            <a:solidFill>
              <a:srgbClr val="ED1C24"/>
            </a:solidFill>
          </a:ln>
        </p:spPr>
        <p:style>
          <a:lnRef idx="0">
            <a:scrgbClr r="0" g="0" b="0"/>
          </a:lnRef>
          <a:fillRef idx="0">
            <a:scrgbClr r="0" g="0" b="0"/>
          </a:fillRef>
          <a:effectRef idx="0">
            <a:scrgbClr r="0" g="0" b="0"/>
          </a:effectRef>
          <a:fontRef idx="minor"/>
        </p:style>
      </p:sp>
      <p:sp>
        <p:nvSpPr>
          <p:cNvPr id="179" name="CustomShape 12"/>
          <p:cNvSpPr/>
          <p:nvPr/>
        </p:nvSpPr>
        <p:spPr>
          <a:xfrm>
            <a:off x="828000" y="1627920"/>
            <a:ext cx="2871164" cy="38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1" strike="noStrike" spc="-1" dirty="0" err="1">
                <a:solidFill>
                  <a:srgbClr val="000000"/>
                </a:solidFill>
                <a:latin typeface="Arial"/>
                <a:ea typeface="DejaVu Sans"/>
              </a:rPr>
              <a:t>传统密钥交换过程</a:t>
            </a:r>
            <a:r>
              <a:rPr lang="en-US" sz="2400" b="1" strike="noStrike" spc="-1" dirty="0">
                <a:solidFill>
                  <a:srgbClr val="000000"/>
                </a:solidFill>
                <a:latin typeface="Arial"/>
                <a:ea typeface="DejaVu Sans"/>
              </a:rPr>
              <a:t>:</a:t>
            </a:r>
            <a:endParaRPr lang="en-US" sz="2400" b="1"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p:bldP spid="173" grpId="0"/>
      <p:bldP spid="174" grpId="0"/>
      <p:bldP spid="176" grpId="0"/>
      <p:bldP spid="17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0" y="22320"/>
            <a:ext cx="219348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81" name="CustomShape 2"/>
          <p:cNvSpPr/>
          <p:nvPr/>
        </p:nvSpPr>
        <p:spPr>
          <a:xfrm>
            <a:off x="2346480" y="84960"/>
            <a:ext cx="4446720" cy="4917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algn="ctr">
              <a:lnSpc>
                <a:spcPct val="100000"/>
              </a:lnSpc>
            </a:pPr>
            <a:r>
              <a:rPr lang="en-US" sz="2600" b="1" strike="noStrike" spc="-1">
                <a:solidFill>
                  <a:srgbClr val="C6162A"/>
                </a:solidFill>
                <a:latin typeface="微软雅黑"/>
                <a:ea typeface="微软雅黑"/>
              </a:rPr>
              <a:t>基于格的密钥交换方案</a:t>
            </a:r>
            <a:endParaRPr lang="en-US" sz="2600" b="0" strike="noStrike" spc="-1">
              <a:latin typeface="Arial"/>
            </a:endParaRPr>
          </a:p>
        </p:txBody>
      </p:sp>
      <p:sp>
        <p:nvSpPr>
          <p:cNvPr id="182" name="CustomShape 3"/>
          <p:cNvSpPr/>
          <p:nvPr/>
        </p:nvSpPr>
        <p:spPr>
          <a:xfrm>
            <a:off x="2314080" y="22320"/>
            <a:ext cx="10332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83" name="CustomShape 4"/>
          <p:cNvSpPr/>
          <p:nvPr/>
        </p:nvSpPr>
        <p:spPr>
          <a:xfrm>
            <a:off x="6936840" y="22320"/>
            <a:ext cx="2193480" cy="40644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84" name="CustomShape 5"/>
          <p:cNvSpPr/>
          <p:nvPr/>
        </p:nvSpPr>
        <p:spPr>
          <a:xfrm>
            <a:off x="6717600" y="22320"/>
            <a:ext cx="103320" cy="40644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85" name="CustomShape 6"/>
          <p:cNvSpPr/>
          <p:nvPr/>
        </p:nvSpPr>
        <p:spPr>
          <a:xfrm>
            <a:off x="396000" y="720000"/>
            <a:ext cx="5432760" cy="53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000000"/>
                </a:solidFill>
                <a:latin typeface="Arial"/>
                <a:ea typeface="DejaVu Sans"/>
              </a:rPr>
              <a:t>    </a:t>
            </a:r>
            <a:r>
              <a:rPr lang="en-US" sz="1600" b="1" strike="noStrike" spc="-1" dirty="0" err="1">
                <a:solidFill>
                  <a:srgbClr val="000000"/>
                </a:solidFill>
                <a:latin typeface="Arial"/>
                <a:ea typeface="DejaVu Sans"/>
              </a:rPr>
              <a:t>基于LWE问题构造的被动安全密钥交换协议:与传统DH协议类似,称为LDH协议,执行流程如下</a:t>
            </a:r>
            <a:r>
              <a:rPr lang="en-US" sz="1600" b="1" strike="noStrike" spc="-1" dirty="0">
                <a:solidFill>
                  <a:srgbClr val="000000"/>
                </a:solidFill>
                <a:latin typeface="Arial"/>
                <a:ea typeface="DejaVu Sans"/>
              </a:rPr>
              <a:t>:</a:t>
            </a:r>
            <a:endParaRPr lang="en-US" sz="1600" b="1" strike="noStrike" spc="-1" dirty="0">
              <a:latin typeface="Arial"/>
            </a:endParaRPr>
          </a:p>
        </p:txBody>
      </p:sp>
      <p:pic>
        <p:nvPicPr>
          <p:cNvPr id="186" name="图片 208"/>
          <p:cNvPicPr/>
          <p:nvPr/>
        </p:nvPicPr>
        <p:blipFill>
          <a:blip r:embed="rId3"/>
          <a:srcRect t="1982" b="7026"/>
          <a:stretch/>
        </p:blipFill>
        <p:spPr>
          <a:xfrm>
            <a:off x="1728000" y="1351080"/>
            <a:ext cx="3213000" cy="2750040"/>
          </a:xfrm>
          <a:prstGeom prst="rect">
            <a:avLst/>
          </a:prstGeom>
          <a:ln>
            <a:noFill/>
          </a:ln>
        </p:spPr>
      </p:pic>
      <p:sp>
        <p:nvSpPr>
          <p:cNvPr id="187" name="CustomShape 7"/>
          <p:cNvSpPr/>
          <p:nvPr/>
        </p:nvSpPr>
        <p:spPr>
          <a:xfrm>
            <a:off x="1980000" y="4176000"/>
            <a:ext cx="2732760" cy="820440"/>
          </a:xfrm>
          <a:prstGeom prst="rect">
            <a:avLst/>
          </a:prstGeom>
          <a:noFill/>
          <a:ln>
            <a:solidFill>
              <a:srgbClr val="ED1C24"/>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900" b="0" strike="noStrike" spc="-1" dirty="0" err="1">
                <a:solidFill>
                  <a:srgbClr val="000000"/>
                </a:solidFill>
                <a:latin typeface="Arial"/>
                <a:ea typeface="DejaVu Sans"/>
              </a:rPr>
              <a:t>用户A作为发送者,用户B作为接受者</a:t>
            </a:r>
            <a:r>
              <a:rPr lang="en-US" sz="900" b="0" strike="noStrike" spc="-1" dirty="0">
                <a:solidFill>
                  <a:srgbClr val="000000"/>
                </a:solidFill>
                <a:latin typeface="Arial"/>
                <a:ea typeface="DejaVu Sans"/>
              </a:rPr>
              <a:t>。</a:t>
            </a:r>
            <a:endParaRPr lang="en-US" sz="900" b="0" strike="noStrike" spc="-1" dirty="0">
              <a:latin typeface="Arial"/>
            </a:endParaRPr>
          </a:p>
          <a:p>
            <a:pPr>
              <a:lnSpc>
                <a:spcPct val="100000"/>
              </a:lnSpc>
            </a:pPr>
            <a:r>
              <a:rPr lang="en-US" sz="900" b="0" strike="noStrike" spc="-1" dirty="0" err="1">
                <a:solidFill>
                  <a:srgbClr val="000000"/>
                </a:solidFill>
                <a:latin typeface="Arial"/>
                <a:ea typeface="DejaVu Sans"/>
              </a:rPr>
              <a:t>协议执行之后,双方会完成交换一个会话密钥</a:t>
            </a:r>
            <a:r>
              <a:rPr lang="en-US" sz="900" b="0" strike="noStrike" spc="-1" dirty="0">
                <a:solidFill>
                  <a:srgbClr val="000000"/>
                </a:solidFill>
                <a:latin typeface="Arial"/>
                <a:ea typeface="DejaVu Sans"/>
              </a:rPr>
              <a:t>。</a:t>
            </a:r>
            <a:endParaRPr lang="en-US" sz="900" b="0" strike="noStrike" spc="-1" dirty="0">
              <a:latin typeface="Arial"/>
            </a:endParaRPr>
          </a:p>
          <a:p>
            <a:pPr>
              <a:lnSpc>
                <a:spcPct val="100000"/>
              </a:lnSpc>
            </a:pPr>
            <a:r>
              <a:rPr lang="en-US" sz="900" b="0" strike="noStrike" spc="-1" dirty="0" err="1">
                <a:solidFill>
                  <a:srgbClr val="000000"/>
                </a:solidFill>
                <a:latin typeface="Arial"/>
                <a:ea typeface="DejaVu Sans"/>
              </a:rPr>
              <a:t>LDH协议正确性</a:t>
            </a:r>
            <a:r>
              <a:rPr lang="en-US" sz="900" b="0" strike="noStrike" spc="-1" dirty="0">
                <a:solidFill>
                  <a:srgbClr val="000000"/>
                </a:solidFill>
                <a:latin typeface="Arial"/>
                <a:ea typeface="DejaVu Sans"/>
              </a:rPr>
              <a:t>:</a:t>
            </a:r>
            <a:endParaRPr lang="en-US" sz="900" b="0" strike="noStrike" spc="-1" dirty="0">
              <a:latin typeface="Arial"/>
            </a:endParaRPr>
          </a:p>
          <a:p>
            <a:pPr>
              <a:lnSpc>
                <a:spcPct val="100000"/>
              </a:lnSpc>
            </a:pPr>
            <a:endParaRPr lang="en-US" sz="900" b="0" strike="noStrike" spc="-1" dirty="0">
              <a:latin typeface="Arial"/>
            </a:endParaRPr>
          </a:p>
        </p:txBody>
      </p:sp>
      <p:sp>
        <p:nvSpPr>
          <p:cNvPr id="188" name="CustomShape 8"/>
          <p:cNvSpPr/>
          <p:nvPr/>
        </p:nvSpPr>
        <p:spPr>
          <a:xfrm>
            <a:off x="6571440" y="2201400"/>
            <a:ext cx="68760" cy="165960"/>
          </a:xfrm>
          <a:prstGeom prst="rect">
            <a:avLst/>
          </a:prstGeom>
          <a:noFill/>
          <a:ln>
            <a:noFill/>
          </a:ln>
        </p:spPr>
        <p:style>
          <a:lnRef idx="0">
            <a:scrgbClr r="0" g="0" b="0"/>
          </a:lnRef>
          <a:fillRef idx="0">
            <a:scrgbClr r="0" g="0" b="0"/>
          </a:fillRef>
          <a:effectRef idx="0">
            <a:scrgbClr r="0" g="0" b="0"/>
          </a:effectRef>
          <a:fontRef idx="minor"/>
        </p:style>
      </p:sp>
      <p:pic>
        <p:nvPicPr>
          <p:cNvPr id="189" name="图片 211"/>
          <p:cNvPicPr/>
          <p:nvPr/>
        </p:nvPicPr>
        <p:blipFill>
          <a:blip r:embed="rId4"/>
          <a:stretch/>
        </p:blipFill>
        <p:spPr>
          <a:xfrm>
            <a:off x="5760000" y="537840"/>
            <a:ext cx="2948760" cy="4516560"/>
          </a:xfrm>
          <a:prstGeom prst="rect">
            <a:avLst/>
          </a:prstGeom>
          <a:ln>
            <a:solidFill>
              <a:srgbClr val="ED1C24"/>
            </a:solidFill>
          </a:ln>
        </p:spPr>
      </p:pic>
      <p:pic>
        <p:nvPicPr>
          <p:cNvPr id="190" name="图片 212"/>
          <p:cNvPicPr/>
          <p:nvPr/>
        </p:nvPicPr>
        <p:blipFill>
          <a:blip r:embed="rId5"/>
          <a:stretch/>
        </p:blipFill>
        <p:spPr>
          <a:xfrm>
            <a:off x="2952000" y="4608000"/>
            <a:ext cx="717480" cy="21276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p:bldP spid="18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0" y="22320"/>
            <a:ext cx="219348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92" name="CustomShape 2"/>
          <p:cNvSpPr/>
          <p:nvPr/>
        </p:nvSpPr>
        <p:spPr>
          <a:xfrm>
            <a:off x="2346480" y="84960"/>
            <a:ext cx="4446720" cy="4917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algn="ctr">
              <a:lnSpc>
                <a:spcPct val="100000"/>
              </a:lnSpc>
            </a:pPr>
            <a:r>
              <a:rPr lang="en-US" sz="2800" b="1" strike="noStrike" spc="-1">
                <a:solidFill>
                  <a:srgbClr val="C6162A"/>
                </a:solidFill>
                <a:latin typeface="微软雅黑"/>
                <a:ea typeface="微软雅黑"/>
              </a:rPr>
              <a:t>基于格的密钥交换方案</a:t>
            </a:r>
            <a:endParaRPr lang="en-US" sz="2800" b="0" strike="noStrike" spc="-1">
              <a:latin typeface="Arial"/>
            </a:endParaRPr>
          </a:p>
        </p:txBody>
      </p:sp>
      <p:sp>
        <p:nvSpPr>
          <p:cNvPr id="193" name="CustomShape 3"/>
          <p:cNvSpPr/>
          <p:nvPr/>
        </p:nvSpPr>
        <p:spPr>
          <a:xfrm>
            <a:off x="2314080" y="22320"/>
            <a:ext cx="10332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94" name="CustomShape 4"/>
          <p:cNvSpPr/>
          <p:nvPr/>
        </p:nvSpPr>
        <p:spPr>
          <a:xfrm>
            <a:off x="6936840" y="22320"/>
            <a:ext cx="219348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95" name="CustomShape 5"/>
          <p:cNvSpPr/>
          <p:nvPr/>
        </p:nvSpPr>
        <p:spPr>
          <a:xfrm>
            <a:off x="6717600" y="22320"/>
            <a:ext cx="10332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96" name="CustomShape 6"/>
          <p:cNvSpPr/>
          <p:nvPr/>
        </p:nvSpPr>
        <p:spPr>
          <a:xfrm>
            <a:off x="720000" y="2592000"/>
            <a:ext cx="8312760" cy="42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Arial"/>
                <a:ea typeface="DejaVu Sans"/>
              </a:rPr>
              <a:t>     </a:t>
            </a:r>
            <a:endParaRPr lang="en-US" sz="1200" b="0" strike="noStrike" spc="-1">
              <a:latin typeface="Arial"/>
            </a:endParaRPr>
          </a:p>
        </p:txBody>
      </p:sp>
      <p:sp>
        <p:nvSpPr>
          <p:cNvPr id="197" name="CustomShape 7"/>
          <p:cNvSpPr/>
          <p:nvPr/>
        </p:nvSpPr>
        <p:spPr>
          <a:xfrm>
            <a:off x="648000" y="1512000"/>
            <a:ext cx="8133480" cy="1221480"/>
          </a:xfrm>
          <a:prstGeom prst="rect">
            <a:avLst/>
          </a:prstGeom>
          <a:noFill/>
          <a:ln>
            <a:solidFill>
              <a:srgbClr val="ED1C24"/>
            </a:solid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lang="en-US" sz="1800" b="0" strike="noStrike" spc="-1" dirty="0">
              <a:latin typeface="Arial"/>
            </a:endParaRPr>
          </a:p>
          <a:p>
            <a:pPr>
              <a:lnSpc>
                <a:spcPct val="100000"/>
              </a:lnSpc>
            </a:pPr>
            <a:r>
              <a:rPr lang="en-US" sz="1200" b="0" strike="noStrike" spc="-1" dirty="0">
                <a:solidFill>
                  <a:srgbClr val="000000"/>
                </a:solidFill>
                <a:latin typeface="Arial"/>
                <a:ea typeface="DejaVu Sans"/>
              </a:rPr>
              <a:t> (1)</a:t>
            </a:r>
            <a:r>
              <a:rPr lang="en-US" sz="1200" b="0" strike="noStrike" spc="-1" dirty="0" err="1">
                <a:solidFill>
                  <a:srgbClr val="000000"/>
                </a:solidFill>
                <a:latin typeface="Arial"/>
                <a:ea typeface="DejaVu Sans"/>
              </a:rPr>
              <a:t>LDH协议在被动攻击下是安全的,在通信报文时不泄露任何关于秘密的信息</a:t>
            </a:r>
            <a:r>
              <a:rPr lang="en-US" sz="1200" b="0" strike="noStrike" spc="-1" dirty="0">
                <a:solidFill>
                  <a:srgbClr val="000000"/>
                </a:solidFill>
                <a:latin typeface="Arial"/>
                <a:ea typeface="DejaVu Sans"/>
              </a:rPr>
              <a:t>;</a:t>
            </a:r>
            <a:endParaRPr lang="en-US" sz="1200" b="0" strike="noStrike" spc="-1" dirty="0">
              <a:latin typeface="Arial"/>
            </a:endParaRPr>
          </a:p>
          <a:p>
            <a:pPr>
              <a:lnSpc>
                <a:spcPct val="100000"/>
              </a:lnSpc>
            </a:pPr>
            <a:endParaRPr lang="en-US" sz="1200" b="0" strike="noStrike" spc="-1" dirty="0">
              <a:latin typeface="Arial"/>
            </a:endParaRPr>
          </a:p>
          <a:p>
            <a:pPr>
              <a:lnSpc>
                <a:spcPct val="100000"/>
              </a:lnSpc>
            </a:pPr>
            <a:r>
              <a:rPr lang="en-US" sz="1200" b="0" strike="noStrike" spc="-1" dirty="0">
                <a:solidFill>
                  <a:srgbClr val="000000"/>
                </a:solidFill>
                <a:latin typeface="Arial"/>
                <a:ea typeface="DejaVu Sans"/>
              </a:rPr>
              <a:t> (2)其次交换的密钥与随机数不可区分,根据LWE假设,可将KA和KB分别看成2个LWE实例,根据LWE困难假设, </a:t>
            </a:r>
            <a:r>
              <a:rPr lang="en-US" sz="1200" b="0" strike="noStrike" spc="-1" dirty="0" err="1">
                <a:solidFill>
                  <a:srgbClr val="000000"/>
                </a:solidFill>
                <a:latin typeface="Arial"/>
                <a:ea typeface="DejaVu Sans"/>
              </a:rPr>
              <a:t>可以将KA和KB替换成随机数</a:t>
            </a:r>
            <a:r>
              <a:rPr lang="en-US" sz="1200" b="0" strike="noStrike" spc="-1" dirty="0">
                <a:solidFill>
                  <a:srgbClr val="000000"/>
                </a:solidFill>
                <a:latin typeface="Arial"/>
                <a:ea typeface="DejaVu Sans"/>
              </a:rPr>
              <a:t>。</a:t>
            </a:r>
            <a:endParaRPr lang="en-US" sz="1200" b="0" strike="noStrike" spc="-1" dirty="0">
              <a:latin typeface="Arial"/>
            </a:endParaRPr>
          </a:p>
        </p:txBody>
      </p:sp>
      <p:sp>
        <p:nvSpPr>
          <p:cNvPr id="198" name="CustomShape 8"/>
          <p:cNvSpPr/>
          <p:nvPr/>
        </p:nvSpPr>
        <p:spPr>
          <a:xfrm>
            <a:off x="647999" y="936000"/>
            <a:ext cx="2490055" cy="335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1" strike="noStrike" spc="-1" dirty="0" err="1">
                <a:solidFill>
                  <a:srgbClr val="000000"/>
                </a:solidFill>
                <a:latin typeface="Arial"/>
                <a:ea typeface="DejaVu Sans"/>
              </a:rPr>
              <a:t>LDH协议优势</a:t>
            </a:r>
            <a:r>
              <a:rPr lang="en-US" sz="2400" b="1" strike="noStrike" spc="-1" dirty="0">
                <a:solidFill>
                  <a:srgbClr val="000000"/>
                </a:solidFill>
                <a:latin typeface="Arial"/>
                <a:ea typeface="DejaVu Sans"/>
              </a:rPr>
              <a:t>:</a:t>
            </a:r>
            <a:endParaRPr lang="en-US" sz="2400" b="1"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p:bldP spid="19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0" y="22320"/>
            <a:ext cx="219348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200" name="CustomShape 2"/>
          <p:cNvSpPr/>
          <p:nvPr/>
        </p:nvSpPr>
        <p:spPr>
          <a:xfrm>
            <a:off x="2346480" y="84960"/>
            <a:ext cx="4446720" cy="4917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algn="ctr">
              <a:lnSpc>
                <a:spcPct val="100000"/>
              </a:lnSpc>
            </a:pPr>
            <a:r>
              <a:rPr lang="en-US" sz="2800" b="1" strike="noStrike" spc="-1">
                <a:solidFill>
                  <a:srgbClr val="C6162A"/>
                </a:solidFill>
                <a:latin typeface="微软雅黑"/>
                <a:ea typeface="微软雅黑"/>
              </a:rPr>
              <a:t>基于格的统计零知识证明</a:t>
            </a:r>
            <a:endParaRPr lang="en-US" sz="2800" b="0" strike="noStrike" spc="-1">
              <a:latin typeface="Arial"/>
            </a:endParaRPr>
          </a:p>
        </p:txBody>
      </p:sp>
      <p:sp>
        <p:nvSpPr>
          <p:cNvPr id="201" name="CustomShape 3"/>
          <p:cNvSpPr/>
          <p:nvPr/>
        </p:nvSpPr>
        <p:spPr>
          <a:xfrm>
            <a:off x="2314080" y="22320"/>
            <a:ext cx="10332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202" name="CustomShape 4"/>
          <p:cNvSpPr/>
          <p:nvPr/>
        </p:nvSpPr>
        <p:spPr>
          <a:xfrm>
            <a:off x="6936840" y="22320"/>
            <a:ext cx="219348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203" name="CustomShape 5"/>
          <p:cNvSpPr/>
          <p:nvPr/>
        </p:nvSpPr>
        <p:spPr>
          <a:xfrm>
            <a:off x="6717600" y="22320"/>
            <a:ext cx="10332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204" name="CustomShape 6"/>
          <p:cNvSpPr/>
          <p:nvPr/>
        </p:nvSpPr>
        <p:spPr>
          <a:xfrm>
            <a:off x="612000" y="1008000"/>
            <a:ext cx="6181200" cy="42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1" strike="noStrike" spc="-1" dirty="0" err="1" smtClean="0">
                <a:solidFill>
                  <a:srgbClr val="000000"/>
                </a:solidFill>
                <a:latin typeface="Arial"/>
                <a:ea typeface="Noto Sans CJK SC Regular"/>
              </a:rPr>
              <a:t>传统数论的零知识证明大多基于离散对数</a:t>
            </a:r>
            <a:r>
              <a:rPr lang="en-US" sz="2400" b="1" strike="noStrike" spc="-1" dirty="0">
                <a:solidFill>
                  <a:srgbClr val="000000"/>
                </a:solidFill>
                <a:latin typeface="Arial"/>
                <a:ea typeface="Noto Sans CJK SC Regular"/>
              </a:rPr>
              <a:t>。</a:t>
            </a:r>
            <a:endParaRPr lang="en-US" sz="2400" b="1" strike="noStrike" spc="-1" dirty="0">
              <a:latin typeface="Arial"/>
            </a:endParaRPr>
          </a:p>
        </p:txBody>
      </p:sp>
      <p:sp>
        <p:nvSpPr>
          <p:cNvPr id="205" name="CustomShape 7"/>
          <p:cNvSpPr/>
          <p:nvPr/>
        </p:nvSpPr>
        <p:spPr>
          <a:xfrm>
            <a:off x="648000" y="1584000"/>
            <a:ext cx="7844760" cy="2373480"/>
          </a:xfrm>
          <a:prstGeom prst="rect">
            <a:avLst/>
          </a:prstGeom>
          <a:noFill/>
          <a:ln>
            <a:solidFill>
              <a:srgbClr val="ED1C24"/>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Noto Sans CJK SC Regular"/>
              </a:rPr>
              <a:t>    2003年,D.Micciancio和S.P.Vadhan提出了一个基于格的统计零知识证明(</a:t>
            </a:r>
            <a:r>
              <a:rPr lang="en-US" sz="1800" b="0" strike="noStrike" spc="-1" dirty="0" err="1">
                <a:solidFill>
                  <a:srgbClr val="000000"/>
                </a:solidFill>
                <a:latin typeface="Arial"/>
                <a:ea typeface="Noto Sans CJK SC Regular"/>
              </a:rPr>
              <a:t>NIWI,Noninteractive</a:t>
            </a:r>
            <a:r>
              <a:rPr lang="en-US" sz="1800" b="0" strike="noStrike" spc="-1" dirty="0">
                <a:solidFill>
                  <a:srgbClr val="000000"/>
                </a:solidFill>
                <a:latin typeface="Arial"/>
                <a:ea typeface="Noto Sans CJK SC Regular"/>
              </a:rPr>
              <a:t> </a:t>
            </a:r>
            <a:r>
              <a:rPr lang="en-US" sz="1800" b="0" strike="noStrike" spc="-1" dirty="0" err="1">
                <a:solidFill>
                  <a:srgbClr val="000000"/>
                </a:solidFill>
                <a:latin typeface="Arial"/>
                <a:ea typeface="Noto Sans CJK SC Regular"/>
              </a:rPr>
              <a:t>Witness-Indistinguishable）方案。该零知识证明的安全性是基于格上的GAPCVP困难问题</a:t>
            </a:r>
            <a:r>
              <a:rPr lang="en-US" sz="1800" b="0" strike="noStrike" spc="-1" dirty="0">
                <a:solidFill>
                  <a:srgbClr val="000000"/>
                </a:solidFill>
                <a:latin typeface="Arial"/>
                <a:ea typeface="Noto Sans CJK SC Regular"/>
              </a:rPr>
              <a:t>。</a:t>
            </a:r>
            <a:endParaRPr lang="en-US" sz="1800" b="0" strike="noStrike" spc="-1" dirty="0">
              <a:latin typeface="Arial"/>
            </a:endParaRPr>
          </a:p>
          <a:p>
            <a:pPr>
              <a:lnSpc>
                <a:spcPct val="100000"/>
              </a:lnSpc>
            </a:pPr>
            <a:r>
              <a:rPr lang="en-US" sz="1800" b="0" strike="noStrike" spc="-1" dirty="0">
                <a:solidFill>
                  <a:srgbClr val="000000"/>
                </a:solidFill>
                <a:latin typeface="Arial"/>
                <a:ea typeface="Noto Sans CJK SC Regular"/>
              </a:rPr>
              <a:t>    主要思想:给定一组格基,然后验证者给定一个目标向量和距离阙值,证明者能够在格上找到与该目标向量的距离在阙值之内的一个最近向量,然后通过一系列的变换和计算,向验证者证明自己找到了一个近似最近向量,从而证明自己知道密钥。同时在证明过程中,证明者没有泄露关于密钥的任何有用信息。</a:t>
            </a:r>
            <a:endParaRPr lang="en-US" sz="1800" b="0"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p:bldP spid="20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0" y="22320"/>
            <a:ext cx="219348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207" name="CustomShape 2"/>
          <p:cNvSpPr/>
          <p:nvPr/>
        </p:nvSpPr>
        <p:spPr>
          <a:xfrm>
            <a:off x="2346480" y="84960"/>
            <a:ext cx="4446720" cy="4917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algn="ctr">
              <a:lnSpc>
                <a:spcPct val="100000"/>
              </a:lnSpc>
            </a:pPr>
            <a:r>
              <a:rPr lang="en-US" sz="2800" b="1" strike="noStrike" spc="-1">
                <a:solidFill>
                  <a:srgbClr val="C6162A"/>
                </a:solidFill>
                <a:latin typeface="微软雅黑"/>
                <a:ea typeface="微软雅黑"/>
              </a:rPr>
              <a:t>基于格的统计零知识证明</a:t>
            </a:r>
            <a:endParaRPr lang="en-US" sz="2800" b="0" strike="noStrike" spc="-1">
              <a:latin typeface="Arial"/>
            </a:endParaRPr>
          </a:p>
        </p:txBody>
      </p:sp>
      <p:sp>
        <p:nvSpPr>
          <p:cNvPr id="208" name="CustomShape 3"/>
          <p:cNvSpPr/>
          <p:nvPr/>
        </p:nvSpPr>
        <p:spPr>
          <a:xfrm>
            <a:off x="2314080" y="22320"/>
            <a:ext cx="10332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209" name="CustomShape 4"/>
          <p:cNvSpPr/>
          <p:nvPr/>
        </p:nvSpPr>
        <p:spPr>
          <a:xfrm>
            <a:off x="6936840" y="22320"/>
            <a:ext cx="219348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210" name="CustomShape 5"/>
          <p:cNvSpPr/>
          <p:nvPr/>
        </p:nvSpPr>
        <p:spPr>
          <a:xfrm>
            <a:off x="6717600" y="22320"/>
            <a:ext cx="10332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pic>
        <p:nvPicPr>
          <p:cNvPr id="211" name="图片 210"/>
          <p:cNvPicPr/>
          <p:nvPr/>
        </p:nvPicPr>
        <p:blipFill>
          <a:blip r:embed="rId3"/>
          <a:stretch/>
        </p:blipFill>
        <p:spPr>
          <a:xfrm>
            <a:off x="1224000" y="1191600"/>
            <a:ext cx="5606640" cy="2768040"/>
          </a:xfrm>
          <a:prstGeom prst="rect">
            <a:avLst/>
          </a:prstGeom>
          <a:ln>
            <a:noFill/>
          </a:ln>
        </p:spPr>
      </p:pic>
      <p:pic>
        <p:nvPicPr>
          <p:cNvPr id="212" name="图片 211"/>
          <p:cNvPicPr/>
          <p:nvPr/>
        </p:nvPicPr>
        <p:blipFill>
          <a:blip r:embed="rId4"/>
          <a:stretch/>
        </p:blipFill>
        <p:spPr>
          <a:xfrm>
            <a:off x="1512000" y="4104000"/>
            <a:ext cx="4749840" cy="255600"/>
          </a:xfrm>
          <a:prstGeom prst="rect">
            <a:avLst/>
          </a:prstGeom>
          <a:ln>
            <a:solidFill>
              <a:srgbClr val="000000"/>
            </a:solidFill>
          </a:ln>
        </p:spPr>
      </p:pic>
      <p:sp>
        <p:nvSpPr>
          <p:cNvPr id="213" name="CustomShape 6"/>
          <p:cNvSpPr/>
          <p:nvPr/>
        </p:nvSpPr>
        <p:spPr>
          <a:xfrm>
            <a:off x="1223999" y="696780"/>
            <a:ext cx="5966509" cy="39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z="2400" b="1" strike="noStrike" spc="-1" dirty="0" smtClean="0">
                <a:latin typeface="Arial"/>
              </a:rPr>
              <a:t>基于格的统计零知识证明的一个</a:t>
            </a:r>
            <a:r>
              <a:rPr lang="en-US" sz="2400" b="1" strike="noStrike" spc="-1" dirty="0" err="1" smtClean="0">
                <a:latin typeface="Arial"/>
              </a:rPr>
              <a:t>案例过程</a:t>
            </a:r>
            <a:r>
              <a:rPr lang="en-US" sz="2400" b="1" strike="noStrike" spc="-1" dirty="0">
                <a:latin typeface="Arial"/>
              </a:rPr>
              <a:t>:</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0" y="0"/>
            <a:ext cx="2925000" cy="5139720"/>
          </a:xfrm>
          <a:prstGeom prst="rect">
            <a:avLst/>
          </a:prstGeom>
          <a:solidFill>
            <a:srgbClr val="C6162A"/>
          </a:solidFill>
          <a:ln w="25560">
            <a:solidFill>
              <a:srgbClr val="C00000"/>
            </a:solidFill>
            <a:round/>
          </a:ln>
        </p:spPr>
        <p:style>
          <a:lnRef idx="0">
            <a:scrgbClr r="0" g="0" b="0"/>
          </a:lnRef>
          <a:fillRef idx="0">
            <a:scrgbClr r="0" g="0" b="0"/>
          </a:fillRef>
          <a:effectRef idx="0">
            <a:scrgbClr r="0" g="0" b="0"/>
          </a:effectRef>
          <a:fontRef idx="minor"/>
        </p:style>
      </p:sp>
      <p:sp>
        <p:nvSpPr>
          <p:cNvPr id="87" name="CustomShape 2"/>
          <p:cNvSpPr/>
          <p:nvPr/>
        </p:nvSpPr>
        <p:spPr>
          <a:xfrm>
            <a:off x="0" y="2075400"/>
            <a:ext cx="2925000" cy="9795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algn="ctr">
              <a:lnSpc>
                <a:spcPct val="100000"/>
              </a:lnSpc>
            </a:pPr>
            <a:r>
              <a:rPr lang="en-US" sz="6000" b="1" strike="noStrike" spc="-1">
                <a:solidFill>
                  <a:srgbClr val="FFFFFF"/>
                </a:solidFill>
                <a:latin typeface="微软雅黑"/>
                <a:ea typeface="微软雅黑"/>
              </a:rPr>
              <a:t>目录 </a:t>
            </a:r>
            <a:endParaRPr lang="en-US" sz="6000" b="0" strike="noStrike" spc="-1">
              <a:latin typeface="Arial"/>
            </a:endParaRPr>
          </a:p>
        </p:txBody>
      </p:sp>
      <p:sp>
        <p:nvSpPr>
          <p:cNvPr id="88" name="CustomShape 3"/>
          <p:cNvSpPr/>
          <p:nvPr/>
        </p:nvSpPr>
        <p:spPr>
          <a:xfrm>
            <a:off x="5286240" y="1203480"/>
            <a:ext cx="2680560" cy="571680"/>
          </a:xfrm>
          <a:prstGeom prst="rect">
            <a:avLst/>
          </a:prstGeom>
          <a:noFill/>
          <a:ln>
            <a:noFill/>
          </a:ln>
        </p:spPr>
        <p:style>
          <a:lnRef idx="0">
            <a:scrgbClr r="0" g="0" b="0"/>
          </a:lnRef>
          <a:fillRef idx="0">
            <a:scrgbClr r="0" g="0" b="0"/>
          </a:fillRef>
          <a:effectRef idx="0">
            <a:scrgbClr r="0" g="0" b="0"/>
          </a:effectRef>
          <a:fontRef idx="minor"/>
        </p:style>
        <p:txBody>
          <a:bodyPr lIns="27000" tIns="0" rIns="0" bIns="0" anchor="ctr">
            <a:normAutofit/>
          </a:bodyPr>
          <a:lstStyle/>
          <a:p>
            <a:pPr>
              <a:lnSpc>
                <a:spcPct val="120000"/>
              </a:lnSpc>
            </a:pPr>
            <a:r>
              <a:rPr lang="en-US" sz="1800" b="1" strike="noStrike" spc="-1" dirty="0" err="1">
                <a:solidFill>
                  <a:srgbClr val="808080"/>
                </a:solidFill>
                <a:latin typeface="微软雅黑"/>
                <a:ea typeface="微软雅黑"/>
              </a:rPr>
              <a:t>研究背景</a:t>
            </a:r>
            <a:endParaRPr lang="en-US" sz="1800" b="0" strike="noStrike" spc="-1" dirty="0">
              <a:latin typeface="Arial"/>
            </a:endParaRPr>
          </a:p>
        </p:txBody>
      </p:sp>
      <p:sp>
        <p:nvSpPr>
          <p:cNvPr id="89" name="CustomShape 4"/>
          <p:cNvSpPr/>
          <p:nvPr/>
        </p:nvSpPr>
        <p:spPr>
          <a:xfrm>
            <a:off x="4572000" y="1285560"/>
            <a:ext cx="409320" cy="409320"/>
          </a:xfrm>
          <a:prstGeom prst="ellipse">
            <a:avLst/>
          </a:prstGeom>
          <a:solidFill>
            <a:srgbClr val="C6162A"/>
          </a:solidFill>
          <a:ln w="25560">
            <a:noFill/>
          </a:ln>
        </p:spPr>
        <p:style>
          <a:lnRef idx="0">
            <a:scrgbClr r="0" g="0" b="0"/>
          </a:lnRef>
          <a:fillRef idx="0">
            <a:scrgbClr r="0" g="0" b="0"/>
          </a:fillRef>
          <a:effectRef idx="0">
            <a:scrgbClr r="0" g="0" b="0"/>
          </a:effectRef>
          <a:fontRef idx="minor"/>
        </p:style>
        <p:txBody>
          <a:bodyPr lIns="68760" tIns="34200" rIns="68760" bIns="34200" anchor="ctr">
            <a:normAutofit fontScale="92500" lnSpcReduction="20000"/>
          </a:bodyPr>
          <a:lstStyle/>
          <a:p>
            <a:pPr algn="ctr">
              <a:lnSpc>
                <a:spcPct val="100000"/>
              </a:lnSpc>
            </a:pPr>
            <a:r>
              <a:rPr lang="en-US" sz="1800" b="1" strike="noStrike" spc="-1">
                <a:solidFill>
                  <a:srgbClr val="FFFFFF"/>
                </a:solidFill>
                <a:latin typeface="微软雅黑"/>
                <a:ea typeface="微软雅黑"/>
              </a:rPr>
              <a:t>1</a:t>
            </a:r>
            <a:endParaRPr lang="en-US" sz="1800" b="0" strike="noStrike" spc="-1">
              <a:latin typeface="Arial"/>
            </a:endParaRPr>
          </a:p>
        </p:txBody>
      </p:sp>
      <p:sp>
        <p:nvSpPr>
          <p:cNvPr id="90" name="CustomShape 5"/>
          <p:cNvSpPr/>
          <p:nvPr/>
        </p:nvSpPr>
        <p:spPr>
          <a:xfrm>
            <a:off x="5286240" y="2334600"/>
            <a:ext cx="2680560" cy="571680"/>
          </a:xfrm>
          <a:prstGeom prst="rect">
            <a:avLst/>
          </a:prstGeom>
          <a:noFill/>
          <a:ln>
            <a:noFill/>
          </a:ln>
        </p:spPr>
        <p:style>
          <a:lnRef idx="0">
            <a:scrgbClr r="0" g="0" b="0"/>
          </a:lnRef>
          <a:fillRef idx="0">
            <a:scrgbClr r="0" g="0" b="0"/>
          </a:fillRef>
          <a:effectRef idx="0">
            <a:scrgbClr r="0" g="0" b="0"/>
          </a:effectRef>
          <a:fontRef idx="minor"/>
        </p:style>
      </p:sp>
      <p:sp>
        <p:nvSpPr>
          <p:cNvPr id="91" name="CustomShape 6"/>
          <p:cNvSpPr/>
          <p:nvPr/>
        </p:nvSpPr>
        <p:spPr>
          <a:xfrm>
            <a:off x="4608000" y="2160000"/>
            <a:ext cx="409320" cy="409320"/>
          </a:xfrm>
          <a:prstGeom prst="ellipse">
            <a:avLst/>
          </a:prstGeom>
          <a:solidFill>
            <a:srgbClr val="C6162A"/>
          </a:solidFill>
          <a:ln w="25560">
            <a:noFill/>
          </a:ln>
        </p:spPr>
        <p:style>
          <a:lnRef idx="0">
            <a:scrgbClr r="0" g="0" b="0"/>
          </a:lnRef>
          <a:fillRef idx="0">
            <a:scrgbClr r="0" g="0" b="0"/>
          </a:fillRef>
          <a:effectRef idx="0">
            <a:scrgbClr r="0" g="0" b="0"/>
          </a:effectRef>
          <a:fontRef idx="minor"/>
        </p:style>
        <p:txBody>
          <a:bodyPr lIns="68760" tIns="34200" rIns="68760" bIns="34200" anchor="ctr">
            <a:normAutofit fontScale="92500" lnSpcReduction="20000"/>
          </a:bodyPr>
          <a:lstStyle/>
          <a:p>
            <a:pPr algn="ctr">
              <a:lnSpc>
                <a:spcPct val="100000"/>
              </a:lnSpc>
            </a:pPr>
            <a:r>
              <a:rPr lang="en-US" sz="1800" b="1" strike="noStrike" spc="-1">
                <a:solidFill>
                  <a:srgbClr val="FFFFFF"/>
                </a:solidFill>
                <a:latin typeface="微软雅黑"/>
                <a:ea typeface="微软雅黑"/>
              </a:rPr>
              <a:t>2</a:t>
            </a:r>
            <a:endParaRPr lang="en-US" sz="1800" b="0" strike="noStrike" spc="-1">
              <a:latin typeface="Arial"/>
            </a:endParaRPr>
          </a:p>
        </p:txBody>
      </p:sp>
      <p:sp>
        <p:nvSpPr>
          <p:cNvPr id="92" name="CustomShape 7"/>
          <p:cNvSpPr/>
          <p:nvPr/>
        </p:nvSpPr>
        <p:spPr>
          <a:xfrm>
            <a:off x="5322240" y="2837520"/>
            <a:ext cx="2680560" cy="571680"/>
          </a:xfrm>
          <a:prstGeom prst="rect">
            <a:avLst/>
          </a:prstGeom>
          <a:noFill/>
          <a:ln>
            <a:noFill/>
          </a:ln>
        </p:spPr>
        <p:style>
          <a:lnRef idx="0">
            <a:scrgbClr r="0" g="0" b="0"/>
          </a:lnRef>
          <a:fillRef idx="0">
            <a:scrgbClr r="0" g="0" b="0"/>
          </a:fillRef>
          <a:effectRef idx="0">
            <a:scrgbClr r="0" g="0" b="0"/>
          </a:effectRef>
          <a:fontRef idx="minor"/>
        </p:style>
        <p:txBody>
          <a:bodyPr lIns="27000" tIns="0" rIns="0" bIns="0" anchor="ctr">
            <a:normAutofit/>
          </a:bodyPr>
          <a:lstStyle/>
          <a:p>
            <a:pPr>
              <a:lnSpc>
                <a:spcPct val="120000"/>
              </a:lnSpc>
            </a:pPr>
            <a:r>
              <a:rPr lang="en-US" sz="1800" b="1" strike="noStrike" spc="-1" dirty="0" err="1">
                <a:solidFill>
                  <a:srgbClr val="808080"/>
                </a:solidFill>
                <a:latin typeface="微软雅黑"/>
                <a:ea typeface="微软雅黑"/>
              </a:rPr>
              <a:t>LWE算法</a:t>
            </a:r>
            <a:endParaRPr lang="en-US" sz="1800" b="0" strike="noStrike" spc="-1" dirty="0">
              <a:latin typeface="Arial"/>
            </a:endParaRPr>
          </a:p>
        </p:txBody>
      </p:sp>
      <p:sp>
        <p:nvSpPr>
          <p:cNvPr id="93" name="CustomShape 8"/>
          <p:cNvSpPr/>
          <p:nvPr/>
        </p:nvSpPr>
        <p:spPr>
          <a:xfrm>
            <a:off x="4627440" y="2952000"/>
            <a:ext cx="409320" cy="409320"/>
          </a:xfrm>
          <a:prstGeom prst="ellipse">
            <a:avLst/>
          </a:prstGeom>
          <a:solidFill>
            <a:srgbClr val="C6162A"/>
          </a:solidFill>
          <a:ln w="25560">
            <a:noFill/>
          </a:ln>
        </p:spPr>
        <p:style>
          <a:lnRef idx="0">
            <a:scrgbClr r="0" g="0" b="0"/>
          </a:lnRef>
          <a:fillRef idx="0">
            <a:scrgbClr r="0" g="0" b="0"/>
          </a:fillRef>
          <a:effectRef idx="0">
            <a:scrgbClr r="0" g="0" b="0"/>
          </a:effectRef>
          <a:fontRef idx="minor"/>
        </p:style>
        <p:txBody>
          <a:bodyPr lIns="68760" tIns="34200" rIns="68760" bIns="34200" anchor="ctr">
            <a:normAutofit fontScale="92500" lnSpcReduction="20000"/>
          </a:bodyPr>
          <a:lstStyle/>
          <a:p>
            <a:pPr algn="ctr">
              <a:lnSpc>
                <a:spcPct val="100000"/>
              </a:lnSpc>
            </a:pPr>
            <a:r>
              <a:rPr lang="en-US" sz="1800" b="1" strike="noStrike" spc="-1">
                <a:solidFill>
                  <a:srgbClr val="FFFFFF"/>
                </a:solidFill>
                <a:latin typeface="微软雅黑"/>
                <a:ea typeface="微软雅黑"/>
              </a:rPr>
              <a:t>3</a:t>
            </a:r>
            <a:endParaRPr lang="en-US" sz="1800" b="0" strike="noStrike" spc="-1">
              <a:latin typeface="Arial"/>
            </a:endParaRPr>
          </a:p>
        </p:txBody>
      </p:sp>
      <p:sp>
        <p:nvSpPr>
          <p:cNvPr id="94" name="CustomShape 9"/>
          <p:cNvSpPr/>
          <p:nvPr/>
        </p:nvSpPr>
        <p:spPr>
          <a:xfrm>
            <a:off x="3043080" y="0"/>
            <a:ext cx="81720" cy="513972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95" name="CustomShape 10"/>
          <p:cNvSpPr/>
          <p:nvPr/>
        </p:nvSpPr>
        <p:spPr>
          <a:xfrm>
            <a:off x="5262480" y="3710880"/>
            <a:ext cx="3230280" cy="763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err="1" smtClean="0">
                <a:solidFill>
                  <a:srgbClr val="808080"/>
                </a:solidFill>
                <a:latin typeface="微软雅黑"/>
                <a:ea typeface="微软雅黑"/>
              </a:rPr>
              <a:t>基于格的密钥交换</a:t>
            </a:r>
            <a:r>
              <a:rPr lang="zh-CN" altLang="en-US" sz="1800" b="1" strike="noStrike" spc="-1" dirty="0" smtClean="0">
                <a:solidFill>
                  <a:srgbClr val="808080"/>
                </a:solidFill>
                <a:latin typeface="微软雅黑"/>
                <a:ea typeface="微软雅黑"/>
              </a:rPr>
              <a:t>、</a:t>
            </a:r>
            <a:r>
              <a:rPr lang="en-US" sz="1800" b="1" strike="noStrike" spc="-1" dirty="0" err="1" smtClean="0">
                <a:solidFill>
                  <a:srgbClr val="808080"/>
                </a:solidFill>
                <a:latin typeface="微软雅黑"/>
                <a:ea typeface="微软雅黑"/>
              </a:rPr>
              <a:t>统计零知识证明</a:t>
            </a:r>
            <a:r>
              <a:rPr lang="zh-CN" altLang="en-US" sz="1800" b="1" strike="noStrike" spc="-1" dirty="0" smtClean="0">
                <a:solidFill>
                  <a:srgbClr val="808080"/>
                </a:solidFill>
                <a:latin typeface="微软雅黑"/>
                <a:ea typeface="微软雅黑"/>
              </a:rPr>
              <a:t>、</a:t>
            </a:r>
            <a:r>
              <a:rPr lang="en-US" altLang="zh-CN" b="1" spc="-1" dirty="0" err="1" smtClean="0">
                <a:solidFill>
                  <a:srgbClr val="808080"/>
                </a:solidFill>
                <a:latin typeface="微软雅黑"/>
                <a:ea typeface="微软雅黑"/>
              </a:rPr>
              <a:t>数字签名</a:t>
            </a:r>
            <a:r>
              <a:rPr lang="en-US" sz="1800" b="1" strike="noStrike" spc="-1" dirty="0" err="1" smtClean="0">
                <a:solidFill>
                  <a:srgbClr val="808080"/>
                </a:solidFill>
                <a:latin typeface="微软雅黑"/>
                <a:ea typeface="微软雅黑"/>
              </a:rPr>
              <a:t>等方案</a:t>
            </a:r>
            <a:endParaRPr lang="en-US" sz="1800" b="0" strike="noStrike" spc="-1" dirty="0">
              <a:latin typeface="Arial"/>
            </a:endParaRPr>
          </a:p>
        </p:txBody>
      </p:sp>
      <p:sp>
        <p:nvSpPr>
          <p:cNvPr id="96" name="CustomShape 11"/>
          <p:cNvSpPr/>
          <p:nvPr/>
        </p:nvSpPr>
        <p:spPr>
          <a:xfrm>
            <a:off x="4644000" y="3816000"/>
            <a:ext cx="409320" cy="409320"/>
          </a:xfrm>
          <a:prstGeom prst="ellipse">
            <a:avLst/>
          </a:prstGeom>
          <a:solidFill>
            <a:srgbClr val="C6162A"/>
          </a:solidFill>
          <a:ln w="25560">
            <a:noFill/>
          </a:ln>
        </p:spPr>
        <p:style>
          <a:lnRef idx="0">
            <a:scrgbClr r="0" g="0" b="0"/>
          </a:lnRef>
          <a:fillRef idx="0">
            <a:scrgbClr r="0" g="0" b="0"/>
          </a:fillRef>
          <a:effectRef idx="0">
            <a:scrgbClr r="0" g="0" b="0"/>
          </a:effectRef>
          <a:fontRef idx="minor"/>
        </p:style>
        <p:txBody>
          <a:bodyPr lIns="68760" tIns="34200" rIns="68760" bIns="34200" anchor="ctr">
            <a:normAutofit fontScale="92500" lnSpcReduction="20000"/>
          </a:bodyPr>
          <a:lstStyle/>
          <a:p>
            <a:pPr algn="ctr">
              <a:lnSpc>
                <a:spcPct val="100000"/>
              </a:lnSpc>
            </a:pPr>
            <a:r>
              <a:rPr lang="en-US" sz="1800" b="1" strike="noStrike" spc="-1">
                <a:solidFill>
                  <a:srgbClr val="FFFFFF"/>
                </a:solidFill>
                <a:latin typeface="微软雅黑"/>
                <a:ea typeface="微软雅黑"/>
              </a:rPr>
              <a:t>4</a:t>
            </a:r>
            <a:endParaRPr lang="en-US" sz="1800" b="0" strike="noStrike" spc="-1">
              <a:latin typeface="Arial"/>
            </a:endParaRPr>
          </a:p>
        </p:txBody>
      </p:sp>
      <p:sp>
        <p:nvSpPr>
          <p:cNvPr id="97" name="CustomShape 12"/>
          <p:cNvSpPr/>
          <p:nvPr/>
        </p:nvSpPr>
        <p:spPr>
          <a:xfrm>
            <a:off x="5236200" y="2160000"/>
            <a:ext cx="1636560" cy="763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808080"/>
                </a:solidFill>
                <a:latin typeface="微软雅黑"/>
                <a:ea typeface="微软雅黑"/>
              </a:rPr>
              <a:t>格密码概述</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animBg="1"/>
      <p:bldP spid="91" grpId="0" animBg="1"/>
      <p:bldP spid="92" grpId="0"/>
      <p:bldP spid="93" grpId="0" animBg="1"/>
      <p:bldP spid="95" grpId="0"/>
      <p:bldP spid="96" grpId="0" animBg="1"/>
      <p:bldP spid="9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0" y="22320"/>
            <a:ext cx="219348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215" name="CustomShape 2"/>
          <p:cNvSpPr/>
          <p:nvPr/>
        </p:nvSpPr>
        <p:spPr>
          <a:xfrm>
            <a:off x="2346480" y="84960"/>
            <a:ext cx="4446720" cy="4917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algn="ctr">
              <a:lnSpc>
                <a:spcPct val="100000"/>
              </a:lnSpc>
            </a:pPr>
            <a:r>
              <a:rPr lang="en-US" sz="2800" b="1" strike="noStrike" spc="-1">
                <a:solidFill>
                  <a:srgbClr val="C6162A"/>
                </a:solidFill>
                <a:latin typeface="微软雅黑"/>
                <a:ea typeface="微软雅黑"/>
              </a:rPr>
              <a:t>传统的数字签名方案</a:t>
            </a:r>
            <a:endParaRPr lang="en-US" sz="2800" b="0" strike="noStrike" spc="-1">
              <a:latin typeface="Arial"/>
            </a:endParaRPr>
          </a:p>
        </p:txBody>
      </p:sp>
      <p:sp>
        <p:nvSpPr>
          <p:cNvPr id="216" name="CustomShape 3"/>
          <p:cNvSpPr/>
          <p:nvPr/>
        </p:nvSpPr>
        <p:spPr>
          <a:xfrm>
            <a:off x="2314080" y="22320"/>
            <a:ext cx="10332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217" name="CustomShape 4"/>
          <p:cNvSpPr/>
          <p:nvPr/>
        </p:nvSpPr>
        <p:spPr>
          <a:xfrm>
            <a:off x="6936840" y="22320"/>
            <a:ext cx="219348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218" name="CustomShape 5"/>
          <p:cNvSpPr/>
          <p:nvPr/>
        </p:nvSpPr>
        <p:spPr>
          <a:xfrm>
            <a:off x="6717600" y="22320"/>
            <a:ext cx="10332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219" name="CustomShape 6"/>
          <p:cNvSpPr/>
          <p:nvPr/>
        </p:nvSpPr>
        <p:spPr>
          <a:xfrm>
            <a:off x="834119" y="864000"/>
            <a:ext cx="2989735" cy="38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1" strike="noStrike" spc="-1" dirty="0" err="1">
                <a:solidFill>
                  <a:srgbClr val="000000"/>
                </a:solidFill>
                <a:latin typeface="Arial"/>
                <a:ea typeface="DejaVu Sans"/>
              </a:rPr>
              <a:t>传统数字签名过程</a:t>
            </a:r>
            <a:r>
              <a:rPr lang="en-US" sz="2400" b="1" strike="noStrike" spc="-1" dirty="0">
                <a:solidFill>
                  <a:srgbClr val="000000"/>
                </a:solidFill>
                <a:latin typeface="Arial"/>
                <a:ea typeface="DejaVu Sans"/>
              </a:rPr>
              <a:t>:</a:t>
            </a:r>
            <a:endParaRPr lang="en-US" sz="2400" b="1" strike="noStrike" spc="-1" dirty="0">
              <a:latin typeface="Arial"/>
            </a:endParaRPr>
          </a:p>
        </p:txBody>
      </p:sp>
      <p:pic>
        <p:nvPicPr>
          <p:cNvPr id="220" name="图片 219"/>
          <p:cNvPicPr/>
          <p:nvPr/>
        </p:nvPicPr>
        <p:blipFill>
          <a:blip r:embed="rId3"/>
          <a:stretch/>
        </p:blipFill>
        <p:spPr>
          <a:xfrm>
            <a:off x="936000" y="1368000"/>
            <a:ext cx="3583440" cy="3099960"/>
          </a:xfrm>
          <a:prstGeom prst="rect">
            <a:avLst/>
          </a:prstGeom>
          <a:ln>
            <a:solidFill>
              <a:srgbClr val="ED1C24"/>
            </a:solidFill>
          </a:ln>
        </p:spPr>
      </p:pic>
      <p:sp>
        <p:nvSpPr>
          <p:cNvPr id="221" name="TextShape 7"/>
          <p:cNvSpPr txBox="1"/>
          <p:nvPr/>
        </p:nvSpPr>
        <p:spPr>
          <a:xfrm>
            <a:off x="4827485" y="1089179"/>
            <a:ext cx="4218709" cy="3690638"/>
          </a:xfrm>
          <a:prstGeom prst="rect">
            <a:avLst/>
          </a:prstGeom>
          <a:noFill/>
          <a:ln>
            <a:solidFill>
              <a:srgbClr val="000000"/>
            </a:solidFill>
          </a:ln>
        </p:spPr>
        <p:txBody>
          <a:bodyPr lIns="0" tIns="0" rIns="0" bIns="0"/>
          <a:lstStyle/>
          <a:p>
            <a:endParaRPr lang="en-US" sz="1200" strike="noStrike" spc="-1" dirty="0" smtClean="0">
              <a:latin typeface="方正宋体;ZYSong18030;AR PL SungtiL GB;新宋体;NSimSun;文鼎PL细上海宋Uni;AR PL ShanHeiSun Uni;文鼎ＰＬ新宋;AR PL New Sung;MSung Light SC;Cumberland AMT;Cumberland;Courier New;Nimbus Mono L;Courier;Lucida Sans Typewriter;Lucida Typewriter;Monaco;Monospaced"/>
            </a:endParaRPr>
          </a:p>
          <a:p>
            <a:r>
              <a:rPr lang="en-US" sz="1200" strike="noStrike" spc="-1" dirty="0" smtClean="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a:t>
            </a:r>
            <a:r>
              <a:rPr lang="en-US" sz="1200" strike="noStrike" spc="-1" dirty="0" err="1">
                <a:latin typeface="方正宋体;ZYSong18030;AR PL SungtiL GB;新宋体;NSimSun;文鼎PL细上海宋Uni;AR PL ShanHeiSun Uni;文鼎ＰＬ新宋;AR PL New Sung;MSung Light SC;Cumberland AMT;Cumberland;Courier New;Nimbus Mono L;Courier;Lucida Sans Typewriter;Lucida Typewriter;Monaco;Monospaced"/>
              </a:rPr>
              <a:t>假设A向B发送信息</a:t>
            </a:r>
            <a:r>
              <a:rPr lang="en-US" sz="1200" strike="noStrike" spc="-1" dirty="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a:t>
            </a:r>
            <a:r>
              <a:rPr lang="en-US" sz="1200" strike="noStrike" spc="-1" dirty="0" err="1">
                <a:latin typeface="方正宋体;ZYSong18030;AR PL SungtiL GB;新宋体;NSimSun;文鼎PL细上海宋Uni;AR PL ShanHeiSun Uni;文鼎ＰＬ新宋;AR PL New Sung;MSung Light SC;Cumberland AMT;Cumberland;Courier New;Nimbus Mono L;Courier;Lucida Sans Typewriter;Lucida Typewriter;Monaco;Monospaced"/>
              </a:rPr>
              <a:t>H，B现在持有A的公钥</a:t>
            </a:r>
            <a:endParaRPr lang="en-US" sz="1200" strike="noStrike" spc="-1" dirty="0">
              <a:latin typeface="方正宋体;ZYSong18030;AR PL SungtiL GB;新宋体;NSimSun;文鼎PL细上海宋Uni;AR PL ShanHeiSun Uni;文鼎ＰＬ新宋;AR PL New Sung;MSung Light SC;Cumberland AMT;Cumberland;Courier New;Nimbus Mono L;Courier;Lucida Sans Typewriter;Lucida Typewriter;Monaco;Monospaced"/>
              <a:ea typeface="方正宋体;ZYSong18030;AR PL SungtiL GB;新宋体;NSimSun;文鼎PL细上海宋Uni;AR PL ShanHeiSun Uni;文鼎ＰＬ新宋;AR PL New Sung;MSung Light SC;Cumberland AMT;Cumberland;Courier New;Nimbus Mono L;Courier;Lucida Sans Typewriter;Lucida Typewriter;Monaco;Monospaced"/>
            </a:endParaRPr>
          </a:p>
          <a:p>
            <a:r>
              <a:rPr lang="en-US" sz="1200" strike="noStrike" spc="-1" dirty="0">
                <a:latin typeface="方正宋体;ZYSong18030;AR PL SungtiL GB;新宋体;NSimSun;文鼎PL细上海宋Uni;AR PL ShanHeiSun Uni;文鼎ＰＬ新宋;AR PL New Sung;MSung Light SC;Cumberland AMT;Cumberland;Courier New;Nimbus Mono L;Courier;Lucida Sans Typewriter;Lucida Typewriter;Monaco;Monospaced"/>
              </a:rPr>
              <a:t>(一)</a:t>
            </a:r>
            <a:r>
              <a:rPr lang="en-US" sz="1200" strike="noStrike" spc="-1" dirty="0" err="1">
                <a:latin typeface="方正宋体;ZYSong18030;AR PL SungtiL GB;新宋体;NSimSun;文鼎PL细上海宋Uni;AR PL ShanHeiSun Uni;文鼎ＰＬ新宋;AR PL New Sung;MSung Light SC;Cumberland AMT;Cumberland;Courier New;Nimbus Mono L;Courier;Lucida Sans Typewriter;Lucida Typewriter;Monaco;Monospaced"/>
              </a:rPr>
              <a:t>签名</a:t>
            </a:r>
            <a:endParaRPr lang="en-US" sz="1200" strike="noStrike" spc="-1" dirty="0">
              <a:latin typeface="方正宋体;ZYSong18030;AR PL SungtiL GB;新宋体;NSimSun;文鼎PL细上海宋Uni;AR PL ShanHeiSun Uni;文鼎ＰＬ新宋;AR PL New Sung;MSung Light SC;Cumberland AMT;Cumberland;Courier New;Nimbus Mono L;Courier;Lucida Sans Typewriter;Lucida Typewriter;Monaco;Monospaced"/>
              <a:ea typeface="方正宋体;ZYSong18030;AR PL SungtiL GB;新宋体;NSimSun;文鼎PL细上海宋Uni;AR PL ShanHeiSun Uni;文鼎ＰＬ新宋;AR PL New Sung;MSung Light SC;Cumberland AMT;Cumberland;Courier New;Nimbus Mono L;Courier;Lucida Sans Typewriter;Lucida Typewriter;Monaco;Monospaced"/>
            </a:endParaRPr>
          </a:p>
          <a:p>
            <a:r>
              <a:rPr lang="en-US" sz="1200" strike="noStrike" spc="-1" dirty="0">
                <a:latin typeface="方正宋体;ZYSong18030;AR PL SungtiL GB;新宋体;NSimSun;文鼎PL细上海宋Uni;AR PL ShanHeiSun Uni;文鼎ＰＬ新宋;AR PL New Sung;MSung Light SC;Cumberland AMT;Cumberland;Courier New;Nimbus Mono L;Courier;Lucida Sans Typewriter;Lucida Typewriter;Monaco;Monospaced"/>
                <a:ea typeface="方正宋体;ZYSong18030;AR PL SungtiL GB;新宋体;NSimSun;文鼎PL细上海宋Uni;AR PL ShanHeiSun Uni;文鼎ＰＬ新宋;AR PL New Sung;MSung Light SC;Cumberland AMT;Cumberland;Courier New;Nimbus Mono L;Courier;Lucida Sans Typewriter;Lucida Typewriter;Monaco;Monospaced"/>
              </a:rPr>
              <a:t> </a:t>
            </a:r>
            <a:r>
              <a:rPr lang="en-US" sz="1200" strike="noStrike" spc="-1" dirty="0" err="1">
                <a:latin typeface="方正宋体;ZYSong18030;AR PL SungtiL GB;新宋体;NSimSun;文鼎PL细上海宋Uni;AR PL ShanHeiSun Uni;文鼎ＰＬ新宋;AR PL New Sung;MSung Light SC;Cumberland AMT;Cumberland;Courier New;Nimbus Mono L;Courier;Lucida Sans Typewriter;Lucida Typewriter;Monaco;Monospaced"/>
                <a:ea typeface="方正宋体;ZYSong18030;AR PL SungtiL GB;新宋体;NSimSun;文鼎PL细上海宋Uni;AR PL ShanHeiSun Uni;文鼎ＰＬ新宋;AR PL New Sung;MSung Light SC;Cumberland AMT;Cumberland;Courier New;Nimbus Mono L;Courier;Lucida Sans Typewriter;Lucida Typewriter;Monaco;Monospaced"/>
              </a:rPr>
              <a:t>A对要发送的信息H做数字签名并发送</a:t>
            </a:r>
            <a:r>
              <a:rPr lang="en-US" sz="1200" strike="noStrike" spc="-1" dirty="0">
                <a:latin typeface="方正宋体;ZYSong18030;AR PL SungtiL GB;新宋体;NSimSun;文鼎PL细上海宋Uni;AR PL ShanHeiSun Uni;文鼎ＰＬ新宋;AR PL New Sung;MSung Light SC;Cumberland AMT;Cumberland;Courier New;Nimbus Mono L;Courier;Lucida Sans Typewriter;Lucida Typewriter;Monaco;Monospaced"/>
                <a:ea typeface="方正宋体;ZYSong18030;AR PL SungtiL GB;新宋体;NSimSun;文鼎PL细上海宋Uni;AR PL ShanHeiSun Uni;文鼎ＰＬ新宋;AR PL New Sung;MSung Light SC;Cumberland AMT;Cumberland;Courier New;Nimbus Mono L;Courier;Lucida Sans Typewriter;Lucida Typewriter;Monaco;Monospaced"/>
              </a:rPr>
              <a:t>。</a:t>
            </a:r>
          </a:p>
          <a:p>
            <a:r>
              <a:rPr lang="en-US" sz="1200" strike="noStrike" spc="-1" dirty="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1.A将要发送的信息H使用摘要算法（例如SHA256）生成消 </a:t>
            </a:r>
            <a:r>
              <a:rPr lang="en-US" sz="1200" strike="noStrike" spc="-1" dirty="0" err="1">
                <a:latin typeface="方正宋体;ZYSong18030;AR PL SungtiL GB;新宋体;NSimSun;文鼎PL细上海宋Uni;AR PL ShanHeiSun Uni;文鼎ＰＬ新宋;AR PL New Sung;MSung Light SC;Cumberland AMT;Cumberland;Courier New;Nimbus Mono L;Courier;Lucida Sans Typewriter;Lucida Typewriter;Monaco;Monospaced"/>
              </a:rPr>
              <a:t>息摘要M</a:t>
            </a:r>
            <a:r>
              <a:rPr lang="en-US" sz="1200" strike="noStrike" spc="-1" dirty="0">
                <a:latin typeface="方正宋体;ZYSong18030;AR PL SungtiL GB;新宋体;NSimSun;文鼎PL细上海宋Uni;AR PL ShanHeiSun Uni;文鼎ＰＬ新宋;AR PL New Sung;MSung Light SC;Cumberland AMT;Cumberland;Courier New;Nimbus Mono L;Courier;Lucida Sans Typewriter;Lucida Typewriter;Monaco;Monospaced"/>
              </a:rPr>
              <a:t>。</a:t>
            </a:r>
            <a:endParaRPr lang="en-US" sz="1200" strike="noStrike" spc="-1" dirty="0">
              <a:latin typeface="方正宋体;ZYSong18030;AR PL SungtiL GB;新宋体;NSimSun;文鼎PL细上海宋Uni;AR PL ShanHeiSun Uni;文鼎ＰＬ新宋;AR PL New Sung;MSung Light SC;Cumberland AMT;Cumberland;Courier New;Nimbus Mono L;Courier;Lucida Sans Typewriter;Lucida Typewriter;Monaco;Monospaced"/>
              <a:ea typeface="方正宋体;ZYSong18030;AR PL SungtiL GB;新宋体;NSimSun;文鼎PL细上海宋Uni;AR PL ShanHeiSun Uni;文鼎ＰＬ新宋;AR PL New Sung;MSung Light SC;Cumberland AMT;Cumberland;Courier New;Nimbus Mono L;Courier;Lucida Sans Typewriter;Lucida Typewriter;Monaco;Monospaced"/>
            </a:endParaRPr>
          </a:p>
          <a:p>
            <a:r>
              <a:rPr lang="en-US" sz="1200" strike="noStrike" spc="-1" dirty="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2.A将M用自己的私钥加密生成数字签名 S.</a:t>
            </a:r>
            <a:endParaRPr lang="en-US" sz="1200" strike="noStrike" spc="-1" dirty="0">
              <a:latin typeface="方正宋体;ZYSong18030;AR PL SungtiL GB;新宋体;NSimSun;文鼎PL细上海宋Uni;AR PL ShanHeiSun Uni;文鼎ＰＬ新宋;AR PL New Sung;MSung Light SC;Cumberland AMT;Cumberland;Courier New;Nimbus Mono L;Courier;Lucida Sans Typewriter;Lucida Typewriter;Monaco;Monospaced"/>
              <a:ea typeface="方正宋体;ZYSong18030;AR PL SungtiL GB;新宋体;NSimSun;文鼎PL细上海宋Uni;AR PL ShanHeiSun Uni;文鼎ＰＬ新宋;AR PL New Sung;MSung Light SC;Cumberland AMT;Cumberland;Courier New;Nimbus Mono L;Courier;Lucida Sans Typewriter;Lucida Typewriter;Monaco;Monospaced"/>
            </a:endParaRPr>
          </a:p>
          <a:p>
            <a:r>
              <a:rPr lang="en-US" sz="1200" strike="noStrike" spc="-1" dirty="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3.A将消息H与数字签名S一起发送给B</a:t>
            </a:r>
            <a:endParaRPr lang="en-US" sz="1200" strike="noStrike" spc="-1" dirty="0">
              <a:latin typeface="方正宋体;ZYSong18030;AR PL SungtiL GB;新宋体;NSimSun;文鼎PL细上海宋Uni;AR PL ShanHeiSun Uni;文鼎ＰＬ新宋;AR PL New Sung;MSung Light SC;Cumberland AMT;Cumberland;Courier New;Nimbus Mono L;Courier;Lucida Sans Typewriter;Lucida Typewriter;Monaco;Monospaced"/>
              <a:ea typeface="方正宋体;ZYSong18030;AR PL SungtiL GB;新宋体;NSimSun;文鼎PL细上海宋Uni;AR PL ShanHeiSun Uni;文鼎ＰＬ新宋;AR PL New Sung;MSung Light SC;Cumberland AMT;Cumberland;Courier New;Nimbus Mono L;Courier;Lucida Sans Typewriter;Lucida Typewriter;Monaco;Monospaced"/>
            </a:endParaRPr>
          </a:p>
          <a:p>
            <a:r>
              <a:rPr lang="en-US" sz="1200" strike="noStrike" spc="-1" dirty="0">
                <a:latin typeface="方正宋体;ZYSong18030;AR PL SungtiL GB;新宋体;NSimSun;文鼎PL细上海宋Uni;AR PL ShanHeiSun Uni;文鼎ＰＬ新宋;AR PL New Sung;MSung Light SC;Cumberland AMT;Cumberland;Courier New;Nimbus Mono L;Courier;Lucida Sans Typewriter;Lucida Typewriter;Monaco;Monospaced"/>
              </a:rPr>
              <a:t>(二)</a:t>
            </a:r>
            <a:r>
              <a:rPr lang="en-US" sz="1200" strike="noStrike" spc="-1" dirty="0" err="1">
                <a:latin typeface="方正宋体;ZYSong18030;AR PL SungtiL GB;新宋体;NSimSun;文鼎PL细上海宋Uni;AR PL ShanHeiSun Uni;文鼎ＰＬ新宋;AR PL New Sung;MSung Light SC;Cumberland AMT;Cumberland;Courier New;Nimbus Mono L;Courier;Lucida Sans Typewriter;Lucida Typewriter;Monaco;Monospaced"/>
              </a:rPr>
              <a:t>解签名</a:t>
            </a:r>
            <a:endParaRPr lang="en-US" sz="1200" strike="noStrike" spc="-1" dirty="0">
              <a:latin typeface="方正宋体;ZYSong18030;AR PL SungtiL GB;新宋体;NSimSun;文鼎PL细上海宋Uni;AR PL ShanHeiSun Uni;文鼎ＰＬ新宋;AR PL New Sung;MSung Light SC;Cumberland AMT;Cumberland;Courier New;Nimbus Mono L;Courier;Lucida Sans Typewriter;Lucida Typewriter;Monaco;Monospaced"/>
              <a:ea typeface="方正宋体;ZYSong18030;AR PL SungtiL GB;新宋体;NSimSun;文鼎PL细上海宋Uni;AR PL ShanHeiSun Uni;文鼎ＰＬ新宋;AR PL New Sung;MSung Light SC;Cumberland AMT;Cumberland;Courier New;Nimbus Mono L;Courier;Lucida Sans Typewriter;Lucida Typewriter;Monaco;Monospaced"/>
            </a:endParaRPr>
          </a:p>
          <a:p>
            <a:r>
              <a:rPr lang="en-US" sz="1200" strike="noStrike" spc="-1" dirty="0">
                <a:latin typeface="方正宋体;ZYSong18030;AR PL SungtiL GB;新宋体;NSimSun;文鼎PL细上海宋Uni;AR PL ShanHeiSun Uni;文鼎ＰＬ新宋;AR PL New Sung;MSung Light SC;Cumberland AMT;Cumberland;Courier New;Nimbus Mono L;Courier;Lucida Sans Typewriter;Lucida Typewriter;Monaco;Monospaced"/>
                <a:ea typeface="方正宋体;ZYSong18030;AR PL SungtiL GB;新宋体;NSimSun;文鼎PL细上海宋Uni;AR PL ShanHeiSun Uni;文鼎ＰＬ新宋;AR PL New Sung;MSung Light SC;Cumberland AMT;Cumberland;Courier New;Nimbus Mono L;Courier;Lucida Sans Typewriter;Lucida Typewriter;Monaco;Monospaced"/>
              </a:rPr>
              <a:t> </a:t>
            </a:r>
            <a:r>
              <a:rPr lang="en-US" sz="1200" strike="noStrike" spc="-1" dirty="0" err="1">
                <a:latin typeface="方正宋体;ZYSong18030;AR PL SungtiL GB;新宋体;NSimSun;文鼎PL细上海宋Uni;AR PL ShanHeiSun Uni;文鼎ＰＬ新宋;AR PL New Sung;MSung Light SC;Cumberland AMT;Cumberland;Courier New;Nimbus Mono L;Courier;Lucida Sans Typewriter;Lucida Typewriter;Monaco;Monospaced"/>
                <a:ea typeface="方正宋体;ZYSong18030;AR PL SungtiL GB;新宋体;NSimSun;文鼎PL细上海宋Uni;AR PL ShanHeiSun Uni;文鼎ＰＬ新宋;AR PL New Sung;MSung Light SC;Cumberland AMT;Cumberland;Courier New;Nimbus Mono L;Courier;Lucida Sans Typewriter;Lucida Typewriter;Monaco;Monospaced"/>
              </a:rPr>
              <a:t>B接收到信息后需要解签名拿到确认拿到正确的信息</a:t>
            </a:r>
            <a:r>
              <a:rPr lang="en-US" sz="1200" strike="noStrike" spc="-1" dirty="0">
                <a:latin typeface="方正宋体;ZYSong18030;AR PL SungtiL GB;新宋体;NSimSun;文鼎PL细上海宋Uni;AR PL ShanHeiSun Uni;文鼎ＰＬ新宋;AR PL New Sung;MSung Light SC;Cumberland AMT;Cumberland;Courier New;Nimbus Mono L;Courier;Lucida Sans Typewriter;Lucida Typewriter;Monaco;Monospaced"/>
                <a:ea typeface="方正宋体;ZYSong18030;AR PL SungtiL GB;新宋体;NSimSun;文鼎PL细上海宋Uni;AR PL ShanHeiSun Uni;文鼎ＰＬ新宋;AR PL New Sung;MSung Light SC;Cumberland AMT;Cumberland;Courier New;Nimbus Mono L;Courier;Lucida Sans Typewriter;Lucida Typewriter;Monaco;Monospaced"/>
              </a:rPr>
              <a:t>。</a:t>
            </a:r>
          </a:p>
          <a:p>
            <a:r>
              <a:rPr lang="en-US" sz="1200" strike="noStrike" spc="-1" dirty="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1.B用A的公钥对接到的数字签名S2解密获得了消息摘要M2</a:t>
            </a:r>
            <a:endParaRPr lang="en-US" sz="1200" strike="noStrike" spc="-1" dirty="0">
              <a:latin typeface="方正宋体;ZYSong18030;AR PL SungtiL GB;新宋体;NSimSun;文鼎PL细上海宋Uni;AR PL ShanHeiSun Uni;文鼎ＰＬ新宋;AR PL New Sung;MSung Light SC;Cumberland AMT;Cumberland;Courier New;Nimbus Mono L;Courier;Lucida Sans Typewriter;Lucida Typewriter;Monaco;Monospaced"/>
              <a:ea typeface="方正宋体;ZYSong18030;AR PL SungtiL GB;新宋体;NSimSun;文鼎PL细上海宋Uni;AR PL ShanHeiSun Uni;文鼎ＰＬ新宋;AR PL New Sung;MSung Light SC;Cumberland AMT;Cumberland;Courier New;Nimbus Mono L;Courier;Lucida Sans Typewriter;Lucida Typewriter;Monaco;Monospaced"/>
            </a:endParaRPr>
          </a:p>
          <a:p>
            <a:r>
              <a:rPr lang="en-US" sz="1200" strike="noStrike" spc="-1" dirty="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2.B使用相同的摘要算法（例如SHA256）将收到的信息H2生 成消息摘要M3</a:t>
            </a:r>
            <a:endParaRPr lang="en-US" sz="1200" strike="noStrike" spc="-1" dirty="0">
              <a:latin typeface="方正宋体;ZYSong18030;AR PL SungtiL GB;新宋体;NSimSun;文鼎PL细上海宋Uni;AR PL ShanHeiSun Uni;文鼎ＰＬ新宋;AR PL New Sung;MSung Light SC;Cumberland AMT;Cumberland;Courier New;Nimbus Mono L;Courier;Lucida Sans Typewriter;Lucida Typewriter;Monaco;Monospaced"/>
              <a:ea typeface="方正宋体;ZYSong18030;AR PL SungtiL GB;新宋体;NSimSun;文鼎PL细上海宋Uni;AR PL ShanHeiSun Uni;文鼎ＰＬ新宋;AR PL New Sung;MSung Light SC;Cumberland AMT;Cumberland;Courier New;Nimbus Mono L;Courier;Lucida Sans Typewriter;Lucida Typewriter;Monaco;Monospaced"/>
            </a:endParaRPr>
          </a:p>
          <a:p>
            <a:r>
              <a:rPr lang="en-US" sz="1200" strike="noStrike" spc="-1" dirty="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3.B对比M2与M3，如果相同说明消息是从A发过来的，而且没有被篡改。</a:t>
            </a:r>
            <a:endParaRPr lang="en-US" sz="1200" strike="noStrike" spc="-1" dirty="0">
              <a:latin typeface="方正宋体;ZYSong18030;AR PL SungtiL GB;新宋体;NSimSun;文鼎PL细上海宋Uni;AR PL ShanHeiSun Uni;文鼎ＰＬ新宋;AR PL New Sung;MSung Light SC;Cumberland AMT;Cumberland;Courier New;Nimbus Mono L;Courier;Lucida Sans Typewriter;Lucida Typewriter;Monaco;Monospaced"/>
              <a:ea typeface="方正宋体;ZYSong18030;AR PL SungtiL GB;新宋体;NSimSun;文鼎PL细上海宋Uni;AR PL ShanHeiSun Uni;文鼎ＰＬ新宋;AR PL New Sung;MSung Light SC;Cumberland AMT;Cumberland;Courier New;Nimbus Mono L;Courier;Lucida Sans Typewriter;Lucida Typewriter;Monaco;Monospaced"/>
            </a:endParaRPr>
          </a:p>
          <a:p>
            <a:endParaRPr lang="en-US" sz="1200" strike="noStrike" spc="-1" dirty="0">
              <a:latin typeface="方正宋体;ZYSong18030;AR PL SungtiL GB;新宋体;NSimSun;文鼎PL细上海宋Uni;AR PL ShanHeiSun Uni;文鼎ＰＬ新宋;AR PL New Sung;MSung Light SC;Cumberland AMT;Cumberland;Courier New;Nimbus Mono L;Courier;Lucida Sans Typewriter;Lucida Typewriter;Monaco;Monospaced"/>
              <a:ea typeface="方正宋体;ZYSong18030;AR PL SungtiL GB;新宋体;NSimSun;文鼎PL细上海宋Uni;AR PL ShanHeiSun Uni;文鼎ＰＬ新宋;AR PL New Sung;MSung Light SC;Cumberland AMT;Cumberland;Courier New;Nimbus Mono L;Courier;Lucida Sans Typewriter;Lucida Typewriter;Monaco;Monospaced"/>
            </a:endParaRPr>
          </a:p>
          <a:p>
            <a:r>
              <a:rPr lang="en-US" sz="1200" strike="noStrike" spc="-1" dirty="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其中:数字摘要是将任意长度的消息变成固定长度的短消息。数字摘要采用单向Hash函数将需要加密的明文“摘要”成一串固定长度的密文，这一串密文又称为数字指纹。 </a:t>
            </a:r>
            <a:endParaRPr lang="en-US" sz="1200" strike="noStrike" spc="-1" dirty="0">
              <a:latin typeface="方正宋体;ZYSong18030;AR PL SungtiL GB;新宋体;NSimSun;文鼎PL细上海宋Uni;AR PL ShanHeiSun Uni;文鼎ＰＬ新宋;AR PL New Sung;MSung Light SC;Cumberland AMT;Cumberland;Courier New;Nimbus Mono L;Courier;Lucida Sans Typewriter;Lucida Typewriter;Monaco;Monospaced"/>
              <a:ea typeface="方正宋体;ZYSong18030;AR PL SungtiL GB;新宋体;NSimSun;文鼎PL细上海宋Uni;AR PL ShanHeiSun Uni;文鼎ＰＬ新宋;AR PL New Sung;MSung Light SC;Cumberland AMT;Cumberland;Courier New;Nimbus Mono L;Courier;Lucida Sans Typewriter;Lucida Typewriter;Monaco;Monospaced"/>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p:bldP spid="2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0" y="22320"/>
            <a:ext cx="219348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223" name="CustomShape 2"/>
          <p:cNvSpPr/>
          <p:nvPr/>
        </p:nvSpPr>
        <p:spPr>
          <a:xfrm>
            <a:off x="2346480" y="84960"/>
            <a:ext cx="4446720" cy="4917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algn="ctr">
              <a:lnSpc>
                <a:spcPct val="100000"/>
              </a:lnSpc>
            </a:pPr>
            <a:r>
              <a:rPr lang="en-US" sz="2800" b="1" strike="noStrike" spc="-1">
                <a:solidFill>
                  <a:srgbClr val="C6162A"/>
                </a:solidFill>
                <a:latin typeface="微软雅黑"/>
                <a:ea typeface="微软雅黑"/>
              </a:rPr>
              <a:t>基于格的数字签名方案</a:t>
            </a:r>
            <a:endParaRPr lang="en-US" sz="2800" b="0" strike="noStrike" spc="-1">
              <a:latin typeface="Arial"/>
            </a:endParaRPr>
          </a:p>
        </p:txBody>
      </p:sp>
      <p:sp>
        <p:nvSpPr>
          <p:cNvPr id="224" name="CustomShape 3"/>
          <p:cNvSpPr/>
          <p:nvPr/>
        </p:nvSpPr>
        <p:spPr>
          <a:xfrm>
            <a:off x="2314080" y="22320"/>
            <a:ext cx="10332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225" name="CustomShape 4"/>
          <p:cNvSpPr/>
          <p:nvPr/>
        </p:nvSpPr>
        <p:spPr>
          <a:xfrm>
            <a:off x="6936840" y="22320"/>
            <a:ext cx="219348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226" name="CustomShape 5"/>
          <p:cNvSpPr/>
          <p:nvPr/>
        </p:nvSpPr>
        <p:spPr>
          <a:xfrm>
            <a:off x="6717600" y="22320"/>
            <a:ext cx="10332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227" name="CustomShape 6"/>
          <p:cNvSpPr/>
          <p:nvPr/>
        </p:nvSpPr>
        <p:spPr>
          <a:xfrm>
            <a:off x="699774" y="720000"/>
            <a:ext cx="2117880" cy="38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b="1" strike="noStrike" spc="-1" dirty="0" err="1">
                <a:solidFill>
                  <a:srgbClr val="000000"/>
                </a:solidFill>
                <a:latin typeface="Arial"/>
                <a:ea typeface="DejaVu Sans"/>
              </a:rPr>
              <a:t>密钥生成</a:t>
            </a:r>
            <a:r>
              <a:rPr lang="en-US" b="1" strike="noStrike" spc="-1" dirty="0">
                <a:solidFill>
                  <a:srgbClr val="000000"/>
                </a:solidFill>
                <a:latin typeface="Arial"/>
                <a:ea typeface="DejaVu Sans"/>
              </a:rPr>
              <a:t>:</a:t>
            </a:r>
            <a:endParaRPr lang="en-US" b="1" strike="noStrike" spc="-1" dirty="0">
              <a:latin typeface="Arial"/>
            </a:endParaRPr>
          </a:p>
        </p:txBody>
      </p:sp>
      <p:sp>
        <p:nvSpPr>
          <p:cNvPr id="228" name="CustomShape 7"/>
          <p:cNvSpPr/>
          <p:nvPr/>
        </p:nvSpPr>
        <p:spPr>
          <a:xfrm>
            <a:off x="826101" y="2130047"/>
            <a:ext cx="1035508" cy="315867"/>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r>
              <a:rPr lang="en-US" b="1" strike="noStrike" spc="-1" dirty="0" err="1">
                <a:solidFill>
                  <a:srgbClr val="000000"/>
                </a:solidFill>
                <a:latin typeface="Arial"/>
                <a:ea typeface="DejaVu Sans"/>
              </a:rPr>
              <a:t>签名过程</a:t>
            </a:r>
            <a:r>
              <a:rPr lang="en-US" b="1" strike="noStrike" spc="-1" dirty="0">
                <a:solidFill>
                  <a:srgbClr val="000000"/>
                </a:solidFill>
                <a:latin typeface="Arial"/>
                <a:ea typeface="DejaVu Sans"/>
              </a:rPr>
              <a:t>:</a:t>
            </a:r>
            <a:endParaRPr lang="en-US" b="1" strike="noStrike" spc="-1" dirty="0">
              <a:latin typeface="Arial"/>
            </a:endParaRPr>
          </a:p>
        </p:txBody>
      </p:sp>
      <p:sp>
        <p:nvSpPr>
          <p:cNvPr id="229" name="CustomShape 8"/>
          <p:cNvSpPr/>
          <p:nvPr/>
        </p:nvSpPr>
        <p:spPr>
          <a:xfrm>
            <a:off x="860890" y="4037678"/>
            <a:ext cx="866651" cy="322462"/>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r>
              <a:rPr lang="en-US" b="1" strike="noStrike" spc="-1" dirty="0" err="1">
                <a:solidFill>
                  <a:srgbClr val="000000"/>
                </a:solidFill>
                <a:latin typeface="Arial"/>
                <a:ea typeface="DejaVu Sans"/>
              </a:rPr>
              <a:t>验证过程</a:t>
            </a:r>
            <a:r>
              <a:rPr lang="en-US" b="1" strike="noStrike" spc="-1" dirty="0">
                <a:solidFill>
                  <a:srgbClr val="000000"/>
                </a:solidFill>
                <a:latin typeface="Arial"/>
                <a:ea typeface="DejaVu Sans"/>
              </a:rPr>
              <a:t>:</a:t>
            </a:r>
            <a:endParaRPr lang="en-US" b="1" strike="noStrike" spc="-1" dirty="0">
              <a:latin typeface="Arial"/>
            </a:endParaRPr>
          </a:p>
        </p:txBody>
      </p:sp>
      <p:pic>
        <p:nvPicPr>
          <p:cNvPr id="230" name="图片 229"/>
          <p:cNvPicPr/>
          <p:nvPr/>
        </p:nvPicPr>
        <p:blipFill>
          <a:blip r:embed="rId3"/>
          <a:stretch/>
        </p:blipFill>
        <p:spPr>
          <a:xfrm>
            <a:off x="1910520" y="828000"/>
            <a:ext cx="3849480" cy="1054800"/>
          </a:xfrm>
          <a:prstGeom prst="rect">
            <a:avLst/>
          </a:prstGeom>
          <a:ln>
            <a:solidFill>
              <a:srgbClr val="ED1C24"/>
            </a:solidFill>
          </a:ln>
        </p:spPr>
      </p:pic>
      <p:pic>
        <p:nvPicPr>
          <p:cNvPr id="231" name="图片 230"/>
          <p:cNvPicPr/>
          <p:nvPr/>
        </p:nvPicPr>
        <p:blipFill>
          <a:blip r:embed="rId4"/>
          <a:stretch/>
        </p:blipFill>
        <p:spPr>
          <a:xfrm>
            <a:off x="1872000" y="4084200"/>
            <a:ext cx="4392000" cy="551880"/>
          </a:xfrm>
          <a:prstGeom prst="rect">
            <a:avLst/>
          </a:prstGeom>
          <a:ln>
            <a:solidFill>
              <a:srgbClr val="ED1C24"/>
            </a:solidFill>
          </a:ln>
        </p:spPr>
      </p:pic>
      <p:sp>
        <p:nvSpPr>
          <p:cNvPr id="232" name="TextShape 9"/>
          <p:cNvSpPr txBox="1"/>
          <p:nvPr/>
        </p:nvSpPr>
        <p:spPr>
          <a:xfrm>
            <a:off x="6695999" y="3678382"/>
            <a:ext cx="1907673" cy="1289618"/>
          </a:xfrm>
          <a:prstGeom prst="rect">
            <a:avLst/>
          </a:prstGeom>
          <a:noFill/>
          <a:ln>
            <a:solidFill>
              <a:srgbClr val="000000"/>
            </a:solidFill>
          </a:ln>
        </p:spPr>
        <p:txBody>
          <a:bodyPr lIns="90000" tIns="45000" rIns="90000" bIns="45000"/>
          <a:lstStyle/>
          <a:p>
            <a:r>
              <a:rPr lang="en-US" sz="1600" b="0" strike="noStrike" spc="-1" dirty="0" err="1">
                <a:latin typeface="Arial"/>
              </a:rPr>
              <a:t>其中</a:t>
            </a:r>
            <a:r>
              <a:rPr lang="en-US" sz="1600" b="0" strike="noStrike" spc="-1" dirty="0">
                <a:latin typeface="Arial"/>
              </a:rPr>
              <a:t>:</a:t>
            </a:r>
          </a:p>
          <a:p>
            <a:r>
              <a:rPr lang="en-US" sz="1600" b="0" strike="noStrike" spc="-1" dirty="0" err="1">
                <a:latin typeface="Arial"/>
              </a:rPr>
              <a:t>Az-Tc</a:t>
            </a:r>
            <a:endParaRPr lang="en-US" sz="1600" b="0" strike="noStrike" spc="-1" dirty="0">
              <a:latin typeface="Arial"/>
            </a:endParaRPr>
          </a:p>
          <a:p>
            <a:r>
              <a:rPr lang="en-US" sz="1600" b="0" strike="noStrike" spc="-1" dirty="0">
                <a:latin typeface="Arial"/>
              </a:rPr>
              <a:t>=A(</a:t>
            </a:r>
            <a:r>
              <a:rPr lang="en-US" sz="1600" b="0" strike="noStrike" spc="-1" dirty="0" err="1">
                <a:latin typeface="Arial"/>
              </a:rPr>
              <a:t>Sc+y</a:t>
            </a:r>
            <a:r>
              <a:rPr lang="en-US" sz="1600" b="0" strike="noStrike" spc="-1" dirty="0">
                <a:latin typeface="Arial"/>
              </a:rPr>
              <a:t>)-AS*c</a:t>
            </a:r>
          </a:p>
          <a:p>
            <a:r>
              <a:rPr lang="en-US" sz="1600" b="0" strike="noStrike" spc="-1" dirty="0">
                <a:latin typeface="Arial"/>
              </a:rPr>
              <a:t>=</a:t>
            </a:r>
            <a:r>
              <a:rPr lang="en-US" sz="1600" b="0" strike="noStrike" spc="-1" dirty="0" err="1">
                <a:latin typeface="Arial"/>
              </a:rPr>
              <a:t>Asc+Ay-Asc</a:t>
            </a:r>
            <a:endParaRPr lang="en-US" sz="1600" b="0" strike="noStrike" spc="-1" dirty="0">
              <a:latin typeface="Arial"/>
            </a:endParaRPr>
          </a:p>
          <a:p>
            <a:r>
              <a:rPr lang="en-US" sz="1600" b="0" strike="noStrike" spc="-1" dirty="0">
                <a:latin typeface="Arial"/>
              </a:rPr>
              <a:t>=Ay</a:t>
            </a:r>
          </a:p>
        </p:txBody>
      </p:sp>
      <p:pic>
        <p:nvPicPr>
          <p:cNvPr id="233" name="图片 232"/>
          <p:cNvPicPr/>
          <p:nvPr/>
        </p:nvPicPr>
        <p:blipFill>
          <a:blip r:embed="rId5"/>
          <a:stretch/>
        </p:blipFill>
        <p:spPr>
          <a:xfrm>
            <a:off x="1872000" y="2167560"/>
            <a:ext cx="4176000" cy="1640880"/>
          </a:xfrm>
          <a:prstGeom prst="rect">
            <a:avLst/>
          </a:prstGeom>
          <a:ln>
            <a:solidFill>
              <a:srgbClr val="ED1C24"/>
            </a:solid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p:bldP spid="228" grpId="0"/>
      <p:bldP spid="229" grpId="0"/>
      <p:bldP spid="2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0" y="22320"/>
            <a:ext cx="219348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235" name="CustomShape 2"/>
          <p:cNvSpPr/>
          <p:nvPr/>
        </p:nvSpPr>
        <p:spPr>
          <a:xfrm>
            <a:off x="2346480" y="84960"/>
            <a:ext cx="4446720" cy="4917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algn="ctr">
              <a:lnSpc>
                <a:spcPct val="100000"/>
              </a:lnSpc>
            </a:pPr>
            <a:r>
              <a:rPr lang="en-US" sz="2800" b="1" strike="noStrike" spc="-1">
                <a:solidFill>
                  <a:srgbClr val="C6162A"/>
                </a:solidFill>
                <a:latin typeface="微软雅黑"/>
                <a:ea typeface="微软雅黑"/>
              </a:rPr>
              <a:t>传统的群签名方案</a:t>
            </a:r>
            <a:endParaRPr lang="en-US" sz="2800" b="0" strike="noStrike" spc="-1">
              <a:latin typeface="Arial"/>
            </a:endParaRPr>
          </a:p>
        </p:txBody>
      </p:sp>
      <p:sp>
        <p:nvSpPr>
          <p:cNvPr id="236" name="CustomShape 3"/>
          <p:cNvSpPr/>
          <p:nvPr/>
        </p:nvSpPr>
        <p:spPr>
          <a:xfrm>
            <a:off x="2314080" y="22320"/>
            <a:ext cx="10332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237" name="CustomShape 4"/>
          <p:cNvSpPr/>
          <p:nvPr/>
        </p:nvSpPr>
        <p:spPr>
          <a:xfrm>
            <a:off x="6936840" y="22320"/>
            <a:ext cx="219348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238" name="CustomShape 5"/>
          <p:cNvSpPr/>
          <p:nvPr/>
        </p:nvSpPr>
        <p:spPr>
          <a:xfrm>
            <a:off x="6717600" y="22320"/>
            <a:ext cx="10332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239" name="CustomShape 6"/>
          <p:cNvSpPr/>
          <p:nvPr/>
        </p:nvSpPr>
        <p:spPr>
          <a:xfrm>
            <a:off x="647999" y="936000"/>
            <a:ext cx="3092727" cy="38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1" strike="noStrike" spc="-1" dirty="0" err="1">
                <a:solidFill>
                  <a:srgbClr val="000000"/>
                </a:solidFill>
                <a:latin typeface="Arial"/>
                <a:ea typeface="DejaVu Sans"/>
              </a:rPr>
              <a:t>传统群签名方案流程</a:t>
            </a:r>
            <a:r>
              <a:rPr lang="en-US" sz="2400" b="1" strike="noStrike" spc="-1" dirty="0">
                <a:solidFill>
                  <a:srgbClr val="000000"/>
                </a:solidFill>
                <a:latin typeface="Arial"/>
                <a:ea typeface="DejaVu Sans"/>
              </a:rPr>
              <a:t>:</a:t>
            </a:r>
            <a:endParaRPr lang="en-US" sz="2400" b="1" strike="noStrike" spc="-1" dirty="0">
              <a:latin typeface="Arial"/>
            </a:endParaRPr>
          </a:p>
        </p:txBody>
      </p:sp>
      <p:pic>
        <p:nvPicPr>
          <p:cNvPr id="240" name="图片 161"/>
          <p:cNvPicPr/>
          <p:nvPr/>
        </p:nvPicPr>
        <p:blipFill>
          <a:blip r:embed="rId3"/>
          <a:stretch/>
        </p:blipFill>
        <p:spPr>
          <a:xfrm>
            <a:off x="2052408" y="1454597"/>
            <a:ext cx="5293964" cy="3370294"/>
          </a:xfrm>
          <a:prstGeom prst="rect">
            <a:avLst/>
          </a:prstGeom>
          <a:ln>
            <a:solidFill>
              <a:srgbClr val="ED1C24"/>
            </a:solid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CustomShape 1"/>
          <p:cNvSpPr/>
          <p:nvPr/>
        </p:nvSpPr>
        <p:spPr>
          <a:xfrm>
            <a:off x="0" y="22320"/>
            <a:ext cx="2193480" cy="47916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242" name="CustomShape 2"/>
          <p:cNvSpPr/>
          <p:nvPr/>
        </p:nvSpPr>
        <p:spPr>
          <a:xfrm>
            <a:off x="2346480" y="84960"/>
            <a:ext cx="4446720" cy="4917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algn="ctr">
              <a:lnSpc>
                <a:spcPct val="100000"/>
              </a:lnSpc>
            </a:pPr>
            <a:r>
              <a:rPr lang="en-US" sz="2800" b="1" strike="noStrike" spc="-1" dirty="0" err="1">
                <a:solidFill>
                  <a:srgbClr val="C6162A"/>
                </a:solidFill>
                <a:latin typeface="微软雅黑"/>
                <a:ea typeface="微软雅黑"/>
              </a:rPr>
              <a:t>基于格的群签名方案</a:t>
            </a:r>
            <a:endParaRPr lang="en-US" sz="2800" b="0" strike="noStrike" spc="-1" dirty="0">
              <a:latin typeface="Arial"/>
            </a:endParaRPr>
          </a:p>
        </p:txBody>
      </p:sp>
      <p:sp>
        <p:nvSpPr>
          <p:cNvPr id="243" name="CustomShape 3"/>
          <p:cNvSpPr/>
          <p:nvPr/>
        </p:nvSpPr>
        <p:spPr>
          <a:xfrm>
            <a:off x="2314080" y="22320"/>
            <a:ext cx="103320" cy="47916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244" name="CustomShape 4"/>
          <p:cNvSpPr/>
          <p:nvPr/>
        </p:nvSpPr>
        <p:spPr>
          <a:xfrm>
            <a:off x="6936840" y="22320"/>
            <a:ext cx="2193480" cy="47916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245" name="CustomShape 5"/>
          <p:cNvSpPr/>
          <p:nvPr/>
        </p:nvSpPr>
        <p:spPr>
          <a:xfrm>
            <a:off x="6717600" y="22320"/>
            <a:ext cx="103320" cy="47916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246" name="CustomShape 6"/>
          <p:cNvSpPr/>
          <p:nvPr/>
        </p:nvSpPr>
        <p:spPr>
          <a:xfrm>
            <a:off x="384725" y="798840"/>
            <a:ext cx="3858709" cy="38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strike="noStrike" spc="-1" dirty="0" err="1">
                <a:solidFill>
                  <a:srgbClr val="000000"/>
                </a:solidFill>
                <a:latin typeface="Arial"/>
                <a:ea typeface="DejaVu Sans"/>
              </a:rPr>
              <a:t>第一个基于格的群签名方案</a:t>
            </a:r>
            <a:endParaRPr lang="en-US" sz="2000" b="1" strike="noStrike" spc="-1" dirty="0">
              <a:latin typeface="Arial"/>
            </a:endParaRPr>
          </a:p>
          <a:p>
            <a:pPr>
              <a:lnSpc>
                <a:spcPct val="100000"/>
              </a:lnSpc>
            </a:pPr>
            <a:r>
              <a:rPr lang="en-US" sz="2000" b="1" strike="noStrike" spc="-1" dirty="0">
                <a:solidFill>
                  <a:srgbClr val="000000"/>
                </a:solidFill>
                <a:latin typeface="Arial"/>
                <a:ea typeface="DejaVu Sans"/>
              </a:rPr>
              <a:t>         (</a:t>
            </a:r>
            <a:r>
              <a:rPr lang="en-US" sz="2000" b="1" strike="noStrike" spc="-1" dirty="0" err="1">
                <a:solidFill>
                  <a:srgbClr val="000000"/>
                </a:solidFill>
                <a:latin typeface="Arial"/>
                <a:ea typeface="DejaVu Sans"/>
              </a:rPr>
              <a:t>GKV方案</a:t>
            </a:r>
            <a:r>
              <a:rPr lang="en-US" sz="2000" b="1" strike="noStrike" spc="-1" dirty="0">
                <a:solidFill>
                  <a:srgbClr val="000000"/>
                </a:solidFill>
                <a:latin typeface="Arial"/>
                <a:ea typeface="DejaVu Sans"/>
              </a:rPr>
              <a:t>)</a:t>
            </a:r>
            <a:endParaRPr lang="en-US" sz="2000" b="1" strike="noStrike" spc="-1" dirty="0">
              <a:latin typeface="Arial"/>
            </a:endParaRPr>
          </a:p>
        </p:txBody>
      </p:sp>
      <p:sp>
        <p:nvSpPr>
          <p:cNvPr id="247" name="CustomShape 7"/>
          <p:cNvSpPr/>
          <p:nvPr/>
        </p:nvSpPr>
        <p:spPr>
          <a:xfrm>
            <a:off x="3924000" y="555218"/>
            <a:ext cx="1297440" cy="258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dirty="0" err="1">
                <a:solidFill>
                  <a:srgbClr val="000000"/>
                </a:solidFill>
                <a:latin typeface="Arial"/>
                <a:ea typeface="DejaVu Sans"/>
              </a:rPr>
              <a:t>具体流程如下</a:t>
            </a:r>
            <a:r>
              <a:rPr lang="en-US" sz="1200" b="1" strike="noStrike" spc="-1" dirty="0">
                <a:solidFill>
                  <a:srgbClr val="000000"/>
                </a:solidFill>
                <a:latin typeface="Arial"/>
                <a:ea typeface="DejaVu Sans"/>
              </a:rPr>
              <a:t>:</a:t>
            </a:r>
            <a:endParaRPr lang="en-US" sz="1200" b="1" strike="noStrike" spc="-1" dirty="0">
              <a:latin typeface="Arial"/>
            </a:endParaRPr>
          </a:p>
        </p:txBody>
      </p:sp>
      <p:pic>
        <p:nvPicPr>
          <p:cNvPr id="248" name="图片 247"/>
          <p:cNvPicPr/>
          <p:nvPr/>
        </p:nvPicPr>
        <p:blipFill>
          <a:blip r:embed="rId3"/>
          <a:srcRect r="2044"/>
          <a:stretch/>
        </p:blipFill>
        <p:spPr>
          <a:xfrm>
            <a:off x="4045320" y="828000"/>
            <a:ext cx="4020840" cy="3597480"/>
          </a:xfrm>
          <a:prstGeom prst="rect">
            <a:avLst/>
          </a:prstGeom>
          <a:ln>
            <a:solidFill>
              <a:srgbClr val="ED1C24"/>
            </a:solidFill>
          </a:ln>
        </p:spPr>
      </p:pic>
      <p:pic>
        <p:nvPicPr>
          <p:cNvPr id="249" name="图片 248"/>
          <p:cNvPicPr/>
          <p:nvPr/>
        </p:nvPicPr>
        <p:blipFill>
          <a:blip r:embed="rId4"/>
          <a:stretch/>
        </p:blipFill>
        <p:spPr>
          <a:xfrm>
            <a:off x="4045320" y="4323600"/>
            <a:ext cx="4020840" cy="655920"/>
          </a:xfrm>
          <a:prstGeom prst="rect">
            <a:avLst/>
          </a:prstGeom>
          <a:ln>
            <a:solidFill>
              <a:srgbClr val="ED1C24"/>
            </a:solidFill>
          </a:ln>
        </p:spPr>
      </p:pic>
      <p:sp>
        <p:nvSpPr>
          <p:cNvPr id="250" name="CustomShape 8"/>
          <p:cNvSpPr/>
          <p:nvPr/>
        </p:nvSpPr>
        <p:spPr>
          <a:xfrm>
            <a:off x="515127" y="1831173"/>
            <a:ext cx="3017782" cy="1722518"/>
          </a:xfrm>
          <a:prstGeom prst="rect">
            <a:avLst/>
          </a:prstGeom>
          <a:noFill/>
          <a:ln>
            <a:solidFill>
              <a:srgbClr val="ED1C24"/>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50" b="0" strike="noStrike" spc="-1" dirty="0">
                <a:solidFill>
                  <a:srgbClr val="000000"/>
                </a:solidFill>
                <a:latin typeface="Arial"/>
                <a:ea typeface="DejaVu Sans"/>
              </a:rPr>
              <a:t>     </a:t>
            </a:r>
            <a:r>
              <a:rPr lang="en-US" sz="1400" b="0" strike="noStrike" spc="-1" dirty="0" err="1">
                <a:solidFill>
                  <a:srgbClr val="000000"/>
                </a:solidFill>
                <a:latin typeface="Arial"/>
                <a:ea typeface="DejaVu Sans"/>
              </a:rPr>
              <a:t>GKV方案安全性可以规约到最难情况下格的近似最短向量问题</a:t>
            </a:r>
            <a:r>
              <a:rPr lang="en-US" sz="1400" b="0" strike="noStrike" spc="-1" dirty="0">
                <a:solidFill>
                  <a:srgbClr val="000000"/>
                </a:solidFill>
                <a:latin typeface="Arial"/>
                <a:ea typeface="DejaVu Sans"/>
              </a:rPr>
              <a:t>。</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US" sz="1400" b="0" strike="noStrike" spc="-1" dirty="0">
                <a:solidFill>
                  <a:srgbClr val="000000"/>
                </a:solidFill>
                <a:latin typeface="Arial"/>
                <a:ea typeface="DejaVu Sans"/>
              </a:rPr>
              <a:t>    </a:t>
            </a:r>
            <a:r>
              <a:rPr lang="en-US" sz="1400" b="0" strike="noStrike" spc="-1" dirty="0" err="1">
                <a:solidFill>
                  <a:srgbClr val="000000"/>
                </a:solidFill>
                <a:latin typeface="Arial"/>
                <a:ea typeface="DejaVu Sans"/>
              </a:rPr>
              <a:t>该方案利用陷门抽样函数TrapSamp</a:t>
            </a:r>
            <a:r>
              <a:rPr lang="en-US" sz="1400" b="0" strike="noStrike" spc="-1" dirty="0">
                <a:solidFill>
                  <a:srgbClr val="000000"/>
                </a:solidFill>
                <a:latin typeface="Arial"/>
                <a:ea typeface="DejaVu Sans"/>
              </a:rPr>
              <a:t>()</a:t>
            </a:r>
            <a:r>
              <a:rPr lang="en-US" sz="1400" b="0" strike="noStrike" spc="-1" dirty="0" err="1">
                <a:solidFill>
                  <a:srgbClr val="000000"/>
                </a:solidFill>
                <a:latin typeface="Arial"/>
                <a:ea typeface="DejaVu Sans"/>
              </a:rPr>
              <a:t>生成追踪密钥</a:t>
            </a:r>
            <a:r>
              <a:rPr lang="en-US" sz="1400" b="0" strike="noStrike" spc="-1" dirty="0">
                <a:solidFill>
                  <a:srgbClr val="000000"/>
                </a:solidFill>
                <a:latin typeface="Arial"/>
                <a:ea typeface="DejaVu Sans"/>
              </a:rPr>
              <a:t>;</a:t>
            </a:r>
            <a:endParaRPr lang="en-US" sz="1400" b="0" strike="noStrike" spc="-1" dirty="0">
              <a:latin typeface="Arial"/>
            </a:endParaRPr>
          </a:p>
          <a:p>
            <a:pPr>
              <a:lnSpc>
                <a:spcPct val="100000"/>
              </a:lnSpc>
            </a:pPr>
            <a:r>
              <a:rPr lang="en-US" sz="1400" b="0" strike="noStrike" spc="-1" dirty="0">
                <a:solidFill>
                  <a:srgbClr val="000000"/>
                </a:solidFill>
                <a:latin typeface="Arial"/>
                <a:ea typeface="DejaVu Sans"/>
              </a:rPr>
              <a:t>    </a:t>
            </a:r>
            <a:r>
              <a:rPr lang="en-US" sz="1400" b="0" strike="noStrike" spc="-1" dirty="0" err="1">
                <a:solidFill>
                  <a:srgbClr val="000000"/>
                </a:solidFill>
                <a:latin typeface="Arial"/>
                <a:ea typeface="DejaVu Sans"/>
              </a:rPr>
              <a:t>利用正交抽样SuperSamp</a:t>
            </a:r>
            <a:r>
              <a:rPr lang="en-US" sz="1400" b="0" strike="noStrike" spc="-1" dirty="0">
                <a:solidFill>
                  <a:srgbClr val="000000"/>
                </a:solidFill>
                <a:latin typeface="Arial"/>
                <a:ea typeface="DejaVu Sans"/>
              </a:rPr>
              <a:t>()</a:t>
            </a:r>
            <a:r>
              <a:rPr lang="en-US" sz="1400" b="0" strike="noStrike" spc="-1" dirty="0" err="1">
                <a:solidFill>
                  <a:srgbClr val="000000"/>
                </a:solidFill>
                <a:latin typeface="Arial"/>
                <a:ea typeface="DejaVu Sans"/>
              </a:rPr>
              <a:t>分配群成员的签名密钥</a:t>
            </a:r>
            <a:r>
              <a:rPr lang="en-US" sz="1400" b="0" strike="noStrike" spc="-1" dirty="0">
                <a:solidFill>
                  <a:srgbClr val="000000"/>
                </a:solidFill>
                <a:latin typeface="Arial"/>
                <a:ea typeface="DejaVu Sans"/>
              </a:rPr>
              <a:t>。</a:t>
            </a:r>
            <a:endParaRPr lang="en-US" sz="1400" b="0"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 grpId="0"/>
      <p:bldP spid="247" grpId="0"/>
      <p:bldP spid="25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a:off x="0" y="22320"/>
            <a:ext cx="219348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252" name="CustomShape 2"/>
          <p:cNvSpPr/>
          <p:nvPr/>
        </p:nvSpPr>
        <p:spPr>
          <a:xfrm>
            <a:off x="2346480" y="84960"/>
            <a:ext cx="4446720" cy="4917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algn="ctr">
              <a:lnSpc>
                <a:spcPct val="100000"/>
              </a:lnSpc>
            </a:pPr>
            <a:r>
              <a:rPr lang="en-US" sz="2800" b="1" strike="noStrike" spc="-1">
                <a:solidFill>
                  <a:srgbClr val="C6162A"/>
                </a:solidFill>
                <a:latin typeface="微软雅黑"/>
                <a:ea typeface="微软雅黑"/>
              </a:rPr>
              <a:t>基于格的群签名方案</a:t>
            </a:r>
            <a:endParaRPr lang="en-US" sz="2800" b="0" strike="noStrike" spc="-1">
              <a:latin typeface="Arial"/>
            </a:endParaRPr>
          </a:p>
        </p:txBody>
      </p:sp>
      <p:sp>
        <p:nvSpPr>
          <p:cNvPr id="253" name="CustomShape 3"/>
          <p:cNvSpPr/>
          <p:nvPr/>
        </p:nvSpPr>
        <p:spPr>
          <a:xfrm>
            <a:off x="2314080" y="22320"/>
            <a:ext cx="10332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254" name="CustomShape 4"/>
          <p:cNvSpPr/>
          <p:nvPr/>
        </p:nvSpPr>
        <p:spPr>
          <a:xfrm>
            <a:off x="6936840" y="22320"/>
            <a:ext cx="219348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255" name="CustomShape 5"/>
          <p:cNvSpPr/>
          <p:nvPr/>
        </p:nvSpPr>
        <p:spPr>
          <a:xfrm>
            <a:off x="6717600" y="22320"/>
            <a:ext cx="10332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256" name="CustomShape 6"/>
          <p:cNvSpPr/>
          <p:nvPr/>
        </p:nvSpPr>
        <p:spPr>
          <a:xfrm>
            <a:off x="756000" y="900000"/>
            <a:ext cx="3993120" cy="38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dirty="0" err="1">
                <a:solidFill>
                  <a:srgbClr val="000000"/>
                </a:solidFill>
                <a:latin typeface="Arial"/>
                <a:ea typeface="DejaVu Sans"/>
              </a:rPr>
              <a:t>第一个基于格的群签名方案</a:t>
            </a:r>
            <a:r>
              <a:rPr lang="en-US" sz="1600" b="1" strike="noStrike" spc="-1" dirty="0">
                <a:solidFill>
                  <a:srgbClr val="000000"/>
                </a:solidFill>
                <a:latin typeface="Arial"/>
                <a:ea typeface="DejaVu Sans"/>
              </a:rPr>
              <a:t>(</a:t>
            </a:r>
            <a:r>
              <a:rPr lang="en-US" sz="1600" b="1" strike="noStrike" spc="-1" dirty="0" err="1">
                <a:solidFill>
                  <a:srgbClr val="000000"/>
                </a:solidFill>
                <a:latin typeface="Arial"/>
                <a:ea typeface="DejaVu Sans"/>
              </a:rPr>
              <a:t>GKV方案</a:t>
            </a:r>
            <a:r>
              <a:rPr lang="en-US" sz="1600" b="1" strike="noStrike" spc="-1" dirty="0">
                <a:solidFill>
                  <a:srgbClr val="000000"/>
                </a:solidFill>
                <a:latin typeface="Arial"/>
                <a:ea typeface="DejaVu Sans"/>
              </a:rPr>
              <a:t>):</a:t>
            </a:r>
            <a:endParaRPr lang="en-US" sz="1600" b="1" strike="noStrike" spc="-1" dirty="0">
              <a:latin typeface="Arial"/>
            </a:endParaRPr>
          </a:p>
        </p:txBody>
      </p:sp>
      <p:sp>
        <p:nvSpPr>
          <p:cNvPr id="257" name="CustomShape 7"/>
          <p:cNvSpPr/>
          <p:nvPr/>
        </p:nvSpPr>
        <p:spPr>
          <a:xfrm>
            <a:off x="816480" y="1677600"/>
            <a:ext cx="7377120" cy="1884600"/>
          </a:xfrm>
          <a:prstGeom prst="rect">
            <a:avLst/>
          </a:prstGeom>
          <a:noFill/>
          <a:ln>
            <a:solidFill>
              <a:srgbClr val="ED1C24"/>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Arial"/>
                <a:ea typeface="DejaVu Sans"/>
              </a:rPr>
              <a:t>优势:</a:t>
            </a:r>
            <a:r>
              <a:rPr lang="en-US" sz="1200" b="0" strike="noStrike" spc="-1">
                <a:solidFill>
                  <a:srgbClr val="000000"/>
                </a:solidFill>
                <a:latin typeface="Arial"/>
                <a:ea typeface="Noto Sans CJK SC Regular"/>
              </a:rPr>
              <a:t>GKV方案是第一个基于格的群签名方案，该方案结合了陷门抽样函数、正交抽样方法等技术,实现           了群签名方案的匿名性和可追踪性</a:t>
            </a:r>
            <a:r>
              <a:rPr lang="en-US" sz="900" b="0" strike="noStrike" spc="-1">
                <a:solidFill>
                  <a:srgbClr val="000000"/>
                </a:solidFill>
                <a:latin typeface="Arial"/>
                <a:ea typeface="DejaVu Sans"/>
              </a:rPr>
              <a:t>。</a:t>
            </a:r>
            <a:endParaRPr lang="en-US" sz="900" b="0" strike="noStrike" spc="-1">
              <a:latin typeface="Arial"/>
            </a:endParaRPr>
          </a:p>
          <a:p>
            <a:pPr>
              <a:lnSpc>
                <a:spcPct val="100000"/>
              </a:lnSpc>
            </a:pPr>
            <a:endParaRPr lang="en-US" sz="900" b="0" strike="noStrike" spc="-1">
              <a:latin typeface="Arial"/>
            </a:endParaRPr>
          </a:p>
          <a:p>
            <a:pPr>
              <a:lnSpc>
                <a:spcPct val="100000"/>
              </a:lnSpc>
            </a:pPr>
            <a:r>
              <a:rPr lang="en-US" sz="1200" b="0" strike="noStrike" spc="-1">
                <a:solidFill>
                  <a:srgbClr val="000000"/>
                </a:solidFill>
                <a:latin typeface="Arial"/>
                <a:ea typeface="DejaVu Sans"/>
              </a:rPr>
              <a:t>缺陷:GKV方案虽然满足匿名性和可追踪性,但是该方案存在以下问题:</a:t>
            </a:r>
            <a:endParaRPr lang="en-US" sz="1200" b="0" strike="noStrike" spc="-1">
              <a:latin typeface="Arial"/>
            </a:endParaRPr>
          </a:p>
          <a:p>
            <a:pPr>
              <a:lnSpc>
                <a:spcPct val="100000"/>
              </a:lnSpc>
            </a:pPr>
            <a:r>
              <a:rPr lang="en-US" sz="1200" b="0" strike="noStrike" spc="-1">
                <a:solidFill>
                  <a:srgbClr val="000000"/>
                </a:solidFill>
                <a:latin typeface="Arial"/>
                <a:ea typeface="Noto Sans CJK SC Regular"/>
              </a:rPr>
              <a:t>           (1)不能抵抗陷害攻击:群管理员知道所有群成员的签名密钥,因此一个不诚实的群管理员可以轻易伪         造群成员的合法签名,所以GKV方案不能抵抗陷害攻击</a:t>
            </a:r>
            <a:r>
              <a:rPr lang="en-US" sz="1200" b="0" strike="noStrike" spc="-1">
                <a:solidFill>
                  <a:srgbClr val="000000"/>
                </a:solidFill>
                <a:latin typeface="Arial"/>
                <a:ea typeface="DejaVu Sans"/>
              </a:rPr>
              <a:t>。</a:t>
            </a:r>
            <a:endParaRPr lang="en-US" sz="1200" b="0" strike="noStrike" spc="-1">
              <a:latin typeface="Arial"/>
            </a:endParaRPr>
          </a:p>
          <a:p>
            <a:pPr>
              <a:lnSpc>
                <a:spcPct val="100000"/>
              </a:lnSpc>
            </a:pPr>
            <a:r>
              <a:rPr lang="en-US" sz="1200" b="0" strike="noStrike" spc="-1">
                <a:solidFill>
                  <a:srgbClr val="000000"/>
                </a:solidFill>
                <a:latin typeface="Arial"/>
                <a:ea typeface="DejaVu Sans"/>
              </a:rPr>
              <a:t>           (2)不能有效增删群成员:原方案中每新增一个用户，系统就需要重新计算并发布系统公钥，同时需        要更新所有群成员的追踪密钥和签名密钥，计算量大，效率低；原方案没有提供删除群成员的机制和算        法,不能撤销群成员。因此原方案不适用于现实情况下的动态群，实用性低。</a:t>
            </a:r>
            <a:endParaRPr lang="en-US" sz="1200" b="0" strike="noStrike" spc="-1">
              <a:latin typeface="Arial"/>
            </a:endParaRPr>
          </a:p>
          <a:p>
            <a:pPr>
              <a:lnSpc>
                <a:spcPct val="100000"/>
              </a:lnSpc>
            </a:pPr>
            <a:endParaRPr lang="en-US" sz="1200" b="0" strike="noStrike" spc="-1">
              <a:latin typeface="Arial"/>
            </a:endParaRPr>
          </a:p>
          <a:p>
            <a:pPr>
              <a:lnSpc>
                <a:spcPct val="100000"/>
              </a:lnSpc>
            </a:pP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p:bldP spid="25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0" y="22320"/>
            <a:ext cx="219348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259" name="CustomShape 2"/>
          <p:cNvSpPr/>
          <p:nvPr/>
        </p:nvSpPr>
        <p:spPr>
          <a:xfrm>
            <a:off x="2346480" y="84960"/>
            <a:ext cx="4446720" cy="4917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algn="ctr">
              <a:lnSpc>
                <a:spcPct val="100000"/>
              </a:lnSpc>
            </a:pPr>
            <a:r>
              <a:rPr lang="en-US" sz="2800" b="1" strike="noStrike" spc="-1">
                <a:solidFill>
                  <a:srgbClr val="C6162A"/>
                </a:solidFill>
                <a:latin typeface="微软雅黑"/>
                <a:ea typeface="微软雅黑"/>
              </a:rPr>
              <a:t>基于格的群签名方案</a:t>
            </a:r>
            <a:endParaRPr lang="en-US" sz="2800" b="0" strike="noStrike" spc="-1">
              <a:latin typeface="Arial"/>
            </a:endParaRPr>
          </a:p>
        </p:txBody>
      </p:sp>
      <p:sp>
        <p:nvSpPr>
          <p:cNvPr id="260" name="CustomShape 3"/>
          <p:cNvSpPr/>
          <p:nvPr/>
        </p:nvSpPr>
        <p:spPr>
          <a:xfrm>
            <a:off x="2314080" y="22320"/>
            <a:ext cx="10332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261" name="CustomShape 4"/>
          <p:cNvSpPr/>
          <p:nvPr/>
        </p:nvSpPr>
        <p:spPr>
          <a:xfrm>
            <a:off x="6936840" y="22320"/>
            <a:ext cx="219348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262" name="CustomShape 5"/>
          <p:cNvSpPr/>
          <p:nvPr/>
        </p:nvSpPr>
        <p:spPr>
          <a:xfrm>
            <a:off x="6717600" y="22320"/>
            <a:ext cx="10332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264" name="CustomShape 7"/>
          <p:cNvSpPr/>
          <p:nvPr/>
        </p:nvSpPr>
        <p:spPr>
          <a:xfrm>
            <a:off x="720000" y="2479173"/>
            <a:ext cx="7629120" cy="150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265" name="CustomShape 8"/>
          <p:cNvSpPr/>
          <p:nvPr/>
        </p:nvSpPr>
        <p:spPr>
          <a:xfrm>
            <a:off x="723387" y="4441811"/>
            <a:ext cx="7413120" cy="582300"/>
          </a:xfrm>
          <a:prstGeom prst="rect">
            <a:avLst/>
          </a:prstGeom>
          <a:noFill/>
          <a:ln>
            <a:solidFill>
              <a:srgbClr val="ED1C24"/>
            </a:solid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zh-CN" altLang="en-US" sz="1200" b="1" strike="noStrike" spc="-1" dirty="0" smtClean="0">
                <a:solidFill>
                  <a:srgbClr val="000000"/>
                </a:solidFill>
                <a:latin typeface="Arial"/>
                <a:ea typeface="DejaVu Sans"/>
              </a:rPr>
              <a:t>  改进方案的</a:t>
            </a:r>
            <a:r>
              <a:rPr lang="en-US" sz="1200" b="1" strike="noStrike" spc="-1" dirty="0" err="1" smtClean="0">
                <a:solidFill>
                  <a:srgbClr val="000000"/>
                </a:solidFill>
                <a:latin typeface="Arial"/>
                <a:ea typeface="DejaVu Sans"/>
              </a:rPr>
              <a:t>优势</a:t>
            </a:r>
            <a:r>
              <a:rPr lang="en-US" sz="1200" b="1" strike="noStrike" spc="-1" dirty="0" err="1">
                <a:solidFill>
                  <a:srgbClr val="000000"/>
                </a:solidFill>
                <a:latin typeface="Arial"/>
                <a:ea typeface="DejaVu Sans"/>
              </a:rPr>
              <a:t>:</a:t>
            </a:r>
            <a:r>
              <a:rPr lang="en-US" sz="1200" b="0" strike="noStrike" spc="-1" dirty="0" err="1">
                <a:solidFill>
                  <a:srgbClr val="000000"/>
                </a:solidFill>
                <a:latin typeface="Arial"/>
                <a:ea typeface="DejaVu Sans"/>
              </a:rPr>
              <a:t>方案满足正确性、匿名性、可追踪性、不可陷害性、可撤销性等安全特性</a:t>
            </a:r>
            <a:r>
              <a:rPr lang="en-US" sz="1200" b="0" strike="noStrike" spc="-1" dirty="0">
                <a:solidFill>
                  <a:srgbClr val="000000"/>
                </a:solidFill>
                <a:latin typeface="Arial"/>
                <a:ea typeface="DejaVu Sans"/>
              </a:rPr>
              <a:t>。</a:t>
            </a:r>
            <a:endParaRPr lang="en-US" sz="1200" b="0" strike="noStrike" spc="-1" dirty="0">
              <a:latin typeface="Arial"/>
            </a:endParaRPr>
          </a:p>
          <a:p>
            <a:pPr>
              <a:lnSpc>
                <a:spcPct val="100000"/>
              </a:lnSpc>
            </a:pPr>
            <a:r>
              <a:rPr lang="en-US" sz="1200" b="0" strike="noStrike" spc="-1" dirty="0">
                <a:solidFill>
                  <a:srgbClr val="000000"/>
                </a:solidFill>
                <a:latin typeface="Arial"/>
                <a:ea typeface="DejaVu Sans"/>
              </a:rPr>
              <a:t> </a:t>
            </a:r>
            <a:r>
              <a:rPr lang="en-US" sz="1200" b="0" strike="noStrike" spc="-1" dirty="0" smtClean="0">
                <a:solidFill>
                  <a:srgbClr val="000000"/>
                </a:solidFill>
                <a:latin typeface="Arial"/>
                <a:ea typeface="DejaVu Sans"/>
              </a:rPr>
              <a:t> </a:t>
            </a:r>
            <a:r>
              <a:rPr lang="en-US" sz="1200" b="1" strike="noStrike" spc="-1" dirty="0" err="1" smtClean="0">
                <a:solidFill>
                  <a:srgbClr val="000000"/>
                </a:solidFill>
                <a:latin typeface="Arial"/>
                <a:ea typeface="DejaVu Sans"/>
              </a:rPr>
              <a:t>不足</a:t>
            </a:r>
            <a:r>
              <a:rPr lang="en-US" sz="1200" b="1" strike="noStrike" spc="-1" dirty="0" err="1">
                <a:solidFill>
                  <a:srgbClr val="000000"/>
                </a:solidFill>
                <a:latin typeface="Arial"/>
                <a:ea typeface="DejaVu Sans"/>
              </a:rPr>
              <a:t>:</a:t>
            </a:r>
            <a:r>
              <a:rPr lang="en-US" sz="1200" b="0" strike="noStrike" spc="-1" dirty="0" err="1">
                <a:solidFill>
                  <a:srgbClr val="000000"/>
                </a:solidFill>
                <a:latin typeface="Arial"/>
                <a:ea typeface="DejaVu Sans"/>
              </a:rPr>
              <a:t>改进后的方案新增了时间参数，系统需要维护两张数据库表，增加了空间开销</a:t>
            </a:r>
            <a:r>
              <a:rPr lang="en-US" sz="1200" b="0" strike="noStrike" spc="-1" dirty="0">
                <a:solidFill>
                  <a:srgbClr val="000000"/>
                </a:solidFill>
                <a:latin typeface="Arial"/>
                <a:ea typeface="DejaVu Sans"/>
              </a:rPr>
              <a:t>。</a:t>
            </a:r>
            <a:endParaRPr lang="en-US" sz="1200" b="0" strike="noStrike" spc="-1" dirty="0">
              <a:latin typeface="Arial"/>
            </a:endParaRPr>
          </a:p>
        </p:txBody>
      </p:sp>
      <p:sp>
        <p:nvSpPr>
          <p:cNvPr id="267" name="CustomShape 10"/>
          <p:cNvSpPr/>
          <p:nvPr/>
        </p:nvSpPr>
        <p:spPr>
          <a:xfrm>
            <a:off x="723387" y="2887511"/>
            <a:ext cx="7413120" cy="1554300"/>
          </a:xfrm>
          <a:prstGeom prst="rect">
            <a:avLst/>
          </a:prstGeom>
          <a:noFill/>
          <a:ln>
            <a:solidFill>
              <a:srgbClr val="ED1C24"/>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z="1200" b="1" strike="noStrike" spc="-1" dirty="0" smtClean="0">
                <a:solidFill>
                  <a:srgbClr val="000000"/>
                </a:solidFill>
                <a:latin typeface="Arial"/>
                <a:ea typeface="DejaVu Sans"/>
              </a:rPr>
              <a:t>改进方案</a:t>
            </a:r>
            <a:r>
              <a:rPr lang="en-US" sz="1200" b="1" strike="noStrike" spc="-1" dirty="0" smtClean="0">
                <a:solidFill>
                  <a:srgbClr val="000000"/>
                </a:solidFill>
                <a:latin typeface="Arial"/>
                <a:ea typeface="DejaVu Sans"/>
              </a:rPr>
              <a:t>:</a:t>
            </a:r>
            <a:endParaRPr lang="en-US" sz="1200" b="1" strike="noStrike" spc="-1" dirty="0">
              <a:latin typeface="Arial"/>
            </a:endParaRPr>
          </a:p>
          <a:p>
            <a:pPr>
              <a:lnSpc>
                <a:spcPct val="100000"/>
              </a:lnSpc>
            </a:pPr>
            <a:r>
              <a:rPr lang="en-US" sz="1200" b="0" strike="noStrike" spc="-1" dirty="0">
                <a:solidFill>
                  <a:srgbClr val="000000"/>
                </a:solidFill>
                <a:latin typeface="Arial"/>
                <a:ea typeface="DejaVu Sans"/>
              </a:rPr>
              <a:t>     (1)</a:t>
            </a:r>
            <a:r>
              <a:rPr lang="en-US" sz="1200" b="0" strike="noStrike" spc="-1" dirty="0" err="1">
                <a:solidFill>
                  <a:srgbClr val="000000"/>
                </a:solidFill>
                <a:latin typeface="Arial"/>
                <a:ea typeface="DejaVu Sans"/>
              </a:rPr>
              <a:t>将签名密钥的生成过程交由各个群成员自己处理，群管理员无法知道群成员的签名密钥，这样就可以防止陷害攻击</a:t>
            </a:r>
            <a:r>
              <a:rPr lang="en-US" sz="1200" b="0" strike="noStrike" spc="-1" dirty="0">
                <a:solidFill>
                  <a:srgbClr val="000000"/>
                </a:solidFill>
                <a:latin typeface="Arial"/>
                <a:ea typeface="DejaVu Sans"/>
              </a:rPr>
              <a:t>；</a:t>
            </a:r>
            <a:endParaRPr lang="en-US" sz="1200" b="0" strike="noStrike" spc="-1" dirty="0">
              <a:latin typeface="Arial"/>
            </a:endParaRPr>
          </a:p>
          <a:p>
            <a:pPr>
              <a:lnSpc>
                <a:spcPct val="100000"/>
              </a:lnSpc>
            </a:pPr>
            <a:r>
              <a:rPr lang="en-US" sz="1200" b="0" strike="noStrike" spc="-1" dirty="0">
                <a:solidFill>
                  <a:srgbClr val="000000"/>
                </a:solidFill>
                <a:latin typeface="Arial"/>
                <a:ea typeface="DejaVu Sans"/>
              </a:rPr>
              <a:t>     (2)同时为了保证群成员生成的签名密钥是可信且是可追踪的，群成员需要构造一个统计零知识证明，向群管理员证明自己拥有签名密钥且提供了与之相对应的追踪密钥。</a:t>
            </a:r>
            <a:endParaRPr lang="en-US" sz="1200" b="0" strike="noStrike" spc="-1" dirty="0">
              <a:latin typeface="Arial"/>
            </a:endParaRPr>
          </a:p>
          <a:p>
            <a:pPr>
              <a:lnSpc>
                <a:spcPct val="100000"/>
              </a:lnSpc>
            </a:pPr>
            <a:r>
              <a:rPr lang="en-US" sz="1200" b="0" strike="noStrike" spc="-1" dirty="0">
                <a:solidFill>
                  <a:srgbClr val="000000"/>
                </a:solidFill>
                <a:latin typeface="Arial"/>
                <a:ea typeface="DejaVu Sans"/>
              </a:rPr>
              <a:t>     (3)GKV方案不能有效增删群成员，改进方案借鉴现有的多数动态群的实现方案，引入时间参数，提供增加和删除群成员的机制,方案参数选择与GKV方案一致。</a:t>
            </a:r>
            <a:endParaRPr lang="en-US" sz="1200" b="0" strike="noStrike" spc="-1" dirty="0">
              <a:latin typeface="Arial"/>
            </a:endParaRPr>
          </a:p>
        </p:txBody>
      </p:sp>
      <p:sp>
        <p:nvSpPr>
          <p:cNvPr id="12" name="CustomShape 7"/>
          <p:cNvSpPr/>
          <p:nvPr/>
        </p:nvSpPr>
        <p:spPr>
          <a:xfrm>
            <a:off x="730391" y="1002911"/>
            <a:ext cx="7406116" cy="1884600"/>
          </a:xfrm>
          <a:prstGeom prst="rect">
            <a:avLst/>
          </a:prstGeom>
          <a:noFill/>
          <a:ln>
            <a:solidFill>
              <a:srgbClr val="ED1C24"/>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z="1200" b="1" strike="noStrike" spc="-1" dirty="0" smtClean="0">
                <a:solidFill>
                  <a:srgbClr val="000000"/>
                </a:solidFill>
                <a:latin typeface="Arial"/>
                <a:ea typeface="DejaVu Sans"/>
              </a:rPr>
              <a:t>上述方案的</a:t>
            </a:r>
            <a:r>
              <a:rPr lang="en-US" sz="1200" b="1" strike="noStrike" spc="-1" dirty="0" err="1" smtClean="0">
                <a:solidFill>
                  <a:srgbClr val="000000"/>
                </a:solidFill>
                <a:latin typeface="Arial"/>
                <a:ea typeface="DejaVu Sans"/>
              </a:rPr>
              <a:t>优势</a:t>
            </a:r>
            <a:r>
              <a:rPr lang="en-US" sz="1200" b="1" strike="noStrike" spc="-1" dirty="0" err="1">
                <a:solidFill>
                  <a:srgbClr val="000000"/>
                </a:solidFill>
                <a:latin typeface="Arial"/>
                <a:ea typeface="DejaVu Sans"/>
              </a:rPr>
              <a:t>:</a:t>
            </a:r>
            <a:r>
              <a:rPr lang="en-US" sz="1200" b="0" strike="noStrike" spc="-1" dirty="0" err="1">
                <a:solidFill>
                  <a:srgbClr val="000000"/>
                </a:solidFill>
                <a:latin typeface="Arial"/>
                <a:ea typeface="Noto Sans CJK SC Regular"/>
              </a:rPr>
              <a:t>GKV方案是第一个基于格的群签名方案，该方案结合了陷门抽样函数、正交抽样方法等技术,实现</a:t>
            </a:r>
            <a:r>
              <a:rPr lang="en-US" sz="1200" b="0" strike="noStrike" spc="-1" dirty="0">
                <a:solidFill>
                  <a:srgbClr val="000000"/>
                </a:solidFill>
                <a:latin typeface="Arial"/>
                <a:ea typeface="Noto Sans CJK SC Regular"/>
              </a:rPr>
              <a:t>           </a:t>
            </a:r>
            <a:r>
              <a:rPr lang="en-US" sz="1200" b="0" strike="noStrike" spc="-1" dirty="0" err="1">
                <a:solidFill>
                  <a:srgbClr val="000000"/>
                </a:solidFill>
                <a:latin typeface="Arial"/>
                <a:ea typeface="Noto Sans CJK SC Regular"/>
              </a:rPr>
              <a:t>了群签名方案的匿名性和可追踪性</a:t>
            </a:r>
            <a:r>
              <a:rPr lang="en-US" sz="900" b="0" strike="noStrike" spc="-1" dirty="0">
                <a:solidFill>
                  <a:srgbClr val="000000"/>
                </a:solidFill>
                <a:latin typeface="Arial"/>
                <a:ea typeface="DejaVu Sans"/>
              </a:rPr>
              <a:t>。</a:t>
            </a:r>
            <a:endParaRPr lang="en-US" sz="900" b="0" strike="noStrike" spc="-1" dirty="0">
              <a:latin typeface="Arial"/>
            </a:endParaRPr>
          </a:p>
          <a:p>
            <a:pPr>
              <a:lnSpc>
                <a:spcPct val="100000"/>
              </a:lnSpc>
            </a:pPr>
            <a:endParaRPr lang="en-US" sz="900" b="0" strike="noStrike" spc="-1" dirty="0" smtClean="0">
              <a:latin typeface="Arial"/>
            </a:endParaRPr>
          </a:p>
          <a:p>
            <a:pPr>
              <a:lnSpc>
                <a:spcPct val="100000"/>
              </a:lnSpc>
            </a:pPr>
            <a:r>
              <a:rPr lang="en-US" sz="1200" b="1" strike="noStrike" spc="-1" dirty="0" err="1" smtClean="0">
                <a:solidFill>
                  <a:srgbClr val="000000"/>
                </a:solidFill>
                <a:latin typeface="Arial"/>
                <a:ea typeface="DejaVu Sans"/>
              </a:rPr>
              <a:t>缺陷</a:t>
            </a:r>
            <a:r>
              <a:rPr lang="en-US" sz="1200" b="1" strike="noStrike" spc="-1" dirty="0" err="1">
                <a:solidFill>
                  <a:srgbClr val="000000"/>
                </a:solidFill>
                <a:latin typeface="Arial"/>
                <a:ea typeface="DejaVu Sans"/>
              </a:rPr>
              <a:t>:</a:t>
            </a:r>
            <a:r>
              <a:rPr lang="en-US" sz="1200" b="0" strike="noStrike" spc="-1" dirty="0" err="1">
                <a:solidFill>
                  <a:srgbClr val="000000"/>
                </a:solidFill>
                <a:latin typeface="Arial"/>
                <a:ea typeface="DejaVu Sans"/>
              </a:rPr>
              <a:t>GKV方案虽然满足匿名性和可追踪性,但是该方案存在以下问题</a:t>
            </a:r>
            <a:r>
              <a:rPr lang="en-US" sz="1200" b="0" strike="noStrike" spc="-1" dirty="0">
                <a:solidFill>
                  <a:srgbClr val="000000"/>
                </a:solidFill>
                <a:latin typeface="Arial"/>
                <a:ea typeface="DejaVu Sans"/>
              </a:rPr>
              <a:t>:</a:t>
            </a:r>
            <a:endParaRPr lang="en-US" sz="1200" b="0" strike="noStrike" spc="-1" dirty="0">
              <a:latin typeface="Arial"/>
            </a:endParaRPr>
          </a:p>
          <a:p>
            <a:pPr>
              <a:lnSpc>
                <a:spcPct val="100000"/>
              </a:lnSpc>
            </a:pPr>
            <a:r>
              <a:rPr lang="en-US" sz="1200" b="0" strike="noStrike" spc="-1" dirty="0">
                <a:solidFill>
                  <a:srgbClr val="000000"/>
                </a:solidFill>
                <a:latin typeface="Arial"/>
                <a:ea typeface="Noto Sans CJK SC Regular"/>
              </a:rPr>
              <a:t>           (1)</a:t>
            </a:r>
            <a:r>
              <a:rPr lang="en-US" sz="1200" b="0" strike="noStrike" spc="-1" dirty="0" err="1">
                <a:solidFill>
                  <a:srgbClr val="000000"/>
                </a:solidFill>
                <a:latin typeface="Arial"/>
                <a:ea typeface="Noto Sans CJK SC Regular"/>
              </a:rPr>
              <a:t>不能抵抗陷害攻击:群管理员知道所有群成员的签名密钥,因此一个不诚实的群管理员可以轻易伪</a:t>
            </a:r>
            <a:r>
              <a:rPr lang="en-US" sz="1200" b="0" strike="noStrike" spc="-1" dirty="0">
                <a:solidFill>
                  <a:srgbClr val="000000"/>
                </a:solidFill>
                <a:latin typeface="Arial"/>
                <a:ea typeface="Noto Sans CJK SC Regular"/>
              </a:rPr>
              <a:t>         </a:t>
            </a:r>
            <a:r>
              <a:rPr lang="en-US" sz="1200" b="0" strike="noStrike" spc="-1" dirty="0" err="1">
                <a:solidFill>
                  <a:srgbClr val="000000"/>
                </a:solidFill>
                <a:latin typeface="Arial"/>
                <a:ea typeface="Noto Sans CJK SC Regular"/>
              </a:rPr>
              <a:t>造群成员的合法签名,所以GKV方案不能抵抗陷害攻击</a:t>
            </a:r>
            <a:r>
              <a:rPr lang="en-US" sz="1200" b="0" strike="noStrike" spc="-1" dirty="0">
                <a:solidFill>
                  <a:srgbClr val="000000"/>
                </a:solidFill>
                <a:latin typeface="Arial"/>
                <a:ea typeface="DejaVu Sans"/>
              </a:rPr>
              <a:t>。</a:t>
            </a:r>
            <a:endParaRPr lang="en-US" sz="1200" b="0" strike="noStrike" spc="-1" dirty="0">
              <a:latin typeface="Arial"/>
            </a:endParaRPr>
          </a:p>
          <a:p>
            <a:pPr>
              <a:lnSpc>
                <a:spcPct val="100000"/>
              </a:lnSpc>
            </a:pPr>
            <a:r>
              <a:rPr lang="en-US" sz="1200" b="0" strike="noStrike" spc="-1" dirty="0">
                <a:solidFill>
                  <a:srgbClr val="000000"/>
                </a:solidFill>
                <a:latin typeface="Arial"/>
                <a:ea typeface="DejaVu Sans"/>
              </a:rPr>
              <a:t>           (2)</a:t>
            </a:r>
            <a:r>
              <a:rPr lang="en-US" sz="1200" b="0" strike="noStrike" spc="-1" dirty="0" err="1">
                <a:solidFill>
                  <a:srgbClr val="000000"/>
                </a:solidFill>
                <a:latin typeface="Arial"/>
                <a:ea typeface="DejaVu Sans"/>
              </a:rPr>
              <a:t>不能有效增删群成员:原方案中每新增一个用户，系统就需要重新计算并发布系统公钥，同时需</a:t>
            </a:r>
            <a:r>
              <a:rPr lang="en-US" sz="1200" b="0" strike="noStrike" spc="-1" dirty="0">
                <a:solidFill>
                  <a:srgbClr val="000000"/>
                </a:solidFill>
                <a:latin typeface="Arial"/>
                <a:ea typeface="DejaVu Sans"/>
              </a:rPr>
              <a:t>        </a:t>
            </a:r>
            <a:r>
              <a:rPr lang="en-US" sz="1200" b="0" strike="noStrike" spc="-1" dirty="0" err="1">
                <a:solidFill>
                  <a:srgbClr val="000000"/>
                </a:solidFill>
                <a:latin typeface="Arial"/>
                <a:ea typeface="DejaVu Sans"/>
              </a:rPr>
              <a:t>要更新所有群成员的追踪密钥和签名密钥，计算量大，效率低；原方案没有提供删除群成员的机制和算</a:t>
            </a:r>
            <a:r>
              <a:rPr lang="en-US" sz="1200" b="0" strike="noStrike" spc="-1" dirty="0">
                <a:solidFill>
                  <a:srgbClr val="000000"/>
                </a:solidFill>
                <a:latin typeface="Arial"/>
                <a:ea typeface="DejaVu Sans"/>
              </a:rPr>
              <a:t>        </a:t>
            </a:r>
            <a:r>
              <a:rPr lang="en-US" sz="1200" b="0" strike="noStrike" spc="-1" dirty="0" err="1">
                <a:solidFill>
                  <a:srgbClr val="000000"/>
                </a:solidFill>
                <a:latin typeface="Arial"/>
                <a:ea typeface="DejaVu Sans"/>
              </a:rPr>
              <a:t>法,不能撤销群成员。因此原方案不适用于现实情况下的动态群，实用性低</a:t>
            </a:r>
            <a:r>
              <a:rPr lang="en-US" sz="1200" b="0" strike="noStrike" spc="-1" dirty="0">
                <a:solidFill>
                  <a:srgbClr val="000000"/>
                </a:solidFill>
                <a:latin typeface="Arial"/>
                <a:ea typeface="DejaVu Sans"/>
              </a:rPr>
              <a:t>。</a:t>
            </a:r>
            <a:endParaRPr lang="en-US" sz="1200" b="0" strike="noStrike" spc="-1" dirty="0">
              <a:latin typeface="Arial"/>
            </a:endParaRPr>
          </a:p>
          <a:p>
            <a:pPr>
              <a:lnSpc>
                <a:spcPct val="100000"/>
              </a:lnSpc>
            </a:pPr>
            <a:endParaRPr lang="en-US" sz="1200" b="0" strike="noStrike" spc="-1" dirty="0">
              <a:latin typeface="Arial"/>
            </a:endParaRPr>
          </a:p>
          <a:p>
            <a:pPr>
              <a:lnSpc>
                <a:spcPct val="100000"/>
              </a:lnSpc>
            </a:pPr>
            <a:endParaRPr lang="en-US" sz="1200" b="0" strike="noStrike" spc="-1" dirty="0">
              <a:latin typeface="Arial"/>
            </a:endParaRPr>
          </a:p>
        </p:txBody>
      </p:sp>
      <p:sp>
        <p:nvSpPr>
          <p:cNvPr id="13" name="CustomShape 6"/>
          <p:cNvSpPr/>
          <p:nvPr/>
        </p:nvSpPr>
        <p:spPr>
          <a:xfrm>
            <a:off x="605226" y="639360"/>
            <a:ext cx="3993120" cy="38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dirty="0" err="1">
                <a:solidFill>
                  <a:srgbClr val="000000"/>
                </a:solidFill>
                <a:latin typeface="Arial"/>
                <a:ea typeface="DejaVu Sans"/>
              </a:rPr>
              <a:t>第一个基于格的群签名方案</a:t>
            </a:r>
            <a:r>
              <a:rPr lang="en-US" sz="1600" b="1" strike="noStrike" spc="-1" dirty="0">
                <a:solidFill>
                  <a:srgbClr val="000000"/>
                </a:solidFill>
                <a:latin typeface="Arial"/>
                <a:ea typeface="DejaVu Sans"/>
              </a:rPr>
              <a:t>(</a:t>
            </a:r>
            <a:r>
              <a:rPr lang="en-US" sz="1600" b="1" strike="noStrike" spc="-1" dirty="0" err="1">
                <a:solidFill>
                  <a:srgbClr val="000000"/>
                </a:solidFill>
                <a:latin typeface="Arial"/>
                <a:ea typeface="DejaVu Sans"/>
              </a:rPr>
              <a:t>GKV方案</a:t>
            </a:r>
            <a:r>
              <a:rPr lang="en-US" sz="1600" b="1" strike="noStrike" spc="-1" dirty="0">
                <a:solidFill>
                  <a:srgbClr val="000000"/>
                </a:solidFill>
                <a:latin typeface="Arial"/>
                <a:ea typeface="DejaVu Sans"/>
              </a:rPr>
              <a:t>):</a:t>
            </a:r>
            <a:endParaRPr lang="en-US" sz="1600" b="1"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 grpId="0" animBg="1"/>
      <p:bldP spid="267" grpId="0" animBg="1"/>
      <p:bldP spid="12" grpId="0" animBg="1"/>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0" y="2571840"/>
            <a:ext cx="9140040" cy="2567880"/>
          </a:xfrm>
          <a:prstGeom prst="rect">
            <a:avLst/>
          </a:prstGeom>
          <a:solidFill>
            <a:srgbClr val="C6162A"/>
          </a:solidFill>
          <a:ln w="25560">
            <a:noFill/>
          </a:ln>
        </p:spPr>
        <p:style>
          <a:lnRef idx="0">
            <a:scrgbClr r="0" g="0" b="0"/>
          </a:lnRef>
          <a:fillRef idx="0">
            <a:scrgbClr r="0" g="0" b="0"/>
          </a:fillRef>
          <a:effectRef idx="0">
            <a:scrgbClr r="0" g="0" b="0"/>
          </a:effectRef>
          <a:fontRef idx="minor"/>
        </p:style>
      </p:sp>
      <p:sp>
        <p:nvSpPr>
          <p:cNvPr id="269" name="CustomShape 2"/>
          <p:cNvSpPr/>
          <p:nvPr/>
        </p:nvSpPr>
        <p:spPr>
          <a:xfrm>
            <a:off x="3464640" y="1464480"/>
            <a:ext cx="2210760" cy="2210760"/>
          </a:xfrm>
          <a:prstGeom prst="ellipse">
            <a:avLst/>
          </a:prstGeom>
          <a:solidFill>
            <a:srgbClr val="FFFFFF"/>
          </a:solidFill>
          <a:ln w="28440">
            <a:solidFill>
              <a:srgbClr val="C6162A"/>
            </a:solidFill>
            <a:round/>
          </a:ln>
          <a:effectLst>
            <a:outerShdw dist="38160" dir="16200000">
              <a:srgbClr val="000000">
                <a:alpha val="40000"/>
              </a:srgbClr>
            </a:outerShdw>
          </a:effectLst>
        </p:spPr>
        <p:style>
          <a:lnRef idx="0">
            <a:scrgbClr r="0" g="0" b="0"/>
          </a:lnRef>
          <a:fillRef idx="0">
            <a:scrgbClr r="0" g="0" b="0"/>
          </a:fillRef>
          <a:effectRef idx="0">
            <a:scrgbClr r="0" g="0" b="0"/>
          </a:effectRef>
          <a:fontRef idx="minor"/>
        </p:style>
      </p:sp>
      <p:sp>
        <p:nvSpPr>
          <p:cNvPr id="270" name="CustomShape 3"/>
          <p:cNvSpPr/>
          <p:nvPr/>
        </p:nvSpPr>
        <p:spPr>
          <a:xfrm>
            <a:off x="3767040" y="2626920"/>
            <a:ext cx="1658880" cy="521640"/>
          </a:xfrm>
          <a:prstGeom prst="rect">
            <a:avLst/>
          </a:prstGeom>
          <a:noFill/>
          <a:ln>
            <a:noFill/>
          </a:ln>
        </p:spPr>
        <p:style>
          <a:lnRef idx="0">
            <a:scrgbClr r="0" g="0" b="0"/>
          </a:lnRef>
          <a:fillRef idx="0">
            <a:scrgbClr r="0" g="0" b="0"/>
          </a:fillRef>
          <a:effectRef idx="0">
            <a:scrgbClr r="0" g="0" b="0"/>
          </a:effectRef>
          <a:fontRef idx="minor"/>
        </p:style>
        <p:txBody>
          <a:bodyPr wrap="none" lIns="68760" tIns="34200" rIns="68760" bIns="34200"/>
          <a:lstStyle/>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p:txBody>
      </p:sp>
      <p:sp>
        <p:nvSpPr>
          <p:cNvPr id="271" name="Line 4"/>
          <p:cNvSpPr/>
          <p:nvPr/>
        </p:nvSpPr>
        <p:spPr>
          <a:xfrm>
            <a:off x="3857400" y="2571480"/>
            <a:ext cx="1443240" cy="360"/>
          </a:xfrm>
          <a:prstGeom prst="line">
            <a:avLst/>
          </a:prstGeom>
          <a:ln w="9360">
            <a:solidFill>
              <a:srgbClr val="C6162A"/>
            </a:solidFill>
            <a:round/>
          </a:ln>
        </p:spPr>
        <p:style>
          <a:lnRef idx="0">
            <a:scrgbClr r="0" g="0" b="0"/>
          </a:lnRef>
          <a:fillRef idx="0">
            <a:scrgbClr r="0" g="0" b="0"/>
          </a:fillRef>
          <a:effectRef idx="0">
            <a:scrgbClr r="0" g="0" b="0"/>
          </a:effectRef>
          <a:fontRef idx="minor"/>
        </p:style>
      </p:sp>
      <p:sp>
        <p:nvSpPr>
          <p:cNvPr id="272" name="CustomShape 5"/>
          <p:cNvSpPr/>
          <p:nvPr/>
        </p:nvSpPr>
        <p:spPr>
          <a:xfrm>
            <a:off x="3614400" y="1713240"/>
            <a:ext cx="1963800" cy="887400"/>
          </a:xfrm>
          <a:prstGeom prst="rect">
            <a:avLst/>
          </a:prstGeom>
          <a:noFill/>
          <a:ln>
            <a:noFill/>
          </a:ln>
        </p:spPr>
        <p:style>
          <a:lnRef idx="0">
            <a:scrgbClr r="0" g="0" b="0"/>
          </a:lnRef>
          <a:fillRef idx="0">
            <a:scrgbClr r="0" g="0" b="0"/>
          </a:fillRef>
          <a:effectRef idx="0">
            <a:scrgbClr r="0" g="0" b="0"/>
          </a:effectRef>
          <a:fontRef idx="minor"/>
        </p:style>
        <p:txBody>
          <a:bodyPr wrap="none" lIns="68760" tIns="34200" rIns="68760" bIns="34200"/>
          <a:lstStyle/>
          <a:p>
            <a:pPr>
              <a:lnSpc>
                <a:spcPct val="150000"/>
              </a:lnSpc>
            </a:pPr>
            <a:r>
              <a:rPr lang="en-US" sz="3600" b="1" strike="noStrike" spc="-1">
                <a:solidFill>
                  <a:srgbClr val="C6162A"/>
                </a:solidFill>
                <a:latin typeface="微软雅黑"/>
                <a:ea typeface="微软雅黑"/>
              </a:rPr>
              <a:t>感谢聆听</a:t>
            </a: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0" y="22320"/>
            <a:ext cx="219348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99" name="CustomShape 2"/>
          <p:cNvSpPr/>
          <p:nvPr/>
        </p:nvSpPr>
        <p:spPr>
          <a:xfrm>
            <a:off x="2346480" y="84960"/>
            <a:ext cx="4446720" cy="4917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algn="ctr">
              <a:lnSpc>
                <a:spcPct val="100000"/>
              </a:lnSpc>
            </a:pPr>
            <a:r>
              <a:rPr lang="en-US" sz="2800" b="1" strike="noStrike" spc="-1">
                <a:solidFill>
                  <a:srgbClr val="C6162A"/>
                </a:solidFill>
                <a:latin typeface="微软雅黑"/>
                <a:ea typeface="微软雅黑"/>
              </a:rPr>
              <a:t>研究背景</a:t>
            </a:r>
            <a:endParaRPr lang="en-US" sz="2800" b="0" strike="noStrike" spc="-1">
              <a:latin typeface="Arial"/>
            </a:endParaRPr>
          </a:p>
        </p:txBody>
      </p:sp>
      <p:sp>
        <p:nvSpPr>
          <p:cNvPr id="100" name="CustomShape 3"/>
          <p:cNvSpPr/>
          <p:nvPr/>
        </p:nvSpPr>
        <p:spPr>
          <a:xfrm>
            <a:off x="2314080" y="22320"/>
            <a:ext cx="10332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01" name="CustomShape 4"/>
          <p:cNvSpPr/>
          <p:nvPr/>
        </p:nvSpPr>
        <p:spPr>
          <a:xfrm>
            <a:off x="6936840" y="22320"/>
            <a:ext cx="219348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02" name="CustomShape 5"/>
          <p:cNvSpPr/>
          <p:nvPr/>
        </p:nvSpPr>
        <p:spPr>
          <a:xfrm>
            <a:off x="6717600" y="22320"/>
            <a:ext cx="10332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03" name="CustomShape 6"/>
          <p:cNvSpPr/>
          <p:nvPr/>
        </p:nvSpPr>
        <p:spPr>
          <a:xfrm>
            <a:off x="623128" y="827100"/>
            <a:ext cx="3782618" cy="335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1" strike="noStrike" spc="-1" dirty="0">
                <a:solidFill>
                  <a:srgbClr val="000000"/>
                </a:solidFill>
                <a:latin typeface="Arial"/>
                <a:ea typeface="DejaVu Sans"/>
              </a:rPr>
              <a:t> </a:t>
            </a:r>
            <a:r>
              <a:rPr lang="en-US" sz="2400" b="1" strike="noStrike" spc="-1" dirty="0" err="1">
                <a:solidFill>
                  <a:srgbClr val="000000"/>
                </a:solidFill>
                <a:latin typeface="Arial"/>
                <a:ea typeface="DejaVu Sans"/>
              </a:rPr>
              <a:t>传统公钥密码面临的挑战</a:t>
            </a:r>
            <a:r>
              <a:rPr lang="en-US" sz="2400" b="1" strike="noStrike" spc="-1" dirty="0">
                <a:solidFill>
                  <a:srgbClr val="000000"/>
                </a:solidFill>
                <a:latin typeface="Arial"/>
                <a:ea typeface="DejaVu Sans"/>
              </a:rPr>
              <a:t>:</a:t>
            </a:r>
            <a:endParaRPr lang="en-US" sz="2400" b="1" strike="noStrike" spc="-1" dirty="0">
              <a:latin typeface="Arial"/>
            </a:endParaRPr>
          </a:p>
        </p:txBody>
      </p:sp>
      <p:sp>
        <p:nvSpPr>
          <p:cNvPr id="104" name="CustomShape 7"/>
          <p:cNvSpPr/>
          <p:nvPr/>
        </p:nvSpPr>
        <p:spPr>
          <a:xfrm>
            <a:off x="720000" y="1382040"/>
            <a:ext cx="8084880" cy="2688480"/>
          </a:xfrm>
          <a:prstGeom prst="rect">
            <a:avLst/>
          </a:prstGeom>
          <a:noFill/>
          <a:ln>
            <a:solidFill>
              <a:srgbClr val="ED1C24"/>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800" b="0" strike="noStrike" spc="-1" dirty="0">
              <a:latin typeface="Arial"/>
            </a:endParaRPr>
          </a:p>
          <a:p>
            <a:pPr>
              <a:lnSpc>
                <a:spcPct val="100000"/>
              </a:lnSpc>
            </a:pPr>
            <a:r>
              <a:rPr lang="en-US" sz="1600" b="0" strike="noStrike" spc="-1" dirty="0">
                <a:solidFill>
                  <a:srgbClr val="000000"/>
                </a:solidFill>
                <a:latin typeface="Arial"/>
                <a:ea typeface="DejaVu Sans"/>
              </a:rPr>
              <a:t>(1)安全性挑战:Shor量子分解算法利用量子计算的并行性，对任意大的整数进行快速因子分解，大大降低目前普遍使用的RSA算法的破解时间。随后又出现了针对基于离散对数问题的量子求解算法。这些量子算法的提出意味着只要出现实际的量子计算机，现有的以传统公钥密码为基石建立的安全系统将丧失所有的安全性。</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r>
              <a:rPr lang="en-US" sz="1600" b="0" strike="noStrike" spc="-1" dirty="0">
                <a:solidFill>
                  <a:srgbClr val="000000"/>
                </a:solidFill>
                <a:latin typeface="Arial"/>
                <a:ea typeface="DejaVu Sans"/>
              </a:rPr>
              <a:t>(2)效率挑战:传统公钥密码算法的密钥长度一直在增加，使得传统密码算法码效率很低。通过寻找具有更简单运算的数学难题，来降低加解密操作的复杂性，有代表性的是基于格的密码系统，其基本运算为矢量的加法和乘法。和RSA相比，椭圆曲线算法尽管密钥和密文较短，但在椭圆曲线加法群上所进行的操作还是十分复杂，效率改善不大。</a:t>
            </a: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0" y="22320"/>
            <a:ext cx="219348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06" name="CustomShape 2"/>
          <p:cNvSpPr/>
          <p:nvPr/>
        </p:nvSpPr>
        <p:spPr>
          <a:xfrm>
            <a:off x="2346480" y="84960"/>
            <a:ext cx="4446720" cy="4917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algn="ctr">
              <a:lnSpc>
                <a:spcPct val="100000"/>
              </a:lnSpc>
            </a:pPr>
            <a:r>
              <a:rPr lang="en-US" sz="2800" b="1" strike="noStrike" spc="-1">
                <a:solidFill>
                  <a:srgbClr val="C6162A"/>
                </a:solidFill>
                <a:latin typeface="微软雅黑"/>
                <a:ea typeface="微软雅黑"/>
              </a:rPr>
              <a:t>格密码概述</a:t>
            </a:r>
            <a:endParaRPr lang="en-US" sz="2800" b="0" strike="noStrike" spc="-1">
              <a:latin typeface="Arial"/>
            </a:endParaRPr>
          </a:p>
        </p:txBody>
      </p:sp>
      <p:sp>
        <p:nvSpPr>
          <p:cNvPr id="107" name="CustomShape 3"/>
          <p:cNvSpPr/>
          <p:nvPr/>
        </p:nvSpPr>
        <p:spPr>
          <a:xfrm>
            <a:off x="2314080" y="22320"/>
            <a:ext cx="10332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08" name="CustomShape 4"/>
          <p:cNvSpPr/>
          <p:nvPr/>
        </p:nvSpPr>
        <p:spPr>
          <a:xfrm>
            <a:off x="6936840" y="22320"/>
            <a:ext cx="219348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09" name="CustomShape 5"/>
          <p:cNvSpPr/>
          <p:nvPr/>
        </p:nvSpPr>
        <p:spPr>
          <a:xfrm>
            <a:off x="6717600" y="22320"/>
            <a:ext cx="10332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10" name="CustomShape 6"/>
          <p:cNvSpPr/>
          <p:nvPr/>
        </p:nvSpPr>
        <p:spPr>
          <a:xfrm>
            <a:off x="673609" y="898560"/>
            <a:ext cx="2516400" cy="42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1" strike="noStrike" spc="-1" dirty="0" err="1">
                <a:solidFill>
                  <a:srgbClr val="000000"/>
                </a:solidFill>
                <a:latin typeface="Arial"/>
                <a:ea typeface="DejaVu Sans"/>
              </a:rPr>
              <a:t>格的基本定义</a:t>
            </a:r>
            <a:r>
              <a:rPr lang="en-US" sz="2400" b="1" strike="noStrike" spc="-1" dirty="0">
                <a:solidFill>
                  <a:srgbClr val="000000"/>
                </a:solidFill>
                <a:latin typeface="Arial"/>
                <a:ea typeface="DejaVu Sans"/>
              </a:rPr>
              <a:t>:</a:t>
            </a:r>
            <a:endParaRPr lang="en-US" sz="2400" b="1" strike="noStrike" spc="-1" dirty="0">
              <a:latin typeface="Arial"/>
            </a:endParaRPr>
          </a:p>
        </p:txBody>
      </p:sp>
      <p:grpSp>
        <p:nvGrpSpPr>
          <p:cNvPr id="2" name="组合 1"/>
          <p:cNvGrpSpPr/>
          <p:nvPr/>
        </p:nvGrpSpPr>
        <p:grpSpPr>
          <a:xfrm>
            <a:off x="792000" y="1512000"/>
            <a:ext cx="7916760" cy="2561760"/>
            <a:chOff x="792000" y="1512000"/>
            <a:chExt cx="7916760" cy="2561760"/>
          </a:xfrm>
        </p:grpSpPr>
        <p:sp>
          <p:nvSpPr>
            <p:cNvPr id="111" name="CustomShape 7"/>
            <p:cNvSpPr/>
            <p:nvPr/>
          </p:nvSpPr>
          <p:spPr>
            <a:xfrm>
              <a:off x="792000" y="1512000"/>
              <a:ext cx="7916760" cy="2561760"/>
            </a:xfrm>
            <a:prstGeom prst="rect">
              <a:avLst/>
            </a:prstGeom>
            <a:noFill/>
            <a:ln>
              <a:solidFill>
                <a:srgbClr val="ED1C24"/>
              </a:solid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lang="en-US" sz="1800" b="0" strike="noStrike" spc="-1" dirty="0">
                <a:latin typeface="Arial"/>
              </a:endParaRPr>
            </a:p>
            <a:p>
              <a:pPr>
                <a:lnSpc>
                  <a:spcPct val="100000"/>
                </a:lnSpc>
              </a:pPr>
              <a:r>
                <a:rPr lang="en-US" sz="1600" b="0" strike="noStrike" spc="-1" dirty="0">
                  <a:solidFill>
                    <a:srgbClr val="000000"/>
                  </a:solidFill>
                  <a:latin typeface="Arial"/>
                  <a:ea typeface="DejaVu Sans"/>
                </a:rPr>
                <a:t>     </a:t>
              </a:r>
              <a:r>
                <a:rPr lang="en-US" sz="1600" b="0" strike="noStrike" spc="-1" dirty="0" err="1">
                  <a:solidFill>
                    <a:srgbClr val="000000"/>
                  </a:solidFill>
                  <a:latin typeface="Arial"/>
                  <a:ea typeface="DejaVu Sans"/>
                </a:rPr>
                <a:t>格是n维线性空间中离散点的集合,格中的每个元素都是一个向量</a:t>
              </a:r>
              <a:r>
                <a:rPr lang="en-US" sz="1600" b="0" strike="noStrike" spc="-1" dirty="0">
                  <a:solidFill>
                    <a:srgbClr val="000000"/>
                  </a:solidFill>
                  <a:latin typeface="Arial"/>
                  <a:ea typeface="DejaVu Sans"/>
                </a:rPr>
                <a:t>。</a:t>
              </a:r>
              <a:endParaRPr lang="en-US" sz="1600" b="0" strike="noStrike" spc="-1" dirty="0">
                <a:latin typeface="Arial"/>
              </a:endParaRPr>
            </a:p>
            <a:p>
              <a:pPr>
                <a:lnSpc>
                  <a:spcPct val="100000"/>
                </a:lnSpc>
              </a:pPr>
              <a:r>
                <a:rPr lang="en-US" sz="1600" b="0" strike="noStrike" spc="-1" dirty="0">
                  <a:solidFill>
                    <a:srgbClr val="000000"/>
                  </a:solidFill>
                  <a:latin typeface="Arial"/>
                  <a:ea typeface="DejaVu Sans"/>
                </a:rPr>
                <a:t>     </a:t>
              </a:r>
              <a:r>
                <a:rPr lang="en-US" sz="1600" b="0" strike="noStrike" spc="-1" dirty="0" err="1">
                  <a:solidFill>
                    <a:srgbClr val="000000"/>
                  </a:solidFill>
                  <a:latin typeface="Arial"/>
                  <a:ea typeface="DejaVu Sans"/>
                </a:rPr>
                <a:t>在n维线性空间中m</a:t>
              </a:r>
              <a:r>
                <a:rPr lang="en-US" sz="1600" b="0" strike="noStrike" spc="-1" dirty="0">
                  <a:solidFill>
                    <a:srgbClr val="000000"/>
                  </a:solidFill>
                  <a:latin typeface="Arial"/>
                  <a:ea typeface="DejaVu Sans"/>
                </a:rPr>
                <a:t>(</a:t>
              </a:r>
              <a:r>
                <a:rPr lang="en-US" sz="1600" b="0" strike="noStrike" spc="-1" dirty="0" err="1">
                  <a:solidFill>
                    <a:srgbClr val="000000"/>
                  </a:solidFill>
                  <a:latin typeface="Arial"/>
                  <a:ea typeface="DejaVu Sans"/>
                </a:rPr>
                <a:t>m≤n</a:t>
              </a:r>
              <a:r>
                <a:rPr lang="en-US" sz="1600" b="0" strike="noStrike" spc="-1" dirty="0">
                  <a:solidFill>
                    <a:srgbClr val="000000"/>
                  </a:solidFill>
                  <a:latin typeface="Arial"/>
                  <a:ea typeface="DejaVu Sans"/>
                </a:rPr>
                <a:t>)</a:t>
              </a:r>
              <a:r>
                <a:rPr lang="en-US" sz="1600" b="0" strike="noStrike" spc="-1" dirty="0" err="1">
                  <a:solidFill>
                    <a:srgbClr val="000000"/>
                  </a:solidFill>
                  <a:latin typeface="Arial"/>
                  <a:ea typeface="DejaVu Sans"/>
                </a:rPr>
                <a:t>个线性无关的向量</a:t>
              </a:r>
              <a:r>
                <a:rPr lang="en-US" sz="1600" b="0" strike="noStrike" spc="-1" dirty="0">
                  <a:solidFill>
                    <a:srgbClr val="000000"/>
                  </a:solidFill>
                  <a:latin typeface="Arial"/>
                  <a:ea typeface="DejaVu Sans"/>
                </a:rPr>
                <a:t>(b</a:t>
              </a:r>
              <a:r>
                <a:rPr lang="en-US" sz="1600" b="0" strike="noStrike" spc="-1" baseline="-25000" dirty="0">
                  <a:solidFill>
                    <a:srgbClr val="000000"/>
                  </a:solidFill>
                  <a:latin typeface="Arial"/>
                  <a:ea typeface="DejaVu Sans"/>
                </a:rPr>
                <a:t>1</a:t>
              </a:r>
              <a:r>
                <a:rPr lang="en-US" sz="1600" b="0" strike="noStrike" spc="-1" dirty="0">
                  <a:solidFill>
                    <a:srgbClr val="000000"/>
                  </a:solidFill>
                  <a:latin typeface="Arial"/>
                  <a:ea typeface="DejaVu Sans"/>
                </a:rPr>
                <a:t>,b</a:t>
              </a:r>
              <a:r>
                <a:rPr lang="en-US" sz="1600" b="0" strike="noStrike" spc="-1" baseline="-25000" dirty="0">
                  <a:solidFill>
                    <a:srgbClr val="000000"/>
                  </a:solidFill>
                  <a:latin typeface="Arial"/>
                  <a:ea typeface="DejaVu Sans"/>
                </a:rPr>
                <a:t>2</a:t>
              </a:r>
              <a:r>
                <a:rPr lang="en-US" sz="1600" b="0" strike="noStrike" spc="-1" dirty="0">
                  <a:solidFill>
                    <a:srgbClr val="000000"/>
                  </a:solidFill>
                  <a:latin typeface="Arial"/>
                  <a:ea typeface="DejaVu Sans"/>
                </a:rPr>
                <a:t>,...,</a:t>
              </a:r>
              <a:r>
                <a:rPr lang="en-US" sz="1600" b="0" strike="noStrike" spc="-1" dirty="0" err="1">
                  <a:solidFill>
                    <a:srgbClr val="000000"/>
                  </a:solidFill>
                  <a:latin typeface="Arial"/>
                  <a:ea typeface="DejaVu Sans"/>
                </a:rPr>
                <a:t>b</a:t>
              </a:r>
              <a:r>
                <a:rPr lang="en-US" sz="1600" b="0" strike="noStrike" spc="-1" baseline="-25000" dirty="0" err="1">
                  <a:solidFill>
                    <a:srgbClr val="000000"/>
                  </a:solidFill>
                  <a:latin typeface="Arial"/>
                  <a:ea typeface="DejaVu Sans"/>
                </a:rPr>
                <a:t>m</a:t>
              </a:r>
              <a:r>
                <a:rPr lang="en-US" sz="1600" b="0" strike="noStrike" spc="-1" dirty="0">
                  <a:solidFill>
                    <a:srgbClr val="000000"/>
                  </a:solidFill>
                  <a:latin typeface="Arial"/>
                  <a:ea typeface="DejaVu Sans"/>
                </a:rPr>
                <a:t>)</a:t>
              </a:r>
              <a:r>
                <a:rPr lang="en-US" sz="1600" b="0" strike="noStrike" spc="-1" dirty="0" err="1">
                  <a:solidFill>
                    <a:srgbClr val="000000"/>
                  </a:solidFill>
                  <a:latin typeface="Arial"/>
                  <a:ea typeface="DejaVu Sans"/>
                </a:rPr>
                <a:t>所生成的向量集合</a:t>
              </a:r>
              <a:r>
                <a:rPr lang="en-US" sz="1600" b="0" strike="noStrike" spc="-1" dirty="0">
                  <a:solidFill>
                    <a:srgbClr val="000000"/>
                  </a:solidFill>
                  <a:latin typeface="Arial"/>
                  <a:ea typeface="DejaVu Sans"/>
                </a:rPr>
                <a:t>:</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r>
                <a:rPr lang="en-US" sz="1600" b="0" strike="noStrike" spc="-1" dirty="0" err="1">
                  <a:solidFill>
                    <a:srgbClr val="000000"/>
                  </a:solidFill>
                  <a:latin typeface="Arial"/>
                  <a:ea typeface="DejaVu Sans"/>
                </a:rPr>
                <a:t>称为格</a:t>
              </a:r>
              <a:r>
                <a:rPr lang="en-US" sz="1600" b="0" strike="noStrike" spc="-1" dirty="0">
                  <a:solidFill>
                    <a:srgbClr val="000000"/>
                  </a:solidFill>
                  <a:latin typeface="Arial"/>
                  <a:ea typeface="DejaVu Sans"/>
                </a:rPr>
                <a:t>。</a:t>
              </a:r>
              <a:endParaRPr lang="en-US" sz="1600" b="0" strike="noStrike" spc="-1" dirty="0">
                <a:latin typeface="Arial"/>
              </a:endParaRPr>
            </a:p>
            <a:p>
              <a:pPr>
                <a:lnSpc>
                  <a:spcPct val="100000"/>
                </a:lnSpc>
              </a:pPr>
              <a:r>
                <a:rPr lang="en-US" sz="1600" b="0" strike="noStrike" spc="-1" dirty="0">
                  <a:solidFill>
                    <a:srgbClr val="000000"/>
                  </a:solidFill>
                  <a:latin typeface="Arial"/>
                  <a:ea typeface="DejaVu Sans"/>
                </a:rPr>
                <a:t>     </a:t>
              </a:r>
              <a:r>
                <a:rPr lang="en-US" sz="1600" b="0" strike="noStrike" spc="-1" dirty="0" err="1">
                  <a:solidFill>
                    <a:srgbClr val="000000"/>
                  </a:solidFill>
                  <a:latin typeface="Arial"/>
                  <a:ea typeface="DejaVu Sans"/>
                </a:rPr>
                <a:t>向量组</a:t>
              </a:r>
              <a:r>
                <a:rPr lang="en-US" sz="1600" b="0" strike="noStrike" spc="-1" dirty="0">
                  <a:solidFill>
                    <a:srgbClr val="000000"/>
                  </a:solidFill>
                  <a:latin typeface="Arial"/>
                  <a:ea typeface="DejaVu Sans"/>
                </a:rPr>
                <a:t>(b</a:t>
              </a:r>
              <a:r>
                <a:rPr lang="en-US" sz="1600" b="0" strike="noStrike" spc="-1" baseline="-25000" dirty="0">
                  <a:solidFill>
                    <a:srgbClr val="000000"/>
                  </a:solidFill>
                  <a:latin typeface="Arial"/>
                  <a:ea typeface="DejaVu Sans"/>
                </a:rPr>
                <a:t>1</a:t>
              </a:r>
              <a:r>
                <a:rPr lang="en-US" sz="1600" b="0" strike="noStrike" spc="-1" dirty="0">
                  <a:solidFill>
                    <a:srgbClr val="000000"/>
                  </a:solidFill>
                  <a:latin typeface="Arial"/>
                  <a:ea typeface="DejaVu Sans"/>
                </a:rPr>
                <a:t>,b</a:t>
              </a:r>
              <a:r>
                <a:rPr lang="en-US" sz="1600" b="0" strike="noStrike" spc="-1" baseline="-25000" dirty="0">
                  <a:solidFill>
                    <a:srgbClr val="000000"/>
                  </a:solidFill>
                  <a:latin typeface="Arial"/>
                  <a:ea typeface="DejaVu Sans"/>
                </a:rPr>
                <a:t>2</a:t>
              </a:r>
              <a:r>
                <a:rPr lang="en-US" sz="1600" b="0" strike="noStrike" spc="-1" dirty="0">
                  <a:solidFill>
                    <a:srgbClr val="000000"/>
                  </a:solidFill>
                  <a:latin typeface="Arial"/>
                  <a:ea typeface="DejaVu Sans"/>
                </a:rPr>
                <a:t>,...,</a:t>
              </a:r>
              <a:r>
                <a:rPr lang="en-US" sz="1600" b="0" strike="noStrike" spc="-1" dirty="0" err="1">
                  <a:solidFill>
                    <a:srgbClr val="000000"/>
                  </a:solidFill>
                  <a:latin typeface="Arial"/>
                  <a:ea typeface="DejaVu Sans"/>
                </a:rPr>
                <a:t>b</a:t>
              </a:r>
              <a:r>
                <a:rPr lang="en-US" sz="1600" b="0" strike="noStrike" spc="-1" baseline="-25000" dirty="0" err="1">
                  <a:solidFill>
                    <a:srgbClr val="000000"/>
                  </a:solidFill>
                  <a:latin typeface="Arial"/>
                  <a:ea typeface="DejaVu Sans"/>
                </a:rPr>
                <a:t>m</a:t>
              </a:r>
              <a:r>
                <a:rPr lang="en-US" sz="1600" b="0" strike="noStrike" spc="-1" dirty="0">
                  <a:solidFill>
                    <a:srgbClr val="000000"/>
                  </a:solidFill>
                  <a:latin typeface="Arial"/>
                  <a:ea typeface="DejaVu Sans"/>
                </a:rPr>
                <a:t>)</a:t>
              </a:r>
              <a:r>
                <a:rPr lang="en-US" sz="1600" b="0" strike="noStrike" spc="-1" dirty="0" err="1">
                  <a:solidFill>
                    <a:srgbClr val="000000"/>
                  </a:solidFill>
                  <a:latin typeface="Arial"/>
                  <a:ea typeface="DejaVu Sans"/>
                </a:rPr>
                <a:t>称为格的一组基;格的基中的向量个数称为格的维数;同一个格可以有多组不同的基,但是基的维数相同</a:t>
              </a:r>
              <a:r>
                <a:rPr lang="en-US" sz="1600" b="0" strike="noStrike" spc="-1" dirty="0">
                  <a:solidFill>
                    <a:srgbClr val="000000"/>
                  </a:solidFill>
                  <a:latin typeface="Arial"/>
                  <a:ea typeface="DejaVu Sans"/>
                </a:rPr>
                <a:t>。</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endParaRPr lang="en-US" sz="1600" b="0" strike="noStrike" spc="-1" dirty="0">
                <a:latin typeface="Arial"/>
              </a:endParaRPr>
            </a:p>
          </p:txBody>
        </p:sp>
        <p:pic>
          <p:nvPicPr>
            <p:cNvPr id="112" name="图片 111"/>
            <p:cNvPicPr/>
            <p:nvPr/>
          </p:nvPicPr>
          <p:blipFill>
            <a:blip r:embed="rId3"/>
            <a:stretch/>
          </p:blipFill>
          <p:spPr>
            <a:xfrm>
              <a:off x="2808000" y="2436480"/>
              <a:ext cx="2516760" cy="524880"/>
            </a:xfrm>
            <a:prstGeom prst="rect">
              <a:avLst/>
            </a:prstGeom>
            <a:ln>
              <a:noFill/>
            </a:ln>
          </p:spPr>
        </p:pic>
      </p:gr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0" y="22320"/>
            <a:ext cx="219348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06" name="CustomShape 2"/>
          <p:cNvSpPr/>
          <p:nvPr/>
        </p:nvSpPr>
        <p:spPr>
          <a:xfrm>
            <a:off x="2346480" y="84960"/>
            <a:ext cx="4446720" cy="4917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algn="ctr">
              <a:lnSpc>
                <a:spcPct val="100000"/>
              </a:lnSpc>
            </a:pPr>
            <a:r>
              <a:rPr lang="en-US" sz="2800" b="1" strike="noStrike" spc="-1">
                <a:solidFill>
                  <a:srgbClr val="C6162A"/>
                </a:solidFill>
                <a:latin typeface="微软雅黑"/>
                <a:ea typeface="微软雅黑"/>
              </a:rPr>
              <a:t>格密码概述</a:t>
            </a:r>
            <a:endParaRPr lang="en-US" sz="2800" b="0" strike="noStrike" spc="-1">
              <a:latin typeface="Arial"/>
            </a:endParaRPr>
          </a:p>
        </p:txBody>
      </p:sp>
      <p:sp>
        <p:nvSpPr>
          <p:cNvPr id="107" name="CustomShape 3"/>
          <p:cNvSpPr/>
          <p:nvPr/>
        </p:nvSpPr>
        <p:spPr>
          <a:xfrm>
            <a:off x="2314080" y="22320"/>
            <a:ext cx="10332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08" name="CustomShape 4"/>
          <p:cNvSpPr/>
          <p:nvPr/>
        </p:nvSpPr>
        <p:spPr>
          <a:xfrm>
            <a:off x="6936840" y="22320"/>
            <a:ext cx="219348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09" name="CustomShape 5"/>
          <p:cNvSpPr/>
          <p:nvPr/>
        </p:nvSpPr>
        <p:spPr>
          <a:xfrm>
            <a:off x="6717600" y="22320"/>
            <a:ext cx="10332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10" name="CustomShape 6"/>
          <p:cNvSpPr/>
          <p:nvPr/>
        </p:nvSpPr>
        <p:spPr>
          <a:xfrm>
            <a:off x="539104" y="987535"/>
            <a:ext cx="2516400" cy="42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1" strike="noStrike" spc="-1" dirty="0" smtClean="0">
                <a:solidFill>
                  <a:srgbClr val="000000"/>
                </a:solidFill>
                <a:latin typeface="Arial"/>
                <a:ea typeface="DejaVu Sans"/>
              </a:rPr>
              <a:t>Lattices</a:t>
            </a:r>
            <a:endParaRPr lang="en-US" sz="2400" b="1" strike="noStrike" spc="-1" dirty="0">
              <a:latin typeface="Arial"/>
            </a:endParaRPr>
          </a:p>
        </p:txBody>
      </p:sp>
      <p:sp>
        <p:nvSpPr>
          <p:cNvPr id="96" name="Rectangle 2">
            <a:extLst>
              <a:ext uri="{FF2B5EF4-FFF2-40B4-BE49-F238E27FC236}">
                <a16:creationId xmlns:a16="http://schemas.microsoft.com/office/drawing/2014/main" xmlns="" id="{89ABFBD8-288D-4734-A24A-6CE79E78DB6B}"/>
              </a:ext>
            </a:extLst>
          </p:cNvPr>
          <p:cNvSpPr txBox="1">
            <a:spLocks noChangeArrowheads="1"/>
          </p:cNvSpPr>
          <p:nvPr/>
        </p:nvSpPr>
        <p:spPr bwMode="auto">
          <a:xfrm>
            <a:off x="279869" y="1659658"/>
            <a:ext cx="4284602" cy="2883218"/>
          </a:xfrm>
          <a:prstGeom prst="rect">
            <a:avLst/>
          </a:prstGeom>
          <a:noFill/>
          <a:ln w="9525">
            <a:noFill/>
            <a:miter lim="800000"/>
            <a:headEnd/>
            <a:tailEnd/>
          </a:ln>
        </p:spPr>
        <p:txBody>
          <a:bodyPr lIns="100783" tIns="50392" rIns="100783" bIns="50392"/>
          <a:lstStyle>
            <a:lvl1pPr marL="377825" indent="-377825" algn="l" defTabSz="1006475" rtl="0" eaLnBrk="0" hangingPunct="0">
              <a:lnSpc>
                <a:spcPct val="93000"/>
              </a:lnSpc>
              <a:buClr>
                <a:srgbClr val="000000"/>
              </a:buClr>
              <a:buSzPct val="100000"/>
              <a:buFont typeface="Times New Roman" panose="02020603050405020304" pitchFamily="18" charset="0"/>
              <a:defRPr>
                <a:solidFill>
                  <a:schemeClr val="tx1"/>
                </a:solidFill>
                <a:latin typeface="Arial" panose="020B0604020202020204" pitchFamily="34" charset="0"/>
                <a:ea typeface="MS Gothic" panose="020B0609070205080204" pitchFamily="49" charset="-128"/>
              </a:defRPr>
            </a:lvl1pPr>
            <a:lvl2pPr algn="l" defTabSz="1006475" rtl="0" eaLnBrk="0" hangingPunct="0">
              <a:lnSpc>
                <a:spcPct val="93000"/>
              </a:lnSpc>
              <a:buClr>
                <a:srgbClr val="000000"/>
              </a:buClr>
              <a:buSzPct val="100000"/>
              <a:buFont typeface="Times New Roman" panose="02020603050405020304" pitchFamily="18" charset="0"/>
              <a:defRPr>
                <a:solidFill>
                  <a:schemeClr val="tx1"/>
                </a:solidFill>
                <a:latin typeface="Arial" panose="020B0604020202020204" pitchFamily="34" charset="0"/>
                <a:ea typeface="MS Gothic" panose="020B0609070205080204" pitchFamily="49" charset="-128"/>
              </a:defRPr>
            </a:lvl2pPr>
            <a:lvl3pPr algn="l" defTabSz="1006475" rtl="0" eaLnBrk="0" hangingPunct="0">
              <a:lnSpc>
                <a:spcPct val="93000"/>
              </a:lnSpc>
              <a:buClr>
                <a:srgbClr val="000000"/>
              </a:buClr>
              <a:buSzPct val="100000"/>
              <a:buFont typeface="Times New Roman" panose="02020603050405020304" pitchFamily="18" charset="0"/>
              <a:defRPr>
                <a:solidFill>
                  <a:schemeClr val="tx1"/>
                </a:solidFill>
                <a:latin typeface="Arial" panose="020B0604020202020204" pitchFamily="34" charset="0"/>
                <a:ea typeface="MS Gothic" panose="020B0609070205080204" pitchFamily="49" charset="-128"/>
              </a:defRPr>
            </a:lvl3pPr>
            <a:lvl4pPr algn="l" defTabSz="1006475" rtl="0" eaLnBrk="0" hangingPunct="0">
              <a:lnSpc>
                <a:spcPct val="93000"/>
              </a:lnSpc>
              <a:buClr>
                <a:srgbClr val="000000"/>
              </a:buClr>
              <a:buSzPct val="100000"/>
              <a:buFont typeface="Times New Roman" panose="02020603050405020304" pitchFamily="18" charset="0"/>
              <a:defRPr>
                <a:solidFill>
                  <a:schemeClr val="tx1"/>
                </a:solidFill>
                <a:latin typeface="Arial" panose="020B0604020202020204" pitchFamily="34" charset="0"/>
                <a:ea typeface="MS Gothic" panose="020B0609070205080204" pitchFamily="49" charset="-128"/>
              </a:defRPr>
            </a:lvl4pPr>
            <a:lvl5pPr algn="l" defTabSz="1006475" rtl="0" eaLnBrk="0" hangingPunct="0">
              <a:lnSpc>
                <a:spcPct val="93000"/>
              </a:lnSpc>
              <a:buClr>
                <a:srgbClr val="000000"/>
              </a:buClr>
              <a:buSzPct val="100000"/>
              <a:buFont typeface="Times New Roman" panose="02020603050405020304" pitchFamily="18" charset="0"/>
              <a:defRPr>
                <a:solidFill>
                  <a:schemeClr val="tx1"/>
                </a:solidFill>
                <a:latin typeface="Arial" panose="020B0604020202020204" pitchFamily="34" charset="0"/>
                <a:ea typeface="MS Gothic" panose="020B0609070205080204" pitchFamily="49" charset="-128"/>
              </a:defRPr>
            </a:lvl5pPr>
            <a:lvl6pPr marL="2514600" indent="-228600" defTabSz="1006475"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MS Gothic" panose="020B0609070205080204" pitchFamily="49" charset="-128"/>
              </a:defRPr>
            </a:lvl6pPr>
            <a:lvl7pPr marL="2971800" indent="-228600" defTabSz="1006475"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MS Gothic" panose="020B0609070205080204" pitchFamily="49" charset="-128"/>
              </a:defRPr>
            </a:lvl7pPr>
            <a:lvl8pPr marL="3429000" indent="-228600" defTabSz="1006475"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MS Gothic" panose="020B0609070205080204" pitchFamily="49" charset="-128"/>
              </a:defRPr>
            </a:lvl8pPr>
            <a:lvl9pPr marL="3886200" indent="-228600" defTabSz="1006475"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MS Gothic" panose="020B0609070205080204" pitchFamily="49" charset="-128"/>
              </a:defRPr>
            </a:lvl9pPr>
          </a:lstStyle>
          <a:p>
            <a:pPr eaLnBrk="1" hangingPunct="1">
              <a:lnSpc>
                <a:spcPct val="90000"/>
              </a:lnSpc>
              <a:spcBef>
                <a:spcPct val="20000"/>
              </a:spcBef>
              <a:buClrTx/>
              <a:buSzTx/>
              <a:buFontTx/>
              <a:buChar char="•"/>
            </a:pPr>
            <a:r>
              <a:rPr lang="en-US" altLang="zh-CN" sz="2000" spc="-1" dirty="0">
                <a:solidFill>
                  <a:srgbClr val="000000"/>
                </a:solidFill>
                <a:latin typeface="Arial"/>
                <a:ea typeface="DejaVu Sans"/>
              </a:rPr>
              <a:t>For vectors v</a:t>
            </a:r>
            <a:r>
              <a:rPr lang="en-US" altLang="zh-CN" sz="2000" spc="-1" baseline="-25000" dirty="0">
                <a:solidFill>
                  <a:srgbClr val="000000"/>
                </a:solidFill>
                <a:latin typeface="Arial"/>
                <a:ea typeface="DejaVu Sans"/>
              </a:rPr>
              <a:t>1</a:t>
            </a:r>
            <a:r>
              <a:rPr lang="en-US" altLang="zh-CN" sz="2000" spc="-1" dirty="0">
                <a:solidFill>
                  <a:srgbClr val="000000"/>
                </a:solidFill>
                <a:latin typeface="Arial"/>
                <a:ea typeface="DejaVu Sans"/>
              </a:rPr>
              <a:t>,…,</a:t>
            </a:r>
            <a:r>
              <a:rPr lang="en-US" altLang="zh-CN" sz="2000" spc="-1" dirty="0" err="1">
                <a:solidFill>
                  <a:srgbClr val="000000"/>
                </a:solidFill>
                <a:latin typeface="Arial"/>
                <a:ea typeface="DejaVu Sans"/>
              </a:rPr>
              <a:t>v</a:t>
            </a:r>
            <a:r>
              <a:rPr lang="en-US" altLang="zh-CN" sz="2000" spc="-1" baseline="-25000" dirty="0" err="1">
                <a:solidFill>
                  <a:srgbClr val="000000"/>
                </a:solidFill>
                <a:latin typeface="Arial"/>
                <a:ea typeface="DejaVu Sans"/>
              </a:rPr>
              <a:t>n</a:t>
            </a:r>
            <a:r>
              <a:rPr lang="en-US" altLang="zh-CN" sz="2000" spc="-1" dirty="0">
                <a:solidFill>
                  <a:srgbClr val="000000"/>
                </a:solidFill>
                <a:latin typeface="Arial"/>
                <a:ea typeface="DejaVu Sans"/>
              </a:rPr>
              <a:t>  in R</a:t>
            </a:r>
            <a:r>
              <a:rPr lang="en-US" altLang="zh-CN" sz="2000" spc="-1" baseline="30000" dirty="0">
                <a:solidFill>
                  <a:srgbClr val="000000"/>
                </a:solidFill>
                <a:latin typeface="Arial"/>
                <a:ea typeface="DejaVu Sans"/>
              </a:rPr>
              <a:t>n</a:t>
            </a:r>
            <a:r>
              <a:rPr lang="en-US" altLang="zh-CN" sz="2000" spc="-1" dirty="0">
                <a:solidFill>
                  <a:srgbClr val="000000"/>
                </a:solidFill>
                <a:latin typeface="Arial"/>
                <a:ea typeface="DejaVu Sans"/>
              </a:rPr>
              <a:t> we define the lattice generated by them as </a:t>
            </a:r>
          </a:p>
          <a:p>
            <a:pPr eaLnBrk="1" hangingPunct="1">
              <a:lnSpc>
                <a:spcPct val="90000"/>
              </a:lnSpc>
              <a:spcBef>
                <a:spcPct val="20000"/>
              </a:spcBef>
              <a:buClrTx/>
              <a:buSzTx/>
            </a:pPr>
            <a:r>
              <a:rPr lang="en-US" altLang="zh-CN" sz="2000" spc="-1" dirty="0">
                <a:solidFill>
                  <a:srgbClr val="000000"/>
                </a:solidFill>
                <a:latin typeface="Arial"/>
                <a:ea typeface="DejaVu Sans"/>
              </a:rPr>
              <a:t>       </a:t>
            </a:r>
            <a:r>
              <a:rPr lang="en-US" altLang="zh-CN" sz="2000" spc="-1" dirty="0">
                <a:solidFill>
                  <a:srgbClr val="000000"/>
                </a:solidFill>
                <a:latin typeface="Arial"/>
                <a:ea typeface="DejaVu Sans"/>
                <a:sym typeface="Symbol" panose="05050102010706020507" pitchFamily="18" charset="2"/>
              </a:rPr>
              <a:t></a:t>
            </a:r>
            <a:r>
              <a:rPr lang="en-US" altLang="zh-CN" sz="2000" spc="-1" dirty="0">
                <a:solidFill>
                  <a:srgbClr val="000000"/>
                </a:solidFill>
                <a:latin typeface="Arial"/>
                <a:ea typeface="DejaVu Sans"/>
              </a:rPr>
              <a:t>={a</a:t>
            </a:r>
            <a:r>
              <a:rPr lang="en-US" altLang="zh-CN" sz="2000" spc="-1" baseline="-25000" dirty="0">
                <a:solidFill>
                  <a:srgbClr val="000000"/>
                </a:solidFill>
                <a:latin typeface="Arial"/>
                <a:ea typeface="DejaVu Sans"/>
              </a:rPr>
              <a:t>1</a:t>
            </a:r>
            <a:r>
              <a:rPr lang="en-US" altLang="zh-CN" sz="2000" spc="-1" dirty="0">
                <a:solidFill>
                  <a:srgbClr val="000000"/>
                </a:solidFill>
                <a:latin typeface="Arial"/>
                <a:ea typeface="DejaVu Sans"/>
              </a:rPr>
              <a:t>v</a:t>
            </a:r>
            <a:r>
              <a:rPr lang="en-US" altLang="zh-CN" sz="2000" spc="-1" baseline="-25000" dirty="0">
                <a:solidFill>
                  <a:srgbClr val="000000"/>
                </a:solidFill>
                <a:latin typeface="Arial"/>
                <a:ea typeface="DejaVu Sans"/>
              </a:rPr>
              <a:t>1</a:t>
            </a:r>
            <a:r>
              <a:rPr lang="en-US" altLang="zh-CN" sz="2000" spc="-1" dirty="0">
                <a:solidFill>
                  <a:srgbClr val="000000"/>
                </a:solidFill>
                <a:latin typeface="Arial"/>
                <a:ea typeface="DejaVu Sans"/>
              </a:rPr>
              <a:t>+…+</a:t>
            </a:r>
            <a:r>
              <a:rPr lang="en-US" altLang="zh-CN" sz="2000" spc="-1" dirty="0" err="1">
                <a:solidFill>
                  <a:srgbClr val="000000"/>
                </a:solidFill>
                <a:latin typeface="Arial"/>
                <a:ea typeface="DejaVu Sans"/>
              </a:rPr>
              <a:t>a</a:t>
            </a:r>
            <a:r>
              <a:rPr lang="en-US" altLang="zh-CN" sz="2000" spc="-1" baseline="-25000" dirty="0" err="1">
                <a:solidFill>
                  <a:srgbClr val="000000"/>
                </a:solidFill>
                <a:latin typeface="Arial"/>
                <a:ea typeface="DejaVu Sans"/>
              </a:rPr>
              <a:t>n</a:t>
            </a:r>
            <a:r>
              <a:rPr lang="en-US" altLang="zh-CN" sz="2000" spc="-1" dirty="0" err="1">
                <a:solidFill>
                  <a:srgbClr val="000000"/>
                </a:solidFill>
                <a:latin typeface="Arial"/>
                <a:ea typeface="DejaVu Sans"/>
              </a:rPr>
              <a:t>v</a:t>
            </a:r>
            <a:r>
              <a:rPr lang="en-US" altLang="zh-CN" sz="2000" spc="-1" baseline="-25000" dirty="0" err="1">
                <a:solidFill>
                  <a:srgbClr val="000000"/>
                </a:solidFill>
                <a:latin typeface="Arial"/>
                <a:ea typeface="DejaVu Sans"/>
              </a:rPr>
              <a:t>n</a:t>
            </a:r>
            <a:r>
              <a:rPr lang="en-US" altLang="zh-CN" sz="2000" spc="-1" dirty="0">
                <a:solidFill>
                  <a:srgbClr val="000000"/>
                </a:solidFill>
                <a:latin typeface="Arial"/>
                <a:ea typeface="DejaVu Sans"/>
              </a:rPr>
              <a:t> | </a:t>
            </a:r>
            <a:r>
              <a:rPr lang="en-US" altLang="zh-CN" sz="2000" spc="-1" dirty="0" err="1">
                <a:solidFill>
                  <a:srgbClr val="000000"/>
                </a:solidFill>
                <a:latin typeface="Arial"/>
                <a:ea typeface="DejaVu Sans"/>
              </a:rPr>
              <a:t>a</a:t>
            </a:r>
            <a:r>
              <a:rPr lang="en-US" altLang="zh-CN" sz="2000" spc="-1" baseline="-25000" dirty="0" err="1">
                <a:solidFill>
                  <a:srgbClr val="000000"/>
                </a:solidFill>
                <a:latin typeface="Arial"/>
                <a:ea typeface="DejaVu Sans"/>
              </a:rPr>
              <a:t>i</a:t>
            </a:r>
            <a:r>
              <a:rPr lang="en-US" altLang="zh-CN" sz="2000" spc="-1" dirty="0">
                <a:solidFill>
                  <a:srgbClr val="000000"/>
                </a:solidFill>
                <a:latin typeface="Arial"/>
                <a:ea typeface="DejaVu Sans"/>
              </a:rPr>
              <a:t> integers}</a:t>
            </a:r>
          </a:p>
          <a:p>
            <a:pPr eaLnBrk="1" hangingPunct="1">
              <a:lnSpc>
                <a:spcPct val="90000"/>
              </a:lnSpc>
              <a:spcBef>
                <a:spcPct val="20000"/>
              </a:spcBef>
              <a:buClrTx/>
              <a:buSzTx/>
              <a:buFontTx/>
              <a:buChar char="•"/>
            </a:pPr>
            <a:r>
              <a:rPr lang="en-US" altLang="zh-CN" sz="2000" spc="-1" dirty="0">
                <a:solidFill>
                  <a:srgbClr val="000000"/>
                </a:solidFill>
                <a:latin typeface="Arial"/>
                <a:ea typeface="DejaVu Sans"/>
              </a:rPr>
              <a:t>We call v</a:t>
            </a:r>
            <a:r>
              <a:rPr lang="en-US" altLang="zh-CN" sz="2000" spc="-1" baseline="-25000" dirty="0">
                <a:solidFill>
                  <a:srgbClr val="000000"/>
                </a:solidFill>
                <a:latin typeface="Arial"/>
                <a:ea typeface="DejaVu Sans"/>
              </a:rPr>
              <a:t>1</a:t>
            </a:r>
            <a:r>
              <a:rPr lang="en-US" altLang="zh-CN" sz="2000" spc="-1" dirty="0">
                <a:solidFill>
                  <a:srgbClr val="000000"/>
                </a:solidFill>
                <a:latin typeface="Arial"/>
                <a:ea typeface="DejaVu Sans"/>
              </a:rPr>
              <a:t>,…,</a:t>
            </a:r>
            <a:r>
              <a:rPr lang="en-US" altLang="zh-CN" sz="2000" spc="-1" dirty="0" err="1">
                <a:solidFill>
                  <a:srgbClr val="000000"/>
                </a:solidFill>
                <a:latin typeface="Arial"/>
                <a:ea typeface="DejaVu Sans"/>
              </a:rPr>
              <a:t>v</a:t>
            </a:r>
            <a:r>
              <a:rPr lang="en-US" altLang="zh-CN" sz="2000" spc="-1" baseline="-25000" dirty="0" err="1">
                <a:solidFill>
                  <a:srgbClr val="000000"/>
                </a:solidFill>
                <a:latin typeface="Arial"/>
                <a:ea typeface="DejaVu Sans"/>
              </a:rPr>
              <a:t>n</a:t>
            </a:r>
            <a:r>
              <a:rPr lang="en-US" altLang="zh-CN" sz="2000" spc="-1" dirty="0">
                <a:solidFill>
                  <a:srgbClr val="000000"/>
                </a:solidFill>
                <a:latin typeface="Arial"/>
                <a:ea typeface="DejaVu Sans"/>
              </a:rPr>
              <a:t> a basis of </a:t>
            </a:r>
            <a:r>
              <a:rPr lang="en-US" altLang="zh-CN" sz="2000" spc="-1" dirty="0" smtClean="0">
                <a:solidFill>
                  <a:srgbClr val="000000"/>
                </a:solidFill>
                <a:latin typeface="Arial"/>
                <a:ea typeface="DejaVu Sans"/>
                <a:sym typeface="Symbol" panose="05050102010706020507" pitchFamily="18" charset="2"/>
              </a:rPr>
              <a:t></a:t>
            </a:r>
          </a:p>
          <a:p>
            <a:pPr eaLnBrk="1" hangingPunct="1">
              <a:lnSpc>
                <a:spcPct val="90000"/>
              </a:lnSpc>
              <a:spcBef>
                <a:spcPct val="20000"/>
              </a:spcBef>
              <a:buClrTx/>
              <a:buSzTx/>
              <a:buFontTx/>
              <a:buChar char="•"/>
            </a:pPr>
            <a:r>
              <a:rPr lang="en-US" altLang="zh-CN" sz="2000" dirty="0"/>
              <a:t>Lattice of rank n   =   set of all integer linear combinations of n linearly independent basis vectors.</a:t>
            </a:r>
          </a:p>
          <a:p>
            <a:pPr eaLnBrk="1" hangingPunct="1">
              <a:lnSpc>
                <a:spcPct val="90000"/>
              </a:lnSpc>
              <a:spcBef>
                <a:spcPct val="20000"/>
              </a:spcBef>
              <a:buClrTx/>
              <a:buSzTx/>
              <a:buFontTx/>
              <a:buChar char="•"/>
            </a:pPr>
            <a:endParaRPr lang="en-US" altLang="zh-CN" sz="2400" spc="-1" dirty="0">
              <a:solidFill>
                <a:srgbClr val="000000"/>
              </a:solidFill>
              <a:latin typeface="Arial"/>
              <a:ea typeface="DejaVu Sans"/>
            </a:endParaRPr>
          </a:p>
          <a:p>
            <a:pPr marL="0" indent="0" eaLnBrk="1" hangingPunct="1">
              <a:lnSpc>
                <a:spcPct val="90000"/>
              </a:lnSpc>
              <a:spcBef>
                <a:spcPct val="20000"/>
              </a:spcBef>
              <a:buClrTx/>
              <a:buSzTx/>
            </a:pPr>
            <a:endParaRPr lang="en-US" altLang="zh-CN" sz="3200" dirty="0">
              <a:solidFill>
                <a:srgbClr val="000000"/>
              </a:solidFill>
              <a:latin typeface="Berlin Sans FB" panose="020E0602020502020306" pitchFamily="34" charset="0"/>
              <a:cs typeface="Times New Roman" panose="02020603050405020304" pitchFamily="18" charset="0"/>
            </a:endParaRPr>
          </a:p>
        </p:txBody>
      </p:sp>
      <p:grpSp>
        <p:nvGrpSpPr>
          <p:cNvPr id="145" name="组合 144"/>
          <p:cNvGrpSpPr/>
          <p:nvPr/>
        </p:nvGrpSpPr>
        <p:grpSpPr>
          <a:xfrm>
            <a:off x="4867429" y="1140406"/>
            <a:ext cx="3470564" cy="3629022"/>
            <a:chOff x="5119543" y="782173"/>
            <a:chExt cx="3781425" cy="4119563"/>
          </a:xfrm>
        </p:grpSpPr>
        <p:grpSp>
          <p:nvGrpSpPr>
            <p:cNvPr id="146" name="Group 4">
              <a:extLst>
                <a:ext uri="{FF2B5EF4-FFF2-40B4-BE49-F238E27FC236}">
                  <a16:creationId xmlns:a16="http://schemas.microsoft.com/office/drawing/2014/main" xmlns="" id="{EE7D3421-ED1E-4B4D-A988-EE0A1BBC0F5C}"/>
                </a:ext>
              </a:extLst>
            </p:cNvPr>
            <p:cNvGrpSpPr>
              <a:grpSpLocks/>
            </p:cNvGrpSpPr>
            <p:nvPr/>
          </p:nvGrpSpPr>
          <p:grpSpPr bwMode="auto">
            <a:xfrm>
              <a:off x="5456093" y="782173"/>
              <a:ext cx="3444875" cy="3362325"/>
              <a:chOff x="3455" y="1344"/>
              <a:chExt cx="1968" cy="1922"/>
            </a:xfrm>
          </p:grpSpPr>
          <p:sp>
            <p:nvSpPr>
              <p:cNvPr id="161" name="Oval 5">
                <a:extLst>
                  <a:ext uri="{FF2B5EF4-FFF2-40B4-BE49-F238E27FC236}">
                    <a16:creationId xmlns:a16="http://schemas.microsoft.com/office/drawing/2014/main" xmlns="" id="{08F2AB51-488A-4D18-84AF-67085CF115B6}"/>
                  </a:ext>
                </a:extLst>
              </p:cNvPr>
              <p:cNvSpPr>
                <a:spLocks noChangeArrowheads="1"/>
              </p:cNvSpPr>
              <p:nvPr/>
            </p:nvSpPr>
            <p:spPr bwMode="auto">
              <a:xfrm>
                <a:off x="3859" y="3127"/>
                <a:ext cx="117" cy="109"/>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162" name="Oval 6">
                <a:extLst>
                  <a:ext uri="{FF2B5EF4-FFF2-40B4-BE49-F238E27FC236}">
                    <a16:creationId xmlns:a16="http://schemas.microsoft.com/office/drawing/2014/main" xmlns="" id="{5ADF4F58-1B39-475F-B2E1-8315360B3554}"/>
                  </a:ext>
                </a:extLst>
              </p:cNvPr>
              <p:cNvSpPr>
                <a:spLocks noChangeArrowheads="1"/>
              </p:cNvSpPr>
              <p:nvPr/>
            </p:nvSpPr>
            <p:spPr bwMode="auto">
              <a:xfrm>
                <a:off x="4310" y="3103"/>
                <a:ext cx="117" cy="109"/>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163" name="Oval 7">
                <a:extLst>
                  <a:ext uri="{FF2B5EF4-FFF2-40B4-BE49-F238E27FC236}">
                    <a16:creationId xmlns:a16="http://schemas.microsoft.com/office/drawing/2014/main" xmlns="" id="{79D25C85-3BD2-4FA6-847E-F25F6BA36BFE}"/>
                  </a:ext>
                </a:extLst>
              </p:cNvPr>
              <p:cNvSpPr>
                <a:spLocks noChangeArrowheads="1"/>
              </p:cNvSpPr>
              <p:nvPr/>
            </p:nvSpPr>
            <p:spPr bwMode="auto">
              <a:xfrm>
                <a:off x="4724" y="3090"/>
                <a:ext cx="117" cy="109"/>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164" name="Oval 8">
                <a:extLst>
                  <a:ext uri="{FF2B5EF4-FFF2-40B4-BE49-F238E27FC236}">
                    <a16:creationId xmlns:a16="http://schemas.microsoft.com/office/drawing/2014/main" xmlns="" id="{2E4A04A2-2D0E-4794-A620-496CC94BC4D8}"/>
                  </a:ext>
                </a:extLst>
              </p:cNvPr>
              <p:cNvSpPr>
                <a:spLocks noChangeArrowheads="1"/>
              </p:cNvSpPr>
              <p:nvPr/>
            </p:nvSpPr>
            <p:spPr bwMode="auto">
              <a:xfrm>
                <a:off x="3478" y="2701"/>
                <a:ext cx="117" cy="109"/>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165" name="Oval 9">
                <a:extLst>
                  <a:ext uri="{FF2B5EF4-FFF2-40B4-BE49-F238E27FC236}">
                    <a16:creationId xmlns:a16="http://schemas.microsoft.com/office/drawing/2014/main" xmlns="" id="{640FBFBC-F152-4DF0-807E-64389B671C3F}"/>
                  </a:ext>
                </a:extLst>
              </p:cNvPr>
              <p:cNvSpPr>
                <a:spLocks noChangeArrowheads="1"/>
              </p:cNvSpPr>
              <p:nvPr/>
            </p:nvSpPr>
            <p:spPr bwMode="auto">
              <a:xfrm>
                <a:off x="3892" y="2687"/>
                <a:ext cx="117" cy="109"/>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166" name="Oval 10">
                <a:extLst>
                  <a:ext uri="{FF2B5EF4-FFF2-40B4-BE49-F238E27FC236}">
                    <a16:creationId xmlns:a16="http://schemas.microsoft.com/office/drawing/2014/main" xmlns="" id="{9E264CCD-9F65-4AEE-BB69-B5A31F689462}"/>
                  </a:ext>
                </a:extLst>
              </p:cNvPr>
              <p:cNvSpPr>
                <a:spLocks noChangeArrowheads="1"/>
              </p:cNvSpPr>
              <p:nvPr/>
            </p:nvSpPr>
            <p:spPr bwMode="auto">
              <a:xfrm>
                <a:off x="4343" y="2663"/>
                <a:ext cx="117" cy="109"/>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167" name="Oval 11">
                <a:extLst>
                  <a:ext uri="{FF2B5EF4-FFF2-40B4-BE49-F238E27FC236}">
                    <a16:creationId xmlns:a16="http://schemas.microsoft.com/office/drawing/2014/main" xmlns="" id="{48E64007-2A88-4648-94C4-53062526D557}"/>
                  </a:ext>
                </a:extLst>
              </p:cNvPr>
              <p:cNvSpPr>
                <a:spLocks noChangeArrowheads="1"/>
              </p:cNvSpPr>
              <p:nvPr/>
            </p:nvSpPr>
            <p:spPr bwMode="auto">
              <a:xfrm>
                <a:off x="4757" y="2650"/>
                <a:ext cx="117" cy="109"/>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168" name="Oval 12">
                <a:extLst>
                  <a:ext uri="{FF2B5EF4-FFF2-40B4-BE49-F238E27FC236}">
                    <a16:creationId xmlns:a16="http://schemas.microsoft.com/office/drawing/2014/main" xmlns="" id="{A24CD5CD-2595-4A5C-88C6-F0EBA0767048}"/>
                  </a:ext>
                </a:extLst>
              </p:cNvPr>
              <p:cNvSpPr>
                <a:spLocks noChangeArrowheads="1"/>
              </p:cNvSpPr>
              <p:nvPr/>
            </p:nvSpPr>
            <p:spPr bwMode="auto">
              <a:xfrm>
                <a:off x="3511" y="2270"/>
                <a:ext cx="117" cy="110"/>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169" name="Oval 13">
                <a:extLst>
                  <a:ext uri="{FF2B5EF4-FFF2-40B4-BE49-F238E27FC236}">
                    <a16:creationId xmlns:a16="http://schemas.microsoft.com/office/drawing/2014/main" xmlns="" id="{2F1AA0A6-5D83-4518-8891-67DB23C79B97}"/>
                  </a:ext>
                </a:extLst>
              </p:cNvPr>
              <p:cNvSpPr>
                <a:spLocks noChangeArrowheads="1"/>
              </p:cNvSpPr>
              <p:nvPr/>
            </p:nvSpPr>
            <p:spPr bwMode="auto">
              <a:xfrm>
                <a:off x="3925" y="2256"/>
                <a:ext cx="117" cy="109"/>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170" name="Oval 14">
                <a:extLst>
                  <a:ext uri="{FF2B5EF4-FFF2-40B4-BE49-F238E27FC236}">
                    <a16:creationId xmlns:a16="http://schemas.microsoft.com/office/drawing/2014/main" xmlns="" id="{F7BB3919-B18B-4276-8426-D4B80A8B0276}"/>
                  </a:ext>
                </a:extLst>
              </p:cNvPr>
              <p:cNvSpPr>
                <a:spLocks noChangeArrowheads="1"/>
              </p:cNvSpPr>
              <p:nvPr/>
            </p:nvSpPr>
            <p:spPr bwMode="auto">
              <a:xfrm>
                <a:off x="4376" y="2232"/>
                <a:ext cx="117" cy="109"/>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171" name="Oval 15">
                <a:extLst>
                  <a:ext uri="{FF2B5EF4-FFF2-40B4-BE49-F238E27FC236}">
                    <a16:creationId xmlns:a16="http://schemas.microsoft.com/office/drawing/2014/main" xmlns="" id="{E798B518-60AB-4CAB-A0C7-5DFCBBB0B60F}"/>
                  </a:ext>
                </a:extLst>
              </p:cNvPr>
              <p:cNvSpPr>
                <a:spLocks noChangeArrowheads="1"/>
              </p:cNvSpPr>
              <p:nvPr/>
            </p:nvSpPr>
            <p:spPr bwMode="auto">
              <a:xfrm>
                <a:off x="4790" y="2219"/>
                <a:ext cx="117" cy="109"/>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172" name="Oval 16">
                <a:extLst>
                  <a:ext uri="{FF2B5EF4-FFF2-40B4-BE49-F238E27FC236}">
                    <a16:creationId xmlns:a16="http://schemas.microsoft.com/office/drawing/2014/main" xmlns="" id="{7760990F-A7BD-4C7D-ADD9-322FBC2EABDE}"/>
                  </a:ext>
                </a:extLst>
              </p:cNvPr>
              <p:cNvSpPr>
                <a:spLocks noChangeArrowheads="1"/>
              </p:cNvSpPr>
              <p:nvPr/>
            </p:nvSpPr>
            <p:spPr bwMode="auto">
              <a:xfrm>
                <a:off x="3544" y="1857"/>
                <a:ext cx="117" cy="109"/>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173" name="Oval 17">
                <a:extLst>
                  <a:ext uri="{FF2B5EF4-FFF2-40B4-BE49-F238E27FC236}">
                    <a16:creationId xmlns:a16="http://schemas.microsoft.com/office/drawing/2014/main" xmlns="" id="{78C8F0C0-E4E6-4737-AA79-BB55EA588300}"/>
                  </a:ext>
                </a:extLst>
              </p:cNvPr>
              <p:cNvSpPr>
                <a:spLocks noChangeArrowheads="1"/>
              </p:cNvSpPr>
              <p:nvPr/>
            </p:nvSpPr>
            <p:spPr bwMode="auto">
              <a:xfrm>
                <a:off x="3958" y="1843"/>
                <a:ext cx="117" cy="109"/>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174" name="Oval 18">
                <a:extLst>
                  <a:ext uri="{FF2B5EF4-FFF2-40B4-BE49-F238E27FC236}">
                    <a16:creationId xmlns:a16="http://schemas.microsoft.com/office/drawing/2014/main" xmlns="" id="{A6E17C38-8C10-4403-9C15-B5DEF9CA7E94}"/>
                  </a:ext>
                </a:extLst>
              </p:cNvPr>
              <p:cNvSpPr>
                <a:spLocks noChangeArrowheads="1"/>
              </p:cNvSpPr>
              <p:nvPr/>
            </p:nvSpPr>
            <p:spPr bwMode="auto">
              <a:xfrm>
                <a:off x="4409" y="1819"/>
                <a:ext cx="117" cy="110"/>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175" name="Oval 19">
                <a:extLst>
                  <a:ext uri="{FF2B5EF4-FFF2-40B4-BE49-F238E27FC236}">
                    <a16:creationId xmlns:a16="http://schemas.microsoft.com/office/drawing/2014/main" xmlns="" id="{2F1D3E41-EAC4-4FBA-B3A5-DF8C22797321}"/>
                  </a:ext>
                </a:extLst>
              </p:cNvPr>
              <p:cNvSpPr>
                <a:spLocks noChangeArrowheads="1"/>
              </p:cNvSpPr>
              <p:nvPr/>
            </p:nvSpPr>
            <p:spPr bwMode="auto">
              <a:xfrm>
                <a:off x="4823" y="1806"/>
                <a:ext cx="117" cy="109"/>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176" name="Oval 20">
                <a:extLst>
                  <a:ext uri="{FF2B5EF4-FFF2-40B4-BE49-F238E27FC236}">
                    <a16:creationId xmlns:a16="http://schemas.microsoft.com/office/drawing/2014/main" xmlns="" id="{44C8E59C-D32A-4D5C-A239-EF9C8D8B3FD5}"/>
                  </a:ext>
                </a:extLst>
              </p:cNvPr>
              <p:cNvSpPr>
                <a:spLocks noChangeArrowheads="1"/>
              </p:cNvSpPr>
              <p:nvPr/>
            </p:nvSpPr>
            <p:spPr bwMode="auto">
              <a:xfrm>
                <a:off x="3568" y="1399"/>
                <a:ext cx="117" cy="109"/>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177" name="Oval 21">
                <a:extLst>
                  <a:ext uri="{FF2B5EF4-FFF2-40B4-BE49-F238E27FC236}">
                    <a16:creationId xmlns:a16="http://schemas.microsoft.com/office/drawing/2014/main" xmlns="" id="{DDD77BEE-9601-4015-BB0E-3A2F879B2572}"/>
                  </a:ext>
                </a:extLst>
              </p:cNvPr>
              <p:cNvSpPr>
                <a:spLocks noChangeArrowheads="1"/>
              </p:cNvSpPr>
              <p:nvPr/>
            </p:nvSpPr>
            <p:spPr bwMode="auto">
              <a:xfrm>
                <a:off x="3982" y="1385"/>
                <a:ext cx="117" cy="109"/>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178" name="Oval 22">
                <a:extLst>
                  <a:ext uri="{FF2B5EF4-FFF2-40B4-BE49-F238E27FC236}">
                    <a16:creationId xmlns:a16="http://schemas.microsoft.com/office/drawing/2014/main" xmlns="" id="{880BB034-B184-4AFE-9924-1EECF1C1C591}"/>
                  </a:ext>
                </a:extLst>
              </p:cNvPr>
              <p:cNvSpPr>
                <a:spLocks noChangeArrowheads="1"/>
              </p:cNvSpPr>
              <p:nvPr/>
            </p:nvSpPr>
            <p:spPr bwMode="auto">
              <a:xfrm>
                <a:off x="4433" y="1361"/>
                <a:ext cx="117" cy="109"/>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179" name="Oval 23">
                <a:extLst>
                  <a:ext uri="{FF2B5EF4-FFF2-40B4-BE49-F238E27FC236}">
                    <a16:creationId xmlns:a16="http://schemas.microsoft.com/office/drawing/2014/main" xmlns="" id="{75B200D1-178B-40B3-A401-44F3CEB558C8}"/>
                  </a:ext>
                </a:extLst>
              </p:cNvPr>
              <p:cNvSpPr>
                <a:spLocks noChangeArrowheads="1"/>
              </p:cNvSpPr>
              <p:nvPr/>
            </p:nvSpPr>
            <p:spPr bwMode="auto">
              <a:xfrm>
                <a:off x="4847" y="1348"/>
                <a:ext cx="117" cy="110"/>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180" name="Oval 24">
                <a:extLst>
                  <a:ext uri="{FF2B5EF4-FFF2-40B4-BE49-F238E27FC236}">
                    <a16:creationId xmlns:a16="http://schemas.microsoft.com/office/drawing/2014/main" xmlns="" id="{6795D561-BDFB-4992-82D0-01ECF3CD73FE}"/>
                  </a:ext>
                </a:extLst>
              </p:cNvPr>
              <p:cNvSpPr>
                <a:spLocks noChangeArrowheads="1"/>
              </p:cNvSpPr>
              <p:nvPr/>
            </p:nvSpPr>
            <p:spPr bwMode="auto">
              <a:xfrm>
                <a:off x="5184" y="3086"/>
                <a:ext cx="117" cy="109"/>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181" name="Oval 25">
                <a:extLst>
                  <a:ext uri="{FF2B5EF4-FFF2-40B4-BE49-F238E27FC236}">
                    <a16:creationId xmlns:a16="http://schemas.microsoft.com/office/drawing/2014/main" xmlns="" id="{0AB26FB2-6CEA-4DA9-B712-AD798D623C7F}"/>
                  </a:ext>
                </a:extLst>
              </p:cNvPr>
              <p:cNvSpPr>
                <a:spLocks noChangeArrowheads="1"/>
              </p:cNvSpPr>
              <p:nvPr/>
            </p:nvSpPr>
            <p:spPr bwMode="auto">
              <a:xfrm>
                <a:off x="5217" y="2646"/>
                <a:ext cx="117" cy="109"/>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182" name="Oval 26">
                <a:extLst>
                  <a:ext uri="{FF2B5EF4-FFF2-40B4-BE49-F238E27FC236}">
                    <a16:creationId xmlns:a16="http://schemas.microsoft.com/office/drawing/2014/main" xmlns="" id="{A0AC550A-228D-44AC-AF49-45ACD1F2877B}"/>
                  </a:ext>
                </a:extLst>
              </p:cNvPr>
              <p:cNvSpPr>
                <a:spLocks noChangeArrowheads="1"/>
              </p:cNvSpPr>
              <p:nvPr/>
            </p:nvSpPr>
            <p:spPr bwMode="auto">
              <a:xfrm>
                <a:off x="5250" y="2215"/>
                <a:ext cx="117" cy="109"/>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183" name="Oval 27">
                <a:extLst>
                  <a:ext uri="{FF2B5EF4-FFF2-40B4-BE49-F238E27FC236}">
                    <a16:creationId xmlns:a16="http://schemas.microsoft.com/office/drawing/2014/main" xmlns="" id="{CF8FDED2-5BD6-4ABF-9D90-A4284100C55D}"/>
                  </a:ext>
                </a:extLst>
              </p:cNvPr>
              <p:cNvSpPr>
                <a:spLocks noChangeArrowheads="1"/>
              </p:cNvSpPr>
              <p:nvPr/>
            </p:nvSpPr>
            <p:spPr bwMode="auto">
              <a:xfrm>
                <a:off x="5283" y="1802"/>
                <a:ext cx="117" cy="109"/>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184" name="Oval 28">
                <a:extLst>
                  <a:ext uri="{FF2B5EF4-FFF2-40B4-BE49-F238E27FC236}">
                    <a16:creationId xmlns:a16="http://schemas.microsoft.com/office/drawing/2014/main" xmlns="" id="{E4925471-CA3C-409C-A89E-6C915B92C841}"/>
                  </a:ext>
                </a:extLst>
              </p:cNvPr>
              <p:cNvSpPr>
                <a:spLocks noChangeArrowheads="1"/>
              </p:cNvSpPr>
              <p:nvPr/>
            </p:nvSpPr>
            <p:spPr bwMode="auto">
              <a:xfrm>
                <a:off x="5307" y="1344"/>
                <a:ext cx="117" cy="109"/>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185" name="Oval 29">
                <a:extLst>
                  <a:ext uri="{FF2B5EF4-FFF2-40B4-BE49-F238E27FC236}">
                    <a16:creationId xmlns:a16="http://schemas.microsoft.com/office/drawing/2014/main" xmlns="" id="{13F7D00A-5B7F-4B8A-A655-CCCA0463A272}"/>
                  </a:ext>
                </a:extLst>
              </p:cNvPr>
              <p:cNvSpPr>
                <a:spLocks noChangeArrowheads="1"/>
              </p:cNvSpPr>
              <p:nvPr/>
            </p:nvSpPr>
            <p:spPr bwMode="auto">
              <a:xfrm>
                <a:off x="3455" y="3158"/>
                <a:ext cx="117" cy="109"/>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grpSp>
        <p:sp>
          <p:nvSpPr>
            <p:cNvPr id="147" name="Line 30">
              <a:extLst>
                <a:ext uri="{FF2B5EF4-FFF2-40B4-BE49-F238E27FC236}">
                  <a16:creationId xmlns:a16="http://schemas.microsoft.com/office/drawing/2014/main" xmlns="" id="{41A789C5-9591-4A42-A1B8-1DD777E58918}"/>
                </a:ext>
              </a:extLst>
            </p:cNvPr>
            <p:cNvSpPr>
              <a:spLocks noChangeShapeType="1"/>
            </p:cNvSpPr>
            <p:nvPr/>
          </p:nvSpPr>
          <p:spPr bwMode="auto">
            <a:xfrm flipV="1">
              <a:off x="5559281" y="3215811"/>
              <a:ext cx="736600" cy="809625"/>
            </a:xfrm>
            <a:prstGeom prst="line">
              <a:avLst/>
            </a:prstGeom>
            <a:noFill/>
            <a:ln w="38160">
              <a:solidFill>
                <a:srgbClr val="000000"/>
              </a:solidFill>
              <a:round/>
              <a:headEnd/>
              <a:tailEnd type="triangle" w="lg" len="lg"/>
            </a:ln>
          </p:spPr>
          <p:txBody>
            <a:bodyPr lIns="100783" tIns="50392" rIns="100783" bIns="50392"/>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148" name="Line 31">
              <a:extLst>
                <a:ext uri="{FF2B5EF4-FFF2-40B4-BE49-F238E27FC236}">
                  <a16:creationId xmlns:a16="http://schemas.microsoft.com/office/drawing/2014/main" xmlns="" id="{7049CF17-F0CC-4470-B230-9148E3356BCD}"/>
                </a:ext>
              </a:extLst>
            </p:cNvPr>
            <p:cNvSpPr>
              <a:spLocks noChangeShapeType="1"/>
            </p:cNvSpPr>
            <p:nvPr/>
          </p:nvSpPr>
          <p:spPr bwMode="auto">
            <a:xfrm flipV="1">
              <a:off x="5559281" y="3215811"/>
              <a:ext cx="65087" cy="809625"/>
            </a:xfrm>
            <a:prstGeom prst="line">
              <a:avLst/>
            </a:prstGeom>
            <a:noFill/>
            <a:ln w="38160">
              <a:solidFill>
                <a:srgbClr val="000000"/>
              </a:solidFill>
              <a:round/>
              <a:headEnd/>
              <a:tailEnd type="triangle" w="lg" len="lg"/>
            </a:ln>
          </p:spPr>
          <p:txBody>
            <a:bodyPr lIns="100783" tIns="50392" rIns="100783" bIns="50392"/>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149" name="Text Box 32">
              <a:extLst>
                <a:ext uri="{FF2B5EF4-FFF2-40B4-BE49-F238E27FC236}">
                  <a16:creationId xmlns:a16="http://schemas.microsoft.com/office/drawing/2014/main" xmlns="" id="{1DF1E7F4-0DEC-4CC4-9144-CBCCA899C738}"/>
                </a:ext>
              </a:extLst>
            </p:cNvPr>
            <p:cNvSpPr txBox="1">
              <a:spLocks noChangeArrowheads="1"/>
            </p:cNvSpPr>
            <p:nvPr/>
          </p:nvSpPr>
          <p:spPr bwMode="auto">
            <a:xfrm>
              <a:off x="5119543" y="2779248"/>
              <a:ext cx="1008063" cy="471164"/>
            </a:xfrm>
            <a:prstGeom prst="rect">
              <a:avLst/>
            </a:prstGeom>
            <a:noFill/>
            <a:ln w="9525">
              <a:noFill/>
              <a:miter lim="800000"/>
              <a:headEnd/>
              <a:tailEnd/>
            </a:ln>
          </p:spPr>
          <p:txBody>
            <a:bodyPr lIns="99197" tIns="51582" rIns="99197" bIns="51582">
              <a:spAutoFit/>
            </a:bodyPr>
            <a:lstStyle/>
            <a:p>
              <a:pPr algn="ctr" defTabSz="1007943" rtl="0">
                <a:buClr>
                  <a:srgbClr val="FFFF00"/>
                </a:buClr>
                <a:buSzPct val="83000"/>
                <a:buFont typeface="Times New Roman" pitchFamily="18" charset="0"/>
                <a:buNone/>
                <a:tabLst>
                  <a:tab pos="0" algn="l"/>
                  <a:tab pos="1007838" algn="l"/>
                  <a:tab pos="2015677" algn="l"/>
                  <a:tab pos="3023515" algn="l"/>
                  <a:tab pos="4031354" algn="l"/>
                  <a:tab pos="5039193" algn="l"/>
                  <a:tab pos="6047032" algn="l"/>
                  <a:tab pos="7054871" algn="l"/>
                  <a:tab pos="8062709" algn="l"/>
                  <a:tab pos="9070548" algn="l"/>
                  <a:tab pos="10078386" algn="l"/>
                  <a:tab pos="11086225" algn="l"/>
                </a:tabLst>
                <a:defRPr/>
              </a:pPr>
              <a:r>
                <a:rPr lang="en-GB" dirty="0">
                  <a:solidFill>
                    <a:srgbClr val="000080"/>
                  </a:solidFill>
                  <a:latin typeface="Berlin Sans FB" pitchFamily="34" charset="0"/>
                  <a:ea typeface="+mn-ea"/>
                  <a:cs typeface="Times New Roman" pitchFamily="18" charset="0"/>
                </a:rPr>
                <a:t>v</a:t>
              </a:r>
              <a:r>
                <a:rPr lang="en-GB" baseline="-25000" dirty="0">
                  <a:solidFill>
                    <a:srgbClr val="000080"/>
                  </a:solidFill>
                  <a:latin typeface="Berlin Sans FB" pitchFamily="34" charset="0"/>
                  <a:ea typeface="+mn-ea"/>
                  <a:cs typeface="Times New Roman" pitchFamily="18" charset="0"/>
                </a:rPr>
                <a:t>1</a:t>
              </a:r>
              <a:endParaRPr lang="en-GB" sz="2200" baseline="-25000" dirty="0">
                <a:solidFill>
                  <a:srgbClr val="000080"/>
                </a:solidFill>
                <a:latin typeface="Berlin Sans FB" pitchFamily="34" charset="0"/>
                <a:ea typeface="+mn-ea"/>
                <a:cs typeface="Times New Roman" pitchFamily="18" charset="0"/>
              </a:endParaRPr>
            </a:p>
          </p:txBody>
        </p:sp>
        <p:sp>
          <p:nvSpPr>
            <p:cNvPr id="150" name="Text Box 33">
              <a:extLst>
                <a:ext uri="{FF2B5EF4-FFF2-40B4-BE49-F238E27FC236}">
                  <a16:creationId xmlns:a16="http://schemas.microsoft.com/office/drawing/2014/main" xmlns="" id="{0711B8C0-6D86-442A-9685-6E80743B6193}"/>
                </a:ext>
              </a:extLst>
            </p:cNvPr>
            <p:cNvSpPr txBox="1">
              <a:spLocks noChangeArrowheads="1"/>
            </p:cNvSpPr>
            <p:nvPr/>
          </p:nvSpPr>
          <p:spPr bwMode="auto">
            <a:xfrm>
              <a:off x="5876780" y="2779248"/>
              <a:ext cx="1008062" cy="471164"/>
            </a:xfrm>
            <a:prstGeom prst="rect">
              <a:avLst/>
            </a:prstGeom>
            <a:noFill/>
            <a:ln w="9525">
              <a:noFill/>
              <a:miter lim="800000"/>
              <a:headEnd/>
              <a:tailEnd/>
            </a:ln>
          </p:spPr>
          <p:txBody>
            <a:bodyPr lIns="99197" tIns="51582" rIns="99197" bIns="51582">
              <a:spAutoFit/>
            </a:bodyPr>
            <a:lstStyle/>
            <a:p>
              <a:pPr algn="ctr" defTabSz="1007943" rtl="0">
                <a:buClr>
                  <a:srgbClr val="FFFF00"/>
                </a:buClr>
                <a:buSzPct val="83000"/>
                <a:buFont typeface="Times New Roman" pitchFamily="18" charset="0"/>
                <a:buNone/>
                <a:tabLst>
                  <a:tab pos="0" algn="l"/>
                  <a:tab pos="1007838" algn="l"/>
                  <a:tab pos="2015677" algn="l"/>
                  <a:tab pos="3023515" algn="l"/>
                  <a:tab pos="4031354" algn="l"/>
                  <a:tab pos="5039193" algn="l"/>
                  <a:tab pos="6047032" algn="l"/>
                  <a:tab pos="7054871" algn="l"/>
                  <a:tab pos="8062709" algn="l"/>
                  <a:tab pos="9070548" algn="l"/>
                  <a:tab pos="10078386" algn="l"/>
                  <a:tab pos="11086225" algn="l"/>
                </a:tabLst>
                <a:defRPr/>
              </a:pPr>
              <a:r>
                <a:rPr lang="en-GB" dirty="0">
                  <a:solidFill>
                    <a:srgbClr val="000080"/>
                  </a:solidFill>
                  <a:latin typeface="Berlin Sans FB" pitchFamily="34" charset="0"/>
                  <a:ea typeface="+mn-ea"/>
                  <a:cs typeface="Times New Roman" pitchFamily="18" charset="0"/>
                </a:rPr>
                <a:t>v</a:t>
              </a:r>
              <a:r>
                <a:rPr lang="en-GB" baseline="-25000" dirty="0">
                  <a:solidFill>
                    <a:srgbClr val="000080"/>
                  </a:solidFill>
                  <a:latin typeface="Berlin Sans FB" pitchFamily="34" charset="0"/>
                  <a:ea typeface="+mn-ea"/>
                  <a:cs typeface="Times New Roman" pitchFamily="18" charset="0"/>
                </a:rPr>
                <a:t>2</a:t>
              </a:r>
              <a:endParaRPr lang="en-GB" sz="2200" baseline="-25000" dirty="0">
                <a:solidFill>
                  <a:srgbClr val="000080"/>
                </a:solidFill>
                <a:latin typeface="Berlin Sans FB" pitchFamily="34" charset="0"/>
                <a:ea typeface="+mn-ea"/>
                <a:cs typeface="Times New Roman" pitchFamily="18" charset="0"/>
              </a:endParaRPr>
            </a:p>
          </p:txBody>
        </p:sp>
        <p:sp>
          <p:nvSpPr>
            <p:cNvPr id="151" name="Text Box 35">
              <a:extLst>
                <a:ext uri="{FF2B5EF4-FFF2-40B4-BE49-F238E27FC236}">
                  <a16:creationId xmlns:a16="http://schemas.microsoft.com/office/drawing/2014/main" xmlns="" id="{004D61C5-238B-4076-B333-A2AEA57750AA}"/>
                </a:ext>
              </a:extLst>
            </p:cNvPr>
            <p:cNvSpPr txBox="1">
              <a:spLocks noChangeArrowheads="1"/>
            </p:cNvSpPr>
            <p:nvPr/>
          </p:nvSpPr>
          <p:spPr bwMode="auto">
            <a:xfrm>
              <a:off x="5203681" y="2041061"/>
              <a:ext cx="1008062" cy="471164"/>
            </a:xfrm>
            <a:prstGeom prst="rect">
              <a:avLst/>
            </a:prstGeom>
            <a:noFill/>
            <a:ln w="9525">
              <a:noFill/>
              <a:miter lim="800000"/>
              <a:headEnd/>
              <a:tailEnd/>
            </a:ln>
          </p:spPr>
          <p:txBody>
            <a:bodyPr lIns="99197" tIns="51582" rIns="99197" bIns="51582">
              <a:spAutoFit/>
            </a:bodyPr>
            <a:lstStyle/>
            <a:p>
              <a:pPr algn="ctr" defTabSz="1007943" rtl="0">
                <a:buClr>
                  <a:srgbClr val="FFFF00"/>
                </a:buClr>
                <a:buSzPct val="83000"/>
                <a:buFont typeface="Times New Roman" pitchFamily="18" charset="0"/>
                <a:buNone/>
                <a:tabLst>
                  <a:tab pos="0" algn="l"/>
                  <a:tab pos="1007838" algn="l"/>
                  <a:tab pos="2015677" algn="l"/>
                  <a:tab pos="3023515" algn="l"/>
                  <a:tab pos="4031354" algn="l"/>
                  <a:tab pos="5039193" algn="l"/>
                  <a:tab pos="6047032" algn="l"/>
                  <a:tab pos="7054871" algn="l"/>
                  <a:tab pos="8062709" algn="l"/>
                  <a:tab pos="9070548" algn="l"/>
                  <a:tab pos="10078386" algn="l"/>
                  <a:tab pos="11086225" algn="l"/>
                </a:tabLst>
                <a:defRPr/>
              </a:pPr>
              <a:r>
                <a:rPr lang="en-GB" dirty="0">
                  <a:solidFill>
                    <a:srgbClr val="000080"/>
                  </a:solidFill>
                  <a:latin typeface="Berlin Sans FB" pitchFamily="34" charset="0"/>
                  <a:ea typeface="+mn-ea"/>
                  <a:cs typeface="Times New Roman" pitchFamily="18" charset="0"/>
                </a:rPr>
                <a:t>2v</a:t>
              </a:r>
              <a:r>
                <a:rPr lang="en-GB" baseline="-25000" dirty="0">
                  <a:solidFill>
                    <a:srgbClr val="000080"/>
                  </a:solidFill>
                  <a:latin typeface="Berlin Sans FB" pitchFamily="34" charset="0"/>
                  <a:ea typeface="+mn-ea"/>
                  <a:cs typeface="Times New Roman" pitchFamily="18" charset="0"/>
                </a:rPr>
                <a:t>1</a:t>
              </a:r>
              <a:endParaRPr lang="en-GB" sz="2200" baseline="-25000" dirty="0">
                <a:solidFill>
                  <a:srgbClr val="000080"/>
                </a:solidFill>
                <a:latin typeface="Berlin Sans FB" pitchFamily="34" charset="0"/>
                <a:ea typeface="+mn-ea"/>
                <a:cs typeface="Times New Roman" pitchFamily="18" charset="0"/>
              </a:endParaRPr>
            </a:p>
          </p:txBody>
        </p:sp>
        <p:sp>
          <p:nvSpPr>
            <p:cNvPr id="152" name="Text Box 36">
              <a:extLst>
                <a:ext uri="{FF2B5EF4-FFF2-40B4-BE49-F238E27FC236}">
                  <a16:creationId xmlns:a16="http://schemas.microsoft.com/office/drawing/2014/main" xmlns="" id="{CD1C5EBF-7E3C-4973-8C9F-C664CFC1F100}"/>
                </a:ext>
              </a:extLst>
            </p:cNvPr>
            <p:cNvSpPr txBox="1">
              <a:spLocks noChangeArrowheads="1"/>
            </p:cNvSpPr>
            <p:nvPr/>
          </p:nvSpPr>
          <p:spPr bwMode="auto">
            <a:xfrm>
              <a:off x="5876780" y="1956923"/>
              <a:ext cx="1008062" cy="471164"/>
            </a:xfrm>
            <a:prstGeom prst="rect">
              <a:avLst/>
            </a:prstGeom>
            <a:noFill/>
            <a:ln w="9525">
              <a:noFill/>
              <a:miter lim="800000"/>
              <a:headEnd/>
              <a:tailEnd/>
            </a:ln>
          </p:spPr>
          <p:txBody>
            <a:bodyPr lIns="99197" tIns="51582" rIns="99197" bIns="51582">
              <a:spAutoFit/>
            </a:bodyPr>
            <a:lstStyle/>
            <a:p>
              <a:pPr algn="ctr" defTabSz="1007943" rtl="0">
                <a:buClr>
                  <a:srgbClr val="FFFF00"/>
                </a:buClr>
                <a:buSzPct val="83000"/>
                <a:buFont typeface="Times New Roman" pitchFamily="18" charset="0"/>
                <a:buNone/>
                <a:tabLst>
                  <a:tab pos="0" algn="l"/>
                  <a:tab pos="1007838" algn="l"/>
                  <a:tab pos="2015677" algn="l"/>
                  <a:tab pos="3023515" algn="l"/>
                  <a:tab pos="4031354" algn="l"/>
                  <a:tab pos="5039193" algn="l"/>
                  <a:tab pos="6047032" algn="l"/>
                  <a:tab pos="7054871" algn="l"/>
                  <a:tab pos="8062709" algn="l"/>
                  <a:tab pos="9070548" algn="l"/>
                  <a:tab pos="10078386" algn="l"/>
                  <a:tab pos="11086225" algn="l"/>
                </a:tabLst>
                <a:defRPr/>
              </a:pPr>
              <a:r>
                <a:rPr lang="en-GB" dirty="0">
                  <a:solidFill>
                    <a:srgbClr val="000080"/>
                  </a:solidFill>
                  <a:latin typeface="Berlin Sans FB" pitchFamily="34" charset="0"/>
                  <a:ea typeface="+mn-ea"/>
                  <a:cs typeface="Times New Roman" pitchFamily="18" charset="0"/>
                </a:rPr>
                <a:t>v</a:t>
              </a:r>
              <a:r>
                <a:rPr lang="en-GB" baseline="-25000" dirty="0">
                  <a:solidFill>
                    <a:srgbClr val="000080"/>
                  </a:solidFill>
                  <a:latin typeface="Berlin Sans FB" pitchFamily="34" charset="0"/>
                  <a:ea typeface="+mn-ea"/>
                  <a:cs typeface="Times New Roman" pitchFamily="18" charset="0"/>
                </a:rPr>
                <a:t>1</a:t>
              </a:r>
              <a:r>
                <a:rPr lang="en-GB" dirty="0">
                  <a:solidFill>
                    <a:srgbClr val="000080"/>
                  </a:solidFill>
                  <a:latin typeface="Berlin Sans FB" pitchFamily="34" charset="0"/>
                  <a:ea typeface="+mn-ea"/>
                  <a:cs typeface="Times New Roman" pitchFamily="18" charset="0"/>
                </a:rPr>
                <a:t>+v</a:t>
              </a:r>
              <a:r>
                <a:rPr lang="en-GB" baseline="-25000" dirty="0">
                  <a:solidFill>
                    <a:srgbClr val="000080"/>
                  </a:solidFill>
                  <a:latin typeface="Berlin Sans FB" pitchFamily="34" charset="0"/>
                  <a:ea typeface="+mn-ea"/>
                  <a:cs typeface="Times New Roman" pitchFamily="18" charset="0"/>
                </a:rPr>
                <a:t>2</a:t>
              </a:r>
              <a:endParaRPr lang="en-GB" sz="2200" baseline="-25000" dirty="0">
                <a:solidFill>
                  <a:srgbClr val="000080"/>
                </a:solidFill>
                <a:latin typeface="Berlin Sans FB" pitchFamily="34" charset="0"/>
                <a:ea typeface="+mn-ea"/>
                <a:cs typeface="Times New Roman" pitchFamily="18" charset="0"/>
              </a:endParaRPr>
            </a:p>
          </p:txBody>
        </p:sp>
        <p:sp>
          <p:nvSpPr>
            <p:cNvPr id="153" name="Text Box 37">
              <a:extLst>
                <a:ext uri="{FF2B5EF4-FFF2-40B4-BE49-F238E27FC236}">
                  <a16:creationId xmlns:a16="http://schemas.microsoft.com/office/drawing/2014/main" xmlns="" id="{3F0F61C0-5DD0-4589-AEDD-F17647F6E354}"/>
                </a:ext>
              </a:extLst>
            </p:cNvPr>
            <p:cNvSpPr txBox="1">
              <a:spLocks noChangeArrowheads="1"/>
            </p:cNvSpPr>
            <p:nvPr/>
          </p:nvSpPr>
          <p:spPr bwMode="auto">
            <a:xfrm>
              <a:off x="6716568" y="1956923"/>
              <a:ext cx="1008063" cy="471164"/>
            </a:xfrm>
            <a:prstGeom prst="rect">
              <a:avLst/>
            </a:prstGeom>
            <a:noFill/>
            <a:ln w="9525">
              <a:noFill/>
              <a:miter lim="800000"/>
              <a:headEnd/>
              <a:tailEnd/>
            </a:ln>
          </p:spPr>
          <p:txBody>
            <a:bodyPr lIns="99197" tIns="51582" rIns="99197" bIns="51582">
              <a:spAutoFit/>
            </a:bodyPr>
            <a:lstStyle/>
            <a:p>
              <a:pPr algn="ctr" defTabSz="1007943" rtl="0">
                <a:buClr>
                  <a:srgbClr val="FFFF00"/>
                </a:buClr>
                <a:buSzPct val="83000"/>
                <a:buFont typeface="Times New Roman" pitchFamily="18" charset="0"/>
                <a:buNone/>
                <a:tabLst>
                  <a:tab pos="0" algn="l"/>
                  <a:tab pos="1007838" algn="l"/>
                  <a:tab pos="2015677" algn="l"/>
                  <a:tab pos="3023515" algn="l"/>
                  <a:tab pos="4031354" algn="l"/>
                  <a:tab pos="5039193" algn="l"/>
                  <a:tab pos="6047032" algn="l"/>
                  <a:tab pos="7054871" algn="l"/>
                  <a:tab pos="8062709" algn="l"/>
                  <a:tab pos="9070548" algn="l"/>
                  <a:tab pos="10078386" algn="l"/>
                  <a:tab pos="11086225" algn="l"/>
                </a:tabLst>
                <a:defRPr/>
              </a:pPr>
              <a:r>
                <a:rPr lang="en-GB" dirty="0">
                  <a:solidFill>
                    <a:srgbClr val="000080"/>
                  </a:solidFill>
                  <a:latin typeface="Berlin Sans FB" pitchFamily="34" charset="0"/>
                  <a:ea typeface="+mn-ea"/>
                  <a:cs typeface="Times New Roman" pitchFamily="18" charset="0"/>
                </a:rPr>
                <a:t>2v</a:t>
              </a:r>
              <a:r>
                <a:rPr lang="en-GB" baseline="-25000" dirty="0">
                  <a:solidFill>
                    <a:srgbClr val="000080"/>
                  </a:solidFill>
                  <a:latin typeface="Berlin Sans FB" pitchFamily="34" charset="0"/>
                  <a:ea typeface="+mn-ea"/>
                  <a:cs typeface="Times New Roman" pitchFamily="18" charset="0"/>
                </a:rPr>
                <a:t>2</a:t>
              </a:r>
              <a:endParaRPr lang="en-GB" sz="2200" baseline="-25000" dirty="0">
                <a:solidFill>
                  <a:srgbClr val="000080"/>
                </a:solidFill>
                <a:latin typeface="Berlin Sans FB" pitchFamily="34" charset="0"/>
                <a:ea typeface="+mn-ea"/>
                <a:cs typeface="Times New Roman" pitchFamily="18" charset="0"/>
              </a:endParaRPr>
            </a:p>
          </p:txBody>
        </p:sp>
        <p:sp>
          <p:nvSpPr>
            <p:cNvPr id="154" name="Text Box 38">
              <a:extLst>
                <a:ext uri="{FF2B5EF4-FFF2-40B4-BE49-F238E27FC236}">
                  <a16:creationId xmlns:a16="http://schemas.microsoft.com/office/drawing/2014/main" xmlns="" id="{B09D22FA-BA62-420A-8007-EC55BD85E0DA}"/>
                </a:ext>
              </a:extLst>
            </p:cNvPr>
            <p:cNvSpPr txBox="1">
              <a:spLocks noChangeArrowheads="1"/>
            </p:cNvSpPr>
            <p:nvPr/>
          </p:nvSpPr>
          <p:spPr bwMode="auto">
            <a:xfrm>
              <a:off x="6632430" y="2695111"/>
              <a:ext cx="1008062" cy="471164"/>
            </a:xfrm>
            <a:prstGeom prst="rect">
              <a:avLst/>
            </a:prstGeom>
            <a:noFill/>
            <a:ln w="9525">
              <a:noFill/>
              <a:miter lim="800000"/>
              <a:headEnd/>
              <a:tailEnd/>
            </a:ln>
          </p:spPr>
          <p:txBody>
            <a:bodyPr lIns="99197" tIns="51582" rIns="99197" bIns="51582">
              <a:spAutoFit/>
            </a:bodyPr>
            <a:lstStyle/>
            <a:p>
              <a:pPr algn="ctr" defTabSz="1007943" rtl="0">
                <a:buClr>
                  <a:srgbClr val="FFFF00"/>
                </a:buClr>
                <a:buSzPct val="83000"/>
                <a:buFont typeface="Times New Roman" pitchFamily="18" charset="0"/>
                <a:buNone/>
                <a:tabLst>
                  <a:tab pos="0" algn="l"/>
                  <a:tab pos="1007838" algn="l"/>
                  <a:tab pos="2015677" algn="l"/>
                  <a:tab pos="3023515" algn="l"/>
                  <a:tab pos="4031354" algn="l"/>
                  <a:tab pos="5039193" algn="l"/>
                  <a:tab pos="6047032" algn="l"/>
                  <a:tab pos="7054871" algn="l"/>
                  <a:tab pos="8062709" algn="l"/>
                  <a:tab pos="9070548" algn="l"/>
                  <a:tab pos="10078386" algn="l"/>
                  <a:tab pos="11086225" algn="l"/>
                </a:tabLst>
                <a:defRPr/>
              </a:pPr>
              <a:r>
                <a:rPr lang="en-GB" dirty="0">
                  <a:solidFill>
                    <a:srgbClr val="000080"/>
                  </a:solidFill>
                  <a:latin typeface="Berlin Sans FB" pitchFamily="34" charset="0"/>
                  <a:ea typeface="+mn-ea"/>
                  <a:cs typeface="Times New Roman" pitchFamily="18" charset="0"/>
                </a:rPr>
                <a:t>2v</a:t>
              </a:r>
              <a:r>
                <a:rPr lang="en-GB" baseline="-25000" dirty="0">
                  <a:solidFill>
                    <a:srgbClr val="000080"/>
                  </a:solidFill>
                  <a:latin typeface="Berlin Sans FB" pitchFamily="34" charset="0"/>
                  <a:ea typeface="+mn-ea"/>
                  <a:cs typeface="Times New Roman" pitchFamily="18" charset="0"/>
                </a:rPr>
                <a:t>2</a:t>
              </a:r>
              <a:r>
                <a:rPr lang="en-GB" dirty="0">
                  <a:solidFill>
                    <a:srgbClr val="000080"/>
                  </a:solidFill>
                  <a:latin typeface="Berlin Sans FB" pitchFamily="34" charset="0"/>
                  <a:ea typeface="+mn-ea"/>
                  <a:cs typeface="Times New Roman" pitchFamily="18" charset="0"/>
                </a:rPr>
                <a:t>-v</a:t>
              </a:r>
              <a:r>
                <a:rPr lang="en-GB" baseline="-25000" dirty="0">
                  <a:solidFill>
                    <a:srgbClr val="000080"/>
                  </a:solidFill>
                  <a:latin typeface="Berlin Sans FB" pitchFamily="34" charset="0"/>
                  <a:ea typeface="+mn-ea"/>
                  <a:cs typeface="Times New Roman" pitchFamily="18" charset="0"/>
                </a:rPr>
                <a:t>1</a:t>
              </a:r>
              <a:endParaRPr lang="en-GB" sz="2200" baseline="-25000" dirty="0">
                <a:solidFill>
                  <a:srgbClr val="000080"/>
                </a:solidFill>
                <a:latin typeface="Berlin Sans FB" pitchFamily="34" charset="0"/>
                <a:ea typeface="+mn-ea"/>
                <a:cs typeface="Times New Roman" pitchFamily="18" charset="0"/>
              </a:endParaRPr>
            </a:p>
          </p:txBody>
        </p:sp>
        <p:sp>
          <p:nvSpPr>
            <p:cNvPr id="155" name="Text Box 39">
              <a:extLst>
                <a:ext uri="{FF2B5EF4-FFF2-40B4-BE49-F238E27FC236}">
                  <a16:creationId xmlns:a16="http://schemas.microsoft.com/office/drawing/2014/main" xmlns="" id="{7F7D293E-CC16-481C-9301-A0D35CF09DCC}"/>
                </a:ext>
              </a:extLst>
            </p:cNvPr>
            <p:cNvSpPr txBox="1">
              <a:spLocks noChangeArrowheads="1"/>
            </p:cNvSpPr>
            <p:nvPr/>
          </p:nvSpPr>
          <p:spPr bwMode="auto">
            <a:xfrm>
              <a:off x="6380018" y="3469811"/>
              <a:ext cx="1344613" cy="471164"/>
            </a:xfrm>
            <a:prstGeom prst="rect">
              <a:avLst/>
            </a:prstGeom>
            <a:noFill/>
            <a:ln w="9525">
              <a:noFill/>
              <a:miter lim="800000"/>
              <a:headEnd/>
              <a:tailEnd/>
            </a:ln>
          </p:spPr>
          <p:txBody>
            <a:bodyPr lIns="99197" tIns="51582" rIns="99197" bIns="51582">
              <a:spAutoFit/>
            </a:bodyPr>
            <a:lstStyle/>
            <a:p>
              <a:pPr algn="ctr" defTabSz="1007943" rtl="0">
                <a:buClr>
                  <a:srgbClr val="FFFF00"/>
                </a:buClr>
                <a:buSzPct val="83000"/>
                <a:buFont typeface="Times New Roman" pitchFamily="18" charset="0"/>
                <a:buNone/>
                <a:tabLst>
                  <a:tab pos="0" algn="l"/>
                  <a:tab pos="1007838" algn="l"/>
                  <a:tab pos="2015677" algn="l"/>
                  <a:tab pos="3023515" algn="l"/>
                  <a:tab pos="4031354" algn="l"/>
                  <a:tab pos="5039193" algn="l"/>
                  <a:tab pos="6047032" algn="l"/>
                  <a:tab pos="7054871" algn="l"/>
                  <a:tab pos="8062709" algn="l"/>
                  <a:tab pos="9070548" algn="l"/>
                  <a:tab pos="10078386" algn="l"/>
                  <a:tab pos="11086225" algn="l"/>
                </a:tabLst>
                <a:defRPr/>
              </a:pPr>
              <a:r>
                <a:rPr lang="en-GB" dirty="0">
                  <a:solidFill>
                    <a:srgbClr val="000080"/>
                  </a:solidFill>
                  <a:latin typeface="Berlin Sans FB" pitchFamily="34" charset="0"/>
                  <a:ea typeface="+mn-ea"/>
                  <a:cs typeface="Times New Roman" pitchFamily="18" charset="0"/>
                </a:rPr>
                <a:t>2v</a:t>
              </a:r>
              <a:r>
                <a:rPr lang="en-GB" baseline="-25000" dirty="0">
                  <a:solidFill>
                    <a:srgbClr val="000080"/>
                  </a:solidFill>
                  <a:latin typeface="Berlin Sans FB" pitchFamily="34" charset="0"/>
                  <a:ea typeface="+mn-ea"/>
                  <a:cs typeface="Times New Roman" pitchFamily="18" charset="0"/>
                </a:rPr>
                <a:t>2</a:t>
              </a:r>
              <a:r>
                <a:rPr lang="en-GB" dirty="0">
                  <a:solidFill>
                    <a:srgbClr val="000080"/>
                  </a:solidFill>
                  <a:latin typeface="Berlin Sans FB" pitchFamily="34" charset="0"/>
                  <a:ea typeface="+mn-ea"/>
                  <a:cs typeface="Times New Roman" pitchFamily="18" charset="0"/>
                </a:rPr>
                <a:t>-2v</a:t>
              </a:r>
              <a:r>
                <a:rPr lang="en-GB" baseline="-25000" dirty="0">
                  <a:solidFill>
                    <a:srgbClr val="000080"/>
                  </a:solidFill>
                  <a:latin typeface="Berlin Sans FB" pitchFamily="34" charset="0"/>
                  <a:ea typeface="+mn-ea"/>
                  <a:cs typeface="Times New Roman" pitchFamily="18" charset="0"/>
                </a:rPr>
                <a:t>1</a:t>
              </a:r>
              <a:endParaRPr lang="en-GB" sz="2200" baseline="-25000" dirty="0">
                <a:solidFill>
                  <a:srgbClr val="000080"/>
                </a:solidFill>
                <a:latin typeface="Berlin Sans FB" pitchFamily="34" charset="0"/>
                <a:ea typeface="+mn-ea"/>
                <a:cs typeface="Times New Roman" pitchFamily="18" charset="0"/>
              </a:endParaRPr>
            </a:p>
          </p:txBody>
        </p:sp>
        <p:sp>
          <p:nvSpPr>
            <p:cNvPr id="156" name="Oval 52">
              <a:extLst>
                <a:ext uri="{FF2B5EF4-FFF2-40B4-BE49-F238E27FC236}">
                  <a16:creationId xmlns:a16="http://schemas.microsoft.com/office/drawing/2014/main" xmlns="" id="{B3F9F683-7E78-4BCC-90CD-B0FB80A3FE4B}"/>
                </a:ext>
              </a:extLst>
            </p:cNvPr>
            <p:cNvSpPr>
              <a:spLocks noChangeArrowheads="1"/>
            </p:cNvSpPr>
            <p:nvPr/>
          </p:nvSpPr>
          <p:spPr bwMode="auto">
            <a:xfrm>
              <a:off x="5392593" y="4711236"/>
              <a:ext cx="204788" cy="190500"/>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lIns="100783" tIns="50392" rIns="100783" bIns="50392"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157" name="Oval 53">
              <a:extLst>
                <a:ext uri="{FF2B5EF4-FFF2-40B4-BE49-F238E27FC236}">
                  <a16:creationId xmlns:a16="http://schemas.microsoft.com/office/drawing/2014/main" xmlns="" id="{EA2609FA-E19A-4ED6-B841-A017F6766DF5}"/>
                </a:ext>
              </a:extLst>
            </p:cNvPr>
            <p:cNvSpPr>
              <a:spLocks noChangeArrowheads="1"/>
            </p:cNvSpPr>
            <p:nvPr/>
          </p:nvSpPr>
          <p:spPr bwMode="auto">
            <a:xfrm>
              <a:off x="6118081" y="4687423"/>
              <a:ext cx="204787" cy="190500"/>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lIns="100783" tIns="50392" rIns="100783" bIns="50392"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158" name="Oval 54">
              <a:extLst>
                <a:ext uri="{FF2B5EF4-FFF2-40B4-BE49-F238E27FC236}">
                  <a16:creationId xmlns:a16="http://schemas.microsoft.com/office/drawing/2014/main" xmlns="" id="{3E5F2F75-0CF8-4F7A-9C16-F6FF1EE9F849}"/>
                </a:ext>
              </a:extLst>
            </p:cNvPr>
            <p:cNvSpPr>
              <a:spLocks noChangeArrowheads="1"/>
            </p:cNvSpPr>
            <p:nvPr/>
          </p:nvSpPr>
          <p:spPr bwMode="auto">
            <a:xfrm>
              <a:off x="6907068" y="4644561"/>
              <a:ext cx="204788" cy="192087"/>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lIns="100783" tIns="50392" rIns="100783" bIns="50392"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159" name="Oval 55">
              <a:extLst>
                <a:ext uri="{FF2B5EF4-FFF2-40B4-BE49-F238E27FC236}">
                  <a16:creationId xmlns:a16="http://schemas.microsoft.com/office/drawing/2014/main" xmlns="" id="{406306C6-0BF0-436B-A7C4-6CAB32E6F432}"/>
                </a:ext>
              </a:extLst>
            </p:cNvPr>
            <p:cNvSpPr>
              <a:spLocks noChangeArrowheads="1"/>
            </p:cNvSpPr>
            <p:nvPr/>
          </p:nvSpPr>
          <p:spPr bwMode="auto">
            <a:xfrm>
              <a:off x="7630968" y="4622336"/>
              <a:ext cx="204788" cy="190500"/>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lIns="100783" tIns="50392" rIns="100783" bIns="50392"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160" name="Oval 77">
              <a:extLst>
                <a:ext uri="{FF2B5EF4-FFF2-40B4-BE49-F238E27FC236}">
                  <a16:creationId xmlns:a16="http://schemas.microsoft.com/office/drawing/2014/main" xmlns="" id="{B063BA8C-D5C7-4000-9662-E96F2CC9521C}"/>
                </a:ext>
              </a:extLst>
            </p:cNvPr>
            <p:cNvSpPr>
              <a:spLocks noChangeArrowheads="1"/>
            </p:cNvSpPr>
            <p:nvPr/>
          </p:nvSpPr>
          <p:spPr bwMode="auto">
            <a:xfrm>
              <a:off x="8416781" y="4601698"/>
              <a:ext cx="204787" cy="190500"/>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lIns="100783" tIns="50392" rIns="100783" bIns="50392"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grpSp>
    </p:spTree>
    <p:extLst>
      <p:ext uri="{BB962C8B-B14F-4D97-AF65-F5344CB8AC3E}">
        <p14:creationId xmlns:p14="http://schemas.microsoft.com/office/powerpoint/2010/main" val="2239160061"/>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0" y="22320"/>
            <a:ext cx="219348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14" name="CustomShape 2"/>
          <p:cNvSpPr/>
          <p:nvPr/>
        </p:nvSpPr>
        <p:spPr>
          <a:xfrm>
            <a:off x="2346480" y="84960"/>
            <a:ext cx="4446720" cy="4917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algn="ctr">
              <a:lnSpc>
                <a:spcPct val="100000"/>
              </a:lnSpc>
            </a:pPr>
            <a:r>
              <a:rPr lang="en-US" sz="2800" b="1" strike="noStrike" spc="-1">
                <a:solidFill>
                  <a:srgbClr val="C6162A"/>
                </a:solidFill>
                <a:latin typeface="微软雅黑"/>
                <a:ea typeface="微软雅黑"/>
              </a:rPr>
              <a:t>格密码概述</a:t>
            </a:r>
            <a:endParaRPr lang="en-US" sz="2800" b="0" strike="noStrike" spc="-1">
              <a:latin typeface="Arial"/>
            </a:endParaRPr>
          </a:p>
        </p:txBody>
      </p:sp>
      <p:sp>
        <p:nvSpPr>
          <p:cNvPr id="115" name="CustomShape 3"/>
          <p:cNvSpPr/>
          <p:nvPr/>
        </p:nvSpPr>
        <p:spPr>
          <a:xfrm>
            <a:off x="2314080" y="22320"/>
            <a:ext cx="10332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16" name="CustomShape 4"/>
          <p:cNvSpPr/>
          <p:nvPr/>
        </p:nvSpPr>
        <p:spPr>
          <a:xfrm>
            <a:off x="6936840" y="22320"/>
            <a:ext cx="219348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17" name="CustomShape 5"/>
          <p:cNvSpPr/>
          <p:nvPr/>
        </p:nvSpPr>
        <p:spPr>
          <a:xfrm>
            <a:off x="6717600" y="22320"/>
            <a:ext cx="10332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18" name="CustomShape 6"/>
          <p:cNvSpPr/>
          <p:nvPr/>
        </p:nvSpPr>
        <p:spPr>
          <a:xfrm>
            <a:off x="756000" y="1047240"/>
            <a:ext cx="2984760" cy="42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1" strike="noStrike" spc="-1" dirty="0" err="1">
                <a:solidFill>
                  <a:srgbClr val="000000"/>
                </a:solidFill>
                <a:latin typeface="Arial"/>
                <a:ea typeface="DejaVu Sans"/>
              </a:rPr>
              <a:t>格上的困难问题</a:t>
            </a:r>
            <a:r>
              <a:rPr lang="en-US" sz="2400" b="1" strike="noStrike" spc="-1" dirty="0">
                <a:solidFill>
                  <a:srgbClr val="000000"/>
                </a:solidFill>
                <a:latin typeface="Arial"/>
                <a:ea typeface="DejaVu Sans"/>
              </a:rPr>
              <a:t>:</a:t>
            </a:r>
            <a:endParaRPr lang="en-US" sz="2400" b="1" strike="noStrike" spc="-1" dirty="0">
              <a:latin typeface="Arial"/>
            </a:endParaRPr>
          </a:p>
        </p:txBody>
      </p:sp>
      <p:sp>
        <p:nvSpPr>
          <p:cNvPr id="119" name="CustomShape 7"/>
          <p:cNvSpPr/>
          <p:nvPr/>
        </p:nvSpPr>
        <p:spPr>
          <a:xfrm>
            <a:off x="864000" y="1634040"/>
            <a:ext cx="7557480" cy="2720880"/>
          </a:xfrm>
          <a:prstGeom prst="rect">
            <a:avLst/>
          </a:prstGeom>
          <a:noFill/>
          <a:ln>
            <a:solidFill>
              <a:srgbClr val="ED1C24"/>
            </a:solid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lang="en-US" sz="1800" b="0" strike="noStrike" spc="-1" dirty="0">
              <a:latin typeface="Arial"/>
            </a:endParaRPr>
          </a:p>
          <a:p>
            <a:pPr>
              <a:lnSpc>
                <a:spcPct val="100000"/>
              </a:lnSpc>
            </a:pPr>
            <a:r>
              <a:rPr lang="en-US" sz="1200" b="0" strike="noStrike" spc="-1" dirty="0">
                <a:solidFill>
                  <a:srgbClr val="000000"/>
                </a:solidFill>
                <a:latin typeface="Arial"/>
                <a:ea typeface="DejaVu Sans"/>
              </a:rPr>
              <a:t>    </a:t>
            </a:r>
            <a:r>
              <a:rPr lang="en-US" sz="1600" b="0" strike="noStrike" spc="-1" dirty="0" err="1" smtClean="0">
                <a:solidFill>
                  <a:srgbClr val="000000"/>
                </a:solidFill>
                <a:latin typeface="Arial"/>
                <a:ea typeface="DejaVu Sans"/>
              </a:rPr>
              <a:t>格密码的主要数学基础是格中的两个困难问题</a:t>
            </a:r>
            <a:r>
              <a:rPr lang="en-US" sz="1600" spc="-1" dirty="0">
                <a:solidFill>
                  <a:srgbClr val="000000"/>
                </a:solidFill>
                <a:latin typeface="Arial"/>
                <a:ea typeface="DejaVu Sans"/>
              </a:rPr>
              <a:t>:</a:t>
            </a:r>
            <a:endParaRPr lang="en-US" sz="1600" b="0" strike="noStrike" spc="-1" dirty="0">
              <a:latin typeface="Arial"/>
            </a:endParaRPr>
          </a:p>
          <a:p>
            <a:pPr>
              <a:lnSpc>
                <a:spcPct val="100000"/>
              </a:lnSpc>
            </a:pPr>
            <a:r>
              <a:rPr lang="en-US" sz="1600" b="0" strike="noStrike" spc="-1" dirty="0">
                <a:solidFill>
                  <a:srgbClr val="000000"/>
                </a:solidFill>
                <a:latin typeface="Arial"/>
                <a:ea typeface="DejaVu Sans"/>
              </a:rPr>
              <a:t>    (1)</a:t>
            </a:r>
            <a:r>
              <a:rPr lang="en-US" sz="1600" b="0" strike="noStrike" spc="-1" dirty="0" err="1">
                <a:solidFill>
                  <a:srgbClr val="000000"/>
                </a:solidFill>
                <a:latin typeface="Arial"/>
                <a:ea typeface="DejaVu Sans"/>
              </a:rPr>
              <a:t>格的最短矢量问题</a:t>
            </a:r>
            <a:r>
              <a:rPr lang="en-US" sz="1600" b="0" strike="noStrike" spc="-1" dirty="0">
                <a:solidFill>
                  <a:srgbClr val="000000"/>
                </a:solidFill>
                <a:latin typeface="Arial"/>
                <a:ea typeface="DejaVu Sans"/>
              </a:rPr>
              <a:t>(SVP):</a:t>
            </a:r>
            <a:r>
              <a:rPr lang="en-US" sz="1600" b="0" strike="noStrike" spc="-1" dirty="0" err="1">
                <a:solidFill>
                  <a:srgbClr val="000000"/>
                </a:solidFill>
                <a:latin typeface="Arial"/>
                <a:ea typeface="DejaVu Sans"/>
              </a:rPr>
              <a:t>对于给定的一组基,找出其所生成的格中欧氏距离最小的非零向量</a:t>
            </a:r>
            <a:r>
              <a:rPr lang="en-US" sz="1600" b="0" strike="noStrike" spc="-1" dirty="0">
                <a:solidFill>
                  <a:srgbClr val="000000"/>
                </a:solidFill>
                <a:latin typeface="Arial"/>
                <a:ea typeface="DejaVu Sans"/>
              </a:rPr>
              <a:t>。</a:t>
            </a:r>
            <a:endParaRPr lang="en-US" sz="1600" b="0" strike="noStrike" spc="-1" dirty="0">
              <a:latin typeface="Arial"/>
            </a:endParaRPr>
          </a:p>
          <a:p>
            <a:pPr>
              <a:lnSpc>
                <a:spcPct val="100000"/>
              </a:lnSpc>
            </a:pPr>
            <a:r>
              <a:rPr lang="en-US" sz="1600" b="0" strike="noStrike" spc="-1" dirty="0">
                <a:solidFill>
                  <a:srgbClr val="000000"/>
                </a:solidFill>
                <a:latin typeface="Arial"/>
                <a:ea typeface="DejaVu Sans"/>
              </a:rPr>
              <a:t>         </a:t>
            </a:r>
            <a:r>
              <a:rPr lang="en-US" sz="1600" b="0" strike="noStrike" spc="-1" dirty="0" err="1">
                <a:solidFill>
                  <a:srgbClr val="000000"/>
                </a:solidFill>
                <a:latin typeface="Arial"/>
                <a:ea typeface="DejaVu Sans"/>
              </a:rPr>
              <a:t>即在格上找到一个非零向量v,满足对格上的任意非零向量u,均有</a:t>
            </a:r>
            <a:r>
              <a:rPr lang="en-US" sz="1600" b="0" strike="noStrike" spc="-1" dirty="0">
                <a:solidFill>
                  <a:srgbClr val="000000"/>
                </a:solidFill>
                <a:latin typeface="Arial"/>
                <a:ea typeface="DejaVu Sans"/>
              </a:rPr>
              <a:t>||v||≤||u||。</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r>
              <a:rPr lang="en-US" sz="1600" b="0" strike="noStrike" spc="-1" dirty="0">
                <a:solidFill>
                  <a:srgbClr val="000000"/>
                </a:solidFill>
                <a:latin typeface="Arial"/>
                <a:ea typeface="DejaVu Sans"/>
              </a:rPr>
              <a:t>    (2)</a:t>
            </a:r>
            <a:r>
              <a:rPr lang="en-US" sz="1600" b="0" strike="noStrike" spc="-1" dirty="0" err="1">
                <a:solidFill>
                  <a:srgbClr val="000000"/>
                </a:solidFill>
                <a:latin typeface="Arial"/>
                <a:ea typeface="DejaVu Sans"/>
              </a:rPr>
              <a:t>格的最近矢量问题</a:t>
            </a:r>
            <a:r>
              <a:rPr lang="en-US" sz="1600" b="0" strike="noStrike" spc="-1" dirty="0">
                <a:solidFill>
                  <a:srgbClr val="000000"/>
                </a:solidFill>
                <a:latin typeface="Arial"/>
                <a:ea typeface="DejaVu Sans"/>
              </a:rPr>
              <a:t>(CVP):</a:t>
            </a:r>
            <a:r>
              <a:rPr lang="en-US" sz="1600" b="0" strike="noStrike" spc="-1" dirty="0" err="1">
                <a:solidFill>
                  <a:srgbClr val="000000"/>
                </a:solidFill>
                <a:latin typeface="Arial"/>
                <a:ea typeface="DejaVu Sans"/>
              </a:rPr>
              <a:t>对于给定的格及任一向量,找出格中与该向量距离最近的向量</a:t>
            </a:r>
            <a:r>
              <a:rPr lang="en-US" sz="1600" b="0" strike="noStrike" spc="-1" dirty="0">
                <a:solidFill>
                  <a:srgbClr val="000000"/>
                </a:solidFill>
                <a:latin typeface="Arial"/>
                <a:ea typeface="DejaVu Sans"/>
              </a:rPr>
              <a:t>。</a:t>
            </a:r>
            <a:endParaRPr lang="en-US" sz="1600" b="0" strike="noStrike" spc="-1" dirty="0">
              <a:latin typeface="Arial"/>
            </a:endParaRPr>
          </a:p>
          <a:p>
            <a:pPr>
              <a:lnSpc>
                <a:spcPct val="100000"/>
              </a:lnSpc>
            </a:pPr>
            <a:r>
              <a:rPr lang="en-US" sz="1600" b="0" strike="noStrike" spc="-1" dirty="0">
                <a:solidFill>
                  <a:srgbClr val="000000"/>
                </a:solidFill>
                <a:latin typeface="Arial"/>
                <a:ea typeface="DejaVu Sans"/>
              </a:rPr>
              <a:t>         </a:t>
            </a:r>
            <a:r>
              <a:rPr lang="en-US" sz="1600" b="0" strike="noStrike" spc="-1" dirty="0" err="1">
                <a:solidFill>
                  <a:srgbClr val="000000"/>
                </a:solidFill>
                <a:latin typeface="Arial"/>
                <a:ea typeface="DejaVu Sans"/>
              </a:rPr>
              <a:t>即在格上找到一个向量v,满足对格上的任意非零向量u,均有</a:t>
            </a:r>
            <a:r>
              <a:rPr lang="en-US" sz="1600" b="0" strike="noStrike" spc="-1" dirty="0">
                <a:solidFill>
                  <a:srgbClr val="000000"/>
                </a:solidFill>
                <a:latin typeface="Arial"/>
                <a:ea typeface="DejaVu Sans"/>
              </a:rPr>
              <a:t>||v-y||≤||u-y||。</a:t>
            </a:r>
            <a:endParaRPr lang="en-US" sz="1600" b="0" strike="noStrike" spc="-1" dirty="0">
              <a:latin typeface="Arial"/>
            </a:endParaRPr>
          </a:p>
          <a:p>
            <a:pPr>
              <a:lnSpc>
                <a:spcPct val="100000"/>
              </a:lnSpc>
            </a:pP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0" y="22320"/>
            <a:ext cx="219348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14" name="CustomShape 2"/>
          <p:cNvSpPr/>
          <p:nvPr/>
        </p:nvSpPr>
        <p:spPr>
          <a:xfrm>
            <a:off x="2346480" y="84960"/>
            <a:ext cx="4446720" cy="4917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algn="ctr">
              <a:lnSpc>
                <a:spcPct val="100000"/>
              </a:lnSpc>
            </a:pPr>
            <a:r>
              <a:rPr lang="en-US" sz="2800" b="1" strike="noStrike" spc="-1">
                <a:solidFill>
                  <a:srgbClr val="C6162A"/>
                </a:solidFill>
                <a:latin typeface="微软雅黑"/>
                <a:ea typeface="微软雅黑"/>
              </a:rPr>
              <a:t>格密码概述</a:t>
            </a:r>
            <a:endParaRPr lang="en-US" sz="2800" b="0" strike="noStrike" spc="-1">
              <a:latin typeface="Arial"/>
            </a:endParaRPr>
          </a:p>
        </p:txBody>
      </p:sp>
      <p:sp>
        <p:nvSpPr>
          <p:cNvPr id="115" name="CustomShape 3"/>
          <p:cNvSpPr/>
          <p:nvPr/>
        </p:nvSpPr>
        <p:spPr>
          <a:xfrm>
            <a:off x="2314080" y="22320"/>
            <a:ext cx="10332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16" name="CustomShape 4"/>
          <p:cNvSpPr/>
          <p:nvPr/>
        </p:nvSpPr>
        <p:spPr>
          <a:xfrm>
            <a:off x="6936840" y="22320"/>
            <a:ext cx="219348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17" name="CustomShape 5"/>
          <p:cNvSpPr/>
          <p:nvPr/>
        </p:nvSpPr>
        <p:spPr>
          <a:xfrm>
            <a:off x="6717600" y="22320"/>
            <a:ext cx="10332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18" name="CustomShape 6"/>
          <p:cNvSpPr/>
          <p:nvPr/>
        </p:nvSpPr>
        <p:spPr>
          <a:xfrm>
            <a:off x="485836" y="834687"/>
            <a:ext cx="5572064" cy="42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1" spc="-1" dirty="0">
                <a:solidFill>
                  <a:srgbClr val="000000"/>
                </a:solidFill>
                <a:latin typeface="Arial"/>
                <a:ea typeface="DejaVu Sans"/>
              </a:rPr>
              <a:t>D</a:t>
            </a:r>
            <a:r>
              <a:rPr lang="en-US" altLang="zh-CN" sz="2400" b="1" spc="-1" dirty="0">
                <a:solidFill>
                  <a:srgbClr val="000000"/>
                </a:solidFill>
                <a:latin typeface="Arial"/>
                <a:ea typeface="DejaVu Sans"/>
              </a:rPr>
              <a:t>ifficult</a:t>
            </a:r>
            <a:r>
              <a:rPr lang="en-US" sz="2400" b="1" spc="-1" dirty="0">
                <a:solidFill>
                  <a:srgbClr val="000000"/>
                </a:solidFill>
                <a:latin typeface="Arial"/>
                <a:ea typeface="DejaVu Sans"/>
              </a:rPr>
              <a:t> Problems on Lattices:</a:t>
            </a:r>
            <a:endParaRPr lang="en-US" sz="2400" b="1" spc="-1" dirty="0">
              <a:solidFill>
                <a:srgbClr val="000000"/>
              </a:solidFill>
              <a:latin typeface="Arial"/>
              <a:ea typeface="DejaVu Sans"/>
            </a:endParaRPr>
          </a:p>
        </p:txBody>
      </p:sp>
      <p:sp>
        <p:nvSpPr>
          <p:cNvPr id="9" name="Rectangle 1">
            <a:extLst>
              <a:ext uri="{FF2B5EF4-FFF2-40B4-BE49-F238E27FC236}">
                <a16:creationId xmlns:a16="http://schemas.microsoft.com/office/drawing/2014/main" xmlns="" id="{AE8F2F10-7444-44A1-A9CA-7428C5C3238D}"/>
              </a:ext>
            </a:extLst>
          </p:cNvPr>
          <p:cNvSpPr txBox="1">
            <a:spLocks noChangeArrowheads="1"/>
          </p:cNvSpPr>
          <p:nvPr/>
        </p:nvSpPr>
        <p:spPr bwMode="auto">
          <a:xfrm>
            <a:off x="461174" y="1448579"/>
            <a:ext cx="4439913" cy="3096785"/>
          </a:xfrm>
          <a:prstGeom prst="rect">
            <a:avLst/>
          </a:prstGeom>
          <a:noFill/>
          <a:ln w="9525">
            <a:noFill/>
            <a:round/>
            <a:headEnd/>
            <a:tailEnd/>
          </a:ln>
          <a:effectLst/>
        </p:spPr>
        <p:txBody>
          <a:bodyPr lIns="99197" tIns="51582" rIns="99197" bIns="51582"/>
          <a:lstStyle/>
          <a:p>
            <a:pPr marL="377940" indent="-377940" algn="l" rtl="0">
              <a:lnSpc>
                <a:spcPct val="93000"/>
              </a:lnSpc>
              <a:spcBef>
                <a:spcPts val="758"/>
              </a:spcBef>
              <a:buClr>
                <a:srgbClr val="000000"/>
              </a:buClr>
              <a:buSzPct val="87000"/>
              <a:buFontTx/>
              <a:buChar char="•"/>
              <a:tabLst>
                <a:tab pos="1004339" algn="l"/>
                <a:tab pos="2012177" algn="l"/>
                <a:tab pos="3020017" algn="l"/>
                <a:tab pos="4027855" algn="l"/>
                <a:tab pos="5035694" algn="l"/>
                <a:tab pos="6043533" algn="l"/>
                <a:tab pos="7051371" algn="l"/>
                <a:tab pos="8059210" algn="l"/>
                <a:tab pos="9067048" algn="l"/>
                <a:tab pos="10074886" algn="l"/>
                <a:tab pos="11082726" algn="l"/>
              </a:tabLst>
              <a:defRPr/>
            </a:pPr>
            <a:r>
              <a:rPr lang="en-US" sz="2000" spc="-1" dirty="0">
                <a:solidFill>
                  <a:srgbClr val="000000"/>
                </a:solidFill>
                <a:latin typeface="Arial"/>
                <a:ea typeface="DejaVu Sans"/>
              </a:rPr>
              <a:t>‘Algebraic’ lattice problems are easy; ‘geometric’ problems are hard</a:t>
            </a:r>
            <a:endParaRPr lang="en-GB" sz="2000" spc="-1" dirty="0">
              <a:solidFill>
                <a:srgbClr val="000000"/>
              </a:solidFill>
              <a:latin typeface="Arial"/>
              <a:ea typeface="DejaVu Sans"/>
            </a:endParaRPr>
          </a:p>
          <a:p>
            <a:pPr marL="377940" indent="-377940" algn="l" rtl="0">
              <a:lnSpc>
                <a:spcPct val="93000"/>
              </a:lnSpc>
              <a:spcBef>
                <a:spcPts val="758"/>
              </a:spcBef>
              <a:buClr>
                <a:srgbClr val="000000"/>
              </a:buClr>
              <a:buSzPct val="87000"/>
              <a:buFontTx/>
              <a:buChar char="•"/>
              <a:tabLst>
                <a:tab pos="1004339" algn="l"/>
                <a:tab pos="2012177" algn="l"/>
                <a:tab pos="3020017" algn="l"/>
                <a:tab pos="4027855" algn="l"/>
                <a:tab pos="5035694" algn="l"/>
                <a:tab pos="6043533" algn="l"/>
                <a:tab pos="7051371" algn="l"/>
                <a:tab pos="8059210" algn="l"/>
                <a:tab pos="9067048" algn="l"/>
                <a:tab pos="10074886" algn="l"/>
                <a:tab pos="11082726" algn="l"/>
              </a:tabLst>
              <a:defRPr/>
            </a:pPr>
            <a:r>
              <a:rPr lang="en-GB" sz="2000" spc="-1" dirty="0">
                <a:solidFill>
                  <a:srgbClr val="000000"/>
                </a:solidFill>
                <a:latin typeface="Arial"/>
                <a:ea typeface="DejaVu Sans"/>
              </a:rPr>
              <a:t>Shortest Vector Problem (</a:t>
            </a:r>
            <a:r>
              <a:rPr lang="en-GB" sz="2000" spc="-1" dirty="0" err="1">
                <a:solidFill>
                  <a:srgbClr val="000000"/>
                </a:solidFill>
                <a:latin typeface="Arial"/>
                <a:ea typeface="DejaVu Sans"/>
              </a:rPr>
              <a:t>GapSVP</a:t>
            </a:r>
            <a:r>
              <a:rPr lang="en-GB" sz="2000" spc="-1" dirty="0">
                <a:solidFill>
                  <a:srgbClr val="000000"/>
                </a:solidFill>
                <a:latin typeface="Arial"/>
                <a:ea typeface="DejaVu Sans"/>
                <a:sym typeface="Symbol" pitchFamily="18" charset="2"/>
              </a:rPr>
              <a:t></a:t>
            </a:r>
            <a:r>
              <a:rPr lang="en-GB" sz="2000" spc="-1" dirty="0">
                <a:solidFill>
                  <a:srgbClr val="000000"/>
                </a:solidFill>
                <a:latin typeface="Arial"/>
                <a:ea typeface="DejaVu Sans"/>
              </a:rPr>
              <a:t>): given </a:t>
            </a:r>
            <a:r>
              <a:rPr lang="en-GB" sz="2000" spc="-1" dirty="0">
                <a:solidFill>
                  <a:srgbClr val="FF0000"/>
                </a:solidFill>
                <a:latin typeface="Arial"/>
                <a:ea typeface="DejaVu Sans"/>
              </a:rPr>
              <a:t>a</a:t>
            </a:r>
            <a:r>
              <a:rPr lang="en-GB" sz="2000" spc="-1" dirty="0">
                <a:solidFill>
                  <a:srgbClr val="000000"/>
                </a:solidFill>
                <a:latin typeface="Arial"/>
                <a:ea typeface="DejaVu Sans"/>
              </a:rPr>
              <a:t> lattice </a:t>
            </a:r>
            <a:r>
              <a:rPr lang="en-GB" sz="2000" spc="-1" dirty="0">
                <a:solidFill>
                  <a:srgbClr val="000000"/>
                </a:solidFill>
                <a:latin typeface="Arial"/>
                <a:ea typeface="DejaVu Sans"/>
                <a:sym typeface="Symbol"/>
              </a:rPr>
              <a:t></a:t>
            </a:r>
            <a:r>
              <a:rPr lang="en-GB" sz="2000" spc="-1" dirty="0">
                <a:solidFill>
                  <a:srgbClr val="000000"/>
                </a:solidFill>
                <a:latin typeface="Arial"/>
                <a:ea typeface="DejaVu Sans"/>
              </a:rPr>
              <a:t>, approximate length of shortest (nonzero) vector</a:t>
            </a:r>
            <a:r>
              <a:rPr lang="en-GB" sz="2000" spc="-1" dirty="0">
                <a:solidFill>
                  <a:srgbClr val="000000"/>
                </a:solidFill>
                <a:latin typeface="Arial"/>
                <a:ea typeface="DejaVu Sans"/>
                <a:sym typeface="Symbol"/>
              </a:rPr>
              <a:t></a:t>
            </a:r>
            <a:r>
              <a:rPr lang="en-GB" sz="2000" spc="-1" baseline="-25000" dirty="0">
                <a:solidFill>
                  <a:srgbClr val="000000"/>
                </a:solidFill>
                <a:latin typeface="Arial"/>
                <a:ea typeface="DejaVu Sans"/>
              </a:rPr>
              <a:t>1</a:t>
            </a:r>
            <a:r>
              <a:rPr lang="en-GB" sz="2000" spc="-1" dirty="0">
                <a:solidFill>
                  <a:srgbClr val="000000"/>
                </a:solidFill>
                <a:latin typeface="Arial"/>
                <a:ea typeface="DejaVu Sans"/>
              </a:rPr>
              <a:t>(</a:t>
            </a:r>
            <a:r>
              <a:rPr lang="en-GB" sz="2000" spc="-1" dirty="0">
                <a:solidFill>
                  <a:srgbClr val="000000"/>
                </a:solidFill>
                <a:latin typeface="Arial"/>
                <a:ea typeface="DejaVu Sans"/>
                <a:sym typeface="Symbol"/>
              </a:rPr>
              <a:t></a:t>
            </a:r>
            <a:r>
              <a:rPr lang="en-GB" sz="2000" spc="-1" dirty="0">
                <a:solidFill>
                  <a:srgbClr val="000000"/>
                </a:solidFill>
                <a:latin typeface="Arial"/>
                <a:ea typeface="DejaVu Sans"/>
              </a:rPr>
              <a:t>) to within </a:t>
            </a:r>
            <a:r>
              <a:rPr lang="en-GB" sz="2000" spc="-1" dirty="0">
                <a:solidFill>
                  <a:srgbClr val="000000"/>
                </a:solidFill>
                <a:latin typeface="Arial"/>
                <a:ea typeface="DejaVu Sans"/>
                <a:sym typeface="Symbol" pitchFamily="18" charset="2"/>
              </a:rPr>
              <a:t></a:t>
            </a:r>
          </a:p>
          <a:p>
            <a:pPr marL="377940" indent="-377940" algn="l" rtl="0">
              <a:lnSpc>
                <a:spcPct val="93000"/>
              </a:lnSpc>
              <a:spcBef>
                <a:spcPts val="758"/>
              </a:spcBef>
              <a:buClr>
                <a:srgbClr val="000000"/>
              </a:buClr>
              <a:buSzPct val="87000"/>
              <a:buFontTx/>
              <a:buChar char="•"/>
              <a:tabLst>
                <a:tab pos="1004339" algn="l"/>
                <a:tab pos="2012177" algn="l"/>
                <a:tab pos="3020017" algn="l"/>
                <a:tab pos="4027855" algn="l"/>
                <a:tab pos="5035694" algn="l"/>
                <a:tab pos="6043533" algn="l"/>
                <a:tab pos="7051371" algn="l"/>
                <a:tab pos="8059210" algn="l"/>
                <a:tab pos="9067048" algn="l"/>
                <a:tab pos="10074886" algn="l"/>
                <a:tab pos="11082726" algn="l"/>
              </a:tabLst>
              <a:defRPr/>
            </a:pPr>
            <a:r>
              <a:rPr lang="en-GB" sz="2000" spc="-1" dirty="0">
                <a:solidFill>
                  <a:srgbClr val="000000"/>
                </a:solidFill>
                <a:latin typeface="Arial"/>
                <a:ea typeface="DejaVu Sans"/>
                <a:sym typeface="Symbol" pitchFamily="18" charset="2"/>
              </a:rPr>
              <a:t>Another </a:t>
            </a:r>
            <a:r>
              <a:rPr lang="en-GB" sz="2000" spc="-1" dirty="0">
                <a:solidFill>
                  <a:srgbClr val="000000"/>
                </a:solidFill>
                <a:latin typeface="Arial"/>
                <a:ea typeface="DejaVu Sans"/>
                <a:sym typeface="Symbol" pitchFamily="18" charset="2"/>
              </a:rPr>
              <a:t>lattice problem: SIVP. Asks to find </a:t>
            </a:r>
            <a:r>
              <a:rPr lang="en-GB" sz="2000" spc="-1" dirty="0">
                <a:solidFill>
                  <a:srgbClr val="FF0000"/>
                </a:solidFill>
                <a:latin typeface="Arial"/>
                <a:ea typeface="DejaVu Sans"/>
                <a:sym typeface="Symbol" pitchFamily="18" charset="2"/>
              </a:rPr>
              <a:t>n</a:t>
            </a:r>
            <a:r>
              <a:rPr lang="en-GB" sz="2000" spc="-1" dirty="0">
                <a:solidFill>
                  <a:srgbClr val="000000"/>
                </a:solidFill>
                <a:latin typeface="Arial"/>
                <a:ea typeface="DejaVu Sans"/>
                <a:sym typeface="Symbol" pitchFamily="18" charset="2"/>
              </a:rPr>
              <a:t> short linearly independent lattice vectors.</a:t>
            </a:r>
            <a:endParaRPr lang="en-GB" sz="2000" spc="-1" dirty="0">
              <a:solidFill>
                <a:srgbClr val="000000"/>
              </a:solidFill>
              <a:latin typeface="Arial"/>
              <a:ea typeface="DejaVu Sans"/>
            </a:endParaRPr>
          </a:p>
        </p:txBody>
      </p:sp>
      <p:grpSp>
        <p:nvGrpSpPr>
          <p:cNvPr id="2" name="组合 1"/>
          <p:cNvGrpSpPr/>
          <p:nvPr/>
        </p:nvGrpSpPr>
        <p:grpSpPr>
          <a:xfrm>
            <a:off x="4585338" y="1506682"/>
            <a:ext cx="4415724" cy="2275610"/>
            <a:chOff x="3135313" y="2636838"/>
            <a:chExt cx="7348537" cy="3776662"/>
          </a:xfrm>
        </p:grpSpPr>
        <p:grpSp>
          <p:nvGrpSpPr>
            <p:cNvPr id="62" name="Group 3">
              <a:extLst>
                <a:ext uri="{FF2B5EF4-FFF2-40B4-BE49-F238E27FC236}">
                  <a16:creationId xmlns:a16="http://schemas.microsoft.com/office/drawing/2014/main" xmlns="" id="{290FBFC4-67BD-48E3-8D08-D22D56A50467}"/>
                </a:ext>
              </a:extLst>
            </p:cNvPr>
            <p:cNvGrpSpPr>
              <a:grpSpLocks/>
            </p:cNvGrpSpPr>
            <p:nvPr/>
          </p:nvGrpSpPr>
          <p:grpSpPr bwMode="auto">
            <a:xfrm>
              <a:off x="3660775" y="2636838"/>
              <a:ext cx="5878513" cy="3390900"/>
              <a:chOff x="1020" y="935"/>
              <a:chExt cx="3359" cy="1938"/>
            </a:xfrm>
          </p:grpSpPr>
          <p:sp>
            <p:nvSpPr>
              <p:cNvPr id="63" name="Oval 4">
                <a:extLst>
                  <a:ext uri="{FF2B5EF4-FFF2-40B4-BE49-F238E27FC236}">
                    <a16:creationId xmlns:a16="http://schemas.microsoft.com/office/drawing/2014/main" xmlns="" id="{808DE13B-99B3-4551-A2B5-F771C1D31214}"/>
                  </a:ext>
                </a:extLst>
              </p:cNvPr>
              <p:cNvSpPr>
                <a:spLocks noChangeArrowheads="1"/>
              </p:cNvSpPr>
              <p:nvPr/>
            </p:nvSpPr>
            <p:spPr bwMode="auto">
              <a:xfrm>
                <a:off x="2925" y="2287"/>
                <a:ext cx="117" cy="113"/>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grpSp>
            <p:nvGrpSpPr>
              <p:cNvPr id="64" name="Group 85">
                <a:extLst>
                  <a:ext uri="{FF2B5EF4-FFF2-40B4-BE49-F238E27FC236}">
                    <a16:creationId xmlns:a16="http://schemas.microsoft.com/office/drawing/2014/main" xmlns="" id="{EAFC143C-DE02-4DF5-889E-A8D9BD9A0BC8}"/>
                  </a:ext>
                </a:extLst>
              </p:cNvPr>
              <p:cNvGrpSpPr>
                <a:grpSpLocks/>
              </p:cNvGrpSpPr>
              <p:nvPr/>
            </p:nvGrpSpPr>
            <p:grpSpPr bwMode="auto">
              <a:xfrm>
                <a:off x="1020" y="935"/>
                <a:ext cx="3360" cy="1939"/>
                <a:chOff x="1020" y="935"/>
                <a:chExt cx="3360" cy="1939"/>
              </a:xfrm>
            </p:grpSpPr>
            <p:sp>
              <p:nvSpPr>
                <p:cNvPr id="65" name="Oval 6">
                  <a:extLst>
                    <a:ext uri="{FF2B5EF4-FFF2-40B4-BE49-F238E27FC236}">
                      <a16:creationId xmlns:a16="http://schemas.microsoft.com/office/drawing/2014/main" xmlns="" id="{6AC8D409-41DF-42EC-A992-C40156BE1A84}"/>
                    </a:ext>
                  </a:extLst>
                </p:cNvPr>
                <p:cNvSpPr>
                  <a:spLocks noChangeArrowheads="1"/>
                </p:cNvSpPr>
                <p:nvPr/>
              </p:nvSpPr>
              <p:spPr bwMode="auto">
                <a:xfrm>
                  <a:off x="2268" y="2763"/>
                  <a:ext cx="117" cy="111"/>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66" name="Oval 7">
                  <a:extLst>
                    <a:ext uri="{FF2B5EF4-FFF2-40B4-BE49-F238E27FC236}">
                      <a16:creationId xmlns:a16="http://schemas.microsoft.com/office/drawing/2014/main" xmlns="" id="{BA3827B1-21F4-4A62-9343-32DB58ED894C}"/>
                    </a:ext>
                  </a:extLst>
                </p:cNvPr>
                <p:cNvSpPr>
                  <a:spLocks noChangeArrowheads="1"/>
                </p:cNvSpPr>
                <p:nvPr/>
              </p:nvSpPr>
              <p:spPr bwMode="auto">
                <a:xfrm>
                  <a:off x="2892" y="2738"/>
                  <a:ext cx="117" cy="113"/>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67" name="Oval 8">
                  <a:extLst>
                    <a:ext uri="{FF2B5EF4-FFF2-40B4-BE49-F238E27FC236}">
                      <a16:creationId xmlns:a16="http://schemas.microsoft.com/office/drawing/2014/main" xmlns="" id="{B1BBE7CC-C482-44C3-8D61-7C89EC8EC886}"/>
                    </a:ext>
                  </a:extLst>
                </p:cNvPr>
                <p:cNvSpPr>
                  <a:spLocks noChangeArrowheads="1"/>
                </p:cNvSpPr>
                <p:nvPr/>
              </p:nvSpPr>
              <p:spPr bwMode="auto">
                <a:xfrm>
                  <a:off x="3516" y="2725"/>
                  <a:ext cx="117" cy="111"/>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68" name="Oval 9">
                  <a:extLst>
                    <a:ext uri="{FF2B5EF4-FFF2-40B4-BE49-F238E27FC236}">
                      <a16:creationId xmlns:a16="http://schemas.microsoft.com/office/drawing/2014/main" xmlns="" id="{FC97C3BE-806B-470B-89F7-B76E3C3A1EEE}"/>
                    </a:ext>
                  </a:extLst>
                </p:cNvPr>
                <p:cNvSpPr>
                  <a:spLocks noChangeArrowheads="1"/>
                </p:cNvSpPr>
                <p:nvPr/>
              </p:nvSpPr>
              <p:spPr bwMode="auto">
                <a:xfrm>
                  <a:off x="1666" y="2326"/>
                  <a:ext cx="117" cy="112"/>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69" name="Oval 10">
                  <a:extLst>
                    <a:ext uri="{FF2B5EF4-FFF2-40B4-BE49-F238E27FC236}">
                      <a16:creationId xmlns:a16="http://schemas.microsoft.com/office/drawing/2014/main" xmlns="" id="{D39D4002-2AF2-4575-9474-D21EEF780CBF}"/>
                    </a:ext>
                  </a:extLst>
                </p:cNvPr>
                <p:cNvSpPr>
                  <a:spLocks noChangeArrowheads="1"/>
                </p:cNvSpPr>
                <p:nvPr/>
              </p:nvSpPr>
              <p:spPr bwMode="auto">
                <a:xfrm>
                  <a:off x="2301" y="2312"/>
                  <a:ext cx="117" cy="111"/>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70" name="Oval 11">
                  <a:extLst>
                    <a:ext uri="{FF2B5EF4-FFF2-40B4-BE49-F238E27FC236}">
                      <a16:creationId xmlns:a16="http://schemas.microsoft.com/office/drawing/2014/main" xmlns="" id="{193C3E87-5489-4111-83F1-F26AA842C04F}"/>
                    </a:ext>
                  </a:extLst>
                </p:cNvPr>
                <p:cNvSpPr>
                  <a:spLocks noChangeArrowheads="1"/>
                </p:cNvSpPr>
                <p:nvPr/>
              </p:nvSpPr>
              <p:spPr bwMode="auto">
                <a:xfrm>
                  <a:off x="3549" y="2274"/>
                  <a:ext cx="117" cy="111"/>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71" name="Oval 12">
                  <a:extLst>
                    <a:ext uri="{FF2B5EF4-FFF2-40B4-BE49-F238E27FC236}">
                      <a16:creationId xmlns:a16="http://schemas.microsoft.com/office/drawing/2014/main" xmlns="" id="{292E9BA1-54AD-4326-8DC7-7C461D3B9CCF}"/>
                    </a:ext>
                  </a:extLst>
                </p:cNvPr>
                <p:cNvSpPr>
                  <a:spLocks noChangeArrowheads="1"/>
                </p:cNvSpPr>
                <p:nvPr/>
              </p:nvSpPr>
              <p:spPr bwMode="auto">
                <a:xfrm>
                  <a:off x="1699" y="1884"/>
                  <a:ext cx="116" cy="112"/>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72" name="Oval 13">
                  <a:extLst>
                    <a:ext uri="{FF2B5EF4-FFF2-40B4-BE49-F238E27FC236}">
                      <a16:creationId xmlns:a16="http://schemas.microsoft.com/office/drawing/2014/main" xmlns="" id="{9334ED03-4DA6-4428-90A8-76D3BC2E5FDC}"/>
                    </a:ext>
                  </a:extLst>
                </p:cNvPr>
                <p:cNvSpPr>
                  <a:spLocks noChangeArrowheads="1"/>
                </p:cNvSpPr>
                <p:nvPr/>
              </p:nvSpPr>
              <p:spPr bwMode="auto">
                <a:xfrm>
                  <a:off x="2334" y="1870"/>
                  <a:ext cx="117" cy="112"/>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73" name="Oval 14">
                  <a:extLst>
                    <a:ext uri="{FF2B5EF4-FFF2-40B4-BE49-F238E27FC236}">
                      <a16:creationId xmlns:a16="http://schemas.microsoft.com/office/drawing/2014/main" xmlns="" id="{1B0B5A90-FB5A-4DA3-BD4B-5EA127E75079}"/>
                    </a:ext>
                  </a:extLst>
                </p:cNvPr>
                <p:cNvSpPr>
                  <a:spLocks noChangeArrowheads="1"/>
                </p:cNvSpPr>
                <p:nvPr/>
              </p:nvSpPr>
              <p:spPr bwMode="auto">
                <a:xfrm>
                  <a:off x="2958" y="1845"/>
                  <a:ext cx="117" cy="112"/>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74" name="Oval 15">
                  <a:extLst>
                    <a:ext uri="{FF2B5EF4-FFF2-40B4-BE49-F238E27FC236}">
                      <a16:creationId xmlns:a16="http://schemas.microsoft.com/office/drawing/2014/main" xmlns="" id="{692C14E0-C95A-4FCB-81EE-5A4B9066E78B}"/>
                    </a:ext>
                  </a:extLst>
                </p:cNvPr>
                <p:cNvSpPr>
                  <a:spLocks noChangeArrowheads="1"/>
                </p:cNvSpPr>
                <p:nvPr/>
              </p:nvSpPr>
              <p:spPr bwMode="auto">
                <a:xfrm>
                  <a:off x="1732" y="1461"/>
                  <a:ext cx="117" cy="112"/>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75" name="Oval 16">
                  <a:extLst>
                    <a:ext uri="{FF2B5EF4-FFF2-40B4-BE49-F238E27FC236}">
                      <a16:creationId xmlns:a16="http://schemas.microsoft.com/office/drawing/2014/main" xmlns="" id="{5289FA3C-9E82-4145-B88B-1CBBF2E98B96}"/>
                    </a:ext>
                  </a:extLst>
                </p:cNvPr>
                <p:cNvSpPr>
                  <a:spLocks noChangeArrowheads="1"/>
                </p:cNvSpPr>
                <p:nvPr/>
              </p:nvSpPr>
              <p:spPr bwMode="auto">
                <a:xfrm>
                  <a:off x="2367" y="1446"/>
                  <a:ext cx="117" cy="113"/>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76" name="Oval 17">
                  <a:extLst>
                    <a:ext uri="{FF2B5EF4-FFF2-40B4-BE49-F238E27FC236}">
                      <a16:creationId xmlns:a16="http://schemas.microsoft.com/office/drawing/2014/main" xmlns="" id="{D93FFEA1-8CC7-43FA-84BD-A1379CA9FE14}"/>
                    </a:ext>
                  </a:extLst>
                </p:cNvPr>
                <p:cNvSpPr>
                  <a:spLocks noChangeArrowheads="1"/>
                </p:cNvSpPr>
                <p:nvPr/>
              </p:nvSpPr>
              <p:spPr bwMode="auto">
                <a:xfrm>
                  <a:off x="2991" y="1422"/>
                  <a:ext cx="117" cy="112"/>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77" name="Oval 18">
                  <a:extLst>
                    <a:ext uri="{FF2B5EF4-FFF2-40B4-BE49-F238E27FC236}">
                      <a16:creationId xmlns:a16="http://schemas.microsoft.com/office/drawing/2014/main" xmlns="" id="{8BCC21E0-241B-4D03-BB07-3A91D57C616D}"/>
                    </a:ext>
                  </a:extLst>
                </p:cNvPr>
                <p:cNvSpPr>
                  <a:spLocks noChangeArrowheads="1"/>
                </p:cNvSpPr>
                <p:nvPr/>
              </p:nvSpPr>
              <p:spPr bwMode="auto">
                <a:xfrm>
                  <a:off x="3615" y="1409"/>
                  <a:ext cx="117" cy="112"/>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78" name="Oval 19">
                  <a:extLst>
                    <a:ext uri="{FF2B5EF4-FFF2-40B4-BE49-F238E27FC236}">
                      <a16:creationId xmlns:a16="http://schemas.microsoft.com/office/drawing/2014/main" xmlns="" id="{61DFC829-4EEA-43F1-B3B5-2ADBC9907C3E}"/>
                    </a:ext>
                  </a:extLst>
                </p:cNvPr>
                <p:cNvSpPr>
                  <a:spLocks noChangeArrowheads="1"/>
                </p:cNvSpPr>
                <p:nvPr/>
              </p:nvSpPr>
              <p:spPr bwMode="auto">
                <a:xfrm>
                  <a:off x="1756" y="991"/>
                  <a:ext cx="117" cy="112"/>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79" name="Oval 20">
                  <a:extLst>
                    <a:ext uri="{FF2B5EF4-FFF2-40B4-BE49-F238E27FC236}">
                      <a16:creationId xmlns:a16="http://schemas.microsoft.com/office/drawing/2014/main" xmlns="" id="{0BAAE748-2E25-4A20-B85E-4FAB9ABA6FC8}"/>
                    </a:ext>
                  </a:extLst>
                </p:cNvPr>
                <p:cNvSpPr>
                  <a:spLocks noChangeArrowheads="1"/>
                </p:cNvSpPr>
                <p:nvPr/>
              </p:nvSpPr>
              <p:spPr bwMode="auto">
                <a:xfrm>
                  <a:off x="2391" y="977"/>
                  <a:ext cx="117" cy="113"/>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80" name="Oval 21">
                  <a:extLst>
                    <a:ext uri="{FF2B5EF4-FFF2-40B4-BE49-F238E27FC236}">
                      <a16:creationId xmlns:a16="http://schemas.microsoft.com/office/drawing/2014/main" xmlns="" id="{0D25AF6D-CA4E-40DE-87A5-0587C808EC4F}"/>
                    </a:ext>
                  </a:extLst>
                </p:cNvPr>
                <p:cNvSpPr>
                  <a:spLocks noChangeArrowheads="1"/>
                </p:cNvSpPr>
                <p:nvPr/>
              </p:nvSpPr>
              <p:spPr bwMode="auto">
                <a:xfrm>
                  <a:off x="3015" y="952"/>
                  <a:ext cx="117" cy="112"/>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81" name="Oval 22">
                  <a:extLst>
                    <a:ext uri="{FF2B5EF4-FFF2-40B4-BE49-F238E27FC236}">
                      <a16:creationId xmlns:a16="http://schemas.microsoft.com/office/drawing/2014/main" xmlns="" id="{583E5002-5FB1-4669-8AAF-76577F04AFC6}"/>
                    </a:ext>
                  </a:extLst>
                </p:cNvPr>
                <p:cNvSpPr>
                  <a:spLocks noChangeArrowheads="1"/>
                </p:cNvSpPr>
                <p:nvPr/>
              </p:nvSpPr>
              <p:spPr bwMode="auto">
                <a:xfrm>
                  <a:off x="3639" y="939"/>
                  <a:ext cx="117" cy="113"/>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82" name="Oval 23">
                  <a:extLst>
                    <a:ext uri="{FF2B5EF4-FFF2-40B4-BE49-F238E27FC236}">
                      <a16:creationId xmlns:a16="http://schemas.microsoft.com/office/drawing/2014/main" xmlns="" id="{E2584DE4-B0B2-4397-B5B6-AF6D1FA80704}"/>
                    </a:ext>
                  </a:extLst>
                </p:cNvPr>
                <p:cNvSpPr>
                  <a:spLocks noChangeArrowheads="1"/>
                </p:cNvSpPr>
                <p:nvPr/>
              </p:nvSpPr>
              <p:spPr bwMode="auto">
                <a:xfrm>
                  <a:off x="4140" y="2720"/>
                  <a:ext cx="117" cy="113"/>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83" name="Oval 24">
                  <a:extLst>
                    <a:ext uri="{FF2B5EF4-FFF2-40B4-BE49-F238E27FC236}">
                      <a16:creationId xmlns:a16="http://schemas.microsoft.com/office/drawing/2014/main" xmlns="" id="{D16EC489-DF57-462A-B212-6AA4129EE793}"/>
                    </a:ext>
                  </a:extLst>
                </p:cNvPr>
                <p:cNvSpPr>
                  <a:spLocks noChangeArrowheads="1"/>
                </p:cNvSpPr>
                <p:nvPr/>
              </p:nvSpPr>
              <p:spPr bwMode="auto">
                <a:xfrm>
                  <a:off x="4173" y="2269"/>
                  <a:ext cx="117" cy="113"/>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84" name="Oval 25">
                  <a:extLst>
                    <a:ext uri="{FF2B5EF4-FFF2-40B4-BE49-F238E27FC236}">
                      <a16:creationId xmlns:a16="http://schemas.microsoft.com/office/drawing/2014/main" xmlns="" id="{FACC2FCC-9274-4E7D-81F4-22F6BE8B6387}"/>
                    </a:ext>
                  </a:extLst>
                </p:cNvPr>
                <p:cNvSpPr>
                  <a:spLocks noChangeArrowheads="1"/>
                </p:cNvSpPr>
                <p:nvPr/>
              </p:nvSpPr>
              <p:spPr bwMode="auto">
                <a:xfrm>
                  <a:off x="4206" y="1828"/>
                  <a:ext cx="117" cy="112"/>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85" name="Oval 26">
                  <a:extLst>
                    <a:ext uri="{FF2B5EF4-FFF2-40B4-BE49-F238E27FC236}">
                      <a16:creationId xmlns:a16="http://schemas.microsoft.com/office/drawing/2014/main" xmlns="" id="{895C268C-0660-4DF1-8498-91F664303BFB}"/>
                    </a:ext>
                  </a:extLst>
                </p:cNvPr>
                <p:cNvSpPr>
                  <a:spLocks noChangeArrowheads="1"/>
                </p:cNvSpPr>
                <p:nvPr/>
              </p:nvSpPr>
              <p:spPr bwMode="auto">
                <a:xfrm>
                  <a:off x="4263" y="935"/>
                  <a:ext cx="117" cy="112"/>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86" name="AutoShape 27">
                  <a:extLst>
                    <a:ext uri="{FF2B5EF4-FFF2-40B4-BE49-F238E27FC236}">
                      <a16:creationId xmlns:a16="http://schemas.microsoft.com/office/drawing/2014/main" xmlns="" id="{7212AC89-9A85-4A94-92C7-2C6BAB3BAF73}"/>
                    </a:ext>
                  </a:extLst>
                </p:cNvPr>
                <p:cNvSpPr>
                  <a:spLocks noChangeArrowheads="1"/>
                </p:cNvSpPr>
                <p:nvPr/>
              </p:nvSpPr>
              <p:spPr bwMode="auto">
                <a:xfrm>
                  <a:off x="1020" y="2269"/>
                  <a:ext cx="672" cy="183"/>
                </a:xfrm>
                <a:prstGeom prst="roundRect">
                  <a:avLst>
                    <a:gd name="adj" fmla="val 546"/>
                  </a:avLst>
                </a:prstGeom>
                <a:noFill/>
                <a:ln w="9525">
                  <a:noFill/>
                  <a:round/>
                  <a:headEnd/>
                  <a:tailEnd/>
                </a:ln>
              </p:spPr>
              <p:txBody>
                <a:bodyPr wrap="none"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grpSp>
        </p:grpSp>
        <p:sp>
          <p:nvSpPr>
            <p:cNvPr id="87" name="Line 36">
              <a:extLst>
                <a:ext uri="{FF2B5EF4-FFF2-40B4-BE49-F238E27FC236}">
                  <a16:creationId xmlns:a16="http://schemas.microsoft.com/office/drawing/2014/main" xmlns="" id="{99EA371D-D1E3-487C-8244-4C9CA6FC62BB}"/>
                </a:ext>
              </a:extLst>
            </p:cNvPr>
            <p:cNvSpPr>
              <a:spLocks noChangeShapeType="1"/>
            </p:cNvSpPr>
            <p:nvPr/>
          </p:nvSpPr>
          <p:spPr bwMode="auto">
            <a:xfrm flipV="1">
              <a:off x="4851400" y="5175250"/>
              <a:ext cx="3175" cy="717550"/>
            </a:xfrm>
            <a:prstGeom prst="line">
              <a:avLst/>
            </a:prstGeom>
            <a:noFill/>
            <a:ln w="57240">
              <a:solidFill>
                <a:srgbClr val="FF0000"/>
              </a:solidFill>
              <a:round/>
              <a:headEnd/>
              <a:tailEnd type="triangle" w="lg" len="lg"/>
            </a:ln>
          </p:spPr>
          <p:txBody>
            <a:bodyPr lIns="100783" tIns="50392" rIns="100783" bIns="50392"/>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grpSp>
          <p:nvGrpSpPr>
            <p:cNvPr id="88" name="Group 160">
              <a:extLst>
                <a:ext uri="{FF2B5EF4-FFF2-40B4-BE49-F238E27FC236}">
                  <a16:creationId xmlns:a16="http://schemas.microsoft.com/office/drawing/2014/main" xmlns="" id="{3CCFAAD8-D764-476F-8AE8-2A1F7E083A27}"/>
                </a:ext>
              </a:extLst>
            </p:cNvPr>
            <p:cNvGrpSpPr>
              <a:grpSpLocks/>
            </p:cNvGrpSpPr>
            <p:nvPr/>
          </p:nvGrpSpPr>
          <p:grpSpPr bwMode="auto">
            <a:xfrm>
              <a:off x="4295775" y="3430588"/>
              <a:ext cx="6188075" cy="2982912"/>
              <a:chOff x="4295632" y="3431301"/>
              <a:chExt cx="6188386" cy="2981872"/>
            </a:xfrm>
          </p:grpSpPr>
          <p:sp>
            <p:nvSpPr>
              <p:cNvPr id="89" name="Text Box 29">
                <a:extLst>
                  <a:ext uri="{FF2B5EF4-FFF2-40B4-BE49-F238E27FC236}">
                    <a16:creationId xmlns:a16="http://schemas.microsoft.com/office/drawing/2014/main" xmlns="" id="{7B38C28E-550F-4059-AC64-936C501F1087}"/>
                  </a:ext>
                </a:extLst>
              </p:cNvPr>
              <p:cNvSpPr txBox="1">
                <a:spLocks noChangeArrowheads="1"/>
              </p:cNvSpPr>
              <p:nvPr/>
            </p:nvSpPr>
            <p:spPr bwMode="auto">
              <a:xfrm>
                <a:off x="4295632" y="5970415"/>
                <a:ext cx="1008114" cy="442758"/>
              </a:xfrm>
              <a:prstGeom prst="rect">
                <a:avLst/>
              </a:prstGeom>
              <a:noFill/>
              <a:ln w="9525">
                <a:noFill/>
                <a:miter lim="800000"/>
                <a:headEnd/>
                <a:tailEnd/>
              </a:ln>
            </p:spPr>
            <p:txBody>
              <a:bodyPr lIns="99197" tIns="51582" rIns="99197" bIns="51582">
                <a:spAutoFit/>
              </a:bodyPr>
              <a:lstStyle/>
              <a:p>
                <a:pPr algn="ctr" defTabSz="1007943" rtl="0">
                  <a:buClr>
                    <a:srgbClr val="FFFF00"/>
                  </a:buClr>
                  <a:buSzPct val="83000"/>
                  <a:buFont typeface="Times New Roman" pitchFamily="18" charset="0"/>
                  <a:buNone/>
                  <a:tabLst>
                    <a:tab pos="0" algn="l"/>
                    <a:tab pos="1007838" algn="l"/>
                    <a:tab pos="2015677" algn="l"/>
                    <a:tab pos="3023515" algn="l"/>
                    <a:tab pos="4031354" algn="l"/>
                    <a:tab pos="5039193" algn="l"/>
                    <a:tab pos="6047032" algn="l"/>
                    <a:tab pos="7054871" algn="l"/>
                    <a:tab pos="8062709" algn="l"/>
                    <a:tab pos="9070548" algn="l"/>
                    <a:tab pos="10078386" algn="l"/>
                    <a:tab pos="11086225" algn="l"/>
                  </a:tabLst>
                  <a:defRPr/>
                </a:pPr>
                <a:r>
                  <a:rPr lang="en-GB" sz="2200" dirty="0">
                    <a:solidFill>
                      <a:srgbClr val="000080"/>
                    </a:solidFill>
                    <a:latin typeface="Berlin Sans FB" pitchFamily="34" charset="0"/>
                    <a:ea typeface="+mn-ea"/>
                    <a:cs typeface="Times New Roman" pitchFamily="18" charset="0"/>
                  </a:rPr>
                  <a:t>0</a:t>
                </a:r>
              </a:p>
            </p:txBody>
          </p:sp>
          <p:sp>
            <p:nvSpPr>
              <p:cNvPr id="90" name="Oval 31">
                <a:extLst>
                  <a:ext uri="{FF2B5EF4-FFF2-40B4-BE49-F238E27FC236}">
                    <a16:creationId xmlns:a16="http://schemas.microsoft.com/office/drawing/2014/main" xmlns="" id="{9A1F36E8-CD64-4A33-921E-00A2E3B81B52}"/>
                  </a:ext>
                </a:extLst>
              </p:cNvPr>
              <p:cNvSpPr>
                <a:spLocks noChangeArrowheads="1"/>
              </p:cNvSpPr>
              <p:nvPr/>
            </p:nvSpPr>
            <p:spPr bwMode="auto">
              <a:xfrm>
                <a:off x="8105823" y="4224774"/>
                <a:ext cx="204798" cy="195194"/>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lIns="100783" tIns="50392" rIns="100783" bIns="50392"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91" name="Oval 32">
                <a:extLst>
                  <a:ext uri="{FF2B5EF4-FFF2-40B4-BE49-F238E27FC236}">
                    <a16:creationId xmlns:a16="http://schemas.microsoft.com/office/drawing/2014/main" xmlns="" id="{9256BF08-0651-406B-ACC7-56D6C2602742}"/>
                  </a:ext>
                </a:extLst>
              </p:cNvPr>
              <p:cNvSpPr>
                <a:spLocks noChangeArrowheads="1"/>
              </p:cNvSpPr>
              <p:nvPr/>
            </p:nvSpPr>
            <p:spPr bwMode="auto">
              <a:xfrm>
                <a:off x="9298096" y="3431301"/>
                <a:ext cx="204797" cy="196781"/>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lIns="100783" tIns="50392" rIns="100783" bIns="50392"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92" name="Line 33">
                <a:extLst>
                  <a:ext uri="{FF2B5EF4-FFF2-40B4-BE49-F238E27FC236}">
                    <a16:creationId xmlns:a16="http://schemas.microsoft.com/office/drawing/2014/main" xmlns="" id="{405CA7CF-5E35-485A-8800-B5C0B9D1E23F}"/>
                  </a:ext>
                </a:extLst>
              </p:cNvPr>
              <p:cNvSpPr>
                <a:spLocks noChangeShapeType="1"/>
              </p:cNvSpPr>
              <p:nvPr/>
            </p:nvSpPr>
            <p:spPr bwMode="auto">
              <a:xfrm flipV="1">
                <a:off x="4930664" y="3526518"/>
                <a:ext cx="4445223" cy="2405811"/>
              </a:xfrm>
              <a:prstGeom prst="line">
                <a:avLst/>
              </a:prstGeom>
              <a:noFill/>
              <a:ln w="38160">
                <a:solidFill>
                  <a:srgbClr val="000080"/>
                </a:solidFill>
                <a:round/>
                <a:headEnd/>
                <a:tailEnd type="triangle" w="lg" len="lg"/>
              </a:ln>
            </p:spPr>
            <p:txBody>
              <a:bodyPr lIns="100783" tIns="50392" rIns="100783" bIns="50392"/>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93" name="Text Box 34">
                <a:extLst>
                  <a:ext uri="{FF2B5EF4-FFF2-40B4-BE49-F238E27FC236}">
                    <a16:creationId xmlns:a16="http://schemas.microsoft.com/office/drawing/2014/main" xmlns="" id="{462E4105-96DD-4870-808F-3A38871A75FE}"/>
                  </a:ext>
                </a:extLst>
              </p:cNvPr>
              <p:cNvSpPr txBox="1">
                <a:spLocks noChangeArrowheads="1"/>
              </p:cNvSpPr>
              <p:nvPr/>
            </p:nvSpPr>
            <p:spPr bwMode="auto">
              <a:xfrm>
                <a:off x="8583685" y="3431301"/>
                <a:ext cx="1900333" cy="510997"/>
              </a:xfrm>
              <a:prstGeom prst="rect">
                <a:avLst/>
              </a:prstGeom>
              <a:noFill/>
              <a:ln w="9525">
                <a:noFill/>
                <a:miter lim="800000"/>
                <a:headEnd/>
                <a:tailEnd/>
              </a:ln>
            </p:spPr>
            <p:txBody>
              <a:bodyPr lIns="99197" tIns="51582" rIns="99197" bIns="51582">
                <a:spAutoFit/>
              </a:bodyPr>
              <a:lstStyle/>
              <a:p>
                <a:pPr algn="ctr" defTabSz="1007943" rtl="0">
                  <a:buClr>
                    <a:srgbClr val="FFFF00"/>
                  </a:buClr>
                  <a:buSzPct val="100000"/>
                  <a:buFont typeface="Times New Roman" pitchFamily="18" charset="0"/>
                  <a:buNone/>
                  <a:tabLst>
                    <a:tab pos="0" algn="l"/>
                    <a:tab pos="1007838" algn="l"/>
                    <a:tab pos="2015677" algn="l"/>
                    <a:tab pos="3023515" algn="l"/>
                    <a:tab pos="4031354" algn="l"/>
                    <a:tab pos="5039193" algn="l"/>
                    <a:tab pos="6047032" algn="l"/>
                    <a:tab pos="7054871" algn="l"/>
                    <a:tab pos="8062709" algn="l"/>
                    <a:tab pos="9070548" algn="l"/>
                    <a:tab pos="10078386" algn="l"/>
                    <a:tab pos="11086225" algn="l"/>
                  </a:tabLst>
                  <a:defRPr/>
                </a:pPr>
                <a:r>
                  <a:rPr lang="en-GB" sz="2600" dirty="0">
                    <a:solidFill>
                      <a:srgbClr val="000080"/>
                    </a:solidFill>
                    <a:latin typeface="Berlin Sans FB" pitchFamily="34" charset="0"/>
                    <a:ea typeface="+mn-ea"/>
                    <a:cs typeface="Times New Roman" pitchFamily="18" charset="0"/>
                  </a:rPr>
                  <a:t>v</a:t>
                </a:r>
                <a:r>
                  <a:rPr lang="en-GB" sz="2600" baseline="-25000" dirty="0">
                    <a:solidFill>
                      <a:srgbClr val="000080"/>
                    </a:solidFill>
                    <a:latin typeface="Berlin Sans FB" pitchFamily="34" charset="0"/>
                    <a:ea typeface="+mn-ea"/>
                    <a:cs typeface="Times New Roman" pitchFamily="18" charset="0"/>
                  </a:rPr>
                  <a:t>2</a:t>
                </a:r>
              </a:p>
            </p:txBody>
          </p:sp>
          <p:sp>
            <p:nvSpPr>
              <p:cNvPr id="94" name="Text Box 35">
                <a:extLst>
                  <a:ext uri="{FF2B5EF4-FFF2-40B4-BE49-F238E27FC236}">
                    <a16:creationId xmlns:a16="http://schemas.microsoft.com/office/drawing/2014/main" xmlns="" id="{0E94B587-07DD-4DB8-ACC6-822C8A5F8025}"/>
                  </a:ext>
                </a:extLst>
              </p:cNvPr>
              <p:cNvSpPr txBox="1">
                <a:spLocks noChangeArrowheads="1"/>
              </p:cNvSpPr>
              <p:nvPr/>
            </p:nvSpPr>
            <p:spPr bwMode="auto">
              <a:xfrm>
                <a:off x="7472380" y="4304122"/>
                <a:ext cx="1900333" cy="510997"/>
              </a:xfrm>
              <a:prstGeom prst="rect">
                <a:avLst/>
              </a:prstGeom>
              <a:noFill/>
              <a:ln w="9525">
                <a:noFill/>
                <a:miter lim="800000"/>
                <a:headEnd/>
                <a:tailEnd/>
              </a:ln>
            </p:spPr>
            <p:txBody>
              <a:bodyPr lIns="99197" tIns="51582" rIns="99197" bIns="51582">
                <a:spAutoFit/>
              </a:bodyPr>
              <a:lstStyle/>
              <a:p>
                <a:pPr algn="ctr" defTabSz="1007943" rtl="0">
                  <a:buClr>
                    <a:srgbClr val="FFFF00"/>
                  </a:buClr>
                  <a:buSzPct val="100000"/>
                  <a:buFont typeface="Times New Roman" pitchFamily="18" charset="0"/>
                  <a:buNone/>
                  <a:tabLst>
                    <a:tab pos="0" algn="l"/>
                    <a:tab pos="1007838" algn="l"/>
                    <a:tab pos="2015677" algn="l"/>
                    <a:tab pos="3023515" algn="l"/>
                    <a:tab pos="4031354" algn="l"/>
                    <a:tab pos="5039193" algn="l"/>
                    <a:tab pos="6047032" algn="l"/>
                    <a:tab pos="7054871" algn="l"/>
                    <a:tab pos="8062709" algn="l"/>
                    <a:tab pos="9070548" algn="l"/>
                    <a:tab pos="10078386" algn="l"/>
                    <a:tab pos="11086225" algn="l"/>
                  </a:tabLst>
                  <a:defRPr/>
                </a:pPr>
                <a:r>
                  <a:rPr lang="en-GB" sz="2600" dirty="0">
                    <a:solidFill>
                      <a:srgbClr val="000080"/>
                    </a:solidFill>
                    <a:latin typeface="Berlin Sans FB" pitchFamily="34" charset="0"/>
                    <a:ea typeface="+mn-ea"/>
                    <a:cs typeface="Times New Roman" pitchFamily="18" charset="0"/>
                  </a:rPr>
                  <a:t>v</a:t>
                </a:r>
                <a:r>
                  <a:rPr lang="en-GB" sz="2600" baseline="-25000" dirty="0">
                    <a:solidFill>
                      <a:srgbClr val="000080"/>
                    </a:solidFill>
                    <a:latin typeface="Berlin Sans FB" pitchFamily="34" charset="0"/>
                    <a:ea typeface="+mn-ea"/>
                    <a:cs typeface="Times New Roman" pitchFamily="18" charset="0"/>
                  </a:rPr>
                  <a:t>1</a:t>
                </a:r>
              </a:p>
            </p:txBody>
          </p:sp>
          <p:sp>
            <p:nvSpPr>
              <p:cNvPr id="95" name="Line 28">
                <a:extLst>
                  <a:ext uri="{FF2B5EF4-FFF2-40B4-BE49-F238E27FC236}">
                    <a16:creationId xmlns:a16="http://schemas.microsoft.com/office/drawing/2014/main" xmlns="" id="{B112AA55-67A4-4436-9F09-81AF7DC38717}"/>
                  </a:ext>
                </a:extLst>
              </p:cNvPr>
              <p:cNvSpPr>
                <a:spLocks noChangeShapeType="1"/>
              </p:cNvSpPr>
              <p:nvPr/>
            </p:nvSpPr>
            <p:spPr bwMode="auto">
              <a:xfrm flipV="1">
                <a:off x="4813183" y="4289839"/>
                <a:ext cx="3418060" cy="1742467"/>
              </a:xfrm>
              <a:prstGeom prst="line">
                <a:avLst/>
              </a:prstGeom>
              <a:noFill/>
              <a:ln w="38160">
                <a:solidFill>
                  <a:srgbClr val="000080"/>
                </a:solidFill>
                <a:round/>
                <a:headEnd/>
                <a:tailEnd type="triangle" w="lg" len="lg"/>
              </a:ln>
            </p:spPr>
            <p:txBody>
              <a:bodyPr lIns="100783" tIns="50392" rIns="100783" bIns="50392"/>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sp>
            <p:nvSpPr>
              <p:cNvPr id="96" name="Oval 30">
                <a:extLst>
                  <a:ext uri="{FF2B5EF4-FFF2-40B4-BE49-F238E27FC236}">
                    <a16:creationId xmlns:a16="http://schemas.microsoft.com/office/drawing/2014/main" xmlns="" id="{1A268B76-6E21-4A19-A1B1-EBFC67C158E3}"/>
                  </a:ext>
                </a:extLst>
              </p:cNvPr>
              <p:cNvSpPr>
                <a:spLocks noChangeArrowheads="1"/>
              </p:cNvSpPr>
              <p:nvPr/>
            </p:nvSpPr>
            <p:spPr bwMode="auto">
              <a:xfrm>
                <a:off x="4771906" y="5891068"/>
                <a:ext cx="204798" cy="196781"/>
              </a:xfrm>
              <a:prstGeom prst="ellipse">
                <a:avLst/>
              </a:prstGeom>
              <a:gradFill rotWithShape="0">
                <a:gsLst>
                  <a:gs pos="0">
                    <a:srgbClr val="FE8F73"/>
                  </a:gs>
                  <a:gs pos="50000">
                    <a:srgbClr val="FF3300"/>
                  </a:gs>
                  <a:gs pos="100000">
                    <a:srgbClr val="FE8F73"/>
                  </a:gs>
                </a:gsLst>
                <a:lin ang="16200000" scaled="1"/>
              </a:gradFill>
              <a:ln w="6480">
                <a:solidFill>
                  <a:srgbClr val="000000"/>
                </a:solidFill>
                <a:round/>
                <a:headEnd/>
                <a:tailEnd/>
              </a:ln>
            </p:spPr>
            <p:txBody>
              <a:bodyPr wrap="none" lIns="100783" tIns="50392" rIns="100783" bIns="50392" anchor="ctr"/>
              <a:lstStyle/>
              <a:p>
                <a:pPr defTabSz="1007943">
                  <a:buFont typeface="Times New Roman" pitchFamily="18" charset="0"/>
                  <a:buNone/>
                  <a:defRPr/>
                </a:pPr>
                <a:endParaRPr lang="en-US" sz="3500" dirty="0">
                  <a:solidFill>
                    <a:srgbClr val="000080"/>
                  </a:solidFill>
                  <a:effectLst>
                    <a:outerShdw blurRad="38100" dist="38100" dir="2700000" algn="tl">
                      <a:srgbClr val="000000">
                        <a:alpha val="43137"/>
                      </a:srgbClr>
                    </a:outerShdw>
                  </a:effectLst>
                  <a:latin typeface="Berlin Sans FB" pitchFamily="34" charset="0"/>
                  <a:ea typeface="+mn-ea"/>
                  <a:cs typeface="+mn-cs"/>
                </a:endParaRPr>
              </a:p>
            </p:txBody>
          </p:sp>
        </p:grpSp>
        <p:sp>
          <p:nvSpPr>
            <p:cNvPr id="97" name="Text Box 38">
              <a:extLst>
                <a:ext uri="{FF2B5EF4-FFF2-40B4-BE49-F238E27FC236}">
                  <a16:creationId xmlns:a16="http://schemas.microsoft.com/office/drawing/2014/main" xmlns="" id="{5D97B6C7-07D4-4CCA-8E63-7D5D6F41964D}"/>
                </a:ext>
              </a:extLst>
            </p:cNvPr>
            <p:cNvSpPr txBox="1">
              <a:spLocks noChangeArrowheads="1"/>
            </p:cNvSpPr>
            <p:nvPr/>
          </p:nvSpPr>
          <p:spPr bwMode="auto">
            <a:xfrm>
              <a:off x="3135313" y="5110162"/>
              <a:ext cx="1900236" cy="581521"/>
            </a:xfrm>
            <a:prstGeom prst="rect">
              <a:avLst/>
            </a:prstGeom>
            <a:noFill/>
            <a:ln w="9525">
              <a:noFill/>
              <a:miter lim="800000"/>
              <a:headEnd/>
              <a:tailEnd/>
            </a:ln>
          </p:spPr>
          <p:txBody>
            <a:bodyPr lIns="99197" tIns="51582" rIns="99197" bIns="51582">
              <a:spAutoFit/>
            </a:bodyPr>
            <a:lstStyle/>
            <a:p>
              <a:pPr algn="ctr" defTabSz="1007943" rtl="0">
                <a:buClr>
                  <a:srgbClr val="FFFF00"/>
                </a:buClr>
                <a:buSzPct val="100000"/>
                <a:buFont typeface="Times New Roman" pitchFamily="18" charset="0"/>
                <a:buNone/>
                <a:tabLst>
                  <a:tab pos="0" algn="l"/>
                  <a:tab pos="1007838" algn="l"/>
                  <a:tab pos="2015677" algn="l"/>
                  <a:tab pos="3023515" algn="l"/>
                  <a:tab pos="4031354" algn="l"/>
                  <a:tab pos="5039193" algn="l"/>
                  <a:tab pos="6047032" algn="l"/>
                  <a:tab pos="7054871" algn="l"/>
                  <a:tab pos="8062709" algn="l"/>
                  <a:tab pos="9070548" algn="l"/>
                  <a:tab pos="10078386" algn="l"/>
                  <a:tab pos="11086225" algn="l"/>
                </a:tabLst>
                <a:defRPr/>
              </a:pPr>
              <a:r>
                <a:rPr lang="en-GB" sz="1600" dirty="0">
                  <a:solidFill>
                    <a:srgbClr val="000080"/>
                  </a:solidFill>
                  <a:latin typeface="Berlin Sans FB" pitchFamily="34" charset="0"/>
                  <a:ea typeface="+mn-ea"/>
                  <a:cs typeface="Times New Roman" pitchFamily="18" charset="0"/>
                </a:rPr>
                <a:t>3v</a:t>
              </a:r>
              <a:r>
                <a:rPr lang="en-GB" sz="1600" baseline="-25000" dirty="0">
                  <a:solidFill>
                    <a:srgbClr val="000080"/>
                  </a:solidFill>
                  <a:latin typeface="Berlin Sans FB" pitchFamily="34" charset="0"/>
                  <a:ea typeface="+mn-ea"/>
                  <a:cs typeface="Times New Roman" pitchFamily="18" charset="0"/>
                </a:rPr>
                <a:t>2</a:t>
              </a:r>
              <a:r>
                <a:rPr lang="en-GB" sz="1600" dirty="0">
                  <a:solidFill>
                    <a:srgbClr val="000080"/>
                  </a:solidFill>
                  <a:latin typeface="Berlin Sans FB" pitchFamily="34" charset="0"/>
                  <a:ea typeface="+mn-ea"/>
                  <a:cs typeface="Times New Roman" pitchFamily="18" charset="0"/>
                </a:rPr>
                <a:t>-4v</a:t>
              </a:r>
              <a:r>
                <a:rPr lang="en-GB" sz="1600" baseline="-25000" dirty="0">
                  <a:solidFill>
                    <a:srgbClr val="000080"/>
                  </a:solidFill>
                  <a:latin typeface="Berlin Sans FB" pitchFamily="34" charset="0"/>
                  <a:ea typeface="+mn-ea"/>
                  <a:cs typeface="Times New Roman" pitchFamily="18" charset="0"/>
                </a:rPr>
                <a:t>1</a:t>
              </a:r>
            </a:p>
          </p:txBody>
        </p:sp>
      </p:grpSp>
    </p:spTree>
    <p:extLst>
      <p:ext uri="{BB962C8B-B14F-4D97-AF65-F5344CB8AC3E}">
        <p14:creationId xmlns:p14="http://schemas.microsoft.com/office/powerpoint/2010/main" val="2221540301"/>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0" y="22320"/>
            <a:ext cx="219348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21" name="CustomShape 2"/>
          <p:cNvSpPr/>
          <p:nvPr/>
        </p:nvSpPr>
        <p:spPr>
          <a:xfrm>
            <a:off x="2346480" y="84960"/>
            <a:ext cx="4446720" cy="4917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algn="ctr">
              <a:lnSpc>
                <a:spcPct val="100000"/>
              </a:lnSpc>
            </a:pPr>
            <a:r>
              <a:rPr lang="en-US" sz="2800" b="1" strike="noStrike" spc="-1">
                <a:solidFill>
                  <a:srgbClr val="C6162A"/>
                </a:solidFill>
                <a:latin typeface="微软雅黑"/>
                <a:ea typeface="微软雅黑"/>
              </a:rPr>
              <a:t>格密码概述</a:t>
            </a:r>
            <a:endParaRPr lang="en-US" sz="2800" b="0" strike="noStrike" spc="-1">
              <a:latin typeface="Arial"/>
            </a:endParaRPr>
          </a:p>
        </p:txBody>
      </p:sp>
      <p:sp>
        <p:nvSpPr>
          <p:cNvPr id="122" name="CustomShape 3"/>
          <p:cNvSpPr/>
          <p:nvPr/>
        </p:nvSpPr>
        <p:spPr>
          <a:xfrm>
            <a:off x="2314080" y="22320"/>
            <a:ext cx="10332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23" name="CustomShape 4"/>
          <p:cNvSpPr/>
          <p:nvPr/>
        </p:nvSpPr>
        <p:spPr>
          <a:xfrm>
            <a:off x="6936840" y="22320"/>
            <a:ext cx="219348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24" name="CustomShape 5"/>
          <p:cNvSpPr/>
          <p:nvPr/>
        </p:nvSpPr>
        <p:spPr>
          <a:xfrm>
            <a:off x="6717600" y="22320"/>
            <a:ext cx="10332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25" name="CustomShape 6"/>
          <p:cNvSpPr/>
          <p:nvPr/>
        </p:nvSpPr>
        <p:spPr>
          <a:xfrm>
            <a:off x="792000" y="864000"/>
            <a:ext cx="1940760" cy="335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1" strike="noStrike" spc="-1" dirty="0" err="1">
                <a:solidFill>
                  <a:srgbClr val="000000"/>
                </a:solidFill>
                <a:latin typeface="Arial"/>
                <a:ea typeface="DejaVu Sans"/>
              </a:rPr>
              <a:t>格密码的优势</a:t>
            </a:r>
            <a:r>
              <a:rPr lang="en-US" sz="2400" b="1" strike="noStrike" spc="-1" dirty="0">
                <a:solidFill>
                  <a:srgbClr val="000000"/>
                </a:solidFill>
                <a:latin typeface="Arial"/>
                <a:ea typeface="DejaVu Sans"/>
              </a:rPr>
              <a:t>:</a:t>
            </a:r>
            <a:endParaRPr lang="en-US" sz="2400" b="1" strike="noStrike" spc="-1" dirty="0">
              <a:latin typeface="Arial"/>
            </a:endParaRPr>
          </a:p>
        </p:txBody>
      </p:sp>
      <p:sp>
        <p:nvSpPr>
          <p:cNvPr id="126" name="CustomShape 7"/>
          <p:cNvSpPr/>
          <p:nvPr/>
        </p:nvSpPr>
        <p:spPr>
          <a:xfrm>
            <a:off x="792000" y="1378440"/>
            <a:ext cx="7725600" cy="2941200"/>
          </a:xfrm>
          <a:prstGeom prst="rect">
            <a:avLst/>
          </a:prstGeom>
          <a:noFill/>
          <a:ln>
            <a:solidFill>
              <a:srgbClr val="ED1C24"/>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800" b="0" strike="noStrike" spc="-1" dirty="0">
              <a:latin typeface="Arial"/>
            </a:endParaRPr>
          </a:p>
          <a:p>
            <a:pPr>
              <a:lnSpc>
                <a:spcPct val="100000"/>
              </a:lnSpc>
            </a:pPr>
            <a:r>
              <a:rPr lang="en-US" sz="1600" b="0" strike="noStrike" spc="-1" dirty="0">
                <a:solidFill>
                  <a:srgbClr val="000000"/>
                </a:solidFill>
                <a:latin typeface="Arial"/>
                <a:ea typeface="DejaVu Sans"/>
              </a:rPr>
              <a:t>    </a:t>
            </a:r>
            <a:r>
              <a:rPr lang="en-US" sz="1600" b="0" strike="noStrike" spc="-1" dirty="0" err="1">
                <a:solidFill>
                  <a:srgbClr val="000000"/>
                </a:solidFill>
                <a:latin typeface="Arial"/>
                <a:ea typeface="DejaVu Sans"/>
              </a:rPr>
              <a:t>基于格的密码系统是后量子计算时代的密码候选方案之一</a:t>
            </a:r>
            <a:r>
              <a:rPr lang="en-US" sz="1600" b="0" strike="noStrike" spc="-1" dirty="0">
                <a:solidFill>
                  <a:srgbClr val="000000"/>
                </a:solidFill>
                <a:latin typeface="Arial"/>
                <a:ea typeface="DejaVu Sans"/>
              </a:rPr>
              <a:t>。</a:t>
            </a:r>
            <a:endParaRPr lang="en-US" sz="1600" b="0" strike="noStrike" spc="-1" dirty="0">
              <a:latin typeface="Arial"/>
            </a:endParaRPr>
          </a:p>
          <a:p>
            <a:pPr>
              <a:lnSpc>
                <a:spcPct val="100000"/>
              </a:lnSpc>
            </a:pPr>
            <a:r>
              <a:rPr lang="en-US" sz="1600" b="0" strike="noStrike" spc="-1" dirty="0">
                <a:solidFill>
                  <a:srgbClr val="000000"/>
                </a:solidFill>
                <a:latin typeface="Arial"/>
                <a:ea typeface="DejaVu Sans"/>
              </a:rPr>
              <a:t>    (一)</a:t>
            </a:r>
            <a:r>
              <a:rPr lang="en-US" sz="1600" b="0" strike="noStrike" spc="-1" dirty="0" err="1">
                <a:solidFill>
                  <a:srgbClr val="000000"/>
                </a:solidFill>
                <a:latin typeface="Arial"/>
                <a:ea typeface="DejaVu Sans"/>
              </a:rPr>
              <a:t>由于格的最短矢量问题</a:t>
            </a:r>
            <a:r>
              <a:rPr lang="en-US" sz="1600" b="0" strike="noStrike" spc="-1" dirty="0">
                <a:solidFill>
                  <a:srgbClr val="000000"/>
                </a:solidFill>
                <a:latin typeface="Arial"/>
                <a:ea typeface="DejaVu Sans"/>
              </a:rPr>
              <a:t>(SVP)</a:t>
            </a:r>
            <a:r>
              <a:rPr lang="en-US" sz="1600" b="0" strike="noStrike" spc="-1" dirty="0" err="1">
                <a:solidFill>
                  <a:srgbClr val="000000"/>
                </a:solidFill>
                <a:latin typeface="Arial"/>
                <a:ea typeface="DejaVu Sans"/>
              </a:rPr>
              <a:t>和格的最近矢量问题</a:t>
            </a:r>
            <a:r>
              <a:rPr lang="en-US" sz="1600" b="0" strike="noStrike" spc="-1" dirty="0">
                <a:solidFill>
                  <a:srgbClr val="000000"/>
                </a:solidFill>
                <a:latin typeface="Arial"/>
                <a:ea typeface="DejaVu Sans"/>
              </a:rPr>
              <a:t>(CVP)被证明在随机归约下均属于NP-hard类问题。即某一类格中一些问题的平均难度等价于格上一类NP问题的难度。因此,在这些格问题基础上构建的公钥密码体制,其任意一个实例的安全性与其最难实例的安全性相同;</a:t>
            </a:r>
            <a:endParaRPr lang="en-US" sz="1600" b="0" strike="noStrike" spc="-1" dirty="0">
              <a:latin typeface="Arial"/>
            </a:endParaRPr>
          </a:p>
          <a:p>
            <a:pPr>
              <a:lnSpc>
                <a:spcPct val="100000"/>
              </a:lnSpc>
            </a:pPr>
            <a:r>
              <a:rPr lang="en-US" sz="1600" b="0" strike="noStrike" spc="-1" dirty="0">
                <a:solidFill>
                  <a:srgbClr val="000000"/>
                </a:solidFill>
                <a:latin typeface="Arial"/>
                <a:ea typeface="DejaVu Sans"/>
              </a:rPr>
              <a:t>    (二)</a:t>
            </a:r>
            <a:r>
              <a:rPr lang="en-US" sz="1600" b="0" strike="noStrike" spc="-1" dirty="0" err="1">
                <a:solidFill>
                  <a:srgbClr val="000000"/>
                </a:solidFill>
                <a:latin typeface="Arial"/>
                <a:ea typeface="DejaVu Sans"/>
              </a:rPr>
              <a:t>由于格是一种线性结构,格上的运算大多是线性运算,因此利用格难题所构建的新型公钥密码体质比现有方案运算速度更快</a:t>
            </a:r>
            <a:r>
              <a:rPr lang="en-US" sz="1600" b="0" strike="noStrike" spc="-1" dirty="0">
                <a:solidFill>
                  <a:srgbClr val="000000"/>
                </a:solidFill>
                <a:latin typeface="Arial"/>
                <a:ea typeface="DejaVu Sans"/>
              </a:rPr>
              <a:t>;</a:t>
            </a:r>
            <a:endParaRPr lang="en-US" sz="1600" b="0" strike="noStrike" spc="-1" dirty="0">
              <a:latin typeface="Arial"/>
            </a:endParaRPr>
          </a:p>
          <a:p>
            <a:pPr>
              <a:lnSpc>
                <a:spcPct val="100000"/>
              </a:lnSpc>
            </a:pPr>
            <a:r>
              <a:rPr lang="en-US" sz="1600" b="0" strike="noStrike" spc="-1" dirty="0">
                <a:solidFill>
                  <a:srgbClr val="000000"/>
                </a:solidFill>
                <a:latin typeface="Arial"/>
                <a:ea typeface="DejaVu Sans"/>
              </a:rPr>
              <a:t> </a:t>
            </a:r>
            <a:r>
              <a:rPr lang="en-US" sz="1600" b="0" strike="noStrike" spc="-1" dirty="0" smtClean="0">
                <a:solidFill>
                  <a:srgbClr val="000000"/>
                </a:solidFill>
                <a:latin typeface="Arial"/>
                <a:ea typeface="DejaVu Sans"/>
              </a:rPr>
              <a:t>   </a:t>
            </a:r>
            <a:r>
              <a:rPr lang="en-US" sz="1600" b="0" strike="noStrike" spc="-1" dirty="0">
                <a:solidFill>
                  <a:srgbClr val="000000"/>
                </a:solidFill>
                <a:latin typeface="Arial"/>
                <a:ea typeface="DejaVu Sans"/>
              </a:rPr>
              <a:t>(三)</a:t>
            </a:r>
            <a:r>
              <a:rPr lang="en-US" sz="1600" b="0" strike="noStrike" spc="-1" dirty="0" err="1">
                <a:solidFill>
                  <a:srgbClr val="000000"/>
                </a:solidFill>
                <a:latin typeface="Arial"/>
                <a:ea typeface="DejaVu Sans"/>
              </a:rPr>
              <a:t>目前还不存在解决某些格困难问题的多项式量子算法,因此,基于格难题所设计的新型公钥密码体质可以抵御量子攻击</a:t>
            </a:r>
            <a:r>
              <a:rPr lang="en-US" sz="1600" b="0" strike="noStrike" spc="-1" dirty="0">
                <a:solidFill>
                  <a:srgbClr val="000000"/>
                </a:solidFill>
                <a:latin typeface="Arial"/>
                <a:ea typeface="Noto Sans CJK SC Regular"/>
              </a:rPr>
              <a:t>。</a:t>
            </a:r>
            <a:endParaRPr lang="en-US" sz="1600" b="0" strike="noStrike" spc="-1" dirty="0">
              <a:latin typeface="Arial"/>
            </a:endParaRPr>
          </a:p>
          <a:p>
            <a:pPr>
              <a:lnSpc>
                <a:spcPct val="100000"/>
              </a:lnSpc>
            </a:pP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0" y="22320"/>
            <a:ext cx="219348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28" name="CustomShape 2"/>
          <p:cNvSpPr/>
          <p:nvPr/>
        </p:nvSpPr>
        <p:spPr>
          <a:xfrm>
            <a:off x="2346480" y="84960"/>
            <a:ext cx="4446720" cy="4917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algn="ctr">
              <a:lnSpc>
                <a:spcPct val="100000"/>
              </a:lnSpc>
            </a:pPr>
            <a:r>
              <a:rPr lang="en-US" sz="2800" b="1" strike="noStrike" spc="-1">
                <a:solidFill>
                  <a:srgbClr val="C6162A"/>
                </a:solidFill>
                <a:latin typeface="微软雅黑"/>
                <a:ea typeface="微软雅黑"/>
              </a:rPr>
              <a:t>LWE算法</a:t>
            </a:r>
            <a:endParaRPr lang="en-US" sz="2800" b="0" strike="noStrike" spc="-1">
              <a:latin typeface="Arial"/>
            </a:endParaRPr>
          </a:p>
        </p:txBody>
      </p:sp>
      <p:sp>
        <p:nvSpPr>
          <p:cNvPr id="129" name="CustomShape 3"/>
          <p:cNvSpPr/>
          <p:nvPr/>
        </p:nvSpPr>
        <p:spPr>
          <a:xfrm>
            <a:off x="2314080" y="22320"/>
            <a:ext cx="10332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30" name="CustomShape 4"/>
          <p:cNvSpPr/>
          <p:nvPr/>
        </p:nvSpPr>
        <p:spPr>
          <a:xfrm>
            <a:off x="6936840" y="22320"/>
            <a:ext cx="219348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31" name="CustomShape 5"/>
          <p:cNvSpPr/>
          <p:nvPr/>
        </p:nvSpPr>
        <p:spPr>
          <a:xfrm>
            <a:off x="6717600" y="22320"/>
            <a:ext cx="103320" cy="569880"/>
          </a:xfrm>
          <a:prstGeom prst="rect">
            <a:avLst/>
          </a:prstGeom>
          <a:solidFill>
            <a:srgbClr val="C6162A"/>
          </a:solidFill>
          <a:ln w="25560">
            <a:solidFill>
              <a:srgbClr val="C6162A"/>
            </a:solidFill>
            <a:round/>
          </a:ln>
        </p:spPr>
        <p:style>
          <a:lnRef idx="0">
            <a:scrgbClr r="0" g="0" b="0"/>
          </a:lnRef>
          <a:fillRef idx="0">
            <a:scrgbClr r="0" g="0" b="0"/>
          </a:fillRef>
          <a:effectRef idx="0">
            <a:scrgbClr r="0" g="0" b="0"/>
          </a:effectRef>
          <a:fontRef idx="minor"/>
        </p:style>
      </p:sp>
      <p:sp>
        <p:nvSpPr>
          <p:cNvPr id="132" name="CustomShape 6"/>
          <p:cNvSpPr/>
          <p:nvPr/>
        </p:nvSpPr>
        <p:spPr>
          <a:xfrm>
            <a:off x="683521" y="949457"/>
            <a:ext cx="6694024" cy="73463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dirty="0" smtClean="0">
                <a:solidFill>
                  <a:srgbClr val="C00000"/>
                </a:solidFill>
                <a:latin typeface="Adobe 黑体 Std R" panose="020B0400000000000000" pitchFamily="34" charset="-122"/>
                <a:ea typeface="Adobe 黑体 Std R" panose="020B0400000000000000" pitchFamily="34" charset="-122"/>
              </a:rPr>
              <a:t> LWE</a:t>
            </a:r>
            <a:r>
              <a:rPr lang="zh-CN" altLang="en-US" sz="1600" b="1" strike="noStrike" spc="-1" dirty="0" smtClean="0">
                <a:solidFill>
                  <a:srgbClr val="C00000"/>
                </a:solidFill>
                <a:latin typeface="Adobe 黑体 Std R" panose="020B0400000000000000" pitchFamily="34" charset="-122"/>
                <a:ea typeface="Adobe 黑体 Std R" panose="020B0400000000000000" pitchFamily="34" charset="-122"/>
              </a:rPr>
              <a:t>算法与</a:t>
            </a:r>
            <a:r>
              <a:rPr lang="zh-CN" altLang="en-US" sz="1600" b="1" dirty="0" smtClean="0">
                <a:solidFill>
                  <a:srgbClr val="C00000"/>
                </a:solidFill>
                <a:latin typeface="Adobe 黑体 Std R" panose="020B0400000000000000" pitchFamily="34" charset="-122"/>
                <a:ea typeface="Adobe 黑体 Std R" panose="020B0400000000000000" pitchFamily="34" charset="-122"/>
              </a:rPr>
              <a:t>最坏</a:t>
            </a:r>
            <a:r>
              <a:rPr lang="zh-CN" altLang="en-US" sz="1600" b="1" dirty="0">
                <a:solidFill>
                  <a:srgbClr val="C00000"/>
                </a:solidFill>
                <a:latin typeface="Adobe 黑体 Std R" panose="020B0400000000000000" pitchFamily="34" charset="-122"/>
                <a:ea typeface="Adobe 黑体 Std R" panose="020B0400000000000000" pitchFamily="34" charset="-122"/>
              </a:rPr>
              <a:t>情况下</a:t>
            </a:r>
            <a:r>
              <a:rPr lang="zh-CN" altLang="en-US" sz="1600" b="1" dirty="0" smtClean="0">
                <a:solidFill>
                  <a:srgbClr val="C00000"/>
                </a:solidFill>
                <a:latin typeface="Adobe 黑体 Std R" panose="020B0400000000000000" pitchFamily="34" charset="-122"/>
                <a:ea typeface="Adobe 黑体 Std R" panose="020B0400000000000000" pitchFamily="34" charset="-122"/>
              </a:rPr>
              <a:t>的格</a:t>
            </a:r>
            <a:r>
              <a:rPr lang="zh-CN" altLang="en-US" sz="1600" b="1" dirty="0">
                <a:solidFill>
                  <a:srgbClr val="C00000"/>
                </a:solidFill>
                <a:latin typeface="Adobe 黑体 Std R" panose="020B0400000000000000" pitchFamily="34" charset="-122"/>
                <a:ea typeface="Adobe 黑体 Std R" panose="020B0400000000000000" pitchFamily="34" charset="-122"/>
              </a:rPr>
              <a:t>问题一样难，而最坏情况下</a:t>
            </a:r>
            <a:r>
              <a:rPr lang="zh-CN" altLang="en-US" sz="1600" b="1" dirty="0" smtClean="0">
                <a:solidFill>
                  <a:srgbClr val="C00000"/>
                </a:solidFill>
                <a:latin typeface="Adobe 黑体 Std R" panose="020B0400000000000000" pitchFamily="34" charset="-122"/>
                <a:ea typeface="Adobe 黑体 Std R" panose="020B0400000000000000" pitchFamily="34" charset="-122"/>
              </a:rPr>
              <a:t>的格</a:t>
            </a:r>
            <a:r>
              <a:rPr lang="zh-CN" altLang="en-US" sz="1600" b="1" dirty="0">
                <a:solidFill>
                  <a:srgbClr val="C00000"/>
                </a:solidFill>
                <a:latin typeface="Adobe 黑体 Std R" panose="020B0400000000000000" pitchFamily="34" charset="-122"/>
                <a:ea typeface="Adobe 黑体 Std R" panose="020B0400000000000000" pitchFamily="34" charset="-122"/>
              </a:rPr>
              <a:t>问题被认为是指数级难</a:t>
            </a:r>
            <a:r>
              <a:rPr lang="en-US" altLang="zh-CN" sz="1600" b="1" dirty="0">
                <a:solidFill>
                  <a:srgbClr val="C00000"/>
                </a:solidFill>
                <a:latin typeface="Adobe 黑体 Std R" panose="020B0400000000000000" pitchFamily="34" charset="-122"/>
                <a:ea typeface="Adobe 黑体 Std R" panose="020B0400000000000000" pitchFamily="34" charset="-122"/>
              </a:rPr>
              <a:t>(</a:t>
            </a:r>
            <a:r>
              <a:rPr lang="zh-CN" altLang="en-US" sz="1600" b="1" dirty="0" smtClean="0">
                <a:solidFill>
                  <a:srgbClr val="C00000"/>
                </a:solidFill>
                <a:latin typeface="Adobe 黑体 Std R" panose="020B0400000000000000" pitchFamily="34" charset="-122"/>
                <a:ea typeface="Adobe 黑体 Std R" panose="020B0400000000000000" pitchFamily="34" charset="-122"/>
              </a:rPr>
              <a:t>即使面对的是量子</a:t>
            </a:r>
            <a:r>
              <a:rPr lang="zh-CN" altLang="en-US" sz="1600" b="1" dirty="0">
                <a:solidFill>
                  <a:srgbClr val="C00000"/>
                </a:solidFill>
                <a:latin typeface="Adobe 黑体 Std R" panose="020B0400000000000000" pitchFamily="34" charset="-122"/>
                <a:ea typeface="Adobe 黑体 Std R" panose="020B0400000000000000" pitchFamily="34" charset="-122"/>
              </a:rPr>
              <a:t>计算机</a:t>
            </a:r>
            <a:r>
              <a:rPr lang="en-US" altLang="zh-CN" sz="1600" b="1" dirty="0" smtClean="0">
                <a:solidFill>
                  <a:srgbClr val="C00000"/>
                </a:solidFill>
                <a:latin typeface="Adobe 黑体 Std R" panose="020B0400000000000000" pitchFamily="34" charset="-122"/>
                <a:ea typeface="Adobe 黑体 Std R" panose="020B0400000000000000" pitchFamily="34" charset="-122"/>
              </a:rPr>
              <a:t>)</a:t>
            </a:r>
            <a:r>
              <a:rPr lang="zh-CN" altLang="en-US" sz="1600" b="1" dirty="0" smtClean="0">
                <a:solidFill>
                  <a:srgbClr val="C00000"/>
                </a:solidFill>
                <a:latin typeface="Adobe 黑体 Std R" panose="020B0400000000000000" pitchFamily="34" charset="-122"/>
                <a:ea typeface="Adobe 黑体 Std R" panose="020B0400000000000000" pitchFamily="34" charset="-122"/>
              </a:rPr>
              <a:t>。</a:t>
            </a:r>
            <a:endParaRPr lang="en-US" sz="1600" b="1" strike="noStrike" spc="-1" dirty="0">
              <a:solidFill>
                <a:srgbClr val="C00000"/>
              </a:solidFill>
              <a:latin typeface="Adobe 黑体 Std R" panose="020B0400000000000000" pitchFamily="34" charset="-122"/>
              <a:ea typeface="Adobe 黑体 Std R" panose="020B0400000000000000" pitchFamily="34" charset="-122"/>
            </a:endParaRPr>
          </a:p>
          <a:p>
            <a:pPr>
              <a:lnSpc>
                <a:spcPct val="100000"/>
              </a:lnSpc>
            </a:pPr>
            <a:endParaRPr lang="en-US" sz="1600" strike="noStrike" spc="-1" dirty="0">
              <a:latin typeface="微软雅黑" panose="020B0503020204020204" pitchFamily="34" charset="-122"/>
              <a:ea typeface="微软雅黑" panose="020B0503020204020204" pitchFamily="34" charset="-122"/>
            </a:endParaRPr>
          </a:p>
        </p:txBody>
      </p:sp>
      <p:sp>
        <p:nvSpPr>
          <p:cNvPr id="14" name="Text Box 6">
            <a:extLst>
              <a:ext uri="{FF2B5EF4-FFF2-40B4-BE49-F238E27FC236}">
                <a16:creationId xmlns:a16="http://schemas.microsoft.com/office/drawing/2014/main" xmlns="" id="{E490252D-5F71-434F-8E0E-4480EAC8EAC1}"/>
              </a:ext>
            </a:extLst>
          </p:cNvPr>
          <p:cNvSpPr txBox="1">
            <a:spLocks noChangeArrowheads="1"/>
          </p:cNvSpPr>
          <p:nvPr>
            <p:custDataLst>
              <p:tags r:id="rId1"/>
            </p:custDataLst>
          </p:nvPr>
        </p:nvSpPr>
        <p:spPr bwMode="auto">
          <a:xfrm>
            <a:off x="683521" y="1697485"/>
            <a:ext cx="7802128" cy="1189802"/>
          </a:xfrm>
          <a:prstGeom prst="rect">
            <a:avLst/>
          </a:prstGeom>
          <a:noFill/>
          <a:ln w="9525">
            <a:noFill/>
            <a:round/>
            <a:headEnd/>
            <a:tailEnd/>
          </a:ln>
          <a:effectLst/>
        </p:spPr>
        <p:txBody>
          <a:bodyPr lIns="90000" tIns="45000" rIns="90000" bIns="45000"/>
          <a:lstStyle/>
          <a:p>
            <a:pPr marL="227013" indent="-227013" algn="l" rtl="0" hangingPunct="0">
              <a:lnSpc>
                <a:spcPct val="117000"/>
              </a:lnSpc>
              <a:buClr>
                <a:srgbClr val="000000"/>
              </a:buClr>
              <a:buSzPct val="100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000" dirty="0" smtClean="0">
                <a:solidFill>
                  <a:srgbClr val="000000"/>
                </a:solidFill>
                <a:latin typeface="Berlin Sans FB" pitchFamily="34" charset="0"/>
                <a:cs typeface="+mn-cs"/>
              </a:rPr>
              <a:t>The </a:t>
            </a:r>
            <a:r>
              <a:rPr lang="en-US" sz="2000" dirty="0">
                <a:solidFill>
                  <a:srgbClr val="000000"/>
                </a:solidFill>
                <a:latin typeface="Berlin Sans FB" pitchFamily="34" charset="0"/>
                <a:cs typeface="+mn-cs"/>
              </a:rPr>
              <a:t>oracle outputs (</a:t>
            </a:r>
            <a:r>
              <a:rPr lang="en-US" sz="2000" dirty="0">
                <a:solidFill>
                  <a:srgbClr val="000080"/>
                </a:solidFill>
                <a:latin typeface="Berlin Sans FB" pitchFamily="34" charset="0"/>
                <a:cs typeface="+mn-cs"/>
              </a:rPr>
              <a:t>a, b=</a:t>
            </a:r>
            <a:r>
              <a:rPr lang="en-US" sz="2000" b="1" dirty="0">
                <a:solidFill>
                  <a:srgbClr val="000080"/>
                </a:solidFill>
                <a:latin typeface="Berlin Sans FB" pitchFamily="34" charset="0"/>
                <a:cs typeface="+mn-cs"/>
                <a:sym typeface="Symbol"/>
              </a:rPr>
              <a:t></a:t>
            </a:r>
            <a:r>
              <a:rPr lang="en-US" sz="2000" dirty="0" err="1">
                <a:solidFill>
                  <a:srgbClr val="000080"/>
                </a:solidFill>
                <a:latin typeface="Berlin Sans FB" pitchFamily="34" charset="0"/>
                <a:cs typeface="+mn-cs"/>
              </a:rPr>
              <a:t>a,s</a:t>
            </a:r>
            <a:r>
              <a:rPr lang="en-US" sz="2000" b="1" dirty="0">
                <a:solidFill>
                  <a:srgbClr val="000080"/>
                </a:solidFill>
                <a:latin typeface="Berlin Sans FB" pitchFamily="34" charset="0"/>
                <a:cs typeface="+mn-cs"/>
                <a:sym typeface="Symbol"/>
              </a:rPr>
              <a:t></a:t>
            </a:r>
            <a:r>
              <a:rPr lang="en-US" sz="2000" dirty="0">
                <a:solidFill>
                  <a:srgbClr val="000080"/>
                </a:solidFill>
                <a:latin typeface="Berlin Sans FB" pitchFamily="34" charset="0"/>
                <a:cs typeface="+mn-cs"/>
              </a:rPr>
              <a:t>+e mod q</a:t>
            </a:r>
            <a:r>
              <a:rPr lang="en-US" sz="2000" dirty="0">
                <a:solidFill>
                  <a:srgbClr val="000000"/>
                </a:solidFill>
                <a:latin typeface="Berlin Sans FB" pitchFamily="34" charset="0"/>
                <a:cs typeface="+mn-cs"/>
              </a:rPr>
              <a:t>)</a:t>
            </a:r>
          </a:p>
          <a:p>
            <a:pPr marL="227013" indent="-227013" algn="l" rtl="0" hangingPunct="0">
              <a:lnSpc>
                <a:spcPct val="117000"/>
              </a:lnSpc>
              <a:buClr>
                <a:srgbClr val="000000"/>
              </a:buClr>
              <a:buSzPct val="100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000" dirty="0">
                <a:solidFill>
                  <a:srgbClr val="000000"/>
                </a:solidFill>
                <a:latin typeface="Berlin Sans FB" pitchFamily="34" charset="0"/>
                <a:cs typeface="+mn-cs"/>
              </a:rPr>
              <a:t>This procedure is repeated with the same </a:t>
            </a:r>
            <a:r>
              <a:rPr lang="en-US" sz="2000" dirty="0">
                <a:solidFill>
                  <a:srgbClr val="000080"/>
                </a:solidFill>
                <a:latin typeface="Berlin Sans FB" pitchFamily="34" charset="0"/>
                <a:cs typeface="+mn-cs"/>
              </a:rPr>
              <a:t>s</a:t>
            </a:r>
            <a:r>
              <a:rPr lang="en-US" sz="2000" dirty="0">
                <a:solidFill>
                  <a:srgbClr val="000000"/>
                </a:solidFill>
                <a:latin typeface="Berlin Sans FB" pitchFamily="34" charset="0"/>
                <a:cs typeface="+mn-cs"/>
              </a:rPr>
              <a:t> and fresh </a:t>
            </a:r>
            <a:r>
              <a:rPr lang="en-US" sz="2000" dirty="0">
                <a:solidFill>
                  <a:srgbClr val="000080"/>
                </a:solidFill>
                <a:latin typeface="Berlin Sans FB" pitchFamily="34" charset="0"/>
                <a:cs typeface="+mn-cs"/>
              </a:rPr>
              <a:t>a</a:t>
            </a:r>
            <a:r>
              <a:rPr lang="en-US" sz="2000" dirty="0">
                <a:solidFill>
                  <a:srgbClr val="000000"/>
                </a:solidFill>
                <a:latin typeface="Berlin Sans FB" pitchFamily="34" charset="0"/>
                <a:cs typeface="+mn-cs"/>
              </a:rPr>
              <a:t> and </a:t>
            </a:r>
            <a:r>
              <a:rPr lang="en-US" sz="2000" dirty="0">
                <a:solidFill>
                  <a:srgbClr val="000080"/>
                </a:solidFill>
                <a:latin typeface="Berlin Sans FB" pitchFamily="34" charset="0"/>
                <a:cs typeface="+mn-cs"/>
              </a:rPr>
              <a:t>e</a:t>
            </a:r>
          </a:p>
          <a:p>
            <a:pPr marL="227013" indent="-227013" algn="l" rtl="0" hangingPunct="0">
              <a:lnSpc>
                <a:spcPct val="117000"/>
              </a:lnSpc>
              <a:buClr>
                <a:srgbClr val="000000"/>
              </a:buClr>
              <a:buSzPct val="100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000" dirty="0">
                <a:solidFill>
                  <a:srgbClr val="000000"/>
                </a:solidFill>
                <a:latin typeface="Berlin Sans FB" pitchFamily="34" charset="0"/>
                <a:cs typeface="+mn-cs"/>
              </a:rPr>
              <a:t>Our task is to find</a:t>
            </a:r>
            <a:r>
              <a:rPr lang="en-US" sz="2000" dirty="0">
                <a:solidFill>
                  <a:srgbClr val="000080"/>
                </a:solidFill>
                <a:latin typeface="Berlin Sans FB" pitchFamily="34" charset="0"/>
                <a:cs typeface="+mn-cs"/>
              </a:rPr>
              <a:t> s</a:t>
            </a:r>
          </a:p>
          <a:p>
            <a:pPr marL="227013" indent="-227013" algn="l" rtl="0" hangingPunct="0">
              <a:lnSpc>
                <a:spcPct val="117000"/>
              </a:lnSpc>
              <a:buClr>
                <a:srgbClr val="000000"/>
              </a:buClr>
              <a:buSzPct val="100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endParaRPr lang="en-US" sz="2800" dirty="0">
              <a:solidFill>
                <a:srgbClr val="000080"/>
              </a:solidFill>
              <a:latin typeface="Berlin Sans FB" pitchFamily="34" charset="0"/>
              <a:cs typeface="+mn-cs"/>
            </a:endParaRPr>
          </a:p>
          <a:p>
            <a:pPr marL="227013" indent="-227013" algn="l" rtl="0" hangingPunct="0">
              <a:lnSpc>
                <a:spcPct val="117000"/>
              </a:lnSpc>
              <a:buClr>
                <a:srgbClr val="000000"/>
              </a:buClr>
              <a:buSzPct val="100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endParaRPr lang="en-US" sz="2800" dirty="0">
              <a:solidFill>
                <a:srgbClr val="000080"/>
              </a:solidFill>
              <a:latin typeface="Berlin Sans FB" pitchFamily="34" charset="0"/>
              <a:cs typeface="+mn-cs"/>
            </a:endParaRPr>
          </a:p>
          <a:p>
            <a:pPr marL="227013" indent="-227013" algn="l" rtl="0" hangingPunct="0">
              <a:lnSpc>
                <a:spcPct val="117000"/>
              </a:lnSpc>
              <a:buClr>
                <a:srgbClr val="000000"/>
              </a:buClr>
              <a:buSzPct val="100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endParaRPr lang="en-US" sz="2800" dirty="0">
              <a:solidFill>
                <a:srgbClr val="000080"/>
              </a:solidFill>
              <a:latin typeface="Berlin Sans FB" pitchFamily="34" charset="0"/>
              <a:cs typeface="+mn-cs"/>
            </a:endParaRPr>
          </a:p>
          <a:p>
            <a:pPr marL="227013" indent="-227013" algn="l" rtl="0" hangingPunct="0">
              <a:lnSpc>
                <a:spcPct val="117000"/>
              </a:lnSpc>
              <a:buClr>
                <a:srgbClr val="000000"/>
              </a:buClr>
              <a:buSzPct val="100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endParaRPr lang="en-US" sz="2800" dirty="0">
              <a:solidFill>
                <a:srgbClr val="000080"/>
              </a:solidFill>
              <a:latin typeface="Berlin Sans FB" pitchFamily="34" charset="0"/>
              <a:cs typeface="+mn-cs"/>
            </a:endParaRPr>
          </a:p>
          <a:p>
            <a:pPr marL="227013" indent="-227013" algn="l" rtl="0" hangingPunct="0">
              <a:lnSpc>
                <a:spcPct val="117000"/>
              </a:lnSpc>
              <a:buClr>
                <a:srgbClr val="000000"/>
              </a:buClr>
              <a:buSzPct val="100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endParaRPr lang="en-US" sz="2800" dirty="0">
              <a:solidFill>
                <a:srgbClr val="000080"/>
              </a:solidFill>
              <a:latin typeface="Berlin Sans FB" pitchFamily="34" charset="0"/>
              <a:cs typeface="+mn-cs"/>
            </a:endParaRPr>
          </a:p>
          <a:p>
            <a:pPr marL="227013" indent="-227013" algn="l" rtl="0" hangingPunct="0">
              <a:lnSpc>
                <a:spcPct val="117000"/>
              </a:lnSpc>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defRPr/>
            </a:pPr>
            <a:r>
              <a:rPr lang="en-US" sz="2800" dirty="0">
                <a:solidFill>
                  <a:srgbClr val="000000"/>
                </a:solidFill>
                <a:latin typeface="Berlin Sans FB" pitchFamily="34" charset="0"/>
                <a:cs typeface="+mn-cs"/>
              </a:rPr>
              <a:t> </a:t>
            </a:r>
          </a:p>
        </p:txBody>
      </p:sp>
      <p:grpSp>
        <p:nvGrpSpPr>
          <p:cNvPr id="4" name="组合 3"/>
          <p:cNvGrpSpPr/>
          <p:nvPr/>
        </p:nvGrpSpPr>
        <p:grpSpPr>
          <a:xfrm>
            <a:off x="2193480" y="3115646"/>
            <a:ext cx="4029911" cy="1383617"/>
            <a:chOff x="2760663" y="5378450"/>
            <a:chExt cx="4489450" cy="1538288"/>
          </a:xfrm>
        </p:grpSpPr>
        <p:sp>
          <p:nvSpPr>
            <p:cNvPr id="11" name="Rectangle 2">
              <a:extLst>
                <a:ext uri="{FF2B5EF4-FFF2-40B4-BE49-F238E27FC236}">
                  <a16:creationId xmlns:a16="http://schemas.microsoft.com/office/drawing/2014/main" xmlns="" id="{9C9F2D69-C025-4561-A84D-76B46218AC83}"/>
                </a:ext>
              </a:extLst>
            </p:cNvPr>
            <p:cNvSpPr>
              <a:spLocks noChangeArrowheads="1"/>
            </p:cNvSpPr>
            <p:nvPr>
              <p:custDataLst>
                <p:tags r:id="rId2"/>
              </p:custDataLst>
            </p:nvPr>
          </p:nvSpPr>
          <p:spPr bwMode="auto">
            <a:xfrm>
              <a:off x="4813300" y="5378450"/>
              <a:ext cx="457200" cy="457200"/>
            </a:xfrm>
            <a:prstGeom prst="rect">
              <a:avLst/>
            </a:prstGeom>
            <a:solidFill>
              <a:srgbClr val="00FFFF"/>
            </a:solidFill>
            <a:ln w="38100">
              <a:solidFill>
                <a:srgbClr val="000000"/>
              </a:solidFill>
              <a:round/>
              <a:headEnd/>
              <a:tailEnd/>
            </a:ln>
          </p:spPr>
          <p:txBody>
            <a:bodyPr wrap="none" lIns="90000" tIns="45000" rIns="90000" bIns="45000" anchor="ctr"/>
            <a:lstStyle/>
            <a:p>
              <a:pPr algn="ctr" rtl="0" hangingPunct="0">
                <a:lnSpc>
                  <a:spcPct val="117000"/>
                </a:lnSpc>
                <a:buClr>
                  <a:srgbClr val="000000"/>
                </a:buClr>
                <a:buSzPct val="100000"/>
                <a:buFont typeface="Times New Roman" panose="02020603050405020304" pitchFamily="18" charset="0"/>
                <a:buNone/>
              </a:pPr>
              <a:r>
                <a:rPr lang="en-US" altLang="zh-CN">
                  <a:solidFill>
                    <a:srgbClr val="000000"/>
                  </a:solidFill>
                  <a:latin typeface="Berlin Sans FB" panose="020E0602020502020306" pitchFamily="34" charset="0"/>
                </a:rPr>
                <a:t>8</a:t>
              </a:r>
            </a:p>
          </p:txBody>
        </p:sp>
        <p:sp>
          <p:nvSpPr>
            <p:cNvPr id="12" name="Rectangle 3">
              <a:extLst>
                <a:ext uri="{FF2B5EF4-FFF2-40B4-BE49-F238E27FC236}">
                  <a16:creationId xmlns:a16="http://schemas.microsoft.com/office/drawing/2014/main" xmlns="" id="{9D97A966-8F10-4DA7-8DC5-EAAAA94D6C1A}"/>
                </a:ext>
              </a:extLst>
            </p:cNvPr>
            <p:cNvSpPr>
              <a:spLocks noChangeArrowheads="1"/>
            </p:cNvSpPr>
            <p:nvPr>
              <p:custDataLst>
                <p:tags r:id="rId3"/>
              </p:custDataLst>
            </p:nvPr>
          </p:nvSpPr>
          <p:spPr bwMode="auto">
            <a:xfrm>
              <a:off x="4813300" y="5810250"/>
              <a:ext cx="457200" cy="457200"/>
            </a:xfrm>
            <a:prstGeom prst="rect">
              <a:avLst/>
            </a:prstGeom>
            <a:solidFill>
              <a:srgbClr val="00FFFF"/>
            </a:solidFill>
            <a:ln w="38100">
              <a:solidFill>
                <a:srgbClr val="000000"/>
              </a:solidFill>
              <a:round/>
              <a:headEnd/>
              <a:tailEnd/>
            </a:ln>
          </p:spPr>
          <p:txBody>
            <a:bodyPr wrap="none" lIns="90000" tIns="45000" rIns="90000" bIns="45000" anchor="ctr"/>
            <a:lstStyle/>
            <a:p>
              <a:pPr algn="ctr" rtl="0" hangingPunct="0">
                <a:lnSpc>
                  <a:spcPct val="117000"/>
                </a:lnSpc>
                <a:buClr>
                  <a:srgbClr val="000000"/>
                </a:buClr>
                <a:buSzPct val="100000"/>
                <a:buFont typeface="Times New Roman" panose="02020603050405020304" pitchFamily="18" charset="0"/>
                <a:buNone/>
              </a:pPr>
              <a:r>
                <a:rPr lang="en-US" altLang="zh-CN">
                  <a:solidFill>
                    <a:srgbClr val="000000"/>
                  </a:solidFill>
                  <a:latin typeface="Berlin Sans FB" panose="020E0602020502020306" pitchFamily="34" charset="0"/>
                </a:rPr>
                <a:t>3</a:t>
              </a:r>
            </a:p>
          </p:txBody>
        </p:sp>
        <p:sp>
          <p:nvSpPr>
            <p:cNvPr id="13" name="Rectangle 4">
              <a:extLst>
                <a:ext uri="{FF2B5EF4-FFF2-40B4-BE49-F238E27FC236}">
                  <a16:creationId xmlns:a16="http://schemas.microsoft.com/office/drawing/2014/main" xmlns="" id="{D2A40899-DF94-4167-A9D2-DB287113CDFE}"/>
                </a:ext>
              </a:extLst>
            </p:cNvPr>
            <p:cNvSpPr>
              <a:spLocks noChangeArrowheads="1"/>
            </p:cNvSpPr>
            <p:nvPr>
              <p:custDataLst>
                <p:tags r:id="rId4"/>
              </p:custDataLst>
            </p:nvPr>
          </p:nvSpPr>
          <p:spPr bwMode="auto">
            <a:xfrm>
              <a:off x="4813300" y="6243638"/>
              <a:ext cx="457200" cy="457200"/>
            </a:xfrm>
            <a:prstGeom prst="rect">
              <a:avLst/>
            </a:prstGeom>
            <a:solidFill>
              <a:srgbClr val="00FFFF"/>
            </a:solidFill>
            <a:ln w="38100">
              <a:solidFill>
                <a:srgbClr val="000000"/>
              </a:solidFill>
              <a:round/>
              <a:headEnd/>
              <a:tailEnd/>
            </a:ln>
          </p:spPr>
          <p:txBody>
            <a:bodyPr wrap="none" lIns="90000" tIns="45000" rIns="90000" bIns="45000" anchor="ctr"/>
            <a:lstStyle/>
            <a:p>
              <a:pPr algn="ctr" rtl="0" hangingPunct="0">
                <a:lnSpc>
                  <a:spcPct val="117000"/>
                </a:lnSpc>
                <a:buClr>
                  <a:srgbClr val="000000"/>
                </a:buClr>
                <a:buSzPct val="100000"/>
                <a:buFont typeface="Times New Roman" panose="02020603050405020304" pitchFamily="18" charset="0"/>
                <a:buNone/>
              </a:pPr>
              <a:r>
                <a:rPr lang="en-US" altLang="zh-CN">
                  <a:solidFill>
                    <a:srgbClr val="000000"/>
                  </a:solidFill>
                  <a:latin typeface="Berlin Sans FB" panose="020E0602020502020306" pitchFamily="34" charset="0"/>
                </a:rPr>
                <a:t>12</a:t>
              </a:r>
            </a:p>
          </p:txBody>
        </p:sp>
        <p:sp>
          <p:nvSpPr>
            <p:cNvPr id="15" name="Rectangle 7">
              <a:extLst>
                <a:ext uri="{FF2B5EF4-FFF2-40B4-BE49-F238E27FC236}">
                  <a16:creationId xmlns:a16="http://schemas.microsoft.com/office/drawing/2014/main" xmlns="" id="{70E22427-822F-4FBA-BCD2-0833C8C27A6F}"/>
                </a:ext>
              </a:extLst>
            </p:cNvPr>
            <p:cNvSpPr>
              <a:spLocks noChangeArrowheads="1"/>
            </p:cNvSpPr>
            <p:nvPr>
              <p:custDataLst>
                <p:tags r:id="rId5"/>
              </p:custDataLst>
            </p:nvPr>
          </p:nvSpPr>
          <p:spPr bwMode="auto">
            <a:xfrm>
              <a:off x="4057650" y="5378450"/>
              <a:ext cx="457200" cy="457200"/>
            </a:xfrm>
            <a:prstGeom prst="rect">
              <a:avLst/>
            </a:prstGeom>
            <a:solidFill>
              <a:srgbClr val="FFFF00"/>
            </a:solidFill>
            <a:ln w="38100">
              <a:solidFill>
                <a:srgbClr val="000000"/>
              </a:solidFill>
              <a:round/>
              <a:headEnd/>
              <a:tailEnd/>
            </a:ln>
          </p:spPr>
          <p:txBody>
            <a:bodyPr wrap="none" lIns="90000" tIns="45000" rIns="90000" bIns="45000" anchor="ctr"/>
            <a:lstStyle/>
            <a:p>
              <a:pPr algn="ctr" rtl="0" hangingPunct="0">
                <a:lnSpc>
                  <a:spcPct val="117000"/>
                </a:lnSpc>
                <a:buClr>
                  <a:srgbClr val="000000"/>
                </a:buClr>
                <a:buSzPct val="100000"/>
                <a:buFont typeface="Times New Roman" panose="02020603050405020304" pitchFamily="18" charset="0"/>
                <a:buNone/>
              </a:pPr>
              <a:r>
                <a:rPr lang="en-US" altLang="zh-CN">
                  <a:solidFill>
                    <a:srgbClr val="000000"/>
                  </a:solidFill>
                  <a:latin typeface="Berlin Sans FB" panose="020E0602020502020306" pitchFamily="34" charset="0"/>
                </a:rPr>
                <a:t>3</a:t>
              </a:r>
            </a:p>
          </p:txBody>
        </p:sp>
        <p:sp>
          <p:nvSpPr>
            <p:cNvPr id="16" name="Rectangle 8">
              <a:extLst>
                <a:ext uri="{FF2B5EF4-FFF2-40B4-BE49-F238E27FC236}">
                  <a16:creationId xmlns:a16="http://schemas.microsoft.com/office/drawing/2014/main" xmlns="" id="{B4A0A61B-DAF6-48BD-B5E9-DD430FC4A8CF}"/>
                </a:ext>
              </a:extLst>
            </p:cNvPr>
            <p:cNvSpPr>
              <a:spLocks noChangeArrowheads="1"/>
            </p:cNvSpPr>
            <p:nvPr>
              <p:custDataLst>
                <p:tags r:id="rId6"/>
              </p:custDataLst>
            </p:nvPr>
          </p:nvSpPr>
          <p:spPr bwMode="auto">
            <a:xfrm>
              <a:off x="3625850" y="5378450"/>
              <a:ext cx="457200" cy="457200"/>
            </a:xfrm>
            <a:prstGeom prst="rect">
              <a:avLst/>
            </a:prstGeom>
            <a:solidFill>
              <a:srgbClr val="FFFF00"/>
            </a:solidFill>
            <a:ln w="38100">
              <a:solidFill>
                <a:srgbClr val="000000"/>
              </a:solidFill>
              <a:round/>
              <a:headEnd/>
              <a:tailEnd/>
            </a:ln>
          </p:spPr>
          <p:txBody>
            <a:bodyPr wrap="none" lIns="90000" tIns="45000" rIns="90000" bIns="45000" anchor="ctr"/>
            <a:lstStyle/>
            <a:p>
              <a:pPr algn="ctr" rtl="0" hangingPunct="0">
                <a:lnSpc>
                  <a:spcPct val="117000"/>
                </a:lnSpc>
                <a:buClr>
                  <a:srgbClr val="000000"/>
                </a:buClr>
                <a:buSzPct val="100000"/>
                <a:buFont typeface="Times New Roman" panose="02020603050405020304" pitchFamily="18" charset="0"/>
                <a:buNone/>
              </a:pPr>
              <a:r>
                <a:rPr lang="en-US" altLang="zh-CN">
                  <a:solidFill>
                    <a:srgbClr val="000000"/>
                  </a:solidFill>
                  <a:latin typeface="Berlin Sans FB" panose="020E0602020502020306" pitchFamily="34" charset="0"/>
                </a:rPr>
                <a:t>7</a:t>
              </a:r>
            </a:p>
          </p:txBody>
        </p:sp>
        <p:sp>
          <p:nvSpPr>
            <p:cNvPr id="17" name="Rectangle 9">
              <a:extLst>
                <a:ext uri="{FF2B5EF4-FFF2-40B4-BE49-F238E27FC236}">
                  <a16:creationId xmlns:a16="http://schemas.microsoft.com/office/drawing/2014/main" xmlns="" id="{7FA8CBB8-7976-4531-863E-5A7B64E08943}"/>
                </a:ext>
              </a:extLst>
            </p:cNvPr>
            <p:cNvSpPr>
              <a:spLocks noChangeArrowheads="1"/>
            </p:cNvSpPr>
            <p:nvPr>
              <p:custDataLst>
                <p:tags r:id="rId7"/>
              </p:custDataLst>
            </p:nvPr>
          </p:nvSpPr>
          <p:spPr bwMode="auto">
            <a:xfrm>
              <a:off x="3194050" y="5378450"/>
              <a:ext cx="457200" cy="457200"/>
            </a:xfrm>
            <a:prstGeom prst="rect">
              <a:avLst/>
            </a:prstGeom>
            <a:solidFill>
              <a:srgbClr val="FFFF00"/>
            </a:solidFill>
            <a:ln w="38100">
              <a:solidFill>
                <a:srgbClr val="000000"/>
              </a:solidFill>
              <a:round/>
              <a:headEnd/>
              <a:tailEnd/>
            </a:ln>
          </p:spPr>
          <p:txBody>
            <a:bodyPr wrap="none" lIns="90000" tIns="45000" rIns="90000" bIns="45000" anchor="ctr"/>
            <a:lstStyle/>
            <a:p>
              <a:pPr algn="ctr" rtl="0" hangingPunct="0">
                <a:lnSpc>
                  <a:spcPct val="117000"/>
                </a:lnSpc>
                <a:buClr>
                  <a:srgbClr val="000000"/>
                </a:buClr>
                <a:buSzPct val="100000"/>
                <a:buFont typeface="Times New Roman" panose="02020603050405020304" pitchFamily="18" charset="0"/>
                <a:buNone/>
              </a:pPr>
              <a:r>
                <a:rPr lang="en-US" altLang="zh-CN">
                  <a:solidFill>
                    <a:srgbClr val="000000"/>
                  </a:solidFill>
                  <a:latin typeface="Berlin Sans FB" panose="020E0602020502020306" pitchFamily="34" charset="0"/>
                </a:rPr>
                <a:t>13</a:t>
              </a:r>
            </a:p>
          </p:txBody>
        </p:sp>
        <p:sp>
          <p:nvSpPr>
            <p:cNvPr id="18" name="Rectangle 10">
              <a:extLst>
                <a:ext uri="{FF2B5EF4-FFF2-40B4-BE49-F238E27FC236}">
                  <a16:creationId xmlns:a16="http://schemas.microsoft.com/office/drawing/2014/main" xmlns="" id="{8BAD6356-C71E-4131-BE96-4A549056D08F}"/>
                </a:ext>
              </a:extLst>
            </p:cNvPr>
            <p:cNvSpPr>
              <a:spLocks noChangeArrowheads="1"/>
            </p:cNvSpPr>
            <p:nvPr>
              <p:custDataLst>
                <p:tags r:id="rId8"/>
              </p:custDataLst>
            </p:nvPr>
          </p:nvSpPr>
          <p:spPr bwMode="auto">
            <a:xfrm>
              <a:off x="2760663" y="5378450"/>
              <a:ext cx="457200" cy="457200"/>
            </a:xfrm>
            <a:prstGeom prst="rect">
              <a:avLst/>
            </a:prstGeom>
            <a:solidFill>
              <a:srgbClr val="FFFF00"/>
            </a:solidFill>
            <a:ln w="38100">
              <a:solidFill>
                <a:srgbClr val="000000"/>
              </a:solidFill>
              <a:round/>
              <a:headEnd/>
              <a:tailEnd/>
            </a:ln>
          </p:spPr>
          <p:txBody>
            <a:bodyPr wrap="none" lIns="90000" tIns="45000" rIns="90000" bIns="45000" anchor="ctr"/>
            <a:lstStyle/>
            <a:p>
              <a:pPr algn="ctr" rtl="0" hangingPunct="0">
                <a:lnSpc>
                  <a:spcPct val="117000"/>
                </a:lnSpc>
                <a:buClr>
                  <a:srgbClr val="000000"/>
                </a:buClr>
                <a:buSzPct val="100000"/>
                <a:buFont typeface="Times New Roman" panose="02020603050405020304" pitchFamily="18" charset="0"/>
                <a:buNone/>
              </a:pPr>
              <a:r>
                <a:rPr lang="en-US" altLang="zh-CN" dirty="0">
                  <a:solidFill>
                    <a:srgbClr val="000000"/>
                  </a:solidFill>
                  <a:latin typeface="Berlin Sans FB" panose="020E0602020502020306" pitchFamily="34" charset="0"/>
                </a:rPr>
                <a:t>2</a:t>
              </a:r>
            </a:p>
          </p:txBody>
        </p:sp>
        <p:sp>
          <p:nvSpPr>
            <p:cNvPr id="19" name="Rectangle 11">
              <a:extLst>
                <a:ext uri="{FF2B5EF4-FFF2-40B4-BE49-F238E27FC236}">
                  <a16:creationId xmlns:a16="http://schemas.microsoft.com/office/drawing/2014/main" xmlns="" id="{5947A15F-94E8-4495-A8C4-FAA9B278DADA}"/>
                </a:ext>
              </a:extLst>
            </p:cNvPr>
            <p:cNvSpPr>
              <a:spLocks noChangeArrowheads="1"/>
            </p:cNvSpPr>
            <p:nvPr>
              <p:custDataLst>
                <p:tags r:id="rId9"/>
              </p:custDataLst>
            </p:nvPr>
          </p:nvSpPr>
          <p:spPr bwMode="auto">
            <a:xfrm>
              <a:off x="5784850" y="5378450"/>
              <a:ext cx="457200" cy="457200"/>
            </a:xfrm>
            <a:prstGeom prst="rect">
              <a:avLst/>
            </a:prstGeom>
            <a:solidFill>
              <a:srgbClr val="23B8DC"/>
            </a:solidFill>
            <a:ln w="38100">
              <a:solidFill>
                <a:srgbClr val="000000"/>
              </a:solidFill>
              <a:round/>
              <a:headEnd/>
              <a:tailEnd/>
            </a:ln>
          </p:spPr>
          <p:txBody>
            <a:bodyPr wrap="none" lIns="90000" tIns="45000" rIns="90000" bIns="45000" anchor="ctr"/>
            <a:lstStyle/>
            <a:p>
              <a:pPr algn="ctr" rtl="0" hangingPunct="0">
                <a:lnSpc>
                  <a:spcPct val="117000"/>
                </a:lnSpc>
                <a:buClr>
                  <a:srgbClr val="000000"/>
                </a:buClr>
                <a:buSzPct val="100000"/>
                <a:buFont typeface="Times New Roman" panose="02020603050405020304" pitchFamily="18" charset="0"/>
                <a:buNone/>
              </a:pPr>
              <a:r>
                <a:rPr lang="en-US" altLang="zh-CN" dirty="0">
                  <a:solidFill>
                    <a:srgbClr val="000000"/>
                  </a:solidFill>
                  <a:latin typeface="Berlin Sans FB" panose="020E0602020502020306" pitchFamily="34" charset="0"/>
                </a:rPr>
                <a:t>1</a:t>
              </a:r>
            </a:p>
          </p:txBody>
        </p:sp>
        <p:sp>
          <p:nvSpPr>
            <p:cNvPr id="20" name="Rectangle 12">
              <a:extLst>
                <a:ext uri="{FF2B5EF4-FFF2-40B4-BE49-F238E27FC236}">
                  <a16:creationId xmlns:a16="http://schemas.microsoft.com/office/drawing/2014/main" xmlns="" id="{B5636708-2CE2-45AA-AC21-B2347ADE76B5}"/>
                </a:ext>
              </a:extLst>
            </p:cNvPr>
            <p:cNvSpPr>
              <a:spLocks noChangeArrowheads="1"/>
            </p:cNvSpPr>
            <p:nvPr>
              <p:custDataLst>
                <p:tags r:id="rId10"/>
              </p:custDataLst>
            </p:nvPr>
          </p:nvSpPr>
          <p:spPr bwMode="auto">
            <a:xfrm>
              <a:off x="6792913" y="5378450"/>
              <a:ext cx="457200" cy="457200"/>
            </a:xfrm>
            <a:prstGeom prst="rect">
              <a:avLst/>
            </a:prstGeom>
            <a:solidFill>
              <a:srgbClr val="FFFF00"/>
            </a:solidFill>
            <a:ln w="38100">
              <a:solidFill>
                <a:srgbClr val="000000"/>
              </a:solidFill>
              <a:round/>
              <a:headEnd/>
              <a:tailEnd/>
            </a:ln>
          </p:spPr>
          <p:txBody>
            <a:bodyPr wrap="none" lIns="90000" tIns="45000" rIns="90000" bIns="45000" anchor="ctr"/>
            <a:lstStyle/>
            <a:p>
              <a:pPr algn="ctr" rtl="0" hangingPunct="0">
                <a:lnSpc>
                  <a:spcPct val="117000"/>
                </a:lnSpc>
                <a:buClr>
                  <a:srgbClr val="000000"/>
                </a:buClr>
                <a:buSzPct val="100000"/>
                <a:buFont typeface="Times New Roman" panose="02020603050405020304" pitchFamily="18" charset="0"/>
                <a:buNone/>
              </a:pPr>
              <a:r>
                <a:rPr lang="en-US" altLang="zh-CN">
                  <a:solidFill>
                    <a:srgbClr val="000000"/>
                  </a:solidFill>
                  <a:latin typeface="Berlin Sans FB" panose="020E0602020502020306" pitchFamily="34" charset="0"/>
                </a:rPr>
                <a:t>13</a:t>
              </a:r>
            </a:p>
          </p:txBody>
        </p:sp>
        <p:sp>
          <p:nvSpPr>
            <p:cNvPr id="21" name="Text Box 13">
              <a:extLst>
                <a:ext uri="{FF2B5EF4-FFF2-40B4-BE49-F238E27FC236}">
                  <a16:creationId xmlns:a16="http://schemas.microsoft.com/office/drawing/2014/main" xmlns="" id="{7C0FD545-5DBD-435E-91C4-E7CA9F1BF92D}"/>
                </a:ext>
              </a:extLst>
            </p:cNvPr>
            <p:cNvSpPr txBox="1">
              <a:spLocks noChangeArrowheads="1"/>
            </p:cNvSpPr>
            <p:nvPr>
              <p:custDataLst>
                <p:tags r:id="rId11"/>
              </p:custDataLst>
            </p:nvPr>
          </p:nvSpPr>
          <p:spPr bwMode="auto">
            <a:xfrm>
              <a:off x="4513263" y="5392738"/>
              <a:ext cx="2286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p>
              <a:pPr algn="l" rtl="0" hangingPunct="0">
                <a:lnSpc>
                  <a:spcPct val="117000"/>
                </a:lnSpc>
                <a:buClr>
                  <a:srgbClr val="000000"/>
                </a:buClr>
                <a:buSzPct val="100000"/>
                <a:buFont typeface="Times New Roman" panose="02020603050405020304" pitchFamily="18" charset="0"/>
                <a:buNone/>
              </a:pPr>
              <a:r>
                <a:rPr lang="en-US" altLang="zh-CN" sz="2000" b="1">
                  <a:solidFill>
                    <a:srgbClr val="000000"/>
                  </a:solidFill>
                  <a:latin typeface="Fontin" pitchFamily="50" charset="0"/>
                </a:rPr>
                <a:t>•</a:t>
              </a:r>
              <a:endParaRPr lang="en-US" altLang="zh-CN" sz="2000" b="1">
                <a:solidFill>
                  <a:srgbClr val="000000"/>
                </a:solidFill>
                <a:latin typeface="Berlin Sans FB" panose="020E0602020502020306" pitchFamily="34" charset="0"/>
              </a:endParaRPr>
            </a:p>
          </p:txBody>
        </p:sp>
        <p:sp>
          <p:nvSpPr>
            <p:cNvPr id="22" name="Text Box 14">
              <a:extLst>
                <a:ext uri="{FF2B5EF4-FFF2-40B4-BE49-F238E27FC236}">
                  <a16:creationId xmlns:a16="http://schemas.microsoft.com/office/drawing/2014/main" xmlns="" id="{1C459396-4F4B-4FE3-93F4-75F68FC936D2}"/>
                </a:ext>
              </a:extLst>
            </p:cNvPr>
            <p:cNvSpPr txBox="1">
              <a:spLocks noChangeArrowheads="1"/>
            </p:cNvSpPr>
            <p:nvPr>
              <p:custDataLst>
                <p:tags r:id="rId12"/>
              </p:custDataLst>
            </p:nvPr>
          </p:nvSpPr>
          <p:spPr bwMode="auto">
            <a:xfrm>
              <a:off x="5378450" y="5451475"/>
              <a:ext cx="2286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p>
              <a:pPr algn="l" rtl="0" hangingPunct="0">
                <a:lnSpc>
                  <a:spcPct val="117000"/>
                </a:lnSpc>
                <a:buClr>
                  <a:srgbClr val="000000"/>
                </a:buClr>
                <a:buSzPct val="100000"/>
                <a:buFont typeface="Times New Roman" panose="02020603050405020304" pitchFamily="18" charset="0"/>
                <a:buNone/>
              </a:pPr>
              <a:r>
                <a:rPr lang="en-US" altLang="zh-CN" b="1">
                  <a:solidFill>
                    <a:srgbClr val="000000"/>
                  </a:solidFill>
                  <a:latin typeface="Berlin Sans FB" panose="020E0602020502020306" pitchFamily="34" charset="0"/>
                </a:rPr>
                <a:t>+</a:t>
              </a:r>
            </a:p>
          </p:txBody>
        </p:sp>
        <p:sp>
          <p:nvSpPr>
            <p:cNvPr id="23" name="Text Box 15">
              <a:extLst>
                <a:ext uri="{FF2B5EF4-FFF2-40B4-BE49-F238E27FC236}">
                  <a16:creationId xmlns:a16="http://schemas.microsoft.com/office/drawing/2014/main" xmlns="" id="{A154E9DC-4A59-45C3-B0D0-33202AD1B0A6}"/>
                </a:ext>
              </a:extLst>
            </p:cNvPr>
            <p:cNvSpPr txBox="1">
              <a:spLocks noChangeArrowheads="1"/>
            </p:cNvSpPr>
            <p:nvPr>
              <p:custDataLst>
                <p:tags r:id="rId13"/>
              </p:custDataLst>
            </p:nvPr>
          </p:nvSpPr>
          <p:spPr bwMode="auto">
            <a:xfrm>
              <a:off x="6386513" y="5451475"/>
              <a:ext cx="2286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p>
              <a:pPr algn="l" rtl="0" hangingPunct="0">
                <a:lnSpc>
                  <a:spcPct val="117000"/>
                </a:lnSpc>
                <a:buClr>
                  <a:srgbClr val="000000"/>
                </a:buClr>
                <a:buSzPct val="100000"/>
                <a:buFont typeface="Times New Roman" panose="02020603050405020304" pitchFamily="18" charset="0"/>
                <a:buNone/>
              </a:pPr>
              <a:r>
                <a:rPr lang="en-US" altLang="zh-CN" b="1">
                  <a:solidFill>
                    <a:srgbClr val="000000"/>
                  </a:solidFill>
                  <a:latin typeface="Berlin Sans FB" panose="020E0602020502020306" pitchFamily="34" charset="0"/>
                </a:rPr>
                <a:t>=</a:t>
              </a:r>
            </a:p>
          </p:txBody>
        </p:sp>
        <p:sp>
          <p:nvSpPr>
            <p:cNvPr id="24" name="Rectangle 17">
              <a:extLst>
                <a:ext uri="{FF2B5EF4-FFF2-40B4-BE49-F238E27FC236}">
                  <a16:creationId xmlns:a16="http://schemas.microsoft.com/office/drawing/2014/main" xmlns="" id="{DBB708C8-FE41-48DF-963B-E39E19EFD325}"/>
                </a:ext>
              </a:extLst>
            </p:cNvPr>
            <p:cNvSpPr>
              <a:spLocks noChangeArrowheads="1"/>
            </p:cNvSpPr>
            <p:nvPr>
              <p:custDataLst>
                <p:tags r:id="rId14"/>
              </p:custDataLst>
            </p:nvPr>
          </p:nvSpPr>
          <p:spPr bwMode="auto">
            <a:xfrm>
              <a:off x="4057650" y="5918200"/>
              <a:ext cx="457200" cy="457200"/>
            </a:xfrm>
            <a:prstGeom prst="rect">
              <a:avLst/>
            </a:prstGeom>
            <a:solidFill>
              <a:srgbClr val="FFFF00"/>
            </a:solidFill>
            <a:ln w="38100">
              <a:solidFill>
                <a:srgbClr val="000000"/>
              </a:solidFill>
              <a:round/>
              <a:headEnd/>
              <a:tailEnd/>
            </a:ln>
          </p:spPr>
          <p:txBody>
            <a:bodyPr wrap="none" lIns="90000" tIns="45000" rIns="90000" bIns="45000" anchor="ctr"/>
            <a:lstStyle/>
            <a:p>
              <a:pPr algn="ctr" rtl="0" hangingPunct="0">
                <a:lnSpc>
                  <a:spcPct val="117000"/>
                </a:lnSpc>
                <a:buClr>
                  <a:srgbClr val="000000"/>
                </a:buClr>
                <a:buSzPct val="100000"/>
                <a:buFont typeface="Times New Roman" panose="02020603050405020304" pitchFamily="18" charset="0"/>
                <a:buNone/>
              </a:pPr>
              <a:r>
                <a:rPr lang="en-US" altLang="zh-CN">
                  <a:solidFill>
                    <a:srgbClr val="000000"/>
                  </a:solidFill>
                  <a:latin typeface="Berlin Sans FB" panose="020E0602020502020306" pitchFamily="34" charset="0"/>
                </a:rPr>
                <a:t>1</a:t>
              </a:r>
            </a:p>
          </p:txBody>
        </p:sp>
        <p:sp>
          <p:nvSpPr>
            <p:cNvPr id="25" name="Rectangle 18">
              <a:extLst>
                <a:ext uri="{FF2B5EF4-FFF2-40B4-BE49-F238E27FC236}">
                  <a16:creationId xmlns:a16="http://schemas.microsoft.com/office/drawing/2014/main" xmlns="" id="{470CB5E2-A458-46AA-8FDD-23C7B028149B}"/>
                </a:ext>
              </a:extLst>
            </p:cNvPr>
            <p:cNvSpPr>
              <a:spLocks noChangeArrowheads="1"/>
            </p:cNvSpPr>
            <p:nvPr>
              <p:custDataLst>
                <p:tags r:id="rId15"/>
              </p:custDataLst>
            </p:nvPr>
          </p:nvSpPr>
          <p:spPr bwMode="auto">
            <a:xfrm>
              <a:off x="3625850" y="5918200"/>
              <a:ext cx="457200" cy="457200"/>
            </a:xfrm>
            <a:prstGeom prst="rect">
              <a:avLst/>
            </a:prstGeom>
            <a:solidFill>
              <a:srgbClr val="FFFF00"/>
            </a:solidFill>
            <a:ln w="38100">
              <a:solidFill>
                <a:srgbClr val="000000"/>
              </a:solidFill>
              <a:round/>
              <a:headEnd/>
              <a:tailEnd/>
            </a:ln>
          </p:spPr>
          <p:txBody>
            <a:bodyPr wrap="none" lIns="90000" tIns="45000" rIns="90000" bIns="45000" anchor="ctr"/>
            <a:lstStyle/>
            <a:p>
              <a:pPr algn="ctr" rtl="0" hangingPunct="0">
                <a:lnSpc>
                  <a:spcPct val="117000"/>
                </a:lnSpc>
                <a:buClr>
                  <a:srgbClr val="000000"/>
                </a:buClr>
                <a:buSzPct val="100000"/>
                <a:buFont typeface="Times New Roman" panose="02020603050405020304" pitchFamily="18" charset="0"/>
                <a:buNone/>
              </a:pPr>
              <a:r>
                <a:rPr lang="en-US" altLang="zh-CN">
                  <a:solidFill>
                    <a:srgbClr val="000000"/>
                  </a:solidFill>
                  <a:latin typeface="Berlin Sans FB" panose="020E0602020502020306" pitchFamily="34" charset="0"/>
                </a:rPr>
                <a:t>9</a:t>
              </a:r>
            </a:p>
          </p:txBody>
        </p:sp>
        <p:sp>
          <p:nvSpPr>
            <p:cNvPr id="26" name="Rectangle 19">
              <a:extLst>
                <a:ext uri="{FF2B5EF4-FFF2-40B4-BE49-F238E27FC236}">
                  <a16:creationId xmlns:a16="http://schemas.microsoft.com/office/drawing/2014/main" xmlns="" id="{FB3CC302-BA27-43DA-824D-0405323321C5}"/>
                </a:ext>
              </a:extLst>
            </p:cNvPr>
            <p:cNvSpPr>
              <a:spLocks noChangeArrowheads="1"/>
            </p:cNvSpPr>
            <p:nvPr>
              <p:custDataLst>
                <p:tags r:id="rId16"/>
              </p:custDataLst>
            </p:nvPr>
          </p:nvSpPr>
          <p:spPr bwMode="auto">
            <a:xfrm>
              <a:off x="3194050" y="5918200"/>
              <a:ext cx="457200" cy="457200"/>
            </a:xfrm>
            <a:prstGeom prst="rect">
              <a:avLst/>
            </a:prstGeom>
            <a:solidFill>
              <a:srgbClr val="FFFF00"/>
            </a:solidFill>
            <a:ln w="38100">
              <a:solidFill>
                <a:srgbClr val="000000"/>
              </a:solidFill>
              <a:round/>
              <a:headEnd/>
              <a:tailEnd/>
            </a:ln>
          </p:spPr>
          <p:txBody>
            <a:bodyPr wrap="none" lIns="90000" tIns="45000" rIns="90000" bIns="45000" anchor="ctr"/>
            <a:lstStyle/>
            <a:p>
              <a:pPr algn="ctr" rtl="0" hangingPunct="0">
                <a:lnSpc>
                  <a:spcPct val="117000"/>
                </a:lnSpc>
                <a:buClr>
                  <a:srgbClr val="000000"/>
                </a:buClr>
                <a:buSzPct val="100000"/>
                <a:buFont typeface="Times New Roman" panose="02020603050405020304" pitchFamily="18" charset="0"/>
                <a:buNone/>
              </a:pPr>
              <a:r>
                <a:rPr lang="en-US" altLang="zh-CN">
                  <a:solidFill>
                    <a:srgbClr val="000000"/>
                  </a:solidFill>
                  <a:latin typeface="Berlin Sans FB" panose="020E0602020502020306" pitchFamily="34" charset="0"/>
                </a:rPr>
                <a:t>7</a:t>
              </a:r>
            </a:p>
          </p:txBody>
        </p:sp>
        <p:sp>
          <p:nvSpPr>
            <p:cNvPr id="27" name="Rectangle 20">
              <a:extLst>
                <a:ext uri="{FF2B5EF4-FFF2-40B4-BE49-F238E27FC236}">
                  <a16:creationId xmlns:a16="http://schemas.microsoft.com/office/drawing/2014/main" xmlns="" id="{3E8774F8-0B56-4832-864D-B6343F34F749}"/>
                </a:ext>
              </a:extLst>
            </p:cNvPr>
            <p:cNvSpPr>
              <a:spLocks noChangeArrowheads="1"/>
            </p:cNvSpPr>
            <p:nvPr>
              <p:custDataLst>
                <p:tags r:id="rId17"/>
              </p:custDataLst>
            </p:nvPr>
          </p:nvSpPr>
          <p:spPr bwMode="auto">
            <a:xfrm>
              <a:off x="2760663" y="5918200"/>
              <a:ext cx="457200" cy="457200"/>
            </a:xfrm>
            <a:prstGeom prst="rect">
              <a:avLst/>
            </a:prstGeom>
            <a:solidFill>
              <a:srgbClr val="FFFF00"/>
            </a:solidFill>
            <a:ln w="38100">
              <a:solidFill>
                <a:srgbClr val="000000"/>
              </a:solidFill>
              <a:round/>
              <a:headEnd/>
              <a:tailEnd/>
            </a:ln>
          </p:spPr>
          <p:txBody>
            <a:bodyPr wrap="none" lIns="90000" tIns="45000" rIns="90000" bIns="45000" anchor="ctr"/>
            <a:lstStyle/>
            <a:p>
              <a:pPr algn="ctr" rtl="0" hangingPunct="0">
                <a:lnSpc>
                  <a:spcPct val="117000"/>
                </a:lnSpc>
                <a:buClr>
                  <a:srgbClr val="000000"/>
                </a:buClr>
                <a:buSzPct val="100000"/>
                <a:buFont typeface="Times New Roman" panose="02020603050405020304" pitchFamily="18" charset="0"/>
                <a:buNone/>
              </a:pPr>
              <a:r>
                <a:rPr lang="en-US" altLang="zh-CN">
                  <a:solidFill>
                    <a:srgbClr val="000000"/>
                  </a:solidFill>
                  <a:latin typeface="Berlin Sans FB" panose="020E0602020502020306" pitchFamily="34" charset="0"/>
                </a:rPr>
                <a:t>4</a:t>
              </a:r>
            </a:p>
          </p:txBody>
        </p:sp>
        <p:sp>
          <p:nvSpPr>
            <p:cNvPr id="28" name="Rectangle 21">
              <a:extLst>
                <a:ext uri="{FF2B5EF4-FFF2-40B4-BE49-F238E27FC236}">
                  <a16:creationId xmlns:a16="http://schemas.microsoft.com/office/drawing/2014/main" xmlns="" id="{BDFFB1A8-9DB3-4398-A0F1-9648B2FFDFFB}"/>
                </a:ext>
              </a:extLst>
            </p:cNvPr>
            <p:cNvSpPr>
              <a:spLocks noChangeArrowheads="1"/>
            </p:cNvSpPr>
            <p:nvPr>
              <p:custDataLst>
                <p:tags r:id="rId18"/>
              </p:custDataLst>
            </p:nvPr>
          </p:nvSpPr>
          <p:spPr bwMode="auto">
            <a:xfrm>
              <a:off x="5784850" y="5918200"/>
              <a:ext cx="457200" cy="457200"/>
            </a:xfrm>
            <a:prstGeom prst="rect">
              <a:avLst/>
            </a:prstGeom>
            <a:solidFill>
              <a:srgbClr val="23B8DC"/>
            </a:solidFill>
            <a:ln w="38100">
              <a:solidFill>
                <a:srgbClr val="000000"/>
              </a:solidFill>
              <a:round/>
              <a:headEnd/>
              <a:tailEnd/>
            </a:ln>
          </p:spPr>
          <p:txBody>
            <a:bodyPr wrap="none" lIns="90000" tIns="45000" rIns="90000" bIns="45000" anchor="ctr"/>
            <a:lstStyle/>
            <a:p>
              <a:pPr algn="ctr" rtl="0" hangingPunct="0">
                <a:lnSpc>
                  <a:spcPct val="117000"/>
                </a:lnSpc>
                <a:buClr>
                  <a:srgbClr val="000000"/>
                </a:buClr>
                <a:buSzPct val="100000"/>
                <a:buFont typeface="Times New Roman" panose="02020603050405020304" pitchFamily="18" charset="0"/>
                <a:buNone/>
              </a:pPr>
              <a:r>
                <a:rPr lang="en-US" altLang="zh-CN">
                  <a:solidFill>
                    <a:srgbClr val="000000"/>
                  </a:solidFill>
                  <a:latin typeface="Berlin Sans FB" panose="020E0602020502020306" pitchFamily="34" charset="0"/>
                </a:rPr>
                <a:t>-1</a:t>
              </a:r>
            </a:p>
          </p:txBody>
        </p:sp>
        <p:sp>
          <p:nvSpPr>
            <p:cNvPr id="29" name="Rectangle 22">
              <a:extLst>
                <a:ext uri="{FF2B5EF4-FFF2-40B4-BE49-F238E27FC236}">
                  <a16:creationId xmlns:a16="http://schemas.microsoft.com/office/drawing/2014/main" xmlns="" id="{94C2957D-5386-4D22-B6A1-5F02CCB1EA67}"/>
                </a:ext>
              </a:extLst>
            </p:cNvPr>
            <p:cNvSpPr>
              <a:spLocks noChangeArrowheads="1"/>
            </p:cNvSpPr>
            <p:nvPr>
              <p:custDataLst>
                <p:tags r:id="rId19"/>
              </p:custDataLst>
            </p:nvPr>
          </p:nvSpPr>
          <p:spPr bwMode="auto">
            <a:xfrm>
              <a:off x="6792913" y="5918200"/>
              <a:ext cx="457200" cy="457200"/>
            </a:xfrm>
            <a:prstGeom prst="rect">
              <a:avLst/>
            </a:prstGeom>
            <a:solidFill>
              <a:srgbClr val="FFFF00"/>
            </a:solidFill>
            <a:ln w="38100">
              <a:solidFill>
                <a:srgbClr val="000000"/>
              </a:solidFill>
              <a:round/>
              <a:headEnd/>
              <a:tailEnd/>
            </a:ln>
          </p:spPr>
          <p:txBody>
            <a:bodyPr wrap="none" lIns="90000" tIns="45000" rIns="90000" bIns="45000" anchor="ctr"/>
            <a:lstStyle/>
            <a:p>
              <a:pPr algn="ctr" rtl="0" hangingPunct="0">
                <a:lnSpc>
                  <a:spcPct val="117000"/>
                </a:lnSpc>
                <a:buClr>
                  <a:srgbClr val="000000"/>
                </a:buClr>
                <a:buSzPct val="100000"/>
                <a:buFont typeface="Times New Roman" panose="02020603050405020304" pitchFamily="18" charset="0"/>
                <a:buNone/>
              </a:pPr>
              <a:r>
                <a:rPr lang="en-US" altLang="zh-CN" dirty="0">
                  <a:solidFill>
                    <a:srgbClr val="000000"/>
                  </a:solidFill>
                  <a:latin typeface="Berlin Sans FB" panose="020E0602020502020306" pitchFamily="34" charset="0"/>
                </a:rPr>
                <a:t>12</a:t>
              </a:r>
            </a:p>
          </p:txBody>
        </p:sp>
        <p:sp>
          <p:nvSpPr>
            <p:cNvPr id="30" name="Rectangle 23">
              <a:extLst>
                <a:ext uri="{FF2B5EF4-FFF2-40B4-BE49-F238E27FC236}">
                  <a16:creationId xmlns:a16="http://schemas.microsoft.com/office/drawing/2014/main" xmlns="" id="{5DE5DDBC-5437-4218-A8EC-8CBDB2DB9C78}"/>
                </a:ext>
              </a:extLst>
            </p:cNvPr>
            <p:cNvSpPr>
              <a:spLocks noChangeArrowheads="1"/>
            </p:cNvSpPr>
            <p:nvPr>
              <p:custDataLst>
                <p:tags r:id="rId20"/>
              </p:custDataLst>
            </p:nvPr>
          </p:nvSpPr>
          <p:spPr bwMode="auto">
            <a:xfrm>
              <a:off x="4057650" y="6459538"/>
              <a:ext cx="457200" cy="457200"/>
            </a:xfrm>
            <a:prstGeom prst="rect">
              <a:avLst/>
            </a:prstGeom>
            <a:solidFill>
              <a:srgbClr val="FFFF00"/>
            </a:solidFill>
            <a:ln w="38100">
              <a:solidFill>
                <a:srgbClr val="000000"/>
              </a:solidFill>
              <a:round/>
              <a:headEnd/>
              <a:tailEnd/>
            </a:ln>
          </p:spPr>
          <p:txBody>
            <a:bodyPr wrap="none" lIns="90000" tIns="45000" rIns="90000" bIns="45000" anchor="ctr"/>
            <a:lstStyle/>
            <a:p>
              <a:pPr algn="ctr" rtl="0" hangingPunct="0">
                <a:lnSpc>
                  <a:spcPct val="117000"/>
                </a:lnSpc>
                <a:buClr>
                  <a:srgbClr val="000000"/>
                </a:buClr>
                <a:buSzPct val="100000"/>
                <a:buFont typeface="Times New Roman" panose="02020603050405020304" pitchFamily="18" charset="0"/>
                <a:buNone/>
              </a:pPr>
              <a:r>
                <a:rPr lang="en-US" altLang="zh-CN">
                  <a:solidFill>
                    <a:srgbClr val="000000"/>
                  </a:solidFill>
                  <a:latin typeface="Berlin Sans FB" panose="020E0602020502020306" pitchFamily="34" charset="0"/>
                </a:rPr>
                <a:t>11</a:t>
              </a:r>
            </a:p>
          </p:txBody>
        </p:sp>
        <p:sp>
          <p:nvSpPr>
            <p:cNvPr id="31" name="Rectangle 24">
              <a:extLst>
                <a:ext uri="{FF2B5EF4-FFF2-40B4-BE49-F238E27FC236}">
                  <a16:creationId xmlns:a16="http://schemas.microsoft.com/office/drawing/2014/main" xmlns="" id="{49DDAA65-2303-4FDA-9989-A365FF2233F3}"/>
                </a:ext>
              </a:extLst>
            </p:cNvPr>
            <p:cNvSpPr>
              <a:spLocks noChangeArrowheads="1"/>
            </p:cNvSpPr>
            <p:nvPr>
              <p:custDataLst>
                <p:tags r:id="rId21"/>
              </p:custDataLst>
            </p:nvPr>
          </p:nvSpPr>
          <p:spPr bwMode="auto">
            <a:xfrm>
              <a:off x="3625850" y="6459538"/>
              <a:ext cx="457200" cy="457200"/>
            </a:xfrm>
            <a:prstGeom prst="rect">
              <a:avLst/>
            </a:prstGeom>
            <a:solidFill>
              <a:srgbClr val="FFFF00"/>
            </a:solidFill>
            <a:ln w="38100">
              <a:solidFill>
                <a:srgbClr val="000000"/>
              </a:solidFill>
              <a:round/>
              <a:headEnd/>
              <a:tailEnd/>
            </a:ln>
          </p:spPr>
          <p:txBody>
            <a:bodyPr wrap="none" lIns="90000" tIns="45000" rIns="90000" bIns="45000" anchor="ctr"/>
            <a:lstStyle/>
            <a:p>
              <a:pPr algn="ctr" rtl="0" hangingPunct="0">
                <a:lnSpc>
                  <a:spcPct val="117000"/>
                </a:lnSpc>
                <a:buClr>
                  <a:srgbClr val="000000"/>
                </a:buClr>
                <a:buSzPct val="100000"/>
                <a:buFont typeface="Times New Roman" panose="02020603050405020304" pitchFamily="18" charset="0"/>
                <a:buNone/>
              </a:pPr>
              <a:r>
                <a:rPr lang="en-US" altLang="zh-CN">
                  <a:solidFill>
                    <a:srgbClr val="000000"/>
                  </a:solidFill>
                  <a:latin typeface="Berlin Sans FB" panose="020E0602020502020306" pitchFamily="34" charset="0"/>
                </a:rPr>
                <a:t>5</a:t>
              </a:r>
            </a:p>
          </p:txBody>
        </p:sp>
        <p:sp>
          <p:nvSpPr>
            <p:cNvPr id="32" name="Rectangle 25">
              <a:extLst>
                <a:ext uri="{FF2B5EF4-FFF2-40B4-BE49-F238E27FC236}">
                  <a16:creationId xmlns:a16="http://schemas.microsoft.com/office/drawing/2014/main" xmlns="" id="{323F6976-8C59-4882-82F1-121DF69C1F83}"/>
                </a:ext>
              </a:extLst>
            </p:cNvPr>
            <p:cNvSpPr>
              <a:spLocks noChangeArrowheads="1"/>
            </p:cNvSpPr>
            <p:nvPr>
              <p:custDataLst>
                <p:tags r:id="rId22"/>
              </p:custDataLst>
            </p:nvPr>
          </p:nvSpPr>
          <p:spPr bwMode="auto">
            <a:xfrm>
              <a:off x="3194050" y="6459538"/>
              <a:ext cx="457200" cy="457200"/>
            </a:xfrm>
            <a:prstGeom prst="rect">
              <a:avLst/>
            </a:prstGeom>
            <a:solidFill>
              <a:srgbClr val="FFFF00"/>
            </a:solidFill>
            <a:ln w="38100">
              <a:solidFill>
                <a:srgbClr val="000000"/>
              </a:solidFill>
              <a:round/>
              <a:headEnd/>
              <a:tailEnd/>
            </a:ln>
          </p:spPr>
          <p:txBody>
            <a:bodyPr wrap="none" lIns="90000" tIns="45000" rIns="90000" bIns="45000" anchor="ctr"/>
            <a:lstStyle/>
            <a:p>
              <a:pPr algn="ctr" rtl="0" hangingPunct="0">
                <a:lnSpc>
                  <a:spcPct val="117000"/>
                </a:lnSpc>
                <a:buClr>
                  <a:srgbClr val="000000"/>
                </a:buClr>
                <a:buSzPct val="100000"/>
                <a:buFont typeface="Times New Roman" panose="02020603050405020304" pitchFamily="18" charset="0"/>
                <a:buNone/>
              </a:pPr>
              <a:r>
                <a:rPr lang="en-US" altLang="zh-CN">
                  <a:solidFill>
                    <a:srgbClr val="000000"/>
                  </a:solidFill>
                  <a:latin typeface="Berlin Sans FB" panose="020E0602020502020306" pitchFamily="34" charset="0"/>
                </a:rPr>
                <a:t>14</a:t>
              </a:r>
            </a:p>
          </p:txBody>
        </p:sp>
        <p:sp>
          <p:nvSpPr>
            <p:cNvPr id="33" name="Rectangle 26">
              <a:extLst>
                <a:ext uri="{FF2B5EF4-FFF2-40B4-BE49-F238E27FC236}">
                  <a16:creationId xmlns:a16="http://schemas.microsoft.com/office/drawing/2014/main" xmlns="" id="{5C52DE3D-3933-46D1-973D-79B1193DB2BF}"/>
                </a:ext>
              </a:extLst>
            </p:cNvPr>
            <p:cNvSpPr>
              <a:spLocks noChangeArrowheads="1"/>
            </p:cNvSpPr>
            <p:nvPr>
              <p:custDataLst>
                <p:tags r:id="rId23"/>
              </p:custDataLst>
            </p:nvPr>
          </p:nvSpPr>
          <p:spPr bwMode="auto">
            <a:xfrm>
              <a:off x="2760663" y="6459538"/>
              <a:ext cx="457200" cy="457200"/>
            </a:xfrm>
            <a:prstGeom prst="rect">
              <a:avLst/>
            </a:prstGeom>
            <a:solidFill>
              <a:srgbClr val="FFFF00"/>
            </a:solidFill>
            <a:ln w="38100">
              <a:solidFill>
                <a:srgbClr val="000000"/>
              </a:solidFill>
              <a:round/>
              <a:headEnd/>
              <a:tailEnd/>
            </a:ln>
          </p:spPr>
          <p:txBody>
            <a:bodyPr wrap="none" lIns="90000" tIns="45000" rIns="90000" bIns="45000" anchor="ctr"/>
            <a:lstStyle/>
            <a:p>
              <a:pPr algn="ctr" rtl="0" hangingPunct="0">
                <a:lnSpc>
                  <a:spcPct val="117000"/>
                </a:lnSpc>
                <a:buClr>
                  <a:srgbClr val="000000"/>
                </a:buClr>
                <a:buSzPct val="100000"/>
                <a:buFont typeface="Times New Roman" panose="02020603050405020304" pitchFamily="18" charset="0"/>
                <a:buNone/>
              </a:pPr>
              <a:r>
                <a:rPr lang="en-US" altLang="zh-CN">
                  <a:solidFill>
                    <a:srgbClr val="000000"/>
                  </a:solidFill>
                  <a:latin typeface="Berlin Sans FB" panose="020E0602020502020306" pitchFamily="34" charset="0"/>
                </a:rPr>
                <a:t>6</a:t>
              </a:r>
            </a:p>
          </p:txBody>
        </p:sp>
        <p:sp>
          <p:nvSpPr>
            <p:cNvPr id="34" name="Rectangle 27">
              <a:extLst>
                <a:ext uri="{FF2B5EF4-FFF2-40B4-BE49-F238E27FC236}">
                  <a16:creationId xmlns:a16="http://schemas.microsoft.com/office/drawing/2014/main" xmlns="" id="{8DF97B36-D27E-40A9-BF4D-FE61E5A59C51}"/>
                </a:ext>
              </a:extLst>
            </p:cNvPr>
            <p:cNvSpPr>
              <a:spLocks noChangeArrowheads="1"/>
            </p:cNvSpPr>
            <p:nvPr>
              <p:custDataLst>
                <p:tags r:id="rId24"/>
              </p:custDataLst>
            </p:nvPr>
          </p:nvSpPr>
          <p:spPr bwMode="auto">
            <a:xfrm>
              <a:off x="5784850" y="6459538"/>
              <a:ext cx="457200" cy="457200"/>
            </a:xfrm>
            <a:prstGeom prst="rect">
              <a:avLst/>
            </a:prstGeom>
            <a:solidFill>
              <a:srgbClr val="23B8DC"/>
            </a:solidFill>
            <a:ln w="38100">
              <a:solidFill>
                <a:srgbClr val="000000"/>
              </a:solidFill>
              <a:round/>
              <a:headEnd/>
              <a:tailEnd/>
            </a:ln>
          </p:spPr>
          <p:txBody>
            <a:bodyPr wrap="none" lIns="90000" tIns="45000" rIns="90000" bIns="45000" anchor="ctr"/>
            <a:lstStyle/>
            <a:p>
              <a:pPr algn="ctr" rtl="0" hangingPunct="0">
                <a:lnSpc>
                  <a:spcPct val="117000"/>
                </a:lnSpc>
                <a:buClr>
                  <a:srgbClr val="000000"/>
                </a:buClr>
                <a:buSzPct val="100000"/>
                <a:buFont typeface="Times New Roman" panose="02020603050405020304" pitchFamily="18" charset="0"/>
                <a:buNone/>
              </a:pPr>
              <a:r>
                <a:rPr lang="en-US" altLang="zh-CN">
                  <a:solidFill>
                    <a:srgbClr val="000000"/>
                  </a:solidFill>
                  <a:latin typeface="Berlin Sans FB" panose="020E0602020502020306" pitchFamily="34" charset="0"/>
                </a:rPr>
                <a:t>2</a:t>
              </a:r>
            </a:p>
          </p:txBody>
        </p:sp>
        <p:sp>
          <p:nvSpPr>
            <p:cNvPr id="35" name="Rectangle 28">
              <a:extLst>
                <a:ext uri="{FF2B5EF4-FFF2-40B4-BE49-F238E27FC236}">
                  <a16:creationId xmlns:a16="http://schemas.microsoft.com/office/drawing/2014/main" xmlns="" id="{A820338B-63E5-46AB-A33C-533BE70838BD}"/>
                </a:ext>
              </a:extLst>
            </p:cNvPr>
            <p:cNvSpPr>
              <a:spLocks noChangeArrowheads="1"/>
            </p:cNvSpPr>
            <p:nvPr>
              <p:custDataLst>
                <p:tags r:id="rId25"/>
              </p:custDataLst>
            </p:nvPr>
          </p:nvSpPr>
          <p:spPr bwMode="auto">
            <a:xfrm>
              <a:off x="6792913" y="6459538"/>
              <a:ext cx="457200" cy="457200"/>
            </a:xfrm>
            <a:prstGeom prst="rect">
              <a:avLst/>
            </a:prstGeom>
            <a:solidFill>
              <a:srgbClr val="FFFF00"/>
            </a:solidFill>
            <a:ln w="38100">
              <a:solidFill>
                <a:srgbClr val="000000"/>
              </a:solidFill>
              <a:round/>
              <a:headEnd/>
              <a:tailEnd/>
            </a:ln>
          </p:spPr>
          <p:txBody>
            <a:bodyPr wrap="none" lIns="90000" tIns="45000" rIns="90000" bIns="45000" anchor="ctr"/>
            <a:lstStyle/>
            <a:p>
              <a:pPr algn="ctr" rtl="0" hangingPunct="0">
                <a:lnSpc>
                  <a:spcPct val="117000"/>
                </a:lnSpc>
                <a:buClr>
                  <a:srgbClr val="000000"/>
                </a:buClr>
                <a:buSzPct val="100000"/>
                <a:buFont typeface="Times New Roman" panose="02020603050405020304" pitchFamily="18" charset="0"/>
                <a:buNone/>
              </a:pPr>
              <a:r>
                <a:rPr lang="en-US" altLang="zh-CN">
                  <a:solidFill>
                    <a:srgbClr val="000000"/>
                  </a:solidFill>
                  <a:latin typeface="Berlin Sans FB" panose="020E0602020502020306" pitchFamily="34" charset="0"/>
                </a:rPr>
                <a:t>3</a:t>
              </a:r>
            </a:p>
          </p:txBody>
        </p:sp>
      </p:grpSp>
    </p:spTree>
    <p:extLst>
      <p:ext uri="{BB962C8B-B14F-4D97-AF65-F5344CB8AC3E}">
        <p14:creationId xmlns:p14="http://schemas.microsoft.com/office/powerpoint/2010/main" val="2846723876"/>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14">
                                            <p:txEl>
                                              <p:pRg st="0" end="0"/>
                                            </p:txEl>
                                          </p:spTgt>
                                        </p:tgtEl>
                                        <p:attrNameLst>
                                          <p:attrName>style.visibility</p:attrName>
                                        </p:attrNameLst>
                                      </p:cBhvr>
                                      <p:to>
                                        <p:strVal val="visible"/>
                                      </p:to>
                                    </p:set>
                                  </p:childTnLst>
                                </p:cTn>
                              </p:par>
                              <p:par>
                                <p:cTn id="11" presetID="1" presetClass="entr" fill="hold" nodeType="withEffect">
                                  <p:stCondLst>
                                    <p:cond delay="0"/>
                                  </p:stCondLst>
                                  <p:childTnLst>
                                    <p:set>
                                      <p:cBhvr additive="repl">
                                        <p:cTn id="12"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additive="repl">
                                        <p:cTn id="1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fill="hold" nodeType="clickEffect">
                                  <p:stCondLst>
                                    <p:cond delay="0"/>
                                  </p:stCondLst>
                                  <p:childTnLst>
                                    <p:set>
                                      <p:cBhvr additive="repl">
                                        <p:cTn id="2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1148</TotalTime>
  <Words>1200</Words>
  <Application>Microsoft Office PowerPoint</Application>
  <PresentationFormat>全屏显示(16:9)</PresentationFormat>
  <Paragraphs>260</Paragraphs>
  <Slides>26</Slides>
  <Notes>23</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26</vt:i4>
      </vt:variant>
    </vt:vector>
  </HeadingPairs>
  <TitlesOfParts>
    <vt:vector size="42" baseType="lpstr">
      <vt:lpstr>Adobe 黑体 Std R</vt:lpstr>
      <vt:lpstr>DejaVu Sans</vt:lpstr>
      <vt:lpstr>Fontin</vt:lpstr>
      <vt:lpstr>MS Gothic</vt:lpstr>
      <vt:lpstr>Noto Sans CJK SC Regular</vt:lpstr>
      <vt:lpstr>方正宋体;ZYSong18030;AR PL SungtiL GB;新宋体;NSimSun;文鼎PL细上海宋Uni;AR PL ShanHeiSun Uni;文鼎ＰＬ新宋;AR PL New Sung;MSung Light SC;Cumberland AMT;Cumberland;Courier New;Nimbus Mono L;Courier;Lucida Sans Typewriter;Lucida Typewriter;Monaco;Monospaced</vt:lpstr>
      <vt:lpstr>宋体</vt:lpstr>
      <vt:lpstr>微软雅黑</vt:lpstr>
      <vt:lpstr>Arial</vt:lpstr>
      <vt:lpstr>Berlin Sans FB</vt:lpstr>
      <vt:lpstr>Cambria Math</vt:lpstr>
      <vt:lpstr>Symbol</vt:lpstr>
      <vt:lpstr>Times New Roman</vt:lpstr>
      <vt:lpstr>Wingdings</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Da Cheng</dc:creator>
  <dc:description/>
  <cp:lastModifiedBy>刘小童</cp:lastModifiedBy>
  <cp:revision>228</cp:revision>
  <dcterms:created xsi:type="dcterms:W3CDTF">2019-05-21T07:15:29Z</dcterms:created>
  <dcterms:modified xsi:type="dcterms:W3CDTF">2019-09-10T13:15:37Z</dcterms:modified>
  <dc:language>zh-CN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15</vt:i4>
  </property>
  <property fmtid="{D5CDD505-2E9C-101B-9397-08002B2CF9AE}" pid="8" name="PresentationFormat">
    <vt:lpwstr>全屏显示(16:9)</vt:lpwstr>
  </property>
  <property fmtid="{D5CDD505-2E9C-101B-9397-08002B2CF9AE}" pid="9" name="ScaleCrop">
    <vt:bool>false</vt:bool>
  </property>
  <property fmtid="{D5CDD505-2E9C-101B-9397-08002B2CF9AE}" pid="10" name="ShareDoc">
    <vt:bool>false</vt:bool>
  </property>
  <property fmtid="{D5CDD505-2E9C-101B-9397-08002B2CF9AE}" pid="11" name="Slides">
    <vt:i4>18</vt:i4>
  </property>
</Properties>
</file>