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59" r:id="rId2"/>
    <p:sldId id="342" r:id="rId3"/>
    <p:sldId id="322" r:id="rId4"/>
    <p:sldId id="360" r:id="rId5"/>
    <p:sldId id="361" r:id="rId6"/>
    <p:sldId id="363" r:id="rId7"/>
    <p:sldId id="321" r:id="rId8"/>
    <p:sldId id="365" r:id="rId9"/>
    <p:sldId id="366" r:id="rId10"/>
    <p:sldId id="367" r:id="rId11"/>
    <p:sldId id="362" r:id="rId12"/>
    <p:sldId id="357" r:id="rId13"/>
    <p:sldId id="364" r:id="rId14"/>
    <p:sldId id="318" r:id="rId15"/>
  </p:sldIdLst>
  <p:sldSz cx="9144000" cy="5143500" type="screen16x9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8668"/>
    <a:srgbClr val="2C394C"/>
    <a:srgbClr val="003142"/>
    <a:srgbClr val="0083B4"/>
    <a:srgbClr val="3B4761"/>
    <a:srgbClr val="D88769"/>
    <a:srgbClr val="F0F0F0"/>
    <a:srgbClr val="497193"/>
    <a:srgbClr val="005697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5" autoAdjust="0"/>
    <p:restoredTop sz="85017" autoAdjust="0"/>
  </p:normalViewPr>
  <p:slideViewPr>
    <p:cSldViewPr>
      <p:cViewPr varScale="1">
        <p:scale>
          <a:sx n="118" d="100"/>
          <a:sy n="118" d="100"/>
        </p:scale>
        <p:origin x="605" y="82"/>
      </p:cViewPr>
      <p:guideLst>
        <p:guide orient="horz" pos="89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844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930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8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47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797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493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where, </a:t>
            </a:r>
            <a:r>
              <a:rPr lang="en-US" altLang="zh-CN" dirty="0" err="1" smtClean="0"/>
              <a:t>Dj,t</a:t>
            </a:r>
            <a:r>
              <a:rPr lang="en-US" altLang="zh-CN" dirty="0" smtClean="0"/>
              <a:t> are set of devices whose transactions are received by the winner miner and included in block with block-height t. </a:t>
            </a:r>
            <a:r>
              <a:rPr lang="en-US" altLang="zh-CN" dirty="0" err="1" smtClean="0"/>
              <a:t>Nk,t,j</a:t>
            </a:r>
            <a:r>
              <a:rPr lang="en-US" altLang="zh-CN" dirty="0" smtClean="0"/>
              <a:t> are number of data samples contributed by device k ∈ </a:t>
            </a:r>
            <a:r>
              <a:rPr lang="en-US" altLang="zh-CN" dirty="0" err="1" smtClean="0"/>
              <a:t>Dj,t</a:t>
            </a:r>
            <a:r>
              <a:rPr lang="en-US" altLang="zh-CN" dirty="0" smtClean="0"/>
              <a:t> at iteration t. Moreover, </a:t>
            </a:r>
            <a:r>
              <a:rPr lang="en-US" altLang="zh-CN" dirty="0" err="1" smtClean="0"/>
              <a:t>St,j</a:t>
            </a:r>
            <a:r>
              <a:rPr lang="en-US" altLang="zh-CN" dirty="0" smtClean="0"/>
              <a:t> =  </a:t>
            </a:r>
            <a:r>
              <a:rPr lang="en-US" altLang="zh-CN" dirty="0" err="1" smtClean="0"/>
              <a:t>i∈Dj,t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Si,t,j</a:t>
            </a:r>
            <a:r>
              <a:rPr lang="en-US" altLang="zh-CN" dirty="0" smtClean="0"/>
              <a:t> with  </a:t>
            </a:r>
            <a:r>
              <a:rPr lang="en-US" altLang="zh-CN" dirty="0" err="1" smtClean="0"/>
              <a:t>St,j</a:t>
            </a:r>
            <a:r>
              <a:rPr lang="en-US" altLang="zh-CN" dirty="0" smtClean="0"/>
              <a:t>  = </a:t>
            </a:r>
            <a:r>
              <a:rPr lang="en-US" altLang="zh-CN" dirty="0" err="1" smtClean="0"/>
              <a:t>NS,t,j</a:t>
            </a:r>
            <a:r>
              <a:rPr lang="en-US" altLang="zh-CN" dirty="0" smtClean="0"/>
              <a:t>. Where, </a:t>
            </a:r>
            <a:r>
              <a:rPr lang="en-US" altLang="zh-CN" dirty="0" err="1" smtClean="0"/>
              <a:t>Si,t,j</a:t>
            </a:r>
            <a:r>
              <a:rPr lang="en-US" altLang="zh-CN" dirty="0" smtClean="0"/>
              <a:t> is set of samples contributed by device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 at iteration t for channel j.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084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97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893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ziliao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fanwen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>
            <a:off x="521637" y="555120"/>
            <a:ext cx="8154820" cy="45719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31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 userDrawn="1"/>
        </p:nvSpPr>
        <p:spPr>
          <a:xfrm>
            <a:off x="611560" y="175643"/>
            <a:ext cx="212994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点击输入标题内容</a:t>
            </a:r>
            <a:endParaRPr lang="en-GB" altLang="zh-CN" sz="18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male-university-graduate-silhouette-with-the-cap_46143"/>
          <p:cNvSpPr>
            <a:spLocks noChangeAspect="1"/>
          </p:cNvSpPr>
          <p:nvPr userDrawn="1"/>
        </p:nvSpPr>
        <p:spPr bwMode="auto">
          <a:xfrm>
            <a:off x="100490" y="167365"/>
            <a:ext cx="388445" cy="418480"/>
          </a:xfrm>
          <a:custGeom>
            <a:avLst/>
            <a:gdLst>
              <a:gd name="T0" fmla="*/ 233 w 238"/>
              <a:gd name="T1" fmla="*/ 236 h 256"/>
              <a:gd name="T2" fmla="*/ 173 w 238"/>
              <a:gd name="T3" fmla="*/ 210 h 256"/>
              <a:gd name="T4" fmla="*/ 168 w 238"/>
              <a:gd name="T5" fmla="*/ 207 h 256"/>
              <a:gd name="T6" fmla="*/ 164 w 238"/>
              <a:gd name="T7" fmla="*/ 195 h 256"/>
              <a:gd name="T8" fmla="*/ 159 w 238"/>
              <a:gd name="T9" fmla="*/ 189 h 256"/>
              <a:gd name="T10" fmla="*/ 157 w 238"/>
              <a:gd name="T11" fmla="*/ 186 h 256"/>
              <a:gd name="T12" fmla="*/ 158 w 238"/>
              <a:gd name="T13" fmla="*/ 167 h 256"/>
              <a:gd name="T14" fmla="*/ 167 w 238"/>
              <a:gd name="T15" fmla="*/ 149 h 256"/>
              <a:gd name="T16" fmla="*/ 178 w 238"/>
              <a:gd name="T17" fmla="*/ 113 h 256"/>
              <a:gd name="T18" fmla="*/ 172 w 238"/>
              <a:gd name="T19" fmla="*/ 109 h 256"/>
              <a:gd name="T20" fmla="*/ 179 w 238"/>
              <a:gd name="T21" fmla="*/ 77 h 256"/>
              <a:gd name="T22" fmla="*/ 180 w 238"/>
              <a:gd name="T23" fmla="*/ 84 h 256"/>
              <a:gd name="T24" fmla="*/ 180 w 238"/>
              <a:gd name="T25" fmla="*/ 86 h 256"/>
              <a:gd name="T26" fmla="*/ 216 w 238"/>
              <a:gd name="T27" fmla="*/ 63 h 256"/>
              <a:gd name="T28" fmla="*/ 119 w 238"/>
              <a:gd name="T29" fmla="*/ 0 h 256"/>
              <a:gd name="T30" fmla="*/ 21 w 238"/>
              <a:gd name="T31" fmla="*/ 63 h 256"/>
              <a:gd name="T32" fmla="*/ 30 w 238"/>
              <a:gd name="T33" fmla="*/ 69 h 256"/>
              <a:gd name="T34" fmla="*/ 30 w 238"/>
              <a:gd name="T35" fmla="*/ 82 h 256"/>
              <a:gd name="T36" fmla="*/ 27 w 238"/>
              <a:gd name="T37" fmla="*/ 85 h 256"/>
              <a:gd name="T38" fmla="*/ 29 w 238"/>
              <a:gd name="T39" fmla="*/ 89 h 256"/>
              <a:gd name="T40" fmla="*/ 21 w 238"/>
              <a:gd name="T41" fmla="*/ 133 h 256"/>
              <a:gd name="T42" fmla="*/ 41 w 238"/>
              <a:gd name="T43" fmla="*/ 133 h 256"/>
              <a:gd name="T44" fmla="*/ 33 w 238"/>
              <a:gd name="T45" fmla="*/ 89 h 256"/>
              <a:gd name="T46" fmla="*/ 35 w 238"/>
              <a:gd name="T47" fmla="*/ 85 h 256"/>
              <a:gd name="T48" fmla="*/ 32 w 238"/>
              <a:gd name="T49" fmla="*/ 82 h 256"/>
              <a:gd name="T50" fmla="*/ 32 w 238"/>
              <a:gd name="T51" fmla="*/ 70 h 256"/>
              <a:gd name="T52" fmla="*/ 57 w 238"/>
              <a:gd name="T53" fmla="*/ 86 h 256"/>
              <a:gd name="T54" fmla="*/ 57 w 238"/>
              <a:gd name="T55" fmla="*/ 85 h 256"/>
              <a:gd name="T56" fmla="*/ 58 w 238"/>
              <a:gd name="T57" fmla="*/ 92 h 256"/>
              <a:gd name="T58" fmla="*/ 67 w 238"/>
              <a:gd name="T59" fmla="*/ 109 h 256"/>
              <a:gd name="T60" fmla="*/ 67 w 238"/>
              <a:gd name="T61" fmla="*/ 110 h 256"/>
              <a:gd name="T62" fmla="*/ 67 w 238"/>
              <a:gd name="T63" fmla="*/ 110 h 256"/>
              <a:gd name="T64" fmla="*/ 65 w 238"/>
              <a:gd name="T65" fmla="*/ 113 h 256"/>
              <a:gd name="T66" fmla="*/ 62 w 238"/>
              <a:gd name="T67" fmla="*/ 118 h 256"/>
              <a:gd name="T68" fmla="*/ 66 w 238"/>
              <a:gd name="T69" fmla="*/ 138 h 256"/>
              <a:gd name="T70" fmla="*/ 70 w 238"/>
              <a:gd name="T71" fmla="*/ 148 h 256"/>
              <a:gd name="T72" fmla="*/ 80 w 238"/>
              <a:gd name="T73" fmla="*/ 166 h 256"/>
              <a:gd name="T74" fmla="*/ 82 w 238"/>
              <a:gd name="T75" fmla="*/ 170 h 256"/>
              <a:gd name="T76" fmla="*/ 80 w 238"/>
              <a:gd name="T77" fmla="*/ 186 h 256"/>
              <a:gd name="T78" fmla="*/ 77 w 238"/>
              <a:gd name="T79" fmla="*/ 189 h 256"/>
              <a:gd name="T80" fmla="*/ 71 w 238"/>
              <a:gd name="T81" fmla="*/ 195 h 256"/>
              <a:gd name="T82" fmla="*/ 67 w 238"/>
              <a:gd name="T83" fmla="*/ 206 h 256"/>
              <a:gd name="T84" fmla="*/ 64 w 238"/>
              <a:gd name="T85" fmla="*/ 209 h 256"/>
              <a:gd name="T86" fmla="*/ 41 w 238"/>
              <a:gd name="T87" fmla="*/ 217 h 256"/>
              <a:gd name="T88" fmla="*/ 4 w 238"/>
              <a:gd name="T89" fmla="*/ 237 h 256"/>
              <a:gd name="T90" fmla="*/ 2 w 238"/>
              <a:gd name="T91" fmla="*/ 256 h 256"/>
              <a:gd name="T92" fmla="*/ 235 w 238"/>
              <a:gd name="T93" fmla="*/ 256 h 256"/>
              <a:gd name="T94" fmla="*/ 233 w 238"/>
              <a:gd name="T95" fmla="*/ 236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38" h="256">
                <a:moveTo>
                  <a:pt x="233" y="236"/>
                </a:moveTo>
                <a:cubicBezTo>
                  <a:pt x="210" y="226"/>
                  <a:pt x="197" y="218"/>
                  <a:pt x="173" y="210"/>
                </a:cubicBezTo>
                <a:cubicBezTo>
                  <a:pt x="171" y="209"/>
                  <a:pt x="169" y="208"/>
                  <a:pt x="168" y="207"/>
                </a:cubicBezTo>
                <a:cubicBezTo>
                  <a:pt x="166" y="203"/>
                  <a:pt x="165" y="199"/>
                  <a:pt x="164" y="195"/>
                </a:cubicBezTo>
                <a:cubicBezTo>
                  <a:pt x="163" y="193"/>
                  <a:pt x="162" y="190"/>
                  <a:pt x="159" y="189"/>
                </a:cubicBezTo>
                <a:cubicBezTo>
                  <a:pt x="158" y="189"/>
                  <a:pt x="157" y="187"/>
                  <a:pt x="157" y="186"/>
                </a:cubicBezTo>
                <a:cubicBezTo>
                  <a:pt x="157" y="177"/>
                  <a:pt x="154" y="171"/>
                  <a:pt x="158" y="167"/>
                </a:cubicBezTo>
                <a:cubicBezTo>
                  <a:pt x="165" y="161"/>
                  <a:pt x="164" y="153"/>
                  <a:pt x="167" y="149"/>
                </a:cubicBezTo>
                <a:cubicBezTo>
                  <a:pt x="171" y="145"/>
                  <a:pt x="180" y="117"/>
                  <a:pt x="178" y="113"/>
                </a:cubicBezTo>
                <a:cubicBezTo>
                  <a:pt x="176" y="109"/>
                  <a:pt x="170" y="111"/>
                  <a:pt x="172" y="109"/>
                </a:cubicBezTo>
                <a:cubicBezTo>
                  <a:pt x="177" y="102"/>
                  <a:pt x="179" y="89"/>
                  <a:pt x="179" y="77"/>
                </a:cubicBezTo>
                <a:cubicBezTo>
                  <a:pt x="180" y="79"/>
                  <a:pt x="180" y="81"/>
                  <a:pt x="180" y="84"/>
                </a:cubicBezTo>
                <a:cubicBezTo>
                  <a:pt x="180" y="86"/>
                  <a:pt x="180" y="86"/>
                  <a:pt x="180" y="86"/>
                </a:cubicBezTo>
                <a:cubicBezTo>
                  <a:pt x="216" y="63"/>
                  <a:pt x="216" y="63"/>
                  <a:pt x="216" y="63"/>
                </a:cubicBezTo>
                <a:cubicBezTo>
                  <a:pt x="119" y="0"/>
                  <a:pt x="119" y="0"/>
                  <a:pt x="119" y="0"/>
                </a:cubicBezTo>
                <a:cubicBezTo>
                  <a:pt x="21" y="63"/>
                  <a:pt x="21" y="63"/>
                  <a:pt x="21" y="63"/>
                </a:cubicBezTo>
                <a:cubicBezTo>
                  <a:pt x="30" y="69"/>
                  <a:pt x="30" y="69"/>
                  <a:pt x="30" y="69"/>
                </a:cubicBezTo>
                <a:cubicBezTo>
                  <a:pt x="30" y="82"/>
                  <a:pt x="30" y="82"/>
                  <a:pt x="30" y="82"/>
                </a:cubicBezTo>
                <a:cubicBezTo>
                  <a:pt x="29" y="82"/>
                  <a:pt x="27" y="84"/>
                  <a:pt x="27" y="85"/>
                </a:cubicBezTo>
                <a:cubicBezTo>
                  <a:pt x="27" y="87"/>
                  <a:pt x="28" y="88"/>
                  <a:pt x="29" y="89"/>
                </a:cubicBezTo>
                <a:cubicBezTo>
                  <a:pt x="21" y="133"/>
                  <a:pt x="21" y="133"/>
                  <a:pt x="21" y="133"/>
                </a:cubicBezTo>
                <a:cubicBezTo>
                  <a:pt x="41" y="133"/>
                  <a:pt x="41" y="133"/>
                  <a:pt x="41" y="133"/>
                </a:cubicBezTo>
                <a:cubicBezTo>
                  <a:pt x="33" y="89"/>
                  <a:pt x="33" y="89"/>
                  <a:pt x="33" y="89"/>
                </a:cubicBezTo>
                <a:cubicBezTo>
                  <a:pt x="34" y="88"/>
                  <a:pt x="35" y="87"/>
                  <a:pt x="35" y="85"/>
                </a:cubicBezTo>
                <a:cubicBezTo>
                  <a:pt x="35" y="84"/>
                  <a:pt x="34" y="82"/>
                  <a:pt x="32" y="82"/>
                </a:cubicBezTo>
                <a:cubicBezTo>
                  <a:pt x="32" y="70"/>
                  <a:pt x="32" y="70"/>
                  <a:pt x="32" y="70"/>
                </a:cubicBezTo>
                <a:cubicBezTo>
                  <a:pt x="57" y="86"/>
                  <a:pt x="57" y="86"/>
                  <a:pt x="57" y="86"/>
                </a:cubicBezTo>
                <a:cubicBezTo>
                  <a:pt x="57" y="85"/>
                  <a:pt x="57" y="85"/>
                  <a:pt x="57" y="85"/>
                </a:cubicBezTo>
                <a:cubicBezTo>
                  <a:pt x="57" y="87"/>
                  <a:pt x="57" y="89"/>
                  <a:pt x="58" y="92"/>
                </a:cubicBezTo>
                <a:cubicBezTo>
                  <a:pt x="60" y="100"/>
                  <a:pt x="64" y="100"/>
                  <a:pt x="67" y="109"/>
                </a:cubicBezTo>
                <a:cubicBezTo>
                  <a:pt x="67" y="109"/>
                  <a:pt x="67" y="110"/>
                  <a:pt x="67" y="110"/>
                </a:cubicBezTo>
                <a:cubicBezTo>
                  <a:pt x="67" y="110"/>
                  <a:pt x="67" y="110"/>
                  <a:pt x="67" y="110"/>
                </a:cubicBezTo>
                <a:cubicBezTo>
                  <a:pt x="66" y="111"/>
                  <a:pt x="66" y="113"/>
                  <a:pt x="65" y="113"/>
                </a:cubicBezTo>
                <a:cubicBezTo>
                  <a:pt x="61" y="114"/>
                  <a:pt x="61" y="116"/>
                  <a:pt x="62" y="118"/>
                </a:cubicBezTo>
                <a:cubicBezTo>
                  <a:pt x="62" y="120"/>
                  <a:pt x="65" y="133"/>
                  <a:pt x="66" y="138"/>
                </a:cubicBezTo>
                <a:cubicBezTo>
                  <a:pt x="67" y="141"/>
                  <a:pt x="70" y="144"/>
                  <a:pt x="70" y="148"/>
                </a:cubicBezTo>
                <a:cubicBezTo>
                  <a:pt x="72" y="155"/>
                  <a:pt x="75" y="161"/>
                  <a:pt x="80" y="166"/>
                </a:cubicBezTo>
                <a:cubicBezTo>
                  <a:pt x="81" y="167"/>
                  <a:pt x="82" y="169"/>
                  <a:pt x="82" y="170"/>
                </a:cubicBezTo>
                <a:cubicBezTo>
                  <a:pt x="81" y="175"/>
                  <a:pt x="81" y="181"/>
                  <a:pt x="80" y="186"/>
                </a:cubicBezTo>
                <a:cubicBezTo>
                  <a:pt x="80" y="187"/>
                  <a:pt x="78" y="189"/>
                  <a:pt x="77" y="189"/>
                </a:cubicBezTo>
                <a:cubicBezTo>
                  <a:pt x="73" y="190"/>
                  <a:pt x="72" y="193"/>
                  <a:pt x="71" y="195"/>
                </a:cubicBezTo>
                <a:cubicBezTo>
                  <a:pt x="70" y="199"/>
                  <a:pt x="69" y="203"/>
                  <a:pt x="67" y="206"/>
                </a:cubicBezTo>
                <a:cubicBezTo>
                  <a:pt x="67" y="207"/>
                  <a:pt x="65" y="209"/>
                  <a:pt x="64" y="209"/>
                </a:cubicBezTo>
                <a:cubicBezTo>
                  <a:pt x="56" y="212"/>
                  <a:pt x="49" y="214"/>
                  <a:pt x="41" y="217"/>
                </a:cubicBezTo>
                <a:cubicBezTo>
                  <a:pt x="33" y="220"/>
                  <a:pt x="12" y="233"/>
                  <a:pt x="4" y="237"/>
                </a:cubicBezTo>
                <a:cubicBezTo>
                  <a:pt x="0" y="239"/>
                  <a:pt x="2" y="256"/>
                  <a:pt x="2" y="256"/>
                </a:cubicBezTo>
                <a:cubicBezTo>
                  <a:pt x="235" y="256"/>
                  <a:pt x="235" y="256"/>
                  <a:pt x="235" y="256"/>
                </a:cubicBezTo>
                <a:cubicBezTo>
                  <a:pt x="235" y="256"/>
                  <a:pt x="238" y="238"/>
                  <a:pt x="233" y="236"/>
                </a:cubicBezTo>
                <a:close/>
              </a:path>
            </a:pathLst>
          </a:custGeom>
          <a:solidFill>
            <a:srgbClr val="003142"/>
          </a:solidFill>
          <a:ln>
            <a:noFill/>
          </a:ln>
        </p:spPr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311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121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2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95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730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6228184" y="17117366"/>
            <a:ext cx="827801" cy="36802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2"/>
              </a:rPr>
              <a:t>www.1ppt.com/moban/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3"/>
              </a:rPr>
              <a:t>www.1ppt.com/hangye/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4"/>
              </a:rPr>
              <a:t>www.1ppt.com/jieri/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5"/>
              </a:rPr>
              <a:t>www.1ppt.com/sucai/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6"/>
              </a:rPr>
              <a:t>www.1ppt.com/beijing/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7"/>
              </a:rPr>
              <a:t>www.1ppt.com/tubiao/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8"/>
              </a:rPr>
              <a:t>www.1ppt.com/xiazai/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9"/>
              </a:rPr>
              <a:t>www.1ppt.com/powerpoint/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0"/>
              </a:rPr>
              <a:t>www.1ppt.com/word/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Excel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1"/>
              </a:rPr>
              <a:t>www.1ppt.com/excel/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2"/>
              </a:rPr>
              <a:t>www.1ppt.com/ziliao/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  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3"/>
              </a:rPr>
              <a:t>www.1ppt.com/kejian/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4"/>
              </a:rPr>
              <a:t>www.1ppt.com/fanwen/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5"/>
              </a:rPr>
              <a:t>www.1ppt.com/shiti/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6"/>
              </a:rPr>
              <a:t>www.1ppt.com/jiaoan/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            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  <a:hlinkClick r:id="rId17"/>
              </a:rPr>
              <a:t>www.1ppt.com/ziti/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srgbClr val="EEECE1">
                    <a:lumMod val="25000"/>
                  </a:srgbClr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  </a:t>
            </a:r>
            <a:endParaRPr kumimoji="0" lang="zh-CN" altLang="en-US" sz="100" b="0" i="0" u="none" strike="noStrike" kern="0" cap="none" spc="0" normalizeH="0" baseline="0" noProof="0" dirty="0" smtClean="0">
              <a:ln>
                <a:noFill/>
              </a:ln>
              <a:solidFill>
                <a:srgbClr val="EEECE1">
                  <a:lumMod val="25000"/>
                </a:srgbClr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3698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2" cstate="screen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5588" cy="5145088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9145588" cy="5145088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71000">
                <a:schemeClr val="bg1">
                  <a:lumMod val="95000"/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52" tIns="45726" rIns="91452" bIns="4572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0" r:id="rId2"/>
    <p:sldLayoutId id="2147483661" r:id="rId3"/>
    <p:sldLayoutId id="2147483654" r:id="rId4"/>
    <p:sldLayoutId id="2147483662" r:id="rId5"/>
    <p:sldLayoutId id="2147483663" r:id="rId6"/>
    <p:sldLayoutId id="2147483664" r:id="rId7"/>
    <p:sldLayoutId id="2147483665" r:id="rId8"/>
    <p:sldLayoutId id="2147483655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5536" y="1455626"/>
            <a:ext cx="8352928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TextBox 26"/>
          <p:cNvSpPr txBox="1"/>
          <p:nvPr/>
        </p:nvSpPr>
        <p:spPr>
          <a:xfrm>
            <a:off x="1475656" y="2571750"/>
            <a:ext cx="7169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Federated Learning via MEC-enabled </a:t>
            </a:r>
            <a:r>
              <a:rPr lang="en-US" altLang="zh-CN" dirty="0" err="1">
                <a:solidFill>
                  <a:schemeClr val="bg1"/>
                </a:solidFill>
              </a:rPr>
              <a:t>Blockchain</a:t>
            </a:r>
            <a:r>
              <a:rPr lang="en-US" altLang="zh-CN" dirty="0">
                <a:solidFill>
                  <a:schemeClr val="bg1"/>
                </a:solidFill>
              </a:rPr>
              <a:t> Network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458875" y="1925419"/>
            <a:ext cx="52895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 err="1">
                <a:solidFill>
                  <a:schemeClr val="bg1"/>
                </a:solidFill>
              </a:rPr>
              <a:t>FLchain</a:t>
            </a:r>
            <a:endParaRPr lang="zh-CN" altLang="en-US" sz="36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99115" y="3025284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chemeClr val="bg1"/>
                </a:solidFill>
              </a:rPr>
              <a:t>汇报人：葛均易</a:t>
            </a:r>
          </a:p>
        </p:txBody>
      </p:sp>
    </p:spTree>
    <p:extLst>
      <p:ext uri="{BB962C8B-B14F-4D97-AF65-F5344CB8AC3E}">
        <p14:creationId xmlns:p14="http://schemas.microsoft.com/office/powerpoint/2010/main" val="220780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6" grpId="0"/>
      <p:bldP spid="25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531713"/>
            <a:ext cx="72008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Global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Model Update</a:t>
            </a:r>
          </a:p>
          <a:p>
            <a:r>
              <a:rPr lang="en-US" altLang="zh-CN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global model weights are updated using distributed approximate Newton-type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Method</a:t>
            </a:r>
            <a:endParaRPr lang="en-US" altLang="zh-CN" sz="14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   Global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model state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is determined which securely stores the global model parameters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wj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(t). The root of global model state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is added in block header of block with block-height t.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When the waiting time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Twait,j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is surpassed, Peers (Edge nodes) in channel j compete to generate the next block by bundling transactions for iteration t from their own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mempool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Consensus </a:t>
            </a:r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Protocol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The peers compute their own global model state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from transactions within the block and verify the root of the global model state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against the broadcasted block. If the block is found to be valid, the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blockchain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network must reach consensus for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blockchain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upto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respective block and the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corresponding miner is regarded as a winner miner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899592" y="289554"/>
            <a:ext cx="387928" cy="193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899592" y="2571750"/>
            <a:ext cx="387928" cy="193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1207683"/>
            <a:ext cx="3823678" cy="49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2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1470"/>
            <a:ext cx="6151134" cy="494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0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TextBox 48"/>
          <p:cNvSpPr txBox="1"/>
          <p:nvPr/>
        </p:nvSpPr>
        <p:spPr>
          <a:xfrm>
            <a:off x="3275856" y="2284879"/>
            <a:ext cx="281680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CONCLUSION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2" name="TextBox 48"/>
          <p:cNvSpPr txBox="1"/>
          <p:nvPr/>
        </p:nvSpPr>
        <p:spPr>
          <a:xfrm>
            <a:off x="3854898" y="16602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0390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83568" y="699542"/>
            <a:ext cx="7848872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3200" b="1" dirty="0">
                <a:latin typeface="Calibri" panose="020F0502020204030204" pitchFamily="34" charset="0"/>
                <a:cs typeface="Calibri" panose="020F0502020204030204" pitchFamily="34" charset="0"/>
                <a:sym typeface="+mn-lt"/>
              </a:rPr>
              <a:t>CONCLUSION      </a:t>
            </a:r>
            <a:endParaRPr lang="en-US" altLang="zh-CN" sz="3200" b="1" dirty="0" smtClean="0">
              <a:latin typeface="Calibri" panose="020F0502020204030204" pitchFamily="34" charset="0"/>
              <a:cs typeface="Calibri" panose="020F0502020204030204" pitchFamily="34" charset="0"/>
              <a:sym typeface="+mn-lt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every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blockchain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 node computes, veriﬁes and validates the global model state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trie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 for </a:t>
            </a:r>
            <a:r>
              <a:rPr lang="en-US" altLang="zh-CN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consensus,so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blockchain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-based FL is more reliable and robust than the typical FL. </a:t>
            </a:r>
            <a:endParaRPr lang="en-US" altLang="zh-CN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 The limitation of the proposed approach is that the user-devices depend on the integrity of their corresponding edge devices for forwarding of transactions to the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blockchain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微软雅黑" panose="020B0503020204020204" pitchFamily="34" charset="-122"/>
                <a:cs typeface="Calibri Light" panose="020F0302020204030204" pitchFamily="34" charset="0"/>
              </a:rPr>
              <a:t> network. 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03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1403648" y="1455626"/>
            <a:ext cx="6336704" cy="2232248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563888" y="2213451"/>
            <a:ext cx="2233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b="1" spc="300" dirty="0" smtClean="0">
                <a:solidFill>
                  <a:schemeClr val="bg1"/>
                </a:solidFill>
                <a:cs typeface="+mn-ea"/>
                <a:sym typeface="+mn-lt"/>
              </a:rPr>
              <a:t>Thanks</a:t>
            </a:r>
            <a:endParaRPr lang="zh-CN" altLang="en-US" sz="3600" b="1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49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1458686" y="419929"/>
            <a:ext cx="7668344" cy="4303639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63" name="组合 262"/>
          <p:cNvGrpSpPr/>
          <p:nvPr/>
        </p:nvGrpSpPr>
        <p:grpSpPr>
          <a:xfrm>
            <a:off x="3491878" y="3543648"/>
            <a:ext cx="3322575" cy="468262"/>
            <a:chOff x="869933" y="2161422"/>
            <a:chExt cx="3322575" cy="468262"/>
          </a:xfrm>
        </p:grpSpPr>
        <p:sp>
          <p:nvSpPr>
            <p:cNvPr id="12" name="Diamond 288"/>
            <p:cNvSpPr/>
            <p:nvPr/>
          </p:nvSpPr>
          <p:spPr>
            <a:xfrm>
              <a:off x="869933" y="2161422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grpSp>
          <p:nvGrpSpPr>
            <p:cNvPr id="13" name="Group 289"/>
            <p:cNvGrpSpPr/>
            <p:nvPr/>
          </p:nvGrpSpPr>
          <p:grpSpPr>
            <a:xfrm>
              <a:off x="1220577" y="2303519"/>
              <a:ext cx="2971931" cy="303246"/>
              <a:chOff x="6444107" y="1628296"/>
              <a:chExt cx="4232109" cy="404328"/>
            </a:xfrm>
          </p:grpSpPr>
          <p:sp>
            <p:nvSpPr>
              <p:cNvPr id="22" name="TextBox 298"/>
              <p:cNvSpPr txBox="1"/>
              <p:nvPr/>
            </p:nvSpPr>
            <p:spPr>
              <a:xfrm>
                <a:off x="6444107" y="1628296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CONCLUSION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TextBox 299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62" name="组合 261"/>
          <p:cNvGrpSpPr/>
          <p:nvPr/>
        </p:nvGrpSpPr>
        <p:grpSpPr>
          <a:xfrm>
            <a:off x="3491878" y="2319512"/>
            <a:ext cx="3322575" cy="468262"/>
            <a:chOff x="869933" y="1502490"/>
            <a:chExt cx="3322575" cy="468262"/>
          </a:xfrm>
        </p:grpSpPr>
        <p:sp>
          <p:nvSpPr>
            <p:cNvPr id="14" name="Diamond 290"/>
            <p:cNvSpPr/>
            <p:nvPr/>
          </p:nvSpPr>
          <p:spPr>
            <a:xfrm>
              <a:off x="869933" y="1502490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0" name="TextBox 296"/>
            <p:cNvSpPr txBox="1"/>
            <p:nvPr/>
          </p:nvSpPr>
          <p:spPr>
            <a:xfrm>
              <a:off x="1220577" y="1644587"/>
              <a:ext cx="2971931" cy="182148"/>
            </a:xfrm>
            <a:prstGeom prst="rect">
              <a:avLst/>
            </a:prstGeom>
            <a:noFill/>
          </p:spPr>
          <p:txBody>
            <a:bodyPr wrap="none" lIns="360000" tIns="0" rIns="0" bIns="0" anchor="b" anchorCtr="0">
              <a:normAutofit fontScale="85000" lnSpcReduction="20000"/>
            </a:bodyPr>
            <a:lstStyle/>
            <a:p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BLOCKCHAIN OPERATIONS IN FLCHAIN</a:t>
              </a:r>
            </a:p>
          </p:txBody>
        </p:sp>
      </p:grpSp>
      <p:grpSp>
        <p:nvGrpSpPr>
          <p:cNvPr id="261" name="组合 260"/>
          <p:cNvGrpSpPr/>
          <p:nvPr/>
        </p:nvGrpSpPr>
        <p:grpSpPr>
          <a:xfrm>
            <a:off x="3491880" y="1023368"/>
            <a:ext cx="3322573" cy="468262"/>
            <a:chOff x="869935" y="843558"/>
            <a:chExt cx="3322573" cy="468262"/>
          </a:xfrm>
        </p:grpSpPr>
        <p:sp>
          <p:nvSpPr>
            <p:cNvPr id="16" name="Diamond 292"/>
            <p:cNvSpPr/>
            <p:nvPr/>
          </p:nvSpPr>
          <p:spPr>
            <a:xfrm>
              <a:off x="869935" y="843558"/>
              <a:ext cx="468262" cy="468262"/>
            </a:xfrm>
            <a:prstGeom prst="diamond">
              <a:avLst/>
            </a:prstGeom>
            <a:solidFill>
              <a:srgbClr val="0083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anchor="ctr">
              <a:normAutofit fontScale="92500" lnSpcReduction="10000"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grpSp>
          <p:nvGrpSpPr>
            <p:cNvPr id="17" name="Group 293"/>
            <p:cNvGrpSpPr/>
            <p:nvPr/>
          </p:nvGrpSpPr>
          <p:grpSpPr>
            <a:xfrm>
              <a:off x="1220577" y="985655"/>
              <a:ext cx="2971931" cy="303246"/>
              <a:chOff x="6444107" y="1628296"/>
              <a:chExt cx="4232109" cy="404328"/>
            </a:xfrm>
          </p:grpSpPr>
          <p:sp>
            <p:nvSpPr>
              <p:cNvPr id="18" name="TextBox 294"/>
              <p:cNvSpPr txBox="1"/>
              <p:nvPr/>
            </p:nvSpPr>
            <p:spPr>
              <a:xfrm>
                <a:off x="6444107" y="1628296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fontScale="85000" lnSpcReduction="20000"/>
              </a:bodyPr>
              <a:lstStyle/>
              <a:p>
                <a:r>
                  <a:rPr lang="en-US" altLang="zh-CN" sz="1600" b="1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PRELIMINARIES </a:t>
                </a:r>
                <a:r>
                  <a:rPr lang="en-US" altLang="zh-CN" sz="16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AND DEFINITIONS </a:t>
                </a:r>
                <a:endParaRPr lang="zh-CN" altLang="en-US" sz="1600" b="1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TextBox 295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endParaRPr lang="zh-CN" altLang="en-US" sz="105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0" y="2019612"/>
            <a:ext cx="2987824" cy="1104275"/>
            <a:chOff x="0" y="2019612"/>
            <a:chExt cx="2987824" cy="1104275"/>
          </a:xfrm>
        </p:grpSpPr>
        <p:sp>
          <p:nvSpPr>
            <p:cNvPr id="2" name="矩形 1"/>
            <p:cNvSpPr/>
            <p:nvPr/>
          </p:nvSpPr>
          <p:spPr>
            <a:xfrm>
              <a:off x="0" y="2019612"/>
              <a:ext cx="2987824" cy="1104275"/>
            </a:xfrm>
            <a:prstGeom prst="rect">
              <a:avLst/>
            </a:prstGeom>
            <a:solidFill>
              <a:srgbClr val="0083B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" name="Group 21"/>
            <p:cNvGrpSpPr/>
            <p:nvPr/>
          </p:nvGrpSpPr>
          <p:grpSpPr>
            <a:xfrm>
              <a:off x="971600" y="2229722"/>
              <a:ext cx="1057275" cy="754085"/>
              <a:chOff x="5069886" y="293530"/>
              <a:chExt cx="2052228" cy="1463723"/>
            </a:xfrm>
            <a:noFill/>
          </p:grpSpPr>
          <p:sp>
            <p:nvSpPr>
              <p:cNvPr id="28" name="TextBox 22"/>
              <p:cNvSpPr txBox="1"/>
              <p:nvPr/>
            </p:nvSpPr>
            <p:spPr>
              <a:xfrm>
                <a:off x="5069886" y="293530"/>
                <a:ext cx="2052228" cy="1120147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zh-CN" altLang="en-US" sz="4400" b="1" dirty="0">
                    <a:solidFill>
                      <a:schemeClr val="bg1"/>
                    </a:solidFill>
                    <a:cs typeface="+mn-ea"/>
                    <a:sym typeface="+mn-lt"/>
                  </a:rPr>
                  <a:t>目录</a:t>
                </a:r>
              </a:p>
            </p:txBody>
          </p:sp>
          <p:sp>
            <p:nvSpPr>
              <p:cNvPr id="29" name="TextBox 23"/>
              <p:cNvSpPr txBox="1"/>
              <p:nvPr/>
            </p:nvSpPr>
            <p:spPr>
              <a:xfrm>
                <a:off x="5069886" y="1309193"/>
                <a:ext cx="2052228" cy="448060"/>
              </a:xfrm>
              <a:prstGeom prst="rect">
                <a:avLst/>
              </a:prstGeom>
              <a:grpFill/>
            </p:spPr>
            <p:txBody>
              <a:bodyPr wrap="square">
                <a:normAutofit fontScale="77500" lnSpcReduction="20000"/>
              </a:bodyPr>
              <a:lstStyle/>
              <a:p>
                <a:pPr algn="ctr"/>
                <a:r>
                  <a:rPr lang="en-US" altLang="zh-CN" sz="1400" b="1">
                    <a:solidFill>
                      <a:schemeClr val="bg1"/>
                    </a:solidFill>
                    <a:cs typeface="+mn-ea"/>
                    <a:sym typeface="+mn-lt"/>
                  </a:rPr>
                  <a:t>CONTENT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50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TextBox 48"/>
          <p:cNvSpPr txBox="1"/>
          <p:nvPr/>
        </p:nvSpPr>
        <p:spPr>
          <a:xfrm>
            <a:off x="1547664" y="1995686"/>
            <a:ext cx="6408712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PRELIMINARIES </a:t>
            </a:r>
            <a:endParaRPr lang="en-US" altLang="zh-CN" sz="2800" b="1" dirty="0" smtClean="0">
              <a:solidFill>
                <a:schemeClr val="bg1"/>
              </a:solidFill>
              <a:cs typeface="+mn-ea"/>
              <a:sym typeface="+mn-lt"/>
            </a:endParaRP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AND 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DEFINITIONS </a:t>
            </a:r>
            <a:endParaRPr lang="zh-CN" altLang="en-US" sz="28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4" name="TextBox 48"/>
          <p:cNvSpPr txBox="1"/>
          <p:nvPr/>
        </p:nvSpPr>
        <p:spPr>
          <a:xfrm>
            <a:off x="3854898" y="155367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87288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7" grpId="0"/>
      <p:bldP spid="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555526"/>
            <a:ext cx="7416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Channel</a:t>
            </a:r>
          </a:p>
          <a:p>
            <a:pPr indent="39600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Fabric introduces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the concept of channels which are private subnet used for enabling isolated communication between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at least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two peers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 Only channel-associated peers are entitled to read, submit, and validate the transaction within a channel. A separate ledger is maintained for each channel. The consensus is also applied on per-channel basis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FLchain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, for each global learning model, a new channel with the genesis block is created which 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stores channel-speciﬁc ledger. The genesis block stores the initial weights of the global learning model, dimensions of weights, hyper-parameters,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activation function, and bias</a:t>
            </a: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</a:t>
            </a:r>
            <a:endParaRPr lang="en-US" altLang="zh-CN" sz="1600" b="1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661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555526"/>
            <a:ext cx="7416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Global Model State </a:t>
            </a:r>
            <a:r>
              <a:rPr lang="en-US" altLang="zh-CN" sz="3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Trie</a:t>
            </a: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</a:t>
            </a:r>
            <a:endParaRPr lang="en-US" altLang="zh-CN" sz="3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Similar to the “Account State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” for pursuing the state of accounts in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Ethereum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</a:t>
            </a:r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,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we propose “Global Model State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” for pursuing the weights of the global learning model in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FLchain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 Each channel has its own global model state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in the form of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Merkle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Patricia tree. The global model state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stores the weights in key-value pair where the key is weight location (subscripts indicating indexes of weight) and value is actual weight coefﬁcients. The weight coefﬁcients are updated concurrently with the generation of a block in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FLchain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 After the consensus, the global model state </a:t>
            </a:r>
            <a:r>
              <a:rPr lang="en-US" altLang="zh-CN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trie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provides the updated weight coefﬁcients for global learning model.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115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555526"/>
            <a:ext cx="7200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  </a:t>
            </a: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Edge devices</a:t>
            </a:r>
          </a:p>
          <a:p>
            <a:pPr indent="457200"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The edge devices serve two purposes. 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First, they provide network resources to the resource-constraint mobile devices. Second, they serve as nodes in the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blockchain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network of </a:t>
            </a:r>
            <a:r>
              <a:rPr lang="en-US" altLang="zh-CN" sz="16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FLchain</a:t>
            </a: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 </a:t>
            </a:r>
            <a:endParaRPr lang="zh-CN" altLang="en-US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微软雅黑" panose="020B0503020204020204" pitchFamily="34" charset="-122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966202" y="0"/>
            <a:ext cx="3261981" cy="5143501"/>
          </a:xfrm>
          <a:prstGeom prst="rect">
            <a:avLst/>
          </a:prstGeom>
          <a:solidFill>
            <a:srgbClr val="2C394C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78168" y="1809376"/>
            <a:ext cx="3838047" cy="1554462"/>
          </a:xfrm>
          <a:prstGeom prst="rect">
            <a:avLst/>
          </a:prstGeom>
          <a:solidFill>
            <a:srgbClr val="0083B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2" name="TextBox 48"/>
          <p:cNvSpPr txBox="1"/>
          <p:nvPr/>
        </p:nvSpPr>
        <p:spPr>
          <a:xfrm>
            <a:off x="3347864" y="1923678"/>
            <a:ext cx="281680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BLOCKCHAIN </a:t>
            </a:r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OPERATIONS</a:t>
            </a:r>
          </a:p>
          <a:p>
            <a:pPr algn="ctr"/>
            <a:r>
              <a:rPr lang="en-US" altLang="zh-CN" sz="2800" b="1" dirty="0" smtClean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2800" b="1" dirty="0">
                <a:solidFill>
                  <a:schemeClr val="bg1"/>
                </a:solidFill>
                <a:cs typeface="+mn-ea"/>
                <a:sym typeface="+mn-lt"/>
              </a:rPr>
              <a:t>IN FLCHAIN</a:t>
            </a:r>
          </a:p>
        </p:txBody>
      </p:sp>
      <p:sp>
        <p:nvSpPr>
          <p:cNvPr id="44" name="TextBox 48"/>
          <p:cNvSpPr txBox="1"/>
          <p:nvPr/>
        </p:nvSpPr>
        <p:spPr>
          <a:xfrm>
            <a:off x="3854898" y="166024"/>
            <a:ext cx="1484586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96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en-GB" altLang="zh-CN" sz="96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556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6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2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330205"/>
            <a:ext cx="727280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Initialization</a:t>
            </a:r>
          </a:p>
          <a:p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Channel Inquiry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   When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a device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wants to join the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FLchain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for a speciﬁc channel, ﬁrst it carries out the channel inquiry; subsequently, the list of available channels C is sent to the mobile device by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blockchain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network.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Channel selection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   When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a device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wants to contribute to FL for a particular global model, It performs channel inquiry. Once, the list of accessible channels C is available, It selects the relevant channel ci for that particular global model. Let the channel selected by device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be ci = j. 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Local Model Update</a:t>
            </a:r>
          </a:p>
          <a:p>
            <a:endParaRPr lang="en-US" altLang="zh-CN" sz="1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Device Registration</a:t>
            </a:r>
          </a:p>
          <a:p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After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the registration, the user device is assigned the private &amp; public keys through which it can submit its revised local model weights to the channel.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Pri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i,j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and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Pub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i,j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denote the assigned private key and public key for device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and channel j,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respectively</a:t>
            </a:r>
          </a:p>
          <a:p>
            <a:endParaRPr lang="en-US" altLang="zh-CN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</p:txBody>
      </p:sp>
      <p:sp>
        <p:nvSpPr>
          <p:cNvPr id="3" name="下箭头 2"/>
          <p:cNvSpPr/>
          <p:nvPr/>
        </p:nvSpPr>
        <p:spPr>
          <a:xfrm>
            <a:off x="899592" y="699542"/>
            <a:ext cx="288032" cy="1440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下箭头 4"/>
          <p:cNvSpPr/>
          <p:nvPr/>
        </p:nvSpPr>
        <p:spPr>
          <a:xfrm>
            <a:off x="899592" y="1901617"/>
            <a:ext cx="332154" cy="1660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943714" y="3242151"/>
            <a:ext cx="387390" cy="1936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196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55576" y="531713"/>
            <a:ext cx="72008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Local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Model Update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   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device downloads the most recent global model parameter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w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(t−1) from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blockchain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network through its associated edge node. Whereas, t is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the current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global model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iteration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ea typeface="等线" panose="02010600030101010101" pitchFamily="2" charset="-122"/>
              <a:cs typeface="Calibri Light" panose="020F0302020204030204" pitchFamily="34" charset="0"/>
            </a:endParaRP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local model update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w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i,j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(t) is determined by the device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and is forwarded to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blockchain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network in form of transaction.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trans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i,j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(t) is the transaction generated by device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for channel j at iteration t and signed by the device private key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Pri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i,j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 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</a:t>
            </a:r>
          </a:p>
          <a:p>
            <a:r>
              <a:rPr lang="en-US" altLang="zh-CN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Transaction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等线" panose="02010600030101010101" pitchFamily="2" charset="-122"/>
                <a:cs typeface="Calibri" panose="020F0502020204030204" pitchFamily="34" charset="0"/>
              </a:rPr>
              <a:t>Pool</a:t>
            </a:r>
          </a:p>
          <a:p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   The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submitted transactions are accumulated in the transaction pool (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mempool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). In particular, each node in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blockchain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network keeps its own channel-speciﬁc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mempool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. The transactions are validated, veriﬁed and authenticated. The peers on the channel j wait for time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Twait,j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for accumulation of transactions in </a:t>
            </a:r>
            <a:r>
              <a:rPr lang="en-US" altLang="zh-CN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mempool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等线" panose="02010600030101010101" pitchFamily="2" charset="-122"/>
                <a:cs typeface="Calibri Light" panose="020F0302020204030204" pitchFamily="34" charset="0"/>
              </a:rPr>
              <a:t>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.</a:t>
            </a:r>
          </a:p>
          <a:p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5" name="下箭头 4"/>
          <p:cNvSpPr/>
          <p:nvPr/>
        </p:nvSpPr>
        <p:spPr>
          <a:xfrm>
            <a:off x="899592" y="289554"/>
            <a:ext cx="387928" cy="193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899592" y="1968965"/>
            <a:ext cx="387928" cy="1939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84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第一PPT模板网-WWW.1PPT.COM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第一PPT，www.1ppt.com">
  <a:themeElements>
    <a:clrScheme name="自定义 237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2C394C"/>
      </a:accent1>
      <a:accent2>
        <a:srgbClr val="0083B4"/>
      </a:accent2>
      <a:accent3>
        <a:srgbClr val="2C394C"/>
      </a:accent3>
      <a:accent4>
        <a:srgbClr val="0083B4"/>
      </a:accent4>
      <a:accent5>
        <a:srgbClr val="2C394C"/>
      </a:accent5>
      <a:accent6>
        <a:srgbClr val="0083B4"/>
      </a:accent6>
      <a:hlink>
        <a:srgbClr val="2C394C"/>
      </a:hlink>
      <a:folHlink>
        <a:srgbClr val="0083B4"/>
      </a:folHlink>
    </a:clrScheme>
    <a:fontScheme name="3neoysxa">
      <a:majorFont>
        <a:latin typeface=""/>
        <a:ea typeface="微软雅黑"/>
        <a:cs typeface=""/>
      </a:majorFont>
      <a:minorFont>
        <a:latin typeface="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2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3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4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5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ppt/theme/themeOverride6.xml><?xml version="1.0" encoding="utf-8"?>
<a:themeOverride xmlns:a="http://schemas.openxmlformats.org/drawingml/2006/main">
  <a:clrScheme name="自定义 237">
    <a:dk1>
      <a:srgbClr val="000000"/>
    </a:dk1>
    <a:lt1>
      <a:srgbClr val="FFFFFF"/>
    </a:lt1>
    <a:dk2>
      <a:srgbClr val="1F497D"/>
    </a:dk2>
    <a:lt2>
      <a:srgbClr val="EEECE1"/>
    </a:lt2>
    <a:accent1>
      <a:srgbClr val="2C394C"/>
    </a:accent1>
    <a:accent2>
      <a:srgbClr val="0083B4"/>
    </a:accent2>
    <a:accent3>
      <a:srgbClr val="2C394C"/>
    </a:accent3>
    <a:accent4>
      <a:srgbClr val="0083B4"/>
    </a:accent4>
    <a:accent5>
      <a:srgbClr val="2C394C"/>
    </a:accent5>
    <a:accent6>
      <a:srgbClr val="0083B4"/>
    </a:accent6>
    <a:hlink>
      <a:srgbClr val="2C394C"/>
    </a:hlink>
    <a:folHlink>
      <a:srgbClr val="0083B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875</Words>
  <Application>Microsoft Office PowerPoint</Application>
  <PresentationFormat>全屏显示(16:9)</PresentationFormat>
  <Paragraphs>65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Open Sans Light</vt:lpstr>
      <vt:lpstr>等线</vt:lpstr>
      <vt:lpstr>宋体</vt:lpstr>
      <vt:lpstr>微软雅黑</vt:lpstr>
      <vt:lpstr>Arial</vt:lpstr>
      <vt:lpstr>Calibri</vt:lpstr>
      <vt:lpstr>Calibri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第一PPT模板网-WWW.1PPT.COM</dc:title>
  <dc:creator>第一PPT</dc:creator>
  <cp:keywords>第一PPT模板网-WWW.1PPT.COM</cp:keywords>
  <cp:lastModifiedBy>赵 欣</cp:lastModifiedBy>
  <cp:revision>218</cp:revision>
  <dcterms:created xsi:type="dcterms:W3CDTF">2015-12-11T17:46:17Z</dcterms:created>
  <dcterms:modified xsi:type="dcterms:W3CDTF">2019-10-30T02:39:37Z</dcterms:modified>
</cp:coreProperties>
</file>