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3"/>
    <p:sldId id="267" r:id="rId4"/>
    <p:sldId id="261" r:id="rId5"/>
    <p:sldId id="283" r:id="rId6"/>
    <p:sldId id="284" r:id="rId7"/>
    <p:sldId id="269" r:id="rId8"/>
    <p:sldId id="298" r:id="rId9"/>
    <p:sldId id="263" r:id="rId10"/>
    <p:sldId id="262" r:id="rId11"/>
    <p:sldId id="264" r:id="rId12"/>
    <p:sldId id="265" r:id="rId13"/>
    <p:sldId id="299" r:id="rId14"/>
    <p:sldId id="313" r:id="rId15"/>
    <p:sldId id="275" r:id="rId16"/>
    <p:sldId id="276" r:id="rId17"/>
    <p:sldId id="315" r:id="rId18"/>
    <p:sldId id="270" r:id="rId19"/>
    <p:sldId id="266" r:id="rId20"/>
    <p:sldId id="310" r:id="rId21"/>
    <p:sldId id="278" r:id="rId22"/>
    <p:sldId id="312" r:id="rId23"/>
    <p:sldId id="314" r:id="rId24"/>
    <p:sldId id="32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65CF4-57F5-47C9-9838-DB8BCABA2F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79475-978F-430F-9A29-65A8DDC237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8.bin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5.bin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22.wmf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Fine-Grained, Secure and Efficient Data Provenance on</a:t>
            </a:r>
            <a:br>
              <a:rPr lang="zh-CN" altLang="en-US"/>
            </a:br>
            <a:r>
              <a:rPr lang="zh-CN" altLang="en-US"/>
              <a:t>Blockchain Systems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author：Pingcheng Ruan, Gang Chen,etc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55085" y="4879975"/>
            <a:ext cx="4481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报告人：赵廷森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54495" cy="115388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2.1  Capturing Provenance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77545" y="1762760"/>
            <a:ext cx="3587750" cy="48996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右图的prov_helper方法定义了发送者标识符和接收者标识符之间的依赖关系。 每次调用合约后都会调用此方法。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对于Txn1，读取= {Addr1：100，Addr2：100}，写入= {Addr1：90，Addr2：110}</a:t>
            </a:r>
            <a:r>
              <a:rPr lang="zh-CN" altLang="en-US" b="1" dirty="0"/>
              <a:t>，</a:t>
            </a:r>
            <a:r>
              <a:rPr lang="en-US" altLang="zh-CN" b="1" dirty="0"/>
              <a:t>返回{Addr2：[Addr1]}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5155" y="1931670"/>
            <a:ext cx="5316855" cy="3773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1230" cy="1320800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en-US" dirty="0" smtClean="0"/>
              <a:t>2  </a:t>
            </a:r>
            <a:r>
              <a:rPr lang="en-US" altLang="zh-CN" dirty="0" smtClean="0">
                <a:sym typeface="+mn-ea"/>
              </a:rPr>
              <a:t>Smart Contract APIs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539875"/>
            <a:ext cx="8596630" cy="450151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The main limitation of the current APIs is that the smart contract cannot tamper-evidently read previous values of a state. Instead, the contract has to explicit track historical versions, for example by maintaining a list of versions for every state. This approach is costly both in terms of storage and computation. LineageChain addresses this limitation with three additional smart contract APIs.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Hist（stateID，[blockNum]）：返回元组（val，blkStart，txnID），其中val是blockNum处的stateID值。如果未指定blockNum，则使用最新的块。txID是将stateID设置为val的交易。而blkStart是执行txID的块号。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Backward(stateID, blkNum):返回一个元组列表（depStateID，depBlkNum），其中depStateID是块blkNum处stateID的依赖状态。depBlkNum是设置depStateID值的块编号。在我们的示例中，Backward（Addr2，N）返回（Addr1，M）。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Forward(stateID, blkNum): 与Backward API类似，但是返回stateID是依赖项的状态。 例如，Forward（Addr1，L）返回（Addr2，M）。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1230" cy="1320800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en-US" dirty="0" smtClean="0"/>
              <a:t>2  </a:t>
            </a:r>
            <a:r>
              <a:rPr lang="en-US" altLang="zh-CN" dirty="0" smtClean="0">
                <a:sym typeface="+mn-ea"/>
              </a:rPr>
              <a:t>Smart Contract APIs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539875"/>
            <a:ext cx="3089275" cy="450151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下面我们来看使用了这些</a:t>
            </a:r>
            <a:r>
              <a:rPr lang="en-US" altLang="zh-CN" dirty="0"/>
              <a:t>APIs</a:t>
            </a:r>
            <a:r>
              <a:rPr lang="zh-CN" altLang="en-US" dirty="0"/>
              <a:t>之后的一个方法：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我们在原始合同中添加了两种其他方法，两种方法均使用新的API。退款方法检查帐户最近一个月的平均余额，并相应地进行退款。如果其最近5笔交易之一具有被列入黑名单的地址，则“黑名单”方法会将地址标记为已列入黑名单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7605" y="1242060"/>
            <a:ext cx="3957320" cy="5347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  <a:r>
              <a:rPr lang="en-US" altLang="zh-CN" dirty="0" smtClean="0">
                <a:sym typeface="+mn-ea"/>
              </a:rPr>
              <a:t>2.</a:t>
            </a:r>
            <a:r>
              <a:rPr lang="en-US" dirty="0" smtClean="0">
                <a:sym typeface="+mn-ea"/>
              </a:rPr>
              <a:t>2  </a:t>
            </a:r>
            <a:r>
              <a:rPr lang="en-US" altLang="zh-CN" dirty="0" smtClean="0">
                <a:sym typeface="+mn-ea"/>
              </a:rPr>
              <a:t>Smart Contract APIs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2067560"/>
            <a:ext cx="8596630" cy="424243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dirty="0"/>
              <a:t>关于状态（</a:t>
            </a:r>
            <a:r>
              <a:rPr lang="en-US" altLang="zh-CN" b="1" dirty="0"/>
              <a:t>S</a:t>
            </a:r>
            <a:r>
              <a:rPr lang="en-US" altLang="zh-CN" sz="1400" b="1" dirty="0"/>
              <a:t>k,v</a:t>
            </a:r>
            <a:r>
              <a:rPr lang="zh-CN" altLang="en-US" b="1" dirty="0"/>
              <a:t>）的理解：</a:t>
            </a:r>
            <a:endParaRPr lang="zh-CN" alt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/>
              <a:t>其实全局状态也是状态的一种，状态随时都有可能发生变化，某个状态可能会被一笔交易更新到另一个状态，例如 </a:t>
            </a:r>
            <a:r>
              <a:rPr lang="en-US" altLang="zh-CN" b="1" dirty="0"/>
              <a:t>S</a:t>
            </a:r>
            <a:r>
              <a:rPr lang="en-US" altLang="zh-CN" sz="1400" b="1" dirty="0"/>
              <a:t>k1,v1</a:t>
            </a:r>
            <a:r>
              <a:rPr lang="en-US" altLang="zh-CN" b="1" dirty="0"/>
              <a:t> </a:t>
            </a:r>
            <a:r>
              <a:rPr lang="zh-CN" altLang="en-US" b="1" dirty="0"/>
              <a:t>状态在执行完一笔交易</a:t>
            </a:r>
            <a:r>
              <a:rPr lang="en-US" altLang="zh-CN" b="1" dirty="0"/>
              <a:t>tid1</a:t>
            </a:r>
            <a:r>
              <a:rPr lang="zh-CN" altLang="en-US" b="1" dirty="0"/>
              <a:t>之后更新为</a:t>
            </a:r>
            <a:r>
              <a:rPr lang="en-US" altLang="zh-CN" b="1" dirty="0"/>
              <a:t>S</a:t>
            </a:r>
            <a:r>
              <a:rPr lang="en-US" altLang="zh-CN" sz="1400" b="1" dirty="0"/>
              <a:t>k1,v2</a:t>
            </a:r>
            <a:r>
              <a:rPr lang="zh-CN" altLang="en-US" b="1" dirty="0"/>
              <a:t>状态。LineageChain中，我们直接将块号用作其版本v。让S</a:t>
            </a:r>
            <a:r>
              <a:rPr lang="en-US" altLang="zh-CN" sz="1400" b="1" dirty="0"/>
              <a:t>k,v</a:t>
            </a:r>
            <a:r>
              <a:rPr lang="zh-CN" altLang="en-US" b="1" dirty="0"/>
              <a:t>表示版本v处带有标识符k的状态的值。</a:t>
            </a:r>
            <a:endParaRPr lang="zh-CN" alt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/>
              <a:t>对于 </a:t>
            </a:r>
            <a:r>
              <a:rPr lang="en-US" altLang="zh-CN" b="1" dirty="0"/>
              <a:t>S,k,v</a:t>
            </a:r>
            <a:r>
              <a:rPr lang="zh-CN" altLang="en-US" b="1" dirty="0"/>
              <a:t>三个符号代表的具体含义我们可以举例说明：</a:t>
            </a:r>
            <a:endParaRPr lang="zh-CN" alt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k = Addr1和v = M，S</a:t>
            </a:r>
            <a:r>
              <a:rPr lang="en-US" altLang="zh-CN" sz="1400" b="1" dirty="0"/>
              <a:t>k,v</a:t>
            </a:r>
            <a:r>
              <a:rPr lang="en-US" altLang="zh-CN" b="1" dirty="0"/>
              <a:t>= 90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  <a:r>
              <a:rPr lang="en-US" altLang="zh-CN" dirty="0" smtClean="0">
                <a:sym typeface="+mn-ea"/>
              </a:rPr>
              <a:t>2.</a:t>
            </a:r>
            <a:r>
              <a:rPr lang="en-US" dirty="0" smtClean="0">
                <a:sym typeface="+mn-ea"/>
              </a:rPr>
              <a:t>2  </a:t>
            </a:r>
            <a:r>
              <a:rPr lang="en-US" altLang="zh-CN" dirty="0" smtClean="0">
                <a:sym typeface="+mn-ea"/>
              </a:rPr>
              <a:t>Smart Contract APIs</a:t>
            </a:r>
            <a:br>
              <a:rPr lang="en-US" altLang="zh-CN" dirty="0" smtClean="0">
                <a:sym typeface="+mn-ea"/>
              </a:rPr>
            </a:b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541145"/>
            <a:ext cx="8596630" cy="5186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由tid标识的A交易是严格增加的，读取一组输入状态        并更新一组输出状态        。 有效的事务满足以下属性：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 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属性（1）表示交易的所有输出状态的版本相同，因为它们由同一块中的同一交易更新。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属性（2）表示任何输入状态的版本都严格低于输出版本的版本。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属性（3）指定，对于具有相同标识符的所有状态，后来交易的输入永远不能拥有更早的版本。这样可以确保在执行期间任何事务的输入状态都必须是最新的。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最后，属性（4）表示每个状态更新都是唯一的。</a:t>
            </a:r>
            <a:endParaRPr lang="zh-CN" altLang="en-US" b="1" dirty="0"/>
          </a:p>
        </p:txBody>
      </p:sp>
      <p:pic>
        <p:nvPicPr>
          <p:cNvPr id="4" name="图片 -21474826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305" y="2309495"/>
            <a:ext cx="5324475" cy="174688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9960" y="1532890"/>
          <a:ext cx="376555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228600" imgH="241300" progId="Equation.KSEE3">
                  <p:embed/>
                </p:oleObj>
              </mc:Choice>
              <mc:Fallback>
                <p:oleObj name="" r:id="rId2" imgW="228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29960" y="1532890"/>
                        <a:ext cx="376555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4400" y="1532890"/>
          <a:ext cx="37592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4" imgW="228600" imgH="241300" progId="Equation.KSEE3">
                  <p:embed/>
                </p:oleObj>
              </mc:Choice>
              <mc:Fallback>
                <p:oleObj name="" r:id="rId4" imgW="2286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34400" y="1532890"/>
                        <a:ext cx="37592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3</a:t>
            </a:r>
            <a:r>
              <a:rPr lang="en-US">
                <a:sym typeface="+mn-ea"/>
              </a:rPr>
              <a:t>. </a:t>
            </a:r>
            <a:r>
              <a:rPr>
                <a:sym typeface="+mn-ea"/>
              </a:rPr>
              <a:t>SECURE PROVENANCE 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870" y="1939925"/>
            <a:ext cx="3677920" cy="2978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传统的默克尔树无法确定状态之间的依赖关系。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右图所示为一个默克尔有向无环图的实例。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sz="2800" dirty="0" smtClean="0"/>
              <a:t> s</a:t>
            </a:r>
            <a:r>
              <a:rPr lang="zh-CN" altLang="en-US" sz="1000" dirty="0" smtClean="0"/>
              <a:t>k2，v4</a:t>
            </a:r>
            <a:r>
              <a:rPr lang="zh-CN" altLang="en-US" dirty="0" smtClean="0"/>
              <a:t>和</a:t>
            </a:r>
            <a:r>
              <a:rPr lang="zh-CN" altLang="en-US" sz="2800" dirty="0" smtClean="0"/>
              <a:t>s</a:t>
            </a:r>
            <a:r>
              <a:rPr lang="zh-CN" altLang="en-US" sz="1000" dirty="0" smtClean="0"/>
              <a:t>k3，v4</a:t>
            </a:r>
            <a:r>
              <a:rPr lang="zh-CN" altLang="en-US" dirty="0" smtClean="0"/>
              <a:t>由同一交易（tid4）更新，但它们的依赖性不同。它的最新状态包括</a:t>
            </a:r>
            <a:r>
              <a:rPr lang="zh-CN" altLang="en-US" sz="2000" dirty="0" smtClean="0"/>
              <a:t>S</a:t>
            </a:r>
            <a:r>
              <a:rPr lang="zh-CN" altLang="en-US" sz="1000" dirty="0" smtClean="0"/>
              <a:t>k1，v3</a:t>
            </a:r>
            <a:r>
              <a:rPr lang="zh-CN" altLang="en-US" dirty="0" smtClean="0"/>
              <a:t>，</a:t>
            </a:r>
            <a:r>
              <a:rPr lang="zh-CN" altLang="en-US" sz="2000" dirty="0" smtClean="0"/>
              <a:t>S</a:t>
            </a:r>
            <a:r>
              <a:rPr lang="zh-CN" altLang="en-US" sz="1000" dirty="0" smtClean="0"/>
              <a:t>k2，v4</a:t>
            </a:r>
            <a:r>
              <a:rPr lang="zh-CN" altLang="en-US" dirty="0" smtClean="0"/>
              <a:t>，</a:t>
            </a:r>
            <a:r>
              <a:rPr lang="zh-CN" altLang="en-US" sz="2000" dirty="0" smtClean="0"/>
              <a:t>S</a:t>
            </a:r>
            <a:r>
              <a:rPr lang="zh-CN" altLang="en-US" sz="1000" dirty="0" smtClean="0"/>
              <a:t>k3，v4</a:t>
            </a:r>
            <a:r>
              <a:rPr lang="zh-CN" altLang="en-US" dirty="0" smtClean="0"/>
              <a:t>，从中可以构建Merkle树。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3720" y="1717040"/>
            <a:ext cx="5530850" cy="2978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3</a:t>
            </a:r>
            <a:r>
              <a:rPr lang="en-US">
                <a:sym typeface="+mn-ea"/>
              </a:rPr>
              <a:t>. </a:t>
            </a:r>
            <a:r>
              <a:rPr>
                <a:sym typeface="+mn-ea"/>
              </a:rPr>
              <a:t>SECURE PROVENANCE 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685" y="1318260"/>
            <a:ext cx="3677920" cy="550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定义</a:t>
            </a:r>
            <a:r>
              <a:rPr lang="en-US" altLang="zh-CN" b="1" dirty="0" smtClean="0"/>
              <a:t>1</a:t>
            </a:r>
            <a:r>
              <a:rPr lang="zh-CN" altLang="en-US" dirty="0" smtClean="0"/>
              <a:t>：状态sk，v的条目Esk，v是一个元组，其中包含当前版本，状态值以及其从属状态的条目的哈希值。 进一步来说：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b="1" dirty="0" smtClean="0"/>
              <a:t>定义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：在块B上表示为Slatest,b 的一组最新状态定义为：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：χb是建立在映射S</a:t>
            </a:r>
            <a:r>
              <a:rPr lang="zh-CN" altLang="en-US" sz="1400" dirty="0" smtClean="0"/>
              <a:t>b</a:t>
            </a:r>
            <a:r>
              <a:rPr lang="zh-CN" altLang="en-US" dirty="0" smtClean="0"/>
              <a:t>上的默克尔树的根，其中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LineageChain将χb作为状态摘要存储在块头中；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Merkle DAG在叶子上存储最新状态版本的条目哈希。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8975" y="2021840"/>
            <a:ext cx="5530850" cy="29787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2527935"/>
            <a:ext cx="4068445" cy="385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55" y="3681095"/>
            <a:ext cx="2178050" cy="5359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6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0" y="5000625"/>
            <a:ext cx="3776345" cy="353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3</a:t>
            </a:r>
            <a:r>
              <a:rPr lang="en-US">
                <a:sym typeface="+mn-ea"/>
              </a:rPr>
              <a:t>. </a:t>
            </a:r>
            <a:r>
              <a:rPr>
                <a:sym typeface="+mn-ea"/>
              </a:rPr>
              <a:t>SECURE PROVENANCE STORAGE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77545" y="3620135"/>
            <a:ext cx="8596630" cy="2838450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前向跟踪支持。 更新S</a:t>
            </a:r>
            <a:r>
              <a:rPr lang="en-US" altLang="zh-CN" sz="1000"/>
              <a:t>k1，v1</a:t>
            </a:r>
            <a:r>
              <a:rPr lang="en-US" altLang="zh-CN"/>
              <a:t>之后，只能有S</a:t>
            </a:r>
            <a:r>
              <a:rPr lang="en-US" altLang="zh-CN" sz="1000"/>
              <a:t>k0，v2</a:t>
            </a:r>
            <a:r>
              <a:rPr lang="en-US" altLang="zh-CN"/>
              <a:t>和S</a:t>
            </a:r>
            <a:r>
              <a:rPr lang="en-US" altLang="zh-CN" sz="1000"/>
              <a:t>k2，v2</a:t>
            </a:r>
            <a:r>
              <a:rPr lang="en-US" altLang="zh-CN"/>
              <a:t>依赖于S</a:t>
            </a:r>
            <a:r>
              <a:rPr lang="en-US" altLang="zh-CN" sz="1000"/>
              <a:t>k1，v1</a:t>
            </a:r>
            <a:r>
              <a:rPr lang="en-US" altLang="zh-CN"/>
              <a:t>。 未来状态只能取决于S</a:t>
            </a:r>
            <a:r>
              <a:rPr lang="en-US" altLang="zh-CN" sz="1000"/>
              <a:t>k1，v3</a:t>
            </a:r>
            <a:r>
              <a:rPr lang="en-US" altLang="zh-CN"/>
              <a:t>。 S</a:t>
            </a:r>
            <a:r>
              <a:rPr lang="en-US" altLang="zh-CN" sz="1000"/>
              <a:t>k1，v1</a:t>
            </a:r>
            <a:r>
              <a:rPr lang="en-US" altLang="zh-CN"/>
              <a:t>的前向指针存储在S</a:t>
            </a:r>
            <a:r>
              <a:rPr lang="en-US" altLang="zh-CN" sz="1000"/>
              <a:t>k1，v3</a:t>
            </a:r>
            <a:r>
              <a:rPr lang="en-US" altLang="zh-CN"/>
              <a:t>的条目中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/>
              <a:t>在LineageChain中，对于最新状态的每个状态Sk，v，我们都缓冲一个其依赖项包括Sk，v的条目前项指针列表。 我们将此列表称为Fsk，v，其定义如下：</a:t>
            </a:r>
            <a:endParaRPr lang="zh-CN" altLang="en-US"/>
          </a:p>
          <a:p>
            <a:pPr marL="0" indent="0">
              <a:lnSpc>
                <a:spcPct val="130000"/>
              </a:lnSpc>
              <a:buNone/>
            </a:pPr>
            <a:endParaRPr lang="zh-CN" altLang="en-US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/>
              <a:t>当状态更新为v’&gt; v的Sk，v’时，我们将Fs</a:t>
            </a:r>
            <a:r>
              <a:rPr lang="zh-CN" altLang="en-US" sz="1400"/>
              <a:t>k，v</a:t>
            </a:r>
            <a:r>
              <a:rPr lang="zh-CN" altLang="en-US"/>
              <a:t>存储在Sk，v’的条目中。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-21474826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885" y="1431925"/>
            <a:ext cx="7457440" cy="2188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570" y="5281930"/>
            <a:ext cx="3910330" cy="415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EFFICIENT PROVENANCE QUERIES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931035"/>
            <a:ext cx="8596630" cy="45783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在随机性跳表的基础上设计了一种新型的跳表，名为Deterministic Append-Only Skip List（后面简称</a:t>
            </a:r>
            <a:r>
              <a:rPr lang="en-US" altLang="zh-CN" dirty="0" smtClean="0"/>
              <a:t>DASL</a:t>
            </a:r>
            <a:r>
              <a:rPr lang="zh-CN" altLang="en-US" dirty="0" smtClean="0"/>
              <a:t>）。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在介绍</a:t>
            </a:r>
            <a:r>
              <a:rPr lang="en-US" altLang="zh-CN" dirty="0" smtClean="0"/>
              <a:t>DASL</a:t>
            </a:r>
            <a:r>
              <a:rPr lang="zh-CN" altLang="en-US" dirty="0" smtClean="0"/>
              <a:t>之前我们先来看这样一个结构体：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struct Node { 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				</a:t>
            </a:r>
            <a:r>
              <a:rPr lang="zh-CN" altLang="en-US" dirty="0" smtClean="0"/>
              <a:t>Version v; 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				</a:t>
            </a:r>
            <a:r>
              <a:rPr lang="zh-CN" altLang="en-US" dirty="0" smtClean="0"/>
              <a:t>Value val; 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				</a:t>
            </a:r>
            <a:r>
              <a:rPr lang="zh-CN" altLang="en-US" dirty="0" smtClean="0"/>
              <a:t>List&lt;Version&gt; pre_versions; 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				</a:t>
            </a:r>
            <a:r>
              <a:rPr lang="zh-CN" altLang="en-US" dirty="0" smtClean="0"/>
              <a:t>List&lt;Node*&gt; pre_nodes; 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}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EFFICIENT PROVENANCE QUERIES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929765"/>
            <a:ext cx="8595995" cy="455231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Definition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Let V</a:t>
            </a:r>
            <a:r>
              <a:rPr lang="zh-CN" altLang="en-US" sz="1400" dirty="0" smtClean="0"/>
              <a:t>k</a:t>
            </a:r>
            <a:r>
              <a:rPr lang="zh-CN" altLang="en-US" dirty="0" smtClean="0"/>
              <a:t> =&lt;v</a:t>
            </a:r>
            <a:r>
              <a:rPr lang="zh-CN" altLang="en-US" sz="1200" dirty="0" smtClean="0"/>
              <a:t>0</a:t>
            </a:r>
            <a:r>
              <a:rPr lang="zh-CN" altLang="en-US" dirty="0" smtClean="0"/>
              <a:t>,v</a:t>
            </a:r>
            <a:r>
              <a:rPr lang="zh-CN" altLang="en-US" sz="1200" dirty="0" smtClean="0"/>
              <a:t>1</a:t>
            </a:r>
            <a:r>
              <a:rPr lang="zh-CN" altLang="en-US" dirty="0" smtClean="0"/>
              <a:t>,......&gt; be the sequence of version numbers of states with identifier k, in which vi &lt; vj for all i &lt; j. A DASL index for k consists of N linked lists L</a:t>
            </a:r>
            <a:r>
              <a:rPr lang="zh-CN" altLang="en-US" sz="1400" dirty="0" smtClean="0"/>
              <a:t>0</a:t>
            </a:r>
            <a:r>
              <a:rPr lang="zh-CN" altLang="en-US" dirty="0" smtClean="0"/>
              <a:t>，L</a:t>
            </a:r>
            <a:r>
              <a:rPr lang="zh-CN" altLang="en-US" sz="1400" dirty="0" smtClean="0"/>
              <a:t>1</a:t>
            </a:r>
            <a:r>
              <a:rPr lang="zh-CN" altLang="en-US" dirty="0" smtClean="0"/>
              <a:t>，..，L</a:t>
            </a:r>
            <a:r>
              <a:rPr lang="zh-CN" altLang="en-US" sz="1400" dirty="0" smtClean="0"/>
              <a:t>N-1</a:t>
            </a:r>
            <a:r>
              <a:rPr lang="zh-CN" altLang="en-US" dirty="0" smtClean="0"/>
              <a:t>. Let        and      be the versions in the (j</a:t>
            </a:r>
            <a:r>
              <a:rPr lang="en-US" altLang="zh-CN" dirty="0" smtClean="0"/>
              <a:t>-</a:t>
            </a:r>
            <a:r>
              <a:rPr lang="zh-CN" altLang="en-US" dirty="0" smtClean="0"/>
              <a:t>1)th and j th node of list Li. Let</a:t>
            </a:r>
            <a:r>
              <a:rPr lang="zh-CN" altLang="en-US" b="1" i="1" dirty="0" smtClean="0"/>
              <a:t> b </a:t>
            </a:r>
            <a:r>
              <a:rPr lang="zh-CN" altLang="en-US" dirty="0" smtClean="0"/>
              <a:t>be the base number,a system-wide parameter. The content of Li is constructed as follows: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 smtClean="0"/>
          </a:p>
        </p:txBody>
      </p:sp>
      <p:pic>
        <p:nvPicPr>
          <p:cNvPr id="4" name="图片 -21474826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4102100"/>
            <a:ext cx="5560695" cy="133223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-2147482589"/>
          <p:cNvGraphicFramePr>
            <a:graphicFrameLocks noChangeAspect="1"/>
          </p:cNvGraphicFramePr>
          <p:nvPr/>
        </p:nvGraphicFramePr>
        <p:xfrm>
          <a:off x="1827530" y="3082290"/>
          <a:ext cx="28765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177165" imgH="254000" progId="Equation.KSEE3">
                  <p:embed/>
                </p:oleObj>
              </mc:Choice>
              <mc:Fallback>
                <p:oleObj name="" r:id="rId2" imgW="177165" imgH="2540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7530" y="3082290"/>
                        <a:ext cx="287655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6170" y="3082290"/>
          <a:ext cx="410210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266700" imgH="254000" progId="Equation.KSEE3">
                  <p:embed/>
                </p:oleObj>
              </mc:Choice>
              <mc:Fallback>
                <p:oleObj name="" r:id="rId4" imgW="2667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6170" y="3082290"/>
                        <a:ext cx="410210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目录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750" y="1323975"/>
            <a:ext cx="8596630" cy="513588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err="1" smtClean="0">
                <a:latin typeface="+mj-ea"/>
                <a:ea typeface="+mj-ea"/>
              </a:rPr>
              <a:t> </a:t>
            </a:r>
            <a:r>
              <a:rPr lang="en-US" altLang="zh-CN" sz="3600" b="1" dirty="0" err="1" smtClean="0">
                <a:latin typeface="+mj-ea"/>
                <a:ea typeface="+mj-ea"/>
              </a:rPr>
              <a:t>General Overview</a:t>
            </a:r>
            <a:endParaRPr lang="en-US" altLang="zh-CN" sz="4000" b="1" dirty="0" err="1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err="1" smtClean="0">
                <a:latin typeface="+mj-ea"/>
                <a:ea typeface="+mj-ea"/>
              </a:rPr>
              <a:t> </a:t>
            </a:r>
            <a:r>
              <a:rPr lang="en-US" altLang="zh-CN" sz="3600" b="1" dirty="0" err="1" smtClean="0">
                <a:latin typeface="+mj-ea"/>
                <a:ea typeface="+mj-ea"/>
                <a:sym typeface="+mn-ea"/>
              </a:rPr>
              <a:t>Fine-Grained Provenance</a:t>
            </a:r>
            <a:endParaRPr lang="en-US" altLang="zh-CN" sz="4000" b="1" dirty="0" err="1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err="1" smtClean="0">
                <a:latin typeface="+mj-ea"/>
                <a:ea typeface="+mj-ea"/>
              </a:rPr>
              <a:t> </a:t>
            </a:r>
            <a:r>
              <a:rPr lang="en-US" altLang="zh-CN" sz="3600" b="1" dirty="0" err="1" smtClean="0">
                <a:latin typeface="+mj-ea"/>
                <a:ea typeface="+mj-ea"/>
                <a:sym typeface="+mn-ea"/>
              </a:rPr>
              <a:t>Secure Provenance Storage</a:t>
            </a:r>
            <a:endParaRPr lang="en-US" altLang="zh-CN" sz="4000" b="1" dirty="0" err="1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err="1" smtClean="0">
                <a:latin typeface="+mj-ea"/>
                <a:ea typeface="+mj-ea"/>
              </a:rPr>
              <a:t> </a:t>
            </a:r>
            <a:r>
              <a:rPr lang="en-US" altLang="zh-CN" sz="3600" b="1" dirty="0" err="1" smtClean="0">
                <a:latin typeface="+mj-ea"/>
                <a:ea typeface="+mj-ea"/>
                <a:sym typeface="+mn-ea"/>
              </a:rPr>
              <a:t>Efficient Provenance Queries</a:t>
            </a:r>
            <a:endParaRPr lang="en-US" altLang="zh-CN" sz="4000" b="1" dirty="0" err="1" smtClean="0">
              <a:latin typeface="+mj-ea"/>
              <a:ea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err="1" smtClean="0">
                <a:latin typeface="+mj-ea"/>
                <a:ea typeface="+mj-ea"/>
                <a:sym typeface="+mn-ea"/>
              </a:rPr>
              <a:t> Conclusion</a:t>
            </a:r>
            <a:endParaRPr lang="en-US" altLang="zh-CN" sz="4000" b="1" dirty="0" err="1" smtClean="0">
              <a:latin typeface="+mj-ea"/>
              <a:ea typeface="+mj-ea"/>
              <a:sym typeface="+mn-ea"/>
            </a:endParaRPr>
          </a:p>
          <a:p>
            <a:endParaRPr lang="en-US" altLang="zh-CN" sz="4000" b="1" dirty="0" err="1" smtClean="0">
              <a:latin typeface="+mj-ea"/>
              <a:ea typeface="+mj-ea"/>
              <a:sym typeface="+mn-ea"/>
            </a:endParaRPr>
          </a:p>
          <a:p>
            <a:endParaRPr lang="zh-CN" sz="4000" b="1" dirty="0" err="1" smtClean="0">
              <a:latin typeface="+mj-ea"/>
              <a:ea typeface="+mj-ea"/>
            </a:endParaRPr>
          </a:p>
          <a:p>
            <a:endParaRPr lang="zh-CN" altLang="en-US" u="sng" dirty="0"/>
          </a:p>
          <a:p>
            <a:endParaRPr lang="zh-CN" altLang="en-US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60070"/>
            <a:ext cx="8596668" cy="13208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EFFICIENT PROVENANCE QUERIES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72590"/>
            <a:ext cx="4411345" cy="52095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右图为一个示例：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我们可以将列表视为由某些大小一定的连续的不重叠的间隔组成。比如，Li的第j间隔是表示范围       ＝ [j       ，（j + 1）     ）。列表中仅包括Vk中属于该范围的最小版本。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令  </a:t>
            </a:r>
            <a:r>
              <a:rPr lang="en-US" altLang="zh-CN" dirty="0"/>
              <a:t>b=2: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L0</a:t>
            </a:r>
            <a:r>
              <a:rPr lang="zh-CN" altLang="en-US" dirty="0"/>
              <a:t>：     </a:t>
            </a:r>
            <a:r>
              <a:rPr lang="en-US" altLang="zh-CN" dirty="0"/>
              <a:t>= 1 ;</a:t>
            </a:r>
            <a:r>
              <a:rPr lang="zh-CN" altLang="en-US" dirty="0"/>
              <a:t>所以我们可以得到这样一些间隔：</a:t>
            </a:r>
            <a:r>
              <a:rPr lang="en-US" altLang="zh-CN" dirty="0"/>
              <a:t>[0,1),[1,2),[2,3)  ......;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L1:        = 2; </a:t>
            </a:r>
            <a:r>
              <a:rPr lang="en-US" altLang="zh-CN" sz="1800" dirty="0">
                <a:sym typeface="+mn-ea"/>
              </a:rPr>
              <a:t>所以我们可以得到这样一些间隔：[0,2),[2,4) ,[4,6) ......;</a:t>
            </a:r>
            <a:endParaRPr lang="en-US" altLang="zh-CN" sz="1800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L2:        = 4; </a:t>
            </a:r>
            <a:r>
              <a:rPr lang="en-US" altLang="zh-CN" dirty="0">
                <a:sym typeface="+mn-ea"/>
              </a:rPr>
              <a:t>所以我们可以得到这样一些间隔：[0,4),[4,8) ,[8,12) ......;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6140" y="2062480"/>
            <a:ext cx="3328035" cy="3674110"/>
          </a:xfrm>
          <a:prstGeom prst="rect">
            <a:avLst/>
          </a:prstGeom>
        </p:spPr>
      </p:pic>
      <p:graphicFrame>
        <p:nvGraphicFramePr>
          <p:cNvPr id="4" name="对象 -2147482588"/>
          <p:cNvGraphicFramePr>
            <a:graphicFrameLocks noChangeAspect="1"/>
          </p:cNvGraphicFramePr>
          <p:nvPr/>
        </p:nvGraphicFramePr>
        <p:xfrm>
          <a:off x="2174240" y="2766060"/>
          <a:ext cx="300355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03200" imgH="254000" progId="Equation.KSEE3">
                  <p:embed/>
                </p:oleObj>
              </mc:Choice>
              <mc:Fallback>
                <p:oleObj name="" r:id="rId2" imgW="2032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4240" y="2766060"/>
                        <a:ext cx="300355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587"/>
          <p:cNvGraphicFramePr>
            <a:graphicFrameLocks noChangeAspect="1"/>
          </p:cNvGraphicFramePr>
          <p:nvPr/>
        </p:nvGraphicFramePr>
        <p:xfrm>
          <a:off x="2922270" y="2766060"/>
          <a:ext cx="305435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165100" imgH="203200" progId="Equation.KSEE3">
                  <p:embed/>
                </p:oleObj>
              </mc:Choice>
              <mc:Fallback>
                <p:oleObj name="" r:id="rId4" imgW="165100" imgH="2032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2270" y="2766060"/>
                        <a:ext cx="305435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292600" y="2760345"/>
          <a:ext cx="309245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6" imgW="165100" imgH="203200" progId="Equation.KSEE3">
                  <p:embed/>
                </p:oleObj>
              </mc:Choice>
              <mc:Fallback>
                <p:oleObj name="" r:id="rId6" imgW="165100" imgH="2032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2600" y="2760345"/>
                        <a:ext cx="309245" cy="381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1590" y="3990975"/>
          <a:ext cx="273050" cy="31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177165" imgH="203200" progId="Equation.KSEE3">
                  <p:embed/>
                </p:oleObj>
              </mc:Choice>
              <mc:Fallback>
                <p:oleObj name="" r:id="rId7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1590" y="3990975"/>
                        <a:ext cx="273050" cy="313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4435" y="4817745"/>
          <a:ext cx="231775" cy="28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165100" imgH="203200" progId="Equation.KSEE3">
                  <p:embed/>
                </p:oleObj>
              </mc:Choice>
              <mc:Fallback>
                <p:oleObj name="" r:id="rId9" imgW="1651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4435" y="4817745"/>
                        <a:ext cx="231775" cy="28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4435" y="5557520"/>
          <a:ext cx="267335" cy="30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1" imgW="177165" imgH="203200" progId="Equation.KSEE3">
                  <p:embed/>
                </p:oleObj>
              </mc:Choice>
              <mc:Fallback>
                <p:oleObj name="" r:id="rId11" imgW="177165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4435" y="5557520"/>
                        <a:ext cx="267335" cy="30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0259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dirty="0"/>
              <a:t>4. EFFICIENT PROVENANCE QUERIES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5260" y="1243330"/>
            <a:ext cx="4018915" cy="5169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432560"/>
            <a:ext cx="4601210" cy="2996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367665"/>
            <a:ext cx="8596630" cy="1562735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latin typeface="+mj-ea"/>
                <a:sym typeface="+mn-ea"/>
              </a:rPr>
              <a:t>5.Conclusion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91285"/>
            <a:ext cx="4479290" cy="522541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dirty="0" smtClean="0"/>
              <a:t>DASL</a:t>
            </a:r>
            <a:r>
              <a:rPr lang="zh-CN" altLang="en-US" dirty="0" smtClean="0"/>
              <a:t>最终会集成到默克尔有向无环图当中，节点结构（上面提到的那个结构体）会存储到状态条目当中，节点的指针是通过哈希条目实现的；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dirty="0" smtClean="0"/>
              <a:t>在Hyperledger中，用户通过实现Chaincode接口来编写智能合约。我们将名为ProvHelper的帮助程序方法添加到Chaincode接口</a:t>
            </a:r>
            <a:r>
              <a:rPr lang="zh-CN" altLang="en-US" dirty="0" smtClean="0"/>
              <a:t>；执行引擎在执行过程中会拦截PutState和GetStates，以记录读取集和写入集；执行引擎在每次执行完之后都会调用</a:t>
            </a:r>
            <a:r>
              <a:rPr lang="en-US" altLang="zh-CN" dirty="0" smtClean="0">
                <a:sym typeface="+mn-ea"/>
              </a:rPr>
              <a:t>ProvHelper</a:t>
            </a:r>
            <a:r>
              <a:rPr lang="zh-CN" altLang="en-US" dirty="0" smtClean="0">
                <a:sym typeface="+mn-ea"/>
              </a:rPr>
              <a:t>，并将方法名称以及记录的读写集传递给ChaincodeStubInterface方法，该方法中添加了添加了三个新的出处API，即Hist，Backward和Forward，因此所有合同方法都可以使用它们。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4005" y="1803400"/>
            <a:ext cx="4674235" cy="3538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87065" y="2483485"/>
            <a:ext cx="58178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/>
              <a:t>谢谢！</a:t>
            </a:r>
            <a:endParaRPr lang="zh-CN" altLang="en-US"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b="1" dirty="0" err="1" smtClean="0">
                <a:latin typeface="+mj-ea"/>
                <a:sym typeface="+mn-ea"/>
              </a:rPr>
              <a:t>General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406525"/>
            <a:ext cx="9250680" cy="52419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000" b="1" dirty="0" smtClean="0"/>
              <a:t>首先我们来看这么一个例子：</a:t>
            </a:r>
            <a:endParaRPr lang="zh-CN" altLang="en-US" sz="2000" b="1" dirty="0" smtClean="0"/>
          </a:p>
          <a:p>
            <a:pPr marL="0" indent="0" algn="l">
              <a:buNone/>
            </a:pPr>
            <a:endParaRPr lang="en-US" altLang="zh-CN" sz="2000" b="1" dirty="0" smtClean="0"/>
          </a:p>
          <a:p>
            <a:pPr marL="0" indent="0" algn="l">
              <a:buNone/>
            </a:pPr>
            <a:r>
              <a:rPr lang="en-US" altLang="zh-CN" sz="2000" b="1" dirty="0" smtClean="0"/>
              <a:t>contract Token {</a:t>
            </a:r>
            <a:endParaRPr lang="en-US" altLang="zh-CN" sz="2000" b="1" dirty="0" smtClean="0"/>
          </a:p>
          <a:p>
            <a:pPr marL="457200" lvl="1" indent="0" algn="l">
              <a:buNone/>
            </a:pPr>
            <a:r>
              <a:rPr lang="en-US" altLang="zh-CN" sz="2000" b="1" dirty="0" smtClean="0"/>
              <a:t>method Transfer(sender, recipient, amount) {</a:t>
            </a:r>
            <a:endParaRPr lang="en-US" altLang="zh-CN" sz="2000" b="1" dirty="0" smtClean="0"/>
          </a:p>
          <a:p>
            <a:pPr marL="0" indent="0" algn="l">
              <a:buNone/>
            </a:pPr>
            <a:r>
              <a:rPr lang="en-US" altLang="zh-CN" sz="2000" b="1" dirty="0" smtClean="0"/>
              <a:t>		bal1 = gState[sender];</a:t>
            </a:r>
            <a:endParaRPr lang="en-US" altLang="zh-CN" sz="2000" b="1" dirty="0" smtClean="0"/>
          </a:p>
          <a:p>
            <a:pPr marL="0" indent="0" algn="l">
              <a:buNone/>
            </a:pPr>
            <a:r>
              <a:rPr lang="en-US" altLang="zh-CN" sz="2000" b="1" dirty="0" smtClean="0"/>
              <a:t>		bal2 = gState[recipient];</a:t>
            </a:r>
            <a:endParaRPr lang="en-US" altLang="zh-CN" sz="2000" b="1" dirty="0" smtClean="0"/>
          </a:p>
          <a:p>
            <a:pPr marL="0" indent="0" algn="l">
              <a:buNone/>
            </a:pPr>
            <a:r>
              <a:rPr lang="en-US" altLang="zh-CN" sz="2000" b="1" dirty="0" smtClean="0"/>
              <a:t>		if (amount &lt; bal1) {</a:t>
            </a:r>
            <a:endParaRPr lang="en-US" altLang="zh-CN" sz="2000" b="1" dirty="0" smtClean="0"/>
          </a:p>
          <a:p>
            <a:pPr marL="0" indent="0" algn="l">
              <a:buNone/>
            </a:pPr>
            <a:r>
              <a:rPr lang="en-US" altLang="zh-CN" sz="2000" b="1" dirty="0" smtClean="0"/>
              <a:t>			gState[sender] = bal1 - amount;</a:t>
            </a:r>
            <a:endParaRPr lang="en-US" altLang="zh-CN" sz="2000" b="1" dirty="0" smtClean="0"/>
          </a:p>
          <a:p>
            <a:pPr marL="0" indent="0" algn="l">
              <a:buNone/>
            </a:pPr>
            <a:r>
              <a:rPr lang="en-US" altLang="zh-CN" sz="2000" b="1" dirty="0" smtClean="0"/>
              <a:t>			gState[recipient] = bal2 + amount;</a:t>
            </a:r>
            <a:endParaRPr lang="en-US" altLang="zh-CN" sz="2000" b="1" dirty="0" smtClean="0"/>
          </a:p>
          <a:p>
            <a:pPr marL="0" indent="0" algn="l">
              <a:buNone/>
            </a:pPr>
            <a:r>
              <a:rPr lang="en-US" altLang="zh-CN" sz="2000" b="1" dirty="0" smtClean="0"/>
              <a:t>		} </a:t>
            </a:r>
            <a:endParaRPr lang="en-US" altLang="zh-CN" sz="2000" b="1" dirty="0" smtClean="0"/>
          </a:p>
          <a:p>
            <a:pPr marL="0" indent="0" algn="l">
              <a:buNone/>
            </a:pPr>
            <a:r>
              <a:rPr lang="en-US" altLang="zh-CN" sz="2000" b="1" dirty="0" smtClean="0"/>
              <a:t>	}</a:t>
            </a:r>
            <a:endParaRPr lang="en-US" altLang="zh-CN" sz="2000" b="1" dirty="0" smtClean="0"/>
          </a:p>
          <a:p>
            <a:pPr marL="0" indent="0" algn="l">
              <a:buNone/>
            </a:pPr>
            <a:r>
              <a:rPr lang="en-US" altLang="zh-CN" sz="2000" b="1" dirty="0" smtClean="0"/>
              <a:t> }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b="1" dirty="0" err="1" smtClean="0">
                <a:latin typeface="+mj-ea"/>
                <a:sym typeface="+mn-ea"/>
              </a:rPr>
              <a:t>General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406525"/>
            <a:ext cx="8143240" cy="52419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如果有这样的一个需求：</a:t>
            </a:r>
            <a:endParaRPr lang="zh-CN" altLang="en-US" sz="2000" b="1" dirty="0" smtClean="0"/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sz="2000" b="1" dirty="0" smtClean="0"/>
              <a:t>user A wants to send tokens to B based on the latter’s historical balance in recent months. For example, A only sends token if B’s average balance per day is more than</a:t>
            </a:r>
            <a:r>
              <a:rPr lang="en-US" altLang="zh-CN" sz="2000" b="1" i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i="1" dirty="0" smtClean="0"/>
              <a:t>t .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en-US" altLang="zh-CN"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sz="2000" b="1" dirty="0" smtClean="0"/>
              <a:t>To work around this, A needs to first compute the historical balance of B by querying and replaying all on-chain transactions, then based on the result issues the Transfer transaction .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50240"/>
            <a:ext cx="8596630" cy="875030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b="1" dirty="0" err="1" smtClean="0">
                <a:latin typeface="+mj-ea"/>
                <a:sym typeface="+mn-ea"/>
              </a:rPr>
              <a:t>General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637030"/>
            <a:ext cx="8143240" cy="501142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800" b="1" dirty="0" smtClean="0"/>
              <a:t>上述思路中的问题：</a:t>
            </a:r>
            <a:endParaRPr lang="zh-CN" altLang="en-US" sz="2000" b="1" dirty="0" smtClean="0"/>
          </a:p>
          <a:p>
            <a:pPr marL="457200" indent="-457200"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 b="1" dirty="0" smtClean="0"/>
              <a:t>需要查询近几个月与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有关的交易历史并重放，从而算出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的历史平均余额；（开销比较大，且目前只能进行离线分析）</a:t>
            </a:r>
            <a:endParaRPr lang="zh-CN" altLang="en-US" sz="2000" b="1" dirty="0" smtClean="0"/>
          </a:p>
          <a:p>
            <a:pPr marL="457200" indent="-457200"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 b="1" dirty="0" smtClean="0"/>
              <a:t>假如在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计算完毕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的平均余额并准备向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转账时，在区块链收到这笔交易之前，区块链确认了一笔交易使得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的历史平均余额</a:t>
            </a:r>
            <a:r>
              <a:rPr lang="en-US" altLang="zh-CN" sz="2000" b="1" dirty="0" smtClean="0"/>
              <a:t>t'&lt;t,</a:t>
            </a:r>
            <a:r>
              <a:rPr lang="zh-CN" altLang="en-US" sz="2000" b="1" dirty="0" smtClean="0"/>
              <a:t>此时已经不满足交易的要求了。</a:t>
            </a:r>
            <a:endParaRPr lang="zh-CN" altLang="en-US" sz="2000" b="1" dirty="0" smtClean="0"/>
          </a:p>
          <a:p>
            <a:pPr marL="0" indent="0" algn="l">
              <a:lnSpc>
                <a:spcPct val="110000"/>
              </a:lnSpc>
              <a:buFont typeface="+mj-lt"/>
              <a:buNone/>
            </a:pPr>
            <a:r>
              <a:rPr lang="zh-CN" altLang="en-US" sz="2800" b="1" dirty="0" smtClean="0"/>
              <a:t>要解决问题：</a:t>
            </a:r>
            <a:endParaRPr lang="zh-CN" altLang="en-US" sz="2000" b="1" dirty="0" smtClean="0"/>
          </a:p>
          <a:p>
            <a:pPr marL="457200" indent="-457200"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 b="1" dirty="0" smtClean="0"/>
              <a:t>让智能合约能够在运行时访问一些特定的历史状态；（这就要求我们有效的存储区块链的历史状态）</a:t>
            </a:r>
            <a:endParaRPr lang="zh-CN" altLang="en-US" sz="2000" b="1" dirty="0" smtClean="0"/>
          </a:p>
          <a:p>
            <a:pPr marL="457200" indent="-457200"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 b="1" dirty="0" smtClean="0"/>
              <a:t>存储的历史状态的安全性问题；</a:t>
            </a:r>
            <a:endParaRPr lang="zh-CN" altLang="en-US" sz="2000" b="1" dirty="0" smtClean="0"/>
          </a:p>
          <a:p>
            <a:pPr marL="457200" indent="-457200"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 b="1" dirty="0" smtClean="0"/>
              <a:t>查询时的高效性问题；</a:t>
            </a:r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 </a:t>
            </a:r>
            <a:r>
              <a:rPr lang="en-US" altLang="zh-CN" b="1" dirty="0" err="1" smtClean="0">
                <a:latin typeface="+mj-ea"/>
                <a:sym typeface="+mn-ea"/>
              </a:rPr>
              <a:t>General overview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77545" y="1711960"/>
            <a:ext cx="3858895" cy="4329430"/>
          </a:xfrm>
        </p:spPr>
        <p:txBody>
          <a:bodyPr/>
          <a:p>
            <a:pPr>
              <a:buFont typeface="+mj-lt"/>
              <a:buAutoNum type="arabicPeriod"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实现了几个接口函数以支持智能合约对区块链状态的查询；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为保证数据存储的安全性，我们将状态数据保存在了 Merkle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DAG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中；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为保证能够快速的查询，我们在跳表的基础上实现了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DASL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0" y="1711325"/>
            <a:ext cx="4849495" cy="3671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 </a:t>
            </a:r>
            <a:r>
              <a:rPr lang="en-US" altLang="zh-CN" b="1" dirty="0" err="1" smtClean="0">
                <a:latin typeface="+mj-ea"/>
                <a:sym typeface="+mn-ea"/>
              </a:rPr>
              <a:t>General overview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77545" y="1662430"/>
            <a:ext cx="8596630" cy="4378960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gState</a:t>
            </a:r>
            <a:r>
              <a:rPr lang="zh-CN" altLang="en-US">
                <a:sym typeface="+mn-ea"/>
              </a:rPr>
              <a:t>是全局状态，本质上是地址与其值的映射。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gState</a:t>
            </a:r>
            <a:r>
              <a:rPr lang="zh-CN" altLang="en-US"/>
              <a:t>的具体化举例说明：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0" y="3040380"/>
            <a:ext cx="7217410" cy="2640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 </a:t>
            </a:r>
            <a:r>
              <a:rPr lang="en-US" altLang="zh-CN" b="1" dirty="0" err="1" smtClean="0">
                <a:latin typeface="+mj-ea"/>
                <a:sym typeface="+mn-ea"/>
              </a:rPr>
              <a:t>General overview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2030" y="1784350"/>
            <a:ext cx="3992880" cy="49707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65420" y="1867535"/>
            <a:ext cx="41852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左图为当节点从网络中收到新区块之后的验证过程：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Step 1: Verify Nonce (PoW only).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Step 2: Verify transactions.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Step 3: Tentatively execute transactions.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Step 4: Verify new state.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18594" cy="1320800"/>
          </a:xfrm>
        </p:spPr>
        <p:txBody>
          <a:bodyPr/>
          <a:lstStyle/>
          <a:p>
            <a:r>
              <a:rPr lang="en-US" altLang="zh-CN" dirty="0" smtClean="0"/>
              <a:t>2. FINE-GRAINED PROVENANCE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8653279" cy="3880773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2.1 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Capturing Provenance</a:t>
            </a:r>
            <a:endParaRPr lang="en-US" altLang="zh-CN" sz="3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2.2  Smart Contract APIs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黑体 + Cambria Math">
      <a:majorFont>
        <a:latin typeface="Cambria Math"/>
        <a:ea typeface="黑体"/>
        <a:cs typeface=""/>
      </a:majorFont>
      <a:minorFont>
        <a:latin typeface="Cambria Math"/>
        <a:ea typeface="黑体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4995</Words>
  <Application>WPS 演示</Application>
  <PresentationFormat>宽屏</PresentationFormat>
  <Paragraphs>194</Paragraphs>
  <Slides>23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宋体</vt:lpstr>
      <vt:lpstr>Wingdings</vt:lpstr>
      <vt:lpstr>Wingdings 3</vt:lpstr>
      <vt:lpstr>Arial</vt:lpstr>
      <vt:lpstr>微软雅黑</vt:lpstr>
      <vt:lpstr>Cambria Math</vt:lpstr>
      <vt:lpstr>黑体</vt:lpstr>
      <vt:lpstr>Arial Unicode MS</vt:lpstr>
      <vt:lpstr>等线</vt:lpstr>
      <vt:lpstr>Wingdings</vt:lpstr>
      <vt:lpstr>平面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Fine-Grained, Secure and Efficient Data Provenance on Blockchain Systems</vt:lpstr>
      <vt:lpstr>目录</vt:lpstr>
      <vt:lpstr>1. General overview</vt:lpstr>
      <vt:lpstr>1. General overview</vt:lpstr>
      <vt:lpstr>1. General overview</vt:lpstr>
      <vt:lpstr>1. General overview</vt:lpstr>
      <vt:lpstr>1. General overview </vt:lpstr>
      <vt:lpstr>1. General overview </vt:lpstr>
      <vt:lpstr>2. FINE-GRAINED PROVENANCE</vt:lpstr>
      <vt:lpstr>2.1  Capturing Provenance</vt:lpstr>
      <vt:lpstr>2.2  Smart Contract APIs </vt:lpstr>
      <vt:lpstr>2.2  Smart Contract APIs </vt:lpstr>
      <vt:lpstr> 2.2  Smart Contract APIs</vt:lpstr>
      <vt:lpstr> 2.2  Smart Contract APIs </vt:lpstr>
      <vt:lpstr> 3. SECURE PROVENANCE STORAGE</vt:lpstr>
      <vt:lpstr> 3. SECURE PROVENANCE STORAGE</vt:lpstr>
      <vt:lpstr> 3. SECURE PROVENANCE STORAGE</vt:lpstr>
      <vt:lpstr>4. EFFICIENT PROVENANCE QUERIES</vt:lpstr>
      <vt:lpstr>4. EFFICIENT PROVENANCE QUERIES</vt:lpstr>
      <vt:lpstr>4. EFFICIENT PROVENANCE QUERIES</vt:lpstr>
      <vt:lpstr>4. EFFICIENT PROVENANCE QUERIES</vt:lpstr>
      <vt:lpstr>5.Conclusion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libSnark</dc:title>
  <dc:creator>伤心的笔</dc:creator>
  <cp:lastModifiedBy>biu biu biu~</cp:lastModifiedBy>
  <cp:revision>132</cp:revision>
  <dcterms:created xsi:type="dcterms:W3CDTF">2018-04-05T16:09:00Z</dcterms:created>
  <dcterms:modified xsi:type="dcterms:W3CDTF">2019-10-23T03:12:30Z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