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1"/>
  </p:notesMasterIdLst>
  <p:sldIdLst>
    <p:sldId id="256" r:id="rId4"/>
    <p:sldId id="288" r:id="rId5"/>
    <p:sldId id="271" r:id="rId6"/>
    <p:sldId id="374" r:id="rId7"/>
    <p:sldId id="375" r:id="rId8"/>
    <p:sldId id="376" r:id="rId9"/>
    <p:sldId id="378" r:id="rId10"/>
    <p:sldId id="377" r:id="rId11"/>
    <p:sldId id="347" r:id="rId12"/>
    <p:sldId id="407" r:id="rId13"/>
    <p:sldId id="408" r:id="rId14"/>
    <p:sldId id="415" r:id="rId15"/>
    <p:sldId id="409" r:id="rId16"/>
    <p:sldId id="410" r:id="rId17"/>
    <p:sldId id="411" r:id="rId18"/>
    <p:sldId id="412" r:id="rId19"/>
    <p:sldId id="413" r:id="rId20"/>
    <p:sldId id="414" r:id="rId21"/>
    <p:sldId id="416" r:id="rId22"/>
    <p:sldId id="348" r:id="rId23"/>
    <p:sldId id="417" r:id="rId24"/>
    <p:sldId id="418" r:id="rId25"/>
    <p:sldId id="420" r:id="rId26"/>
    <p:sldId id="421" r:id="rId27"/>
    <p:sldId id="422" r:id="rId28"/>
    <p:sldId id="423" r:id="rId29"/>
    <p:sldId id="35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61C"/>
    <a:srgbClr val="008F77"/>
    <a:srgbClr val="ED7D31"/>
    <a:srgbClr val="006D33"/>
    <a:srgbClr val="D9D9D9"/>
    <a:srgbClr val="F4F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96"/>
      </p:cViewPr>
      <p:guideLst>
        <p:guide orient="horz" pos="2390"/>
        <p:guide pos="6109"/>
        <p:guide pos="724"/>
        <p:guide pos="6935"/>
        <p:guide orient="horz" pos="572"/>
        <p:guide orient="horz" pos="152"/>
        <p:guide orient="horz" pos="1174"/>
        <p:guide orient="horz" pos="3204"/>
        <p:guide pos="2656"/>
        <p:guide pos="4981"/>
        <p:guide orient="horz" pos="1709"/>
        <p:guide orient="horz" pos="20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07C9B-F267-4A03-AD17-089EEDB41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4DF3B-20F9-4663-ACCD-B16856B4F9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0" y="6230319"/>
            <a:ext cx="12192000" cy="627681"/>
            <a:chOff x="0" y="5888735"/>
            <a:chExt cx="12192000" cy="969265"/>
          </a:xfrm>
        </p:grpSpPr>
        <p:sp>
          <p:nvSpPr>
            <p:cNvPr id="7" name="任意多边形: 形状 6"/>
            <p:cNvSpPr/>
            <p:nvPr/>
          </p:nvSpPr>
          <p:spPr>
            <a:xfrm>
              <a:off x="0" y="5888736"/>
              <a:ext cx="12192000" cy="969264"/>
            </a:xfrm>
            <a:custGeom>
              <a:avLst/>
              <a:gdLst>
                <a:gd name="connsiteX0" fmla="*/ 12192000 w 12192000"/>
                <a:gd name="connsiteY0" fmla="*/ 0 h 834158"/>
                <a:gd name="connsiteX1" fmla="*/ 12192000 w 12192000"/>
                <a:gd name="connsiteY1" fmla="*/ 834158 h 834158"/>
                <a:gd name="connsiteX2" fmla="*/ 0 w 12192000"/>
                <a:gd name="connsiteY2" fmla="*/ 834158 h 834158"/>
                <a:gd name="connsiteX3" fmla="*/ 0 w 12192000"/>
                <a:gd name="connsiteY3" fmla="*/ 421770 h 834158"/>
                <a:gd name="connsiteX4" fmla="*/ 703930 w 12192000"/>
                <a:gd name="connsiteY4" fmla="*/ 493800 h 834158"/>
                <a:gd name="connsiteX5" fmla="*/ 4867275 w 12192000"/>
                <a:gd name="connsiteY5" fmla="*/ 671363 h 834158"/>
                <a:gd name="connsiteX6" fmla="*/ 12109997 w 12192000"/>
                <a:gd name="connsiteY6" fmla="*/ 22736 h 83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834158">
                  <a:moveTo>
                    <a:pt x="12192000" y="0"/>
                  </a:moveTo>
                  <a:lnTo>
                    <a:pt x="12192000" y="834158"/>
                  </a:lnTo>
                  <a:lnTo>
                    <a:pt x="0" y="834158"/>
                  </a:lnTo>
                  <a:lnTo>
                    <a:pt x="0" y="421770"/>
                  </a:lnTo>
                  <a:lnTo>
                    <a:pt x="703930" y="493800"/>
                  </a:lnTo>
                  <a:cubicBezTo>
                    <a:pt x="1941539" y="607040"/>
                    <a:pt x="3359810" y="671363"/>
                    <a:pt x="4867275" y="671363"/>
                  </a:cubicBezTo>
                  <a:cubicBezTo>
                    <a:pt x="7882206" y="671363"/>
                    <a:pt x="10540358" y="414071"/>
                    <a:pt x="12109997" y="227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1" y="5888735"/>
              <a:ext cx="6540284" cy="693261"/>
            </a:xfrm>
            <a:custGeom>
              <a:avLst/>
              <a:gdLst>
                <a:gd name="connsiteX0" fmla="*/ 0 w 5170531"/>
                <a:gd name="connsiteY0" fmla="*/ 0 h 794504"/>
                <a:gd name="connsiteX1" fmla="*/ 509126 w 5170531"/>
                <a:gd name="connsiteY1" fmla="*/ 127114 h 794504"/>
                <a:gd name="connsiteX2" fmla="*/ 4499910 w 5170531"/>
                <a:gd name="connsiteY2" fmla="*/ 720789 h 794504"/>
                <a:gd name="connsiteX3" fmla="*/ 5170531 w 5170531"/>
                <a:gd name="connsiteY3" fmla="*/ 768690 h 794504"/>
                <a:gd name="connsiteX4" fmla="*/ 4943847 w 5170531"/>
                <a:gd name="connsiteY4" fmla="*/ 779391 h 794504"/>
                <a:gd name="connsiteX5" fmla="*/ 3958041 w 5170531"/>
                <a:gd name="connsiteY5" fmla="*/ 794504 h 794504"/>
                <a:gd name="connsiteX6" fmla="*/ 499235 w 5170531"/>
                <a:gd name="connsiteY6" fmla="*/ 576626 h 794504"/>
                <a:gd name="connsiteX7" fmla="*/ 0 w 5170531"/>
                <a:gd name="connsiteY7" fmla="*/ 484608 h 79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0531" h="794504">
                  <a:moveTo>
                    <a:pt x="0" y="0"/>
                  </a:moveTo>
                  <a:lnTo>
                    <a:pt x="509126" y="127114"/>
                  </a:lnTo>
                  <a:cubicBezTo>
                    <a:pt x="1656276" y="394427"/>
                    <a:pt x="3011164" y="598944"/>
                    <a:pt x="4499910" y="720789"/>
                  </a:cubicBezTo>
                  <a:lnTo>
                    <a:pt x="5170531" y="768690"/>
                  </a:lnTo>
                  <a:lnTo>
                    <a:pt x="4943847" y="779391"/>
                  </a:lnTo>
                  <a:cubicBezTo>
                    <a:pt x="4625423" y="789300"/>
                    <a:pt x="4295728" y="794504"/>
                    <a:pt x="3958041" y="794504"/>
                  </a:cubicBezTo>
                  <a:cubicBezTo>
                    <a:pt x="2607293" y="794504"/>
                    <a:pt x="1384420" y="711242"/>
                    <a:pt x="499235" y="576626"/>
                  </a:cubicBezTo>
                  <a:lnTo>
                    <a:pt x="0" y="48460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梯形 9"/>
          <p:cNvSpPr/>
          <p:nvPr/>
        </p:nvSpPr>
        <p:spPr>
          <a:xfrm rot="16200000">
            <a:off x="72797" y="79396"/>
            <a:ext cx="375889" cy="808817"/>
          </a:xfrm>
          <a:prstGeom prst="trapezoid">
            <a:avLst>
              <a:gd name="adj" fmla="val 7230"/>
            </a:avLst>
          </a:prstGeom>
          <a:gradFill flip="none" rotWithShape="0">
            <a:gsLst>
              <a:gs pos="100000">
                <a:schemeClr val="accent1"/>
              </a:gs>
              <a:gs pos="0">
                <a:schemeClr val="accent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DIN Light"/>
              <a:ea typeface="微软雅黑 Light" panose="020B0502040204020203" charset="-122"/>
            </a:endParaRPr>
          </a:p>
        </p:txBody>
      </p:sp>
      <p:sp>
        <p:nvSpPr>
          <p:cNvPr id="11" name="梯形 10"/>
          <p:cNvSpPr/>
          <p:nvPr/>
        </p:nvSpPr>
        <p:spPr>
          <a:xfrm rot="16200000">
            <a:off x="57549" y="238020"/>
            <a:ext cx="267255" cy="669682"/>
          </a:xfrm>
          <a:prstGeom prst="trapezoid">
            <a:avLst>
              <a:gd name="adj" fmla="val 7230"/>
            </a:avLst>
          </a:prstGeom>
          <a:gradFill flip="none" rotWithShape="0">
            <a:gsLst>
              <a:gs pos="100000">
                <a:schemeClr val="accent1"/>
              </a:gs>
              <a:gs pos="0">
                <a:schemeClr val="accent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 Light"/>
              <a:ea typeface="微软雅黑 Light" panose="020B0502040204020203" charset="-122"/>
              <a:cs typeface="+mn-cs"/>
            </a:endParaRPr>
          </a:p>
        </p:txBody>
      </p:sp>
      <p:pic>
        <p:nvPicPr>
          <p:cNvPr id="12" name="Picture 2" descr="https://timgsa.baidu.com/timg?image&amp;quality=80&amp;size=b9999_10000&amp;sec=1543772355175&amp;di=c79abbaff2a9fe46052298e3846c46fe&amp;imgtype=0&amp;src=http%3A%2F%2Fpic44.photophoto.cn%2F20170707%2F0007019917203103_b.jpg"/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4"/>
          <a:stretch>
            <a:fillRect/>
          </a:stretch>
        </p:blipFill>
        <p:spPr bwMode="auto">
          <a:xfrm>
            <a:off x="11263773" y="205156"/>
            <a:ext cx="635716" cy="62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灯片编号占位符 5"/>
          <p:cNvSpPr>
            <a:spLocks noGrp="1"/>
          </p:cNvSpPr>
          <p:nvPr userDrawn="1">
            <p:ph type="sldNum" sz="quarter" idx="4"/>
          </p:nvPr>
        </p:nvSpPr>
        <p:spPr>
          <a:xfrm>
            <a:off x="9332976" y="64745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0" y="6230319"/>
            <a:ext cx="12192000" cy="627681"/>
            <a:chOff x="0" y="5888735"/>
            <a:chExt cx="12192000" cy="969265"/>
          </a:xfrm>
        </p:grpSpPr>
        <p:sp>
          <p:nvSpPr>
            <p:cNvPr id="7" name="任意多边形: 形状 6"/>
            <p:cNvSpPr/>
            <p:nvPr/>
          </p:nvSpPr>
          <p:spPr>
            <a:xfrm>
              <a:off x="0" y="5888736"/>
              <a:ext cx="12192000" cy="969264"/>
            </a:xfrm>
            <a:custGeom>
              <a:avLst/>
              <a:gdLst>
                <a:gd name="connsiteX0" fmla="*/ 12192000 w 12192000"/>
                <a:gd name="connsiteY0" fmla="*/ 0 h 834158"/>
                <a:gd name="connsiteX1" fmla="*/ 12192000 w 12192000"/>
                <a:gd name="connsiteY1" fmla="*/ 834158 h 834158"/>
                <a:gd name="connsiteX2" fmla="*/ 0 w 12192000"/>
                <a:gd name="connsiteY2" fmla="*/ 834158 h 834158"/>
                <a:gd name="connsiteX3" fmla="*/ 0 w 12192000"/>
                <a:gd name="connsiteY3" fmla="*/ 421770 h 834158"/>
                <a:gd name="connsiteX4" fmla="*/ 703930 w 12192000"/>
                <a:gd name="connsiteY4" fmla="*/ 493800 h 834158"/>
                <a:gd name="connsiteX5" fmla="*/ 4867275 w 12192000"/>
                <a:gd name="connsiteY5" fmla="*/ 671363 h 834158"/>
                <a:gd name="connsiteX6" fmla="*/ 12109997 w 12192000"/>
                <a:gd name="connsiteY6" fmla="*/ 22736 h 83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834158">
                  <a:moveTo>
                    <a:pt x="12192000" y="0"/>
                  </a:moveTo>
                  <a:lnTo>
                    <a:pt x="12192000" y="834158"/>
                  </a:lnTo>
                  <a:lnTo>
                    <a:pt x="0" y="834158"/>
                  </a:lnTo>
                  <a:lnTo>
                    <a:pt x="0" y="421770"/>
                  </a:lnTo>
                  <a:lnTo>
                    <a:pt x="703930" y="493800"/>
                  </a:lnTo>
                  <a:cubicBezTo>
                    <a:pt x="1941539" y="607040"/>
                    <a:pt x="3359810" y="671363"/>
                    <a:pt x="4867275" y="671363"/>
                  </a:cubicBezTo>
                  <a:cubicBezTo>
                    <a:pt x="7882206" y="671363"/>
                    <a:pt x="10540358" y="414071"/>
                    <a:pt x="12109997" y="227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1" y="5888735"/>
              <a:ext cx="6540284" cy="693261"/>
            </a:xfrm>
            <a:custGeom>
              <a:avLst/>
              <a:gdLst>
                <a:gd name="connsiteX0" fmla="*/ 0 w 5170531"/>
                <a:gd name="connsiteY0" fmla="*/ 0 h 794504"/>
                <a:gd name="connsiteX1" fmla="*/ 509126 w 5170531"/>
                <a:gd name="connsiteY1" fmla="*/ 127114 h 794504"/>
                <a:gd name="connsiteX2" fmla="*/ 4499910 w 5170531"/>
                <a:gd name="connsiteY2" fmla="*/ 720789 h 794504"/>
                <a:gd name="connsiteX3" fmla="*/ 5170531 w 5170531"/>
                <a:gd name="connsiteY3" fmla="*/ 768690 h 794504"/>
                <a:gd name="connsiteX4" fmla="*/ 4943847 w 5170531"/>
                <a:gd name="connsiteY4" fmla="*/ 779391 h 794504"/>
                <a:gd name="connsiteX5" fmla="*/ 3958041 w 5170531"/>
                <a:gd name="connsiteY5" fmla="*/ 794504 h 794504"/>
                <a:gd name="connsiteX6" fmla="*/ 499235 w 5170531"/>
                <a:gd name="connsiteY6" fmla="*/ 576626 h 794504"/>
                <a:gd name="connsiteX7" fmla="*/ 0 w 5170531"/>
                <a:gd name="connsiteY7" fmla="*/ 484608 h 79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0531" h="794504">
                  <a:moveTo>
                    <a:pt x="0" y="0"/>
                  </a:moveTo>
                  <a:lnTo>
                    <a:pt x="509126" y="127114"/>
                  </a:lnTo>
                  <a:cubicBezTo>
                    <a:pt x="1656276" y="394427"/>
                    <a:pt x="3011164" y="598944"/>
                    <a:pt x="4499910" y="720789"/>
                  </a:cubicBezTo>
                  <a:lnTo>
                    <a:pt x="5170531" y="768690"/>
                  </a:lnTo>
                  <a:lnTo>
                    <a:pt x="4943847" y="779391"/>
                  </a:lnTo>
                  <a:cubicBezTo>
                    <a:pt x="4625423" y="789300"/>
                    <a:pt x="4295728" y="794504"/>
                    <a:pt x="3958041" y="794504"/>
                  </a:cubicBezTo>
                  <a:cubicBezTo>
                    <a:pt x="2607293" y="794504"/>
                    <a:pt x="1384420" y="711242"/>
                    <a:pt x="499235" y="576626"/>
                  </a:cubicBezTo>
                  <a:lnTo>
                    <a:pt x="0" y="48460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梯形 9"/>
          <p:cNvSpPr/>
          <p:nvPr/>
        </p:nvSpPr>
        <p:spPr>
          <a:xfrm rot="16200000">
            <a:off x="72797" y="79396"/>
            <a:ext cx="375889" cy="808817"/>
          </a:xfrm>
          <a:prstGeom prst="trapezoid">
            <a:avLst>
              <a:gd name="adj" fmla="val 7230"/>
            </a:avLst>
          </a:prstGeom>
          <a:gradFill flip="none" rotWithShape="0">
            <a:gsLst>
              <a:gs pos="100000">
                <a:schemeClr val="accent1"/>
              </a:gs>
              <a:gs pos="0">
                <a:schemeClr val="accent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DIN Light"/>
              <a:ea typeface="微软雅黑 Light" panose="020B0502040204020203" charset="-122"/>
            </a:endParaRPr>
          </a:p>
        </p:txBody>
      </p:sp>
      <p:sp>
        <p:nvSpPr>
          <p:cNvPr id="11" name="梯形 10"/>
          <p:cNvSpPr/>
          <p:nvPr/>
        </p:nvSpPr>
        <p:spPr>
          <a:xfrm rot="16200000">
            <a:off x="57549" y="238020"/>
            <a:ext cx="267255" cy="669682"/>
          </a:xfrm>
          <a:prstGeom prst="trapezoid">
            <a:avLst>
              <a:gd name="adj" fmla="val 7230"/>
            </a:avLst>
          </a:prstGeom>
          <a:gradFill flip="none" rotWithShape="0">
            <a:gsLst>
              <a:gs pos="100000">
                <a:schemeClr val="accent1"/>
              </a:gs>
              <a:gs pos="0">
                <a:schemeClr val="accent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 Light"/>
              <a:ea typeface="微软雅黑 Light" panose="020B0502040204020203" charset="-122"/>
              <a:cs typeface="+mn-cs"/>
            </a:endParaRPr>
          </a:p>
        </p:txBody>
      </p:sp>
      <p:pic>
        <p:nvPicPr>
          <p:cNvPr id="12" name="Picture 2" descr="https://timgsa.baidu.com/timg?image&amp;quality=80&amp;size=b9999_10000&amp;sec=1543772355175&amp;di=c79abbaff2a9fe46052298e3846c46fe&amp;imgtype=0&amp;src=http%3A%2F%2Fpic44.photophoto.cn%2F20170707%2F0007019917203103_b.jpg"/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4"/>
          <a:stretch>
            <a:fillRect/>
          </a:stretch>
        </p:blipFill>
        <p:spPr bwMode="auto">
          <a:xfrm>
            <a:off x="11263773" y="205156"/>
            <a:ext cx="635716" cy="62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灯片编号占位符 5"/>
          <p:cNvSpPr>
            <a:spLocks noGrp="1"/>
          </p:cNvSpPr>
          <p:nvPr userDrawn="1">
            <p:ph type="sldNum" sz="quarter" idx="4"/>
          </p:nvPr>
        </p:nvSpPr>
        <p:spPr>
          <a:xfrm>
            <a:off x="9332976" y="64745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32976" y="64745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32976" y="64745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53440" y="2087880"/>
            <a:ext cx="104857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spc="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Vehicloak——</a:t>
            </a:r>
            <a:r>
              <a:rPr lang="zh-CN" altLang="en-US" sz="4400" b="1" spc="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基于区块链的</a:t>
            </a:r>
            <a:r>
              <a:rPr lang="en-US" altLang="zh-CN" sz="4400" b="1" spc="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V2G</a:t>
            </a:r>
            <a:r>
              <a:rPr lang="zh-CN" altLang="en-US" sz="4400" b="1" spc="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隐私保护交易方案</a:t>
            </a:r>
            <a:endParaRPr lang="zh-CN" altLang="en-US" sz="4400" b="1" spc="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633014"/>
            <a:ext cx="12192000" cy="129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563158"/>
            <a:ext cx="12192000" cy="1290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90395" y="4055380"/>
            <a:ext cx="4811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讲解人：张桐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47395" y="241935"/>
            <a:ext cx="1799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设计思想</a:t>
            </a:r>
            <a:endParaRPr lang="zh-CN" sz="2800" b="1" spc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12500" y="57150"/>
            <a:ext cx="895350" cy="85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97685" y="1223010"/>
            <a:ext cx="373634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智能合约与微支付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零知识余额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金额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匿名交易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Merkle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cm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685" y="4309745"/>
            <a:ext cx="3178810" cy="524510"/>
          </a:xfrm>
          <a:prstGeom prst="rect">
            <a:avLst/>
          </a:prstGeom>
        </p:spPr>
      </p:pic>
      <p:pic>
        <p:nvPicPr>
          <p:cNvPr id="4" name="图片 3" descr="merkletre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5" y="1426210"/>
            <a:ext cx="5708015" cy="3794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47395" y="241935"/>
            <a:ext cx="1670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完整方案</a:t>
            </a:r>
            <a:endParaRPr lang="zh-CN" altLang="en-US" sz="2800" b="1" spc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12500" y="57150"/>
            <a:ext cx="895350" cy="85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246745" y="3235325"/>
            <a:ext cx="2865755" cy="191579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p>
            <a:pPr indent="0" algn="ctr">
              <a:lnSpc>
                <a:spcPct val="90000"/>
              </a:lnSpc>
              <a:buNone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laim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领取应付款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eposit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零知识金额存入余额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4480" y="1652270"/>
            <a:ext cx="3534410" cy="434911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p>
            <a:pPr indent="0" algn="ctr">
              <a:lnSpc>
                <a:spcPct val="90000"/>
              </a:lnSpc>
              <a:buNone/>
            </a:pPr>
            <a:r>
              <a:rPr lang="en-US" altLang="zh-CN" b="1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b="1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b="1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Convert</a:t>
            </a:r>
            <a:r>
              <a:rPr lang="zh-CN" altLang="en-US" b="1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b="1">
              <a:ln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r>
              <a:rPr lang="zh-CN" altLang="en-US" sz="1600" b="1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零知识余额转化为零知识金额</a:t>
            </a:r>
            <a:endParaRPr lang="zh-CN" altLang="en-US" b="1">
              <a:ln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endParaRPr lang="en-US" altLang="zh-CN" b="1">
              <a:ln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endParaRPr lang="en-US" altLang="zh-CN" b="1">
              <a:ln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endParaRPr lang="en-US" altLang="zh-CN" b="1">
              <a:ln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r>
              <a:rPr lang="en-US" altLang="zh-CN" b="1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b="1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b="1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Commit</a:t>
            </a:r>
            <a:r>
              <a:rPr lang="zh-CN" altLang="en-US" b="1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b="1">
              <a:ln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r>
              <a:rPr lang="zh-CN" altLang="en-US" sz="1600" b="1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使用零知识金额支付担保费用</a:t>
            </a:r>
            <a:endParaRPr lang="en-US" altLang="zh-CN" sz="1400" b="1">
              <a:ln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endParaRPr lang="en-US" altLang="zh-CN" b="1">
              <a:ln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endParaRPr lang="en-US" altLang="zh-CN" b="1">
              <a:ln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endParaRPr lang="en-US" altLang="zh-CN" b="1">
              <a:ln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r>
              <a:rPr lang="en-US" altLang="zh-CN" b="1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b="1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b="1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Refund</a:t>
            </a:r>
            <a:r>
              <a:rPr lang="zh-CN" altLang="en-US" b="1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b="1">
              <a:ln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r>
              <a:rPr lang="zh-CN" altLang="en-US" sz="1600" b="1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取回剩余担保费</a:t>
            </a:r>
            <a:endParaRPr lang="zh-CN" altLang="en-US" sz="1600" b="1">
              <a:ln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endParaRPr lang="zh-CN" altLang="en-US" sz="1600" b="1">
              <a:ln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endParaRPr lang="zh-CN" altLang="en-US" sz="1600" b="1">
              <a:ln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endParaRPr lang="zh-CN" altLang="en-US" sz="1600" b="1">
              <a:ln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endParaRPr lang="zh-CN" altLang="en-US" sz="1600" b="1">
              <a:ln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r>
              <a:rPr lang="en-US" altLang="zh-CN" b="1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</a:t>
            </a:r>
            <a:r>
              <a:rPr lang="zh-CN" altLang="en-US" b="1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b="1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Deposit</a:t>
            </a:r>
            <a:r>
              <a:rPr lang="zh-CN" altLang="en-US" b="1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1600" b="1">
              <a:ln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90000"/>
              </a:lnSpc>
              <a:buNone/>
            </a:pPr>
            <a:r>
              <a:rPr lang="zh-CN" altLang="en-US" sz="1600" b="1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零知识金额存入余额</a:t>
            </a:r>
            <a:endParaRPr lang="zh-CN" altLang="en-US" sz="1600" b="1">
              <a:ln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18100" y="687705"/>
            <a:ext cx="2667635" cy="6661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>
              <a:lnSpc>
                <a:spcPct val="110000"/>
              </a:lnSpc>
              <a:buNone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Initialize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110000"/>
              </a:lnSpc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初始化交易参数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47870" y="2900045"/>
            <a:ext cx="3072130" cy="6661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>
              <a:lnSpc>
                <a:spcPct val="110000"/>
              </a:lnSpc>
              <a:buNone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ff-chain exchange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ctr">
              <a:lnSpc>
                <a:spcPct val="110000"/>
              </a:lnSpc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线下微支付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434715" y="1184275"/>
            <a:ext cx="2011045" cy="763270"/>
          </a:xfrm>
          <a:prstGeom prst="straightConnector1">
            <a:avLst/>
          </a:prstGeom>
          <a:ln w="41275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057400" y="2277110"/>
            <a:ext cx="11430" cy="622935"/>
          </a:xfrm>
          <a:prstGeom prst="straightConnector1">
            <a:avLst/>
          </a:prstGeom>
          <a:ln w="41275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463925" y="3033395"/>
            <a:ext cx="1010285" cy="201930"/>
          </a:xfrm>
          <a:prstGeom prst="straightConnector1">
            <a:avLst/>
          </a:prstGeom>
          <a:ln w="41275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620000" y="3364865"/>
            <a:ext cx="1155065" cy="101600"/>
          </a:xfrm>
          <a:prstGeom prst="straightConnector1">
            <a:avLst/>
          </a:prstGeom>
          <a:ln w="41275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209290" y="3639185"/>
            <a:ext cx="5565775" cy="714375"/>
          </a:xfrm>
          <a:prstGeom prst="straightConnector1">
            <a:avLst/>
          </a:prstGeom>
          <a:ln w="41275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9674225" y="3881755"/>
            <a:ext cx="11430" cy="622935"/>
          </a:xfrm>
          <a:prstGeom prst="straightConnector1">
            <a:avLst/>
          </a:prstGeom>
          <a:ln w="41275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045970" y="4713605"/>
            <a:ext cx="11430" cy="622935"/>
          </a:xfrm>
          <a:prstGeom prst="straightConnector1">
            <a:avLst/>
          </a:prstGeom>
          <a:ln w="41275" cmpd="sng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94715" y="955040"/>
            <a:ext cx="1587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付款方 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EV</a:t>
            </a:r>
            <a:r>
              <a:rPr lang="en-US" altLang="zh-CN" sz="2000" b="1" baseline="-25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endParaRPr lang="en-US" altLang="zh-CN" sz="2000" b="1" baseline="-2500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886190" y="2389505"/>
            <a:ext cx="1587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收款方 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EV</a:t>
            </a:r>
            <a:r>
              <a:rPr lang="en-US" altLang="zh-CN" sz="2000" b="1" baseline="-2500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endParaRPr lang="en-US" altLang="zh-CN" sz="2000" b="1" baseline="-2500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47395" y="241935"/>
            <a:ext cx="2233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系统结构图</a:t>
            </a:r>
            <a:endParaRPr lang="zh-CN" altLang="en-US" sz="2800" b="1" spc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12500" y="57150"/>
            <a:ext cx="895350" cy="85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0025" y="241935"/>
            <a:ext cx="7308850" cy="52190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46830" y="5940425"/>
            <a:ext cx="424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System Architecture of Blockchain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47395" y="241935"/>
            <a:ext cx="5452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</a:t>
            </a:r>
            <a:endParaRPr sz="2800" b="1" spc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12500" y="57150"/>
            <a:ext cx="895350" cy="85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54455" y="1430020"/>
            <a:ext cx="9482455" cy="26022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生成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zk-SNARK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系统的公共参数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vk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双方协商微支付的最大支付金额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amt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和最大支付次数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amt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是用于担保的费用，微支付交易最多可以进行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交换用于验证身份的一次性公钥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2400" baseline="-2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400" baseline="-2500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47395" y="241935"/>
            <a:ext cx="5452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Convert</a:t>
            </a:r>
            <a:endParaRPr lang="en-US" sz="2800" b="1" spc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12500" y="57150"/>
            <a:ext cx="895350" cy="85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47395" y="1502410"/>
            <a:ext cx="94824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EV</a:t>
            </a:r>
            <a:r>
              <a:rPr lang="en-US" altLang="zh-CN" sz="2400" b="0" baseline="-2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将自己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零知识余额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cmt</a:t>
            </a:r>
            <a:r>
              <a:rPr lang="en-US" altLang="zh-CN" sz="2400" baseline="-2500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的一部分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转化成零知识金额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cmt</a:t>
            </a:r>
            <a:r>
              <a:rPr lang="en-US" altLang="zh-CN" sz="2400" b="0" baseline="-2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，并更新自己的余额为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cmt</a:t>
            </a:r>
            <a:r>
              <a:rPr lang="en-US" altLang="zh-CN" sz="2400" b="0" baseline="-2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conve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3525" y="2519680"/>
            <a:ext cx="5370830" cy="38677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47395" y="241935"/>
            <a:ext cx="5452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en-US" sz="2800" b="1" spc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12500" y="57150"/>
            <a:ext cx="895350" cy="85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54455" y="1083945"/>
            <a:ext cx="9482455" cy="3192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20000"/>
              </a:lnSpc>
            </a:pP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EV</a:t>
            </a:r>
            <a:r>
              <a:rPr lang="en-US" altLang="zh-CN" sz="2400" baseline="-2500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cmt</a:t>
            </a:r>
            <a:r>
              <a:rPr lang="en-US" altLang="zh-CN" sz="2400" baseline="-2500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和区块中的其他零知识金额生成一棵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Merkle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Merkle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树使用这笔金额向智能合约支付担保费用；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20000"/>
              </a:lnSpc>
            </a:pP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cmt</a:t>
            </a:r>
            <a:r>
              <a:rPr lang="en-US" altLang="zh-CN" sz="2400" baseline="-2500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不对外公开，只需证明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它存在于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Merkle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树之中；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20000"/>
              </a:lnSpc>
            </a:pP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commit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还向智能合约中传递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20000"/>
              </a:lnSpc>
            </a:pP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amt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h0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等参数，这些参数公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开可见；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comm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450" y="1983740"/>
            <a:ext cx="192405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47395" y="241935"/>
            <a:ext cx="5452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Off-chain Exchange</a:t>
            </a:r>
            <a:endParaRPr lang="en-US" sz="2800" b="1" spc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12500" y="57150"/>
            <a:ext cx="895350" cy="85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77290" y="1141095"/>
            <a:ext cx="94824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EV</a:t>
            </a:r>
            <a:r>
              <a:rPr lang="en-US" altLang="zh-CN" sz="2400" baseline="-2500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开始交易，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EV</a:t>
            </a:r>
            <a:r>
              <a:rPr lang="en-US" altLang="zh-CN" sz="2400" baseline="-2500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每提供一单位的电能，都会收到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EV</a:t>
            </a:r>
            <a:r>
              <a:rPr lang="en-US" altLang="zh-CN" sz="2400" baseline="-2500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发送的新的支付凭证；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最终交易完毕，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EV</a:t>
            </a:r>
            <a:r>
              <a:rPr lang="en-US" altLang="zh-CN" sz="2400" baseline="-2500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每得到最终的交易凭证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 sz="2400" baseline="-2500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o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0" y="2752725"/>
            <a:ext cx="7517130" cy="3577590"/>
          </a:xfrm>
          <a:prstGeom prst="rect">
            <a:avLst/>
          </a:prstGeom>
        </p:spPr>
      </p:pic>
      <p:pic>
        <p:nvPicPr>
          <p:cNvPr id="4" name="图片 3" descr="off"/>
          <p:cNvPicPr>
            <a:picLocks noChangeAspect="1"/>
          </p:cNvPicPr>
          <p:nvPr/>
        </p:nvPicPr>
        <p:blipFill>
          <a:blip r:embed="rId1"/>
          <a:srcRect l="3113" r="66716"/>
          <a:stretch>
            <a:fillRect/>
          </a:stretch>
        </p:blipFill>
        <p:spPr>
          <a:xfrm>
            <a:off x="7429825" y="2752725"/>
            <a:ext cx="2268000" cy="35775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49625" y="3307080"/>
            <a:ext cx="734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i="1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A</a:t>
            </a:r>
            <a:endParaRPr lang="en-US" altLang="zh-CN" sz="2400" b="1" i="1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14105" y="3307080"/>
            <a:ext cx="734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i="1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B</a:t>
            </a:r>
            <a:endParaRPr lang="en-US" altLang="zh-CN" sz="2400" b="1" i="1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47395" y="241935"/>
            <a:ext cx="5452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Claim</a:t>
            </a:r>
            <a:endParaRPr lang="en-US" sz="2800" b="1" spc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12500" y="57150"/>
            <a:ext cx="895350" cy="85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35355" y="996950"/>
            <a:ext cx="94824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EV</a:t>
            </a:r>
            <a:r>
              <a:rPr lang="en-US" altLang="zh-CN" sz="2400" baseline="-2500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</a:t>
            </a:r>
            <a:r>
              <a:rPr lang="en-US" altLang="zh-CN" sz="2400" baseline="-2500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向智能合约领取应付款，应付款的形式为零知识金额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cmt</a:t>
            </a:r>
            <a:r>
              <a:rPr lang="en-US" altLang="zh-CN" sz="2400" baseline="-2500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，智能合约需要验证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EV</a:t>
            </a:r>
            <a:r>
              <a:rPr lang="en-US" altLang="zh-CN" sz="2400" baseline="-2500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的身份（一次性），并验证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cmt</a:t>
            </a:r>
            <a:r>
              <a:rPr lang="en-US" altLang="zh-CN" sz="2400" baseline="-2500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的数值与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</a:t>
            </a:r>
            <a:r>
              <a:rPr lang="en-US" altLang="zh-CN" sz="2400" baseline="-2500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代表的数值相等。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1325" y="3095625"/>
            <a:ext cx="2162175" cy="666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75" y="4272915"/>
            <a:ext cx="2809875" cy="45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442210"/>
            <a:ext cx="29337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47395" y="241935"/>
            <a:ext cx="5452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  <a:endParaRPr lang="en-US" sz="2800" b="1" spc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12500" y="57150"/>
            <a:ext cx="895350" cy="85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65530" y="1112520"/>
            <a:ext cx="948245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智能合约将剩余担保费退回给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EV</a:t>
            </a:r>
            <a:r>
              <a:rPr lang="en-US" altLang="zh-CN" sz="2400" baseline="-2500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，需要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EV</a:t>
            </a:r>
            <a:r>
              <a:rPr lang="en-US" altLang="zh-CN" sz="2400" baseline="-2500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主动发起，过程与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Claim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类似，最后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EV</a:t>
            </a:r>
            <a:r>
              <a:rPr lang="en-US" altLang="zh-CN" sz="2400" baseline="-2500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得到相应的零知识金额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cmt</a:t>
            </a:r>
            <a:r>
              <a:rPr lang="en-US" altLang="zh-CN" sz="2400" baseline="-2500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智能合约需要验证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cmt</a:t>
            </a:r>
            <a:r>
              <a:rPr lang="en-US" altLang="zh-CN" sz="2400" baseline="-2500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代表的数值与剩余的担保费数值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amt - v</a:t>
            </a:r>
            <a:r>
              <a:rPr lang="en-US" altLang="zh-CN" sz="2400" baseline="-2500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相等。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9505" y="3728720"/>
            <a:ext cx="3638550" cy="643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75" y="2413635"/>
            <a:ext cx="2981325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47395" y="241935"/>
            <a:ext cx="5452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Deposit</a:t>
            </a:r>
            <a:endParaRPr lang="en-US" sz="2800" b="1" spc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12500" y="57150"/>
            <a:ext cx="895350" cy="85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54455" y="1184910"/>
            <a:ext cx="94824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EV</a:t>
            </a:r>
            <a:r>
              <a:rPr lang="en-US" altLang="zh-CN" sz="2400" baseline="-2500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EV</a:t>
            </a:r>
            <a:r>
              <a:rPr lang="en-US" altLang="zh-CN" sz="2400" baseline="-2500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将零知识金额存入零知识余额，并更新自己的余额；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6445" y="1769110"/>
            <a:ext cx="4826635" cy="4679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山大"/>
          <p:cNvPicPr>
            <a:picLocks noChangeAspect="1"/>
          </p:cNvPicPr>
          <p:nvPr/>
        </p:nvPicPr>
        <p:blipFill>
          <a:blip r:embed="rId1"/>
          <a:srcRect l="10868" r="47220" b="9091"/>
          <a:stretch>
            <a:fillRect/>
          </a:stretch>
        </p:blipFill>
        <p:spPr>
          <a:xfrm>
            <a:off x="14335" y="0"/>
            <a:ext cx="4215600" cy="6858000"/>
          </a:xfrm>
          <a:prstGeom prst="rect">
            <a:avLst/>
          </a:prstGeom>
        </p:spPr>
      </p:pic>
      <p:sp>
        <p:nvSpPr>
          <p:cNvPr id="19" name="圆角矩形 1"/>
          <p:cNvSpPr/>
          <p:nvPr/>
        </p:nvSpPr>
        <p:spPr>
          <a:xfrm>
            <a:off x="0" y="0"/>
            <a:ext cx="4215539" cy="6858000"/>
          </a:xfrm>
          <a:prstGeom prst="roundRect">
            <a:avLst>
              <a:gd name="adj" fmla="val 0"/>
            </a:avLst>
          </a:prstGeom>
          <a:solidFill>
            <a:schemeClr val="accent3">
              <a:alpha val="41000"/>
            </a:schemeClr>
          </a:solidFill>
          <a:ln>
            <a:noFill/>
          </a:ln>
          <a:effectLst>
            <a:outerShdw blurRad="2794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/>
              <a:ea typeface="思源黑体 CN Light"/>
              <a:cs typeface="+mn-cs"/>
            </a:endParaRPr>
          </a:p>
        </p:txBody>
      </p:sp>
      <p:sp>
        <p:nvSpPr>
          <p:cNvPr id="4" name="圆角矩形 1"/>
          <p:cNvSpPr/>
          <p:nvPr/>
        </p:nvSpPr>
        <p:spPr>
          <a:xfrm>
            <a:off x="388427" y="0"/>
            <a:ext cx="4011561" cy="685800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  <a:alpha val="6000"/>
            </a:schemeClr>
          </a:solidFill>
          <a:ln>
            <a:noFill/>
          </a:ln>
          <a:effectLst>
            <a:outerShdw blurRad="2794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/>
              <a:ea typeface="思源黑体 CN Light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0" y="1443990"/>
            <a:ext cx="6039485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   </a:t>
            </a:r>
            <a:r>
              <a:rPr kumimoji="0" lang="zh-CN" sz="28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kumimoji="0" lang="en-US" altLang="zh-CN" sz="2800" b="0" i="0" u="none" strike="noStrike" kern="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3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   </a:t>
            </a:r>
            <a:r>
              <a:rPr kumimoji="0" lang="zh-CN" altLang="en-US" sz="28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kumimoji="0" lang="zh-CN" altLang="en-US" sz="2800" b="0" i="0" u="none" strike="noStrike" kern="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3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   </a:t>
            </a:r>
            <a:r>
              <a:rPr kumimoji="0" lang="zh-CN" altLang="en-US" sz="28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具体实现</a:t>
            </a:r>
            <a:endParaRPr kumimoji="0" lang="zh-CN" altLang="en-US" sz="2800" b="0" i="0" u="none" strike="noStrike" kern="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3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   </a:t>
            </a:r>
            <a:r>
              <a:rPr kumimoji="0" lang="zh-CN" altLang="en-US" sz="28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讨论提问</a:t>
            </a:r>
            <a:endParaRPr kumimoji="0" lang="zh-CN" altLang="en-US" sz="2800" b="0" i="0" u="none" strike="noStrike" kern="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152195" y="2043428"/>
            <a:ext cx="4631888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75000"/>
                <a:alpha val="50000"/>
              </a:sysClr>
            </a:solidFill>
            <a:prstDash val="solid"/>
            <a:miter lim="800000"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6152195" y="2889457"/>
            <a:ext cx="4631888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75000"/>
                <a:alpha val="50000"/>
              </a:sysClr>
            </a:solidFill>
            <a:prstDash val="solid"/>
            <a:miter lim="800000"/>
          </a:ln>
          <a:effectLst/>
        </p:spPr>
      </p:cxnSp>
      <p:cxnSp>
        <p:nvCxnSpPr>
          <p:cNvPr id="9" name="直接连接符 8"/>
          <p:cNvCxnSpPr/>
          <p:nvPr/>
        </p:nvCxnSpPr>
        <p:spPr>
          <a:xfrm>
            <a:off x="6152195" y="3793892"/>
            <a:ext cx="4631888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75000"/>
                <a:alpha val="50000"/>
              </a:sysClr>
            </a:solidFill>
            <a:prstDash val="solid"/>
            <a:miter lim="800000"/>
          </a:ln>
          <a:effectLst/>
        </p:spPr>
      </p:cxnSp>
      <p:cxnSp>
        <p:nvCxnSpPr>
          <p:cNvPr id="10" name="直接连接符 9"/>
          <p:cNvCxnSpPr/>
          <p:nvPr/>
        </p:nvCxnSpPr>
        <p:spPr>
          <a:xfrm>
            <a:off x="6151880" y="4638040"/>
            <a:ext cx="4606925" cy="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75000"/>
                <a:alpha val="50000"/>
              </a:sysClr>
            </a:solidFill>
            <a:prstDash val="solid"/>
            <a:miter lim="800000"/>
          </a:ln>
          <a:effectLst/>
        </p:spPr>
      </p:cxnSp>
      <p:grpSp>
        <p:nvGrpSpPr>
          <p:cNvPr id="108" name="组合 107"/>
          <p:cNvGrpSpPr/>
          <p:nvPr/>
        </p:nvGrpSpPr>
        <p:grpSpPr>
          <a:xfrm>
            <a:off x="1235075" y="2818465"/>
            <a:ext cx="1843088" cy="1221070"/>
            <a:chOff x="1185596" y="2806967"/>
            <a:chExt cx="1843088" cy="1221070"/>
          </a:xfrm>
        </p:grpSpPr>
        <p:sp>
          <p:nvSpPr>
            <p:cNvPr id="105" name="文本框 104"/>
            <p:cNvSpPr txBox="1"/>
            <p:nvPr/>
          </p:nvSpPr>
          <p:spPr>
            <a:xfrm>
              <a:off x="1185596" y="2806967"/>
              <a:ext cx="18430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目录</a:t>
              </a:r>
              <a:endPara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305170" y="3689483"/>
              <a:ext cx="15362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rPr>
                <a:t>CONTENTS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 flipV="1">
            <a:off x="2890500" y="2149889"/>
            <a:ext cx="844416" cy="6304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97050" y="4244942"/>
            <a:ext cx="569277" cy="424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038335" y="4065446"/>
            <a:ext cx="452566" cy="3378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2943108" y="2543622"/>
            <a:ext cx="452566" cy="3378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59783" y="1916425"/>
            <a:ext cx="6672434" cy="1929138"/>
            <a:chOff x="2759783" y="1278885"/>
            <a:chExt cx="6672434" cy="1929138"/>
          </a:xfrm>
        </p:grpSpPr>
        <p:grpSp>
          <p:nvGrpSpPr>
            <p:cNvPr id="3" name="组合 2"/>
            <p:cNvGrpSpPr/>
            <p:nvPr/>
          </p:nvGrpSpPr>
          <p:grpSpPr>
            <a:xfrm>
              <a:off x="2759783" y="1278885"/>
              <a:ext cx="6672434" cy="1929138"/>
              <a:chOff x="3233566" y="1418585"/>
              <a:chExt cx="6672434" cy="1929138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3233566" y="2332993"/>
                <a:ext cx="6672434" cy="1014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sz="6000" b="1" i="0" u="none" strike="noStrike" kern="1200" cap="none" spc="20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具体实现</a:t>
                </a:r>
                <a:endParaRPr kumimoji="0" lang="zh-CN" sz="6000" b="1" i="0" u="none" strike="noStrike" kern="1200" cap="none" spc="2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393018" y="1418585"/>
                <a:ext cx="235353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</a:t>
                </a:r>
                <a:r>
                  <a:rPr kumimoji="0" lang="en-US" sz="3200" b="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kumimoji="0" 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5924550" y="2006600"/>
              <a:ext cx="3429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47395" y="241935"/>
            <a:ext cx="1974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模块实现</a:t>
            </a:r>
            <a:endParaRPr lang="zh-CN" altLang="en-US" sz="2800" b="1" spc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12500" y="57150"/>
            <a:ext cx="895350" cy="85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70330" y="4025900"/>
            <a:ext cx="2467610" cy="1649730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以太坊模块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账户数据结构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种类型的交易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调用智能合约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330" y="1217930"/>
            <a:ext cx="2467610" cy="1290320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智能合约模块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个合约函数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状态变量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2195" y="2181860"/>
            <a:ext cx="2467610" cy="2009775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cgo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libsnark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模块的接口，在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语言环境中实现零知识证明的生成和验证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83955" y="2181860"/>
            <a:ext cx="2467610" cy="2009775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libsnark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种证明的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生成密钥对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实现零知识证明生成和验证的接口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7618095" y="3220720"/>
            <a:ext cx="894715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597150" y="2730500"/>
            <a:ext cx="13970" cy="98044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025265" y="3910330"/>
            <a:ext cx="650240" cy="62039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47395" y="241935"/>
            <a:ext cx="5452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libsnark</a:t>
            </a:r>
            <a:r>
              <a:rPr lang="zh-CN" alt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800" b="1" spc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12500" y="57150"/>
            <a:ext cx="895350" cy="85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54455" y="1184910"/>
            <a:ext cx="94824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对每一种交易类型所需要证明的关系（电路）进行设计；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对每一种电路生成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vk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对每一种电路实现生成和验证零知识证明的接口函数；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pkv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95" y="2534285"/>
            <a:ext cx="11524615" cy="28943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16660" y="4402455"/>
            <a:ext cx="5662930" cy="628015"/>
          </a:xfrm>
          <a:prstGeom prst="rect">
            <a:avLst/>
          </a:prstGeom>
          <a:noFill/>
          <a:ln w="50800">
            <a:solidFill>
              <a:srgbClr val="E2D61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6889750" y="3681730"/>
            <a:ext cx="1382395" cy="104457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364855" y="3244850"/>
            <a:ext cx="2211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FF00"/>
                </a:solidFill>
              </a:rPr>
              <a:t>pk</a:t>
            </a:r>
            <a:r>
              <a:rPr lang="zh-CN" altLang="en-US">
                <a:solidFill>
                  <a:srgbClr val="FFFF00"/>
                </a:solidFill>
              </a:rPr>
              <a:t>、</a:t>
            </a:r>
            <a:r>
              <a:rPr lang="en-US" altLang="zh-CN">
                <a:solidFill>
                  <a:srgbClr val="FFFF00"/>
                </a:solidFill>
              </a:rPr>
              <a:t>vk</a:t>
            </a:r>
            <a:r>
              <a:rPr lang="zh-CN" altLang="en-US">
                <a:solidFill>
                  <a:srgbClr val="FFFF00"/>
                </a:solidFill>
              </a:rPr>
              <a:t>写入文件</a:t>
            </a:r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47395" y="241935"/>
            <a:ext cx="5452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libsnark</a:t>
            </a:r>
            <a:r>
              <a:rPr lang="zh-CN" alt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800" b="1" spc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12500" y="57150"/>
            <a:ext cx="895350" cy="85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generate"/>
          <p:cNvPicPr>
            <a:picLocks noChangeAspect="1"/>
          </p:cNvPicPr>
          <p:nvPr/>
        </p:nvPicPr>
        <p:blipFill>
          <a:blip r:embed="rId1"/>
          <a:srcRect b="68051"/>
          <a:stretch>
            <a:fillRect/>
          </a:stretch>
        </p:blipFill>
        <p:spPr>
          <a:xfrm>
            <a:off x="951230" y="1255395"/>
            <a:ext cx="10058400" cy="1764000"/>
          </a:xfrm>
          <a:prstGeom prst="rect">
            <a:avLst/>
          </a:prstGeom>
        </p:spPr>
      </p:pic>
      <p:pic>
        <p:nvPicPr>
          <p:cNvPr id="10" name="图片 9" descr="verify"/>
          <p:cNvPicPr>
            <a:picLocks noChangeAspect="1"/>
          </p:cNvPicPr>
          <p:nvPr/>
        </p:nvPicPr>
        <p:blipFill>
          <a:blip r:embed="rId2"/>
          <a:srcRect b="63169"/>
          <a:stretch>
            <a:fillRect/>
          </a:stretch>
        </p:blipFill>
        <p:spPr>
          <a:xfrm>
            <a:off x="951230" y="3489960"/>
            <a:ext cx="8743950" cy="1512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47395" y="241935"/>
            <a:ext cx="5452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cgo</a:t>
            </a:r>
            <a:r>
              <a:rPr lang="zh-CN" alt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800" b="1" spc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12500" y="57150"/>
            <a:ext cx="895350" cy="85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54455" y="1184910"/>
            <a:ext cx="94824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go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语言调用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C++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实现的接口函数，实现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go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客户端中生成和验证零知识证明；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cgo1"/>
          <p:cNvPicPr>
            <a:picLocks noChangeAspect="1"/>
          </p:cNvPicPr>
          <p:nvPr/>
        </p:nvPicPr>
        <p:blipFill>
          <a:blip r:embed="rId1"/>
          <a:srcRect l="-33206" r="33206" b="27628"/>
          <a:stretch>
            <a:fillRect/>
          </a:stretch>
        </p:blipFill>
        <p:spPr>
          <a:xfrm>
            <a:off x="-3019425" y="2286000"/>
            <a:ext cx="12986385" cy="39173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3025" y="5477510"/>
            <a:ext cx="1948180" cy="259715"/>
          </a:xfrm>
          <a:prstGeom prst="rect">
            <a:avLst/>
          </a:prstGeom>
          <a:noFill/>
          <a:ln w="50800">
            <a:solidFill>
              <a:srgbClr val="E2D61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663950" y="4526280"/>
            <a:ext cx="3963670" cy="95123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627620" y="4126865"/>
            <a:ext cx="2211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调用</a:t>
            </a:r>
            <a:r>
              <a:rPr lang="en-US" altLang="zh-CN">
                <a:solidFill>
                  <a:srgbClr val="FFFF00"/>
                </a:solidFill>
              </a:rPr>
              <a:t>C++</a:t>
            </a:r>
            <a:r>
              <a:rPr lang="zh-CN" altLang="en-US">
                <a:solidFill>
                  <a:srgbClr val="FFFF00"/>
                </a:solidFill>
              </a:rPr>
              <a:t>接口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7" name="右中括号 6"/>
          <p:cNvSpPr/>
          <p:nvPr/>
        </p:nvSpPr>
        <p:spPr>
          <a:xfrm>
            <a:off x="6446520" y="2868295"/>
            <a:ext cx="75565" cy="1489075"/>
          </a:xfrm>
          <a:prstGeom prst="rightBracket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64960" y="3429000"/>
            <a:ext cx="2211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FFF00"/>
                </a:solidFill>
              </a:rPr>
              <a:t>参数转为</a:t>
            </a:r>
            <a:r>
              <a:rPr lang="en-US" altLang="zh-CN">
                <a:solidFill>
                  <a:srgbClr val="FFFF00"/>
                </a:solidFill>
              </a:rPr>
              <a:t>C++</a:t>
            </a:r>
            <a:r>
              <a:rPr lang="zh-CN" altLang="en-US">
                <a:solidFill>
                  <a:srgbClr val="FFFF00"/>
                </a:solidFill>
              </a:rPr>
              <a:t>类型</a:t>
            </a:r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47395" y="241935"/>
            <a:ext cx="5452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智能合约模块</a:t>
            </a:r>
            <a:endParaRPr lang="zh-CN" altLang="en-US" sz="2800" b="1" spc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12500" y="57150"/>
            <a:ext cx="895350" cy="85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54455" y="1184910"/>
            <a:ext cx="94824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合约功能实现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205" y="2023745"/>
            <a:ext cx="9420225" cy="3676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84325" y="2747010"/>
            <a:ext cx="7014845" cy="1871345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609965" y="3728085"/>
            <a:ext cx="214630" cy="6908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717915" y="3329305"/>
            <a:ext cx="22117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计算</a:t>
            </a:r>
            <a:r>
              <a:rPr lang="en-US" altLang="zh-CN" sz="2000">
                <a:solidFill>
                  <a:srgbClr val="FF0000"/>
                </a:solidFill>
              </a:rPr>
              <a:t>h</a:t>
            </a:r>
            <a:r>
              <a:rPr lang="en-US" altLang="zh-CN" sz="2000" baseline="-25000">
                <a:solidFill>
                  <a:srgbClr val="FF0000"/>
                </a:solidFill>
                <a:uFillTx/>
              </a:rPr>
              <a:t>l</a:t>
            </a:r>
            <a:r>
              <a:rPr lang="zh-CN" altLang="en-US" sz="2000">
                <a:solidFill>
                  <a:srgbClr val="FF0000"/>
                </a:solidFill>
              </a:rPr>
              <a:t>对应数值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transactions"/>
          <p:cNvPicPr>
            <a:picLocks noChangeAspect="1"/>
          </p:cNvPicPr>
          <p:nvPr/>
        </p:nvPicPr>
        <p:blipFill>
          <a:blip r:embed="rId1"/>
          <a:srcRect t="15933" b="-15933"/>
          <a:stretch>
            <a:fillRect/>
          </a:stretch>
        </p:blipFill>
        <p:spPr>
          <a:xfrm>
            <a:off x="1188720" y="1645600"/>
            <a:ext cx="8696325" cy="25527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47395" y="241935"/>
            <a:ext cx="5452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以太坊模块</a:t>
            </a:r>
            <a:endParaRPr lang="zh-CN" altLang="en-US" sz="2800" b="1" spc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12500" y="57150"/>
            <a:ext cx="895350" cy="85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54455" y="1184910"/>
            <a:ext cx="94824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实现五种类型的交易，包括用户生成交易和矿工验证交易；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min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5" y="4007485"/>
            <a:ext cx="10058400" cy="2190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30450" y="2458085"/>
            <a:ext cx="1948180" cy="259715"/>
          </a:xfrm>
          <a:prstGeom prst="rect">
            <a:avLst/>
          </a:prstGeom>
          <a:noFill/>
          <a:ln w="50800">
            <a:solidFill>
              <a:srgbClr val="E2D61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317240" y="2717800"/>
            <a:ext cx="2930525" cy="52705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47765" y="3086100"/>
            <a:ext cx="2567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用户生成零知识证明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03425" y="4829810"/>
            <a:ext cx="1948180" cy="259715"/>
          </a:xfrm>
          <a:prstGeom prst="rect">
            <a:avLst/>
          </a:prstGeom>
          <a:noFill/>
          <a:ln w="50800">
            <a:solidFill>
              <a:srgbClr val="E2D61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054350" y="5089525"/>
            <a:ext cx="3630930" cy="39306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751320" y="5346065"/>
            <a:ext cx="258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FFF00"/>
                </a:solidFill>
              </a:rPr>
              <a:t>矿工验证零知识证明</a:t>
            </a:r>
            <a:endParaRPr lang="zh-CN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59783" y="1916425"/>
            <a:ext cx="6672434" cy="1929138"/>
            <a:chOff x="2759783" y="1278885"/>
            <a:chExt cx="6672434" cy="1929138"/>
          </a:xfrm>
        </p:grpSpPr>
        <p:grpSp>
          <p:nvGrpSpPr>
            <p:cNvPr id="3" name="组合 2"/>
            <p:cNvGrpSpPr/>
            <p:nvPr/>
          </p:nvGrpSpPr>
          <p:grpSpPr>
            <a:xfrm>
              <a:off x="2759783" y="1278885"/>
              <a:ext cx="6672434" cy="1929138"/>
              <a:chOff x="3233566" y="1418585"/>
              <a:chExt cx="6672434" cy="1929138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3233566" y="2332993"/>
                <a:ext cx="6672434" cy="1014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sz="6000" b="1" i="0" u="none" strike="noStrike" kern="1200" cap="none" spc="20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讨论提问</a:t>
                </a:r>
                <a:endParaRPr kumimoji="0" lang="zh-CN" sz="6000" b="1" i="0" u="none" strike="noStrike" kern="1200" cap="none" spc="2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393018" y="1418585"/>
                <a:ext cx="235353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04</a:t>
                </a:r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5924550" y="2006600"/>
              <a:ext cx="3429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59783" y="1916425"/>
            <a:ext cx="6672434" cy="1929138"/>
            <a:chOff x="2759783" y="1278885"/>
            <a:chExt cx="6672434" cy="1929138"/>
          </a:xfrm>
        </p:grpSpPr>
        <p:grpSp>
          <p:nvGrpSpPr>
            <p:cNvPr id="3" name="组合 2"/>
            <p:cNvGrpSpPr/>
            <p:nvPr/>
          </p:nvGrpSpPr>
          <p:grpSpPr>
            <a:xfrm>
              <a:off x="2759783" y="1278885"/>
              <a:ext cx="6672434" cy="1929138"/>
              <a:chOff x="3233566" y="1418585"/>
              <a:chExt cx="6672434" cy="1929138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3233566" y="2332993"/>
                <a:ext cx="6672434" cy="1014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6000" b="1" i="0" u="none" strike="noStrike" kern="1200" cap="none" spc="20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背景介绍</a:t>
                </a:r>
                <a:endParaRPr kumimoji="0" lang="zh-CN" altLang="en-US" sz="6000" b="1" i="0" u="none" strike="noStrike" kern="1200" cap="none" spc="2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393018" y="1418585"/>
                <a:ext cx="23535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01</a:t>
                </a:r>
                <a:endParaRPr kumimoji="0" lang="zh-CN" alt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5924550" y="2006600"/>
              <a:ext cx="3429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47252" y="241858"/>
            <a:ext cx="321514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V2G</a:t>
            </a:r>
            <a:r>
              <a:rPr lang="zh-CN" alt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endParaRPr lang="zh-CN" altLang="en-US" sz="2800" b="1" spc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12500" y="57150"/>
            <a:ext cx="895350" cy="85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544830" y="982980"/>
            <a:ext cx="542988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当电网需求超过基本负荷发电厂的容量时，由于电网本身并没有足够的电能存储，调峰电厂就会投入运行，有时候旋转备用也会参与其中。而当电网需求较低时，用电量会低于基本负荷发电厂的输出，这样那些未被使用的能量均会被浪费掉。</a:t>
            </a:r>
            <a:endParaRPr lang="zh-CN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V2G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的概念就是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使用电动汽车作为电网的缓冲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电动汽车会在电网需求过高时向电网系统售卖电能，节省电网调峰的成本；在电网需求较低时购入电能，减少电能浪费。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 descr="V2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4715" y="1767840"/>
            <a:ext cx="5887085" cy="2780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47395" y="241935"/>
            <a:ext cx="4240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V2G</a:t>
            </a:r>
            <a:r>
              <a:rPr lang="zh-CN" alt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交易中存在的问题</a:t>
            </a:r>
            <a:endParaRPr lang="zh-CN" altLang="en-US" sz="2800" b="1" spc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12500" y="57150"/>
            <a:ext cx="895350" cy="85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66825" y="1721485"/>
            <a:ext cx="928433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在V2G所描述的场景中，电动汽车与电网系统或其他电动汽车进行电能交易，考虑到交易双方相互的信任问题，需要一个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可信的第三方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作为担保，防止任何一方出现欺骗行为。</a:t>
            </a:r>
            <a:endParaRPr lang="zh-CN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       区块链作为一个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安全、不可篡改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的交易记录平台，非常适合对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V2G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交易进行担保。</a:t>
            </a:r>
            <a:endParaRPr lang="zh-CN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电能交易频繁，一辆电动汽车在一天之内会与电网系统交易多次，交易的成本问题；</a:t>
            </a:r>
            <a:endParaRPr lang="zh-CN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       考虑使用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微支付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的方法降低交易成本，同时降低交易风险。</a:t>
            </a:r>
            <a:endParaRPr lang="zh-CN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47395" y="241935"/>
            <a:ext cx="507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hashchain</a:t>
            </a:r>
            <a:r>
              <a:rPr lang="zh-CN" alt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微支付</a:t>
            </a:r>
            <a:endParaRPr lang="zh-CN" altLang="en-US" sz="2800" b="1" spc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12500" y="57150"/>
            <a:ext cx="895350" cy="85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hashcha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795" y="1367790"/>
            <a:ext cx="9630410" cy="41230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47395" y="241935"/>
            <a:ext cx="7285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智能合约</a:t>
            </a:r>
            <a:r>
              <a:rPr lang="en-US" altLang="zh-CN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可信、自动履行的协议</a:t>
            </a:r>
            <a:endParaRPr lang="zh-CN" altLang="en-US" sz="2800" b="1" spc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12500" y="57150"/>
            <a:ext cx="895350" cy="85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7225" y="1489075"/>
            <a:ext cx="1007491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区块链是一个记录交易的账本，功能有限；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智能合约是一段保存在区块链中的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，能够提供更加复杂的计算服务，代码执行的结果由整个区块链系统共识并记录，可信度极高。</a:t>
            </a:r>
            <a:endParaRPr lang="en-US" altLang="zh-CN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有了智能合约，微支付的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担保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结算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过程可以交给智能合约来执行。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智能合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300" y="3375660"/>
            <a:ext cx="5185410" cy="25546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747395" y="241935"/>
            <a:ext cx="5452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零知识证明</a:t>
            </a:r>
            <a:r>
              <a:rPr lang="en-US" altLang="zh-CN" sz="28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——zk-SNARK</a:t>
            </a:r>
            <a:endParaRPr lang="en-US" altLang="zh-CN" sz="2800" b="1" spc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10FC4-DD5C-4C24-B849-D8A0B2DC987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112500" y="57150"/>
            <a:ext cx="895350" cy="85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64285" y="1906270"/>
            <a:ext cx="948245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区块链与智能合约公开通明，用户的隐私保护问题；</a:t>
            </a:r>
            <a:endParaRPr lang="en-US" altLang="zh-CN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零知识证明技术指的是：证明者拥有一些“知识”可以满足某个论断，在不向验证者提供任何“知识”的情况下，能够使验证者相信某个论断是正确的一种方法。</a:t>
            </a:r>
            <a:endParaRPr lang="zh-CN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zk-SNARK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Zero-Knowledge Succinct Non-Interactive Argument of Knowledge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），零知识、简洁、无交互的知识论证，对于满足某等式关系的一组私密参数，能够给出一个证明来验证等式关系的正确性，而不会暴露这些参数。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59783" y="1916425"/>
            <a:ext cx="6672434" cy="1929138"/>
            <a:chOff x="2759783" y="1278885"/>
            <a:chExt cx="6672434" cy="1929138"/>
          </a:xfrm>
        </p:grpSpPr>
        <p:grpSp>
          <p:nvGrpSpPr>
            <p:cNvPr id="3" name="组合 2"/>
            <p:cNvGrpSpPr/>
            <p:nvPr/>
          </p:nvGrpSpPr>
          <p:grpSpPr>
            <a:xfrm>
              <a:off x="2759783" y="1278885"/>
              <a:ext cx="6672434" cy="1929138"/>
              <a:chOff x="3233566" y="1418585"/>
              <a:chExt cx="6672434" cy="1929138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3233566" y="2332993"/>
                <a:ext cx="6672434" cy="1014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sz="6000" b="1" i="0" u="none" strike="noStrike" kern="1200" cap="none" spc="20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方案设计</a:t>
                </a:r>
                <a:endParaRPr kumimoji="0" lang="zh-CN" sz="6000" b="1" i="0" u="none" strike="noStrike" kern="1200" cap="none" spc="2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393018" y="1418585"/>
                <a:ext cx="235353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</a:t>
                </a:r>
                <a:r>
                  <a:rPr kumimoji="0" lang="en-US" sz="3200" b="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kumimoji="0" lang="en-US" sz="3200" b="0" i="0" u="none" strike="noStrike" kern="1200" cap="none" spc="1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5924550" y="2006600"/>
              <a:ext cx="3429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D39"/>
      </a:accent1>
      <a:accent2>
        <a:srgbClr val="008F77"/>
      </a:accent2>
      <a:accent3>
        <a:srgbClr val="ED7D31"/>
      </a:accent3>
      <a:accent4>
        <a:srgbClr val="FFC000"/>
      </a:accent4>
      <a:accent5>
        <a:srgbClr val="5B9BD5"/>
      </a:accent5>
      <a:accent6>
        <a:srgbClr val="F4F9F1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D39"/>
      </a:accent1>
      <a:accent2>
        <a:srgbClr val="008F77"/>
      </a:accent2>
      <a:accent3>
        <a:srgbClr val="ED7D31"/>
      </a:accent3>
      <a:accent4>
        <a:srgbClr val="FFC000"/>
      </a:accent4>
      <a:accent5>
        <a:srgbClr val="5B9BD5"/>
      </a:accent5>
      <a:accent6>
        <a:srgbClr val="F4F9F1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2272</Words>
  <Application>WPS 演示</Application>
  <PresentationFormat>宽屏</PresentationFormat>
  <Paragraphs>246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DIN Light</vt:lpstr>
      <vt:lpstr>微软雅黑 Light</vt:lpstr>
      <vt:lpstr>等线</vt:lpstr>
      <vt:lpstr>楷体</vt:lpstr>
      <vt:lpstr>思源黑体 CN Light</vt:lpstr>
      <vt:lpstr>思源黑体 CN Bold</vt:lpstr>
      <vt:lpstr>黑体</vt:lpstr>
      <vt:lpstr>思源黑体 CN Light</vt:lpstr>
      <vt:lpstr>Arial Unicode MS</vt:lpstr>
      <vt:lpstr>Segoe Print</vt:lpstr>
      <vt:lpstr>等线 Light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张伟崇 张伟崇</dc:creator>
  <cp:lastModifiedBy>张桐</cp:lastModifiedBy>
  <cp:revision>42</cp:revision>
  <dcterms:created xsi:type="dcterms:W3CDTF">2018-12-02T14:41:00Z</dcterms:created>
  <dcterms:modified xsi:type="dcterms:W3CDTF">2019-09-11T13:35:25Z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2052-11.1.0.8869</vt:lpwstr>
  </property>
</Properties>
</file>