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6" r:id="rId1"/>
  </p:sldMasterIdLst>
  <p:notesMasterIdLst>
    <p:notesMasterId r:id="rId29"/>
  </p:notesMasterIdLst>
  <p:sldIdLst>
    <p:sldId id="257" r:id="rId2"/>
    <p:sldId id="374" r:id="rId3"/>
    <p:sldId id="358" r:id="rId4"/>
    <p:sldId id="357" r:id="rId5"/>
    <p:sldId id="366" r:id="rId6"/>
    <p:sldId id="360" r:id="rId7"/>
    <p:sldId id="359" r:id="rId8"/>
    <p:sldId id="370" r:id="rId9"/>
    <p:sldId id="350" r:id="rId10"/>
    <p:sldId id="346" r:id="rId11"/>
    <p:sldId id="361" r:id="rId12"/>
    <p:sldId id="372" r:id="rId13"/>
    <p:sldId id="348" r:id="rId14"/>
    <p:sldId id="368" r:id="rId15"/>
    <p:sldId id="382" r:id="rId16"/>
    <p:sldId id="369" r:id="rId17"/>
    <p:sldId id="367" r:id="rId18"/>
    <p:sldId id="381" r:id="rId19"/>
    <p:sldId id="376" r:id="rId20"/>
    <p:sldId id="383" r:id="rId21"/>
    <p:sldId id="378" r:id="rId22"/>
    <p:sldId id="379" r:id="rId23"/>
    <p:sldId id="385" r:id="rId24"/>
    <p:sldId id="380" r:id="rId25"/>
    <p:sldId id="386" r:id="rId26"/>
    <p:sldId id="377" r:id="rId27"/>
    <p:sldId id="38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66FF66"/>
    <a:srgbClr val="FFFF66"/>
    <a:srgbClr val="99FF33"/>
    <a:srgbClr val="99FF66"/>
    <a:srgbClr val="66CCFF"/>
    <a:srgbClr val="66FF33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77096" autoAdjust="0"/>
  </p:normalViewPr>
  <p:slideViewPr>
    <p:cSldViewPr snapToGrid="0">
      <p:cViewPr varScale="1">
        <p:scale>
          <a:sx n="86" d="100"/>
          <a:sy n="86" d="100"/>
        </p:scale>
        <p:origin x="13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5E5E99-9F79-4CF9-9809-4DDB53BEE3DE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AFE26941-A6CB-43EF-8FE5-442AA3E58935}">
      <dgm:prSet custT="1"/>
      <dgm:spPr/>
      <dgm:t>
        <a:bodyPr/>
        <a:lstStyle/>
        <a:p>
          <a:pPr rtl="0"/>
          <a:r>
            <a:rPr lang="en-US" sz="1800" dirty="0"/>
            <a:t>1) Mint</a:t>
          </a:r>
          <a:endParaRPr lang="zh-CN" sz="1800" dirty="0"/>
        </a:p>
      </dgm:t>
    </dgm:pt>
    <dgm:pt modelId="{138A90BC-66A4-4142-8138-D955F703CBA4}" type="parTrans" cxnId="{9DED8C0F-38ED-4E5E-A0BF-3D554D57453B}">
      <dgm:prSet/>
      <dgm:spPr/>
      <dgm:t>
        <a:bodyPr/>
        <a:lstStyle/>
        <a:p>
          <a:endParaRPr lang="zh-CN" altLang="en-US"/>
        </a:p>
      </dgm:t>
    </dgm:pt>
    <dgm:pt modelId="{702F655E-0D7E-4DC1-9F8C-58F73969A4D6}" type="sibTrans" cxnId="{9DED8C0F-38ED-4E5E-A0BF-3D554D57453B}">
      <dgm:prSet/>
      <dgm:spPr/>
      <dgm:t>
        <a:bodyPr/>
        <a:lstStyle/>
        <a:p>
          <a:endParaRPr lang="zh-CN" altLang="en-US"/>
        </a:p>
      </dgm:t>
    </dgm:pt>
    <dgm:pt modelId="{EAD6F492-9849-4B33-AE80-516A13B30158}">
      <dgm:prSet custT="1"/>
      <dgm:spPr/>
      <dgm:t>
        <a:bodyPr/>
        <a:lstStyle/>
        <a:p>
          <a:pPr rtl="0"/>
          <a:r>
            <a:rPr lang="en-US" altLang="zh-CN" sz="1400" dirty="0"/>
            <a:t>Build a Mint transaction</a:t>
          </a:r>
          <a:endParaRPr lang="zh-CN" sz="1400" dirty="0"/>
        </a:p>
      </dgm:t>
    </dgm:pt>
    <dgm:pt modelId="{705811BB-0C63-4BEC-AF74-6B681A085B7E}" type="parTrans" cxnId="{FBAA9313-0C4B-43C6-AD72-FFCEC1CA6F3E}">
      <dgm:prSet/>
      <dgm:spPr/>
      <dgm:t>
        <a:bodyPr/>
        <a:lstStyle/>
        <a:p>
          <a:endParaRPr lang="zh-CN" altLang="en-US"/>
        </a:p>
      </dgm:t>
    </dgm:pt>
    <dgm:pt modelId="{0F5BA73F-96A2-419B-B525-2CC0DEA34E14}" type="sibTrans" cxnId="{FBAA9313-0C4B-43C6-AD72-FFCEC1CA6F3E}">
      <dgm:prSet/>
      <dgm:spPr/>
      <dgm:t>
        <a:bodyPr/>
        <a:lstStyle/>
        <a:p>
          <a:endParaRPr lang="zh-CN" altLang="en-US"/>
        </a:p>
      </dgm:t>
    </dgm:pt>
    <dgm:pt modelId="{02F9F2F5-3CF5-477C-B13F-59DC47A8AB5A}">
      <dgm:prSet/>
      <dgm:spPr/>
      <dgm:t>
        <a:bodyPr/>
        <a:lstStyle/>
        <a:p>
          <a:pPr rtl="0"/>
          <a:r>
            <a:rPr lang="en-US" dirty="0"/>
            <a:t>2) Send</a:t>
          </a:r>
          <a:endParaRPr lang="zh-CN" dirty="0"/>
        </a:p>
      </dgm:t>
    </dgm:pt>
    <dgm:pt modelId="{75F1778F-B65E-434D-9E88-FF766DE9A9F6}" type="parTrans" cxnId="{A31E35CF-969A-4B7F-AC47-5E4AF1DB0F27}">
      <dgm:prSet/>
      <dgm:spPr/>
      <dgm:t>
        <a:bodyPr/>
        <a:lstStyle/>
        <a:p>
          <a:endParaRPr lang="zh-CN" altLang="en-US"/>
        </a:p>
      </dgm:t>
    </dgm:pt>
    <dgm:pt modelId="{CE5FAF37-5C46-4A80-84EF-7864E943ADD5}" type="sibTrans" cxnId="{A31E35CF-969A-4B7F-AC47-5E4AF1DB0F27}">
      <dgm:prSet/>
      <dgm:spPr/>
      <dgm:t>
        <a:bodyPr/>
        <a:lstStyle/>
        <a:p>
          <a:endParaRPr lang="zh-CN" altLang="en-US"/>
        </a:p>
      </dgm:t>
    </dgm:pt>
    <dgm:pt modelId="{AC29F29E-5494-444C-8FD9-1B8B6E2B2AA8}">
      <dgm:prSet/>
      <dgm:spPr/>
      <dgm:t>
        <a:bodyPr/>
        <a:lstStyle/>
        <a:p>
          <a:pPr rtl="0"/>
          <a:r>
            <a:rPr lang="en-US" dirty="0"/>
            <a:t>Build a Send transaction</a:t>
          </a:r>
          <a:endParaRPr lang="zh-CN" dirty="0"/>
        </a:p>
      </dgm:t>
    </dgm:pt>
    <dgm:pt modelId="{75CF7D6A-4E4E-406C-A1FE-2F2CAB4156B6}" type="parTrans" cxnId="{BD348CE2-5EE2-4D2F-AE93-1A514FB5AAB7}">
      <dgm:prSet/>
      <dgm:spPr/>
      <dgm:t>
        <a:bodyPr/>
        <a:lstStyle/>
        <a:p>
          <a:endParaRPr lang="zh-CN" altLang="en-US"/>
        </a:p>
      </dgm:t>
    </dgm:pt>
    <dgm:pt modelId="{C88616E5-7BCD-4624-A73E-946AFC7638B8}" type="sibTrans" cxnId="{BD348CE2-5EE2-4D2F-AE93-1A514FB5AAB7}">
      <dgm:prSet/>
      <dgm:spPr/>
      <dgm:t>
        <a:bodyPr/>
        <a:lstStyle/>
        <a:p>
          <a:endParaRPr lang="zh-CN" altLang="en-US"/>
        </a:p>
      </dgm:t>
    </dgm:pt>
    <dgm:pt modelId="{C8A6D8DD-6492-4122-95FC-016951CC0BB7}">
      <dgm:prSet/>
      <dgm:spPr/>
      <dgm:t>
        <a:bodyPr/>
        <a:lstStyle/>
        <a:p>
          <a:pPr rtl="0"/>
          <a:r>
            <a:rPr lang="en-US" dirty="0"/>
            <a:t>3) Deposit</a:t>
          </a:r>
          <a:endParaRPr lang="zh-CN" dirty="0"/>
        </a:p>
      </dgm:t>
    </dgm:pt>
    <dgm:pt modelId="{474FDEA9-9F49-40C8-8874-D993091DE440}" type="parTrans" cxnId="{84449FA8-349B-4D0C-BF4B-B57880BDDC41}">
      <dgm:prSet/>
      <dgm:spPr/>
      <dgm:t>
        <a:bodyPr/>
        <a:lstStyle/>
        <a:p>
          <a:endParaRPr lang="zh-CN" altLang="en-US"/>
        </a:p>
      </dgm:t>
    </dgm:pt>
    <dgm:pt modelId="{9FA8A79D-6297-4BD2-9D81-95CE01A8E357}" type="sibTrans" cxnId="{84449FA8-349B-4D0C-BF4B-B57880BDDC41}">
      <dgm:prSet/>
      <dgm:spPr/>
      <dgm:t>
        <a:bodyPr/>
        <a:lstStyle/>
        <a:p>
          <a:endParaRPr lang="zh-CN" altLang="en-US"/>
        </a:p>
      </dgm:t>
    </dgm:pt>
    <dgm:pt modelId="{E6A0DDB2-C4A7-4274-BCA3-85E204239395}">
      <dgm:prSet/>
      <dgm:spPr/>
      <dgm:t>
        <a:bodyPr/>
        <a:lstStyle/>
        <a:p>
          <a:pPr rtl="0"/>
          <a:r>
            <a:rPr lang="en-US" dirty="0"/>
            <a:t>Build a Deposit transaction</a:t>
          </a:r>
          <a:endParaRPr lang="zh-CN" dirty="0"/>
        </a:p>
      </dgm:t>
    </dgm:pt>
    <dgm:pt modelId="{78FB5DD5-7D82-478E-A50F-DAC8161843A1}" type="parTrans" cxnId="{CEA395A9-C7C9-4EE9-A921-F913A4F399F4}">
      <dgm:prSet/>
      <dgm:spPr/>
      <dgm:t>
        <a:bodyPr/>
        <a:lstStyle/>
        <a:p>
          <a:endParaRPr lang="zh-CN" altLang="en-US"/>
        </a:p>
      </dgm:t>
    </dgm:pt>
    <dgm:pt modelId="{4D3E1759-14B1-4670-A17D-FF21A1D1E258}" type="sibTrans" cxnId="{CEA395A9-C7C9-4EE9-A921-F913A4F399F4}">
      <dgm:prSet/>
      <dgm:spPr/>
      <dgm:t>
        <a:bodyPr/>
        <a:lstStyle/>
        <a:p>
          <a:endParaRPr lang="zh-CN" altLang="en-US"/>
        </a:p>
      </dgm:t>
    </dgm:pt>
    <dgm:pt modelId="{6D830EB7-0094-4F3B-B9FB-BCEDD44FF6D3}">
      <dgm:prSet/>
      <dgm:spPr/>
      <dgm:t>
        <a:bodyPr/>
        <a:lstStyle/>
        <a:p>
          <a:pPr rtl="0"/>
          <a:r>
            <a:rPr lang="en-US" dirty="0"/>
            <a:t>4) </a:t>
          </a:r>
          <a:r>
            <a:rPr lang="en-US" altLang="zh-CN" dirty="0"/>
            <a:t>Redeem (optional)</a:t>
          </a:r>
          <a:endParaRPr lang="zh-CN" dirty="0"/>
        </a:p>
      </dgm:t>
    </dgm:pt>
    <dgm:pt modelId="{26525042-3757-4A8C-ADAA-563A52ED1ADB}" type="parTrans" cxnId="{E467F005-2969-450E-8F3A-6D4E68B033DA}">
      <dgm:prSet/>
      <dgm:spPr/>
      <dgm:t>
        <a:bodyPr/>
        <a:lstStyle/>
        <a:p>
          <a:endParaRPr lang="zh-CN" altLang="en-US"/>
        </a:p>
      </dgm:t>
    </dgm:pt>
    <dgm:pt modelId="{19FAFA94-5C9C-4900-BCF3-0007DBD85933}" type="sibTrans" cxnId="{E467F005-2969-450E-8F3A-6D4E68B033DA}">
      <dgm:prSet/>
      <dgm:spPr/>
      <dgm:t>
        <a:bodyPr/>
        <a:lstStyle/>
        <a:p>
          <a:endParaRPr lang="zh-CN" altLang="en-US"/>
        </a:p>
      </dgm:t>
    </dgm:pt>
    <dgm:pt modelId="{7D2A79C0-E091-48B8-879A-AB1BF5BEAF30}">
      <dgm:prSet/>
      <dgm:spPr/>
      <dgm:t>
        <a:bodyPr/>
        <a:lstStyle/>
        <a:p>
          <a:pPr rtl="0"/>
          <a:r>
            <a:rPr lang="en-US" altLang="zh-CN" dirty="0"/>
            <a:t>Build a Redeem transaction</a:t>
          </a:r>
          <a:endParaRPr lang="zh-CN" dirty="0"/>
        </a:p>
      </dgm:t>
    </dgm:pt>
    <dgm:pt modelId="{D525FAE7-54E9-4510-9B66-270B385769FA}" type="parTrans" cxnId="{AB6F48AC-5B1D-4B57-AE4F-9CB766E9BF6B}">
      <dgm:prSet/>
      <dgm:spPr/>
      <dgm:t>
        <a:bodyPr/>
        <a:lstStyle/>
        <a:p>
          <a:endParaRPr lang="zh-CN" altLang="en-US"/>
        </a:p>
      </dgm:t>
    </dgm:pt>
    <dgm:pt modelId="{48757051-C9C3-468B-A111-723A43947CB5}" type="sibTrans" cxnId="{AB6F48AC-5B1D-4B57-AE4F-9CB766E9BF6B}">
      <dgm:prSet/>
      <dgm:spPr/>
      <dgm:t>
        <a:bodyPr/>
        <a:lstStyle/>
        <a:p>
          <a:endParaRPr lang="zh-CN" altLang="en-US"/>
        </a:p>
      </dgm:t>
    </dgm:pt>
    <dgm:pt modelId="{B165ECB8-1A0E-4909-8522-AF093F48A43F}">
      <dgm:prSet custT="1"/>
      <dgm:spPr/>
      <dgm:t>
        <a:bodyPr/>
        <a:lstStyle/>
        <a:p>
          <a:pPr rtl="0"/>
          <a:r>
            <a:rPr lang="zh-CN" altLang="en-US" sz="1400"/>
            <a:t>将同一账户的明文余额转换为零知识余额</a:t>
          </a:r>
          <a:endParaRPr lang="zh-CN" sz="1400" dirty="0"/>
        </a:p>
      </dgm:t>
    </dgm:pt>
    <dgm:pt modelId="{A50C0F86-545C-4ACE-810E-4BA198CAF760}" type="parTrans" cxnId="{0F52A46A-B6C0-452A-96A5-D3FAC4AF4EAE}">
      <dgm:prSet/>
      <dgm:spPr/>
      <dgm:t>
        <a:bodyPr/>
        <a:lstStyle/>
        <a:p>
          <a:endParaRPr lang="zh-CN" altLang="en-US"/>
        </a:p>
      </dgm:t>
    </dgm:pt>
    <dgm:pt modelId="{F99BDBAE-D91C-487B-A690-F9E53F1430AA}" type="sibTrans" cxnId="{0F52A46A-B6C0-452A-96A5-D3FAC4AF4EAE}">
      <dgm:prSet/>
      <dgm:spPr/>
      <dgm:t>
        <a:bodyPr/>
        <a:lstStyle/>
        <a:p>
          <a:endParaRPr lang="zh-CN" altLang="en-US"/>
        </a:p>
      </dgm:t>
    </dgm:pt>
    <dgm:pt modelId="{C809EEC1-55D9-42FD-B181-39E38E6921BE}">
      <dgm:prSet/>
      <dgm:spPr/>
      <dgm:t>
        <a:bodyPr/>
        <a:lstStyle/>
        <a:p>
          <a:pPr rtl="0"/>
          <a:r>
            <a:rPr lang="zh-CN" altLang="en-US"/>
            <a:t>发送者向接收者发起一笔零知识转账，并更新发送者零知识余额</a:t>
          </a:r>
          <a:endParaRPr lang="zh-CN" dirty="0"/>
        </a:p>
      </dgm:t>
    </dgm:pt>
    <dgm:pt modelId="{3EC29FE1-FA95-4855-85B3-266554076E36}" type="parTrans" cxnId="{6D657F82-6577-4DDD-BD8F-5A1CF6B22BA7}">
      <dgm:prSet/>
      <dgm:spPr/>
      <dgm:t>
        <a:bodyPr/>
        <a:lstStyle/>
        <a:p>
          <a:endParaRPr lang="zh-CN" altLang="en-US"/>
        </a:p>
      </dgm:t>
    </dgm:pt>
    <dgm:pt modelId="{BA16DAED-E543-4E43-B3E6-8CF6025601CA}" type="sibTrans" cxnId="{6D657F82-6577-4DDD-BD8F-5A1CF6B22BA7}">
      <dgm:prSet/>
      <dgm:spPr/>
      <dgm:t>
        <a:bodyPr/>
        <a:lstStyle/>
        <a:p>
          <a:endParaRPr lang="zh-CN" altLang="en-US"/>
        </a:p>
      </dgm:t>
    </dgm:pt>
    <dgm:pt modelId="{74396103-3E38-4A46-800F-A35F16C0AFE3}">
      <dgm:prSet/>
      <dgm:spPr/>
      <dgm:t>
        <a:bodyPr/>
        <a:lstStyle/>
        <a:p>
          <a:pPr rtl="0"/>
          <a:r>
            <a:rPr lang="zh-CN" altLang="en-US"/>
            <a:t>接收者接收来自发送者转账的零知识金额</a:t>
          </a:r>
          <a:endParaRPr lang="zh-CN" dirty="0"/>
        </a:p>
      </dgm:t>
    </dgm:pt>
    <dgm:pt modelId="{8BA4EBD6-3017-4DFB-81A5-690EE9C60C5D}" type="parTrans" cxnId="{84BB2792-0B6F-4FCA-843F-B9D93EF29F61}">
      <dgm:prSet/>
      <dgm:spPr/>
      <dgm:t>
        <a:bodyPr/>
        <a:lstStyle/>
        <a:p>
          <a:endParaRPr lang="zh-CN" altLang="en-US"/>
        </a:p>
      </dgm:t>
    </dgm:pt>
    <dgm:pt modelId="{26AA4E5E-6D0A-4874-B5CB-9399364193E8}" type="sibTrans" cxnId="{84BB2792-0B6F-4FCA-843F-B9D93EF29F61}">
      <dgm:prSet/>
      <dgm:spPr/>
      <dgm:t>
        <a:bodyPr/>
        <a:lstStyle/>
        <a:p>
          <a:endParaRPr lang="zh-CN" altLang="en-US"/>
        </a:p>
      </dgm:t>
    </dgm:pt>
    <dgm:pt modelId="{C6DD32EF-CF13-4BE2-A05D-91CA18EF8037}">
      <dgm:prSet/>
      <dgm:spPr/>
      <dgm:t>
        <a:bodyPr/>
        <a:lstStyle/>
        <a:p>
          <a:pPr rtl="0"/>
          <a:r>
            <a:rPr lang="zh-CN" altLang="en-US"/>
            <a:t>将同一账户的零知识余额转换至明文余额</a:t>
          </a:r>
          <a:endParaRPr lang="zh-CN" dirty="0"/>
        </a:p>
      </dgm:t>
    </dgm:pt>
    <dgm:pt modelId="{0CF97DE5-6EF3-4C14-9AEF-4B42D39AAE1A}" type="parTrans" cxnId="{4AB997F9-DCCA-4127-B3C4-D854836316B3}">
      <dgm:prSet/>
      <dgm:spPr/>
      <dgm:t>
        <a:bodyPr/>
        <a:lstStyle/>
        <a:p>
          <a:endParaRPr lang="zh-CN" altLang="en-US"/>
        </a:p>
      </dgm:t>
    </dgm:pt>
    <dgm:pt modelId="{4A4B24CA-48F2-4D13-BE20-F8E69CFD2A98}" type="sibTrans" cxnId="{4AB997F9-DCCA-4127-B3C4-D854836316B3}">
      <dgm:prSet/>
      <dgm:spPr/>
      <dgm:t>
        <a:bodyPr/>
        <a:lstStyle/>
        <a:p>
          <a:endParaRPr lang="zh-CN" altLang="en-US"/>
        </a:p>
      </dgm:t>
    </dgm:pt>
    <dgm:pt modelId="{D71CCBC9-2415-4A9D-988E-57D826F02CAA}" type="pres">
      <dgm:prSet presAssocID="{E75E5E99-9F79-4CF9-9809-4DDB53BEE3DE}" presName="outerComposite" presStyleCnt="0">
        <dgm:presLayoutVars>
          <dgm:chMax val="5"/>
          <dgm:dir/>
          <dgm:resizeHandles val="exact"/>
        </dgm:presLayoutVars>
      </dgm:prSet>
      <dgm:spPr/>
    </dgm:pt>
    <dgm:pt modelId="{292BB2D3-5B76-4436-A3DB-926807CACBF3}" type="pres">
      <dgm:prSet presAssocID="{E75E5E99-9F79-4CF9-9809-4DDB53BEE3DE}" presName="dummyMaxCanvas" presStyleCnt="0">
        <dgm:presLayoutVars/>
      </dgm:prSet>
      <dgm:spPr/>
    </dgm:pt>
    <dgm:pt modelId="{D4115034-BDBD-4C2B-8E64-2AE2B1A47C16}" type="pres">
      <dgm:prSet presAssocID="{E75E5E99-9F79-4CF9-9809-4DDB53BEE3DE}" presName="FourNodes_1" presStyleLbl="node1" presStyleIdx="0" presStyleCnt="4" custLinFactNeighborX="0" custLinFactNeighborY="829">
        <dgm:presLayoutVars>
          <dgm:bulletEnabled val="1"/>
        </dgm:presLayoutVars>
      </dgm:prSet>
      <dgm:spPr/>
    </dgm:pt>
    <dgm:pt modelId="{0B1D2459-28F6-4391-9692-5EA4D4D3E3FE}" type="pres">
      <dgm:prSet presAssocID="{E75E5E99-9F79-4CF9-9809-4DDB53BEE3DE}" presName="FourNodes_2" presStyleLbl="node1" presStyleIdx="1" presStyleCnt="4" custLinFactNeighborX="-451">
        <dgm:presLayoutVars>
          <dgm:bulletEnabled val="1"/>
        </dgm:presLayoutVars>
      </dgm:prSet>
      <dgm:spPr/>
    </dgm:pt>
    <dgm:pt modelId="{61D3E315-013A-483B-B6D2-9D678757A639}" type="pres">
      <dgm:prSet presAssocID="{E75E5E99-9F79-4CF9-9809-4DDB53BEE3DE}" presName="FourNodes_3" presStyleLbl="node1" presStyleIdx="2" presStyleCnt="4">
        <dgm:presLayoutVars>
          <dgm:bulletEnabled val="1"/>
        </dgm:presLayoutVars>
      </dgm:prSet>
      <dgm:spPr/>
    </dgm:pt>
    <dgm:pt modelId="{80EA988C-1352-435D-A01E-259FC1112678}" type="pres">
      <dgm:prSet presAssocID="{E75E5E99-9F79-4CF9-9809-4DDB53BEE3DE}" presName="FourNodes_4" presStyleLbl="node1" presStyleIdx="3" presStyleCnt="4" custLinFactNeighborX="-726">
        <dgm:presLayoutVars>
          <dgm:bulletEnabled val="1"/>
        </dgm:presLayoutVars>
      </dgm:prSet>
      <dgm:spPr/>
    </dgm:pt>
    <dgm:pt modelId="{8930F00D-1D11-47DA-8933-9255582E01F8}" type="pres">
      <dgm:prSet presAssocID="{E75E5E99-9F79-4CF9-9809-4DDB53BEE3DE}" presName="FourConn_1-2" presStyleLbl="fgAccFollowNode1" presStyleIdx="0" presStyleCnt="3">
        <dgm:presLayoutVars>
          <dgm:bulletEnabled val="1"/>
        </dgm:presLayoutVars>
      </dgm:prSet>
      <dgm:spPr/>
    </dgm:pt>
    <dgm:pt modelId="{378E57FD-D1DD-404F-8D1A-8BA57348BB83}" type="pres">
      <dgm:prSet presAssocID="{E75E5E99-9F79-4CF9-9809-4DDB53BEE3DE}" presName="FourConn_2-3" presStyleLbl="fgAccFollowNode1" presStyleIdx="1" presStyleCnt="3">
        <dgm:presLayoutVars>
          <dgm:bulletEnabled val="1"/>
        </dgm:presLayoutVars>
      </dgm:prSet>
      <dgm:spPr/>
    </dgm:pt>
    <dgm:pt modelId="{438ECCCB-53D5-425F-95C2-C646A3046483}" type="pres">
      <dgm:prSet presAssocID="{E75E5E99-9F79-4CF9-9809-4DDB53BEE3DE}" presName="FourConn_3-4" presStyleLbl="fgAccFollowNode1" presStyleIdx="2" presStyleCnt="3">
        <dgm:presLayoutVars>
          <dgm:bulletEnabled val="1"/>
        </dgm:presLayoutVars>
      </dgm:prSet>
      <dgm:spPr/>
    </dgm:pt>
    <dgm:pt modelId="{D4FDB4C0-22EF-4CD0-9CE3-6C56396CC9C8}" type="pres">
      <dgm:prSet presAssocID="{E75E5E99-9F79-4CF9-9809-4DDB53BEE3DE}" presName="FourNodes_1_text" presStyleLbl="node1" presStyleIdx="3" presStyleCnt="4">
        <dgm:presLayoutVars>
          <dgm:bulletEnabled val="1"/>
        </dgm:presLayoutVars>
      </dgm:prSet>
      <dgm:spPr/>
    </dgm:pt>
    <dgm:pt modelId="{537B9AA9-36B5-4BB0-B817-8443E82B5BCF}" type="pres">
      <dgm:prSet presAssocID="{E75E5E99-9F79-4CF9-9809-4DDB53BEE3DE}" presName="FourNodes_2_text" presStyleLbl="node1" presStyleIdx="3" presStyleCnt="4">
        <dgm:presLayoutVars>
          <dgm:bulletEnabled val="1"/>
        </dgm:presLayoutVars>
      </dgm:prSet>
      <dgm:spPr/>
    </dgm:pt>
    <dgm:pt modelId="{A094BBD3-9638-493E-92F4-1E016E9696B1}" type="pres">
      <dgm:prSet presAssocID="{E75E5E99-9F79-4CF9-9809-4DDB53BEE3DE}" presName="FourNodes_3_text" presStyleLbl="node1" presStyleIdx="3" presStyleCnt="4">
        <dgm:presLayoutVars>
          <dgm:bulletEnabled val="1"/>
        </dgm:presLayoutVars>
      </dgm:prSet>
      <dgm:spPr/>
    </dgm:pt>
    <dgm:pt modelId="{93165829-EAB8-47FE-949A-FD061F3A20ED}" type="pres">
      <dgm:prSet presAssocID="{E75E5E99-9F79-4CF9-9809-4DDB53BEE3D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B2F1E02-9F77-48F0-8FB0-CFEF67BFE068}" type="presOf" srcId="{7D2A79C0-E091-48B8-879A-AB1BF5BEAF30}" destId="{80EA988C-1352-435D-A01E-259FC1112678}" srcOrd="0" destOrd="1" presId="urn:microsoft.com/office/officeart/2005/8/layout/vProcess5"/>
    <dgm:cxn modelId="{E467F005-2969-450E-8F3A-6D4E68B033DA}" srcId="{E75E5E99-9F79-4CF9-9809-4DDB53BEE3DE}" destId="{6D830EB7-0094-4F3B-B9FB-BCEDD44FF6D3}" srcOrd="3" destOrd="0" parTransId="{26525042-3757-4A8C-ADAA-563A52ED1ADB}" sibTransId="{19FAFA94-5C9C-4900-BCF3-0007DBD85933}"/>
    <dgm:cxn modelId="{859BA308-BCDE-4A1B-A907-27515CDB97D2}" type="presOf" srcId="{6D830EB7-0094-4F3B-B9FB-BCEDD44FF6D3}" destId="{93165829-EAB8-47FE-949A-FD061F3A20ED}" srcOrd="1" destOrd="0" presId="urn:microsoft.com/office/officeart/2005/8/layout/vProcess5"/>
    <dgm:cxn modelId="{9DED8C0F-38ED-4E5E-A0BF-3D554D57453B}" srcId="{E75E5E99-9F79-4CF9-9809-4DDB53BEE3DE}" destId="{AFE26941-A6CB-43EF-8FE5-442AA3E58935}" srcOrd="0" destOrd="0" parTransId="{138A90BC-66A4-4142-8138-D955F703CBA4}" sibTransId="{702F655E-0D7E-4DC1-9F8C-58F73969A4D6}"/>
    <dgm:cxn modelId="{FBAA9313-0C4B-43C6-AD72-FFCEC1CA6F3E}" srcId="{AFE26941-A6CB-43EF-8FE5-442AA3E58935}" destId="{EAD6F492-9849-4B33-AE80-516A13B30158}" srcOrd="0" destOrd="0" parTransId="{705811BB-0C63-4BEC-AF74-6B681A085B7E}" sibTransId="{0F5BA73F-96A2-419B-B525-2CC0DEA34E14}"/>
    <dgm:cxn modelId="{9402FC21-AB32-4930-BA66-6D33F2C19B8E}" type="presOf" srcId="{E75E5E99-9F79-4CF9-9809-4DDB53BEE3DE}" destId="{D71CCBC9-2415-4A9D-988E-57D826F02CAA}" srcOrd="0" destOrd="0" presId="urn:microsoft.com/office/officeart/2005/8/layout/vProcess5"/>
    <dgm:cxn modelId="{E052BA28-F31F-49A8-83C9-D281568EA347}" type="presOf" srcId="{02F9F2F5-3CF5-477C-B13F-59DC47A8AB5A}" destId="{537B9AA9-36B5-4BB0-B817-8443E82B5BCF}" srcOrd="1" destOrd="0" presId="urn:microsoft.com/office/officeart/2005/8/layout/vProcess5"/>
    <dgm:cxn modelId="{94D8A35B-F79B-4196-9A60-994F7C484241}" type="presOf" srcId="{B165ECB8-1A0E-4909-8522-AF093F48A43F}" destId="{D4115034-BDBD-4C2B-8E64-2AE2B1A47C16}" srcOrd="0" destOrd="2" presId="urn:microsoft.com/office/officeart/2005/8/layout/vProcess5"/>
    <dgm:cxn modelId="{DC21725C-A4D2-489F-B194-7F0590CDBF9D}" type="presOf" srcId="{EAD6F492-9849-4B33-AE80-516A13B30158}" destId="{D4FDB4C0-22EF-4CD0-9CE3-6C56396CC9C8}" srcOrd="1" destOrd="1" presId="urn:microsoft.com/office/officeart/2005/8/layout/vProcess5"/>
    <dgm:cxn modelId="{44333043-7B47-47CE-90F8-C665AF42A8C0}" type="presOf" srcId="{E6A0DDB2-C4A7-4274-BCA3-85E204239395}" destId="{61D3E315-013A-483B-B6D2-9D678757A639}" srcOrd="0" destOrd="1" presId="urn:microsoft.com/office/officeart/2005/8/layout/vProcess5"/>
    <dgm:cxn modelId="{51F52D44-E389-4850-A5A0-808656257871}" type="presOf" srcId="{C6DD32EF-CF13-4BE2-A05D-91CA18EF8037}" destId="{80EA988C-1352-435D-A01E-259FC1112678}" srcOrd="0" destOrd="2" presId="urn:microsoft.com/office/officeart/2005/8/layout/vProcess5"/>
    <dgm:cxn modelId="{349A1B65-2A3C-42A1-A354-EA9D015E1ED2}" type="presOf" srcId="{74396103-3E38-4A46-800F-A35F16C0AFE3}" destId="{A094BBD3-9638-493E-92F4-1E016E9696B1}" srcOrd="1" destOrd="2" presId="urn:microsoft.com/office/officeart/2005/8/layout/vProcess5"/>
    <dgm:cxn modelId="{DE1F9A67-CC7D-4687-8666-804FB8542E14}" type="presOf" srcId="{9FA8A79D-6297-4BD2-9D81-95CE01A8E357}" destId="{438ECCCB-53D5-425F-95C2-C646A3046483}" srcOrd="0" destOrd="0" presId="urn:microsoft.com/office/officeart/2005/8/layout/vProcess5"/>
    <dgm:cxn modelId="{A9024C49-A0D9-4568-AB71-C90486407A25}" type="presOf" srcId="{B165ECB8-1A0E-4909-8522-AF093F48A43F}" destId="{D4FDB4C0-22EF-4CD0-9CE3-6C56396CC9C8}" srcOrd="1" destOrd="2" presId="urn:microsoft.com/office/officeart/2005/8/layout/vProcess5"/>
    <dgm:cxn modelId="{0F52A46A-B6C0-452A-96A5-D3FAC4AF4EAE}" srcId="{AFE26941-A6CB-43EF-8FE5-442AA3E58935}" destId="{B165ECB8-1A0E-4909-8522-AF093F48A43F}" srcOrd="1" destOrd="0" parTransId="{A50C0F86-545C-4ACE-810E-4BA198CAF760}" sibTransId="{F99BDBAE-D91C-487B-A690-F9E53F1430AA}"/>
    <dgm:cxn modelId="{D1D1014F-6E99-4E64-A7EA-747E21A5472D}" type="presOf" srcId="{702F655E-0D7E-4DC1-9F8C-58F73969A4D6}" destId="{8930F00D-1D11-47DA-8933-9255582E01F8}" srcOrd="0" destOrd="0" presId="urn:microsoft.com/office/officeart/2005/8/layout/vProcess5"/>
    <dgm:cxn modelId="{0C7B4F70-EBA1-4950-AE1D-411AA1AB54EB}" type="presOf" srcId="{6D830EB7-0094-4F3B-B9FB-BCEDD44FF6D3}" destId="{80EA988C-1352-435D-A01E-259FC1112678}" srcOrd="0" destOrd="0" presId="urn:microsoft.com/office/officeart/2005/8/layout/vProcess5"/>
    <dgm:cxn modelId="{081C2171-8F76-431E-9780-73C560CD9160}" type="presOf" srcId="{AFE26941-A6CB-43EF-8FE5-442AA3E58935}" destId="{D4FDB4C0-22EF-4CD0-9CE3-6C56396CC9C8}" srcOrd="1" destOrd="0" presId="urn:microsoft.com/office/officeart/2005/8/layout/vProcess5"/>
    <dgm:cxn modelId="{CC0B4E71-20CA-45FB-ACF8-D5FFB4F3D8DA}" type="presOf" srcId="{C809EEC1-55D9-42FD-B181-39E38E6921BE}" destId="{537B9AA9-36B5-4BB0-B817-8443E82B5BCF}" srcOrd="1" destOrd="2" presId="urn:microsoft.com/office/officeart/2005/8/layout/vProcess5"/>
    <dgm:cxn modelId="{E1AD9E7C-1B7C-454C-BB3A-24BF951698CD}" type="presOf" srcId="{7D2A79C0-E091-48B8-879A-AB1BF5BEAF30}" destId="{93165829-EAB8-47FE-949A-FD061F3A20ED}" srcOrd="1" destOrd="1" presId="urn:microsoft.com/office/officeart/2005/8/layout/vProcess5"/>
    <dgm:cxn modelId="{6D657F82-6577-4DDD-BD8F-5A1CF6B22BA7}" srcId="{02F9F2F5-3CF5-477C-B13F-59DC47A8AB5A}" destId="{C809EEC1-55D9-42FD-B181-39E38E6921BE}" srcOrd="1" destOrd="0" parTransId="{3EC29FE1-FA95-4855-85B3-266554076E36}" sibTransId="{BA16DAED-E543-4E43-B3E6-8CF6025601CA}"/>
    <dgm:cxn modelId="{DCBC4986-4750-42B7-85F5-9CE16C62F0B8}" type="presOf" srcId="{AC29F29E-5494-444C-8FD9-1B8B6E2B2AA8}" destId="{0B1D2459-28F6-4391-9692-5EA4D4D3E3FE}" srcOrd="0" destOrd="1" presId="urn:microsoft.com/office/officeart/2005/8/layout/vProcess5"/>
    <dgm:cxn modelId="{47731F87-F6D9-4978-8084-59EF32F2B9F2}" type="presOf" srcId="{C809EEC1-55D9-42FD-B181-39E38E6921BE}" destId="{0B1D2459-28F6-4391-9692-5EA4D4D3E3FE}" srcOrd="0" destOrd="2" presId="urn:microsoft.com/office/officeart/2005/8/layout/vProcess5"/>
    <dgm:cxn modelId="{1358128C-AAC9-4421-8258-47A986D987ED}" type="presOf" srcId="{AFE26941-A6CB-43EF-8FE5-442AA3E58935}" destId="{D4115034-BDBD-4C2B-8E64-2AE2B1A47C16}" srcOrd="0" destOrd="0" presId="urn:microsoft.com/office/officeart/2005/8/layout/vProcess5"/>
    <dgm:cxn modelId="{89B4A390-50F8-4EC0-BE60-8CA60D0BFEA6}" type="presOf" srcId="{CE5FAF37-5C46-4A80-84EF-7864E943ADD5}" destId="{378E57FD-D1DD-404F-8D1A-8BA57348BB83}" srcOrd="0" destOrd="0" presId="urn:microsoft.com/office/officeart/2005/8/layout/vProcess5"/>
    <dgm:cxn modelId="{84BB2792-0B6F-4FCA-843F-B9D93EF29F61}" srcId="{C8A6D8DD-6492-4122-95FC-016951CC0BB7}" destId="{74396103-3E38-4A46-800F-A35F16C0AFE3}" srcOrd="1" destOrd="0" parTransId="{8BA4EBD6-3017-4DFB-81A5-690EE9C60C5D}" sibTransId="{26AA4E5E-6D0A-4874-B5CB-9399364193E8}"/>
    <dgm:cxn modelId="{63EA1995-4F99-4DBB-BACA-771CB3512321}" type="presOf" srcId="{E6A0DDB2-C4A7-4274-BCA3-85E204239395}" destId="{A094BBD3-9638-493E-92F4-1E016E9696B1}" srcOrd="1" destOrd="1" presId="urn:microsoft.com/office/officeart/2005/8/layout/vProcess5"/>
    <dgm:cxn modelId="{32103A98-800C-49EC-A611-5F523A50FE69}" type="presOf" srcId="{02F9F2F5-3CF5-477C-B13F-59DC47A8AB5A}" destId="{0B1D2459-28F6-4391-9692-5EA4D4D3E3FE}" srcOrd="0" destOrd="0" presId="urn:microsoft.com/office/officeart/2005/8/layout/vProcess5"/>
    <dgm:cxn modelId="{84449FA8-349B-4D0C-BF4B-B57880BDDC41}" srcId="{E75E5E99-9F79-4CF9-9809-4DDB53BEE3DE}" destId="{C8A6D8DD-6492-4122-95FC-016951CC0BB7}" srcOrd="2" destOrd="0" parTransId="{474FDEA9-9F49-40C8-8874-D993091DE440}" sibTransId="{9FA8A79D-6297-4BD2-9D81-95CE01A8E357}"/>
    <dgm:cxn modelId="{CEA395A9-C7C9-4EE9-A921-F913A4F399F4}" srcId="{C8A6D8DD-6492-4122-95FC-016951CC0BB7}" destId="{E6A0DDB2-C4A7-4274-BCA3-85E204239395}" srcOrd="0" destOrd="0" parTransId="{78FB5DD5-7D82-478E-A50F-DAC8161843A1}" sibTransId="{4D3E1759-14B1-4670-A17D-FF21A1D1E258}"/>
    <dgm:cxn modelId="{AB6F48AC-5B1D-4B57-AE4F-9CB766E9BF6B}" srcId="{6D830EB7-0094-4F3B-B9FB-BCEDD44FF6D3}" destId="{7D2A79C0-E091-48B8-879A-AB1BF5BEAF30}" srcOrd="0" destOrd="0" parTransId="{D525FAE7-54E9-4510-9B66-270B385769FA}" sibTransId="{48757051-C9C3-468B-A111-723A43947CB5}"/>
    <dgm:cxn modelId="{A7BCF1AE-FFEB-461A-AEA6-87A12E720340}" type="presOf" srcId="{C8A6D8DD-6492-4122-95FC-016951CC0BB7}" destId="{A094BBD3-9638-493E-92F4-1E016E9696B1}" srcOrd="1" destOrd="0" presId="urn:microsoft.com/office/officeart/2005/8/layout/vProcess5"/>
    <dgm:cxn modelId="{A3C2E5C9-9C49-4D3B-AC06-D6D3CA041B32}" type="presOf" srcId="{C6DD32EF-CF13-4BE2-A05D-91CA18EF8037}" destId="{93165829-EAB8-47FE-949A-FD061F3A20ED}" srcOrd="1" destOrd="2" presId="urn:microsoft.com/office/officeart/2005/8/layout/vProcess5"/>
    <dgm:cxn modelId="{AE0DA1CC-BF74-4B98-BFD2-6161BAC16074}" type="presOf" srcId="{EAD6F492-9849-4B33-AE80-516A13B30158}" destId="{D4115034-BDBD-4C2B-8E64-2AE2B1A47C16}" srcOrd="0" destOrd="1" presId="urn:microsoft.com/office/officeart/2005/8/layout/vProcess5"/>
    <dgm:cxn modelId="{A31E35CF-969A-4B7F-AC47-5E4AF1DB0F27}" srcId="{E75E5E99-9F79-4CF9-9809-4DDB53BEE3DE}" destId="{02F9F2F5-3CF5-477C-B13F-59DC47A8AB5A}" srcOrd="1" destOrd="0" parTransId="{75F1778F-B65E-434D-9E88-FF766DE9A9F6}" sibTransId="{CE5FAF37-5C46-4A80-84EF-7864E943ADD5}"/>
    <dgm:cxn modelId="{F9BD6FD3-9EC0-4895-9997-D806AA1E227C}" type="presOf" srcId="{AC29F29E-5494-444C-8FD9-1B8B6E2B2AA8}" destId="{537B9AA9-36B5-4BB0-B817-8443E82B5BCF}" srcOrd="1" destOrd="1" presId="urn:microsoft.com/office/officeart/2005/8/layout/vProcess5"/>
    <dgm:cxn modelId="{A4EC5EDB-BA8D-4964-916E-806AFE32E97D}" type="presOf" srcId="{74396103-3E38-4A46-800F-A35F16C0AFE3}" destId="{61D3E315-013A-483B-B6D2-9D678757A639}" srcOrd="0" destOrd="2" presId="urn:microsoft.com/office/officeart/2005/8/layout/vProcess5"/>
    <dgm:cxn modelId="{BD348CE2-5EE2-4D2F-AE93-1A514FB5AAB7}" srcId="{02F9F2F5-3CF5-477C-B13F-59DC47A8AB5A}" destId="{AC29F29E-5494-444C-8FD9-1B8B6E2B2AA8}" srcOrd="0" destOrd="0" parTransId="{75CF7D6A-4E4E-406C-A1FE-2F2CAB4156B6}" sibTransId="{C88616E5-7BCD-4624-A73E-946AFC7638B8}"/>
    <dgm:cxn modelId="{3AA915F0-249D-4873-9F8B-F77F56321B52}" type="presOf" srcId="{C8A6D8DD-6492-4122-95FC-016951CC0BB7}" destId="{61D3E315-013A-483B-B6D2-9D678757A639}" srcOrd="0" destOrd="0" presId="urn:microsoft.com/office/officeart/2005/8/layout/vProcess5"/>
    <dgm:cxn modelId="{4AB997F9-DCCA-4127-B3C4-D854836316B3}" srcId="{6D830EB7-0094-4F3B-B9FB-BCEDD44FF6D3}" destId="{C6DD32EF-CF13-4BE2-A05D-91CA18EF8037}" srcOrd="1" destOrd="0" parTransId="{0CF97DE5-6EF3-4C14-9AEF-4B42D39AAE1A}" sibTransId="{4A4B24CA-48F2-4D13-BE20-F8E69CFD2A98}"/>
    <dgm:cxn modelId="{CF911787-79C8-493C-8518-7650F7ABFBC9}" type="presParOf" srcId="{D71CCBC9-2415-4A9D-988E-57D826F02CAA}" destId="{292BB2D3-5B76-4436-A3DB-926807CACBF3}" srcOrd="0" destOrd="0" presId="urn:microsoft.com/office/officeart/2005/8/layout/vProcess5"/>
    <dgm:cxn modelId="{9642505C-3246-471B-A882-FC9284343004}" type="presParOf" srcId="{D71CCBC9-2415-4A9D-988E-57D826F02CAA}" destId="{D4115034-BDBD-4C2B-8E64-2AE2B1A47C16}" srcOrd="1" destOrd="0" presId="urn:microsoft.com/office/officeart/2005/8/layout/vProcess5"/>
    <dgm:cxn modelId="{C30B1492-2868-4B8B-AE41-F2E80DC96E08}" type="presParOf" srcId="{D71CCBC9-2415-4A9D-988E-57D826F02CAA}" destId="{0B1D2459-28F6-4391-9692-5EA4D4D3E3FE}" srcOrd="2" destOrd="0" presId="urn:microsoft.com/office/officeart/2005/8/layout/vProcess5"/>
    <dgm:cxn modelId="{F8503BFC-B106-439A-99AA-BFA097ACB510}" type="presParOf" srcId="{D71CCBC9-2415-4A9D-988E-57D826F02CAA}" destId="{61D3E315-013A-483B-B6D2-9D678757A639}" srcOrd="3" destOrd="0" presId="urn:microsoft.com/office/officeart/2005/8/layout/vProcess5"/>
    <dgm:cxn modelId="{C54D2417-6E6E-49B7-A9FA-10AF6F7F2F39}" type="presParOf" srcId="{D71CCBC9-2415-4A9D-988E-57D826F02CAA}" destId="{80EA988C-1352-435D-A01E-259FC1112678}" srcOrd="4" destOrd="0" presId="urn:microsoft.com/office/officeart/2005/8/layout/vProcess5"/>
    <dgm:cxn modelId="{0C5C68BF-EEBB-4CFA-BDE1-DE5CF256492F}" type="presParOf" srcId="{D71CCBC9-2415-4A9D-988E-57D826F02CAA}" destId="{8930F00D-1D11-47DA-8933-9255582E01F8}" srcOrd="5" destOrd="0" presId="urn:microsoft.com/office/officeart/2005/8/layout/vProcess5"/>
    <dgm:cxn modelId="{A9BA0331-19ED-4EDF-825E-01B5C087D231}" type="presParOf" srcId="{D71CCBC9-2415-4A9D-988E-57D826F02CAA}" destId="{378E57FD-D1DD-404F-8D1A-8BA57348BB83}" srcOrd="6" destOrd="0" presId="urn:microsoft.com/office/officeart/2005/8/layout/vProcess5"/>
    <dgm:cxn modelId="{707313E6-0C58-4001-ABD3-1AF011C5A636}" type="presParOf" srcId="{D71CCBC9-2415-4A9D-988E-57D826F02CAA}" destId="{438ECCCB-53D5-425F-95C2-C646A3046483}" srcOrd="7" destOrd="0" presId="urn:microsoft.com/office/officeart/2005/8/layout/vProcess5"/>
    <dgm:cxn modelId="{AFA5BB74-8154-45B4-9C57-7AD83A08BED0}" type="presParOf" srcId="{D71CCBC9-2415-4A9D-988E-57D826F02CAA}" destId="{D4FDB4C0-22EF-4CD0-9CE3-6C56396CC9C8}" srcOrd="8" destOrd="0" presId="urn:microsoft.com/office/officeart/2005/8/layout/vProcess5"/>
    <dgm:cxn modelId="{48410589-7EE9-4ECB-BDBC-3B0E6BB796F8}" type="presParOf" srcId="{D71CCBC9-2415-4A9D-988E-57D826F02CAA}" destId="{537B9AA9-36B5-4BB0-B817-8443E82B5BCF}" srcOrd="9" destOrd="0" presId="urn:microsoft.com/office/officeart/2005/8/layout/vProcess5"/>
    <dgm:cxn modelId="{B246E189-3DB8-4206-A1AF-5F1AFD07085F}" type="presParOf" srcId="{D71CCBC9-2415-4A9D-988E-57D826F02CAA}" destId="{A094BBD3-9638-493E-92F4-1E016E9696B1}" srcOrd="10" destOrd="0" presId="urn:microsoft.com/office/officeart/2005/8/layout/vProcess5"/>
    <dgm:cxn modelId="{30FDC670-639B-4564-9A57-72A3C530A552}" type="presParOf" srcId="{D71CCBC9-2415-4A9D-988E-57D826F02CAA}" destId="{93165829-EAB8-47FE-949A-FD061F3A20E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115034-BDBD-4C2B-8E64-2AE2B1A47C16}">
      <dsp:nvSpPr>
        <dsp:cNvPr id="0" name=""/>
        <dsp:cNvSpPr/>
      </dsp:nvSpPr>
      <dsp:spPr>
        <a:xfrm>
          <a:off x="0" y="9483"/>
          <a:ext cx="6362007" cy="11440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1) Mint</a:t>
          </a:r>
          <a:endParaRPr lang="zh-CN" sz="18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/>
            <a:t>Build a Mint transaction</a:t>
          </a:r>
          <a:endParaRPr lang="zh-CN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/>
            <a:t>将同一账户的明文余额转换为零知识余额</a:t>
          </a:r>
          <a:endParaRPr lang="zh-CN" sz="1400" kern="1200" dirty="0"/>
        </a:p>
      </dsp:txBody>
      <dsp:txXfrm>
        <a:off x="33507" y="42990"/>
        <a:ext cx="5030855" cy="1077001"/>
      </dsp:txXfrm>
    </dsp:sp>
    <dsp:sp modelId="{0B1D2459-28F6-4391-9692-5EA4D4D3E3FE}">
      <dsp:nvSpPr>
        <dsp:cNvPr id="0" name=""/>
        <dsp:cNvSpPr/>
      </dsp:nvSpPr>
      <dsp:spPr>
        <a:xfrm>
          <a:off x="504125" y="1352018"/>
          <a:ext cx="6362007" cy="1144015"/>
        </a:xfrm>
        <a:prstGeom prst="roundRect">
          <a:avLst>
            <a:gd name="adj" fmla="val 1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2) Send</a:t>
          </a:r>
          <a:endParaRPr lang="zh-CN" sz="17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Build a Send transaction</a:t>
          </a:r>
          <a:endParaRPr lang="zh-CN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/>
            <a:t>发送者向接收者发起一笔零知识转账，并更新发送者零知识余额</a:t>
          </a:r>
          <a:endParaRPr lang="zh-CN" sz="1300" kern="1200" dirty="0"/>
        </a:p>
      </dsp:txBody>
      <dsp:txXfrm>
        <a:off x="537632" y="1385525"/>
        <a:ext cx="5018564" cy="1077001"/>
      </dsp:txXfrm>
    </dsp:sp>
    <dsp:sp modelId="{61D3E315-013A-483B-B6D2-9D678757A639}">
      <dsp:nvSpPr>
        <dsp:cNvPr id="0" name=""/>
        <dsp:cNvSpPr/>
      </dsp:nvSpPr>
      <dsp:spPr>
        <a:xfrm>
          <a:off x="1057683" y="2704037"/>
          <a:ext cx="6362007" cy="1144015"/>
        </a:xfrm>
        <a:prstGeom prst="roundRect">
          <a:avLst>
            <a:gd name="adj" fmla="val 1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3) Deposit</a:t>
          </a:r>
          <a:endParaRPr lang="zh-CN" sz="17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Build a Deposit transaction</a:t>
          </a:r>
          <a:endParaRPr lang="zh-CN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/>
            <a:t>接收者接收来自发送者转账的零知识金额</a:t>
          </a:r>
          <a:endParaRPr lang="zh-CN" sz="1300" kern="1200" dirty="0"/>
        </a:p>
      </dsp:txBody>
      <dsp:txXfrm>
        <a:off x="1091190" y="2737544"/>
        <a:ext cx="5026517" cy="1077001"/>
      </dsp:txXfrm>
    </dsp:sp>
    <dsp:sp modelId="{80EA988C-1352-435D-A01E-259FC1112678}">
      <dsp:nvSpPr>
        <dsp:cNvPr id="0" name=""/>
        <dsp:cNvSpPr/>
      </dsp:nvSpPr>
      <dsp:spPr>
        <a:xfrm>
          <a:off x="1544313" y="4056056"/>
          <a:ext cx="6362007" cy="1144015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4) </a:t>
          </a:r>
          <a:r>
            <a:rPr lang="en-US" altLang="zh-CN" sz="1700" kern="1200" dirty="0"/>
            <a:t>Redeem (optional)</a:t>
          </a:r>
          <a:endParaRPr lang="zh-CN" sz="17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300" kern="1200" dirty="0"/>
            <a:t>Build a Redeem transaction</a:t>
          </a:r>
          <a:endParaRPr lang="zh-CN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/>
            <a:t>将同一账户的零知识余额转换至明文余额</a:t>
          </a:r>
          <a:endParaRPr lang="zh-CN" sz="1300" kern="1200" dirty="0"/>
        </a:p>
      </dsp:txBody>
      <dsp:txXfrm>
        <a:off x="1577820" y="4089563"/>
        <a:ext cx="5018564" cy="1077001"/>
      </dsp:txXfrm>
    </dsp:sp>
    <dsp:sp modelId="{8930F00D-1D11-47DA-8933-9255582E01F8}">
      <dsp:nvSpPr>
        <dsp:cNvPr id="0" name=""/>
        <dsp:cNvSpPr/>
      </dsp:nvSpPr>
      <dsp:spPr>
        <a:xfrm>
          <a:off x="5618396" y="876212"/>
          <a:ext cx="743610" cy="74361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300" kern="1200"/>
        </a:p>
      </dsp:txBody>
      <dsp:txXfrm>
        <a:off x="5785708" y="876212"/>
        <a:ext cx="408986" cy="559567"/>
      </dsp:txXfrm>
    </dsp:sp>
    <dsp:sp modelId="{378E57FD-D1DD-404F-8D1A-8BA57348BB83}">
      <dsp:nvSpPr>
        <dsp:cNvPr id="0" name=""/>
        <dsp:cNvSpPr/>
      </dsp:nvSpPr>
      <dsp:spPr>
        <a:xfrm>
          <a:off x="6151215" y="2228230"/>
          <a:ext cx="743610" cy="74361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300" kern="1200"/>
        </a:p>
      </dsp:txBody>
      <dsp:txXfrm>
        <a:off x="6318527" y="2228230"/>
        <a:ext cx="408986" cy="559567"/>
      </dsp:txXfrm>
    </dsp:sp>
    <dsp:sp modelId="{438ECCCB-53D5-425F-95C2-C646A3046483}">
      <dsp:nvSpPr>
        <dsp:cNvPr id="0" name=""/>
        <dsp:cNvSpPr/>
      </dsp:nvSpPr>
      <dsp:spPr>
        <a:xfrm>
          <a:off x="6676080" y="3580249"/>
          <a:ext cx="743610" cy="74361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300" kern="1200"/>
        </a:p>
      </dsp:txBody>
      <dsp:txXfrm>
        <a:off x="6843392" y="3580249"/>
        <a:ext cx="408986" cy="5595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CDA44-6C4F-4CAC-A624-608DD6A7FBAA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0D5AC-E5EE-4785-80D9-9E9A36664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55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zk-snark</a:t>
            </a:r>
            <a:r>
              <a:rPr lang="zh-CN" altLang="en-US"/>
              <a:t>，用于隐私保护的账户模型区块链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0D5AC-E5EE-4785-80D9-9E9A3666474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502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UTXO</a:t>
            </a: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Unspent Transaction Outputs</a:t>
            </a: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）是未花费的交易输出</a:t>
            </a:r>
            <a:endParaRPr lang="en-US" altLang="zh-CN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UTXO</a:t>
            </a:r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类比纸币</a:t>
            </a:r>
            <a:endParaRPr lang="en-US" altLang="zh-CN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账户类比银行卡</a:t>
            </a:r>
            <a:endParaRPr lang="en-US" altLang="zh-CN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0D5AC-E5EE-4785-80D9-9E9A3666474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031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0D5AC-E5EE-4785-80D9-9E9A3666474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196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转账交易产生后，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将该交易的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通过链下告知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只有当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</a:t>
            </a:r>
            <a:r>
              <a:rPr lang="en-US" altLang="zh-CN" sz="1200" b="1" kern="1200" baseline="-25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被矿工共识成功后，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</a:t>
            </a:r>
            <a:r>
              <a:rPr lang="en-US" altLang="zh-CN" sz="1200" b="1" kern="1200" baseline="-25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交易中的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cmt</a:t>
            </a:r>
            <a:r>
              <a:rPr lang="en-US" altLang="zh-CN" sz="1200" kern="1200" baseline="-25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才会被矿工进行组织处理，记录在以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</a:t>
            </a:r>
            <a:r>
              <a:rPr lang="en-US" altLang="zh-CN" sz="1200" kern="1200" baseline="-25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cmt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为树根的默克尔树上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记录在区块头部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，该交易并不使用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</a:t>
            </a:r>
            <a:r>
              <a:rPr lang="en-US" altLang="zh-CN" sz="1200" kern="1200" baseline="-25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cmt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生成证明。</a:t>
            </a:r>
            <a:endParaRPr lang="en-US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上述交易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cmt</a:t>
            </a:r>
            <a:r>
              <a:rPr lang="en-US" altLang="zh-CN" sz="1200" kern="1200" baseline="-25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</a:t>
            </a:r>
            <a:r>
              <a:rPr lang="en-US" altLang="zh-CN" sz="1200" kern="1200" baseline="-25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关联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cmt</a:t>
            </a:r>
            <a:r>
              <a:rPr lang="en-US" altLang="zh-CN" sz="1200" kern="1200" baseline="-25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，然后通过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cmt</a:t>
            </a:r>
            <a:r>
              <a:rPr lang="en-US" altLang="zh-CN" sz="1200" kern="1200" baseline="-25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cmt</a:t>
            </a:r>
            <a:r>
              <a:rPr lang="en-US" altLang="zh-CN" sz="1200" kern="1200" baseline="-25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之间的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确定更新后的余额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cmt’</a:t>
            </a:r>
            <a:r>
              <a:rPr lang="en-US" altLang="zh-CN" sz="1200" kern="1200" baseline="-25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0D5AC-E5EE-4785-80D9-9E9A3666474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156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0D5AC-E5EE-4785-80D9-9E9A3666474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90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E671-5D8A-49D1-8C1A-062942A0DAD0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32DB-58D5-4CDB-9D28-ED8320646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49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E671-5D8A-49D1-8C1A-062942A0DAD0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32DB-58D5-4CDB-9D28-ED8320646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43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E671-5D8A-49D1-8C1A-062942A0DAD0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32DB-58D5-4CDB-9D28-ED8320646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784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B62D9D0-ACE6-7A43-BF6D-2BD350F08F29}"/>
              </a:ext>
            </a:extLst>
          </p:cNvPr>
          <p:cNvCxnSpPr/>
          <p:nvPr userDrawn="1"/>
        </p:nvCxnSpPr>
        <p:spPr>
          <a:xfrm>
            <a:off x="0" y="898499"/>
            <a:ext cx="9144000" cy="0"/>
          </a:xfrm>
          <a:prstGeom prst="line">
            <a:avLst/>
          </a:prstGeom>
          <a:ln w="38100">
            <a:solidFill>
              <a:srgbClr val="3A5C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90F00C0-A406-7C49-BE33-5997901E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C7ADE77-2817-7C48-8A75-4BFBCC9C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07" y="6356353"/>
            <a:ext cx="2057400" cy="365125"/>
          </a:xfrm>
        </p:spPr>
        <p:txBody>
          <a:bodyPr/>
          <a:lstStyle>
            <a:lvl1pPr algn="l">
              <a:defRPr/>
            </a:lvl1pPr>
          </a:lstStyle>
          <a:p>
            <a:fld id="{DB179751-00C4-422A-8D46-518BB757786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39335C-1734-A34B-954F-F843742648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58855" y="6350984"/>
            <a:ext cx="1388238" cy="42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7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E671-5D8A-49D1-8C1A-062942A0DAD0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32DB-58D5-4CDB-9D28-ED8320646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17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E671-5D8A-49D1-8C1A-062942A0DAD0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32DB-58D5-4CDB-9D28-ED8320646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65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E671-5D8A-49D1-8C1A-062942A0DAD0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32DB-58D5-4CDB-9D28-ED8320646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73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E671-5D8A-49D1-8C1A-062942A0DAD0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32DB-58D5-4CDB-9D28-ED8320646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69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E671-5D8A-49D1-8C1A-062942A0DAD0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32DB-58D5-4CDB-9D28-ED8320646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626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E671-5D8A-49D1-8C1A-062942A0DAD0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32DB-58D5-4CDB-9D28-ED8320646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73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E671-5D8A-49D1-8C1A-062942A0DAD0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32DB-58D5-4CDB-9D28-ED8320646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12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E671-5D8A-49D1-8C1A-062942A0DAD0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32DB-58D5-4CDB-9D28-ED8320646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39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7E671-5D8A-49D1-8C1A-062942A0DAD0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832DB-58D5-4CDB-9D28-ED8320646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50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35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0919" y="1789490"/>
            <a:ext cx="8502161" cy="1054079"/>
          </a:xfrm>
        </p:spPr>
        <p:txBody>
          <a:bodyPr>
            <a:noAutofit/>
          </a:bodyPr>
          <a:lstStyle/>
          <a:p>
            <a:pPr algn="l"/>
            <a:r>
              <a:rPr lang="en-US" altLang="zh-CN" sz="3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BlockMaze: An Efficient Privacy-Preserving</a:t>
            </a:r>
            <a:br>
              <a:rPr lang="en-US" altLang="zh-CN" sz="3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Account-Model Blockchain Based on </a:t>
            </a:r>
            <a:r>
              <a:rPr lang="en-US" altLang="zh-CN" sz="3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zk</a:t>
            </a:r>
            <a:r>
              <a:rPr lang="en-US" altLang="zh-CN" sz="3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-SNARKs</a:t>
            </a:r>
            <a:endParaRPr lang="en-US" altLang="zh-CN" sz="27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C227455-6AAA-455B-A57D-7B362376A4E3}"/>
              </a:ext>
            </a:extLst>
          </p:cNvPr>
          <p:cNvSpPr txBox="1"/>
          <p:nvPr/>
        </p:nvSpPr>
        <p:spPr>
          <a:xfrm>
            <a:off x="5613723" y="4294208"/>
            <a:ext cx="2037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汇报人：周延</a:t>
            </a:r>
          </a:p>
        </p:txBody>
      </p:sp>
    </p:spTree>
    <p:extLst>
      <p:ext uri="{BB962C8B-B14F-4D97-AF65-F5344CB8AC3E}">
        <p14:creationId xmlns:p14="http://schemas.microsoft.com/office/powerpoint/2010/main" val="584081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306D849-98ED-4F76-B68F-194157EF7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800" y="959195"/>
            <a:ext cx="6199237" cy="47903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B9648C6-458B-437A-A5EF-036E14964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805" y="5898805"/>
            <a:ext cx="5229225" cy="742950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E0AF343A-F48F-408C-92F4-45C1681EA447}"/>
              </a:ext>
            </a:extLst>
          </p:cNvPr>
          <p:cNvSpPr txBox="1"/>
          <p:nvPr/>
        </p:nvSpPr>
        <p:spPr>
          <a:xfrm>
            <a:off x="215219" y="75384"/>
            <a:ext cx="6092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solidFill>
                  <a:srgbClr val="2A4F8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  <a:endParaRPr lang="en-US" altLang="zh-CN" sz="4000" b="1" dirty="0">
              <a:solidFill>
                <a:srgbClr val="2A4F8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18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69C1006D-62F4-4676-B2A2-25C1D1BC6506}"/>
              </a:ext>
            </a:extLst>
          </p:cNvPr>
          <p:cNvSpPr txBox="1"/>
          <p:nvPr/>
        </p:nvSpPr>
        <p:spPr>
          <a:xfrm>
            <a:off x="87399" y="129732"/>
            <a:ext cx="59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solidFill>
                  <a:srgbClr val="2A4F8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框架</a:t>
            </a:r>
            <a:endParaRPr lang="en-US" sz="4000" b="1" dirty="0">
              <a:solidFill>
                <a:srgbClr val="2A4F8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7FD0404-D57F-4B5C-881C-1D3E76E33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77" y="935523"/>
            <a:ext cx="8122537" cy="543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9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5A817F54-5C0B-4EBD-8623-785B63C4A858}"/>
              </a:ext>
            </a:extLst>
          </p:cNvPr>
          <p:cNvSpPr txBox="1"/>
          <p:nvPr/>
        </p:nvSpPr>
        <p:spPr>
          <a:xfrm>
            <a:off x="87399" y="129732"/>
            <a:ext cx="59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solidFill>
                  <a:srgbClr val="2A4F8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零知识交易</a:t>
            </a:r>
            <a:endParaRPr lang="en-US" sz="4000" b="1" dirty="0">
              <a:solidFill>
                <a:srgbClr val="2A4F8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3" name="内容占位符 3">
            <a:extLst>
              <a:ext uri="{FF2B5EF4-FFF2-40B4-BE49-F238E27FC236}">
                <a16:creationId xmlns:a16="http://schemas.microsoft.com/office/drawing/2014/main" id="{1746C62E-A347-42D6-A3D0-3994D63150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85824"/>
              </p:ext>
            </p:extLst>
          </p:nvPr>
        </p:nvGraphicFramePr>
        <p:xfrm>
          <a:off x="360218" y="1099128"/>
          <a:ext cx="7952509" cy="5200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925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4115034-BDBD-4C2B-8E64-2AE2B1A47C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930F00D-1D11-47DA-8933-9255582E0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B1D2459-28F6-4391-9692-5EA4D4D3E3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78E57FD-D1DD-404F-8D1A-8BA57348BB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1D3E315-013A-483B-B6D2-9D678757A6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38ECCCB-53D5-425F-95C2-C646A30464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0EA988C-1352-435D-A01E-259FC11126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930F6FA-E581-4B1A-924D-000751BBA27F}"/>
              </a:ext>
            </a:extLst>
          </p:cNvPr>
          <p:cNvSpPr txBox="1">
            <a:spLocks/>
          </p:cNvSpPr>
          <p:nvPr/>
        </p:nvSpPr>
        <p:spPr>
          <a:xfrm>
            <a:off x="148122" y="1042219"/>
            <a:ext cx="8449638" cy="714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/>
              <a:t>Mint transaction : </a:t>
            </a:r>
            <a:r>
              <a:rPr lang="zh-CN" altLang="en-US" sz="2000"/>
              <a:t>将同一账户</a:t>
            </a:r>
            <a:r>
              <a:rPr lang="en-US" altLang="zh-CN" sz="2000"/>
              <a:t>(A)</a:t>
            </a:r>
            <a:r>
              <a:rPr lang="zh-CN" altLang="en-US" sz="2000"/>
              <a:t>的明文余额转换为零知识余额</a:t>
            </a:r>
            <a:endParaRPr lang="en-US" altLang="zh-CN" sz="2000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B173306D-E351-4B87-A0DF-F317C29F104C}"/>
              </a:ext>
            </a:extLst>
          </p:cNvPr>
          <p:cNvSpPr txBox="1"/>
          <p:nvPr/>
        </p:nvSpPr>
        <p:spPr>
          <a:xfrm>
            <a:off x="215218" y="75384"/>
            <a:ext cx="3900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2A4F8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Mint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7990565-145A-41BD-B4D7-FC761AC42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40" y="1702105"/>
            <a:ext cx="2836107" cy="220928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3EB9F78-F48D-49E8-9BF3-BC62B4C2756D}"/>
              </a:ext>
            </a:extLst>
          </p:cNvPr>
          <p:cNvSpPr/>
          <p:nvPr/>
        </p:nvSpPr>
        <p:spPr>
          <a:xfrm>
            <a:off x="672465" y="4174194"/>
            <a:ext cx="63954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266700" algn="ctr">
              <a:spcAft>
                <a:spcPts val="0"/>
              </a:spcAft>
              <a:tabLst>
                <a:tab pos="647065" algn="l"/>
              </a:tabLst>
            </a:pPr>
            <a:r>
              <a:rPr lang="en-US" altLang="zh-CN" b="1" kern="100">
                <a:latin typeface="等线" panose="02010600030101010101" pitchFamily="2" charset="-122"/>
                <a:cs typeface="Times New Roman" panose="02020603050405020304" pitchFamily="18" charset="0"/>
              </a:rPr>
              <a:t>Tx</a:t>
            </a:r>
            <a:r>
              <a:rPr lang="en-US" altLang="zh-CN" b="1" kern="100" baseline="-25000">
                <a:latin typeface="等线" panose="02010600030101010101" pitchFamily="2" charset="-122"/>
                <a:cs typeface="Times New Roman" panose="02020603050405020304" pitchFamily="18" charset="0"/>
              </a:rPr>
              <a:t>Mint</a:t>
            </a:r>
            <a:r>
              <a:rPr lang="en-US" altLang="zh-CN" b="1" kern="100">
                <a:latin typeface="等线" panose="02010600030101010101" pitchFamily="2" charset="-122"/>
                <a:cs typeface="Times New Roman" panose="02020603050405020304" pitchFamily="18" charset="0"/>
              </a:rPr>
              <a:t>=(nonce, pk</a:t>
            </a:r>
            <a:r>
              <a:rPr lang="en-US" altLang="zh-CN" b="1" kern="100" baseline="-25000">
                <a:latin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kern="100">
                <a:latin typeface="等线" panose="02010600030101010101" pitchFamily="2" charset="-122"/>
                <a:cs typeface="Times New Roman" panose="02020603050405020304" pitchFamily="18" charset="0"/>
              </a:rPr>
              <a:t>, value, sn</a:t>
            </a:r>
            <a:r>
              <a:rPr lang="en-US" altLang="zh-CN" b="1" kern="100" baseline="-25000">
                <a:latin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kern="100" baseline="30000">
                <a:latin typeface="等线" panose="02010600030101010101" pitchFamily="2" charset="-122"/>
                <a:cs typeface="Times New Roman" panose="02020603050405020304" pitchFamily="18" charset="0"/>
              </a:rPr>
              <a:t>old</a:t>
            </a:r>
            <a:r>
              <a:rPr lang="en-US" altLang="zh-CN" b="1" kern="100">
                <a:latin typeface="等线" panose="02010600030101010101" pitchFamily="2" charset="-122"/>
                <a:cs typeface="Times New Roman" panose="02020603050405020304" pitchFamily="18" charset="0"/>
              </a:rPr>
              <a:t>, cmt</a:t>
            </a:r>
            <a:r>
              <a:rPr lang="en-US" altLang="zh-CN" b="1" kern="100" baseline="-25000">
                <a:latin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kern="100">
                <a:latin typeface="等线" panose="02010600030101010101" pitchFamily="2" charset="-122"/>
                <a:cs typeface="Times New Roman" panose="02020603050405020304" pitchFamily="18" charset="0"/>
              </a:rPr>
              <a:t>, proof</a:t>
            </a:r>
            <a:r>
              <a:rPr lang="en-US" altLang="zh-CN" b="1" kern="100" baseline="-25000">
                <a:latin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b="1" kern="100">
                <a:latin typeface="等线" panose="02010600030101010101" pitchFamily="2" charset="-122"/>
                <a:cs typeface="Times New Roman" panose="02020603050405020304" pitchFamily="18" charset="0"/>
              </a:rPr>
              <a:t>, sig</a:t>
            </a:r>
            <a:r>
              <a:rPr lang="en-US" altLang="zh-CN" b="1" kern="100" baseline="-25000">
                <a:latin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b="1" kern="100">
                <a:latin typeface="等线" panose="02010600030101010101" pitchFamily="2" charset="-122"/>
                <a:cs typeface="Times New Roman" panose="02020603050405020304" pitchFamily="18" charset="0"/>
              </a:rPr>
              <a:t>).</a:t>
            </a:r>
            <a:endParaRPr lang="zh-CN" altLang="zh-CN" kern="10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25A65FB-DE70-4563-B4A6-0BA4DFAB07E8}"/>
              </a:ext>
            </a:extLst>
          </p:cNvPr>
          <p:cNvSpPr/>
          <p:nvPr/>
        </p:nvSpPr>
        <p:spPr>
          <a:xfrm>
            <a:off x="2230016" y="2416940"/>
            <a:ext cx="66893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333500">
              <a:spcAft>
                <a:spcPts val="0"/>
              </a:spcAft>
              <a:tabLst>
                <a:tab pos="647065" algn="l"/>
              </a:tabLst>
            </a:pPr>
            <a:r>
              <a:rPr lang="en-US" altLang="zh-CN" kern="100">
                <a:latin typeface="等线" panose="02010600030101010101" pitchFamily="2" charset="-122"/>
                <a:cs typeface="Times New Roman" panose="02020603050405020304" pitchFamily="18" charset="0"/>
              </a:rPr>
              <a:t>Mint</a:t>
            </a:r>
            <a:r>
              <a:rPr lang="zh-CN" altLang="zh-CN" kern="100">
                <a:latin typeface="等线" panose="02010600030101010101" pitchFamily="2" charset="-122"/>
                <a:cs typeface="Times New Roman" panose="02020603050405020304" pitchFamily="18" charset="0"/>
              </a:rPr>
              <a:t>前账户</a:t>
            </a:r>
            <a:r>
              <a:rPr lang="en-US" altLang="zh-CN" kern="100">
                <a:latin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kern="100">
                <a:latin typeface="等线" panose="02010600030101010101" pitchFamily="2" charset="-122"/>
                <a:cs typeface="Times New Roman" panose="02020603050405020304" pitchFamily="18" charset="0"/>
              </a:rPr>
              <a:t>的余额情况：</a:t>
            </a:r>
            <a:r>
              <a:rPr lang="en-US" altLang="zh-CN" kern="100">
                <a:latin typeface="等线" panose="02010600030101010101" pitchFamily="2" charset="-122"/>
                <a:cs typeface="Times New Roman" panose="02020603050405020304" pitchFamily="18" charset="0"/>
              </a:rPr>
              <a:t>{balance</a:t>
            </a:r>
            <a:r>
              <a:rPr lang="en-US" altLang="zh-CN" b="1" kern="100" baseline="-25000">
                <a:latin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kern="100">
                <a:latin typeface="等线" panose="02010600030101010101" pitchFamily="2" charset="-122"/>
                <a:cs typeface="Times New Roman" panose="02020603050405020304" pitchFamily="18" charset="0"/>
              </a:rPr>
              <a:t>, cmt</a:t>
            </a:r>
            <a:r>
              <a:rPr lang="en-US" altLang="zh-CN" kern="100" baseline="-25000">
                <a:latin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kern="100" baseline="30000">
                <a:latin typeface="等线" panose="02010600030101010101" pitchFamily="2" charset="-122"/>
                <a:cs typeface="Times New Roman" panose="02020603050405020304" pitchFamily="18" charset="0"/>
              </a:rPr>
              <a:t>old</a:t>
            </a:r>
            <a:r>
              <a:rPr lang="en-US" altLang="zh-CN" kern="100">
                <a:latin typeface="等线" panose="02010600030101010101" pitchFamily="2" charset="-122"/>
                <a:cs typeface="Times New Roman" panose="02020603050405020304" pitchFamily="18" charset="0"/>
              </a:rPr>
              <a:t> };</a:t>
            </a:r>
          </a:p>
          <a:p>
            <a:pPr indent="1333500">
              <a:spcAft>
                <a:spcPts val="0"/>
              </a:spcAft>
              <a:tabLst>
                <a:tab pos="647065" algn="l"/>
              </a:tabLst>
            </a:pPr>
            <a:r>
              <a:rPr lang="en-US" altLang="zh-CN" kern="100">
                <a:latin typeface="等线" panose="02010600030101010101" pitchFamily="2" charset="-122"/>
                <a:cs typeface="Times New Roman" panose="02020603050405020304" pitchFamily="18" charset="0"/>
              </a:rPr>
              <a:t>Mint</a:t>
            </a:r>
            <a:r>
              <a:rPr lang="zh-CN" altLang="zh-CN" kern="100">
                <a:latin typeface="等线" panose="02010600030101010101" pitchFamily="2" charset="-122"/>
                <a:cs typeface="Times New Roman" panose="02020603050405020304" pitchFamily="18" charset="0"/>
              </a:rPr>
              <a:t>后账户</a:t>
            </a:r>
            <a:r>
              <a:rPr lang="en-US" altLang="zh-CN" kern="100">
                <a:latin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kern="100">
                <a:latin typeface="等线" panose="02010600030101010101" pitchFamily="2" charset="-122"/>
                <a:cs typeface="Times New Roman" panose="02020603050405020304" pitchFamily="18" charset="0"/>
              </a:rPr>
              <a:t>的余额情况：</a:t>
            </a:r>
            <a:r>
              <a:rPr lang="en-US" altLang="zh-CN" kern="100">
                <a:latin typeface="等线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b="1" kern="10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>
                <a:latin typeface="等线" panose="02010600030101010101" pitchFamily="2" charset="-122"/>
                <a:cs typeface="Times New Roman" panose="02020603050405020304" pitchFamily="18" charset="0"/>
              </a:rPr>
              <a:t>balance</a:t>
            </a:r>
            <a:r>
              <a:rPr lang="en-US" altLang="zh-CN" kern="100" baseline="-25000">
                <a:latin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kern="100">
                <a:latin typeface="等线" panose="02010600030101010101" pitchFamily="2" charset="-122"/>
                <a:cs typeface="Times New Roman" panose="02020603050405020304" pitchFamily="18" charset="0"/>
              </a:rPr>
              <a:t>-value, cmt</a:t>
            </a:r>
            <a:r>
              <a:rPr lang="en-US" altLang="zh-CN" kern="100" baseline="-25000">
                <a:latin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kern="100">
                <a:latin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72D83C0-3241-4566-9200-FAAB34160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953" y="4898346"/>
            <a:ext cx="6187976" cy="9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6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930F6FA-E581-4B1A-924D-000751BBA27F}"/>
              </a:ext>
            </a:extLst>
          </p:cNvPr>
          <p:cNvSpPr txBox="1">
            <a:spLocks/>
          </p:cNvSpPr>
          <p:nvPr/>
        </p:nvSpPr>
        <p:spPr>
          <a:xfrm>
            <a:off x="213694" y="1084076"/>
            <a:ext cx="8449638" cy="714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/>
              <a:t>Send Transaction:</a:t>
            </a:r>
            <a:r>
              <a:rPr lang="zh-CN" altLang="en-US" sz="2000"/>
              <a:t>发送者</a:t>
            </a:r>
            <a:r>
              <a:rPr lang="en-US" altLang="zh-CN" sz="2000"/>
              <a:t>(A)</a:t>
            </a:r>
            <a:r>
              <a:rPr lang="zh-CN" altLang="en-US" sz="2000"/>
              <a:t>向接收者</a:t>
            </a:r>
            <a:r>
              <a:rPr lang="en-US" altLang="zh-CN" sz="2000"/>
              <a:t>(B)</a:t>
            </a:r>
            <a:r>
              <a:rPr lang="zh-CN" altLang="en-US" sz="2000"/>
              <a:t>发起一笔零知识转账，并更新发送者</a:t>
            </a:r>
            <a:r>
              <a:rPr lang="en-US" altLang="zh-CN" sz="2000"/>
              <a:t>(A)</a:t>
            </a:r>
            <a:r>
              <a:rPr lang="zh-CN" altLang="en-US" sz="2000"/>
              <a:t>零知识余额</a:t>
            </a:r>
            <a:endParaRPr lang="en-US" altLang="zh-CN" sz="1600" dirty="0"/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1AB982D7-6075-4EF4-BBEA-73E4C3B97331}"/>
              </a:ext>
            </a:extLst>
          </p:cNvPr>
          <p:cNvSpPr txBox="1"/>
          <p:nvPr/>
        </p:nvSpPr>
        <p:spPr>
          <a:xfrm>
            <a:off x="215218" y="75384"/>
            <a:ext cx="3900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2A4F8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Send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DED4B87-2752-4ED3-B2E2-D6B0405BC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544" y="1670208"/>
            <a:ext cx="3479938" cy="19873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E5CDE6-E726-409A-8BFC-963A34699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434" y="3568427"/>
            <a:ext cx="73437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2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930F6FA-E581-4B1A-924D-000751BBA27F}"/>
              </a:ext>
            </a:extLst>
          </p:cNvPr>
          <p:cNvSpPr txBox="1">
            <a:spLocks/>
          </p:cNvSpPr>
          <p:nvPr/>
        </p:nvSpPr>
        <p:spPr>
          <a:xfrm>
            <a:off x="213694" y="1084076"/>
            <a:ext cx="8449638" cy="714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/>
              <a:t>Send Transaction:</a:t>
            </a:r>
            <a:r>
              <a:rPr lang="zh-CN" altLang="en-US" sz="2000"/>
              <a:t>发送者</a:t>
            </a:r>
            <a:r>
              <a:rPr lang="en-US" altLang="zh-CN" sz="2000"/>
              <a:t>(A)</a:t>
            </a:r>
            <a:r>
              <a:rPr lang="zh-CN" altLang="en-US" sz="2000"/>
              <a:t>向接收者</a:t>
            </a:r>
            <a:r>
              <a:rPr lang="en-US" altLang="zh-CN" sz="2000"/>
              <a:t>(B)</a:t>
            </a:r>
            <a:r>
              <a:rPr lang="zh-CN" altLang="en-US" sz="2000"/>
              <a:t>发起一笔零知识转账，并更新发送者</a:t>
            </a:r>
            <a:r>
              <a:rPr lang="en-US" altLang="zh-CN" sz="2000"/>
              <a:t>(A)</a:t>
            </a:r>
            <a:r>
              <a:rPr lang="zh-CN" altLang="en-US" sz="2000"/>
              <a:t>零知识余额</a:t>
            </a:r>
            <a:endParaRPr lang="en-US" altLang="zh-CN" sz="1600" dirty="0"/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1AB982D7-6075-4EF4-BBEA-73E4C3B97331}"/>
              </a:ext>
            </a:extLst>
          </p:cNvPr>
          <p:cNvSpPr txBox="1"/>
          <p:nvPr/>
        </p:nvSpPr>
        <p:spPr>
          <a:xfrm>
            <a:off x="215218" y="75384"/>
            <a:ext cx="3900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2A4F8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Send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CC72E29-7AAB-49F4-A73C-B10603AA4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75" y="3833308"/>
            <a:ext cx="8220075" cy="20859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393E4E9-BA41-4981-9781-5CFC8EC4F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544" y="1670208"/>
            <a:ext cx="3479938" cy="198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51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930F6FA-E581-4B1A-924D-000751BBA27F}"/>
              </a:ext>
            </a:extLst>
          </p:cNvPr>
          <p:cNvSpPr txBox="1">
            <a:spLocks/>
          </p:cNvSpPr>
          <p:nvPr/>
        </p:nvSpPr>
        <p:spPr>
          <a:xfrm>
            <a:off x="315906" y="1084077"/>
            <a:ext cx="8828093" cy="482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/>
              <a:t>Deposit Transaction:</a:t>
            </a:r>
            <a:r>
              <a:rPr lang="zh-CN" altLang="en-US" sz="2000"/>
              <a:t>接收者</a:t>
            </a:r>
            <a:r>
              <a:rPr lang="en-US" altLang="zh-CN" sz="2000"/>
              <a:t>(B)</a:t>
            </a:r>
            <a:r>
              <a:rPr lang="zh-CN" altLang="en-US" sz="2000"/>
              <a:t>接收来自发送者</a:t>
            </a:r>
            <a:r>
              <a:rPr lang="en-US" altLang="zh-CN" sz="2000"/>
              <a:t>(A)</a:t>
            </a:r>
            <a:r>
              <a:rPr lang="zh-CN" altLang="en-US" sz="2000"/>
              <a:t>转账的零知识金额</a:t>
            </a:r>
            <a:endParaRPr lang="en-US" altLang="zh-CN" sz="1600" dirty="0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B90C919E-429E-4799-BC0B-D7050961E560}"/>
              </a:ext>
            </a:extLst>
          </p:cNvPr>
          <p:cNvSpPr txBox="1"/>
          <p:nvPr/>
        </p:nvSpPr>
        <p:spPr>
          <a:xfrm>
            <a:off x="215218" y="75384"/>
            <a:ext cx="3900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2A4F8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Deposit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D3ADB88-08AF-49C6-978B-BDE97651D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211" y="1573000"/>
            <a:ext cx="2682507" cy="18560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8648247-967D-4A02-8B49-50C3474AE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51" y="1325427"/>
            <a:ext cx="3141608" cy="22554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4DC5D07-D87E-41F9-8116-E4CB5AF30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062" y="3507501"/>
            <a:ext cx="73818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4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930F6FA-E581-4B1A-924D-000751BBA27F}"/>
              </a:ext>
            </a:extLst>
          </p:cNvPr>
          <p:cNvSpPr txBox="1">
            <a:spLocks/>
          </p:cNvSpPr>
          <p:nvPr/>
        </p:nvSpPr>
        <p:spPr>
          <a:xfrm>
            <a:off x="148122" y="1042219"/>
            <a:ext cx="8449638" cy="714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/>
              <a:t>Redeem transaction: </a:t>
            </a:r>
            <a:r>
              <a:rPr lang="zh-CN" altLang="en-US" sz="2000"/>
              <a:t>将同一账户</a:t>
            </a:r>
            <a:r>
              <a:rPr lang="en-US" altLang="zh-CN" sz="2000"/>
              <a:t>(C)</a:t>
            </a:r>
            <a:r>
              <a:rPr lang="zh-CN" altLang="en-US" sz="2000"/>
              <a:t>的零知识余额转换至明文余额</a:t>
            </a:r>
            <a:endParaRPr lang="en-US" altLang="zh-CN" sz="2000" dirty="0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E7FF6E47-0E4D-423E-B09A-35DCAD43F33E}"/>
              </a:ext>
            </a:extLst>
          </p:cNvPr>
          <p:cNvSpPr txBox="1"/>
          <p:nvPr/>
        </p:nvSpPr>
        <p:spPr>
          <a:xfrm>
            <a:off x="215218" y="75384"/>
            <a:ext cx="3900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2A4F8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Redeem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4941D4F-C055-4473-91C2-A6357DA86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338" y="1605663"/>
            <a:ext cx="2772245" cy="20273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F73B9AC-09E2-431E-874C-11BA1764F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62" y="3784418"/>
            <a:ext cx="79152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0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DE254A0-9545-4CD6-A076-F5D1799117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29790" y="1093470"/>
            <a:ext cx="4884420" cy="4671060"/>
          </a:xfrm>
          <a:prstGeom prst="rect">
            <a:avLst/>
          </a:prstGeom>
        </p:spPr>
      </p:pic>
      <p:sp>
        <p:nvSpPr>
          <p:cNvPr id="3" name="TextBox 4">
            <a:extLst>
              <a:ext uri="{FF2B5EF4-FFF2-40B4-BE49-F238E27FC236}">
                <a16:creationId xmlns:a16="http://schemas.microsoft.com/office/drawing/2014/main" id="{19B3CC01-A19B-4E7A-BA6A-9CB3DB418546}"/>
              </a:ext>
            </a:extLst>
          </p:cNvPr>
          <p:cNvSpPr txBox="1"/>
          <p:nvPr/>
        </p:nvSpPr>
        <p:spPr>
          <a:xfrm>
            <a:off x="215218" y="75384"/>
            <a:ext cx="3900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solidFill>
                  <a:srgbClr val="2A4F8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时序图</a:t>
            </a:r>
            <a:endParaRPr lang="en-US" altLang="zh-CN" sz="4000" b="1" dirty="0">
              <a:solidFill>
                <a:srgbClr val="2A4F8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618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5A817F54-5C0B-4EBD-8623-785B63C4A858}"/>
              </a:ext>
            </a:extLst>
          </p:cNvPr>
          <p:cNvSpPr txBox="1"/>
          <p:nvPr/>
        </p:nvSpPr>
        <p:spPr>
          <a:xfrm>
            <a:off x="87399" y="129732"/>
            <a:ext cx="59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solidFill>
                  <a:srgbClr val="2A4F8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代码结构</a:t>
            </a:r>
            <a:endParaRPr lang="en-US" sz="4000" b="1" dirty="0">
              <a:solidFill>
                <a:srgbClr val="2A4F8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282446C-3BEC-4451-A520-3B9DF1B485ED}"/>
              </a:ext>
            </a:extLst>
          </p:cNvPr>
          <p:cNvGrpSpPr/>
          <p:nvPr/>
        </p:nvGrpSpPr>
        <p:grpSpPr>
          <a:xfrm>
            <a:off x="370391" y="2523280"/>
            <a:ext cx="8254679" cy="1774399"/>
            <a:chOff x="370391" y="2523281"/>
            <a:chExt cx="8254679" cy="1632030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7880B0D3-3F91-40AC-AC23-17C3FA521BED}"/>
                </a:ext>
              </a:extLst>
            </p:cNvPr>
            <p:cNvSpPr/>
            <p:nvPr/>
          </p:nvSpPr>
          <p:spPr>
            <a:xfrm>
              <a:off x="370391" y="2523281"/>
              <a:ext cx="2129742" cy="163203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/>
                <a:t>ethereum</a:t>
              </a:r>
            </a:p>
            <a:p>
              <a:pPr algn="ctr"/>
              <a:r>
                <a:rPr lang="zh-CN" altLang="en-US"/>
                <a:t>负责产生零知识交易、验证零知识交易以及交易流程等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82F5F251-0D47-4137-9AB8-BA5D571A26CB}"/>
                </a:ext>
              </a:extLst>
            </p:cNvPr>
            <p:cNvSpPr/>
            <p:nvPr/>
          </p:nvSpPr>
          <p:spPr>
            <a:xfrm>
              <a:off x="3432859" y="2523281"/>
              <a:ext cx="2129742" cy="163203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/>
                <a:t>cgo</a:t>
              </a:r>
            </a:p>
            <a:p>
              <a:pPr algn="ctr"/>
              <a:r>
                <a:rPr lang="zh-CN" altLang="en-US"/>
                <a:t>方便</a:t>
              </a:r>
              <a:r>
                <a:rPr lang="en-US" altLang="zh-CN"/>
                <a:t>ethereum</a:t>
              </a:r>
              <a:r>
                <a:rPr lang="zh-CN" altLang="en-US"/>
                <a:t>调用</a:t>
              </a:r>
              <a:r>
                <a:rPr lang="en-US" altLang="zh-CN"/>
                <a:t>libsnark-c++</a:t>
              </a:r>
              <a:r>
                <a:rPr lang="zh-CN" altLang="en-US"/>
                <a:t>库以获取</a:t>
              </a:r>
              <a:r>
                <a:rPr lang="en-US" altLang="zh-CN"/>
                <a:t>proof</a:t>
              </a:r>
              <a:r>
                <a:rPr lang="zh-CN" altLang="en-US"/>
                <a:t>和验证</a:t>
              </a:r>
              <a:r>
                <a:rPr lang="en-US" altLang="zh-CN"/>
                <a:t>proof</a:t>
              </a:r>
              <a:endParaRPr lang="zh-CN" altLang="en-US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59FA63FC-8AEF-4F5C-BC2A-D8FECAC27461}"/>
                </a:ext>
              </a:extLst>
            </p:cNvPr>
            <p:cNvSpPr/>
            <p:nvPr/>
          </p:nvSpPr>
          <p:spPr>
            <a:xfrm>
              <a:off x="6495328" y="2523281"/>
              <a:ext cx="2129742" cy="163203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/>
                <a:t>libsnark</a:t>
              </a:r>
            </a:p>
            <a:p>
              <a:pPr algn="ctr"/>
              <a:r>
                <a:rPr lang="zh-CN" altLang="en-US"/>
                <a:t>负责</a:t>
              </a:r>
              <a:r>
                <a:rPr lang="en-US" altLang="zh-CN"/>
                <a:t>zksnark</a:t>
              </a:r>
              <a:r>
                <a:rPr lang="zh-CN" altLang="en-US"/>
                <a:t>的逻辑和</a:t>
              </a:r>
              <a:r>
                <a:rPr lang="en-US" altLang="zh-CN"/>
                <a:t>proof</a:t>
              </a:r>
              <a:r>
                <a:rPr lang="zh-CN" altLang="en-US"/>
                <a:t>的具体实现</a:t>
              </a:r>
            </a:p>
          </p:txBody>
        </p:sp>
        <p:sp>
          <p:nvSpPr>
            <p:cNvPr id="9" name="箭头: 左右 8">
              <a:extLst>
                <a:ext uri="{FF2B5EF4-FFF2-40B4-BE49-F238E27FC236}">
                  <a16:creationId xmlns:a16="http://schemas.microsoft.com/office/drawing/2014/main" id="{EB34FDCE-B4D1-4FE5-B887-1905A09178DF}"/>
                </a:ext>
              </a:extLst>
            </p:cNvPr>
            <p:cNvSpPr/>
            <p:nvPr/>
          </p:nvSpPr>
          <p:spPr>
            <a:xfrm>
              <a:off x="2468875" y="3096980"/>
              <a:ext cx="963984" cy="48463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箭头: 左右 9">
              <a:extLst>
                <a:ext uri="{FF2B5EF4-FFF2-40B4-BE49-F238E27FC236}">
                  <a16:creationId xmlns:a16="http://schemas.microsoft.com/office/drawing/2014/main" id="{1B820824-E36A-4C9F-A45F-15AF0D8F26C2}"/>
                </a:ext>
              </a:extLst>
            </p:cNvPr>
            <p:cNvSpPr/>
            <p:nvPr/>
          </p:nvSpPr>
          <p:spPr>
            <a:xfrm>
              <a:off x="5562601" y="3096980"/>
              <a:ext cx="932726" cy="48463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06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>
            <a:extLst>
              <a:ext uri="{FF2B5EF4-FFF2-40B4-BE49-F238E27FC236}">
                <a16:creationId xmlns:a16="http://schemas.microsoft.com/office/drawing/2014/main" id="{EDCA3A3E-58DE-442C-AD2A-7D644DF76F0C}"/>
              </a:ext>
            </a:extLst>
          </p:cNvPr>
          <p:cNvSpPr txBox="1"/>
          <p:nvPr/>
        </p:nvSpPr>
        <p:spPr>
          <a:xfrm>
            <a:off x="215219" y="75384"/>
            <a:ext cx="6092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solidFill>
                  <a:srgbClr val="2A4F8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  <a:endParaRPr lang="en-US" altLang="zh-CN" sz="4000" b="1" dirty="0">
              <a:solidFill>
                <a:srgbClr val="2A4F8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F9CE314-ED0D-4D8D-BB03-DFAA3BE59F6F}"/>
              </a:ext>
            </a:extLst>
          </p:cNvPr>
          <p:cNvSpPr/>
          <p:nvPr/>
        </p:nvSpPr>
        <p:spPr>
          <a:xfrm>
            <a:off x="805174" y="1121080"/>
            <a:ext cx="3639151" cy="3894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3200">
                <a:solidFill>
                  <a:schemeClr val="accent5">
                    <a:lumMod val="50000"/>
                  </a:schemeClr>
                </a:solidFill>
                <a:latin typeface="NimbusRomNo9L-Medi"/>
              </a:rPr>
              <a:t>基础知识</a:t>
            </a:r>
            <a:endParaRPr lang="en-US" altLang="zh-CN" sz="3200">
              <a:solidFill>
                <a:schemeClr val="accent5">
                  <a:lumMod val="50000"/>
                </a:schemeClr>
              </a:solidFill>
              <a:latin typeface="NimbusRomNo9L-Medi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3200">
                <a:solidFill>
                  <a:schemeClr val="accent5">
                    <a:lumMod val="50000"/>
                  </a:schemeClr>
                </a:solidFill>
                <a:latin typeface="NimbusRomNo9L-Medi"/>
              </a:rPr>
              <a:t>框架设计</a:t>
            </a:r>
            <a:endParaRPr lang="en-US" altLang="zh-CN" sz="3200">
              <a:solidFill>
                <a:schemeClr val="accent5">
                  <a:lumMod val="50000"/>
                </a:schemeClr>
              </a:solidFill>
              <a:latin typeface="NimbusRomNo9L-Medi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3200">
                <a:solidFill>
                  <a:schemeClr val="accent5">
                    <a:lumMod val="50000"/>
                  </a:schemeClr>
                </a:solidFill>
                <a:latin typeface="NimbusRomNo9L-Medi"/>
              </a:rPr>
              <a:t>代码结构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3200">
                <a:solidFill>
                  <a:schemeClr val="accent5">
                    <a:lumMod val="50000"/>
                  </a:schemeClr>
                </a:solidFill>
                <a:latin typeface="NimbusRomNo9L-Medi"/>
              </a:rPr>
              <a:t>测试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93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5A817F54-5C0B-4EBD-8623-785B63C4A858}"/>
              </a:ext>
            </a:extLst>
          </p:cNvPr>
          <p:cNvSpPr txBox="1"/>
          <p:nvPr/>
        </p:nvSpPr>
        <p:spPr>
          <a:xfrm>
            <a:off x="87399" y="129732"/>
            <a:ext cx="59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solidFill>
                  <a:srgbClr val="2A4F8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代码结构</a:t>
            </a:r>
            <a:r>
              <a:rPr lang="en-US" altLang="zh-CN" sz="4000" b="1">
                <a:solidFill>
                  <a:srgbClr val="2A4F8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-ethereum</a:t>
            </a:r>
            <a:endParaRPr lang="en-US" sz="4000" b="1" dirty="0">
              <a:solidFill>
                <a:srgbClr val="2A4F8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076FE9-96FB-41F9-9909-58C54FB73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" y="1510665"/>
            <a:ext cx="8572500" cy="4933950"/>
          </a:xfrm>
          <a:prstGeom prst="rect">
            <a:avLst/>
          </a:prstGeom>
        </p:spPr>
      </p:pic>
      <p:sp>
        <p:nvSpPr>
          <p:cNvPr id="6" name="右大括号 5">
            <a:extLst>
              <a:ext uri="{FF2B5EF4-FFF2-40B4-BE49-F238E27FC236}">
                <a16:creationId xmlns:a16="http://schemas.microsoft.com/office/drawing/2014/main" id="{EB5A46A6-0050-4090-BC48-75B75372B42B}"/>
              </a:ext>
            </a:extLst>
          </p:cNvPr>
          <p:cNvSpPr/>
          <p:nvPr/>
        </p:nvSpPr>
        <p:spPr>
          <a:xfrm>
            <a:off x="5608320" y="2895600"/>
            <a:ext cx="155448" cy="91440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2616AA4-E244-479C-AC92-CE1B0CFA8577}"/>
              </a:ext>
            </a:extLst>
          </p:cNvPr>
          <p:cNvCxnSpPr>
            <a:cxnSpLocks/>
          </p:cNvCxnSpPr>
          <p:nvPr/>
        </p:nvCxnSpPr>
        <p:spPr>
          <a:xfrm flipV="1">
            <a:off x="7874000" y="3881120"/>
            <a:ext cx="152400" cy="7924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35FB832-AC43-420D-8258-ADAE4A66F940}"/>
              </a:ext>
            </a:extLst>
          </p:cNvPr>
          <p:cNvSpPr/>
          <p:nvPr/>
        </p:nvSpPr>
        <p:spPr>
          <a:xfrm>
            <a:off x="7227570" y="3429000"/>
            <a:ext cx="1559560" cy="4521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调用</a:t>
            </a:r>
            <a:r>
              <a:rPr lang="en-US" altLang="zh-CN" sz="1200"/>
              <a:t>cgo</a:t>
            </a:r>
            <a:r>
              <a:rPr lang="zh-CN" altLang="en-US" sz="1200"/>
              <a:t>以获取</a:t>
            </a:r>
            <a:r>
              <a:rPr lang="en-US" altLang="zh-CN" sz="1200"/>
              <a:t>proof</a:t>
            </a:r>
            <a:endParaRPr lang="zh-CN" altLang="en-US" sz="120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E0E4BD3-E711-4302-A316-5E554CD7DD3E}"/>
              </a:ext>
            </a:extLst>
          </p:cNvPr>
          <p:cNvSpPr/>
          <p:nvPr/>
        </p:nvSpPr>
        <p:spPr>
          <a:xfrm>
            <a:off x="5775198" y="3116580"/>
            <a:ext cx="1326642" cy="4521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获取新明文余额、零知识余额等</a:t>
            </a:r>
          </a:p>
        </p:txBody>
      </p:sp>
    </p:spTree>
    <p:extLst>
      <p:ext uri="{BB962C8B-B14F-4D97-AF65-F5344CB8AC3E}">
        <p14:creationId xmlns:p14="http://schemas.microsoft.com/office/powerpoint/2010/main" val="276044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5A817F54-5C0B-4EBD-8623-785B63C4A858}"/>
              </a:ext>
            </a:extLst>
          </p:cNvPr>
          <p:cNvSpPr txBox="1"/>
          <p:nvPr/>
        </p:nvSpPr>
        <p:spPr>
          <a:xfrm>
            <a:off x="87399" y="129732"/>
            <a:ext cx="59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solidFill>
                  <a:srgbClr val="2A4F8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代码结构</a:t>
            </a:r>
            <a:r>
              <a:rPr lang="en-US" altLang="zh-CN" sz="4000" b="1">
                <a:solidFill>
                  <a:srgbClr val="2A4F8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-ethereum</a:t>
            </a:r>
            <a:endParaRPr lang="en-US" sz="4000" b="1" dirty="0">
              <a:solidFill>
                <a:srgbClr val="2A4F8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E6F15C-36EB-4630-9312-13C744DEC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8219"/>
            <a:ext cx="9144000" cy="2804283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D172F3E-EF5B-4778-85AA-4EF300FD9555}"/>
              </a:ext>
            </a:extLst>
          </p:cNvPr>
          <p:cNvCxnSpPr>
            <a:cxnSpLocks/>
          </p:cNvCxnSpPr>
          <p:nvPr/>
        </p:nvCxnSpPr>
        <p:spPr>
          <a:xfrm>
            <a:off x="6207760" y="2529902"/>
            <a:ext cx="792480" cy="3962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B07C075-B44E-4599-B369-6917E488DAAA}"/>
              </a:ext>
            </a:extLst>
          </p:cNvPr>
          <p:cNvSpPr/>
          <p:nvPr/>
        </p:nvSpPr>
        <p:spPr>
          <a:xfrm>
            <a:off x="6292850" y="2926142"/>
            <a:ext cx="1559560" cy="4521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调用</a:t>
            </a:r>
            <a:r>
              <a:rPr lang="en-US" altLang="zh-CN" sz="1200"/>
              <a:t>cgo</a:t>
            </a:r>
            <a:r>
              <a:rPr lang="zh-CN" altLang="en-US" sz="1200"/>
              <a:t>以验证</a:t>
            </a:r>
            <a:r>
              <a:rPr lang="en-US" altLang="zh-CN" sz="1200"/>
              <a:t>proof</a:t>
            </a:r>
            <a:endParaRPr lang="zh-CN" altLang="en-US" sz="120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64AABA0-3C28-4E99-AC8A-8C23EDF69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525" y="4434381"/>
            <a:ext cx="5314950" cy="1295400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67591FA-CEDC-48B2-80FA-30954CA7A658}"/>
              </a:ext>
            </a:extLst>
          </p:cNvPr>
          <p:cNvCxnSpPr>
            <a:cxnSpLocks/>
          </p:cNvCxnSpPr>
          <p:nvPr/>
        </p:nvCxnSpPr>
        <p:spPr>
          <a:xfrm>
            <a:off x="5427980" y="4553885"/>
            <a:ext cx="792480" cy="3962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C10770F-6F8E-4FC8-9E23-2D2E2BA7DA5D}"/>
              </a:ext>
            </a:extLst>
          </p:cNvPr>
          <p:cNvSpPr/>
          <p:nvPr/>
        </p:nvSpPr>
        <p:spPr>
          <a:xfrm>
            <a:off x="5513070" y="4950125"/>
            <a:ext cx="1559560" cy="4521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返回两种余额</a:t>
            </a:r>
          </a:p>
        </p:txBody>
      </p:sp>
    </p:spTree>
    <p:extLst>
      <p:ext uri="{BB962C8B-B14F-4D97-AF65-F5344CB8AC3E}">
        <p14:creationId xmlns:p14="http://schemas.microsoft.com/office/powerpoint/2010/main" val="235338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5A817F54-5C0B-4EBD-8623-785B63C4A858}"/>
              </a:ext>
            </a:extLst>
          </p:cNvPr>
          <p:cNvSpPr txBox="1"/>
          <p:nvPr/>
        </p:nvSpPr>
        <p:spPr>
          <a:xfrm>
            <a:off x="87399" y="129732"/>
            <a:ext cx="59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solidFill>
                  <a:srgbClr val="2A4F8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代码结构</a:t>
            </a:r>
            <a:r>
              <a:rPr lang="en-US" altLang="zh-CN" sz="4000" b="1">
                <a:solidFill>
                  <a:srgbClr val="2A4F8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-cgo</a:t>
            </a:r>
            <a:endParaRPr lang="en-US" sz="4000" b="1" dirty="0">
              <a:solidFill>
                <a:srgbClr val="2A4F8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EC3095-2977-44C1-A5A6-06D65E07C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" y="1156970"/>
            <a:ext cx="8562975" cy="163830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64BF18F-61CD-4599-A6B4-5E092C8995CB}"/>
              </a:ext>
            </a:extLst>
          </p:cNvPr>
          <p:cNvCxnSpPr>
            <a:cxnSpLocks/>
          </p:cNvCxnSpPr>
          <p:nvPr/>
        </p:nvCxnSpPr>
        <p:spPr>
          <a:xfrm>
            <a:off x="4940300" y="1739565"/>
            <a:ext cx="792480" cy="3962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578D7DE-12A2-415A-A1D3-64A6147D0A6D}"/>
              </a:ext>
            </a:extLst>
          </p:cNvPr>
          <p:cNvSpPr/>
          <p:nvPr/>
        </p:nvSpPr>
        <p:spPr>
          <a:xfrm>
            <a:off x="5025390" y="2135805"/>
            <a:ext cx="1559560" cy="4521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导入动态链接库，引入头文件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FB83396-069F-4849-8C44-0BE8C14F0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1" y="2984165"/>
            <a:ext cx="8296275" cy="3752850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89F035E-6CBC-4B54-887D-2FB08FAE3EA8}"/>
              </a:ext>
            </a:extLst>
          </p:cNvPr>
          <p:cNvCxnSpPr>
            <a:cxnSpLocks/>
          </p:cNvCxnSpPr>
          <p:nvPr/>
        </p:nvCxnSpPr>
        <p:spPr>
          <a:xfrm>
            <a:off x="3992880" y="3911600"/>
            <a:ext cx="2447290" cy="1850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0E3DBE4-5E65-4F46-AAD9-772EB93A9D21}"/>
              </a:ext>
            </a:extLst>
          </p:cNvPr>
          <p:cNvSpPr/>
          <p:nvPr/>
        </p:nvSpPr>
        <p:spPr>
          <a:xfrm>
            <a:off x="5732780" y="4096685"/>
            <a:ext cx="1559560" cy="4521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Go</a:t>
            </a:r>
            <a:r>
              <a:rPr lang="zh-CN" altLang="en-US" sz="1200"/>
              <a:t>类型转换为</a:t>
            </a:r>
            <a:r>
              <a:rPr lang="en-US" altLang="zh-CN" sz="1200"/>
              <a:t>c</a:t>
            </a:r>
            <a:r>
              <a:rPr lang="zh-CN" altLang="en-US" sz="1200"/>
              <a:t>类型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9C80EDA-8A92-42F5-9DEF-0CF089220E1D}"/>
              </a:ext>
            </a:extLst>
          </p:cNvPr>
          <p:cNvCxnSpPr>
            <a:cxnSpLocks/>
          </p:cNvCxnSpPr>
          <p:nvPr/>
        </p:nvCxnSpPr>
        <p:spPr>
          <a:xfrm>
            <a:off x="4795520" y="5879908"/>
            <a:ext cx="792480" cy="3962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254FDDD-6277-48D4-BCD4-C7830D820C5B}"/>
              </a:ext>
            </a:extLst>
          </p:cNvPr>
          <p:cNvSpPr/>
          <p:nvPr/>
        </p:nvSpPr>
        <p:spPr>
          <a:xfrm>
            <a:off x="4880610" y="6276148"/>
            <a:ext cx="1559560" cy="4521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调用</a:t>
            </a:r>
            <a:r>
              <a:rPr lang="en-US" altLang="zh-CN" sz="1200"/>
              <a:t>libsnark</a:t>
            </a:r>
            <a:r>
              <a:rPr lang="zh-CN" altLang="en-US" sz="1200"/>
              <a:t>以产生</a:t>
            </a:r>
            <a:r>
              <a:rPr lang="en-US" altLang="zh-CN" sz="1200"/>
              <a:t>proof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129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5A817F54-5C0B-4EBD-8623-785B63C4A858}"/>
              </a:ext>
            </a:extLst>
          </p:cNvPr>
          <p:cNvSpPr txBox="1"/>
          <p:nvPr/>
        </p:nvSpPr>
        <p:spPr>
          <a:xfrm>
            <a:off x="87399" y="129732"/>
            <a:ext cx="59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solidFill>
                  <a:srgbClr val="2A4F8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代码结构</a:t>
            </a:r>
            <a:r>
              <a:rPr lang="en-US" altLang="zh-CN" sz="4000" b="1">
                <a:solidFill>
                  <a:srgbClr val="2A4F8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-cgo</a:t>
            </a:r>
            <a:endParaRPr lang="en-US" sz="4000" b="1" dirty="0">
              <a:solidFill>
                <a:srgbClr val="2A4F8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6C45CA-FFF7-4E66-A828-8536E57B5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1153160"/>
            <a:ext cx="8886825" cy="2209800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D67A992-BE0F-4A87-9E80-7427D0508DCA}"/>
              </a:ext>
            </a:extLst>
          </p:cNvPr>
          <p:cNvCxnSpPr>
            <a:cxnSpLocks/>
          </p:cNvCxnSpPr>
          <p:nvPr/>
        </p:nvCxnSpPr>
        <p:spPr>
          <a:xfrm>
            <a:off x="5781040" y="2334068"/>
            <a:ext cx="792480" cy="3962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5CB30F9-4C59-4569-B031-2FA10C6CFBD8}"/>
              </a:ext>
            </a:extLst>
          </p:cNvPr>
          <p:cNvSpPr/>
          <p:nvPr/>
        </p:nvSpPr>
        <p:spPr>
          <a:xfrm>
            <a:off x="5866130" y="2730308"/>
            <a:ext cx="1559560" cy="4521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调用</a:t>
            </a:r>
            <a:r>
              <a:rPr lang="en-US" altLang="zh-CN" sz="1200"/>
              <a:t>libsnark</a:t>
            </a:r>
            <a:r>
              <a:rPr lang="zh-CN" altLang="en-US" sz="1200"/>
              <a:t>以验证</a:t>
            </a:r>
            <a:r>
              <a:rPr lang="en-US" altLang="zh-CN" sz="1200"/>
              <a:t>proof</a:t>
            </a:r>
            <a:endParaRPr lang="zh-CN" altLang="en-US" sz="12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54C3FA-B49A-410D-97EB-413A2E838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49" y="3495041"/>
            <a:ext cx="4610100" cy="3105150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4E4AA60-3198-40CD-A761-901B8B3786C4}"/>
              </a:ext>
            </a:extLst>
          </p:cNvPr>
          <p:cNvCxnSpPr>
            <a:cxnSpLocks/>
          </p:cNvCxnSpPr>
          <p:nvPr/>
        </p:nvCxnSpPr>
        <p:spPr>
          <a:xfrm>
            <a:off x="5232399" y="3799648"/>
            <a:ext cx="792480" cy="3962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0D50805-9BC9-47D4-8BE3-7A1A56DF6A54}"/>
              </a:ext>
            </a:extLst>
          </p:cNvPr>
          <p:cNvSpPr/>
          <p:nvPr/>
        </p:nvSpPr>
        <p:spPr>
          <a:xfrm>
            <a:off x="5317489" y="4195888"/>
            <a:ext cx="1559560" cy="4521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生成</a:t>
            </a:r>
            <a:r>
              <a:rPr lang="en-US" altLang="zh-CN" sz="1200"/>
              <a:t>CMT </a:t>
            </a:r>
            <a:r>
              <a:rPr lang="zh-CN" altLang="en-US" sz="1200"/>
              <a:t>调用</a:t>
            </a:r>
            <a:r>
              <a:rPr lang="en-US" altLang="zh-CN" sz="1200"/>
              <a:t>c</a:t>
            </a:r>
            <a:r>
              <a:rPr lang="zh-CN" altLang="en-US" sz="1200"/>
              <a:t>的</a:t>
            </a:r>
            <a:r>
              <a:rPr lang="en-US" altLang="zh-CN" sz="1200"/>
              <a:t>sha256</a:t>
            </a:r>
            <a:r>
              <a:rPr lang="zh-CN" altLang="en-US" sz="120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22212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5A817F54-5C0B-4EBD-8623-785B63C4A858}"/>
              </a:ext>
            </a:extLst>
          </p:cNvPr>
          <p:cNvSpPr txBox="1"/>
          <p:nvPr/>
        </p:nvSpPr>
        <p:spPr>
          <a:xfrm>
            <a:off x="87399" y="129732"/>
            <a:ext cx="59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solidFill>
                  <a:srgbClr val="2A4F8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代码结构</a:t>
            </a:r>
            <a:r>
              <a:rPr lang="en-US" altLang="zh-CN" sz="4000" b="1">
                <a:solidFill>
                  <a:srgbClr val="2A4F8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-libsnark</a:t>
            </a:r>
            <a:endParaRPr lang="en-US" sz="4000" b="1" dirty="0">
              <a:solidFill>
                <a:srgbClr val="2A4F8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18D2D3-E817-4FC3-875F-2CF08945F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1128712"/>
            <a:ext cx="81248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4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5A817F54-5C0B-4EBD-8623-785B63C4A858}"/>
              </a:ext>
            </a:extLst>
          </p:cNvPr>
          <p:cNvSpPr txBox="1"/>
          <p:nvPr/>
        </p:nvSpPr>
        <p:spPr>
          <a:xfrm>
            <a:off x="87399" y="129732"/>
            <a:ext cx="59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solidFill>
                  <a:srgbClr val="2A4F8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代码结构</a:t>
            </a:r>
            <a:r>
              <a:rPr lang="en-US" altLang="zh-CN" sz="4000" b="1">
                <a:solidFill>
                  <a:srgbClr val="2A4F8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-libsnark</a:t>
            </a:r>
            <a:endParaRPr lang="en-US" sz="4000" b="1" dirty="0">
              <a:solidFill>
                <a:srgbClr val="2A4F8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6BFAB8-2ED8-4BC5-90C9-4892A3106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1724025"/>
            <a:ext cx="68675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2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5A817F54-5C0B-4EBD-8623-785B63C4A858}"/>
              </a:ext>
            </a:extLst>
          </p:cNvPr>
          <p:cNvSpPr txBox="1"/>
          <p:nvPr/>
        </p:nvSpPr>
        <p:spPr>
          <a:xfrm>
            <a:off x="87399" y="129732"/>
            <a:ext cx="59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solidFill>
                  <a:srgbClr val="2A4F8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</a:t>
            </a:r>
            <a:endParaRPr lang="en-US" sz="4000" b="1" dirty="0">
              <a:solidFill>
                <a:srgbClr val="2A4F8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AEE6FB8-5867-48D5-81B1-A0D8FB61D5A9}"/>
              </a:ext>
            </a:extLst>
          </p:cNvPr>
          <p:cNvSpPr/>
          <p:nvPr/>
        </p:nvSpPr>
        <p:spPr>
          <a:xfrm>
            <a:off x="438912" y="1486007"/>
            <a:ext cx="80832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kern="100">
                <a:latin typeface="等线" panose="02010600030101010101" pitchFamily="2" charset="-122"/>
                <a:cs typeface="Times New Roman" panose="02020603050405020304" pitchFamily="18" charset="0"/>
              </a:rPr>
              <a:t>利用</a:t>
            </a:r>
            <a:r>
              <a:rPr lang="en-US" altLang="zh-CN" sz="2400" kern="100">
                <a:latin typeface="等线" panose="02010600030101010101" pitchFamily="2" charset="-122"/>
                <a:cs typeface="Times New Roman" panose="02020603050405020304" pitchFamily="18" charset="0"/>
              </a:rPr>
              <a:t>docker</a:t>
            </a:r>
            <a:r>
              <a:rPr lang="zh-CN" altLang="zh-CN" sz="2400" kern="100">
                <a:latin typeface="等线" panose="02010600030101010101" pitchFamily="2" charset="-122"/>
                <a:cs typeface="Times New Roman" panose="02020603050405020304" pitchFamily="18" charset="0"/>
              </a:rPr>
              <a:t>容器启动节点，通过</a:t>
            </a:r>
            <a:r>
              <a:rPr lang="en-US" altLang="zh-CN" sz="2400" kern="100">
                <a:latin typeface="等线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2400" kern="100">
                <a:latin typeface="等线" panose="02010600030101010101" pitchFamily="2" charset="-122"/>
                <a:cs typeface="Times New Roman" panose="02020603050405020304" pitchFamily="18" charset="0"/>
              </a:rPr>
              <a:t>调用以太坊</a:t>
            </a:r>
            <a:r>
              <a:rPr lang="en-US" altLang="zh-CN" sz="2400" kern="100">
                <a:latin typeface="等线" panose="02010600030101010101" pitchFamily="2" charset="-122"/>
                <a:cs typeface="Times New Roman" panose="02020603050405020304" pitchFamily="18" charset="0"/>
              </a:rPr>
              <a:t>rpc</a:t>
            </a:r>
            <a:r>
              <a:rPr lang="zh-CN" altLang="zh-CN" sz="2400" kern="100">
                <a:latin typeface="等线" panose="02010600030101010101" pitchFamily="2" charset="-122"/>
                <a:cs typeface="Times New Roman" panose="02020603050405020304" pitchFamily="18" charset="0"/>
              </a:rPr>
              <a:t>接口（或通过</a:t>
            </a:r>
            <a:r>
              <a:rPr lang="en-US" altLang="zh-CN" sz="2400" kern="100">
                <a:latin typeface="等线" panose="02010600030101010101" pitchFamily="2" charset="-122"/>
                <a:cs typeface="Times New Roman" panose="02020603050405020304" pitchFamily="18" charset="0"/>
              </a:rPr>
              <a:t>ipc</a:t>
            </a:r>
            <a:r>
              <a:rPr lang="zh-CN" altLang="zh-CN" sz="2400" kern="100">
                <a:latin typeface="等线" panose="02010600030101010101" pitchFamily="2" charset="-122"/>
                <a:cs typeface="Times New Roman" panose="02020603050405020304" pitchFamily="18" charset="0"/>
              </a:rPr>
              <a:t>）产生交易，进行大规模测试</a:t>
            </a:r>
            <a:r>
              <a:rPr lang="zh-CN" altLang="en-US" sz="2400" kern="100">
                <a:latin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400"/>
              <a:t>可</a:t>
            </a:r>
            <a:r>
              <a:rPr lang="en-US" altLang="zh-CN" sz="2400"/>
              <a:t>300</a:t>
            </a:r>
            <a:r>
              <a:rPr lang="zh-CN" altLang="zh-CN" sz="2400"/>
              <a:t>个节点同时发送</a:t>
            </a:r>
            <a:r>
              <a:rPr lang="zh-CN" altLang="en-US" sz="2400"/>
              <a:t>零知识</a:t>
            </a:r>
            <a:r>
              <a:rPr lang="zh-CN" altLang="zh-CN" sz="2400"/>
              <a:t>交易并</a:t>
            </a:r>
            <a:r>
              <a:rPr lang="zh-CN" altLang="en-US" sz="2400"/>
              <a:t>正确</a:t>
            </a:r>
            <a:r>
              <a:rPr lang="zh-CN" altLang="zh-CN" sz="2400"/>
              <a:t>执行</a:t>
            </a:r>
            <a:r>
              <a:rPr lang="zh-CN" altLang="en-US" sz="2400"/>
              <a:t>。</a:t>
            </a:r>
            <a:endParaRPr lang="zh-CN" altLang="zh-CN" sz="2400" kern="10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4C9F6F-076C-4AED-B769-38482B53E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728" y="2686336"/>
            <a:ext cx="6118543" cy="25157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9748DE4-AF93-492F-AE02-4236D9A83DFC}"/>
              </a:ext>
            </a:extLst>
          </p:cNvPr>
          <p:cNvSpPr txBox="1"/>
          <p:nvPr/>
        </p:nvSpPr>
        <p:spPr>
          <a:xfrm>
            <a:off x="438912" y="5760720"/>
            <a:ext cx="8083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在特殊交易占比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25%</a:t>
            </a:r>
            <a:r>
              <a:rPr lang="zh-CN" altLang="en-US"/>
              <a:t>，</a:t>
            </a:r>
            <a:r>
              <a:rPr lang="en-US" altLang="zh-CN"/>
              <a:t>50%</a:t>
            </a:r>
            <a:r>
              <a:rPr lang="zh-CN" altLang="en-US"/>
              <a:t>，</a:t>
            </a:r>
            <a:r>
              <a:rPr lang="en-US" altLang="zh-CN"/>
              <a:t>75%</a:t>
            </a:r>
            <a:r>
              <a:rPr lang="zh-CN" altLang="en-US"/>
              <a:t>，</a:t>
            </a:r>
            <a:r>
              <a:rPr lang="en-US" altLang="zh-CN"/>
              <a:t>100%</a:t>
            </a:r>
            <a:r>
              <a:rPr lang="zh-CN" altLang="en-US"/>
              <a:t>的情况下，交易延迟和区块验证时间的变化</a:t>
            </a:r>
          </a:p>
        </p:txBody>
      </p:sp>
    </p:spTree>
    <p:extLst>
      <p:ext uri="{BB962C8B-B14F-4D97-AF65-F5344CB8AC3E}">
        <p14:creationId xmlns:p14="http://schemas.microsoft.com/office/powerpoint/2010/main" val="385107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5A817F54-5C0B-4EBD-8623-785B63C4A858}"/>
              </a:ext>
            </a:extLst>
          </p:cNvPr>
          <p:cNvSpPr txBox="1"/>
          <p:nvPr/>
        </p:nvSpPr>
        <p:spPr>
          <a:xfrm>
            <a:off x="87399" y="129732"/>
            <a:ext cx="59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solidFill>
                  <a:srgbClr val="2A4F8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</a:t>
            </a:r>
            <a:endParaRPr lang="en-US" sz="4000" b="1" dirty="0">
              <a:solidFill>
                <a:srgbClr val="2A4F8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AB4365-8DDC-4404-891E-FC0062075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6263"/>
            <a:ext cx="9144000" cy="22191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7AA7797-E005-4462-AE68-45802ED42192}"/>
              </a:ext>
            </a:extLst>
          </p:cNvPr>
          <p:cNvSpPr txBox="1"/>
          <p:nvPr/>
        </p:nvSpPr>
        <p:spPr>
          <a:xfrm>
            <a:off x="467360" y="4460240"/>
            <a:ext cx="826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在区块链运行过程中，随着链的增长，区块产生时间、一个块的交易数量、区块大小的变化</a:t>
            </a:r>
          </a:p>
        </p:txBody>
      </p:sp>
    </p:spTree>
    <p:extLst>
      <p:ext uri="{BB962C8B-B14F-4D97-AF65-F5344CB8AC3E}">
        <p14:creationId xmlns:p14="http://schemas.microsoft.com/office/powerpoint/2010/main" val="269205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upload-images.jianshu.io/upload_images/10818463-6193eb9371449e15?imageMogr2/auto-orient/">
            <a:extLst>
              <a:ext uri="{FF2B5EF4-FFF2-40B4-BE49-F238E27FC236}">
                <a16:creationId xmlns:a16="http://schemas.microsoft.com/office/drawing/2014/main" id="{ED6A0656-C8BC-40A0-870A-2CC4441B59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5" t="5252" r="4027" b="8540"/>
          <a:stretch/>
        </p:blipFill>
        <p:spPr bwMode="auto">
          <a:xfrm>
            <a:off x="2282124" y="4474394"/>
            <a:ext cx="4579751" cy="238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upload-images.jianshu.io/upload_images/10818463-431f64b0c85b0b7b?imageMogr2/auto-orient/">
            <a:extLst>
              <a:ext uri="{FF2B5EF4-FFF2-40B4-BE49-F238E27FC236}">
                <a16:creationId xmlns:a16="http://schemas.microsoft.com/office/drawing/2014/main" id="{37B161AD-8BE5-4130-86E9-772032D943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9" t="9298" r="5384" b="9852"/>
          <a:stretch/>
        </p:blipFill>
        <p:spPr bwMode="auto">
          <a:xfrm>
            <a:off x="977626" y="999750"/>
            <a:ext cx="6705599" cy="319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FEEA8FD5-D193-4043-92CA-6C23FFD3B6D9}"/>
              </a:ext>
            </a:extLst>
          </p:cNvPr>
          <p:cNvSpPr txBox="1"/>
          <p:nvPr/>
        </p:nvSpPr>
        <p:spPr>
          <a:xfrm>
            <a:off x="264379" y="85216"/>
            <a:ext cx="5669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solidFill>
                  <a:srgbClr val="2A4F8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账户模型和</a:t>
            </a:r>
            <a:r>
              <a:rPr lang="en-US" altLang="zh-CN" sz="4000" b="1">
                <a:solidFill>
                  <a:srgbClr val="2A4F8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UTXO</a:t>
            </a:r>
            <a:r>
              <a:rPr lang="zh-CN" altLang="en-US" sz="4000" b="1">
                <a:solidFill>
                  <a:srgbClr val="2A4F8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</a:t>
            </a:r>
            <a:endParaRPr lang="en-US" sz="4000" b="1" dirty="0">
              <a:solidFill>
                <a:srgbClr val="2A4F8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A631457-C14B-42CA-A917-5FC3EE29ED94}"/>
              </a:ext>
            </a:extLst>
          </p:cNvPr>
          <p:cNvSpPr txBox="1"/>
          <p:nvPr/>
        </p:nvSpPr>
        <p:spPr>
          <a:xfrm>
            <a:off x="7683225" y="1956122"/>
            <a:ext cx="14607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Account model</a:t>
            </a:r>
            <a:endParaRPr lang="zh-CN" altLang="en-US" sz="28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AB6518-B7F8-46DA-9783-7D63C07B4DBB}"/>
              </a:ext>
            </a:extLst>
          </p:cNvPr>
          <p:cNvSpPr txBox="1"/>
          <p:nvPr/>
        </p:nvSpPr>
        <p:spPr>
          <a:xfrm>
            <a:off x="7683224" y="5145103"/>
            <a:ext cx="14607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UTXO model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58912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11277" y="1061884"/>
            <a:ext cx="8563897" cy="5710899"/>
          </a:xfrm>
        </p:spPr>
        <p:txBody>
          <a:bodyPr>
            <a:normAutofit/>
          </a:bodyPr>
          <a:lstStyle/>
          <a:p>
            <a:r>
              <a:rPr lang="en-US" altLang="zh-CN" b="1" dirty="0"/>
              <a:t>Privacy</a:t>
            </a:r>
          </a:p>
          <a:p>
            <a:pPr marL="0" indent="0">
              <a:buNone/>
            </a:pPr>
            <a:r>
              <a:rPr lang="en-US" altLang="zh-CN" sz="2400" dirty="0"/>
              <a:t>   UTXO: </a:t>
            </a:r>
          </a:p>
          <a:p>
            <a:pPr marL="0" indent="0">
              <a:buNone/>
            </a:pPr>
            <a:r>
              <a:rPr lang="en-US" altLang="zh-CN" sz="2000" dirty="0"/>
              <a:t>     </a:t>
            </a:r>
            <a:r>
              <a:rPr lang="en-US" altLang="zh-CN" sz="2000"/>
              <a:t>- </a:t>
            </a:r>
            <a:r>
              <a:rPr lang="zh-CN" altLang="en-US" sz="2000"/>
              <a:t>交易金额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</a:t>
            </a:r>
            <a:r>
              <a:rPr lang="en-US" altLang="zh-CN" sz="2000"/>
              <a:t>- </a:t>
            </a:r>
            <a:r>
              <a:rPr lang="zh-CN" altLang="en-US" sz="2000"/>
              <a:t>交易发送方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/>
              <a:t>     - </a:t>
            </a:r>
            <a:r>
              <a:rPr lang="zh-CN" altLang="en-US" sz="2000"/>
              <a:t>交易接收方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400" dirty="0"/>
              <a:t>   Account: </a:t>
            </a:r>
          </a:p>
          <a:p>
            <a:pPr marL="0" indent="0">
              <a:buNone/>
            </a:pPr>
            <a:r>
              <a:rPr lang="en-US" altLang="zh-CN" sz="2000"/>
              <a:t>     -</a:t>
            </a:r>
            <a:r>
              <a:rPr lang="zh-CN" altLang="en-US" sz="2000"/>
              <a:t>交易金额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400"/>
              <a:t>    </a:t>
            </a:r>
            <a:r>
              <a:rPr lang="en-US" altLang="zh-CN" sz="2000"/>
              <a:t>- </a:t>
            </a:r>
            <a:r>
              <a:rPr lang="zh-CN" altLang="en-US" sz="2000"/>
              <a:t>发送方和接收方的联系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 - </a:t>
            </a:r>
            <a:r>
              <a:rPr lang="zh-CN" altLang="en-US" sz="2000"/>
              <a:t>账户余额</a:t>
            </a:r>
            <a:endParaRPr lang="en-US" altLang="zh-CN" sz="2400" dirty="0"/>
          </a:p>
          <a:p>
            <a:r>
              <a:rPr lang="en-US" altLang="zh-CN" b="1" dirty="0"/>
              <a:t>Challenge</a:t>
            </a:r>
          </a:p>
          <a:p>
            <a:pPr marL="0" indent="0">
              <a:buNone/>
            </a:pPr>
            <a:r>
              <a:rPr lang="en-US" altLang="zh-CN" sz="2000"/>
              <a:t>    - </a:t>
            </a:r>
            <a:r>
              <a:rPr lang="zh-CN" altLang="en-US" sz="2000"/>
              <a:t>账户模型隐式地限制每个用户只有一个帐户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- </a:t>
            </a:r>
            <a:r>
              <a:rPr lang="zh-CN" altLang="en-US" sz="2000"/>
              <a:t>账户模型如何保护隐私？</a:t>
            </a:r>
            <a:endParaRPr lang="en-US" altLang="zh-CN" sz="2000" dirty="0"/>
          </a:p>
        </p:txBody>
      </p:sp>
      <p:pic>
        <p:nvPicPr>
          <p:cNvPr id="7" name="Picture 2" descr="https://upload-images.jianshu.io/upload_images/10818463-6193eb9371449e15?imageMogr2/auto-orient/">
            <a:extLst>
              <a:ext uri="{FF2B5EF4-FFF2-40B4-BE49-F238E27FC236}">
                <a16:creationId xmlns:a16="http://schemas.microsoft.com/office/drawing/2014/main" id="{72E82438-BBF0-4F77-97FE-929E02287C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4" t="5727" r="41844" b="50533"/>
          <a:stretch/>
        </p:blipFill>
        <p:spPr bwMode="auto">
          <a:xfrm>
            <a:off x="3908982" y="1376515"/>
            <a:ext cx="2859913" cy="130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upload-images.jianshu.io/upload_images/10818463-431f64b0c85b0b7b?imageMogr2/auto-orient/">
            <a:extLst>
              <a:ext uri="{FF2B5EF4-FFF2-40B4-BE49-F238E27FC236}">
                <a16:creationId xmlns:a16="http://schemas.microsoft.com/office/drawing/2014/main" id="{21357F9C-05BB-4A15-B429-DFF65F8CF0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1" t="25034" r="41170" b="19296"/>
          <a:stretch/>
        </p:blipFill>
        <p:spPr bwMode="auto">
          <a:xfrm>
            <a:off x="7140370" y="2684207"/>
            <a:ext cx="1563329" cy="259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7C5761DF-0096-4A17-91F7-A1E9E2ED1FA6}"/>
              </a:ext>
            </a:extLst>
          </p:cNvPr>
          <p:cNvSpPr txBox="1"/>
          <p:nvPr/>
        </p:nvSpPr>
        <p:spPr>
          <a:xfrm>
            <a:off x="264379" y="85216"/>
            <a:ext cx="5669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solidFill>
                  <a:srgbClr val="2A4F8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账户模型和</a:t>
            </a:r>
            <a:r>
              <a:rPr lang="en-US" altLang="zh-CN" sz="4000" b="1">
                <a:solidFill>
                  <a:srgbClr val="2A4F8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UTXO</a:t>
            </a:r>
            <a:r>
              <a:rPr lang="zh-CN" altLang="en-US" sz="4000" b="1">
                <a:solidFill>
                  <a:srgbClr val="2A4F8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</a:t>
            </a:r>
            <a:endParaRPr lang="en-US" sz="4000" b="1" dirty="0">
              <a:solidFill>
                <a:srgbClr val="2A4F8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372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>
            <a:extLst>
              <a:ext uri="{FF2B5EF4-FFF2-40B4-BE49-F238E27FC236}">
                <a16:creationId xmlns:a16="http://schemas.microsoft.com/office/drawing/2014/main" id="{B8F79A3E-3223-4565-B6B5-B963DB6BAFF2}"/>
              </a:ext>
            </a:extLst>
          </p:cNvPr>
          <p:cNvSpPr txBox="1"/>
          <p:nvPr/>
        </p:nvSpPr>
        <p:spPr>
          <a:xfrm>
            <a:off x="215218" y="75384"/>
            <a:ext cx="3900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rgbClr val="2A4F8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zk-SNARK</a:t>
            </a:r>
            <a:endParaRPr lang="en-US" altLang="zh-CN" sz="4000" b="1" dirty="0">
              <a:solidFill>
                <a:srgbClr val="2A4F8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1386CE-A782-4107-9BC9-299267E99FB6}"/>
              </a:ext>
            </a:extLst>
          </p:cNvPr>
          <p:cNvSpPr/>
          <p:nvPr/>
        </p:nvSpPr>
        <p:spPr>
          <a:xfrm>
            <a:off x="184730" y="2842939"/>
            <a:ext cx="88790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latin typeface="NimbusRomNo9L-Regu"/>
              </a:rPr>
              <a:t>一个</a:t>
            </a:r>
            <a:r>
              <a:rPr lang="en-US" altLang="zh-CN" sz="2400" b="1">
                <a:latin typeface="NimbusRomNo9L-Regu"/>
              </a:rPr>
              <a:t>zk-SNARK</a:t>
            </a:r>
            <a:r>
              <a:rPr lang="en-US" altLang="zh-CN" sz="2400">
                <a:latin typeface="NimbusRomNo9L-Regu"/>
              </a:rPr>
              <a:t> </a:t>
            </a:r>
            <a:r>
              <a:rPr lang="zh-CN" altLang="en-US" sz="2400">
                <a:latin typeface="NimbusRomNo9L-Regu"/>
              </a:rPr>
              <a:t>方案可以一组多项式时间算法表示</a:t>
            </a:r>
            <a:r>
              <a:rPr lang="en-US" altLang="zh-CN" sz="2400">
                <a:latin typeface="NimbusRomNo9L-Regu"/>
              </a:rPr>
              <a:t>             </a:t>
            </a:r>
            <a:r>
              <a:rPr lang="en-US" altLang="zh-CN" sz="2400" dirty="0">
                <a:latin typeface="NimbusRomNo9L-Regu"/>
              </a:rPr>
              <a:t>(</a:t>
            </a:r>
            <a:r>
              <a:rPr lang="en-US" altLang="zh-CN" sz="2400" dirty="0">
                <a:latin typeface="CMR10"/>
              </a:rPr>
              <a:t>Setup</a:t>
            </a:r>
            <a:r>
              <a:rPr lang="en-US" altLang="zh-CN" sz="2400" dirty="0">
                <a:latin typeface="NimbusRomNo9L-Regu"/>
              </a:rPr>
              <a:t>, </a:t>
            </a:r>
            <a:r>
              <a:rPr lang="en-US" altLang="zh-CN" sz="2400" dirty="0" err="1">
                <a:latin typeface="CMR10"/>
              </a:rPr>
              <a:t>KeyGen</a:t>
            </a:r>
            <a:r>
              <a:rPr lang="en-US" altLang="zh-CN" sz="2400" dirty="0">
                <a:latin typeface="NimbusRomNo9L-Regu"/>
              </a:rPr>
              <a:t>, </a:t>
            </a:r>
            <a:r>
              <a:rPr lang="en-US" altLang="zh-CN" sz="2400" dirty="0" err="1">
                <a:latin typeface="CMR10"/>
              </a:rPr>
              <a:t>GenProof</a:t>
            </a:r>
            <a:r>
              <a:rPr lang="en-US" altLang="zh-CN" sz="2400" dirty="0">
                <a:latin typeface="NimbusRomNo9L-Regu"/>
              </a:rPr>
              <a:t>, </a:t>
            </a:r>
            <a:r>
              <a:rPr lang="en-US" altLang="zh-CN" sz="2400" dirty="0" err="1">
                <a:latin typeface="CMR10"/>
              </a:rPr>
              <a:t>VerProof</a:t>
            </a:r>
            <a:r>
              <a:rPr lang="en-US" altLang="zh-CN" sz="2400" dirty="0">
                <a:latin typeface="NimbusRomNo9L-Regu"/>
              </a:rPr>
              <a:t>).</a:t>
            </a:r>
            <a:endParaRPr lang="zh-CN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53834FE-5034-47A2-8B65-3757AD5323A8}"/>
              </a:ext>
            </a:extLst>
          </p:cNvPr>
          <p:cNvSpPr/>
          <p:nvPr/>
        </p:nvSpPr>
        <p:spPr>
          <a:xfrm>
            <a:off x="636637" y="4618086"/>
            <a:ext cx="277961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405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·</a:t>
            </a:r>
            <a:endParaRPr lang="zh-CN" altLang="en-US" sz="4050" b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E1F5FCB-E549-4A4D-AB6B-BB386CED5714}"/>
              </a:ext>
            </a:extLst>
          </p:cNvPr>
          <p:cNvSpPr/>
          <p:nvPr/>
        </p:nvSpPr>
        <p:spPr>
          <a:xfrm>
            <a:off x="4647335" y="3888089"/>
            <a:ext cx="277961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405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·</a:t>
            </a:r>
            <a:endParaRPr lang="zh-CN" altLang="en-US" sz="4050" b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E2ADDE6-1A6C-44C5-80E1-2899BB57064A}"/>
              </a:ext>
            </a:extLst>
          </p:cNvPr>
          <p:cNvSpPr/>
          <p:nvPr/>
        </p:nvSpPr>
        <p:spPr>
          <a:xfrm>
            <a:off x="4667106" y="4674895"/>
            <a:ext cx="277961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405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·</a:t>
            </a:r>
            <a:endParaRPr lang="zh-CN" altLang="en-US" sz="4050" b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A4777E9F-E78C-4182-9F6D-80715BC5C942}"/>
              </a:ext>
            </a:extLst>
          </p:cNvPr>
          <p:cNvSpPr txBox="1">
            <a:spLocks/>
          </p:cNvSpPr>
          <p:nvPr/>
        </p:nvSpPr>
        <p:spPr>
          <a:xfrm>
            <a:off x="914246" y="4766771"/>
            <a:ext cx="2320286" cy="45678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100" b="1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Key Generation</a:t>
            </a:r>
            <a:endParaRPr lang="zh-CN" altLang="en-US" sz="2100" b="1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DEFA8681-C094-4F62-B03E-3418588F1BFD}"/>
              </a:ext>
            </a:extLst>
          </p:cNvPr>
          <p:cNvSpPr txBox="1">
            <a:spLocks/>
          </p:cNvSpPr>
          <p:nvPr/>
        </p:nvSpPr>
        <p:spPr>
          <a:xfrm>
            <a:off x="4942127" y="3968266"/>
            <a:ext cx="3642513" cy="50858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100" b="1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Generate Proof</a:t>
            </a:r>
            <a:endParaRPr lang="zh-CN" altLang="en-US" sz="2100" b="1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2982AF1C-99D6-4DC7-9FF1-C75F784DED67}"/>
              </a:ext>
            </a:extLst>
          </p:cNvPr>
          <p:cNvSpPr txBox="1">
            <a:spLocks/>
          </p:cNvSpPr>
          <p:nvPr/>
        </p:nvSpPr>
        <p:spPr>
          <a:xfrm>
            <a:off x="4980475" y="4811986"/>
            <a:ext cx="3774911" cy="45678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100" b="1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Verify Proof</a:t>
            </a:r>
            <a:endParaRPr lang="zh-CN" altLang="en-US" sz="2100" b="1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DC84CA8F-1BF3-42FC-B111-1E4C120F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807" y="4372051"/>
            <a:ext cx="2495850" cy="44184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D89805B-BE7F-4056-9660-4924D1F4A5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9613" r="1002"/>
          <a:stretch/>
        </p:blipFill>
        <p:spPr>
          <a:xfrm>
            <a:off x="1313320" y="5262526"/>
            <a:ext cx="2857146" cy="32715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6162482-E182-47FD-986B-CF28B274F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628" y="4474187"/>
            <a:ext cx="2743200" cy="3429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74AE443-D16F-4922-BB8A-30373EFF6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4628" y="5284744"/>
            <a:ext cx="2867025" cy="352425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2AC0DBAA-47A2-4E4F-B8BC-0EA1726F1442}"/>
              </a:ext>
            </a:extLst>
          </p:cNvPr>
          <p:cNvSpPr/>
          <p:nvPr/>
        </p:nvSpPr>
        <p:spPr>
          <a:xfrm>
            <a:off x="667734" y="3800101"/>
            <a:ext cx="277961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405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·</a:t>
            </a:r>
            <a:endParaRPr lang="zh-CN" altLang="en-US" sz="4050" b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标题 1">
            <a:extLst>
              <a:ext uri="{FF2B5EF4-FFF2-40B4-BE49-F238E27FC236}">
                <a16:creationId xmlns:a16="http://schemas.microsoft.com/office/drawing/2014/main" id="{6E51E1CE-D5B0-43B3-952B-6EDC5087312D}"/>
              </a:ext>
            </a:extLst>
          </p:cNvPr>
          <p:cNvSpPr txBox="1">
            <a:spLocks/>
          </p:cNvSpPr>
          <p:nvPr/>
        </p:nvSpPr>
        <p:spPr>
          <a:xfrm>
            <a:off x="945343" y="3948786"/>
            <a:ext cx="2320286" cy="45678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100" b="1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System Setup</a:t>
            </a:r>
            <a:endParaRPr lang="zh-CN" altLang="en-US" sz="2100" b="1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FBC7E8D5-D40E-41C9-A150-EFA8D57661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1828" y="2876732"/>
            <a:ext cx="742950" cy="409575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96FF1DE4-FBB3-41D8-9676-84D4614D7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AF1D24-11F4-44D6-A4EF-21E315A9085A}"/>
              </a:ext>
            </a:extLst>
          </p:cNvPr>
          <p:cNvSpPr/>
          <p:nvPr/>
        </p:nvSpPr>
        <p:spPr>
          <a:xfrm>
            <a:off x="184730" y="1144471"/>
            <a:ext cx="85122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404040"/>
                </a:solidFill>
                <a:latin typeface="NimbusRomNo9L-Regu"/>
                <a:ea typeface="-apple-system"/>
              </a:rPr>
              <a:t>zk-snark</a:t>
            </a:r>
            <a:r>
              <a:rPr lang="zh-CN" altLang="zh-CN" sz="2400">
                <a:solidFill>
                  <a:srgbClr val="404040"/>
                </a:solidFill>
                <a:latin typeface="NimbusRomNo9L-Regu"/>
                <a:ea typeface="-apple-system"/>
              </a:rPr>
              <a:t>要解决的问题是：</a:t>
            </a:r>
            <a:r>
              <a:rPr lang="zh-CN" altLang="zh-CN" sz="2400" b="1">
                <a:solidFill>
                  <a:srgbClr val="404040"/>
                </a:solidFill>
                <a:latin typeface="NimbusRomNo9L-Regu"/>
                <a:ea typeface="-apple-system"/>
              </a:rPr>
              <a:t>以不透露一个论断（</a:t>
            </a:r>
            <a:r>
              <a:rPr lang="zh-CN" altLang="zh-CN" sz="1400" b="1">
                <a:solidFill>
                  <a:srgbClr val="C7254E"/>
                </a:solidFill>
                <a:latin typeface="NimbusRomNo9L-Regu"/>
                <a:ea typeface="-apple-system"/>
              </a:rPr>
              <a:t>statement</a:t>
            </a:r>
            <a:r>
              <a:rPr lang="zh-CN" altLang="zh-CN" sz="2400" b="1">
                <a:solidFill>
                  <a:srgbClr val="404040"/>
                </a:solidFill>
                <a:latin typeface="NimbusRomNo9L-Regu"/>
                <a:ea typeface="-apple-system"/>
              </a:rPr>
              <a:t>）的任何信息为前提，向你证明这个论断是对的</a:t>
            </a:r>
            <a:r>
              <a:rPr lang="zh-CN" altLang="zh-CN" sz="2400">
                <a:solidFill>
                  <a:srgbClr val="404040"/>
                </a:solidFill>
                <a:latin typeface="NimbusRomNo9L-Regu"/>
                <a:ea typeface="-apple-system"/>
              </a:rPr>
              <a:t>。以货币交易为例，就是在不告诉你付款人、收款人是谁，也不告诉你金额多少的前提下，设法证明这笔交易是合法的。</a:t>
            </a:r>
            <a:r>
              <a:rPr lang="zh-CN" altLang="zh-CN" sz="1000">
                <a:latin typeface="NimbusRomNo9L-Regu"/>
              </a:rPr>
              <a:t> </a:t>
            </a:r>
            <a:endParaRPr lang="zh-CN" altLang="zh-CN" sz="360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100109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69C1006D-62F4-4676-B2A2-25C1D1BC6506}"/>
              </a:ext>
            </a:extLst>
          </p:cNvPr>
          <p:cNvSpPr txBox="1"/>
          <p:nvPr/>
        </p:nvSpPr>
        <p:spPr>
          <a:xfrm>
            <a:off x="215218" y="75384"/>
            <a:ext cx="6411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2A4F8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UTXO</a:t>
            </a:r>
            <a:r>
              <a:rPr lang="zh-CN" altLang="en-US" sz="4000" b="1">
                <a:solidFill>
                  <a:srgbClr val="2A4F8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</a:t>
            </a:r>
            <a:r>
              <a:rPr lang="en-US" altLang="zh-CN" sz="4000" b="1">
                <a:solidFill>
                  <a:srgbClr val="2A4F8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—zerocash</a:t>
            </a:r>
            <a:endParaRPr lang="en-US" sz="4000" b="1" dirty="0">
              <a:solidFill>
                <a:srgbClr val="2A4F8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CC3048-6C1F-4C6B-8DC1-D2C6F39CC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51" y="979740"/>
            <a:ext cx="8868697" cy="58782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D3853BA-1FF1-4969-80B1-473DEEA0F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940" y="5150606"/>
            <a:ext cx="1386350" cy="168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F651059-EFA2-4775-821A-722468D870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" t="9635" r="-1" b="1313"/>
          <a:stretch/>
        </p:blipFill>
        <p:spPr>
          <a:xfrm>
            <a:off x="85908" y="959689"/>
            <a:ext cx="8972183" cy="58229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A886A5E-DC47-44DE-B25A-27925D5DC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18" y="4977582"/>
            <a:ext cx="1386350" cy="1687730"/>
          </a:xfrm>
          <a:prstGeom prst="rect">
            <a:avLst/>
          </a:prstGeom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4074C40C-45C4-487E-A2B9-BC290985B102}"/>
              </a:ext>
            </a:extLst>
          </p:cNvPr>
          <p:cNvSpPr txBox="1"/>
          <p:nvPr/>
        </p:nvSpPr>
        <p:spPr>
          <a:xfrm>
            <a:off x="215218" y="75384"/>
            <a:ext cx="6411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2A4F8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UTXO</a:t>
            </a:r>
            <a:r>
              <a:rPr lang="zh-CN" altLang="en-US" sz="4000" b="1">
                <a:solidFill>
                  <a:srgbClr val="2A4F8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</a:t>
            </a:r>
            <a:r>
              <a:rPr lang="en-US" altLang="zh-CN" sz="4000" b="1">
                <a:solidFill>
                  <a:srgbClr val="2A4F8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—zerocash</a:t>
            </a:r>
            <a:endParaRPr lang="en-US" sz="4000" b="1" dirty="0">
              <a:solidFill>
                <a:srgbClr val="2A4F8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318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3C56148F-01D7-43C4-8BCE-6D0987EB89F8}"/>
              </a:ext>
            </a:extLst>
          </p:cNvPr>
          <p:cNvSpPr txBox="1"/>
          <p:nvPr/>
        </p:nvSpPr>
        <p:spPr>
          <a:xfrm>
            <a:off x="215219" y="75384"/>
            <a:ext cx="6092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solidFill>
                  <a:srgbClr val="2A4F8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账户模型的实现</a:t>
            </a:r>
            <a:endParaRPr lang="en-US" altLang="zh-CN" sz="4000" b="1" dirty="0">
              <a:solidFill>
                <a:srgbClr val="2A4F8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D3BC560-92E6-4158-86A7-299097D73DB9}"/>
              </a:ext>
            </a:extLst>
          </p:cNvPr>
          <p:cNvSpPr/>
          <p:nvPr/>
        </p:nvSpPr>
        <p:spPr>
          <a:xfrm>
            <a:off x="218446" y="1255632"/>
            <a:ext cx="870710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5">
                    <a:lumMod val="50000"/>
                  </a:schemeClr>
                </a:solidFill>
              </a:rPr>
              <a:t>交易金额</a:t>
            </a:r>
            <a:endParaRPr lang="en-US" altLang="zh-CN" sz="2400"/>
          </a:p>
          <a:p>
            <a:r>
              <a:rPr lang="en-US" altLang="zh-CN" sz="2400"/>
              <a:t>           </a:t>
            </a:r>
            <a:r>
              <a:rPr lang="zh-CN" altLang="en-US" sz="2400"/>
              <a:t>安全的</a:t>
            </a:r>
            <a:r>
              <a:rPr lang="en-US" altLang="zh-CN" sz="2400"/>
              <a:t>commitment</a:t>
            </a:r>
          </a:p>
          <a:p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5">
                    <a:lumMod val="50000"/>
                  </a:schemeClr>
                </a:solidFill>
              </a:rPr>
              <a:t>发送者和接收者的联系</a:t>
            </a:r>
            <a:endParaRPr lang="en-US" altLang="zh-CN" sz="2400" dirty="0"/>
          </a:p>
          <a:p>
            <a:r>
              <a:rPr lang="en-US" altLang="zh-CN"/>
              <a:t>              </a:t>
            </a:r>
            <a:r>
              <a:rPr lang="zh-CN" altLang="en-US" sz="2400"/>
              <a:t>两步交易进行资金转移</a:t>
            </a:r>
            <a:r>
              <a:rPr lang="en-US" altLang="zh-CN" sz="2400"/>
              <a:t>: send + deposit</a:t>
            </a:r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5">
                    <a:lumMod val="50000"/>
                  </a:schemeClr>
                </a:solidFill>
              </a:rPr>
              <a:t>账户余额</a:t>
            </a:r>
            <a:endParaRPr lang="en-US" altLang="zh-CN" sz="2400" dirty="0"/>
          </a:p>
          <a:p>
            <a:r>
              <a:rPr lang="en-US" altLang="zh-CN" sz="2400"/>
              <a:t>           </a:t>
            </a:r>
            <a:r>
              <a:rPr lang="zh-CN" altLang="en-US" sz="2400"/>
              <a:t>双余额模型</a:t>
            </a:r>
            <a:r>
              <a:rPr lang="en-US" altLang="zh-CN" sz="2400"/>
              <a:t>:</a:t>
            </a:r>
            <a:r>
              <a:rPr lang="zh-CN" altLang="en-US" sz="2400"/>
              <a:t> 明文余额</a:t>
            </a:r>
            <a:r>
              <a:rPr lang="en-US" altLang="zh-CN" sz="2400"/>
              <a:t>+ </a:t>
            </a:r>
            <a:r>
              <a:rPr lang="zh-CN" altLang="en-US" sz="2400"/>
              <a:t>零知识余额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b="1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400" b="1">
                <a:solidFill>
                  <a:schemeClr val="accent5">
                    <a:lumMod val="50000"/>
                  </a:schemeClr>
                </a:solidFill>
              </a:rPr>
              <a:t>Note:</a:t>
            </a:r>
            <a:r>
              <a:rPr lang="zh-CN" altLang="en-US"/>
              <a:t>使用</a:t>
            </a:r>
            <a:r>
              <a:rPr lang="en-US" altLang="zh-CN"/>
              <a:t>zk-SNARK</a:t>
            </a:r>
            <a:r>
              <a:rPr lang="zh-CN" altLang="en-US"/>
              <a:t>来确保零知识交易是有效的。</a:t>
            </a:r>
            <a:endParaRPr lang="zh-CN" altLang="en-US" sz="2400" dirty="0"/>
          </a:p>
        </p:txBody>
      </p:sp>
      <p:pic>
        <p:nvPicPr>
          <p:cNvPr id="4" name="Picture 6" descr="https://upload-images.jianshu.io/upload_images/10818463-431f64b0c85b0b7b?imageMogr2/auto-orient/">
            <a:extLst>
              <a:ext uri="{FF2B5EF4-FFF2-40B4-BE49-F238E27FC236}">
                <a16:creationId xmlns:a16="http://schemas.microsoft.com/office/drawing/2014/main" id="{01DEC14A-524E-4F04-8FF4-F8D1BA1F7E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1" t="25034" r="41170" b="19296"/>
          <a:stretch/>
        </p:blipFill>
        <p:spPr bwMode="auto">
          <a:xfrm>
            <a:off x="7410624" y="1547435"/>
            <a:ext cx="1563329" cy="259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38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4C16255-390C-456F-8970-98BC91F1F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60" y="2140800"/>
            <a:ext cx="6222206" cy="9501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7616558-4289-4D36-AE4B-4499FEA77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60" y="3781011"/>
            <a:ext cx="6236494" cy="957263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EDCA3A3E-58DE-442C-AD2A-7D644DF76F0C}"/>
              </a:ext>
            </a:extLst>
          </p:cNvPr>
          <p:cNvSpPr txBox="1"/>
          <p:nvPr/>
        </p:nvSpPr>
        <p:spPr>
          <a:xfrm>
            <a:off x="215219" y="75384"/>
            <a:ext cx="6092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solidFill>
                  <a:srgbClr val="2A4F8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  <a:endParaRPr lang="en-US" altLang="zh-CN" sz="4000" b="1" dirty="0">
              <a:solidFill>
                <a:srgbClr val="2A4F8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F9CE314-ED0D-4D8D-BB03-DFAA3BE59F6F}"/>
              </a:ext>
            </a:extLst>
          </p:cNvPr>
          <p:cNvSpPr/>
          <p:nvPr/>
        </p:nvSpPr>
        <p:spPr>
          <a:xfrm>
            <a:off x="215219" y="1121080"/>
            <a:ext cx="1146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5">
                    <a:lumMod val="50000"/>
                  </a:schemeClr>
                </a:solidFill>
                <a:latin typeface="NimbusRomNo9L-Medi"/>
              </a:rPr>
              <a:t>承诺</a:t>
            </a:r>
            <a:endParaRPr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7D8948-D7A8-45CD-9368-F01C9C5B9D5B}"/>
              </a:ext>
            </a:extLst>
          </p:cNvPr>
          <p:cNvSpPr/>
          <p:nvPr/>
        </p:nvSpPr>
        <p:spPr>
          <a:xfrm>
            <a:off x="281903" y="4881047"/>
            <a:ext cx="1454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5">
                    <a:lumMod val="50000"/>
                  </a:schemeClr>
                </a:solidFill>
                <a:latin typeface="NimbusRomNo9L-Medi"/>
              </a:rPr>
              <a:t>双余额</a:t>
            </a:r>
            <a:endParaRPr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604B60A-FECC-4D22-B0E4-2BC34846B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886" y="5485485"/>
            <a:ext cx="5229225" cy="74295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5E106F5-AF3B-4BAA-B8EE-4D0BA7B3857C}"/>
              </a:ext>
            </a:extLst>
          </p:cNvPr>
          <p:cNvSpPr/>
          <p:nvPr/>
        </p:nvSpPr>
        <p:spPr>
          <a:xfrm>
            <a:off x="605175" y="1647626"/>
            <a:ext cx="21839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>
                <a:latin typeface="NimbusRomNo9L-Medi"/>
              </a:rPr>
              <a:t>- </a:t>
            </a:r>
            <a:r>
              <a:rPr lang="zh-CN" altLang="en-US" sz="2000">
                <a:latin typeface="NimbusRomNo9L-Medi"/>
              </a:rPr>
              <a:t>余额</a:t>
            </a:r>
            <a:r>
              <a:rPr lang="en-US" altLang="zh-CN" sz="2000">
                <a:latin typeface="NimbusRomNo9L-Medi"/>
              </a:rPr>
              <a:t>commitment</a:t>
            </a:r>
            <a:endParaRPr lang="zh-CN" altLang="en-US" sz="1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A7ABB8A-30BD-473C-9008-F48991E9E0CF}"/>
              </a:ext>
            </a:extLst>
          </p:cNvPr>
          <p:cNvSpPr/>
          <p:nvPr/>
        </p:nvSpPr>
        <p:spPr>
          <a:xfrm>
            <a:off x="719956" y="3238128"/>
            <a:ext cx="33902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>
                <a:latin typeface="NimbusRomNo9L-Medi"/>
              </a:rPr>
              <a:t>- </a:t>
            </a:r>
            <a:r>
              <a:rPr lang="zh-CN" altLang="en-US" sz="2000">
                <a:latin typeface="NimbusRomNo9L-Medi"/>
              </a:rPr>
              <a:t>资金转移</a:t>
            </a:r>
            <a:r>
              <a:rPr lang="en-US" altLang="zh-CN" sz="2000">
                <a:latin typeface="NimbusRomNo9L-Medi"/>
              </a:rPr>
              <a:t>commitment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4405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844</Words>
  <Application>Microsoft Office PowerPoint</Application>
  <PresentationFormat>全屏显示(4:3)</PresentationFormat>
  <Paragraphs>121</Paragraphs>
  <Slides>27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CMR10</vt:lpstr>
      <vt:lpstr>NimbusRomNo9L-Medi</vt:lpstr>
      <vt:lpstr>NimbusRomNo9L-Regu</vt:lpstr>
      <vt:lpstr>等线</vt:lpstr>
      <vt:lpstr>华文中宋</vt:lpstr>
      <vt:lpstr>Microsoft YaHei</vt:lpstr>
      <vt:lpstr>Arial</vt:lpstr>
      <vt:lpstr>Calibri</vt:lpstr>
      <vt:lpstr>Calibri Light</vt:lpstr>
      <vt:lpstr>Times New Roman</vt:lpstr>
      <vt:lpstr>Wingdings</vt:lpstr>
      <vt:lpstr>Office 主题</vt:lpstr>
      <vt:lpstr>BlockMaze: An Efficient Privacy-Preserving Account-Model Blockchain Based on zk-SNARKs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 Machine Learning  Lecture 5: Naive Bayesian Classifier</dc:title>
  <dc:creator>wanzhiguo</dc:creator>
  <cp:lastModifiedBy>周 延</cp:lastModifiedBy>
  <cp:revision>897</cp:revision>
  <dcterms:created xsi:type="dcterms:W3CDTF">2016-09-28T08:29:38Z</dcterms:created>
  <dcterms:modified xsi:type="dcterms:W3CDTF">2019-09-14T06:32:24Z</dcterms:modified>
</cp:coreProperties>
</file>