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93" r:id="rId4"/>
    <p:sldId id="258" r:id="rId5"/>
    <p:sldId id="263" r:id="rId6"/>
    <p:sldId id="264" r:id="rId7"/>
    <p:sldId id="265" r:id="rId8"/>
    <p:sldId id="266" r:id="rId9"/>
    <p:sldId id="267" r:id="rId10"/>
    <p:sldId id="268" r:id="rId11"/>
    <p:sldId id="269" r:id="rId12"/>
    <p:sldId id="295" r:id="rId13"/>
    <p:sldId id="270" r:id="rId15"/>
    <p:sldId id="271" r:id="rId16"/>
    <p:sldId id="272" r:id="rId17"/>
    <p:sldId id="273" r:id="rId18"/>
    <p:sldId id="276" r:id="rId19"/>
    <p:sldId id="279" r:id="rId20"/>
    <p:sldId id="296" r:id="rId21"/>
    <p:sldId id="297" r:id="rId22"/>
    <p:sldId id="298" r:id="rId23"/>
    <p:sldId id="299" r:id="rId24"/>
    <p:sldId id="280" r:id="rId25"/>
    <p:sldId id="325" r:id="rId26"/>
    <p:sldId id="326" r:id="rId27"/>
    <p:sldId id="281" r:id="rId28"/>
    <p:sldId id="343" r:id="rId29"/>
    <p:sldId id="282" r:id="rId30"/>
    <p:sldId id="283" r:id="rId31"/>
    <p:sldId id="328" r:id="rId32"/>
    <p:sldId id="285" r:id="rId33"/>
    <p:sldId id="338" r:id="rId34"/>
    <p:sldId id="286" r:id="rId35"/>
    <p:sldId id="327" r:id="rId36"/>
    <p:sldId id="329" r:id="rId37"/>
    <p:sldId id="291" r:id="rId38"/>
  </p:sldIdLst>
  <p:sldSz cx="9144000" cy="5143500"/>
  <p:notesSz cx="9144000" cy="5143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906"/>
        <p:guide pos="20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1451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979" y="0"/>
            <a:ext cx="5283200" cy="145163"/>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5228034" y="361652"/>
            <a:ext cx="1735931" cy="97646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1392362"/>
            <a:ext cx="9753600" cy="1139205"/>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2748056"/>
            <a:ext cx="5283200" cy="1451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979" y="2748056"/>
            <a:ext cx="5283200" cy="145163"/>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70D5AC-E5EE-4785-80D9-9E9A3666474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50" b="0" i="0">
                <a:solidFill>
                  <a:schemeClr val="bg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2400" b="1" i="0">
                <a:solidFill>
                  <a:schemeClr val="bg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50" b="0" i="0">
                <a:solidFill>
                  <a:schemeClr val="bg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150" b="0" i="0">
                <a:solidFill>
                  <a:schemeClr val="bg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D8BD707-D9CF-40AE-B4C6-C98DA3205C09}" type="datetimeFigureOut">
              <a:rPr lang="en-US"/>
            </a:fld>
            <a:endParaRPr lang="en-US"/>
          </a:p>
        </p:txBody>
      </p:sp>
      <p:sp>
        <p:nvSpPr>
          <p:cNvPr id="3" name="页脚占位符 2"/>
          <p:cNvSpPr>
            <a:spLocks noGrp="1"/>
          </p:cNvSpPr>
          <p:nvPr>
            <p:ph type="ftr" sz="quarter" idx="11"/>
          </p:nvPr>
        </p:nvSpPr>
        <p:spPr/>
        <p:txBody>
          <a:bodyPr/>
          <a:lstStyle/>
          <a:p/>
        </p:txBody>
      </p:sp>
      <p:sp>
        <p:nvSpPr>
          <p:cNvPr id="4" name="灯片编号占位符 3"/>
          <p:cNvSpPr>
            <a:spLocks noGrp="1"/>
          </p:cNvSpPr>
          <p:nvPr>
            <p:ph type="sldNum" sz="quarter" idx="12"/>
          </p:nvPr>
        </p:nvSpPr>
        <p:spPr/>
        <p:txBody>
          <a:bodyPr/>
          <a:lstStyle/>
          <a:p>
            <a:fld id="{B6F15528-21DE-4FAA-801E-634DDDAF4B2B}" type="slidenum">
              <a:rPr/>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9" name="Straight Connector 8"/>
          <p:cNvCxnSpPr/>
          <p:nvPr userDrawn="1"/>
        </p:nvCxnSpPr>
        <p:spPr>
          <a:xfrm>
            <a:off x="0" y="673874"/>
            <a:ext cx="9144000" cy="0"/>
          </a:xfrm>
          <a:prstGeom prst="line">
            <a:avLst/>
          </a:prstGeom>
          <a:ln w="38100">
            <a:solidFill>
              <a:srgbClr val="3A5CAA"/>
            </a:solidFill>
          </a:ln>
        </p:spPr>
        <p:style>
          <a:lnRef idx="1">
            <a:schemeClr val="accent1"/>
          </a:lnRef>
          <a:fillRef idx="0">
            <a:schemeClr val="accent1"/>
          </a:fillRef>
          <a:effectRef idx="0">
            <a:schemeClr val="accent1"/>
          </a:effectRef>
          <a:fontRef idx="minor">
            <a:schemeClr val="tx1"/>
          </a:fontRef>
        </p:style>
      </p:cxnSp>
      <p:sp>
        <p:nvSpPr>
          <p:cNvPr id="14" name="Footer Placeholder 13"/>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96907" y="4767265"/>
            <a:ext cx="2057400" cy="273844"/>
          </a:xfrm>
        </p:spPr>
        <p:txBody>
          <a:bodyPr/>
          <a:lstStyle>
            <a:lvl1pPr algn="l">
              <a:defRPr/>
            </a:lvl1pPr>
          </a:lstStyle>
          <a:p>
            <a:fld id="{DB179751-00C4-422A-8D46-518BB757786E}" type="slidenum">
              <a:rPr lang="en-US" smtClean="0"/>
            </a:fld>
            <a:endParaRPr lang="en-US"/>
          </a:p>
        </p:txBody>
      </p:sp>
      <p:pic>
        <p:nvPicPr>
          <p:cNvPr id="6" name="Picture 5"/>
          <p:cNvPicPr>
            <a:picLocks noChangeAspect="1"/>
          </p:cNvPicPr>
          <p:nvPr userDrawn="1"/>
        </p:nvPicPr>
        <p:blipFill rotWithShape="1">
          <a:blip r:embed="rId2" cstate="screen"/>
          <a:srcRect/>
          <a:stretch>
            <a:fillRect/>
          </a:stretch>
        </p:blipFill>
        <p:spPr>
          <a:xfrm>
            <a:off x="7658855" y="4763238"/>
            <a:ext cx="1388238" cy="319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143500"/>
          </a:xfrm>
          <a:custGeom>
            <a:avLst/>
            <a:gdLst/>
            <a:ahLst/>
            <a:cxnLst/>
            <a:rect l="l" t="t" r="r" b="b"/>
            <a:pathLst>
              <a:path w="9144000" h="5143500">
                <a:moveTo>
                  <a:pt x="0" y="5143500"/>
                </a:moveTo>
                <a:lnTo>
                  <a:pt x="9144000" y="5143500"/>
                </a:lnTo>
                <a:lnTo>
                  <a:pt x="9144000" y="0"/>
                </a:lnTo>
                <a:lnTo>
                  <a:pt x="0" y="0"/>
                </a:lnTo>
                <a:lnTo>
                  <a:pt x="0" y="5143500"/>
                </a:lnTo>
                <a:close/>
              </a:path>
            </a:pathLst>
          </a:custGeom>
          <a:solidFill>
            <a:srgbClr val="F1F6F8"/>
          </a:solidFill>
        </p:spPr>
        <p:txBody>
          <a:bodyPr wrap="square" lIns="0" tIns="0" rIns="0" bIns="0" rtlCol="0"/>
          <a:lstStyle/>
          <a:p/>
        </p:txBody>
      </p:sp>
      <p:sp>
        <p:nvSpPr>
          <p:cNvPr id="2" name="Holder 2"/>
          <p:cNvSpPr>
            <a:spLocks noGrp="1"/>
          </p:cNvSpPr>
          <p:nvPr>
            <p:ph type="title"/>
          </p:nvPr>
        </p:nvSpPr>
        <p:spPr>
          <a:xfrm>
            <a:off x="390855" y="453923"/>
            <a:ext cx="8362289" cy="1182370"/>
          </a:xfrm>
          <a:prstGeom prst="rect">
            <a:avLst/>
          </a:prstGeom>
        </p:spPr>
        <p:txBody>
          <a:bodyPr wrap="square" lIns="0" tIns="0" rIns="0" bIns="0">
            <a:spAutoFit/>
          </a:bodyPr>
          <a:lstStyle>
            <a:lvl1pPr>
              <a:defRPr sz="5150" b="0" i="0">
                <a:solidFill>
                  <a:schemeClr val="bg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390855" y="1242771"/>
            <a:ext cx="8357870" cy="1555750"/>
          </a:xfrm>
          <a:prstGeom prst="rect">
            <a:avLst/>
          </a:prstGeom>
        </p:spPr>
        <p:txBody>
          <a:bodyPr wrap="square" lIns="0" tIns="0" rIns="0" bIns="0">
            <a:spAutoFit/>
          </a:bodyPr>
          <a:lstStyle>
            <a:lvl1pPr>
              <a:defRPr sz="2400" b="1" i="0">
                <a:solidFill>
                  <a:schemeClr val="bg1"/>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2" Type="http://schemas.openxmlformats.org/officeDocument/2006/relationships/slideLayout" Target="../slideLayouts/slideLayout2.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219456" y="59435"/>
            <a:ext cx="8705088" cy="141732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2697479" y="214884"/>
            <a:ext cx="3931920" cy="1563624"/>
          </a:xfrm>
          <a:prstGeom prst="rect">
            <a:avLst/>
          </a:prstGeom>
          <a:blipFill>
            <a:blip r:embed="rId3" cstate="print"/>
            <a:stretch>
              <a:fillRect/>
            </a:stretch>
          </a:blipFill>
        </p:spPr>
        <p:txBody>
          <a:bodyPr wrap="square" lIns="0" tIns="0" rIns="0" bIns="0" rtlCol="0"/>
          <a:lstStyle/>
          <a:p/>
        </p:txBody>
      </p:sp>
      <p:sp>
        <p:nvSpPr>
          <p:cNvPr id="5" name="object 5"/>
          <p:cNvSpPr txBox="1">
            <a:spLocks noGrp="1"/>
          </p:cNvSpPr>
          <p:nvPr>
            <p:ph type="title"/>
          </p:nvPr>
        </p:nvSpPr>
        <p:spPr>
          <a:xfrm>
            <a:off x="3171825" y="453923"/>
            <a:ext cx="2797175" cy="816610"/>
          </a:xfrm>
          <a:prstGeom prst="rect">
            <a:avLst/>
          </a:prstGeom>
        </p:spPr>
        <p:txBody>
          <a:bodyPr vert="horz" wrap="square" lIns="0" tIns="17145" rIns="0" bIns="0" rtlCol="0">
            <a:spAutoFit/>
          </a:bodyPr>
          <a:lstStyle/>
          <a:p>
            <a:pPr marL="12700">
              <a:lnSpc>
                <a:spcPct val="100000"/>
              </a:lnSpc>
              <a:spcBef>
                <a:spcPts val="135"/>
              </a:spcBef>
            </a:pPr>
            <a:r>
              <a:rPr spc="20" dirty="0"/>
              <a:t>M</a:t>
            </a:r>
            <a:r>
              <a:rPr spc="-5" dirty="0"/>
              <a:t>o</a:t>
            </a:r>
            <a:r>
              <a:rPr spc="10" dirty="0"/>
              <a:t>noxi</a:t>
            </a:r>
            <a:r>
              <a:rPr spc="-10" dirty="0"/>
              <a:t>d</a:t>
            </a:r>
            <a:r>
              <a:rPr spc="20" dirty="0"/>
              <a:t>e</a:t>
            </a:r>
            <a:endParaRPr spc="20" dirty="0"/>
          </a:p>
        </p:txBody>
      </p:sp>
      <p:sp>
        <p:nvSpPr>
          <p:cNvPr id="6" name="object 6"/>
          <p:cNvSpPr/>
          <p:nvPr/>
        </p:nvSpPr>
        <p:spPr>
          <a:xfrm>
            <a:off x="219456" y="1101852"/>
            <a:ext cx="8705088" cy="973836"/>
          </a:xfrm>
          <a:prstGeom prst="rect">
            <a:avLst/>
          </a:prstGeom>
          <a:blipFill>
            <a:blip r:embed="rId4" cstate="print"/>
            <a:stretch>
              <a:fillRect/>
            </a:stretch>
          </a:blipFill>
        </p:spPr>
        <p:txBody>
          <a:bodyPr wrap="square" lIns="0" tIns="0" rIns="0" bIns="0" rtlCol="0"/>
          <a:lstStyle/>
          <a:p/>
        </p:txBody>
      </p:sp>
      <p:sp>
        <p:nvSpPr>
          <p:cNvPr id="7" name="object 7"/>
          <p:cNvSpPr/>
          <p:nvPr/>
        </p:nvSpPr>
        <p:spPr>
          <a:xfrm>
            <a:off x="128015" y="1101852"/>
            <a:ext cx="8979408" cy="822960"/>
          </a:xfrm>
          <a:prstGeom prst="rect">
            <a:avLst/>
          </a:prstGeom>
          <a:blipFill>
            <a:blip r:embed="rId5" cstate="print"/>
            <a:stretch>
              <a:fillRect/>
            </a:stretch>
          </a:blipFill>
        </p:spPr>
        <p:txBody>
          <a:bodyPr wrap="square" lIns="0" tIns="0" rIns="0" bIns="0" rtlCol="0"/>
          <a:lstStyle/>
          <a:p/>
        </p:txBody>
      </p:sp>
      <p:sp>
        <p:nvSpPr>
          <p:cNvPr id="8" name="object 8"/>
          <p:cNvSpPr txBox="1">
            <a:spLocks noGrp="1"/>
          </p:cNvSpPr>
          <p:nvPr>
            <p:ph type="body" idx="1"/>
          </p:nvPr>
        </p:nvSpPr>
        <p:spPr>
          <a:xfrm>
            <a:off x="390855" y="1242771"/>
            <a:ext cx="8357870" cy="2002790"/>
          </a:xfrm>
          <a:prstGeom prst="rect">
            <a:avLst/>
          </a:prstGeom>
        </p:spPr>
        <p:txBody>
          <a:bodyPr vert="horz" wrap="square" lIns="0" tIns="14605" rIns="0" bIns="0" rtlCol="0">
            <a:spAutoFit/>
          </a:bodyPr>
          <a:lstStyle/>
          <a:p>
            <a:pPr marR="5080" algn="r">
              <a:lnSpc>
                <a:spcPct val="100000"/>
              </a:lnSpc>
              <a:spcBef>
                <a:spcPts val="115"/>
              </a:spcBef>
            </a:pPr>
            <a:r>
              <a:rPr dirty="0"/>
              <a:t>Scale </a:t>
            </a:r>
            <a:r>
              <a:rPr spc="10" dirty="0"/>
              <a:t>out </a:t>
            </a:r>
            <a:r>
              <a:rPr spc="5" dirty="0"/>
              <a:t>Blockchains </a:t>
            </a:r>
            <a:r>
              <a:rPr spc="10" dirty="0"/>
              <a:t>with </a:t>
            </a:r>
            <a:r>
              <a:rPr spc="5" dirty="0"/>
              <a:t>Asynchronous Consensus</a:t>
            </a:r>
            <a:r>
              <a:rPr spc="-515" dirty="0"/>
              <a:t> </a:t>
            </a:r>
            <a:r>
              <a:rPr spc="10" dirty="0"/>
              <a:t>Zones</a:t>
            </a:r>
            <a:endParaRPr spc="10" dirty="0"/>
          </a:p>
          <a:p>
            <a:pPr marR="5080" algn="l">
              <a:lnSpc>
                <a:spcPct val="100000"/>
              </a:lnSpc>
              <a:spcBef>
                <a:spcPts val="115"/>
              </a:spcBef>
            </a:pPr>
            <a:r>
              <a:rPr lang="zh-CN" sz="2800" b="0" spc="-10" dirty="0">
                <a:latin typeface="Trebuchet MS" panose="020B0603020202020204"/>
                <a:cs typeface="Trebuchet MS" panose="020B0603020202020204"/>
              </a:rPr>
              <a:t>以异步共识组来拓展区块链   </a:t>
            </a:r>
            <a:endParaRPr sz="1800" b="0" spc="-10" dirty="0">
              <a:latin typeface="Trebuchet MS" panose="020B0603020202020204"/>
              <a:cs typeface="Trebuchet MS" panose="020B0603020202020204"/>
            </a:endParaRPr>
          </a:p>
          <a:p>
            <a:pPr marR="30480" algn="r">
              <a:lnSpc>
                <a:spcPct val="100000"/>
              </a:lnSpc>
              <a:spcBef>
                <a:spcPts val="1950"/>
              </a:spcBef>
            </a:pPr>
            <a:r>
              <a:rPr sz="1800" b="0" spc="-10" dirty="0">
                <a:latin typeface="Trebuchet MS" panose="020B0603020202020204"/>
                <a:cs typeface="Trebuchet MS" panose="020B0603020202020204"/>
              </a:rPr>
              <a:t>Jiaping </a:t>
            </a:r>
            <a:r>
              <a:rPr sz="1800" b="0" spc="-5" dirty="0">
                <a:latin typeface="Trebuchet MS" panose="020B0603020202020204"/>
                <a:cs typeface="Trebuchet MS" panose="020B0603020202020204"/>
              </a:rPr>
              <a:t>Wang, Hao</a:t>
            </a:r>
            <a:r>
              <a:rPr sz="1800" b="0" spc="10" dirty="0">
                <a:latin typeface="Trebuchet MS" panose="020B0603020202020204"/>
                <a:cs typeface="Trebuchet MS" panose="020B0603020202020204"/>
              </a:rPr>
              <a:t> </a:t>
            </a:r>
            <a:r>
              <a:rPr sz="1800" b="0" spc="-5" dirty="0">
                <a:latin typeface="Trebuchet MS" panose="020B0603020202020204"/>
                <a:cs typeface="Trebuchet MS" panose="020B0603020202020204"/>
              </a:rPr>
              <a:t>Wang</a:t>
            </a:r>
            <a:endParaRPr sz="1800">
              <a:latin typeface="Trebuchet MS" panose="020B0603020202020204"/>
              <a:cs typeface="Trebuchet MS" panose="020B0603020202020204"/>
            </a:endParaRPr>
          </a:p>
          <a:p>
            <a:pPr marR="29845" algn="r">
              <a:lnSpc>
                <a:spcPts val="1670"/>
              </a:lnSpc>
              <a:spcBef>
                <a:spcPts val="10"/>
              </a:spcBef>
            </a:pPr>
            <a:r>
              <a:rPr sz="1400" b="0" spc="-5" dirty="0">
                <a:latin typeface="Trebuchet MS" panose="020B0603020202020204"/>
                <a:cs typeface="Trebuchet MS" panose="020B0603020202020204"/>
              </a:rPr>
              <a:t>Sinovation</a:t>
            </a:r>
            <a:r>
              <a:rPr sz="1400" b="0" spc="-40" dirty="0">
                <a:latin typeface="Trebuchet MS" panose="020B0603020202020204"/>
                <a:cs typeface="Trebuchet MS" panose="020B0603020202020204"/>
              </a:rPr>
              <a:t> </a:t>
            </a:r>
            <a:r>
              <a:rPr sz="1400" b="0" spc="-10" dirty="0">
                <a:latin typeface="Trebuchet MS" panose="020B0603020202020204"/>
                <a:cs typeface="Trebuchet MS" panose="020B0603020202020204"/>
              </a:rPr>
              <a:t>Ventures</a:t>
            </a:r>
            <a:endParaRPr sz="1400">
              <a:latin typeface="Trebuchet MS" panose="020B0603020202020204"/>
              <a:cs typeface="Trebuchet MS" panose="020B0603020202020204"/>
            </a:endParaRPr>
          </a:p>
          <a:p>
            <a:pPr marR="29845" algn="r">
              <a:lnSpc>
                <a:spcPts val="1670"/>
              </a:lnSpc>
            </a:pPr>
            <a:r>
              <a:rPr sz="1400" b="0" dirty="0">
                <a:latin typeface="Trebuchet MS" panose="020B0603020202020204"/>
                <a:cs typeface="Trebuchet MS" panose="020B0603020202020204"/>
              </a:rPr>
              <a:t>I</a:t>
            </a:r>
            <a:r>
              <a:rPr sz="1400" b="0" spc="-15" dirty="0">
                <a:latin typeface="Trebuchet MS" panose="020B0603020202020204"/>
                <a:cs typeface="Trebuchet MS" panose="020B0603020202020204"/>
              </a:rPr>
              <a:t>C</a:t>
            </a:r>
            <a:r>
              <a:rPr sz="1400" b="0" spc="10" dirty="0">
                <a:latin typeface="Trebuchet MS" panose="020B0603020202020204"/>
                <a:cs typeface="Trebuchet MS" panose="020B0603020202020204"/>
              </a:rPr>
              <a:t>T</a:t>
            </a:r>
            <a:r>
              <a:rPr sz="1400" b="0" spc="-20" dirty="0">
                <a:latin typeface="Trebuchet MS" panose="020B0603020202020204"/>
                <a:cs typeface="Trebuchet MS" panose="020B0603020202020204"/>
              </a:rPr>
              <a:t>/</a:t>
            </a:r>
            <a:r>
              <a:rPr sz="1400" b="0" spc="-15" dirty="0">
                <a:latin typeface="Trebuchet MS" panose="020B0603020202020204"/>
                <a:cs typeface="Trebuchet MS" panose="020B0603020202020204"/>
              </a:rPr>
              <a:t>C</a:t>
            </a:r>
            <a:r>
              <a:rPr sz="1400" b="0" dirty="0">
                <a:latin typeface="Trebuchet MS" panose="020B0603020202020204"/>
                <a:cs typeface="Trebuchet MS" panose="020B0603020202020204"/>
              </a:rPr>
              <a:t>AS</a:t>
            </a:r>
            <a:endParaRPr sz="1400">
              <a:latin typeface="Trebuchet MS" panose="020B0603020202020204"/>
              <a:cs typeface="Trebuchet MS" panose="020B0603020202020204"/>
            </a:endParaRPr>
          </a:p>
          <a:p>
            <a:pPr marR="29845" algn="r">
              <a:lnSpc>
                <a:spcPct val="100000"/>
              </a:lnSpc>
              <a:spcBef>
                <a:spcPts val="10"/>
              </a:spcBef>
            </a:pPr>
            <a:r>
              <a:rPr sz="1400" b="0" dirty="0">
                <a:latin typeface="Trebuchet MS" panose="020B0603020202020204"/>
                <a:cs typeface="Trebuchet MS" panose="020B0603020202020204"/>
              </a:rPr>
              <a:t>The </a:t>
            </a:r>
            <a:r>
              <a:rPr sz="1400" b="0" spc="-10" dirty="0">
                <a:latin typeface="Trebuchet MS" panose="020B0603020202020204"/>
                <a:cs typeface="Trebuchet MS" panose="020B0603020202020204"/>
              </a:rPr>
              <a:t>Ohio State</a:t>
            </a:r>
            <a:r>
              <a:rPr sz="1400" b="0" spc="-45" dirty="0">
                <a:latin typeface="Trebuchet MS" panose="020B0603020202020204"/>
                <a:cs typeface="Trebuchet MS" panose="020B0603020202020204"/>
              </a:rPr>
              <a:t> </a:t>
            </a:r>
            <a:r>
              <a:rPr sz="1400" b="0" spc="-10" dirty="0">
                <a:latin typeface="Trebuchet MS" panose="020B0603020202020204"/>
                <a:cs typeface="Trebuchet MS" panose="020B0603020202020204"/>
              </a:rPr>
              <a:t>University</a:t>
            </a:r>
            <a:endParaRPr sz="1400">
              <a:latin typeface="Trebuchet MS" panose="020B0603020202020204"/>
              <a:cs typeface="Trebuchet MS" panose="020B0603020202020204"/>
            </a:endParaRPr>
          </a:p>
        </p:txBody>
      </p:sp>
      <p:sp>
        <p:nvSpPr>
          <p:cNvPr id="9" name="object 9"/>
          <p:cNvSpPr/>
          <p:nvPr/>
        </p:nvSpPr>
        <p:spPr>
          <a:xfrm>
            <a:off x="7420356" y="4224528"/>
            <a:ext cx="836676" cy="704088"/>
          </a:xfrm>
          <a:prstGeom prst="rect">
            <a:avLst/>
          </a:prstGeom>
          <a:blipFill>
            <a:blip r:embed="rId6" cstate="print"/>
            <a:stretch>
              <a:fillRect/>
            </a:stretch>
          </a:blipFill>
        </p:spPr>
        <p:txBody>
          <a:bodyPr wrap="square" lIns="0" tIns="0" rIns="0" bIns="0" rtlCol="0"/>
          <a:lstStyle/>
          <a:p/>
        </p:txBody>
      </p:sp>
      <p:sp>
        <p:nvSpPr>
          <p:cNvPr id="10" name="object 10"/>
          <p:cNvSpPr/>
          <p:nvPr/>
        </p:nvSpPr>
        <p:spPr>
          <a:xfrm>
            <a:off x="7484618" y="4268635"/>
            <a:ext cx="710107" cy="575551"/>
          </a:xfrm>
          <a:prstGeom prst="rect">
            <a:avLst/>
          </a:prstGeom>
          <a:blipFill>
            <a:blip r:embed="rId7" cstate="print"/>
            <a:stretch>
              <a:fillRect/>
            </a:stretch>
          </a:blipFill>
        </p:spPr>
        <p:txBody>
          <a:bodyPr wrap="square" lIns="0" tIns="0" rIns="0" bIns="0" rtlCol="0"/>
          <a:lstStyle/>
          <a:p/>
        </p:txBody>
      </p:sp>
      <p:sp>
        <p:nvSpPr>
          <p:cNvPr id="11" name="object 11"/>
          <p:cNvSpPr/>
          <p:nvPr/>
        </p:nvSpPr>
        <p:spPr>
          <a:xfrm>
            <a:off x="6638543" y="4192523"/>
            <a:ext cx="795527" cy="758952"/>
          </a:xfrm>
          <a:prstGeom prst="rect">
            <a:avLst/>
          </a:prstGeom>
          <a:blipFill>
            <a:blip r:embed="rId8" cstate="print"/>
            <a:stretch>
              <a:fillRect/>
            </a:stretch>
          </a:blipFill>
        </p:spPr>
        <p:txBody>
          <a:bodyPr wrap="square" lIns="0" tIns="0" rIns="0" bIns="0" rtlCol="0"/>
          <a:lstStyle/>
          <a:p/>
        </p:txBody>
      </p:sp>
      <p:sp>
        <p:nvSpPr>
          <p:cNvPr id="12" name="object 12"/>
          <p:cNvSpPr/>
          <p:nvPr/>
        </p:nvSpPr>
        <p:spPr>
          <a:xfrm>
            <a:off x="6704203" y="4237723"/>
            <a:ext cx="667207" cy="632510"/>
          </a:xfrm>
          <a:prstGeom prst="rect">
            <a:avLst/>
          </a:prstGeom>
          <a:blipFill>
            <a:blip r:embed="rId9" cstate="print"/>
            <a:stretch>
              <a:fillRect/>
            </a:stretch>
          </a:blipFill>
        </p:spPr>
        <p:txBody>
          <a:bodyPr wrap="square" lIns="0" tIns="0" rIns="0" bIns="0" rtlCol="0"/>
          <a:lstStyle/>
          <a:p/>
        </p:txBody>
      </p:sp>
      <p:sp>
        <p:nvSpPr>
          <p:cNvPr id="13" name="object 13"/>
          <p:cNvSpPr/>
          <p:nvPr/>
        </p:nvSpPr>
        <p:spPr>
          <a:xfrm>
            <a:off x="8293607" y="4238244"/>
            <a:ext cx="649224" cy="685800"/>
          </a:xfrm>
          <a:prstGeom prst="rect">
            <a:avLst/>
          </a:prstGeom>
          <a:blipFill>
            <a:blip r:embed="rId10" cstate="print"/>
            <a:stretch>
              <a:fillRect/>
            </a:stretch>
          </a:blipFill>
        </p:spPr>
        <p:txBody>
          <a:bodyPr wrap="square" lIns="0" tIns="0" rIns="0" bIns="0" rtlCol="0"/>
          <a:lstStyle/>
          <a:p/>
        </p:txBody>
      </p:sp>
      <p:sp>
        <p:nvSpPr>
          <p:cNvPr id="14" name="object 14"/>
          <p:cNvSpPr/>
          <p:nvPr/>
        </p:nvSpPr>
        <p:spPr>
          <a:xfrm>
            <a:off x="8358505" y="4282033"/>
            <a:ext cx="518782" cy="559587"/>
          </a:xfrm>
          <a:prstGeom prst="rect">
            <a:avLst/>
          </a:prstGeom>
          <a:blipFill>
            <a:blip r:embed="rId11" cstate="print"/>
            <a:stretch>
              <a:fillRect/>
            </a:stretch>
          </a:blipFill>
        </p:spPr>
        <p:txBody>
          <a:bodyPr wrap="square" lIns="0" tIns="0" rIns="0" bIns="0" rtlCol="0"/>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80771" y="826261"/>
            <a:ext cx="4984750" cy="2627630"/>
          </a:xfrm>
          <a:custGeom>
            <a:avLst/>
            <a:gdLst/>
            <a:ahLst/>
            <a:cxnLst/>
            <a:rect l="l" t="t" r="r" b="b"/>
            <a:pathLst>
              <a:path w="4984750" h="2627629">
                <a:moveTo>
                  <a:pt x="0" y="2627122"/>
                </a:moveTo>
                <a:lnTo>
                  <a:pt x="4984165" y="2627122"/>
                </a:lnTo>
                <a:lnTo>
                  <a:pt x="4984165" y="0"/>
                </a:lnTo>
                <a:lnTo>
                  <a:pt x="0" y="0"/>
                </a:lnTo>
                <a:lnTo>
                  <a:pt x="0" y="2627122"/>
                </a:lnTo>
                <a:close/>
              </a:path>
            </a:pathLst>
          </a:custGeom>
          <a:solidFill>
            <a:srgbClr val="B7B7B7"/>
          </a:solidFill>
        </p:spPr>
        <p:txBody>
          <a:bodyPr wrap="square" lIns="0" tIns="0" rIns="0" bIns="0" rtlCol="0"/>
          <a:lstStyle/>
          <a:p/>
        </p:txBody>
      </p:sp>
      <p:sp>
        <p:nvSpPr>
          <p:cNvPr id="3" name="object 3"/>
          <p:cNvSpPr/>
          <p:nvPr/>
        </p:nvSpPr>
        <p:spPr>
          <a:xfrm>
            <a:off x="5464936" y="826264"/>
            <a:ext cx="3448050" cy="4239260"/>
          </a:xfrm>
          <a:custGeom>
            <a:avLst/>
            <a:gdLst/>
            <a:ahLst/>
            <a:cxnLst/>
            <a:rect l="l" t="t" r="r" b="b"/>
            <a:pathLst>
              <a:path w="3448050" h="4239260">
                <a:moveTo>
                  <a:pt x="0" y="4239260"/>
                </a:moveTo>
                <a:lnTo>
                  <a:pt x="3447541" y="4239260"/>
                </a:lnTo>
                <a:lnTo>
                  <a:pt x="3447541" y="0"/>
                </a:lnTo>
                <a:lnTo>
                  <a:pt x="0" y="0"/>
                </a:lnTo>
                <a:lnTo>
                  <a:pt x="0" y="4239260"/>
                </a:lnTo>
                <a:close/>
              </a:path>
            </a:pathLst>
          </a:custGeom>
          <a:solidFill>
            <a:srgbClr val="B7B7B7"/>
          </a:solidFill>
        </p:spPr>
        <p:txBody>
          <a:bodyPr wrap="square" lIns="0" tIns="0" rIns="0" bIns="0" rtlCol="0"/>
          <a:lstStyle/>
          <a:p/>
        </p:txBody>
      </p:sp>
      <p:sp>
        <p:nvSpPr>
          <p:cNvPr id="4" name="object 4"/>
          <p:cNvSpPr txBox="1">
            <a:spLocks noGrp="1"/>
          </p:cNvSpPr>
          <p:nvPr>
            <p:ph type="title"/>
          </p:nvPr>
        </p:nvSpPr>
        <p:spPr>
          <a:xfrm>
            <a:off x="390550" y="281762"/>
            <a:ext cx="2677795" cy="454025"/>
          </a:xfrm>
          <a:prstGeom prst="rect">
            <a:avLst/>
          </a:prstGeom>
        </p:spPr>
        <p:txBody>
          <a:bodyPr vert="horz" wrap="square" lIns="0" tIns="13970" rIns="0" bIns="0" rtlCol="0">
            <a:spAutoFit/>
          </a:bodyPr>
          <a:lstStyle/>
          <a:p>
            <a:pPr marL="12700">
              <a:lnSpc>
                <a:spcPct val="100000"/>
              </a:lnSpc>
              <a:spcBef>
                <a:spcPts val="110"/>
              </a:spcBef>
            </a:pPr>
            <a:r>
              <a:rPr sz="2800" spc="10" dirty="0">
                <a:solidFill>
                  <a:srgbClr val="000000"/>
                </a:solidFill>
              </a:rPr>
              <a:t>Consensus</a:t>
            </a:r>
            <a:r>
              <a:rPr sz="2800" spc="-100" dirty="0">
                <a:solidFill>
                  <a:srgbClr val="000000"/>
                </a:solidFill>
              </a:rPr>
              <a:t> </a:t>
            </a:r>
            <a:r>
              <a:rPr sz="2800" dirty="0">
                <a:solidFill>
                  <a:srgbClr val="000000"/>
                </a:solidFill>
              </a:rPr>
              <a:t>Zones</a:t>
            </a:r>
            <a:endParaRPr sz="2800"/>
          </a:p>
        </p:txBody>
      </p:sp>
      <p:sp>
        <p:nvSpPr>
          <p:cNvPr id="5" name="object 5"/>
          <p:cNvSpPr/>
          <p:nvPr/>
        </p:nvSpPr>
        <p:spPr>
          <a:xfrm>
            <a:off x="631050" y="937894"/>
            <a:ext cx="8147050" cy="2384425"/>
          </a:xfrm>
          <a:custGeom>
            <a:avLst/>
            <a:gdLst/>
            <a:ahLst/>
            <a:cxnLst/>
            <a:rect l="l" t="t" r="r" b="b"/>
            <a:pathLst>
              <a:path w="8147050" h="2384425">
                <a:moveTo>
                  <a:pt x="0" y="2384043"/>
                </a:moveTo>
                <a:lnTo>
                  <a:pt x="8146542" y="2384043"/>
                </a:lnTo>
                <a:lnTo>
                  <a:pt x="8146542" y="0"/>
                </a:lnTo>
                <a:lnTo>
                  <a:pt x="0" y="0"/>
                </a:lnTo>
                <a:lnTo>
                  <a:pt x="0" y="2384043"/>
                </a:lnTo>
                <a:close/>
              </a:path>
            </a:pathLst>
          </a:custGeom>
          <a:solidFill>
            <a:srgbClr val="FFFFFF"/>
          </a:solidFill>
        </p:spPr>
        <p:txBody>
          <a:bodyPr wrap="square" lIns="0" tIns="0" rIns="0" bIns="0" rtlCol="0"/>
          <a:lstStyle/>
          <a:p/>
        </p:txBody>
      </p:sp>
      <p:sp>
        <p:nvSpPr>
          <p:cNvPr id="6" name="object 6"/>
          <p:cNvSpPr/>
          <p:nvPr/>
        </p:nvSpPr>
        <p:spPr>
          <a:xfrm>
            <a:off x="631050" y="937894"/>
            <a:ext cx="8147050" cy="2384425"/>
          </a:xfrm>
          <a:custGeom>
            <a:avLst/>
            <a:gdLst/>
            <a:ahLst/>
            <a:cxnLst/>
            <a:rect l="l" t="t" r="r" b="b"/>
            <a:pathLst>
              <a:path w="8147050" h="2384425">
                <a:moveTo>
                  <a:pt x="0" y="2384043"/>
                </a:moveTo>
                <a:lnTo>
                  <a:pt x="8146542" y="2384043"/>
                </a:lnTo>
                <a:lnTo>
                  <a:pt x="8146542" y="0"/>
                </a:lnTo>
                <a:lnTo>
                  <a:pt x="0" y="0"/>
                </a:lnTo>
                <a:lnTo>
                  <a:pt x="0" y="2384043"/>
                </a:lnTo>
                <a:close/>
              </a:path>
            </a:pathLst>
          </a:custGeom>
          <a:ln w="9525">
            <a:solidFill>
              <a:srgbClr val="585858"/>
            </a:solidFill>
          </a:ln>
        </p:spPr>
        <p:txBody>
          <a:bodyPr wrap="square" lIns="0" tIns="0" rIns="0" bIns="0" rtlCol="0"/>
          <a:lstStyle/>
          <a:p/>
        </p:txBody>
      </p:sp>
      <p:sp>
        <p:nvSpPr>
          <p:cNvPr id="7" name="object 7"/>
          <p:cNvSpPr txBox="1"/>
          <p:nvPr/>
        </p:nvSpPr>
        <p:spPr>
          <a:xfrm>
            <a:off x="710285" y="1008329"/>
            <a:ext cx="1939925" cy="316865"/>
          </a:xfrm>
          <a:prstGeom prst="rect">
            <a:avLst/>
          </a:prstGeom>
        </p:spPr>
        <p:txBody>
          <a:bodyPr vert="horz" wrap="square" lIns="0" tIns="13970" rIns="0" bIns="0" rtlCol="0">
            <a:spAutoFit/>
          </a:bodyPr>
          <a:lstStyle/>
          <a:p>
            <a:pPr marL="12700">
              <a:lnSpc>
                <a:spcPct val="100000"/>
              </a:lnSpc>
              <a:spcBef>
                <a:spcPts val="110"/>
              </a:spcBef>
            </a:pPr>
            <a:r>
              <a:rPr sz="1800" spc="-10" dirty="0">
                <a:latin typeface="Trebuchet MS" panose="020B0603020202020204"/>
                <a:cs typeface="Trebuchet MS" panose="020B0603020202020204"/>
              </a:rPr>
              <a:t>Consensus </a:t>
            </a:r>
            <a:r>
              <a:rPr sz="1800" dirty="0">
                <a:latin typeface="Trebuchet MS" panose="020B0603020202020204"/>
                <a:cs typeface="Trebuchet MS" panose="020B0603020202020204"/>
              </a:rPr>
              <a:t>Zone</a:t>
            </a:r>
            <a:r>
              <a:rPr sz="1800" spc="-25" dirty="0">
                <a:latin typeface="Trebuchet MS" panose="020B0603020202020204"/>
                <a:cs typeface="Trebuchet MS" panose="020B0603020202020204"/>
              </a:rPr>
              <a:t> </a:t>
            </a:r>
            <a:r>
              <a:rPr sz="1800" dirty="0">
                <a:latin typeface="Trebuchet MS" panose="020B0603020202020204"/>
                <a:cs typeface="Trebuchet MS" panose="020B0603020202020204"/>
              </a:rPr>
              <a:t>#</a:t>
            </a:r>
            <a:r>
              <a:rPr sz="1900" b="1" dirty="0">
                <a:latin typeface="Times New Roman" panose="02020603050405020304"/>
                <a:cs typeface="Times New Roman" panose="02020603050405020304"/>
              </a:rPr>
              <a:t>0</a:t>
            </a:r>
            <a:endParaRPr sz="1900">
              <a:latin typeface="Times New Roman" panose="02020603050405020304"/>
              <a:cs typeface="Times New Roman" panose="02020603050405020304"/>
            </a:endParaRPr>
          </a:p>
        </p:txBody>
      </p:sp>
      <p:sp>
        <p:nvSpPr>
          <p:cNvPr id="8" name="object 8"/>
          <p:cNvSpPr txBox="1"/>
          <p:nvPr/>
        </p:nvSpPr>
        <p:spPr>
          <a:xfrm>
            <a:off x="5572759" y="4582261"/>
            <a:ext cx="3204845" cy="362585"/>
          </a:xfrm>
          <a:prstGeom prst="rect">
            <a:avLst/>
          </a:prstGeom>
          <a:solidFill>
            <a:srgbClr val="FFFFFF"/>
          </a:solidFill>
          <a:ln w="9525">
            <a:solidFill>
              <a:srgbClr val="585858"/>
            </a:solidFill>
          </a:ln>
        </p:spPr>
        <p:txBody>
          <a:bodyPr vert="horz" wrap="square" lIns="0" tIns="63500" rIns="0" bIns="0" rtlCol="0">
            <a:spAutoFit/>
          </a:bodyPr>
          <a:lstStyle/>
          <a:p>
            <a:pPr marL="93980">
              <a:lnSpc>
                <a:spcPct val="100000"/>
              </a:lnSpc>
              <a:spcBef>
                <a:spcPts val="50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550" b="1" i="1" spc="-5" dirty="0">
                <a:latin typeface="Times New Roman" panose="02020603050405020304"/>
                <a:cs typeface="Times New Roman" panose="02020603050405020304"/>
              </a:rPr>
              <a:t>n</a:t>
            </a:r>
            <a:r>
              <a:rPr sz="1400" b="1" spc="-5"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9" name="object 9"/>
          <p:cNvSpPr txBox="1"/>
          <p:nvPr/>
        </p:nvSpPr>
        <p:spPr>
          <a:xfrm>
            <a:off x="5572759" y="3968699"/>
            <a:ext cx="3204845" cy="362585"/>
          </a:xfrm>
          <a:prstGeom prst="rect">
            <a:avLst/>
          </a:prstGeom>
          <a:solidFill>
            <a:srgbClr val="FFFFFF"/>
          </a:solidFill>
          <a:ln w="9525">
            <a:solidFill>
              <a:srgbClr val="585858"/>
            </a:solidFill>
          </a:ln>
        </p:spPr>
        <p:txBody>
          <a:bodyPr vert="horz" wrap="square" lIns="0" tIns="62865" rIns="0" bIns="0" rtlCol="0">
            <a:spAutoFit/>
          </a:bodyPr>
          <a:lstStyle/>
          <a:p>
            <a:pPr marL="93980">
              <a:lnSpc>
                <a:spcPct val="100000"/>
              </a:lnSpc>
              <a:spcBef>
                <a:spcPts val="49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dirty="0">
                <a:latin typeface="Trebuchet MS" panose="020B0603020202020204"/>
                <a:cs typeface="Trebuchet MS" panose="020B0603020202020204"/>
              </a:rPr>
              <a:t>#</a:t>
            </a:r>
            <a:r>
              <a:rPr sz="1550" b="1" dirty="0">
                <a:latin typeface="Times New Roman" panose="02020603050405020304"/>
                <a:cs typeface="Times New Roman" panose="02020603050405020304"/>
              </a:rPr>
              <a:t>2</a:t>
            </a:r>
            <a:endParaRPr sz="1550">
              <a:latin typeface="Times New Roman" panose="02020603050405020304"/>
              <a:cs typeface="Times New Roman" panose="02020603050405020304"/>
            </a:endParaRPr>
          </a:p>
        </p:txBody>
      </p:sp>
      <p:sp>
        <p:nvSpPr>
          <p:cNvPr id="10" name="object 10"/>
          <p:cNvSpPr txBox="1"/>
          <p:nvPr/>
        </p:nvSpPr>
        <p:spPr>
          <a:xfrm>
            <a:off x="5572759" y="3478466"/>
            <a:ext cx="3204845" cy="362585"/>
          </a:xfrm>
          <a:prstGeom prst="rect">
            <a:avLst/>
          </a:prstGeom>
          <a:solidFill>
            <a:srgbClr val="FFFFFF"/>
          </a:solidFill>
          <a:ln w="9525">
            <a:solidFill>
              <a:srgbClr val="585858"/>
            </a:solidFill>
          </a:ln>
        </p:spPr>
        <p:txBody>
          <a:bodyPr vert="horz" wrap="square" lIns="0" tIns="62230" rIns="0" bIns="0" rtlCol="0">
            <a:spAutoFit/>
          </a:bodyPr>
          <a:lstStyle/>
          <a:p>
            <a:pPr marL="93980">
              <a:lnSpc>
                <a:spcPct val="100000"/>
              </a:lnSpc>
              <a:spcBef>
                <a:spcPts val="49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550" b="1" spc="5" dirty="0">
                <a:latin typeface="Times New Roman" panose="02020603050405020304"/>
                <a:cs typeface="Times New Roman" panose="02020603050405020304"/>
              </a:rPr>
              <a:t>1</a:t>
            </a:r>
            <a:endParaRPr sz="1550">
              <a:latin typeface="Times New Roman" panose="02020603050405020304"/>
              <a:cs typeface="Times New Roman" panose="02020603050405020304"/>
            </a:endParaRPr>
          </a:p>
        </p:txBody>
      </p:sp>
      <p:sp>
        <p:nvSpPr>
          <p:cNvPr id="11" name="object 11"/>
          <p:cNvSpPr txBox="1"/>
          <p:nvPr/>
        </p:nvSpPr>
        <p:spPr>
          <a:xfrm>
            <a:off x="6835902" y="4297781"/>
            <a:ext cx="432434"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panose="020B0604020202020204"/>
                <a:cs typeface="Arial" panose="020B0604020202020204"/>
              </a:rPr>
              <a:t>…</a:t>
            </a:r>
            <a:r>
              <a:rPr sz="1400" b="1" spc="-70" dirty="0">
                <a:latin typeface="Arial" panose="020B0604020202020204"/>
                <a:cs typeface="Arial" panose="020B0604020202020204"/>
              </a:rPr>
              <a:t> </a:t>
            </a:r>
            <a:r>
              <a:rPr sz="1400" b="1" dirty="0">
                <a:latin typeface="Arial" panose="020B0604020202020204"/>
                <a:cs typeface="Arial" panose="020B0604020202020204"/>
              </a:rPr>
              <a:t>…</a:t>
            </a:r>
            <a:endParaRPr sz="1400">
              <a:latin typeface="Arial" panose="020B0604020202020204"/>
              <a:cs typeface="Arial" panose="020B0604020202020204"/>
            </a:endParaRPr>
          </a:p>
        </p:txBody>
      </p:sp>
      <p:sp>
        <p:nvSpPr>
          <p:cNvPr id="12" name="object 12"/>
          <p:cNvSpPr/>
          <p:nvPr/>
        </p:nvSpPr>
        <p:spPr>
          <a:xfrm>
            <a:off x="3312414" y="1856994"/>
            <a:ext cx="187451" cy="76199"/>
          </a:xfrm>
          <a:prstGeom prst="rect">
            <a:avLst/>
          </a:prstGeom>
          <a:blipFill>
            <a:blip r:embed="rId1" cstate="print"/>
            <a:stretch>
              <a:fillRect/>
            </a:stretch>
          </a:blipFill>
        </p:spPr>
        <p:txBody>
          <a:bodyPr wrap="square" lIns="0" tIns="0" rIns="0" bIns="0" rtlCol="0"/>
          <a:lstStyle/>
          <a:p/>
        </p:txBody>
      </p:sp>
      <p:sp>
        <p:nvSpPr>
          <p:cNvPr id="13" name="object 13"/>
          <p:cNvSpPr/>
          <p:nvPr/>
        </p:nvSpPr>
        <p:spPr>
          <a:xfrm>
            <a:off x="4705858" y="1856994"/>
            <a:ext cx="204088" cy="76199"/>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5960364" y="1856994"/>
            <a:ext cx="187451" cy="76199"/>
          </a:xfrm>
          <a:prstGeom prst="rect">
            <a:avLst/>
          </a:prstGeom>
          <a:blipFill>
            <a:blip r:embed="rId1" cstate="print"/>
            <a:stretch>
              <a:fillRect/>
            </a:stretch>
          </a:blipFill>
        </p:spPr>
        <p:txBody>
          <a:bodyPr wrap="square" lIns="0" tIns="0" rIns="0" bIns="0" rtlCol="0"/>
          <a:lstStyle/>
          <a:p/>
        </p:txBody>
      </p:sp>
      <p:sp>
        <p:nvSpPr>
          <p:cNvPr id="15" name="object 15"/>
          <p:cNvSpPr/>
          <p:nvPr/>
        </p:nvSpPr>
        <p:spPr>
          <a:xfrm>
            <a:off x="2261997" y="1761108"/>
            <a:ext cx="1050290" cy="267970"/>
          </a:xfrm>
          <a:custGeom>
            <a:avLst/>
            <a:gdLst/>
            <a:ahLst/>
            <a:cxnLst/>
            <a:rect l="l" t="t" r="r" b="b"/>
            <a:pathLst>
              <a:path w="1050289" h="267969">
                <a:moveTo>
                  <a:pt x="1005586" y="0"/>
                </a:moveTo>
                <a:lnTo>
                  <a:pt x="44576" y="0"/>
                </a:lnTo>
                <a:lnTo>
                  <a:pt x="27217" y="3502"/>
                </a:lnTo>
                <a:lnTo>
                  <a:pt x="13049" y="13065"/>
                </a:lnTo>
                <a:lnTo>
                  <a:pt x="3500" y="27271"/>
                </a:lnTo>
                <a:lnTo>
                  <a:pt x="0" y="44703"/>
                </a:lnTo>
                <a:lnTo>
                  <a:pt x="0" y="223265"/>
                </a:lnTo>
                <a:lnTo>
                  <a:pt x="3500" y="240625"/>
                </a:lnTo>
                <a:lnTo>
                  <a:pt x="13049" y="254793"/>
                </a:lnTo>
                <a:lnTo>
                  <a:pt x="27217" y="264342"/>
                </a:lnTo>
                <a:lnTo>
                  <a:pt x="44576" y="267842"/>
                </a:lnTo>
                <a:lnTo>
                  <a:pt x="1005586" y="267842"/>
                </a:lnTo>
                <a:lnTo>
                  <a:pt x="1022965" y="264342"/>
                </a:lnTo>
                <a:lnTo>
                  <a:pt x="1037177" y="254793"/>
                </a:lnTo>
                <a:lnTo>
                  <a:pt x="1046769" y="240625"/>
                </a:lnTo>
                <a:lnTo>
                  <a:pt x="1050289" y="223265"/>
                </a:lnTo>
                <a:lnTo>
                  <a:pt x="1050289" y="44703"/>
                </a:lnTo>
                <a:lnTo>
                  <a:pt x="1046769" y="27271"/>
                </a:lnTo>
                <a:lnTo>
                  <a:pt x="1037177" y="13065"/>
                </a:lnTo>
                <a:lnTo>
                  <a:pt x="1022965" y="3502"/>
                </a:lnTo>
                <a:lnTo>
                  <a:pt x="1005586" y="0"/>
                </a:lnTo>
                <a:close/>
              </a:path>
            </a:pathLst>
          </a:custGeom>
          <a:solidFill>
            <a:srgbClr val="CCCCCC"/>
          </a:solidFill>
        </p:spPr>
        <p:txBody>
          <a:bodyPr wrap="square" lIns="0" tIns="0" rIns="0" bIns="0" rtlCol="0"/>
          <a:lstStyle/>
          <a:p/>
        </p:txBody>
      </p:sp>
      <p:sp>
        <p:nvSpPr>
          <p:cNvPr id="16" name="object 16"/>
          <p:cNvSpPr/>
          <p:nvPr/>
        </p:nvSpPr>
        <p:spPr>
          <a:xfrm>
            <a:off x="2261997" y="1761108"/>
            <a:ext cx="1050290" cy="267970"/>
          </a:xfrm>
          <a:custGeom>
            <a:avLst/>
            <a:gdLst/>
            <a:ahLst/>
            <a:cxnLst/>
            <a:rect l="l" t="t" r="r" b="b"/>
            <a:pathLst>
              <a:path w="1050289" h="267969">
                <a:moveTo>
                  <a:pt x="0" y="44703"/>
                </a:moveTo>
                <a:lnTo>
                  <a:pt x="3500" y="27271"/>
                </a:lnTo>
                <a:lnTo>
                  <a:pt x="13049" y="13065"/>
                </a:lnTo>
                <a:lnTo>
                  <a:pt x="27217" y="3502"/>
                </a:lnTo>
                <a:lnTo>
                  <a:pt x="44576" y="0"/>
                </a:lnTo>
                <a:lnTo>
                  <a:pt x="1005586" y="0"/>
                </a:lnTo>
                <a:lnTo>
                  <a:pt x="1022965" y="3502"/>
                </a:lnTo>
                <a:lnTo>
                  <a:pt x="1037177" y="13065"/>
                </a:lnTo>
                <a:lnTo>
                  <a:pt x="1046769" y="27271"/>
                </a:lnTo>
                <a:lnTo>
                  <a:pt x="1050289" y="44703"/>
                </a:lnTo>
                <a:lnTo>
                  <a:pt x="1050289" y="223265"/>
                </a:lnTo>
                <a:lnTo>
                  <a:pt x="1046769" y="240625"/>
                </a:lnTo>
                <a:lnTo>
                  <a:pt x="1037177" y="254793"/>
                </a:lnTo>
                <a:lnTo>
                  <a:pt x="1022965" y="264342"/>
                </a:lnTo>
                <a:lnTo>
                  <a:pt x="1005586" y="267842"/>
                </a:lnTo>
                <a:lnTo>
                  <a:pt x="44576" y="267842"/>
                </a:lnTo>
                <a:lnTo>
                  <a:pt x="27217" y="264342"/>
                </a:lnTo>
                <a:lnTo>
                  <a:pt x="13049" y="254793"/>
                </a:lnTo>
                <a:lnTo>
                  <a:pt x="3500" y="240625"/>
                </a:lnTo>
                <a:lnTo>
                  <a:pt x="0" y="223265"/>
                </a:lnTo>
                <a:lnTo>
                  <a:pt x="0" y="44703"/>
                </a:lnTo>
                <a:close/>
              </a:path>
            </a:pathLst>
          </a:custGeom>
          <a:ln w="9525">
            <a:solidFill>
              <a:srgbClr val="666666"/>
            </a:solidFill>
          </a:ln>
        </p:spPr>
        <p:txBody>
          <a:bodyPr wrap="square" lIns="0" tIns="0" rIns="0" bIns="0" rtlCol="0"/>
          <a:lstStyle/>
          <a:p/>
        </p:txBody>
      </p:sp>
      <p:sp>
        <p:nvSpPr>
          <p:cNvPr id="17" name="object 17"/>
          <p:cNvSpPr txBox="1"/>
          <p:nvPr/>
        </p:nvSpPr>
        <p:spPr>
          <a:xfrm>
            <a:off x="2266759" y="1795652"/>
            <a:ext cx="1040765" cy="195580"/>
          </a:xfrm>
          <a:prstGeom prst="rect">
            <a:avLst/>
          </a:prstGeom>
        </p:spPr>
        <p:txBody>
          <a:bodyPr vert="horz" wrap="square" lIns="0" tIns="14604" rIns="0" bIns="0" rtlCol="0">
            <a:spAutoFit/>
          </a:bodyPr>
          <a:lstStyle/>
          <a:p>
            <a:pPr marL="100330">
              <a:lnSpc>
                <a:spcPct val="100000"/>
              </a:lnSpc>
              <a:spcBef>
                <a:spcPts val="115"/>
              </a:spcBef>
            </a:pPr>
            <a:r>
              <a:rPr sz="1000" dirty="0">
                <a:latin typeface="Trebuchet MS" panose="020B0603020202020204"/>
                <a:cs typeface="Trebuchet MS" panose="020B0603020202020204"/>
              </a:rPr>
              <a:t>Block</a:t>
            </a:r>
            <a:r>
              <a:rPr sz="1000" spc="-25" dirty="0">
                <a:latin typeface="Trebuchet MS" panose="020B0603020202020204"/>
                <a:cs typeface="Trebuchet MS" panose="020B0603020202020204"/>
              </a:rPr>
              <a:t> </a:t>
            </a:r>
            <a:r>
              <a:rPr sz="1100" i="1" spc="-5" dirty="0">
                <a:latin typeface="Times New Roman" panose="02020603050405020304"/>
                <a:cs typeface="Times New Roman" panose="02020603050405020304"/>
              </a:rPr>
              <a:t>t</a:t>
            </a:r>
            <a:r>
              <a:rPr sz="1100" spc="-5" dirty="0">
                <a:latin typeface="Times New Roman" panose="02020603050405020304"/>
                <a:cs typeface="Times New Roman" panose="02020603050405020304"/>
              </a:rPr>
              <a:t>+0</a:t>
            </a:r>
            <a:endParaRPr sz="1100">
              <a:latin typeface="Times New Roman" panose="02020603050405020304"/>
              <a:cs typeface="Times New Roman" panose="02020603050405020304"/>
            </a:endParaRPr>
          </a:p>
        </p:txBody>
      </p:sp>
      <p:sp>
        <p:nvSpPr>
          <p:cNvPr id="18" name="object 18"/>
          <p:cNvSpPr/>
          <p:nvPr/>
        </p:nvSpPr>
        <p:spPr>
          <a:xfrm>
            <a:off x="3499865" y="1761108"/>
            <a:ext cx="1206500" cy="267970"/>
          </a:xfrm>
          <a:custGeom>
            <a:avLst/>
            <a:gdLst/>
            <a:ahLst/>
            <a:cxnLst/>
            <a:rect l="l" t="t" r="r" b="b"/>
            <a:pathLst>
              <a:path w="1206500" h="267969">
                <a:moveTo>
                  <a:pt x="1161288" y="0"/>
                </a:moveTo>
                <a:lnTo>
                  <a:pt x="44576" y="0"/>
                </a:lnTo>
                <a:lnTo>
                  <a:pt x="27217" y="3502"/>
                </a:lnTo>
                <a:lnTo>
                  <a:pt x="13049" y="13065"/>
                </a:lnTo>
                <a:lnTo>
                  <a:pt x="3500" y="27271"/>
                </a:lnTo>
                <a:lnTo>
                  <a:pt x="0" y="44703"/>
                </a:lnTo>
                <a:lnTo>
                  <a:pt x="0" y="223265"/>
                </a:lnTo>
                <a:lnTo>
                  <a:pt x="3500" y="240625"/>
                </a:lnTo>
                <a:lnTo>
                  <a:pt x="13049" y="254793"/>
                </a:lnTo>
                <a:lnTo>
                  <a:pt x="27217" y="264342"/>
                </a:lnTo>
                <a:lnTo>
                  <a:pt x="44576" y="267842"/>
                </a:lnTo>
                <a:lnTo>
                  <a:pt x="1161288" y="267842"/>
                </a:lnTo>
                <a:lnTo>
                  <a:pt x="1178720" y="264342"/>
                </a:lnTo>
                <a:lnTo>
                  <a:pt x="1192926" y="254793"/>
                </a:lnTo>
                <a:lnTo>
                  <a:pt x="1202489" y="240625"/>
                </a:lnTo>
                <a:lnTo>
                  <a:pt x="1205992" y="223265"/>
                </a:lnTo>
                <a:lnTo>
                  <a:pt x="1205992" y="44703"/>
                </a:lnTo>
                <a:lnTo>
                  <a:pt x="1202489" y="27271"/>
                </a:lnTo>
                <a:lnTo>
                  <a:pt x="1192926" y="13065"/>
                </a:lnTo>
                <a:lnTo>
                  <a:pt x="1178720" y="3502"/>
                </a:lnTo>
                <a:lnTo>
                  <a:pt x="1161288" y="0"/>
                </a:lnTo>
                <a:close/>
              </a:path>
            </a:pathLst>
          </a:custGeom>
          <a:solidFill>
            <a:srgbClr val="CCCCCC"/>
          </a:solidFill>
        </p:spPr>
        <p:txBody>
          <a:bodyPr wrap="square" lIns="0" tIns="0" rIns="0" bIns="0" rtlCol="0"/>
          <a:lstStyle/>
          <a:p/>
        </p:txBody>
      </p:sp>
      <p:sp>
        <p:nvSpPr>
          <p:cNvPr id="19" name="object 19"/>
          <p:cNvSpPr/>
          <p:nvPr/>
        </p:nvSpPr>
        <p:spPr>
          <a:xfrm>
            <a:off x="3499865" y="1761108"/>
            <a:ext cx="1206500" cy="267970"/>
          </a:xfrm>
          <a:custGeom>
            <a:avLst/>
            <a:gdLst/>
            <a:ahLst/>
            <a:cxnLst/>
            <a:rect l="l" t="t" r="r" b="b"/>
            <a:pathLst>
              <a:path w="1206500" h="267969">
                <a:moveTo>
                  <a:pt x="0" y="44703"/>
                </a:moveTo>
                <a:lnTo>
                  <a:pt x="3500" y="27271"/>
                </a:lnTo>
                <a:lnTo>
                  <a:pt x="13049" y="13065"/>
                </a:lnTo>
                <a:lnTo>
                  <a:pt x="27217" y="3502"/>
                </a:lnTo>
                <a:lnTo>
                  <a:pt x="44576" y="0"/>
                </a:lnTo>
                <a:lnTo>
                  <a:pt x="1161288" y="0"/>
                </a:lnTo>
                <a:lnTo>
                  <a:pt x="1178720" y="3502"/>
                </a:lnTo>
                <a:lnTo>
                  <a:pt x="1192926" y="13065"/>
                </a:lnTo>
                <a:lnTo>
                  <a:pt x="1202489" y="27271"/>
                </a:lnTo>
                <a:lnTo>
                  <a:pt x="1205992" y="44703"/>
                </a:lnTo>
                <a:lnTo>
                  <a:pt x="1205992" y="223265"/>
                </a:lnTo>
                <a:lnTo>
                  <a:pt x="1202489" y="240625"/>
                </a:lnTo>
                <a:lnTo>
                  <a:pt x="1192926" y="254793"/>
                </a:lnTo>
                <a:lnTo>
                  <a:pt x="1178720" y="264342"/>
                </a:lnTo>
                <a:lnTo>
                  <a:pt x="1161288" y="267842"/>
                </a:lnTo>
                <a:lnTo>
                  <a:pt x="44576" y="267842"/>
                </a:lnTo>
                <a:lnTo>
                  <a:pt x="27217" y="264342"/>
                </a:lnTo>
                <a:lnTo>
                  <a:pt x="13049" y="254793"/>
                </a:lnTo>
                <a:lnTo>
                  <a:pt x="3500" y="240625"/>
                </a:lnTo>
                <a:lnTo>
                  <a:pt x="0" y="223265"/>
                </a:lnTo>
                <a:lnTo>
                  <a:pt x="0" y="44703"/>
                </a:lnTo>
                <a:close/>
              </a:path>
            </a:pathLst>
          </a:custGeom>
          <a:ln w="9524">
            <a:solidFill>
              <a:srgbClr val="666666"/>
            </a:solidFill>
          </a:ln>
        </p:spPr>
        <p:txBody>
          <a:bodyPr wrap="square" lIns="0" tIns="0" rIns="0" bIns="0" rtlCol="0"/>
          <a:lstStyle/>
          <a:p/>
        </p:txBody>
      </p:sp>
      <p:sp>
        <p:nvSpPr>
          <p:cNvPr id="20" name="object 20"/>
          <p:cNvSpPr txBox="1"/>
          <p:nvPr/>
        </p:nvSpPr>
        <p:spPr>
          <a:xfrm>
            <a:off x="3504628" y="1795652"/>
            <a:ext cx="1196975" cy="195580"/>
          </a:xfrm>
          <a:prstGeom prst="rect">
            <a:avLst/>
          </a:prstGeom>
        </p:spPr>
        <p:txBody>
          <a:bodyPr vert="horz" wrap="square" lIns="0" tIns="14604" rIns="0" bIns="0" rtlCol="0">
            <a:spAutoFit/>
          </a:bodyPr>
          <a:lstStyle/>
          <a:p>
            <a:pPr marL="100965">
              <a:lnSpc>
                <a:spcPct val="100000"/>
              </a:lnSpc>
              <a:spcBef>
                <a:spcPts val="115"/>
              </a:spcBef>
            </a:pPr>
            <a:r>
              <a:rPr sz="1000" dirty="0">
                <a:latin typeface="Trebuchet MS" panose="020B0603020202020204"/>
                <a:cs typeface="Trebuchet MS" panose="020B0603020202020204"/>
              </a:rPr>
              <a:t>Block</a:t>
            </a:r>
            <a:r>
              <a:rPr sz="1000" spc="-25" dirty="0">
                <a:latin typeface="Trebuchet MS" panose="020B0603020202020204"/>
                <a:cs typeface="Trebuchet MS" panose="020B0603020202020204"/>
              </a:rPr>
              <a:t> </a:t>
            </a:r>
            <a:r>
              <a:rPr sz="1100" i="1" spc="-5" dirty="0">
                <a:latin typeface="Times New Roman" panose="02020603050405020304"/>
                <a:cs typeface="Times New Roman" panose="02020603050405020304"/>
              </a:rPr>
              <a:t>t</a:t>
            </a:r>
            <a:r>
              <a:rPr sz="1100" spc="-5" dirty="0">
                <a:latin typeface="Times New Roman" panose="02020603050405020304"/>
                <a:cs typeface="Times New Roman" panose="02020603050405020304"/>
              </a:rPr>
              <a:t>+1</a:t>
            </a:r>
            <a:endParaRPr sz="1100">
              <a:latin typeface="Times New Roman" panose="02020603050405020304"/>
              <a:cs typeface="Times New Roman" panose="02020603050405020304"/>
            </a:endParaRPr>
          </a:p>
        </p:txBody>
      </p:sp>
      <p:sp>
        <p:nvSpPr>
          <p:cNvPr id="21" name="object 21"/>
          <p:cNvSpPr/>
          <p:nvPr/>
        </p:nvSpPr>
        <p:spPr>
          <a:xfrm>
            <a:off x="4909946" y="1761108"/>
            <a:ext cx="1050290" cy="267970"/>
          </a:xfrm>
          <a:custGeom>
            <a:avLst/>
            <a:gdLst/>
            <a:ahLst/>
            <a:cxnLst/>
            <a:rect l="l" t="t" r="r" b="b"/>
            <a:pathLst>
              <a:path w="1050289" h="267969">
                <a:moveTo>
                  <a:pt x="1005586" y="0"/>
                </a:moveTo>
                <a:lnTo>
                  <a:pt x="44576" y="0"/>
                </a:lnTo>
                <a:lnTo>
                  <a:pt x="27217" y="3502"/>
                </a:lnTo>
                <a:lnTo>
                  <a:pt x="13049" y="13065"/>
                </a:lnTo>
                <a:lnTo>
                  <a:pt x="3500" y="27271"/>
                </a:lnTo>
                <a:lnTo>
                  <a:pt x="0" y="44703"/>
                </a:lnTo>
                <a:lnTo>
                  <a:pt x="0" y="223265"/>
                </a:lnTo>
                <a:lnTo>
                  <a:pt x="3500" y="240625"/>
                </a:lnTo>
                <a:lnTo>
                  <a:pt x="13049" y="254793"/>
                </a:lnTo>
                <a:lnTo>
                  <a:pt x="27217" y="264342"/>
                </a:lnTo>
                <a:lnTo>
                  <a:pt x="44576" y="267842"/>
                </a:lnTo>
                <a:lnTo>
                  <a:pt x="1005586" y="267842"/>
                </a:lnTo>
                <a:lnTo>
                  <a:pt x="1022965" y="264342"/>
                </a:lnTo>
                <a:lnTo>
                  <a:pt x="1037177" y="254793"/>
                </a:lnTo>
                <a:lnTo>
                  <a:pt x="1046769" y="240625"/>
                </a:lnTo>
                <a:lnTo>
                  <a:pt x="1050289" y="223265"/>
                </a:lnTo>
                <a:lnTo>
                  <a:pt x="1050289" y="44703"/>
                </a:lnTo>
                <a:lnTo>
                  <a:pt x="1046769" y="27271"/>
                </a:lnTo>
                <a:lnTo>
                  <a:pt x="1037177" y="13065"/>
                </a:lnTo>
                <a:lnTo>
                  <a:pt x="1022965" y="3502"/>
                </a:lnTo>
                <a:lnTo>
                  <a:pt x="1005586" y="0"/>
                </a:lnTo>
                <a:close/>
              </a:path>
            </a:pathLst>
          </a:custGeom>
          <a:solidFill>
            <a:srgbClr val="CCCCCC"/>
          </a:solidFill>
        </p:spPr>
        <p:txBody>
          <a:bodyPr wrap="square" lIns="0" tIns="0" rIns="0" bIns="0" rtlCol="0"/>
          <a:lstStyle/>
          <a:p/>
        </p:txBody>
      </p:sp>
      <p:sp>
        <p:nvSpPr>
          <p:cNvPr id="22" name="object 22"/>
          <p:cNvSpPr/>
          <p:nvPr/>
        </p:nvSpPr>
        <p:spPr>
          <a:xfrm>
            <a:off x="4909946" y="1761108"/>
            <a:ext cx="1050290" cy="267970"/>
          </a:xfrm>
          <a:custGeom>
            <a:avLst/>
            <a:gdLst/>
            <a:ahLst/>
            <a:cxnLst/>
            <a:rect l="l" t="t" r="r" b="b"/>
            <a:pathLst>
              <a:path w="1050289" h="267969">
                <a:moveTo>
                  <a:pt x="0" y="44703"/>
                </a:moveTo>
                <a:lnTo>
                  <a:pt x="3500" y="27271"/>
                </a:lnTo>
                <a:lnTo>
                  <a:pt x="13049" y="13065"/>
                </a:lnTo>
                <a:lnTo>
                  <a:pt x="27217" y="3502"/>
                </a:lnTo>
                <a:lnTo>
                  <a:pt x="44576" y="0"/>
                </a:lnTo>
                <a:lnTo>
                  <a:pt x="1005586" y="0"/>
                </a:lnTo>
                <a:lnTo>
                  <a:pt x="1022965" y="3502"/>
                </a:lnTo>
                <a:lnTo>
                  <a:pt x="1037177" y="13065"/>
                </a:lnTo>
                <a:lnTo>
                  <a:pt x="1046769" y="27271"/>
                </a:lnTo>
                <a:lnTo>
                  <a:pt x="1050289" y="44703"/>
                </a:lnTo>
                <a:lnTo>
                  <a:pt x="1050289" y="223265"/>
                </a:lnTo>
                <a:lnTo>
                  <a:pt x="1046769" y="240625"/>
                </a:lnTo>
                <a:lnTo>
                  <a:pt x="1037177" y="254793"/>
                </a:lnTo>
                <a:lnTo>
                  <a:pt x="1022965" y="264342"/>
                </a:lnTo>
                <a:lnTo>
                  <a:pt x="1005586" y="267842"/>
                </a:lnTo>
                <a:lnTo>
                  <a:pt x="44576" y="267842"/>
                </a:lnTo>
                <a:lnTo>
                  <a:pt x="27217" y="264342"/>
                </a:lnTo>
                <a:lnTo>
                  <a:pt x="13049" y="254793"/>
                </a:lnTo>
                <a:lnTo>
                  <a:pt x="3500" y="240625"/>
                </a:lnTo>
                <a:lnTo>
                  <a:pt x="0" y="223265"/>
                </a:lnTo>
                <a:lnTo>
                  <a:pt x="0" y="44703"/>
                </a:lnTo>
                <a:close/>
              </a:path>
            </a:pathLst>
          </a:custGeom>
          <a:ln w="9525">
            <a:solidFill>
              <a:srgbClr val="666666"/>
            </a:solidFill>
          </a:ln>
        </p:spPr>
        <p:txBody>
          <a:bodyPr wrap="square" lIns="0" tIns="0" rIns="0" bIns="0" rtlCol="0"/>
          <a:lstStyle/>
          <a:p/>
        </p:txBody>
      </p:sp>
      <p:sp>
        <p:nvSpPr>
          <p:cNvPr id="23" name="object 23"/>
          <p:cNvSpPr txBox="1"/>
          <p:nvPr/>
        </p:nvSpPr>
        <p:spPr>
          <a:xfrm>
            <a:off x="4914709" y="1795652"/>
            <a:ext cx="1040765" cy="195580"/>
          </a:xfrm>
          <a:prstGeom prst="rect">
            <a:avLst/>
          </a:prstGeom>
        </p:spPr>
        <p:txBody>
          <a:bodyPr vert="horz" wrap="square" lIns="0" tIns="14604" rIns="0" bIns="0" rtlCol="0">
            <a:spAutoFit/>
          </a:bodyPr>
          <a:lstStyle/>
          <a:p>
            <a:pPr marL="102235">
              <a:lnSpc>
                <a:spcPct val="100000"/>
              </a:lnSpc>
              <a:spcBef>
                <a:spcPts val="115"/>
              </a:spcBef>
            </a:pPr>
            <a:r>
              <a:rPr sz="1000" dirty="0">
                <a:latin typeface="Trebuchet MS" panose="020B0603020202020204"/>
                <a:cs typeface="Trebuchet MS" panose="020B0603020202020204"/>
              </a:rPr>
              <a:t>Block</a:t>
            </a:r>
            <a:r>
              <a:rPr sz="1000" spc="-30" dirty="0">
                <a:latin typeface="Trebuchet MS" panose="020B0603020202020204"/>
                <a:cs typeface="Trebuchet MS" panose="020B0603020202020204"/>
              </a:rPr>
              <a:t> </a:t>
            </a:r>
            <a:r>
              <a:rPr sz="1100" i="1" spc="-5" dirty="0">
                <a:latin typeface="Times New Roman" panose="02020603050405020304"/>
                <a:cs typeface="Times New Roman" panose="02020603050405020304"/>
              </a:rPr>
              <a:t>t</a:t>
            </a:r>
            <a:r>
              <a:rPr sz="1100" spc="-5" dirty="0">
                <a:latin typeface="Times New Roman" panose="02020603050405020304"/>
                <a:cs typeface="Times New Roman" panose="02020603050405020304"/>
              </a:rPr>
              <a:t>+2</a:t>
            </a:r>
            <a:endParaRPr sz="1100">
              <a:latin typeface="Times New Roman" panose="02020603050405020304"/>
              <a:cs typeface="Times New Roman" panose="02020603050405020304"/>
            </a:endParaRPr>
          </a:p>
        </p:txBody>
      </p:sp>
      <p:sp>
        <p:nvSpPr>
          <p:cNvPr id="24" name="object 24"/>
          <p:cNvSpPr/>
          <p:nvPr/>
        </p:nvSpPr>
        <p:spPr>
          <a:xfrm>
            <a:off x="6147815" y="1761108"/>
            <a:ext cx="1050290" cy="267970"/>
          </a:xfrm>
          <a:custGeom>
            <a:avLst/>
            <a:gdLst/>
            <a:ahLst/>
            <a:cxnLst/>
            <a:rect l="l" t="t" r="r" b="b"/>
            <a:pathLst>
              <a:path w="1050290" h="267969">
                <a:moveTo>
                  <a:pt x="1005586" y="0"/>
                </a:moveTo>
                <a:lnTo>
                  <a:pt x="44576" y="0"/>
                </a:lnTo>
                <a:lnTo>
                  <a:pt x="27217" y="3502"/>
                </a:lnTo>
                <a:lnTo>
                  <a:pt x="13049" y="13065"/>
                </a:lnTo>
                <a:lnTo>
                  <a:pt x="3500" y="27271"/>
                </a:lnTo>
                <a:lnTo>
                  <a:pt x="0" y="44703"/>
                </a:lnTo>
                <a:lnTo>
                  <a:pt x="0" y="223265"/>
                </a:lnTo>
                <a:lnTo>
                  <a:pt x="3500" y="240625"/>
                </a:lnTo>
                <a:lnTo>
                  <a:pt x="13049" y="254793"/>
                </a:lnTo>
                <a:lnTo>
                  <a:pt x="27217" y="264342"/>
                </a:lnTo>
                <a:lnTo>
                  <a:pt x="44576" y="267842"/>
                </a:lnTo>
                <a:lnTo>
                  <a:pt x="1005586" y="267842"/>
                </a:lnTo>
                <a:lnTo>
                  <a:pt x="1022965" y="264342"/>
                </a:lnTo>
                <a:lnTo>
                  <a:pt x="1037177" y="254793"/>
                </a:lnTo>
                <a:lnTo>
                  <a:pt x="1046769" y="240625"/>
                </a:lnTo>
                <a:lnTo>
                  <a:pt x="1050289" y="223265"/>
                </a:lnTo>
                <a:lnTo>
                  <a:pt x="1050289" y="44703"/>
                </a:lnTo>
                <a:lnTo>
                  <a:pt x="1046769" y="27271"/>
                </a:lnTo>
                <a:lnTo>
                  <a:pt x="1037177" y="13065"/>
                </a:lnTo>
                <a:lnTo>
                  <a:pt x="1022965" y="3502"/>
                </a:lnTo>
                <a:lnTo>
                  <a:pt x="1005586" y="0"/>
                </a:lnTo>
                <a:close/>
              </a:path>
            </a:pathLst>
          </a:custGeom>
          <a:solidFill>
            <a:srgbClr val="CCCCCC"/>
          </a:solidFill>
        </p:spPr>
        <p:txBody>
          <a:bodyPr wrap="square" lIns="0" tIns="0" rIns="0" bIns="0" rtlCol="0"/>
          <a:lstStyle/>
          <a:p/>
        </p:txBody>
      </p:sp>
      <p:sp>
        <p:nvSpPr>
          <p:cNvPr id="25" name="object 25"/>
          <p:cNvSpPr/>
          <p:nvPr/>
        </p:nvSpPr>
        <p:spPr>
          <a:xfrm>
            <a:off x="6147815" y="1761108"/>
            <a:ext cx="1050290" cy="267970"/>
          </a:xfrm>
          <a:custGeom>
            <a:avLst/>
            <a:gdLst/>
            <a:ahLst/>
            <a:cxnLst/>
            <a:rect l="l" t="t" r="r" b="b"/>
            <a:pathLst>
              <a:path w="1050290" h="267969">
                <a:moveTo>
                  <a:pt x="0" y="44703"/>
                </a:moveTo>
                <a:lnTo>
                  <a:pt x="3500" y="27271"/>
                </a:lnTo>
                <a:lnTo>
                  <a:pt x="13049" y="13065"/>
                </a:lnTo>
                <a:lnTo>
                  <a:pt x="27217" y="3502"/>
                </a:lnTo>
                <a:lnTo>
                  <a:pt x="44576" y="0"/>
                </a:lnTo>
                <a:lnTo>
                  <a:pt x="1005586" y="0"/>
                </a:lnTo>
                <a:lnTo>
                  <a:pt x="1022965" y="3502"/>
                </a:lnTo>
                <a:lnTo>
                  <a:pt x="1037177" y="13065"/>
                </a:lnTo>
                <a:lnTo>
                  <a:pt x="1046769" y="27271"/>
                </a:lnTo>
                <a:lnTo>
                  <a:pt x="1050289" y="44703"/>
                </a:lnTo>
                <a:lnTo>
                  <a:pt x="1050289" y="223265"/>
                </a:lnTo>
                <a:lnTo>
                  <a:pt x="1046769" y="240625"/>
                </a:lnTo>
                <a:lnTo>
                  <a:pt x="1037177" y="254793"/>
                </a:lnTo>
                <a:lnTo>
                  <a:pt x="1022965" y="264342"/>
                </a:lnTo>
                <a:lnTo>
                  <a:pt x="1005586" y="267842"/>
                </a:lnTo>
                <a:lnTo>
                  <a:pt x="44576" y="267842"/>
                </a:lnTo>
                <a:lnTo>
                  <a:pt x="27217" y="264342"/>
                </a:lnTo>
                <a:lnTo>
                  <a:pt x="13049" y="254793"/>
                </a:lnTo>
                <a:lnTo>
                  <a:pt x="3500" y="240625"/>
                </a:lnTo>
                <a:lnTo>
                  <a:pt x="0" y="223265"/>
                </a:lnTo>
                <a:lnTo>
                  <a:pt x="0" y="44703"/>
                </a:lnTo>
                <a:close/>
              </a:path>
            </a:pathLst>
          </a:custGeom>
          <a:ln w="9525">
            <a:solidFill>
              <a:srgbClr val="666666"/>
            </a:solidFill>
          </a:ln>
        </p:spPr>
        <p:txBody>
          <a:bodyPr wrap="square" lIns="0" tIns="0" rIns="0" bIns="0" rtlCol="0"/>
          <a:lstStyle/>
          <a:p/>
        </p:txBody>
      </p:sp>
      <p:sp>
        <p:nvSpPr>
          <p:cNvPr id="26" name="object 26"/>
          <p:cNvSpPr txBox="1"/>
          <p:nvPr/>
        </p:nvSpPr>
        <p:spPr>
          <a:xfrm>
            <a:off x="6152578" y="1795652"/>
            <a:ext cx="1040765" cy="195580"/>
          </a:xfrm>
          <a:prstGeom prst="rect">
            <a:avLst/>
          </a:prstGeom>
        </p:spPr>
        <p:txBody>
          <a:bodyPr vert="horz" wrap="square" lIns="0" tIns="14604" rIns="0" bIns="0" rtlCol="0">
            <a:spAutoFit/>
          </a:bodyPr>
          <a:lstStyle/>
          <a:p>
            <a:pPr marL="102235">
              <a:lnSpc>
                <a:spcPct val="100000"/>
              </a:lnSpc>
              <a:spcBef>
                <a:spcPts val="115"/>
              </a:spcBef>
            </a:pPr>
            <a:r>
              <a:rPr sz="1000" dirty="0">
                <a:latin typeface="Trebuchet MS" panose="020B0603020202020204"/>
                <a:cs typeface="Trebuchet MS" panose="020B0603020202020204"/>
              </a:rPr>
              <a:t>Block</a:t>
            </a:r>
            <a:r>
              <a:rPr sz="1000" spc="-25" dirty="0">
                <a:latin typeface="Trebuchet MS" panose="020B0603020202020204"/>
                <a:cs typeface="Trebuchet MS" panose="020B0603020202020204"/>
              </a:rPr>
              <a:t> </a:t>
            </a:r>
            <a:r>
              <a:rPr sz="1100" i="1" spc="-5" dirty="0">
                <a:latin typeface="Times New Roman" panose="02020603050405020304"/>
                <a:cs typeface="Times New Roman" panose="02020603050405020304"/>
              </a:rPr>
              <a:t>t</a:t>
            </a:r>
            <a:r>
              <a:rPr sz="1100" spc="-5" dirty="0">
                <a:latin typeface="Times New Roman" panose="02020603050405020304"/>
                <a:cs typeface="Times New Roman" panose="02020603050405020304"/>
              </a:rPr>
              <a:t>+3</a:t>
            </a:r>
            <a:endParaRPr sz="1100">
              <a:latin typeface="Times New Roman" panose="02020603050405020304"/>
              <a:cs typeface="Times New Roman" panose="02020603050405020304"/>
            </a:endParaRPr>
          </a:p>
        </p:txBody>
      </p:sp>
      <p:sp>
        <p:nvSpPr>
          <p:cNvPr id="27" name="object 27"/>
          <p:cNvSpPr/>
          <p:nvPr/>
        </p:nvSpPr>
        <p:spPr>
          <a:xfrm>
            <a:off x="7197725" y="1856994"/>
            <a:ext cx="187959" cy="76199"/>
          </a:xfrm>
          <a:prstGeom prst="rect">
            <a:avLst/>
          </a:prstGeom>
          <a:blipFill>
            <a:blip r:embed="rId3" cstate="print"/>
            <a:stretch>
              <a:fillRect/>
            </a:stretch>
          </a:blipFill>
        </p:spPr>
        <p:txBody>
          <a:bodyPr wrap="square" lIns="0" tIns="0" rIns="0" bIns="0" rtlCol="0"/>
          <a:lstStyle/>
          <a:p/>
        </p:txBody>
      </p:sp>
      <p:sp>
        <p:nvSpPr>
          <p:cNvPr id="28" name="object 28"/>
          <p:cNvSpPr/>
          <p:nvPr/>
        </p:nvSpPr>
        <p:spPr>
          <a:xfrm>
            <a:off x="7385684" y="1761108"/>
            <a:ext cx="1050290" cy="267970"/>
          </a:xfrm>
          <a:custGeom>
            <a:avLst/>
            <a:gdLst/>
            <a:ahLst/>
            <a:cxnLst/>
            <a:rect l="l" t="t" r="r" b="b"/>
            <a:pathLst>
              <a:path w="1050290" h="267969">
                <a:moveTo>
                  <a:pt x="1005586" y="0"/>
                </a:moveTo>
                <a:lnTo>
                  <a:pt x="44576" y="0"/>
                </a:lnTo>
                <a:lnTo>
                  <a:pt x="27217" y="3502"/>
                </a:lnTo>
                <a:lnTo>
                  <a:pt x="13049" y="13065"/>
                </a:lnTo>
                <a:lnTo>
                  <a:pt x="3500" y="27271"/>
                </a:lnTo>
                <a:lnTo>
                  <a:pt x="0" y="44703"/>
                </a:lnTo>
                <a:lnTo>
                  <a:pt x="0" y="223265"/>
                </a:lnTo>
                <a:lnTo>
                  <a:pt x="3500" y="240625"/>
                </a:lnTo>
                <a:lnTo>
                  <a:pt x="13049" y="254793"/>
                </a:lnTo>
                <a:lnTo>
                  <a:pt x="27217" y="264342"/>
                </a:lnTo>
                <a:lnTo>
                  <a:pt x="44576" y="267842"/>
                </a:lnTo>
                <a:lnTo>
                  <a:pt x="1005586" y="267842"/>
                </a:lnTo>
                <a:lnTo>
                  <a:pt x="1022945" y="264342"/>
                </a:lnTo>
                <a:lnTo>
                  <a:pt x="1037113" y="254793"/>
                </a:lnTo>
                <a:lnTo>
                  <a:pt x="1046662" y="240625"/>
                </a:lnTo>
                <a:lnTo>
                  <a:pt x="1050163" y="223265"/>
                </a:lnTo>
                <a:lnTo>
                  <a:pt x="1050163" y="44703"/>
                </a:lnTo>
                <a:lnTo>
                  <a:pt x="1046662" y="27271"/>
                </a:lnTo>
                <a:lnTo>
                  <a:pt x="1037113" y="13065"/>
                </a:lnTo>
                <a:lnTo>
                  <a:pt x="1022945" y="3502"/>
                </a:lnTo>
                <a:lnTo>
                  <a:pt x="1005586" y="0"/>
                </a:lnTo>
                <a:close/>
              </a:path>
            </a:pathLst>
          </a:custGeom>
          <a:solidFill>
            <a:srgbClr val="CCCCCC"/>
          </a:solidFill>
        </p:spPr>
        <p:txBody>
          <a:bodyPr wrap="square" lIns="0" tIns="0" rIns="0" bIns="0" rtlCol="0"/>
          <a:lstStyle/>
          <a:p/>
        </p:txBody>
      </p:sp>
      <p:sp>
        <p:nvSpPr>
          <p:cNvPr id="29" name="object 29"/>
          <p:cNvSpPr/>
          <p:nvPr/>
        </p:nvSpPr>
        <p:spPr>
          <a:xfrm>
            <a:off x="7385684" y="1761108"/>
            <a:ext cx="1050290" cy="267970"/>
          </a:xfrm>
          <a:custGeom>
            <a:avLst/>
            <a:gdLst/>
            <a:ahLst/>
            <a:cxnLst/>
            <a:rect l="l" t="t" r="r" b="b"/>
            <a:pathLst>
              <a:path w="1050290" h="267969">
                <a:moveTo>
                  <a:pt x="0" y="44703"/>
                </a:moveTo>
                <a:lnTo>
                  <a:pt x="3500" y="27271"/>
                </a:lnTo>
                <a:lnTo>
                  <a:pt x="13049" y="13065"/>
                </a:lnTo>
                <a:lnTo>
                  <a:pt x="27217" y="3502"/>
                </a:lnTo>
                <a:lnTo>
                  <a:pt x="44576" y="0"/>
                </a:lnTo>
                <a:lnTo>
                  <a:pt x="1005586" y="0"/>
                </a:lnTo>
                <a:lnTo>
                  <a:pt x="1022945" y="3502"/>
                </a:lnTo>
                <a:lnTo>
                  <a:pt x="1037113" y="13065"/>
                </a:lnTo>
                <a:lnTo>
                  <a:pt x="1046662" y="27271"/>
                </a:lnTo>
                <a:lnTo>
                  <a:pt x="1050163" y="44703"/>
                </a:lnTo>
                <a:lnTo>
                  <a:pt x="1050163" y="223265"/>
                </a:lnTo>
                <a:lnTo>
                  <a:pt x="1046662" y="240625"/>
                </a:lnTo>
                <a:lnTo>
                  <a:pt x="1037113" y="254793"/>
                </a:lnTo>
                <a:lnTo>
                  <a:pt x="1022945" y="264342"/>
                </a:lnTo>
                <a:lnTo>
                  <a:pt x="1005586" y="267842"/>
                </a:lnTo>
                <a:lnTo>
                  <a:pt x="44576" y="267842"/>
                </a:lnTo>
                <a:lnTo>
                  <a:pt x="27217" y="264342"/>
                </a:lnTo>
                <a:lnTo>
                  <a:pt x="13049" y="254793"/>
                </a:lnTo>
                <a:lnTo>
                  <a:pt x="3500" y="240625"/>
                </a:lnTo>
                <a:lnTo>
                  <a:pt x="0" y="223265"/>
                </a:lnTo>
                <a:lnTo>
                  <a:pt x="0" y="44703"/>
                </a:lnTo>
                <a:close/>
              </a:path>
            </a:pathLst>
          </a:custGeom>
          <a:ln w="9525">
            <a:solidFill>
              <a:srgbClr val="666666"/>
            </a:solidFill>
          </a:ln>
        </p:spPr>
        <p:txBody>
          <a:bodyPr wrap="square" lIns="0" tIns="0" rIns="0" bIns="0" rtlCol="0"/>
          <a:lstStyle/>
          <a:p/>
        </p:txBody>
      </p:sp>
      <p:sp>
        <p:nvSpPr>
          <p:cNvPr id="30" name="object 30"/>
          <p:cNvSpPr txBox="1"/>
          <p:nvPr/>
        </p:nvSpPr>
        <p:spPr>
          <a:xfrm>
            <a:off x="7390447" y="1795652"/>
            <a:ext cx="1040765" cy="195580"/>
          </a:xfrm>
          <a:prstGeom prst="rect">
            <a:avLst/>
          </a:prstGeom>
        </p:spPr>
        <p:txBody>
          <a:bodyPr vert="horz" wrap="square" lIns="0" tIns="14604" rIns="0" bIns="0" rtlCol="0">
            <a:spAutoFit/>
          </a:bodyPr>
          <a:lstStyle/>
          <a:p>
            <a:pPr marL="102870">
              <a:lnSpc>
                <a:spcPct val="100000"/>
              </a:lnSpc>
              <a:spcBef>
                <a:spcPts val="115"/>
              </a:spcBef>
            </a:pPr>
            <a:r>
              <a:rPr sz="1000" dirty="0">
                <a:latin typeface="Trebuchet MS" panose="020B0603020202020204"/>
                <a:cs typeface="Trebuchet MS" panose="020B0603020202020204"/>
              </a:rPr>
              <a:t>Block</a:t>
            </a:r>
            <a:r>
              <a:rPr sz="1000" spc="-25" dirty="0">
                <a:latin typeface="Trebuchet MS" panose="020B0603020202020204"/>
                <a:cs typeface="Trebuchet MS" panose="020B0603020202020204"/>
              </a:rPr>
              <a:t> </a:t>
            </a:r>
            <a:r>
              <a:rPr sz="1100" i="1" spc="-5" dirty="0">
                <a:latin typeface="Times New Roman" panose="02020603050405020304"/>
                <a:cs typeface="Times New Roman" panose="02020603050405020304"/>
              </a:rPr>
              <a:t>t</a:t>
            </a:r>
            <a:r>
              <a:rPr sz="1100" spc="-5" dirty="0">
                <a:latin typeface="Times New Roman" panose="02020603050405020304"/>
                <a:cs typeface="Times New Roman" panose="02020603050405020304"/>
              </a:rPr>
              <a:t>+4</a:t>
            </a:r>
            <a:endParaRPr sz="1100">
              <a:latin typeface="Times New Roman" panose="02020603050405020304"/>
              <a:cs typeface="Times New Roman" panose="02020603050405020304"/>
            </a:endParaRPr>
          </a:p>
        </p:txBody>
      </p:sp>
      <p:sp>
        <p:nvSpPr>
          <p:cNvPr id="31" name="object 31"/>
          <p:cNvSpPr txBox="1"/>
          <p:nvPr/>
        </p:nvSpPr>
        <p:spPr>
          <a:xfrm>
            <a:off x="8509507" y="1751456"/>
            <a:ext cx="190500" cy="207010"/>
          </a:xfrm>
          <a:prstGeom prst="rect">
            <a:avLst/>
          </a:prstGeom>
        </p:spPr>
        <p:txBody>
          <a:bodyPr vert="horz" wrap="square" lIns="0" tIns="17145" rIns="0" bIns="0" rtlCol="0">
            <a:spAutoFit/>
          </a:bodyPr>
          <a:lstStyle/>
          <a:p>
            <a:pPr marL="12700">
              <a:lnSpc>
                <a:spcPct val="100000"/>
              </a:lnSpc>
              <a:spcBef>
                <a:spcPts val="135"/>
              </a:spcBef>
            </a:pPr>
            <a:r>
              <a:rPr sz="1150" spc="5" dirty="0">
                <a:solidFill>
                  <a:srgbClr val="585858"/>
                </a:solidFill>
                <a:latin typeface="Trebuchet MS" panose="020B0603020202020204"/>
                <a:cs typeface="Trebuchet MS" panose="020B0603020202020204"/>
              </a:rPr>
              <a:t>...</a:t>
            </a:r>
            <a:endParaRPr sz="1150">
              <a:latin typeface="Trebuchet MS" panose="020B0603020202020204"/>
              <a:cs typeface="Trebuchet MS" panose="020B0603020202020204"/>
            </a:endParaRPr>
          </a:p>
        </p:txBody>
      </p:sp>
      <p:sp>
        <p:nvSpPr>
          <p:cNvPr id="32" name="object 32"/>
          <p:cNvSpPr/>
          <p:nvPr/>
        </p:nvSpPr>
        <p:spPr>
          <a:xfrm>
            <a:off x="5244465" y="1102741"/>
            <a:ext cx="2345055" cy="501015"/>
          </a:xfrm>
          <a:custGeom>
            <a:avLst/>
            <a:gdLst/>
            <a:ahLst/>
            <a:cxnLst/>
            <a:rect l="l" t="t" r="r" b="b"/>
            <a:pathLst>
              <a:path w="2345054" h="501015">
                <a:moveTo>
                  <a:pt x="0" y="0"/>
                </a:moveTo>
                <a:lnTo>
                  <a:pt x="0" y="429513"/>
                </a:lnTo>
                <a:lnTo>
                  <a:pt x="2704" y="434410"/>
                </a:lnTo>
                <a:lnTo>
                  <a:pt x="41878" y="448524"/>
                </a:lnTo>
                <a:lnTo>
                  <a:pt x="92132" y="457348"/>
                </a:lnTo>
                <a:lnTo>
                  <a:pt x="160067" y="465605"/>
                </a:lnTo>
                <a:lnTo>
                  <a:pt x="200228" y="469494"/>
                </a:lnTo>
                <a:lnTo>
                  <a:pt x="244285" y="473209"/>
                </a:lnTo>
                <a:lnTo>
                  <a:pt x="292065" y="476740"/>
                </a:lnTo>
                <a:lnTo>
                  <a:pt x="398091" y="483205"/>
                </a:lnTo>
                <a:lnTo>
                  <a:pt x="580681" y="491254"/>
                </a:lnTo>
                <a:lnTo>
                  <a:pt x="860763" y="498461"/>
                </a:lnTo>
                <a:lnTo>
                  <a:pt x="1172464" y="501014"/>
                </a:lnTo>
                <a:lnTo>
                  <a:pt x="1252743" y="500850"/>
                </a:lnTo>
                <a:lnTo>
                  <a:pt x="1331571" y="500362"/>
                </a:lnTo>
                <a:lnTo>
                  <a:pt x="1408773" y="499562"/>
                </a:lnTo>
                <a:lnTo>
                  <a:pt x="1697827" y="493455"/>
                </a:lnTo>
                <a:lnTo>
                  <a:pt x="1888986" y="486119"/>
                </a:lnTo>
                <a:lnTo>
                  <a:pt x="2001599" y="480075"/>
                </a:lnTo>
                <a:lnTo>
                  <a:pt x="2100721" y="473209"/>
                </a:lnTo>
                <a:lnTo>
                  <a:pt x="2144786" y="469494"/>
                </a:lnTo>
                <a:lnTo>
                  <a:pt x="2184955" y="465605"/>
                </a:lnTo>
                <a:lnTo>
                  <a:pt x="2252902" y="457348"/>
                </a:lnTo>
                <a:lnTo>
                  <a:pt x="2303166" y="448524"/>
                </a:lnTo>
                <a:lnTo>
                  <a:pt x="2342349" y="434410"/>
                </a:lnTo>
                <a:lnTo>
                  <a:pt x="2345055" y="429513"/>
                </a:lnTo>
                <a:lnTo>
                  <a:pt x="2345055" y="71500"/>
                </a:lnTo>
                <a:lnTo>
                  <a:pt x="1172464" y="71500"/>
                </a:lnTo>
                <a:lnTo>
                  <a:pt x="1092185" y="71336"/>
                </a:lnTo>
                <a:lnTo>
                  <a:pt x="1013359" y="70848"/>
                </a:lnTo>
                <a:lnTo>
                  <a:pt x="936160" y="70048"/>
                </a:lnTo>
                <a:lnTo>
                  <a:pt x="647126" y="63941"/>
                </a:lnTo>
                <a:lnTo>
                  <a:pt x="455989" y="56605"/>
                </a:lnTo>
                <a:lnTo>
                  <a:pt x="343392" y="50561"/>
                </a:lnTo>
                <a:lnTo>
                  <a:pt x="244285" y="43695"/>
                </a:lnTo>
                <a:lnTo>
                  <a:pt x="200228" y="39980"/>
                </a:lnTo>
                <a:lnTo>
                  <a:pt x="160067" y="36091"/>
                </a:lnTo>
                <a:lnTo>
                  <a:pt x="92132" y="27834"/>
                </a:lnTo>
                <a:lnTo>
                  <a:pt x="41878" y="19010"/>
                </a:lnTo>
                <a:lnTo>
                  <a:pt x="2704" y="4896"/>
                </a:lnTo>
                <a:lnTo>
                  <a:pt x="0" y="0"/>
                </a:lnTo>
                <a:close/>
              </a:path>
              <a:path w="2345054" h="501015">
                <a:moveTo>
                  <a:pt x="2345055" y="0"/>
                </a:moveTo>
                <a:lnTo>
                  <a:pt x="2303166" y="19010"/>
                </a:lnTo>
                <a:lnTo>
                  <a:pt x="2252902" y="27834"/>
                </a:lnTo>
                <a:lnTo>
                  <a:pt x="2184955" y="36091"/>
                </a:lnTo>
                <a:lnTo>
                  <a:pt x="2144786" y="39980"/>
                </a:lnTo>
                <a:lnTo>
                  <a:pt x="2100721" y="43695"/>
                </a:lnTo>
                <a:lnTo>
                  <a:pt x="2052934" y="47226"/>
                </a:lnTo>
                <a:lnTo>
                  <a:pt x="1946891" y="53691"/>
                </a:lnTo>
                <a:lnTo>
                  <a:pt x="1764279" y="61740"/>
                </a:lnTo>
                <a:lnTo>
                  <a:pt x="1484174" y="68947"/>
                </a:lnTo>
                <a:lnTo>
                  <a:pt x="1172464" y="71500"/>
                </a:lnTo>
                <a:lnTo>
                  <a:pt x="2345055" y="71500"/>
                </a:lnTo>
                <a:lnTo>
                  <a:pt x="2345055" y="0"/>
                </a:lnTo>
                <a:close/>
              </a:path>
            </a:pathLst>
          </a:custGeom>
          <a:solidFill>
            <a:srgbClr val="EDEDED"/>
          </a:solidFill>
        </p:spPr>
        <p:txBody>
          <a:bodyPr wrap="square" lIns="0" tIns="0" rIns="0" bIns="0" rtlCol="0"/>
          <a:lstStyle/>
          <a:p/>
        </p:txBody>
      </p:sp>
      <p:sp>
        <p:nvSpPr>
          <p:cNvPr id="33" name="object 33"/>
          <p:cNvSpPr/>
          <p:nvPr/>
        </p:nvSpPr>
        <p:spPr>
          <a:xfrm>
            <a:off x="5244465" y="1031113"/>
            <a:ext cx="2345055" cy="143510"/>
          </a:xfrm>
          <a:custGeom>
            <a:avLst/>
            <a:gdLst/>
            <a:ahLst/>
            <a:cxnLst/>
            <a:rect l="l" t="t" r="r" b="b"/>
            <a:pathLst>
              <a:path w="2345054" h="143509">
                <a:moveTo>
                  <a:pt x="1172464" y="0"/>
                </a:moveTo>
                <a:lnTo>
                  <a:pt x="1092185" y="164"/>
                </a:lnTo>
                <a:lnTo>
                  <a:pt x="1013359" y="652"/>
                </a:lnTo>
                <a:lnTo>
                  <a:pt x="936160" y="1452"/>
                </a:lnTo>
                <a:lnTo>
                  <a:pt x="787341" y="3946"/>
                </a:lnTo>
                <a:lnTo>
                  <a:pt x="516911" y="12215"/>
                </a:lnTo>
                <a:lnTo>
                  <a:pt x="343392" y="20955"/>
                </a:lnTo>
                <a:lnTo>
                  <a:pt x="244285" y="27830"/>
                </a:lnTo>
                <a:lnTo>
                  <a:pt x="200228" y="31551"/>
                </a:lnTo>
                <a:lnTo>
                  <a:pt x="160067" y="35447"/>
                </a:lnTo>
                <a:lnTo>
                  <a:pt x="92132" y="43719"/>
                </a:lnTo>
                <a:lnTo>
                  <a:pt x="41878" y="52563"/>
                </a:lnTo>
                <a:lnTo>
                  <a:pt x="2704" y="66716"/>
                </a:lnTo>
                <a:lnTo>
                  <a:pt x="0" y="71627"/>
                </a:lnTo>
                <a:lnTo>
                  <a:pt x="2704" y="76524"/>
                </a:lnTo>
                <a:lnTo>
                  <a:pt x="41878" y="90638"/>
                </a:lnTo>
                <a:lnTo>
                  <a:pt x="92132" y="99462"/>
                </a:lnTo>
                <a:lnTo>
                  <a:pt x="160067" y="107719"/>
                </a:lnTo>
                <a:lnTo>
                  <a:pt x="200228" y="111608"/>
                </a:lnTo>
                <a:lnTo>
                  <a:pt x="244285" y="115323"/>
                </a:lnTo>
                <a:lnTo>
                  <a:pt x="292065" y="118854"/>
                </a:lnTo>
                <a:lnTo>
                  <a:pt x="398091" y="125319"/>
                </a:lnTo>
                <a:lnTo>
                  <a:pt x="580681" y="133368"/>
                </a:lnTo>
                <a:lnTo>
                  <a:pt x="860763" y="140575"/>
                </a:lnTo>
                <a:lnTo>
                  <a:pt x="1172464" y="143128"/>
                </a:lnTo>
                <a:lnTo>
                  <a:pt x="1252743" y="142964"/>
                </a:lnTo>
                <a:lnTo>
                  <a:pt x="1331571" y="142476"/>
                </a:lnTo>
                <a:lnTo>
                  <a:pt x="1408773" y="141676"/>
                </a:lnTo>
                <a:lnTo>
                  <a:pt x="1697827" y="135569"/>
                </a:lnTo>
                <a:lnTo>
                  <a:pt x="1888986" y="128233"/>
                </a:lnTo>
                <a:lnTo>
                  <a:pt x="2001599" y="122189"/>
                </a:lnTo>
                <a:lnTo>
                  <a:pt x="2100721" y="115323"/>
                </a:lnTo>
                <a:lnTo>
                  <a:pt x="2144786" y="111608"/>
                </a:lnTo>
                <a:lnTo>
                  <a:pt x="2184955" y="107719"/>
                </a:lnTo>
                <a:lnTo>
                  <a:pt x="2252902" y="99462"/>
                </a:lnTo>
                <a:lnTo>
                  <a:pt x="2303166" y="90638"/>
                </a:lnTo>
                <a:lnTo>
                  <a:pt x="2342349" y="76524"/>
                </a:lnTo>
                <a:lnTo>
                  <a:pt x="2345055" y="71627"/>
                </a:lnTo>
                <a:lnTo>
                  <a:pt x="2342349" y="66716"/>
                </a:lnTo>
                <a:lnTo>
                  <a:pt x="2303166" y="52563"/>
                </a:lnTo>
                <a:lnTo>
                  <a:pt x="2252902" y="43719"/>
                </a:lnTo>
                <a:lnTo>
                  <a:pt x="2184955" y="35447"/>
                </a:lnTo>
                <a:lnTo>
                  <a:pt x="2144786" y="31551"/>
                </a:lnTo>
                <a:lnTo>
                  <a:pt x="2100721" y="27830"/>
                </a:lnTo>
                <a:lnTo>
                  <a:pt x="2001599" y="20955"/>
                </a:lnTo>
                <a:lnTo>
                  <a:pt x="1828057" y="12215"/>
                </a:lnTo>
                <a:lnTo>
                  <a:pt x="1557600" y="3946"/>
                </a:lnTo>
                <a:lnTo>
                  <a:pt x="1252743" y="164"/>
                </a:lnTo>
                <a:lnTo>
                  <a:pt x="1172464" y="0"/>
                </a:lnTo>
                <a:close/>
              </a:path>
            </a:pathLst>
          </a:custGeom>
          <a:solidFill>
            <a:srgbClr val="F5F5F5"/>
          </a:solidFill>
        </p:spPr>
        <p:txBody>
          <a:bodyPr wrap="square" lIns="0" tIns="0" rIns="0" bIns="0" rtlCol="0"/>
          <a:lstStyle/>
          <a:p/>
        </p:txBody>
      </p:sp>
      <p:sp>
        <p:nvSpPr>
          <p:cNvPr id="34" name="object 34"/>
          <p:cNvSpPr/>
          <p:nvPr/>
        </p:nvSpPr>
        <p:spPr>
          <a:xfrm>
            <a:off x="5244465" y="1031113"/>
            <a:ext cx="2345055" cy="143510"/>
          </a:xfrm>
          <a:custGeom>
            <a:avLst/>
            <a:gdLst/>
            <a:ahLst/>
            <a:cxnLst/>
            <a:rect l="l" t="t" r="r" b="b"/>
            <a:pathLst>
              <a:path w="2345054" h="143509">
                <a:moveTo>
                  <a:pt x="2345055" y="71627"/>
                </a:moveTo>
                <a:lnTo>
                  <a:pt x="2303166" y="90638"/>
                </a:lnTo>
                <a:lnTo>
                  <a:pt x="2252902" y="99462"/>
                </a:lnTo>
                <a:lnTo>
                  <a:pt x="2184955" y="107719"/>
                </a:lnTo>
                <a:lnTo>
                  <a:pt x="2144786" y="111608"/>
                </a:lnTo>
                <a:lnTo>
                  <a:pt x="2100721" y="115323"/>
                </a:lnTo>
                <a:lnTo>
                  <a:pt x="2052934" y="118854"/>
                </a:lnTo>
                <a:lnTo>
                  <a:pt x="2001599" y="122189"/>
                </a:lnTo>
                <a:lnTo>
                  <a:pt x="1946891" y="125319"/>
                </a:lnTo>
                <a:lnTo>
                  <a:pt x="1888986" y="128233"/>
                </a:lnTo>
                <a:lnTo>
                  <a:pt x="1828057" y="130919"/>
                </a:lnTo>
                <a:lnTo>
                  <a:pt x="1764279" y="133368"/>
                </a:lnTo>
                <a:lnTo>
                  <a:pt x="1697827" y="135569"/>
                </a:lnTo>
                <a:lnTo>
                  <a:pt x="1628876" y="137511"/>
                </a:lnTo>
                <a:lnTo>
                  <a:pt x="1557600" y="139183"/>
                </a:lnTo>
                <a:lnTo>
                  <a:pt x="1484174" y="140575"/>
                </a:lnTo>
                <a:lnTo>
                  <a:pt x="1408773" y="141676"/>
                </a:lnTo>
                <a:lnTo>
                  <a:pt x="1331571" y="142476"/>
                </a:lnTo>
                <a:lnTo>
                  <a:pt x="1252743" y="142964"/>
                </a:lnTo>
                <a:lnTo>
                  <a:pt x="1172464" y="143128"/>
                </a:lnTo>
                <a:lnTo>
                  <a:pt x="1092185" y="142964"/>
                </a:lnTo>
                <a:lnTo>
                  <a:pt x="1013359" y="142476"/>
                </a:lnTo>
                <a:lnTo>
                  <a:pt x="936160" y="141676"/>
                </a:lnTo>
                <a:lnTo>
                  <a:pt x="860763" y="140575"/>
                </a:lnTo>
                <a:lnTo>
                  <a:pt x="787341" y="139183"/>
                </a:lnTo>
                <a:lnTo>
                  <a:pt x="716071" y="137511"/>
                </a:lnTo>
                <a:lnTo>
                  <a:pt x="647126" y="135569"/>
                </a:lnTo>
                <a:lnTo>
                  <a:pt x="580681" y="133368"/>
                </a:lnTo>
                <a:lnTo>
                  <a:pt x="516911" y="130919"/>
                </a:lnTo>
                <a:lnTo>
                  <a:pt x="455989" y="128233"/>
                </a:lnTo>
                <a:lnTo>
                  <a:pt x="398091" y="125319"/>
                </a:lnTo>
                <a:lnTo>
                  <a:pt x="343392" y="122189"/>
                </a:lnTo>
                <a:lnTo>
                  <a:pt x="292065" y="118854"/>
                </a:lnTo>
                <a:lnTo>
                  <a:pt x="244285" y="115323"/>
                </a:lnTo>
                <a:lnTo>
                  <a:pt x="200228" y="111608"/>
                </a:lnTo>
                <a:lnTo>
                  <a:pt x="160067" y="107719"/>
                </a:lnTo>
                <a:lnTo>
                  <a:pt x="92132" y="99462"/>
                </a:lnTo>
                <a:lnTo>
                  <a:pt x="41878" y="90638"/>
                </a:lnTo>
                <a:lnTo>
                  <a:pt x="2704" y="76524"/>
                </a:lnTo>
                <a:lnTo>
                  <a:pt x="0" y="71627"/>
                </a:lnTo>
                <a:lnTo>
                  <a:pt x="2704" y="66716"/>
                </a:lnTo>
                <a:lnTo>
                  <a:pt x="41878" y="52563"/>
                </a:lnTo>
                <a:lnTo>
                  <a:pt x="92132" y="43719"/>
                </a:lnTo>
                <a:lnTo>
                  <a:pt x="160067" y="35447"/>
                </a:lnTo>
                <a:lnTo>
                  <a:pt x="200228" y="31551"/>
                </a:lnTo>
                <a:lnTo>
                  <a:pt x="244285" y="27830"/>
                </a:lnTo>
                <a:lnTo>
                  <a:pt x="292065" y="24294"/>
                </a:lnTo>
                <a:lnTo>
                  <a:pt x="343392" y="20954"/>
                </a:lnTo>
                <a:lnTo>
                  <a:pt x="398091" y="17821"/>
                </a:lnTo>
                <a:lnTo>
                  <a:pt x="455989" y="14904"/>
                </a:lnTo>
                <a:lnTo>
                  <a:pt x="516911" y="12215"/>
                </a:lnTo>
                <a:lnTo>
                  <a:pt x="580681" y="9764"/>
                </a:lnTo>
                <a:lnTo>
                  <a:pt x="647126" y="7562"/>
                </a:lnTo>
                <a:lnTo>
                  <a:pt x="716071" y="5619"/>
                </a:lnTo>
                <a:lnTo>
                  <a:pt x="787341" y="3946"/>
                </a:lnTo>
                <a:lnTo>
                  <a:pt x="860763" y="2554"/>
                </a:lnTo>
                <a:lnTo>
                  <a:pt x="936160" y="1452"/>
                </a:lnTo>
                <a:lnTo>
                  <a:pt x="1013359" y="652"/>
                </a:lnTo>
                <a:lnTo>
                  <a:pt x="1092185" y="164"/>
                </a:lnTo>
                <a:lnTo>
                  <a:pt x="1172464" y="0"/>
                </a:lnTo>
                <a:lnTo>
                  <a:pt x="1252743" y="164"/>
                </a:lnTo>
                <a:lnTo>
                  <a:pt x="1331571" y="652"/>
                </a:lnTo>
                <a:lnTo>
                  <a:pt x="1408773" y="1452"/>
                </a:lnTo>
                <a:lnTo>
                  <a:pt x="1484174" y="2554"/>
                </a:lnTo>
                <a:lnTo>
                  <a:pt x="1557600" y="3946"/>
                </a:lnTo>
                <a:lnTo>
                  <a:pt x="1628876" y="5619"/>
                </a:lnTo>
                <a:lnTo>
                  <a:pt x="1697827" y="7562"/>
                </a:lnTo>
                <a:lnTo>
                  <a:pt x="1764279" y="9764"/>
                </a:lnTo>
                <a:lnTo>
                  <a:pt x="1828057" y="12215"/>
                </a:lnTo>
                <a:lnTo>
                  <a:pt x="1888986" y="14904"/>
                </a:lnTo>
                <a:lnTo>
                  <a:pt x="1946891" y="17821"/>
                </a:lnTo>
                <a:lnTo>
                  <a:pt x="2001599" y="20955"/>
                </a:lnTo>
                <a:lnTo>
                  <a:pt x="2052934" y="24294"/>
                </a:lnTo>
                <a:lnTo>
                  <a:pt x="2100721" y="27830"/>
                </a:lnTo>
                <a:lnTo>
                  <a:pt x="2144786" y="31551"/>
                </a:lnTo>
                <a:lnTo>
                  <a:pt x="2184955" y="35447"/>
                </a:lnTo>
                <a:lnTo>
                  <a:pt x="2252902" y="43719"/>
                </a:lnTo>
                <a:lnTo>
                  <a:pt x="2303166" y="52563"/>
                </a:lnTo>
                <a:lnTo>
                  <a:pt x="2342349" y="66716"/>
                </a:lnTo>
                <a:lnTo>
                  <a:pt x="2345055" y="71627"/>
                </a:lnTo>
                <a:close/>
              </a:path>
            </a:pathLst>
          </a:custGeom>
          <a:ln w="9525">
            <a:solidFill>
              <a:srgbClr val="585858"/>
            </a:solidFill>
          </a:ln>
        </p:spPr>
        <p:txBody>
          <a:bodyPr wrap="square" lIns="0" tIns="0" rIns="0" bIns="0" rtlCol="0"/>
          <a:lstStyle/>
          <a:p/>
        </p:txBody>
      </p:sp>
      <p:sp>
        <p:nvSpPr>
          <p:cNvPr id="35" name="object 35"/>
          <p:cNvSpPr/>
          <p:nvPr/>
        </p:nvSpPr>
        <p:spPr>
          <a:xfrm>
            <a:off x="5244465" y="1102741"/>
            <a:ext cx="2345055" cy="501015"/>
          </a:xfrm>
          <a:custGeom>
            <a:avLst/>
            <a:gdLst/>
            <a:ahLst/>
            <a:cxnLst/>
            <a:rect l="l" t="t" r="r" b="b"/>
            <a:pathLst>
              <a:path w="2345054" h="501015">
                <a:moveTo>
                  <a:pt x="2345055" y="0"/>
                </a:moveTo>
                <a:lnTo>
                  <a:pt x="2345055" y="429513"/>
                </a:lnTo>
                <a:lnTo>
                  <a:pt x="2342349" y="434410"/>
                </a:lnTo>
                <a:lnTo>
                  <a:pt x="2303166" y="448524"/>
                </a:lnTo>
                <a:lnTo>
                  <a:pt x="2252902" y="457348"/>
                </a:lnTo>
                <a:lnTo>
                  <a:pt x="2184955" y="465605"/>
                </a:lnTo>
                <a:lnTo>
                  <a:pt x="2144786" y="469494"/>
                </a:lnTo>
                <a:lnTo>
                  <a:pt x="2100721" y="473209"/>
                </a:lnTo>
                <a:lnTo>
                  <a:pt x="2052934" y="476740"/>
                </a:lnTo>
                <a:lnTo>
                  <a:pt x="2001599" y="480075"/>
                </a:lnTo>
                <a:lnTo>
                  <a:pt x="1946891" y="483205"/>
                </a:lnTo>
                <a:lnTo>
                  <a:pt x="1888986" y="486119"/>
                </a:lnTo>
                <a:lnTo>
                  <a:pt x="1828057" y="488805"/>
                </a:lnTo>
                <a:lnTo>
                  <a:pt x="1764279" y="491254"/>
                </a:lnTo>
                <a:lnTo>
                  <a:pt x="1697827" y="493455"/>
                </a:lnTo>
                <a:lnTo>
                  <a:pt x="1628876" y="495397"/>
                </a:lnTo>
                <a:lnTo>
                  <a:pt x="1557600" y="497069"/>
                </a:lnTo>
                <a:lnTo>
                  <a:pt x="1484174" y="498461"/>
                </a:lnTo>
                <a:lnTo>
                  <a:pt x="1408773" y="499562"/>
                </a:lnTo>
                <a:lnTo>
                  <a:pt x="1331571" y="500362"/>
                </a:lnTo>
                <a:lnTo>
                  <a:pt x="1252743" y="500850"/>
                </a:lnTo>
                <a:lnTo>
                  <a:pt x="1172464" y="501014"/>
                </a:lnTo>
                <a:lnTo>
                  <a:pt x="1092185" y="500850"/>
                </a:lnTo>
                <a:lnTo>
                  <a:pt x="1013359" y="500362"/>
                </a:lnTo>
                <a:lnTo>
                  <a:pt x="936160" y="499562"/>
                </a:lnTo>
                <a:lnTo>
                  <a:pt x="860763" y="498461"/>
                </a:lnTo>
                <a:lnTo>
                  <a:pt x="787341" y="497069"/>
                </a:lnTo>
                <a:lnTo>
                  <a:pt x="716071" y="495397"/>
                </a:lnTo>
                <a:lnTo>
                  <a:pt x="647126" y="493455"/>
                </a:lnTo>
                <a:lnTo>
                  <a:pt x="580681" y="491254"/>
                </a:lnTo>
                <a:lnTo>
                  <a:pt x="516911" y="488805"/>
                </a:lnTo>
                <a:lnTo>
                  <a:pt x="455989" y="486119"/>
                </a:lnTo>
                <a:lnTo>
                  <a:pt x="398091" y="483205"/>
                </a:lnTo>
                <a:lnTo>
                  <a:pt x="343392" y="480075"/>
                </a:lnTo>
                <a:lnTo>
                  <a:pt x="292065" y="476740"/>
                </a:lnTo>
                <a:lnTo>
                  <a:pt x="244285" y="473209"/>
                </a:lnTo>
                <a:lnTo>
                  <a:pt x="200228" y="469494"/>
                </a:lnTo>
                <a:lnTo>
                  <a:pt x="160067" y="465605"/>
                </a:lnTo>
                <a:lnTo>
                  <a:pt x="92132" y="457348"/>
                </a:lnTo>
                <a:lnTo>
                  <a:pt x="41878" y="448524"/>
                </a:lnTo>
                <a:lnTo>
                  <a:pt x="2704" y="434410"/>
                </a:lnTo>
                <a:lnTo>
                  <a:pt x="0" y="429513"/>
                </a:lnTo>
                <a:lnTo>
                  <a:pt x="0" y="0"/>
                </a:lnTo>
              </a:path>
            </a:pathLst>
          </a:custGeom>
          <a:ln w="9525">
            <a:solidFill>
              <a:srgbClr val="585858"/>
            </a:solidFill>
          </a:ln>
        </p:spPr>
        <p:txBody>
          <a:bodyPr wrap="square" lIns="0" tIns="0" rIns="0" bIns="0" rtlCol="0"/>
          <a:lstStyle/>
          <a:p/>
        </p:txBody>
      </p:sp>
      <p:sp>
        <p:nvSpPr>
          <p:cNvPr id="36" name="object 36"/>
          <p:cNvSpPr txBox="1"/>
          <p:nvPr/>
        </p:nvSpPr>
        <p:spPr>
          <a:xfrm>
            <a:off x="5755894" y="1230630"/>
            <a:ext cx="1325245" cy="239395"/>
          </a:xfrm>
          <a:prstGeom prst="rect">
            <a:avLst/>
          </a:prstGeom>
        </p:spPr>
        <p:txBody>
          <a:bodyPr vert="horz" wrap="square" lIns="0" tIns="13335" rIns="0" bIns="0" rtlCol="0">
            <a:spAutoFit/>
          </a:bodyPr>
          <a:lstStyle/>
          <a:p>
            <a:pPr marL="12700">
              <a:lnSpc>
                <a:spcPct val="100000"/>
              </a:lnSpc>
              <a:spcBef>
                <a:spcPts val="105"/>
              </a:spcBef>
            </a:pPr>
            <a:r>
              <a:rPr sz="1400" spc="-10" dirty="0">
                <a:latin typeface="Trebuchet MS" panose="020B0603020202020204"/>
                <a:cs typeface="Trebuchet MS" panose="020B0603020202020204"/>
              </a:rPr>
              <a:t>Intra-Zone</a:t>
            </a:r>
            <a:r>
              <a:rPr sz="1400" dirty="0">
                <a:latin typeface="Trebuchet MS" panose="020B0603020202020204"/>
                <a:cs typeface="Trebuchet MS" panose="020B0603020202020204"/>
              </a:rPr>
              <a:t> </a:t>
            </a:r>
            <a:r>
              <a:rPr sz="1400" spc="-10" dirty="0">
                <a:latin typeface="Trebuchet MS" panose="020B0603020202020204"/>
                <a:cs typeface="Trebuchet MS" panose="020B0603020202020204"/>
              </a:rPr>
              <a:t>State</a:t>
            </a:r>
            <a:endParaRPr sz="1400">
              <a:latin typeface="Trebuchet MS" panose="020B0603020202020204"/>
              <a:cs typeface="Trebuchet MS" panose="020B0603020202020204"/>
            </a:endParaRPr>
          </a:p>
        </p:txBody>
      </p:sp>
      <p:sp>
        <p:nvSpPr>
          <p:cNvPr id="37" name="object 37"/>
          <p:cNvSpPr/>
          <p:nvPr/>
        </p:nvSpPr>
        <p:spPr>
          <a:xfrm>
            <a:off x="540714" y="2141231"/>
            <a:ext cx="8123382" cy="1126712"/>
          </a:xfrm>
          <a:prstGeom prst="rect">
            <a:avLst/>
          </a:prstGeom>
          <a:blipFill>
            <a:blip r:embed="rId4" cstate="print"/>
            <a:stretch>
              <a:fillRect/>
            </a:stretch>
          </a:blipFill>
        </p:spPr>
        <p:txBody>
          <a:bodyPr wrap="square" lIns="0" tIns="0" rIns="0" bIns="0" rtlCol="0"/>
          <a:lstStyle/>
          <a:p/>
        </p:txBody>
      </p:sp>
      <p:sp>
        <p:nvSpPr>
          <p:cNvPr id="38" name="object 38"/>
          <p:cNvSpPr txBox="1"/>
          <p:nvPr/>
        </p:nvSpPr>
        <p:spPr>
          <a:xfrm>
            <a:off x="3223641" y="2510790"/>
            <a:ext cx="1423670" cy="450215"/>
          </a:xfrm>
          <a:prstGeom prst="rect">
            <a:avLst/>
          </a:prstGeom>
        </p:spPr>
        <p:txBody>
          <a:bodyPr vert="horz" wrap="square" lIns="0" tIns="22225" rIns="0" bIns="0" rtlCol="0">
            <a:spAutoFit/>
          </a:bodyPr>
          <a:lstStyle/>
          <a:p>
            <a:pPr marL="12700" marR="5080">
              <a:lnSpc>
                <a:spcPts val="1660"/>
              </a:lnSpc>
              <a:spcBef>
                <a:spcPts val="175"/>
              </a:spcBef>
            </a:pPr>
            <a:r>
              <a:rPr sz="1400" spc="-10" dirty="0">
                <a:latin typeface="Trebuchet MS" panose="020B0603020202020204"/>
                <a:cs typeface="Trebuchet MS" panose="020B0603020202020204"/>
              </a:rPr>
              <a:t>Intra-Zone </a:t>
            </a:r>
            <a:r>
              <a:rPr sz="1400" spc="-5" dirty="0">
                <a:latin typeface="Trebuchet MS" panose="020B0603020202020204"/>
                <a:cs typeface="Trebuchet MS" panose="020B0603020202020204"/>
              </a:rPr>
              <a:t>Gossip  Network</a:t>
            </a:r>
            <a:endParaRPr sz="1400">
              <a:latin typeface="Trebuchet MS" panose="020B0603020202020204"/>
              <a:cs typeface="Trebuchet MS" panose="020B0603020202020204"/>
            </a:endParaRPr>
          </a:p>
        </p:txBody>
      </p:sp>
      <p:sp>
        <p:nvSpPr>
          <p:cNvPr id="39" name="object 39"/>
          <p:cNvSpPr txBox="1"/>
          <p:nvPr/>
        </p:nvSpPr>
        <p:spPr>
          <a:xfrm>
            <a:off x="5560567" y="2591816"/>
            <a:ext cx="851535" cy="239395"/>
          </a:xfrm>
          <a:prstGeom prst="rect">
            <a:avLst/>
          </a:prstGeom>
        </p:spPr>
        <p:txBody>
          <a:bodyPr vert="horz" wrap="square" lIns="0" tIns="12700" rIns="0" bIns="0" rtlCol="0">
            <a:spAutoFit/>
          </a:bodyPr>
          <a:lstStyle/>
          <a:p>
            <a:pPr marL="12700">
              <a:lnSpc>
                <a:spcPct val="100000"/>
              </a:lnSpc>
              <a:spcBef>
                <a:spcPts val="100"/>
              </a:spcBef>
            </a:pPr>
            <a:r>
              <a:rPr sz="1400" spc="-5" dirty="0">
                <a:latin typeface="Trebuchet MS" panose="020B0603020202020204"/>
                <a:cs typeface="Trebuchet MS" panose="020B0603020202020204"/>
              </a:rPr>
              <a:t>Full</a:t>
            </a:r>
            <a:r>
              <a:rPr sz="1400" spc="-80" dirty="0">
                <a:latin typeface="Trebuchet MS" panose="020B0603020202020204"/>
                <a:cs typeface="Trebuchet MS" panose="020B0603020202020204"/>
              </a:rPr>
              <a:t> </a:t>
            </a:r>
            <a:r>
              <a:rPr sz="1400" dirty="0">
                <a:latin typeface="Trebuchet MS" panose="020B0603020202020204"/>
                <a:cs typeface="Trebuchet MS" panose="020B0603020202020204"/>
              </a:rPr>
              <a:t>Nodes</a:t>
            </a:r>
            <a:endParaRPr sz="1400">
              <a:latin typeface="Trebuchet MS" panose="020B0603020202020204"/>
              <a:cs typeface="Trebuchet MS" panose="020B0603020202020204"/>
            </a:endParaRPr>
          </a:p>
        </p:txBody>
      </p:sp>
      <p:sp>
        <p:nvSpPr>
          <p:cNvPr id="40" name="object 40"/>
          <p:cNvSpPr txBox="1"/>
          <p:nvPr/>
        </p:nvSpPr>
        <p:spPr>
          <a:xfrm>
            <a:off x="6882510" y="2592705"/>
            <a:ext cx="536575"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Trebuchet MS" panose="020B0603020202020204"/>
                <a:cs typeface="Trebuchet MS" panose="020B0603020202020204"/>
              </a:rPr>
              <a:t>M</a:t>
            </a:r>
            <a:r>
              <a:rPr sz="1400" spc="-5" dirty="0">
                <a:latin typeface="Trebuchet MS" panose="020B0603020202020204"/>
                <a:cs typeface="Trebuchet MS" panose="020B0603020202020204"/>
              </a:rPr>
              <a:t>i</a:t>
            </a:r>
            <a:r>
              <a:rPr sz="1400" spc="-15" dirty="0">
                <a:latin typeface="Trebuchet MS" panose="020B0603020202020204"/>
                <a:cs typeface="Trebuchet MS" panose="020B0603020202020204"/>
              </a:rPr>
              <a:t>ne</a:t>
            </a:r>
            <a:r>
              <a:rPr sz="1400" spc="-10" dirty="0">
                <a:latin typeface="Trebuchet MS" panose="020B0603020202020204"/>
                <a:cs typeface="Trebuchet MS" panose="020B0603020202020204"/>
              </a:rPr>
              <a:t>r</a:t>
            </a:r>
            <a:r>
              <a:rPr sz="1400" dirty="0">
                <a:latin typeface="Trebuchet MS" panose="020B0603020202020204"/>
                <a:cs typeface="Trebuchet MS" panose="020B0603020202020204"/>
              </a:rPr>
              <a:t>s</a:t>
            </a:r>
            <a:endParaRPr sz="1400">
              <a:latin typeface="Trebuchet MS" panose="020B0603020202020204"/>
              <a:cs typeface="Trebuchet MS" panose="020B0603020202020204"/>
            </a:endParaRPr>
          </a:p>
        </p:txBody>
      </p:sp>
      <p:sp>
        <p:nvSpPr>
          <p:cNvPr id="41" name="object 41"/>
          <p:cNvSpPr txBox="1"/>
          <p:nvPr/>
        </p:nvSpPr>
        <p:spPr>
          <a:xfrm>
            <a:off x="1948942" y="1746630"/>
            <a:ext cx="190500" cy="207010"/>
          </a:xfrm>
          <a:prstGeom prst="rect">
            <a:avLst/>
          </a:prstGeom>
        </p:spPr>
        <p:txBody>
          <a:bodyPr vert="horz" wrap="square" lIns="0" tIns="17145" rIns="0" bIns="0" rtlCol="0">
            <a:spAutoFit/>
          </a:bodyPr>
          <a:lstStyle/>
          <a:p>
            <a:pPr marL="12700">
              <a:lnSpc>
                <a:spcPct val="100000"/>
              </a:lnSpc>
              <a:spcBef>
                <a:spcPts val="135"/>
              </a:spcBef>
            </a:pPr>
            <a:r>
              <a:rPr sz="1150" spc="5" dirty="0">
                <a:solidFill>
                  <a:srgbClr val="585858"/>
                </a:solidFill>
                <a:latin typeface="Trebuchet MS" panose="020B0603020202020204"/>
                <a:cs typeface="Trebuchet MS" panose="020B0603020202020204"/>
              </a:rPr>
              <a:t>...</a:t>
            </a:r>
            <a:endParaRPr sz="1150">
              <a:latin typeface="Trebuchet MS" panose="020B0603020202020204"/>
              <a:cs typeface="Trebuchet MS" panose="020B0603020202020204"/>
            </a:endParaRPr>
          </a:p>
        </p:txBody>
      </p:sp>
      <p:sp>
        <p:nvSpPr>
          <p:cNvPr id="42" name="object 42"/>
          <p:cNvSpPr txBox="1"/>
          <p:nvPr/>
        </p:nvSpPr>
        <p:spPr>
          <a:xfrm>
            <a:off x="540207" y="3547948"/>
            <a:ext cx="136588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Trebuchet MS" panose="020B0603020202020204"/>
                <a:cs typeface="Trebuchet MS" panose="020B0603020202020204"/>
              </a:rPr>
              <a:t>Zone</a:t>
            </a:r>
            <a:r>
              <a:rPr sz="1800" spc="-65" dirty="0">
                <a:latin typeface="Trebuchet MS" panose="020B0603020202020204"/>
                <a:cs typeface="Trebuchet MS" panose="020B0603020202020204"/>
              </a:rPr>
              <a:t> </a:t>
            </a:r>
            <a:r>
              <a:rPr sz="1800" spc="-10" dirty="0">
                <a:latin typeface="Trebuchet MS" panose="020B0603020202020204"/>
                <a:cs typeface="Trebuchet MS" panose="020B0603020202020204"/>
              </a:rPr>
              <a:t>isolates</a:t>
            </a:r>
            <a:endParaRPr sz="1800">
              <a:latin typeface="Trebuchet MS" panose="020B0603020202020204"/>
              <a:cs typeface="Trebuchet MS" panose="020B0603020202020204"/>
            </a:endParaRPr>
          </a:p>
        </p:txBody>
      </p:sp>
      <p:sp>
        <p:nvSpPr>
          <p:cNvPr id="43" name="object 43"/>
          <p:cNvSpPr txBox="1"/>
          <p:nvPr/>
        </p:nvSpPr>
        <p:spPr>
          <a:xfrm>
            <a:off x="668223" y="3822598"/>
            <a:ext cx="3914775" cy="999490"/>
          </a:xfrm>
          <a:prstGeom prst="rect">
            <a:avLst/>
          </a:prstGeom>
        </p:spPr>
        <p:txBody>
          <a:bodyPr vert="horz" wrap="square" lIns="0" tIns="17145" rIns="0" bIns="0" rtlCol="0">
            <a:spAutoFit/>
          </a:bodyPr>
          <a:lstStyle/>
          <a:p>
            <a:pPr marL="341630" indent="-328930">
              <a:lnSpc>
                <a:spcPct val="100000"/>
              </a:lnSpc>
              <a:spcBef>
                <a:spcPts val="135"/>
              </a:spcBef>
              <a:buChar char="●"/>
              <a:tabLst>
                <a:tab pos="341630" algn="l"/>
                <a:tab pos="342265" algn="l"/>
              </a:tabLst>
            </a:pPr>
            <a:r>
              <a:rPr sz="1550" spc="15" dirty="0">
                <a:latin typeface="Trebuchet MS" panose="020B0603020202020204"/>
                <a:cs typeface="Trebuchet MS" panose="020B0603020202020204"/>
              </a:rPr>
              <a:t>Mining competition </a:t>
            </a:r>
            <a:r>
              <a:rPr sz="1550" spc="10" dirty="0">
                <a:latin typeface="Trebuchet MS" panose="020B0603020202020204"/>
                <a:cs typeface="Trebuchet MS" panose="020B0603020202020204"/>
              </a:rPr>
              <a:t>and </a:t>
            </a:r>
            <a:r>
              <a:rPr sz="1550" spc="15" dirty="0">
                <a:latin typeface="Trebuchet MS" panose="020B0603020202020204"/>
                <a:cs typeface="Trebuchet MS" panose="020B0603020202020204"/>
              </a:rPr>
              <a:t>chain</a:t>
            </a:r>
            <a:r>
              <a:rPr sz="1550" spc="114" dirty="0">
                <a:latin typeface="Trebuchet MS" panose="020B0603020202020204"/>
                <a:cs typeface="Trebuchet MS" panose="020B0603020202020204"/>
              </a:rPr>
              <a:t> </a:t>
            </a:r>
            <a:r>
              <a:rPr sz="1550" spc="15" dirty="0">
                <a:latin typeface="Trebuchet MS" panose="020B0603020202020204"/>
                <a:cs typeface="Trebuchet MS" panose="020B0603020202020204"/>
              </a:rPr>
              <a:t>growth</a:t>
            </a:r>
            <a:endParaRPr sz="1550">
              <a:latin typeface="Trebuchet MS" panose="020B0603020202020204"/>
              <a:cs typeface="Trebuchet MS" panose="020B0603020202020204"/>
            </a:endParaRPr>
          </a:p>
          <a:p>
            <a:pPr marL="341630" indent="-328930">
              <a:lnSpc>
                <a:spcPct val="100000"/>
              </a:lnSpc>
              <a:spcBef>
                <a:spcPts val="50"/>
              </a:spcBef>
              <a:buChar char="●"/>
              <a:tabLst>
                <a:tab pos="341630" algn="l"/>
                <a:tab pos="342265" algn="l"/>
              </a:tabLst>
            </a:pPr>
            <a:r>
              <a:rPr sz="1550" spc="5" dirty="0">
                <a:latin typeface="Trebuchet MS" panose="020B0603020202020204"/>
                <a:cs typeface="Trebuchet MS" panose="020B0603020202020204"/>
              </a:rPr>
              <a:t>State </a:t>
            </a:r>
            <a:r>
              <a:rPr sz="1550" spc="15" dirty="0">
                <a:latin typeface="Trebuchet MS" panose="020B0603020202020204"/>
                <a:cs typeface="Trebuchet MS" panose="020B0603020202020204"/>
              </a:rPr>
              <a:t>(ledger) </a:t>
            </a:r>
            <a:r>
              <a:rPr sz="1550" spc="10" dirty="0">
                <a:latin typeface="Trebuchet MS" panose="020B0603020202020204"/>
                <a:cs typeface="Trebuchet MS" panose="020B0603020202020204"/>
              </a:rPr>
              <a:t>for intra-zone users</a:t>
            </a:r>
            <a:r>
              <a:rPr sz="1550" spc="300" dirty="0">
                <a:latin typeface="Trebuchet MS" panose="020B0603020202020204"/>
                <a:cs typeface="Trebuchet MS" panose="020B0603020202020204"/>
              </a:rPr>
              <a:t> </a:t>
            </a:r>
            <a:r>
              <a:rPr sz="1550" spc="15" dirty="0">
                <a:latin typeface="Trebuchet MS" panose="020B0603020202020204"/>
                <a:cs typeface="Trebuchet MS" panose="020B0603020202020204"/>
              </a:rPr>
              <a:t>only</a:t>
            </a:r>
            <a:endParaRPr sz="1550">
              <a:latin typeface="Trebuchet MS" panose="020B0603020202020204"/>
              <a:cs typeface="Trebuchet MS" panose="020B0603020202020204"/>
            </a:endParaRPr>
          </a:p>
          <a:p>
            <a:pPr marL="341630" indent="-328930">
              <a:lnSpc>
                <a:spcPct val="100000"/>
              </a:lnSpc>
              <a:spcBef>
                <a:spcPts val="85"/>
              </a:spcBef>
              <a:buChar char="●"/>
              <a:tabLst>
                <a:tab pos="341630" algn="l"/>
                <a:tab pos="342265" algn="l"/>
              </a:tabLst>
            </a:pPr>
            <a:r>
              <a:rPr sz="1550" spc="15" dirty="0">
                <a:latin typeface="Trebuchet MS" panose="020B0603020202020204"/>
                <a:cs typeface="Trebuchet MS" panose="020B0603020202020204"/>
              </a:rPr>
              <a:t>Unconfirmed </a:t>
            </a:r>
            <a:r>
              <a:rPr sz="1550" spc="20" dirty="0">
                <a:latin typeface="Trebuchet MS" panose="020B0603020202020204"/>
                <a:cs typeface="Trebuchet MS" panose="020B0603020202020204"/>
              </a:rPr>
              <a:t>TX</a:t>
            </a:r>
            <a:r>
              <a:rPr sz="1550" spc="45" dirty="0">
                <a:latin typeface="Trebuchet MS" panose="020B0603020202020204"/>
                <a:cs typeface="Trebuchet MS" panose="020B0603020202020204"/>
              </a:rPr>
              <a:t> </a:t>
            </a:r>
            <a:r>
              <a:rPr sz="1550" spc="20" dirty="0">
                <a:latin typeface="Trebuchet MS" panose="020B0603020202020204"/>
                <a:cs typeface="Trebuchet MS" panose="020B0603020202020204"/>
              </a:rPr>
              <a:t>(mempool)</a:t>
            </a:r>
            <a:endParaRPr sz="1550">
              <a:latin typeface="Trebuchet MS" panose="020B0603020202020204"/>
              <a:cs typeface="Trebuchet MS" panose="020B0603020202020204"/>
            </a:endParaRPr>
          </a:p>
          <a:p>
            <a:pPr marL="341630" indent="-328930">
              <a:lnSpc>
                <a:spcPct val="100000"/>
              </a:lnSpc>
              <a:spcBef>
                <a:spcPts val="50"/>
              </a:spcBef>
              <a:buChar char="●"/>
              <a:tabLst>
                <a:tab pos="341630" algn="l"/>
                <a:tab pos="342265" algn="l"/>
              </a:tabLst>
            </a:pPr>
            <a:r>
              <a:rPr sz="1550" spc="20" dirty="0">
                <a:latin typeface="Trebuchet MS" panose="020B0603020202020204"/>
                <a:cs typeface="Trebuchet MS" panose="020B0603020202020204"/>
              </a:rPr>
              <a:t>Gossip</a:t>
            </a:r>
            <a:r>
              <a:rPr sz="1550" spc="10" dirty="0">
                <a:latin typeface="Trebuchet MS" panose="020B0603020202020204"/>
                <a:cs typeface="Trebuchet MS" panose="020B0603020202020204"/>
              </a:rPr>
              <a:t> </a:t>
            </a:r>
            <a:r>
              <a:rPr sz="1550" spc="15" dirty="0">
                <a:latin typeface="Trebuchet MS" panose="020B0603020202020204"/>
                <a:cs typeface="Trebuchet MS" panose="020B0603020202020204"/>
              </a:rPr>
              <a:t>network</a:t>
            </a:r>
            <a:endParaRPr sz="1550">
              <a:latin typeface="Trebuchet MS" panose="020B0603020202020204"/>
              <a:cs typeface="Trebuchet MS" panose="020B0603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481621" y="831273"/>
            <a:ext cx="5996158" cy="4255689"/>
          </a:xfrm>
        </p:spPr>
        <p:txBody>
          <a:bodyPr>
            <a:normAutofit lnSpcReduction="10000"/>
          </a:bodyPr>
          <a:lstStyle/>
          <a:p>
            <a:pPr>
              <a:spcBef>
                <a:spcPts val="450"/>
              </a:spcBef>
              <a:spcAft>
                <a:spcPts val="450"/>
              </a:spcAft>
            </a:pPr>
            <a:r>
              <a:rPr lang="en-US" altLang="zh-CN" sz="1950" dirty="0">
                <a:solidFill>
                  <a:schemeClr val="tx1"/>
                </a:solidFill>
              </a:rPr>
              <a:t>1</a:t>
            </a:r>
            <a:r>
              <a:rPr lang="zh-CN" altLang="en-US" sz="1950" dirty="0">
                <a:solidFill>
                  <a:schemeClr val="tx1"/>
                </a:solidFill>
              </a:rPr>
              <a:t>、</a:t>
            </a:r>
            <a:r>
              <a:rPr lang="en-US" altLang="zh-CN" sz="1950" dirty="0">
                <a:solidFill>
                  <a:schemeClr val="tx1"/>
                </a:solidFill>
              </a:rPr>
              <a:t>每个"共识组"其组成部分和现在单链系统完全一致，有自己的账簿状态，区块的链条，未确认交易的集合，同步区块数据和交易数据的广播网络以及一堆全节点（包括矿工）。</a:t>
            </a:r>
            <a:endParaRPr lang="en-US" altLang="zh-CN" sz="1950" dirty="0">
              <a:solidFill>
                <a:schemeClr val="tx1"/>
              </a:solidFill>
            </a:endParaRPr>
          </a:p>
          <a:p>
            <a:pPr>
              <a:spcBef>
                <a:spcPts val="450"/>
              </a:spcBef>
              <a:spcAft>
                <a:spcPts val="450"/>
              </a:spcAft>
            </a:pPr>
            <a:r>
              <a:rPr lang="en-US" altLang="zh-CN" sz="1950" dirty="0">
                <a:solidFill>
                  <a:schemeClr val="tx1"/>
                </a:solidFill>
              </a:rPr>
              <a:t>2</a:t>
            </a:r>
            <a:r>
              <a:rPr lang="zh-CN" altLang="en-US" sz="1950" dirty="0">
                <a:solidFill>
                  <a:schemeClr val="tx1"/>
                </a:solidFill>
              </a:rPr>
              <a:t>、</a:t>
            </a:r>
            <a:r>
              <a:rPr lang="en-US" altLang="zh-CN" sz="1950" dirty="0">
                <a:solidFill>
                  <a:schemeClr val="tx1"/>
                </a:solidFill>
              </a:rPr>
              <a:t>各个共识组之间完全对等，无主次之分，除此之外这个网络就没有任何其它的角色了，没有之前那些方案提出的母链，根链之类的，也没有任何掌控全局的调度节点或验证节点。</a:t>
            </a:r>
            <a:endParaRPr lang="en-US" altLang="zh-CN" sz="1950" dirty="0">
              <a:solidFill>
                <a:schemeClr val="tx1"/>
              </a:solidFill>
            </a:endParaRPr>
          </a:p>
          <a:p>
            <a:pPr>
              <a:spcBef>
                <a:spcPts val="450"/>
              </a:spcBef>
              <a:spcAft>
                <a:spcPts val="450"/>
              </a:spcAft>
            </a:pPr>
            <a:endParaRPr lang="zh-CN" altLang="en-US" sz="1950" dirty="0">
              <a:solidFill>
                <a:schemeClr val="tx1"/>
              </a:solidFill>
            </a:endParaRPr>
          </a:p>
          <a:p>
            <a:pPr>
              <a:spcBef>
                <a:spcPts val="450"/>
              </a:spcBef>
              <a:spcAft>
                <a:spcPts val="450"/>
              </a:spcAft>
            </a:pPr>
            <a:r>
              <a:rPr lang="zh-CN" altLang="en-US" sz="1950" dirty="0">
                <a:solidFill>
                  <a:schemeClr val="tx1"/>
                </a:solidFill>
              </a:rPr>
              <a:t>一句话概括：</a:t>
            </a:r>
            <a:endParaRPr lang="zh-CN" altLang="en-US" sz="1950" dirty="0">
              <a:solidFill>
                <a:schemeClr val="tx1"/>
              </a:solidFill>
            </a:endParaRPr>
          </a:p>
          <a:p>
            <a:pPr>
              <a:spcBef>
                <a:spcPts val="450"/>
              </a:spcBef>
              <a:spcAft>
                <a:spcPts val="450"/>
              </a:spcAft>
            </a:pPr>
            <a:r>
              <a:rPr lang="zh-CN" altLang="en-US" sz="1950" dirty="0">
                <a:solidFill>
                  <a:schemeClr val="tx1"/>
                </a:solidFill>
              </a:rPr>
              <a:t>每个共识区有相同的、平行的、十分简洁的结构。</a:t>
            </a:r>
            <a:endParaRPr lang="zh-CN" altLang="en-US" sz="1950" dirty="0">
              <a:solidFill>
                <a:schemeClr val="tx1"/>
              </a:solidFill>
            </a:endParaRPr>
          </a:p>
        </p:txBody>
      </p:sp>
      <p:sp>
        <p:nvSpPr>
          <p:cNvPr id="4" name="TextBox 4"/>
          <p:cNvSpPr txBox="1"/>
          <p:nvPr/>
        </p:nvSpPr>
        <p:spPr>
          <a:xfrm>
            <a:off x="1304414" y="56538"/>
            <a:ext cx="2925182" cy="553085"/>
          </a:xfrm>
          <a:prstGeom prst="rect">
            <a:avLst/>
          </a:prstGeom>
          <a:noFill/>
        </p:spPr>
        <p:txBody>
          <a:bodyPr wrap="square" rtlCol="0">
            <a:spAutoFit/>
          </a:bodyPr>
          <a:lstStyle/>
          <a:p>
            <a:r>
              <a:rPr lang="zh-CN" altLang="en-US" sz="3000" b="1" dirty="0">
                <a:solidFill>
                  <a:srgbClr val="2A4F8E"/>
                </a:solidFill>
                <a:latin typeface="微软雅黑" panose="020B0503020204020204" charset="-122"/>
                <a:ea typeface="微软雅黑" panose="020B0503020204020204" charset="-122"/>
              </a:rPr>
              <a:t>小结</a:t>
            </a:r>
            <a:r>
              <a:rPr lang="en-US" altLang="zh-CN" sz="3000" b="1" dirty="0">
                <a:solidFill>
                  <a:srgbClr val="2A4F8E"/>
                </a:solidFill>
                <a:latin typeface="微软雅黑" panose="020B0503020204020204" charset="-122"/>
                <a:ea typeface="微软雅黑" panose="020B0503020204020204" charset="-122"/>
              </a:rPr>
              <a:t>1</a:t>
            </a:r>
            <a:r>
              <a:rPr lang="zh-CN" altLang="en-US" sz="3000" b="1" dirty="0">
                <a:solidFill>
                  <a:srgbClr val="2A4F8E"/>
                </a:solidFill>
                <a:latin typeface="微软雅黑" panose="020B0503020204020204" charset="-122"/>
                <a:ea typeface="微软雅黑" panose="020B0503020204020204" charset="-122"/>
              </a:rPr>
              <a:t>：</a:t>
            </a:r>
            <a:endParaRPr lang="zh-CN" altLang="en-US" sz="3000" b="1" dirty="0">
              <a:solidFill>
                <a:srgbClr val="2A4F8E"/>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1762"/>
            <a:ext cx="2677795" cy="454025"/>
          </a:xfrm>
          <a:prstGeom prst="rect">
            <a:avLst/>
          </a:prstGeom>
        </p:spPr>
        <p:txBody>
          <a:bodyPr vert="horz" wrap="square" lIns="0" tIns="13970" rIns="0" bIns="0" rtlCol="0">
            <a:spAutoFit/>
          </a:bodyPr>
          <a:lstStyle/>
          <a:p>
            <a:pPr marL="12700">
              <a:lnSpc>
                <a:spcPct val="100000"/>
              </a:lnSpc>
              <a:spcBef>
                <a:spcPts val="110"/>
              </a:spcBef>
            </a:pPr>
            <a:r>
              <a:rPr sz="2800" spc="10" dirty="0">
                <a:solidFill>
                  <a:srgbClr val="000000"/>
                </a:solidFill>
              </a:rPr>
              <a:t>Consensus</a:t>
            </a:r>
            <a:r>
              <a:rPr sz="2800" spc="-100" dirty="0">
                <a:solidFill>
                  <a:srgbClr val="000000"/>
                </a:solidFill>
              </a:rPr>
              <a:t> </a:t>
            </a:r>
            <a:r>
              <a:rPr sz="2800" dirty="0">
                <a:solidFill>
                  <a:srgbClr val="000000"/>
                </a:solidFill>
              </a:rPr>
              <a:t>Zones</a:t>
            </a:r>
            <a:endParaRPr sz="2800"/>
          </a:p>
        </p:txBody>
      </p:sp>
      <p:sp>
        <p:nvSpPr>
          <p:cNvPr id="3" name="object 3"/>
          <p:cNvSpPr txBox="1"/>
          <p:nvPr/>
        </p:nvSpPr>
        <p:spPr>
          <a:xfrm>
            <a:off x="5627370" y="4431982"/>
            <a:ext cx="3204845" cy="362585"/>
          </a:xfrm>
          <a:prstGeom prst="rect">
            <a:avLst/>
          </a:prstGeom>
          <a:solidFill>
            <a:srgbClr val="FFFFFF"/>
          </a:solidFill>
          <a:ln w="9525">
            <a:solidFill>
              <a:srgbClr val="585858"/>
            </a:solidFill>
          </a:ln>
        </p:spPr>
        <p:txBody>
          <a:bodyPr vert="horz" wrap="square" lIns="0" tIns="62865" rIns="0" bIns="0" rtlCol="0">
            <a:spAutoFit/>
          </a:bodyPr>
          <a:lstStyle/>
          <a:p>
            <a:pPr marL="93980">
              <a:lnSpc>
                <a:spcPct val="100000"/>
              </a:lnSpc>
              <a:spcBef>
                <a:spcPts val="49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5" dirty="0">
                <a:latin typeface="Trebuchet MS" panose="020B0603020202020204"/>
                <a:cs typeface="Trebuchet MS" panose="020B0603020202020204"/>
              </a:rPr>
              <a:t> </a:t>
            </a:r>
            <a:r>
              <a:rPr sz="1400" dirty="0">
                <a:latin typeface="Trebuchet MS" panose="020B0603020202020204"/>
                <a:cs typeface="Trebuchet MS" panose="020B0603020202020204"/>
              </a:rPr>
              <a:t>#</a:t>
            </a:r>
            <a:r>
              <a:rPr sz="1550" b="1" i="1" dirty="0">
                <a:latin typeface="Times New Roman" panose="02020603050405020304"/>
                <a:cs typeface="Times New Roman" panose="02020603050405020304"/>
              </a:rPr>
              <a:t>n</a:t>
            </a:r>
            <a:r>
              <a:rPr sz="1400" b="1"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4" name="object 4"/>
          <p:cNvSpPr txBox="1"/>
          <p:nvPr/>
        </p:nvSpPr>
        <p:spPr>
          <a:xfrm>
            <a:off x="5627370" y="3513620"/>
            <a:ext cx="3204845" cy="362585"/>
          </a:xfrm>
          <a:prstGeom prst="rect">
            <a:avLst/>
          </a:prstGeom>
          <a:solidFill>
            <a:srgbClr val="FFFFFF"/>
          </a:solidFill>
          <a:ln w="9525">
            <a:solidFill>
              <a:srgbClr val="585858"/>
            </a:solidFill>
          </a:ln>
        </p:spPr>
        <p:txBody>
          <a:bodyPr vert="horz" wrap="square" lIns="0" tIns="73660" rIns="0" bIns="0" rtlCol="0">
            <a:spAutoFit/>
          </a:bodyPr>
          <a:lstStyle/>
          <a:p>
            <a:pPr marL="93980">
              <a:lnSpc>
                <a:spcPct val="100000"/>
              </a:lnSpc>
              <a:spcBef>
                <a:spcPts val="58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p:txBody>
      </p:sp>
      <p:sp>
        <p:nvSpPr>
          <p:cNvPr id="5" name="object 5"/>
          <p:cNvSpPr txBox="1"/>
          <p:nvPr/>
        </p:nvSpPr>
        <p:spPr>
          <a:xfrm>
            <a:off x="5627370" y="3023425"/>
            <a:ext cx="3204845" cy="362585"/>
          </a:xfrm>
          <a:prstGeom prst="rect">
            <a:avLst/>
          </a:prstGeom>
          <a:solidFill>
            <a:srgbClr val="FFFFFF"/>
          </a:solidFill>
          <a:ln w="9525">
            <a:solidFill>
              <a:srgbClr val="585858"/>
            </a:solidFill>
          </a:ln>
        </p:spPr>
        <p:txBody>
          <a:bodyPr vert="horz" wrap="square" lIns="0" tIns="73660" rIns="0" bIns="0" rtlCol="0">
            <a:spAutoFit/>
          </a:bodyPr>
          <a:lstStyle/>
          <a:p>
            <a:pPr marL="93980">
              <a:lnSpc>
                <a:spcPct val="100000"/>
              </a:lnSpc>
              <a:spcBef>
                <a:spcPts val="58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p:txBody>
      </p:sp>
      <p:sp>
        <p:nvSpPr>
          <p:cNvPr id="6" name="object 6"/>
          <p:cNvSpPr txBox="1"/>
          <p:nvPr/>
        </p:nvSpPr>
        <p:spPr>
          <a:xfrm>
            <a:off x="5523865" y="1885086"/>
            <a:ext cx="3423285" cy="3094990"/>
          </a:xfrm>
          <a:prstGeom prst="rect">
            <a:avLst/>
          </a:prstGeom>
          <a:solidFill>
            <a:srgbClr val="B7B7B7"/>
          </a:solidFill>
        </p:spPr>
        <p:txBody>
          <a:bodyPr vert="horz" wrap="square" lIns="0" tIns="0" rIns="0" bIns="0" rtlCol="0">
            <a:spAutoFit/>
          </a:bodyPr>
          <a:lstStyle/>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marL="47625" algn="ctr">
              <a:lnSpc>
                <a:spcPct val="100000"/>
              </a:lnSpc>
              <a:spcBef>
                <a:spcPts val="1190"/>
              </a:spcBef>
            </a:pPr>
            <a:r>
              <a:rPr sz="1400" b="1" dirty="0">
                <a:latin typeface="Arial" panose="020B0604020202020204"/>
                <a:cs typeface="Arial" panose="020B0604020202020204"/>
              </a:rPr>
              <a:t>… …</a:t>
            </a:r>
            <a:endParaRPr sz="1400">
              <a:latin typeface="Arial" panose="020B0604020202020204"/>
              <a:cs typeface="Arial" panose="020B0604020202020204"/>
            </a:endParaRPr>
          </a:p>
        </p:txBody>
      </p:sp>
      <p:sp>
        <p:nvSpPr>
          <p:cNvPr id="7" name="object 7"/>
          <p:cNvSpPr txBox="1"/>
          <p:nvPr/>
        </p:nvSpPr>
        <p:spPr>
          <a:xfrm>
            <a:off x="5627370" y="2533205"/>
            <a:ext cx="3204845" cy="362585"/>
          </a:xfrm>
          <a:prstGeom prst="rect">
            <a:avLst/>
          </a:prstGeom>
          <a:solidFill>
            <a:srgbClr val="FFFFFF"/>
          </a:solidFill>
          <a:ln w="9525">
            <a:solidFill>
              <a:srgbClr val="585858"/>
            </a:solidFill>
          </a:ln>
        </p:spPr>
        <p:txBody>
          <a:bodyPr vert="horz" wrap="square" lIns="0" tIns="73025" rIns="0" bIns="0" rtlCol="0">
            <a:spAutoFit/>
          </a:bodyPr>
          <a:lstStyle/>
          <a:p>
            <a:pPr marL="93980">
              <a:lnSpc>
                <a:spcPct val="100000"/>
              </a:lnSpc>
              <a:spcBef>
                <a:spcPts val="57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8" name="object 8"/>
          <p:cNvSpPr txBox="1"/>
          <p:nvPr/>
        </p:nvSpPr>
        <p:spPr>
          <a:xfrm>
            <a:off x="5627370" y="2042985"/>
            <a:ext cx="3204845" cy="362585"/>
          </a:xfrm>
          <a:prstGeom prst="rect">
            <a:avLst/>
          </a:prstGeom>
          <a:solidFill>
            <a:srgbClr val="FFFFFF"/>
          </a:solidFill>
          <a:ln w="9525">
            <a:solidFill>
              <a:srgbClr val="585858"/>
            </a:solidFill>
          </a:ln>
        </p:spPr>
        <p:txBody>
          <a:bodyPr vert="horz" wrap="square" lIns="0" tIns="72390" rIns="0" bIns="0" rtlCol="0">
            <a:spAutoFit/>
          </a:bodyPr>
          <a:lstStyle/>
          <a:p>
            <a:pPr marL="93980">
              <a:lnSpc>
                <a:spcPct val="100000"/>
              </a:lnSpc>
              <a:spcBef>
                <a:spcPts val="57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p:txBody>
      </p:sp>
      <p:sp>
        <p:nvSpPr>
          <p:cNvPr id="9" name="object 9"/>
          <p:cNvSpPr/>
          <p:nvPr/>
        </p:nvSpPr>
        <p:spPr>
          <a:xfrm>
            <a:off x="403250" y="1521282"/>
            <a:ext cx="466953" cy="398068"/>
          </a:xfrm>
          <a:prstGeom prst="rect">
            <a:avLst/>
          </a:prstGeom>
          <a:blipFill>
            <a:blip r:embed="rId1" cstate="print"/>
            <a:stretch>
              <a:fillRect/>
            </a:stretch>
          </a:blipFill>
        </p:spPr>
        <p:txBody>
          <a:bodyPr wrap="square" lIns="0" tIns="0" rIns="0" bIns="0" rtlCol="0"/>
          <a:lstStyle/>
          <a:p/>
        </p:txBody>
      </p:sp>
      <p:sp>
        <p:nvSpPr>
          <p:cNvPr id="10" name="object 10"/>
          <p:cNvSpPr txBox="1"/>
          <p:nvPr/>
        </p:nvSpPr>
        <p:spPr>
          <a:xfrm>
            <a:off x="390550" y="891517"/>
            <a:ext cx="5099050" cy="1009015"/>
          </a:xfrm>
          <a:prstGeom prst="rect">
            <a:avLst/>
          </a:prstGeom>
        </p:spPr>
        <p:txBody>
          <a:bodyPr vert="horz" wrap="square" lIns="0" tIns="59690" rIns="0" bIns="0" rtlCol="0">
            <a:spAutoFit/>
          </a:bodyPr>
          <a:lstStyle/>
          <a:p>
            <a:pPr marL="12700">
              <a:lnSpc>
                <a:spcPct val="100000"/>
              </a:lnSpc>
              <a:spcBef>
                <a:spcPts val="470"/>
              </a:spcBef>
            </a:pPr>
            <a:r>
              <a:rPr sz="2000" b="1" spc="5" dirty="0">
                <a:latin typeface="Trebuchet MS" panose="020B0603020202020204"/>
                <a:cs typeface="Trebuchet MS" panose="020B0603020202020204"/>
              </a:rPr>
              <a:t>Scalability</a:t>
            </a:r>
            <a:endParaRPr sz="2000">
              <a:latin typeface="Trebuchet MS" panose="020B0603020202020204"/>
              <a:cs typeface="Trebuchet MS" panose="020B0603020202020204"/>
            </a:endParaRPr>
          </a:p>
          <a:p>
            <a:pPr marL="314325" marR="5080" indent="-302260">
              <a:lnSpc>
                <a:spcPts val="2490"/>
              </a:lnSpc>
              <a:spcBef>
                <a:spcPts val="130"/>
              </a:spcBef>
            </a:pPr>
            <a:r>
              <a:rPr sz="1800" b="1" spc="484" dirty="0">
                <a:solidFill>
                  <a:srgbClr val="6AA84F"/>
                </a:solidFill>
                <a:latin typeface="Arial" panose="020B0604020202020204"/>
                <a:cs typeface="Arial" panose="020B0604020202020204"/>
              </a:rPr>
              <a:t>√ </a:t>
            </a:r>
            <a:r>
              <a:rPr sz="1800" spc="-15" dirty="0">
                <a:latin typeface="Trebuchet MS" panose="020B0603020202020204"/>
                <a:cs typeface="Trebuchet MS" panose="020B0603020202020204"/>
              </a:rPr>
              <a:t>Linear </a:t>
            </a:r>
            <a:r>
              <a:rPr sz="1800" spc="-5" dirty="0">
                <a:latin typeface="Trebuchet MS" panose="020B0603020202020204"/>
                <a:cs typeface="Trebuchet MS" panose="020B0603020202020204"/>
              </a:rPr>
              <a:t>scaled capacity: CPU, Memory, Disk I/O  </a:t>
            </a:r>
            <a:r>
              <a:rPr sz="1800" spc="-10" dirty="0">
                <a:solidFill>
                  <a:srgbClr val="D9D9D9"/>
                </a:solidFill>
                <a:latin typeface="Trebuchet MS" panose="020B0603020202020204"/>
                <a:cs typeface="Trebuchet MS" panose="020B0603020202020204"/>
              </a:rPr>
              <a:t>Throughput ?? </a:t>
            </a:r>
            <a:r>
              <a:rPr sz="1800" spc="-5" dirty="0">
                <a:solidFill>
                  <a:srgbClr val="D9D9D9"/>
                </a:solidFill>
                <a:latin typeface="Trebuchet MS" panose="020B0603020202020204"/>
                <a:cs typeface="Trebuchet MS" panose="020B0603020202020204"/>
              </a:rPr>
              <a:t>Cross-zone </a:t>
            </a:r>
            <a:r>
              <a:rPr sz="1800" spc="-10" dirty="0">
                <a:solidFill>
                  <a:srgbClr val="D9D9D9"/>
                </a:solidFill>
                <a:latin typeface="Trebuchet MS" panose="020B0603020202020204"/>
                <a:cs typeface="Trebuchet MS" panose="020B0603020202020204"/>
              </a:rPr>
              <a:t>transaction</a:t>
            </a:r>
            <a:r>
              <a:rPr sz="1800" spc="150" dirty="0">
                <a:solidFill>
                  <a:srgbClr val="D9D9D9"/>
                </a:solidFill>
                <a:latin typeface="Trebuchet MS" panose="020B0603020202020204"/>
                <a:cs typeface="Trebuchet MS" panose="020B0603020202020204"/>
              </a:rPr>
              <a:t> </a:t>
            </a:r>
            <a:r>
              <a:rPr sz="1800" spc="-10" dirty="0">
                <a:solidFill>
                  <a:srgbClr val="D9D9D9"/>
                </a:solidFill>
                <a:latin typeface="Trebuchet MS" panose="020B0603020202020204"/>
                <a:cs typeface="Trebuchet MS" panose="020B0603020202020204"/>
              </a:rPr>
              <a:t>??</a:t>
            </a:r>
            <a:endParaRPr sz="1800">
              <a:latin typeface="Trebuchet MS" panose="020B0603020202020204"/>
              <a:cs typeface="Trebuchet MS" panose="020B0603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1762"/>
            <a:ext cx="2677795" cy="454025"/>
          </a:xfrm>
          <a:prstGeom prst="rect">
            <a:avLst/>
          </a:prstGeom>
        </p:spPr>
        <p:txBody>
          <a:bodyPr vert="horz" wrap="square" lIns="0" tIns="13970" rIns="0" bIns="0" rtlCol="0">
            <a:spAutoFit/>
          </a:bodyPr>
          <a:lstStyle/>
          <a:p>
            <a:pPr marL="12700">
              <a:lnSpc>
                <a:spcPct val="100000"/>
              </a:lnSpc>
              <a:spcBef>
                <a:spcPts val="110"/>
              </a:spcBef>
            </a:pPr>
            <a:r>
              <a:rPr sz="2800" spc="10" dirty="0">
                <a:solidFill>
                  <a:srgbClr val="000000"/>
                </a:solidFill>
              </a:rPr>
              <a:t>Consensus</a:t>
            </a:r>
            <a:r>
              <a:rPr sz="2800" spc="-100" dirty="0">
                <a:solidFill>
                  <a:srgbClr val="000000"/>
                </a:solidFill>
              </a:rPr>
              <a:t> </a:t>
            </a:r>
            <a:r>
              <a:rPr sz="2800" dirty="0">
                <a:solidFill>
                  <a:srgbClr val="000000"/>
                </a:solidFill>
              </a:rPr>
              <a:t>Zones</a:t>
            </a:r>
            <a:endParaRPr sz="2800"/>
          </a:p>
        </p:txBody>
      </p:sp>
      <p:sp>
        <p:nvSpPr>
          <p:cNvPr id="3" name="object 3"/>
          <p:cNvSpPr/>
          <p:nvPr/>
        </p:nvSpPr>
        <p:spPr>
          <a:xfrm>
            <a:off x="403250" y="1521282"/>
            <a:ext cx="466953" cy="398068"/>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390550" y="891517"/>
            <a:ext cx="5099050" cy="1009015"/>
          </a:xfrm>
          <a:prstGeom prst="rect">
            <a:avLst/>
          </a:prstGeom>
        </p:spPr>
        <p:txBody>
          <a:bodyPr vert="horz" wrap="square" lIns="0" tIns="59690" rIns="0" bIns="0" rtlCol="0">
            <a:spAutoFit/>
          </a:bodyPr>
          <a:lstStyle/>
          <a:p>
            <a:pPr marL="12700">
              <a:lnSpc>
                <a:spcPct val="100000"/>
              </a:lnSpc>
              <a:spcBef>
                <a:spcPts val="470"/>
              </a:spcBef>
            </a:pPr>
            <a:r>
              <a:rPr sz="2000" b="1" spc="5" dirty="0">
                <a:latin typeface="Trebuchet MS" panose="020B0603020202020204"/>
                <a:cs typeface="Trebuchet MS" panose="020B0603020202020204"/>
              </a:rPr>
              <a:t>Scalability</a:t>
            </a:r>
            <a:endParaRPr sz="2000">
              <a:latin typeface="Trebuchet MS" panose="020B0603020202020204"/>
              <a:cs typeface="Trebuchet MS" panose="020B0603020202020204"/>
            </a:endParaRPr>
          </a:p>
          <a:p>
            <a:pPr marL="314325" marR="5080" indent="-302260">
              <a:lnSpc>
                <a:spcPts val="2490"/>
              </a:lnSpc>
              <a:spcBef>
                <a:spcPts val="130"/>
              </a:spcBef>
            </a:pPr>
            <a:r>
              <a:rPr sz="1800" b="1" spc="484" dirty="0">
                <a:solidFill>
                  <a:srgbClr val="6AA84F"/>
                </a:solidFill>
                <a:latin typeface="Arial" panose="020B0604020202020204"/>
                <a:cs typeface="Arial" panose="020B0604020202020204"/>
              </a:rPr>
              <a:t>√ </a:t>
            </a:r>
            <a:r>
              <a:rPr sz="1800" spc="-15" dirty="0">
                <a:latin typeface="Trebuchet MS" panose="020B0603020202020204"/>
                <a:cs typeface="Trebuchet MS" panose="020B0603020202020204"/>
              </a:rPr>
              <a:t>Linear </a:t>
            </a:r>
            <a:r>
              <a:rPr sz="1800" spc="-5" dirty="0">
                <a:latin typeface="Trebuchet MS" panose="020B0603020202020204"/>
                <a:cs typeface="Trebuchet MS" panose="020B0603020202020204"/>
              </a:rPr>
              <a:t>scaled capacity: CPU, Memory, Disk I/O  </a:t>
            </a:r>
            <a:r>
              <a:rPr sz="1800" spc="-10" dirty="0">
                <a:solidFill>
                  <a:srgbClr val="D9D9D9"/>
                </a:solidFill>
                <a:latin typeface="Trebuchet MS" panose="020B0603020202020204"/>
                <a:cs typeface="Trebuchet MS" panose="020B0603020202020204"/>
              </a:rPr>
              <a:t>Throughput ?? </a:t>
            </a:r>
            <a:r>
              <a:rPr sz="1800" spc="-5" dirty="0">
                <a:solidFill>
                  <a:srgbClr val="D9D9D9"/>
                </a:solidFill>
                <a:latin typeface="Trebuchet MS" panose="020B0603020202020204"/>
                <a:cs typeface="Trebuchet MS" panose="020B0603020202020204"/>
              </a:rPr>
              <a:t>Cross-zone </a:t>
            </a:r>
            <a:r>
              <a:rPr sz="1800" spc="-10" dirty="0">
                <a:solidFill>
                  <a:srgbClr val="D9D9D9"/>
                </a:solidFill>
                <a:latin typeface="Trebuchet MS" panose="020B0603020202020204"/>
                <a:cs typeface="Trebuchet MS" panose="020B0603020202020204"/>
              </a:rPr>
              <a:t>transaction</a:t>
            </a:r>
            <a:r>
              <a:rPr sz="1800" spc="150" dirty="0">
                <a:solidFill>
                  <a:srgbClr val="D9D9D9"/>
                </a:solidFill>
                <a:latin typeface="Trebuchet MS" panose="020B0603020202020204"/>
                <a:cs typeface="Trebuchet MS" panose="020B0603020202020204"/>
              </a:rPr>
              <a:t> </a:t>
            </a:r>
            <a:r>
              <a:rPr sz="1800" spc="-10" dirty="0">
                <a:solidFill>
                  <a:srgbClr val="D9D9D9"/>
                </a:solidFill>
                <a:latin typeface="Trebuchet MS" panose="020B0603020202020204"/>
                <a:cs typeface="Trebuchet MS" panose="020B0603020202020204"/>
              </a:rPr>
              <a:t>??</a:t>
            </a:r>
            <a:endParaRPr sz="1800">
              <a:latin typeface="Trebuchet MS" panose="020B0603020202020204"/>
              <a:cs typeface="Trebuchet MS" panose="020B0603020202020204"/>
            </a:endParaRPr>
          </a:p>
        </p:txBody>
      </p:sp>
      <p:sp>
        <p:nvSpPr>
          <p:cNvPr id="5" name="object 5"/>
          <p:cNvSpPr/>
          <p:nvPr/>
        </p:nvSpPr>
        <p:spPr>
          <a:xfrm>
            <a:off x="403250" y="2505151"/>
            <a:ext cx="466953" cy="398068"/>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390550" y="2181543"/>
            <a:ext cx="3977640" cy="1017905"/>
          </a:xfrm>
          <a:prstGeom prst="rect">
            <a:avLst/>
          </a:prstGeom>
        </p:spPr>
        <p:txBody>
          <a:bodyPr vert="horz" wrap="square" lIns="0" tIns="64769" rIns="0" bIns="0" rtlCol="0">
            <a:spAutoFit/>
          </a:bodyPr>
          <a:lstStyle/>
          <a:p>
            <a:pPr marL="12700">
              <a:lnSpc>
                <a:spcPct val="100000"/>
              </a:lnSpc>
              <a:spcBef>
                <a:spcPts val="510"/>
              </a:spcBef>
            </a:pPr>
            <a:r>
              <a:rPr sz="2000" b="1" spc="5" dirty="0">
                <a:latin typeface="Trebuchet MS" panose="020B0603020202020204"/>
                <a:cs typeface="Trebuchet MS" panose="020B0603020202020204"/>
              </a:rPr>
              <a:t>Security</a:t>
            </a:r>
            <a:endParaRPr sz="2000">
              <a:latin typeface="Trebuchet MS" panose="020B0603020202020204"/>
              <a:cs typeface="Trebuchet MS" panose="020B0603020202020204"/>
            </a:endParaRPr>
          </a:p>
          <a:p>
            <a:pPr marL="268605">
              <a:lnSpc>
                <a:spcPct val="100000"/>
              </a:lnSpc>
              <a:spcBef>
                <a:spcPts val="360"/>
              </a:spcBef>
            </a:pPr>
            <a:r>
              <a:rPr sz="1800" spc="-5" dirty="0">
                <a:solidFill>
                  <a:srgbClr val="D9D9D9"/>
                </a:solidFill>
                <a:latin typeface="Trebuchet MS" panose="020B0603020202020204"/>
                <a:cs typeface="Trebuchet MS" panose="020B0603020202020204"/>
              </a:rPr>
              <a:t>Attack </a:t>
            </a:r>
            <a:r>
              <a:rPr sz="1800" spc="-10" dirty="0">
                <a:solidFill>
                  <a:srgbClr val="D9D9D9"/>
                </a:solidFill>
                <a:latin typeface="Trebuchet MS" panose="020B0603020202020204"/>
                <a:cs typeface="Trebuchet MS" panose="020B0603020202020204"/>
              </a:rPr>
              <a:t>bar: </a:t>
            </a:r>
            <a:r>
              <a:rPr sz="1800" spc="-5" dirty="0">
                <a:solidFill>
                  <a:srgbClr val="D9D9D9"/>
                </a:solidFill>
                <a:latin typeface="Trebuchet MS" panose="020B0603020202020204"/>
                <a:cs typeface="Trebuchet MS" panose="020B0603020202020204"/>
              </a:rPr>
              <a:t>mining power dilution</a:t>
            </a:r>
            <a:r>
              <a:rPr sz="1800" spc="-30" dirty="0">
                <a:solidFill>
                  <a:srgbClr val="D9D9D9"/>
                </a:solidFill>
                <a:latin typeface="Trebuchet MS" panose="020B0603020202020204"/>
                <a:cs typeface="Trebuchet MS" panose="020B0603020202020204"/>
              </a:rPr>
              <a:t> </a:t>
            </a:r>
            <a:r>
              <a:rPr sz="1800" spc="-10" dirty="0">
                <a:solidFill>
                  <a:srgbClr val="D9D9D9"/>
                </a:solidFill>
                <a:latin typeface="Trebuchet MS" panose="020B0603020202020204"/>
                <a:cs typeface="Trebuchet MS" panose="020B0603020202020204"/>
              </a:rPr>
              <a:t>??</a:t>
            </a:r>
            <a:endParaRPr sz="1800">
              <a:latin typeface="Trebuchet MS" panose="020B0603020202020204"/>
              <a:cs typeface="Trebuchet MS" panose="020B0603020202020204"/>
            </a:endParaRPr>
          </a:p>
          <a:p>
            <a:pPr marL="12700">
              <a:lnSpc>
                <a:spcPct val="100000"/>
              </a:lnSpc>
              <a:spcBef>
                <a:spcPts val="325"/>
              </a:spcBef>
            </a:pPr>
            <a:r>
              <a:rPr sz="1800" b="1" spc="484" dirty="0">
                <a:solidFill>
                  <a:srgbClr val="6AA84F"/>
                </a:solidFill>
                <a:latin typeface="Arial" panose="020B0604020202020204"/>
                <a:cs typeface="Arial" panose="020B0604020202020204"/>
              </a:rPr>
              <a:t>√</a:t>
            </a:r>
            <a:r>
              <a:rPr sz="1800" b="1" spc="-55" dirty="0">
                <a:solidFill>
                  <a:srgbClr val="6AA84F"/>
                </a:solidFill>
                <a:latin typeface="Arial" panose="020B0604020202020204"/>
                <a:cs typeface="Arial" panose="020B0604020202020204"/>
              </a:rPr>
              <a:t> </a:t>
            </a:r>
            <a:r>
              <a:rPr sz="1800" spc="-5" dirty="0">
                <a:latin typeface="Trebuchet MS" panose="020B0603020202020204"/>
                <a:cs typeface="Trebuchet MS" panose="020B0603020202020204"/>
              </a:rPr>
              <a:t>Sybil </a:t>
            </a:r>
            <a:r>
              <a:rPr sz="1800" spc="-10" dirty="0">
                <a:latin typeface="Trebuchet MS" panose="020B0603020202020204"/>
                <a:cs typeface="Trebuchet MS" panose="020B0603020202020204"/>
              </a:rPr>
              <a:t>resistant</a:t>
            </a:r>
            <a:endParaRPr sz="1800">
              <a:latin typeface="Trebuchet MS" panose="020B0603020202020204"/>
              <a:cs typeface="Trebuchet MS" panose="020B0603020202020204"/>
            </a:endParaRPr>
          </a:p>
        </p:txBody>
      </p:sp>
      <p:sp>
        <p:nvSpPr>
          <p:cNvPr id="7" name="object 7"/>
          <p:cNvSpPr txBox="1"/>
          <p:nvPr/>
        </p:nvSpPr>
        <p:spPr>
          <a:xfrm>
            <a:off x="5627370" y="4431982"/>
            <a:ext cx="3204845" cy="362585"/>
          </a:xfrm>
          <a:prstGeom prst="rect">
            <a:avLst/>
          </a:prstGeom>
          <a:solidFill>
            <a:srgbClr val="FFFFFF"/>
          </a:solidFill>
          <a:ln w="9525">
            <a:solidFill>
              <a:srgbClr val="585858"/>
            </a:solidFill>
          </a:ln>
        </p:spPr>
        <p:txBody>
          <a:bodyPr vert="horz" wrap="square" lIns="0" tIns="62865" rIns="0" bIns="0" rtlCol="0">
            <a:spAutoFit/>
          </a:bodyPr>
          <a:lstStyle/>
          <a:p>
            <a:pPr marL="93980">
              <a:lnSpc>
                <a:spcPct val="100000"/>
              </a:lnSpc>
              <a:spcBef>
                <a:spcPts val="49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5" dirty="0">
                <a:latin typeface="Trebuchet MS" panose="020B0603020202020204"/>
                <a:cs typeface="Trebuchet MS" panose="020B0603020202020204"/>
              </a:rPr>
              <a:t> </a:t>
            </a:r>
            <a:r>
              <a:rPr sz="1400" dirty="0">
                <a:latin typeface="Trebuchet MS" panose="020B0603020202020204"/>
                <a:cs typeface="Trebuchet MS" panose="020B0603020202020204"/>
              </a:rPr>
              <a:t>#</a:t>
            </a:r>
            <a:r>
              <a:rPr sz="1550" b="1" i="1" dirty="0">
                <a:latin typeface="Times New Roman" panose="02020603050405020304"/>
                <a:cs typeface="Times New Roman" panose="02020603050405020304"/>
              </a:rPr>
              <a:t>n</a:t>
            </a:r>
            <a:r>
              <a:rPr sz="1400" b="1"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8" name="object 8"/>
          <p:cNvSpPr txBox="1"/>
          <p:nvPr/>
        </p:nvSpPr>
        <p:spPr>
          <a:xfrm>
            <a:off x="5627370" y="3513620"/>
            <a:ext cx="3204845" cy="362585"/>
          </a:xfrm>
          <a:prstGeom prst="rect">
            <a:avLst/>
          </a:prstGeom>
          <a:solidFill>
            <a:srgbClr val="FFFFFF"/>
          </a:solidFill>
          <a:ln w="9525">
            <a:solidFill>
              <a:srgbClr val="585858"/>
            </a:solidFill>
          </a:ln>
        </p:spPr>
        <p:txBody>
          <a:bodyPr vert="horz" wrap="square" lIns="0" tIns="73660" rIns="0" bIns="0" rtlCol="0">
            <a:spAutoFit/>
          </a:bodyPr>
          <a:lstStyle/>
          <a:p>
            <a:pPr marL="93980">
              <a:lnSpc>
                <a:spcPct val="100000"/>
              </a:lnSpc>
              <a:spcBef>
                <a:spcPts val="58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p:txBody>
      </p:sp>
      <p:sp>
        <p:nvSpPr>
          <p:cNvPr id="9" name="object 9"/>
          <p:cNvSpPr txBox="1"/>
          <p:nvPr/>
        </p:nvSpPr>
        <p:spPr>
          <a:xfrm>
            <a:off x="5627370" y="3023425"/>
            <a:ext cx="3204845" cy="362585"/>
          </a:xfrm>
          <a:prstGeom prst="rect">
            <a:avLst/>
          </a:prstGeom>
          <a:solidFill>
            <a:srgbClr val="FFFFFF"/>
          </a:solidFill>
          <a:ln w="9525">
            <a:solidFill>
              <a:srgbClr val="585858"/>
            </a:solidFill>
          </a:ln>
        </p:spPr>
        <p:txBody>
          <a:bodyPr vert="horz" wrap="square" lIns="0" tIns="73660" rIns="0" bIns="0" rtlCol="0">
            <a:spAutoFit/>
          </a:bodyPr>
          <a:lstStyle/>
          <a:p>
            <a:pPr marL="93980">
              <a:lnSpc>
                <a:spcPct val="100000"/>
              </a:lnSpc>
              <a:spcBef>
                <a:spcPts val="58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p:txBody>
      </p:sp>
      <p:sp>
        <p:nvSpPr>
          <p:cNvPr id="10" name="object 10"/>
          <p:cNvSpPr txBox="1"/>
          <p:nvPr/>
        </p:nvSpPr>
        <p:spPr>
          <a:xfrm>
            <a:off x="5523865" y="1885086"/>
            <a:ext cx="3423285" cy="3094990"/>
          </a:xfrm>
          <a:prstGeom prst="rect">
            <a:avLst/>
          </a:prstGeom>
          <a:solidFill>
            <a:srgbClr val="B7B7B7"/>
          </a:solidFill>
        </p:spPr>
        <p:txBody>
          <a:bodyPr vert="horz" wrap="square" lIns="0" tIns="0" rIns="0" bIns="0" rtlCol="0">
            <a:spAutoFit/>
          </a:bodyPr>
          <a:lstStyle/>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marL="47625" algn="ctr">
              <a:lnSpc>
                <a:spcPct val="100000"/>
              </a:lnSpc>
              <a:spcBef>
                <a:spcPts val="1190"/>
              </a:spcBef>
            </a:pPr>
            <a:r>
              <a:rPr sz="1400" b="1" dirty="0">
                <a:latin typeface="Arial" panose="020B0604020202020204"/>
                <a:cs typeface="Arial" panose="020B0604020202020204"/>
              </a:rPr>
              <a:t>… …</a:t>
            </a:r>
            <a:endParaRPr sz="1400">
              <a:latin typeface="Arial" panose="020B0604020202020204"/>
              <a:cs typeface="Arial" panose="020B0604020202020204"/>
            </a:endParaRPr>
          </a:p>
        </p:txBody>
      </p:sp>
      <p:sp>
        <p:nvSpPr>
          <p:cNvPr id="11" name="object 11"/>
          <p:cNvSpPr txBox="1"/>
          <p:nvPr/>
        </p:nvSpPr>
        <p:spPr>
          <a:xfrm>
            <a:off x="5627370" y="2533205"/>
            <a:ext cx="3204845" cy="362585"/>
          </a:xfrm>
          <a:prstGeom prst="rect">
            <a:avLst/>
          </a:prstGeom>
          <a:solidFill>
            <a:srgbClr val="FFFFFF"/>
          </a:solidFill>
          <a:ln w="9525">
            <a:solidFill>
              <a:srgbClr val="585858"/>
            </a:solidFill>
          </a:ln>
        </p:spPr>
        <p:txBody>
          <a:bodyPr vert="horz" wrap="square" lIns="0" tIns="73025" rIns="0" bIns="0" rtlCol="0">
            <a:spAutoFit/>
          </a:bodyPr>
          <a:lstStyle/>
          <a:p>
            <a:pPr marL="93980">
              <a:lnSpc>
                <a:spcPct val="100000"/>
              </a:lnSpc>
              <a:spcBef>
                <a:spcPts val="57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12" name="object 12"/>
          <p:cNvSpPr txBox="1"/>
          <p:nvPr/>
        </p:nvSpPr>
        <p:spPr>
          <a:xfrm>
            <a:off x="5627370" y="2042985"/>
            <a:ext cx="3204845" cy="362585"/>
          </a:xfrm>
          <a:prstGeom prst="rect">
            <a:avLst/>
          </a:prstGeom>
          <a:solidFill>
            <a:srgbClr val="FFFFFF"/>
          </a:solidFill>
          <a:ln w="9525">
            <a:solidFill>
              <a:srgbClr val="585858"/>
            </a:solidFill>
          </a:ln>
        </p:spPr>
        <p:txBody>
          <a:bodyPr vert="horz" wrap="square" lIns="0" tIns="72390" rIns="0" bIns="0" rtlCol="0">
            <a:spAutoFit/>
          </a:bodyPr>
          <a:lstStyle/>
          <a:p>
            <a:pPr marL="93980">
              <a:lnSpc>
                <a:spcPct val="100000"/>
              </a:lnSpc>
              <a:spcBef>
                <a:spcPts val="57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1762"/>
            <a:ext cx="2677795" cy="454025"/>
          </a:xfrm>
          <a:prstGeom prst="rect">
            <a:avLst/>
          </a:prstGeom>
        </p:spPr>
        <p:txBody>
          <a:bodyPr vert="horz" wrap="square" lIns="0" tIns="13970" rIns="0" bIns="0" rtlCol="0">
            <a:spAutoFit/>
          </a:bodyPr>
          <a:lstStyle/>
          <a:p>
            <a:pPr marL="12700">
              <a:lnSpc>
                <a:spcPct val="100000"/>
              </a:lnSpc>
              <a:spcBef>
                <a:spcPts val="110"/>
              </a:spcBef>
            </a:pPr>
            <a:r>
              <a:rPr sz="2800" spc="10" dirty="0">
                <a:solidFill>
                  <a:srgbClr val="000000"/>
                </a:solidFill>
              </a:rPr>
              <a:t>Consensus</a:t>
            </a:r>
            <a:r>
              <a:rPr sz="2800" spc="-100" dirty="0">
                <a:solidFill>
                  <a:srgbClr val="000000"/>
                </a:solidFill>
              </a:rPr>
              <a:t> </a:t>
            </a:r>
            <a:r>
              <a:rPr sz="2800" dirty="0">
                <a:solidFill>
                  <a:srgbClr val="000000"/>
                </a:solidFill>
              </a:rPr>
              <a:t>Zones</a:t>
            </a:r>
            <a:endParaRPr sz="2800"/>
          </a:p>
        </p:txBody>
      </p:sp>
      <p:sp>
        <p:nvSpPr>
          <p:cNvPr id="3" name="object 3"/>
          <p:cNvSpPr/>
          <p:nvPr/>
        </p:nvSpPr>
        <p:spPr>
          <a:xfrm>
            <a:off x="403250" y="1521282"/>
            <a:ext cx="466953" cy="398068"/>
          </a:xfrm>
          <a:prstGeom prst="rect">
            <a:avLst/>
          </a:prstGeom>
          <a:blipFill>
            <a:blip r:embed="rId1" cstate="print"/>
            <a:stretch>
              <a:fillRect/>
            </a:stretch>
          </a:blipFill>
        </p:spPr>
        <p:txBody>
          <a:bodyPr wrap="square" lIns="0" tIns="0" rIns="0" bIns="0" rtlCol="0"/>
          <a:lstStyle/>
          <a:p/>
        </p:txBody>
      </p:sp>
      <p:sp>
        <p:nvSpPr>
          <p:cNvPr id="4" name="object 4"/>
          <p:cNvSpPr txBox="1"/>
          <p:nvPr/>
        </p:nvSpPr>
        <p:spPr>
          <a:xfrm>
            <a:off x="390550" y="891517"/>
            <a:ext cx="5098415" cy="1009015"/>
          </a:xfrm>
          <a:prstGeom prst="rect">
            <a:avLst/>
          </a:prstGeom>
        </p:spPr>
        <p:txBody>
          <a:bodyPr vert="horz" wrap="square" lIns="0" tIns="59690" rIns="0" bIns="0" rtlCol="0">
            <a:spAutoFit/>
          </a:bodyPr>
          <a:lstStyle/>
          <a:p>
            <a:pPr marL="12700">
              <a:lnSpc>
                <a:spcPct val="100000"/>
              </a:lnSpc>
              <a:spcBef>
                <a:spcPts val="470"/>
              </a:spcBef>
            </a:pPr>
            <a:r>
              <a:rPr sz="2000" b="1" spc="5" dirty="0">
                <a:latin typeface="Trebuchet MS" panose="020B0603020202020204"/>
                <a:cs typeface="Trebuchet MS" panose="020B0603020202020204"/>
              </a:rPr>
              <a:t>Scalability</a:t>
            </a:r>
            <a:endParaRPr sz="2000">
              <a:latin typeface="Trebuchet MS" panose="020B0603020202020204"/>
              <a:cs typeface="Trebuchet MS" panose="020B0603020202020204"/>
            </a:endParaRPr>
          </a:p>
          <a:p>
            <a:pPr marL="314325" marR="5080" indent="-302260">
              <a:lnSpc>
                <a:spcPts val="2490"/>
              </a:lnSpc>
              <a:spcBef>
                <a:spcPts val="130"/>
              </a:spcBef>
            </a:pPr>
            <a:r>
              <a:rPr sz="1800" b="1" spc="484" dirty="0">
                <a:solidFill>
                  <a:srgbClr val="6AA84F"/>
                </a:solidFill>
                <a:latin typeface="Arial" panose="020B0604020202020204"/>
                <a:cs typeface="Arial" panose="020B0604020202020204"/>
              </a:rPr>
              <a:t>√ </a:t>
            </a:r>
            <a:r>
              <a:rPr sz="1800" spc="-15" dirty="0">
                <a:latin typeface="Trebuchet MS" panose="020B0603020202020204"/>
                <a:cs typeface="Trebuchet MS" panose="020B0603020202020204"/>
              </a:rPr>
              <a:t>Linear </a:t>
            </a:r>
            <a:r>
              <a:rPr sz="1800" spc="-5" dirty="0">
                <a:latin typeface="Trebuchet MS" panose="020B0603020202020204"/>
                <a:cs typeface="Trebuchet MS" panose="020B0603020202020204"/>
              </a:rPr>
              <a:t>scaled capacity: CPU, Memory, Disk I/O  </a:t>
            </a:r>
            <a:r>
              <a:rPr sz="1800" spc="-10" dirty="0">
                <a:solidFill>
                  <a:srgbClr val="D9D9D9"/>
                </a:solidFill>
                <a:latin typeface="Trebuchet MS" panose="020B0603020202020204"/>
                <a:cs typeface="Trebuchet MS" panose="020B0603020202020204"/>
              </a:rPr>
              <a:t>Throughput ?? </a:t>
            </a:r>
            <a:r>
              <a:rPr sz="1800" spc="-5" dirty="0">
                <a:solidFill>
                  <a:srgbClr val="D9D9D9"/>
                </a:solidFill>
                <a:latin typeface="Trebuchet MS" panose="020B0603020202020204"/>
                <a:cs typeface="Trebuchet MS" panose="020B0603020202020204"/>
              </a:rPr>
              <a:t>Cross-zone </a:t>
            </a:r>
            <a:r>
              <a:rPr sz="1800" spc="-10" dirty="0">
                <a:solidFill>
                  <a:srgbClr val="D9D9D9"/>
                </a:solidFill>
                <a:latin typeface="Trebuchet MS" panose="020B0603020202020204"/>
                <a:cs typeface="Trebuchet MS" panose="020B0603020202020204"/>
              </a:rPr>
              <a:t>transaction</a:t>
            </a:r>
            <a:r>
              <a:rPr sz="1800" spc="150" dirty="0">
                <a:solidFill>
                  <a:srgbClr val="D9D9D9"/>
                </a:solidFill>
                <a:latin typeface="Trebuchet MS" panose="020B0603020202020204"/>
                <a:cs typeface="Trebuchet MS" panose="020B0603020202020204"/>
              </a:rPr>
              <a:t> </a:t>
            </a:r>
            <a:r>
              <a:rPr sz="1800" spc="-10" dirty="0">
                <a:solidFill>
                  <a:srgbClr val="D9D9D9"/>
                </a:solidFill>
                <a:latin typeface="Trebuchet MS" panose="020B0603020202020204"/>
                <a:cs typeface="Trebuchet MS" panose="020B0603020202020204"/>
              </a:rPr>
              <a:t>??</a:t>
            </a:r>
            <a:endParaRPr sz="1800">
              <a:latin typeface="Trebuchet MS" panose="020B0603020202020204"/>
              <a:cs typeface="Trebuchet MS" panose="020B0603020202020204"/>
            </a:endParaRPr>
          </a:p>
        </p:txBody>
      </p:sp>
      <p:sp>
        <p:nvSpPr>
          <p:cNvPr id="5" name="object 5"/>
          <p:cNvSpPr/>
          <p:nvPr/>
        </p:nvSpPr>
        <p:spPr>
          <a:xfrm>
            <a:off x="403250" y="2505151"/>
            <a:ext cx="466953" cy="398068"/>
          </a:xfrm>
          <a:prstGeom prst="rect">
            <a:avLst/>
          </a:prstGeom>
          <a:blipFill>
            <a:blip r:embed="rId1" cstate="print"/>
            <a:stretch>
              <a:fillRect/>
            </a:stretch>
          </a:blipFill>
        </p:spPr>
        <p:txBody>
          <a:bodyPr wrap="square" lIns="0" tIns="0" rIns="0" bIns="0" rtlCol="0"/>
          <a:lstStyle/>
          <a:p/>
        </p:txBody>
      </p:sp>
      <p:sp>
        <p:nvSpPr>
          <p:cNvPr id="6" name="object 6"/>
          <p:cNvSpPr txBox="1"/>
          <p:nvPr/>
        </p:nvSpPr>
        <p:spPr>
          <a:xfrm>
            <a:off x="390550" y="2181543"/>
            <a:ext cx="3976370" cy="1017905"/>
          </a:xfrm>
          <a:prstGeom prst="rect">
            <a:avLst/>
          </a:prstGeom>
        </p:spPr>
        <p:txBody>
          <a:bodyPr vert="horz" wrap="square" lIns="0" tIns="64769" rIns="0" bIns="0" rtlCol="0">
            <a:spAutoFit/>
          </a:bodyPr>
          <a:lstStyle/>
          <a:p>
            <a:pPr marL="12700">
              <a:lnSpc>
                <a:spcPct val="100000"/>
              </a:lnSpc>
              <a:spcBef>
                <a:spcPts val="510"/>
              </a:spcBef>
            </a:pPr>
            <a:r>
              <a:rPr sz="2000" b="1" spc="5" dirty="0">
                <a:latin typeface="Trebuchet MS" panose="020B0603020202020204"/>
                <a:cs typeface="Trebuchet MS" panose="020B0603020202020204"/>
              </a:rPr>
              <a:t>Security</a:t>
            </a:r>
            <a:endParaRPr sz="2000">
              <a:latin typeface="Trebuchet MS" panose="020B0603020202020204"/>
              <a:cs typeface="Trebuchet MS" panose="020B0603020202020204"/>
            </a:endParaRPr>
          </a:p>
          <a:p>
            <a:pPr marL="268605">
              <a:lnSpc>
                <a:spcPct val="100000"/>
              </a:lnSpc>
              <a:spcBef>
                <a:spcPts val="360"/>
              </a:spcBef>
            </a:pPr>
            <a:r>
              <a:rPr sz="1800" spc="-5" dirty="0">
                <a:solidFill>
                  <a:srgbClr val="D9D9D9"/>
                </a:solidFill>
                <a:latin typeface="Trebuchet MS" panose="020B0603020202020204"/>
                <a:cs typeface="Trebuchet MS" panose="020B0603020202020204"/>
              </a:rPr>
              <a:t>Attack </a:t>
            </a:r>
            <a:r>
              <a:rPr sz="1800" spc="-10" dirty="0">
                <a:solidFill>
                  <a:srgbClr val="D9D9D9"/>
                </a:solidFill>
                <a:latin typeface="Trebuchet MS" panose="020B0603020202020204"/>
                <a:cs typeface="Trebuchet MS" panose="020B0603020202020204"/>
              </a:rPr>
              <a:t>bar: </a:t>
            </a:r>
            <a:r>
              <a:rPr sz="1800" spc="-5" dirty="0">
                <a:solidFill>
                  <a:srgbClr val="D9D9D9"/>
                </a:solidFill>
                <a:latin typeface="Trebuchet MS" panose="020B0603020202020204"/>
                <a:cs typeface="Trebuchet MS" panose="020B0603020202020204"/>
              </a:rPr>
              <a:t>mining power dilution</a:t>
            </a:r>
            <a:r>
              <a:rPr sz="1800" spc="-35" dirty="0">
                <a:solidFill>
                  <a:srgbClr val="D9D9D9"/>
                </a:solidFill>
                <a:latin typeface="Trebuchet MS" panose="020B0603020202020204"/>
                <a:cs typeface="Trebuchet MS" panose="020B0603020202020204"/>
              </a:rPr>
              <a:t> </a:t>
            </a:r>
            <a:r>
              <a:rPr sz="1800" spc="-10" dirty="0">
                <a:solidFill>
                  <a:srgbClr val="D9D9D9"/>
                </a:solidFill>
                <a:latin typeface="Trebuchet MS" panose="020B0603020202020204"/>
                <a:cs typeface="Trebuchet MS" panose="020B0603020202020204"/>
              </a:rPr>
              <a:t>??</a:t>
            </a:r>
            <a:endParaRPr sz="1800">
              <a:latin typeface="Trebuchet MS" panose="020B0603020202020204"/>
              <a:cs typeface="Trebuchet MS" panose="020B0603020202020204"/>
            </a:endParaRPr>
          </a:p>
          <a:p>
            <a:pPr marL="12700">
              <a:lnSpc>
                <a:spcPct val="100000"/>
              </a:lnSpc>
              <a:spcBef>
                <a:spcPts val="325"/>
              </a:spcBef>
            </a:pPr>
            <a:r>
              <a:rPr sz="1800" b="1" spc="484" dirty="0">
                <a:solidFill>
                  <a:srgbClr val="6AA84F"/>
                </a:solidFill>
                <a:latin typeface="Arial" panose="020B0604020202020204"/>
                <a:cs typeface="Arial" panose="020B0604020202020204"/>
              </a:rPr>
              <a:t>√</a:t>
            </a:r>
            <a:r>
              <a:rPr sz="1800" b="1" spc="-60" dirty="0">
                <a:solidFill>
                  <a:srgbClr val="6AA84F"/>
                </a:solidFill>
                <a:latin typeface="Arial" panose="020B0604020202020204"/>
                <a:cs typeface="Arial" panose="020B0604020202020204"/>
              </a:rPr>
              <a:t> </a:t>
            </a:r>
            <a:r>
              <a:rPr sz="1800" spc="-5" dirty="0">
                <a:latin typeface="Trebuchet MS" panose="020B0603020202020204"/>
                <a:cs typeface="Trebuchet MS" panose="020B0603020202020204"/>
              </a:rPr>
              <a:t>Sybil </a:t>
            </a:r>
            <a:r>
              <a:rPr sz="1800" spc="-10" dirty="0">
                <a:latin typeface="Trebuchet MS" panose="020B0603020202020204"/>
                <a:cs typeface="Trebuchet MS" panose="020B0603020202020204"/>
              </a:rPr>
              <a:t>resistant</a:t>
            </a:r>
            <a:endParaRPr sz="1800">
              <a:latin typeface="Trebuchet MS" panose="020B0603020202020204"/>
              <a:cs typeface="Trebuchet MS" panose="020B0603020202020204"/>
            </a:endParaRPr>
          </a:p>
        </p:txBody>
      </p:sp>
      <p:sp>
        <p:nvSpPr>
          <p:cNvPr id="7" name="object 7"/>
          <p:cNvSpPr txBox="1"/>
          <p:nvPr/>
        </p:nvSpPr>
        <p:spPr>
          <a:xfrm>
            <a:off x="390550" y="3415697"/>
            <a:ext cx="3712210" cy="909319"/>
          </a:xfrm>
          <a:prstGeom prst="rect">
            <a:avLst/>
          </a:prstGeom>
        </p:spPr>
        <p:txBody>
          <a:bodyPr vert="horz" wrap="square" lIns="0" tIns="59690" rIns="0" bIns="0" rtlCol="0">
            <a:spAutoFit/>
          </a:bodyPr>
          <a:lstStyle/>
          <a:p>
            <a:pPr marL="12700">
              <a:lnSpc>
                <a:spcPct val="100000"/>
              </a:lnSpc>
              <a:spcBef>
                <a:spcPts val="470"/>
              </a:spcBef>
            </a:pPr>
            <a:r>
              <a:rPr sz="1800" b="1" dirty="0">
                <a:latin typeface="Trebuchet MS" panose="020B0603020202020204"/>
                <a:cs typeface="Trebuchet MS" panose="020B0603020202020204"/>
              </a:rPr>
              <a:t>Decentralization</a:t>
            </a:r>
            <a:endParaRPr sz="1800">
              <a:latin typeface="Trebuchet MS" panose="020B0603020202020204"/>
              <a:cs typeface="Trebuchet MS" panose="020B0603020202020204"/>
            </a:endParaRPr>
          </a:p>
          <a:p>
            <a:pPr marL="12700">
              <a:lnSpc>
                <a:spcPct val="100000"/>
              </a:lnSpc>
              <a:spcBef>
                <a:spcPts val="360"/>
              </a:spcBef>
            </a:pPr>
            <a:r>
              <a:rPr sz="1550" b="1" spc="445" dirty="0">
                <a:solidFill>
                  <a:srgbClr val="6AA84F"/>
                </a:solidFill>
                <a:latin typeface="Arial" panose="020B0604020202020204"/>
                <a:cs typeface="Arial" panose="020B0604020202020204"/>
              </a:rPr>
              <a:t>√</a:t>
            </a:r>
            <a:r>
              <a:rPr sz="1550" b="1" spc="40" dirty="0">
                <a:solidFill>
                  <a:srgbClr val="6AA84F"/>
                </a:solidFill>
                <a:latin typeface="Arial" panose="020B0604020202020204"/>
                <a:cs typeface="Arial" panose="020B0604020202020204"/>
              </a:rPr>
              <a:t> </a:t>
            </a:r>
            <a:r>
              <a:rPr sz="1550" spc="15" dirty="0">
                <a:latin typeface="Trebuchet MS" panose="020B0603020202020204"/>
                <a:cs typeface="Trebuchet MS" panose="020B0603020202020204"/>
              </a:rPr>
              <a:t>Permissionless </a:t>
            </a:r>
            <a:r>
              <a:rPr sz="1550" spc="20" dirty="0">
                <a:latin typeface="Trebuchet MS" panose="020B0603020202020204"/>
                <a:cs typeface="Trebuchet MS" panose="020B0603020202020204"/>
              </a:rPr>
              <a:t>mining</a:t>
            </a:r>
            <a:endParaRPr sz="1550">
              <a:latin typeface="Trebuchet MS" panose="020B0603020202020204"/>
              <a:cs typeface="Trebuchet MS" panose="020B0603020202020204"/>
            </a:endParaRPr>
          </a:p>
          <a:p>
            <a:pPr marL="12700">
              <a:lnSpc>
                <a:spcPct val="100000"/>
              </a:lnSpc>
              <a:spcBef>
                <a:spcPts val="335"/>
              </a:spcBef>
            </a:pPr>
            <a:r>
              <a:rPr sz="1550" b="1" spc="445" dirty="0">
                <a:solidFill>
                  <a:srgbClr val="6AA84F"/>
                </a:solidFill>
                <a:latin typeface="Arial" panose="020B0604020202020204"/>
                <a:cs typeface="Arial" panose="020B0604020202020204"/>
              </a:rPr>
              <a:t>√ </a:t>
            </a:r>
            <a:r>
              <a:rPr sz="1550" spc="20" dirty="0">
                <a:latin typeface="Trebuchet MS" panose="020B0603020202020204"/>
                <a:cs typeface="Trebuchet MS" panose="020B0603020202020204"/>
              </a:rPr>
              <a:t>Low </a:t>
            </a:r>
            <a:r>
              <a:rPr sz="1550" spc="15" dirty="0">
                <a:latin typeface="Trebuchet MS" panose="020B0603020202020204"/>
                <a:cs typeface="Trebuchet MS" panose="020B0603020202020204"/>
              </a:rPr>
              <a:t>barrier </a:t>
            </a:r>
            <a:r>
              <a:rPr sz="1550" spc="20" dirty="0">
                <a:latin typeface="Trebuchet MS" panose="020B0603020202020204"/>
                <a:cs typeface="Trebuchet MS" panose="020B0603020202020204"/>
              </a:rPr>
              <a:t>of </a:t>
            </a:r>
            <a:r>
              <a:rPr sz="1550" spc="10" dirty="0">
                <a:latin typeface="Trebuchet MS" panose="020B0603020202020204"/>
                <a:cs typeface="Trebuchet MS" panose="020B0603020202020204"/>
              </a:rPr>
              <a:t>participate </a:t>
            </a:r>
            <a:r>
              <a:rPr sz="1550" spc="5" dirty="0">
                <a:latin typeface="Trebuchet MS" panose="020B0603020202020204"/>
                <a:cs typeface="Trebuchet MS" panose="020B0603020202020204"/>
              </a:rPr>
              <a:t>(full</a:t>
            </a:r>
            <a:r>
              <a:rPr sz="1550" spc="-300" dirty="0">
                <a:latin typeface="Trebuchet MS" panose="020B0603020202020204"/>
                <a:cs typeface="Trebuchet MS" panose="020B0603020202020204"/>
              </a:rPr>
              <a:t> </a:t>
            </a:r>
            <a:r>
              <a:rPr sz="1550" spc="15" dirty="0">
                <a:latin typeface="Trebuchet MS" panose="020B0603020202020204"/>
                <a:cs typeface="Trebuchet MS" panose="020B0603020202020204"/>
              </a:rPr>
              <a:t>nodes)</a:t>
            </a:r>
            <a:endParaRPr sz="1550">
              <a:latin typeface="Trebuchet MS" panose="020B0603020202020204"/>
              <a:cs typeface="Trebuchet MS" panose="020B0603020202020204"/>
            </a:endParaRPr>
          </a:p>
        </p:txBody>
      </p:sp>
      <p:sp>
        <p:nvSpPr>
          <p:cNvPr id="8" name="object 8"/>
          <p:cNvSpPr txBox="1"/>
          <p:nvPr/>
        </p:nvSpPr>
        <p:spPr>
          <a:xfrm>
            <a:off x="6903466" y="4167380"/>
            <a:ext cx="407034" cy="200025"/>
          </a:xfrm>
          <a:prstGeom prst="rect">
            <a:avLst/>
          </a:prstGeom>
        </p:spPr>
        <p:txBody>
          <a:bodyPr vert="horz" wrap="square" lIns="0" tIns="0" rIns="0" bIns="0" rtlCol="0">
            <a:spAutoFit/>
          </a:bodyPr>
          <a:lstStyle/>
          <a:p>
            <a:pPr>
              <a:lnSpc>
                <a:spcPts val="1555"/>
              </a:lnSpc>
            </a:pPr>
            <a:r>
              <a:rPr sz="1400" b="1" spc="5" dirty="0">
                <a:latin typeface="Arial" panose="020B0604020202020204"/>
                <a:cs typeface="Arial" panose="020B0604020202020204"/>
              </a:rPr>
              <a:t>…</a:t>
            </a:r>
            <a:r>
              <a:rPr sz="1400" b="1" spc="-100" dirty="0">
                <a:latin typeface="Arial" panose="020B0604020202020204"/>
                <a:cs typeface="Arial" panose="020B0604020202020204"/>
              </a:rPr>
              <a:t> </a:t>
            </a:r>
            <a:r>
              <a:rPr sz="1400" b="1" spc="5" dirty="0">
                <a:latin typeface="Arial" panose="020B0604020202020204"/>
                <a:cs typeface="Arial" panose="020B0604020202020204"/>
              </a:rPr>
              <a:t>…</a:t>
            </a:r>
            <a:endParaRPr sz="1400">
              <a:latin typeface="Arial" panose="020B0604020202020204"/>
              <a:cs typeface="Arial" panose="020B0604020202020204"/>
            </a:endParaRPr>
          </a:p>
        </p:txBody>
      </p:sp>
      <p:sp>
        <p:nvSpPr>
          <p:cNvPr id="9" name="object 9"/>
          <p:cNvSpPr txBox="1"/>
          <p:nvPr/>
        </p:nvSpPr>
        <p:spPr>
          <a:xfrm>
            <a:off x="5627370" y="4431982"/>
            <a:ext cx="3204845" cy="362585"/>
          </a:xfrm>
          <a:prstGeom prst="rect">
            <a:avLst/>
          </a:prstGeom>
          <a:solidFill>
            <a:srgbClr val="FFFFFF"/>
          </a:solidFill>
          <a:ln w="9525">
            <a:solidFill>
              <a:srgbClr val="585858"/>
            </a:solidFill>
          </a:ln>
        </p:spPr>
        <p:txBody>
          <a:bodyPr vert="horz" wrap="square" lIns="0" tIns="62865" rIns="0" bIns="0" rtlCol="0">
            <a:spAutoFit/>
          </a:bodyPr>
          <a:lstStyle/>
          <a:p>
            <a:pPr marL="93980">
              <a:lnSpc>
                <a:spcPct val="100000"/>
              </a:lnSpc>
              <a:spcBef>
                <a:spcPts val="49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5" dirty="0">
                <a:latin typeface="Trebuchet MS" panose="020B0603020202020204"/>
                <a:cs typeface="Trebuchet MS" panose="020B0603020202020204"/>
              </a:rPr>
              <a:t> </a:t>
            </a:r>
            <a:r>
              <a:rPr sz="1400" dirty="0">
                <a:latin typeface="Trebuchet MS" panose="020B0603020202020204"/>
                <a:cs typeface="Trebuchet MS" panose="020B0603020202020204"/>
              </a:rPr>
              <a:t>#</a:t>
            </a:r>
            <a:r>
              <a:rPr sz="1550" b="1" i="1" dirty="0">
                <a:latin typeface="Times New Roman" panose="02020603050405020304"/>
                <a:cs typeface="Times New Roman" panose="02020603050405020304"/>
              </a:rPr>
              <a:t>n</a:t>
            </a:r>
            <a:r>
              <a:rPr sz="1400" b="1"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10" name="object 10"/>
          <p:cNvSpPr txBox="1"/>
          <p:nvPr/>
        </p:nvSpPr>
        <p:spPr>
          <a:xfrm>
            <a:off x="5627370" y="3513620"/>
            <a:ext cx="3204845" cy="362585"/>
          </a:xfrm>
          <a:prstGeom prst="rect">
            <a:avLst/>
          </a:prstGeom>
          <a:solidFill>
            <a:srgbClr val="FFFFFF"/>
          </a:solidFill>
          <a:ln w="9525">
            <a:solidFill>
              <a:srgbClr val="585858"/>
            </a:solidFill>
          </a:ln>
        </p:spPr>
        <p:txBody>
          <a:bodyPr vert="horz" wrap="square" lIns="0" tIns="73660" rIns="0" bIns="0" rtlCol="0">
            <a:spAutoFit/>
          </a:bodyPr>
          <a:lstStyle/>
          <a:p>
            <a:pPr marL="93980">
              <a:lnSpc>
                <a:spcPct val="100000"/>
              </a:lnSpc>
              <a:spcBef>
                <a:spcPts val="58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p:txBody>
      </p:sp>
      <p:sp>
        <p:nvSpPr>
          <p:cNvPr id="11" name="object 11"/>
          <p:cNvSpPr txBox="1"/>
          <p:nvPr/>
        </p:nvSpPr>
        <p:spPr>
          <a:xfrm>
            <a:off x="5627370" y="3023425"/>
            <a:ext cx="3204845" cy="362585"/>
          </a:xfrm>
          <a:prstGeom prst="rect">
            <a:avLst/>
          </a:prstGeom>
          <a:solidFill>
            <a:srgbClr val="FFFFFF"/>
          </a:solidFill>
          <a:ln w="9525">
            <a:solidFill>
              <a:srgbClr val="585858"/>
            </a:solidFill>
          </a:ln>
        </p:spPr>
        <p:txBody>
          <a:bodyPr vert="horz" wrap="square" lIns="0" tIns="73660" rIns="0" bIns="0" rtlCol="0">
            <a:spAutoFit/>
          </a:bodyPr>
          <a:lstStyle/>
          <a:p>
            <a:pPr marL="93980">
              <a:lnSpc>
                <a:spcPct val="100000"/>
              </a:lnSpc>
              <a:spcBef>
                <a:spcPts val="58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p:txBody>
      </p:sp>
      <p:sp>
        <p:nvSpPr>
          <p:cNvPr id="12" name="object 12"/>
          <p:cNvSpPr txBox="1"/>
          <p:nvPr/>
        </p:nvSpPr>
        <p:spPr>
          <a:xfrm>
            <a:off x="5523865" y="1885086"/>
            <a:ext cx="3423285" cy="3094990"/>
          </a:xfrm>
          <a:prstGeom prst="rect">
            <a:avLst/>
          </a:prstGeom>
          <a:solidFill>
            <a:srgbClr val="B7B7B7"/>
          </a:solidFill>
        </p:spPr>
        <p:txBody>
          <a:bodyPr vert="horz" wrap="square" lIns="0" tIns="0" rIns="0" bIns="0" rtlCol="0">
            <a:spAutoFit/>
          </a:bodyPr>
          <a:lstStyle/>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marL="47625" algn="ctr">
              <a:lnSpc>
                <a:spcPct val="100000"/>
              </a:lnSpc>
              <a:spcBef>
                <a:spcPts val="1190"/>
              </a:spcBef>
            </a:pPr>
            <a:r>
              <a:rPr sz="1400" b="1" dirty="0">
                <a:latin typeface="Arial" panose="020B0604020202020204"/>
                <a:cs typeface="Arial" panose="020B0604020202020204"/>
              </a:rPr>
              <a:t>… …</a:t>
            </a:r>
            <a:endParaRPr sz="1400">
              <a:latin typeface="Arial" panose="020B0604020202020204"/>
              <a:cs typeface="Arial" panose="020B0604020202020204"/>
            </a:endParaRPr>
          </a:p>
        </p:txBody>
      </p:sp>
      <p:sp>
        <p:nvSpPr>
          <p:cNvPr id="13" name="object 13"/>
          <p:cNvSpPr txBox="1"/>
          <p:nvPr/>
        </p:nvSpPr>
        <p:spPr>
          <a:xfrm>
            <a:off x="5627370" y="2533205"/>
            <a:ext cx="3204845" cy="362585"/>
          </a:xfrm>
          <a:prstGeom prst="rect">
            <a:avLst/>
          </a:prstGeom>
          <a:solidFill>
            <a:srgbClr val="FFFFFF"/>
          </a:solidFill>
          <a:ln w="9525">
            <a:solidFill>
              <a:srgbClr val="585858"/>
            </a:solidFill>
          </a:ln>
        </p:spPr>
        <p:txBody>
          <a:bodyPr vert="horz" wrap="square" lIns="0" tIns="73025" rIns="0" bIns="0" rtlCol="0">
            <a:spAutoFit/>
          </a:bodyPr>
          <a:lstStyle/>
          <a:p>
            <a:pPr marL="93980">
              <a:lnSpc>
                <a:spcPct val="100000"/>
              </a:lnSpc>
              <a:spcBef>
                <a:spcPts val="57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14" name="object 14"/>
          <p:cNvSpPr txBox="1"/>
          <p:nvPr/>
        </p:nvSpPr>
        <p:spPr>
          <a:xfrm>
            <a:off x="5627370" y="2042985"/>
            <a:ext cx="3204845" cy="362585"/>
          </a:xfrm>
          <a:prstGeom prst="rect">
            <a:avLst/>
          </a:prstGeom>
          <a:solidFill>
            <a:srgbClr val="FFFFFF"/>
          </a:solidFill>
          <a:ln w="9525">
            <a:solidFill>
              <a:srgbClr val="585858"/>
            </a:solidFill>
          </a:ln>
        </p:spPr>
        <p:txBody>
          <a:bodyPr vert="horz" wrap="square" lIns="0" tIns="72390" rIns="0" bIns="0" rtlCol="0">
            <a:spAutoFit/>
          </a:bodyPr>
          <a:lstStyle/>
          <a:p>
            <a:pPr marL="93980">
              <a:lnSpc>
                <a:spcPct val="100000"/>
              </a:lnSpc>
              <a:spcBef>
                <a:spcPts val="57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1762"/>
            <a:ext cx="2677795" cy="454025"/>
          </a:xfrm>
          <a:prstGeom prst="rect">
            <a:avLst/>
          </a:prstGeom>
        </p:spPr>
        <p:txBody>
          <a:bodyPr vert="horz" wrap="square" lIns="0" tIns="13970" rIns="0" bIns="0" rtlCol="0">
            <a:spAutoFit/>
          </a:bodyPr>
          <a:lstStyle/>
          <a:p>
            <a:pPr marL="12700">
              <a:lnSpc>
                <a:spcPct val="100000"/>
              </a:lnSpc>
              <a:spcBef>
                <a:spcPts val="110"/>
              </a:spcBef>
            </a:pPr>
            <a:r>
              <a:rPr sz="2800" spc="10" dirty="0">
                <a:solidFill>
                  <a:srgbClr val="000000"/>
                </a:solidFill>
              </a:rPr>
              <a:t>Consensus</a:t>
            </a:r>
            <a:r>
              <a:rPr sz="2800" spc="-100" dirty="0">
                <a:solidFill>
                  <a:srgbClr val="000000"/>
                </a:solidFill>
              </a:rPr>
              <a:t> </a:t>
            </a:r>
            <a:r>
              <a:rPr sz="2800" dirty="0">
                <a:solidFill>
                  <a:srgbClr val="000000"/>
                </a:solidFill>
              </a:rPr>
              <a:t>Zones</a:t>
            </a:r>
            <a:endParaRPr sz="2800"/>
          </a:p>
        </p:txBody>
      </p:sp>
      <p:sp>
        <p:nvSpPr>
          <p:cNvPr id="3" name="object 3"/>
          <p:cNvSpPr txBox="1"/>
          <p:nvPr/>
        </p:nvSpPr>
        <p:spPr>
          <a:xfrm>
            <a:off x="5627370" y="4431982"/>
            <a:ext cx="3204845" cy="362585"/>
          </a:xfrm>
          <a:prstGeom prst="rect">
            <a:avLst/>
          </a:prstGeom>
          <a:solidFill>
            <a:srgbClr val="FFFFFF"/>
          </a:solidFill>
          <a:ln w="9525">
            <a:solidFill>
              <a:srgbClr val="585858"/>
            </a:solidFill>
          </a:ln>
        </p:spPr>
        <p:txBody>
          <a:bodyPr vert="horz" wrap="square" lIns="0" tIns="62865" rIns="0" bIns="0" rtlCol="0">
            <a:spAutoFit/>
          </a:bodyPr>
          <a:lstStyle/>
          <a:p>
            <a:pPr marL="93980">
              <a:lnSpc>
                <a:spcPct val="100000"/>
              </a:lnSpc>
              <a:spcBef>
                <a:spcPts val="49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5" dirty="0">
                <a:latin typeface="Trebuchet MS" panose="020B0603020202020204"/>
                <a:cs typeface="Trebuchet MS" panose="020B0603020202020204"/>
              </a:rPr>
              <a:t> </a:t>
            </a:r>
            <a:r>
              <a:rPr sz="1400" dirty="0">
                <a:latin typeface="Trebuchet MS" panose="020B0603020202020204"/>
                <a:cs typeface="Trebuchet MS" panose="020B0603020202020204"/>
              </a:rPr>
              <a:t>#</a:t>
            </a:r>
            <a:r>
              <a:rPr sz="1550" b="1" i="1" dirty="0">
                <a:latin typeface="Times New Roman" panose="02020603050405020304"/>
                <a:cs typeface="Times New Roman" panose="02020603050405020304"/>
              </a:rPr>
              <a:t>n</a:t>
            </a:r>
            <a:r>
              <a:rPr sz="1400" b="1"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4" name="object 4"/>
          <p:cNvSpPr txBox="1"/>
          <p:nvPr/>
        </p:nvSpPr>
        <p:spPr>
          <a:xfrm>
            <a:off x="5627370" y="3513620"/>
            <a:ext cx="3204845" cy="362585"/>
          </a:xfrm>
          <a:prstGeom prst="rect">
            <a:avLst/>
          </a:prstGeom>
          <a:solidFill>
            <a:srgbClr val="FFFFFF"/>
          </a:solidFill>
          <a:ln w="9525">
            <a:solidFill>
              <a:srgbClr val="585858"/>
            </a:solidFill>
          </a:ln>
        </p:spPr>
        <p:txBody>
          <a:bodyPr vert="horz" wrap="square" lIns="0" tIns="73660" rIns="0" bIns="0" rtlCol="0">
            <a:spAutoFit/>
          </a:bodyPr>
          <a:lstStyle/>
          <a:p>
            <a:pPr marL="93980">
              <a:lnSpc>
                <a:spcPct val="100000"/>
              </a:lnSpc>
              <a:spcBef>
                <a:spcPts val="58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p:txBody>
      </p:sp>
      <p:sp>
        <p:nvSpPr>
          <p:cNvPr id="5" name="object 5"/>
          <p:cNvSpPr txBox="1"/>
          <p:nvPr/>
        </p:nvSpPr>
        <p:spPr>
          <a:xfrm>
            <a:off x="5627370" y="3023425"/>
            <a:ext cx="3204845" cy="362585"/>
          </a:xfrm>
          <a:prstGeom prst="rect">
            <a:avLst/>
          </a:prstGeom>
          <a:solidFill>
            <a:srgbClr val="FFFFFF"/>
          </a:solidFill>
          <a:ln w="9525">
            <a:solidFill>
              <a:srgbClr val="585858"/>
            </a:solidFill>
          </a:ln>
        </p:spPr>
        <p:txBody>
          <a:bodyPr vert="horz" wrap="square" lIns="0" tIns="73660" rIns="0" bIns="0" rtlCol="0">
            <a:spAutoFit/>
          </a:bodyPr>
          <a:lstStyle/>
          <a:p>
            <a:pPr marL="93980">
              <a:lnSpc>
                <a:spcPct val="100000"/>
              </a:lnSpc>
              <a:spcBef>
                <a:spcPts val="58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p:txBody>
      </p:sp>
      <p:sp>
        <p:nvSpPr>
          <p:cNvPr id="6" name="object 6"/>
          <p:cNvSpPr txBox="1"/>
          <p:nvPr/>
        </p:nvSpPr>
        <p:spPr>
          <a:xfrm>
            <a:off x="5523865" y="1885086"/>
            <a:ext cx="3423285" cy="3094990"/>
          </a:xfrm>
          <a:prstGeom prst="rect">
            <a:avLst/>
          </a:prstGeom>
          <a:solidFill>
            <a:srgbClr val="B7B7B7"/>
          </a:solidFill>
        </p:spPr>
        <p:txBody>
          <a:bodyPr vert="horz" wrap="square" lIns="0" tIns="0" rIns="0" bIns="0" rtlCol="0">
            <a:spAutoFit/>
          </a:bodyPr>
          <a:lstStyle/>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marL="47625" algn="ctr">
              <a:lnSpc>
                <a:spcPct val="100000"/>
              </a:lnSpc>
              <a:spcBef>
                <a:spcPts val="1190"/>
              </a:spcBef>
            </a:pPr>
            <a:r>
              <a:rPr sz="1400" b="1" dirty="0">
                <a:latin typeface="Arial" panose="020B0604020202020204"/>
                <a:cs typeface="Arial" panose="020B0604020202020204"/>
              </a:rPr>
              <a:t>… …</a:t>
            </a:r>
            <a:endParaRPr sz="1400">
              <a:latin typeface="Arial" panose="020B0604020202020204"/>
              <a:cs typeface="Arial" panose="020B0604020202020204"/>
            </a:endParaRPr>
          </a:p>
        </p:txBody>
      </p:sp>
      <p:sp>
        <p:nvSpPr>
          <p:cNvPr id="7" name="object 7"/>
          <p:cNvSpPr txBox="1"/>
          <p:nvPr/>
        </p:nvSpPr>
        <p:spPr>
          <a:xfrm>
            <a:off x="5627370" y="2533205"/>
            <a:ext cx="3204845" cy="362585"/>
          </a:xfrm>
          <a:prstGeom prst="rect">
            <a:avLst/>
          </a:prstGeom>
          <a:solidFill>
            <a:srgbClr val="FFFFFF"/>
          </a:solidFill>
          <a:ln w="9525">
            <a:solidFill>
              <a:srgbClr val="585858"/>
            </a:solidFill>
          </a:ln>
        </p:spPr>
        <p:txBody>
          <a:bodyPr vert="horz" wrap="square" lIns="0" tIns="73025" rIns="0" bIns="0" rtlCol="0">
            <a:spAutoFit/>
          </a:bodyPr>
          <a:lstStyle/>
          <a:p>
            <a:pPr marL="93980">
              <a:lnSpc>
                <a:spcPct val="100000"/>
              </a:lnSpc>
              <a:spcBef>
                <a:spcPts val="57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8" name="object 8"/>
          <p:cNvSpPr txBox="1"/>
          <p:nvPr/>
        </p:nvSpPr>
        <p:spPr>
          <a:xfrm>
            <a:off x="5627370" y="2042985"/>
            <a:ext cx="3204845" cy="362585"/>
          </a:xfrm>
          <a:prstGeom prst="rect">
            <a:avLst/>
          </a:prstGeom>
          <a:solidFill>
            <a:srgbClr val="FFFFFF"/>
          </a:solidFill>
          <a:ln w="9525">
            <a:solidFill>
              <a:srgbClr val="585858"/>
            </a:solidFill>
          </a:ln>
        </p:spPr>
        <p:txBody>
          <a:bodyPr vert="horz" wrap="square" lIns="0" tIns="72390" rIns="0" bIns="0" rtlCol="0">
            <a:spAutoFit/>
          </a:bodyPr>
          <a:lstStyle/>
          <a:p>
            <a:pPr marL="93980">
              <a:lnSpc>
                <a:spcPct val="100000"/>
              </a:lnSpc>
              <a:spcBef>
                <a:spcPts val="57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p:txBody>
      </p:sp>
      <p:sp>
        <p:nvSpPr>
          <p:cNvPr id="9" name="object 9"/>
          <p:cNvSpPr/>
          <p:nvPr/>
        </p:nvSpPr>
        <p:spPr>
          <a:xfrm>
            <a:off x="403250" y="1521282"/>
            <a:ext cx="466953" cy="398068"/>
          </a:xfrm>
          <a:prstGeom prst="rect">
            <a:avLst/>
          </a:prstGeom>
          <a:blipFill>
            <a:blip r:embed="rId1" cstate="print"/>
            <a:stretch>
              <a:fillRect/>
            </a:stretch>
          </a:blipFill>
        </p:spPr>
        <p:txBody>
          <a:bodyPr wrap="square" lIns="0" tIns="0" rIns="0" bIns="0" rtlCol="0"/>
          <a:lstStyle/>
          <a:p/>
        </p:txBody>
      </p:sp>
      <p:sp>
        <p:nvSpPr>
          <p:cNvPr id="10" name="object 10"/>
          <p:cNvSpPr txBox="1"/>
          <p:nvPr/>
        </p:nvSpPr>
        <p:spPr>
          <a:xfrm>
            <a:off x="390550" y="891517"/>
            <a:ext cx="5098415" cy="1009015"/>
          </a:xfrm>
          <a:prstGeom prst="rect">
            <a:avLst/>
          </a:prstGeom>
        </p:spPr>
        <p:txBody>
          <a:bodyPr vert="horz" wrap="square" lIns="0" tIns="59690" rIns="0" bIns="0" rtlCol="0">
            <a:spAutoFit/>
          </a:bodyPr>
          <a:lstStyle/>
          <a:p>
            <a:pPr marL="12700">
              <a:lnSpc>
                <a:spcPct val="100000"/>
              </a:lnSpc>
              <a:spcBef>
                <a:spcPts val="470"/>
              </a:spcBef>
            </a:pPr>
            <a:r>
              <a:rPr sz="2000" b="1" spc="5" dirty="0">
                <a:latin typeface="Trebuchet MS" panose="020B0603020202020204"/>
                <a:cs typeface="Trebuchet MS" panose="020B0603020202020204"/>
              </a:rPr>
              <a:t>Scalability</a:t>
            </a:r>
            <a:endParaRPr sz="2000">
              <a:latin typeface="Trebuchet MS" panose="020B0603020202020204"/>
              <a:cs typeface="Trebuchet MS" panose="020B0603020202020204"/>
            </a:endParaRPr>
          </a:p>
          <a:p>
            <a:pPr marL="314325" marR="5080" indent="-302260">
              <a:lnSpc>
                <a:spcPts val="2490"/>
              </a:lnSpc>
              <a:spcBef>
                <a:spcPts val="130"/>
              </a:spcBef>
            </a:pPr>
            <a:r>
              <a:rPr sz="1800" b="1" spc="484" dirty="0">
                <a:solidFill>
                  <a:srgbClr val="D5D5D5"/>
                </a:solidFill>
                <a:latin typeface="Arial" panose="020B0604020202020204"/>
                <a:cs typeface="Arial" panose="020B0604020202020204"/>
              </a:rPr>
              <a:t>√ </a:t>
            </a:r>
            <a:r>
              <a:rPr sz="1800" spc="-15" dirty="0">
                <a:solidFill>
                  <a:srgbClr val="D5D5D5"/>
                </a:solidFill>
                <a:latin typeface="Trebuchet MS" panose="020B0603020202020204"/>
                <a:cs typeface="Trebuchet MS" panose="020B0603020202020204"/>
              </a:rPr>
              <a:t>Linear </a:t>
            </a:r>
            <a:r>
              <a:rPr sz="1800" spc="-5" dirty="0">
                <a:solidFill>
                  <a:srgbClr val="D5D5D5"/>
                </a:solidFill>
                <a:latin typeface="Trebuchet MS" panose="020B0603020202020204"/>
                <a:cs typeface="Trebuchet MS" panose="020B0603020202020204"/>
              </a:rPr>
              <a:t>scaled capacity: CPU, Memory, Disk I/O  </a:t>
            </a:r>
            <a:r>
              <a:rPr sz="1800" spc="-10" dirty="0">
                <a:solidFill>
                  <a:srgbClr val="FF0000"/>
                </a:solidFill>
                <a:latin typeface="Trebuchet MS" panose="020B0603020202020204"/>
                <a:cs typeface="Trebuchet MS" panose="020B0603020202020204"/>
              </a:rPr>
              <a:t>Throughput ?? </a:t>
            </a:r>
            <a:r>
              <a:rPr sz="1800" spc="-5" dirty="0">
                <a:solidFill>
                  <a:srgbClr val="FF0000"/>
                </a:solidFill>
                <a:latin typeface="Trebuchet MS" panose="020B0603020202020204"/>
                <a:cs typeface="Trebuchet MS" panose="020B0603020202020204"/>
              </a:rPr>
              <a:t>Cross-zone </a:t>
            </a:r>
            <a:r>
              <a:rPr sz="1800" spc="-10" dirty="0">
                <a:solidFill>
                  <a:srgbClr val="FF0000"/>
                </a:solidFill>
                <a:latin typeface="Trebuchet MS" panose="020B0603020202020204"/>
                <a:cs typeface="Trebuchet MS" panose="020B0603020202020204"/>
              </a:rPr>
              <a:t>transaction</a:t>
            </a:r>
            <a:r>
              <a:rPr sz="1800" spc="150" dirty="0">
                <a:solidFill>
                  <a:srgbClr val="FF0000"/>
                </a:solidFill>
                <a:latin typeface="Trebuchet MS" panose="020B0603020202020204"/>
                <a:cs typeface="Trebuchet MS" panose="020B0603020202020204"/>
              </a:rPr>
              <a:t> </a:t>
            </a:r>
            <a:r>
              <a:rPr sz="1800" spc="-10" dirty="0">
                <a:solidFill>
                  <a:srgbClr val="FF0000"/>
                </a:solidFill>
                <a:latin typeface="Trebuchet MS" panose="020B0603020202020204"/>
                <a:cs typeface="Trebuchet MS" panose="020B0603020202020204"/>
              </a:rPr>
              <a:t>??</a:t>
            </a:r>
            <a:endParaRPr sz="1800">
              <a:latin typeface="Trebuchet MS" panose="020B0603020202020204"/>
              <a:cs typeface="Trebuchet MS" panose="020B0603020202020204"/>
            </a:endParaRPr>
          </a:p>
        </p:txBody>
      </p:sp>
      <p:sp>
        <p:nvSpPr>
          <p:cNvPr id="11" name="object 11"/>
          <p:cNvSpPr/>
          <p:nvPr/>
        </p:nvSpPr>
        <p:spPr>
          <a:xfrm>
            <a:off x="403250" y="2505151"/>
            <a:ext cx="466953" cy="398068"/>
          </a:xfrm>
          <a:prstGeom prst="rect">
            <a:avLst/>
          </a:prstGeom>
          <a:blipFill>
            <a:blip r:embed="rId1" cstate="print"/>
            <a:stretch>
              <a:fillRect/>
            </a:stretch>
          </a:blipFill>
        </p:spPr>
        <p:txBody>
          <a:bodyPr wrap="square" lIns="0" tIns="0" rIns="0" bIns="0" rtlCol="0"/>
          <a:lstStyle/>
          <a:p/>
        </p:txBody>
      </p:sp>
      <p:sp>
        <p:nvSpPr>
          <p:cNvPr id="12" name="object 12"/>
          <p:cNvSpPr txBox="1"/>
          <p:nvPr/>
        </p:nvSpPr>
        <p:spPr>
          <a:xfrm>
            <a:off x="390550" y="2181543"/>
            <a:ext cx="3976370" cy="1017905"/>
          </a:xfrm>
          <a:prstGeom prst="rect">
            <a:avLst/>
          </a:prstGeom>
        </p:spPr>
        <p:txBody>
          <a:bodyPr vert="horz" wrap="square" lIns="0" tIns="64769" rIns="0" bIns="0" rtlCol="0">
            <a:spAutoFit/>
          </a:bodyPr>
          <a:lstStyle/>
          <a:p>
            <a:pPr marL="12700">
              <a:lnSpc>
                <a:spcPct val="100000"/>
              </a:lnSpc>
              <a:spcBef>
                <a:spcPts val="510"/>
              </a:spcBef>
            </a:pPr>
            <a:r>
              <a:rPr sz="2000" b="1" spc="5" dirty="0">
                <a:latin typeface="Trebuchet MS" panose="020B0603020202020204"/>
                <a:cs typeface="Trebuchet MS" panose="020B0603020202020204"/>
              </a:rPr>
              <a:t>Security</a:t>
            </a:r>
            <a:endParaRPr sz="2000">
              <a:latin typeface="Trebuchet MS" panose="020B0603020202020204"/>
              <a:cs typeface="Trebuchet MS" panose="020B0603020202020204"/>
            </a:endParaRPr>
          </a:p>
          <a:p>
            <a:pPr marL="268605">
              <a:lnSpc>
                <a:spcPct val="100000"/>
              </a:lnSpc>
              <a:spcBef>
                <a:spcPts val="360"/>
              </a:spcBef>
            </a:pPr>
            <a:r>
              <a:rPr sz="1800" spc="-5" dirty="0">
                <a:solidFill>
                  <a:srgbClr val="FF0000"/>
                </a:solidFill>
                <a:latin typeface="Trebuchet MS" panose="020B0603020202020204"/>
                <a:cs typeface="Trebuchet MS" panose="020B0603020202020204"/>
              </a:rPr>
              <a:t>Attack </a:t>
            </a:r>
            <a:r>
              <a:rPr sz="1800" spc="-10" dirty="0">
                <a:solidFill>
                  <a:srgbClr val="FF0000"/>
                </a:solidFill>
                <a:latin typeface="Trebuchet MS" panose="020B0603020202020204"/>
                <a:cs typeface="Trebuchet MS" panose="020B0603020202020204"/>
              </a:rPr>
              <a:t>bar: </a:t>
            </a:r>
            <a:r>
              <a:rPr sz="1800" spc="-5" dirty="0">
                <a:solidFill>
                  <a:srgbClr val="FF0000"/>
                </a:solidFill>
                <a:latin typeface="Trebuchet MS" panose="020B0603020202020204"/>
                <a:cs typeface="Trebuchet MS" panose="020B0603020202020204"/>
              </a:rPr>
              <a:t>mining power dilution</a:t>
            </a:r>
            <a:r>
              <a:rPr sz="1800" spc="-35" dirty="0">
                <a:solidFill>
                  <a:srgbClr val="FF0000"/>
                </a:solidFill>
                <a:latin typeface="Trebuchet MS" panose="020B0603020202020204"/>
                <a:cs typeface="Trebuchet MS" panose="020B0603020202020204"/>
              </a:rPr>
              <a:t> </a:t>
            </a:r>
            <a:r>
              <a:rPr sz="1800" spc="-10" dirty="0">
                <a:solidFill>
                  <a:srgbClr val="FF0000"/>
                </a:solidFill>
                <a:latin typeface="Trebuchet MS" panose="020B0603020202020204"/>
                <a:cs typeface="Trebuchet MS" panose="020B0603020202020204"/>
              </a:rPr>
              <a:t>??</a:t>
            </a:r>
            <a:endParaRPr sz="1800">
              <a:latin typeface="Trebuchet MS" panose="020B0603020202020204"/>
              <a:cs typeface="Trebuchet MS" panose="020B0603020202020204"/>
            </a:endParaRPr>
          </a:p>
          <a:p>
            <a:pPr marL="12700">
              <a:lnSpc>
                <a:spcPct val="100000"/>
              </a:lnSpc>
              <a:spcBef>
                <a:spcPts val="325"/>
              </a:spcBef>
            </a:pPr>
            <a:r>
              <a:rPr sz="1800" b="1" spc="484" dirty="0">
                <a:solidFill>
                  <a:srgbClr val="D5D5D5"/>
                </a:solidFill>
                <a:latin typeface="Arial" panose="020B0604020202020204"/>
                <a:cs typeface="Arial" panose="020B0604020202020204"/>
              </a:rPr>
              <a:t>√</a:t>
            </a:r>
            <a:r>
              <a:rPr sz="1800" b="1" spc="-60" dirty="0">
                <a:solidFill>
                  <a:srgbClr val="D5D5D5"/>
                </a:solidFill>
                <a:latin typeface="Arial" panose="020B0604020202020204"/>
                <a:cs typeface="Arial" panose="020B0604020202020204"/>
              </a:rPr>
              <a:t> </a:t>
            </a:r>
            <a:r>
              <a:rPr sz="1800" spc="-5" dirty="0">
                <a:solidFill>
                  <a:srgbClr val="D5D5D5"/>
                </a:solidFill>
                <a:latin typeface="Trebuchet MS" panose="020B0603020202020204"/>
                <a:cs typeface="Trebuchet MS" panose="020B0603020202020204"/>
              </a:rPr>
              <a:t>Sybil </a:t>
            </a:r>
            <a:r>
              <a:rPr sz="1800" spc="-10" dirty="0">
                <a:solidFill>
                  <a:srgbClr val="D5D5D5"/>
                </a:solidFill>
                <a:latin typeface="Trebuchet MS" panose="020B0603020202020204"/>
                <a:cs typeface="Trebuchet MS" panose="020B0603020202020204"/>
              </a:rPr>
              <a:t>resistant</a:t>
            </a:r>
            <a:endParaRPr sz="1800">
              <a:latin typeface="Trebuchet MS" panose="020B0603020202020204"/>
              <a:cs typeface="Trebuchet MS" panose="020B0603020202020204"/>
            </a:endParaRPr>
          </a:p>
        </p:txBody>
      </p:sp>
      <p:sp>
        <p:nvSpPr>
          <p:cNvPr id="13" name="object 13"/>
          <p:cNvSpPr txBox="1"/>
          <p:nvPr/>
        </p:nvSpPr>
        <p:spPr>
          <a:xfrm>
            <a:off x="313080" y="3385852"/>
            <a:ext cx="3712210" cy="909319"/>
          </a:xfrm>
          <a:prstGeom prst="rect">
            <a:avLst/>
          </a:prstGeom>
        </p:spPr>
        <p:txBody>
          <a:bodyPr vert="horz" wrap="square" lIns="0" tIns="59690" rIns="0" bIns="0" rtlCol="0">
            <a:spAutoFit/>
          </a:bodyPr>
          <a:lstStyle/>
          <a:p>
            <a:pPr marL="12700">
              <a:lnSpc>
                <a:spcPct val="100000"/>
              </a:lnSpc>
              <a:spcBef>
                <a:spcPts val="470"/>
              </a:spcBef>
            </a:pPr>
            <a:r>
              <a:rPr sz="1800" b="1" dirty="0">
                <a:latin typeface="Trebuchet MS" panose="020B0603020202020204"/>
                <a:cs typeface="Trebuchet MS" panose="020B0603020202020204"/>
              </a:rPr>
              <a:t>Decentralization</a:t>
            </a:r>
            <a:endParaRPr sz="1800">
              <a:latin typeface="Trebuchet MS" panose="020B0603020202020204"/>
              <a:cs typeface="Trebuchet MS" panose="020B0603020202020204"/>
            </a:endParaRPr>
          </a:p>
          <a:p>
            <a:pPr marL="12700">
              <a:lnSpc>
                <a:spcPct val="100000"/>
              </a:lnSpc>
              <a:spcBef>
                <a:spcPts val="360"/>
              </a:spcBef>
            </a:pPr>
            <a:r>
              <a:rPr sz="1550" b="1" spc="445" dirty="0">
                <a:solidFill>
                  <a:srgbClr val="D5D5D5"/>
                </a:solidFill>
                <a:latin typeface="Arial" panose="020B0604020202020204"/>
                <a:cs typeface="Arial" panose="020B0604020202020204"/>
              </a:rPr>
              <a:t>√</a:t>
            </a:r>
            <a:r>
              <a:rPr sz="1550" b="1" spc="40" dirty="0">
                <a:solidFill>
                  <a:srgbClr val="D5D5D5"/>
                </a:solidFill>
                <a:latin typeface="Arial" panose="020B0604020202020204"/>
                <a:cs typeface="Arial" panose="020B0604020202020204"/>
              </a:rPr>
              <a:t> </a:t>
            </a:r>
            <a:r>
              <a:rPr sz="1550" spc="15" dirty="0">
                <a:solidFill>
                  <a:srgbClr val="D5D5D5"/>
                </a:solidFill>
                <a:latin typeface="Trebuchet MS" panose="020B0603020202020204"/>
                <a:cs typeface="Trebuchet MS" panose="020B0603020202020204"/>
              </a:rPr>
              <a:t>Permissionless </a:t>
            </a:r>
            <a:r>
              <a:rPr sz="1550" spc="20" dirty="0">
                <a:solidFill>
                  <a:srgbClr val="D5D5D5"/>
                </a:solidFill>
                <a:latin typeface="Trebuchet MS" panose="020B0603020202020204"/>
                <a:cs typeface="Trebuchet MS" panose="020B0603020202020204"/>
              </a:rPr>
              <a:t>mining</a:t>
            </a:r>
            <a:endParaRPr sz="1550">
              <a:latin typeface="Trebuchet MS" panose="020B0603020202020204"/>
              <a:cs typeface="Trebuchet MS" panose="020B0603020202020204"/>
            </a:endParaRPr>
          </a:p>
          <a:p>
            <a:pPr marL="12700">
              <a:lnSpc>
                <a:spcPct val="100000"/>
              </a:lnSpc>
              <a:spcBef>
                <a:spcPts val="335"/>
              </a:spcBef>
            </a:pPr>
            <a:r>
              <a:rPr sz="1550" b="1" spc="445" dirty="0">
                <a:solidFill>
                  <a:srgbClr val="D5D5D5"/>
                </a:solidFill>
                <a:latin typeface="Arial" panose="020B0604020202020204"/>
                <a:cs typeface="Arial" panose="020B0604020202020204"/>
              </a:rPr>
              <a:t>√ </a:t>
            </a:r>
            <a:r>
              <a:rPr sz="1550" spc="20" dirty="0">
                <a:solidFill>
                  <a:srgbClr val="D5D5D5"/>
                </a:solidFill>
                <a:latin typeface="Trebuchet MS" panose="020B0603020202020204"/>
                <a:cs typeface="Trebuchet MS" panose="020B0603020202020204"/>
              </a:rPr>
              <a:t>Low </a:t>
            </a:r>
            <a:r>
              <a:rPr sz="1550" spc="15" dirty="0">
                <a:solidFill>
                  <a:srgbClr val="D5D5D5"/>
                </a:solidFill>
                <a:latin typeface="Trebuchet MS" panose="020B0603020202020204"/>
                <a:cs typeface="Trebuchet MS" panose="020B0603020202020204"/>
              </a:rPr>
              <a:t>barrier </a:t>
            </a:r>
            <a:r>
              <a:rPr sz="1550" spc="20" dirty="0">
                <a:solidFill>
                  <a:srgbClr val="D5D5D5"/>
                </a:solidFill>
                <a:latin typeface="Trebuchet MS" panose="020B0603020202020204"/>
                <a:cs typeface="Trebuchet MS" panose="020B0603020202020204"/>
              </a:rPr>
              <a:t>of </a:t>
            </a:r>
            <a:r>
              <a:rPr sz="1550" spc="10" dirty="0">
                <a:solidFill>
                  <a:srgbClr val="D5D5D5"/>
                </a:solidFill>
                <a:latin typeface="Trebuchet MS" panose="020B0603020202020204"/>
                <a:cs typeface="Trebuchet MS" panose="020B0603020202020204"/>
              </a:rPr>
              <a:t>participate </a:t>
            </a:r>
            <a:r>
              <a:rPr sz="1550" spc="5" dirty="0">
                <a:solidFill>
                  <a:srgbClr val="D5D5D5"/>
                </a:solidFill>
                <a:latin typeface="Trebuchet MS" panose="020B0603020202020204"/>
                <a:cs typeface="Trebuchet MS" panose="020B0603020202020204"/>
              </a:rPr>
              <a:t>(full</a:t>
            </a:r>
            <a:r>
              <a:rPr sz="1550" spc="-300" dirty="0">
                <a:solidFill>
                  <a:srgbClr val="D5D5D5"/>
                </a:solidFill>
                <a:latin typeface="Trebuchet MS" panose="020B0603020202020204"/>
                <a:cs typeface="Trebuchet MS" panose="020B0603020202020204"/>
              </a:rPr>
              <a:t> </a:t>
            </a:r>
            <a:r>
              <a:rPr sz="1550" spc="15" dirty="0">
                <a:solidFill>
                  <a:srgbClr val="D5D5D5"/>
                </a:solidFill>
                <a:latin typeface="Trebuchet MS" panose="020B0603020202020204"/>
                <a:cs typeface="Trebuchet MS" panose="020B0603020202020204"/>
              </a:rPr>
              <a:t>nodes)</a:t>
            </a:r>
            <a:endParaRPr sz="1550">
              <a:latin typeface="Trebuchet MS" panose="020B0603020202020204"/>
              <a:cs typeface="Trebuchet MS" panose="020B0603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1964512"/>
            <a:ext cx="5571490" cy="574675"/>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0000"/>
                </a:solidFill>
              </a:rPr>
              <a:t>CROSS-ZONE</a:t>
            </a:r>
            <a:r>
              <a:rPr sz="3600" spc="-35" dirty="0">
                <a:solidFill>
                  <a:srgbClr val="000000"/>
                </a:solidFill>
              </a:rPr>
              <a:t> </a:t>
            </a:r>
            <a:r>
              <a:rPr sz="3600" dirty="0">
                <a:solidFill>
                  <a:srgbClr val="000000"/>
                </a:solidFill>
              </a:rPr>
              <a:t>TRANSACTION</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1762"/>
            <a:ext cx="1775460" cy="454025"/>
          </a:xfrm>
          <a:prstGeom prst="rect">
            <a:avLst/>
          </a:prstGeom>
        </p:spPr>
        <p:txBody>
          <a:bodyPr vert="horz" wrap="square" lIns="0" tIns="13970" rIns="0" bIns="0" rtlCol="0">
            <a:spAutoFit/>
          </a:bodyPr>
          <a:lstStyle/>
          <a:p>
            <a:pPr marL="12700">
              <a:lnSpc>
                <a:spcPct val="100000"/>
              </a:lnSpc>
              <a:spcBef>
                <a:spcPts val="110"/>
              </a:spcBef>
            </a:pPr>
            <a:r>
              <a:rPr sz="2800" spc="5" dirty="0">
                <a:solidFill>
                  <a:srgbClr val="000000"/>
                </a:solidFill>
              </a:rPr>
              <a:t>Cross-Zone</a:t>
            </a:r>
            <a:endParaRPr sz="2800"/>
          </a:p>
        </p:txBody>
      </p:sp>
      <p:sp>
        <p:nvSpPr>
          <p:cNvPr id="3" name="object 3"/>
          <p:cNvSpPr txBox="1"/>
          <p:nvPr/>
        </p:nvSpPr>
        <p:spPr>
          <a:xfrm>
            <a:off x="390550" y="879583"/>
            <a:ext cx="5319395" cy="676910"/>
          </a:xfrm>
          <a:prstGeom prst="rect">
            <a:avLst/>
          </a:prstGeom>
        </p:spPr>
        <p:txBody>
          <a:bodyPr vert="horz" wrap="square" lIns="0" tIns="71755" rIns="0" bIns="0" rtlCol="0">
            <a:spAutoFit/>
          </a:bodyPr>
          <a:lstStyle/>
          <a:p>
            <a:pPr marL="12700">
              <a:lnSpc>
                <a:spcPct val="100000"/>
              </a:lnSpc>
              <a:spcBef>
                <a:spcPts val="565"/>
              </a:spcBef>
            </a:pPr>
            <a:r>
              <a:rPr sz="2000" spc="5" dirty="0">
                <a:latin typeface="Trebuchet MS" panose="020B0603020202020204"/>
                <a:cs typeface="Trebuchet MS" panose="020B0603020202020204"/>
              </a:rPr>
              <a:t>Payment</a:t>
            </a:r>
            <a:r>
              <a:rPr sz="2000" spc="-80" dirty="0">
                <a:latin typeface="Trebuchet MS" panose="020B0603020202020204"/>
                <a:cs typeface="Trebuchet MS" panose="020B0603020202020204"/>
              </a:rPr>
              <a:t> </a:t>
            </a:r>
            <a:r>
              <a:rPr sz="2000" spc="5" dirty="0">
                <a:latin typeface="Trebuchet MS" panose="020B0603020202020204"/>
                <a:cs typeface="Trebuchet MS" panose="020B0603020202020204"/>
              </a:rPr>
              <a:t>Transaction</a:t>
            </a:r>
            <a:endParaRPr sz="2000">
              <a:latin typeface="Trebuchet MS" panose="020B0603020202020204"/>
              <a:cs typeface="Trebuchet MS" panose="020B0603020202020204"/>
            </a:endParaRPr>
          </a:p>
          <a:p>
            <a:pPr marL="12700">
              <a:lnSpc>
                <a:spcPct val="100000"/>
              </a:lnSpc>
              <a:spcBef>
                <a:spcPts val="390"/>
              </a:spcBef>
            </a:pPr>
            <a:r>
              <a:rPr sz="1550" spc="10" dirty="0">
                <a:latin typeface="Trebuchet MS" panose="020B0603020202020204"/>
                <a:cs typeface="Trebuchet MS" panose="020B0603020202020204"/>
              </a:rPr>
              <a:t>Transfer </a:t>
            </a:r>
            <a:r>
              <a:rPr sz="1550" b="1" i="1" spc="15" dirty="0">
                <a:latin typeface="Times New Roman" panose="02020603050405020304"/>
                <a:cs typeface="Times New Roman" panose="02020603050405020304"/>
              </a:rPr>
              <a:t>x </a:t>
            </a:r>
            <a:r>
              <a:rPr sz="1550" spc="10" dirty="0">
                <a:latin typeface="Trebuchet MS" panose="020B0603020202020204"/>
                <a:cs typeface="Trebuchet MS" panose="020B0603020202020204"/>
              </a:rPr>
              <a:t>tokens </a:t>
            </a:r>
            <a:r>
              <a:rPr sz="1550" spc="15" dirty="0">
                <a:latin typeface="Trebuchet MS" panose="020B0603020202020204"/>
                <a:cs typeface="Trebuchet MS" panose="020B0603020202020204"/>
              </a:rPr>
              <a:t>from </a:t>
            </a:r>
            <a:r>
              <a:rPr sz="1550" spc="10" dirty="0">
                <a:latin typeface="Trebuchet MS" panose="020B0603020202020204"/>
                <a:cs typeface="Trebuchet MS" panose="020B0603020202020204"/>
              </a:rPr>
              <a:t>user </a:t>
            </a:r>
            <a:r>
              <a:rPr sz="1550" b="1" spc="25" dirty="0">
                <a:latin typeface="Times New Roman" panose="02020603050405020304"/>
                <a:cs typeface="Times New Roman" panose="02020603050405020304"/>
              </a:rPr>
              <a:t>A </a:t>
            </a:r>
            <a:r>
              <a:rPr sz="1550" spc="5" dirty="0">
                <a:latin typeface="Trebuchet MS" panose="020B0603020202020204"/>
                <a:cs typeface="Trebuchet MS" panose="020B0603020202020204"/>
              </a:rPr>
              <a:t>to</a:t>
            </a:r>
            <a:r>
              <a:rPr sz="1550" spc="110" dirty="0">
                <a:latin typeface="Trebuchet MS" panose="020B0603020202020204"/>
                <a:cs typeface="Trebuchet MS" panose="020B0603020202020204"/>
              </a:rPr>
              <a:t> </a:t>
            </a:r>
            <a:r>
              <a:rPr sz="1550" spc="10" dirty="0">
                <a:latin typeface="Trebuchet MS" panose="020B0603020202020204"/>
                <a:cs typeface="Trebuchet MS" panose="020B0603020202020204"/>
              </a:rPr>
              <a:t>user </a:t>
            </a:r>
            <a:r>
              <a:rPr sz="1550" b="1" spc="20" dirty="0">
                <a:latin typeface="Times New Roman" panose="02020603050405020304"/>
                <a:cs typeface="Times New Roman" panose="02020603050405020304"/>
              </a:rPr>
              <a:t>B </a:t>
            </a:r>
            <a:r>
              <a:rPr sz="1550" spc="20" dirty="0">
                <a:latin typeface="Trebuchet MS" panose="020B0603020202020204"/>
                <a:cs typeface="Trebuchet MS" panose="020B0603020202020204"/>
              </a:rPr>
              <a:t>in </a:t>
            </a:r>
            <a:r>
              <a:rPr sz="1550" spc="10" dirty="0">
                <a:latin typeface="Trebuchet MS" panose="020B0603020202020204"/>
                <a:cs typeface="Trebuchet MS" panose="020B0603020202020204"/>
              </a:rPr>
              <a:t>different </a:t>
            </a:r>
            <a:r>
              <a:rPr sz="1550" spc="15" dirty="0">
                <a:latin typeface="Trebuchet MS" panose="020B0603020202020204"/>
                <a:cs typeface="Trebuchet MS" panose="020B0603020202020204"/>
              </a:rPr>
              <a:t>zones</a:t>
            </a:r>
            <a:endParaRPr sz="1550">
              <a:latin typeface="Trebuchet MS" panose="020B0603020202020204"/>
              <a:cs typeface="Trebuchet MS" panose="020B0603020202020204"/>
            </a:endParaRPr>
          </a:p>
        </p:txBody>
      </p:sp>
      <p:sp>
        <p:nvSpPr>
          <p:cNvPr id="4" name="object 4"/>
          <p:cNvSpPr txBox="1"/>
          <p:nvPr/>
        </p:nvSpPr>
        <p:spPr>
          <a:xfrm>
            <a:off x="1789302" y="1969300"/>
            <a:ext cx="1666875" cy="394970"/>
          </a:xfrm>
          <a:prstGeom prst="rect">
            <a:avLst/>
          </a:prstGeom>
          <a:solidFill>
            <a:srgbClr val="F1F6F8"/>
          </a:solidFill>
          <a:ln w="9525">
            <a:solidFill>
              <a:srgbClr val="000000"/>
            </a:solidFill>
          </a:ln>
        </p:spPr>
        <p:txBody>
          <a:bodyPr vert="horz" wrap="square" lIns="0" tIns="98425" rIns="0" bIns="0" rtlCol="0">
            <a:spAutoFit/>
          </a:bodyPr>
          <a:lstStyle/>
          <a:p>
            <a:pPr marL="188595">
              <a:lnSpc>
                <a:spcPct val="100000"/>
              </a:lnSpc>
              <a:spcBef>
                <a:spcPts val="775"/>
              </a:spcBef>
            </a:pPr>
            <a:r>
              <a:rPr sz="1400" spc="-120" dirty="0">
                <a:latin typeface="Arial" panose="020B0604020202020204"/>
                <a:cs typeface="Arial" panose="020B0604020202020204"/>
              </a:rPr>
              <a:t>A </a:t>
            </a:r>
            <a:r>
              <a:rPr sz="1400" spc="-130" dirty="0">
                <a:latin typeface="Arial" panose="020B0604020202020204"/>
                <a:cs typeface="Arial" panose="020B0604020202020204"/>
              </a:rPr>
              <a:t>← </a:t>
            </a:r>
            <a:r>
              <a:rPr sz="1400" spc="-120" dirty="0">
                <a:latin typeface="Arial" panose="020B0604020202020204"/>
                <a:cs typeface="Arial" panose="020B0604020202020204"/>
              </a:rPr>
              <a:t>A </a:t>
            </a:r>
            <a:r>
              <a:rPr sz="1400" spc="-40" dirty="0">
                <a:latin typeface="Arial" panose="020B0604020202020204"/>
                <a:cs typeface="Arial" panose="020B0604020202020204"/>
              </a:rPr>
              <a:t>- </a:t>
            </a:r>
            <a:r>
              <a:rPr sz="1400" b="1" i="1" dirty="0">
                <a:latin typeface="Times New Roman" panose="02020603050405020304"/>
                <a:cs typeface="Times New Roman" panose="02020603050405020304"/>
              </a:rPr>
              <a:t>x </a:t>
            </a:r>
            <a:r>
              <a:rPr sz="1400" spc="-40" dirty="0">
                <a:latin typeface="Arial" panose="020B0604020202020204"/>
                <a:cs typeface="Arial" panose="020B0604020202020204"/>
              </a:rPr>
              <a:t>, </a:t>
            </a:r>
            <a:r>
              <a:rPr sz="1400" spc="-80" dirty="0">
                <a:latin typeface="Arial" panose="020B0604020202020204"/>
                <a:cs typeface="Arial" panose="020B0604020202020204"/>
              </a:rPr>
              <a:t>(A </a:t>
            </a:r>
            <a:r>
              <a:rPr sz="1200" spc="-120" dirty="0">
                <a:latin typeface="DejaVu Sans"/>
                <a:cs typeface="DejaVu Sans"/>
              </a:rPr>
              <a:t>≧ </a:t>
            </a:r>
            <a:r>
              <a:rPr sz="1400" b="1" i="1" spc="-15" dirty="0">
                <a:latin typeface="Times New Roman" panose="02020603050405020304"/>
                <a:cs typeface="Times New Roman" panose="02020603050405020304"/>
              </a:rPr>
              <a:t>x</a:t>
            </a:r>
            <a:r>
              <a:rPr sz="1400" spc="-15" dirty="0">
                <a:latin typeface="Arial" panose="020B0604020202020204"/>
                <a:cs typeface="Arial" panose="020B0604020202020204"/>
              </a:rPr>
              <a:t>)</a:t>
            </a:r>
            <a:endParaRPr sz="1400">
              <a:latin typeface="Arial" panose="020B0604020202020204"/>
              <a:cs typeface="Arial" panose="020B0604020202020204"/>
            </a:endParaRPr>
          </a:p>
        </p:txBody>
      </p:sp>
      <p:sp>
        <p:nvSpPr>
          <p:cNvPr id="5" name="object 5"/>
          <p:cNvSpPr txBox="1"/>
          <p:nvPr/>
        </p:nvSpPr>
        <p:spPr>
          <a:xfrm>
            <a:off x="5892419" y="1969300"/>
            <a:ext cx="1040765" cy="394970"/>
          </a:xfrm>
          <a:prstGeom prst="rect">
            <a:avLst/>
          </a:prstGeom>
          <a:solidFill>
            <a:srgbClr val="F1F6F8"/>
          </a:solidFill>
          <a:ln w="9525">
            <a:solidFill>
              <a:srgbClr val="000000"/>
            </a:solidFill>
          </a:ln>
        </p:spPr>
        <p:txBody>
          <a:bodyPr vert="horz" wrap="square" lIns="0" tIns="98425" rIns="0" bIns="0" rtlCol="0">
            <a:spAutoFit/>
          </a:bodyPr>
          <a:lstStyle/>
          <a:p>
            <a:pPr marL="199390">
              <a:lnSpc>
                <a:spcPct val="100000"/>
              </a:lnSpc>
              <a:spcBef>
                <a:spcPts val="775"/>
              </a:spcBef>
            </a:pPr>
            <a:r>
              <a:rPr sz="1400" spc="-170" dirty="0">
                <a:latin typeface="Arial" panose="020B0604020202020204"/>
                <a:cs typeface="Arial" panose="020B0604020202020204"/>
              </a:rPr>
              <a:t>B </a:t>
            </a:r>
            <a:r>
              <a:rPr sz="1400" spc="-130" dirty="0">
                <a:latin typeface="Arial" panose="020B0604020202020204"/>
                <a:cs typeface="Arial" panose="020B0604020202020204"/>
              </a:rPr>
              <a:t>← </a:t>
            </a:r>
            <a:r>
              <a:rPr sz="1400" spc="-170" dirty="0">
                <a:latin typeface="Arial" panose="020B0604020202020204"/>
                <a:cs typeface="Arial" panose="020B0604020202020204"/>
              </a:rPr>
              <a:t>B </a:t>
            </a:r>
            <a:r>
              <a:rPr sz="1400" spc="-120" dirty="0">
                <a:latin typeface="Arial" panose="020B0604020202020204"/>
                <a:cs typeface="Arial" panose="020B0604020202020204"/>
              </a:rPr>
              <a:t>+</a:t>
            </a:r>
            <a:r>
              <a:rPr sz="1400" spc="70" dirty="0">
                <a:latin typeface="Arial" panose="020B0604020202020204"/>
                <a:cs typeface="Arial" panose="020B0604020202020204"/>
              </a:rPr>
              <a:t> </a:t>
            </a:r>
            <a:r>
              <a:rPr sz="1400" b="1" i="1" dirty="0">
                <a:latin typeface="Times New Roman" panose="02020603050405020304"/>
                <a:cs typeface="Times New Roman" panose="02020603050405020304"/>
              </a:rPr>
              <a:t>x</a:t>
            </a:r>
            <a:endParaRPr sz="1400">
              <a:latin typeface="Times New Roman" panose="02020603050405020304"/>
              <a:cs typeface="Times New Roman" panose="02020603050405020304"/>
            </a:endParaRPr>
          </a:p>
        </p:txBody>
      </p:sp>
      <p:sp>
        <p:nvSpPr>
          <p:cNvPr id="6" name="object 6"/>
          <p:cNvSpPr/>
          <p:nvPr/>
        </p:nvSpPr>
        <p:spPr>
          <a:xfrm>
            <a:off x="486054" y="2811678"/>
            <a:ext cx="8053070" cy="985519"/>
          </a:xfrm>
          <a:custGeom>
            <a:avLst/>
            <a:gdLst/>
            <a:ahLst/>
            <a:cxnLst/>
            <a:rect l="l" t="t" r="r" b="b"/>
            <a:pathLst>
              <a:path w="8053070" h="985520">
                <a:moveTo>
                  <a:pt x="0" y="985494"/>
                </a:moveTo>
                <a:lnTo>
                  <a:pt x="8052943" y="985494"/>
                </a:lnTo>
                <a:lnTo>
                  <a:pt x="8052943" y="0"/>
                </a:lnTo>
                <a:lnTo>
                  <a:pt x="0" y="0"/>
                </a:lnTo>
                <a:lnTo>
                  <a:pt x="0" y="985494"/>
                </a:lnTo>
                <a:close/>
              </a:path>
            </a:pathLst>
          </a:custGeom>
          <a:ln w="9525">
            <a:solidFill>
              <a:srgbClr val="999999"/>
            </a:solidFill>
            <a:prstDash val="sysDash"/>
          </a:ln>
        </p:spPr>
        <p:txBody>
          <a:bodyPr wrap="square" lIns="0" tIns="0" rIns="0" bIns="0" rtlCol="0"/>
          <a:lstStyle/>
          <a:p/>
        </p:txBody>
      </p:sp>
      <p:sp>
        <p:nvSpPr>
          <p:cNvPr id="7" name="object 7"/>
          <p:cNvSpPr/>
          <p:nvPr/>
        </p:nvSpPr>
        <p:spPr>
          <a:xfrm>
            <a:off x="2445257" y="3185795"/>
            <a:ext cx="1461770" cy="452755"/>
          </a:xfrm>
          <a:custGeom>
            <a:avLst/>
            <a:gdLst/>
            <a:ahLst/>
            <a:cxnLst/>
            <a:rect l="l" t="t" r="r" b="b"/>
            <a:pathLst>
              <a:path w="1461770" h="452754">
                <a:moveTo>
                  <a:pt x="1385951" y="0"/>
                </a:moveTo>
                <a:lnTo>
                  <a:pt x="75565" y="0"/>
                </a:lnTo>
                <a:lnTo>
                  <a:pt x="46130" y="5929"/>
                </a:lnTo>
                <a:lnTo>
                  <a:pt x="22113" y="22098"/>
                </a:lnTo>
                <a:lnTo>
                  <a:pt x="5931" y="46077"/>
                </a:lnTo>
                <a:lnTo>
                  <a:pt x="0" y="75437"/>
                </a:lnTo>
                <a:lnTo>
                  <a:pt x="0" y="377317"/>
                </a:lnTo>
                <a:lnTo>
                  <a:pt x="5931" y="406677"/>
                </a:lnTo>
                <a:lnTo>
                  <a:pt x="22113" y="430657"/>
                </a:lnTo>
                <a:lnTo>
                  <a:pt x="46130" y="446825"/>
                </a:lnTo>
                <a:lnTo>
                  <a:pt x="75565" y="452755"/>
                </a:lnTo>
                <a:lnTo>
                  <a:pt x="1385951" y="452755"/>
                </a:lnTo>
                <a:lnTo>
                  <a:pt x="1415311" y="446825"/>
                </a:lnTo>
                <a:lnTo>
                  <a:pt x="1439291" y="430657"/>
                </a:lnTo>
                <a:lnTo>
                  <a:pt x="1455459" y="406677"/>
                </a:lnTo>
                <a:lnTo>
                  <a:pt x="1461389" y="377317"/>
                </a:lnTo>
                <a:lnTo>
                  <a:pt x="1461389" y="75437"/>
                </a:lnTo>
                <a:lnTo>
                  <a:pt x="1455459" y="46077"/>
                </a:lnTo>
                <a:lnTo>
                  <a:pt x="1439291" y="22098"/>
                </a:lnTo>
                <a:lnTo>
                  <a:pt x="1415311" y="5929"/>
                </a:lnTo>
                <a:lnTo>
                  <a:pt x="1385951" y="0"/>
                </a:lnTo>
                <a:close/>
              </a:path>
            </a:pathLst>
          </a:custGeom>
          <a:solidFill>
            <a:srgbClr val="F3F3F3"/>
          </a:solidFill>
        </p:spPr>
        <p:txBody>
          <a:bodyPr wrap="square" lIns="0" tIns="0" rIns="0" bIns="0" rtlCol="0"/>
          <a:lstStyle/>
          <a:p/>
        </p:txBody>
      </p:sp>
      <p:sp>
        <p:nvSpPr>
          <p:cNvPr id="8" name="object 8"/>
          <p:cNvSpPr/>
          <p:nvPr/>
        </p:nvSpPr>
        <p:spPr>
          <a:xfrm>
            <a:off x="2445257" y="3185795"/>
            <a:ext cx="1461770" cy="452755"/>
          </a:xfrm>
          <a:custGeom>
            <a:avLst/>
            <a:gdLst/>
            <a:ahLst/>
            <a:cxnLst/>
            <a:rect l="l" t="t" r="r" b="b"/>
            <a:pathLst>
              <a:path w="1461770" h="452754">
                <a:moveTo>
                  <a:pt x="0" y="75437"/>
                </a:moveTo>
                <a:lnTo>
                  <a:pt x="5931" y="46077"/>
                </a:lnTo>
                <a:lnTo>
                  <a:pt x="22113" y="22098"/>
                </a:lnTo>
                <a:lnTo>
                  <a:pt x="46130" y="5929"/>
                </a:lnTo>
                <a:lnTo>
                  <a:pt x="75565" y="0"/>
                </a:lnTo>
                <a:lnTo>
                  <a:pt x="1385951" y="0"/>
                </a:lnTo>
                <a:lnTo>
                  <a:pt x="1415311" y="5929"/>
                </a:lnTo>
                <a:lnTo>
                  <a:pt x="1439291" y="22097"/>
                </a:lnTo>
                <a:lnTo>
                  <a:pt x="1455459" y="46077"/>
                </a:lnTo>
                <a:lnTo>
                  <a:pt x="1461389" y="75437"/>
                </a:lnTo>
                <a:lnTo>
                  <a:pt x="1461389" y="377317"/>
                </a:lnTo>
                <a:lnTo>
                  <a:pt x="1455459" y="406677"/>
                </a:lnTo>
                <a:lnTo>
                  <a:pt x="1439291" y="430657"/>
                </a:lnTo>
                <a:lnTo>
                  <a:pt x="1415311" y="446825"/>
                </a:lnTo>
                <a:lnTo>
                  <a:pt x="1385951" y="452755"/>
                </a:lnTo>
                <a:lnTo>
                  <a:pt x="75565" y="452755"/>
                </a:lnTo>
                <a:lnTo>
                  <a:pt x="46130" y="446825"/>
                </a:lnTo>
                <a:lnTo>
                  <a:pt x="22113" y="430657"/>
                </a:lnTo>
                <a:lnTo>
                  <a:pt x="5931" y="406677"/>
                </a:lnTo>
                <a:lnTo>
                  <a:pt x="0" y="377317"/>
                </a:lnTo>
                <a:lnTo>
                  <a:pt x="0" y="75437"/>
                </a:lnTo>
                <a:close/>
              </a:path>
            </a:pathLst>
          </a:custGeom>
          <a:ln w="9525">
            <a:solidFill>
              <a:srgbClr val="666666"/>
            </a:solidFill>
          </a:ln>
        </p:spPr>
        <p:txBody>
          <a:bodyPr wrap="square" lIns="0" tIns="0" rIns="0" bIns="0" rtlCol="0"/>
          <a:lstStyle/>
          <a:p/>
        </p:txBody>
      </p:sp>
      <p:sp>
        <p:nvSpPr>
          <p:cNvPr id="9" name="object 9"/>
          <p:cNvSpPr txBox="1"/>
          <p:nvPr/>
        </p:nvSpPr>
        <p:spPr>
          <a:xfrm>
            <a:off x="2547366" y="3372103"/>
            <a:ext cx="1096010" cy="207010"/>
          </a:xfrm>
          <a:prstGeom prst="rect">
            <a:avLst/>
          </a:prstGeom>
        </p:spPr>
        <p:txBody>
          <a:bodyPr vert="horz" wrap="square" lIns="0" tIns="17145" rIns="0" bIns="0" rtlCol="0">
            <a:spAutoFit/>
          </a:bodyPr>
          <a:lstStyle/>
          <a:p>
            <a:pPr marL="12700">
              <a:lnSpc>
                <a:spcPct val="100000"/>
              </a:lnSpc>
              <a:spcBef>
                <a:spcPts val="135"/>
              </a:spcBef>
            </a:pPr>
            <a:r>
              <a:rPr sz="1150" spc="-80" dirty="0">
                <a:latin typeface="Arial" panose="020B0604020202020204"/>
                <a:cs typeface="Arial" panose="020B0604020202020204"/>
              </a:rPr>
              <a:t>A </a:t>
            </a:r>
            <a:r>
              <a:rPr sz="1150" spc="-75" dirty="0">
                <a:latin typeface="Arial" panose="020B0604020202020204"/>
                <a:cs typeface="Arial" panose="020B0604020202020204"/>
              </a:rPr>
              <a:t>← </a:t>
            </a:r>
            <a:r>
              <a:rPr sz="1150" spc="-80" dirty="0">
                <a:latin typeface="Arial" panose="020B0604020202020204"/>
                <a:cs typeface="Arial" panose="020B0604020202020204"/>
              </a:rPr>
              <a:t>A </a:t>
            </a:r>
            <a:r>
              <a:rPr sz="1150" spc="-20" dirty="0">
                <a:latin typeface="Arial" panose="020B0604020202020204"/>
                <a:cs typeface="Arial" panose="020B0604020202020204"/>
              </a:rPr>
              <a:t>- </a:t>
            </a:r>
            <a:r>
              <a:rPr sz="1150" b="1" i="1" spc="15" dirty="0">
                <a:latin typeface="Times New Roman" panose="02020603050405020304"/>
                <a:cs typeface="Times New Roman" panose="02020603050405020304"/>
              </a:rPr>
              <a:t>x </a:t>
            </a:r>
            <a:r>
              <a:rPr sz="1150" spc="-55" dirty="0">
                <a:latin typeface="Arial" panose="020B0604020202020204"/>
                <a:cs typeface="Arial" panose="020B0604020202020204"/>
              </a:rPr>
              <a:t>(A </a:t>
            </a:r>
            <a:r>
              <a:rPr sz="900" spc="-85" dirty="0">
                <a:latin typeface="DejaVu Sans"/>
                <a:cs typeface="DejaVu Sans"/>
              </a:rPr>
              <a:t>≧</a:t>
            </a:r>
            <a:r>
              <a:rPr sz="900" spc="45" dirty="0">
                <a:latin typeface="DejaVu Sans"/>
                <a:cs typeface="DejaVu Sans"/>
              </a:rPr>
              <a:t> </a:t>
            </a:r>
            <a:r>
              <a:rPr sz="1150" b="1" i="1" spc="5" dirty="0">
                <a:latin typeface="Times New Roman" panose="02020603050405020304"/>
                <a:cs typeface="Times New Roman" panose="02020603050405020304"/>
              </a:rPr>
              <a:t>x</a:t>
            </a:r>
            <a:r>
              <a:rPr sz="1150" spc="5" dirty="0">
                <a:latin typeface="Arial" panose="020B0604020202020204"/>
                <a:cs typeface="Arial" panose="020B0604020202020204"/>
              </a:rPr>
              <a:t>)</a:t>
            </a:r>
            <a:endParaRPr sz="1150">
              <a:latin typeface="Arial" panose="020B0604020202020204"/>
              <a:cs typeface="Arial" panose="020B0604020202020204"/>
            </a:endParaRPr>
          </a:p>
        </p:txBody>
      </p:sp>
      <p:sp>
        <p:nvSpPr>
          <p:cNvPr id="10" name="object 10"/>
          <p:cNvSpPr/>
          <p:nvPr/>
        </p:nvSpPr>
        <p:spPr>
          <a:xfrm>
            <a:off x="2217927" y="3118230"/>
            <a:ext cx="227330" cy="76200"/>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3906646" y="3118230"/>
            <a:ext cx="247141" cy="76200"/>
          </a:xfrm>
          <a:prstGeom prst="rect">
            <a:avLst/>
          </a:prstGeom>
          <a:blipFill>
            <a:blip r:embed="rId2" cstate="print"/>
            <a:stretch>
              <a:fillRect/>
            </a:stretch>
          </a:blipFill>
        </p:spPr>
        <p:txBody>
          <a:bodyPr wrap="square" lIns="0" tIns="0" rIns="0" bIns="0" rtlCol="0"/>
          <a:lstStyle/>
          <a:p/>
        </p:txBody>
      </p:sp>
      <p:sp>
        <p:nvSpPr>
          <p:cNvPr id="12" name="object 12"/>
          <p:cNvSpPr/>
          <p:nvPr/>
        </p:nvSpPr>
        <p:spPr>
          <a:xfrm>
            <a:off x="5426328" y="3118230"/>
            <a:ext cx="227457" cy="76200"/>
          </a:xfrm>
          <a:prstGeom prst="rect">
            <a:avLst/>
          </a:prstGeom>
          <a:blipFill>
            <a:blip r:embed="rId3" cstate="print"/>
            <a:stretch>
              <a:fillRect/>
            </a:stretch>
          </a:blipFill>
        </p:spPr>
        <p:txBody>
          <a:bodyPr wrap="square" lIns="0" tIns="0" rIns="0" bIns="0" rtlCol="0"/>
          <a:lstStyle/>
          <a:p/>
        </p:txBody>
      </p:sp>
      <p:sp>
        <p:nvSpPr>
          <p:cNvPr id="13" name="object 13"/>
          <p:cNvSpPr txBox="1"/>
          <p:nvPr/>
        </p:nvSpPr>
        <p:spPr>
          <a:xfrm>
            <a:off x="592632" y="2974670"/>
            <a:ext cx="15684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999999"/>
                </a:solidFill>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14" name="object 14"/>
          <p:cNvSpPr txBox="1"/>
          <p:nvPr/>
        </p:nvSpPr>
        <p:spPr>
          <a:xfrm>
            <a:off x="7003160" y="2974670"/>
            <a:ext cx="15684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999999"/>
                </a:solidFill>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15" name="object 15"/>
          <p:cNvSpPr txBox="1"/>
          <p:nvPr/>
        </p:nvSpPr>
        <p:spPr>
          <a:xfrm>
            <a:off x="7907781" y="3490721"/>
            <a:ext cx="583565" cy="29972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666666"/>
                </a:solidFill>
                <a:latin typeface="Trebuchet MS" panose="020B0603020202020204"/>
                <a:cs typeface="Trebuchet MS" panose="020B0603020202020204"/>
              </a:rPr>
              <a:t>Zone</a:t>
            </a:r>
            <a:r>
              <a:rPr sz="1400" spc="-35" dirty="0">
                <a:solidFill>
                  <a:srgbClr val="666666"/>
                </a:solidFill>
                <a:latin typeface="Trebuchet MS" panose="020B0603020202020204"/>
                <a:cs typeface="Trebuchet MS" panose="020B0603020202020204"/>
              </a:rPr>
              <a:t> </a:t>
            </a:r>
            <a:r>
              <a:rPr sz="1800" i="1" dirty="0">
                <a:solidFill>
                  <a:srgbClr val="666666"/>
                </a:solidFill>
                <a:latin typeface="Times New Roman" panose="02020603050405020304"/>
                <a:cs typeface="Times New Roman" panose="02020603050405020304"/>
              </a:rPr>
              <a:t>a</a:t>
            </a:r>
            <a:endParaRPr sz="1800">
              <a:latin typeface="Times New Roman" panose="02020603050405020304"/>
              <a:cs typeface="Times New Roman" panose="02020603050405020304"/>
            </a:endParaRPr>
          </a:p>
        </p:txBody>
      </p:sp>
      <p:sp>
        <p:nvSpPr>
          <p:cNvPr id="16" name="object 16"/>
          <p:cNvSpPr/>
          <p:nvPr/>
        </p:nvSpPr>
        <p:spPr>
          <a:xfrm>
            <a:off x="486054" y="3970324"/>
            <a:ext cx="8053070" cy="985519"/>
          </a:xfrm>
          <a:custGeom>
            <a:avLst/>
            <a:gdLst/>
            <a:ahLst/>
            <a:cxnLst/>
            <a:rect l="l" t="t" r="r" b="b"/>
            <a:pathLst>
              <a:path w="8053070" h="985520">
                <a:moveTo>
                  <a:pt x="0" y="985494"/>
                </a:moveTo>
                <a:lnTo>
                  <a:pt x="8052943" y="985494"/>
                </a:lnTo>
                <a:lnTo>
                  <a:pt x="8052943" y="0"/>
                </a:lnTo>
                <a:lnTo>
                  <a:pt x="0" y="0"/>
                </a:lnTo>
                <a:lnTo>
                  <a:pt x="0" y="985494"/>
                </a:lnTo>
                <a:close/>
              </a:path>
            </a:pathLst>
          </a:custGeom>
          <a:ln w="9525">
            <a:solidFill>
              <a:srgbClr val="999999"/>
            </a:solidFill>
            <a:prstDash val="sysDash"/>
          </a:ln>
        </p:spPr>
        <p:txBody>
          <a:bodyPr wrap="square" lIns="0" tIns="0" rIns="0" bIns="0" rtlCol="0"/>
          <a:lstStyle/>
          <a:p/>
        </p:txBody>
      </p:sp>
      <p:sp>
        <p:nvSpPr>
          <p:cNvPr id="17" name="object 17"/>
          <p:cNvSpPr/>
          <p:nvPr/>
        </p:nvSpPr>
        <p:spPr>
          <a:xfrm>
            <a:off x="5445125" y="4341571"/>
            <a:ext cx="1461770" cy="452755"/>
          </a:xfrm>
          <a:custGeom>
            <a:avLst/>
            <a:gdLst/>
            <a:ahLst/>
            <a:cxnLst/>
            <a:rect l="l" t="t" r="r" b="b"/>
            <a:pathLst>
              <a:path w="1461770" h="452754">
                <a:moveTo>
                  <a:pt x="1385824" y="0"/>
                </a:moveTo>
                <a:lnTo>
                  <a:pt x="75437" y="0"/>
                </a:lnTo>
                <a:lnTo>
                  <a:pt x="46077" y="5929"/>
                </a:lnTo>
                <a:lnTo>
                  <a:pt x="22098" y="22099"/>
                </a:lnTo>
                <a:lnTo>
                  <a:pt x="5929" y="46082"/>
                </a:lnTo>
                <a:lnTo>
                  <a:pt x="0" y="75450"/>
                </a:lnTo>
                <a:lnTo>
                  <a:pt x="0" y="377253"/>
                </a:lnTo>
                <a:lnTo>
                  <a:pt x="5929" y="406621"/>
                </a:lnTo>
                <a:lnTo>
                  <a:pt x="22098" y="430604"/>
                </a:lnTo>
                <a:lnTo>
                  <a:pt x="46077" y="446774"/>
                </a:lnTo>
                <a:lnTo>
                  <a:pt x="75437" y="452704"/>
                </a:lnTo>
                <a:lnTo>
                  <a:pt x="1385824" y="452704"/>
                </a:lnTo>
                <a:lnTo>
                  <a:pt x="1415184" y="446774"/>
                </a:lnTo>
                <a:lnTo>
                  <a:pt x="1439164" y="430604"/>
                </a:lnTo>
                <a:lnTo>
                  <a:pt x="1455332" y="406621"/>
                </a:lnTo>
                <a:lnTo>
                  <a:pt x="1461261" y="377253"/>
                </a:lnTo>
                <a:lnTo>
                  <a:pt x="1461261" y="75450"/>
                </a:lnTo>
                <a:lnTo>
                  <a:pt x="1455332" y="46082"/>
                </a:lnTo>
                <a:lnTo>
                  <a:pt x="1439163" y="22099"/>
                </a:lnTo>
                <a:lnTo>
                  <a:pt x="1415184" y="5929"/>
                </a:lnTo>
                <a:lnTo>
                  <a:pt x="1385824" y="0"/>
                </a:lnTo>
                <a:close/>
              </a:path>
            </a:pathLst>
          </a:custGeom>
          <a:solidFill>
            <a:srgbClr val="F3F3F3"/>
          </a:solidFill>
        </p:spPr>
        <p:txBody>
          <a:bodyPr wrap="square" lIns="0" tIns="0" rIns="0" bIns="0" rtlCol="0"/>
          <a:lstStyle/>
          <a:p/>
        </p:txBody>
      </p:sp>
      <p:sp>
        <p:nvSpPr>
          <p:cNvPr id="18" name="object 18"/>
          <p:cNvSpPr/>
          <p:nvPr/>
        </p:nvSpPr>
        <p:spPr>
          <a:xfrm>
            <a:off x="5445125" y="4341571"/>
            <a:ext cx="1461770" cy="452755"/>
          </a:xfrm>
          <a:custGeom>
            <a:avLst/>
            <a:gdLst/>
            <a:ahLst/>
            <a:cxnLst/>
            <a:rect l="l" t="t" r="r" b="b"/>
            <a:pathLst>
              <a:path w="1461770" h="452754">
                <a:moveTo>
                  <a:pt x="0" y="75450"/>
                </a:moveTo>
                <a:lnTo>
                  <a:pt x="5929" y="46082"/>
                </a:lnTo>
                <a:lnTo>
                  <a:pt x="22098" y="22099"/>
                </a:lnTo>
                <a:lnTo>
                  <a:pt x="46077" y="5929"/>
                </a:lnTo>
                <a:lnTo>
                  <a:pt x="75437" y="0"/>
                </a:lnTo>
                <a:lnTo>
                  <a:pt x="1385824" y="0"/>
                </a:lnTo>
                <a:lnTo>
                  <a:pt x="1415184" y="5929"/>
                </a:lnTo>
                <a:lnTo>
                  <a:pt x="1439163" y="22099"/>
                </a:lnTo>
                <a:lnTo>
                  <a:pt x="1455332" y="46082"/>
                </a:lnTo>
                <a:lnTo>
                  <a:pt x="1461261" y="75450"/>
                </a:lnTo>
                <a:lnTo>
                  <a:pt x="1461261" y="377253"/>
                </a:lnTo>
                <a:lnTo>
                  <a:pt x="1455332" y="406621"/>
                </a:lnTo>
                <a:lnTo>
                  <a:pt x="1439164" y="430604"/>
                </a:lnTo>
                <a:lnTo>
                  <a:pt x="1415184" y="446774"/>
                </a:lnTo>
                <a:lnTo>
                  <a:pt x="1385824" y="452704"/>
                </a:lnTo>
                <a:lnTo>
                  <a:pt x="75437" y="452704"/>
                </a:lnTo>
                <a:lnTo>
                  <a:pt x="46077" y="446774"/>
                </a:lnTo>
                <a:lnTo>
                  <a:pt x="22098" y="430604"/>
                </a:lnTo>
                <a:lnTo>
                  <a:pt x="5929" y="406621"/>
                </a:lnTo>
                <a:lnTo>
                  <a:pt x="0" y="377253"/>
                </a:lnTo>
                <a:lnTo>
                  <a:pt x="0" y="75450"/>
                </a:lnTo>
                <a:close/>
              </a:path>
            </a:pathLst>
          </a:custGeom>
          <a:ln w="9525">
            <a:solidFill>
              <a:srgbClr val="666666"/>
            </a:solidFill>
          </a:ln>
        </p:spPr>
        <p:txBody>
          <a:bodyPr wrap="square" lIns="0" tIns="0" rIns="0" bIns="0" rtlCol="0"/>
          <a:lstStyle/>
          <a:p/>
        </p:txBody>
      </p:sp>
      <p:sp>
        <p:nvSpPr>
          <p:cNvPr id="19" name="object 19"/>
          <p:cNvSpPr txBox="1"/>
          <p:nvPr/>
        </p:nvSpPr>
        <p:spPr>
          <a:xfrm>
            <a:off x="5548629" y="4528820"/>
            <a:ext cx="622935" cy="207010"/>
          </a:xfrm>
          <a:prstGeom prst="rect">
            <a:avLst/>
          </a:prstGeom>
        </p:spPr>
        <p:txBody>
          <a:bodyPr vert="horz" wrap="square" lIns="0" tIns="11430" rIns="0" bIns="0" rtlCol="0">
            <a:spAutoFit/>
          </a:bodyPr>
          <a:lstStyle/>
          <a:p>
            <a:pPr marL="12700">
              <a:lnSpc>
                <a:spcPct val="100000"/>
              </a:lnSpc>
              <a:spcBef>
                <a:spcPts val="90"/>
              </a:spcBef>
            </a:pPr>
            <a:r>
              <a:rPr sz="1200" spc="-155" dirty="0">
                <a:latin typeface="Arial" panose="020B0604020202020204"/>
                <a:cs typeface="Arial" panose="020B0604020202020204"/>
              </a:rPr>
              <a:t>B </a:t>
            </a:r>
            <a:r>
              <a:rPr sz="1200" spc="-125" dirty="0">
                <a:latin typeface="Arial" panose="020B0604020202020204"/>
                <a:cs typeface="Arial" panose="020B0604020202020204"/>
              </a:rPr>
              <a:t>← </a:t>
            </a:r>
            <a:r>
              <a:rPr sz="1200" spc="-155" dirty="0">
                <a:latin typeface="Arial" panose="020B0604020202020204"/>
                <a:cs typeface="Arial" panose="020B0604020202020204"/>
              </a:rPr>
              <a:t>B </a:t>
            </a:r>
            <a:r>
              <a:rPr sz="1200" spc="-110" dirty="0">
                <a:latin typeface="Arial" panose="020B0604020202020204"/>
                <a:cs typeface="Arial" panose="020B0604020202020204"/>
              </a:rPr>
              <a:t>+</a:t>
            </a:r>
            <a:r>
              <a:rPr sz="1200" spc="-35" dirty="0">
                <a:latin typeface="Arial" panose="020B0604020202020204"/>
                <a:cs typeface="Arial" panose="020B0604020202020204"/>
              </a:rPr>
              <a:t> </a:t>
            </a:r>
            <a:r>
              <a:rPr sz="1200" b="1" i="1" spc="-5" dirty="0">
                <a:latin typeface="Times New Roman" panose="02020603050405020304"/>
                <a:cs typeface="Times New Roman" panose="02020603050405020304"/>
              </a:rPr>
              <a:t>x</a:t>
            </a:r>
            <a:endParaRPr sz="1200">
              <a:latin typeface="Times New Roman" panose="02020603050405020304"/>
              <a:cs typeface="Times New Roman" panose="02020603050405020304"/>
            </a:endParaRPr>
          </a:p>
        </p:txBody>
      </p:sp>
      <p:sp>
        <p:nvSpPr>
          <p:cNvPr id="20" name="object 20"/>
          <p:cNvSpPr/>
          <p:nvPr/>
        </p:nvSpPr>
        <p:spPr>
          <a:xfrm>
            <a:off x="6906386" y="4273981"/>
            <a:ext cx="247269" cy="76199"/>
          </a:xfrm>
          <a:prstGeom prst="rect">
            <a:avLst/>
          </a:prstGeom>
          <a:blipFill>
            <a:blip r:embed="rId4" cstate="print"/>
            <a:stretch>
              <a:fillRect/>
            </a:stretch>
          </a:blipFill>
        </p:spPr>
        <p:txBody>
          <a:bodyPr wrap="square" lIns="0" tIns="0" rIns="0" bIns="0" rtlCol="0"/>
          <a:lstStyle/>
          <a:p/>
        </p:txBody>
      </p:sp>
      <p:sp>
        <p:nvSpPr>
          <p:cNvPr id="21" name="object 21"/>
          <p:cNvSpPr txBox="1"/>
          <p:nvPr/>
        </p:nvSpPr>
        <p:spPr>
          <a:xfrm>
            <a:off x="592632" y="4131665"/>
            <a:ext cx="156845" cy="23939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999999"/>
                </a:solidFill>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22" name="object 22"/>
          <p:cNvSpPr txBox="1"/>
          <p:nvPr/>
        </p:nvSpPr>
        <p:spPr>
          <a:xfrm>
            <a:off x="7908797" y="4661712"/>
            <a:ext cx="583565" cy="299720"/>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666666"/>
                </a:solidFill>
                <a:latin typeface="Trebuchet MS" panose="020B0603020202020204"/>
                <a:cs typeface="Trebuchet MS" panose="020B0603020202020204"/>
              </a:rPr>
              <a:t>Zone</a:t>
            </a:r>
            <a:r>
              <a:rPr sz="1400" spc="-35" dirty="0">
                <a:solidFill>
                  <a:srgbClr val="666666"/>
                </a:solidFill>
                <a:latin typeface="Trebuchet MS" panose="020B0603020202020204"/>
                <a:cs typeface="Trebuchet MS" panose="020B0603020202020204"/>
              </a:rPr>
              <a:t> </a:t>
            </a:r>
            <a:r>
              <a:rPr sz="1800" i="1" dirty="0">
                <a:solidFill>
                  <a:srgbClr val="666666"/>
                </a:solidFill>
                <a:latin typeface="Times New Roman" panose="02020603050405020304"/>
                <a:cs typeface="Times New Roman" panose="02020603050405020304"/>
              </a:rPr>
              <a:t>b</a:t>
            </a:r>
            <a:endParaRPr sz="1800">
              <a:latin typeface="Times New Roman" panose="02020603050405020304"/>
              <a:cs typeface="Times New Roman" panose="02020603050405020304"/>
            </a:endParaRPr>
          </a:p>
        </p:txBody>
      </p:sp>
      <p:sp>
        <p:nvSpPr>
          <p:cNvPr id="23" name="object 23"/>
          <p:cNvSpPr/>
          <p:nvPr/>
        </p:nvSpPr>
        <p:spPr>
          <a:xfrm>
            <a:off x="2217927" y="4273981"/>
            <a:ext cx="227330" cy="76199"/>
          </a:xfrm>
          <a:prstGeom prst="rect">
            <a:avLst/>
          </a:prstGeom>
          <a:blipFill>
            <a:blip r:embed="rId1" cstate="print"/>
            <a:stretch>
              <a:fillRect/>
            </a:stretch>
          </a:blipFill>
        </p:spPr>
        <p:txBody>
          <a:bodyPr wrap="square" lIns="0" tIns="0" rIns="0" bIns="0" rtlCol="0"/>
          <a:lstStyle/>
          <a:p/>
        </p:txBody>
      </p:sp>
      <p:sp>
        <p:nvSpPr>
          <p:cNvPr id="24" name="object 24"/>
          <p:cNvSpPr/>
          <p:nvPr/>
        </p:nvSpPr>
        <p:spPr>
          <a:xfrm>
            <a:off x="3717797" y="4273981"/>
            <a:ext cx="227456" cy="76199"/>
          </a:xfrm>
          <a:prstGeom prst="rect">
            <a:avLst/>
          </a:prstGeom>
          <a:blipFill>
            <a:blip r:embed="rId5" cstate="print"/>
            <a:stretch>
              <a:fillRect/>
            </a:stretch>
          </a:blipFill>
        </p:spPr>
        <p:txBody>
          <a:bodyPr wrap="square" lIns="0" tIns="0" rIns="0" bIns="0" rtlCol="0"/>
          <a:lstStyle/>
          <a:p/>
        </p:txBody>
      </p:sp>
      <p:sp>
        <p:nvSpPr>
          <p:cNvPr id="25" name="object 25"/>
          <p:cNvSpPr/>
          <p:nvPr/>
        </p:nvSpPr>
        <p:spPr>
          <a:xfrm>
            <a:off x="3868546" y="3374135"/>
            <a:ext cx="1576705" cy="1228725"/>
          </a:xfrm>
          <a:custGeom>
            <a:avLst/>
            <a:gdLst/>
            <a:ahLst/>
            <a:cxnLst/>
            <a:rect l="l" t="t" r="r" b="b"/>
            <a:pathLst>
              <a:path w="1576704" h="1228725">
                <a:moveTo>
                  <a:pt x="1502282" y="1152105"/>
                </a:moveTo>
                <a:lnTo>
                  <a:pt x="1500883" y="1180051"/>
                </a:lnTo>
                <a:lnTo>
                  <a:pt x="1513966" y="1181303"/>
                </a:lnTo>
                <a:lnTo>
                  <a:pt x="1512189" y="1200277"/>
                </a:lnTo>
                <a:lnTo>
                  <a:pt x="1499871" y="1200277"/>
                </a:lnTo>
                <a:lnTo>
                  <a:pt x="1498473" y="1228204"/>
                </a:lnTo>
                <a:lnTo>
                  <a:pt x="1562155" y="1200277"/>
                </a:lnTo>
                <a:lnTo>
                  <a:pt x="1512189" y="1200277"/>
                </a:lnTo>
                <a:lnTo>
                  <a:pt x="1499930" y="1199096"/>
                </a:lnTo>
                <a:lnTo>
                  <a:pt x="1564848" y="1199096"/>
                </a:lnTo>
                <a:lnTo>
                  <a:pt x="1576577" y="1193952"/>
                </a:lnTo>
                <a:lnTo>
                  <a:pt x="1502282" y="1152105"/>
                </a:lnTo>
                <a:close/>
              </a:path>
              <a:path w="1576704" h="1228725">
                <a:moveTo>
                  <a:pt x="1500883" y="1180051"/>
                </a:moveTo>
                <a:lnTo>
                  <a:pt x="1499930" y="1199096"/>
                </a:lnTo>
                <a:lnTo>
                  <a:pt x="1512189" y="1200277"/>
                </a:lnTo>
                <a:lnTo>
                  <a:pt x="1513966" y="1181303"/>
                </a:lnTo>
                <a:lnTo>
                  <a:pt x="1500883" y="1180051"/>
                </a:lnTo>
                <a:close/>
              </a:path>
              <a:path w="1576704" h="1228725">
                <a:moveTo>
                  <a:pt x="74675" y="30228"/>
                </a:moveTo>
                <a:lnTo>
                  <a:pt x="76200" y="39115"/>
                </a:lnTo>
                <a:lnTo>
                  <a:pt x="73884" y="49283"/>
                </a:lnTo>
                <a:lnTo>
                  <a:pt x="109727" y="50926"/>
                </a:lnTo>
                <a:lnTo>
                  <a:pt x="180086" y="60451"/>
                </a:lnTo>
                <a:lnTo>
                  <a:pt x="249681" y="75945"/>
                </a:lnTo>
                <a:lnTo>
                  <a:pt x="317626" y="96774"/>
                </a:lnTo>
                <a:lnTo>
                  <a:pt x="383286" y="122681"/>
                </a:lnTo>
                <a:lnTo>
                  <a:pt x="446277" y="153288"/>
                </a:lnTo>
                <a:lnTo>
                  <a:pt x="505840" y="187959"/>
                </a:lnTo>
                <a:lnTo>
                  <a:pt x="561339" y="226440"/>
                </a:lnTo>
                <a:lnTo>
                  <a:pt x="612520" y="268097"/>
                </a:lnTo>
                <a:lnTo>
                  <a:pt x="658622" y="312800"/>
                </a:lnTo>
                <a:lnTo>
                  <a:pt x="699007" y="359917"/>
                </a:lnTo>
                <a:lnTo>
                  <a:pt x="733298" y="409066"/>
                </a:lnTo>
                <a:lnTo>
                  <a:pt x="760856" y="459613"/>
                </a:lnTo>
                <a:lnTo>
                  <a:pt x="781176" y="511340"/>
                </a:lnTo>
                <a:lnTo>
                  <a:pt x="793623" y="563765"/>
                </a:lnTo>
                <a:lnTo>
                  <a:pt x="797813" y="616381"/>
                </a:lnTo>
                <a:lnTo>
                  <a:pt x="798956" y="643432"/>
                </a:lnTo>
                <a:lnTo>
                  <a:pt x="807847" y="698919"/>
                </a:lnTo>
                <a:lnTo>
                  <a:pt x="825118" y="753567"/>
                </a:lnTo>
                <a:lnTo>
                  <a:pt x="850011" y="806881"/>
                </a:lnTo>
                <a:lnTo>
                  <a:pt x="882141" y="858583"/>
                </a:lnTo>
                <a:lnTo>
                  <a:pt x="920623" y="908316"/>
                </a:lnTo>
                <a:lnTo>
                  <a:pt x="965200" y="955471"/>
                </a:lnTo>
                <a:lnTo>
                  <a:pt x="1014983" y="999845"/>
                </a:lnTo>
                <a:lnTo>
                  <a:pt x="1069720" y="1040993"/>
                </a:lnTo>
                <a:lnTo>
                  <a:pt x="1128649" y="1078369"/>
                </a:lnTo>
                <a:lnTo>
                  <a:pt x="1191132" y="1111758"/>
                </a:lnTo>
                <a:lnTo>
                  <a:pt x="1256918" y="1140650"/>
                </a:lnTo>
                <a:lnTo>
                  <a:pt x="1325117" y="1164526"/>
                </a:lnTo>
                <a:lnTo>
                  <a:pt x="1395476" y="1183119"/>
                </a:lnTo>
                <a:lnTo>
                  <a:pt x="1467230" y="1195946"/>
                </a:lnTo>
                <a:lnTo>
                  <a:pt x="1499930" y="1199096"/>
                </a:lnTo>
                <a:lnTo>
                  <a:pt x="1500883" y="1180051"/>
                </a:lnTo>
                <a:lnTo>
                  <a:pt x="1470152" y="1177112"/>
                </a:lnTo>
                <a:lnTo>
                  <a:pt x="1434973" y="1171663"/>
                </a:lnTo>
                <a:lnTo>
                  <a:pt x="1365250" y="1156220"/>
                </a:lnTo>
                <a:lnTo>
                  <a:pt x="1297431" y="1135405"/>
                </a:lnTo>
                <a:lnTo>
                  <a:pt x="1231645" y="1109497"/>
                </a:lnTo>
                <a:lnTo>
                  <a:pt x="1168780" y="1078953"/>
                </a:lnTo>
                <a:lnTo>
                  <a:pt x="1109217" y="1044282"/>
                </a:lnTo>
                <a:lnTo>
                  <a:pt x="1053591" y="1005865"/>
                </a:lnTo>
                <a:lnTo>
                  <a:pt x="1002411" y="964095"/>
                </a:lnTo>
                <a:lnTo>
                  <a:pt x="956310" y="919441"/>
                </a:lnTo>
                <a:lnTo>
                  <a:pt x="916051" y="872451"/>
                </a:lnTo>
                <a:lnTo>
                  <a:pt x="881761" y="823391"/>
                </a:lnTo>
                <a:lnTo>
                  <a:pt x="854075" y="772896"/>
                </a:lnTo>
                <a:lnTo>
                  <a:pt x="833754" y="721258"/>
                </a:lnTo>
                <a:lnTo>
                  <a:pt x="821181" y="668947"/>
                </a:lnTo>
                <a:lnTo>
                  <a:pt x="816863" y="615581"/>
                </a:lnTo>
                <a:lnTo>
                  <a:pt x="815720" y="587794"/>
                </a:lnTo>
                <a:lnTo>
                  <a:pt x="812291" y="559993"/>
                </a:lnTo>
                <a:lnTo>
                  <a:pt x="799083" y="504977"/>
                </a:lnTo>
                <a:lnTo>
                  <a:pt x="777875" y="450976"/>
                </a:lnTo>
                <a:lnTo>
                  <a:pt x="749173" y="398525"/>
                </a:lnTo>
                <a:lnTo>
                  <a:pt x="713739" y="347852"/>
                </a:lnTo>
                <a:lnTo>
                  <a:pt x="672083" y="299466"/>
                </a:lnTo>
                <a:lnTo>
                  <a:pt x="624839" y="253619"/>
                </a:lnTo>
                <a:lnTo>
                  <a:pt x="572515" y="210947"/>
                </a:lnTo>
                <a:lnTo>
                  <a:pt x="515747" y="171703"/>
                </a:lnTo>
                <a:lnTo>
                  <a:pt x="454913" y="136270"/>
                </a:lnTo>
                <a:lnTo>
                  <a:pt x="390651" y="105156"/>
                </a:lnTo>
                <a:lnTo>
                  <a:pt x="323468" y="78612"/>
                </a:lnTo>
                <a:lnTo>
                  <a:pt x="254253" y="57403"/>
                </a:lnTo>
                <a:lnTo>
                  <a:pt x="183006" y="41656"/>
                </a:lnTo>
                <a:lnTo>
                  <a:pt x="110616" y="31876"/>
                </a:lnTo>
                <a:lnTo>
                  <a:pt x="74675" y="30228"/>
                </a:lnTo>
                <a:close/>
              </a:path>
              <a:path w="1576704" h="1228725">
                <a:moveTo>
                  <a:pt x="39115" y="0"/>
                </a:moveTo>
                <a:lnTo>
                  <a:pt x="24253" y="2615"/>
                </a:lnTo>
                <a:lnTo>
                  <a:pt x="11937" y="10445"/>
                </a:lnTo>
                <a:lnTo>
                  <a:pt x="3432" y="22324"/>
                </a:lnTo>
                <a:lnTo>
                  <a:pt x="0" y="37083"/>
                </a:lnTo>
                <a:lnTo>
                  <a:pt x="2633" y="52018"/>
                </a:lnTo>
                <a:lnTo>
                  <a:pt x="10493" y="64357"/>
                </a:lnTo>
                <a:lnTo>
                  <a:pt x="22377" y="72838"/>
                </a:lnTo>
                <a:lnTo>
                  <a:pt x="37083" y="76200"/>
                </a:lnTo>
                <a:lnTo>
                  <a:pt x="52018" y="73584"/>
                </a:lnTo>
                <a:lnTo>
                  <a:pt x="64357" y="65754"/>
                </a:lnTo>
                <a:lnTo>
                  <a:pt x="72838" y="53875"/>
                </a:lnTo>
                <a:lnTo>
                  <a:pt x="73884" y="49283"/>
                </a:lnTo>
                <a:lnTo>
                  <a:pt x="37718" y="47625"/>
                </a:lnTo>
                <a:lnTo>
                  <a:pt x="38607" y="28575"/>
                </a:lnTo>
                <a:lnTo>
                  <a:pt x="74391" y="28575"/>
                </a:lnTo>
                <a:lnTo>
                  <a:pt x="73638" y="24181"/>
                </a:lnTo>
                <a:lnTo>
                  <a:pt x="65801" y="11842"/>
                </a:lnTo>
                <a:lnTo>
                  <a:pt x="53893" y="3361"/>
                </a:lnTo>
                <a:lnTo>
                  <a:pt x="39115" y="0"/>
                </a:lnTo>
                <a:close/>
              </a:path>
              <a:path w="1576704" h="1228725">
                <a:moveTo>
                  <a:pt x="38607" y="28575"/>
                </a:moveTo>
                <a:lnTo>
                  <a:pt x="37718" y="47625"/>
                </a:lnTo>
                <a:lnTo>
                  <a:pt x="73884" y="49283"/>
                </a:lnTo>
                <a:lnTo>
                  <a:pt x="76200" y="39115"/>
                </a:lnTo>
                <a:lnTo>
                  <a:pt x="74675" y="30228"/>
                </a:lnTo>
                <a:lnTo>
                  <a:pt x="38607" y="28575"/>
                </a:lnTo>
                <a:close/>
              </a:path>
              <a:path w="1576704" h="1228725">
                <a:moveTo>
                  <a:pt x="74391" y="28575"/>
                </a:moveTo>
                <a:lnTo>
                  <a:pt x="38607" y="28575"/>
                </a:lnTo>
                <a:lnTo>
                  <a:pt x="74675" y="30228"/>
                </a:lnTo>
                <a:lnTo>
                  <a:pt x="74391" y="28575"/>
                </a:lnTo>
                <a:close/>
              </a:path>
            </a:pathLst>
          </a:custGeom>
          <a:solidFill>
            <a:srgbClr val="666666"/>
          </a:solidFill>
        </p:spPr>
        <p:txBody>
          <a:bodyPr wrap="square" lIns="0" tIns="0" rIns="0" bIns="0" rtlCol="0"/>
          <a:lstStyle/>
          <a:p/>
        </p:txBody>
      </p:sp>
      <p:sp>
        <p:nvSpPr>
          <p:cNvPr id="26" name="object 26"/>
          <p:cNvSpPr/>
          <p:nvPr/>
        </p:nvSpPr>
        <p:spPr>
          <a:xfrm>
            <a:off x="5217667" y="4273981"/>
            <a:ext cx="227457" cy="76199"/>
          </a:xfrm>
          <a:prstGeom prst="rect">
            <a:avLst/>
          </a:prstGeom>
          <a:blipFill>
            <a:blip r:embed="rId5" cstate="print"/>
            <a:stretch>
              <a:fillRect/>
            </a:stretch>
          </a:blipFill>
        </p:spPr>
        <p:txBody>
          <a:bodyPr wrap="square" lIns="0" tIns="0" rIns="0" bIns="0" rtlCol="0"/>
          <a:lstStyle/>
          <a:p/>
        </p:txBody>
      </p:sp>
      <p:sp>
        <p:nvSpPr>
          <p:cNvPr id="27" name="object 27"/>
          <p:cNvSpPr/>
          <p:nvPr/>
        </p:nvSpPr>
        <p:spPr>
          <a:xfrm>
            <a:off x="945413" y="2994025"/>
            <a:ext cx="1273175" cy="325120"/>
          </a:xfrm>
          <a:custGeom>
            <a:avLst/>
            <a:gdLst/>
            <a:ahLst/>
            <a:cxnLst/>
            <a:rect l="l" t="t" r="r" b="b"/>
            <a:pathLst>
              <a:path w="1273175" h="325120">
                <a:moveTo>
                  <a:pt x="1218539" y="0"/>
                </a:moveTo>
                <a:lnTo>
                  <a:pt x="54102" y="0"/>
                </a:lnTo>
                <a:lnTo>
                  <a:pt x="33041" y="4256"/>
                </a:lnTo>
                <a:lnTo>
                  <a:pt x="15844" y="15859"/>
                </a:lnTo>
                <a:lnTo>
                  <a:pt x="4251" y="33057"/>
                </a:lnTo>
                <a:lnTo>
                  <a:pt x="0" y="54101"/>
                </a:lnTo>
                <a:lnTo>
                  <a:pt x="0" y="270510"/>
                </a:lnTo>
                <a:lnTo>
                  <a:pt x="4251" y="291554"/>
                </a:lnTo>
                <a:lnTo>
                  <a:pt x="15844" y="308752"/>
                </a:lnTo>
                <a:lnTo>
                  <a:pt x="33041" y="320355"/>
                </a:lnTo>
                <a:lnTo>
                  <a:pt x="54102" y="324612"/>
                </a:lnTo>
                <a:lnTo>
                  <a:pt x="1218539" y="324612"/>
                </a:lnTo>
                <a:lnTo>
                  <a:pt x="1239583" y="320355"/>
                </a:lnTo>
                <a:lnTo>
                  <a:pt x="1256782" y="308752"/>
                </a:lnTo>
                <a:lnTo>
                  <a:pt x="1268385" y="291554"/>
                </a:lnTo>
                <a:lnTo>
                  <a:pt x="1272641" y="270510"/>
                </a:lnTo>
                <a:lnTo>
                  <a:pt x="1272641" y="54101"/>
                </a:lnTo>
                <a:lnTo>
                  <a:pt x="1268385" y="33057"/>
                </a:lnTo>
                <a:lnTo>
                  <a:pt x="1256782" y="15859"/>
                </a:lnTo>
                <a:lnTo>
                  <a:pt x="1239583" y="4256"/>
                </a:lnTo>
                <a:lnTo>
                  <a:pt x="1218539" y="0"/>
                </a:lnTo>
                <a:close/>
              </a:path>
            </a:pathLst>
          </a:custGeom>
          <a:solidFill>
            <a:srgbClr val="CCCCCC"/>
          </a:solidFill>
        </p:spPr>
        <p:txBody>
          <a:bodyPr wrap="square" lIns="0" tIns="0" rIns="0" bIns="0" rtlCol="0"/>
          <a:lstStyle/>
          <a:p/>
        </p:txBody>
      </p:sp>
      <p:sp>
        <p:nvSpPr>
          <p:cNvPr id="28" name="object 28"/>
          <p:cNvSpPr/>
          <p:nvPr/>
        </p:nvSpPr>
        <p:spPr>
          <a:xfrm>
            <a:off x="945413" y="2994025"/>
            <a:ext cx="1273175" cy="325120"/>
          </a:xfrm>
          <a:custGeom>
            <a:avLst/>
            <a:gdLst/>
            <a:ahLst/>
            <a:cxnLst/>
            <a:rect l="l" t="t" r="r" b="b"/>
            <a:pathLst>
              <a:path w="1273175" h="325120">
                <a:moveTo>
                  <a:pt x="0" y="54101"/>
                </a:moveTo>
                <a:lnTo>
                  <a:pt x="4251" y="33057"/>
                </a:lnTo>
                <a:lnTo>
                  <a:pt x="15844" y="15859"/>
                </a:lnTo>
                <a:lnTo>
                  <a:pt x="33041" y="4256"/>
                </a:lnTo>
                <a:lnTo>
                  <a:pt x="54102" y="0"/>
                </a:lnTo>
                <a:lnTo>
                  <a:pt x="1218539" y="0"/>
                </a:lnTo>
                <a:lnTo>
                  <a:pt x="1239583" y="4256"/>
                </a:lnTo>
                <a:lnTo>
                  <a:pt x="1256782" y="15859"/>
                </a:lnTo>
                <a:lnTo>
                  <a:pt x="1268385" y="33057"/>
                </a:lnTo>
                <a:lnTo>
                  <a:pt x="1272641" y="54101"/>
                </a:lnTo>
                <a:lnTo>
                  <a:pt x="1272641" y="270510"/>
                </a:lnTo>
                <a:lnTo>
                  <a:pt x="1268385" y="291554"/>
                </a:lnTo>
                <a:lnTo>
                  <a:pt x="1256782" y="308752"/>
                </a:lnTo>
                <a:lnTo>
                  <a:pt x="1239583" y="320355"/>
                </a:lnTo>
                <a:lnTo>
                  <a:pt x="1218539" y="324612"/>
                </a:lnTo>
                <a:lnTo>
                  <a:pt x="54102" y="324612"/>
                </a:lnTo>
                <a:lnTo>
                  <a:pt x="33041" y="320355"/>
                </a:lnTo>
                <a:lnTo>
                  <a:pt x="15844" y="308752"/>
                </a:lnTo>
                <a:lnTo>
                  <a:pt x="4251" y="291554"/>
                </a:lnTo>
                <a:lnTo>
                  <a:pt x="0" y="270510"/>
                </a:lnTo>
                <a:lnTo>
                  <a:pt x="0" y="54101"/>
                </a:lnTo>
                <a:close/>
              </a:path>
            </a:pathLst>
          </a:custGeom>
          <a:ln w="9525">
            <a:solidFill>
              <a:srgbClr val="666666"/>
            </a:solidFill>
          </a:ln>
        </p:spPr>
        <p:txBody>
          <a:bodyPr wrap="square" lIns="0" tIns="0" rIns="0" bIns="0" rtlCol="0"/>
          <a:lstStyle/>
          <a:p/>
        </p:txBody>
      </p:sp>
      <p:sp>
        <p:nvSpPr>
          <p:cNvPr id="29" name="object 29"/>
          <p:cNvSpPr txBox="1"/>
          <p:nvPr/>
        </p:nvSpPr>
        <p:spPr>
          <a:xfrm>
            <a:off x="950175" y="3058160"/>
            <a:ext cx="1263650" cy="195580"/>
          </a:xfrm>
          <a:prstGeom prst="rect">
            <a:avLst/>
          </a:prstGeom>
        </p:spPr>
        <p:txBody>
          <a:bodyPr vert="horz" wrap="square" lIns="0" tIns="14604" rIns="0" bIns="0" rtlCol="0">
            <a:spAutoFit/>
          </a:bodyPr>
          <a:lstStyle/>
          <a:p>
            <a:pPr marL="102870">
              <a:lnSpc>
                <a:spcPct val="100000"/>
              </a:lnSpc>
              <a:spcBef>
                <a:spcPts val="115"/>
              </a:spcBef>
            </a:pPr>
            <a:r>
              <a:rPr sz="1000" dirty="0">
                <a:solidFill>
                  <a:srgbClr val="666666"/>
                </a:solidFill>
                <a:latin typeface="Trebuchet MS" panose="020B0603020202020204"/>
                <a:cs typeface="Trebuchet MS" panose="020B0603020202020204"/>
              </a:rPr>
              <a:t>Block</a:t>
            </a:r>
            <a:r>
              <a:rPr sz="1000" spc="-30" dirty="0">
                <a:solidFill>
                  <a:srgbClr val="666666"/>
                </a:solidFill>
                <a:latin typeface="Trebuchet MS" panose="020B0603020202020204"/>
                <a:cs typeface="Trebuchet MS" panose="020B0603020202020204"/>
              </a:rPr>
              <a:t> </a:t>
            </a:r>
            <a:r>
              <a:rPr sz="1100" i="1" dirty="0">
                <a:solidFill>
                  <a:srgbClr val="666666"/>
                </a:solidFill>
                <a:latin typeface="Times New Roman" panose="02020603050405020304"/>
                <a:cs typeface="Times New Roman" panose="02020603050405020304"/>
              </a:rPr>
              <a:t>t</a:t>
            </a:r>
            <a:r>
              <a:rPr sz="1100" dirty="0">
                <a:solidFill>
                  <a:srgbClr val="666666"/>
                </a:solidFill>
                <a:latin typeface="Times New Roman" panose="02020603050405020304"/>
                <a:cs typeface="Times New Roman" panose="02020603050405020304"/>
              </a:rPr>
              <a:t>+0</a:t>
            </a:r>
            <a:endParaRPr sz="1100">
              <a:latin typeface="Times New Roman" panose="02020603050405020304"/>
              <a:cs typeface="Times New Roman" panose="02020603050405020304"/>
            </a:endParaRPr>
          </a:p>
        </p:txBody>
      </p:sp>
      <p:sp>
        <p:nvSpPr>
          <p:cNvPr id="30" name="object 30"/>
          <p:cNvSpPr/>
          <p:nvPr/>
        </p:nvSpPr>
        <p:spPr>
          <a:xfrm>
            <a:off x="2445257" y="2994025"/>
            <a:ext cx="1461770" cy="325120"/>
          </a:xfrm>
          <a:custGeom>
            <a:avLst/>
            <a:gdLst/>
            <a:ahLst/>
            <a:cxnLst/>
            <a:rect l="l" t="t" r="r" b="b"/>
            <a:pathLst>
              <a:path w="1461770" h="325120">
                <a:moveTo>
                  <a:pt x="1407287" y="0"/>
                </a:moveTo>
                <a:lnTo>
                  <a:pt x="54102" y="0"/>
                </a:lnTo>
                <a:lnTo>
                  <a:pt x="33057" y="4256"/>
                </a:lnTo>
                <a:lnTo>
                  <a:pt x="15859" y="15859"/>
                </a:lnTo>
                <a:lnTo>
                  <a:pt x="4256" y="33057"/>
                </a:lnTo>
                <a:lnTo>
                  <a:pt x="0" y="54101"/>
                </a:lnTo>
                <a:lnTo>
                  <a:pt x="0" y="270510"/>
                </a:lnTo>
                <a:lnTo>
                  <a:pt x="4256" y="291554"/>
                </a:lnTo>
                <a:lnTo>
                  <a:pt x="15859" y="308752"/>
                </a:lnTo>
                <a:lnTo>
                  <a:pt x="33057" y="320355"/>
                </a:lnTo>
                <a:lnTo>
                  <a:pt x="54102" y="324612"/>
                </a:lnTo>
                <a:lnTo>
                  <a:pt x="1407287" y="324612"/>
                </a:lnTo>
                <a:lnTo>
                  <a:pt x="1428331" y="320355"/>
                </a:lnTo>
                <a:lnTo>
                  <a:pt x="1445529" y="308752"/>
                </a:lnTo>
                <a:lnTo>
                  <a:pt x="1457132" y="291554"/>
                </a:lnTo>
                <a:lnTo>
                  <a:pt x="1461389" y="270510"/>
                </a:lnTo>
                <a:lnTo>
                  <a:pt x="1461389" y="54101"/>
                </a:lnTo>
                <a:lnTo>
                  <a:pt x="1457132" y="33057"/>
                </a:lnTo>
                <a:lnTo>
                  <a:pt x="1445529" y="15859"/>
                </a:lnTo>
                <a:lnTo>
                  <a:pt x="1428331" y="4256"/>
                </a:lnTo>
                <a:lnTo>
                  <a:pt x="1407287" y="0"/>
                </a:lnTo>
                <a:close/>
              </a:path>
            </a:pathLst>
          </a:custGeom>
          <a:solidFill>
            <a:srgbClr val="CCCCCC"/>
          </a:solidFill>
        </p:spPr>
        <p:txBody>
          <a:bodyPr wrap="square" lIns="0" tIns="0" rIns="0" bIns="0" rtlCol="0"/>
          <a:lstStyle/>
          <a:p/>
        </p:txBody>
      </p:sp>
      <p:sp>
        <p:nvSpPr>
          <p:cNvPr id="31" name="object 31"/>
          <p:cNvSpPr/>
          <p:nvPr/>
        </p:nvSpPr>
        <p:spPr>
          <a:xfrm>
            <a:off x="2445257" y="2994025"/>
            <a:ext cx="1461770" cy="325120"/>
          </a:xfrm>
          <a:custGeom>
            <a:avLst/>
            <a:gdLst/>
            <a:ahLst/>
            <a:cxnLst/>
            <a:rect l="l" t="t" r="r" b="b"/>
            <a:pathLst>
              <a:path w="1461770" h="325120">
                <a:moveTo>
                  <a:pt x="0" y="54101"/>
                </a:moveTo>
                <a:lnTo>
                  <a:pt x="4256" y="33057"/>
                </a:lnTo>
                <a:lnTo>
                  <a:pt x="15859" y="15859"/>
                </a:lnTo>
                <a:lnTo>
                  <a:pt x="33057" y="4256"/>
                </a:lnTo>
                <a:lnTo>
                  <a:pt x="54102" y="0"/>
                </a:lnTo>
                <a:lnTo>
                  <a:pt x="1407287" y="0"/>
                </a:lnTo>
                <a:lnTo>
                  <a:pt x="1428331" y="4256"/>
                </a:lnTo>
                <a:lnTo>
                  <a:pt x="1445529" y="15859"/>
                </a:lnTo>
                <a:lnTo>
                  <a:pt x="1457132" y="33057"/>
                </a:lnTo>
                <a:lnTo>
                  <a:pt x="1461389" y="54101"/>
                </a:lnTo>
                <a:lnTo>
                  <a:pt x="1461389" y="270510"/>
                </a:lnTo>
                <a:lnTo>
                  <a:pt x="1457132" y="291554"/>
                </a:lnTo>
                <a:lnTo>
                  <a:pt x="1445529" y="308752"/>
                </a:lnTo>
                <a:lnTo>
                  <a:pt x="1428331" y="320355"/>
                </a:lnTo>
                <a:lnTo>
                  <a:pt x="1407287" y="324612"/>
                </a:lnTo>
                <a:lnTo>
                  <a:pt x="54102" y="324612"/>
                </a:lnTo>
                <a:lnTo>
                  <a:pt x="33057" y="320355"/>
                </a:lnTo>
                <a:lnTo>
                  <a:pt x="15859" y="308752"/>
                </a:lnTo>
                <a:lnTo>
                  <a:pt x="4256" y="291554"/>
                </a:lnTo>
                <a:lnTo>
                  <a:pt x="0" y="270510"/>
                </a:lnTo>
                <a:lnTo>
                  <a:pt x="0" y="54101"/>
                </a:lnTo>
                <a:close/>
              </a:path>
            </a:pathLst>
          </a:custGeom>
          <a:ln w="9525">
            <a:solidFill>
              <a:srgbClr val="666666"/>
            </a:solidFill>
          </a:ln>
        </p:spPr>
        <p:txBody>
          <a:bodyPr wrap="square" lIns="0" tIns="0" rIns="0" bIns="0" rtlCol="0"/>
          <a:lstStyle/>
          <a:p/>
        </p:txBody>
      </p:sp>
      <p:sp>
        <p:nvSpPr>
          <p:cNvPr id="32" name="object 32"/>
          <p:cNvSpPr txBox="1"/>
          <p:nvPr/>
        </p:nvSpPr>
        <p:spPr>
          <a:xfrm>
            <a:off x="2450020" y="3058160"/>
            <a:ext cx="1452245" cy="195580"/>
          </a:xfrm>
          <a:prstGeom prst="rect">
            <a:avLst/>
          </a:prstGeom>
        </p:spPr>
        <p:txBody>
          <a:bodyPr vert="horz" wrap="square" lIns="0" tIns="14604" rIns="0" bIns="0" rtlCol="0">
            <a:spAutoFit/>
          </a:bodyPr>
          <a:lstStyle/>
          <a:p>
            <a:pPr marL="103505">
              <a:lnSpc>
                <a:spcPct val="100000"/>
              </a:lnSpc>
              <a:spcBef>
                <a:spcPts val="115"/>
              </a:spcBef>
            </a:pPr>
            <a:r>
              <a:rPr sz="1000" dirty="0">
                <a:solidFill>
                  <a:srgbClr val="666666"/>
                </a:solidFill>
                <a:latin typeface="Trebuchet MS" panose="020B0603020202020204"/>
                <a:cs typeface="Trebuchet MS" panose="020B0603020202020204"/>
              </a:rPr>
              <a:t>Block</a:t>
            </a:r>
            <a:r>
              <a:rPr sz="1000" spc="-25"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t</a:t>
            </a:r>
            <a:r>
              <a:rPr sz="1100" spc="-5" dirty="0">
                <a:solidFill>
                  <a:srgbClr val="666666"/>
                </a:solidFill>
                <a:latin typeface="Times New Roman" panose="02020603050405020304"/>
                <a:cs typeface="Times New Roman" panose="02020603050405020304"/>
              </a:rPr>
              <a:t>+1</a:t>
            </a:r>
            <a:endParaRPr sz="1100">
              <a:latin typeface="Times New Roman" panose="02020603050405020304"/>
              <a:cs typeface="Times New Roman" panose="02020603050405020304"/>
            </a:endParaRPr>
          </a:p>
        </p:txBody>
      </p:sp>
      <p:sp>
        <p:nvSpPr>
          <p:cNvPr id="33" name="object 33"/>
          <p:cNvSpPr/>
          <p:nvPr/>
        </p:nvSpPr>
        <p:spPr>
          <a:xfrm>
            <a:off x="4153789" y="2994025"/>
            <a:ext cx="1273175" cy="325120"/>
          </a:xfrm>
          <a:custGeom>
            <a:avLst/>
            <a:gdLst/>
            <a:ahLst/>
            <a:cxnLst/>
            <a:rect l="l" t="t" r="r" b="b"/>
            <a:pathLst>
              <a:path w="1273175" h="325120">
                <a:moveTo>
                  <a:pt x="1218564" y="0"/>
                </a:moveTo>
                <a:lnTo>
                  <a:pt x="54101" y="0"/>
                </a:lnTo>
                <a:lnTo>
                  <a:pt x="33057" y="4256"/>
                </a:lnTo>
                <a:lnTo>
                  <a:pt x="15859" y="15859"/>
                </a:lnTo>
                <a:lnTo>
                  <a:pt x="4256" y="33057"/>
                </a:lnTo>
                <a:lnTo>
                  <a:pt x="0" y="54101"/>
                </a:lnTo>
                <a:lnTo>
                  <a:pt x="0" y="270510"/>
                </a:lnTo>
                <a:lnTo>
                  <a:pt x="4256" y="291554"/>
                </a:lnTo>
                <a:lnTo>
                  <a:pt x="15859" y="308752"/>
                </a:lnTo>
                <a:lnTo>
                  <a:pt x="33057" y="320355"/>
                </a:lnTo>
                <a:lnTo>
                  <a:pt x="54101" y="324612"/>
                </a:lnTo>
                <a:lnTo>
                  <a:pt x="1218564" y="324612"/>
                </a:lnTo>
                <a:lnTo>
                  <a:pt x="1239609" y="320355"/>
                </a:lnTo>
                <a:lnTo>
                  <a:pt x="1256807" y="308752"/>
                </a:lnTo>
                <a:lnTo>
                  <a:pt x="1268410" y="291554"/>
                </a:lnTo>
                <a:lnTo>
                  <a:pt x="1272666" y="270510"/>
                </a:lnTo>
                <a:lnTo>
                  <a:pt x="1272666" y="54101"/>
                </a:lnTo>
                <a:lnTo>
                  <a:pt x="1268410" y="33057"/>
                </a:lnTo>
                <a:lnTo>
                  <a:pt x="1256807" y="15859"/>
                </a:lnTo>
                <a:lnTo>
                  <a:pt x="1239609" y="4256"/>
                </a:lnTo>
                <a:lnTo>
                  <a:pt x="1218564" y="0"/>
                </a:lnTo>
                <a:close/>
              </a:path>
            </a:pathLst>
          </a:custGeom>
          <a:solidFill>
            <a:srgbClr val="CCCCCC"/>
          </a:solidFill>
        </p:spPr>
        <p:txBody>
          <a:bodyPr wrap="square" lIns="0" tIns="0" rIns="0" bIns="0" rtlCol="0"/>
          <a:lstStyle/>
          <a:p/>
        </p:txBody>
      </p:sp>
      <p:sp>
        <p:nvSpPr>
          <p:cNvPr id="34" name="object 34"/>
          <p:cNvSpPr/>
          <p:nvPr/>
        </p:nvSpPr>
        <p:spPr>
          <a:xfrm>
            <a:off x="4153789" y="2994025"/>
            <a:ext cx="1273175" cy="325120"/>
          </a:xfrm>
          <a:custGeom>
            <a:avLst/>
            <a:gdLst/>
            <a:ahLst/>
            <a:cxnLst/>
            <a:rect l="l" t="t" r="r" b="b"/>
            <a:pathLst>
              <a:path w="1273175" h="325120">
                <a:moveTo>
                  <a:pt x="0" y="54101"/>
                </a:moveTo>
                <a:lnTo>
                  <a:pt x="4256" y="33057"/>
                </a:lnTo>
                <a:lnTo>
                  <a:pt x="15859" y="15859"/>
                </a:lnTo>
                <a:lnTo>
                  <a:pt x="33057" y="4256"/>
                </a:lnTo>
                <a:lnTo>
                  <a:pt x="54101" y="0"/>
                </a:lnTo>
                <a:lnTo>
                  <a:pt x="1218564" y="0"/>
                </a:lnTo>
                <a:lnTo>
                  <a:pt x="1239609" y="4256"/>
                </a:lnTo>
                <a:lnTo>
                  <a:pt x="1256807" y="15859"/>
                </a:lnTo>
                <a:lnTo>
                  <a:pt x="1268410" y="33057"/>
                </a:lnTo>
                <a:lnTo>
                  <a:pt x="1272666" y="54101"/>
                </a:lnTo>
                <a:lnTo>
                  <a:pt x="1272666" y="270510"/>
                </a:lnTo>
                <a:lnTo>
                  <a:pt x="1268410" y="291554"/>
                </a:lnTo>
                <a:lnTo>
                  <a:pt x="1256807" y="308752"/>
                </a:lnTo>
                <a:lnTo>
                  <a:pt x="1239609" y="320355"/>
                </a:lnTo>
                <a:lnTo>
                  <a:pt x="1218564" y="324612"/>
                </a:lnTo>
                <a:lnTo>
                  <a:pt x="54101" y="324612"/>
                </a:lnTo>
                <a:lnTo>
                  <a:pt x="33057" y="320355"/>
                </a:lnTo>
                <a:lnTo>
                  <a:pt x="15859" y="308752"/>
                </a:lnTo>
                <a:lnTo>
                  <a:pt x="4256" y="291554"/>
                </a:lnTo>
                <a:lnTo>
                  <a:pt x="0" y="270510"/>
                </a:lnTo>
                <a:lnTo>
                  <a:pt x="0" y="54101"/>
                </a:lnTo>
                <a:close/>
              </a:path>
            </a:pathLst>
          </a:custGeom>
          <a:ln w="9525">
            <a:solidFill>
              <a:srgbClr val="666666"/>
            </a:solidFill>
          </a:ln>
        </p:spPr>
        <p:txBody>
          <a:bodyPr wrap="square" lIns="0" tIns="0" rIns="0" bIns="0" rtlCol="0"/>
          <a:lstStyle/>
          <a:p/>
        </p:txBody>
      </p:sp>
      <p:sp>
        <p:nvSpPr>
          <p:cNvPr id="35" name="object 35"/>
          <p:cNvSpPr txBox="1"/>
          <p:nvPr/>
        </p:nvSpPr>
        <p:spPr>
          <a:xfrm>
            <a:off x="4158551" y="3058160"/>
            <a:ext cx="1263650" cy="195580"/>
          </a:xfrm>
          <a:prstGeom prst="rect">
            <a:avLst/>
          </a:prstGeom>
        </p:spPr>
        <p:txBody>
          <a:bodyPr vert="horz" wrap="square" lIns="0" tIns="14604" rIns="0" bIns="0" rtlCol="0">
            <a:spAutoFit/>
          </a:bodyPr>
          <a:lstStyle/>
          <a:p>
            <a:pPr marL="104140">
              <a:lnSpc>
                <a:spcPct val="100000"/>
              </a:lnSpc>
              <a:spcBef>
                <a:spcPts val="115"/>
              </a:spcBef>
            </a:pPr>
            <a:r>
              <a:rPr sz="1000" dirty="0">
                <a:solidFill>
                  <a:srgbClr val="666666"/>
                </a:solidFill>
                <a:latin typeface="Trebuchet MS" panose="020B0603020202020204"/>
                <a:cs typeface="Trebuchet MS" panose="020B0603020202020204"/>
              </a:rPr>
              <a:t>Block</a:t>
            </a:r>
            <a:r>
              <a:rPr sz="1000" spc="-20"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t</a:t>
            </a:r>
            <a:r>
              <a:rPr sz="1100" spc="-5" dirty="0">
                <a:solidFill>
                  <a:srgbClr val="666666"/>
                </a:solidFill>
                <a:latin typeface="Times New Roman" panose="02020603050405020304"/>
                <a:cs typeface="Times New Roman" panose="02020603050405020304"/>
              </a:rPr>
              <a:t>+2</a:t>
            </a:r>
            <a:endParaRPr sz="1100">
              <a:latin typeface="Times New Roman" panose="02020603050405020304"/>
              <a:cs typeface="Times New Roman" panose="02020603050405020304"/>
            </a:endParaRPr>
          </a:p>
        </p:txBody>
      </p:sp>
      <p:sp>
        <p:nvSpPr>
          <p:cNvPr id="36" name="object 36"/>
          <p:cNvSpPr/>
          <p:nvPr/>
        </p:nvSpPr>
        <p:spPr>
          <a:xfrm>
            <a:off x="5653785" y="2994025"/>
            <a:ext cx="1272540" cy="325120"/>
          </a:xfrm>
          <a:custGeom>
            <a:avLst/>
            <a:gdLst/>
            <a:ahLst/>
            <a:cxnLst/>
            <a:rect l="l" t="t" r="r" b="b"/>
            <a:pathLst>
              <a:path w="1272540" h="325120">
                <a:moveTo>
                  <a:pt x="1218438" y="0"/>
                </a:moveTo>
                <a:lnTo>
                  <a:pt x="54101" y="0"/>
                </a:lnTo>
                <a:lnTo>
                  <a:pt x="33004" y="4256"/>
                </a:lnTo>
                <a:lnTo>
                  <a:pt x="15811" y="15859"/>
                </a:lnTo>
                <a:lnTo>
                  <a:pt x="4238" y="33057"/>
                </a:lnTo>
                <a:lnTo>
                  <a:pt x="0" y="54101"/>
                </a:lnTo>
                <a:lnTo>
                  <a:pt x="0" y="270510"/>
                </a:lnTo>
                <a:lnTo>
                  <a:pt x="4238" y="291554"/>
                </a:lnTo>
                <a:lnTo>
                  <a:pt x="15811" y="308752"/>
                </a:lnTo>
                <a:lnTo>
                  <a:pt x="33004" y="320355"/>
                </a:lnTo>
                <a:lnTo>
                  <a:pt x="54101" y="324612"/>
                </a:lnTo>
                <a:lnTo>
                  <a:pt x="1218438" y="324612"/>
                </a:lnTo>
                <a:lnTo>
                  <a:pt x="1239482" y="320355"/>
                </a:lnTo>
                <a:lnTo>
                  <a:pt x="1256680" y="308752"/>
                </a:lnTo>
                <a:lnTo>
                  <a:pt x="1268283" y="291554"/>
                </a:lnTo>
                <a:lnTo>
                  <a:pt x="1272539" y="270510"/>
                </a:lnTo>
                <a:lnTo>
                  <a:pt x="1272539" y="54101"/>
                </a:lnTo>
                <a:lnTo>
                  <a:pt x="1268283" y="33057"/>
                </a:lnTo>
                <a:lnTo>
                  <a:pt x="1256680" y="15859"/>
                </a:lnTo>
                <a:lnTo>
                  <a:pt x="1239482" y="4256"/>
                </a:lnTo>
                <a:lnTo>
                  <a:pt x="1218438" y="0"/>
                </a:lnTo>
                <a:close/>
              </a:path>
            </a:pathLst>
          </a:custGeom>
          <a:solidFill>
            <a:srgbClr val="CCCCCC"/>
          </a:solidFill>
        </p:spPr>
        <p:txBody>
          <a:bodyPr wrap="square" lIns="0" tIns="0" rIns="0" bIns="0" rtlCol="0"/>
          <a:lstStyle/>
          <a:p/>
        </p:txBody>
      </p:sp>
      <p:sp>
        <p:nvSpPr>
          <p:cNvPr id="37" name="object 37"/>
          <p:cNvSpPr/>
          <p:nvPr/>
        </p:nvSpPr>
        <p:spPr>
          <a:xfrm>
            <a:off x="5653785" y="2994025"/>
            <a:ext cx="1272540" cy="325120"/>
          </a:xfrm>
          <a:custGeom>
            <a:avLst/>
            <a:gdLst/>
            <a:ahLst/>
            <a:cxnLst/>
            <a:rect l="l" t="t" r="r" b="b"/>
            <a:pathLst>
              <a:path w="1272540" h="325120">
                <a:moveTo>
                  <a:pt x="0" y="54101"/>
                </a:moveTo>
                <a:lnTo>
                  <a:pt x="4238" y="33057"/>
                </a:lnTo>
                <a:lnTo>
                  <a:pt x="15811" y="15859"/>
                </a:lnTo>
                <a:lnTo>
                  <a:pt x="33004" y="4256"/>
                </a:lnTo>
                <a:lnTo>
                  <a:pt x="54101" y="0"/>
                </a:lnTo>
                <a:lnTo>
                  <a:pt x="1218438" y="0"/>
                </a:lnTo>
                <a:lnTo>
                  <a:pt x="1239482" y="4256"/>
                </a:lnTo>
                <a:lnTo>
                  <a:pt x="1256680" y="15859"/>
                </a:lnTo>
                <a:lnTo>
                  <a:pt x="1268283" y="33057"/>
                </a:lnTo>
                <a:lnTo>
                  <a:pt x="1272539" y="54101"/>
                </a:lnTo>
                <a:lnTo>
                  <a:pt x="1272539" y="270510"/>
                </a:lnTo>
                <a:lnTo>
                  <a:pt x="1268283" y="291554"/>
                </a:lnTo>
                <a:lnTo>
                  <a:pt x="1256680" y="308752"/>
                </a:lnTo>
                <a:lnTo>
                  <a:pt x="1239482" y="320355"/>
                </a:lnTo>
                <a:lnTo>
                  <a:pt x="1218438" y="324612"/>
                </a:lnTo>
                <a:lnTo>
                  <a:pt x="54101" y="324612"/>
                </a:lnTo>
                <a:lnTo>
                  <a:pt x="33004" y="320355"/>
                </a:lnTo>
                <a:lnTo>
                  <a:pt x="15811" y="308752"/>
                </a:lnTo>
                <a:lnTo>
                  <a:pt x="4238" y="291554"/>
                </a:lnTo>
                <a:lnTo>
                  <a:pt x="0" y="270510"/>
                </a:lnTo>
                <a:lnTo>
                  <a:pt x="0" y="54101"/>
                </a:lnTo>
                <a:close/>
              </a:path>
            </a:pathLst>
          </a:custGeom>
          <a:ln w="9525">
            <a:solidFill>
              <a:srgbClr val="666666"/>
            </a:solidFill>
          </a:ln>
        </p:spPr>
        <p:txBody>
          <a:bodyPr wrap="square" lIns="0" tIns="0" rIns="0" bIns="0" rtlCol="0"/>
          <a:lstStyle/>
          <a:p/>
        </p:txBody>
      </p:sp>
      <p:sp>
        <p:nvSpPr>
          <p:cNvPr id="38" name="object 38"/>
          <p:cNvSpPr txBox="1"/>
          <p:nvPr/>
        </p:nvSpPr>
        <p:spPr>
          <a:xfrm>
            <a:off x="5658548" y="3058160"/>
            <a:ext cx="1263015" cy="195580"/>
          </a:xfrm>
          <a:prstGeom prst="rect">
            <a:avLst/>
          </a:prstGeom>
        </p:spPr>
        <p:txBody>
          <a:bodyPr vert="horz" wrap="square" lIns="0" tIns="14604" rIns="0" bIns="0" rtlCol="0">
            <a:spAutoFit/>
          </a:bodyPr>
          <a:lstStyle/>
          <a:p>
            <a:pPr marL="104775">
              <a:lnSpc>
                <a:spcPct val="100000"/>
              </a:lnSpc>
              <a:spcBef>
                <a:spcPts val="115"/>
              </a:spcBef>
            </a:pPr>
            <a:r>
              <a:rPr sz="1000" dirty="0">
                <a:solidFill>
                  <a:srgbClr val="666666"/>
                </a:solidFill>
                <a:latin typeface="Trebuchet MS" panose="020B0603020202020204"/>
                <a:cs typeface="Trebuchet MS" panose="020B0603020202020204"/>
              </a:rPr>
              <a:t>Block</a:t>
            </a:r>
            <a:r>
              <a:rPr sz="1000" spc="-30" dirty="0">
                <a:solidFill>
                  <a:srgbClr val="666666"/>
                </a:solidFill>
                <a:latin typeface="Trebuchet MS" panose="020B0603020202020204"/>
                <a:cs typeface="Trebuchet MS" panose="020B0603020202020204"/>
              </a:rPr>
              <a:t> </a:t>
            </a:r>
            <a:r>
              <a:rPr sz="1100" i="1" dirty="0">
                <a:solidFill>
                  <a:srgbClr val="666666"/>
                </a:solidFill>
                <a:latin typeface="Times New Roman" panose="02020603050405020304"/>
                <a:cs typeface="Times New Roman" panose="02020603050405020304"/>
              </a:rPr>
              <a:t>t</a:t>
            </a:r>
            <a:r>
              <a:rPr sz="1100" dirty="0">
                <a:solidFill>
                  <a:srgbClr val="666666"/>
                </a:solidFill>
                <a:latin typeface="Times New Roman" panose="02020603050405020304"/>
                <a:cs typeface="Times New Roman" panose="02020603050405020304"/>
              </a:rPr>
              <a:t>+3</a:t>
            </a:r>
            <a:endParaRPr sz="1100">
              <a:latin typeface="Times New Roman" panose="02020603050405020304"/>
              <a:cs typeface="Times New Roman" panose="02020603050405020304"/>
            </a:endParaRPr>
          </a:p>
        </p:txBody>
      </p:sp>
      <p:sp>
        <p:nvSpPr>
          <p:cNvPr id="39" name="object 39"/>
          <p:cNvSpPr/>
          <p:nvPr/>
        </p:nvSpPr>
        <p:spPr>
          <a:xfrm>
            <a:off x="945413" y="4149775"/>
            <a:ext cx="1273175" cy="325120"/>
          </a:xfrm>
          <a:custGeom>
            <a:avLst/>
            <a:gdLst/>
            <a:ahLst/>
            <a:cxnLst/>
            <a:rect l="l" t="t" r="r" b="b"/>
            <a:pathLst>
              <a:path w="1273175" h="325120">
                <a:moveTo>
                  <a:pt x="1218539" y="0"/>
                </a:moveTo>
                <a:lnTo>
                  <a:pt x="54102" y="0"/>
                </a:lnTo>
                <a:lnTo>
                  <a:pt x="33041" y="4251"/>
                </a:lnTo>
                <a:lnTo>
                  <a:pt x="15844" y="15844"/>
                </a:lnTo>
                <a:lnTo>
                  <a:pt x="4251" y="33041"/>
                </a:lnTo>
                <a:lnTo>
                  <a:pt x="0" y="54101"/>
                </a:lnTo>
                <a:lnTo>
                  <a:pt x="0" y="270497"/>
                </a:lnTo>
                <a:lnTo>
                  <a:pt x="4251" y="291557"/>
                </a:lnTo>
                <a:lnTo>
                  <a:pt x="15844" y="308754"/>
                </a:lnTo>
                <a:lnTo>
                  <a:pt x="33041" y="320348"/>
                </a:lnTo>
                <a:lnTo>
                  <a:pt x="54102" y="324599"/>
                </a:lnTo>
                <a:lnTo>
                  <a:pt x="1218539" y="324599"/>
                </a:lnTo>
                <a:lnTo>
                  <a:pt x="1239583" y="320348"/>
                </a:lnTo>
                <a:lnTo>
                  <a:pt x="1256782" y="308754"/>
                </a:lnTo>
                <a:lnTo>
                  <a:pt x="1268385" y="291557"/>
                </a:lnTo>
                <a:lnTo>
                  <a:pt x="1272641" y="270497"/>
                </a:lnTo>
                <a:lnTo>
                  <a:pt x="1272641" y="54101"/>
                </a:lnTo>
                <a:lnTo>
                  <a:pt x="1268385" y="33041"/>
                </a:lnTo>
                <a:lnTo>
                  <a:pt x="1256782" y="15844"/>
                </a:lnTo>
                <a:lnTo>
                  <a:pt x="1239583" y="4251"/>
                </a:lnTo>
                <a:lnTo>
                  <a:pt x="1218539" y="0"/>
                </a:lnTo>
                <a:close/>
              </a:path>
            </a:pathLst>
          </a:custGeom>
          <a:solidFill>
            <a:srgbClr val="CCCCCC"/>
          </a:solidFill>
        </p:spPr>
        <p:txBody>
          <a:bodyPr wrap="square" lIns="0" tIns="0" rIns="0" bIns="0" rtlCol="0"/>
          <a:lstStyle/>
          <a:p/>
        </p:txBody>
      </p:sp>
      <p:sp>
        <p:nvSpPr>
          <p:cNvPr id="40" name="object 40"/>
          <p:cNvSpPr/>
          <p:nvPr/>
        </p:nvSpPr>
        <p:spPr>
          <a:xfrm>
            <a:off x="945413" y="4149775"/>
            <a:ext cx="1273175" cy="325120"/>
          </a:xfrm>
          <a:custGeom>
            <a:avLst/>
            <a:gdLst/>
            <a:ahLst/>
            <a:cxnLst/>
            <a:rect l="l" t="t" r="r" b="b"/>
            <a:pathLst>
              <a:path w="1273175" h="325120">
                <a:moveTo>
                  <a:pt x="0" y="54101"/>
                </a:moveTo>
                <a:lnTo>
                  <a:pt x="4251" y="33041"/>
                </a:lnTo>
                <a:lnTo>
                  <a:pt x="15844" y="15844"/>
                </a:lnTo>
                <a:lnTo>
                  <a:pt x="33041" y="4251"/>
                </a:lnTo>
                <a:lnTo>
                  <a:pt x="54102" y="0"/>
                </a:lnTo>
                <a:lnTo>
                  <a:pt x="1218539" y="0"/>
                </a:lnTo>
                <a:lnTo>
                  <a:pt x="1239583" y="4251"/>
                </a:lnTo>
                <a:lnTo>
                  <a:pt x="1256782" y="15844"/>
                </a:lnTo>
                <a:lnTo>
                  <a:pt x="1268385" y="33041"/>
                </a:lnTo>
                <a:lnTo>
                  <a:pt x="1272641" y="54101"/>
                </a:lnTo>
                <a:lnTo>
                  <a:pt x="1272641" y="270497"/>
                </a:lnTo>
                <a:lnTo>
                  <a:pt x="1268385" y="291557"/>
                </a:lnTo>
                <a:lnTo>
                  <a:pt x="1256782" y="308754"/>
                </a:lnTo>
                <a:lnTo>
                  <a:pt x="1239583" y="320348"/>
                </a:lnTo>
                <a:lnTo>
                  <a:pt x="1218539" y="324599"/>
                </a:lnTo>
                <a:lnTo>
                  <a:pt x="54102" y="324599"/>
                </a:lnTo>
                <a:lnTo>
                  <a:pt x="33041" y="320348"/>
                </a:lnTo>
                <a:lnTo>
                  <a:pt x="15844" y="308754"/>
                </a:lnTo>
                <a:lnTo>
                  <a:pt x="4251" y="291557"/>
                </a:lnTo>
                <a:lnTo>
                  <a:pt x="0" y="270497"/>
                </a:lnTo>
                <a:lnTo>
                  <a:pt x="0" y="54101"/>
                </a:lnTo>
                <a:close/>
              </a:path>
            </a:pathLst>
          </a:custGeom>
          <a:ln w="9525">
            <a:solidFill>
              <a:srgbClr val="666666"/>
            </a:solidFill>
          </a:ln>
        </p:spPr>
        <p:txBody>
          <a:bodyPr wrap="square" lIns="0" tIns="0" rIns="0" bIns="0" rtlCol="0"/>
          <a:lstStyle/>
          <a:p/>
        </p:txBody>
      </p:sp>
      <p:sp>
        <p:nvSpPr>
          <p:cNvPr id="41" name="object 41"/>
          <p:cNvSpPr txBox="1"/>
          <p:nvPr/>
        </p:nvSpPr>
        <p:spPr>
          <a:xfrm>
            <a:off x="950175" y="4214876"/>
            <a:ext cx="1263650" cy="195580"/>
          </a:xfrm>
          <a:prstGeom prst="rect">
            <a:avLst/>
          </a:prstGeom>
        </p:spPr>
        <p:txBody>
          <a:bodyPr vert="horz" wrap="square" lIns="0" tIns="14604" rIns="0" bIns="0" rtlCol="0">
            <a:spAutoFit/>
          </a:bodyPr>
          <a:lstStyle/>
          <a:p>
            <a:pPr marL="102870">
              <a:lnSpc>
                <a:spcPct val="100000"/>
              </a:lnSpc>
              <a:spcBef>
                <a:spcPts val="115"/>
              </a:spcBef>
            </a:pPr>
            <a:r>
              <a:rPr sz="1000" dirty="0">
                <a:solidFill>
                  <a:srgbClr val="666666"/>
                </a:solidFill>
                <a:latin typeface="Trebuchet MS" panose="020B0603020202020204"/>
                <a:cs typeface="Trebuchet MS" panose="020B0603020202020204"/>
              </a:rPr>
              <a:t>Block</a:t>
            </a:r>
            <a:r>
              <a:rPr sz="1000" spc="-30"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r</a:t>
            </a:r>
            <a:r>
              <a:rPr sz="1100" spc="-5" dirty="0">
                <a:solidFill>
                  <a:srgbClr val="666666"/>
                </a:solidFill>
                <a:latin typeface="Times New Roman" panose="02020603050405020304"/>
                <a:cs typeface="Times New Roman" panose="02020603050405020304"/>
              </a:rPr>
              <a:t>+0</a:t>
            </a:r>
            <a:endParaRPr sz="1100">
              <a:latin typeface="Times New Roman" panose="02020603050405020304"/>
              <a:cs typeface="Times New Roman" panose="02020603050405020304"/>
            </a:endParaRPr>
          </a:p>
        </p:txBody>
      </p:sp>
      <p:sp>
        <p:nvSpPr>
          <p:cNvPr id="42" name="object 42"/>
          <p:cNvSpPr/>
          <p:nvPr/>
        </p:nvSpPr>
        <p:spPr>
          <a:xfrm>
            <a:off x="7153656" y="4149775"/>
            <a:ext cx="1272540" cy="325120"/>
          </a:xfrm>
          <a:custGeom>
            <a:avLst/>
            <a:gdLst/>
            <a:ahLst/>
            <a:cxnLst/>
            <a:rect l="l" t="t" r="r" b="b"/>
            <a:pathLst>
              <a:path w="1272540" h="325120">
                <a:moveTo>
                  <a:pt x="1218438" y="0"/>
                </a:moveTo>
                <a:lnTo>
                  <a:pt x="54101" y="0"/>
                </a:lnTo>
                <a:lnTo>
                  <a:pt x="33057" y="4251"/>
                </a:lnTo>
                <a:lnTo>
                  <a:pt x="15859" y="15844"/>
                </a:lnTo>
                <a:lnTo>
                  <a:pt x="4256" y="33041"/>
                </a:lnTo>
                <a:lnTo>
                  <a:pt x="0" y="54101"/>
                </a:lnTo>
                <a:lnTo>
                  <a:pt x="0" y="270497"/>
                </a:lnTo>
                <a:lnTo>
                  <a:pt x="4256" y="291557"/>
                </a:lnTo>
                <a:lnTo>
                  <a:pt x="15859" y="308754"/>
                </a:lnTo>
                <a:lnTo>
                  <a:pt x="33057" y="320348"/>
                </a:lnTo>
                <a:lnTo>
                  <a:pt x="54101" y="324599"/>
                </a:lnTo>
                <a:lnTo>
                  <a:pt x="1218438" y="324599"/>
                </a:lnTo>
                <a:lnTo>
                  <a:pt x="1239535" y="320348"/>
                </a:lnTo>
                <a:lnTo>
                  <a:pt x="1256728" y="308754"/>
                </a:lnTo>
                <a:lnTo>
                  <a:pt x="1268301" y="291557"/>
                </a:lnTo>
                <a:lnTo>
                  <a:pt x="1272540" y="270497"/>
                </a:lnTo>
                <a:lnTo>
                  <a:pt x="1272540" y="54101"/>
                </a:lnTo>
                <a:lnTo>
                  <a:pt x="1268301" y="33041"/>
                </a:lnTo>
                <a:lnTo>
                  <a:pt x="1256728" y="15844"/>
                </a:lnTo>
                <a:lnTo>
                  <a:pt x="1239535" y="4251"/>
                </a:lnTo>
                <a:lnTo>
                  <a:pt x="1218438" y="0"/>
                </a:lnTo>
                <a:close/>
              </a:path>
            </a:pathLst>
          </a:custGeom>
          <a:solidFill>
            <a:srgbClr val="CCCCCC"/>
          </a:solidFill>
        </p:spPr>
        <p:txBody>
          <a:bodyPr wrap="square" lIns="0" tIns="0" rIns="0" bIns="0" rtlCol="0"/>
          <a:lstStyle/>
          <a:p/>
        </p:txBody>
      </p:sp>
      <p:sp>
        <p:nvSpPr>
          <p:cNvPr id="43" name="object 43"/>
          <p:cNvSpPr/>
          <p:nvPr/>
        </p:nvSpPr>
        <p:spPr>
          <a:xfrm>
            <a:off x="7153656" y="4149775"/>
            <a:ext cx="1272540" cy="325120"/>
          </a:xfrm>
          <a:custGeom>
            <a:avLst/>
            <a:gdLst/>
            <a:ahLst/>
            <a:cxnLst/>
            <a:rect l="l" t="t" r="r" b="b"/>
            <a:pathLst>
              <a:path w="1272540" h="325120">
                <a:moveTo>
                  <a:pt x="0" y="54101"/>
                </a:moveTo>
                <a:lnTo>
                  <a:pt x="4256" y="33041"/>
                </a:lnTo>
                <a:lnTo>
                  <a:pt x="15859" y="15844"/>
                </a:lnTo>
                <a:lnTo>
                  <a:pt x="33057" y="4251"/>
                </a:lnTo>
                <a:lnTo>
                  <a:pt x="54101" y="0"/>
                </a:lnTo>
                <a:lnTo>
                  <a:pt x="1218438" y="0"/>
                </a:lnTo>
                <a:lnTo>
                  <a:pt x="1239535" y="4251"/>
                </a:lnTo>
                <a:lnTo>
                  <a:pt x="1256728" y="15844"/>
                </a:lnTo>
                <a:lnTo>
                  <a:pt x="1268301" y="33041"/>
                </a:lnTo>
                <a:lnTo>
                  <a:pt x="1272540" y="54101"/>
                </a:lnTo>
                <a:lnTo>
                  <a:pt x="1272540" y="270497"/>
                </a:lnTo>
                <a:lnTo>
                  <a:pt x="1268301" y="291557"/>
                </a:lnTo>
                <a:lnTo>
                  <a:pt x="1256728" y="308754"/>
                </a:lnTo>
                <a:lnTo>
                  <a:pt x="1239535" y="320348"/>
                </a:lnTo>
                <a:lnTo>
                  <a:pt x="1218438" y="324599"/>
                </a:lnTo>
                <a:lnTo>
                  <a:pt x="54101" y="324599"/>
                </a:lnTo>
                <a:lnTo>
                  <a:pt x="33057" y="320348"/>
                </a:lnTo>
                <a:lnTo>
                  <a:pt x="15859" y="308754"/>
                </a:lnTo>
                <a:lnTo>
                  <a:pt x="4256" y="291557"/>
                </a:lnTo>
                <a:lnTo>
                  <a:pt x="0" y="270497"/>
                </a:lnTo>
                <a:lnTo>
                  <a:pt x="0" y="54101"/>
                </a:lnTo>
                <a:close/>
              </a:path>
            </a:pathLst>
          </a:custGeom>
          <a:ln w="9525">
            <a:solidFill>
              <a:srgbClr val="666666"/>
            </a:solidFill>
          </a:ln>
        </p:spPr>
        <p:txBody>
          <a:bodyPr wrap="square" lIns="0" tIns="0" rIns="0" bIns="0" rtlCol="0"/>
          <a:lstStyle/>
          <a:p/>
        </p:txBody>
      </p:sp>
      <p:sp>
        <p:nvSpPr>
          <p:cNvPr id="44" name="object 44"/>
          <p:cNvSpPr txBox="1"/>
          <p:nvPr/>
        </p:nvSpPr>
        <p:spPr>
          <a:xfrm>
            <a:off x="7158418" y="4214876"/>
            <a:ext cx="1263015" cy="195580"/>
          </a:xfrm>
          <a:prstGeom prst="rect">
            <a:avLst/>
          </a:prstGeom>
        </p:spPr>
        <p:txBody>
          <a:bodyPr vert="horz" wrap="square" lIns="0" tIns="14604" rIns="0" bIns="0" rtlCol="0">
            <a:spAutoFit/>
          </a:bodyPr>
          <a:lstStyle/>
          <a:p>
            <a:pPr marL="106045">
              <a:lnSpc>
                <a:spcPct val="100000"/>
              </a:lnSpc>
              <a:spcBef>
                <a:spcPts val="115"/>
              </a:spcBef>
            </a:pPr>
            <a:r>
              <a:rPr sz="1000" dirty="0">
                <a:solidFill>
                  <a:srgbClr val="666666"/>
                </a:solidFill>
                <a:latin typeface="Trebuchet MS" panose="020B0603020202020204"/>
                <a:cs typeface="Trebuchet MS" panose="020B0603020202020204"/>
              </a:rPr>
              <a:t>Block</a:t>
            </a:r>
            <a:r>
              <a:rPr sz="1000" spc="-25" dirty="0">
                <a:solidFill>
                  <a:srgbClr val="666666"/>
                </a:solidFill>
                <a:latin typeface="Trebuchet MS" panose="020B0603020202020204"/>
                <a:cs typeface="Trebuchet MS" panose="020B0603020202020204"/>
              </a:rPr>
              <a:t> </a:t>
            </a:r>
            <a:r>
              <a:rPr sz="1100" i="1" spc="-10" dirty="0">
                <a:solidFill>
                  <a:srgbClr val="666666"/>
                </a:solidFill>
                <a:latin typeface="Times New Roman" panose="02020603050405020304"/>
                <a:cs typeface="Times New Roman" panose="02020603050405020304"/>
              </a:rPr>
              <a:t>r</a:t>
            </a:r>
            <a:r>
              <a:rPr sz="1100" spc="-10" dirty="0">
                <a:solidFill>
                  <a:srgbClr val="666666"/>
                </a:solidFill>
                <a:latin typeface="Times New Roman" panose="02020603050405020304"/>
                <a:cs typeface="Times New Roman" panose="02020603050405020304"/>
              </a:rPr>
              <a:t>+4</a:t>
            </a:r>
            <a:endParaRPr sz="1100">
              <a:latin typeface="Times New Roman" panose="02020603050405020304"/>
              <a:cs typeface="Times New Roman" panose="02020603050405020304"/>
            </a:endParaRPr>
          </a:p>
        </p:txBody>
      </p:sp>
      <p:sp>
        <p:nvSpPr>
          <p:cNvPr id="45" name="object 45"/>
          <p:cNvSpPr/>
          <p:nvPr/>
        </p:nvSpPr>
        <p:spPr>
          <a:xfrm>
            <a:off x="2445257" y="4149775"/>
            <a:ext cx="1273175" cy="325120"/>
          </a:xfrm>
          <a:custGeom>
            <a:avLst/>
            <a:gdLst/>
            <a:ahLst/>
            <a:cxnLst/>
            <a:rect l="l" t="t" r="r" b="b"/>
            <a:pathLst>
              <a:path w="1273175" h="325120">
                <a:moveTo>
                  <a:pt x="1218565" y="0"/>
                </a:moveTo>
                <a:lnTo>
                  <a:pt x="54102" y="0"/>
                </a:lnTo>
                <a:lnTo>
                  <a:pt x="33057" y="4251"/>
                </a:lnTo>
                <a:lnTo>
                  <a:pt x="15859" y="15844"/>
                </a:lnTo>
                <a:lnTo>
                  <a:pt x="4256" y="33041"/>
                </a:lnTo>
                <a:lnTo>
                  <a:pt x="0" y="54101"/>
                </a:lnTo>
                <a:lnTo>
                  <a:pt x="0" y="270497"/>
                </a:lnTo>
                <a:lnTo>
                  <a:pt x="4256" y="291557"/>
                </a:lnTo>
                <a:lnTo>
                  <a:pt x="15859" y="308754"/>
                </a:lnTo>
                <a:lnTo>
                  <a:pt x="33057" y="320348"/>
                </a:lnTo>
                <a:lnTo>
                  <a:pt x="54102" y="324599"/>
                </a:lnTo>
                <a:lnTo>
                  <a:pt x="1218565" y="324599"/>
                </a:lnTo>
                <a:lnTo>
                  <a:pt x="1239609" y="320348"/>
                </a:lnTo>
                <a:lnTo>
                  <a:pt x="1256807" y="308754"/>
                </a:lnTo>
                <a:lnTo>
                  <a:pt x="1268410" y="291557"/>
                </a:lnTo>
                <a:lnTo>
                  <a:pt x="1272667" y="270497"/>
                </a:lnTo>
                <a:lnTo>
                  <a:pt x="1272667" y="54101"/>
                </a:lnTo>
                <a:lnTo>
                  <a:pt x="1268410" y="33041"/>
                </a:lnTo>
                <a:lnTo>
                  <a:pt x="1256807" y="15844"/>
                </a:lnTo>
                <a:lnTo>
                  <a:pt x="1239609" y="4251"/>
                </a:lnTo>
                <a:lnTo>
                  <a:pt x="1218565" y="0"/>
                </a:lnTo>
                <a:close/>
              </a:path>
            </a:pathLst>
          </a:custGeom>
          <a:solidFill>
            <a:srgbClr val="CCCCCC"/>
          </a:solidFill>
        </p:spPr>
        <p:txBody>
          <a:bodyPr wrap="square" lIns="0" tIns="0" rIns="0" bIns="0" rtlCol="0"/>
          <a:lstStyle/>
          <a:p/>
        </p:txBody>
      </p:sp>
      <p:sp>
        <p:nvSpPr>
          <p:cNvPr id="46" name="object 46"/>
          <p:cNvSpPr/>
          <p:nvPr/>
        </p:nvSpPr>
        <p:spPr>
          <a:xfrm>
            <a:off x="2445257" y="4149775"/>
            <a:ext cx="1273175" cy="325120"/>
          </a:xfrm>
          <a:custGeom>
            <a:avLst/>
            <a:gdLst/>
            <a:ahLst/>
            <a:cxnLst/>
            <a:rect l="l" t="t" r="r" b="b"/>
            <a:pathLst>
              <a:path w="1273175" h="325120">
                <a:moveTo>
                  <a:pt x="0" y="54101"/>
                </a:moveTo>
                <a:lnTo>
                  <a:pt x="4256" y="33041"/>
                </a:lnTo>
                <a:lnTo>
                  <a:pt x="15859" y="15844"/>
                </a:lnTo>
                <a:lnTo>
                  <a:pt x="33057" y="4251"/>
                </a:lnTo>
                <a:lnTo>
                  <a:pt x="54102" y="0"/>
                </a:lnTo>
                <a:lnTo>
                  <a:pt x="1218565" y="0"/>
                </a:lnTo>
                <a:lnTo>
                  <a:pt x="1239609" y="4251"/>
                </a:lnTo>
                <a:lnTo>
                  <a:pt x="1256807" y="15844"/>
                </a:lnTo>
                <a:lnTo>
                  <a:pt x="1268410" y="33041"/>
                </a:lnTo>
                <a:lnTo>
                  <a:pt x="1272667" y="54101"/>
                </a:lnTo>
                <a:lnTo>
                  <a:pt x="1272667" y="270497"/>
                </a:lnTo>
                <a:lnTo>
                  <a:pt x="1268410" y="291557"/>
                </a:lnTo>
                <a:lnTo>
                  <a:pt x="1256807" y="308754"/>
                </a:lnTo>
                <a:lnTo>
                  <a:pt x="1239609" y="320348"/>
                </a:lnTo>
                <a:lnTo>
                  <a:pt x="1218565" y="324599"/>
                </a:lnTo>
                <a:lnTo>
                  <a:pt x="54102" y="324599"/>
                </a:lnTo>
                <a:lnTo>
                  <a:pt x="33057" y="320348"/>
                </a:lnTo>
                <a:lnTo>
                  <a:pt x="15859" y="308754"/>
                </a:lnTo>
                <a:lnTo>
                  <a:pt x="4256" y="291557"/>
                </a:lnTo>
                <a:lnTo>
                  <a:pt x="0" y="270497"/>
                </a:lnTo>
                <a:lnTo>
                  <a:pt x="0" y="54101"/>
                </a:lnTo>
                <a:close/>
              </a:path>
            </a:pathLst>
          </a:custGeom>
          <a:ln w="9525">
            <a:solidFill>
              <a:srgbClr val="666666"/>
            </a:solidFill>
          </a:ln>
        </p:spPr>
        <p:txBody>
          <a:bodyPr wrap="square" lIns="0" tIns="0" rIns="0" bIns="0" rtlCol="0"/>
          <a:lstStyle/>
          <a:p/>
        </p:txBody>
      </p:sp>
      <p:sp>
        <p:nvSpPr>
          <p:cNvPr id="47" name="object 47"/>
          <p:cNvSpPr txBox="1"/>
          <p:nvPr/>
        </p:nvSpPr>
        <p:spPr>
          <a:xfrm>
            <a:off x="2450020" y="4214876"/>
            <a:ext cx="1263650" cy="195580"/>
          </a:xfrm>
          <a:prstGeom prst="rect">
            <a:avLst/>
          </a:prstGeom>
        </p:spPr>
        <p:txBody>
          <a:bodyPr vert="horz" wrap="square" lIns="0" tIns="14604" rIns="0" bIns="0" rtlCol="0">
            <a:spAutoFit/>
          </a:bodyPr>
          <a:lstStyle/>
          <a:p>
            <a:pPr marL="103505">
              <a:lnSpc>
                <a:spcPct val="100000"/>
              </a:lnSpc>
              <a:spcBef>
                <a:spcPts val="115"/>
              </a:spcBef>
            </a:pPr>
            <a:r>
              <a:rPr sz="1000" dirty="0">
                <a:solidFill>
                  <a:srgbClr val="666666"/>
                </a:solidFill>
                <a:latin typeface="Trebuchet MS" panose="020B0603020202020204"/>
                <a:cs typeface="Trebuchet MS" panose="020B0603020202020204"/>
              </a:rPr>
              <a:t>Block</a:t>
            </a:r>
            <a:r>
              <a:rPr sz="1000" spc="-25" dirty="0">
                <a:solidFill>
                  <a:srgbClr val="666666"/>
                </a:solidFill>
                <a:latin typeface="Trebuchet MS" panose="020B0603020202020204"/>
                <a:cs typeface="Trebuchet MS" panose="020B0603020202020204"/>
              </a:rPr>
              <a:t> </a:t>
            </a:r>
            <a:r>
              <a:rPr sz="1100" i="1" spc="-10" dirty="0">
                <a:solidFill>
                  <a:srgbClr val="666666"/>
                </a:solidFill>
                <a:latin typeface="Times New Roman" panose="02020603050405020304"/>
                <a:cs typeface="Times New Roman" panose="02020603050405020304"/>
              </a:rPr>
              <a:t>r</a:t>
            </a:r>
            <a:r>
              <a:rPr sz="1100" spc="-10" dirty="0">
                <a:solidFill>
                  <a:srgbClr val="666666"/>
                </a:solidFill>
                <a:latin typeface="Times New Roman" panose="02020603050405020304"/>
                <a:cs typeface="Times New Roman" panose="02020603050405020304"/>
              </a:rPr>
              <a:t>+1</a:t>
            </a:r>
            <a:endParaRPr sz="1100">
              <a:latin typeface="Times New Roman" panose="02020603050405020304"/>
              <a:cs typeface="Times New Roman" panose="02020603050405020304"/>
            </a:endParaRPr>
          </a:p>
        </p:txBody>
      </p:sp>
      <p:sp>
        <p:nvSpPr>
          <p:cNvPr id="48" name="object 48"/>
          <p:cNvSpPr/>
          <p:nvPr/>
        </p:nvSpPr>
        <p:spPr>
          <a:xfrm>
            <a:off x="3945254" y="4149775"/>
            <a:ext cx="1272540" cy="325120"/>
          </a:xfrm>
          <a:custGeom>
            <a:avLst/>
            <a:gdLst/>
            <a:ahLst/>
            <a:cxnLst/>
            <a:rect l="l" t="t" r="r" b="b"/>
            <a:pathLst>
              <a:path w="1272539" h="325120">
                <a:moveTo>
                  <a:pt x="1218438" y="0"/>
                </a:moveTo>
                <a:lnTo>
                  <a:pt x="54102" y="0"/>
                </a:lnTo>
                <a:lnTo>
                  <a:pt x="33004" y="4251"/>
                </a:lnTo>
                <a:lnTo>
                  <a:pt x="15811" y="15844"/>
                </a:lnTo>
                <a:lnTo>
                  <a:pt x="4238" y="33041"/>
                </a:lnTo>
                <a:lnTo>
                  <a:pt x="0" y="54101"/>
                </a:lnTo>
                <a:lnTo>
                  <a:pt x="0" y="270497"/>
                </a:lnTo>
                <a:lnTo>
                  <a:pt x="4238" y="291557"/>
                </a:lnTo>
                <a:lnTo>
                  <a:pt x="15811" y="308754"/>
                </a:lnTo>
                <a:lnTo>
                  <a:pt x="33004" y="320348"/>
                </a:lnTo>
                <a:lnTo>
                  <a:pt x="54102" y="324599"/>
                </a:lnTo>
                <a:lnTo>
                  <a:pt x="1218438" y="324599"/>
                </a:lnTo>
                <a:lnTo>
                  <a:pt x="1239482" y="320348"/>
                </a:lnTo>
                <a:lnTo>
                  <a:pt x="1256680" y="308754"/>
                </a:lnTo>
                <a:lnTo>
                  <a:pt x="1268283" y="291557"/>
                </a:lnTo>
                <a:lnTo>
                  <a:pt x="1272540" y="270497"/>
                </a:lnTo>
                <a:lnTo>
                  <a:pt x="1272540" y="54101"/>
                </a:lnTo>
                <a:lnTo>
                  <a:pt x="1268283" y="33041"/>
                </a:lnTo>
                <a:lnTo>
                  <a:pt x="1256680" y="15844"/>
                </a:lnTo>
                <a:lnTo>
                  <a:pt x="1239482" y="4251"/>
                </a:lnTo>
                <a:lnTo>
                  <a:pt x="1218438" y="0"/>
                </a:lnTo>
                <a:close/>
              </a:path>
            </a:pathLst>
          </a:custGeom>
          <a:solidFill>
            <a:srgbClr val="CCCCCC"/>
          </a:solidFill>
        </p:spPr>
        <p:txBody>
          <a:bodyPr wrap="square" lIns="0" tIns="0" rIns="0" bIns="0" rtlCol="0"/>
          <a:lstStyle/>
          <a:p/>
        </p:txBody>
      </p:sp>
      <p:sp>
        <p:nvSpPr>
          <p:cNvPr id="49" name="object 49"/>
          <p:cNvSpPr/>
          <p:nvPr/>
        </p:nvSpPr>
        <p:spPr>
          <a:xfrm>
            <a:off x="3945254" y="4149775"/>
            <a:ext cx="1272540" cy="325120"/>
          </a:xfrm>
          <a:custGeom>
            <a:avLst/>
            <a:gdLst/>
            <a:ahLst/>
            <a:cxnLst/>
            <a:rect l="l" t="t" r="r" b="b"/>
            <a:pathLst>
              <a:path w="1272539" h="325120">
                <a:moveTo>
                  <a:pt x="0" y="54101"/>
                </a:moveTo>
                <a:lnTo>
                  <a:pt x="4238" y="33041"/>
                </a:lnTo>
                <a:lnTo>
                  <a:pt x="15811" y="15844"/>
                </a:lnTo>
                <a:lnTo>
                  <a:pt x="33004" y="4251"/>
                </a:lnTo>
                <a:lnTo>
                  <a:pt x="54102" y="0"/>
                </a:lnTo>
                <a:lnTo>
                  <a:pt x="1218438" y="0"/>
                </a:lnTo>
                <a:lnTo>
                  <a:pt x="1239482" y="4251"/>
                </a:lnTo>
                <a:lnTo>
                  <a:pt x="1256680" y="15844"/>
                </a:lnTo>
                <a:lnTo>
                  <a:pt x="1268283" y="33041"/>
                </a:lnTo>
                <a:lnTo>
                  <a:pt x="1272540" y="54101"/>
                </a:lnTo>
                <a:lnTo>
                  <a:pt x="1272540" y="270497"/>
                </a:lnTo>
                <a:lnTo>
                  <a:pt x="1268283" y="291557"/>
                </a:lnTo>
                <a:lnTo>
                  <a:pt x="1256680" y="308754"/>
                </a:lnTo>
                <a:lnTo>
                  <a:pt x="1239482" y="320348"/>
                </a:lnTo>
                <a:lnTo>
                  <a:pt x="1218438" y="324599"/>
                </a:lnTo>
                <a:lnTo>
                  <a:pt x="54102" y="324599"/>
                </a:lnTo>
                <a:lnTo>
                  <a:pt x="33004" y="320348"/>
                </a:lnTo>
                <a:lnTo>
                  <a:pt x="15811" y="308754"/>
                </a:lnTo>
                <a:lnTo>
                  <a:pt x="4238" y="291557"/>
                </a:lnTo>
                <a:lnTo>
                  <a:pt x="0" y="270497"/>
                </a:lnTo>
                <a:lnTo>
                  <a:pt x="0" y="54101"/>
                </a:lnTo>
                <a:close/>
              </a:path>
            </a:pathLst>
          </a:custGeom>
          <a:ln w="9525">
            <a:solidFill>
              <a:srgbClr val="666666"/>
            </a:solidFill>
          </a:ln>
        </p:spPr>
        <p:txBody>
          <a:bodyPr wrap="square" lIns="0" tIns="0" rIns="0" bIns="0" rtlCol="0"/>
          <a:lstStyle/>
          <a:p/>
        </p:txBody>
      </p:sp>
      <p:sp>
        <p:nvSpPr>
          <p:cNvPr id="50" name="object 50"/>
          <p:cNvSpPr txBox="1"/>
          <p:nvPr/>
        </p:nvSpPr>
        <p:spPr>
          <a:xfrm>
            <a:off x="4041775" y="4214876"/>
            <a:ext cx="570230" cy="195580"/>
          </a:xfrm>
          <a:prstGeom prst="rect">
            <a:avLst/>
          </a:prstGeom>
        </p:spPr>
        <p:txBody>
          <a:bodyPr vert="horz" wrap="square" lIns="0" tIns="14604" rIns="0" bIns="0" rtlCol="0">
            <a:spAutoFit/>
          </a:bodyPr>
          <a:lstStyle/>
          <a:p>
            <a:pPr marL="12700">
              <a:lnSpc>
                <a:spcPct val="100000"/>
              </a:lnSpc>
              <a:spcBef>
                <a:spcPts val="115"/>
              </a:spcBef>
            </a:pPr>
            <a:r>
              <a:rPr sz="1000" dirty="0">
                <a:solidFill>
                  <a:srgbClr val="666666"/>
                </a:solidFill>
                <a:latin typeface="Trebuchet MS" panose="020B0603020202020204"/>
                <a:cs typeface="Trebuchet MS" panose="020B0603020202020204"/>
              </a:rPr>
              <a:t>Block</a:t>
            </a:r>
            <a:r>
              <a:rPr sz="1000" spc="-75" dirty="0">
                <a:solidFill>
                  <a:srgbClr val="666666"/>
                </a:solidFill>
                <a:latin typeface="Trebuchet MS" panose="020B0603020202020204"/>
                <a:cs typeface="Trebuchet MS" panose="020B0603020202020204"/>
              </a:rPr>
              <a:t> </a:t>
            </a:r>
            <a:r>
              <a:rPr sz="1100" i="1" spc="-10" dirty="0">
                <a:solidFill>
                  <a:srgbClr val="666666"/>
                </a:solidFill>
                <a:latin typeface="Times New Roman" panose="02020603050405020304"/>
                <a:cs typeface="Times New Roman" panose="02020603050405020304"/>
              </a:rPr>
              <a:t>r</a:t>
            </a:r>
            <a:r>
              <a:rPr sz="1100" spc="-10" dirty="0">
                <a:solidFill>
                  <a:srgbClr val="666666"/>
                </a:solidFill>
                <a:latin typeface="Times New Roman" panose="02020603050405020304"/>
                <a:cs typeface="Times New Roman" panose="02020603050405020304"/>
              </a:rPr>
              <a:t>+2</a:t>
            </a:r>
            <a:endParaRPr sz="1100">
              <a:latin typeface="Times New Roman" panose="02020603050405020304"/>
              <a:cs typeface="Times New Roman" panose="02020603050405020304"/>
            </a:endParaRPr>
          </a:p>
        </p:txBody>
      </p:sp>
      <p:sp>
        <p:nvSpPr>
          <p:cNvPr id="51" name="object 51"/>
          <p:cNvSpPr/>
          <p:nvPr/>
        </p:nvSpPr>
        <p:spPr>
          <a:xfrm>
            <a:off x="5445125" y="4149775"/>
            <a:ext cx="1461770" cy="325120"/>
          </a:xfrm>
          <a:custGeom>
            <a:avLst/>
            <a:gdLst/>
            <a:ahLst/>
            <a:cxnLst/>
            <a:rect l="l" t="t" r="r" b="b"/>
            <a:pathLst>
              <a:path w="1461770" h="325120">
                <a:moveTo>
                  <a:pt x="1407159" y="0"/>
                </a:moveTo>
                <a:lnTo>
                  <a:pt x="54101" y="0"/>
                </a:lnTo>
                <a:lnTo>
                  <a:pt x="33057" y="4251"/>
                </a:lnTo>
                <a:lnTo>
                  <a:pt x="15859" y="15844"/>
                </a:lnTo>
                <a:lnTo>
                  <a:pt x="4256" y="33041"/>
                </a:lnTo>
                <a:lnTo>
                  <a:pt x="0" y="54101"/>
                </a:lnTo>
                <a:lnTo>
                  <a:pt x="0" y="270497"/>
                </a:lnTo>
                <a:lnTo>
                  <a:pt x="4256" y="291557"/>
                </a:lnTo>
                <a:lnTo>
                  <a:pt x="15859" y="308754"/>
                </a:lnTo>
                <a:lnTo>
                  <a:pt x="33057" y="320348"/>
                </a:lnTo>
                <a:lnTo>
                  <a:pt x="54101" y="324599"/>
                </a:lnTo>
                <a:lnTo>
                  <a:pt x="1407159" y="324599"/>
                </a:lnTo>
                <a:lnTo>
                  <a:pt x="1428204" y="320348"/>
                </a:lnTo>
                <a:lnTo>
                  <a:pt x="1445402" y="308754"/>
                </a:lnTo>
                <a:lnTo>
                  <a:pt x="1457005" y="291557"/>
                </a:lnTo>
                <a:lnTo>
                  <a:pt x="1461261" y="270497"/>
                </a:lnTo>
                <a:lnTo>
                  <a:pt x="1461261" y="54101"/>
                </a:lnTo>
                <a:lnTo>
                  <a:pt x="1457005" y="33041"/>
                </a:lnTo>
                <a:lnTo>
                  <a:pt x="1445402" y="15844"/>
                </a:lnTo>
                <a:lnTo>
                  <a:pt x="1428204" y="4251"/>
                </a:lnTo>
                <a:lnTo>
                  <a:pt x="1407159" y="0"/>
                </a:lnTo>
                <a:close/>
              </a:path>
            </a:pathLst>
          </a:custGeom>
          <a:solidFill>
            <a:srgbClr val="CCCCCC"/>
          </a:solidFill>
        </p:spPr>
        <p:txBody>
          <a:bodyPr wrap="square" lIns="0" tIns="0" rIns="0" bIns="0" rtlCol="0"/>
          <a:lstStyle/>
          <a:p/>
        </p:txBody>
      </p:sp>
      <p:sp>
        <p:nvSpPr>
          <p:cNvPr id="52" name="object 52"/>
          <p:cNvSpPr/>
          <p:nvPr/>
        </p:nvSpPr>
        <p:spPr>
          <a:xfrm>
            <a:off x="5445125" y="4149775"/>
            <a:ext cx="1461770" cy="325120"/>
          </a:xfrm>
          <a:custGeom>
            <a:avLst/>
            <a:gdLst/>
            <a:ahLst/>
            <a:cxnLst/>
            <a:rect l="l" t="t" r="r" b="b"/>
            <a:pathLst>
              <a:path w="1461770" h="325120">
                <a:moveTo>
                  <a:pt x="0" y="54101"/>
                </a:moveTo>
                <a:lnTo>
                  <a:pt x="4256" y="33041"/>
                </a:lnTo>
                <a:lnTo>
                  <a:pt x="15859" y="15844"/>
                </a:lnTo>
                <a:lnTo>
                  <a:pt x="33057" y="4251"/>
                </a:lnTo>
                <a:lnTo>
                  <a:pt x="54101" y="0"/>
                </a:lnTo>
                <a:lnTo>
                  <a:pt x="1407159" y="0"/>
                </a:lnTo>
                <a:lnTo>
                  <a:pt x="1428204" y="4251"/>
                </a:lnTo>
                <a:lnTo>
                  <a:pt x="1445402" y="15844"/>
                </a:lnTo>
                <a:lnTo>
                  <a:pt x="1457005" y="33041"/>
                </a:lnTo>
                <a:lnTo>
                  <a:pt x="1461261" y="54101"/>
                </a:lnTo>
                <a:lnTo>
                  <a:pt x="1461261" y="270497"/>
                </a:lnTo>
                <a:lnTo>
                  <a:pt x="1457005" y="291557"/>
                </a:lnTo>
                <a:lnTo>
                  <a:pt x="1445402" y="308754"/>
                </a:lnTo>
                <a:lnTo>
                  <a:pt x="1428204" y="320348"/>
                </a:lnTo>
                <a:lnTo>
                  <a:pt x="1407159" y="324599"/>
                </a:lnTo>
                <a:lnTo>
                  <a:pt x="54101" y="324599"/>
                </a:lnTo>
                <a:lnTo>
                  <a:pt x="33057" y="320348"/>
                </a:lnTo>
                <a:lnTo>
                  <a:pt x="15859" y="308754"/>
                </a:lnTo>
                <a:lnTo>
                  <a:pt x="4256" y="291557"/>
                </a:lnTo>
                <a:lnTo>
                  <a:pt x="0" y="270497"/>
                </a:lnTo>
                <a:lnTo>
                  <a:pt x="0" y="54101"/>
                </a:lnTo>
                <a:close/>
              </a:path>
            </a:pathLst>
          </a:custGeom>
          <a:ln w="9525">
            <a:solidFill>
              <a:srgbClr val="666666"/>
            </a:solidFill>
          </a:ln>
        </p:spPr>
        <p:txBody>
          <a:bodyPr wrap="square" lIns="0" tIns="0" rIns="0" bIns="0" rtlCol="0"/>
          <a:lstStyle/>
          <a:p/>
        </p:txBody>
      </p:sp>
      <p:sp>
        <p:nvSpPr>
          <p:cNvPr id="53" name="object 53"/>
          <p:cNvSpPr txBox="1"/>
          <p:nvPr/>
        </p:nvSpPr>
        <p:spPr>
          <a:xfrm>
            <a:off x="5449887" y="4214876"/>
            <a:ext cx="1440815" cy="195580"/>
          </a:xfrm>
          <a:prstGeom prst="rect">
            <a:avLst/>
          </a:prstGeom>
        </p:spPr>
        <p:txBody>
          <a:bodyPr vert="horz" wrap="square" lIns="0" tIns="14604" rIns="0" bIns="0" rtlCol="0">
            <a:spAutoFit/>
          </a:bodyPr>
          <a:lstStyle/>
          <a:p>
            <a:pPr marL="104775">
              <a:lnSpc>
                <a:spcPct val="100000"/>
              </a:lnSpc>
              <a:spcBef>
                <a:spcPts val="115"/>
              </a:spcBef>
            </a:pPr>
            <a:r>
              <a:rPr sz="1000" dirty="0">
                <a:solidFill>
                  <a:srgbClr val="666666"/>
                </a:solidFill>
                <a:latin typeface="Trebuchet MS" panose="020B0603020202020204"/>
                <a:cs typeface="Trebuchet MS" panose="020B0603020202020204"/>
              </a:rPr>
              <a:t>Block</a:t>
            </a:r>
            <a:r>
              <a:rPr sz="1000" spc="-25" dirty="0">
                <a:solidFill>
                  <a:srgbClr val="666666"/>
                </a:solidFill>
                <a:latin typeface="Trebuchet MS" panose="020B0603020202020204"/>
                <a:cs typeface="Trebuchet MS" panose="020B0603020202020204"/>
              </a:rPr>
              <a:t> </a:t>
            </a:r>
            <a:r>
              <a:rPr sz="1100" i="1" spc="-10" dirty="0">
                <a:solidFill>
                  <a:srgbClr val="666666"/>
                </a:solidFill>
                <a:latin typeface="Times New Roman" panose="02020603050405020304"/>
                <a:cs typeface="Times New Roman" panose="02020603050405020304"/>
              </a:rPr>
              <a:t>r</a:t>
            </a:r>
            <a:r>
              <a:rPr sz="1100" spc="-10" dirty="0">
                <a:solidFill>
                  <a:srgbClr val="666666"/>
                </a:solidFill>
                <a:latin typeface="Times New Roman" panose="02020603050405020304"/>
                <a:cs typeface="Times New Roman" panose="02020603050405020304"/>
              </a:rPr>
              <a:t>+3</a:t>
            </a:r>
            <a:endParaRPr sz="1100">
              <a:latin typeface="Times New Roman" panose="02020603050405020304"/>
              <a:cs typeface="Times New Roman" panose="02020603050405020304"/>
            </a:endParaRPr>
          </a:p>
        </p:txBody>
      </p:sp>
      <p:sp>
        <p:nvSpPr>
          <p:cNvPr id="54" name="object 54"/>
          <p:cNvSpPr/>
          <p:nvPr/>
        </p:nvSpPr>
        <p:spPr>
          <a:xfrm>
            <a:off x="3455796" y="2123820"/>
            <a:ext cx="2437130" cy="85725"/>
          </a:xfrm>
          <a:custGeom>
            <a:avLst/>
            <a:gdLst/>
            <a:ahLst/>
            <a:cxnLst/>
            <a:rect l="l" t="t" r="r" b="b"/>
            <a:pathLst>
              <a:path w="2437129" h="85725">
                <a:moveTo>
                  <a:pt x="2379472" y="42926"/>
                </a:moveTo>
                <a:lnTo>
                  <a:pt x="2350897" y="85725"/>
                </a:lnTo>
                <a:lnTo>
                  <a:pt x="2408131" y="57150"/>
                </a:lnTo>
                <a:lnTo>
                  <a:pt x="2379472" y="57150"/>
                </a:lnTo>
                <a:lnTo>
                  <a:pt x="2379472" y="42926"/>
                </a:lnTo>
                <a:close/>
              </a:path>
              <a:path w="2437129" h="85725">
                <a:moveTo>
                  <a:pt x="2369918" y="28575"/>
                </a:moveTo>
                <a:lnTo>
                  <a:pt x="0" y="28575"/>
                </a:lnTo>
                <a:lnTo>
                  <a:pt x="0" y="57150"/>
                </a:lnTo>
                <a:lnTo>
                  <a:pt x="2369975" y="57150"/>
                </a:lnTo>
                <a:lnTo>
                  <a:pt x="2379472" y="42926"/>
                </a:lnTo>
                <a:lnTo>
                  <a:pt x="2369918" y="28575"/>
                </a:lnTo>
                <a:close/>
              </a:path>
              <a:path w="2437129" h="85725">
                <a:moveTo>
                  <a:pt x="2407962" y="28575"/>
                </a:moveTo>
                <a:lnTo>
                  <a:pt x="2379472" y="28575"/>
                </a:lnTo>
                <a:lnTo>
                  <a:pt x="2379472" y="57150"/>
                </a:lnTo>
                <a:lnTo>
                  <a:pt x="2408131" y="57150"/>
                </a:lnTo>
                <a:lnTo>
                  <a:pt x="2436622" y="42926"/>
                </a:lnTo>
                <a:lnTo>
                  <a:pt x="2407962" y="28575"/>
                </a:lnTo>
                <a:close/>
              </a:path>
              <a:path w="2437129" h="85725">
                <a:moveTo>
                  <a:pt x="2350897" y="0"/>
                </a:moveTo>
                <a:lnTo>
                  <a:pt x="2379472" y="42926"/>
                </a:lnTo>
                <a:lnTo>
                  <a:pt x="2379472" y="28575"/>
                </a:lnTo>
                <a:lnTo>
                  <a:pt x="2407962" y="28575"/>
                </a:lnTo>
                <a:lnTo>
                  <a:pt x="2350897" y="0"/>
                </a:lnTo>
                <a:close/>
              </a:path>
            </a:pathLst>
          </a:custGeom>
          <a:solidFill>
            <a:srgbClr val="585858"/>
          </a:solidFill>
        </p:spPr>
        <p:txBody>
          <a:bodyPr wrap="square" lIns="0" tIns="0" rIns="0" bIns="0" rtlCol="0"/>
          <a:lstStyle/>
          <a:p/>
        </p:txBody>
      </p:sp>
      <p:sp>
        <p:nvSpPr>
          <p:cNvPr id="55" name="object 55"/>
          <p:cNvSpPr txBox="1"/>
          <p:nvPr/>
        </p:nvSpPr>
        <p:spPr>
          <a:xfrm>
            <a:off x="4307585" y="1852422"/>
            <a:ext cx="58293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Trebuchet MS" panose="020B0603020202020204"/>
                <a:cs typeface="Trebuchet MS" panose="020B0603020202020204"/>
              </a:rPr>
              <a:t>R</a:t>
            </a:r>
            <a:r>
              <a:rPr sz="1800" spc="-10" dirty="0">
                <a:latin typeface="Trebuchet MS" panose="020B0603020202020204"/>
                <a:cs typeface="Trebuchet MS" panose="020B0603020202020204"/>
              </a:rPr>
              <a:t>e</a:t>
            </a:r>
            <a:r>
              <a:rPr sz="1800" spc="5" dirty="0">
                <a:latin typeface="Trebuchet MS" panose="020B0603020202020204"/>
                <a:cs typeface="Trebuchet MS" panose="020B0603020202020204"/>
              </a:rPr>
              <a:t>l</a:t>
            </a:r>
            <a:r>
              <a:rPr sz="1800" spc="-10" dirty="0">
                <a:latin typeface="Trebuchet MS" panose="020B0603020202020204"/>
                <a:cs typeface="Trebuchet MS" panose="020B0603020202020204"/>
              </a:rPr>
              <a:t>a</a:t>
            </a:r>
            <a:r>
              <a:rPr sz="1800" dirty="0">
                <a:latin typeface="Trebuchet MS" panose="020B0603020202020204"/>
                <a:cs typeface="Trebuchet MS" panose="020B0603020202020204"/>
              </a:rPr>
              <a:t>y</a:t>
            </a:r>
            <a:endParaRPr sz="1800">
              <a:latin typeface="Trebuchet MS" panose="020B0603020202020204"/>
              <a:cs typeface="Trebuchet MS" panose="020B0603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596265" y="120650"/>
            <a:ext cx="7923530" cy="19678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区块链系统，每一个交易都是一个原子操作。在单链系统中，就好比单线程，这个原子操作并没有被强调，因为交易本来就是被一个一个地确认和处理，系统无需任何额外的事情，原子性就自然有保障。而在 Monoxide 中，不同地址的状态在不同共识组中维护，互相不可见，其状态的更新也被两个不同的链驱动，就好比多线程。</a:t>
            </a:r>
            <a:endParaRPr lang="zh-CN" altLang="en-US">
              <a:latin typeface="Arial" panose="020B0604020202020204" pitchFamily="34" charset="0"/>
              <a:cs typeface="Arial" panose="020B0604020202020204" pitchFamily="34" charset="0"/>
              <a:sym typeface="+mn-ea"/>
            </a:endParaRPr>
          </a:p>
        </p:txBody>
      </p:sp>
      <p:sp>
        <p:nvSpPr>
          <p:cNvPr id="9" name="下箭头 8"/>
          <p:cNvSpPr/>
          <p:nvPr/>
        </p:nvSpPr>
        <p:spPr>
          <a:xfrm>
            <a:off x="4127500" y="1821180"/>
            <a:ext cx="485775" cy="9791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矩形 9"/>
          <p:cNvSpPr/>
          <p:nvPr/>
        </p:nvSpPr>
        <p:spPr>
          <a:xfrm>
            <a:off x="518795" y="2800350"/>
            <a:ext cx="80010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通常为了协同多线程，有两种办法，一个是互相对涉及的资源加锁，一个是借由消息传递。本文选择了后者，不仅是因为加锁将阻塞对应的共识组的吞吐，严重影响性能，也是因为所有的单链区块链天生就有一个消息传递机制（未确认交易集合），从而避免引入新的实体。</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捕获"/>
          <p:cNvPicPr>
            <a:picLocks noChangeAspect="1"/>
          </p:cNvPicPr>
          <p:nvPr/>
        </p:nvPicPr>
        <p:blipFill>
          <a:blip r:embed="rId1"/>
          <a:stretch>
            <a:fillRect/>
          </a:stretch>
        </p:blipFill>
        <p:spPr>
          <a:xfrm>
            <a:off x="723900" y="149860"/>
            <a:ext cx="7555230" cy="2969895"/>
          </a:xfrm>
          <a:prstGeom prst="rect">
            <a:avLst/>
          </a:prstGeom>
        </p:spPr>
      </p:pic>
      <p:sp>
        <p:nvSpPr>
          <p:cNvPr id="5" name="文本框 4"/>
          <p:cNvSpPr txBox="1"/>
          <p:nvPr/>
        </p:nvSpPr>
        <p:spPr>
          <a:xfrm>
            <a:off x="695960" y="3072130"/>
            <a:ext cx="7611745" cy="368300"/>
          </a:xfrm>
          <a:prstGeom prst="rect">
            <a:avLst/>
          </a:prstGeom>
          <a:noFill/>
        </p:spPr>
        <p:txBody>
          <a:bodyPr wrap="square" rtlCol="0" anchor="t">
            <a:spAutoFit/>
          </a:bodyPr>
          <a:p>
            <a:r>
              <a:rPr lang="zh-CN" altLang="en-US" b="1"/>
              <a:t>a withdraw operation  </a:t>
            </a:r>
            <a:r>
              <a:rPr lang="en-US" altLang="zh-CN" b="1"/>
              <a:t>p</a:t>
            </a:r>
            <a:r>
              <a:rPr lang="zh-CN" altLang="en-US" b="1"/>
              <a:t> from payer a and a deposit operation φ to payee b</a:t>
            </a:r>
            <a:endParaRPr lang="zh-CN" altLang="en-US" b="1"/>
          </a:p>
        </p:txBody>
      </p:sp>
      <p:sp>
        <p:nvSpPr>
          <p:cNvPr id="13" name="文本框 12"/>
          <p:cNvSpPr txBox="1"/>
          <p:nvPr/>
        </p:nvSpPr>
        <p:spPr>
          <a:xfrm>
            <a:off x="695960" y="3440430"/>
            <a:ext cx="8778875" cy="1198880"/>
          </a:xfrm>
          <a:prstGeom prst="rect">
            <a:avLst/>
          </a:prstGeom>
          <a:noFill/>
        </p:spPr>
        <p:txBody>
          <a:bodyPr wrap="square" rtlCol="0">
            <a:spAutoFit/>
          </a:bodyPr>
          <a:p>
            <a:pPr algn="l"/>
            <a:r>
              <a:rPr lang="en-US" altLang="zh-CN"/>
              <a:t>Tx&lt;p,a,</a:t>
            </a:r>
            <a:r>
              <a:rPr lang="zh-CN" altLang="en-US">
                <a:sym typeface="+mn-ea"/>
              </a:rPr>
              <a:t>φ</a:t>
            </a:r>
            <a:r>
              <a:rPr lang="en-US" altLang="zh-CN">
                <a:sym typeface="+mn-ea"/>
              </a:rPr>
              <a:t>,b</a:t>
            </a:r>
            <a:r>
              <a:rPr lang="en-US" altLang="zh-CN"/>
              <a:t>&gt;   -----&gt; validate------&gt;create chaining-block and transaction block  -----&gt;</a:t>
            </a:r>
            <a:endParaRPr lang="en-US" altLang="zh-CN"/>
          </a:p>
          <a:p>
            <a:pPr algn="l"/>
            <a:r>
              <a:rPr lang="en-US" altLang="zh-CN"/>
              <a:t>Pow puzzle  -----&gt;broadcast ------&gt;Intra-zone(first) cross-zone(then)----&gt;</a:t>
            </a:r>
            <a:endParaRPr lang="en-US" altLang="zh-CN"/>
          </a:p>
          <a:p>
            <a:pPr algn="l"/>
            <a:r>
              <a:rPr lang="en-US" altLang="zh-CN"/>
              <a:t>derive relay Tx ( ψ := &lt;φ,b, r&gt;)-----&gt;picked by b miner-----&gt;verify its originate block</a:t>
            </a:r>
            <a:endParaRPr lang="en-US" altLang="zh-CN"/>
          </a:p>
          <a:p>
            <a:pPr algn="l"/>
            <a:r>
              <a:rPr lang="en-US" altLang="zh-CN"/>
              <a:t>------&gt;</a:t>
            </a:r>
            <a:r>
              <a:rPr lang="en-US" altLang="zh-CN">
                <a:sym typeface="+mn-ea"/>
              </a:rPr>
              <a:t>create chaining-block and transaction block-----&gt;broadcast----&gt;execute</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92100" y="733799"/>
            <a:ext cx="7127192" cy="4030980"/>
          </a:xfrm>
          <a:prstGeom prst="rect">
            <a:avLst/>
          </a:prstGeom>
          <a:noFill/>
        </p:spPr>
        <p:txBody>
          <a:bodyPr wrap="square" rtlCol="0">
            <a:spAutoFit/>
          </a:bodyPr>
          <a:lstStyle/>
          <a:p>
            <a:pPr marL="252730" lvl="0" indent="-252730" defTabSz="671830" fontAlgn="base">
              <a:lnSpc>
                <a:spcPct val="140000"/>
              </a:lnSpc>
              <a:spcBef>
                <a:spcPct val="0"/>
              </a:spcBef>
              <a:spcAft>
                <a:spcPct val="0"/>
              </a:spcAft>
              <a:buFont typeface="Wingdings" panose="05000000000000000000" pitchFamily="2" charset="2"/>
              <a:buChar char="n"/>
            </a:pPr>
            <a:r>
              <a:rPr lang="zh-CN" altLang="en-US" sz="1650" kern="0" dirty="0">
                <a:solidFill>
                  <a:schemeClr val="tx1">
                    <a:lumMod val="75000"/>
                    <a:lumOff val="25000"/>
                  </a:schemeClr>
                </a:solidFill>
                <a:latin typeface="+mn-ea"/>
              </a:rPr>
              <a:t>传统区块链结构</a:t>
            </a:r>
            <a:endParaRPr lang="zh-CN" altLang="en-US" sz="1350" kern="0" dirty="0">
              <a:solidFill>
                <a:schemeClr val="tx1">
                  <a:lumMod val="75000"/>
                  <a:lumOff val="25000"/>
                </a:schemeClr>
              </a:solidFill>
              <a:latin typeface="+mn-ea"/>
            </a:endParaRPr>
          </a:p>
          <a:p>
            <a:pPr marL="252730" lvl="0" indent="-252730" defTabSz="671830" fontAlgn="base">
              <a:lnSpc>
                <a:spcPct val="140000"/>
              </a:lnSpc>
              <a:spcBef>
                <a:spcPct val="0"/>
              </a:spcBef>
              <a:spcAft>
                <a:spcPct val="0"/>
              </a:spcAft>
              <a:buFont typeface="Wingdings" panose="05000000000000000000" pitchFamily="2" charset="2"/>
              <a:buChar char="n"/>
            </a:pPr>
            <a:r>
              <a:rPr lang="zh-CN" altLang="en-US" sz="1650" kern="0" dirty="0">
                <a:solidFill>
                  <a:schemeClr val="tx1">
                    <a:lumMod val="75000"/>
                    <a:lumOff val="25000"/>
                  </a:schemeClr>
                </a:solidFill>
                <a:latin typeface="+mn-ea"/>
              </a:rPr>
              <a:t>异步共识区域区块链结构</a:t>
            </a:r>
            <a:endParaRPr lang="en-US" altLang="zh-CN" sz="1350" kern="0" dirty="0">
              <a:solidFill>
                <a:schemeClr val="tx1">
                  <a:lumMod val="75000"/>
                  <a:lumOff val="25000"/>
                </a:schemeClr>
              </a:solidFill>
              <a:latin typeface="+mn-ea"/>
            </a:endParaRPr>
          </a:p>
          <a:p>
            <a:pPr marL="252730" lvl="0" indent="-252730" defTabSz="671830" fontAlgn="base">
              <a:lnSpc>
                <a:spcPct val="140000"/>
              </a:lnSpc>
              <a:spcBef>
                <a:spcPct val="0"/>
              </a:spcBef>
              <a:spcAft>
                <a:spcPct val="0"/>
              </a:spcAft>
              <a:buFont typeface="Wingdings" panose="05000000000000000000" pitchFamily="2" charset="2"/>
              <a:buChar char="n"/>
            </a:pPr>
            <a:r>
              <a:rPr lang="zh-CN" altLang="en-US" sz="1650" kern="0" dirty="0">
                <a:solidFill>
                  <a:schemeClr val="tx1">
                    <a:lumMod val="75000"/>
                    <a:lumOff val="25000"/>
                  </a:schemeClr>
                </a:solidFill>
                <a:latin typeface="+mn-ea"/>
              </a:rPr>
              <a:t>系统设计</a:t>
            </a:r>
            <a:endParaRPr lang="en-US" altLang="zh-CN" sz="1650" kern="0" dirty="0">
              <a:solidFill>
                <a:schemeClr val="tx1">
                  <a:lumMod val="75000"/>
                  <a:lumOff val="25000"/>
                </a:schemeClr>
              </a:solidFill>
              <a:latin typeface="+mn-ea"/>
            </a:endParaRPr>
          </a:p>
          <a:p>
            <a:pPr marL="546100" lvl="1" indent="-209550" defTabSz="671830" fontAlgn="base">
              <a:lnSpc>
                <a:spcPct val="140000"/>
              </a:lnSpc>
              <a:spcBef>
                <a:spcPct val="0"/>
              </a:spcBef>
              <a:spcAft>
                <a:spcPct val="0"/>
              </a:spcAft>
              <a:buFontTx/>
              <a:buChar char="–"/>
            </a:pPr>
            <a:r>
              <a:rPr lang="zh-CN" altLang="en-US" sz="1400" kern="0" dirty="0">
                <a:solidFill>
                  <a:schemeClr val="tx1">
                    <a:lumMod val="75000"/>
                    <a:lumOff val="25000"/>
                  </a:schemeClr>
                </a:solidFill>
                <a:latin typeface="+mn-ea"/>
              </a:rPr>
              <a:t>异步共识区</a:t>
            </a:r>
            <a:endParaRPr lang="zh-CN" altLang="en-US" sz="1400" kern="0" dirty="0">
              <a:solidFill>
                <a:schemeClr val="tx1">
                  <a:lumMod val="75000"/>
                  <a:lumOff val="25000"/>
                </a:schemeClr>
              </a:solidFill>
              <a:latin typeface="+mn-ea"/>
            </a:endParaRPr>
          </a:p>
          <a:p>
            <a:pPr marL="546100" lvl="1" indent="-209550" defTabSz="671830" fontAlgn="base">
              <a:lnSpc>
                <a:spcPct val="140000"/>
              </a:lnSpc>
              <a:spcBef>
                <a:spcPct val="0"/>
              </a:spcBef>
              <a:spcAft>
                <a:spcPct val="0"/>
              </a:spcAft>
              <a:buFontTx/>
              <a:buChar char="–"/>
            </a:pPr>
            <a:r>
              <a:rPr lang="zh-CN" altLang="en-US" sz="1400" kern="0" dirty="0">
                <a:solidFill>
                  <a:schemeClr val="tx1">
                    <a:lumMod val="75000"/>
                    <a:lumOff val="25000"/>
                  </a:schemeClr>
                </a:solidFill>
                <a:latin typeface="+mn-ea"/>
              </a:rPr>
              <a:t>思考：异步共识区带来的问题</a:t>
            </a:r>
            <a:endParaRPr lang="en-US" altLang="zh-CN" sz="1350" kern="0" dirty="0">
              <a:solidFill>
                <a:schemeClr val="tx1">
                  <a:lumMod val="75000"/>
                  <a:lumOff val="25000"/>
                </a:schemeClr>
              </a:solidFill>
              <a:latin typeface="+mn-ea"/>
            </a:endParaRPr>
          </a:p>
          <a:p>
            <a:pPr marL="252730" lvl="0" indent="-252730" defTabSz="671830" fontAlgn="base">
              <a:lnSpc>
                <a:spcPct val="140000"/>
              </a:lnSpc>
              <a:spcBef>
                <a:spcPct val="0"/>
              </a:spcBef>
              <a:spcAft>
                <a:spcPct val="0"/>
              </a:spcAft>
              <a:buFont typeface="Wingdings" panose="05000000000000000000" pitchFamily="2" charset="2"/>
              <a:buChar char="n"/>
            </a:pPr>
            <a:r>
              <a:rPr lang="zh-CN" altLang="en-US" sz="1650" kern="0" dirty="0">
                <a:solidFill>
                  <a:schemeClr val="tx1">
                    <a:lumMod val="75000"/>
                    <a:lumOff val="25000"/>
                  </a:schemeClr>
                </a:solidFill>
                <a:latin typeface="+mn-ea"/>
              </a:rPr>
              <a:t>跨区域交易</a:t>
            </a:r>
            <a:endParaRPr lang="en-US" altLang="zh-CN" sz="1650" kern="0" dirty="0">
              <a:solidFill>
                <a:schemeClr val="tx1">
                  <a:lumMod val="75000"/>
                  <a:lumOff val="25000"/>
                </a:schemeClr>
              </a:solidFill>
              <a:latin typeface="+mn-ea"/>
            </a:endParaRPr>
          </a:p>
          <a:p>
            <a:pPr marL="636270" lvl="1" indent="-342900" defTabSz="671830" fontAlgn="base">
              <a:lnSpc>
                <a:spcPct val="140000"/>
              </a:lnSpc>
              <a:spcBef>
                <a:spcPct val="0"/>
              </a:spcBef>
              <a:spcAft>
                <a:spcPct val="0"/>
              </a:spcAft>
              <a:buFontTx/>
              <a:buChar char="–"/>
            </a:pPr>
            <a:r>
              <a:rPr lang="zh-CN" altLang="en-US" sz="1400" kern="0" dirty="0">
                <a:solidFill>
                  <a:schemeClr val="tx1">
                    <a:lumMod val="75000"/>
                    <a:lumOff val="25000"/>
                  </a:schemeClr>
                </a:solidFill>
                <a:latin typeface="+mn-ea"/>
              </a:rPr>
              <a:t>跨区域交易的实例</a:t>
            </a:r>
            <a:endParaRPr lang="zh-CN" altLang="en-US" sz="1400" kern="0" dirty="0">
              <a:solidFill>
                <a:schemeClr val="tx1">
                  <a:lumMod val="75000"/>
                  <a:lumOff val="25000"/>
                </a:schemeClr>
              </a:solidFill>
              <a:latin typeface="+mn-ea"/>
            </a:endParaRPr>
          </a:p>
          <a:p>
            <a:pPr marL="636270" lvl="1" indent="-342900" defTabSz="671830" fontAlgn="base">
              <a:lnSpc>
                <a:spcPct val="140000"/>
              </a:lnSpc>
              <a:spcBef>
                <a:spcPct val="0"/>
              </a:spcBef>
              <a:spcAft>
                <a:spcPct val="0"/>
              </a:spcAft>
              <a:buFontTx/>
              <a:buChar char="–"/>
            </a:pPr>
            <a:r>
              <a:rPr lang="zh-CN" altLang="en-US" sz="1400" kern="0" dirty="0">
                <a:solidFill>
                  <a:schemeClr val="tx1">
                    <a:lumMod val="75000"/>
                    <a:lumOff val="25000"/>
                  </a:schemeClr>
                </a:solidFill>
                <a:latin typeface="+mn-ea"/>
              </a:rPr>
              <a:t>最终原子性的提出</a:t>
            </a:r>
            <a:endParaRPr lang="zh-CN" altLang="en-US" sz="1350" kern="0" dirty="0">
              <a:solidFill>
                <a:schemeClr val="tx1">
                  <a:lumMod val="75000"/>
                  <a:lumOff val="25000"/>
                </a:schemeClr>
              </a:solidFill>
              <a:latin typeface="+mn-ea"/>
            </a:endParaRPr>
          </a:p>
          <a:p>
            <a:pPr marL="252730" lvl="0" indent="-252730" defTabSz="671830" fontAlgn="base">
              <a:lnSpc>
                <a:spcPct val="140000"/>
              </a:lnSpc>
              <a:spcBef>
                <a:spcPct val="0"/>
              </a:spcBef>
              <a:spcAft>
                <a:spcPct val="0"/>
              </a:spcAft>
              <a:buFont typeface="Wingdings" panose="05000000000000000000" charset="0"/>
              <a:buChar char="n"/>
            </a:pPr>
            <a:r>
              <a:rPr lang="zh-CN" altLang="en-US" sz="1650" kern="0" dirty="0">
                <a:solidFill>
                  <a:schemeClr val="tx1">
                    <a:lumMod val="75000"/>
                    <a:lumOff val="25000"/>
                  </a:schemeClr>
                </a:solidFill>
                <a:latin typeface="+mn-ea"/>
              </a:rPr>
              <a:t>挖矿安全性</a:t>
            </a:r>
            <a:endParaRPr lang="zh-CN" altLang="en-US" sz="1650" kern="0" dirty="0">
              <a:solidFill>
                <a:schemeClr val="tx1">
                  <a:lumMod val="75000"/>
                  <a:lumOff val="25000"/>
                </a:schemeClr>
              </a:solidFill>
              <a:latin typeface="+mn-ea"/>
            </a:endParaRPr>
          </a:p>
          <a:p>
            <a:pPr marL="636270" lvl="1" indent="-342900" defTabSz="671830" fontAlgn="base">
              <a:lnSpc>
                <a:spcPct val="140000"/>
              </a:lnSpc>
              <a:spcBef>
                <a:spcPct val="0"/>
              </a:spcBef>
              <a:spcAft>
                <a:spcPct val="0"/>
              </a:spcAft>
              <a:buFontTx/>
              <a:buChar char="–"/>
            </a:pPr>
            <a:r>
              <a:rPr lang="zh-CN" altLang="en-US" sz="1400" kern="0" dirty="0">
                <a:solidFill>
                  <a:schemeClr val="tx1">
                    <a:lumMod val="75000"/>
                    <a:lumOff val="25000"/>
                  </a:schemeClr>
                </a:solidFill>
                <a:latin typeface="+mn-ea"/>
              </a:rPr>
              <a:t>攻击模型</a:t>
            </a:r>
            <a:endParaRPr lang="zh-CN" altLang="en-US" sz="1400" kern="0" dirty="0">
              <a:solidFill>
                <a:schemeClr val="tx1">
                  <a:lumMod val="75000"/>
                  <a:lumOff val="25000"/>
                </a:schemeClr>
              </a:solidFill>
              <a:latin typeface="+mn-ea"/>
            </a:endParaRPr>
          </a:p>
          <a:p>
            <a:pPr marL="636270" lvl="1" indent="-342900" defTabSz="671830" fontAlgn="base">
              <a:lnSpc>
                <a:spcPct val="140000"/>
              </a:lnSpc>
              <a:spcBef>
                <a:spcPct val="0"/>
              </a:spcBef>
              <a:spcAft>
                <a:spcPct val="0"/>
              </a:spcAft>
              <a:buFontTx/>
              <a:buChar char="–"/>
            </a:pPr>
            <a:r>
              <a:rPr lang="zh-CN" altLang="en-US" sz="1400" kern="0" dirty="0">
                <a:solidFill>
                  <a:schemeClr val="tx1">
                    <a:lumMod val="75000"/>
                    <a:lumOff val="25000"/>
                  </a:schemeClr>
                </a:solidFill>
                <a:latin typeface="+mn-ea"/>
              </a:rPr>
              <a:t>连弩挖矿</a:t>
            </a:r>
            <a:endParaRPr lang="zh-CN" altLang="en-US" sz="1400" kern="0" dirty="0">
              <a:solidFill>
                <a:schemeClr val="tx1">
                  <a:lumMod val="75000"/>
                  <a:lumOff val="25000"/>
                </a:schemeClr>
              </a:solidFill>
              <a:latin typeface="+mn-ea"/>
            </a:endParaRPr>
          </a:p>
          <a:p>
            <a:pPr marL="252730" lvl="0" indent="-252730" defTabSz="671830" fontAlgn="base">
              <a:lnSpc>
                <a:spcPct val="140000"/>
              </a:lnSpc>
              <a:spcBef>
                <a:spcPct val="0"/>
              </a:spcBef>
              <a:spcAft>
                <a:spcPct val="0"/>
              </a:spcAft>
              <a:buFont typeface="Wingdings" panose="05000000000000000000" charset="0"/>
              <a:buChar char="n"/>
            </a:pPr>
            <a:r>
              <a:rPr lang="zh-CN" altLang="en-US" sz="1650" kern="0" dirty="0">
                <a:solidFill>
                  <a:schemeClr val="tx1">
                    <a:lumMod val="75000"/>
                    <a:lumOff val="25000"/>
                  </a:schemeClr>
                </a:solidFill>
                <a:latin typeface="+mn-ea"/>
              </a:rPr>
              <a:t>总结</a:t>
            </a:r>
            <a:endParaRPr lang="zh-CN" altLang="en-US" sz="1650" kern="0" dirty="0">
              <a:solidFill>
                <a:schemeClr val="tx1">
                  <a:lumMod val="75000"/>
                  <a:lumOff val="25000"/>
                </a:schemeClr>
              </a:solidFill>
              <a:latin typeface="+mn-ea"/>
            </a:endParaRPr>
          </a:p>
        </p:txBody>
      </p:sp>
      <p:grpSp>
        <p:nvGrpSpPr>
          <p:cNvPr id="5" name="组合 4"/>
          <p:cNvGrpSpPr/>
          <p:nvPr/>
        </p:nvGrpSpPr>
        <p:grpSpPr>
          <a:xfrm>
            <a:off x="107941" y="167688"/>
            <a:ext cx="8915400" cy="230505"/>
            <a:chOff x="143922" y="776034"/>
            <a:chExt cx="11887200" cy="307340"/>
          </a:xfrm>
        </p:grpSpPr>
        <p:sp>
          <p:nvSpPr>
            <p:cNvPr id="6" name="MH_Entry_1"/>
            <p:cNvSpPr/>
            <p:nvPr>
              <p:custDataLst>
                <p:tags r:id="rId1"/>
              </p:custDataLst>
            </p:nvPr>
          </p:nvSpPr>
          <p:spPr>
            <a:xfrm>
              <a:off x="4539167" y="776034"/>
              <a:ext cx="2751619" cy="30734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dist" defTabSz="1146175" fontAlgn="base">
                <a:spcBef>
                  <a:spcPct val="0"/>
                </a:spcBef>
                <a:spcAft>
                  <a:spcPct val="0"/>
                </a:spcAft>
              </a:pPr>
              <a:r>
                <a:rPr lang="zh-CN" altLang="en-US" sz="15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rPr>
                <a:t>概述</a:t>
              </a:r>
              <a:endParaRPr lang="zh-CN" altLang="en-US" sz="1500" dirty="0">
                <a:solidFill>
                  <a:schemeClr val="bg2">
                    <a:lumMod val="10000"/>
                  </a:schemeClr>
                </a:solidFill>
                <a:latin typeface="等线" panose="02010600030101010101" pitchFamily="2" charset="-122"/>
                <a:ea typeface="等线" panose="02010600030101010101" pitchFamily="2" charset="-122"/>
                <a:sym typeface="Arial" panose="020B0604020202020204" pitchFamily="34" charset="0"/>
              </a:endParaRPr>
            </a:p>
          </p:txBody>
        </p:sp>
        <p:cxnSp>
          <p:nvCxnSpPr>
            <p:cNvPr id="7" name="直接连接符 3"/>
            <p:cNvCxnSpPr/>
            <p:nvPr/>
          </p:nvCxnSpPr>
          <p:spPr>
            <a:xfrm>
              <a:off x="143922" y="926390"/>
              <a:ext cx="4097867"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cxnSp>
          <p:nvCxnSpPr>
            <p:cNvPr id="9" name="直接连接符 4"/>
            <p:cNvCxnSpPr/>
            <p:nvPr/>
          </p:nvCxnSpPr>
          <p:spPr>
            <a:xfrm>
              <a:off x="7658318" y="909703"/>
              <a:ext cx="4372804" cy="0"/>
            </a:xfrm>
            <a:prstGeom prst="line">
              <a:avLst/>
            </a:prstGeom>
            <a:ln w="12700">
              <a:solidFill>
                <a:srgbClr val="132E4A"/>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250">
        <p:randomBar dir="vert"/>
      </p:transition>
    </mc:Choice>
    <mc:Fallback>
      <p:transition spd="slow">
        <p:randomBar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捕获"/>
          <p:cNvPicPr>
            <a:picLocks noChangeAspect="1"/>
          </p:cNvPicPr>
          <p:nvPr/>
        </p:nvPicPr>
        <p:blipFill>
          <a:blip r:embed="rId1"/>
          <a:stretch>
            <a:fillRect/>
          </a:stretch>
        </p:blipFill>
        <p:spPr>
          <a:xfrm>
            <a:off x="723900" y="149860"/>
            <a:ext cx="7555230" cy="2969895"/>
          </a:xfrm>
          <a:prstGeom prst="rect">
            <a:avLst/>
          </a:prstGeom>
        </p:spPr>
      </p:pic>
      <p:sp>
        <p:nvSpPr>
          <p:cNvPr id="2" name="文本框 1"/>
          <p:cNvSpPr txBox="1"/>
          <p:nvPr/>
        </p:nvSpPr>
        <p:spPr>
          <a:xfrm>
            <a:off x="775970" y="3346450"/>
            <a:ext cx="6845300" cy="1198880"/>
          </a:xfrm>
          <a:prstGeom prst="rect">
            <a:avLst/>
          </a:prstGeom>
          <a:noFill/>
        </p:spPr>
        <p:txBody>
          <a:bodyPr wrap="none" rtlCol="0">
            <a:spAutoFit/>
          </a:bodyPr>
          <a:p>
            <a:r>
              <a:rPr lang="zh-CN" altLang="en-US"/>
              <a:t>小结：</a:t>
            </a:r>
            <a:endParaRPr lang="zh-CN" altLang="en-US"/>
          </a:p>
          <a:p>
            <a:r>
              <a:rPr lang="zh-CN" altLang="en-US"/>
              <a:t>        </a:t>
            </a:r>
            <a:r>
              <a:rPr lang="en-US" altLang="zh-CN"/>
              <a:t>1</a:t>
            </a:r>
            <a:r>
              <a:rPr lang="zh-CN" altLang="en-US"/>
              <a:t>、</a:t>
            </a:r>
            <a:r>
              <a:rPr lang="en-US" altLang="zh-CN"/>
              <a:t>Transaction-Block  broadcast  in own zone</a:t>
            </a:r>
            <a:endParaRPr lang="en-US" altLang="zh-CN"/>
          </a:p>
          <a:p>
            <a:r>
              <a:rPr lang="en-US" altLang="zh-CN"/>
              <a:t>        2</a:t>
            </a:r>
            <a:r>
              <a:rPr lang="zh-CN" altLang="en-US"/>
              <a:t>、</a:t>
            </a:r>
            <a:r>
              <a:rPr lang="en-US" altLang="zh-CN"/>
              <a:t>relay Tx create originate zone and broadcast to destination zone</a:t>
            </a:r>
            <a:endParaRPr lang="en-US" altLang="zh-CN"/>
          </a:p>
          <a:p>
            <a:r>
              <a:rPr lang="en-US" altLang="zh-CN"/>
              <a:t>        3</a:t>
            </a:r>
            <a:r>
              <a:rPr lang="zh-CN" altLang="en-US"/>
              <a:t>、 </a:t>
            </a:r>
            <a:r>
              <a:rPr lang="en-US" altLang="zh-CN"/>
              <a:t>chaining block broadcast to all zones</a:t>
            </a:r>
            <a:endParaRPr lang="en-US" altLang="zh-CN"/>
          </a:p>
        </p:txBody>
      </p:sp>
      <p:sp>
        <p:nvSpPr>
          <p:cNvPr id="4" name="右箭头 3"/>
          <p:cNvSpPr/>
          <p:nvPr/>
        </p:nvSpPr>
        <p:spPr>
          <a:xfrm>
            <a:off x="457200" y="462915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1736090" y="4683125"/>
            <a:ext cx="2468880" cy="368300"/>
          </a:xfrm>
          <a:prstGeom prst="rect">
            <a:avLst/>
          </a:prstGeom>
          <a:noFill/>
        </p:spPr>
        <p:txBody>
          <a:bodyPr wrap="none" rtlCol="0">
            <a:spAutoFit/>
          </a:bodyPr>
          <a:p>
            <a:r>
              <a:rPr lang="zh-CN" altLang="en-US"/>
              <a:t>如何验证交易的正确性</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捕获"/>
          <p:cNvPicPr>
            <a:picLocks noChangeAspect="1"/>
          </p:cNvPicPr>
          <p:nvPr/>
        </p:nvPicPr>
        <p:blipFill>
          <a:blip r:embed="rId1"/>
          <a:stretch>
            <a:fillRect/>
          </a:stretch>
        </p:blipFill>
        <p:spPr>
          <a:xfrm>
            <a:off x="712470" y="194945"/>
            <a:ext cx="7555230" cy="2969895"/>
          </a:xfrm>
          <a:prstGeom prst="rect">
            <a:avLst/>
          </a:prstGeom>
        </p:spPr>
      </p:pic>
      <p:sp>
        <p:nvSpPr>
          <p:cNvPr id="4" name="文本框 3"/>
          <p:cNvSpPr txBox="1"/>
          <p:nvPr/>
        </p:nvSpPr>
        <p:spPr>
          <a:xfrm>
            <a:off x="712470" y="3282315"/>
            <a:ext cx="7429500" cy="1753235"/>
          </a:xfrm>
          <a:prstGeom prst="rect">
            <a:avLst/>
          </a:prstGeom>
          <a:noFill/>
        </p:spPr>
        <p:txBody>
          <a:bodyPr wrap="square" rtlCol="0" anchor="t">
            <a:spAutoFit/>
          </a:bodyPr>
          <a:p>
            <a:pPr algn="l"/>
            <a:r>
              <a:rPr lang="en-US" altLang="zh-CN">
                <a:sym typeface="+mn-ea"/>
              </a:rPr>
              <a:t>ψ := &lt;φ,b, r&gt;----&gt;r := &lt;s, k,t, p,{hq}&gt;-----&gt;recalculate path{hq} and tx&lt;</a:t>
            </a:r>
            <a:r>
              <a:rPr lang="en-US" altLang="zh-CN">
                <a:sym typeface="+mn-ea"/>
              </a:rPr>
              <a:t>φ,b</a:t>
            </a:r>
            <a:r>
              <a:rPr lang="en-US" altLang="zh-CN">
                <a:sym typeface="+mn-ea"/>
              </a:rPr>
              <a:t>&gt;</a:t>
            </a:r>
            <a:endParaRPr lang="en-US" altLang="zh-CN">
              <a:sym typeface="+mn-ea"/>
            </a:endParaRPr>
          </a:p>
          <a:p>
            <a:pPr algn="l"/>
            <a:r>
              <a:rPr lang="en-US" altLang="zh-CN">
                <a:sym typeface="+mn-ea"/>
              </a:rPr>
              <a:t>------&gt;match originate block</a:t>
            </a:r>
            <a:endParaRPr lang="en-US" altLang="zh-CN">
              <a:sym typeface="+mn-ea"/>
            </a:endParaRPr>
          </a:p>
          <a:p>
            <a:pPr algn="l"/>
            <a:r>
              <a:rPr lang="zh-CN" altLang="en-US">
                <a:sym typeface="+mn-ea"/>
              </a:rPr>
              <a:t>参数说明：</a:t>
            </a:r>
            <a:r>
              <a:rPr lang="en-US" altLang="zh-CN">
                <a:sym typeface="+mn-ea"/>
              </a:rPr>
              <a:t>zone index s;sharding scale k;height t;</a:t>
            </a:r>
            <a:endParaRPr lang="en-US" altLang="zh-CN">
              <a:sym typeface="+mn-ea"/>
            </a:endParaRPr>
          </a:p>
          <a:p>
            <a:pPr algn="l"/>
            <a:r>
              <a:rPr lang="en-US" altLang="zh-CN">
                <a:sym typeface="+mn-ea"/>
              </a:rPr>
              <a:t>pointer p (position in the list of outbound relay Tx)</a:t>
            </a:r>
            <a:endParaRPr lang="en-US" altLang="zh-CN">
              <a:sym typeface="+mn-ea"/>
            </a:endParaRPr>
          </a:p>
          <a:p>
            <a:pPr algn="l"/>
            <a:r>
              <a:rPr lang="zh-CN" altLang="en-US">
                <a:sym typeface="+mn-ea"/>
              </a:rPr>
              <a:t> path {hq} refers to hash values of all sibling nodes  on the path from Merkle tree root to its entry;</a:t>
            </a:r>
            <a:endParaRPr lang="zh-CN" altLang="en-US">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1762"/>
            <a:ext cx="2579370" cy="454025"/>
          </a:xfrm>
          <a:prstGeom prst="rect">
            <a:avLst/>
          </a:prstGeom>
        </p:spPr>
        <p:txBody>
          <a:bodyPr vert="horz" wrap="square" lIns="0" tIns="13970" rIns="0" bIns="0" rtlCol="0">
            <a:spAutoFit/>
          </a:bodyPr>
          <a:lstStyle/>
          <a:p>
            <a:pPr marL="12700">
              <a:lnSpc>
                <a:spcPct val="100000"/>
              </a:lnSpc>
              <a:spcBef>
                <a:spcPts val="110"/>
              </a:spcBef>
            </a:pPr>
            <a:r>
              <a:rPr sz="2800" spc="5" dirty="0">
                <a:solidFill>
                  <a:srgbClr val="000000"/>
                </a:solidFill>
              </a:rPr>
              <a:t>Message</a:t>
            </a:r>
            <a:r>
              <a:rPr sz="2800" spc="-125" dirty="0">
                <a:solidFill>
                  <a:srgbClr val="000000"/>
                </a:solidFill>
              </a:rPr>
              <a:t> </a:t>
            </a:r>
            <a:r>
              <a:rPr sz="2800" dirty="0">
                <a:solidFill>
                  <a:srgbClr val="000000"/>
                </a:solidFill>
              </a:rPr>
              <a:t>Passing</a:t>
            </a:r>
            <a:endParaRPr sz="2800"/>
          </a:p>
        </p:txBody>
      </p:sp>
      <p:sp>
        <p:nvSpPr>
          <p:cNvPr id="3" name="object 3"/>
          <p:cNvSpPr txBox="1"/>
          <p:nvPr/>
        </p:nvSpPr>
        <p:spPr>
          <a:xfrm>
            <a:off x="390550" y="879583"/>
            <a:ext cx="5319395" cy="676910"/>
          </a:xfrm>
          <a:prstGeom prst="rect">
            <a:avLst/>
          </a:prstGeom>
        </p:spPr>
        <p:txBody>
          <a:bodyPr vert="horz" wrap="square" lIns="0" tIns="71755" rIns="0" bIns="0" rtlCol="0">
            <a:spAutoFit/>
          </a:bodyPr>
          <a:lstStyle/>
          <a:p>
            <a:pPr marL="12700">
              <a:lnSpc>
                <a:spcPct val="100000"/>
              </a:lnSpc>
              <a:spcBef>
                <a:spcPts val="565"/>
              </a:spcBef>
            </a:pPr>
            <a:r>
              <a:rPr sz="2000" spc="5" dirty="0">
                <a:latin typeface="Trebuchet MS" panose="020B0603020202020204"/>
                <a:cs typeface="Trebuchet MS" panose="020B0603020202020204"/>
              </a:rPr>
              <a:t>Payment</a:t>
            </a:r>
            <a:r>
              <a:rPr sz="2000" spc="-75" dirty="0">
                <a:latin typeface="Trebuchet MS" panose="020B0603020202020204"/>
                <a:cs typeface="Trebuchet MS" panose="020B0603020202020204"/>
              </a:rPr>
              <a:t> </a:t>
            </a:r>
            <a:r>
              <a:rPr sz="2000" spc="5" dirty="0">
                <a:latin typeface="Trebuchet MS" panose="020B0603020202020204"/>
                <a:cs typeface="Trebuchet MS" panose="020B0603020202020204"/>
              </a:rPr>
              <a:t>Transaction</a:t>
            </a:r>
            <a:r>
              <a:rPr sz="2000" spc="-120" dirty="0">
                <a:latin typeface="Trebuchet MS" panose="020B0603020202020204"/>
                <a:cs typeface="Trebuchet MS" panose="020B0603020202020204"/>
              </a:rPr>
              <a:t> </a:t>
            </a:r>
            <a:r>
              <a:rPr sz="2000" spc="5" dirty="0">
                <a:latin typeface="Trebuchet MS" panose="020B0603020202020204"/>
                <a:cs typeface="Trebuchet MS" panose="020B0603020202020204"/>
              </a:rPr>
              <a:t>=</a:t>
            </a:r>
            <a:r>
              <a:rPr sz="2000" spc="-45" dirty="0">
                <a:latin typeface="Trebuchet MS" panose="020B0603020202020204"/>
                <a:cs typeface="Trebuchet MS" panose="020B0603020202020204"/>
              </a:rPr>
              <a:t> </a:t>
            </a:r>
            <a:r>
              <a:rPr sz="2000" dirty="0">
                <a:latin typeface="Trebuchet MS" panose="020B0603020202020204"/>
                <a:cs typeface="Trebuchet MS" panose="020B0603020202020204"/>
              </a:rPr>
              <a:t>Initiate</a:t>
            </a:r>
            <a:r>
              <a:rPr sz="2000" spc="-50" dirty="0">
                <a:latin typeface="Trebuchet MS" panose="020B0603020202020204"/>
                <a:cs typeface="Trebuchet MS" panose="020B0603020202020204"/>
              </a:rPr>
              <a:t> </a:t>
            </a:r>
            <a:r>
              <a:rPr sz="2000" spc="15" dirty="0">
                <a:latin typeface="Trebuchet MS" panose="020B0603020202020204"/>
                <a:cs typeface="Trebuchet MS" panose="020B0603020202020204"/>
              </a:rPr>
              <a:t>TX</a:t>
            </a:r>
            <a:r>
              <a:rPr sz="2000" spc="-35" dirty="0">
                <a:latin typeface="Trebuchet MS" panose="020B0603020202020204"/>
                <a:cs typeface="Trebuchet MS" panose="020B0603020202020204"/>
              </a:rPr>
              <a:t> </a:t>
            </a:r>
            <a:r>
              <a:rPr sz="2000" spc="5" dirty="0">
                <a:latin typeface="Trebuchet MS" panose="020B0603020202020204"/>
                <a:cs typeface="Trebuchet MS" panose="020B0603020202020204"/>
              </a:rPr>
              <a:t>+</a:t>
            </a:r>
            <a:r>
              <a:rPr sz="2000" spc="-10" dirty="0">
                <a:latin typeface="Trebuchet MS" panose="020B0603020202020204"/>
                <a:cs typeface="Trebuchet MS" panose="020B0603020202020204"/>
              </a:rPr>
              <a:t> </a:t>
            </a:r>
            <a:r>
              <a:rPr sz="2000" spc="10" dirty="0">
                <a:latin typeface="Trebuchet MS" panose="020B0603020202020204"/>
                <a:cs typeface="Trebuchet MS" panose="020B0603020202020204"/>
              </a:rPr>
              <a:t>Relay</a:t>
            </a:r>
            <a:r>
              <a:rPr sz="2000" spc="-90" dirty="0">
                <a:latin typeface="Trebuchet MS" panose="020B0603020202020204"/>
                <a:cs typeface="Trebuchet MS" panose="020B0603020202020204"/>
              </a:rPr>
              <a:t> </a:t>
            </a:r>
            <a:r>
              <a:rPr sz="2000" spc="15" dirty="0">
                <a:latin typeface="Trebuchet MS" panose="020B0603020202020204"/>
                <a:cs typeface="Trebuchet MS" panose="020B0603020202020204"/>
              </a:rPr>
              <a:t>TX</a:t>
            </a:r>
            <a:endParaRPr sz="2000">
              <a:latin typeface="Trebuchet MS" panose="020B0603020202020204"/>
              <a:cs typeface="Trebuchet MS" panose="020B0603020202020204"/>
            </a:endParaRPr>
          </a:p>
          <a:p>
            <a:pPr marL="12700">
              <a:lnSpc>
                <a:spcPct val="100000"/>
              </a:lnSpc>
              <a:spcBef>
                <a:spcPts val="390"/>
              </a:spcBef>
            </a:pPr>
            <a:r>
              <a:rPr sz="1550" spc="10" dirty="0">
                <a:latin typeface="Trebuchet MS" panose="020B0603020202020204"/>
                <a:cs typeface="Trebuchet MS" panose="020B0603020202020204"/>
              </a:rPr>
              <a:t>Transfer </a:t>
            </a:r>
            <a:r>
              <a:rPr sz="1550" b="1" i="1" spc="15" dirty="0">
                <a:latin typeface="Times New Roman" panose="02020603050405020304"/>
                <a:cs typeface="Times New Roman" panose="02020603050405020304"/>
              </a:rPr>
              <a:t>x </a:t>
            </a:r>
            <a:r>
              <a:rPr sz="1550" spc="10" dirty="0">
                <a:latin typeface="Trebuchet MS" panose="020B0603020202020204"/>
                <a:cs typeface="Trebuchet MS" panose="020B0603020202020204"/>
              </a:rPr>
              <a:t>tokens </a:t>
            </a:r>
            <a:r>
              <a:rPr sz="1550" spc="15" dirty="0">
                <a:latin typeface="Trebuchet MS" panose="020B0603020202020204"/>
                <a:cs typeface="Trebuchet MS" panose="020B0603020202020204"/>
              </a:rPr>
              <a:t>from </a:t>
            </a:r>
            <a:r>
              <a:rPr sz="1550" spc="10" dirty="0">
                <a:latin typeface="Trebuchet MS" panose="020B0603020202020204"/>
                <a:cs typeface="Trebuchet MS" panose="020B0603020202020204"/>
              </a:rPr>
              <a:t>user </a:t>
            </a:r>
            <a:r>
              <a:rPr sz="1550" b="1" spc="25" dirty="0">
                <a:latin typeface="Times New Roman" panose="02020603050405020304"/>
                <a:cs typeface="Times New Roman" panose="02020603050405020304"/>
              </a:rPr>
              <a:t>A </a:t>
            </a:r>
            <a:r>
              <a:rPr sz="1550" spc="5" dirty="0">
                <a:latin typeface="Trebuchet MS" panose="020B0603020202020204"/>
                <a:cs typeface="Trebuchet MS" panose="020B0603020202020204"/>
              </a:rPr>
              <a:t>to</a:t>
            </a:r>
            <a:r>
              <a:rPr sz="1550" spc="110" dirty="0">
                <a:latin typeface="Trebuchet MS" panose="020B0603020202020204"/>
                <a:cs typeface="Trebuchet MS" panose="020B0603020202020204"/>
              </a:rPr>
              <a:t> </a:t>
            </a:r>
            <a:r>
              <a:rPr sz="1550" spc="10" dirty="0">
                <a:latin typeface="Trebuchet MS" panose="020B0603020202020204"/>
                <a:cs typeface="Trebuchet MS" panose="020B0603020202020204"/>
              </a:rPr>
              <a:t>user </a:t>
            </a:r>
            <a:r>
              <a:rPr sz="1550" b="1" spc="20" dirty="0">
                <a:latin typeface="Times New Roman" panose="02020603050405020304"/>
                <a:cs typeface="Times New Roman" panose="02020603050405020304"/>
              </a:rPr>
              <a:t>B </a:t>
            </a:r>
            <a:r>
              <a:rPr sz="1550" spc="20" dirty="0">
                <a:latin typeface="Trebuchet MS" panose="020B0603020202020204"/>
                <a:cs typeface="Trebuchet MS" panose="020B0603020202020204"/>
              </a:rPr>
              <a:t>in </a:t>
            </a:r>
            <a:r>
              <a:rPr sz="1550" spc="10" dirty="0">
                <a:latin typeface="Trebuchet MS" panose="020B0603020202020204"/>
                <a:cs typeface="Trebuchet MS" panose="020B0603020202020204"/>
              </a:rPr>
              <a:t>different </a:t>
            </a:r>
            <a:r>
              <a:rPr sz="1550" spc="15" dirty="0">
                <a:latin typeface="Trebuchet MS" panose="020B0603020202020204"/>
                <a:cs typeface="Trebuchet MS" panose="020B0603020202020204"/>
              </a:rPr>
              <a:t>zones</a:t>
            </a:r>
            <a:endParaRPr sz="1550">
              <a:latin typeface="Trebuchet MS" panose="020B0603020202020204"/>
              <a:cs typeface="Trebuchet MS" panose="020B0603020202020204"/>
            </a:endParaRPr>
          </a:p>
        </p:txBody>
      </p:sp>
      <p:sp>
        <p:nvSpPr>
          <p:cNvPr id="4" name="object 4"/>
          <p:cNvSpPr txBox="1"/>
          <p:nvPr/>
        </p:nvSpPr>
        <p:spPr>
          <a:xfrm>
            <a:off x="1789302" y="1969300"/>
            <a:ext cx="1666875" cy="394970"/>
          </a:xfrm>
          <a:prstGeom prst="rect">
            <a:avLst/>
          </a:prstGeom>
          <a:solidFill>
            <a:srgbClr val="F1F6F8"/>
          </a:solidFill>
          <a:ln w="9525">
            <a:solidFill>
              <a:srgbClr val="000000"/>
            </a:solidFill>
          </a:ln>
        </p:spPr>
        <p:txBody>
          <a:bodyPr vert="horz" wrap="square" lIns="0" tIns="98425" rIns="0" bIns="0" rtlCol="0">
            <a:spAutoFit/>
          </a:bodyPr>
          <a:lstStyle/>
          <a:p>
            <a:pPr marL="188595">
              <a:lnSpc>
                <a:spcPct val="100000"/>
              </a:lnSpc>
              <a:spcBef>
                <a:spcPts val="775"/>
              </a:spcBef>
            </a:pPr>
            <a:r>
              <a:rPr sz="1400" spc="-120" dirty="0">
                <a:latin typeface="Arial" panose="020B0604020202020204"/>
                <a:cs typeface="Arial" panose="020B0604020202020204"/>
              </a:rPr>
              <a:t>A </a:t>
            </a:r>
            <a:r>
              <a:rPr sz="1400" spc="-130" dirty="0">
                <a:latin typeface="Arial" panose="020B0604020202020204"/>
                <a:cs typeface="Arial" panose="020B0604020202020204"/>
              </a:rPr>
              <a:t>← </a:t>
            </a:r>
            <a:r>
              <a:rPr sz="1400" spc="-120" dirty="0">
                <a:latin typeface="Arial" panose="020B0604020202020204"/>
                <a:cs typeface="Arial" panose="020B0604020202020204"/>
              </a:rPr>
              <a:t>A </a:t>
            </a:r>
            <a:r>
              <a:rPr sz="1400" spc="-40" dirty="0">
                <a:latin typeface="Arial" panose="020B0604020202020204"/>
                <a:cs typeface="Arial" panose="020B0604020202020204"/>
              </a:rPr>
              <a:t>- </a:t>
            </a:r>
            <a:r>
              <a:rPr sz="1400" b="1" i="1" dirty="0">
                <a:latin typeface="Times New Roman" panose="02020603050405020304"/>
                <a:cs typeface="Times New Roman" panose="02020603050405020304"/>
              </a:rPr>
              <a:t>x </a:t>
            </a:r>
            <a:r>
              <a:rPr sz="1400" spc="-40" dirty="0">
                <a:latin typeface="Arial" panose="020B0604020202020204"/>
                <a:cs typeface="Arial" panose="020B0604020202020204"/>
              </a:rPr>
              <a:t>, </a:t>
            </a:r>
            <a:r>
              <a:rPr sz="1400" spc="-80" dirty="0">
                <a:latin typeface="Arial" panose="020B0604020202020204"/>
                <a:cs typeface="Arial" panose="020B0604020202020204"/>
              </a:rPr>
              <a:t>(A </a:t>
            </a:r>
            <a:r>
              <a:rPr sz="1200" spc="-120" dirty="0">
                <a:latin typeface="DejaVu Sans"/>
                <a:cs typeface="DejaVu Sans"/>
              </a:rPr>
              <a:t>≧ </a:t>
            </a:r>
            <a:r>
              <a:rPr sz="1400" b="1" i="1" spc="-15" dirty="0">
                <a:latin typeface="Times New Roman" panose="02020603050405020304"/>
                <a:cs typeface="Times New Roman" panose="02020603050405020304"/>
              </a:rPr>
              <a:t>x</a:t>
            </a:r>
            <a:r>
              <a:rPr sz="1400" spc="-15" dirty="0">
                <a:latin typeface="Arial" panose="020B0604020202020204"/>
                <a:cs typeface="Arial" panose="020B0604020202020204"/>
              </a:rPr>
              <a:t>)</a:t>
            </a:r>
            <a:endParaRPr sz="1400">
              <a:latin typeface="Arial" panose="020B0604020202020204"/>
              <a:cs typeface="Arial" panose="020B0604020202020204"/>
            </a:endParaRPr>
          </a:p>
        </p:txBody>
      </p:sp>
      <p:sp>
        <p:nvSpPr>
          <p:cNvPr id="5" name="object 5"/>
          <p:cNvSpPr txBox="1"/>
          <p:nvPr/>
        </p:nvSpPr>
        <p:spPr>
          <a:xfrm>
            <a:off x="5892419" y="1969300"/>
            <a:ext cx="1040765" cy="394970"/>
          </a:xfrm>
          <a:prstGeom prst="rect">
            <a:avLst/>
          </a:prstGeom>
          <a:solidFill>
            <a:srgbClr val="F1F6F8"/>
          </a:solidFill>
          <a:ln w="9525">
            <a:solidFill>
              <a:srgbClr val="000000"/>
            </a:solidFill>
          </a:ln>
        </p:spPr>
        <p:txBody>
          <a:bodyPr vert="horz" wrap="square" lIns="0" tIns="98425" rIns="0" bIns="0" rtlCol="0">
            <a:spAutoFit/>
          </a:bodyPr>
          <a:lstStyle/>
          <a:p>
            <a:pPr marL="199390">
              <a:lnSpc>
                <a:spcPct val="100000"/>
              </a:lnSpc>
              <a:spcBef>
                <a:spcPts val="775"/>
              </a:spcBef>
            </a:pPr>
            <a:r>
              <a:rPr sz="1400" spc="-170" dirty="0">
                <a:latin typeface="Arial" panose="020B0604020202020204"/>
                <a:cs typeface="Arial" panose="020B0604020202020204"/>
              </a:rPr>
              <a:t>B </a:t>
            </a:r>
            <a:r>
              <a:rPr sz="1400" spc="-130" dirty="0">
                <a:latin typeface="Arial" panose="020B0604020202020204"/>
                <a:cs typeface="Arial" panose="020B0604020202020204"/>
              </a:rPr>
              <a:t>← </a:t>
            </a:r>
            <a:r>
              <a:rPr sz="1400" spc="-170" dirty="0">
                <a:latin typeface="Arial" panose="020B0604020202020204"/>
                <a:cs typeface="Arial" panose="020B0604020202020204"/>
              </a:rPr>
              <a:t>B </a:t>
            </a:r>
            <a:r>
              <a:rPr sz="1400" spc="-120" dirty="0">
                <a:latin typeface="Arial" panose="020B0604020202020204"/>
                <a:cs typeface="Arial" panose="020B0604020202020204"/>
              </a:rPr>
              <a:t>+</a:t>
            </a:r>
            <a:r>
              <a:rPr sz="1400" spc="70" dirty="0">
                <a:latin typeface="Arial" panose="020B0604020202020204"/>
                <a:cs typeface="Arial" panose="020B0604020202020204"/>
              </a:rPr>
              <a:t> </a:t>
            </a:r>
            <a:r>
              <a:rPr sz="1400" b="1" i="1" dirty="0">
                <a:latin typeface="Times New Roman" panose="02020603050405020304"/>
                <a:cs typeface="Times New Roman" panose="02020603050405020304"/>
              </a:rPr>
              <a:t>x</a:t>
            </a:r>
            <a:endParaRPr sz="1400">
              <a:latin typeface="Times New Roman" panose="02020603050405020304"/>
              <a:cs typeface="Times New Roman" panose="02020603050405020304"/>
            </a:endParaRPr>
          </a:p>
        </p:txBody>
      </p:sp>
      <p:sp>
        <p:nvSpPr>
          <p:cNvPr id="6" name="object 6"/>
          <p:cNvSpPr/>
          <p:nvPr/>
        </p:nvSpPr>
        <p:spPr>
          <a:xfrm>
            <a:off x="610755" y="3113785"/>
            <a:ext cx="1804670" cy="996950"/>
          </a:xfrm>
          <a:custGeom>
            <a:avLst/>
            <a:gdLst/>
            <a:ahLst/>
            <a:cxnLst/>
            <a:rect l="l" t="t" r="r" b="b"/>
            <a:pathLst>
              <a:path w="1804670" h="996950">
                <a:moveTo>
                  <a:pt x="1638414" y="0"/>
                </a:moveTo>
                <a:lnTo>
                  <a:pt x="0" y="0"/>
                </a:lnTo>
                <a:lnTo>
                  <a:pt x="0" y="996543"/>
                </a:lnTo>
                <a:lnTo>
                  <a:pt x="1804530" y="996543"/>
                </a:lnTo>
                <a:lnTo>
                  <a:pt x="1804530" y="165988"/>
                </a:lnTo>
                <a:lnTo>
                  <a:pt x="1638414" y="0"/>
                </a:lnTo>
                <a:close/>
              </a:path>
            </a:pathLst>
          </a:custGeom>
          <a:solidFill>
            <a:srgbClr val="F3F3F3"/>
          </a:solidFill>
        </p:spPr>
        <p:txBody>
          <a:bodyPr wrap="square" lIns="0" tIns="0" rIns="0" bIns="0" rtlCol="0"/>
          <a:lstStyle/>
          <a:p/>
        </p:txBody>
      </p:sp>
      <p:sp>
        <p:nvSpPr>
          <p:cNvPr id="7" name="object 7"/>
          <p:cNvSpPr/>
          <p:nvPr/>
        </p:nvSpPr>
        <p:spPr>
          <a:xfrm>
            <a:off x="610755" y="3113785"/>
            <a:ext cx="1804670" cy="996950"/>
          </a:xfrm>
          <a:custGeom>
            <a:avLst/>
            <a:gdLst/>
            <a:ahLst/>
            <a:cxnLst/>
            <a:rect l="l" t="t" r="r" b="b"/>
            <a:pathLst>
              <a:path w="1804670" h="996950">
                <a:moveTo>
                  <a:pt x="0" y="0"/>
                </a:moveTo>
                <a:lnTo>
                  <a:pt x="1638414" y="0"/>
                </a:lnTo>
                <a:lnTo>
                  <a:pt x="1804530" y="165988"/>
                </a:lnTo>
                <a:lnTo>
                  <a:pt x="1804530" y="996543"/>
                </a:lnTo>
                <a:lnTo>
                  <a:pt x="0" y="996543"/>
                </a:lnTo>
                <a:lnTo>
                  <a:pt x="0" y="0"/>
                </a:lnTo>
                <a:close/>
              </a:path>
            </a:pathLst>
          </a:custGeom>
          <a:ln w="9525">
            <a:solidFill>
              <a:srgbClr val="585858"/>
            </a:solidFill>
          </a:ln>
        </p:spPr>
        <p:txBody>
          <a:bodyPr wrap="square" lIns="0" tIns="0" rIns="0" bIns="0" rtlCol="0"/>
          <a:lstStyle/>
          <a:p/>
        </p:txBody>
      </p:sp>
      <p:sp>
        <p:nvSpPr>
          <p:cNvPr id="8" name="object 8"/>
          <p:cNvSpPr txBox="1"/>
          <p:nvPr/>
        </p:nvSpPr>
        <p:spPr>
          <a:xfrm>
            <a:off x="859027" y="3147315"/>
            <a:ext cx="1223645" cy="845819"/>
          </a:xfrm>
          <a:prstGeom prst="rect">
            <a:avLst/>
          </a:prstGeom>
        </p:spPr>
        <p:txBody>
          <a:bodyPr vert="horz" wrap="square" lIns="0" tIns="90805" rIns="0" bIns="0" rtlCol="0">
            <a:spAutoFit/>
          </a:bodyPr>
          <a:lstStyle/>
          <a:p>
            <a:pPr marL="12700">
              <a:lnSpc>
                <a:spcPct val="100000"/>
              </a:lnSpc>
              <a:spcBef>
                <a:spcPts val="715"/>
              </a:spcBef>
            </a:pPr>
            <a:r>
              <a:rPr sz="2000" dirty="0">
                <a:latin typeface="Trebuchet MS" panose="020B0603020202020204"/>
                <a:cs typeface="Trebuchet MS" panose="020B0603020202020204"/>
              </a:rPr>
              <a:t>Initiate</a:t>
            </a:r>
            <a:r>
              <a:rPr sz="2000" spc="-100" dirty="0">
                <a:latin typeface="Trebuchet MS" panose="020B0603020202020204"/>
                <a:cs typeface="Trebuchet MS" panose="020B0603020202020204"/>
              </a:rPr>
              <a:t> </a:t>
            </a:r>
            <a:r>
              <a:rPr sz="2000" spc="15" dirty="0">
                <a:latin typeface="Trebuchet MS" panose="020B0603020202020204"/>
                <a:cs typeface="Trebuchet MS" panose="020B0603020202020204"/>
              </a:rPr>
              <a:t>TX</a:t>
            </a:r>
            <a:endParaRPr sz="2000">
              <a:latin typeface="Trebuchet MS" panose="020B0603020202020204"/>
              <a:cs typeface="Trebuchet MS" panose="020B0603020202020204"/>
            </a:endParaRPr>
          </a:p>
          <a:p>
            <a:pPr marL="204470" marR="12700" indent="-183515">
              <a:lnSpc>
                <a:spcPct val="120000"/>
              </a:lnSpc>
              <a:spcBef>
                <a:spcPts val="115"/>
              </a:spcBef>
            </a:pPr>
            <a:r>
              <a:rPr sz="1150" spc="10" dirty="0">
                <a:latin typeface="Trebuchet MS" panose="020B0603020202020204"/>
                <a:cs typeface="Trebuchet MS" panose="020B0603020202020204"/>
              </a:rPr>
              <a:t>Transfer </a:t>
            </a:r>
            <a:r>
              <a:rPr sz="1150" b="1" i="1" spc="15" dirty="0">
                <a:latin typeface="Times New Roman" panose="02020603050405020304"/>
                <a:cs typeface="Times New Roman" panose="02020603050405020304"/>
              </a:rPr>
              <a:t>x </a:t>
            </a:r>
            <a:r>
              <a:rPr sz="1150" spc="15" dirty="0">
                <a:latin typeface="Trebuchet MS" panose="020B0603020202020204"/>
                <a:cs typeface="Trebuchet MS" panose="020B0603020202020204"/>
              </a:rPr>
              <a:t>tokens  </a:t>
            </a:r>
            <a:r>
              <a:rPr sz="1150" spc="20" dirty="0">
                <a:latin typeface="Trebuchet MS" panose="020B0603020202020204"/>
                <a:cs typeface="Trebuchet MS" panose="020B0603020202020204"/>
              </a:rPr>
              <a:t>from </a:t>
            </a:r>
            <a:r>
              <a:rPr sz="1150" b="1" spc="25" dirty="0">
                <a:latin typeface="Times New Roman" panose="02020603050405020304"/>
                <a:cs typeface="Times New Roman" panose="02020603050405020304"/>
              </a:rPr>
              <a:t>A </a:t>
            </a:r>
            <a:r>
              <a:rPr sz="1150" spc="15" dirty="0">
                <a:latin typeface="Trebuchet MS" panose="020B0603020202020204"/>
                <a:cs typeface="Trebuchet MS" panose="020B0603020202020204"/>
              </a:rPr>
              <a:t>to</a:t>
            </a:r>
            <a:r>
              <a:rPr sz="1150" spc="40" dirty="0">
                <a:latin typeface="Trebuchet MS" panose="020B0603020202020204"/>
                <a:cs typeface="Trebuchet MS" panose="020B0603020202020204"/>
              </a:rPr>
              <a:t> </a:t>
            </a:r>
            <a:r>
              <a:rPr sz="1150" b="1" spc="25" dirty="0">
                <a:latin typeface="Times New Roman" panose="02020603050405020304"/>
                <a:cs typeface="Times New Roman" panose="02020603050405020304"/>
              </a:rPr>
              <a:t>B</a:t>
            </a:r>
            <a:endParaRPr sz="1150">
              <a:latin typeface="Times New Roman" panose="02020603050405020304"/>
              <a:cs typeface="Times New Roman" panose="02020603050405020304"/>
            </a:endParaRPr>
          </a:p>
        </p:txBody>
      </p:sp>
      <p:sp>
        <p:nvSpPr>
          <p:cNvPr id="9" name="object 9"/>
          <p:cNvSpPr/>
          <p:nvPr/>
        </p:nvSpPr>
        <p:spPr>
          <a:xfrm>
            <a:off x="1506092" y="2371470"/>
            <a:ext cx="698500" cy="749300"/>
          </a:xfrm>
          <a:custGeom>
            <a:avLst/>
            <a:gdLst/>
            <a:ahLst/>
            <a:cxnLst/>
            <a:rect l="l" t="t" r="r" b="b"/>
            <a:pathLst>
              <a:path w="698500" h="749300">
                <a:moveTo>
                  <a:pt x="12953" y="721868"/>
                </a:moveTo>
                <a:lnTo>
                  <a:pt x="0" y="735711"/>
                </a:lnTo>
                <a:lnTo>
                  <a:pt x="13843" y="748792"/>
                </a:lnTo>
                <a:lnTo>
                  <a:pt x="26923" y="734822"/>
                </a:lnTo>
                <a:lnTo>
                  <a:pt x="12953" y="721868"/>
                </a:lnTo>
                <a:close/>
              </a:path>
              <a:path w="698500" h="749300">
                <a:moveTo>
                  <a:pt x="64896" y="666115"/>
                </a:moveTo>
                <a:lnTo>
                  <a:pt x="51943" y="679958"/>
                </a:lnTo>
                <a:lnTo>
                  <a:pt x="65785" y="693039"/>
                </a:lnTo>
                <a:lnTo>
                  <a:pt x="78866" y="679069"/>
                </a:lnTo>
                <a:lnTo>
                  <a:pt x="64896" y="666115"/>
                </a:lnTo>
                <a:close/>
              </a:path>
              <a:path w="698500" h="749300">
                <a:moveTo>
                  <a:pt x="116840" y="610362"/>
                </a:moveTo>
                <a:lnTo>
                  <a:pt x="103885" y="624205"/>
                </a:lnTo>
                <a:lnTo>
                  <a:pt x="117728" y="637286"/>
                </a:lnTo>
                <a:lnTo>
                  <a:pt x="130809" y="623316"/>
                </a:lnTo>
                <a:lnTo>
                  <a:pt x="116840" y="610362"/>
                </a:lnTo>
                <a:close/>
              </a:path>
              <a:path w="698500" h="749300">
                <a:moveTo>
                  <a:pt x="168782" y="554609"/>
                </a:moveTo>
                <a:lnTo>
                  <a:pt x="155829" y="568452"/>
                </a:lnTo>
                <a:lnTo>
                  <a:pt x="169671" y="581533"/>
                </a:lnTo>
                <a:lnTo>
                  <a:pt x="182752" y="567563"/>
                </a:lnTo>
                <a:lnTo>
                  <a:pt x="168782" y="554609"/>
                </a:lnTo>
                <a:close/>
              </a:path>
              <a:path w="698500" h="749300">
                <a:moveTo>
                  <a:pt x="220725" y="498856"/>
                </a:moveTo>
                <a:lnTo>
                  <a:pt x="207771" y="512699"/>
                </a:lnTo>
                <a:lnTo>
                  <a:pt x="221614" y="525780"/>
                </a:lnTo>
                <a:lnTo>
                  <a:pt x="234695" y="511810"/>
                </a:lnTo>
                <a:lnTo>
                  <a:pt x="220725" y="498856"/>
                </a:lnTo>
                <a:close/>
              </a:path>
              <a:path w="698500" h="749300">
                <a:moveTo>
                  <a:pt x="272669" y="443103"/>
                </a:moveTo>
                <a:lnTo>
                  <a:pt x="259714" y="456946"/>
                </a:lnTo>
                <a:lnTo>
                  <a:pt x="273557" y="470027"/>
                </a:lnTo>
                <a:lnTo>
                  <a:pt x="286638" y="456056"/>
                </a:lnTo>
                <a:lnTo>
                  <a:pt x="272669" y="443103"/>
                </a:lnTo>
                <a:close/>
              </a:path>
              <a:path w="698500" h="749300">
                <a:moveTo>
                  <a:pt x="324612" y="387350"/>
                </a:moveTo>
                <a:lnTo>
                  <a:pt x="311657" y="401193"/>
                </a:lnTo>
                <a:lnTo>
                  <a:pt x="325500" y="414274"/>
                </a:lnTo>
                <a:lnTo>
                  <a:pt x="338581" y="400304"/>
                </a:lnTo>
                <a:lnTo>
                  <a:pt x="324612" y="387350"/>
                </a:lnTo>
                <a:close/>
              </a:path>
              <a:path w="698500" h="749300">
                <a:moveTo>
                  <a:pt x="376555" y="331597"/>
                </a:moveTo>
                <a:lnTo>
                  <a:pt x="363600" y="345440"/>
                </a:lnTo>
                <a:lnTo>
                  <a:pt x="377444" y="358521"/>
                </a:lnTo>
                <a:lnTo>
                  <a:pt x="390525" y="344551"/>
                </a:lnTo>
                <a:lnTo>
                  <a:pt x="376555" y="331597"/>
                </a:lnTo>
                <a:close/>
              </a:path>
              <a:path w="698500" h="749300">
                <a:moveTo>
                  <a:pt x="428498" y="275844"/>
                </a:moveTo>
                <a:lnTo>
                  <a:pt x="415544" y="289687"/>
                </a:lnTo>
                <a:lnTo>
                  <a:pt x="429387" y="302768"/>
                </a:lnTo>
                <a:lnTo>
                  <a:pt x="442468" y="288798"/>
                </a:lnTo>
                <a:lnTo>
                  <a:pt x="428498" y="275844"/>
                </a:lnTo>
                <a:close/>
              </a:path>
              <a:path w="698500" h="749300">
                <a:moveTo>
                  <a:pt x="480440" y="220091"/>
                </a:moveTo>
                <a:lnTo>
                  <a:pt x="467487" y="233934"/>
                </a:lnTo>
                <a:lnTo>
                  <a:pt x="481330" y="247015"/>
                </a:lnTo>
                <a:lnTo>
                  <a:pt x="494411" y="233045"/>
                </a:lnTo>
                <a:lnTo>
                  <a:pt x="480440" y="220091"/>
                </a:lnTo>
                <a:close/>
              </a:path>
              <a:path w="698500" h="749300">
                <a:moveTo>
                  <a:pt x="532383" y="164337"/>
                </a:moveTo>
                <a:lnTo>
                  <a:pt x="519430" y="178181"/>
                </a:lnTo>
                <a:lnTo>
                  <a:pt x="533273" y="191262"/>
                </a:lnTo>
                <a:lnTo>
                  <a:pt x="546354" y="177292"/>
                </a:lnTo>
                <a:lnTo>
                  <a:pt x="532383" y="164337"/>
                </a:lnTo>
                <a:close/>
              </a:path>
              <a:path w="698500" h="749300">
                <a:moveTo>
                  <a:pt x="584326" y="108585"/>
                </a:moveTo>
                <a:lnTo>
                  <a:pt x="571373" y="122428"/>
                </a:lnTo>
                <a:lnTo>
                  <a:pt x="585215" y="135509"/>
                </a:lnTo>
                <a:lnTo>
                  <a:pt x="598296" y="121539"/>
                </a:lnTo>
                <a:lnTo>
                  <a:pt x="584326" y="108585"/>
                </a:lnTo>
                <a:close/>
              </a:path>
              <a:path w="698500" h="749300">
                <a:moveTo>
                  <a:pt x="698373" y="0"/>
                </a:moveTo>
                <a:lnTo>
                  <a:pt x="618617" y="29845"/>
                </a:lnTo>
                <a:lnTo>
                  <a:pt x="674369" y="81787"/>
                </a:lnTo>
                <a:lnTo>
                  <a:pt x="698373" y="0"/>
                </a:lnTo>
                <a:close/>
              </a:path>
              <a:path w="698500" h="749300">
                <a:moveTo>
                  <a:pt x="636269" y="52831"/>
                </a:moveTo>
                <a:lnTo>
                  <a:pt x="623315" y="66675"/>
                </a:lnTo>
                <a:lnTo>
                  <a:pt x="637158" y="79756"/>
                </a:lnTo>
                <a:lnTo>
                  <a:pt x="650239" y="65786"/>
                </a:lnTo>
                <a:lnTo>
                  <a:pt x="636269" y="52831"/>
                </a:lnTo>
                <a:close/>
              </a:path>
            </a:pathLst>
          </a:custGeom>
          <a:solidFill>
            <a:srgbClr val="585858"/>
          </a:solidFill>
        </p:spPr>
        <p:txBody>
          <a:bodyPr wrap="square" lIns="0" tIns="0" rIns="0" bIns="0" rtlCol="0"/>
          <a:lstStyle/>
          <a:p/>
        </p:txBody>
      </p:sp>
      <p:sp>
        <p:nvSpPr>
          <p:cNvPr id="10" name="object 10"/>
          <p:cNvSpPr txBox="1"/>
          <p:nvPr/>
        </p:nvSpPr>
        <p:spPr>
          <a:xfrm>
            <a:off x="380491" y="4235602"/>
            <a:ext cx="2263140" cy="267335"/>
          </a:xfrm>
          <a:prstGeom prst="rect">
            <a:avLst/>
          </a:prstGeom>
        </p:spPr>
        <p:txBody>
          <a:bodyPr vert="horz" wrap="square" lIns="0" tIns="17145" rIns="0" bIns="0" rtlCol="0">
            <a:spAutoFit/>
          </a:bodyPr>
          <a:lstStyle/>
          <a:p>
            <a:pPr marL="12700">
              <a:lnSpc>
                <a:spcPct val="100000"/>
              </a:lnSpc>
              <a:spcBef>
                <a:spcPts val="135"/>
              </a:spcBef>
            </a:pPr>
            <a:r>
              <a:rPr sz="1550" spc="15" dirty="0">
                <a:latin typeface="Trebuchet MS" panose="020B0603020202020204"/>
                <a:cs typeface="Trebuchet MS" panose="020B0603020202020204"/>
              </a:rPr>
              <a:t>Verified </a:t>
            </a:r>
            <a:r>
              <a:rPr sz="1550" spc="25" dirty="0">
                <a:latin typeface="Trebuchet MS" panose="020B0603020202020204"/>
                <a:cs typeface="Trebuchet MS" panose="020B0603020202020204"/>
              </a:rPr>
              <a:t>by </a:t>
            </a:r>
            <a:r>
              <a:rPr sz="1550" spc="15" dirty="0">
                <a:latin typeface="Trebuchet MS" panose="020B0603020202020204"/>
                <a:cs typeface="Trebuchet MS" panose="020B0603020202020204"/>
              </a:rPr>
              <a:t>A’s</a:t>
            </a:r>
            <a:r>
              <a:rPr sz="1550" spc="35" dirty="0">
                <a:latin typeface="Trebuchet MS" panose="020B0603020202020204"/>
                <a:cs typeface="Trebuchet MS" panose="020B0603020202020204"/>
              </a:rPr>
              <a:t> </a:t>
            </a:r>
            <a:r>
              <a:rPr sz="1550" spc="10" dirty="0">
                <a:latin typeface="Trebuchet MS" panose="020B0603020202020204"/>
                <a:cs typeface="Trebuchet MS" panose="020B0603020202020204"/>
              </a:rPr>
              <a:t>signature</a:t>
            </a:r>
            <a:endParaRPr sz="1550">
              <a:latin typeface="Trebuchet MS" panose="020B0603020202020204"/>
              <a:cs typeface="Trebuchet MS" panose="020B0603020202020204"/>
            </a:endParaRPr>
          </a:p>
        </p:txBody>
      </p:sp>
      <p:sp>
        <p:nvSpPr>
          <p:cNvPr id="11" name="object 11"/>
          <p:cNvSpPr/>
          <p:nvPr/>
        </p:nvSpPr>
        <p:spPr>
          <a:xfrm>
            <a:off x="2408173" y="3044444"/>
            <a:ext cx="520065" cy="574040"/>
          </a:xfrm>
          <a:custGeom>
            <a:avLst/>
            <a:gdLst/>
            <a:ahLst/>
            <a:cxnLst/>
            <a:rect l="l" t="t" r="r" b="b"/>
            <a:pathLst>
              <a:path w="520064" h="574039">
                <a:moveTo>
                  <a:pt x="461664" y="50164"/>
                </a:moveTo>
                <a:lnTo>
                  <a:pt x="0" y="561213"/>
                </a:lnTo>
                <a:lnTo>
                  <a:pt x="14096" y="573913"/>
                </a:lnTo>
                <a:lnTo>
                  <a:pt x="475743" y="62884"/>
                </a:lnTo>
                <a:lnTo>
                  <a:pt x="461664" y="50164"/>
                </a:lnTo>
                <a:close/>
              </a:path>
              <a:path w="520064" h="574039">
                <a:moveTo>
                  <a:pt x="508451" y="40767"/>
                </a:moveTo>
                <a:lnTo>
                  <a:pt x="470153" y="40767"/>
                </a:lnTo>
                <a:lnTo>
                  <a:pt x="484250" y="53467"/>
                </a:lnTo>
                <a:lnTo>
                  <a:pt x="475743" y="62884"/>
                </a:lnTo>
                <a:lnTo>
                  <a:pt x="496950" y="82042"/>
                </a:lnTo>
                <a:lnTo>
                  <a:pt x="508451" y="40767"/>
                </a:lnTo>
                <a:close/>
              </a:path>
              <a:path w="520064" h="574039">
                <a:moveTo>
                  <a:pt x="470153" y="40767"/>
                </a:moveTo>
                <a:lnTo>
                  <a:pt x="461664" y="50164"/>
                </a:lnTo>
                <a:lnTo>
                  <a:pt x="475743" y="62884"/>
                </a:lnTo>
                <a:lnTo>
                  <a:pt x="484250" y="53467"/>
                </a:lnTo>
                <a:lnTo>
                  <a:pt x="470153" y="40767"/>
                </a:lnTo>
                <a:close/>
              </a:path>
              <a:path w="520064" h="574039">
                <a:moveTo>
                  <a:pt x="519811" y="0"/>
                </a:moveTo>
                <a:lnTo>
                  <a:pt x="440436" y="30987"/>
                </a:lnTo>
                <a:lnTo>
                  <a:pt x="461664" y="50164"/>
                </a:lnTo>
                <a:lnTo>
                  <a:pt x="470153" y="40767"/>
                </a:lnTo>
                <a:lnTo>
                  <a:pt x="508451" y="40767"/>
                </a:lnTo>
                <a:lnTo>
                  <a:pt x="519811" y="0"/>
                </a:lnTo>
                <a:close/>
              </a:path>
            </a:pathLst>
          </a:custGeom>
          <a:solidFill>
            <a:srgbClr val="585858"/>
          </a:solidFill>
        </p:spPr>
        <p:txBody>
          <a:bodyPr wrap="square" lIns="0" tIns="0" rIns="0" bIns="0" rtlCol="0"/>
          <a:lstStyle/>
          <a:p/>
        </p:txBody>
      </p:sp>
      <p:sp>
        <p:nvSpPr>
          <p:cNvPr id="12" name="object 12"/>
          <p:cNvSpPr/>
          <p:nvPr/>
        </p:nvSpPr>
        <p:spPr>
          <a:xfrm>
            <a:off x="4504816" y="1695069"/>
            <a:ext cx="0" cy="3303270"/>
          </a:xfrm>
          <a:custGeom>
            <a:avLst/>
            <a:gdLst/>
            <a:ahLst/>
            <a:cxnLst/>
            <a:rect l="l" t="t" r="r" b="b"/>
            <a:pathLst>
              <a:path h="3303270">
                <a:moveTo>
                  <a:pt x="0" y="0"/>
                </a:moveTo>
                <a:lnTo>
                  <a:pt x="0" y="3303028"/>
                </a:lnTo>
              </a:path>
            </a:pathLst>
          </a:custGeom>
          <a:ln w="38100">
            <a:solidFill>
              <a:srgbClr val="585858"/>
            </a:solidFill>
          </a:ln>
        </p:spPr>
        <p:txBody>
          <a:bodyPr wrap="square" lIns="0" tIns="0" rIns="0" bIns="0" rtlCol="0"/>
          <a:lstStyle/>
          <a:p/>
        </p:txBody>
      </p:sp>
      <p:sp>
        <p:nvSpPr>
          <p:cNvPr id="13" name="object 13"/>
          <p:cNvSpPr/>
          <p:nvPr/>
        </p:nvSpPr>
        <p:spPr>
          <a:xfrm>
            <a:off x="3588384" y="2458847"/>
            <a:ext cx="0" cy="1062355"/>
          </a:xfrm>
          <a:custGeom>
            <a:avLst/>
            <a:gdLst/>
            <a:ahLst/>
            <a:cxnLst/>
            <a:rect l="l" t="t" r="r" b="b"/>
            <a:pathLst>
              <a:path h="1062354">
                <a:moveTo>
                  <a:pt x="0" y="1062355"/>
                </a:moveTo>
                <a:lnTo>
                  <a:pt x="0" y="0"/>
                </a:lnTo>
              </a:path>
            </a:pathLst>
          </a:custGeom>
          <a:ln w="38100">
            <a:solidFill>
              <a:srgbClr val="585858"/>
            </a:solidFill>
            <a:prstDash val="dash"/>
          </a:ln>
        </p:spPr>
        <p:txBody>
          <a:bodyPr wrap="square" lIns="0" tIns="0" rIns="0" bIns="0" rtlCol="0"/>
          <a:lstStyle/>
          <a:p/>
        </p:txBody>
      </p:sp>
      <p:sp>
        <p:nvSpPr>
          <p:cNvPr id="14" name="object 14"/>
          <p:cNvSpPr/>
          <p:nvPr/>
        </p:nvSpPr>
        <p:spPr>
          <a:xfrm>
            <a:off x="2928111" y="2847213"/>
            <a:ext cx="1320800" cy="394970"/>
          </a:xfrm>
          <a:custGeom>
            <a:avLst/>
            <a:gdLst/>
            <a:ahLst/>
            <a:cxnLst/>
            <a:rect l="l" t="t" r="r" b="b"/>
            <a:pathLst>
              <a:path w="1320800" h="394969">
                <a:moveTo>
                  <a:pt x="1254760" y="0"/>
                </a:moveTo>
                <a:lnTo>
                  <a:pt x="65786" y="0"/>
                </a:lnTo>
                <a:lnTo>
                  <a:pt x="40130" y="5171"/>
                </a:lnTo>
                <a:lnTo>
                  <a:pt x="19224" y="19272"/>
                </a:lnTo>
                <a:lnTo>
                  <a:pt x="5153" y="40183"/>
                </a:lnTo>
                <a:lnTo>
                  <a:pt x="0" y="65786"/>
                </a:lnTo>
                <a:lnTo>
                  <a:pt x="0" y="328930"/>
                </a:lnTo>
                <a:lnTo>
                  <a:pt x="5153" y="354532"/>
                </a:lnTo>
                <a:lnTo>
                  <a:pt x="19224" y="375443"/>
                </a:lnTo>
                <a:lnTo>
                  <a:pt x="40130" y="389544"/>
                </a:lnTo>
                <a:lnTo>
                  <a:pt x="65786" y="394716"/>
                </a:lnTo>
                <a:lnTo>
                  <a:pt x="1254760" y="394716"/>
                </a:lnTo>
                <a:lnTo>
                  <a:pt x="1280362" y="389544"/>
                </a:lnTo>
                <a:lnTo>
                  <a:pt x="1301273" y="375443"/>
                </a:lnTo>
                <a:lnTo>
                  <a:pt x="1315374" y="354532"/>
                </a:lnTo>
                <a:lnTo>
                  <a:pt x="1320546" y="328930"/>
                </a:lnTo>
                <a:lnTo>
                  <a:pt x="1320546" y="65786"/>
                </a:lnTo>
                <a:lnTo>
                  <a:pt x="1315374" y="40183"/>
                </a:lnTo>
                <a:lnTo>
                  <a:pt x="1301273" y="19272"/>
                </a:lnTo>
                <a:lnTo>
                  <a:pt x="1280362" y="5171"/>
                </a:lnTo>
                <a:lnTo>
                  <a:pt x="1254760" y="0"/>
                </a:lnTo>
                <a:close/>
              </a:path>
            </a:pathLst>
          </a:custGeom>
          <a:solidFill>
            <a:srgbClr val="CCCCCC"/>
          </a:solidFill>
        </p:spPr>
        <p:txBody>
          <a:bodyPr wrap="square" lIns="0" tIns="0" rIns="0" bIns="0" rtlCol="0"/>
          <a:lstStyle/>
          <a:p/>
        </p:txBody>
      </p:sp>
      <p:sp>
        <p:nvSpPr>
          <p:cNvPr id="15" name="object 15"/>
          <p:cNvSpPr/>
          <p:nvPr/>
        </p:nvSpPr>
        <p:spPr>
          <a:xfrm>
            <a:off x="2928111" y="2847213"/>
            <a:ext cx="1320800" cy="394970"/>
          </a:xfrm>
          <a:custGeom>
            <a:avLst/>
            <a:gdLst/>
            <a:ahLst/>
            <a:cxnLst/>
            <a:rect l="l" t="t" r="r" b="b"/>
            <a:pathLst>
              <a:path w="1320800" h="394969">
                <a:moveTo>
                  <a:pt x="0" y="65786"/>
                </a:moveTo>
                <a:lnTo>
                  <a:pt x="5153" y="40183"/>
                </a:lnTo>
                <a:lnTo>
                  <a:pt x="19224" y="19272"/>
                </a:lnTo>
                <a:lnTo>
                  <a:pt x="40130" y="5171"/>
                </a:lnTo>
                <a:lnTo>
                  <a:pt x="65786" y="0"/>
                </a:lnTo>
                <a:lnTo>
                  <a:pt x="1254760" y="0"/>
                </a:lnTo>
                <a:lnTo>
                  <a:pt x="1280362" y="5171"/>
                </a:lnTo>
                <a:lnTo>
                  <a:pt x="1301273" y="19272"/>
                </a:lnTo>
                <a:lnTo>
                  <a:pt x="1315374" y="40183"/>
                </a:lnTo>
                <a:lnTo>
                  <a:pt x="1320546" y="65786"/>
                </a:lnTo>
                <a:lnTo>
                  <a:pt x="1320546" y="328930"/>
                </a:lnTo>
                <a:lnTo>
                  <a:pt x="1315374" y="354532"/>
                </a:lnTo>
                <a:lnTo>
                  <a:pt x="1301273" y="375443"/>
                </a:lnTo>
                <a:lnTo>
                  <a:pt x="1280362" y="389544"/>
                </a:lnTo>
                <a:lnTo>
                  <a:pt x="1254760" y="394716"/>
                </a:lnTo>
                <a:lnTo>
                  <a:pt x="65786" y="394716"/>
                </a:lnTo>
                <a:lnTo>
                  <a:pt x="40130" y="389544"/>
                </a:lnTo>
                <a:lnTo>
                  <a:pt x="19224" y="375443"/>
                </a:lnTo>
                <a:lnTo>
                  <a:pt x="5153" y="354532"/>
                </a:lnTo>
                <a:lnTo>
                  <a:pt x="0" y="328930"/>
                </a:lnTo>
                <a:lnTo>
                  <a:pt x="0" y="65786"/>
                </a:lnTo>
                <a:close/>
              </a:path>
            </a:pathLst>
          </a:custGeom>
          <a:ln w="9525">
            <a:solidFill>
              <a:srgbClr val="666666"/>
            </a:solidFill>
          </a:ln>
        </p:spPr>
        <p:txBody>
          <a:bodyPr wrap="square" lIns="0" tIns="0" rIns="0" bIns="0" rtlCol="0"/>
          <a:lstStyle/>
          <a:p/>
        </p:txBody>
      </p:sp>
      <p:sp>
        <p:nvSpPr>
          <p:cNvPr id="16" name="object 16"/>
          <p:cNvSpPr txBox="1"/>
          <p:nvPr/>
        </p:nvSpPr>
        <p:spPr>
          <a:xfrm>
            <a:off x="3256534" y="2888360"/>
            <a:ext cx="663575" cy="299720"/>
          </a:xfrm>
          <a:prstGeom prst="rect">
            <a:avLst/>
          </a:prstGeom>
        </p:spPr>
        <p:txBody>
          <a:bodyPr vert="horz" wrap="square" lIns="0" tIns="12700" rIns="0" bIns="0" rtlCol="0">
            <a:spAutoFit/>
          </a:bodyPr>
          <a:lstStyle/>
          <a:p>
            <a:pPr marL="12700">
              <a:lnSpc>
                <a:spcPct val="100000"/>
              </a:lnSpc>
              <a:spcBef>
                <a:spcPts val="100"/>
              </a:spcBef>
            </a:pPr>
            <a:r>
              <a:rPr sz="1550" spc="20" dirty="0">
                <a:solidFill>
                  <a:srgbClr val="434343"/>
                </a:solidFill>
                <a:latin typeface="Trebuchet MS" panose="020B0603020202020204"/>
                <a:cs typeface="Trebuchet MS" panose="020B0603020202020204"/>
              </a:rPr>
              <a:t>Block</a:t>
            </a:r>
            <a:r>
              <a:rPr sz="1550" spc="-45" dirty="0">
                <a:solidFill>
                  <a:srgbClr val="434343"/>
                </a:solidFill>
                <a:latin typeface="Trebuchet MS" panose="020B0603020202020204"/>
                <a:cs typeface="Trebuchet MS" panose="020B0603020202020204"/>
              </a:rPr>
              <a:t> </a:t>
            </a:r>
            <a:r>
              <a:rPr sz="1800" b="1" i="1" spc="-5" dirty="0">
                <a:solidFill>
                  <a:srgbClr val="434343"/>
                </a:solidFill>
                <a:latin typeface="Times New Roman" panose="02020603050405020304"/>
                <a:cs typeface="Times New Roman" panose="02020603050405020304"/>
              </a:rPr>
              <a:t>s</a:t>
            </a:r>
            <a:endParaRPr sz="1800">
              <a:latin typeface="Times New Roman" panose="02020603050405020304"/>
              <a:cs typeface="Times New Roman" panose="02020603050405020304"/>
            </a:endParaRPr>
          </a:p>
        </p:txBody>
      </p:sp>
      <p:sp>
        <p:nvSpPr>
          <p:cNvPr id="17" name="object 17"/>
          <p:cNvSpPr/>
          <p:nvPr/>
        </p:nvSpPr>
        <p:spPr>
          <a:xfrm>
            <a:off x="5119878" y="3113785"/>
            <a:ext cx="1804670" cy="996950"/>
          </a:xfrm>
          <a:custGeom>
            <a:avLst/>
            <a:gdLst/>
            <a:ahLst/>
            <a:cxnLst/>
            <a:rect l="l" t="t" r="r" b="b"/>
            <a:pathLst>
              <a:path w="1804670" h="996950">
                <a:moveTo>
                  <a:pt x="1638300" y="0"/>
                </a:moveTo>
                <a:lnTo>
                  <a:pt x="0" y="0"/>
                </a:lnTo>
                <a:lnTo>
                  <a:pt x="0" y="996543"/>
                </a:lnTo>
                <a:lnTo>
                  <a:pt x="1804416" y="996543"/>
                </a:lnTo>
                <a:lnTo>
                  <a:pt x="1804416" y="165988"/>
                </a:lnTo>
                <a:lnTo>
                  <a:pt x="1638300" y="0"/>
                </a:lnTo>
                <a:close/>
              </a:path>
            </a:pathLst>
          </a:custGeom>
          <a:solidFill>
            <a:srgbClr val="F3F3F3"/>
          </a:solidFill>
        </p:spPr>
        <p:txBody>
          <a:bodyPr wrap="square" lIns="0" tIns="0" rIns="0" bIns="0" rtlCol="0"/>
          <a:lstStyle/>
          <a:p/>
        </p:txBody>
      </p:sp>
      <p:sp>
        <p:nvSpPr>
          <p:cNvPr id="18" name="object 18"/>
          <p:cNvSpPr/>
          <p:nvPr/>
        </p:nvSpPr>
        <p:spPr>
          <a:xfrm>
            <a:off x="5119878" y="3113785"/>
            <a:ext cx="1804670" cy="996950"/>
          </a:xfrm>
          <a:custGeom>
            <a:avLst/>
            <a:gdLst/>
            <a:ahLst/>
            <a:cxnLst/>
            <a:rect l="l" t="t" r="r" b="b"/>
            <a:pathLst>
              <a:path w="1804670" h="996950">
                <a:moveTo>
                  <a:pt x="0" y="0"/>
                </a:moveTo>
                <a:lnTo>
                  <a:pt x="1638300" y="0"/>
                </a:lnTo>
                <a:lnTo>
                  <a:pt x="1804416" y="165988"/>
                </a:lnTo>
                <a:lnTo>
                  <a:pt x="1804416" y="996543"/>
                </a:lnTo>
                <a:lnTo>
                  <a:pt x="0" y="996543"/>
                </a:lnTo>
                <a:lnTo>
                  <a:pt x="0" y="0"/>
                </a:lnTo>
                <a:close/>
              </a:path>
            </a:pathLst>
          </a:custGeom>
          <a:ln w="9525">
            <a:solidFill>
              <a:srgbClr val="585858"/>
            </a:solidFill>
          </a:ln>
        </p:spPr>
        <p:txBody>
          <a:bodyPr wrap="square" lIns="0" tIns="0" rIns="0" bIns="0" rtlCol="0"/>
          <a:lstStyle/>
          <a:p/>
        </p:txBody>
      </p:sp>
      <p:sp>
        <p:nvSpPr>
          <p:cNvPr id="19" name="object 19"/>
          <p:cNvSpPr txBox="1"/>
          <p:nvPr/>
        </p:nvSpPr>
        <p:spPr>
          <a:xfrm>
            <a:off x="5411470" y="3147315"/>
            <a:ext cx="1147445" cy="845819"/>
          </a:xfrm>
          <a:prstGeom prst="rect">
            <a:avLst/>
          </a:prstGeom>
        </p:spPr>
        <p:txBody>
          <a:bodyPr vert="horz" wrap="square" lIns="0" tIns="90805" rIns="0" bIns="0" rtlCol="0">
            <a:spAutoFit/>
          </a:bodyPr>
          <a:lstStyle/>
          <a:p>
            <a:pPr marL="76200">
              <a:lnSpc>
                <a:spcPct val="100000"/>
              </a:lnSpc>
              <a:spcBef>
                <a:spcPts val="715"/>
              </a:spcBef>
            </a:pPr>
            <a:r>
              <a:rPr sz="2000" spc="10" dirty="0">
                <a:latin typeface="Trebuchet MS" panose="020B0603020202020204"/>
                <a:cs typeface="Trebuchet MS" panose="020B0603020202020204"/>
              </a:rPr>
              <a:t>Relay</a:t>
            </a:r>
            <a:r>
              <a:rPr sz="2000" spc="-130" dirty="0">
                <a:latin typeface="Trebuchet MS" panose="020B0603020202020204"/>
                <a:cs typeface="Trebuchet MS" panose="020B0603020202020204"/>
              </a:rPr>
              <a:t> </a:t>
            </a:r>
            <a:r>
              <a:rPr sz="2000" spc="15" dirty="0">
                <a:latin typeface="Trebuchet MS" panose="020B0603020202020204"/>
                <a:cs typeface="Trebuchet MS" panose="020B0603020202020204"/>
              </a:rPr>
              <a:t>TX</a:t>
            </a:r>
            <a:endParaRPr sz="2000">
              <a:latin typeface="Trebuchet MS" panose="020B0603020202020204"/>
              <a:cs typeface="Trebuchet MS" panose="020B0603020202020204"/>
            </a:endParaRPr>
          </a:p>
          <a:p>
            <a:pPr marL="12700" marR="5080" algn="ctr">
              <a:lnSpc>
                <a:spcPct val="120000"/>
              </a:lnSpc>
              <a:spcBef>
                <a:spcPts val="115"/>
              </a:spcBef>
            </a:pPr>
            <a:r>
              <a:rPr sz="1150" spc="10" dirty="0">
                <a:latin typeface="Trebuchet MS" panose="020B0603020202020204"/>
                <a:cs typeface="Trebuchet MS" panose="020B0603020202020204"/>
              </a:rPr>
              <a:t>Deposit </a:t>
            </a:r>
            <a:r>
              <a:rPr sz="1150" b="1" i="1" spc="15" dirty="0">
                <a:latin typeface="Times New Roman" panose="02020603050405020304"/>
                <a:cs typeface="Times New Roman" panose="02020603050405020304"/>
              </a:rPr>
              <a:t>x </a:t>
            </a:r>
            <a:r>
              <a:rPr sz="1150" spc="15" dirty="0">
                <a:latin typeface="Trebuchet MS" panose="020B0603020202020204"/>
                <a:cs typeface="Trebuchet MS" panose="020B0603020202020204"/>
              </a:rPr>
              <a:t>tokens  to</a:t>
            </a:r>
            <a:r>
              <a:rPr sz="1150" spc="10" dirty="0">
                <a:latin typeface="Trebuchet MS" panose="020B0603020202020204"/>
                <a:cs typeface="Trebuchet MS" panose="020B0603020202020204"/>
              </a:rPr>
              <a:t> </a:t>
            </a:r>
            <a:r>
              <a:rPr sz="1150" b="1" spc="25" dirty="0">
                <a:latin typeface="Times New Roman" panose="02020603050405020304"/>
                <a:cs typeface="Times New Roman" panose="02020603050405020304"/>
              </a:rPr>
              <a:t>B</a:t>
            </a:r>
            <a:endParaRPr sz="1150">
              <a:latin typeface="Times New Roman" panose="02020603050405020304"/>
              <a:cs typeface="Times New Roman" panose="02020603050405020304"/>
            </a:endParaRPr>
          </a:p>
        </p:txBody>
      </p:sp>
      <p:sp>
        <p:nvSpPr>
          <p:cNvPr id="20" name="object 20"/>
          <p:cNvSpPr/>
          <p:nvPr/>
        </p:nvSpPr>
        <p:spPr>
          <a:xfrm>
            <a:off x="4243451" y="3036570"/>
            <a:ext cx="876935" cy="575945"/>
          </a:xfrm>
          <a:custGeom>
            <a:avLst/>
            <a:gdLst/>
            <a:ahLst/>
            <a:cxnLst/>
            <a:rect l="l" t="t" r="r" b="b"/>
            <a:pathLst>
              <a:path w="876935" h="575945">
                <a:moveTo>
                  <a:pt x="10413" y="0"/>
                </a:moveTo>
                <a:lnTo>
                  <a:pt x="0" y="16002"/>
                </a:lnTo>
                <a:lnTo>
                  <a:pt x="63881" y="57531"/>
                </a:lnTo>
                <a:lnTo>
                  <a:pt x="74295" y="41656"/>
                </a:lnTo>
                <a:lnTo>
                  <a:pt x="10413" y="0"/>
                </a:lnTo>
                <a:close/>
              </a:path>
              <a:path w="876935" h="575945">
                <a:moveTo>
                  <a:pt x="122174" y="72771"/>
                </a:moveTo>
                <a:lnTo>
                  <a:pt x="111760" y="88773"/>
                </a:lnTo>
                <a:lnTo>
                  <a:pt x="175513" y="130429"/>
                </a:lnTo>
                <a:lnTo>
                  <a:pt x="185927" y="114427"/>
                </a:lnTo>
                <a:lnTo>
                  <a:pt x="122174" y="72771"/>
                </a:lnTo>
                <a:close/>
              </a:path>
              <a:path w="876935" h="575945">
                <a:moveTo>
                  <a:pt x="233807" y="145669"/>
                </a:moveTo>
                <a:lnTo>
                  <a:pt x="223393" y="161544"/>
                </a:lnTo>
                <a:lnTo>
                  <a:pt x="287274" y="203200"/>
                </a:lnTo>
                <a:lnTo>
                  <a:pt x="297688" y="187198"/>
                </a:lnTo>
                <a:lnTo>
                  <a:pt x="233807" y="145669"/>
                </a:lnTo>
                <a:close/>
              </a:path>
              <a:path w="876935" h="575945">
                <a:moveTo>
                  <a:pt x="345566" y="218440"/>
                </a:moveTo>
                <a:lnTo>
                  <a:pt x="335152" y="234315"/>
                </a:lnTo>
                <a:lnTo>
                  <a:pt x="399034" y="275971"/>
                </a:lnTo>
                <a:lnTo>
                  <a:pt x="409448" y="259969"/>
                </a:lnTo>
                <a:lnTo>
                  <a:pt x="345566" y="218440"/>
                </a:lnTo>
                <a:close/>
              </a:path>
              <a:path w="876935" h="575945">
                <a:moveTo>
                  <a:pt x="457326" y="291211"/>
                </a:moveTo>
                <a:lnTo>
                  <a:pt x="446913" y="307213"/>
                </a:lnTo>
                <a:lnTo>
                  <a:pt x="510794" y="348742"/>
                </a:lnTo>
                <a:lnTo>
                  <a:pt x="521208" y="332740"/>
                </a:lnTo>
                <a:lnTo>
                  <a:pt x="457326" y="291211"/>
                </a:lnTo>
                <a:close/>
              </a:path>
              <a:path w="876935" h="575945">
                <a:moveTo>
                  <a:pt x="569087" y="363981"/>
                </a:moveTo>
                <a:lnTo>
                  <a:pt x="558673" y="379984"/>
                </a:lnTo>
                <a:lnTo>
                  <a:pt x="622426" y="421513"/>
                </a:lnTo>
                <a:lnTo>
                  <a:pt x="632840" y="405638"/>
                </a:lnTo>
                <a:lnTo>
                  <a:pt x="569087" y="363981"/>
                </a:lnTo>
                <a:close/>
              </a:path>
              <a:path w="876935" h="575945">
                <a:moveTo>
                  <a:pt x="680720" y="436753"/>
                </a:moveTo>
                <a:lnTo>
                  <a:pt x="670433" y="452755"/>
                </a:lnTo>
                <a:lnTo>
                  <a:pt x="734187" y="494284"/>
                </a:lnTo>
                <a:lnTo>
                  <a:pt x="744601" y="478409"/>
                </a:lnTo>
                <a:lnTo>
                  <a:pt x="680720" y="436753"/>
                </a:lnTo>
                <a:close/>
              </a:path>
              <a:path w="876935" h="575945">
                <a:moveTo>
                  <a:pt x="807338" y="541957"/>
                </a:moveTo>
                <a:lnTo>
                  <a:pt x="791718" y="565912"/>
                </a:lnTo>
                <a:lnTo>
                  <a:pt x="876426" y="575564"/>
                </a:lnTo>
                <a:lnTo>
                  <a:pt x="860811" y="548894"/>
                </a:lnTo>
                <a:lnTo>
                  <a:pt x="818007" y="548894"/>
                </a:lnTo>
                <a:lnTo>
                  <a:pt x="807338" y="541957"/>
                </a:lnTo>
                <a:close/>
              </a:path>
              <a:path w="876935" h="575945">
                <a:moveTo>
                  <a:pt x="817726" y="526027"/>
                </a:moveTo>
                <a:lnTo>
                  <a:pt x="807338" y="541957"/>
                </a:lnTo>
                <a:lnTo>
                  <a:pt x="818007" y="548894"/>
                </a:lnTo>
                <a:lnTo>
                  <a:pt x="828421" y="533019"/>
                </a:lnTo>
                <a:lnTo>
                  <a:pt x="817726" y="526027"/>
                </a:lnTo>
                <a:close/>
              </a:path>
              <a:path w="876935" h="575945">
                <a:moveTo>
                  <a:pt x="833374" y="502031"/>
                </a:moveTo>
                <a:lnTo>
                  <a:pt x="817726" y="526027"/>
                </a:lnTo>
                <a:lnTo>
                  <a:pt x="828421" y="533019"/>
                </a:lnTo>
                <a:lnTo>
                  <a:pt x="818007" y="548894"/>
                </a:lnTo>
                <a:lnTo>
                  <a:pt x="860811" y="548894"/>
                </a:lnTo>
                <a:lnTo>
                  <a:pt x="833374" y="502031"/>
                </a:lnTo>
                <a:close/>
              </a:path>
              <a:path w="876935" h="575945">
                <a:moveTo>
                  <a:pt x="792479" y="509524"/>
                </a:moveTo>
                <a:lnTo>
                  <a:pt x="782065" y="525526"/>
                </a:lnTo>
                <a:lnTo>
                  <a:pt x="807338" y="541957"/>
                </a:lnTo>
                <a:lnTo>
                  <a:pt x="817726" y="526027"/>
                </a:lnTo>
                <a:lnTo>
                  <a:pt x="792479" y="509524"/>
                </a:lnTo>
                <a:close/>
              </a:path>
            </a:pathLst>
          </a:custGeom>
          <a:solidFill>
            <a:srgbClr val="585858"/>
          </a:solidFill>
        </p:spPr>
        <p:txBody>
          <a:bodyPr wrap="square" lIns="0" tIns="0" rIns="0" bIns="0" rtlCol="0"/>
          <a:lstStyle/>
          <a:p/>
        </p:txBody>
      </p:sp>
      <p:sp>
        <p:nvSpPr>
          <p:cNvPr id="21" name="object 21"/>
          <p:cNvSpPr txBox="1"/>
          <p:nvPr/>
        </p:nvSpPr>
        <p:spPr>
          <a:xfrm>
            <a:off x="4747640" y="4235602"/>
            <a:ext cx="2419985" cy="300355"/>
          </a:xfrm>
          <a:prstGeom prst="rect">
            <a:avLst/>
          </a:prstGeom>
        </p:spPr>
        <p:txBody>
          <a:bodyPr vert="horz" wrap="square" lIns="0" tIns="12700" rIns="0" bIns="0" rtlCol="0">
            <a:spAutoFit/>
          </a:bodyPr>
          <a:lstStyle/>
          <a:p>
            <a:pPr marL="12700">
              <a:lnSpc>
                <a:spcPct val="100000"/>
              </a:lnSpc>
              <a:spcBef>
                <a:spcPts val="100"/>
              </a:spcBef>
            </a:pPr>
            <a:r>
              <a:rPr sz="1550" spc="10" dirty="0">
                <a:latin typeface="Trebuchet MS" panose="020B0603020202020204"/>
                <a:cs typeface="Trebuchet MS" panose="020B0603020202020204"/>
              </a:rPr>
              <a:t>Verified </a:t>
            </a:r>
            <a:r>
              <a:rPr sz="1550" spc="20" dirty="0">
                <a:latin typeface="Trebuchet MS" panose="020B0603020202020204"/>
                <a:cs typeface="Trebuchet MS" panose="020B0603020202020204"/>
              </a:rPr>
              <a:t>by block </a:t>
            </a:r>
            <a:r>
              <a:rPr sz="1550" spc="15" dirty="0">
                <a:latin typeface="Trebuchet MS" panose="020B0603020202020204"/>
                <a:cs typeface="Trebuchet MS" panose="020B0603020202020204"/>
              </a:rPr>
              <a:t>header</a:t>
            </a:r>
            <a:r>
              <a:rPr sz="1550" spc="80" dirty="0">
                <a:latin typeface="Trebuchet MS" panose="020B0603020202020204"/>
                <a:cs typeface="Trebuchet MS" panose="020B0603020202020204"/>
              </a:rPr>
              <a:t> </a:t>
            </a:r>
            <a:r>
              <a:rPr sz="1800" b="1" i="1" dirty="0">
                <a:latin typeface="Times New Roman" panose="02020603050405020304"/>
                <a:cs typeface="Times New Roman" panose="02020603050405020304"/>
              </a:rPr>
              <a:t>s</a:t>
            </a:r>
            <a:endParaRPr sz="1800">
              <a:latin typeface="Times New Roman" panose="02020603050405020304"/>
              <a:cs typeface="Times New Roman" panose="02020603050405020304"/>
            </a:endParaRPr>
          </a:p>
        </p:txBody>
      </p:sp>
      <p:sp>
        <p:nvSpPr>
          <p:cNvPr id="22" name="object 22"/>
          <p:cNvSpPr/>
          <p:nvPr/>
        </p:nvSpPr>
        <p:spPr>
          <a:xfrm>
            <a:off x="6013577" y="2363977"/>
            <a:ext cx="399415" cy="754380"/>
          </a:xfrm>
          <a:custGeom>
            <a:avLst/>
            <a:gdLst/>
            <a:ahLst/>
            <a:cxnLst/>
            <a:rect l="l" t="t" r="r" b="b"/>
            <a:pathLst>
              <a:path w="399414" h="754380">
                <a:moveTo>
                  <a:pt x="8889" y="728472"/>
                </a:moveTo>
                <a:lnTo>
                  <a:pt x="0" y="745363"/>
                </a:lnTo>
                <a:lnTo>
                  <a:pt x="16890" y="754126"/>
                </a:lnTo>
                <a:lnTo>
                  <a:pt x="25781" y="737235"/>
                </a:lnTo>
                <a:lnTo>
                  <a:pt x="8889" y="728472"/>
                </a:lnTo>
                <a:close/>
              </a:path>
              <a:path w="399414" h="754380">
                <a:moveTo>
                  <a:pt x="44069" y="660908"/>
                </a:moveTo>
                <a:lnTo>
                  <a:pt x="35306" y="677799"/>
                </a:lnTo>
                <a:lnTo>
                  <a:pt x="52197" y="686562"/>
                </a:lnTo>
                <a:lnTo>
                  <a:pt x="60960" y="669671"/>
                </a:lnTo>
                <a:lnTo>
                  <a:pt x="44069" y="660908"/>
                </a:lnTo>
                <a:close/>
              </a:path>
              <a:path w="399414" h="754380">
                <a:moveTo>
                  <a:pt x="79375" y="593344"/>
                </a:moveTo>
                <a:lnTo>
                  <a:pt x="70485" y="610235"/>
                </a:lnTo>
                <a:lnTo>
                  <a:pt x="87375" y="618998"/>
                </a:lnTo>
                <a:lnTo>
                  <a:pt x="96265" y="602107"/>
                </a:lnTo>
                <a:lnTo>
                  <a:pt x="79375" y="593344"/>
                </a:lnTo>
                <a:close/>
              </a:path>
              <a:path w="399414" h="754380">
                <a:moveTo>
                  <a:pt x="114553" y="525780"/>
                </a:moveTo>
                <a:lnTo>
                  <a:pt x="105790" y="542671"/>
                </a:lnTo>
                <a:lnTo>
                  <a:pt x="122682" y="551434"/>
                </a:lnTo>
                <a:lnTo>
                  <a:pt x="131445" y="534543"/>
                </a:lnTo>
                <a:lnTo>
                  <a:pt x="114553" y="525780"/>
                </a:lnTo>
                <a:close/>
              </a:path>
              <a:path w="399414" h="754380">
                <a:moveTo>
                  <a:pt x="149733" y="458216"/>
                </a:moveTo>
                <a:lnTo>
                  <a:pt x="140970" y="475107"/>
                </a:lnTo>
                <a:lnTo>
                  <a:pt x="157861" y="483870"/>
                </a:lnTo>
                <a:lnTo>
                  <a:pt x="166624" y="466979"/>
                </a:lnTo>
                <a:lnTo>
                  <a:pt x="149733" y="458216"/>
                </a:lnTo>
                <a:close/>
              </a:path>
              <a:path w="399414" h="754380">
                <a:moveTo>
                  <a:pt x="185038" y="390652"/>
                </a:moveTo>
                <a:lnTo>
                  <a:pt x="176149" y="407543"/>
                </a:lnTo>
                <a:lnTo>
                  <a:pt x="193039" y="416306"/>
                </a:lnTo>
                <a:lnTo>
                  <a:pt x="201930" y="399415"/>
                </a:lnTo>
                <a:lnTo>
                  <a:pt x="185038" y="390652"/>
                </a:lnTo>
                <a:close/>
              </a:path>
              <a:path w="399414" h="754380">
                <a:moveTo>
                  <a:pt x="220218" y="323088"/>
                </a:moveTo>
                <a:lnTo>
                  <a:pt x="211455" y="339979"/>
                </a:lnTo>
                <a:lnTo>
                  <a:pt x="228346" y="348742"/>
                </a:lnTo>
                <a:lnTo>
                  <a:pt x="237109" y="331851"/>
                </a:lnTo>
                <a:lnTo>
                  <a:pt x="220218" y="323088"/>
                </a:lnTo>
                <a:close/>
              </a:path>
              <a:path w="399414" h="754380">
                <a:moveTo>
                  <a:pt x="255524" y="255524"/>
                </a:moveTo>
                <a:lnTo>
                  <a:pt x="246634" y="272415"/>
                </a:lnTo>
                <a:lnTo>
                  <a:pt x="263525" y="281178"/>
                </a:lnTo>
                <a:lnTo>
                  <a:pt x="272414" y="264287"/>
                </a:lnTo>
                <a:lnTo>
                  <a:pt x="255524" y="255524"/>
                </a:lnTo>
                <a:close/>
              </a:path>
              <a:path w="399414" h="754380">
                <a:moveTo>
                  <a:pt x="290702" y="187960"/>
                </a:moveTo>
                <a:lnTo>
                  <a:pt x="281939" y="204851"/>
                </a:lnTo>
                <a:lnTo>
                  <a:pt x="298831" y="213614"/>
                </a:lnTo>
                <a:lnTo>
                  <a:pt x="307594" y="196723"/>
                </a:lnTo>
                <a:lnTo>
                  <a:pt x="290702" y="187960"/>
                </a:lnTo>
                <a:close/>
              </a:path>
              <a:path w="399414" h="754380">
                <a:moveTo>
                  <a:pt x="325882" y="120396"/>
                </a:moveTo>
                <a:lnTo>
                  <a:pt x="317119" y="137287"/>
                </a:lnTo>
                <a:lnTo>
                  <a:pt x="334010" y="146050"/>
                </a:lnTo>
                <a:lnTo>
                  <a:pt x="342773" y="129159"/>
                </a:lnTo>
                <a:lnTo>
                  <a:pt x="325882" y="120396"/>
                </a:lnTo>
                <a:close/>
              </a:path>
              <a:path w="399414" h="754380">
                <a:moveTo>
                  <a:pt x="398470" y="52832"/>
                </a:moveTo>
                <a:lnTo>
                  <a:pt x="361188" y="52832"/>
                </a:lnTo>
                <a:lnTo>
                  <a:pt x="378078" y="61595"/>
                </a:lnTo>
                <a:lnTo>
                  <a:pt x="372582" y="72039"/>
                </a:lnTo>
                <a:lnTo>
                  <a:pt x="397890" y="85217"/>
                </a:lnTo>
                <a:lnTo>
                  <a:pt x="398470" y="52832"/>
                </a:lnTo>
                <a:close/>
              </a:path>
              <a:path w="399414" h="754380">
                <a:moveTo>
                  <a:pt x="355704" y="63251"/>
                </a:moveTo>
                <a:lnTo>
                  <a:pt x="352298" y="69723"/>
                </a:lnTo>
                <a:lnTo>
                  <a:pt x="369188" y="78486"/>
                </a:lnTo>
                <a:lnTo>
                  <a:pt x="372582" y="72039"/>
                </a:lnTo>
                <a:lnTo>
                  <a:pt x="355704" y="63251"/>
                </a:lnTo>
                <a:close/>
              </a:path>
              <a:path w="399414" h="754380">
                <a:moveTo>
                  <a:pt x="361188" y="52832"/>
                </a:moveTo>
                <a:lnTo>
                  <a:pt x="355704" y="63251"/>
                </a:lnTo>
                <a:lnTo>
                  <a:pt x="372582" y="72039"/>
                </a:lnTo>
                <a:lnTo>
                  <a:pt x="378078" y="61595"/>
                </a:lnTo>
                <a:lnTo>
                  <a:pt x="361188" y="52832"/>
                </a:lnTo>
                <a:close/>
              </a:path>
              <a:path w="399414" h="754380">
                <a:moveTo>
                  <a:pt x="399414" y="0"/>
                </a:moveTo>
                <a:lnTo>
                  <a:pt x="330326" y="50038"/>
                </a:lnTo>
                <a:lnTo>
                  <a:pt x="355704" y="63251"/>
                </a:lnTo>
                <a:lnTo>
                  <a:pt x="361188" y="52832"/>
                </a:lnTo>
                <a:lnTo>
                  <a:pt x="398470" y="52832"/>
                </a:lnTo>
                <a:lnTo>
                  <a:pt x="399414" y="0"/>
                </a:lnTo>
                <a:close/>
              </a:path>
            </a:pathLst>
          </a:custGeom>
          <a:solidFill>
            <a:srgbClr val="585858"/>
          </a:solidFill>
        </p:spPr>
        <p:txBody>
          <a:bodyPr wrap="square" lIns="0" tIns="0" rIns="0" bIns="0" rtlCol="0"/>
          <a:lstStyle/>
          <a:p/>
        </p:txBody>
      </p:sp>
      <p:sp>
        <p:nvSpPr>
          <p:cNvPr id="23" name="object 23"/>
          <p:cNvSpPr/>
          <p:nvPr/>
        </p:nvSpPr>
        <p:spPr>
          <a:xfrm>
            <a:off x="8171942" y="2513457"/>
            <a:ext cx="0" cy="1062355"/>
          </a:xfrm>
          <a:custGeom>
            <a:avLst/>
            <a:gdLst/>
            <a:ahLst/>
            <a:cxnLst/>
            <a:rect l="l" t="t" r="r" b="b"/>
            <a:pathLst>
              <a:path h="1062354">
                <a:moveTo>
                  <a:pt x="0" y="1062228"/>
                </a:moveTo>
                <a:lnTo>
                  <a:pt x="0" y="0"/>
                </a:lnTo>
              </a:path>
            </a:pathLst>
          </a:custGeom>
          <a:ln w="38100">
            <a:solidFill>
              <a:srgbClr val="585858"/>
            </a:solidFill>
            <a:prstDash val="dash"/>
          </a:ln>
        </p:spPr>
        <p:txBody>
          <a:bodyPr wrap="square" lIns="0" tIns="0" rIns="0" bIns="0" rtlCol="0"/>
          <a:lstStyle/>
          <a:p/>
        </p:txBody>
      </p:sp>
      <p:sp>
        <p:nvSpPr>
          <p:cNvPr id="24" name="object 24"/>
          <p:cNvSpPr/>
          <p:nvPr/>
        </p:nvSpPr>
        <p:spPr>
          <a:xfrm>
            <a:off x="7511668" y="2901695"/>
            <a:ext cx="1320800" cy="394970"/>
          </a:xfrm>
          <a:custGeom>
            <a:avLst/>
            <a:gdLst/>
            <a:ahLst/>
            <a:cxnLst/>
            <a:rect l="l" t="t" r="r" b="b"/>
            <a:pathLst>
              <a:path w="1320800" h="394970">
                <a:moveTo>
                  <a:pt x="1254886" y="0"/>
                </a:moveTo>
                <a:lnTo>
                  <a:pt x="65785" y="0"/>
                </a:lnTo>
                <a:lnTo>
                  <a:pt x="40183" y="5173"/>
                </a:lnTo>
                <a:lnTo>
                  <a:pt x="19272" y="19288"/>
                </a:lnTo>
                <a:lnTo>
                  <a:pt x="5171" y="40237"/>
                </a:lnTo>
                <a:lnTo>
                  <a:pt x="0" y="65912"/>
                </a:lnTo>
                <a:lnTo>
                  <a:pt x="0" y="329056"/>
                </a:lnTo>
                <a:lnTo>
                  <a:pt x="5171" y="354659"/>
                </a:lnTo>
                <a:lnTo>
                  <a:pt x="19272" y="375570"/>
                </a:lnTo>
                <a:lnTo>
                  <a:pt x="40183" y="389671"/>
                </a:lnTo>
                <a:lnTo>
                  <a:pt x="65785" y="394843"/>
                </a:lnTo>
                <a:lnTo>
                  <a:pt x="1254886" y="394843"/>
                </a:lnTo>
                <a:lnTo>
                  <a:pt x="1280489" y="389671"/>
                </a:lnTo>
                <a:lnTo>
                  <a:pt x="1301400" y="375570"/>
                </a:lnTo>
                <a:lnTo>
                  <a:pt x="1315501" y="354659"/>
                </a:lnTo>
                <a:lnTo>
                  <a:pt x="1320673" y="329056"/>
                </a:lnTo>
                <a:lnTo>
                  <a:pt x="1320673" y="65912"/>
                </a:lnTo>
                <a:lnTo>
                  <a:pt x="1315501" y="40237"/>
                </a:lnTo>
                <a:lnTo>
                  <a:pt x="1301400" y="19288"/>
                </a:lnTo>
                <a:lnTo>
                  <a:pt x="1280489" y="5173"/>
                </a:lnTo>
                <a:lnTo>
                  <a:pt x="1254886" y="0"/>
                </a:lnTo>
                <a:close/>
              </a:path>
            </a:pathLst>
          </a:custGeom>
          <a:solidFill>
            <a:srgbClr val="CCCCCC"/>
          </a:solidFill>
        </p:spPr>
        <p:txBody>
          <a:bodyPr wrap="square" lIns="0" tIns="0" rIns="0" bIns="0" rtlCol="0"/>
          <a:lstStyle/>
          <a:p/>
        </p:txBody>
      </p:sp>
      <p:sp>
        <p:nvSpPr>
          <p:cNvPr id="25" name="object 25"/>
          <p:cNvSpPr/>
          <p:nvPr/>
        </p:nvSpPr>
        <p:spPr>
          <a:xfrm>
            <a:off x="7511668" y="2901695"/>
            <a:ext cx="1320800" cy="394970"/>
          </a:xfrm>
          <a:custGeom>
            <a:avLst/>
            <a:gdLst/>
            <a:ahLst/>
            <a:cxnLst/>
            <a:rect l="l" t="t" r="r" b="b"/>
            <a:pathLst>
              <a:path w="1320800" h="394970">
                <a:moveTo>
                  <a:pt x="0" y="65912"/>
                </a:moveTo>
                <a:lnTo>
                  <a:pt x="5171" y="40237"/>
                </a:lnTo>
                <a:lnTo>
                  <a:pt x="19272" y="19288"/>
                </a:lnTo>
                <a:lnTo>
                  <a:pt x="40183" y="5173"/>
                </a:lnTo>
                <a:lnTo>
                  <a:pt x="65785" y="0"/>
                </a:lnTo>
                <a:lnTo>
                  <a:pt x="1254886" y="0"/>
                </a:lnTo>
                <a:lnTo>
                  <a:pt x="1280489" y="5173"/>
                </a:lnTo>
                <a:lnTo>
                  <a:pt x="1301400" y="19288"/>
                </a:lnTo>
                <a:lnTo>
                  <a:pt x="1315501" y="40237"/>
                </a:lnTo>
                <a:lnTo>
                  <a:pt x="1320673" y="65912"/>
                </a:lnTo>
                <a:lnTo>
                  <a:pt x="1320673" y="329056"/>
                </a:lnTo>
                <a:lnTo>
                  <a:pt x="1315501" y="354659"/>
                </a:lnTo>
                <a:lnTo>
                  <a:pt x="1301400" y="375570"/>
                </a:lnTo>
                <a:lnTo>
                  <a:pt x="1280489" y="389671"/>
                </a:lnTo>
                <a:lnTo>
                  <a:pt x="1254886" y="394843"/>
                </a:lnTo>
                <a:lnTo>
                  <a:pt x="65785" y="394843"/>
                </a:lnTo>
                <a:lnTo>
                  <a:pt x="40183" y="389671"/>
                </a:lnTo>
                <a:lnTo>
                  <a:pt x="19272" y="375570"/>
                </a:lnTo>
                <a:lnTo>
                  <a:pt x="5171" y="354659"/>
                </a:lnTo>
                <a:lnTo>
                  <a:pt x="0" y="329056"/>
                </a:lnTo>
                <a:lnTo>
                  <a:pt x="0" y="65912"/>
                </a:lnTo>
                <a:close/>
              </a:path>
            </a:pathLst>
          </a:custGeom>
          <a:ln w="9525">
            <a:solidFill>
              <a:srgbClr val="666666"/>
            </a:solidFill>
          </a:ln>
        </p:spPr>
        <p:txBody>
          <a:bodyPr wrap="square" lIns="0" tIns="0" rIns="0" bIns="0" rtlCol="0"/>
          <a:lstStyle/>
          <a:p/>
        </p:txBody>
      </p:sp>
      <p:sp>
        <p:nvSpPr>
          <p:cNvPr id="26" name="object 26"/>
          <p:cNvSpPr txBox="1"/>
          <p:nvPr/>
        </p:nvSpPr>
        <p:spPr>
          <a:xfrm>
            <a:off x="7828915" y="2942970"/>
            <a:ext cx="688975" cy="299720"/>
          </a:xfrm>
          <a:prstGeom prst="rect">
            <a:avLst/>
          </a:prstGeom>
        </p:spPr>
        <p:txBody>
          <a:bodyPr vert="horz" wrap="square" lIns="0" tIns="12700" rIns="0" bIns="0" rtlCol="0">
            <a:spAutoFit/>
          </a:bodyPr>
          <a:lstStyle/>
          <a:p>
            <a:pPr marL="12700">
              <a:lnSpc>
                <a:spcPct val="100000"/>
              </a:lnSpc>
              <a:spcBef>
                <a:spcPts val="100"/>
              </a:spcBef>
            </a:pPr>
            <a:r>
              <a:rPr sz="1550" spc="20" dirty="0">
                <a:solidFill>
                  <a:srgbClr val="434343"/>
                </a:solidFill>
                <a:latin typeface="Trebuchet MS" panose="020B0603020202020204"/>
                <a:cs typeface="Trebuchet MS" panose="020B0603020202020204"/>
              </a:rPr>
              <a:t>Block</a:t>
            </a:r>
            <a:r>
              <a:rPr sz="1550" spc="-50" dirty="0">
                <a:solidFill>
                  <a:srgbClr val="434343"/>
                </a:solidFill>
                <a:latin typeface="Trebuchet MS" panose="020B0603020202020204"/>
                <a:cs typeface="Trebuchet MS" panose="020B0603020202020204"/>
              </a:rPr>
              <a:t> </a:t>
            </a:r>
            <a:r>
              <a:rPr sz="1800" b="1" i="1" dirty="0">
                <a:solidFill>
                  <a:srgbClr val="434343"/>
                </a:solidFill>
                <a:latin typeface="Times New Roman" panose="02020603050405020304"/>
                <a:cs typeface="Times New Roman" panose="02020603050405020304"/>
              </a:rPr>
              <a:t>d</a:t>
            </a:r>
            <a:endParaRPr sz="1800">
              <a:latin typeface="Times New Roman" panose="02020603050405020304"/>
              <a:cs typeface="Times New Roman" panose="02020603050405020304"/>
            </a:endParaRPr>
          </a:p>
        </p:txBody>
      </p:sp>
      <p:sp>
        <p:nvSpPr>
          <p:cNvPr id="27" name="object 27"/>
          <p:cNvSpPr/>
          <p:nvPr/>
        </p:nvSpPr>
        <p:spPr>
          <a:xfrm>
            <a:off x="6918070" y="3099054"/>
            <a:ext cx="593725" cy="520700"/>
          </a:xfrm>
          <a:custGeom>
            <a:avLst/>
            <a:gdLst/>
            <a:ahLst/>
            <a:cxnLst/>
            <a:rect l="l" t="t" r="r" b="b"/>
            <a:pathLst>
              <a:path w="593725" h="520700">
                <a:moveTo>
                  <a:pt x="529981" y="42856"/>
                </a:moveTo>
                <a:lnTo>
                  <a:pt x="0" y="505840"/>
                </a:lnTo>
                <a:lnTo>
                  <a:pt x="12573" y="520191"/>
                </a:lnTo>
                <a:lnTo>
                  <a:pt x="542536" y="57222"/>
                </a:lnTo>
                <a:lnTo>
                  <a:pt x="529981" y="42856"/>
                </a:lnTo>
                <a:close/>
              </a:path>
              <a:path w="593725" h="520700">
                <a:moveTo>
                  <a:pt x="579446" y="34543"/>
                </a:moveTo>
                <a:lnTo>
                  <a:pt x="539496" y="34543"/>
                </a:lnTo>
                <a:lnTo>
                  <a:pt x="552069" y="48894"/>
                </a:lnTo>
                <a:lnTo>
                  <a:pt x="542536" y="57222"/>
                </a:lnTo>
                <a:lnTo>
                  <a:pt x="561339" y="78739"/>
                </a:lnTo>
                <a:lnTo>
                  <a:pt x="579446" y="34543"/>
                </a:lnTo>
                <a:close/>
              </a:path>
              <a:path w="593725" h="520700">
                <a:moveTo>
                  <a:pt x="539496" y="34543"/>
                </a:moveTo>
                <a:lnTo>
                  <a:pt x="529981" y="42856"/>
                </a:lnTo>
                <a:lnTo>
                  <a:pt x="542536" y="57222"/>
                </a:lnTo>
                <a:lnTo>
                  <a:pt x="552069" y="48894"/>
                </a:lnTo>
                <a:lnTo>
                  <a:pt x="539496" y="34543"/>
                </a:lnTo>
                <a:close/>
              </a:path>
              <a:path w="593725" h="520700">
                <a:moveTo>
                  <a:pt x="593598" y="0"/>
                </a:moveTo>
                <a:lnTo>
                  <a:pt x="511175" y="21335"/>
                </a:lnTo>
                <a:lnTo>
                  <a:pt x="529981" y="42856"/>
                </a:lnTo>
                <a:lnTo>
                  <a:pt x="539496" y="34543"/>
                </a:lnTo>
                <a:lnTo>
                  <a:pt x="579446" y="34543"/>
                </a:lnTo>
                <a:lnTo>
                  <a:pt x="593598" y="0"/>
                </a:lnTo>
                <a:close/>
              </a:path>
            </a:pathLst>
          </a:custGeom>
          <a:solidFill>
            <a:srgbClr val="585858"/>
          </a:solidFill>
        </p:spPr>
        <p:txBody>
          <a:bodyPr wrap="square" lIns="0" tIns="0" rIns="0" bIns="0" rtlCol="0"/>
          <a:lstStyle/>
          <a:p/>
        </p:txBody>
      </p:sp>
      <p:sp>
        <p:nvSpPr>
          <p:cNvPr id="28" name="object 28"/>
          <p:cNvSpPr txBox="1"/>
          <p:nvPr/>
        </p:nvSpPr>
        <p:spPr>
          <a:xfrm>
            <a:off x="3780790" y="4742179"/>
            <a:ext cx="583565" cy="29972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Trebuchet MS" panose="020B0603020202020204"/>
                <a:cs typeface="Trebuchet MS" panose="020B0603020202020204"/>
              </a:rPr>
              <a:t>Zone</a:t>
            </a:r>
            <a:r>
              <a:rPr sz="1400" spc="-35" dirty="0">
                <a:latin typeface="Trebuchet MS" panose="020B0603020202020204"/>
                <a:cs typeface="Trebuchet MS" panose="020B0603020202020204"/>
              </a:rPr>
              <a:t> </a:t>
            </a:r>
            <a:r>
              <a:rPr sz="1800" i="1" dirty="0">
                <a:latin typeface="Times New Roman" panose="02020603050405020304"/>
                <a:cs typeface="Times New Roman" panose="02020603050405020304"/>
              </a:rPr>
              <a:t>a</a:t>
            </a:r>
            <a:endParaRPr sz="1800">
              <a:latin typeface="Times New Roman" panose="02020603050405020304"/>
              <a:cs typeface="Times New Roman" panose="02020603050405020304"/>
            </a:endParaRPr>
          </a:p>
        </p:txBody>
      </p:sp>
      <p:sp>
        <p:nvSpPr>
          <p:cNvPr id="29" name="object 29"/>
          <p:cNvSpPr txBox="1"/>
          <p:nvPr/>
        </p:nvSpPr>
        <p:spPr>
          <a:xfrm>
            <a:off x="4632452" y="4742179"/>
            <a:ext cx="583565" cy="29972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Trebuchet MS" panose="020B0603020202020204"/>
                <a:cs typeface="Trebuchet MS" panose="020B0603020202020204"/>
              </a:rPr>
              <a:t>Zone</a:t>
            </a:r>
            <a:r>
              <a:rPr sz="1400" spc="-35" dirty="0">
                <a:latin typeface="Trebuchet MS" panose="020B0603020202020204"/>
                <a:cs typeface="Trebuchet MS" panose="020B0603020202020204"/>
              </a:rPr>
              <a:t> </a:t>
            </a:r>
            <a:r>
              <a:rPr sz="1800" i="1" dirty="0">
                <a:latin typeface="Times New Roman" panose="02020603050405020304"/>
                <a:cs typeface="Times New Roman" panose="02020603050405020304"/>
              </a:rPr>
              <a:t>b</a:t>
            </a:r>
            <a:endParaRPr sz="1800">
              <a:latin typeface="Times New Roman" panose="02020603050405020304"/>
              <a:cs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4480" y="698500"/>
            <a:ext cx="7730490" cy="3295650"/>
          </a:xfrm>
          <a:prstGeom prst="rect">
            <a:avLst/>
          </a:prstGeom>
          <a:noFill/>
        </p:spPr>
        <p:txBody>
          <a:bodyPr wrap="square" rtlCol="0" anchor="t">
            <a:spAutoFit/>
          </a:bodyPr>
          <a:p>
            <a:pPr marL="12700">
              <a:lnSpc>
                <a:spcPct val="100000"/>
              </a:lnSpc>
              <a:spcBef>
                <a:spcPts val="565"/>
              </a:spcBef>
            </a:pPr>
            <a:r>
              <a:rPr lang="zh-CN" spc="5" dirty="0">
                <a:latin typeface="Trebuchet MS" panose="020B0603020202020204"/>
                <a:cs typeface="Trebuchet MS" panose="020B0603020202020204"/>
                <a:sym typeface="+mn-ea"/>
              </a:rPr>
              <a:t>解释：</a:t>
            </a:r>
            <a:r>
              <a:rPr spc="5" dirty="0">
                <a:latin typeface="Trebuchet MS" panose="020B0603020202020204"/>
                <a:cs typeface="Trebuchet MS" panose="020B0603020202020204"/>
                <a:sym typeface="+mn-ea"/>
              </a:rPr>
              <a:t>once the withdraw operation is confirmed, the deposit operation will be executed eventually. We call such an atomicity, Eventual Atomicity.</a:t>
            </a:r>
            <a:endParaRPr spc="5" dirty="0">
              <a:latin typeface="Trebuchet MS" panose="020B0603020202020204"/>
              <a:cs typeface="Trebuchet MS" panose="020B0603020202020204"/>
              <a:sym typeface="+mn-ea"/>
            </a:endParaRPr>
          </a:p>
          <a:p>
            <a:pPr marL="12700">
              <a:lnSpc>
                <a:spcPct val="100000"/>
              </a:lnSpc>
              <a:spcBef>
                <a:spcPts val="565"/>
              </a:spcBef>
            </a:pPr>
            <a:r>
              <a:rPr lang="en-US" spc="5" dirty="0">
                <a:latin typeface="Trebuchet MS" panose="020B0603020202020204"/>
                <a:cs typeface="Trebuchet MS" panose="020B0603020202020204"/>
                <a:sym typeface="+mn-ea"/>
              </a:rPr>
              <a:t>-----------------------------------------------------------------------------------------</a:t>
            </a:r>
            <a:endParaRPr spc="5" dirty="0">
              <a:latin typeface="Trebuchet MS" panose="020B0603020202020204"/>
              <a:cs typeface="Trebuchet MS" panose="020B0603020202020204"/>
              <a:sym typeface="+mn-ea"/>
            </a:endParaRPr>
          </a:p>
          <a:p>
            <a:pPr marL="12700">
              <a:lnSpc>
                <a:spcPct val="100000"/>
              </a:lnSpc>
              <a:spcBef>
                <a:spcPts val="565"/>
              </a:spcBef>
            </a:pPr>
            <a:r>
              <a:rPr lang="zh-CN" spc="10" dirty="0">
                <a:latin typeface="Trebuchet MS" panose="020B0603020202020204"/>
                <a:cs typeface="Trebuchet MS" panose="020B0603020202020204"/>
                <a:sym typeface="+mn-ea"/>
              </a:rPr>
              <a:t>例子讨论：</a:t>
            </a:r>
            <a:r>
              <a:rPr spc="10" dirty="0">
                <a:latin typeface="Trebuchet MS" panose="020B0603020202020204"/>
                <a:cs typeface="Trebuchet MS" panose="020B0603020202020204"/>
                <a:sym typeface="+mn-ea"/>
              </a:rPr>
              <a:t>Transfer </a:t>
            </a:r>
            <a:r>
              <a:rPr b="1" i="1" spc="15" dirty="0">
                <a:latin typeface="Times New Roman" panose="02020603050405020304"/>
                <a:cs typeface="Times New Roman" panose="02020603050405020304"/>
                <a:sym typeface="+mn-ea"/>
              </a:rPr>
              <a:t>x </a:t>
            </a:r>
            <a:r>
              <a:rPr spc="10" dirty="0">
                <a:latin typeface="Trebuchet MS" panose="020B0603020202020204"/>
                <a:cs typeface="Trebuchet MS" panose="020B0603020202020204"/>
                <a:sym typeface="+mn-ea"/>
              </a:rPr>
              <a:t>tokens </a:t>
            </a:r>
            <a:r>
              <a:rPr spc="15" dirty="0">
                <a:latin typeface="Trebuchet MS" panose="020B0603020202020204"/>
                <a:cs typeface="Trebuchet MS" panose="020B0603020202020204"/>
                <a:sym typeface="+mn-ea"/>
              </a:rPr>
              <a:t>from </a:t>
            </a:r>
            <a:r>
              <a:rPr spc="10" dirty="0">
                <a:latin typeface="Trebuchet MS" panose="020B0603020202020204"/>
                <a:cs typeface="Trebuchet MS" panose="020B0603020202020204"/>
                <a:sym typeface="+mn-ea"/>
              </a:rPr>
              <a:t>user </a:t>
            </a:r>
            <a:r>
              <a:rPr b="1" spc="25" dirty="0">
                <a:latin typeface="Times New Roman" panose="02020603050405020304"/>
                <a:cs typeface="Times New Roman" panose="02020603050405020304"/>
                <a:sym typeface="+mn-ea"/>
              </a:rPr>
              <a:t>A </a:t>
            </a:r>
            <a:r>
              <a:rPr spc="5" dirty="0">
                <a:latin typeface="Trebuchet MS" panose="020B0603020202020204"/>
                <a:cs typeface="Trebuchet MS" panose="020B0603020202020204"/>
                <a:sym typeface="+mn-ea"/>
              </a:rPr>
              <a:t>to</a:t>
            </a:r>
            <a:r>
              <a:rPr spc="110" dirty="0">
                <a:latin typeface="Trebuchet MS" panose="020B0603020202020204"/>
                <a:cs typeface="Trebuchet MS" panose="020B0603020202020204"/>
                <a:sym typeface="+mn-ea"/>
              </a:rPr>
              <a:t> </a:t>
            </a:r>
            <a:r>
              <a:rPr spc="10" dirty="0">
                <a:latin typeface="Trebuchet MS" panose="020B0603020202020204"/>
                <a:cs typeface="Trebuchet MS" panose="020B0603020202020204"/>
                <a:sym typeface="+mn-ea"/>
              </a:rPr>
              <a:t>user </a:t>
            </a:r>
            <a:r>
              <a:rPr b="1" spc="20" dirty="0">
                <a:latin typeface="Times New Roman" panose="02020603050405020304"/>
                <a:cs typeface="Times New Roman" panose="02020603050405020304"/>
                <a:sym typeface="+mn-ea"/>
              </a:rPr>
              <a:t>B </a:t>
            </a:r>
            <a:r>
              <a:rPr spc="20" dirty="0">
                <a:latin typeface="Trebuchet MS" panose="020B0603020202020204"/>
                <a:cs typeface="Trebuchet MS" panose="020B0603020202020204"/>
                <a:sym typeface="+mn-ea"/>
              </a:rPr>
              <a:t>in </a:t>
            </a:r>
            <a:r>
              <a:rPr spc="10" dirty="0">
                <a:latin typeface="Trebuchet MS" panose="020B0603020202020204"/>
                <a:cs typeface="Trebuchet MS" panose="020B0603020202020204"/>
                <a:sym typeface="+mn-ea"/>
              </a:rPr>
              <a:t>different </a:t>
            </a:r>
            <a:r>
              <a:rPr spc="15" dirty="0">
                <a:latin typeface="Trebuchet MS" panose="020B0603020202020204"/>
                <a:cs typeface="Trebuchet MS" panose="020B0603020202020204"/>
                <a:sym typeface="+mn-ea"/>
              </a:rPr>
              <a:t>zones</a:t>
            </a:r>
            <a:endParaRPr spc="15" dirty="0">
              <a:latin typeface="Trebuchet MS" panose="020B0603020202020204"/>
              <a:cs typeface="Trebuchet MS" panose="020B0603020202020204"/>
              <a:sym typeface="+mn-ea"/>
            </a:endParaRPr>
          </a:p>
          <a:p>
            <a:pPr marL="12700">
              <a:lnSpc>
                <a:spcPct val="100000"/>
              </a:lnSpc>
              <a:spcBef>
                <a:spcPts val="565"/>
              </a:spcBef>
            </a:pPr>
            <a:r>
              <a:rPr lang="en-US" altLang="zh-CN"/>
              <a:t>1</a:t>
            </a:r>
            <a:r>
              <a:rPr lang="zh-CN" altLang="en-US"/>
              <a:t>、</a:t>
            </a:r>
            <a:r>
              <a:rPr lang="en-US" altLang="zh-CN"/>
              <a:t>relay Tx  </a:t>
            </a:r>
            <a:r>
              <a:rPr lang="zh-CN" altLang="en-US"/>
              <a:t>在</a:t>
            </a:r>
            <a:r>
              <a:rPr lang="en-US" altLang="zh-CN"/>
              <a:t>B</a:t>
            </a:r>
            <a:r>
              <a:rPr lang="zh-CN" altLang="en-US"/>
              <a:t>中长时间不执行</a:t>
            </a:r>
            <a:endParaRPr lang="zh-CN" altLang="en-US"/>
          </a:p>
          <a:p>
            <a:pPr marL="12700">
              <a:lnSpc>
                <a:spcPct val="100000"/>
              </a:lnSpc>
              <a:spcBef>
                <a:spcPts val="565"/>
              </a:spcBef>
            </a:pPr>
            <a:r>
              <a:rPr lang="zh-CN" altLang="en-US"/>
              <a:t>                         it will never expire before being picked up by a miner</a:t>
            </a:r>
            <a:endParaRPr lang="zh-CN" altLang="en-US"/>
          </a:p>
          <a:p>
            <a:pPr marL="12700">
              <a:lnSpc>
                <a:spcPct val="100000"/>
              </a:lnSpc>
              <a:spcBef>
                <a:spcPts val="565"/>
              </a:spcBef>
            </a:pPr>
            <a:r>
              <a:rPr lang="en-US" altLang="zh-CN"/>
              <a:t>2</a:t>
            </a:r>
            <a:r>
              <a:rPr lang="zh-CN" altLang="en-US"/>
              <a:t>、主动无效</a:t>
            </a:r>
            <a:endParaRPr lang="zh-CN" altLang="en-US"/>
          </a:p>
          <a:p>
            <a:pPr marL="12700">
              <a:lnSpc>
                <a:spcPct val="100000"/>
              </a:lnSpc>
              <a:spcBef>
                <a:spcPts val="565"/>
              </a:spcBef>
            </a:pPr>
            <a:r>
              <a:rPr lang="zh-CN" altLang="en-US"/>
              <a:t>its initiative transaction is invalidated, e.g., being orphaned block due to the chain fork</a:t>
            </a:r>
            <a:endParaRPr lang="zh-CN" altLang="en-US"/>
          </a:p>
        </p:txBody>
      </p:sp>
      <p:sp>
        <p:nvSpPr>
          <p:cNvPr id="3" name="文本框 2"/>
          <p:cNvSpPr txBox="1"/>
          <p:nvPr/>
        </p:nvSpPr>
        <p:spPr>
          <a:xfrm>
            <a:off x="284480" y="120650"/>
            <a:ext cx="2484120" cy="460375"/>
          </a:xfrm>
          <a:prstGeom prst="rect">
            <a:avLst/>
          </a:prstGeom>
          <a:noFill/>
        </p:spPr>
        <p:txBody>
          <a:bodyPr wrap="none" rtlCol="0" anchor="t">
            <a:spAutoFit/>
          </a:bodyPr>
          <a:p>
            <a:r>
              <a:rPr sz="2400" spc="5" dirty="0">
                <a:solidFill>
                  <a:srgbClr val="000000"/>
                </a:solidFill>
                <a:sym typeface="+mn-ea"/>
              </a:rPr>
              <a:t>Eventual</a:t>
            </a:r>
            <a:r>
              <a:rPr sz="2400" spc="-120" dirty="0">
                <a:solidFill>
                  <a:srgbClr val="000000"/>
                </a:solidFill>
                <a:sym typeface="+mn-ea"/>
              </a:rPr>
              <a:t> </a:t>
            </a:r>
            <a:r>
              <a:rPr sz="2400" dirty="0">
                <a:solidFill>
                  <a:srgbClr val="000000"/>
                </a:solidFill>
                <a:sym typeface="+mn-ea"/>
              </a:rPr>
              <a:t>Atomicity</a:t>
            </a:r>
            <a:endParaRPr lang="zh-CN" altLang="en-US" sz="2400"/>
          </a:p>
        </p:txBody>
      </p:sp>
      <p:sp>
        <p:nvSpPr>
          <p:cNvPr id="5" name="右箭头 4"/>
          <p:cNvSpPr/>
          <p:nvPr/>
        </p:nvSpPr>
        <p:spPr>
          <a:xfrm>
            <a:off x="476885" y="2628900"/>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 calcmode="lin" valueType="num">
                                      <p:cBhvr additive="base">
                                        <p:cTn id="1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捕获"/>
          <p:cNvPicPr>
            <a:picLocks noChangeAspect="1"/>
          </p:cNvPicPr>
          <p:nvPr/>
        </p:nvPicPr>
        <p:blipFill>
          <a:blip r:embed="rId1"/>
          <a:stretch>
            <a:fillRect/>
          </a:stretch>
        </p:blipFill>
        <p:spPr>
          <a:xfrm>
            <a:off x="9525" y="263525"/>
            <a:ext cx="4905375" cy="2533015"/>
          </a:xfrm>
          <a:prstGeom prst="rect">
            <a:avLst/>
          </a:prstGeom>
        </p:spPr>
      </p:pic>
      <p:sp>
        <p:nvSpPr>
          <p:cNvPr id="3" name="文本框 2"/>
          <p:cNvSpPr txBox="1"/>
          <p:nvPr/>
        </p:nvSpPr>
        <p:spPr>
          <a:xfrm>
            <a:off x="4857750" y="92075"/>
            <a:ext cx="4303395" cy="2306955"/>
          </a:xfrm>
          <a:prstGeom prst="rect">
            <a:avLst/>
          </a:prstGeom>
          <a:noFill/>
        </p:spPr>
        <p:txBody>
          <a:bodyPr wrap="square" rtlCol="0" anchor="t">
            <a:spAutoFit/>
          </a:bodyPr>
          <a:p>
            <a:r>
              <a:rPr lang="en-US" altLang="zh-CN"/>
              <a:t>1</a:t>
            </a:r>
            <a:r>
              <a:rPr lang="zh-CN" altLang="en-US"/>
              <a:t>、</a:t>
            </a:r>
            <a:r>
              <a:rPr lang="en-US" altLang="zh-CN"/>
              <a:t>Pre-Comfirmed:</a:t>
            </a:r>
            <a:endParaRPr lang="en-US" altLang="zh-CN"/>
          </a:p>
          <a:p>
            <a:r>
              <a:rPr lang="zh-CN" altLang="en-US"/>
              <a:t>An unconfirmed relay transaction will not be considered in new block creation until its originate block is in available state.</a:t>
            </a:r>
            <a:endParaRPr lang="zh-CN" altLang="en-US"/>
          </a:p>
          <a:p>
            <a:endParaRPr lang="zh-CN" altLang="en-US"/>
          </a:p>
          <a:p>
            <a:r>
              <a:rPr lang="en-US" altLang="zh-CN"/>
              <a:t>2</a:t>
            </a:r>
            <a:r>
              <a:rPr lang="zh-CN" altLang="en-US"/>
              <a:t>、</a:t>
            </a:r>
            <a:r>
              <a:rPr lang="en-US" altLang="zh-CN"/>
              <a:t>Post-Comfirmed:</a:t>
            </a:r>
            <a:endParaRPr lang="en-US" altLang="zh-CN"/>
          </a:p>
          <a:p>
            <a:r>
              <a:rPr lang="en-US" altLang="zh-CN"/>
              <a:t>Tx x </a:t>
            </a:r>
            <a:r>
              <a:rPr lang="zh-CN" altLang="en-US"/>
              <a:t>已经在</a:t>
            </a:r>
            <a:r>
              <a:rPr lang="en-US" altLang="zh-CN"/>
              <a:t>b</a:t>
            </a:r>
            <a:r>
              <a:rPr lang="zh-CN" altLang="en-US"/>
              <a:t>中确认，并加入到</a:t>
            </a:r>
            <a:r>
              <a:rPr lang="en-US" altLang="zh-CN"/>
              <a:t>Zone B </a:t>
            </a:r>
            <a:r>
              <a:rPr lang="zh-CN" altLang="en-US"/>
              <a:t>的链上</a:t>
            </a:r>
            <a:endParaRPr lang="zh-CN" altLang="en-US"/>
          </a:p>
        </p:txBody>
      </p:sp>
      <p:sp>
        <p:nvSpPr>
          <p:cNvPr id="4" name="文本框 3"/>
          <p:cNvSpPr txBox="1"/>
          <p:nvPr/>
        </p:nvSpPr>
        <p:spPr>
          <a:xfrm>
            <a:off x="240030" y="2796540"/>
            <a:ext cx="8664575" cy="922020"/>
          </a:xfrm>
          <a:prstGeom prst="rect">
            <a:avLst/>
          </a:prstGeom>
          <a:noFill/>
        </p:spPr>
        <p:txBody>
          <a:bodyPr wrap="square" rtlCol="0" anchor="t">
            <a:spAutoFit/>
          </a:bodyPr>
          <a:p>
            <a:r>
              <a:rPr lang="zh-CN" altLang="en-US"/>
              <a:t>解决方法：</a:t>
            </a:r>
            <a:r>
              <a:rPr lang="en-US" altLang="zh-CN"/>
              <a:t>T</a:t>
            </a:r>
            <a:r>
              <a:rPr lang="zh-CN" altLang="en-US"/>
              <a:t>he ledger state in zone b </a:t>
            </a:r>
            <a:r>
              <a:rPr lang="zh-CN" altLang="en-US">
                <a:solidFill>
                  <a:schemeClr val="tx1"/>
                </a:solidFill>
              </a:rPr>
              <a:t>重新执行所有历史区块的交易，并跳过所有无效的</a:t>
            </a:r>
            <a:r>
              <a:rPr lang="en-US" altLang="zh-CN">
                <a:solidFill>
                  <a:schemeClr val="tx1"/>
                </a:solidFill>
              </a:rPr>
              <a:t>relay Tx</a:t>
            </a:r>
            <a:r>
              <a:rPr lang="zh-CN" altLang="en-US">
                <a:solidFill>
                  <a:schemeClr val="tx1"/>
                </a:solidFill>
              </a:rPr>
              <a:t>（包括</a:t>
            </a:r>
            <a:r>
              <a:rPr lang="en-US" altLang="zh-CN">
                <a:solidFill>
                  <a:schemeClr val="tx1"/>
                </a:solidFill>
              </a:rPr>
              <a:t>Tx x</a:t>
            </a:r>
            <a:r>
              <a:rPr lang="zh-CN" altLang="en-US">
                <a:solidFill>
                  <a:schemeClr val="tx1"/>
                </a:solidFill>
              </a:rPr>
              <a:t>）。块</a:t>
            </a:r>
            <a:r>
              <a:rPr lang="en-US" altLang="zh-CN">
                <a:solidFill>
                  <a:schemeClr val="tx1"/>
                </a:solidFill>
              </a:rPr>
              <a:t>b</a:t>
            </a:r>
            <a:r>
              <a:rPr lang="zh-CN" altLang="en-US">
                <a:solidFill>
                  <a:schemeClr val="tx1"/>
                </a:solidFill>
              </a:rPr>
              <a:t>是有效的，但是交易</a:t>
            </a:r>
            <a:r>
              <a:rPr lang="en-US" altLang="zh-CN">
                <a:solidFill>
                  <a:schemeClr val="tx1"/>
                </a:solidFill>
              </a:rPr>
              <a:t>x</a:t>
            </a:r>
            <a:r>
              <a:rPr lang="zh-CN" altLang="en-US">
                <a:solidFill>
                  <a:schemeClr val="tx1"/>
                </a:solidFill>
              </a:rPr>
              <a:t>无效了。</a:t>
            </a:r>
            <a:endParaRPr lang="zh-CN" altLang="en-US">
              <a:solidFill>
                <a:schemeClr val="tx1"/>
              </a:solidFill>
            </a:endParaRPr>
          </a:p>
          <a:p>
            <a:endParaRPr lang="zh-CN" altLang="en-US">
              <a:solidFill>
                <a:schemeClr val="tx1"/>
              </a:solidFill>
              <a:sym typeface="+mn-ea"/>
            </a:endParaRPr>
          </a:p>
        </p:txBody>
      </p:sp>
      <p:sp>
        <p:nvSpPr>
          <p:cNvPr id="5" name="文本框 4"/>
          <p:cNvSpPr txBox="1"/>
          <p:nvPr/>
        </p:nvSpPr>
        <p:spPr>
          <a:xfrm>
            <a:off x="10160" y="2727960"/>
            <a:ext cx="9088755" cy="2030095"/>
          </a:xfrm>
          <a:prstGeom prst="rect">
            <a:avLst/>
          </a:prstGeom>
          <a:noFill/>
        </p:spPr>
        <p:txBody>
          <a:bodyPr wrap="square" rtlCol="0" anchor="t">
            <a:spAutoFit/>
          </a:bodyPr>
          <a:p>
            <a:r>
              <a:rPr lang="en-US" altLang="zh-CN">
                <a:sym typeface="+mn-ea"/>
              </a:rPr>
              <a:t>3</a:t>
            </a:r>
            <a:r>
              <a:rPr lang="zh-CN" altLang="en-US">
                <a:sym typeface="+mn-ea"/>
              </a:rPr>
              <a:t>、如图情况</a:t>
            </a:r>
            <a:r>
              <a:rPr lang="en-US" altLang="zh-CN">
                <a:sym typeface="+mn-ea"/>
              </a:rPr>
              <a:t>:Block c</a:t>
            </a:r>
            <a:r>
              <a:rPr lang="zh-CN" altLang="en-US">
                <a:sym typeface="+mn-ea"/>
              </a:rPr>
              <a:t>将无效</a:t>
            </a:r>
            <a:endParaRPr lang="zh-CN" altLang="en-US">
              <a:sym typeface="+mn-ea"/>
            </a:endParaRPr>
          </a:p>
          <a:p>
            <a:r>
              <a:rPr lang="en-US" altLang="zh-CN">
                <a:sym typeface="+mn-ea"/>
              </a:rPr>
              <a:t>D</a:t>
            </a:r>
            <a:r>
              <a:rPr lang="zh-CN" altLang="en-US">
                <a:sym typeface="+mn-ea"/>
              </a:rPr>
              <a:t>elaying execution of inbound relay transaction for λ blocks. Thus, transaction y will be not be confirmed until block d, which makes such case unlikely since block a already received at least λ confirmations.例子：</a:t>
            </a:r>
            <a:endParaRPr lang="zh-CN" altLang="en-US">
              <a:solidFill>
                <a:schemeClr val="tx1"/>
              </a:solidFill>
              <a:sym typeface="+mn-ea"/>
            </a:endParaRPr>
          </a:p>
          <a:p>
            <a:r>
              <a:rPr lang="en-US" altLang="zh-CN">
                <a:sym typeface="+mn-ea"/>
              </a:rPr>
              <a:t> State S is G-Block b  || State λ  is G-block d-1------&gt;</a:t>
            </a:r>
            <a:r>
              <a:rPr lang="zh-CN" altLang="en-US">
                <a:sym typeface="+mn-ea"/>
              </a:rPr>
              <a:t>执行</a:t>
            </a:r>
            <a:r>
              <a:rPr lang="en-US" altLang="zh-CN">
                <a:sym typeface="+mn-ea"/>
              </a:rPr>
              <a:t>blocks b ~d-1</a:t>
            </a:r>
            <a:r>
              <a:rPr lang="zh-CN" altLang="en-US">
                <a:sym typeface="+mn-ea"/>
              </a:rPr>
              <a:t>的所有交易，除了</a:t>
            </a:r>
            <a:r>
              <a:rPr lang="en-US" altLang="zh-CN">
                <a:sym typeface="+mn-ea"/>
              </a:rPr>
              <a:t>inbound relay Tx ----&gt;</a:t>
            </a:r>
            <a:r>
              <a:rPr lang="zh-CN" altLang="en-US">
                <a:sym typeface="+mn-ea"/>
              </a:rPr>
              <a:t>下一个跨区域交易在保证</a:t>
            </a:r>
            <a:r>
              <a:rPr lang="en-US" altLang="zh-CN">
                <a:sym typeface="+mn-ea"/>
              </a:rPr>
              <a:t>State S~State λ</a:t>
            </a:r>
            <a:r>
              <a:rPr lang="zh-CN" altLang="en-US">
                <a:sym typeface="+mn-ea"/>
              </a:rPr>
              <a:t>都有效前提下进行出块。</a:t>
            </a:r>
            <a:endParaRPr lang="zh-CN" altLang="en-US">
              <a:sym typeface="+mn-ea"/>
            </a:endParaRPr>
          </a:p>
          <a:p>
            <a:r>
              <a:rPr lang="zh-CN" altLang="en-US"/>
              <a:t>把所有情况都变成了第一、二种情况。</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xit" presetSubtype="4" fill="hold" nodeType="clickEffect">
                                  <p:stCondLst>
                                    <p:cond delay="0"/>
                                  </p:stCondLst>
                                  <p:childTnLst>
                                    <p:animEffect transition="out" filter="wipe(down)">
                                      <p:cBhvr>
                                        <p:cTn id="14" dur="500"/>
                                        <p:tgtEl>
                                          <p:spTgt spid="3">
                                            <p:txEl>
                                              <p:pRg st="3" end="3"/>
                                            </p:txEl>
                                          </p:spTgt>
                                        </p:tgtEl>
                                      </p:cBhvr>
                                    </p:animEffect>
                                    <p:set>
                                      <p:cBhvr>
                                        <p:cTn id="15" dur="1" fill="hold">
                                          <p:stCondLst>
                                            <p:cond delay="499"/>
                                          </p:stCondLst>
                                        </p:cTn>
                                        <p:tgtEl>
                                          <p:spTgt spid="3">
                                            <p:txEl>
                                              <p:pRg st="3" end="3"/>
                                            </p:txEl>
                                          </p:spTgt>
                                        </p:tgtEl>
                                        <p:attrNameLst>
                                          <p:attrName>style.visibility</p:attrName>
                                        </p:attrNameLst>
                                      </p:cBhvr>
                                      <p:to>
                                        <p:strVal val="hidden"/>
                                      </p:to>
                                    </p:set>
                                  </p:childTnLst>
                                </p:cTn>
                              </p:par>
                              <p:par>
                                <p:cTn id="16" presetID="22" presetClass="exit" presetSubtype="4" fill="hold" nodeType="withEffect">
                                  <p:stCondLst>
                                    <p:cond delay="0"/>
                                  </p:stCondLst>
                                  <p:childTnLst>
                                    <p:animEffect transition="out" filter="wipe(down)">
                                      <p:cBhvr>
                                        <p:cTn id="17" dur="500"/>
                                        <p:tgtEl>
                                          <p:spTgt spid="3">
                                            <p:txEl>
                                              <p:pRg st="4" end="4"/>
                                            </p:txEl>
                                          </p:spTgt>
                                        </p:tgtEl>
                                      </p:cBhvr>
                                    </p:animEffect>
                                    <p:set>
                                      <p:cBhvr>
                                        <p:cTn id="18"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xit" presetSubtype="4" fill="hold" nodeType="clickEffect">
                                  <p:stCondLst>
                                    <p:cond delay="0"/>
                                  </p:stCondLst>
                                  <p:childTnLst>
                                    <p:animEffect transition="out" filter="wipe(down)">
                                      <p:cBhvr>
                                        <p:cTn id="22" dur="500"/>
                                        <p:tgtEl>
                                          <p:spTgt spid="4">
                                            <p:txEl>
                                              <p:pRg st="0" end="0"/>
                                            </p:txEl>
                                          </p:spTgt>
                                        </p:tgtEl>
                                      </p:cBhvr>
                                    </p:animEffect>
                                    <p:set>
                                      <p:cBhvr>
                                        <p:cTn id="23"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74650" y="12700"/>
            <a:ext cx="8716010" cy="1691005"/>
          </a:xfrm>
          <a:prstGeom prst="rect">
            <a:avLst/>
          </a:prstGeom>
        </p:spPr>
        <p:txBody>
          <a:bodyPr vert="horz" wrap="square" lIns="0" tIns="71755" rIns="0" bIns="0" rtlCol="0">
            <a:spAutoFit/>
          </a:bodyPr>
          <a:lstStyle/>
          <a:p>
            <a:pPr marL="12700">
              <a:lnSpc>
                <a:spcPct val="100000"/>
              </a:lnSpc>
              <a:spcBef>
                <a:spcPts val="565"/>
              </a:spcBef>
            </a:pPr>
            <a:endParaRPr sz="2000">
              <a:latin typeface="Trebuchet MS" panose="020B0603020202020204"/>
              <a:cs typeface="Trebuchet MS" panose="020B0603020202020204"/>
            </a:endParaRPr>
          </a:p>
          <a:p>
            <a:pPr marL="12700">
              <a:lnSpc>
                <a:spcPct val="100000"/>
              </a:lnSpc>
              <a:spcBef>
                <a:spcPts val="390"/>
              </a:spcBef>
            </a:pPr>
            <a:endParaRPr sz="1550" spc="10" dirty="0">
              <a:latin typeface="Trebuchet MS" panose="020B0603020202020204"/>
              <a:cs typeface="Trebuchet MS" panose="020B0603020202020204"/>
            </a:endParaRPr>
          </a:p>
          <a:p>
            <a:pPr marL="12700">
              <a:lnSpc>
                <a:spcPct val="100000"/>
              </a:lnSpc>
              <a:spcBef>
                <a:spcPts val="390"/>
              </a:spcBef>
            </a:pPr>
            <a:r>
              <a:rPr lang="zh-CN" sz="1550" spc="15" dirty="0">
                <a:latin typeface="Trebuchet MS" panose="020B0603020202020204"/>
                <a:cs typeface="Trebuchet MS" panose="020B0603020202020204"/>
              </a:rPr>
              <a:t> </a:t>
            </a:r>
            <a:r>
              <a:rPr lang="zh-CN" sz="2000" spc="15" dirty="0">
                <a:solidFill>
                  <a:schemeClr val="tx1"/>
                </a:solidFill>
                <a:effectLst>
                  <a:outerShdw blurRad="38100" dist="19050" dir="2700000" algn="tl" rotWithShape="0">
                    <a:schemeClr val="dk1">
                      <a:alpha val="40000"/>
                    </a:schemeClr>
                  </a:outerShdw>
                </a:effectLst>
                <a:latin typeface="Trebuchet MS" panose="020B0603020202020204"/>
                <a:cs typeface="Trebuchet MS" panose="020B0603020202020204"/>
              </a:rPr>
              <a:t>小结：最终原子性是一个过程的原子性，通过</a:t>
            </a:r>
            <a:r>
              <a:rPr lang="en-US" altLang="zh-CN" sz="2000" spc="15" dirty="0">
                <a:solidFill>
                  <a:schemeClr val="tx1"/>
                </a:solidFill>
                <a:effectLst>
                  <a:outerShdw blurRad="38100" dist="19050" dir="2700000" algn="tl" rotWithShape="0">
                    <a:schemeClr val="dk1">
                      <a:alpha val="40000"/>
                    </a:schemeClr>
                  </a:outerShdw>
                </a:effectLst>
                <a:latin typeface="Trebuchet MS" panose="020B0603020202020204"/>
                <a:cs typeface="Trebuchet MS" panose="020B0603020202020204"/>
              </a:rPr>
              <a:t>relay Tx</a:t>
            </a:r>
            <a:r>
              <a:rPr lang="zh-CN" altLang="en-US" sz="2000" spc="15" dirty="0">
                <a:solidFill>
                  <a:schemeClr val="tx1"/>
                </a:solidFill>
                <a:effectLst>
                  <a:outerShdw blurRad="38100" dist="19050" dir="2700000" algn="tl" rotWithShape="0">
                    <a:schemeClr val="dk1">
                      <a:alpha val="40000"/>
                    </a:schemeClr>
                  </a:outerShdw>
                </a:effectLst>
                <a:latin typeface="Trebuchet MS" panose="020B0603020202020204"/>
                <a:cs typeface="Trebuchet MS" panose="020B0603020202020204"/>
              </a:rPr>
              <a:t>的安全性验证以及解决分叉来保障</a:t>
            </a:r>
            <a:r>
              <a:rPr lang="zh-CN" altLang="en-US" sz="2000" spc="15" dirty="0">
                <a:latin typeface="Trebuchet MS" panose="020B0603020202020204"/>
                <a:cs typeface="Trebuchet MS" panose="020B0603020202020204"/>
              </a:rPr>
              <a:t>。</a:t>
            </a:r>
            <a:endParaRPr sz="2000" spc="15" dirty="0">
              <a:latin typeface="Trebuchet MS" panose="020B0603020202020204"/>
              <a:cs typeface="Trebuchet MS" panose="020B0603020202020204"/>
            </a:endParaRPr>
          </a:p>
          <a:p>
            <a:pPr marL="12700">
              <a:lnSpc>
                <a:spcPct val="100000"/>
              </a:lnSpc>
              <a:spcBef>
                <a:spcPts val="390"/>
              </a:spcBef>
            </a:pPr>
            <a:endParaRPr sz="2000">
              <a:latin typeface="Trebuchet MS" panose="020B0603020202020204"/>
              <a:cs typeface="Trebuchet MS" panose="020B0603020202020204"/>
            </a:endParaRPr>
          </a:p>
        </p:txBody>
      </p:sp>
      <p:sp>
        <p:nvSpPr>
          <p:cNvPr id="4" name="object 4"/>
          <p:cNvSpPr/>
          <p:nvPr/>
        </p:nvSpPr>
        <p:spPr>
          <a:xfrm>
            <a:off x="486054" y="2049678"/>
            <a:ext cx="8053070" cy="985519"/>
          </a:xfrm>
          <a:custGeom>
            <a:avLst/>
            <a:gdLst/>
            <a:ahLst/>
            <a:cxnLst/>
            <a:rect l="l" t="t" r="r" b="b"/>
            <a:pathLst>
              <a:path w="8053070" h="985519">
                <a:moveTo>
                  <a:pt x="0" y="985494"/>
                </a:moveTo>
                <a:lnTo>
                  <a:pt x="8052943" y="985494"/>
                </a:lnTo>
                <a:lnTo>
                  <a:pt x="8052943" y="0"/>
                </a:lnTo>
                <a:lnTo>
                  <a:pt x="0" y="0"/>
                </a:lnTo>
                <a:lnTo>
                  <a:pt x="0" y="985494"/>
                </a:lnTo>
                <a:close/>
              </a:path>
            </a:pathLst>
          </a:custGeom>
          <a:ln w="9525">
            <a:solidFill>
              <a:srgbClr val="999999"/>
            </a:solidFill>
            <a:prstDash val="sysDash"/>
          </a:ln>
        </p:spPr>
        <p:txBody>
          <a:bodyPr wrap="square" lIns="0" tIns="0" rIns="0" bIns="0" rtlCol="0"/>
          <a:lstStyle/>
          <a:p/>
        </p:txBody>
      </p:sp>
      <p:sp>
        <p:nvSpPr>
          <p:cNvPr id="5" name="object 5"/>
          <p:cNvSpPr/>
          <p:nvPr/>
        </p:nvSpPr>
        <p:spPr>
          <a:xfrm>
            <a:off x="2445257" y="2423795"/>
            <a:ext cx="1461770" cy="452755"/>
          </a:xfrm>
          <a:custGeom>
            <a:avLst/>
            <a:gdLst/>
            <a:ahLst/>
            <a:cxnLst/>
            <a:rect l="l" t="t" r="r" b="b"/>
            <a:pathLst>
              <a:path w="1461770" h="452755">
                <a:moveTo>
                  <a:pt x="1385951" y="0"/>
                </a:moveTo>
                <a:lnTo>
                  <a:pt x="75565" y="0"/>
                </a:lnTo>
                <a:lnTo>
                  <a:pt x="46130" y="5929"/>
                </a:lnTo>
                <a:lnTo>
                  <a:pt x="22113" y="22098"/>
                </a:lnTo>
                <a:lnTo>
                  <a:pt x="5931" y="46077"/>
                </a:lnTo>
                <a:lnTo>
                  <a:pt x="0" y="75437"/>
                </a:lnTo>
                <a:lnTo>
                  <a:pt x="0" y="377317"/>
                </a:lnTo>
                <a:lnTo>
                  <a:pt x="5931" y="406677"/>
                </a:lnTo>
                <a:lnTo>
                  <a:pt x="22113" y="430657"/>
                </a:lnTo>
                <a:lnTo>
                  <a:pt x="46130" y="446825"/>
                </a:lnTo>
                <a:lnTo>
                  <a:pt x="75565" y="452755"/>
                </a:lnTo>
                <a:lnTo>
                  <a:pt x="1385951" y="452755"/>
                </a:lnTo>
                <a:lnTo>
                  <a:pt x="1415311" y="446825"/>
                </a:lnTo>
                <a:lnTo>
                  <a:pt x="1439290" y="430657"/>
                </a:lnTo>
                <a:lnTo>
                  <a:pt x="1455459" y="406677"/>
                </a:lnTo>
                <a:lnTo>
                  <a:pt x="1461389" y="377317"/>
                </a:lnTo>
                <a:lnTo>
                  <a:pt x="1461389" y="75437"/>
                </a:lnTo>
                <a:lnTo>
                  <a:pt x="1455459" y="46077"/>
                </a:lnTo>
                <a:lnTo>
                  <a:pt x="1439291" y="22098"/>
                </a:lnTo>
                <a:lnTo>
                  <a:pt x="1415311" y="5929"/>
                </a:lnTo>
                <a:lnTo>
                  <a:pt x="1385951" y="0"/>
                </a:lnTo>
                <a:close/>
              </a:path>
            </a:pathLst>
          </a:custGeom>
          <a:solidFill>
            <a:srgbClr val="F3F3F3"/>
          </a:solidFill>
        </p:spPr>
        <p:txBody>
          <a:bodyPr wrap="square" lIns="0" tIns="0" rIns="0" bIns="0" rtlCol="0"/>
          <a:lstStyle/>
          <a:p/>
        </p:txBody>
      </p:sp>
      <p:sp>
        <p:nvSpPr>
          <p:cNvPr id="6" name="object 6"/>
          <p:cNvSpPr/>
          <p:nvPr/>
        </p:nvSpPr>
        <p:spPr>
          <a:xfrm>
            <a:off x="2445257" y="2423795"/>
            <a:ext cx="1461770" cy="452755"/>
          </a:xfrm>
          <a:custGeom>
            <a:avLst/>
            <a:gdLst/>
            <a:ahLst/>
            <a:cxnLst/>
            <a:rect l="l" t="t" r="r" b="b"/>
            <a:pathLst>
              <a:path w="1461770" h="452755">
                <a:moveTo>
                  <a:pt x="0" y="75437"/>
                </a:moveTo>
                <a:lnTo>
                  <a:pt x="5931" y="46077"/>
                </a:lnTo>
                <a:lnTo>
                  <a:pt x="22113" y="22098"/>
                </a:lnTo>
                <a:lnTo>
                  <a:pt x="46130" y="5929"/>
                </a:lnTo>
                <a:lnTo>
                  <a:pt x="75565" y="0"/>
                </a:lnTo>
                <a:lnTo>
                  <a:pt x="1385951" y="0"/>
                </a:lnTo>
                <a:lnTo>
                  <a:pt x="1415311" y="5929"/>
                </a:lnTo>
                <a:lnTo>
                  <a:pt x="1439291" y="22097"/>
                </a:lnTo>
                <a:lnTo>
                  <a:pt x="1455459" y="46077"/>
                </a:lnTo>
                <a:lnTo>
                  <a:pt x="1461389" y="75437"/>
                </a:lnTo>
                <a:lnTo>
                  <a:pt x="1461389" y="377317"/>
                </a:lnTo>
                <a:lnTo>
                  <a:pt x="1455459" y="406677"/>
                </a:lnTo>
                <a:lnTo>
                  <a:pt x="1439291" y="430656"/>
                </a:lnTo>
                <a:lnTo>
                  <a:pt x="1415311" y="446825"/>
                </a:lnTo>
                <a:lnTo>
                  <a:pt x="1385951" y="452755"/>
                </a:lnTo>
                <a:lnTo>
                  <a:pt x="75565" y="452755"/>
                </a:lnTo>
                <a:lnTo>
                  <a:pt x="46130" y="446825"/>
                </a:lnTo>
                <a:lnTo>
                  <a:pt x="22113" y="430657"/>
                </a:lnTo>
                <a:lnTo>
                  <a:pt x="5931" y="406677"/>
                </a:lnTo>
                <a:lnTo>
                  <a:pt x="0" y="377317"/>
                </a:lnTo>
                <a:lnTo>
                  <a:pt x="0" y="75437"/>
                </a:lnTo>
                <a:close/>
              </a:path>
            </a:pathLst>
          </a:custGeom>
          <a:ln w="9525">
            <a:solidFill>
              <a:srgbClr val="666666"/>
            </a:solidFill>
          </a:ln>
        </p:spPr>
        <p:txBody>
          <a:bodyPr wrap="square" lIns="0" tIns="0" rIns="0" bIns="0" rtlCol="0"/>
          <a:lstStyle/>
          <a:p/>
        </p:txBody>
      </p:sp>
      <p:sp>
        <p:nvSpPr>
          <p:cNvPr id="7" name="object 7"/>
          <p:cNvSpPr txBox="1"/>
          <p:nvPr/>
        </p:nvSpPr>
        <p:spPr>
          <a:xfrm>
            <a:off x="2547366" y="2609164"/>
            <a:ext cx="1096010" cy="207010"/>
          </a:xfrm>
          <a:prstGeom prst="rect">
            <a:avLst/>
          </a:prstGeom>
        </p:spPr>
        <p:txBody>
          <a:bodyPr vert="horz" wrap="square" lIns="0" tIns="11430" rIns="0" bIns="0" rtlCol="0">
            <a:spAutoFit/>
          </a:bodyPr>
          <a:lstStyle/>
          <a:p>
            <a:pPr marL="12700">
              <a:lnSpc>
                <a:spcPct val="100000"/>
              </a:lnSpc>
              <a:spcBef>
                <a:spcPts val="90"/>
              </a:spcBef>
            </a:pPr>
            <a:r>
              <a:rPr sz="1200" spc="-114" dirty="0">
                <a:latin typeface="Arial" panose="020B0604020202020204"/>
                <a:cs typeface="Arial" panose="020B0604020202020204"/>
              </a:rPr>
              <a:t>A </a:t>
            </a:r>
            <a:r>
              <a:rPr sz="1200" spc="-125" dirty="0">
                <a:latin typeface="Arial" panose="020B0604020202020204"/>
                <a:cs typeface="Arial" panose="020B0604020202020204"/>
              </a:rPr>
              <a:t>← </a:t>
            </a:r>
            <a:r>
              <a:rPr sz="1200" spc="-114" dirty="0">
                <a:latin typeface="Arial" panose="020B0604020202020204"/>
                <a:cs typeface="Arial" panose="020B0604020202020204"/>
              </a:rPr>
              <a:t>A </a:t>
            </a:r>
            <a:r>
              <a:rPr sz="1200" spc="-40" dirty="0">
                <a:latin typeface="Arial" panose="020B0604020202020204"/>
                <a:cs typeface="Arial" panose="020B0604020202020204"/>
              </a:rPr>
              <a:t>- </a:t>
            </a:r>
            <a:r>
              <a:rPr sz="1200" b="1" i="1" spc="-5" dirty="0">
                <a:latin typeface="Times New Roman" panose="02020603050405020304"/>
                <a:cs typeface="Times New Roman" panose="02020603050405020304"/>
              </a:rPr>
              <a:t>x </a:t>
            </a:r>
            <a:r>
              <a:rPr sz="1200" spc="-80" dirty="0">
                <a:latin typeface="Arial" panose="020B0604020202020204"/>
                <a:cs typeface="Arial" panose="020B0604020202020204"/>
              </a:rPr>
              <a:t>(A </a:t>
            </a:r>
            <a:r>
              <a:rPr sz="900" spc="-80" dirty="0">
                <a:latin typeface="DejaVu Sans"/>
                <a:cs typeface="DejaVu Sans"/>
              </a:rPr>
              <a:t>≧</a:t>
            </a:r>
            <a:r>
              <a:rPr sz="900" spc="-50" dirty="0">
                <a:latin typeface="DejaVu Sans"/>
                <a:cs typeface="DejaVu Sans"/>
              </a:rPr>
              <a:t> </a:t>
            </a:r>
            <a:r>
              <a:rPr sz="1200" b="1" i="1" spc="-15" dirty="0">
                <a:latin typeface="Times New Roman" panose="02020603050405020304"/>
                <a:cs typeface="Times New Roman" panose="02020603050405020304"/>
              </a:rPr>
              <a:t>x</a:t>
            </a:r>
            <a:r>
              <a:rPr sz="1200" spc="-15" dirty="0">
                <a:latin typeface="Arial" panose="020B0604020202020204"/>
                <a:cs typeface="Arial" panose="020B0604020202020204"/>
              </a:rPr>
              <a:t>)</a:t>
            </a:r>
            <a:endParaRPr sz="1200">
              <a:latin typeface="Arial" panose="020B0604020202020204"/>
              <a:cs typeface="Arial" panose="020B0604020202020204"/>
            </a:endParaRPr>
          </a:p>
        </p:txBody>
      </p:sp>
      <p:sp>
        <p:nvSpPr>
          <p:cNvPr id="8" name="object 8"/>
          <p:cNvSpPr/>
          <p:nvPr/>
        </p:nvSpPr>
        <p:spPr>
          <a:xfrm>
            <a:off x="2217927" y="2356230"/>
            <a:ext cx="227330" cy="76200"/>
          </a:xfrm>
          <a:prstGeom prst="rect">
            <a:avLst/>
          </a:prstGeom>
          <a:blipFill>
            <a:blip r:embed="rId1" cstate="print"/>
            <a:stretch>
              <a:fillRect/>
            </a:stretch>
          </a:blipFill>
        </p:spPr>
        <p:txBody>
          <a:bodyPr wrap="square" lIns="0" tIns="0" rIns="0" bIns="0" rtlCol="0"/>
          <a:lstStyle/>
          <a:p/>
        </p:txBody>
      </p:sp>
      <p:sp>
        <p:nvSpPr>
          <p:cNvPr id="9" name="object 9"/>
          <p:cNvSpPr/>
          <p:nvPr/>
        </p:nvSpPr>
        <p:spPr>
          <a:xfrm>
            <a:off x="3906646" y="2356230"/>
            <a:ext cx="247141" cy="76200"/>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5426328" y="2356230"/>
            <a:ext cx="227457" cy="76200"/>
          </a:xfrm>
          <a:prstGeom prst="rect">
            <a:avLst/>
          </a:prstGeom>
          <a:blipFill>
            <a:blip r:embed="rId3" cstate="print"/>
            <a:stretch>
              <a:fillRect/>
            </a:stretch>
          </a:blipFill>
        </p:spPr>
        <p:txBody>
          <a:bodyPr wrap="square" lIns="0" tIns="0" rIns="0" bIns="0" rtlCol="0"/>
          <a:lstStyle/>
          <a:p/>
        </p:txBody>
      </p:sp>
      <p:sp>
        <p:nvSpPr>
          <p:cNvPr id="11" name="object 11"/>
          <p:cNvSpPr txBox="1"/>
          <p:nvPr/>
        </p:nvSpPr>
        <p:spPr>
          <a:xfrm>
            <a:off x="592632" y="2212035"/>
            <a:ext cx="15684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999999"/>
                </a:solidFill>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12" name="object 12"/>
          <p:cNvSpPr txBox="1"/>
          <p:nvPr/>
        </p:nvSpPr>
        <p:spPr>
          <a:xfrm>
            <a:off x="7003160" y="2212035"/>
            <a:ext cx="15684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999999"/>
                </a:solidFill>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13" name="object 13"/>
          <p:cNvSpPr txBox="1"/>
          <p:nvPr/>
        </p:nvSpPr>
        <p:spPr>
          <a:xfrm>
            <a:off x="7907781" y="2727782"/>
            <a:ext cx="584200" cy="30035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666666"/>
                </a:solidFill>
                <a:latin typeface="Trebuchet MS" panose="020B0603020202020204"/>
                <a:cs typeface="Trebuchet MS" panose="020B0603020202020204"/>
              </a:rPr>
              <a:t>Zone</a:t>
            </a:r>
            <a:r>
              <a:rPr sz="1400" spc="-30" dirty="0">
                <a:solidFill>
                  <a:srgbClr val="666666"/>
                </a:solidFill>
                <a:latin typeface="Trebuchet MS" panose="020B0603020202020204"/>
                <a:cs typeface="Trebuchet MS" panose="020B0603020202020204"/>
              </a:rPr>
              <a:t> </a:t>
            </a:r>
            <a:r>
              <a:rPr sz="1800" i="1" dirty="0">
                <a:solidFill>
                  <a:srgbClr val="666666"/>
                </a:solidFill>
                <a:latin typeface="Times New Roman" panose="02020603050405020304"/>
                <a:cs typeface="Times New Roman" panose="02020603050405020304"/>
              </a:rPr>
              <a:t>a</a:t>
            </a:r>
            <a:endParaRPr sz="1800">
              <a:latin typeface="Times New Roman" panose="02020603050405020304"/>
              <a:cs typeface="Times New Roman" panose="02020603050405020304"/>
            </a:endParaRPr>
          </a:p>
        </p:txBody>
      </p:sp>
      <p:sp>
        <p:nvSpPr>
          <p:cNvPr id="14" name="object 14"/>
          <p:cNvSpPr/>
          <p:nvPr/>
        </p:nvSpPr>
        <p:spPr>
          <a:xfrm>
            <a:off x="486054" y="3208324"/>
            <a:ext cx="8053070" cy="985519"/>
          </a:xfrm>
          <a:custGeom>
            <a:avLst/>
            <a:gdLst/>
            <a:ahLst/>
            <a:cxnLst/>
            <a:rect l="l" t="t" r="r" b="b"/>
            <a:pathLst>
              <a:path w="8053070" h="985520">
                <a:moveTo>
                  <a:pt x="0" y="985494"/>
                </a:moveTo>
                <a:lnTo>
                  <a:pt x="8052943" y="985494"/>
                </a:lnTo>
                <a:lnTo>
                  <a:pt x="8052943" y="0"/>
                </a:lnTo>
                <a:lnTo>
                  <a:pt x="0" y="0"/>
                </a:lnTo>
                <a:lnTo>
                  <a:pt x="0" y="985494"/>
                </a:lnTo>
                <a:close/>
              </a:path>
            </a:pathLst>
          </a:custGeom>
          <a:ln w="9525">
            <a:solidFill>
              <a:srgbClr val="999999"/>
            </a:solidFill>
            <a:prstDash val="sysDash"/>
          </a:ln>
        </p:spPr>
        <p:txBody>
          <a:bodyPr wrap="square" lIns="0" tIns="0" rIns="0" bIns="0" rtlCol="0"/>
          <a:lstStyle/>
          <a:p/>
        </p:txBody>
      </p:sp>
      <p:sp>
        <p:nvSpPr>
          <p:cNvPr id="15" name="object 15"/>
          <p:cNvSpPr/>
          <p:nvPr/>
        </p:nvSpPr>
        <p:spPr>
          <a:xfrm>
            <a:off x="5445125" y="3579621"/>
            <a:ext cx="1461770" cy="452755"/>
          </a:xfrm>
          <a:custGeom>
            <a:avLst/>
            <a:gdLst/>
            <a:ahLst/>
            <a:cxnLst/>
            <a:rect l="l" t="t" r="r" b="b"/>
            <a:pathLst>
              <a:path w="1461770" h="452754">
                <a:moveTo>
                  <a:pt x="1385824" y="0"/>
                </a:moveTo>
                <a:lnTo>
                  <a:pt x="75437" y="0"/>
                </a:lnTo>
                <a:lnTo>
                  <a:pt x="46077" y="5929"/>
                </a:lnTo>
                <a:lnTo>
                  <a:pt x="22098" y="22097"/>
                </a:lnTo>
                <a:lnTo>
                  <a:pt x="5929" y="46077"/>
                </a:lnTo>
                <a:lnTo>
                  <a:pt x="0" y="75437"/>
                </a:lnTo>
                <a:lnTo>
                  <a:pt x="0" y="377202"/>
                </a:lnTo>
                <a:lnTo>
                  <a:pt x="5929" y="406570"/>
                </a:lnTo>
                <a:lnTo>
                  <a:pt x="22098" y="430553"/>
                </a:lnTo>
                <a:lnTo>
                  <a:pt x="46077" y="446723"/>
                </a:lnTo>
                <a:lnTo>
                  <a:pt x="75437" y="452653"/>
                </a:lnTo>
                <a:lnTo>
                  <a:pt x="1385824" y="452653"/>
                </a:lnTo>
                <a:lnTo>
                  <a:pt x="1415184" y="446723"/>
                </a:lnTo>
                <a:lnTo>
                  <a:pt x="1439164" y="430553"/>
                </a:lnTo>
                <a:lnTo>
                  <a:pt x="1455332" y="406570"/>
                </a:lnTo>
                <a:lnTo>
                  <a:pt x="1461261" y="377202"/>
                </a:lnTo>
                <a:lnTo>
                  <a:pt x="1461261" y="75437"/>
                </a:lnTo>
                <a:lnTo>
                  <a:pt x="1455332" y="46077"/>
                </a:lnTo>
                <a:lnTo>
                  <a:pt x="1439163" y="22097"/>
                </a:lnTo>
                <a:lnTo>
                  <a:pt x="1415184" y="5929"/>
                </a:lnTo>
                <a:lnTo>
                  <a:pt x="1385824" y="0"/>
                </a:lnTo>
                <a:close/>
              </a:path>
            </a:pathLst>
          </a:custGeom>
          <a:solidFill>
            <a:srgbClr val="F3F3F3"/>
          </a:solidFill>
        </p:spPr>
        <p:txBody>
          <a:bodyPr wrap="square" lIns="0" tIns="0" rIns="0" bIns="0" rtlCol="0"/>
          <a:lstStyle/>
          <a:p/>
        </p:txBody>
      </p:sp>
      <p:sp>
        <p:nvSpPr>
          <p:cNvPr id="16" name="object 16"/>
          <p:cNvSpPr/>
          <p:nvPr/>
        </p:nvSpPr>
        <p:spPr>
          <a:xfrm>
            <a:off x="5445125" y="3579621"/>
            <a:ext cx="1461770" cy="452755"/>
          </a:xfrm>
          <a:custGeom>
            <a:avLst/>
            <a:gdLst/>
            <a:ahLst/>
            <a:cxnLst/>
            <a:rect l="l" t="t" r="r" b="b"/>
            <a:pathLst>
              <a:path w="1461770" h="452754">
                <a:moveTo>
                  <a:pt x="0" y="75437"/>
                </a:moveTo>
                <a:lnTo>
                  <a:pt x="5929" y="46077"/>
                </a:lnTo>
                <a:lnTo>
                  <a:pt x="22098" y="22097"/>
                </a:lnTo>
                <a:lnTo>
                  <a:pt x="46077" y="5929"/>
                </a:lnTo>
                <a:lnTo>
                  <a:pt x="75437" y="0"/>
                </a:lnTo>
                <a:lnTo>
                  <a:pt x="1385824" y="0"/>
                </a:lnTo>
                <a:lnTo>
                  <a:pt x="1415184" y="5929"/>
                </a:lnTo>
                <a:lnTo>
                  <a:pt x="1439163" y="22097"/>
                </a:lnTo>
                <a:lnTo>
                  <a:pt x="1455332" y="46077"/>
                </a:lnTo>
                <a:lnTo>
                  <a:pt x="1461261" y="75437"/>
                </a:lnTo>
                <a:lnTo>
                  <a:pt x="1461261" y="377202"/>
                </a:lnTo>
                <a:lnTo>
                  <a:pt x="1455332" y="406570"/>
                </a:lnTo>
                <a:lnTo>
                  <a:pt x="1439164" y="430553"/>
                </a:lnTo>
                <a:lnTo>
                  <a:pt x="1415184" y="446723"/>
                </a:lnTo>
                <a:lnTo>
                  <a:pt x="1385824" y="452653"/>
                </a:lnTo>
                <a:lnTo>
                  <a:pt x="75437" y="452653"/>
                </a:lnTo>
                <a:lnTo>
                  <a:pt x="46077" y="446723"/>
                </a:lnTo>
                <a:lnTo>
                  <a:pt x="22098" y="430553"/>
                </a:lnTo>
                <a:lnTo>
                  <a:pt x="5929" y="406570"/>
                </a:lnTo>
                <a:lnTo>
                  <a:pt x="0" y="377202"/>
                </a:lnTo>
                <a:lnTo>
                  <a:pt x="0" y="75437"/>
                </a:lnTo>
                <a:close/>
              </a:path>
            </a:pathLst>
          </a:custGeom>
          <a:ln w="9525">
            <a:solidFill>
              <a:srgbClr val="666666"/>
            </a:solidFill>
          </a:ln>
        </p:spPr>
        <p:txBody>
          <a:bodyPr wrap="square" lIns="0" tIns="0" rIns="0" bIns="0" rtlCol="0"/>
          <a:lstStyle/>
          <a:p/>
        </p:txBody>
      </p:sp>
      <p:sp>
        <p:nvSpPr>
          <p:cNvPr id="17" name="object 17"/>
          <p:cNvSpPr txBox="1"/>
          <p:nvPr/>
        </p:nvSpPr>
        <p:spPr>
          <a:xfrm>
            <a:off x="5548629" y="3766210"/>
            <a:ext cx="622935" cy="207010"/>
          </a:xfrm>
          <a:prstGeom prst="rect">
            <a:avLst/>
          </a:prstGeom>
        </p:spPr>
        <p:txBody>
          <a:bodyPr vert="horz" wrap="square" lIns="0" tIns="17145" rIns="0" bIns="0" rtlCol="0">
            <a:spAutoFit/>
          </a:bodyPr>
          <a:lstStyle/>
          <a:p>
            <a:pPr marL="12700">
              <a:lnSpc>
                <a:spcPct val="100000"/>
              </a:lnSpc>
              <a:spcBef>
                <a:spcPts val="135"/>
              </a:spcBef>
            </a:pPr>
            <a:r>
              <a:rPr sz="1150" spc="-125" dirty="0">
                <a:latin typeface="Arial" panose="020B0604020202020204"/>
                <a:cs typeface="Arial" panose="020B0604020202020204"/>
              </a:rPr>
              <a:t>B </a:t>
            </a:r>
            <a:r>
              <a:rPr sz="1150" spc="-75" dirty="0">
                <a:latin typeface="Arial" panose="020B0604020202020204"/>
                <a:cs typeface="Arial" panose="020B0604020202020204"/>
              </a:rPr>
              <a:t>← </a:t>
            </a:r>
            <a:r>
              <a:rPr sz="1150" spc="-125" dirty="0">
                <a:latin typeface="Arial" panose="020B0604020202020204"/>
                <a:cs typeface="Arial" panose="020B0604020202020204"/>
              </a:rPr>
              <a:t>B </a:t>
            </a:r>
            <a:r>
              <a:rPr sz="1150" spc="-80" dirty="0">
                <a:latin typeface="Arial" panose="020B0604020202020204"/>
                <a:cs typeface="Arial" panose="020B0604020202020204"/>
              </a:rPr>
              <a:t>+</a:t>
            </a:r>
            <a:r>
              <a:rPr sz="1150" spc="-90" dirty="0">
                <a:latin typeface="Arial" panose="020B0604020202020204"/>
                <a:cs typeface="Arial" panose="020B0604020202020204"/>
              </a:rPr>
              <a:t> </a:t>
            </a:r>
            <a:r>
              <a:rPr sz="1150" b="1" i="1" spc="15" dirty="0">
                <a:latin typeface="Times New Roman" panose="02020603050405020304"/>
                <a:cs typeface="Times New Roman" panose="02020603050405020304"/>
              </a:rPr>
              <a:t>x</a:t>
            </a:r>
            <a:endParaRPr sz="1150">
              <a:latin typeface="Times New Roman" panose="02020603050405020304"/>
              <a:cs typeface="Times New Roman" panose="02020603050405020304"/>
            </a:endParaRPr>
          </a:p>
        </p:txBody>
      </p:sp>
      <p:sp>
        <p:nvSpPr>
          <p:cNvPr id="18" name="object 18"/>
          <p:cNvSpPr/>
          <p:nvPr/>
        </p:nvSpPr>
        <p:spPr>
          <a:xfrm>
            <a:off x="6906386" y="3511930"/>
            <a:ext cx="247269" cy="76200"/>
          </a:xfrm>
          <a:prstGeom prst="rect">
            <a:avLst/>
          </a:prstGeom>
          <a:blipFill>
            <a:blip r:embed="rId4" cstate="print"/>
            <a:stretch>
              <a:fillRect/>
            </a:stretch>
          </a:blipFill>
        </p:spPr>
        <p:txBody>
          <a:bodyPr wrap="square" lIns="0" tIns="0" rIns="0" bIns="0" rtlCol="0"/>
          <a:lstStyle/>
          <a:p/>
        </p:txBody>
      </p:sp>
      <p:sp>
        <p:nvSpPr>
          <p:cNvPr id="19" name="object 19"/>
          <p:cNvSpPr txBox="1"/>
          <p:nvPr/>
        </p:nvSpPr>
        <p:spPr>
          <a:xfrm>
            <a:off x="592632" y="3368751"/>
            <a:ext cx="15684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999999"/>
                </a:solidFill>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20" name="object 20"/>
          <p:cNvSpPr txBox="1"/>
          <p:nvPr/>
        </p:nvSpPr>
        <p:spPr>
          <a:xfrm>
            <a:off x="7908797" y="3898798"/>
            <a:ext cx="583565" cy="30035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666666"/>
                </a:solidFill>
                <a:latin typeface="Trebuchet MS" panose="020B0603020202020204"/>
                <a:cs typeface="Trebuchet MS" panose="020B0603020202020204"/>
              </a:rPr>
              <a:t>Zone</a:t>
            </a:r>
            <a:r>
              <a:rPr sz="1400" spc="-35" dirty="0">
                <a:solidFill>
                  <a:srgbClr val="666666"/>
                </a:solidFill>
                <a:latin typeface="Trebuchet MS" panose="020B0603020202020204"/>
                <a:cs typeface="Trebuchet MS" panose="020B0603020202020204"/>
              </a:rPr>
              <a:t> </a:t>
            </a:r>
            <a:r>
              <a:rPr sz="1800" i="1" dirty="0">
                <a:solidFill>
                  <a:srgbClr val="666666"/>
                </a:solidFill>
                <a:latin typeface="Times New Roman" panose="02020603050405020304"/>
                <a:cs typeface="Times New Roman" panose="02020603050405020304"/>
              </a:rPr>
              <a:t>b</a:t>
            </a:r>
            <a:endParaRPr sz="1800">
              <a:latin typeface="Times New Roman" panose="02020603050405020304"/>
              <a:cs typeface="Times New Roman" panose="02020603050405020304"/>
            </a:endParaRPr>
          </a:p>
        </p:txBody>
      </p:sp>
      <p:sp>
        <p:nvSpPr>
          <p:cNvPr id="21" name="object 21"/>
          <p:cNvSpPr/>
          <p:nvPr/>
        </p:nvSpPr>
        <p:spPr>
          <a:xfrm>
            <a:off x="2217927" y="3511930"/>
            <a:ext cx="227330" cy="76200"/>
          </a:xfrm>
          <a:prstGeom prst="rect">
            <a:avLst/>
          </a:prstGeom>
          <a:blipFill>
            <a:blip r:embed="rId1" cstate="print"/>
            <a:stretch>
              <a:fillRect/>
            </a:stretch>
          </a:blipFill>
        </p:spPr>
        <p:txBody>
          <a:bodyPr wrap="square" lIns="0" tIns="0" rIns="0" bIns="0" rtlCol="0"/>
          <a:lstStyle/>
          <a:p/>
        </p:txBody>
      </p:sp>
      <p:sp>
        <p:nvSpPr>
          <p:cNvPr id="22" name="object 22"/>
          <p:cNvSpPr/>
          <p:nvPr/>
        </p:nvSpPr>
        <p:spPr>
          <a:xfrm>
            <a:off x="3717797" y="3511930"/>
            <a:ext cx="227456" cy="76200"/>
          </a:xfrm>
          <a:prstGeom prst="rect">
            <a:avLst/>
          </a:prstGeom>
          <a:blipFill>
            <a:blip r:embed="rId5" cstate="print"/>
            <a:stretch>
              <a:fillRect/>
            </a:stretch>
          </a:blipFill>
        </p:spPr>
        <p:txBody>
          <a:bodyPr wrap="square" lIns="0" tIns="0" rIns="0" bIns="0" rtlCol="0"/>
          <a:lstStyle/>
          <a:p/>
        </p:txBody>
      </p:sp>
      <p:sp>
        <p:nvSpPr>
          <p:cNvPr id="23" name="object 23"/>
          <p:cNvSpPr/>
          <p:nvPr/>
        </p:nvSpPr>
        <p:spPr>
          <a:xfrm>
            <a:off x="3868546" y="2612135"/>
            <a:ext cx="1576705" cy="1228725"/>
          </a:xfrm>
          <a:custGeom>
            <a:avLst/>
            <a:gdLst/>
            <a:ahLst/>
            <a:cxnLst/>
            <a:rect l="l" t="t" r="r" b="b"/>
            <a:pathLst>
              <a:path w="1576704" h="1228725">
                <a:moveTo>
                  <a:pt x="1502282" y="1152144"/>
                </a:moveTo>
                <a:lnTo>
                  <a:pt x="1500882" y="1180102"/>
                </a:lnTo>
                <a:lnTo>
                  <a:pt x="1513966" y="1181354"/>
                </a:lnTo>
                <a:lnTo>
                  <a:pt x="1512189" y="1200277"/>
                </a:lnTo>
                <a:lnTo>
                  <a:pt x="1499872" y="1200277"/>
                </a:lnTo>
                <a:lnTo>
                  <a:pt x="1498473" y="1228217"/>
                </a:lnTo>
                <a:lnTo>
                  <a:pt x="1562114" y="1200277"/>
                </a:lnTo>
                <a:lnTo>
                  <a:pt x="1512189" y="1200277"/>
                </a:lnTo>
                <a:lnTo>
                  <a:pt x="1499931" y="1199099"/>
                </a:lnTo>
                <a:lnTo>
                  <a:pt x="1564795" y="1199099"/>
                </a:lnTo>
                <a:lnTo>
                  <a:pt x="1576577" y="1193927"/>
                </a:lnTo>
                <a:lnTo>
                  <a:pt x="1502282" y="1152144"/>
                </a:lnTo>
                <a:close/>
              </a:path>
              <a:path w="1576704" h="1228725">
                <a:moveTo>
                  <a:pt x="1500882" y="1180102"/>
                </a:moveTo>
                <a:lnTo>
                  <a:pt x="1499931" y="1199099"/>
                </a:lnTo>
                <a:lnTo>
                  <a:pt x="1512189" y="1200277"/>
                </a:lnTo>
                <a:lnTo>
                  <a:pt x="1513966" y="1181354"/>
                </a:lnTo>
                <a:lnTo>
                  <a:pt x="1500882" y="1180102"/>
                </a:lnTo>
                <a:close/>
              </a:path>
              <a:path w="1576704" h="1228725">
                <a:moveTo>
                  <a:pt x="74675" y="30228"/>
                </a:moveTo>
                <a:lnTo>
                  <a:pt x="76200" y="39115"/>
                </a:lnTo>
                <a:lnTo>
                  <a:pt x="73884" y="49283"/>
                </a:lnTo>
                <a:lnTo>
                  <a:pt x="109727" y="50926"/>
                </a:lnTo>
                <a:lnTo>
                  <a:pt x="180086" y="60451"/>
                </a:lnTo>
                <a:lnTo>
                  <a:pt x="249681" y="75945"/>
                </a:lnTo>
                <a:lnTo>
                  <a:pt x="317626" y="96774"/>
                </a:lnTo>
                <a:lnTo>
                  <a:pt x="383286" y="122681"/>
                </a:lnTo>
                <a:lnTo>
                  <a:pt x="446277" y="153288"/>
                </a:lnTo>
                <a:lnTo>
                  <a:pt x="505840" y="187959"/>
                </a:lnTo>
                <a:lnTo>
                  <a:pt x="561339" y="226440"/>
                </a:lnTo>
                <a:lnTo>
                  <a:pt x="612520" y="268096"/>
                </a:lnTo>
                <a:lnTo>
                  <a:pt x="658622" y="312800"/>
                </a:lnTo>
                <a:lnTo>
                  <a:pt x="699007" y="359918"/>
                </a:lnTo>
                <a:lnTo>
                  <a:pt x="733298" y="409066"/>
                </a:lnTo>
                <a:lnTo>
                  <a:pt x="760856" y="459613"/>
                </a:lnTo>
                <a:lnTo>
                  <a:pt x="781176" y="511301"/>
                </a:lnTo>
                <a:lnTo>
                  <a:pt x="793623" y="563752"/>
                </a:lnTo>
                <a:lnTo>
                  <a:pt x="797813" y="616331"/>
                </a:lnTo>
                <a:lnTo>
                  <a:pt x="798956" y="643382"/>
                </a:lnTo>
                <a:lnTo>
                  <a:pt x="807847" y="698881"/>
                </a:lnTo>
                <a:lnTo>
                  <a:pt x="825118" y="753618"/>
                </a:lnTo>
                <a:lnTo>
                  <a:pt x="850011" y="806831"/>
                </a:lnTo>
                <a:lnTo>
                  <a:pt x="882141" y="858646"/>
                </a:lnTo>
                <a:lnTo>
                  <a:pt x="920623" y="908304"/>
                </a:lnTo>
                <a:lnTo>
                  <a:pt x="965200" y="955420"/>
                </a:lnTo>
                <a:lnTo>
                  <a:pt x="1014983" y="999870"/>
                </a:lnTo>
                <a:lnTo>
                  <a:pt x="1069720" y="1041019"/>
                </a:lnTo>
                <a:lnTo>
                  <a:pt x="1128649" y="1078357"/>
                </a:lnTo>
                <a:lnTo>
                  <a:pt x="1191132" y="1111758"/>
                </a:lnTo>
                <a:lnTo>
                  <a:pt x="1256918" y="1140586"/>
                </a:lnTo>
                <a:lnTo>
                  <a:pt x="1325117" y="1164589"/>
                </a:lnTo>
                <a:lnTo>
                  <a:pt x="1395476" y="1183132"/>
                </a:lnTo>
                <a:lnTo>
                  <a:pt x="1467230" y="1195958"/>
                </a:lnTo>
                <a:lnTo>
                  <a:pt x="1499931" y="1199099"/>
                </a:lnTo>
                <a:lnTo>
                  <a:pt x="1500882" y="1180102"/>
                </a:lnTo>
                <a:lnTo>
                  <a:pt x="1470152" y="1177163"/>
                </a:lnTo>
                <a:lnTo>
                  <a:pt x="1434973" y="1171702"/>
                </a:lnTo>
                <a:lnTo>
                  <a:pt x="1365250" y="1156208"/>
                </a:lnTo>
                <a:lnTo>
                  <a:pt x="1297431" y="1135380"/>
                </a:lnTo>
                <a:lnTo>
                  <a:pt x="1231645" y="1109472"/>
                </a:lnTo>
                <a:lnTo>
                  <a:pt x="1168780" y="1078992"/>
                </a:lnTo>
                <a:lnTo>
                  <a:pt x="1109217" y="1044320"/>
                </a:lnTo>
                <a:lnTo>
                  <a:pt x="1053591" y="1005839"/>
                </a:lnTo>
                <a:lnTo>
                  <a:pt x="1002411" y="964057"/>
                </a:lnTo>
                <a:lnTo>
                  <a:pt x="956310" y="919479"/>
                </a:lnTo>
                <a:lnTo>
                  <a:pt x="916051" y="872489"/>
                </a:lnTo>
                <a:lnTo>
                  <a:pt x="881761" y="823340"/>
                </a:lnTo>
                <a:lnTo>
                  <a:pt x="854075" y="772921"/>
                </a:lnTo>
                <a:lnTo>
                  <a:pt x="833754" y="721232"/>
                </a:lnTo>
                <a:lnTo>
                  <a:pt x="821181" y="668908"/>
                </a:lnTo>
                <a:lnTo>
                  <a:pt x="816863" y="615569"/>
                </a:lnTo>
                <a:lnTo>
                  <a:pt x="815720" y="587756"/>
                </a:lnTo>
                <a:lnTo>
                  <a:pt x="812291" y="559943"/>
                </a:lnTo>
                <a:lnTo>
                  <a:pt x="799083" y="504951"/>
                </a:lnTo>
                <a:lnTo>
                  <a:pt x="777875" y="450976"/>
                </a:lnTo>
                <a:lnTo>
                  <a:pt x="749173" y="398525"/>
                </a:lnTo>
                <a:lnTo>
                  <a:pt x="713739" y="347852"/>
                </a:lnTo>
                <a:lnTo>
                  <a:pt x="672083" y="299465"/>
                </a:lnTo>
                <a:lnTo>
                  <a:pt x="624839" y="253619"/>
                </a:lnTo>
                <a:lnTo>
                  <a:pt x="572515" y="210946"/>
                </a:lnTo>
                <a:lnTo>
                  <a:pt x="515747" y="171703"/>
                </a:lnTo>
                <a:lnTo>
                  <a:pt x="454913" y="136270"/>
                </a:lnTo>
                <a:lnTo>
                  <a:pt x="390651" y="105156"/>
                </a:lnTo>
                <a:lnTo>
                  <a:pt x="323468" y="78612"/>
                </a:lnTo>
                <a:lnTo>
                  <a:pt x="254253" y="57403"/>
                </a:lnTo>
                <a:lnTo>
                  <a:pt x="183006" y="41656"/>
                </a:lnTo>
                <a:lnTo>
                  <a:pt x="110616" y="31876"/>
                </a:lnTo>
                <a:lnTo>
                  <a:pt x="74675" y="30228"/>
                </a:lnTo>
                <a:close/>
              </a:path>
              <a:path w="1576704" h="1228725">
                <a:moveTo>
                  <a:pt x="39115" y="0"/>
                </a:moveTo>
                <a:lnTo>
                  <a:pt x="24253" y="2615"/>
                </a:lnTo>
                <a:lnTo>
                  <a:pt x="11937" y="10445"/>
                </a:lnTo>
                <a:lnTo>
                  <a:pt x="3432" y="22324"/>
                </a:lnTo>
                <a:lnTo>
                  <a:pt x="0" y="37083"/>
                </a:lnTo>
                <a:lnTo>
                  <a:pt x="2633" y="52018"/>
                </a:lnTo>
                <a:lnTo>
                  <a:pt x="10493" y="64357"/>
                </a:lnTo>
                <a:lnTo>
                  <a:pt x="22377" y="72838"/>
                </a:lnTo>
                <a:lnTo>
                  <a:pt x="37083" y="76200"/>
                </a:lnTo>
                <a:lnTo>
                  <a:pt x="52018" y="73584"/>
                </a:lnTo>
                <a:lnTo>
                  <a:pt x="64357" y="65754"/>
                </a:lnTo>
                <a:lnTo>
                  <a:pt x="72838" y="53875"/>
                </a:lnTo>
                <a:lnTo>
                  <a:pt x="73884" y="49283"/>
                </a:lnTo>
                <a:lnTo>
                  <a:pt x="37718" y="47625"/>
                </a:lnTo>
                <a:lnTo>
                  <a:pt x="38607" y="28575"/>
                </a:lnTo>
                <a:lnTo>
                  <a:pt x="74391" y="28575"/>
                </a:lnTo>
                <a:lnTo>
                  <a:pt x="73638" y="24181"/>
                </a:lnTo>
                <a:lnTo>
                  <a:pt x="65801" y="11842"/>
                </a:lnTo>
                <a:lnTo>
                  <a:pt x="53893" y="3361"/>
                </a:lnTo>
                <a:lnTo>
                  <a:pt x="39115" y="0"/>
                </a:lnTo>
                <a:close/>
              </a:path>
              <a:path w="1576704" h="1228725">
                <a:moveTo>
                  <a:pt x="38607" y="28575"/>
                </a:moveTo>
                <a:lnTo>
                  <a:pt x="37718" y="47625"/>
                </a:lnTo>
                <a:lnTo>
                  <a:pt x="73884" y="49283"/>
                </a:lnTo>
                <a:lnTo>
                  <a:pt x="76200" y="39115"/>
                </a:lnTo>
                <a:lnTo>
                  <a:pt x="74675" y="30228"/>
                </a:lnTo>
                <a:lnTo>
                  <a:pt x="38607" y="28575"/>
                </a:lnTo>
                <a:close/>
              </a:path>
              <a:path w="1576704" h="1228725">
                <a:moveTo>
                  <a:pt x="74391" y="28575"/>
                </a:moveTo>
                <a:lnTo>
                  <a:pt x="38607" y="28575"/>
                </a:lnTo>
                <a:lnTo>
                  <a:pt x="74675" y="30228"/>
                </a:lnTo>
                <a:lnTo>
                  <a:pt x="74391" y="28575"/>
                </a:lnTo>
                <a:close/>
              </a:path>
            </a:pathLst>
          </a:custGeom>
          <a:solidFill>
            <a:srgbClr val="666666"/>
          </a:solidFill>
        </p:spPr>
        <p:txBody>
          <a:bodyPr wrap="square" lIns="0" tIns="0" rIns="0" bIns="0" rtlCol="0"/>
          <a:lstStyle/>
          <a:p/>
        </p:txBody>
      </p:sp>
      <p:sp>
        <p:nvSpPr>
          <p:cNvPr id="24" name="object 24"/>
          <p:cNvSpPr/>
          <p:nvPr/>
        </p:nvSpPr>
        <p:spPr>
          <a:xfrm>
            <a:off x="5217667" y="3511930"/>
            <a:ext cx="227457" cy="76200"/>
          </a:xfrm>
          <a:prstGeom prst="rect">
            <a:avLst/>
          </a:prstGeom>
          <a:blipFill>
            <a:blip r:embed="rId5" cstate="print"/>
            <a:stretch>
              <a:fillRect/>
            </a:stretch>
          </a:blipFill>
        </p:spPr>
        <p:txBody>
          <a:bodyPr wrap="square" lIns="0" tIns="0" rIns="0" bIns="0" rtlCol="0"/>
          <a:lstStyle/>
          <a:p/>
        </p:txBody>
      </p:sp>
      <p:sp>
        <p:nvSpPr>
          <p:cNvPr id="25" name="object 25"/>
          <p:cNvSpPr/>
          <p:nvPr/>
        </p:nvSpPr>
        <p:spPr>
          <a:xfrm>
            <a:off x="945413" y="2232025"/>
            <a:ext cx="1273175" cy="325120"/>
          </a:xfrm>
          <a:custGeom>
            <a:avLst/>
            <a:gdLst/>
            <a:ahLst/>
            <a:cxnLst/>
            <a:rect l="l" t="t" r="r" b="b"/>
            <a:pathLst>
              <a:path w="1273175" h="325119">
                <a:moveTo>
                  <a:pt x="1218539" y="0"/>
                </a:moveTo>
                <a:lnTo>
                  <a:pt x="54102" y="0"/>
                </a:lnTo>
                <a:lnTo>
                  <a:pt x="33041" y="4256"/>
                </a:lnTo>
                <a:lnTo>
                  <a:pt x="15844" y="15859"/>
                </a:lnTo>
                <a:lnTo>
                  <a:pt x="4251" y="33057"/>
                </a:lnTo>
                <a:lnTo>
                  <a:pt x="0" y="54101"/>
                </a:lnTo>
                <a:lnTo>
                  <a:pt x="0" y="270510"/>
                </a:lnTo>
                <a:lnTo>
                  <a:pt x="4251" y="291554"/>
                </a:lnTo>
                <a:lnTo>
                  <a:pt x="15844" y="308752"/>
                </a:lnTo>
                <a:lnTo>
                  <a:pt x="33041" y="320355"/>
                </a:lnTo>
                <a:lnTo>
                  <a:pt x="54102" y="324612"/>
                </a:lnTo>
                <a:lnTo>
                  <a:pt x="1218539" y="324612"/>
                </a:lnTo>
                <a:lnTo>
                  <a:pt x="1239583" y="320355"/>
                </a:lnTo>
                <a:lnTo>
                  <a:pt x="1256782" y="308752"/>
                </a:lnTo>
                <a:lnTo>
                  <a:pt x="1268385" y="291554"/>
                </a:lnTo>
                <a:lnTo>
                  <a:pt x="1272641" y="270510"/>
                </a:lnTo>
                <a:lnTo>
                  <a:pt x="1272641" y="54101"/>
                </a:lnTo>
                <a:lnTo>
                  <a:pt x="1268385" y="33057"/>
                </a:lnTo>
                <a:lnTo>
                  <a:pt x="1256782" y="15859"/>
                </a:lnTo>
                <a:lnTo>
                  <a:pt x="1239583" y="4256"/>
                </a:lnTo>
                <a:lnTo>
                  <a:pt x="1218539" y="0"/>
                </a:lnTo>
                <a:close/>
              </a:path>
            </a:pathLst>
          </a:custGeom>
          <a:solidFill>
            <a:srgbClr val="CCCCCC"/>
          </a:solidFill>
        </p:spPr>
        <p:txBody>
          <a:bodyPr wrap="square" lIns="0" tIns="0" rIns="0" bIns="0" rtlCol="0"/>
          <a:lstStyle/>
          <a:p/>
        </p:txBody>
      </p:sp>
      <p:sp>
        <p:nvSpPr>
          <p:cNvPr id="26" name="object 26"/>
          <p:cNvSpPr/>
          <p:nvPr/>
        </p:nvSpPr>
        <p:spPr>
          <a:xfrm>
            <a:off x="945413" y="2232025"/>
            <a:ext cx="1273175" cy="325120"/>
          </a:xfrm>
          <a:custGeom>
            <a:avLst/>
            <a:gdLst/>
            <a:ahLst/>
            <a:cxnLst/>
            <a:rect l="l" t="t" r="r" b="b"/>
            <a:pathLst>
              <a:path w="1273175" h="325119">
                <a:moveTo>
                  <a:pt x="0" y="54101"/>
                </a:moveTo>
                <a:lnTo>
                  <a:pt x="4251" y="33057"/>
                </a:lnTo>
                <a:lnTo>
                  <a:pt x="15844" y="15859"/>
                </a:lnTo>
                <a:lnTo>
                  <a:pt x="33041" y="4256"/>
                </a:lnTo>
                <a:lnTo>
                  <a:pt x="54102" y="0"/>
                </a:lnTo>
                <a:lnTo>
                  <a:pt x="1218539" y="0"/>
                </a:lnTo>
                <a:lnTo>
                  <a:pt x="1239583" y="4256"/>
                </a:lnTo>
                <a:lnTo>
                  <a:pt x="1256782" y="15859"/>
                </a:lnTo>
                <a:lnTo>
                  <a:pt x="1268385" y="33057"/>
                </a:lnTo>
                <a:lnTo>
                  <a:pt x="1272641" y="54101"/>
                </a:lnTo>
                <a:lnTo>
                  <a:pt x="1272641" y="270510"/>
                </a:lnTo>
                <a:lnTo>
                  <a:pt x="1268385" y="291554"/>
                </a:lnTo>
                <a:lnTo>
                  <a:pt x="1256782" y="308752"/>
                </a:lnTo>
                <a:lnTo>
                  <a:pt x="1239583" y="320355"/>
                </a:lnTo>
                <a:lnTo>
                  <a:pt x="1218539" y="324612"/>
                </a:lnTo>
                <a:lnTo>
                  <a:pt x="54102" y="324612"/>
                </a:lnTo>
                <a:lnTo>
                  <a:pt x="33041" y="320355"/>
                </a:lnTo>
                <a:lnTo>
                  <a:pt x="15844" y="308752"/>
                </a:lnTo>
                <a:lnTo>
                  <a:pt x="4251" y="291554"/>
                </a:lnTo>
                <a:lnTo>
                  <a:pt x="0" y="270510"/>
                </a:lnTo>
                <a:lnTo>
                  <a:pt x="0" y="54101"/>
                </a:lnTo>
                <a:close/>
              </a:path>
            </a:pathLst>
          </a:custGeom>
          <a:ln w="9525">
            <a:solidFill>
              <a:srgbClr val="666666"/>
            </a:solidFill>
          </a:ln>
        </p:spPr>
        <p:txBody>
          <a:bodyPr wrap="square" lIns="0" tIns="0" rIns="0" bIns="0" rtlCol="0"/>
          <a:lstStyle/>
          <a:p/>
        </p:txBody>
      </p:sp>
      <p:sp>
        <p:nvSpPr>
          <p:cNvPr id="27" name="object 27"/>
          <p:cNvSpPr txBox="1"/>
          <p:nvPr/>
        </p:nvSpPr>
        <p:spPr>
          <a:xfrm>
            <a:off x="950175" y="2295220"/>
            <a:ext cx="1263650" cy="196215"/>
          </a:xfrm>
          <a:prstGeom prst="rect">
            <a:avLst/>
          </a:prstGeom>
        </p:spPr>
        <p:txBody>
          <a:bodyPr vert="horz" wrap="square" lIns="0" tIns="14604" rIns="0" bIns="0" rtlCol="0">
            <a:spAutoFit/>
          </a:bodyPr>
          <a:lstStyle/>
          <a:p>
            <a:pPr marL="102870">
              <a:lnSpc>
                <a:spcPct val="100000"/>
              </a:lnSpc>
              <a:spcBef>
                <a:spcPts val="115"/>
              </a:spcBef>
            </a:pPr>
            <a:r>
              <a:rPr sz="1000" spc="5" dirty="0">
                <a:solidFill>
                  <a:srgbClr val="666666"/>
                </a:solidFill>
                <a:latin typeface="Trebuchet MS" panose="020B0603020202020204"/>
                <a:cs typeface="Trebuchet MS" panose="020B0603020202020204"/>
              </a:rPr>
              <a:t>Block</a:t>
            </a:r>
            <a:r>
              <a:rPr sz="1000" spc="-30"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t</a:t>
            </a:r>
            <a:r>
              <a:rPr sz="1100" spc="-5" dirty="0">
                <a:solidFill>
                  <a:srgbClr val="666666"/>
                </a:solidFill>
                <a:latin typeface="Times New Roman" panose="02020603050405020304"/>
                <a:cs typeface="Times New Roman" panose="02020603050405020304"/>
              </a:rPr>
              <a:t>+0</a:t>
            </a:r>
            <a:endParaRPr sz="1100">
              <a:latin typeface="Times New Roman" panose="02020603050405020304"/>
              <a:cs typeface="Times New Roman" panose="02020603050405020304"/>
            </a:endParaRPr>
          </a:p>
        </p:txBody>
      </p:sp>
      <p:sp>
        <p:nvSpPr>
          <p:cNvPr id="28" name="object 28"/>
          <p:cNvSpPr/>
          <p:nvPr/>
        </p:nvSpPr>
        <p:spPr>
          <a:xfrm>
            <a:off x="2445257" y="2232025"/>
            <a:ext cx="1461770" cy="325120"/>
          </a:xfrm>
          <a:custGeom>
            <a:avLst/>
            <a:gdLst/>
            <a:ahLst/>
            <a:cxnLst/>
            <a:rect l="l" t="t" r="r" b="b"/>
            <a:pathLst>
              <a:path w="1461770" h="325119">
                <a:moveTo>
                  <a:pt x="1407287" y="0"/>
                </a:moveTo>
                <a:lnTo>
                  <a:pt x="54102" y="0"/>
                </a:lnTo>
                <a:lnTo>
                  <a:pt x="33057" y="4256"/>
                </a:lnTo>
                <a:lnTo>
                  <a:pt x="15859" y="15859"/>
                </a:lnTo>
                <a:lnTo>
                  <a:pt x="4256" y="33057"/>
                </a:lnTo>
                <a:lnTo>
                  <a:pt x="0" y="54101"/>
                </a:lnTo>
                <a:lnTo>
                  <a:pt x="0" y="270510"/>
                </a:lnTo>
                <a:lnTo>
                  <a:pt x="4256" y="291554"/>
                </a:lnTo>
                <a:lnTo>
                  <a:pt x="15859" y="308752"/>
                </a:lnTo>
                <a:lnTo>
                  <a:pt x="33057" y="320355"/>
                </a:lnTo>
                <a:lnTo>
                  <a:pt x="54102" y="324612"/>
                </a:lnTo>
                <a:lnTo>
                  <a:pt x="1407287" y="324612"/>
                </a:lnTo>
                <a:lnTo>
                  <a:pt x="1428331" y="320355"/>
                </a:lnTo>
                <a:lnTo>
                  <a:pt x="1445529" y="308752"/>
                </a:lnTo>
                <a:lnTo>
                  <a:pt x="1457132" y="291554"/>
                </a:lnTo>
                <a:lnTo>
                  <a:pt x="1461389" y="270510"/>
                </a:lnTo>
                <a:lnTo>
                  <a:pt x="1461389" y="54101"/>
                </a:lnTo>
                <a:lnTo>
                  <a:pt x="1457132" y="33057"/>
                </a:lnTo>
                <a:lnTo>
                  <a:pt x="1445529" y="15859"/>
                </a:lnTo>
                <a:lnTo>
                  <a:pt x="1428331" y="4256"/>
                </a:lnTo>
                <a:lnTo>
                  <a:pt x="1407287" y="0"/>
                </a:lnTo>
                <a:close/>
              </a:path>
            </a:pathLst>
          </a:custGeom>
          <a:solidFill>
            <a:srgbClr val="CCCCCC"/>
          </a:solidFill>
        </p:spPr>
        <p:txBody>
          <a:bodyPr wrap="square" lIns="0" tIns="0" rIns="0" bIns="0" rtlCol="0"/>
          <a:lstStyle/>
          <a:p/>
        </p:txBody>
      </p:sp>
      <p:sp>
        <p:nvSpPr>
          <p:cNvPr id="29" name="object 29"/>
          <p:cNvSpPr/>
          <p:nvPr/>
        </p:nvSpPr>
        <p:spPr>
          <a:xfrm>
            <a:off x="2445257" y="2232025"/>
            <a:ext cx="1461770" cy="325120"/>
          </a:xfrm>
          <a:custGeom>
            <a:avLst/>
            <a:gdLst/>
            <a:ahLst/>
            <a:cxnLst/>
            <a:rect l="l" t="t" r="r" b="b"/>
            <a:pathLst>
              <a:path w="1461770" h="325119">
                <a:moveTo>
                  <a:pt x="0" y="54101"/>
                </a:moveTo>
                <a:lnTo>
                  <a:pt x="4256" y="33057"/>
                </a:lnTo>
                <a:lnTo>
                  <a:pt x="15859" y="15859"/>
                </a:lnTo>
                <a:lnTo>
                  <a:pt x="33057" y="4256"/>
                </a:lnTo>
                <a:lnTo>
                  <a:pt x="54102" y="0"/>
                </a:lnTo>
                <a:lnTo>
                  <a:pt x="1407287" y="0"/>
                </a:lnTo>
                <a:lnTo>
                  <a:pt x="1428331" y="4256"/>
                </a:lnTo>
                <a:lnTo>
                  <a:pt x="1445529" y="15859"/>
                </a:lnTo>
                <a:lnTo>
                  <a:pt x="1457132" y="33057"/>
                </a:lnTo>
                <a:lnTo>
                  <a:pt x="1461389" y="54101"/>
                </a:lnTo>
                <a:lnTo>
                  <a:pt x="1461389" y="270510"/>
                </a:lnTo>
                <a:lnTo>
                  <a:pt x="1457132" y="291554"/>
                </a:lnTo>
                <a:lnTo>
                  <a:pt x="1445529" y="308752"/>
                </a:lnTo>
                <a:lnTo>
                  <a:pt x="1428331" y="320355"/>
                </a:lnTo>
                <a:lnTo>
                  <a:pt x="1407287" y="324612"/>
                </a:lnTo>
                <a:lnTo>
                  <a:pt x="54102" y="324612"/>
                </a:lnTo>
                <a:lnTo>
                  <a:pt x="33057" y="320355"/>
                </a:lnTo>
                <a:lnTo>
                  <a:pt x="15859" y="308752"/>
                </a:lnTo>
                <a:lnTo>
                  <a:pt x="4256" y="291554"/>
                </a:lnTo>
                <a:lnTo>
                  <a:pt x="0" y="270510"/>
                </a:lnTo>
                <a:lnTo>
                  <a:pt x="0" y="54101"/>
                </a:lnTo>
                <a:close/>
              </a:path>
            </a:pathLst>
          </a:custGeom>
          <a:ln w="9525">
            <a:solidFill>
              <a:srgbClr val="666666"/>
            </a:solidFill>
          </a:ln>
        </p:spPr>
        <p:txBody>
          <a:bodyPr wrap="square" lIns="0" tIns="0" rIns="0" bIns="0" rtlCol="0"/>
          <a:lstStyle/>
          <a:p/>
        </p:txBody>
      </p:sp>
      <p:sp>
        <p:nvSpPr>
          <p:cNvPr id="30" name="object 30"/>
          <p:cNvSpPr txBox="1"/>
          <p:nvPr/>
        </p:nvSpPr>
        <p:spPr>
          <a:xfrm>
            <a:off x="2450020" y="2295220"/>
            <a:ext cx="1452245" cy="196215"/>
          </a:xfrm>
          <a:prstGeom prst="rect">
            <a:avLst/>
          </a:prstGeom>
        </p:spPr>
        <p:txBody>
          <a:bodyPr vert="horz" wrap="square" lIns="0" tIns="14604" rIns="0" bIns="0" rtlCol="0">
            <a:spAutoFit/>
          </a:bodyPr>
          <a:lstStyle/>
          <a:p>
            <a:pPr marL="103505">
              <a:lnSpc>
                <a:spcPct val="100000"/>
              </a:lnSpc>
              <a:spcBef>
                <a:spcPts val="115"/>
              </a:spcBef>
            </a:pPr>
            <a:r>
              <a:rPr sz="1000" dirty="0">
                <a:solidFill>
                  <a:srgbClr val="666666"/>
                </a:solidFill>
                <a:latin typeface="Trebuchet MS" panose="020B0603020202020204"/>
                <a:cs typeface="Trebuchet MS" panose="020B0603020202020204"/>
              </a:rPr>
              <a:t>Block</a:t>
            </a:r>
            <a:r>
              <a:rPr sz="1000" spc="-25"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t</a:t>
            </a:r>
            <a:r>
              <a:rPr sz="1100" spc="-5" dirty="0">
                <a:solidFill>
                  <a:srgbClr val="666666"/>
                </a:solidFill>
                <a:latin typeface="Times New Roman" panose="02020603050405020304"/>
                <a:cs typeface="Times New Roman" panose="02020603050405020304"/>
              </a:rPr>
              <a:t>+1</a:t>
            </a:r>
            <a:endParaRPr sz="1100">
              <a:latin typeface="Times New Roman" panose="02020603050405020304"/>
              <a:cs typeface="Times New Roman" panose="02020603050405020304"/>
            </a:endParaRPr>
          </a:p>
        </p:txBody>
      </p:sp>
      <p:sp>
        <p:nvSpPr>
          <p:cNvPr id="31" name="object 31"/>
          <p:cNvSpPr/>
          <p:nvPr/>
        </p:nvSpPr>
        <p:spPr>
          <a:xfrm>
            <a:off x="4153789" y="2232025"/>
            <a:ext cx="1273175" cy="325120"/>
          </a:xfrm>
          <a:custGeom>
            <a:avLst/>
            <a:gdLst/>
            <a:ahLst/>
            <a:cxnLst/>
            <a:rect l="l" t="t" r="r" b="b"/>
            <a:pathLst>
              <a:path w="1273175" h="325119">
                <a:moveTo>
                  <a:pt x="1218564" y="0"/>
                </a:moveTo>
                <a:lnTo>
                  <a:pt x="54101" y="0"/>
                </a:lnTo>
                <a:lnTo>
                  <a:pt x="33057" y="4256"/>
                </a:lnTo>
                <a:lnTo>
                  <a:pt x="15859" y="15859"/>
                </a:lnTo>
                <a:lnTo>
                  <a:pt x="4256" y="33057"/>
                </a:lnTo>
                <a:lnTo>
                  <a:pt x="0" y="54101"/>
                </a:lnTo>
                <a:lnTo>
                  <a:pt x="0" y="270510"/>
                </a:lnTo>
                <a:lnTo>
                  <a:pt x="4256" y="291554"/>
                </a:lnTo>
                <a:lnTo>
                  <a:pt x="15859" y="308752"/>
                </a:lnTo>
                <a:lnTo>
                  <a:pt x="33057" y="320355"/>
                </a:lnTo>
                <a:lnTo>
                  <a:pt x="54101" y="324612"/>
                </a:lnTo>
                <a:lnTo>
                  <a:pt x="1218564" y="324612"/>
                </a:lnTo>
                <a:lnTo>
                  <a:pt x="1239609" y="320355"/>
                </a:lnTo>
                <a:lnTo>
                  <a:pt x="1256807" y="308752"/>
                </a:lnTo>
                <a:lnTo>
                  <a:pt x="1268410" y="291554"/>
                </a:lnTo>
                <a:lnTo>
                  <a:pt x="1272666" y="270510"/>
                </a:lnTo>
                <a:lnTo>
                  <a:pt x="1272666" y="54101"/>
                </a:lnTo>
                <a:lnTo>
                  <a:pt x="1268410" y="33057"/>
                </a:lnTo>
                <a:lnTo>
                  <a:pt x="1256807" y="15859"/>
                </a:lnTo>
                <a:lnTo>
                  <a:pt x="1239609" y="4256"/>
                </a:lnTo>
                <a:lnTo>
                  <a:pt x="1218564" y="0"/>
                </a:lnTo>
                <a:close/>
              </a:path>
            </a:pathLst>
          </a:custGeom>
          <a:solidFill>
            <a:srgbClr val="CCCCCC"/>
          </a:solidFill>
        </p:spPr>
        <p:txBody>
          <a:bodyPr wrap="square" lIns="0" tIns="0" rIns="0" bIns="0" rtlCol="0"/>
          <a:lstStyle/>
          <a:p/>
        </p:txBody>
      </p:sp>
      <p:sp>
        <p:nvSpPr>
          <p:cNvPr id="32" name="object 32"/>
          <p:cNvSpPr/>
          <p:nvPr/>
        </p:nvSpPr>
        <p:spPr>
          <a:xfrm>
            <a:off x="4153789" y="2232025"/>
            <a:ext cx="1273175" cy="325120"/>
          </a:xfrm>
          <a:custGeom>
            <a:avLst/>
            <a:gdLst/>
            <a:ahLst/>
            <a:cxnLst/>
            <a:rect l="l" t="t" r="r" b="b"/>
            <a:pathLst>
              <a:path w="1273175" h="325119">
                <a:moveTo>
                  <a:pt x="0" y="54101"/>
                </a:moveTo>
                <a:lnTo>
                  <a:pt x="4256" y="33057"/>
                </a:lnTo>
                <a:lnTo>
                  <a:pt x="15859" y="15859"/>
                </a:lnTo>
                <a:lnTo>
                  <a:pt x="33057" y="4256"/>
                </a:lnTo>
                <a:lnTo>
                  <a:pt x="54101" y="0"/>
                </a:lnTo>
                <a:lnTo>
                  <a:pt x="1218564" y="0"/>
                </a:lnTo>
                <a:lnTo>
                  <a:pt x="1239609" y="4256"/>
                </a:lnTo>
                <a:lnTo>
                  <a:pt x="1256807" y="15859"/>
                </a:lnTo>
                <a:lnTo>
                  <a:pt x="1268410" y="33057"/>
                </a:lnTo>
                <a:lnTo>
                  <a:pt x="1272666" y="54101"/>
                </a:lnTo>
                <a:lnTo>
                  <a:pt x="1272666" y="270510"/>
                </a:lnTo>
                <a:lnTo>
                  <a:pt x="1268410" y="291554"/>
                </a:lnTo>
                <a:lnTo>
                  <a:pt x="1256807" y="308752"/>
                </a:lnTo>
                <a:lnTo>
                  <a:pt x="1239609" y="320355"/>
                </a:lnTo>
                <a:lnTo>
                  <a:pt x="1218564" y="324612"/>
                </a:lnTo>
                <a:lnTo>
                  <a:pt x="54101" y="324612"/>
                </a:lnTo>
                <a:lnTo>
                  <a:pt x="33057" y="320355"/>
                </a:lnTo>
                <a:lnTo>
                  <a:pt x="15859" y="308752"/>
                </a:lnTo>
                <a:lnTo>
                  <a:pt x="4256" y="291554"/>
                </a:lnTo>
                <a:lnTo>
                  <a:pt x="0" y="270510"/>
                </a:lnTo>
                <a:lnTo>
                  <a:pt x="0" y="54101"/>
                </a:lnTo>
                <a:close/>
              </a:path>
            </a:pathLst>
          </a:custGeom>
          <a:ln w="9525">
            <a:solidFill>
              <a:srgbClr val="666666"/>
            </a:solidFill>
          </a:ln>
        </p:spPr>
        <p:txBody>
          <a:bodyPr wrap="square" lIns="0" tIns="0" rIns="0" bIns="0" rtlCol="0"/>
          <a:lstStyle/>
          <a:p/>
        </p:txBody>
      </p:sp>
      <p:sp>
        <p:nvSpPr>
          <p:cNvPr id="33" name="object 33"/>
          <p:cNvSpPr txBox="1"/>
          <p:nvPr/>
        </p:nvSpPr>
        <p:spPr>
          <a:xfrm>
            <a:off x="4158551" y="2295220"/>
            <a:ext cx="1263650" cy="196215"/>
          </a:xfrm>
          <a:prstGeom prst="rect">
            <a:avLst/>
          </a:prstGeom>
        </p:spPr>
        <p:txBody>
          <a:bodyPr vert="horz" wrap="square" lIns="0" tIns="14604" rIns="0" bIns="0" rtlCol="0">
            <a:spAutoFit/>
          </a:bodyPr>
          <a:lstStyle/>
          <a:p>
            <a:pPr marL="104140">
              <a:lnSpc>
                <a:spcPct val="100000"/>
              </a:lnSpc>
              <a:spcBef>
                <a:spcPts val="115"/>
              </a:spcBef>
            </a:pPr>
            <a:r>
              <a:rPr sz="1000" dirty="0">
                <a:solidFill>
                  <a:srgbClr val="666666"/>
                </a:solidFill>
                <a:latin typeface="Trebuchet MS" panose="020B0603020202020204"/>
                <a:cs typeface="Trebuchet MS" panose="020B0603020202020204"/>
              </a:rPr>
              <a:t>Block</a:t>
            </a:r>
            <a:r>
              <a:rPr sz="1000" spc="-20"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t</a:t>
            </a:r>
            <a:r>
              <a:rPr sz="1100" spc="-5" dirty="0">
                <a:solidFill>
                  <a:srgbClr val="666666"/>
                </a:solidFill>
                <a:latin typeface="Times New Roman" panose="02020603050405020304"/>
                <a:cs typeface="Times New Roman" panose="02020603050405020304"/>
              </a:rPr>
              <a:t>+2</a:t>
            </a:r>
            <a:endParaRPr sz="1100">
              <a:latin typeface="Times New Roman" panose="02020603050405020304"/>
              <a:cs typeface="Times New Roman" panose="02020603050405020304"/>
            </a:endParaRPr>
          </a:p>
        </p:txBody>
      </p:sp>
      <p:sp>
        <p:nvSpPr>
          <p:cNvPr id="34" name="object 34"/>
          <p:cNvSpPr/>
          <p:nvPr/>
        </p:nvSpPr>
        <p:spPr>
          <a:xfrm>
            <a:off x="5653785" y="2232025"/>
            <a:ext cx="1272540" cy="325120"/>
          </a:xfrm>
          <a:custGeom>
            <a:avLst/>
            <a:gdLst/>
            <a:ahLst/>
            <a:cxnLst/>
            <a:rect l="l" t="t" r="r" b="b"/>
            <a:pathLst>
              <a:path w="1272540" h="325119">
                <a:moveTo>
                  <a:pt x="1218438" y="0"/>
                </a:moveTo>
                <a:lnTo>
                  <a:pt x="54101" y="0"/>
                </a:lnTo>
                <a:lnTo>
                  <a:pt x="33004" y="4256"/>
                </a:lnTo>
                <a:lnTo>
                  <a:pt x="15811" y="15859"/>
                </a:lnTo>
                <a:lnTo>
                  <a:pt x="4238" y="33057"/>
                </a:lnTo>
                <a:lnTo>
                  <a:pt x="0" y="54101"/>
                </a:lnTo>
                <a:lnTo>
                  <a:pt x="0" y="270510"/>
                </a:lnTo>
                <a:lnTo>
                  <a:pt x="4238" y="291554"/>
                </a:lnTo>
                <a:lnTo>
                  <a:pt x="15811" y="308752"/>
                </a:lnTo>
                <a:lnTo>
                  <a:pt x="33004" y="320355"/>
                </a:lnTo>
                <a:lnTo>
                  <a:pt x="54101" y="324612"/>
                </a:lnTo>
                <a:lnTo>
                  <a:pt x="1218438" y="324612"/>
                </a:lnTo>
                <a:lnTo>
                  <a:pt x="1239482" y="320355"/>
                </a:lnTo>
                <a:lnTo>
                  <a:pt x="1256680" y="308752"/>
                </a:lnTo>
                <a:lnTo>
                  <a:pt x="1268283" y="291554"/>
                </a:lnTo>
                <a:lnTo>
                  <a:pt x="1272539" y="270510"/>
                </a:lnTo>
                <a:lnTo>
                  <a:pt x="1272539" y="54101"/>
                </a:lnTo>
                <a:lnTo>
                  <a:pt x="1268283" y="33057"/>
                </a:lnTo>
                <a:lnTo>
                  <a:pt x="1256680" y="15859"/>
                </a:lnTo>
                <a:lnTo>
                  <a:pt x="1239482" y="4256"/>
                </a:lnTo>
                <a:lnTo>
                  <a:pt x="1218438" y="0"/>
                </a:lnTo>
                <a:close/>
              </a:path>
            </a:pathLst>
          </a:custGeom>
          <a:solidFill>
            <a:srgbClr val="CCCCCC"/>
          </a:solidFill>
        </p:spPr>
        <p:txBody>
          <a:bodyPr wrap="square" lIns="0" tIns="0" rIns="0" bIns="0" rtlCol="0"/>
          <a:lstStyle/>
          <a:p/>
        </p:txBody>
      </p:sp>
      <p:sp>
        <p:nvSpPr>
          <p:cNvPr id="35" name="object 35"/>
          <p:cNvSpPr/>
          <p:nvPr/>
        </p:nvSpPr>
        <p:spPr>
          <a:xfrm>
            <a:off x="5653785" y="2232025"/>
            <a:ext cx="1272540" cy="325120"/>
          </a:xfrm>
          <a:custGeom>
            <a:avLst/>
            <a:gdLst/>
            <a:ahLst/>
            <a:cxnLst/>
            <a:rect l="l" t="t" r="r" b="b"/>
            <a:pathLst>
              <a:path w="1272540" h="325119">
                <a:moveTo>
                  <a:pt x="0" y="54101"/>
                </a:moveTo>
                <a:lnTo>
                  <a:pt x="4238" y="33057"/>
                </a:lnTo>
                <a:lnTo>
                  <a:pt x="15811" y="15859"/>
                </a:lnTo>
                <a:lnTo>
                  <a:pt x="33004" y="4256"/>
                </a:lnTo>
                <a:lnTo>
                  <a:pt x="54101" y="0"/>
                </a:lnTo>
                <a:lnTo>
                  <a:pt x="1218438" y="0"/>
                </a:lnTo>
                <a:lnTo>
                  <a:pt x="1239482" y="4256"/>
                </a:lnTo>
                <a:lnTo>
                  <a:pt x="1256680" y="15859"/>
                </a:lnTo>
                <a:lnTo>
                  <a:pt x="1268283" y="33057"/>
                </a:lnTo>
                <a:lnTo>
                  <a:pt x="1272539" y="54101"/>
                </a:lnTo>
                <a:lnTo>
                  <a:pt x="1272539" y="270510"/>
                </a:lnTo>
                <a:lnTo>
                  <a:pt x="1268283" y="291554"/>
                </a:lnTo>
                <a:lnTo>
                  <a:pt x="1256680" y="308752"/>
                </a:lnTo>
                <a:lnTo>
                  <a:pt x="1239482" y="320355"/>
                </a:lnTo>
                <a:lnTo>
                  <a:pt x="1218438" y="324612"/>
                </a:lnTo>
                <a:lnTo>
                  <a:pt x="54101" y="324612"/>
                </a:lnTo>
                <a:lnTo>
                  <a:pt x="33004" y="320355"/>
                </a:lnTo>
                <a:lnTo>
                  <a:pt x="15811" y="308752"/>
                </a:lnTo>
                <a:lnTo>
                  <a:pt x="4238" y="291554"/>
                </a:lnTo>
                <a:lnTo>
                  <a:pt x="0" y="270510"/>
                </a:lnTo>
                <a:lnTo>
                  <a:pt x="0" y="54101"/>
                </a:lnTo>
                <a:close/>
              </a:path>
            </a:pathLst>
          </a:custGeom>
          <a:ln w="9525">
            <a:solidFill>
              <a:srgbClr val="666666"/>
            </a:solidFill>
          </a:ln>
        </p:spPr>
        <p:txBody>
          <a:bodyPr wrap="square" lIns="0" tIns="0" rIns="0" bIns="0" rtlCol="0"/>
          <a:lstStyle/>
          <a:p/>
        </p:txBody>
      </p:sp>
      <p:sp>
        <p:nvSpPr>
          <p:cNvPr id="36" name="object 36"/>
          <p:cNvSpPr txBox="1"/>
          <p:nvPr/>
        </p:nvSpPr>
        <p:spPr>
          <a:xfrm>
            <a:off x="5658548" y="2295220"/>
            <a:ext cx="1263015" cy="196215"/>
          </a:xfrm>
          <a:prstGeom prst="rect">
            <a:avLst/>
          </a:prstGeom>
        </p:spPr>
        <p:txBody>
          <a:bodyPr vert="horz" wrap="square" lIns="0" tIns="14604" rIns="0" bIns="0" rtlCol="0">
            <a:spAutoFit/>
          </a:bodyPr>
          <a:lstStyle/>
          <a:p>
            <a:pPr marL="104775">
              <a:lnSpc>
                <a:spcPct val="100000"/>
              </a:lnSpc>
              <a:spcBef>
                <a:spcPts val="115"/>
              </a:spcBef>
            </a:pPr>
            <a:r>
              <a:rPr sz="1000" spc="5" dirty="0">
                <a:solidFill>
                  <a:srgbClr val="666666"/>
                </a:solidFill>
                <a:latin typeface="Trebuchet MS" panose="020B0603020202020204"/>
                <a:cs typeface="Trebuchet MS" panose="020B0603020202020204"/>
              </a:rPr>
              <a:t>Block</a:t>
            </a:r>
            <a:r>
              <a:rPr sz="1000" spc="-30"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t</a:t>
            </a:r>
            <a:r>
              <a:rPr sz="1100" spc="-5" dirty="0">
                <a:solidFill>
                  <a:srgbClr val="666666"/>
                </a:solidFill>
                <a:latin typeface="Times New Roman" panose="02020603050405020304"/>
                <a:cs typeface="Times New Roman" panose="02020603050405020304"/>
              </a:rPr>
              <a:t>+3</a:t>
            </a:r>
            <a:endParaRPr sz="1100">
              <a:latin typeface="Times New Roman" panose="02020603050405020304"/>
              <a:cs typeface="Times New Roman" panose="02020603050405020304"/>
            </a:endParaRPr>
          </a:p>
        </p:txBody>
      </p:sp>
      <p:sp>
        <p:nvSpPr>
          <p:cNvPr id="37" name="object 37"/>
          <p:cNvSpPr/>
          <p:nvPr/>
        </p:nvSpPr>
        <p:spPr>
          <a:xfrm>
            <a:off x="945413" y="3387725"/>
            <a:ext cx="1273175" cy="325120"/>
          </a:xfrm>
          <a:custGeom>
            <a:avLst/>
            <a:gdLst/>
            <a:ahLst/>
            <a:cxnLst/>
            <a:rect l="l" t="t" r="r" b="b"/>
            <a:pathLst>
              <a:path w="1273175" h="325120">
                <a:moveTo>
                  <a:pt x="1218539" y="0"/>
                </a:moveTo>
                <a:lnTo>
                  <a:pt x="54102" y="0"/>
                </a:lnTo>
                <a:lnTo>
                  <a:pt x="33041" y="4256"/>
                </a:lnTo>
                <a:lnTo>
                  <a:pt x="15844" y="15859"/>
                </a:lnTo>
                <a:lnTo>
                  <a:pt x="4251" y="33057"/>
                </a:lnTo>
                <a:lnTo>
                  <a:pt x="0" y="54101"/>
                </a:lnTo>
                <a:lnTo>
                  <a:pt x="0" y="270509"/>
                </a:lnTo>
                <a:lnTo>
                  <a:pt x="4251" y="291607"/>
                </a:lnTo>
                <a:lnTo>
                  <a:pt x="15844" y="308800"/>
                </a:lnTo>
                <a:lnTo>
                  <a:pt x="33041" y="320373"/>
                </a:lnTo>
                <a:lnTo>
                  <a:pt x="54102" y="324612"/>
                </a:lnTo>
                <a:lnTo>
                  <a:pt x="1218539" y="324612"/>
                </a:lnTo>
                <a:lnTo>
                  <a:pt x="1239583" y="320373"/>
                </a:lnTo>
                <a:lnTo>
                  <a:pt x="1256782" y="308800"/>
                </a:lnTo>
                <a:lnTo>
                  <a:pt x="1268385" y="291607"/>
                </a:lnTo>
                <a:lnTo>
                  <a:pt x="1272641" y="270509"/>
                </a:lnTo>
                <a:lnTo>
                  <a:pt x="1272641" y="54101"/>
                </a:lnTo>
                <a:lnTo>
                  <a:pt x="1268385" y="33057"/>
                </a:lnTo>
                <a:lnTo>
                  <a:pt x="1256782" y="15859"/>
                </a:lnTo>
                <a:lnTo>
                  <a:pt x="1239583" y="4256"/>
                </a:lnTo>
                <a:lnTo>
                  <a:pt x="1218539" y="0"/>
                </a:lnTo>
                <a:close/>
              </a:path>
            </a:pathLst>
          </a:custGeom>
          <a:solidFill>
            <a:srgbClr val="CCCCCC"/>
          </a:solidFill>
        </p:spPr>
        <p:txBody>
          <a:bodyPr wrap="square" lIns="0" tIns="0" rIns="0" bIns="0" rtlCol="0"/>
          <a:lstStyle/>
          <a:p/>
        </p:txBody>
      </p:sp>
      <p:sp>
        <p:nvSpPr>
          <p:cNvPr id="38" name="object 38"/>
          <p:cNvSpPr/>
          <p:nvPr/>
        </p:nvSpPr>
        <p:spPr>
          <a:xfrm>
            <a:off x="945413" y="3387725"/>
            <a:ext cx="1273175" cy="325120"/>
          </a:xfrm>
          <a:custGeom>
            <a:avLst/>
            <a:gdLst/>
            <a:ahLst/>
            <a:cxnLst/>
            <a:rect l="l" t="t" r="r" b="b"/>
            <a:pathLst>
              <a:path w="1273175" h="325120">
                <a:moveTo>
                  <a:pt x="0" y="54101"/>
                </a:moveTo>
                <a:lnTo>
                  <a:pt x="4251" y="33057"/>
                </a:lnTo>
                <a:lnTo>
                  <a:pt x="15844" y="15859"/>
                </a:lnTo>
                <a:lnTo>
                  <a:pt x="33041" y="4256"/>
                </a:lnTo>
                <a:lnTo>
                  <a:pt x="54102" y="0"/>
                </a:lnTo>
                <a:lnTo>
                  <a:pt x="1218539" y="0"/>
                </a:lnTo>
                <a:lnTo>
                  <a:pt x="1239583" y="4256"/>
                </a:lnTo>
                <a:lnTo>
                  <a:pt x="1256782" y="15859"/>
                </a:lnTo>
                <a:lnTo>
                  <a:pt x="1268385" y="33057"/>
                </a:lnTo>
                <a:lnTo>
                  <a:pt x="1272641" y="54101"/>
                </a:lnTo>
                <a:lnTo>
                  <a:pt x="1272641" y="270509"/>
                </a:lnTo>
                <a:lnTo>
                  <a:pt x="1268385" y="291607"/>
                </a:lnTo>
                <a:lnTo>
                  <a:pt x="1256782" y="308800"/>
                </a:lnTo>
                <a:lnTo>
                  <a:pt x="1239583" y="320373"/>
                </a:lnTo>
                <a:lnTo>
                  <a:pt x="1218539" y="324612"/>
                </a:lnTo>
                <a:lnTo>
                  <a:pt x="54102" y="324612"/>
                </a:lnTo>
                <a:lnTo>
                  <a:pt x="33041" y="320373"/>
                </a:lnTo>
                <a:lnTo>
                  <a:pt x="15844" y="308800"/>
                </a:lnTo>
                <a:lnTo>
                  <a:pt x="4251" y="291607"/>
                </a:lnTo>
                <a:lnTo>
                  <a:pt x="0" y="270509"/>
                </a:lnTo>
                <a:lnTo>
                  <a:pt x="0" y="54101"/>
                </a:lnTo>
                <a:close/>
              </a:path>
            </a:pathLst>
          </a:custGeom>
          <a:ln w="9525">
            <a:solidFill>
              <a:srgbClr val="666666"/>
            </a:solidFill>
          </a:ln>
        </p:spPr>
        <p:txBody>
          <a:bodyPr wrap="square" lIns="0" tIns="0" rIns="0" bIns="0" rtlCol="0"/>
          <a:lstStyle/>
          <a:p/>
        </p:txBody>
      </p:sp>
      <p:sp>
        <p:nvSpPr>
          <p:cNvPr id="39" name="object 39"/>
          <p:cNvSpPr txBox="1"/>
          <p:nvPr/>
        </p:nvSpPr>
        <p:spPr>
          <a:xfrm>
            <a:off x="950175" y="3452240"/>
            <a:ext cx="1263650" cy="195580"/>
          </a:xfrm>
          <a:prstGeom prst="rect">
            <a:avLst/>
          </a:prstGeom>
        </p:spPr>
        <p:txBody>
          <a:bodyPr vert="horz" wrap="square" lIns="0" tIns="14604" rIns="0" bIns="0" rtlCol="0">
            <a:spAutoFit/>
          </a:bodyPr>
          <a:lstStyle/>
          <a:p>
            <a:pPr marL="102870">
              <a:lnSpc>
                <a:spcPct val="100000"/>
              </a:lnSpc>
              <a:spcBef>
                <a:spcPts val="115"/>
              </a:spcBef>
            </a:pPr>
            <a:r>
              <a:rPr sz="1000" dirty="0">
                <a:solidFill>
                  <a:srgbClr val="666666"/>
                </a:solidFill>
                <a:latin typeface="Trebuchet MS" panose="020B0603020202020204"/>
                <a:cs typeface="Trebuchet MS" panose="020B0603020202020204"/>
              </a:rPr>
              <a:t>Block</a:t>
            </a:r>
            <a:r>
              <a:rPr sz="1000" spc="-30"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r</a:t>
            </a:r>
            <a:r>
              <a:rPr sz="1100" spc="-5" dirty="0">
                <a:solidFill>
                  <a:srgbClr val="666666"/>
                </a:solidFill>
                <a:latin typeface="Times New Roman" panose="02020603050405020304"/>
                <a:cs typeface="Times New Roman" panose="02020603050405020304"/>
              </a:rPr>
              <a:t>+0</a:t>
            </a:r>
            <a:endParaRPr sz="1100">
              <a:latin typeface="Times New Roman" panose="02020603050405020304"/>
              <a:cs typeface="Times New Roman" panose="02020603050405020304"/>
            </a:endParaRPr>
          </a:p>
        </p:txBody>
      </p:sp>
      <p:sp>
        <p:nvSpPr>
          <p:cNvPr id="40" name="object 40"/>
          <p:cNvSpPr/>
          <p:nvPr/>
        </p:nvSpPr>
        <p:spPr>
          <a:xfrm>
            <a:off x="7153656" y="3387725"/>
            <a:ext cx="1272540" cy="325120"/>
          </a:xfrm>
          <a:custGeom>
            <a:avLst/>
            <a:gdLst/>
            <a:ahLst/>
            <a:cxnLst/>
            <a:rect l="l" t="t" r="r" b="b"/>
            <a:pathLst>
              <a:path w="1272540" h="325120">
                <a:moveTo>
                  <a:pt x="1218438" y="0"/>
                </a:moveTo>
                <a:lnTo>
                  <a:pt x="54101" y="0"/>
                </a:lnTo>
                <a:lnTo>
                  <a:pt x="33057" y="4256"/>
                </a:lnTo>
                <a:lnTo>
                  <a:pt x="15859" y="15859"/>
                </a:lnTo>
                <a:lnTo>
                  <a:pt x="4256" y="33057"/>
                </a:lnTo>
                <a:lnTo>
                  <a:pt x="0" y="54101"/>
                </a:lnTo>
                <a:lnTo>
                  <a:pt x="0" y="270509"/>
                </a:lnTo>
                <a:lnTo>
                  <a:pt x="4256" y="291607"/>
                </a:lnTo>
                <a:lnTo>
                  <a:pt x="15859" y="308800"/>
                </a:lnTo>
                <a:lnTo>
                  <a:pt x="33057" y="320373"/>
                </a:lnTo>
                <a:lnTo>
                  <a:pt x="54101" y="324612"/>
                </a:lnTo>
                <a:lnTo>
                  <a:pt x="1218438" y="324612"/>
                </a:lnTo>
                <a:lnTo>
                  <a:pt x="1239535" y="320373"/>
                </a:lnTo>
                <a:lnTo>
                  <a:pt x="1256728" y="308800"/>
                </a:lnTo>
                <a:lnTo>
                  <a:pt x="1268301" y="291607"/>
                </a:lnTo>
                <a:lnTo>
                  <a:pt x="1272540" y="270509"/>
                </a:lnTo>
                <a:lnTo>
                  <a:pt x="1272540" y="54101"/>
                </a:lnTo>
                <a:lnTo>
                  <a:pt x="1268301" y="33057"/>
                </a:lnTo>
                <a:lnTo>
                  <a:pt x="1256728" y="15859"/>
                </a:lnTo>
                <a:lnTo>
                  <a:pt x="1239535" y="4256"/>
                </a:lnTo>
                <a:lnTo>
                  <a:pt x="1218438" y="0"/>
                </a:lnTo>
                <a:close/>
              </a:path>
            </a:pathLst>
          </a:custGeom>
          <a:solidFill>
            <a:srgbClr val="CCCCCC"/>
          </a:solidFill>
        </p:spPr>
        <p:txBody>
          <a:bodyPr wrap="square" lIns="0" tIns="0" rIns="0" bIns="0" rtlCol="0"/>
          <a:lstStyle/>
          <a:p/>
        </p:txBody>
      </p:sp>
      <p:sp>
        <p:nvSpPr>
          <p:cNvPr id="41" name="object 41"/>
          <p:cNvSpPr/>
          <p:nvPr/>
        </p:nvSpPr>
        <p:spPr>
          <a:xfrm>
            <a:off x="7153656" y="3387725"/>
            <a:ext cx="1272540" cy="325120"/>
          </a:xfrm>
          <a:custGeom>
            <a:avLst/>
            <a:gdLst/>
            <a:ahLst/>
            <a:cxnLst/>
            <a:rect l="l" t="t" r="r" b="b"/>
            <a:pathLst>
              <a:path w="1272540" h="325120">
                <a:moveTo>
                  <a:pt x="0" y="54101"/>
                </a:moveTo>
                <a:lnTo>
                  <a:pt x="4256" y="33057"/>
                </a:lnTo>
                <a:lnTo>
                  <a:pt x="15859" y="15859"/>
                </a:lnTo>
                <a:lnTo>
                  <a:pt x="33057" y="4256"/>
                </a:lnTo>
                <a:lnTo>
                  <a:pt x="54101" y="0"/>
                </a:lnTo>
                <a:lnTo>
                  <a:pt x="1218438" y="0"/>
                </a:lnTo>
                <a:lnTo>
                  <a:pt x="1239535" y="4256"/>
                </a:lnTo>
                <a:lnTo>
                  <a:pt x="1256728" y="15859"/>
                </a:lnTo>
                <a:lnTo>
                  <a:pt x="1268301" y="33057"/>
                </a:lnTo>
                <a:lnTo>
                  <a:pt x="1272540" y="54101"/>
                </a:lnTo>
                <a:lnTo>
                  <a:pt x="1272540" y="270509"/>
                </a:lnTo>
                <a:lnTo>
                  <a:pt x="1268301" y="291607"/>
                </a:lnTo>
                <a:lnTo>
                  <a:pt x="1256728" y="308800"/>
                </a:lnTo>
                <a:lnTo>
                  <a:pt x="1239535" y="320373"/>
                </a:lnTo>
                <a:lnTo>
                  <a:pt x="1218438" y="324612"/>
                </a:lnTo>
                <a:lnTo>
                  <a:pt x="54101" y="324612"/>
                </a:lnTo>
                <a:lnTo>
                  <a:pt x="33057" y="320373"/>
                </a:lnTo>
                <a:lnTo>
                  <a:pt x="15859" y="308800"/>
                </a:lnTo>
                <a:lnTo>
                  <a:pt x="4256" y="291607"/>
                </a:lnTo>
                <a:lnTo>
                  <a:pt x="0" y="270509"/>
                </a:lnTo>
                <a:lnTo>
                  <a:pt x="0" y="54101"/>
                </a:lnTo>
                <a:close/>
              </a:path>
            </a:pathLst>
          </a:custGeom>
          <a:ln w="9525">
            <a:solidFill>
              <a:srgbClr val="666666"/>
            </a:solidFill>
          </a:ln>
        </p:spPr>
        <p:txBody>
          <a:bodyPr wrap="square" lIns="0" tIns="0" rIns="0" bIns="0" rtlCol="0"/>
          <a:lstStyle/>
          <a:p/>
        </p:txBody>
      </p:sp>
      <p:sp>
        <p:nvSpPr>
          <p:cNvPr id="42" name="object 42"/>
          <p:cNvSpPr txBox="1"/>
          <p:nvPr/>
        </p:nvSpPr>
        <p:spPr>
          <a:xfrm>
            <a:off x="7158418" y="3452240"/>
            <a:ext cx="1263015" cy="195580"/>
          </a:xfrm>
          <a:prstGeom prst="rect">
            <a:avLst/>
          </a:prstGeom>
        </p:spPr>
        <p:txBody>
          <a:bodyPr vert="horz" wrap="square" lIns="0" tIns="14604" rIns="0" bIns="0" rtlCol="0">
            <a:spAutoFit/>
          </a:bodyPr>
          <a:lstStyle/>
          <a:p>
            <a:pPr marL="106045">
              <a:lnSpc>
                <a:spcPct val="100000"/>
              </a:lnSpc>
              <a:spcBef>
                <a:spcPts val="115"/>
              </a:spcBef>
            </a:pPr>
            <a:r>
              <a:rPr sz="1000" dirty="0">
                <a:solidFill>
                  <a:srgbClr val="666666"/>
                </a:solidFill>
                <a:latin typeface="Trebuchet MS" panose="020B0603020202020204"/>
                <a:cs typeface="Trebuchet MS" panose="020B0603020202020204"/>
              </a:rPr>
              <a:t>Block</a:t>
            </a:r>
            <a:r>
              <a:rPr sz="1000" spc="-25" dirty="0">
                <a:solidFill>
                  <a:srgbClr val="666666"/>
                </a:solidFill>
                <a:latin typeface="Trebuchet MS" panose="020B0603020202020204"/>
                <a:cs typeface="Trebuchet MS" panose="020B0603020202020204"/>
              </a:rPr>
              <a:t> </a:t>
            </a:r>
            <a:r>
              <a:rPr sz="1100" i="1" spc="-10" dirty="0">
                <a:solidFill>
                  <a:srgbClr val="666666"/>
                </a:solidFill>
                <a:latin typeface="Times New Roman" panose="02020603050405020304"/>
                <a:cs typeface="Times New Roman" panose="02020603050405020304"/>
              </a:rPr>
              <a:t>r</a:t>
            </a:r>
            <a:r>
              <a:rPr sz="1100" spc="-10" dirty="0">
                <a:solidFill>
                  <a:srgbClr val="666666"/>
                </a:solidFill>
                <a:latin typeface="Times New Roman" panose="02020603050405020304"/>
                <a:cs typeface="Times New Roman" panose="02020603050405020304"/>
              </a:rPr>
              <a:t>+4</a:t>
            </a:r>
            <a:endParaRPr sz="1100">
              <a:latin typeface="Times New Roman" panose="02020603050405020304"/>
              <a:cs typeface="Times New Roman" panose="02020603050405020304"/>
            </a:endParaRPr>
          </a:p>
        </p:txBody>
      </p:sp>
      <p:sp>
        <p:nvSpPr>
          <p:cNvPr id="43" name="object 43"/>
          <p:cNvSpPr/>
          <p:nvPr/>
        </p:nvSpPr>
        <p:spPr>
          <a:xfrm>
            <a:off x="2445257" y="3387725"/>
            <a:ext cx="1273175" cy="325120"/>
          </a:xfrm>
          <a:custGeom>
            <a:avLst/>
            <a:gdLst/>
            <a:ahLst/>
            <a:cxnLst/>
            <a:rect l="l" t="t" r="r" b="b"/>
            <a:pathLst>
              <a:path w="1273175" h="325120">
                <a:moveTo>
                  <a:pt x="1218565" y="0"/>
                </a:moveTo>
                <a:lnTo>
                  <a:pt x="54102" y="0"/>
                </a:lnTo>
                <a:lnTo>
                  <a:pt x="33057" y="4256"/>
                </a:lnTo>
                <a:lnTo>
                  <a:pt x="15859" y="15859"/>
                </a:lnTo>
                <a:lnTo>
                  <a:pt x="4256" y="33057"/>
                </a:lnTo>
                <a:lnTo>
                  <a:pt x="0" y="54101"/>
                </a:lnTo>
                <a:lnTo>
                  <a:pt x="0" y="270509"/>
                </a:lnTo>
                <a:lnTo>
                  <a:pt x="4256" y="291607"/>
                </a:lnTo>
                <a:lnTo>
                  <a:pt x="15859" y="308800"/>
                </a:lnTo>
                <a:lnTo>
                  <a:pt x="33057" y="320373"/>
                </a:lnTo>
                <a:lnTo>
                  <a:pt x="54102" y="324612"/>
                </a:lnTo>
                <a:lnTo>
                  <a:pt x="1218565" y="324612"/>
                </a:lnTo>
                <a:lnTo>
                  <a:pt x="1239609" y="320373"/>
                </a:lnTo>
                <a:lnTo>
                  <a:pt x="1256807" y="308800"/>
                </a:lnTo>
                <a:lnTo>
                  <a:pt x="1268410" y="291607"/>
                </a:lnTo>
                <a:lnTo>
                  <a:pt x="1272667" y="270509"/>
                </a:lnTo>
                <a:lnTo>
                  <a:pt x="1272667" y="54101"/>
                </a:lnTo>
                <a:lnTo>
                  <a:pt x="1268410" y="33057"/>
                </a:lnTo>
                <a:lnTo>
                  <a:pt x="1256807" y="15859"/>
                </a:lnTo>
                <a:lnTo>
                  <a:pt x="1239609" y="4256"/>
                </a:lnTo>
                <a:lnTo>
                  <a:pt x="1218565" y="0"/>
                </a:lnTo>
                <a:close/>
              </a:path>
            </a:pathLst>
          </a:custGeom>
          <a:solidFill>
            <a:srgbClr val="CCCCCC"/>
          </a:solidFill>
        </p:spPr>
        <p:txBody>
          <a:bodyPr wrap="square" lIns="0" tIns="0" rIns="0" bIns="0" rtlCol="0"/>
          <a:lstStyle/>
          <a:p/>
        </p:txBody>
      </p:sp>
      <p:sp>
        <p:nvSpPr>
          <p:cNvPr id="44" name="object 44"/>
          <p:cNvSpPr/>
          <p:nvPr/>
        </p:nvSpPr>
        <p:spPr>
          <a:xfrm>
            <a:off x="2445257" y="3387725"/>
            <a:ext cx="1273175" cy="325120"/>
          </a:xfrm>
          <a:custGeom>
            <a:avLst/>
            <a:gdLst/>
            <a:ahLst/>
            <a:cxnLst/>
            <a:rect l="l" t="t" r="r" b="b"/>
            <a:pathLst>
              <a:path w="1273175" h="325120">
                <a:moveTo>
                  <a:pt x="0" y="54101"/>
                </a:moveTo>
                <a:lnTo>
                  <a:pt x="4256" y="33057"/>
                </a:lnTo>
                <a:lnTo>
                  <a:pt x="15859" y="15859"/>
                </a:lnTo>
                <a:lnTo>
                  <a:pt x="33057" y="4256"/>
                </a:lnTo>
                <a:lnTo>
                  <a:pt x="54102" y="0"/>
                </a:lnTo>
                <a:lnTo>
                  <a:pt x="1218565" y="0"/>
                </a:lnTo>
                <a:lnTo>
                  <a:pt x="1239609" y="4256"/>
                </a:lnTo>
                <a:lnTo>
                  <a:pt x="1256807" y="15859"/>
                </a:lnTo>
                <a:lnTo>
                  <a:pt x="1268410" y="33057"/>
                </a:lnTo>
                <a:lnTo>
                  <a:pt x="1272667" y="54101"/>
                </a:lnTo>
                <a:lnTo>
                  <a:pt x="1272667" y="270509"/>
                </a:lnTo>
                <a:lnTo>
                  <a:pt x="1268410" y="291607"/>
                </a:lnTo>
                <a:lnTo>
                  <a:pt x="1256807" y="308800"/>
                </a:lnTo>
                <a:lnTo>
                  <a:pt x="1239609" y="320373"/>
                </a:lnTo>
                <a:lnTo>
                  <a:pt x="1218565" y="324612"/>
                </a:lnTo>
                <a:lnTo>
                  <a:pt x="54102" y="324612"/>
                </a:lnTo>
                <a:lnTo>
                  <a:pt x="33057" y="320373"/>
                </a:lnTo>
                <a:lnTo>
                  <a:pt x="15859" y="308800"/>
                </a:lnTo>
                <a:lnTo>
                  <a:pt x="4256" y="291607"/>
                </a:lnTo>
                <a:lnTo>
                  <a:pt x="0" y="270509"/>
                </a:lnTo>
                <a:lnTo>
                  <a:pt x="0" y="54101"/>
                </a:lnTo>
                <a:close/>
              </a:path>
            </a:pathLst>
          </a:custGeom>
          <a:ln w="9525">
            <a:solidFill>
              <a:srgbClr val="666666"/>
            </a:solidFill>
          </a:ln>
        </p:spPr>
        <p:txBody>
          <a:bodyPr wrap="square" lIns="0" tIns="0" rIns="0" bIns="0" rtlCol="0"/>
          <a:lstStyle/>
          <a:p/>
        </p:txBody>
      </p:sp>
      <p:sp>
        <p:nvSpPr>
          <p:cNvPr id="45" name="object 45"/>
          <p:cNvSpPr txBox="1"/>
          <p:nvPr/>
        </p:nvSpPr>
        <p:spPr>
          <a:xfrm>
            <a:off x="2450020" y="3452240"/>
            <a:ext cx="1263650" cy="195580"/>
          </a:xfrm>
          <a:prstGeom prst="rect">
            <a:avLst/>
          </a:prstGeom>
        </p:spPr>
        <p:txBody>
          <a:bodyPr vert="horz" wrap="square" lIns="0" tIns="14604" rIns="0" bIns="0" rtlCol="0">
            <a:spAutoFit/>
          </a:bodyPr>
          <a:lstStyle/>
          <a:p>
            <a:pPr marL="103505">
              <a:lnSpc>
                <a:spcPct val="100000"/>
              </a:lnSpc>
              <a:spcBef>
                <a:spcPts val="115"/>
              </a:spcBef>
            </a:pPr>
            <a:r>
              <a:rPr sz="1000" dirty="0">
                <a:solidFill>
                  <a:srgbClr val="666666"/>
                </a:solidFill>
                <a:latin typeface="Trebuchet MS" panose="020B0603020202020204"/>
                <a:cs typeface="Trebuchet MS" panose="020B0603020202020204"/>
              </a:rPr>
              <a:t>Block</a:t>
            </a:r>
            <a:r>
              <a:rPr sz="1000" spc="-25" dirty="0">
                <a:solidFill>
                  <a:srgbClr val="666666"/>
                </a:solidFill>
                <a:latin typeface="Trebuchet MS" panose="020B0603020202020204"/>
                <a:cs typeface="Trebuchet MS" panose="020B0603020202020204"/>
              </a:rPr>
              <a:t> </a:t>
            </a:r>
            <a:r>
              <a:rPr sz="1100" i="1" spc="-10" dirty="0">
                <a:solidFill>
                  <a:srgbClr val="666666"/>
                </a:solidFill>
                <a:latin typeface="Times New Roman" panose="02020603050405020304"/>
                <a:cs typeface="Times New Roman" panose="02020603050405020304"/>
              </a:rPr>
              <a:t>r</a:t>
            </a:r>
            <a:r>
              <a:rPr sz="1100" spc="-10" dirty="0">
                <a:solidFill>
                  <a:srgbClr val="666666"/>
                </a:solidFill>
                <a:latin typeface="Times New Roman" panose="02020603050405020304"/>
                <a:cs typeface="Times New Roman" panose="02020603050405020304"/>
              </a:rPr>
              <a:t>+1</a:t>
            </a:r>
            <a:endParaRPr sz="1100">
              <a:latin typeface="Times New Roman" panose="02020603050405020304"/>
              <a:cs typeface="Times New Roman" panose="02020603050405020304"/>
            </a:endParaRPr>
          </a:p>
        </p:txBody>
      </p:sp>
      <p:sp>
        <p:nvSpPr>
          <p:cNvPr id="46" name="object 46"/>
          <p:cNvSpPr/>
          <p:nvPr/>
        </p:nvSpPr>
        <p:spPr>
          <a:xfrm>
            <a:off x="3945254" y="3387725"/>
            <a:ext cx="1272540" cy="325120"/>
          </a:xfrm>
          <a:custGeom>
            <a:avLst/>
            <a:gdLst/>
            <a:ahLst/>
            <a:cxnLst/>
            <a:rect l="l" t="t" r="r" b="b"/>
            <a:pathLst>
              <a:path w="1272539" h="325120">
                <a:moveTo>
                  <a:pt x="1218438" y="0"/>
                </a:moveTo>
                <a:lnTo>
                  <a:pt x="54102" y="0"/>
                </a:lnTo>
                <a:lnTo>
                  <a:pt x="33004" y="4256"/>
                </a:lnTo>
                <a:lnTo>
                  <a:pt x="15811" y="15859"/>
                </a:lnTo>
                <a:lnTo>
                  <a:pt x="4238" y="33057"/>
                </a:lnTo>
                <a:lnTo>
                  <a:pt x="0" y="54101"/>
                </a:lnTo>
                <a:lnTo>
                  <a:pt x="0" y="270509"/>
                </a:lnTo>
                <a:lnTo>
                  <a:pt x="4238" y="291607"/>
                </a:lnTo>
                <a:lnTo>
                  <a:pt x="15811" y="308800"/>
                </a:lnTo>
                <a:lnTo>
                  <a:pt x="33004" y="320373"/>
                </a:lnTo>
                <a:lnTo>
                  <a:pt x="54102" y="324612"/>
                </a:lnTo>
                <a:lnTo>
                  <a:pt x="1218438" y="324612"/>
                </a:lnTo>
                <a:lnTo>
                  <a:pt x="1239482" y="320373"/>
                </a:lnTo>
                <a:lnTo>
                  <a:pt x="1256680" y="308800"/>
                </a:lnTo>
                <a:lnTo>
                  <a:pt x="1268283" y="291607"/>
                </a:lnTo>
                <a:lnTo>
                  <a:pt x="1272540" y="270509"/>
                </a:lnTo>
                <a:lnTo>
                  <a:pt x="1272540" y="54101"/>
                </a:lnTo>
                <a:lnTo>
                  <a:pt x="1268283" y="33057"/>
                </a:lnTo>
                <a:lnTo>
                  <a:pt x="1256680" y="15859"/>
                </a:lnTo>
                <a:lnTo>
                  <a:pt x="1239482" y="4256"/>
                </a:lnTo>
                <a:lnTo>
                  <a:pt x="1218438" y="0"/>
                </a:lnTo>
                <a:close/>
              </a:path>
            </a:pathLst>
          </a:custGeom>
          <a:solidFill>
            <a:srgbClr val="CCCCCC"/>
          </a:solidFill>
        </p:spPr>
        <p:txBody>
          <a:bodyPr wrap="square" lIns="0" tIns="0" rIns="0" bIns="0" rtlCol="0"/>
          <a:lstStyle/>
          <a:p/>
        </p:txBody>
      </p:sp>
      <p:sp>
        <p:nvSpPr>
          <p:cNvPr id="47" name="object 47"/>
          <p:cNvSpPr/>
          <p:nvPr/>
        </p:nvSpPr>
        <p:spPr>
          <a:xfrm>
            <a:off x="3945254" y="3387725"/>
            <a:ext cx="1272540" cy="325120"/>
          </a:xfrm>
          <a:custGeom>
            <a:avLst/>
            <a:gdLst/>
            <a:ahLst/>
            <a:cxnLst/>
            <a:rect l="l" t="t" r="r" b="b"/>
            <a:pathLst>
              <a:path w="1272539" h="325120">
                <a:moveTo>
                  <a:pt x="0" y="54101"/>
                </a:moveTo>
                <a:lnTo>
                  <a:pt x="4238" y="33057"/>
                </a:lnTo>
                <a:lnTo>
                  <a:pt x="15811" y="15859"/>
                </a:lnTo>
                <a:lnTo>
                  <a:pt x="33004" y="4256"/>
                </a:lnTo>
                <a:lnTo>
                  <a:pt x="54102" y="0"/>
                </a:lnTo>
                <a:lnTo>
                  <a:pt x="1218438" y="0"/>
                </a:lnTo>
                <a:lnTo>
                  <a:pt x="1239482" y="4256"/>
                </a:lnTo>
                <a:lnTo>
                  <a:pt x="1256680" y="15859"/>
                </a:lnTo>
                <a:lnTo>
                  <a:pt x="1268283" y="33057"/>
                </a:lnTo>
                <a:lnTo>
                  <a:pt x="1272540" y="54101"/>
                </a:lnTo>
                <a:lnTo>
                  <a:pt x="1272540" y="270509"/>
                </a:lnTo>
                <a:lnTo>
                  <a:pt x="1268283" y="291607"/>
                </a:lnTo>
                <a:lnTo>
                  <a:pt x="1256680" y="308800"/>
                </a:lnTo>
                <a:lnTo>
                  <a:pt x="1239482" y="320373"/>
                </a:lnTo>
                <a:lnTo>
                  <a:pt x="1218438" y="324612"/>
                </a:lnTo>
                <a:lnTo>
                  <a:pt x="54102" y="324612"/>
                </a:lnTo>
                <a:lnTo>
                  <a:pt x="33004" y="320373"/>
                </a:lnTo>
                <a:lnTo>
                  <a:pt x="15811" y="308800"/>
                </a:lnTo>
                <a:lnTo>
                  <a:pt x="4238" y="291607"/>
                </a:lnTo>
                <a:lnTo>
                  <a:pt x="0" y="270509"/>
                </a:lnTo>
                <a:lnTo>
                  <a:pt x="0" y="54101"/>
                </a:lnTo>
                <a:close/>
              </a:path>
            </a:pathLst>
          </a:custGeom>
          <a:ln w="9525">
            <a:solidFill>
              <a:srgbClr val="666666"/>
            </a:solidFill>
          </a:ln>
        </p:spPr>
        <p:txBody>
          <a:bodyPr wrap="square" lIns="0" tIns="0" rIns="0" bIns="0" rtlCol="0"/>
          <a:lstStyle/>
          <a:p/>
        </p:txBody>
      </p:sp>
      <p:sp>
        <p:nvSpPr>
          <p:cNvPr id="48" name="object 48"/>
          <p:cNvSpPr txBox="1"/>
          <p:nvPr/>
        </p:nvSpPr>
        <p:spPr>
          <a:xfrm>
            <a:off x="4041775" y="3452240"/>
            <a:ext cx="570230" cy="195580"/>
          </a:xfrm>
          <a:prstGeom prst="rect">
            <a:avLst/>
          </a:prstGeom>
        </p:spPr>
        <p:txBody>
          <a:bodyPr vert="horz" wrap="square" lIns="0" tIns="14604" rIns="0" bIns="0" rtlCol="0">
            <a:spAutoFit/>
          </a:bodyPr>
          <a:lstStyle/>
          <a:p>
            <a:pPr marL="12700">
              <a:lnSpc>
                <a:spcPct val="100000"/>
              </a:lnSpc>
              <a:spcBef>
                <a:spcPts val="115"/>
              </a:spcBef>
            </a:pPr>
            <a:r>
              <a:rPr sz="1000" dirty="0">
                <a:solidFill>
                  <a:srgbClr val="666666"/>
                </a:solidFill>
                <a:latin typeface="Trebuchet MS" panose="020B0603020202020204"/>
                <a:cs typeface="Trebuchet MS" panose="020B0603020202020204"/>
              </a:rPr>
              <a:t>Block</a:t>
            </a:r>
            <a:r>
              <a:rPr sz="1000" spc="-75" dirty="0">
                <a:solidFill>
                  <a:srgbClr val="666666"/>
                </a:solidFill>
                <a:latin typeface="Trebuchet MS" panose="020B0603020202020204"/>
                <a:cs typeface="Trebuchet MS" panose="020B0603020202020204"/>
              </a:rPr>
              <a:t> </a:t>
            </a:r>
            <a:r>
              <a:rPr sz="1100" i="1" spc="-10" dirty="0">
                <a:solidFill>
                  <a:srgbClr val="666666"/>
                </a:solidFill>
                <a:latin typeface="Times New Roman" panose="02020603050405020304"/>
                <a:cs typeface="Times New Roman" panose="02020603050405020304"/>
              </a:rPr>
              <a:t>r</a:t>
            </a:r>
            <a:r>
              <a:rPr sz="1100" spc="-10" dirty="0">
                <a:solidFill>
                  <a:srgbClr val="666666"/>
                </a:solidFill>
                <a:latin typeface="Times New Roman" panose="02020603050405020304"/>
                <a:cs typeface="Times New Roman" panose="02020603050405020304"/>
              </a:rPr>
              <a:t>+2</a:t>
            </a:r>
            <a:endParaRPr sz="1100">
              <a:latin typeface="Times New Roman" panose="02020603050405020304"/>
              <a:cs typeface="Times New Roman" panose="02020603050405020304"/>
            </a:endParaRPr>
          </a:p>
        </p:txBody>
      </p:sp>
      <p:sp>
        <p:nvSpPr>
          <p:cNvPr id="49" name="object 49"/>
          <p:cNvSpPr/>
          <p:nvPr/>
        </p:nvSpPr>
        <p:spPr>
          <a:xfrm>
            <a:off x="5445125" y="3387725"/>
            <a:ext cx="1461770" cy="325120"/>
          </a:xfrm>
          <a:custGeom>
            <a:avLst/>
            <a:gdLst/>
            <a:ahLst/>
            <a:cxnLst/>
            <a:rect l="l" t="t" r="r" b="b"/>
            <a:pathLst>
              <a:path w="1461770" h="325120">
                <a:moveTo>
                  <a:pt x="1407159" y="0"/>
                </a:moveTo>
                <a:lnTo>
                  <a:pt x="54101" y="0"/>
                </a:lnTo>
                <a:lnTo>
                  <a:pt x="33057" y="4256"/>
                </a:lnTo>
                <a:lnTo>
                  <a:pt x="15859" y="15859"/>
                </a:lnTo>
                <a:lnTo>
                  <a:pt x="4256" y="33057"/>
                </a:lnTo>
                <a:lnTo>
                  <a:pt x="0" y="54101"/>
                </a:lnTo>
                <a:lnTo>
                  <a:pt x="0" y="270509"/>
                </a:lnTo>
                <a:lnTo>
                  <a:pt x="4256" y="291607"/>
                </a:lnTo>
                <a:lnTo>
                  <a:pt x="15859" y="308800"/>
                </a:lnTo>
                <a:lnTo>
                  <a:pt x="33057" y="320373"/>
                </a:lnTo>
                <a:lnTo>
                  <a:pt x="54101" y="324612"/>
                </a:lnTo>
                <a:lnTo>
                  <a:pt x="1407159" y="324612"/>
                </a:lnTo>
                <a:lnTo>
                  <a:pt x="1428204" y="320373"/>
                </a:lnTo>
                <a:lnTo>
                  <a:pt x="1445402" y="308800"/>
                </a:lnTo>
                <a:lnTo>
                  <a:pt x="1457005" y="291607"/>
                </a:lnTo>
                <a:lnTo>
                  <a:pt x="1461261" y="270509"/>
                </a:lnTo>
                <a:lnTo>
                  <a:pt x="1461261" y="54101"/>
                </a:lnTo>
                <a:lnTo>
                  <a:pt x="1457005" y="33057"/>
                </a:lnTo>
                <a:lnTo>
                  <a:pt x="1445402" y="15859"/>
                </a:lnTo>
                <a:lnTo>
                  <a:pt x="1428204" y="4256"/>
                </a:lnTo>
                <a:lnTo>
                  <a:pt x="1407159" y="0"/>
                </a:lnTo>
                <a:close/>
              </a:path>
            </a:pathLst>
          </a:custGeom>
          <a:solidFill>
            <a:srgbClr val="CCCCCC"/>
          </a:solidFill>
        </p:spPr>
        <p:txBody>
          <a:bodyPr wrap="square" lIns="0" tIns="0" rIns="0" bIns="0" rtlCol="0"/>
          <a:lstStyle/>
          <a:p/>
        </p:txBody>
      </p:sp>
      <p:sp>
        <p:nvSpPr>
          <p:cNvPr id="50" name="object 50"/>
          <p:cNvSpPr/>
          <p:nvPr/>
        </p:nvSpPr>
        <p:spPr>
          <a:xfrm>
            <a:off x="5445125" y="3387725"/>
            <a:ext cx="1461770" cy="325120"/>
          </a:xfrm>
          <a:custGeom>
            <a:avLst/>
            <a:gdLst/>
            <a:ahLst/>
            <a:cxnLst/>
            <a:rect l="l" t="t" r="r" b="b"/>
            <a:pathLst>
              <a:path w="1461770" h="325120">
                <a:moveTo>
                  <a:pt x="0" y="54101"/>
                </a:moveTo>
                <a:lnTo>
                  <a:pt x="4256" y="33057"/>
                </a:lnTo>
                <a:lnTo>
                  <a:pt x="15859" y="15859"/>
                </a:lnTo>
                <a:lnTo>
                  <a:pt x="33057" y="4256"/>
                </a:lnTo>
                <a:lnTo>
                  <a:pt x="54101" y="0"/>
                </a:lnTo>
                <a:lnTo>
                  <a:pt x="1407159" y="0"/>
                </a:lnTo>
                <a:lnTo>
                  <a:pt x="1428204" y="4256"/>
                </a:lnTo>
                <a:lnTo>
                  <a:pt x="1445402" y="15859"/>
                </a:lnTo>
                <a:lnTo>
                  <a:pt x="1457005" y="33057"/>
                </a:lnTo>
                <a:lnTo>
                  <a:pt x="1461261" y="54101"/>
                </a:lnTo>
                <a:lnTo>
                  <a:pt x="1461261" y="270509"/>
                </a:lnTo>
                <a:lnTo>
                  <a:pt x="1457005" y="291607"/>
                </a:lnTo>
                <a:lnTo>
                  <a:pt x="1445402" y="308800"/>
                </a:lnTo>
                <a:lnTo>
                  <a:pt x="1428204" y="320373"/>
                </a:lnTo>
                <a:lnTo>
                  <a:pt x="1407159" y="324612"/>
                </a:lnTo>
                <a:lnTo>
                  <a:pt x="54101" y="324612"/>
                </a:lnTo>
                <a:lnTo>
                  <a:pt x="33057" y="320373"/>
                </a:lnTo>
                <a:lnTo>
                  <a:pt x="15859" y="308800"/>
                </a:lnTo>
                <a:lnTo>
                  <a:pt x="4256" y="291607"/>
                </a:lnTo>
                <a:lnTo>
                  <a:pt x="0" y="270509"/>
                </a:lnTo>
                <a:lnTo>
                  <a:pt x="0" y="54101"/>
                </a:lnTo>
                <a:close/>
              </a:path>
            </a:pathLst>
          </a:custGeom>
          <a:ln w="9525">
            <a:solidFill>
              <a:srgbClr val="666666"/>
            </a:solidFill>
          </a:ln>
        </p:spPr>
        <p:txBody>
          <a:bodyPr wrap="square" lIns="0" tIns="0" rIns="0" bIns="0" rtlCol="0"/>
          <a:lstStyle/>
          <a:p/>
        </p:txBody>
      </p:sp>
      <p:sp>
        <p:nvSpPr>
          <p:cNvPr id="51" name="object 51"/>
          <p:cNvSpPr txBox="1"/>
          <p:nvPr/>
        </p:nvSpPr>
        <p:spPr>
          <a:xfrm>
            <a:off x="5449887" y="3452240"/>
            <a:ext cx="1440815" cy="195580"/>
          </a:xfrm>
          <a:prstGeom prst="rect">
            <a:avLst/>
          </a:prstGeom>
        </p:spPr>
        <p:txBody>
          <a:bodyPr vert="horz" wrap="square" lIns="0" tIns="14604" rIns="0" bIns="0" rtlCol="0">
            <a:spAutoFit/>
          </a:bodyPr>
          <a:lstStyle/>
          <a:p>
            <a:pPr marL="104775">
              <a:lnSpc>
                <a:spcPct val="100000"/>
              </a:lnSpc>
              <a:spcBef>
                <a:spcPts val="115"/>
              </a:spcBef>
            </a:pPr>
            <a:r>
              <a:rPr sz="1000" dirty="0">
                <a:solidFill>
                  <a:srgbClr val="666666"/>
                </a:solidFill>
                <a:latin typeface="Trebuchet MS" panose="020B0603020202020204"/>
                <a:cs typeface="Trebuchet MS" panose="020B0603020202020204"/>
              </a:rPr>
              <a:t>Block</a:t>
            </a:r>
            <a:r>
              <a:rPr sz="1000" spc="-25" dirty="0">
                <a:solidFill>
                  <a:srgbClr val="666666"/>
                </a:solidFill>
                <a:latin typeface="Trebuchet MS" panose="020B0603020202020204"/>
                <a:cs typeface="Trebuchet MS" panose="020B0603020202020204"/>
              </a:rPr>
              <a:t> </a:t>
            </a:r>
            <a:r>
              <a:rPr sz="1100" i="1" spc="-10" dirty="0">
                <a:solidFill>
                  <a:srgbClr val="666666"/>
                </a:solidFill>
                <a:latin typeface="Times New Roman" panose="02020603050405020304"/>
                <a:cs typeface="Times New Roman" panose="02020603050405020304"/>
              </a:rPr>
              <a:t>r</a:t>
            </a:r>
            <a:r>
              <a:rPr sz="1100" spc="-10" dirty="0">
                <a:solidFill>
                  <a:srgbClr val="666666"/>
                </a:solidFill>
                <a:latin typeface="Times New Roman" panose="02020603050405020304"/>
                <a:cs typeface="Times New Roman" panose="02020603050405020304"/>
              </a:rPr>
              <a:t>+3</a:t>
            </a:r>
            <a:endParaRPr sz="1100">
              <a:latin typeface="Times New Roman" panose="02020603050405020304"/>
              <a:cs typeface="Times New Roman" panose="02020603050405020304"/>
            </a:endParaRPr>
          </a:p>
        </p:txBody>
      </p:sp>
      <p:sp>
        <p:nvSpPr>
          <p:cNvPr id="52" name="object 52"/>
          <p:cNvSpPr/>
          <p:nvPr/>
        </p:nvSpPr>
        <p:spPr>
          <a:xfrm>
            <a:off x="2364358" y="1813432"/>
            <a:ext cx="15240" cy="2988310"/>
          </a:xfrm>
          <a:custGeom>
            <a:avLst/>
            <a:gdLst/>
            <a:ahLst/>
            <a:cxnLst/>
            <a:rect l="l" t="t" r="r" b="b"/>
            <a:pathLst>
              <a:path w="15239" h="2988310">
                <a:moveTo>
                  <a:pt x="0" y="0"/>
                </a:moveTo>
                <a:lnTo>
                  <a:pt x="14732" y="2988271"/>
                </a:lnTo>
              </a:path>
            </a:pathLst>
          </a:custGeom>
          <a:ln w="19049">
            <a:solidFill>
              <a:srgbClr val="FF0000"/>
            </a:solidFill>
            <a:prstDash val="sysDash"/>
          </a:ln>
        </p:spPr>
        <p:txBody>
          <a:bodyPr wrap="square" lIns="0" tIns="0" rIns="0" bIns="0" rtlCol="0"/>
          <a:lstStyle/>
          <a:p/>
        </p:txBody>
      </p:sp>
      <p:sp>
        <p:nvSpPr>
          <p:cNvPr id="53" name="object 53"/>
          <p:cNvSpPr/>
          <p:nvPr/>
        </p:nvSpPr>
        <p:spPr>
          <a:xfrm>
            <a:off x="7032625" y="1813432"/>
            <a:ext cx="15240" cy="2988310"/>
          </a:xfrm>
          <a:custGeom>
            <a:avLst/>
            <a:gdLst/>
            <a:ahLst/>
            <a:cxnLst/>
            <a:rect l="l" t="t" r="r" b="b"/>
            <a:pathLst>
              <a:path w="15240" h="2988310">
                <a:moveTo>
                  <a:pt x="0" y="0"/>
                </a:moveTo>
                <a:lnTo>
                  <a:pt x="14731" y="2988271"/>
                </a:lnTo>
              </a:path>
            </a:pathLst>
          </a:custGeom>
          <a:ln w="19049">
            <a:solidFill>
              <a:srgbClr val="38761D"/>
            </a:solidFill>
            <a:prstDash val="sysDash"/>
          </a:ln>
        </p:spPr>
        <p:txBody>
          <a:bodyPr wrap="square" lIns="0" tIns="0" rIns="0" bIns="0" rtlCol="0"/>
          <a:lstStyle/>
          <a:p/>
        </p:txBody>
      </p:sp>
      <p:sp>
        <p:nvSpPr>
          <p:cNvPr id="54" name="object 54"/>
          <p:cNvSpPr txBox="1"/>
          <p:nvPr/>
        </p:nvSpPr>
        <p:spPr>
          <a:xfrm>
            <a:off x="7129653" y="4550460"/>
            <a:ext cx="1504950"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38761D"/>
                </a:solidFill>
                <a:latin typeface="Trebuchet MS" panose="020B0603020202020204"/>
                <a:cs typeface="Trebuchet MS" panose="020B0603020202020204"/>
              </a:rPr>
              <a:t>Atomicity</a:t>
            </a:r>
            <a:r>
              <a:rPr sz="1400" spc="-5" dirty="0">
                <a:solidFill>
                  <a:srgbClr val="38761D"/>
                </a:solidFill>
                <a:latin typeface="Trebuchet MS" panose="020B0603020202020204"/>
                <a:cs typeface="Trebuchet MS" panose="020B0603020202020204"/>
              </a:rPr>
              <a:t> Fulfilled</a:t>
            </a:r>
            <a:endParaRPr sz="1400">
              <a:latin typeface="Trebuchet MS" panose="020B0603020202020204"/>
              <a:cs typeface="Trebuchet MS" panose="020B0603020202020204"/>
            </a:endParaRPr>
          </a:p>
        </p:txBody>
      </p:sp>
      <p:sp>
        <p:nvSpPr>
          <p:cNvPr id="55" name="object 55"/>
          <p:cNvSpPr txBox="1"/>
          <p:nvPr/>
        </p:nvSpPr>
        <p:spPr>
          <a:xfrm>
            <a:off x="3751579" y="4550460"/>
            <a:ext cx="1723389" cy="239395"/>
          </a:xfrm>
          <a:prstGeom prst="rect">
            <a:avLst/>
          </a:prstGeom>
        </p:spPr>
        <p:txBody>
          <a:bodyPr vert="horz" wrap="square" lIns="0" tIns="12700" rIns="0" bIns="0" rtlCol="0">
            <a:spAutoFit/>
          </a:bodyPr>
          <a:lstStyle/>
          <a:p>
            <a:pPr marL="12700">
              <a:lnSpc>
                <a:spcPct val="100000"/>
              </a:lnSpc>
              <a:spcBef>
                <a:spcPts val="100"/>
              </a:spcBef>
            </a:pPr>
            <a:r>
              <a:rPr sz="1400" spc="-10" dirty="0">
                <a:solidFill>
                  <a:srgbClr val="FF0000"/>
                </a:solidFill>
                <a:latin typeface="Trebuchet MS" panose="020B0603020202020204"/>
                <a:cs typeface="Trebuchet MS" panose="020B0603020202020204"/>
              </a:rPr>
              <a:t>Atomicity</a:t>
            </a:r>
            <a:r>
              <a:rPr sz="1400" spc="25" dirty="0">
                <a:solidFill>
                  <a:srgbClr val="FF0000"/>
                </a:solidFill>
                <a:latin typeface="Trebuchet MS" panose="020B0603020202020204"/>
                <a:cs typeface="Trebuchet MS" panose="020B0603020202020204"/>
              </a:rPr>
              <a:t> </a:t>
            </a:r>
            <a:r>
              <a:rPr sz="1400" spc="-5" dirty="0">
                <a:solidFill>
                  <a:srgbClr val="FF0000"/>
                </a:solidFill>
                <a:latin typeface="Trebuchet MS" panose="020B0603020202020204"/>
                <a:cs typeface="Trebuchet MS" panose="020B0603020202020204"/>
              </a:rPr>
              <a:t>In-progress</a:t>
            </a:r>
            <a:endParaRPr sz="1400">
              <a:latin typeface="Trebuchet MS" panose="020B0603020202020204"/>
              <a:cs typeface="Trebuchet MS" panose="020B0603020202020204"/>
            </a:endParaRPr>
          </a:p>
        </p:txBody>
      </p:sp>
      <p:sp>
        <p:nvSpPr>
          <p:cNvPr id="56" name="object 56"/>
          <p:cNvSpPr/>
          <p:nvPr/>
        </p:nvSpPr>
        <p:spPr>
          <a:xfrm>
            <a:off x="2400680" y="4651197"/>
            <a:ext cx="1251585" cy="76200"/>
          </a:xfrm>
          <a:custGeom>
            <a:avLst/>
            <a:gdLst/>
            <a:ahLst/>
            <a:cxnLst/>
            <a:rect l="l" t="t" r="r" b="b"/>
            <a:pathLst>
              <a:path w="1251585" h="76200">
                <a:moveTo>
                  <a:pt x="76200" y="0"/>
                </a:moveTo>
                <a:lnTo>
                  <a:pt x="0" y="38100"/>
                </a:lnTo>
                <a:lnTo>
                  <a:pt x="76200" y="76200"/>
                </a:lnTo>
                <a:lnTo>
                  <a:pt x="55033" y="44450"/>
                </a:lnTo>
                <a:lnTo>
                  <a:pt x="50800" y="44450"/>
                </a:lnTo>
                <a:lnTo>
                  <a:pt x="50800" y="31750"/>
                </a:lnTo>
                <a:lnTo>
                  <a:pt x="55033" y="31750"/>
                </a:lnTo>
                <a:lnTo>
                  <a:pt x="76200" y="0"/>
                </a:lnTo>
                <a:close/>
              </a:path>
              <a:path w="1251585" h="76200">
                <a:moveTo>
                  <a:pt x="50800" y="38100"/>
                </a:moveTo>
                <a:lnTo>
                  <a:pt x="50800" y="44450"/>
                </a:lnTo>
                <a:lnTo>
                  <a:pt x="55033" y="44450"/>
                </a:lnTo>
                <a:lnTo>
                  <a:pt x="50800" y="38100"/>
                </a:lnTo>
                <a:close/>
              </a:path>
              <a:path w="1251585" h="76200">
                <a:moveTo>
                  <a:pt x="1251584" y="31750"/>
                </a:moveTo>
                <a:lnTo>
                  <a:pt x="55033" y="31750"/>
                </a:lnTo>
                <a:lnTo>
                  <a:pt x="50800" y="38100"/>
                </a:lnTo>
                <a:lnTo>
                  <a:pt x="55033" y="44450"/>
                </a:lnTo>
                <a:lnTo>
                  <a:pt x="1251584" y="44450"/>
                </a:lnTo>
                <a:lnTo>
                  <a:pt x="1251584" y="31750"/>
                </a:lnTo>
                <a:close/>
              </a:path>
              <a:path w="1251585" h="76200">
                <a:moveTo>
                  <a:pt x="55033" y="31750"/>
                </a:moveTo>
                <a:lnTo>
                  <a:pt x="50800" y="31750"/>
                </a:lnTo>
                <a:lnTo>
                  <a:pt x="50800" y="38100"/>
                </a:lnTo>
                <a:lnTo>
                  <a:pt x="55033" y="31750"/>
                </a:lnTo>
                <a:close/>
              </a:path>
            </a:pathLst>
          </a:custGeom>
          <a:solidFill>
            <a:srgbClr val="FF0000"/>
          </a:solidFill>
        </p:spPr>
        <p:txBody>
          <a:bodyPr wrap="square" lIns="0" tIns="0" rIns="0" bIns="0" rtlCol="0"/>
          <a:lstStyle/>
          <a:p/>
        </p:txBody>
      </p:sp>
      <p:sp>
        <p:nvSpPr>
          <p:cNvPr id="57" name="object 57"/>
          <p:cNvSpPr/>
          <p:nvPr/>
        </p:nvSpPr>
        <p:spPr>
          <a:xfrm>
            <a:off x="5572886" y="4651197"/>
            <a:ext cx="1474470" cy="76200"/>
          </a:xfrm>
          <a:custGeom>
            <a:avLst/>
            <a:gdLst/>
            <a:ahLst/>
            <a:cxnLst/>
            <a:rect l="l" t="t" r="r" b="b"/>
            <a:pathLst>
              <a:path w="1474470" h="76200">
                <a:moveTo>
                  <a:pt x="1423669" y="38100"/>
                </a:moveTo>
                <a:lnTo>
                  <a:pt x="1398269" y="76200"/>
                </a:lnTo>
                <a:lnTo>
                  <a:pt x="1461769" y="44450"/>
                </a:lnTo>
                <a:lnTo>
                  <a:pt x="1423669" y="44450"/>
                </a:lnTo>
                <a:lnTo>
                  <a:pt x="1423669" y="38100"/>
                </a:lnTo>
                <a:close/>
              </a:path>
              <a:path w="1474470" h="76200">
                <a:moveTo>
                  <a:pt x="1419436" y="31750"/>
                </a:moveTo>
                <a:lnTo>
                  <a:pt x="0" y="31750"/>
                </a:lnTo>
                <a:lnTo>
                  <a:pt x="0" y="44450"/>
                </a:lnTo>
                <a:lnTo>
                  <a:pt x="1419436" y="44450"/>
                </a:lnTo>
                <a:lnTo>
                  <a:pt x="1423669" y="38100"/>
                </a:lnTo>
                <a:lnTo>
                  <a:pt x="1419436" y="31750"/>
                </a:lnTo>
                <a:close/>
              </a:path>
              <a:path w="1474470" h="76200">
                <a:moveTo>
                  <a:pt x="1461769" y="31750"/>
                </a:moveTo>
                <a:lnTo>
                  <a:pt x="1423669" y="31750"/>
                </a:lnTo>
                <a:lnTo>
                  <a:pt x="1423669" y="44450"/>
                </a:lnTo>
                <a:lnTo>
                  <a:pt x="1461769" y="44450"/>
                </a:lnTo>
                <a:lnTo>
                  <a:pt x="1474469" y="38100"/>
                </a:lnTo>
                <a:lnTo>
                  <a:pt x="1461769" y="31750"/>
                </a:lnTo>
                <a:close/>
              </a:path>
              <a:path w="1474470" h="76200">
                <a:moveTo>
                  <a:pt x="1398269" y="0"/>
                </a:moveTo>
                <a:lnTo>
                  <a:pt x="1423669" y="38100"/>
                </a:lnTo>
                <a:lnTo>
                  <a:pt x="1423669" y="31750"/>
                </a:lnTo>
                <a:lnTo>
                  <a:pt x="1461769" y="31750"/>
                </a:lnTo>
                <a:lnTo>
                  <a:pt x="1398269" y="0"/>
                </a:lnTo>
                <a:close/>
              </a:path>
            </a:pathLst>
          </a:custGeom>
          <a:solidFill>
            <a:srgbClr val="FF0000"/>
          </a:solidFill>
        </p:spPr>
        <p:txBody>
          <a:bodyPr wrap="square" lIns="0" tIns="0" rIns="0" bIns="0" rtlCol="0"/>
          <a:lstStyl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1762"/>
            <a:ext cx="2677795" cy="454025"/>
          </a:xfrm>
          <a:prstGeom prst="rect">
            <a:avLst/>
          </a:prstGeom>
        </p:spPr>
        <p:txBody>
          <a:bodyPr vert="horz" wrap="square" lIns="0" tIns="13970" rIns="0" bIns="0" rtlCol="0">
            <a:spAutoFit/>
          </a:bodyPr>
          <a:lstStyle/>
          <a:p>
            <a:pPr marL="12700">
              <a:lnSpc>
                <a:spcPct val="100000"/>
              </a:lnSpc>
              <a:spcBef>
                <a:spcPts val="110"/>
              </a:spcBef>
            </a:pPr>
            <a:r>
              <a:rPr sz="2800" spc="10" dirty="0">
                <a:solidFill>
                  <a:srgbClr val="000000"/>
                </a:solidFill>
              </a:rPr>
              <a:t>Consensus</a:t>
            </a:r>
            <a:r>
              <a:rPr sz="2800" spc="-100" dirty="0">
                <a:solidFill>
                  <a:srgbClr val="000000"/>
                </a:solidFill>
              </a:rPr>
              <a:t> </a:t>
            </a:r>
            <a:r>
              <a:rPr sz="2800" dirty="0">
                <a:solidFill>
                  <a:srgbClr val="000000"/>
                </a:solidFill>
              </a:rPr>
              <a:t>Zones</a:t>
            </a:r>
            <a:endParaRPr sz="2800"/>
          </a:p>
        </p:txBody>
      </p:sp>
      <p:sp>
        <p:nvSpPr>
          <p:cNvPr id="3" name="object 3"/>
          <p:cNvSpPr txBox="1"/>
          <p:nvPr/>
        </p:nvSpPr>
        <p:spPr>
          <a:xfrm>
            <a:off x="5627370" y="4431982"/>
            <a:ext cx="3204845" cy="362585"/>
          </a:xfrm>
          <a:prstGeom prst="rect">
            <a:avLst/>
          </a:prstGeom>
          <a:solidFill>
            <a:srgbClr val="FFFFFF"/>
          </a:solidFill>
          <a:ln w="9525">
            <a:solidFill>
              <a:srgbClr val="585858"/>
            </a:solidFill>
          </a:ln>
        </p:spPr>
        <p:txBody>
          <a:bodyPr vert="horz" wrap="square" lIns="0" tIns="62865" rIns="0" bIns="0" rtlCol="0">
            <a:spAutoFit/>
          </a:bodyPr>
          <a:lstStyle/>
          <a:p>
            <a:pPr marL="93980">
              <a:lnSpc>
                <a:spcPct val="100000"/>
              </a:lnSpc>
              <a:spcBef>
                <a:spcPts val="49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5" dirty="0">
                <a:latin typeface="Trebuchet MS" panose="020B0603020202020204"/>
                <a:cs typeface="Trebuchet MS" panose="020B0603020202020204"/>
              </a:rPr>
              <a:t> </a:t>
            </a:r>
            <a:r>
              <a:rPr sz="1400" dirty="0">
                <a:latin typeface="Trebuchet MS" panose="020B0603020202020204"/>
                <a:cs typeface="Trebuchet MS" panose="020B0603020202020204"/>
              </a:rPr>
              <a:t>#</a:t>
            </a:r>
            <a:r>
              <a:rPr sz="1550" b="1" i="1" dirty="0">
                <a:latin typeface="Times New Roman" panose="02020603050405020304"/>
                <a:cs typeface="Times New Roman" panose="02020603050405020304"/>
              </a:rPr>
              <a:t>n</a:t>
            </a:r>
            <a:r>
              <a:rPr sz="1400" b="1"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4" name="object 4"/>
          <p:cNvSpPr txBox="1"/>
          <p:nvPr/>
        </p:nvSpPr>
        <p:spPr>
          <a:xfrm>
            <a:off x="5627370" y="3513620"/>
            <a:ext cx="3204845" cy="362585"/>
          </a:xfrm>
          <a:prstGeom prst="rect">
            <a:avLst/>
          </a:prstGeom>
          <a:solidFill>
            <a:srgbClr val="FFFFFF"/>
          </a:solidFill>
          <a:ln w="9525">
            <a:solidFill>
              <a:srgbClr val="585858"/>
            </a:solidFill>
          </a:ln>
        </p:spPr>
        <p:txBody>
          <a:bodyPr vert="horz" wrap="square" lIns="0" tIns="73660" rIns="0" bIns="0" rtlCol="0">
            <a:spAutoFit/>
          </a:bodyPr>
          <a:lstStyle/>
          <a:p>
            <a:pPr marL="93980">
              <a:lnSpc>
                <a:spcPct val="100000"/>
              </a:lnSpc>
              <a:spcBef>
                <a:spcPts val="58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p:txBody>
      </p:sp>
      <p:sp>
        <p:nvSpPr>
          <p:cNvPr id="5" name="object 5"/>
          <p:cNvSpPr txBox="1"/>
          <p:nvPr/>
        </p:nvSpPr>
        <p:spPr>
          <a:xfrm>
            <a:off x="5627370" y="3023425"/>
            <a:ext cx="3204845" cy="362585"/>
          </a:xfrm>
          <a:prstGeom prst="rect">
            <a:avLst/>
          </a:prstGeom>
          <a:solidFill>
            <a:srgbClr val="FFFFFF"/>
          </a:solidFill>
          <a:ln w="9525">
            <a:solidFill>
              <a:srgbClr val="585858"/>
            </a:solidFill>
          </a:ln>
        </p:spPr>
        <p:txBody>
          <a:bodyPr vert="horz" wrap="square" lIns="0" tIns="73660" rIns="0" bIns="0" rtlCol="0">
            <a:spAutoFit/>
          </a:bodyPr>
          <a:lstStyle/>
          <a:p>
            <a:pPr marL="93980">
              <a:lnSpc>
                <a:spcPct val="100000"/>
              </a:lnSpc>
              <a:spcBef>
                <a:spcPts val="58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p:txBody>
      </p:sp>
      <p:sp>
        <p:nvSpPr>
          <p:cNvPr id="6" name="object 6"/>
          <p:cNvSpPr txBox="1"/>
          <p:nvPr/>
        </p:nvSpPr>
        <p:spPr>
          <a:xfrm>
            <a:off x="5523865" y="1885086"/>
            <a:ext cx="3423285" cy="3094990"/>
          </a:xfrm>
          <a:prstGeom prst="rect">
            <a:avLst/>
          </a:prstGeom>
          <a:solidFill>
            <a:srgbClr val="B7B7B7"/>
          </a:solidFill>
        </p:spPr>
        <p:txBody>
          <a:bodyPr vert="horz" wrap="square" lIns="0" tIns="0" rIns="0" bIns="0" rtlCol="0">
            <a:spAutoFit/>
          </a:bodyPr>
          <a:lstStyle/>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a:lnSpc>
                <a:spcPct val="100000"/>
              </a:lnSpc>
            </a:pPr>
            <a:endParaRPr sz="1500">
              <a:latin typeface="Times New Roman" panose="02020603050405020304"/>
              <a:cs typeface="Times New Roman" panose="02020603050405020304"/>
            </a:endParaRPr>
          </a:p>
          <a:p>
            <a:pPr marL="47625" algn="ctr">
              <a:lnSpc>
                <a:spcPct val="100000"/>
              </a:lnSpc>
              <a:spcBef>
                <a:spcPts val="1190"/>
              </a:spcBef>
            </a:pPr>
            <a:r>
              <a:rPr sz="1400" b="1" dirty="0">
                <a:latin typeface="Arial" panose="020B0604020202020204"/>
                <a:cs typeface="Arial" panose="020B0604020202020204"/>
              </a:rPr>
              <a:t>… …</a:t>
            </a:r>
            <a:endParaRPr sz="1400">
              <a:latin typeface="Arial" panose="020B0604020202020204"/>
              <a:cs typeface="Arial" panose="020B0604020202020204"/>
            </a:endParaRPr>
          </a:p>
        </p:txBody>
      </p:sp>
      <p:sp>
        <p:nvSpPr>
          <p:cNvPr id="7" name="object 7"/>
          <p:cNvSpPr txBox="1"/>
          <p:nvPr/>
        </p:nvSpPr>
        <p:spPr>
          <a:xfrm>
            <a:off x="5627370" y="2533205"/>
            <a:ext cx="3204845" cy="362585"/>
          </a:xfrm>
          <a:prstGeom prst="rect">
            <a:avLst/>
          </a:prstGeom>
          <a:solidFill>
            <a:srgbClr val="FFFFFF"/>
          </a:solidFill>
          <a:ln w="9525">
            <a:solidFill>
              <a:srgbClr val="585858"/>
            </a:solidFill>
          </a:ln>
        </p:spPr>
        <p:txBody>
          <a:bodyPr vert="horz" wrap="square" lIns="0" tIns="73025" rIns="0" bIns="0" rtlCol="0">
            <a:spAutoFit/>
          </a:bodyPr>
          <a:lstStyle/>
          <a:p>
            <a:pPr marL="93980">
              <a:lnSpc>
                <a:spcPct val="100000"/>
              </a:lnSpc>
              <a:spcBef>
                <a:spcPts val="57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8" name="object 8"/>
          <p:cNvSpPr txBox="1"/>
          <p:nvPr/>
        </p:nvSpPr>
        <p:spPr>
          <a:xfrm>
            <a:off x="5627370" y="2042985"/>
            <a:ext cx="3204845" cy="362585"/>
          </a:xfrm>
          <a:prstGeom prst="rect">
            <a:avLst/>
          </a:prstGeom>
          <a:solidFill>
            <a:srgbClr val="FFFFFF"/>
          </a:solidFill>
          <a:ln w="9525">
            <a:solidFill>
              <a:srgbClr val="585858"/>
            </a:solidFill>
          </a:ln>
        </p:spPr>
        <p:txBody>
          <a:bodyPr vert="horz" wrap="square" lIns="0" tIns="72390" rIns="0" bIns="0" rtlCol="0">
            <a:spAutoFit/>
          </a:bodyPr>
          <a:lstStyle/>
          <a:p>
            <a:pPr marL="93980">
              <a:lnSpc>
                <a:spcPct val="100000"/>
              </a:lnSpc>
              <a:spcBef>
                <a:spcPts val="57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p:txBody>
      </p:sp>
      <p:sp>
        <p:nvSpPr>
          <p:cNvPr id="10" name="object 10"/>
          <p:cNvSpPr txBox="1"/>
          <p:nvPr/>
        </p:nvSpPr>
        <p:spPr>
          <a:xfrm>
            <a:off x="390550" y="891517"/>
            <a:ext cx="5098415" cy="702945"/>
          </a:xfrm>
          <a:prstGeom prst="rect">
            <a:avLst/>
          </a:prstGeom>
        </p:spPr>
        <p:txBody>
          <a:bodyPr vert="horz" wrap="square" lIns="0" tIns="59690" rIns="0" bIns="0" rtlCol="0">
            <a:spAutoFit/>
          </a:bodyPr>
          <a:lstStyle/>
          <a:p>
            <a:pPr marL="12700">
              <a:lnSpc>
                <a:spcPct val="100000"/>
              </a:lnSpc>
              <a:spcBef>
                <a:spcPts val="470"/>
              </a:spcBef>
            </a:pPr>
            <a:r>
              <a:rPr sz="2000" b="1" spc="5" dirty="0">
                <a:latin typeface="Trebuchet MS" panose="020B0603020202020204"/>
                <a:cs typeface="Trebuchet MS" panose="020B0603020202020204"/>
              </a:rPr>
              <a:t>Scalability</a:t>
            </a:r>
            <a:endParaRPr sz="2000">
              <a:latin typeface="Trebuchet MS" panose="020B0603020202020204"/>
              <a:cs typeface="Trebuchet MS" panose="020B0603020202020204"/>
            </a:endParaRPr>
          </a:p>
          <a:p>
            <a:pPr marL="314325" marR="5080" indent="-302260">
              <a:lnSpc>
                <a:spcPts val="2490"/>
              </a:lnSpc>
              <a:spcBef>
                <a:spcPts val="130"/>
              </a:spcBef>
            </a:pPr>
            <a:r>
              <a:rPr sz="1800" b="1" spc="484" dirty="0">
                <a:solidFill>
                  <a:srgbClr val="D5D5D5"/>
                </a:solidFill>
                <a:latin typeface="Arial" panose="020B0604020202020204"/>
                <a:cs typeface="Arial" panose="020B0604020202020204"/>
              </a:rPr>
              <a:t>√ </a:t>
            </a:r>
            <a:r>
              <a:rPr sz="1800" spc="-15" dirty="0">
                <a:solidFill>
                  <a:srgbClr val="D5D5D5"/>
                </a:solidFill>
                <a:latin typeface="Trebuchet MS" panose="020B0603020202020204"/>
                <a:cs typeface="Trebuchet MS" panose="020B0603020202020204"/>
              </a:rPr>
              <a:t>Linear </a:t>
            </a:r>
            <a:r>
              <a:rPr sz="1800" spc="-5" dirty="0">
                <a:solidFill>
                  <a:srgbClr val="D5D5D5"/>
                </a:solidFill>
                <a:latin typeface="Trebuchet MS" panose="020B0603020202020204"/>
                <a:cs typeface="Trebuchet MS" panose="020B0603020202020204"/>
              </a:rPr>
              <a:t>scaled capacity: CPU, Memory, Disk I/O  </a:t>
            </a:r>
            <a:endParaRPr sz="1800">
              <a:latin typeface="Trebuchet MS" panose="020B0603020202020204"/>
              <a:cs typeface="Trebuchet MS" panose="020B0603020202020204"/>
            </a:endParaRPr>
          </a:p>
        </p:txBody>
      </p:sp>
      <p:sp>
        <p:nvSpPr>
          <p:cNvPr id="11" name="object 11"/>
          <p:cNvSpPr/>
          <p:nvPr/>
        </p:nvSpPr>
        <p:spPr>
          <a:xfrm>
            <a:off x="403250" y="2505151"/>
            <a:ext cx="466953" cy="398068"/>
          </a:xfrm>
          <a:prstGeom prst="rect">
            <a:avLst/>
          </a:prstGeom>
          <a:blipFill>
            <a:blip r:embed="rId1" cstate="print"/>
            <a:stretch>
              <a:fillRect/>
            </a:stretch>
          </a:blipFill>
        </p:spPr>
        <p:txBody>
          <a:bodyPr wrap="square" lIns="0" tIns="0" rIns="0" bIns="0" rtlCol="0"/>
          <a:lstStyle/>
          <a:p/>
        </p:txBody>
      </p:sp>
      <p:sp>
        <p:nvSpPr>
          <p:cNvPr id="12" name="object 12"/>
          <p:cNvSpPr txBox="1"/>
          <p:nvPr/>
        </p:nvSpPr>
        <p:spPr>
          <a:xfrm>
            <a:off x="390550" y="2181543"/>
            <a:ext cx="3976370" cy="1017905"/>
          </a:xfrm>
          <a:prstGeom prst="rect">
            <a:avLst/>
          </a:prstGeom>
        </p:spPr>
        <p:txBody>
          <a:bodyPr vert="horz" wrap="square" lIns="0" tIns="64769" rIns="0" bIns="0" rtlCol="0">
            <a:spAutoFit/>
          </a:bodyPr>
          <a:lstStyle/>
          <a:p>
            <a:pPr marL="12700">
              <a:lnSpc>
                <a:spcPct val="100000"/>
              </a:lnSpc>
              <a:spcBef>
                <a:spcPts val="510"/>
              </a:spcBef>
            </a:pPr>
            <a:r>
              <a:rPr sz="2000" b="1" spc="5" dirty="0">
                <a:latin typeface="Trebuchet MS" panose="020B0603020202020204"/>
                <a:cs typeface="Trebuchet MS" panose="020B0603020202020204"/>
              </a:rPr>
              <a:t>Security</a:t>
            </a:r>
            <a:endParaRPr sz="2000">
              <a:latin typeface="Trebuchet MS" panose="020B0603020202020204"/>
              <a:cs typeface="Trebuchet MS" panose="020B0603020202020204"/>
            </a:endParaRPr>
          </a:p>
          <a:p>
            <a:pPr marL="268605">
              <a:lnSpc>
                <a:spcPct val="100000"/>
              </a:lnSpc>
              <a:spcBef>
                <a:spcPts val="360"/>
              </a:spcBef>
            </a:pPr>
            <a:r>
              <a:rPr sz="1800" spc="-5" dirty="0">
                <a:solidFill>
                  <a:srgbClr val="FF0000"/>
                </a:solidFill>
                <a:latin typeface="Trebuchet MS" panose="020B0603020202020204"/>
                <a:cs typeface="Trebuchet MS" panose="020B0603020202020204"/>
              </a:rPr>
              <a:t>Attack </a:t>
            </a:r>
            <a:r>
              <a:rPr sz="1800" spc="-10" dirty="0">
                <a:solidFill>
                  <a:srgbClr val="FF0000"/>
                </a:solidFill>
                <a:latin typeface="Trebuchet MS" panose="020B0603020202020204"/>
                <a:cs typeface="Trebuchet MS" panose="020B0603020202020204"/>
              </a:rPr>
              <a:t>bar: </a:t>
            </a:r>
            <a:r>
              <a:rPr sz="1800" spc="-5" dirty="0">
                <a:solidFill>
                  <a:srgbClr val="FF0000"/>
                </a:solidFill>
                <a:latin typeface="Trebuchet MS" panose="020B0603020202020204"/>
                <a:cs typeface="Trebuchet MS" panose="020B0603020202020204"/>
              </a:rPr>
              <a:t>mining power dilution</a:t>
            </a:r>
            <a:r>
              <a:rPr sz="1800" spc="-35" dirty="0">
                <a:solidFill>
                  <a:srgbClr val="FF0000"/>
                </a:solidFill>
                <a:latin typeface="Trebuchet MS" panose="020B0603020202020204"/>
                <a:cs typeface="Trebuchet MS" panose="020B0603020202020204"/>
              </a:rPr>
              <a:t> </a:t>
            </a:r>
            <a:r>
              <a:rPr sz="1800" spc="-10" dirty="0">
                <a:solidFill>
                  <a:srgbClr val="FF0000"/>
                </a:solidFill>
                <a:latin typeface="Trebuchet MS" panose="020B0603020202020204"/>
                <a:cs typeface="Trebuchet MS" panose="020B0603020202020204"/>
              </a:rPr>
              <a:t>??</a:t>
            </a:r>
            <a:endParaRPr sz="1800">
              <a:latin typeface="Trebuchet MS" panose="020B0603020202020204"/>
              <a:cs typeface="Trebuchet MS" panose="020B0603020202020204"/>
            </a:endParaRPr>
          </a:p>
          <a:p>
            <a:pPr marL="12700">
              <a:lnSpc>
                <a:spcPct val="100000"/>
              </a:lnSpc>
              <a:spcBef>
                <a:spcPts val="325"/>
              </a:spcBef>
            </a:pPr>
            <a:r>
              <a:rPr sz="1800" b="1" spc="484" dirty="0">
                <a:solidFill>
                  <a:srgbClr val="D5D5D5"/>
                </a:solidFill>
                <a:latin typeface="Arial" panose="020B0604020202020204"/>
                <a:cs typeface="Arial" panose="020B0604020202020204"/>
              </a:rPr>
              <a:t>√</a:t>
            </a:r>
            <a:r>
              <a:rPr sz="1800" b="1" spc="-60" dirty="0">
                <a:solidFill>
                  <a:srgbClr val="D5D5D5"/>
                </a:solidFill>
                <a:latin typeface="Arial" panose="020B0604020202020204"/>
                <a:cs typeface="Arial" panose="020B0604020202020204"/>
              </a:rPr>
              <a:t> </a:t>
            </a:r>
            <a:r>
              <a:rPr sz="1800" spc="-5" dirty="0">
                <a:solidFill>
                  <a:srgbClr val="D5D5D5"/>
                </a:solidFill>
                <a:latin typeface="Trebuchet MS" panose="020B0603020202020204"/>
                <a:cs typeface="Trebuchet MS" panose="020B0603020202020204"/>
              </a:rPr>
              <a:t>Sybil </a:t>
            </a:r>
            <a:r>
              <a:rPr sz="1800" spc="-10" dirty="0">
                <a:solidFill>
                  <a:srgbClr val="D5D5D5"/>
                </a:solidFill>
                <a:latin typeface="Trebuchet MS" panose="020B0603020202020204"/>
                <a:cs typeface="Trebuchet MS" panose="020B0603020202020204"/>
              </a:rPr>
              <a:t>resistant</a:t>
            </a:r>
            <a:endParaRPr sz="1800">
              <a:latin typeface="Trebuchet MS" panose="020B0603020202020204"/>
              <a:cs typeface="Trebuchet MS" panose="020B0603020202020204"/>
            </a:endParaRPr>
          </a:p>
        </p:txBody>
      </p:sp>
      <p:sp>
        <p:nvSpPr>
          <p:cNvPr id="13" name="object 13"/>
          <p:cNvSpPr txBox="1"/>
          <p:nvPr/>
        </p:nvSpPr>
        <p:spPr>
          <a:xfrm>
            <a:off x="313080" y="3385852"/>
            <a:ext cx="3712210" cy="909319"/>
          </a:xfrm>
          <a:prstGeom prst="rect">
            <a:avLst/>
          </a:prstGeom>
        </p:spPr>
        <p:txBody>
          <a:bodyPr vert="horz" wrap="square" lIns="0" tIns="59690" rIns="0" bIns="0" rtlCol="0">
            <a:spAutoFit/>
          </a:bodyPr>
          <a:lstStyle/>
          <a:p>
            <a:pPr marL="12700">
              <a:lnSpc>
                <a:spcPct val="100000"/>
              </a:lnSpc>
              <a:spcBef>
                <a:spcPts val="470"/>
              </a:spcBef>
            </a:pPr>
            <a:r>
              <a:rPr sz="1800" b="1" dirty="0">
                <a:latin typeface="Trebuchet MS" panose="020B0603020202020204"/>
                <a:cs typeface="Trebuchet MS" panose="020B0603020202020204"/>
              </a:rPr>
              <a:t>Decentralization</a:t>
            </a:r>
            <a:endParaRPr sz="1800">
              <a:latin typeface="Trebuchet MS" panose="020B0603020202020204"/>
              <a:cs typeface="Trebuchet MS" panose="020B0603020202020204"/>
            </a:endParaRPr>
          </a:p>
          <a:p>
            <a:pPr marL="12700">
              <a:lnSpc>
                <a:spcPct val="100000"/>
              </a:lnSpc>
              <a:spcBef>
                <a:spcPts val="360"/>
              </a:spcBef>
            </a:pPr>
            <a:r>
              <a:rPr sz="1550" b="1" spc="445" dirty="0">
                <a:solidFill>
                  <a:srgbClr val="D5D5D5"/>
                </a:solidFill>
                <a:latin typeface="Arial" panose="020B0604020202020204"/>
                <a:cs typeface="Arial" panose="020B0604020202020204"/>
              </a:rPr>
              <a:t>√</a:t>
            </a:r>
            <a:r>
              <a:rPr sz="1550" b="1" spc="40" dirty="0">
                <a:solidFill>
                  <a:srgbClr val="D5D5D5"/>
                </a:solidFill>
                <a:latin typeface="Arial" panose="020B0604020202020204"/>
                <a:cs typeface="Arial" panose="020B0604020202020204"/>
              </a:rPr>
              <a:t> </a:t>
            </a:r>
            <a:r>
              <a:rPr sz="1550" spc="15" dirty="0">
                <a:solidFill>
                  <a:srgbClr val="D5D5D5"/>
                </a:solidFill>
                <a:latin typeface="Trebuchet MS" panose="020B0603020202020204"/>
                <a:cs typeface="Trebuchet MS" panose="020B0603020202020204"/>
              </a:rPr>
              <a:t>Permissionless </a:t>
            </a:r>
            <a:r>
              <a:rPr sz="1550" spc="20" dirty="0">
                <a:solidFill>
                  <a:srgbClr val="D5D5D5"/>
                </a:solidFill>
                <a:latin typeface="Trebuchet MS" panose="020B0603020202020204"/>
                <a:cs typeface="Trebuchet MS" panose="020B0603020202020204"/>
              </a:rPr>
              <a:t>mining</a:t>
            </a:r>
            <a:endParaRPr sz="1550">
              <a:latin typeface="Trebuchet MS" panose="020B0603020202020204"/>
              <a:cs typeface="Trebuchet MS" panose="020B0603020202020204"/>
            </a:endParaRPr>
          </a:p>
          <a:p>
            <a:pPr marL="12700">
              <a:lnSpc>
                <a:spcPct val="100000"/>
              </a:lnSpc>
              <a:spcBef>
                <a:spcPts val="335"/>
              </a:spcBef>
            </a:pPr>
            <a:r>
              <a:rPr sz="1550" b="1" spc="445" dirty="0">
                <a:solidFill>
                  <a:srgbClr val="D5D5D5"/>
                </a:solidFill>
                <a:latin typeface="Arial" panose="020B0604020202020204"/>
                <a:cs typeface="Arial" panose="020B0604020202020204"/>
              </a:rPr>
              <a:t>√ </a:t>
            </a:r>
            <a:r>
              <a:rPr sz="1550" spc="20" dirty="0">
                <a:solidFill>
                  <a:srgbClr val="D5D5D5"/>
                </a:solidFill>
                <a:latin typeface="Trebuchet MS" panose="020B0603020202020204"/>
                <a:cs typeface="Trebuchet MS" panose="020B0603020202020204"/>
              </a:rPr>
              <a:t>Low </a:t>
            </a:r>
            <a:r>
              <a:rPr sz="1550" spc="15" dirty="0">
                <a:solidFill>
                  <a:srgbClr val="D5D5D5"/>
                </a:solidFill>
                <a:latin typeface="Trebuchet MS" panose="020B0603020202020204"/>
                <a:cs typeface="Trebuchet MS" panose="020B0603020202020204"/>
              </a:rPr>
              <a:t>barrier </a:t>
            </a:r>
            <a:r>
              <a:rPr sz="1550" spc="20" dirty="0">
                <a:solidFill>
                  <a:srgbClr val="D5D5D5"/>
                </a:solidFill>
                <a:latin typeface="Trebuchet MS" panose="020B0603020202020204"/>
                <a:cs typeface="Trebuchet MS" panose="020B0603020202020204"/>
              </a:rPr>
              <a:t>of </a:t>
            </a:r>
            <a:r>
              <a:rPr sz="1550" spc="10" dirty="0">
                <a:solidFill>
                  <a:srgbClr val="D5D5D5"/>
                </a:solidFill>
                <a:latin typeface="Trebuchet MS" panose="020B0603020202020204"/>
                <a:cs typeface="Trebuchet MS" panose="020B0603020202020204"/>
              </a:rPr>
              <a:t>participate </a:t>
            </a:r>
            <a:r>
              <a:rPr sz="1550" spc="5" dirty="0">
                <a:solidFill>
                  <a:srgbClr val="D5D5D5"/>
                </a:solidFill>
                <a:latin typeface="Trebuchet MS" panose="020B0603020202020204"/>
                <a:cs typeface="Trebuchet MS" panose="020B0603020202020204"/>
              </a:rPr>
              <a:t>(full</a:t>
            </a:r>
            <a:r>
              <a:rPr sz="1550" spc="-300" dirty="0">
                <a:solidFill>
                  <a:srgbClr val="D5D5D5"/>
                </a:solidFill>
                <a:latin typeface="Trebuchet MS" panose="020B0603020202020204"/>
                <a:cs typeface="Trebuchet MS" panose="020B0603020202020204"/>
              </a:rPr>
              <a:t> </a:t>
            </a:r>
            <a:r>
              <a:rPr sz="1550" spc="15" dirty="0">
                <a:solidFill>
                  <a:srgbClr val="D5D5D5"/>
                </a:solidFill>
                <a:latin typeface="Trebuchet MS" panose="020B0603020202020204"/>
                <a:cs typeface="Trebuchet MS" panose="020B0603020202020204"/>
              </a:rPr>
              <a:t>nodes)</a:t>
            </a:r>
            <a:endParaRPr sz="1550">
              <a:latin typeface="Trebuchet MS" panose="020B0603020202020204"/>
              <a:cs typeface="Trebuchet MS" panose="020B0603020202020204"/>
            </a:endParaRPr>
          </a:p>
        </p:txBody>
      </p:sp>
      <p:sp>
        <p:nvSpPr>
          <p:cNvPr id="14" name="文本框 13"/>
          <p:cNvSpPr txBox="1"/>
          <p:nvPr/>
        </p:nvSpPr>
        <p:spPr>
          <a:xfrm>
            <a:off x="403225" y="1771650"/>
            <a:ext cx="5019040" cy="410210"/>
          </a:xfrm>
          <a:prstGeom prst="rect">
            <a:avLst/>
          </a:prstGeom>
          <a:noFill/>
        </p:spPr>
        <p:txBody>
          <a:bodyPr wrap="none" rtlCol="0" anchor="t">
            <a:spAutoFit/>
          </a:bodyPr>
          <a:p>
            <a:pPr marL="314325" marR="5080" indent="-302260" algn="l">
              <a:lnSpc>
                <a:spcPts val="2490"/>
              </a:lnSpc>
              <a:spcBef>
                <a:spcPts val="130"/>
              </a:spcBef>
            </a:pPr>
            <a:r>
              <a:rPr b="1" spc="484" dirty="0">
                <a:solidFill>
                  <a:srgbClr val="92D050"/>
                </a:solidFill>
                <a:latin typeface="Arial" panose="020B0604020202020204"/>
                <a:cs typeface="Arial" panose="020B0604020202020204"/>
                <a:sym typeface="+mn-ea"/>
              </a:rPr>
              <a:t>√</a:t>
            </a:r>
            <a:r>
              <a:rPr spc="-10" dirty="0">
                <a:gradFill>
                  <a:gsLst>
                    <a:gs pos="0">
                      <a:srgbClr val="14CD68"/>
                    </a:gs>
                    <a:gs pos="100000">
                      <a:srgbClr val="0B6E38"/>
                    </a:gs>
                  </a:gsLst>
                  <a:lin scaled="0"/>
                </a:gradFill>
                <a:latin typeface="Trebuchet MS" panose="020B0603020202020204"/>
                <a:cs typeface="Trebuchet MS" panose="020B0603020202020204"/>
                <a:sym typeface="+mn-ea"/>
              </a:rPr>
              <a:t>Throughput </a:t>
            </a:r>
            <a:r>
              <a:rPr lang="zh-CN" spc="-10" dirty="0">
                <a:gradFill>
                  <a:gsLst>
                    <a:gs pos="0">
                      <a:srgbClr val="14CD68"/>
                    </a:gs>
                    <a:gs pos="100000">
                      <a:srgbClr val="0B6E38"/>
                    </a:gs>
                  </a:gsLst>
                  <a:lin scaled="0"/>
                </a:gradFill>
                <a:latin typeface="Trebuchet MS" panose="020B0603020202020204"/>
                <a:cs typeface="Trebuchet MS" panose="020B0603020202020204"/>
                <a:sym typeface="+mn-ea"/>
              </a:rPr>
              <a:t>！！</a:t>
            </a:r>
            <a:r>
              <a:rPr spc="-10" dirty="0">
                <a:gradFill>
                  <a:gsLst>
                    <a:gs pos="0">
                      <a:srgbClr val="14CD68"/>
                    </a:gs>
                    <a:gs pos="100000">
                      <a:srgbClr val="0B6E38"/>
                    </a:gs>
                  </a:gsLst>
                  <a:lin scaled="0"/>
                </a:gradFill>
                <a:latin typeface="Trebuchet MS" panose="020B0603020202020204"/>
                <a:cs typeface="Trebuchet MS" panose="020B0603020202020204"/>
                <a:sym typeface="+mn-ea"/>
              </a:rPr>
              <a:t> </a:t>
            </a:r>
            <a:r>
              <a:rPr spc="-5" dirty="0">
                <a:gradFill>
                  <a:gsLst>
                    <a:gs pos="0">
                      <a:srgbClr val="14CD68"/>
                    </a:gs>
                    <a:gs pos="100000">
                      <a:srgbClr val="0B6E38"/>
                    </a:gs>
                  </a:gsLst>
                  <a:lin scaled="0"/>
                </a:gradFill>
                <a:latin typeface="Trebuchet MS" panose="020B0603020202020204"/>
                <a:cs typeface="Trebuchet MS" panose="020B0603020202020204"/>
                <a:sym typeface="+mn-ea"/>
              </a:rPr>
              <a:t>Cross-zone </a:t>
            </a:r>
            <a:r>
              <a:rPr spc="-10" dirty="0">
                <a:gradFill>
                  <a:gsLst>
                    <a:gs pos="0">
                      <a:srgbClr val="14CD68"/>
                    </a:gs>
                    <a:gs pos="100000">
                      <a:srgbClr val="0B6E38"/>
                    </a:gs>
                  </a:gsLst>
                  <a:lin scaled="0"/>
                </a:gradFill>
                <a:latin typeface="Trebuchet MS" panose="020B0603020202020204"/>
                <a:cs typeface="Trebuchet MS" panose="020B0603020202020204"/>
                <a:sym typeface="+mn-ea"/>
              </a:rPr>
              <a:t>transaction</a:t>
            </a:r>
            <a:r>
              <a:rPr spc="150" dirty="0">
                <a:gradFill>
                  <a:gsLst>
                    <a:gs pos="0">
                      <a:srgbClr val="14CD68"/>
                    </a:gs>
                    <a:gs pos="100000">
                      <a:srgbClr val="0B6E38"/>
                    </a:gs>
                  </a:gsLst>
                  <a:lin scaled="0"/>
                </a:gradFill>
                <a:latin typeface="Trebuchet MS" panose="020B0603020202020204"/>
                <a:cs typeface="Trebuchet MS" panose="020B0603020202020204"/>
                <a:sym typeface="+mn-ea"/>
              </a:rPr>
              <a:t> </a:t>
            </a:r>
            <a:r>
              <a:rPr lang="zh-CN" spc="150" dirty="0">
                <a:gradFill>
                  <a:gsLst>
                    <a:gs pos="0">
                      <a:srgbClr val="14CD68"/>
                    </a:gs>
                    <a:gs pos="100000">
                      <a:srgbClr val="0B6E38"/>
                    </a:gs>
                  </a:gsLst>
                  <a:lin scaled="0"/>
                </a:gradFill>
                <a:latin typeface="Trebuchet MS" panose="020B0603020202020204"/>
                <a:cs typeface="Trebuchet MS" panose="020B0603020202020204"/>
                <a:sym typeface="+mn-ea"/>
              </a:rPr>
              <a:t>！！</a:t>
            </a:r>
            <a:endParaRPr lang="zh-CN" spc="150" dirty="0">
              <a:gradFill>
                <a:gsLst>
                  <a:gs pos="0">
                    <a:srgbClr val="14CD68"/>
                  </a:gs>
                  <a:gs pos="100000">
                    <a:srgbClr val="0B6E38"/>
                  </a:gs>
                </a:gsLst>
                <a:lin scaled="0"/>
              </a:gradFill>
              <a:latin typeface="Trebuchet MS" panose="020B0603020202020204"/>
              <a:cs typeface="Trebuchet MS" panose="020B0603020202020204"/>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1964512"/>
            <a:ext cx="516509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0000"/>
                </a:solidFill>
              </a:rPr>
              <a:t>MINING POWER</a:t>
            </a:r>
            <a:r>
              <a:rPr sz="3600" spc="-95" dirty="0">
                <a:solidFill>
                  <a:srgbClr val="000000"/>
                </a:solidFill>
              </a:rPr>
              <a:t> </a:t>
            </a:r>
            <a:r>
              <a:rPr sz="3600" spc="-5" dirty="0">
                <a:solidFill>
                  <a:srgbClr val="000000"/>
                </a:solidFill>
              </a:rPr>
              <a:t>DILUTION</a:t>
            </a:r>
            <a:endParaRPr sz="3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1500" y="281762"/>
            <a:ext cx="6821170" cy="444500"/>
          </a:xfrm>
          <a:prstGeom prst="rect">
            <a:avLst/>
          </a:prstGeom>
        </p:spPr>
        <p:txBody>
          <a:bodyPr vert="horz" wrap="square" lIns="0" tIns="13970" rIns="0" bIns="0" rtlCol="0">
            <a:spAutoFit/>
          </a:bodyPr>
          <a:lstStyle/>
          <a:p>
            <a:pPr marL="12700">
              <a:lnSpc>
                <a:spcPct val="100000"/>
              </a:lnSpc>
              <a:spcBef>
                <a:spcPts val="110"/>
              </a:spcBef>
            </a:pPr>
            <a:r>
              <a:rPr lang="zh-CN" altLang="en-US" sz="2800">
                <a:solidFill>
                  <a:schemeClr val="tx1"/>
                </a:solidFill>
              </a:rPr>
              <a:t>攻击模型：</a:t>
            </a:r>
            <a:endParaRPr lang="zh-CN" altLang="en-US" sz="2800">
              <a:solidFill>
                <a:schemeClr val="tx1"/>
              </a:solidFill>
            </a:endParaRPr>
          </a:p>
        </p:txBody>
      </p:sp>
      <p:sp>
        <p:nvSpPr>
          <p:cNvPr id="14" name="文本框 13"/>
          <p:cNvSpPr txBox="1"/>
          <p:nvPr/>
        </p:nvSpPr>
        <p:spPr>
          <a:xfrm>
            <a:off x="539750" y="977265"/>
            <a:ext cx="7226300" cy="2861310"/>
          </a:xfrm>
          <a:prstGeom prst="rect">
            <a:avLst/>
          </a:prstGeom>
          <a:noFill/>
        </p:spPr>
        <p:txBody>
          <a:bodyPr wrap="square" rtlCol="0" anchor="t">
            <a:spAutoFit/>
          </a:bodyPr>
          <a:p>
            <a:r>
              <a:rPr lang="zh-CN" altLang="en-US"/>
              <a:t>在有 n 个共识组的 Monoxide 系统中，全网有效算力为 H，每个共识组的有效算力为 H/n。攻击者在实施攻击的时候，将其所有物理算力 T 分配到一个特定共识组，在这个共识组中获得有效算力T。那边当其物理算力超过 T &gt; H/n × 51% 的时候，攻击将可以成功，并构造不一致交易（例如双花交易）。</a:t>
            </a:r>
            <a:endParaRPr lang="zh-CN" altLang="en-US"/>
          </a:p>
          <a:p>
            <a:endParaRPr lang="zh-CN" altLang="en-US"/>
          </a:p>
          <a:p>
            <a:endParaRPr lang="zh-CN" altLang="en-US"/>
          </a:p>
          <a:p>
            <a:r>
              <a:rPr lang="zh-CN" altLang="en-US"/>
              <a:t>解决思路：</a:t>
            </a:r>
            <a:endParaRPr lang="zh-CN" altLang="en-US"/>
          </a:p>
          <a:p>
            <a:r>
              <a:rPr lang="zh-CN" altLang="en-US"/>
              <a:t>         </a:t>
            </a:r>
            <a:r>
              <a:rPr lang="en-US" altLang="zh-CN"/>
              <a:t>1</a:t>
            </a:r>
            <a:r>
              <a:rPr lang="zh-CN" altLang="en-US"/>
              <a:t>、防止用户将所有算力集中在同一区域；</a:t>
            </a:r>
            <a:endParaRPr lang="zh-CN" altLang="en-US"/>
          </a:p>
          <a:p>
            <a:r>
              <a:rPr lang="en-US" altLang="zh-CN"/>
              <a:t>         2</a:t>
            </a:r>
            <a:r>
              <a:rPr lang="zh-CN" altLang="en-US"/>
              <a:t>、扩大系统的有效算力。</a:t>
            </a:r>
            <a:endParaRPr lang="zh-CN" altLang="en-US"/>
          </a:p>
        </p:txBody>
      </p:sp>
      <p:sp>
        <p:nvSpPr>
          <p:cNvPr id="15" name="乘号 14"/>
          <p:cNvSpPr/>
          <p:nvPr/>
        </p:nvSpPr>
        <p:spPr>
          <a:xfrm>
            <a:off x="5258435" y="3181350"/>
            <a:ext cx="762000" cy="3810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右箭头 15"/>
          <p:cNvSpPr/>
          <p:nvPr/>
        </p:nvSpPr>
        <p:spPr>
          <a:xfrm>
            <a:off x="534035" y="3943350"/>
            <a:ext cx="1219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文本框 16"/>
          <p:cNvSpPr txBox="1"/>
          <p:nvPr/>
        </p:nvSpPr>
        <p:spPr>
          <a:xfrm>
            <a:off x="1976755" y="3943350"/>
            <a:ext cx="1097280" cy="368300"/>
          </a:xfrm>
          <a:prstGeom prst="rect">
            <a:avLst/>
          </a:prstGeom>
          <a:noFill/>
        </p:spPr>
        <p:txBody>
          <a:bodyPr wrap="none" rtlCol="0">
            <a:spAutoFit/>
          </a:bodyPr>
          <a:p>
            <a:r>
              <a:rPr lang="zh-CN" altLang="en-US"/>
              <a:t>连弩挖矿</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anim calcmode="lin" valueType="num">
                                      <p:cBhvr additive="base">
                                        <p:cTn id="7" dur="500" fill="hold"/>
                                        <p:tgtEl>
                                          <p:spTgt spid="1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xEl>
                                              <p:pRg st="4" end="4"/>
                                            </p:txEl>
                                          </p:spTgt>
                                        </p:tgtEl>
                                        <p:attrNameLst>
                                          <p:attrName>style.visibility</p:attrName>
                                        </p:attrNameLst>
                                      </p:cBhvr>
                                      <p:to>
                                        <p:strVal val="visible"/>
                                      </p:to>
                                    </p:set>
                                    <p:anim calcmode="lin" valueType="num">
                                      <p:cBhvr additive="base">
                                        <p:cTn id="11" dur="500" fill="hold"/>
                                        <p:tgtEl>
                                          <p:spTgt spid="1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anim calcmode="lin" valueType="num">
                                      <p:cBhvr additive="base">
                                        <p:cTn id="15" dur="500" fill="hold"/>
                                        <p:tgtEl>
                                          <p:spTgt spid="1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1762"/>
            <a:ext cx="3686810" cy="454025"/>
          </a:xfrm>
          <a:prstGeom prst="rect">
            <a:avLst/>
          </a:prstGeom>
        </p:spPr>
        <p:txBody>
          <a:bodyPr vert="horz" wrap="square" lIns="0" tIns="13970" rIns="0" bIns="0" rtlCol="0">
            <a:spAutoFit/>
          </a:bodyPr>
          <a:lstStyle/>
          <a:p>
            <a:pPr marL="12700">
              <a:lnSpc>
                <a:spcPct val="100000"/>
              </a:lnSpc>
              <a:spcBef>
                <a:spcPts val="110"/>
              </a:spcBef>
            </a:pPr>
            <a:r>
              <a:rPr sz="2800" spc="5" dirty="0">
                <a:solidFill>
                  <a:srgbClr val="000000"/>
                </a:solidFill>
              </a:rPr>
              <a:t>Effective </a:t>
            </a:r>
            <a:r>
              <a:rPr sz="2800" dirty="0">
                <a:solidFill>
                  <a:srgbClr val="000000"/>
                </a:solidFill>
              </a:rPr>
              <a:t>Mining</a:t>
            </a:r>
            <a:r>
              <a:rPr sz="2800" spc="-170" dirty="0">
                <a:solidFill>
                  <a:srgbClr val="000000"/>
                </a:solidFill>
              </a:rPr>
              <a:t> </a:t>
            </a:r>
            <a:r>
              <a:rPr sz="2800" spc="5" dirty="0">
                <a:solidFill>
                  <a:srgbClr val="000000"/>
                </a:solidFill>
              </a:rPr>
              <a:t>Power</a:t>
            </a:r>
            <a:endParaRPr sz="2800"/>
          </a:p>
        </p:txBody>
      </p:sp>
      <p:graphicFrame>
        <p:nvGraphicFramePr>
          <p:cNvPr id="3" name="object 3"/>
          <p:cNvGraphicFramePr>
            <a:graphicFrameLocks noGrp="1"/>
          </p:cNvGraphicFramePr>
          <p:nvPr/>
        </p:nvGraphicFramePr>
        <p:xfrm>
          <a:off x="5960808" y="1390141"/>
          <a:ext cx="2597150" cy="372110"/>
        </p:xfrm>
        <a:graphic>
          <a:graphicData uri="http://schemas.openxmlformats.org/drawingml/2006/table">
            <a:tbl>
              <a:tblPr firstRow="1" bandRow="1">
                <a:tableStyleId>{2D5ABB26-0587-4C30-8999-92F81FD0307C}</a:tableStyleId>
              </a:tblPr>
              <a:tblGrid>
                <a:gridCol w="2294890"/>
                <a:gridCol w="287019"/>
              </a:tblGrid>
              <a:tr h="185420">
                <a:tc gridSpan="2">
                  <a:txBody>
                    <a:bodyPr/>
                    <a:lstStyle/>
                    <a:p>
                      <a:pPr marL="99060">
                        <a:lnSpc>
                          <a:spcPts val="1190"/>
                        </a:lnSpc>
                        <a:spcBef>
                          <a:spcPts val="170"/>
                        </a:spcBef>
                      </a:pPr>
                      <a:r>
                        <a:rPr sz="1050" spc="20" dirty="0">
                          <a:latin typeface="Trebuchet MS" panose="020B0603020202020204"/>
                          <a:cs typeface="Trebuchet MS" panose="020B0603020202020204"/>
                        </a:rPr>
                        <a:t>000000000000000000221aca6af29cba4</a:t>
                      </a:r>
                      <a:endParaRPr sz="1050">
                        <a:latin typeface="Trebuchet MS" panose="020B0603020202020204"/>
                        <a:cs typeface="Trebuchet MS" panose="020B0603020202020204"/>
                      </a:endParaRPr>
                    </a:p>
                  </a:txBody>
                  <a:tcPr marL="0" marR="0" marT="21590" marB="0">
                    <a:lnL w="9525">
                      <a:solidFill>
                        <a:srgbClr val="585858"/>
                      </a:solidFill>
                      <a:prstDash val="solid"/>
                    </a:lnL>
                    <a:lnR w="9525">
                      <a:solidFill>
                        <a:srgbClr val="585858"/>
                      </a:solidFill>
                      <a:prstDash val="solid"/>
                    </a:lnR>
                    <a:lnT w="9525">
                      <a:solidFill>
                        <a:srgbClr val="585858"/>
                      </a:solidFill>
                      <a:prstDash val="solid"/>
                    </a:lnT>
                    <a:solidFill>
                      <a:srgbClr val="FFFFFF"/>
                    </a:solidFill>
                  </a:tcPr>
                </a:tc>
                <a:tc hMerge="1">
                  <a:tcPr marL="0" marR="0" marT="0" marB="0"/>
                </a:tc>
              </a:tr>
              <a:tr h="176530">
                <a:tc>
                  <a:txBody>
                    <a:bodyPr/>
                    <a:lstStyle/>
                    <a:p>
                      <a:pPr marL="99060">
                        <a:lnSpc>
                          <a:spcPts val="1195"/>
                        </a:lnSpc>
                      </a:pPr>
                      <a:r>
                        <a:rPr sz="1050" spc="10" dirty="0">
                          <a:latin typeface="Trebuchet MS" panose="020B0603020202020204"/>
                          <a:cs typeface="Trebuchet MS" panose="020B0603020202020204"/>
                        </a:rPr>
                        <a:t>4df1708ac1eef7ac6e9394defc39116</a:t>
                      </a:r>
                      <a:endParaRPr sz="1050">
                        <a:latin typeface="Trebuchet MS" panose="020B0603020202020204"/>
                        <a:cs typeface="Trebuchet MS" panose="020B0603020202020204"/>
                      </a:endParaRPr>
                    </a:p>
                  </a:txBody>
                  <a:tcPr marL="0" marR="0" marT="0" marB="0">
                    <a:lnL w="9525">
                      <a:solidFill>
                        <a:srgbClr val="585858"/>
                      </a:solidFill>
                      <a:prstDash val="solid"/>
                    </a:lnL>
                    <a:lnR w="76200">
                      <a:solidFill>
                        <a:srgbClr val="F5F5F5"/>
                      </a:solidFill>
                      <a:prstDash val="solid"/>
                    </a:lnR>
                    <a:lnB w="9525">
                      <a:solidFill>
                        <a:srgbClr val="585858"/>
                      </a:solidFill>
                      <a:prstDash val="solid"/>
                    </a:lnB>
                    <a:solidFill>
                      <a:srgbClr val="FFFFFF"/>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76200">
                      <a:solidFill>
                        <a:srgbClr val="F5F5F5"/>
                      </a:solidFill>
                      <a:prstDash val="solid"/>
                    </a:lnL>
                    <a:lnR w="9525">
                      <a:solidFill>
                        <a:srgbClr val="585858"/>
                      </a:solidFill>
                      <a:prstDash val="solid"/>
                    </a:lnR>
                    <a:lnB w="9525">
                      <a:solidFill>
                        <a:srgbClr val="585858"/>
                      </a:solidFill>
                      <a:prstDash val="solid"/>
                    </a:lnB>
                    <a:solidFill>
                      <a:srgbClr val="FFFFFF"/>
                    </a:solidFill>
                  </a:tcPr>
                </a:tc>
              </a:tr>
            </a:tbl>
          </a:graphicData>
        </a:graphic>
      </p:graphicFrame>
      <p:sp>
        <p:nvSpPr>
          <p:cNvPr id="4" name="object 4"/>
          <p:cNvSpPr/>
          <p:nvPr/>
        </p:nvSpPr>
        <p:spPr>
          <a:xfrm>
            <a:off x="3732403" y="1416050"/>
            <a:ext cx="1320800" cy="325755"/>
          </a:xfrm>
          <a:custGeom>
            <a:avLst/>
            <a:gdLst/>
            <a:ahLst/>
            <a:cxnLst/>
            <a:rect l="l" t="t" r="r" b="b"/>
            <a:pathLst>
              <a:path w="1320800" h="325755">
                <a:moveTo>
                  <a:pt x="1266317" y="0"/>
                </a:moveTo>
                <a:lnTo>
                  <a:pt x="54229" y="0"/>
                </a:lnTo>
                <a:lnTo>
                  <a:pt x="33111" y="4260"/>
                </a:lnTo>
                <a:lnTo>
                  <a:pt x="15875" y="15890"/>
                </a:lnTo>
                <a:lnTo>
                  <a:pt x="4258" y="33164"/>
                </a:lnTo>
                <a:lnTo>
                  <a:pt x="0" y="54355"/>
                </a:lnTo>
                <a:lnTo>
                  <a:pt x="0" y="271525"/>
                </a:lnTo>
                <a:lnTo>
                  <a:pt x="4258" y="292643"/>
                </a:lnTo>
                <a:lnTo>
                  <a:pt x="15875" y="309880"/>
                </a:lnTo>
                <a:lnTo>
                  <a:pt x="33111" y="321496"/>
                </a:lnTo>
                <a:lnTo>
                  <a:pt x="54229" y="325754"/>
                </a:lnTo>
                <a:lnTo>
                  <a:pt x="1266317" y="325754"/>
                </a:lnTo>
                <a:lnTo>
                  <a:pt x="1287434" y="321496"/>
                </a:lnTo>
                <a:lnTo>
                  <a:pt x="1304671" y="309880"/>
                </a:lnTo>
                <a:lnTo>
                  <a:pt x="1316287" y="292643"/>
                </a:lnTo>
                <a:lnTo>
                  <a:pt x="1320546" y="271525"/>
                </a:lnTo>
                <a:lnTo>
                  <a:pt x="1320546" y="54355"/>
                </a:lnTo>
                <a:lnTo>
                  <a:pt x="1316287" y="33164"/>
                </a:lnTo>
                <a:lnTo>
                  <a:pt x="1304671" y="15890"/>
                </a:lnTo>
                <a:lnTo>
                  <a:pt x="1287434" y="4260"/>
                </a:lnTo>
                <a:lnTo>
                  <a:pt x="1266317" y="0"/>
                </a:lnTo>
                <a:close/>
              </a:path>
            </a:pathLst>
          </a:custGeom>
          <a:solidFill>
            <a:srgbClr val="CCCCCC"/>
          </a:solidFill>
        </p:spPr>
        <p:txBody>
          <a:bodyPr wrap="square" lIns="0" tIns="0" rIns="0" bIns="0" rtlCol="0"/>
          <a:lstStyle/>
          <a:p/>
        </p:txBody>
      </p:sp>
      <p:sp>
        <p:nvSpPr>
          <p:cNvPr id="5" name="object 5"/>
          <p:cNvSpPr/>
          <p:nvPr/>
        </p:nvSpPr>
        <p:spPr>
          <a:xfrm>
            <a:off x="3732403" y="1416050"/>
            <a:ext cx="1320800" cy="325755"/>
          </a:xfrm>
          <a:custGeom>
            <a:avLst/>
            <a:gdLst/>
            <a:ahLst/>
            <a:cxnLst/>
            <a:rect l="l" t="t" r="r" b="b"/>
            <a:pathLst>
              <a:path w="1320800" h="325755">
                <a:moveTo>
                  <a:pt x="0" y="54355"/>
                </a:moveTo>
                <a:lnTo>
                  <a:pt x="4258" y="33164"/>
                </a:lnTo>
                <a:lnTo>
                  <a:pt x="15875" y="15890"/>
                </a:lnTo>
                <a:lnTo>
                  <a:pt x="33111" y="4260"/>
                </a:lnTo>
                <a:lnTo>
                  <a:pt x="54229" y="0"/>
                </a:lnTo>
                <a:lnTo>
                  <a:pt x="1266317" y="0"/>
                </a:lnTo>
                <a:lnTo>
                  <a:pt x="1287434" y="4260"/>
                </a:lnTo>
                <a:lnTo>
                  <a:pt x="1304671" y="15890"/>
                </a:lnTo>
                <a:lnTo>
                  <a:pt x="1316287" y="33164"/>
                </a:lnTo>
                <a:lnTo>
                  <a:pt x="1320546" y="54355"/>
                </a:lnTo>
                <a:lnTo>
                  <a:pt x="1320546" y="271525"/>
                </a:lnTo>
                <a:lnTo>
                  <a:pt x="1316287" y="292643"/>
                </a:lnTo>
                <a:lnTo>
                  <a:pt x="1304671" y="309880"/>
                </a:lnTo>
                <a:lnTo>
                  <a:pt x="1287434" y="321496"/>
                </a:lnTo>
                <a:lnTo>
                  <a:pt x="1266317" y="325754"/>
                </a:lnTo>
                <a:lnTo>
                  <a:pt x="54229" y="325754"/>
                </a:lnTo>
                <a:lnTo>
                  <a:pt x="33111" y="321496"/>
                </a:lnTo>
                <a:lnTo>
                  <a:pt x="15875" y="309879"/>
                </a:lnTo>
                <a:lnTo>
                  <a:pt x="4258" y="292643"/>
                </a:lnTo>
                <a:lnTo>
                  <a:pt x="0" y="271525"/>
                </a:lnTo>
                <a:lnTo>
                  <a:pt x="0" y="54355"/>
                </a:lnTo>
                <a:close/>
              </a:path>
            </a:pathLst>
          </a:custGeom>
          <a:ln w="9525">
            <a:solidFill>
              <a:srgbClr val="666666"/>
            </a:solidFill>
          </a:ln>
        </p:spPr>
        <p:txBody>
          <a:bodyPr wrap="square" lIns="0" tIns="0" rIns="0" bIns="0" rtlCol="0"/>
          <a:lstStyle/>
          <a:p/>
        </p:txBody>
      </p:sp>
      <p:sp>
        <p:nvSpPr>
          <p:cNvPr id="6" name="object 6"/>
          <p:cNvSpPr txBox="1"/>
          <p:nvPr/>
        </p:nvSpPr>
        <p:spPr>
          <a:xfrm>
            <a:off x="3737165" y="1441196"/>
            <a:ext cx="1311275" cy="267335"/>
          </a:xfrm>
          <a:prstGeom prst="rect">
            <a:avLst/>
          </a:prstGeom>
        </p:spPr>
        <p:txBody>
          <a:bodyPr vert="horz" wrap="square" lIns="0" tIns="16510" rIns="0" bIns="0" rtlCol="0">
            <a:spAutoFit/>
          </a:bodyPr>
          <a:lstStyle/>
          <a:p>
            <a:pPr marL="415925">
              <a:lnSpc>
                <a:spcPct val="100000"/>
              </a:lnSpc>
              <a:spcBef>
                <a:spcPts val="130"/>
              </a:spcBef>
            </a:pPr>
            <a:r>
              <a:rPr sz="1550" spc="20"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7" name="object 7"/>
          <p:cNvSpPr/>
          <p:nvPr/>
        </p:nvSpPr>
        <p:spPr>
          <a:xfrm>
            <a:off x="5052948" y="1540510"/>
            <a:ext cx="913130" cy="76200"/>
          </a:xfrm>
          <a:custGeom>
            <a:avLst/>
            <a:gdLst/>
            <a:ahLst/>
            <a:cxnLst/>
            <a:rect l="l" t="t" r="r" b="b"/>
            <a:pathLst>
              <a:path w="913129" h="76200">
                <a:moveTo>
                  <a:pt x="76073" y="0"/>
                </a:moveTo>
                <a:lnTo>
                  <a:pt x="0" y="38353"/>
                </a:lnTo>
                <a:lnTo>
                  <a:pt x="76326" y="76200"/>
                </a:lnTo>
                <a:lnTo>
                  <a:pt x="76221" y="44450"/>
                </a:lnTo>
                <a:lnTo>
                  <a:pt x="63626" y="44450"/>
                </a:lnTo>
                <a:lnTo>
                  <a:pt x="63500" y="31750"/>
                </a:lnTo>
                <a:lnTo>
                  <a:pt x="76178" y="31712"/>
                </a:lnTo>
                <a:lnTo>
                  <a:pt x="76073" y="0"/>
                </a:lnTo>
                <a:close/>
              </a:path>
              <a:path w="913129" h="76200">
                <a:moveTo>
                  <a:pt x="76178" y="31712"/>
                </a:moveTo>
                <a:lnTo>
                  <a:pt x="63500" y="31750"/>
                </a:lnTo>
                <a:lnTo>
                  <a:pt x="63626" y="44450"/>
                </a:lnTo>
                <a:lnTo>
                  <a:pt x="76221" y="44412"/>
                </a:lnTo>
                <a:lnTo>
                  <a:pt x="76178" y="31712"/>
                </a:lnTo>
                <a:close/>
              </a:path>
              <a:path w="913129" h="76200">
                <a:moveTo>
                  <a:pt x="76221" y="44412"/>
                </a:moveTo>
                <a:lnTo>
                  <a:pt x="63626" y="44450"/>
                </a:lnTo>
                <a:lnTo>
                  <a:pt x="76221" y="44450"/>
                </a:lnTo>
                <a:close/>
              </a:path>
              <a:path w="913129" h="76200">
                <a:moveTo>
                  <a:pt x="912622" y="29210"/>
                </a:moveTo>
                <a:lnTo>
                  <a:pt x="76178" y="31712"/>
                </a:lnTo>
                <a:lnTo>
                  <a:pt x="76221" y="44412"/>
                </a:lnTo>
                <a:lnTo>
                  <a:pt x="912622" y="41910"/>
                </a:lnTo>
                <a:lnTo>
                  <a:pt x="912622" y="29210"/>
                </a:lnTo>
                <a:close/>
              </a:path>
            </a:pathLst>
          </a:custGeom>
          <a:solidFill>
            <a:srgbClr val="000000"/>
          </a:solidFill>
        </p:spPr>
        <p:txBody>
          <a:bodyPr wrap="square" lIns="0" tIns="0" rIns="0" bIns="0" rtlCol="0"/>
          <a:lstStyle/>
          <a:p/>
        </p:txBody>
      </p:sp>
      <p:sp>
        <p:nvSpPr>
          <p:cNvPr id="8" name="object 8"/>
          <p:cNvSpPr/>
          <p:nvPr/>
        </p:nvSpPr>
        <p:spPr>
          <a:xfrm>
            <a:off x="2757423" y="1540891"/>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9" name="object 9"/>
          <p:cNvSpPr txBox="1"/>
          <p:nvPr/>
        </p:nvSpPr>
        <p:spPr>
          <a:xfrm>
            <a:off x="6144259" y="1073607"/>
            <a:ext cx="2272030" cy="240029"/>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rebuchet MS" panose="020B0603020202020204"/>
                <a:cs typeface="Trebuchet MS" panose="020B0603020202020204"/>
              </a:rPr>
              <a:t>for(nonce=0;;nonce++){ </a:t>
            </a:r>
            <a:r>
              <a:rPr sz="1400" spc="-10" dirty="0">
                <a:latin typeface="Trebuchet MS" panose="020B0603020202020204"/>
                <a:cs typeface="Trebuchet MS" panose="020B0603020202020204"/>
              </a:rPr>
              <a:t>...</a:t>
            </a:r>
            <a:r>
              <a:rPr sz="1400" spc="-210" dirty="0">
                <a:latin typeface="Trebuchet MS" panose="020B0603020202020204"/>
                <a:cs typeface="Trebuchet MS" panose="020B0603020202020204"/>
              </a:rPr>
              <a:t> </a:t>
            </a:r>
            <a:r>
              <a:rPr sz="1400" dirty="0">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10" name="object 10"/>
          <p:cNvSpPr txBox="1"/>
          <p:nvPr/>
        </p:nvSpPr>
        <p:spPr>
          <a:xfrm>
            <a:off x="756843" y="1397698"/>
            <a:ext cx="2000885" cy="362585"/>
          </a:xfrm>
          <a:prstGeom prst="rect">
            <a:avLst/>
          </a:prstGeom>
          <a:solidFill>
            <a:srgbClr val="FFFFFF"/>
          </a:solidFill>
          <a:ln w="9525">
            <a:solidFill>
              <a:srgbClr val="585858"/>
            </a:solidFill>
          </a:ln>
        </p:spPr>
        <p:txBody>
          <a:bodyPr vert="horz" wrap="square" lIns="0" tIns="71755" rIns="0" bIns="0" rtlCol="0">
            <a:spAutoFit/>
          </a:bodyPr>
          <a:lstStyle/>
          <a:p>
            <a:pPr marL="91440">
              <a:lnSpc>
                <a:spcPct val="100000"/>
              </a:lnSpc>
              <a:spcBef>
                <a:spcPts val="565"/>
              </a:spcBef>
            </a:pPr>
            <a:r>
              <a:rPr sz="1400" spc="5" dirty="0">
                <a:latin typeface="Trebuchet MS" panose="020B0603020202020204"/>
                <a:cs typeface="Trebuchet MS" panose="020B0603020202020204"/>
              </a:rPr>
              <a:t>Single</a:t>
            </a:r>
            <a:r>
              <a:rPr sz="1400" spc="-40" dirty="0">
                <a:latin typeface="Trebuchet MS" panose="020B0603020202020204"/>
                <a:cs typeface="Trebuchet MS" panose="020B0603020202020204"/>
              </a:rPr>
              <a:t> </a:t>
            </a:r>
            <a:r>
              <a:rPr sz="1400" spc="-10" dirty="0">
                <a:latin typeface="Trebuchet MS" panose="020B0603020202020204"/>
                <a:cs typeface="Trebuchet MS" panose="020B0603020202020204"/>
              </a:rPr>
              <a:t>Chain</a:t>
            </a:r>
            <a:endParaRPr sz="1400">
              <a:latin typeface="Trebuchet MS" panose="020B0603020202020204"/>
              <a:cs typeface="Trebuchet MS" panose="020B0603020202020204"/>
            </a:endParaRPr>
          </a:p>
        </p:txBody>
      </p:sp>
      <p:sp>
        <p:nvSpPr>
          <p:cNvPr id="11" name="文本框 10"/>
          <p:cNvSpPr txBox="1"/>
          <p:nvPr/>
        </p:nvSpPr>
        <p:spPr>
          <a:xfrm>
            <a:off x="3302000" y="2249170"/>
            <a:ext cx="2540000" cy="645160"/>
          </a:xfrm>
          <a:prstGeom prst="rect">
            <a:avLst/>
          </a:prstGeom>
          <a:noFill/>
        </p:spPr>
        <p:txBody>
          <a:bodyPr wrap="square" rtlCol="0" anchor="t">
            <a:spAutoFit/>
          </a:bodyPr>
          <a:p>
            <a:r>
              <a:rPr lang="en-US" altLang="zh-CN">
                <a:sym typeface="+mn-ea"/>
              </a:rPr>
              <a:t>Effective Mining Power</a:t>
            </a:r>
            <a:endParaRPr lang="en-US" altLang="zh-CN"/>
          </a:p>
          <a:p>
            <a:r>
              <a:rPr lang="en-US" altLang="zh-CN">
                <a:sym typeface="+mn-ea"/>
              </a:rPr>
              <a:t>                    H</a:t>
            </a:r>
            <a:endParaRPr lang="zh-CN" altLang="en-US"/>
          </a:p>
        </p:txBody>
      </p:sp>
      <p:sp>
        <p:nvSpPr>
          <p:cNvPr id="12" name="文本框 11"/>
          <p:cNvSpPr txBox="1"/>
          <p:nvPr/>
        </p:nvSpPr>
        <p:spPr>
          <a:xfrm>
            <a:off x="5960745" y="2249170"/>
            <a:ext cx="2540000" cy="645160"/>
          </a:xfrm>
          <a:prstGeom prst="rect">
            <a:avLst/>
          </a:prstGeom>
          <a:noFill/>
        </p:spPr>
        <p:txBody>
          <a:bodyPr wrap="square" rtlCol="0" anchor="t">
            <a:spAutoFit/>
          </a:bodyPr>
          <a:p>
            <a:r>
              <a:rPr lang="en-US" altLang="zh-CN">
                <a:sym typeface="+mn-ea"/>
              </a:rPr>
              <a:t>Physical Mining Power</a:t>
            </a:r>
            <a:endParaRPr lang="en-US" altLang="zh-CN"/>
          </a:p>
          <a:p>
            <a:r>
              <a:rPr lang="en-US" altLang="zh-CN">
                <a:sym typeface="+mn-ea"/>
              </a:rPr>
              <a:t>                    H</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1762"/>
            <a:ext cx="2819400" cy="454025"/>
          </a:xfrm>
          <a:prstGeom prst="rect">
            <a:avLst/>
          </a:prstGeom>
        </p:spPr>
        <p:txBody>
          <a:bodyPr vert="horz" wrap="square" lIns="0" tIns="13970" rIns="0" bIns="0" rtlCol="0">
            <a:spAutoFit/>
          </a:bodyPr>
          <a:lstStyle/>
          <a:p>
            <a:pPr marL="12700">
              <a:lnSpc>
                <a:spcPct val="100000"/>
              </a:lnSpc>
              <a:spcBef>
                <a:spcPts val="110"/>
              </a:spcBef>
            </a:pPr>
            <a:r>
              <a:rPr sz="2800" spc="-5" dirty="0">
                <a:solidFill>
                  <a:srgbClr val="000000"/>
                </a:solidFill>
              </a:rPr>
              <a:t>Public</a:t>
            </a:r>
            <a:r>
              <a:rPr sz="2800" spc="-80" dirty="0">
                <a:solidFill>
                  <a:srgbClr val="000000"/>
                </a:solidFill>
              </a:rPr>
              <a:t> </a:t>
            </a:r>
            <a:r>
              <a:rPr sz="2800" spc="5" dirty="0">
                <a:solidFill>
                  <a:srgbClr val="000000"/>
                </a:solidFill>
              </a:rPr>
              <a:t>Blockchain</a:t>
            </a:r>
            <a:endParaRPr sz="2800"/>
          </a:p>
        </p:txBody>
      </p:sp>
      <p:sp>
        <p:nvSpPr>
          <p:cNvPr id="3" name="object 3"/>
          <p:cNvSpPr/>
          <p:nvPr/>
        </p:nvSpPr>
        <p:spPr>
          <a:xfrm>
            <a:off x="1833498" y="2099182"/>
            <a:ext cx="227330" cy="76200"/>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3522217" y="2099182"/>
            <a:ext cx="247142" cy="76200"/>
          </a:xfrm>
          <a:prstGeom prst="rect">
            <a:avLst/>
          </a:prstGeom>
          <a:blipFill>
            <a:blip r:embed="rId2" cstate="print"/>
            <a:stretch>
              <a:fillRect/>
            </a:stretch>
          </a:blipFill>
        </p:spPr>
        <p:txBody>
          <a:bodyPr wrap="square" lIns="0" tIns="0" rIns="0" bIns="0" rtlCol="0"/>
          <a:lstStyle/>
          <a:p/>
        </p:txBody>
      </p:sp>
      <p:sp>
        <p:nvSpPr>
          <p:cNvPr id="5" name="object 5"/>
          <p:cNvSpPr/>
          <p:nvPr/>
        </p:nvSpPr>
        <p:spPr>
          <a:xfrm>
            <a:off x="5041900" y="2099182"/>
            <a:ext cx="227457" cy="76200"/>
          </a:xfrm>
          <a:prstGeom prst="rect">
            <a:avLst/>
          </a:prstGeom>
          <a:blipFill>
            <a:blip r:embed="rId3" cstate="print"/>
            <a:stretch>
              <a:fillRect/>
            </a:stretch>
          </a:blipFill>
        </p:spPr>
        <p:txBody>
          <a:bodyPr wrap="square" lIns="0" tIns="0" rIns="0" bIns="0" rtlCol="0"/>
          <a:lstStyle/>
          <a:p/>
        </p:txBody>
      </p:sp>
      <p:sp>
        <p:nvSpPr>
          <p:cNvPr id="6" name="object 6"/>
          <p:cNvSpPr/>
          <p:nvPr/>
        </p:nvSpPr>
        <p:spPr>
          <a:xfrm>
            <a:off x="560984" y="1974976"/>
            <a:ext cx="1273175" cy="325120"/>
          </a:xfrm>
          <a:custGeom>
            <a:avLst/>
            <a:gdLst/>
            <a:ahLst/>
            <a:cxnLst/>
            <a:rect l="l" t="t" r="r" b="b"/>
            <a:pathLst>
              <a:path w="1273175" h="325119">
                <a:moveTo>
                  <a:pt x="1218539" y="0"/>
                </a:moveTo>
                <a:lnTo>
                  <a:pt x="54102" y="0"/>
                </a:lnTo>
                <a:lnTo>
                  <a:pt x="33041" y="4238"/>
                </a:lnTo>
                <a:lnTo>
                  <a:pt x="15844" y="15811"/>
                </a:lnTo>
                <a:lnTo>
                  <a:pt x="4251" y="33004"/>
                </a:lnTo>
                <a:lnTo>
                  <a:pt x="0" y="54102"/>
                </a:lnTo>
                <a:lnTo>
                  <a:pt x="0" y="270510"/>
                </a:lnTo>
                <a:lnTo>
                  <a:pt x="4251" y="291554"/>
                </a:lnTo>
                <a:lnTo>
                  <a:pt x="15844" y="308752"/>
                </a:lnTo>
                <a:lnTo>
                  <a:pt x="33041" y="320355"/>
                </a:lnTo>
                <a:lnTo>
                  <a:pt x="54102" y="324612"/>
                </a:lnTo>
                <a:lnTo>
                  <a:pt x="1218539" y="324612"/>
                </a:lnTo>
                <a:lnTo>
                  <a:pt x="1239583" y="320355"/>
                </a:lnTo>
                <a:lnTo>
                  <a:pt x="1256782" y="308752"/>
                </a:lnTo>
                <a:lnTo>
                  <a:pt x="1268385" y="291554"/>
                </a:lnTo>
                <a:lnTo>
                  <a:pt x="1272641" y="270510"/>
                </a:lnTo>
                <a:lnTo>
                  <a:pt x="1272641" y="54102"/>
                </a:lnTo>
                <a:lnTo>
                  <a:pt x="1268385" y="33004"/>
                </a:lnTo>
                <a:lnTo>
                  <a:pt x="1256782" y="15811"/>
                </a:lnTo>
                <a:lnTo>
                  <a:pt x="1239583" y="4238"/>
                </a:lnTo>
                <a:lnTo>
                  <a:pt x="1218539" y="0"/>
                </a:lnTo>
                <a:close/>
              </a:path>
            </a:pathLst>
          </a:custGeom>
          <a:solidFill>
            <a:srgbClr val="CCCCCC"/>
          </a:solidFill>
        </p:spPr>
        <p:txBody>
          <a:bodyPr wrap="square" lIns="0" tIns="0" rIns="0" bIns="0" rtlCol="0"/>
          <a:lstStyle/>
          <a:p/>
        </p:txBody>
      </p:sp>
      <p:sp>
        <p:nvSpPr>
          <p:cNvPr id="7" name="object 7"/>
          <p:cNvSpPr/>
          <p:nvPr/>
        </p:nvSpPr>
        <p:spPr>
          <a:xfrm>
            <a:off x="560984" y="1974976"/>
            <a:ext cx="1273175" cy="325120"/>
          </a:xfrm>
          <a:custGeom>
            <a:avLst/>
            <a:gdLst/>
            <a:ahLst/>
            <a:cxnLst/>
            <a:rect l="l" t="t" r="r" b="b"/>
            <a:pathLst>
              <a:path w="1273175" h="325119">
                <a:moveTo>
                  <a:pt x="0" y="54102"/>
                </a:moveTo>
                <a:lnTo>
                  <a:pt x="4251" y="33004"/>
                </a:lnTo>
                <a:lnTo>
                  <a:pt x="15844" y="15811"/>
                </a:lnTo>
                <a:lnTo>
                  <a:pt x="33041" y="4238"/>
                </a:lnTo>
                <a:lnTo>
                  <a:pt x="54102" y="0"/>
                </a:lnTo>
                <a:lnTo>
                  <a:pt x="1218539" y="0"/>
                </a:lnTo>
                <a:lnTo>
                  <a:pt x="1239583" y="4238"/>
                </a:lnTo>
                <a:lnTo>
                  <a:pt x="1256782" y="15811"/>
                </a:lnTo>
                <a:lnTo>
                  <a:pt x="1268385" y="33004"/>
                </a:lnTo>
                <a:lnTo>
                  <a:pt x="1272641" y="54102"/>
                </a:lnTo>
                <a:lnTo>
                  <a:pt x="1272641" y="270510"/>
                </a:lnTo>
                <a:lnTo>
                  <a:pt x="1268385" y="291554"/>
                </a:lnTo>
                <a:lnTo>
                  <a:pt x="1256782" y="308752"/>
                </a:lnTo>
                <a:lnTo>
                  <a:pt x="1239583" y="320355"/>
                </a:lnTo>
                <a:lnTo>
                  <a:pt x="1218539" y="324612"/>
                </a:lnTo>
                <a:lnTo>
                  <a:pt x="54102" y="324612"/>
                </a:lnTo>
                <a:lnTo>
                  <a:pt x="33041" y="320355"/>
                </a:lnTo>
                <a:lnTo>
                  <a:pt x="15844" y="308752"/>
                </a:lnTo>
                <a:lnTo>
                  <a:pt x="4251" y="291554"/>
                </a:lnTo>
                <a:lnTo>
                  <a:pt x="0" y="270510"/>
                </a:lnTo>
                <a:lnTo>
                  <a:pt x="0" y="54102"/>
                </a:lnTo>
                <a:close/>
              </a:path>
            </a:pathLst>
          </a:custGeom>
          <a:ln w="9525">
            <a:solidFill>
              <a:srgbClr val="666666"/>
            </a:solidFill>
          </a:ln>
        </p:spPr>
        <p:txBody>
          <a:bodyPr wrap="square" lIns="0" tIns="0" rIns="0" bIns="0" rtlCol="0"/>
          <a:lstStyle/>
          <a:p/>
        </p:txBody>
      </p:sp>
      <p:sp>
        <p:nvSpPr>
          <p:cNvPr id="8" name="object 8"/>
          <p:cNvSpPr txBox="1"/>
          <p:nvPr/>
        </p:nvSpPr>
        <p:spPr>
          <a:xfrm>
            <a:off x="565746" y="2038045"/>
            <a:ext cx="1263650" cy="196215"/>
          </a:xfrm>
          <a:prstGeom prst="rect">
            <a:avLst/>
          </a:prstGeom>
        </p:spPr>
        <p:txBody>
          <a:bodyPr vert="horz" wrap="square" lIns="0" tIns="14604" rIns="0" bIns="0" rtlCol="0">
            <a:spAutoFit/>
          </a:bodyPr>
          <a:lstStyle/>
          <a:p>
            <a:pPr marL="102870">
              <a:lnSpc>
                <a:spcPct val="100000"/>
              </a:lnSpc>
              <a:spcBef>
                <a:spcPts val="115"/>
              </a:spcBef>
            </a:pPr>
            <a:r>
              <a:rPr sz="1000" dirty="0">
                <a:solidFill>
                  <a:srgbClr val="666666"/>
                </a:solidFill>
                <a:latin typeface="Trebuchet MS" panose="020B0603020202020204"/>
                <a:cs typeface="Trebuchet MS" panose="020B0603020202020204"/>
              </a:rPr>
              <a:t>Block</a:t>
            </a:r>
            <a:r>
              <a:rPr sz="1000" spc="-25"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t</a:t>
            </a:r>
            <a:r>
              <a:rPr sz="1100" spc="-5" dirty="0">
                <a:solidFill>
                  <a:srgbClr val="666666"/>
                </a:solidFill>
                <a:latin typeface="Times New Roman" panose="02020603050405020304"/>
                <a:cs typeface="Times New Roman" panose="02020603050405020304"/>
              </a:rPr>
              <a:t>+0</a:t>
            </a:r>
            <a:endParaRPr sz="1100">
              <a:latin typeface="Times New Roman" panose="02020603050405020304"/>
              <a:cs typeface="Times New Roman" panose="02020603050405020304"/>
            </a:endParaRPr>
          </a:p>
        </p:txBody>
      </p:sp>
      <p:sp>
        <p:nvSpPr>
          <p:cNvPr id="9" name="object 9"/>
          <p:cNvSpPr/>
          <p:nvPr/>
        </p:nvSpPr>
        <p:spPr>
          <a:xfrm>
            <a:off x="2060829" y="1974976"/>
            <a:ext cx="1461770" cy="325120"/>
          </a:xfrm>
          <a:custGeom>
            <a:avLst/>
            <a:gdLst/>
            <a:ahLst/>
            <a:cxnLst/>
            <a:rect l="l" t="t" r="r" b="b"/>
            <a:pathLst>
              <a:path w="1461770" h="325119">
                <a:moveTo>
                  <a:pt x="1407286" y="0"/>
                </a:moveTo>
                <a:lnTo>
                  <a:pt x="54101" y="0"/>
                </a:lnTo>
                <a:lnTo>
                  <a:pt x="33057" y="4238"/>
                </a:lnTo>
                <a:lnTo>
                  <a:pt x="15859" y="15811"/>
                </a:lnTo>
                <a:lnTo>
                  <a:pt x="4256" y="33004"/>
                </a:lnTo>
                <a:lnTo>
                  <a:pt x="0" y="54102"/>
                </a:lnTo>
                <a:lnTo>
                  <a:pt x="0" y="270510"/>
                </a:lnTo>
                <a:lnTo>
                  <a:pt x="4256" y="291554"/>
                </a:lnTo>
                <a:lnTo>
                  <a:pt x="15859" y="308752"/>
                </a:lnTo>
                <a:lnTo>
                  <a:pt x="33057" y="320355"/>
                </a:lnTo>
                <a:lnTo>
                  <a:pt x="54101" y="324612"/>
                </a:lnTo>
                <a:lnTo>
                  <a:pt x="1407286" y="324612"/>
                </a:lnTo>
                <a:lnTo>
                  <a:pt x="1428331" y="320355"/>
                </a:lnTo>
                <a:lnTo>
                  <a:pt x="1445529" y="308752"/>
                </a:lnTo>
                <a:lnTo>
                  <a:pt x="1457132" y="291554"/>
                </a:lnTo>
                <a:lnTo>
                  <a:pt x="1461388" y="270510"/>
                </a:lnTo>
                <a:lnTo>
                  <a:pt x="1461388" y="54102"/>
                </a:lnTo>
                <a:lnTo>
                  <a:pt x="1457132" y="33004"/>
                </a:lnTo>
                <a:lnTo>
                  <a:pt x="1445529" y="15811"/>
                </a:lnTo>
                <a:lnTo>
                  <a:pt x="1428331" y="4238"/>
                </a:lnTo>
                <a:lnTo>
                  <a:pt x="1407286" y="0"/>
                </a:lnTo>
                <a:close/>
              </a:path>
            </a:pathLst>
          </a:custGeom>
          <a:solidFill>
            <a:srgbClr val="CCCCCC"/>
          </a:solidFill>
        </p:spPr>
        <p:txBody>
          <a:bodyPr wrap="square" lIns="0" tIns="0" rIns="0" bIns="0" rtlCol="0"/>
          <a:lstStyle/>
          <a:p/>
        </p:txBody>
      </p:sp>
      <p:sp>
        <p:nvSpPr>
          <p:cNvPr id="10" name="object 10"/>
          <p:cNvSpPr/>
          <p:nvPr/>
        </p:nvSpPr>
        <p:spPr>
          <a:xfrm>
            <a:off x="2060829" y="1974976"/>
            <a:ext cx="1461770" cy="325120"/>
          </a:xfrm>
          <a:custGeom>
            <a:avLst/>
            <a:gdLst/>
            <a:ahLst/>
            <a:cxnLst/>
            <a:rect l="l" t="t" r="r" b="b"/>
            <a:pathLst>
              <a:path w="1461770" h="325119">
                <a:moveTo>
                  <a:pt x="0" y="54102"/>
                </a:moveTo>
                <a:lnTo>
                  <a:pt x="4256" y="33004"/>
                </a:lnTo>
                <a:lnTo>
                  <a:pt x="15859" y="15811"/>
                </a:lnTo>
                <a:lnTo>
                  <a:pt x="33057" y="4238"/>
                </a:lnTo>
                <a:lnTo>
                  <a:pt x="54101" y="0"/>
                </a:lnTo>
                <a:lnTo>
                  <a:pt x="1407286" y="0"/>
                </a:lnTo>
                <a:lnTo>
                  <a:pt x="1428331" y="4238"/>
                </a:lnTo>
                <a:lnTo>
                  <a:pt x="1445529" y="15811"/>
                </a:lnTo>
                <a:lnTo>
                  <a:pt x="1457132" y="33004"/>
                </a:lnTo>
                <a:lnTo>
                  <a:pt x="1461388" y="54102"/>
                </a:lnTo>
                <a:lnTo>
                  <a:pt x="1461388" y="270510"/>
                </a:lnTo>
                <a:lnTo>
                  <a:pt x="1457132" y="291554"/>
                </a:lnTo>
                <a:lnTo>
                  <a:pt x="1445529" y="308752"/>
                </a:lnTo>
                <a:lnTo>
                  <a:pt x="1428331" y="320355"/>
                </a:lnTo>
                <a:lnTo>
                  <a:pt x="1407286" y="324612"/>
                </a:lnTo>
                <a:lnTo>
                  <a:pt x="54101" y="324612"/>
                </a:lnTo>
                <a:lnTo>
                  <a:pt x="33057" y="320355"/>
                </a:lnTo>
                <a:lnTo>
                  <a:pt x="15859" y="308752"/>
                </a:lnTo>
                <a:lnTo>
                  <a:pt x="4256" y="291554"/>
                </a:lnTo>
                <a:lnTo>
                  <a:pt x="0" y="270510"/>
                </a:lnTo>
                <a:lnTo>
                  <a:pt x="0" y="54102"/>
                </a:lnTo>
                <a:close/>
              </a:path>
            </a:pathLst>
          </a:custGeom>
          <a:ln w="9525">
            <a:solidFill>
              <a:srgbClr val="666666"/>
            </a:solidFill>
          </a:ln>
        </p:spPr>
        <p:txBody>
          <a:bodyPr wrap="square" lIns="0" tIns="0" rIns="0" bIns="0" rtlCol="0"/>
          <a:lstStyle/>
          <a:p/>
        </p:txBody>
      </p:sp>
      <p:sp>
        <p:nvSpPr>
          <p:cNvPr id="11" name="object 11"/>
          <p:cNvSpPr txBox="1"/>
          <p:nvPr/>
        </p:nvSpPr>
        <p:spPr>
          <a:xfrm>
            <a:off x="2065591" y="2038045"/>
            <a:ext cx="1452245" cy="196215"/>
          </a:xfrm>
          <a:prstGeom prst="rect">
            <a:avLst/>
          </a:prstGeom>
        </p:spPr>
        <p:txBody>
          <a:bodyPr vert="horz" wrap="square" lIns="0" tIns="14604" rIns="0" bIns="0" rtlCol="0">
            <a:spAutoFit/>
          </a:bodyPr>
          <a:lstStyle/>
          <a:p>
            <a:pPr marL="103505">
              <a:lnSpc>
                <a:spcPct val="100000"/>
              </a:lnSpc>
              <a:spcBef>
                <a:spcPts val="115"/>
              </a:spcBef>
            </a:pPr>
            <a:r>
              <a:rPr sz="1000" dirty="0">
                <a:solidFill>
                  <a:srgbClr val="666666"/>
                </a:solidFill>
                <a:latin typeface="Trebuchet MS" panose="020B0603020202020204"/>
                <a:cs typeface="Trebuchet MS" panose="020B0603020202020204"/>
              </a:rPr>
              <a:t>Block</a:t>
            </a:r>
            <a:r>
              <a:rPr sz="1000" spc="-20"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t</a:t>
            </a:r>
            <a:r>
              <a:rPr sz="1100" spc="-5" dirty="0">
                <a:solidFill>
                  <a:srgbClr val="666666"/>
                </a:solidFill>
                <a:latin typeface="Times New Roman" panose="02020603050405020304"/>
                <a:cs typeface="Times New Roman" panose="02020603050405020304"/>
              </a:rPr>
              <a:t>+1</a:t>
            </a:r>
            <a:endParaRPr sz="1100">
              <a:latin typeface="Times New Roman" panose="02020603050405020304"/>
              <a:cs typeface="Times New Roman" panose="02020603050405020304"/>
            </a:endParaRPr>
          </a:p>
        </p:txBody>
      </p:sp>
      <p:sp>
        <p:nvSpPr>
          <p:cNvPr id="12" name="object 12"/>
          <p:cNvSpPr/>
          <p:nvPr/>
        </p:nvSpPr>
        <p:spPr>
          <a:xfrm>
            <a:off x="3769359" y="1974976"/>
            <a:ext cx="1273175" cy="325120"/>
          </a:xfrm>
          <a:custGeom>
            <a:avLst/>
            <a:gdLst/>
            <a:ahLst/>
            <a:cxnLst/>
            <a:rect l="l" t="t" r="r" b="b"/>
            <a:pathLst>
              <a:path w="1273175" h="325119">
                <a:moveTo>
                  <a:pt x="1218564" y="0"/>
                </a:moveTo>
                <a:lnTo>
                  <a:pt x="54101" y="0"/>
                </a:lnTo>
                <a:lnTo>
                  <a:pt x="33057" y="4238"/>
                </a:lnTo>
                <a:lnTo>
                  <a:pt x="15859" y="15811"/>
                </a:lnTo>
                <a:lnTo>
                  <a:pt x="4256" y="33004"/>
                </a:lnTo>
                <a:lnTo>
                  <a:pt x="0" y="54102"/>
                </a:lnTo>
                <a:lnTo>
                  <a:pt x="0" y="270510"/>
                </a:lnTo>
                <a:lnTo>
                  <a:pt x="4256" y="291554"/>
                </a:lnTo>
                <a:lnTo>
                  <a:pt x="15859" y="308752"/>
                </a:lnTo>
                <a:lnTo>
                  <a:pt x="33057" y="320355"/>
                </a:lnTo>
                <a:lnTo>
                  <a:pt x="54101" y="324612"/>
                </a:lnTo>
                <a:lnTo>
                  <a:pt x="1218564" y="324612"/>
                </a:lnTo>
                <a:lnTo>
                  <a:pt x="1239609" y="320355"/>
                </a:lnTo>
                <a:lnTo>
                  <a:pt x="1256807" y="308752"/>
                </a:lnTo>
                <a:lnTo>
                  <a:pt x="1268410" y="291554"/>
                </a:lnTo>
                <a:lnTo>
                  <a:pt x="1272666" y="270510"/>
                </a:lnTo>
                <a:lnTo>
                  <a:pt x="1272666" y="54102"/>
                </a:lnTo>
                <a:lnTo>
                  <a:pt x="1268410" y="33004"/>
                </a:lnTo>
                <a:lnTo>
                  <a:pt x="1256807" y="15811"/>
                </a:lnTo>
                <a:lnTo>
                  <a:pt x="1239609" y="4238"/>
                </a:lnTo>
                <a:lnTo>
                  <a:pt x="1218564" y="0"/>
                </a:lnTo>
                <a:close/>
              </a:path>
            </a:pathLst>
          </a:custGeom>
          <a:solidFill>
            <a:srgbClr val="CCCCCC"/>
          </a:solidFill>
        </p:spPr>
        <p:txBody>
          <a:bodyPr wrap="square" lIns="0" tIns="0" rIns="0" bIns="0" rtlCol="0"/>
          <a:lstStyle/>
          <a:p/>
        </p:txBody>
      </p:sp>
      <p:sp>
        <p:nvSpPr>
          <p:cNvPr id="13" name="object 13"/>
          <p:cNvSpPr/>
          <p:nvPr/>
        </p:nvSpPr>
        <p:spPr>
          <a:xfrm>
            <a:off x="3769359" y="1974976"/>
            <a:ext cx="1273175" cy="325120"/>
          </a:xfrm>
          <a:custGeom>
            <a:avLst/>
            <a:gdLst/>
            <a:ahLst/>
            <a:cxnLst/>
            <a:rect l="l" t="t" r="r" b="b"/>
            <a:pathLst>
              <a:path w="1273175" h="325119">
                <a:moveTo>
                  <a:pt x="0" y="54102"/>
                </a:moveTo>
                <a:lnTo>
                  <a:pt x="4256" y="33004"/>
                </a:lnTo>
                <a:lnTo>
                  <a:pt x="15859" y="15811"/>
                </a:lnTo>
                <a:lnTo>
                  <a:pt x="33057" y="4238"/>
                </a:lnTo>
                <a:lnTo>
                  <a:pt x="54101" y="0"/>
                </a:lnTo>
                <a:lnTo>
                  <a:pt x="1218564" y="0"/>
                </a:lnTo>
                <a:lnTo>
                  <a:pt x="1239609" y="4238"/>
                </a:lnTo>
                <a:lnTo>
                  <a:pt x="1256807" y="15811"/>
                </a:lnTo>
                <a:lnTo>
                  <a:pt x="1268410" y="33004"/>
                </a:lnTo>
                <a:lnTo>
                  <a:pt x="1272666" y="54102"/>
                </a:lnTo>
                <a:lnTo>
                  <a:pt x="1272666" y="270510"/>
                </a:lnTo>
                <a:lnTo>
                  <a:pt x="1268410" y="291554"/>
                </a:lnTo>
                <a:lnTo>
                  <a:pt x="1256807" y="308752"/>
                </a:lnTo>
                <a:lnTo>
                  <a:pt x="1239609" y="320355"/>
                </a:lnTo>
                <a:lnTo>
                  <a:pt x="1218564" y="324612"/>
                </a:lnTo>
                <a:lnTo>
                  <a:pt x="54101" y="324612"/>
                </a:lnTo>
                <a:lnTo>
                  <a:pt x="33057" y="320355"/>
                </a:lnTo>
                <a:lnTo>
                  <a:pt x="15859" y="308752"/>
                </a:lnTo>
                <a:lnTo>
                  <a:pt x="4256" y="291554"/>
                </a:lnTo>
                <a:lnTo>
                  <a:pt x="0" y="270510"/>
                </a:lnTo>
                <a:lnTo>
                  <a:pt x="0" y="54102"/>
                </a:lnTo>
                <a:close/>
              </a:path>
            </a:pathLst>
          </a:custGeom>
          <a:ln w="9525">
            <a:solidFill>
              <a:srgbClr val="666666"/>
            </a:solidFill>
          </a:ln>
        </p:spPr>
        <p:txBody>
          <a:bodyPr wrap="square" lIns="0" tIns="0" rIns="0" bIns="0" rtlCol="0"/>
          <a:lstStyle/>
          <a:p/>
        </p:txBody>
      </p:sp>
      <p:sp>
        <p:nvSpPr>
          <p:cNvPr id="14" name="object 14"/>
          <p:cNvSpPr txBox="1"/>
          <p:nvPr/>
        </p:nvSpPr>
        <p:spPr>
          <a:xfrm>
            <a:off x="3774122" y="2038045"/>
            <a:ext cx="1263650" cy="196215"/>
          </a:xfrm>
          <a:prstGeom prst="rect">
            <a:avLst/>
          </a:prstGeom>
        </p:spPr>
        <p:txBody>
          <a:bodyPr vert="horz" wrap="square" lIns="0" tIns="14604" rIns="0" bIns="0" rtlCol="0">
            <a:spAutoFit/>
          </a:bodyPr>
          <a:lstStyle/>
          <a:p>
            <a:pPr marL="104140">
              <a:lnSpc>
                <a:spcPct val="100000"/>
              </a:lnSpc>
              <a:spcBef>
                <a:spcPts val="115"/>
              </a:spcBef>
            </a:pPr>
            <a:r>
              <a:rPr sz="1000" dirty="0">
                <a:solidFill>
                  <a:srgbClr val="666666"/>
                </a:solidFill>
                <a:latin typeface="Trebuchet MS" panose="020B0603020202020204"/>
                <a:cs typeface="Trebuchet MS" panose="020B0603020202020204"/>
              </a:rPr>
              <a:t>Block</a:t>
            </a:r>
            <a:r>
              <a:rPr sz="1000" spc="-20"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t</a:t>
            </a:r>
            <a:r>
              <a:rPr sz="1100" spc="-5" dirty="0">
                <a:solidFill>
                  <a:srgbClr val="666666"/>
                </a:solidFill>
                <a:latin typeface="Times New Roman" panose="02020603050405020304"/>
                <a:cs typeface="Times New Roman" panose="02020603050405020304"/>
              </a:rPr>
              <a:t>+2</a:t>
            </a:r>
            <a:endParaRPr sz="1100">
              <a:latin typeface="Times New Roman" panose="02020603050405020304"/>
              <a:cs typeface="Times New Roman" panose="02020603050405020304"/>
            </a:endParaRPr>
          </a:p>
        </p:txBody>
      </p:sp>
      <p:sp>
        <p:nvSpPr>
          <p:cNvPr id="15" name="object 15"/>
          <p:cNvSpPr/>
          <p:nvPr/>
        </p:nvSpPr>
        <p:spPr>
          <a:xfrm>
            <a:off x="5269357" y="1974976"/>
            <a:ext cx="1272540" cy="325120"/>
          </a:xfrm>
          <a:custGeom>
            <a:avLst/>
            <a:gdLst/>
            <a:ahLst/>
            <a:cxnLst/>
            <a:rect l="l" t="t" r="r" b="b"/>
            <a:pathLst>
              <a:path w="1272540" h="325119">
                <a:moveTo>
                  <a:pt x="1218438" y="0"/>
                </a:moveTo>
                <a:lnTo>
                  <a:pt x="54101" y="0"/>
                </a:lnTo>
                <a:lnTo>
                  <a:pt x="33004" y="4238"/>
                </a:lnTo>
                <a:lnTo>
                  <a:pt x="15811" y="15811"/>
                </a:lnTo>
                <a:lnTo>
                  <a:pt x="4238" y="33004"/>
                </a:lnTo>
                <a:lnTo>
                  <a:pt x="0" y="54102"/>
                </a:lnTo>
                <a:lnTo>
                  <a:pt x="0" y="270510"/>
                </a:lnTo>
                <a:lnTo>
                  <a:pt x="4238" y="291554"/>
                </a:lnTo>
                <a:lnTo>
                  <a:pt x="15811" y="308752"/>
                </a:lnTo>
                <a:lnTo>
                  <a:pt x="33004" y="320355"/>
                </a:lnTo>
                <a:lnTo>
                  <a:pt x="54101" y="324612"/>
                </a:lnTo>
                <a:lnTo>
                  <a:pt x="1218438" y="324612"/>
                </a:lnTo>
                <a:lnTo>
                  <a:pt x="1239482" y="320355"/>
                </a:lnTo>
                <a:lnTo>
                  <a:pt x="1256680" y="308752"/>
                </a:lnTo>
                <a:lnTo>
                  <a:pt x="1268283" y="291554"/>
                </a:lnTo>
                <a:lnTo>
                  <a:pt x="1272539" y="270510"/>
                </a:lnTo>
                <a:lnTo>
                  <a:pt x="1272539" y="54102"/>
                </a:lnTo>
                <a:lnTo>
                  <a:pt x="1268283" y="33004"/>
                </a:lnTo>
                <a:lnTo>
                  <a:pt x="1256680" y="15811"/>
                </a:lnTo>
                <a:lnTo>
                  <a:pt x="1239482" y="4238"/>
                </a:lnTo>
                <a:lnTo>
                  <a:pt x="1218438" y="0"/>
                </a:lnTo>
                <a:close/>
              </a:path>
            </a:pathLst>
          </a:custGeom>
          <a:solidFill>
            <a:srgbClr val="CCCCCC"/>
          </a:solidFill>
        </p:spPr>
        <p:txBody>
          <a:bodyPr wrap="square" lIns="0" tIns="0" rIns="0" bIns="0" rtlCol="0"/>
          <a:lstStyle/>
          <a:p/>
        </p:txBody>
      </p:sp>
      <p:sp>
        <p:nvSpPr>
          <p:cNvPr id="16" name="object 16"/>
          <p:cNvSpPr/>
          <p:nvPr/>
        </p:nvSpPr>
        <p:spPr>
          <a:xfrm>
            <a:off x="5269357" y="1974976"/>
            <a:ext cx="1272540" cy="325120"/>
          </a:xfrm>
          <a:custGeom>
            <a:avLst/>
            <a:gdLst/>
            <a:ahLst/>
            <a:cxnLst/>
            <a:rect l="l" t="t" r="r" b="b"/>
            <a:pathLst>
              <a:path w="1272540" h="325119">
                <a:moveTo>
                  <a:pt x="0" y="54102"/>
                </a:moveTo>
                <a:lnTo>
                  <a:pt x="4238" y="33004"/>
                </a:lnTo>
                <a:lnTo>
                  <a:pt x="15811" y="15811"/>
                </a:lnTo>
                <a:lnTo>
                  <a:pt x="33004" y="4238"/>
                </a:lnTo>
                <a:lnTo>
                  <a:pt x="54101" y="0"/>
                </a:lnTo>
                <a:lnTo>
                  <a:pt x="1218438" y="0"/>
                </a:lnTo>
                <a:lnTo>
                  <a:pt x="1239482" y="4238"/>
                </a:lnTo>
                <a:lnTo>
                  <a:pt x="1256680" y="15811"/>
                </a:lnTo>
                <a:lnTo>
                  <a:pt x="1268283" y="33004"/>
                </a:lnTo>
                <a:lnTo>
                  <a:pt x="1272539" y="54102"/>
                </a:lnTo>
                <a:lnTo>
                  <a:pt x="1272539" y="270510"/>
                </a:lnTo>
                <a:lnTo>
                  <a:pt x="1268283" y="291554"/>
                </a:lnTo>
                <a:lnTo>
                  <a:pt x="1256680" y="308752"/>
                </a:lnTo>
                <a:lnTo>
                  <a:pt x="1239482" y="320355"/>
                </a:lnTo>
                <a:lnTo>
                  <a:pt x="1218438" y="324612"/>
                </a:lnTo>
                <a:lnTo>
                  <a:pt x="54101" y="324612"/>
                </a:lnTo>
                <a:lnTo>
                  <a:pt x="33004" y="320355"/>
                </a:lnTo>
                <a:lnTo>
                  <a:pt x="15811" y="308752"/>
                </a:lnTo>
                <a:lnTo>
                  <a:pt x="4238" y="291554"/>
                </a:lnTo>
                <a:lnTo>
                  <a:pt x="0" y="270510"/>
                </a:lnTo>
                <a:lnTo>
                  <a:pt x="0" y="54102"/>
                </a:lnTo>
                <a:close/>
              </a:path>
            </a:pathLst>
          </a:custGeom>
          <a:ln w="9525">
            <a:solidFill>
              <a:srgbClr val="666666"/>
            </a:solidFill>
          </a:ln>
        </p:spPr>
        <p:txBody>
          <a:bodyPr wrap="square" lIns="0" tIns="0" rIns="0" bIns="0" rtlCol="0"/>
          <a:lstStyle/>
          <a:p/>
        </p:txBody>
      </p:sp>
      <p:sp>
        <p:nvSpPr>
          <p:cNvPr id="17" name="object 17"/>
          <p:cNvSpPr txBox="1"/>
          <p:nvPr/>
        </p:nvSpPr>
        <p:spPr>
          <a:xfrm>
            <a:off x="5274119" y="2038045"/>
            <a:ext cx="1263015" cy="196215"/>
          </a:xfrm>
          <a:prstGeom prst="rect">
            <a:avLst/>
          </a:prstGeom>
        </p:spPr>
        <p:txBody>
          <a:bodyPr vert="horz" wrap="square" lIns="0" tIns="14604" rIns="0" bIns="0" rtlCol="0">
            <a:spAutoFit/>
          </a:bodyPr>
          <a:lstStyle/>
          <a:p>
            <a:pPr marL="104775">
              <a:lnSpc>
                <a:spcPct val="100000"/>
              </a:lnSpc>
              <a:spcBef>
                <a:spcPts val="115"/>
              </a:spcBef>
            </a:pPr>
            <a:r>
              <a:rPr sz="1000" dirty="0">
                <a:solidFill>
                  <a:srgbClr val="666666"/>
                </a:solidFill>
                <a:latin typeface="Trebuchet MS" panose="020B0603020202020204"/>
                <a:cs typeface="Trebuchet MS" panose="020B0603020202020204"/>
              </a:rPr>
              <a:t>Block</a:t>
            </a:r>
            <a:r>
              <a:rPr sz="1000" spc="-25"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t</a:t>
            </a:r>
            <a:r>
              <a:rPr sz="1100" spc="-5" dirty="0">
                <a:solidFill>
                  <a:srgbClr val="666666"/>
                </a:solidFill>
                <a:latin typeface="Times New Roman" panose="02020603050405020304"/>
                <a:cs typeface="Times New Roman" panose="02020603050405020304"/>
              </a:rPr>
              <a:t>+3</a:t>
            </a:r>
            <a:endParaRPr sz="1100">
              <a:latin typeface="Times New Roman" panose="02020603050405020304"/>
              <a:cs typeface="Times New Roman" panose="02020603050405020304"/>
            </a:endParaRPr>
          </a:p>
        </p:txBody>
      </p:sp>
      <p:sp>
        <p:nvSpPr>
          <p:cNvPr id="18" name="object 18"/>
          <p:cNvSpPr/>
          <p:nvPr/>
        </p:nvSpPr>
        <p:spPr>
          <a:xfrm>
            <a:off x="6541769" y="2099182"/>
            <a:ext cx="227456" cy="76200"/>
          </a:xfrm>
          <a:prstGeom prst="rect">
            <a:avLst/>
          </a:prstGeom>
          <a:blipFill>
            <a:blip r:embed="rId3" cstate="print"/>
            <a:stretch>
              <a:fillRect/>
            </a:stretch>
          </a:blipFill>
        </p:spPr>
        <p:txBody>
          <a:bodyPr wrap="square" lIns="0" tIns="0" rIns="0" bIns="0" rtlCol="0"/>
          <a:lstStyle/>
          <a:p/>
        </p:txBody>
      </p:sp>
      <p:sp>
        <p:nvSpPr>
          <p:cNvPr id="19" name="object 19"/>
          <p:cNvSpPr/>
          <p:nvPr/>
        </p:nvSpPr>
        <p:spPr>
          <a:xfrm>
            <a:off x="6769227" y="1974976"/>
            <a:ext cx="1272540" cy="325120"/>
          </a:xfrm>
          <a:custGeom>
            <a:avLst/>
            <a:gdLst/>
            <a:ahLst/>
            <a:cxnLst/>
            <a:rect l="l" t="t" r="r" b="b"/>
            <a:pathLst>
              <a:path w="1272540" h="325119">
                <a:moveTo>
                  <a:pt x="1218438" y="0"/>
                </a:moveTo>
                <a:lnTo>
                  <a:pt x="54101" y="0"/>
                </a:lnTo>
                <a:lnTo>
                  <a:pt x="33057" y="4238"/>
                </a:lnTo>
                <a:lnTo>
                  <a:pt x="15859" y="15811"/>
                </a:lnTo>
                <a:lnTo>
                  <a:pt x="4256" y="33004"/>
                </a:lnTo>
                <a:lnTo>
                  <a:pt x="0" y="54102"/>
                </a:lnTo>
                <a:lnTo>
                  <a:pt x="0" y="270510"/>
                </a:lnTo>
                <a:lnTo>
                  <a:pt x="4256" y="291554"/>
                </a:lnTo>
                <a:lnTo>
                  <a:pt x="15859" y="308752"/>
                </a:lnTo>
                <a:lnTo>
                  <a:pt x="33057" y="320355"/>
                </a:lnTo>
                <a:lnTo>
                  <a:pt x="54101" y="324612"/>
                </a:lnTo>
                <a:lnTo>
                  <a:pt x="1218438" y="324612"/>
                </a:lnTo>
                <a:lnTo>
                  <a:pt x="1239535" y="320355"/>
                </a:lnTo>
                <a:lnTo>
                  <a:pt x="1256728" y="308752"/>
                </a:lnTo>
                <a:lnTo>
                  <a:pt x="1268301" y="291554"/>
                </a:lnTo>
                <a:lnTo>
                  <a:pt x="1272540" y="270510"/>
                </a:lnTo>
                <a:lnTo>
                  <a:pt x="1272540" y="54102"/>
                </a:lnTo>
                <a:lnTo>
                  <a:pt x="1268301" y="33004"/>
                </a:lnTo>
                <a:lnTo>
                  <a:pt x="1256728" y="15811"/>
                </a:lnTo>
                <a:lnTo>
                  <a:pt x="1239535" y="4238"/>
                </a:lnTo>
                <a:lnTo>
                  <a:pt x="1218438" y="0"/>
                </a:lnTo>
                <a:close/>
              </a:path>
            </a:pathLst>
          </a:custGeom>
          <a:solidFill>
            <a:srgbClr val="CCCCCC"/>
          </a:solidFill>
        </p:spPr>
        <p:txBody>
          <a:bodyPr wrap="square" lIns="0" tIns="0" rIns="0" bIns="0" rtlCol="0"/>
          <a:lstStyle/>
          <a:p/>
        </p:txBody>
      </p:sp>
      <p:sp>
        <p:nvSpPr>
          <p:cNvPr id="20" name="object 20"/>
          <p:cNvSpPr/>
          <p:nvPr/>
        </p:nvSpPr>
        <p:spPr>
          <a:xfrm>
            <a:off x="6769227" y="1974976"/>
            <a:ext cx="1272540" cy="325120"/>
          </a:xfrm>
          <a:custGeom>
            <a:avLst/>
            <a:gdLst/>
            <a:ahLst/>
            <a:cxnLst/>
            <a:rect l="l" t="t" r="r" b="b"/>
            <a:pathLst>
              <a:path w="1272540" h="325119">
                <a:moveTo>
                  <a:pt x="0" y="54102"/>
                </a:moveTo>
                <a:lnTo>
                  <a:pt x="4256" y="33004"/>
                </a:lnTo>
                <a:lnTo>
                  <a:pt x="15859" y="15811"/>
                </a:lnTo>
                <a:lnTo>
                  <a:pt x="33057" y="4238"/>
                </a:lnTo>
                <a:lnTo>
                  <a:pt x="54101" y="0"/>
                </a:lnTo>
                <a:lnTo>
                  <a:pt x="1218438" y="0"/>
                </a:lnTo>
                <a:lnTo>
                  <a:pt x="1239535" y="4238"/>
                </a:lnTo>
                <a:lnTo>
                  <a:pt x="1256728" y="15811"/>
                </a:lnTo>
                <a:lnTo>
                  <a:pt x="1268301" y="33004"/>
                </a:lnTo>
                <a:lnTo>
                  <a:pt x="1272540" y="54102"/>
                </a:lnTo>
                <a:lnTo>
                  <a:pt x="1272540" y="270510"/>
                </a:lnTo>
                <a:lnTo>
                  <a:pt x="1268301" y="291554"/>
                </a:lnTo>
                <a:lnTo>
                  <a:pt x="1256728" y="308752"/>
                </a:lnTo>
                <a:lnTo>
                  <a:pt x="1239535" y="320355"/>
                </a:lnTo>
                <a:lnTo>
                  <a:pt x="1218438" y="324612"/>
                </a:lnTo>
                <a:lnTo>
                  <a:pt x="54101" y="324612"/>
                </a:lnTo>
                <a:lnTo>
                  <a:pt x="33057" y="320355"/>
                </a:lnTo>
                <a:lnTo>
                  <a:pt x="15859" y="308752"/>
                </a:lnTo>
                <a:lnTo>
                  <a:pt x="4256" y="291554"/>
                </a:lnTo>
                <a:lnTo>
                  <a:pt x="0" y="270510"/>
                </a:lnTo>
                <a:lnTo>
                  <a:pt x="0" y="54102"/>
                </a:lnTo>
                <a:close/>
              </a:path>
            </a:pathLst>
          </a:custGeom>
          <a:ln w="9525">
            <a:solidFill>
              <a:srgbClr val="666666"/>
            </a:solidFill>
          </a:ln>
        </p:spPr>
        <p:txBody>
          <a:bodyPr wrap="square" lIns="0" tIns="0" rIns="0" bIns="0" rtlCol="0"/>
          <a:lstStyle/>
          <a:p/>
        </p:txBody>
      </p:sp>
      <p:sp>
        <p:nvSpPr>
          <p:cNvPr id="21" name="object 21"/>
          <p:cNvSpPr txBox="1"/>
          <p:nvPr/>
        </p:nvSpPr>
        <p:spPr>
          <a:xfrm>
            <a:off x="6773989" y="2038045"/>
            <a:ext cx="1263015" cy="196215"/>
          </a:xfrm>
          <a:prstGeom prst="rect">
            <a:avLst/>
          </a:prstGeom>
        </p:spPr>
        <p:txBody>
          <a:bodyPr vert="horz" wrap="square" lIns="0" tIns="14604" rIns="0" bIns="0" rtlCol="0">
            <a:spAutoFit/>
          </a:bodyPr>
          <a:lstStyle/>
          <a:p>
            <a:pPr marL="105410">
              <a:lnSpc>
                <a:spcPct val="100000"/>
              </a:lnSpc>
              <a:spcBef>
                <a:spcPts val="115"/>
              </a:spcBef>
            </a:pPr>
            <a:r>
              <a:rPr sz="1000" dirty="0">
                <a:solidFill>
                  <a:srgbClr val="666666"/>
                </a:solidFill>
                <a:latin typeface="Trebuchet MS" panose="020B0603020202020204"/>
                <a:cs typeface="Trebuchet MS" panose="020B0603020202020204"/>
              </a:rPr>
              <a:t>Block</a:t>
            </a:r>
            <a:r>
              <a:rPr sz="1000" spc="-20" dirty="0">
                <a:solidFill>
                  <a:srgbClr val="666666"/>
                </a:solidFill>
                <a:latin typeface="Trebuchet MS" panose="020B0603020202020204"/>
                <a:cs typeface="Trebuchet MS" panose="020B0603020202020204"/>
              </a:rPr>
              <a:t> </a:t>
            </a:r>
            <a:r>
              <a:rPr sz="1100" i="1" spc="-5" dirty="0">
                <a:solidFill>
                  <a:srgbClr val="666666"/>
                </a:solidFill>
                <a:latin typeface="Times New Roman" panose="02020603050405020304"/>
                <a:cs typeface="Times New Roman" panose="02020603050405020304"/>
              </a:rPr>
              <a:t>t</a:t>
            </a:r>
            <a:r>
              <a:rPr sz="1100" spc="-5" dirty="0">
                <a:solidFill>
                  <a:srgbClr val="666666"/>
                </a:solidFill>
                <a:latin typeface="Times New Roman" panose="02020603050405020304"/>
                <a:cs typeface="Times New Roman" panose="02020603050405020304"/>
              </a:rPr>
              <a:t>+4</a:t>
            </a:r>
            <a:endParaRPr sz="1100">
              <a:latin typeface="Times New Roman" panose="02020603050405020304"/>
              <a:cs typeface="Times New Roman" panose="02020603050405020304"/>
            </a:endParaRPr>
          </a:p>
        </p:txBody>
      </p:sp>
      <p:sp>
        <p:nvSpPr>
          <p:cNvPr id="22" name="object 22"/>
          <p:cNvSpPr txBox="1"/>
          <p:nvPr/>
        </p:nvSpPr>
        <p:spPr>
          <a:xfrm>
            <a:off x="8169909" y="1928825"/>
            <a:ext cx="273685" cy="300355"/>
          </a:xfrm>
          <a:prstGeom prst="rect">
            <a:avLst/>
          </a:prstGeom>
        </p:spPr>
        <p:txBody>
          <a:bodyPr vert="horz" wrap="square" lIns="0" tIns="12700" rIns="0" bIns="0" rtlCol="0">
            <a:spAutoFit/>
          </a:bodyPr>
          <a:lstStyle/>
          <a:p>
            <a:pPr marL="12700">
              <a:lnSpc>
                <a:spcPct val="100000"/>
              </a:lnSpc>
              <a:spcBef>
                <a:spcPts val="100"/>
              </a:spcBef>
            </a:pPr>
            <a:r>
              <a:rPr sz="1800" spc="-15" dirty="0">
                <a:solidFill>
                  <a:srgbClr val="585858"/>
                </a:solidFill>
                <a:latin typeface="Trebuchet MS" panose="020B0603020202020204"/>
                <a:cs typeface="Trebuchet MS" panose="020B0603020202020204"/>
              </a:rPr>
              <a:t>...</a:t>
            </a:r>
            <a:endParaRPr sz="1800">
              <a:latin typeface="Trebuchet MS" panose="020B0603020202020204"/>
              <a:cs typeface="Trebuchet MS" panose="020B0603020202020204"/>
            </a:endParaRPr>
          </a:p>
        </p:txBody>
      </p:sp>
      <p:sp>
        <p:nvSpPr>
          <p:cNvPr id="23" name="object 23"/>
          <p:cNvSpPr/>
          <p:nvPr/>
        </p:nvSpPr>
        <p:spPr>
          <a:xfrm>
            <a:off x="3021937" y="3753423"/>
            <a:ext cx="3816350" cy="776605"/>
          </a:xfrm>
          <a:custGeom>
            <a:avLst/>
            <a:gdLst/>
            <a:ahLst/>
            <a:cxnLst/>
            <a:rect l="l" t="t" r="r" b="b"/>
            <a:pathLst>
              <a:path w="3816350" h="776604">
                <a:moveTo>
                  <a:pt x="2446651" y="702535"/>
                </a:moveTo>
                <a:lnTo>
                  <a:pt x="1456590" y="702535"/>
                </a:lnTo>
                <a:lnTo>
                  <a:pt x="1491688" y="715657"/>
                </a:lnTo>
                <a:lnTo>
                  <a:pt x="1531008" y="727685"/>
                </a:lnTo>
                <a:lnTo>
                  <a:pt x="1574219" y="738549"/>
                </a:lnTo>
                <a:lnTo>
                  <a:pt x="1620987" y="748177"/>
                </a:lnTo>
                <a:lnTo>
                  <a:pt x="1670978" y="756499"/>
                </a:lnTo>
                <a:lnTo>
                  <a:pt x="1723859" y="763445"/>
                </a:lnTo>
                <a:lnTo>
                  <a:pt x="1779297" y="768944"/>
                </a:lnTo>
                <a:lnTo>
                  <a:pt x="1842425" y="773241"/>
                </a:lnTo>
                <a:lnTo>
                  <a:pt x="1905574" y="775581"/>
                </a:lnTo>
                <a:lnTo>
                  <a:pt x="1968290" y="776030"/>
                </a:lnTo>
                <a:lnTo>
                  <a:pt x="2030121" y="774657"/>
                </a:lnTo>
                <a:lnTo>
                  <a:pt x="2090612" y="771529"/>
                </a:lnTo>
                <a:lnTo>
                  <a:pt x="2149310" y="766713"/>
                </a:lnTo>
                <a:lnTo>
                  <a:pt x="2205762" y="760276"/>
                </a:lnTo>
                <a:lnTo>
                  <a:pt x="2259515" y="752286"/>
                </a:lnTo>
                <a:lnTo>
                  <a:pt x="2310115" y="742810"/>
                </a:lnTo>
                <a:lnTo>
                  <a:pt x="2357109" y="731916"/>
                </a:lnTo>
                <a:lnTo>
                  <a:pt x="2400044" y="719671"/>
                </a:lnTo>
                <a:lnTo>
                  <a:pt x="2438466" y="706143"/>
                </a:lnTo>
                <a:lnTo>
                  <a:pt x="2446651" y="702535"/>
                </a:lnTo>
                <a:close/>
              </a:path>
              <a:path w="3816350" h="776604">
                <a:moveTo>
                  <a:pt x="3166578" y="634400"/>
                </a:moveTo>
                <a:lnTo>
                  <a:pt x="514631" y="634400"/>
                </a:lnTo>
                <a:lnTo>
                  <a:pt x="517044" y="635543"/>
                </a:lnTo>
                <a:lnTo>
                  <a:pt x="519330" y="636686"/>
                </a:lnTo>
                <a:lnTo>
                  <a:pt x="590165" y="664073"/>
                </a:lnTo>
                <a:lnTo>
                  <a:pt x="629212" y="675642"/>
                </a:lnTo>
                <a:lnTo>
                  <a:pt x="671151" y="686144"/>
                </a:lnTo>
                <a:lnTo>
                  <a:pt x="715703" y="695561"/>
                </a:lnTo>
                <a:lnTo>
                  <a:pt x="762586" y="703873"/>
                </a:lnTo>
                <a:lnTo>
                  <a:pt x="811519" y="711060"/>
                </a:lnTo>
                <a:lnTo>
                  <a:pt x="862224" y="717104"/>
                </a:lnTo>
                <a:lnTo>
                  <a:pt x="914418" y="721985"/>
                </a:lnTo>
                <a:lnTo>
                  <a:pt x="967821" y="725682"/>
                </a:lnTo>
                <a:lnTo>
                  <a:pt x="1022154" y="728178"/>
                </a:lnTo>
                <a:lnTo>
                  <a:pt x="1077134" y="729452"/>
                </a:lnTo>
                <a:lnTo>
                  <a:pt x="1132483" y="729486"/>
                </a:lnTo>
                <a:lnTo>
                  <a:pt x="1187919" y="728258"/>
                </a:lnTo>
                <a:lnTo>
                  <a:pt x="1243162" y="725751"/>
                </a:lnTo>
                <a:lnTo>
                  <a:pt x="1297931" y="721945"/>
                </a:lnTo>
                <a:lnTo>
                  <a:pt x="1351945" y="716820"/>
                </a:lnTo>
                <a:lnTo>
                  <a:pt x="1404925" y="710356"/>
                </a:lnTo>
                <a:lnTo>
                  <a:pt x="1456590" y="702535"/>
                </a:lnTo>
                <a:lnTo>
                  <a:pt x="2446651" y="702535"/>
                </a:lnTo>
                <a:lnTo>
                  <a:pt x="2471921" y="691398"/>
                </a:lnTo>
                <a:lnTo>
                  <a:pt x="2499957" y="675505"/>
                </a:lnTo>
                <a:lnTo>
                  <a:pt x="2522120" y="658530"/>
                </a:lnTo>
                <a:lnTo>
                  <a:pt x="3061268" y="658530"/>
                </a:lnTo>
                <a:lnTo>
                  <a:pt x="3101112" y="651211"/>
                </a:lnTo>
                <a:lnTo>
                  <a:pt x="3150484" y="639378"/>
                </a:lnTo>
                <a:lnTo>
                  <a:pt x="3166578" y="634400"/>
                </a:lnTo>
                <a:close/>
              </a:path>
              <a:path w="3816350" h="776604">
                <a:moveTo>
                  <a:pt x="3061268" y="658530"/>
                </a:moveTo>
                <a:lnTo>
                  <a:pt x="2522120" y="658530"/>
                </a:lnTo>
                <a:lnTo>
                  <a:pt x="2571445" y="666040"/>
                </a:lnTo>
                <a:lnTo>
                  <a:pt x="2623226" y="671977"/>
                </a:lnTo>
                <a:lnTo>
                  <a:pt x="2676965" y="676301"/>
                </a:lnTo>
                <a:lnTo>
                  <a:pt x="2732160" y="678974"/>
                </a:lnTo>
                <a:lnTo>
                  <a:pt x="2788312" y="679955"/>
                </a:lnTo>
                <a:lnTo>
                  <a:pt x="2857621" y="678818"/>
                </a:lnTo>
                <a:lnTo>
                  <a:pt x="2924168" y="675209"/>
                </a:lnTo>
                <a:lnTo>
                  <a:pt x="2987341" y="669293"/>
                </a:lnTo>
                <a:lnTo>
                  <a:pt x="3046527" y="661238"/>
                </a:lnTo>
                <a:lnTo>
                  <a:pt x="3061268" y="658530"/>
                </a:lnTo>
                <a:close/>
              </a:path>
              <a:path w="3816350" h="776604">
                <a:moveTo>
                  <a:pt x="955847" y="68309"/>
                </a:moveTo>
                <a:lnTo>
                  <a:pt x="906273" y="68465"/>
                </a:lnTo>
                <a:lnTo>
                  <a:pt x="856642" y="69783"/>
                </a:lnTo>
                <a:lnTo>
                  <a:pt x="783220" y="73828"/>
                </a:lnTo>
                <a:lnTo>
                  <a:pt x="713740" y="80220"/>
                </a:lnTo>
                <a:lnTo>
                  <a:pt x="648680" y="88785"/>
                </a:lnTo>
                <a:lnTo>
                  <a:pt x="588519" y="99346"/>
                </a:lnTo>
                <a:lnTo>
                  <a:pt x="533735" y="111731"/>
                </a:lnTo>
                <a:lnTo>
                  <a:pt x="484806" y="125765"/>
                </a:lnTo>
                <a:lnTo>
                  <a:pt x="442213" y="141272"/>
                </a:lnTo>
                <a:lnTo>
                  <a:pt x="406433" y="158079"/>
                </a:lnTo>
                <a:lnTo>
                  <a:pt x="357227" y="194893"/>
                </a:lnTo>
                <a:lnTo>
                  <a:pt x="341017" y="234810"/>
                </a:lnTo>
                <a:lnTo>
                  <a:pt x="346483" y="255495"/>
                </a:lnTo>
                <a:lnTo>
                  <a:pt x="343308" y="257921"/>
                </a:lnTo>
                <a:lnTo>
                  <a:pt x="283803" y="260960"/>
                </a:lnTo>
                <a:lnTo>
                  <a:pt x="227442" y="266488"/>
                </a:lnTo>
                <a:lnTo>
                  <a:pt x="175144" y="274337"/>
                </a:lnTo>
                <a:lnTo>
                  <a:pt x="127831" y="284343"/>
                </a:lnTo>
                <a:lnTo>
                  <a:pt x="86424" y="296338"/>
                </a:lnTo>
                <a:lnTo>
                  <a:pt x="19502" y="329822"/>
                </a:lnTo>
                <a:lnTo>
                  <a:pt x="0" y="370883"/>
                </a:lnTo>
                <a:lnTo>
                  <a:pt x="11727" y="391104"/>
                </a:lnTo>
                <a:lnTo>
                  <a:pt x="37033" y="410337"/>
                </a:lnTo>
                <a:lnTo>
                  <a:pt x="75364" y="427994"/>
                </a:lnTo>
                <a:lnTo>
                  <a:pt x="126163" y="443488"/>
                </a:lnTo>
                <a:lnTo>
                  <a:pt x="188876" y="456232"/>
                </a:lnTo>
                <a:lnTo>
                  <a:pt x="138574" y="474784"/>
                </a:lnTo>
                <a:lnTo>
                  <a:pt x="104310" y="495652"/>
                </a:lnTo>
                <a:lnTo>
                  <a:pt x="87024" y="518064"/>
                </a:lnTo>
                <a:lnTo>
                  <a:pt x="87657" y="541245"/>
                </a:lnTo>
                <a:lnTo>
                  <a:pt x="127208" y="577299"/>
                </a:lnTo>
                <a:lnTo>
                  <a:pt x="162455" y="592826"/>
                </a:lnTo>
                <a:lnTo>
                  <a:pt x="206411" y="606334"/>
                </a:lnTo>
                <a:lnTo>
                  <a:pt x="257870" y="617562"/>
                </a:lnTo>
                <a:lnTo>
                  <a:pt x="315627" y="626245"/>
                </a:lnTo>
                <a:lnTo>
                  <a:pt x="378476" y="632121"/>
                </a:lnTo>
                <a:lnTo>
                  <a:pt x="445212" y="634927"/>
                </a:lnTo>
                <a:lnTo>
                  <a:pt x="3166578" y="634400"/>
                </a:lnTo>
                <a:lnTo>
                  <a:pt x="3231138" y="610966"/>
                </a:lnTo>
                <a:lnTo>
                  <a:pt x="3283610" y="577299"/>
                </a:lnTo>
                <a:lnTo>
                  <a:pt x="3302916" y="539823"/>
                </a:lnTo>
                <a:lnTo>
                  <a:pt x="3353282" y="537215"/>
                </a:lnTo>
                <a:lnTo>
                  <a:pt x="3402479" y="533437"/>
                </a:lnTo>
                <a:lnTo>
                  <a:pt x="3450252" y="528518"/>
                </a:lnTo>
                <a:lnTo>
                  <a:pt x="3496342" y="522490"/>
                </a:lnTo>
                <a:lnTo>
                  <a:pt x="3540491" y="515381"/>
                </a:lnTo>
                <a:lnTo>
                  <a:pt x="3582443" y="507222"/>
                </a:lnTo>
                <a:lnTo>
                  <a:pt x="3643431" y="492340"/>
                </a:lnTo>
                <a:lnTo>
                  <a:pt x="3695435" y="475725"/>
                </a:lnTo>
                <a:lnTo>
                  <a:pt x="3738324" y="457651"/>
                </a:lnTo>
                <a:lnTo>
                  <a:pt x="3771965" y="438398"/>
                </a:lnTo>
                <a:lnTo>
                  <a:pt x="3810980" y="397454"/>
                </a:lnTo>
                <a:lnTo>
                  <a:pt x="3816091" y="376319"/>
                </a:lnTo>
                <a:lnTo>
                  <a:pt x="3811429" y="355109"/>
                </a:lnTo>
                <a:lnTo>
                  <a:pt x="3796863" y="334102"/>
                </a:lnTo>
                <a:lnTo>
                  <a:pt x="3772261" y="313575"/>
                </a:lnTo>
                <a:lnTo>
                  <a:pt x="3737492" y="293804"/>
                </a:lnTo>
                <a:lnTo>
                  <a:pt x="3692425" y="275066"/>
                </a:lnTo>
                <a:lnTo>
                  <a:pt x="3698565" y="270856"/>
                </a:lnTo>
                <a:lnTo>
                  <a:pt x="3728011" y="237019"/>
                </a:lnTo>
                <a:lnTo>
                  <a:pt x="3729838" y="216328"/>
                </a:lnTo>
                <a:lnTo>
                  <a:pt x="3720051" y="196166"/>
                </a:lnTo>
                <a:lnTo>
                  <a:pt x="3668359" y="158750"/>
                </a:lnTo>
                <a:lnTo>
                  <a:pt x="3627816" y="142157"/>
                </a:lnTo>
                <a:lnTo>
                  <a:pt x="3578383" y="127415"/>
                </a:lnTo>
                <a:lnTo>
                  <a:pt x="3520742" y="114854"/>
                </a:lnTo>
                <a:lnTo>
                  <a:pt x="3455575" y="104804"/>
                </a:lnTo>
                <a:lnTo>
                  <a:pt x="3383561" y="97596"/>
                </a:lnTo>
                <a:lnTo>
                  <a:pt x="3376952" y="90865"/>
                </a:lnTo>
                <a:lnTo>
                  <a:pt x="1238150" y="90865"/>
                </a:lnTo>
                <a:lnTo>
                  <a:pt x="1194144" y="84391"/>
                </a:lnTo>
                <a:lnTo>
                  <a:pt x="1148589" y="78981"/>
                </a:lnTo>
                <a:lnTo>
                  <a:pt x="1101733" y="74651"/>
                </a:lnTo>
                <a:lnTo>
                  <a:pt x="1053825" y="71418"/>
                </a:lnTo>
                <a:lnTo>
                  <a:pt x="1005114" y="69299"/>
                </a:lnTo>
                <a:lnTo>
                  <a:pt x="955847" y="68309"/>
                </a:lnTo>
                <a:close/>
              </a:path>
              <a:path w="3816350" h="776604">
                <a:moveTo>
                  <a:pt x="1653315" y="21563"/>
                </a:moveTo>
                <a:lnTo>
                  <a:pt x="1597558" y="22508"/>
                </a:lnTo>
                <a:lnTo>
                  <a:pt x="1542815" y="25263"/>
                </a:lnTo>
                <a:lnTo>
                  <a:pt x="1489683" y="29774"/>
                </a:lnTo>
                <a:lnTo>
                  <a:pt x="1438759" y="35991"/>
                </a:lnTo>
                <a:lnTo>
                  <a:pt x="1390640" y="43862"/>
                </a:lnTo>
                <a:lnTo>
                  <a:pt x="1345922" y="53337"/>
                </a:lnTo>
                <a:lnTo>
                  <a:pt x="1305204" y="64363"/>
                </a:lnTo>
                <a:lnTo>
                  <a:pt x="1269081" y="76890"/>
                </a:lnTo>
                <a:lnTo>
                  <a:pt x="1238150" y="90865"/>
                </a:lnTo>
                <a:lnTo>
                  <a:pt x="3376952" y="90865"/>
                </a:lnTo>
                <a:lnTo>
                  <a:pt x="3364172" y="77850"/>
                </a:lnTo>
                <a:lnTo>
                  <a:pt x="3333031" y="59449"/>
                </a:lnTo>
                <a:lnTo>
                  <a:pt x="3332189" y="59115"/>
                </a:lnTo>
                <a:lnTo>
                  <a:pt x="1983894" y="59115"/>
                </a:lnTo>
                <a:lnTo>
                  <a:pt x="1958790" y="52714"/>
                </a:lnTo>
                <a:lnTo>
                  <a:pt x="1904009" y="41577"/>
                </a:lnTo>
                <a:lnTo>
                  <a:pt x="1820702" y="30089"/>
                </a:lnTo>
                <a:lnTo>
                  <a:pt x="1765484" y="25302"/>
                </a:lnTo>
                <a:lnTo>
                  <a:pt x="1709489" y="22477"/>
                </a:lnTo>
                <a:lnTo>
                  <a:pt x="1653315" y="21563"/>
                </a:lnTo>
                <a:close/>
              </a:path>
              <a:path w="3816350" h="776604">
                <a:moveTo>
                  <a:pt x="2322869" y="0"/>
                </a:moveTo>
                <a:lnTo>
                  <a:pt x="2263728" y="1517"/>
                </a:lnTo>
                <a:lnTo>
                  <a:pt x="2206382" y="5505"/>
                </a:lnTo>
                <a:lnTo>
                  <a:pt x="2151898" y="11867"/>
                </a:lnTo>
                <a:lnTo>
                  <a:pt x="2101341" y="20506"/>
                </a:lnTo>
                <a:lnTo>
                  <a:pt x="2055777" y="31325"/>
                </a:lnTo>
                <a:lnTo>
                  <a:pt x="2016273" y="44227"/>
                </a:lnTo>
                <a:lnTo>
                  <a:pt x="1983894" y="59115"/>
                </a:lnTo>
                <a:lnTo>
                  <a:pt x="3332189" y="59115"/>
                </a:lnTo>
                <a:lnTo>
                  <a:pt x="3290960" y="42786"/>
                </a:lnTo>
                <a:lnTo>
                  <a:pt x="3288032" y="41970"/>
                </a:lnTo>
                <a:lnTo>
                  <a:pt x="2634769" y="41970"/>
                </a:lnTo>
                <a:lnTo>
                  <a:pt x="2606131" y="32721"/>
                </a:lnTo>
                <a:lnTo>
                  <a:pt x="2538614" y="17271"/>
                </a:lnTo>
                <a:lnTo>
                  <a:pt x="2500403" y="11236"/>
                </a:lnTo>
                <a:lnTo>
                  <a:pt x="2442272" y="4762"/>
                </a:lnTo>
                <a:lnTo>
                  <a:pt x="2382739" y="1049"/>
                </a:lnTo>
                <a:lnTo>
                  <a:pt x="2322869" y="0"/>
                </a:lnTo>
                <a:close/>
              </a:path>
              <a:path w="3816350" h="776604">
                <a:moveTo>
                  <a:pt x="2981311" y="261"/>
                </a:moveTo>
                <a:lnTo>
                  <a:pt x="2926488" y="537"/>
                </a:lnTo>
                <a:lnTo>
                  <a:pt x="2872236" y="2733"/>
                </a:lnTo>
                <a:lnTo>
                  <a:pt x="2819277" y="6834"/>
                </a:lnTo>
                <a:lnTo>
                  <a:pt x="2768329" y="12824"/>
                </a:lnTo>
                <a:lnTo>
                  <a:pt x="2720115" y="20687"/>
                </a:lnTo>
                <a:lnTo>
                  <a:pt x="2675355" y="30408"/>
                </a:lnTo>
                <a:lnTo>
                  <a:pt x="2634769" y="41970"/>
                </a:lnTo>
                <a:lnTo>
                  <a:pt x="3288032" y="41970"/>
                </a:lnTo>
                <a:lnTo>
                  <a:pt x="3238781" y="28254"/>
                </a:lnTo>
                <a:lnTo>
                  <a:pt x="3191908" y="18687"/>
                </a:lnTo>
                <a:lnTo>
                  <a:pt x="3142005" y="11120"/>
                </a:lnTo>
                <a:lnTo>
                  <a:pt x="3089790" y="5537"/>
                </a:lnTo>
                <a:lnTo>
                  <a:pt x="3035986" y="1923"/>
                </a:lnTo>
                <a:lnTo>
                  <a:pt x="2981311" y="261"/>
                </a:lnTo>
                <a:close/>
              </a:path>
            </a:pathLst>
          </a:custGeom>
          <a:solidFill>
            <a:srgbClr val="EDEDED"/>
          </a:solidFill>
        </p:spPr>
        <p:txBody>
          <a:bodyPr wrap="square" lIns="0" tIns="0" rIns="0" bIns="0" rtlCol="0"/>
          <a:lstStyle/>
          <a:p/>
        </p:txBody>
      </p:sp>
      <p:sp>
        <p:nvSpPr>
          <p:cNvPr id="24" name="object 24"/>
          <p:cNvSpPr/>
          <p:nvPr/>
        </p:nvSpPr>
        <p:spPr>
          <a:xfrm>
            <a:off x="3021937" y="3753423"/>
            <a:ext cx="3816350" cy="776605"/>
          </a:xfrm>
          <a:custGeom>
            <a:avLst/>
            <a:gdLst/>
            <a:ahLst/>
            <a:cxnLst/>
            <a:rect l="l" t="t" r="r" b="b"/>
            <a:pathLst>
              <a:path w="3816350" h="776604">
                <a:moveTo>
                  <a:pt x="346483" y="255495"/>
                </a:moveTo>
                <a:lnTo>
                  <a:pt x="341017" y="234810"/>
                </a:lnTo>
                <a:lnTo>
                  <a:pt x="344758" y="214551"/>
                </a:lnTo>
                <a:lnTo>
                  <a:pt x="357227" y="194893"/>
                </a:lnTo>
                <a:lnTo>
                  <a:pt x="406433" y="158079"/>
                </a:lnTo>
                <a:lnTo>
                  <a:pt x="442213" y="141272"/>
                </a:lnTo>
                <a:lnTo>
                  <a:pt x="484806" y="125765"/>
                </a:lnTo>
                <a:lnTo>
                  <a:pt x="533735" y="111731"/>
                </a:lnTo>
                <a:lnTo>
                  <a:pt x="588519" y="99346"/>
                </a:lnTo>
                <a:lnTo>
                  <a:pt x="648680" y="88785"/>
                </a:lnTo>
                <a:lnTo>
                  <a:pt x="713740" y="80220"/>
                </a:lnTo>
                <a:lnTo>
                  <a:pt x="783220" y="73828"/>
                </a:lnTo>
                <a:lnTo>
                  <a:pt x="856642" y="69783"/>
                </a:lnTo>
                <a:lnTo>
                  <a:pt x="906273" y="68465"/>
                </a:lnTo>
                <a:lnTo>
                  <a:pt x="955847" y="68309"/>
                </a:lnTo>
                <a:lnTo>
                  <a:pt x="1005114" y="69299"/>
                </a:lnTo>
                <a:lnTo>
                  <a:pt x="1053825" y="71418"/>
                </a:lnTo>
                <a:lnTo>
                  <a:pt x="1101733" y="74651"/>
                </a:lnTo>
                <a:lnTo>
                  <a:pt x="1148589" y="78981"/>
                </a:lnTo>
                <a:lnTo>
                  <a:pt x="1194144" y="84391"/>
                </a:lnTo>
                <a:lnTo>
                  <a:pt x="1238150" y="90865"/>
                </a:lnTo>
                <a:lnTo>
                  <a:pt x="1269081" y="76890"/>
                </a:lnTo>
                <a:lnTo>
                  <a:pt x="1305204" y="64363"/>
                </a:lnTo>
                <a:lnTo>
                  <a:pt x="1345922" y="53337"/>
                </a:lnTo>
                <a:lnTo>
                  <a:pt x="1390640" y="43862"/>
                </a:lnTo>
                <a:lnTo>
                  <a:pt x="1438759" y="35991"/>
                </a:lnTo>
                <a:lnTo>
                  <a:pt x="1489683" y="29774"/>
                </a:lnTo>
                <a:lnTo>
                  <a:pt x="1542815" y="25263"/>
                </a:lnTo>
                <a:lnTo>
                  <a:pt x="1597558" y="22508"/>
                </a:lnTo>
                <a:lnTo>
                  <a:pt x="1653315" y="21563"/>
                </a:lnTo>
                <a:lnTo>
                  <a:pt x="1709489" y="22477"/>
                </a:lnTo>
                <a:lnTo>
                  <a:pt x="1765484" y="25302"/>
                </a:lnTo>
                <a:lnTo>
                  <a:pt x="1820702" y="30089"/>
                </a:lnTo>
                <a:lnTo>
                  <a:pt x="1874547" y="36890"/>
                </a:lnTo>
                <a:lnTo>
                  <a:pt x="1932126" y="46860"/>
                </a:lnTo>
                <a:lnTo>
                  <a:pt x="1983894" y="59115"/>
                </a:lnTo>
                <a:lnTo>
                  <a:pt x="2016273" y="44227"/>
                </a:lnTo>
                <a:lnTo>
                  <a:pt x="2055777" y="31325"/>
                </a:lnTo>
                <a:lnTo>
                  <a:pt x="2101341" y="20506"/>
                </a:lnTo>
                <a:lnTo>
                  <a:pt x="2151898" y="11867"/>
                </a:lnTo>
                <a:lnTo>
                  <a:pt x="2206382" y="5505"/>
                </a:lnTo>
                <a:lnTo>
                  <a:pt x="2263728" y="1517"/>
                </a:lnTo>
                <a:lnTo>
                  <a:pt x="2322869" y="0"/>
                </a:lnTo>
                <a:lnTo>
                  <a:pt x="2382739" y="1049"/>
                </a:lnTo>
                <a:lnTo>
                  <a:pt x="2442272" y="4762"/>
                </a:lnTo>
                <a:lnTo>
                  <a:pt x="2500403" y="11236"/>
                </a:lnTo>
                <a:lnTo>
                  <a:pt x="2538614" y="17271"/>
                </a:lnTo>
                <a:lnTo>
                  <a:pt x="2606131" y="32721"/>
                </a:lnTo>
                <a:lnTo>
                  <a:pt x="2634769" y="41970"/>
                </a:lnTo>
                <a:lnTo>
                  <a:pt x="2675355" y="30408"/>
                </a:lnTo>
                <a:lnTo>
                  <a:pt x="2720115" y="20687"/>
                </a:lnTo>
                <a:lnTo>
                  <a:pt x="2768329" y="12824"/>
                </a:lnTo>
                <a:lnTo>
                  <a:pt x="2819277" y="6834"/>
                </a:lnTo>
                <a:lnTo>
                  <a:pt x="2872236" y="2733"/>
                </a:lnTo>
                <a:lnTo>
                  <a:pt x="2926488" y="537"/>
                </a:lnTo>
                <a:lnTo>
                  <a:pt x="2981311" y="261"/>
                </a:lnTo>
                <a:lnTo>
                  <a:pt x="3035986" y="1923"/>
                </a:lnTo>
                <a:lnTo>
                  <a:pt x="3089790" y="5537"/>
                </a:lnTo>
                <a:lnTo>
                  <a:pt x="3142005" y="11120"/>
                </a:lnTo>
                <a:lnTo>
                  <a:pt x="3191908" y="18687"/>
                </a:lnTo>
                <a:lnTo>
                  <a:pt x="3238781" y="28254"/>
                </a:lnTo>
                <a:lnTo>
                  <a:pt x="3290960" y="42786"/>
                </a:lnTo>
                <a:lnTo>
                  <a:pt x="3333031" y="59449"/>
                </a:lnTo>
                <a:lnTo>
                  <a:pt x="3383561" y="97596"/>
                </a:lnTo>
                <a:lnTo>
                  <a:pt x="3455575" y="104804"/>
                </a:lnTo>
                <a:lnTo>
                  <a:pt x="3520742" y="114854"/>
                </a:lnTo>
                <a:lnTo>
                  <a:pt x="3578383" y="127415"/>
                </a:lnTo>
                <a:lnTo>
                  <a:pt x="3627816" y="142157"/>
                </a:lnTo>
                <a:lnTo>
                  <a:pt x="3668359" y="158750"/>
                </a:lnTo>
                <a:lnTo>
                  <a:pt x="3720051" y="196166"/>
                </a:lnTo>
                <a:lnTo>
                  <a:pt x="3729838" y="216328"/>
                </a:lnTo>
                <a:lnTo>
                  <a:pt x="3728011" y="237019"/>
                </a:lnTo>
                <a:lnTo>
                  <a:pt x="3698565" y="270856"/>
                </a:lnTo>
                <a:lnTo>
                  <a:pt x="3692425" y="275066"/>
                </a:lnTo>
                <a:lnTo>
                  <a:pt x="3737492" y="293804"/>
                </a:lnTo>
                <a:lnTo>
                  <a:pt x="3772261" y="313575"/>
                </a:lnTo>
                <a:lnTo>
                  <a:pt x="3796863" y="334102"/>
                </a:lnTo>
                <a:lnTo>
                  <a:pt x="3811429" y="355109"/>
                </a:lnTo>
                <a:lnTo>
                  <a:pt x="3816091" y="376319"/>
                </a:lnTo>
                <a:lnTo>
                  <a:pt x="3810980" y="397454"/>
                </a:lnTo>
                <a:lnTo>
                  <a:pt x="3771965" y="438398"/>
                </a:lnTo>
                <a:lnTo>
                  <a:pt x="3738324" y="457651"/>
                </a:lnTo>
                <a:lnTo>
                  <a:pt x="3695435" y="475725"/>
                </a:lnTo>
                <a:lnTo>
                  <a:pt x="3643431" y="492340"/>
                </a:lnTo>
                <a:lnTo>
                  <a:pt x="3582443" y="507222"/>
                </a:lnTo>
                <a:lnTo>
                  <a:pt x="3540491" y="515381"/>
                </a:lnTo>
                <a:lnTo>
                  <a:pt x="3496342" y="522490"/>
                </a:lnTo>
                <a:lnTo>
                  <a:pt x="3450252" y="528518"/>
                </a:lnTo>
                <a:lnTo>
                  <a:pt x="3402479" y="533437"/>
                </a:lnTo>
                <a:lnTo>
                  <a:pt x="3353282" y="537215"/>
                </a:lnTo>
                <a:lnTo>
                  <a:pt x="3302916" y="539823"/>
                </a:lnTo>
                <a:lnTo>
                  <a:pt x="3297695" y="558981"/>
                </a:lnTo>
                <a:lnTo>
                  <a:pt x="3261193" y="594719"/>
                </a:lnTo>
                <a:lnTo>
                  <a:pt x="3194030" y="625908"/>
                </a:lnTo>
                <a:lnTo>
                  <a:pt x="3150484" y="639378"/>
                </a:lnTo>
                <a:lnTo>
                  <a:pt x="3101112" y="651211"/>
                </a:lnTo>
                <a:lnTo>
                  <a:pt x="3046527" y="661238"/>
                </a:lnTo>
                <a:lnTo>
                  <a:pt x="2987341" y="669293"/>
                </a:lnTo>
                <a:lnTo>
                  <a:pt x="2924168" y="675209"/>
                </a:lnTo>
                <a:lnTo>
                  <a:pt x="2857621" y="678818"/>
                </a:lnTo>
                <a:lnTo>
                  <a:pt x="2788312" y="679955"/>
                </a:lnTo>
                <a:lnTo>
                  <a:pt x="2732160" y="678974"/>
                </a:lnTo>
                <a:lnTo>
                  <a:pt x="2676965" y="676301"/>
                </a:lnTo>
                <a:lnTo>
                  <a:pt x="2623226" y="671977"/>
                </a:lnTo>
                <a:lnTo>
                  <a:pt x="2571445" y="666040"/>
                </a:lnTo>
                <a:lnTo>
                  <a:pt x="2522120" y="658530"/>
                </a:lnTo>
                <a:lnTo>
                  <a:pt x="2499957" y="675505"/>
                </a:lnTo>
                <a:lnTo>
                  <a:pt x="2438466" y="706143"/>
                </a:lnTo>
                <a:lnTo>
                  <a:pt x="2400044" y="719671"/>
                </a:lnTo>
                <a:lnTo>
                  <a:pt x="2357109" y="731916"/>
                </a:lnTo>
                <a:lnTo>
                  <a:pt x="2310115" y="742810"/>
                </a:lnTo>
                <a:lnTo>
                  <a:pt x="2259515" y="752286"/>
                </a:lnTo>
                <a:lnTo>
                  <a:pt x="2205762" y="760276"/>
                </a:lnTo>
                <a:lnTo>
                  <a:pt x="2149310" y="766713"/>
                </a:lnTo>
                <a:lnTo>
                  <a:pt x="2090612" y="771529"/>
                </a:lnTo>
                <a:lnTo>
                  <a:pt x="2030121" y="774657"/>
                </a:lnTo>
                <a:lnTo>
                  <a:pt x="1968290" y="776030"/>
                </a:lnTo>
                <a:lnTo>
                  <a:pt x="1905574" y="775581"/>
                </a:lnTo>
                <a:lnTo>
                  <a:pt x="1842425" y="773241"/>
                </a:lnTo>
                <a:lnTo>
                  <a:pt x="1779297" y="768944"/>
                </a:lnTo>
                <a:lnTo>
                  <a:pt x="1723859" y="763445"/>
                </a:lnTo>
                <a:lnTo>
                  <a:pt x="1670978" y="756499"/>
                </a:lnTo>
                <a:lnTo>
                  <a:pt x="1620987" y="748177"/>
                </a:lnTo>
                <a:lnTo>
                  <a:pt x="1574219" y="738549"/>
                </a:lnTo>
                <a:lnTo>
                  <a:pt x="1531008" y="727685"/>
                </a:lnTo>
                <a:lnTo>
                  <a:pt x="1491688" y="715657"/>
                </a:lnTo>
                <a:lnTo>
                  <a:pt x="1456590" y="702535"/>
                </a:lnTo>
                <a:lnTo>
                  <a:pt x="1404925" y="710356"/>
                </a:lnTo>
                <a:lnTo>
                  <a:pt x="1351945" y="716820"/>
                </a:lnTo>
                <a:lnTo>
                  <a:pt x="1297931" y="721945"/>
                </a:lnTo>
                <a:lnTo>
                  <a:pt x="1243162" y="725751"/>
                </a:lnTo>
                <a:lnTo>
                  <a:pt x="1187919" y="728258"/>
                </a:lnTo>
                <a:lnTo>
                  <a:pt x="1132483" y="729486"/>
                </a:lnTo>
                <a:lnTo>
                  <a:pt x="1077134" y="729452"/>
                </a:lnTo>
                <a:lnTo>
                  <a:pt x="1022154" y="728178"/>
                </a:lnTo>
                <a:lnTo>
                  <a:pt x="967821" y="725682"/>
                </a:lnTo>
                <a:lnTo>
                  <a:pt x="914418" y="721985"/>
                </a:lnTo>
                <a:lnTo>
                  <a:pt x="862224" y="717104"/>
                </a:lnTo>
                <a:lnTo>
                  <a:pt x="811519" y="711060"/>
                </a:lnTo>
                <a:lnTo>
                  <a:pt x="762586" y="703873"/>
                </a:lnTo>
                <a:lnTo>
                  <a:pt x="715703" y="695561"/>
                </a:lnTo>
                <a:lnTo>
                  <a:pt x="671151" y="686144"/>
                </a:lnTo>
                <a:lnTo>
                  <a:pt x="629212" y="675642"/>
                </a:lnTo>
                <a:lnTo>
                  <a:pt x="590165" y="664073"/>
                </a:lnTo>
                <a:lnTo>
                  <a:pt x="521870" y="637816"/>
                </a:lnTo>
                <a:lnTo>
                  <a:pt x="517044" y="635543"/>
                </a:lnTo>
                <a:lnTo>
                  <a:pt x="514631" y="634400"/>
                </a:lnTo>
                <a:lnTo>
                  <a:pt x="445212" y="634927"/>
                </a:lnTo>
                <a:lnTo>
                  <a:pt x="378476" y="632121"/>
                </a:lnTo>
                <a:lnTo>
                  <a:pt x="315627" y="626245"/>
                </a:lnTo>
                <a:lnTo>
                  <a:pt x="257870" y="617562"/>
                </a:lnTo>
                <a:lnTo>
                  <a:pt x="206411" y="606334"/>
                </a:lnTo>
                <a:lnTo>
                  <a:pt x="162455" y="592826"/>
                </a:lnTo>
                <a:lnTo>
                  <a:pt x="127208" y="577299"/>
                </a:lnTo>
                <a:lnTo>
                  <a:pt x="87657" y="541245"/>
                </a:lnTo>
                <a:lnTo>
                  <a:pt x="87024" y="518064"/>
                </a:lnTo>
                <a:lnTo>
                  <a:pt x="104310" y="495652"/>
                </a:lnTo>
                <a:lnTo>
                  <a:pt x="138574" y="474784"/>
                </a:lnTo>
                <a:lnTo>
                  <a:pt x="188876" y="456232"/>
                </a:lnTo>
                <a:lnTo>
                  <a:pt x="126163" y="443488"/>
                </a:lnTo>
                <a:lnTo>
                  <a:pt x="75364" y="427994"/>
                </a:lnTo>
                <a:lnTo>
                  <a:pt x="37033" y="410337"/>
                </a:lnTo>
                <a:lnTo>
                  <a:pt x="11727" y="391104"/>
                </a:lnTo>
                <a:lnTo>
                  <a:pt x="0" y="370883"/>
                </a:lnTo>
                <a:lnTo>
                  <a:pt x="2406" y="350259"/>
                </a:lnTo>
                <a:lnTo>
                  <a:pt x="51843" y="310156"/>
                </a:lnTo>
                <a:lnTo>
                  <a:pt x="127831" y="284343"/>
                </a:lnTo>
                <a:lnTo>
                  <a:pt x="175144" y="274337"/>
                </a:lnTo>
                <a:lnTo>
                  <a:pt x="227442" y="266488"/>
                </a:lnTo>
                <a:lnTo>
                  <a:pt x="283803" y="260960"/>
                </a:lnTo>
                <a:lnTo>
                  <a:pt x="343308" y="257921"/>
                </a:lnTo>
                <a:lnTo>
                  <a:pt x="346483" y="255495"/>
                </a:lnTo>
                <a:close/>
              </a:path>
            </a:pathLst>
          </a:custGeom>
          <a:ln w="9525">
            <a:solidFill>
              <a:srgbClr val="585858"/>
            </a:solidFill>
          </a:ln>
        </p:spPr>
        <p:txBody>
          <a:bodyPr wrap="square" lIns="0" tIns="0" rIns="0" bIns="0" rtlCol="0"/>
          <a:lstStyle/>
          <a:p/>
        </p:txBody>
      </p:sp>
      <p:sp>
        <p:nvSpPr>
          <p:cNvPr id="25" name="object 25"/>
          <p:cNvSpPr/>
          <p:nvPr/>
        </p:nvSpPr>
        <p:spPr>
          <a:xfrm>
            <a:off x="3214877" y="4206633"/>
            <a:ext cx="223520" cy="14604"/>
          </a:xfrm>
          <a:custGeom>
            <a:avLst/>
            <a:gdLst/>
            <a:ahLst/>
            <a:cxnLst/>
            <a:rect l="l" t="t" r="r" b="b"/>
            <a:pathLst>
              <a:path w="223520" h="14604">
                <a:moveTo>
                  <a:pt x="223520" y="14312"/>
                </a:moveTo>
                <a:lnTo>
                  <a:pt x="165199" y="14337"/>
                </a:lnTo>
                <a:lnTo>
                  <a:pt x="107854" y="11918"/>
                </a:lnTo>
                <a:lnTo>
                  <a:pt x="52462" y="7119"/>
                </a:lnTo>
                <a:lnTo>
                  <a:pt x="0" y="0"/>
                </a:lnTo>
              </a:path>
            </a:pathLst>
          </a:custGeom>
          <a:ln w="9524">
            <a:solidFill>
              <a:srgbClr val="585858"/>
            </a:solidFill>
          </a:ln>
        </p:spPr>
        <p:txBody>
          <a:bodyPr wrap="square" lIns="0" tIns="0" rIns="0" bIns="0" rtlCol="0"/>
          <a:lstStyle/>
          <a:p/>
        </p:txBody>
      </p:sp>
      <p:sp>
        <p:nvSpPr>
          <p:cNvPr id="26" name="object 26"/>
          <p:cNvSpPr/>
          <p:nvPr/>
        </p:nvSpPr>
        <p:spPr>
          <a:xfrm>
            <a:off x="3537839" y="4377575"/>
            <a:ext cx="97790" cy="6985"/>
          </a:xfrm>
          <a:custGeom>
            <a:avLst/>
            <a:gdLst/>
            <a:ahLst/>
            <a:cxnLst/>
            <a:rect l="l" t="t" r="r" b="b"/>
            <a:pathLst>
              <a:path w="97789" h="6985">
                <a:moveTo>
                  <a:pt x="97789" y="0"/>
                </a:moveTo>
                <a:lnTo>
                  <a:pt x="73991" y="2375"/>
                </a:lnTo>
                <a:lnTo>
                  <a:pt x="49704" y="4313"/>
                </a:lnTo>
                <a:lnTo>
                  <a:pt x="25013" y="5806"/>
                </a:lnTo>
                <a:lnTo>
                  <a:pt x="0" y="6845"/>
                </a:lnTo>
              </a:path>
            </a:pathLst>
          </a:custGeom>
          <a:ln w="9525">
            <a:solidFill>
              <a:srgbClr val="585858"/>
            </a:solidFill>
          </a:ln>
        </p:spPr>
        <p:txBody>
          <a:bodyPr wrap="square" lIns="0" tIns="0" rIns="0" bIns="0" rtlCol="0"/>
          <a:lstStyle/>
          <a:p/>
        </p:txBody>
      </p:sp>
      <p:sp>
        <p:nvSpPr>
          <p:cNvPr id="27" name="object 27"/>
          <p:cNvSpPr/>
          <p:nvPr/>
        </p:nvSpPr>
        <p:spPr>
          <a:xfrm>
            <a:off x="4419346" y="4421581"/>
            <a:ext cx="59055" cy="31750"/>
          </a:xfrm>
          <a:custGeom>
            <a:avLst/>
            <a:gdLst/>
            <a:ahLst/>
            <a:cxnLst/>
            <a:rect l="l" t="t" r="r" b="b"/>
            <a:pathLst>
              <a:path w="59054" h="31750">
                <a:moveTo>
                  <a:pt x="58927" y="31254"/>
                </a:moveTo>
                <a:lnTo>
                  <a:pt x="42005" y="23777"/>
                </a:lnTo>
                <a:lnTo>
                  <a:pt x="26511" y="16065"/>
                </a:lnTo>
                <a:lnTo>
                  <a:pt x="12493" y="8133"/>
                </a:lnTo>
                <a:lnTo>
                  <a:pt x="0" y="0"/>
                </a:lnTo>
              </a:path>
            </a:pathLst>
          </a:custGeom>
          <a:ln w="9525">
            <a:solidFill>
              <a:srgbClr val="585858"/>
            </a:solidFill>
          </a:ln>
        </p:spPr>
        <p:txBody>
          <a:bodyPr wrap="square" lIns="0" tIns="0" rIns="0" bIns="0" rtlCol="0"/>
          <a:lstStyle/>
          <a:p/>
        </p:txBody>
      </p:sp>
      <p:sp>
        <p:nvSpPr>
          <p:cNvPr id="28" name="object 28"/>
          <p:cNvSpPr/>
          <p:nvPr/>
        </p:nvSpPr>
        <p:spPr>
          <a:xfrm>
            <a:off x="5544439" y="4374921"/>
            <a:ext cx="23495" cy="34290"/>
          </a:xfrm>
          <a:custGeom>
            <a:avLst/>
            <a:gdLst/>
            <a:ahLst/>
            <a:cxnLst/>
            <a:rect l="l" t="t" r="r" b="b"/>
            <a:pathLst>
              <a:path w="23495" h="34289">
                <a:moveTo>
                  <a:pt x="23495" y="0"/>
                </a:moveTo>
                <a:lnTo>
                  <a:pt x="20091" y="8688"/>
                </a:lnTo>
                <a:lnTo>
                  <a:pt x="15033" y="17310"/>
                </a:lnTo>
                <a:lnTo>
                  <a:pt x="8332" y="25846"/>
                </a:lnTo>
                <a:lnTo>
                  <a:pt x="0" y="34277"/>
                </a:lnTo>
              </a:path>
            </a:pathLst>
          </a:custGeom>
          <a:ln w="9525">
            <a:solidFill>
              <a:srgbClr val="585858"/>
            </a:solidFill>
          </a:ln>
        </p:spPr>
        <p:txBody>
          <a:bodyPr wrap="square" lIns="0" tIns="0" rIns="0" bIns="0" rtlCol="0"/>
          <a:lstStyle/>
          <a:p/>
        </p:txBody>
      </p:sp>
      <p:sp>
        <p:nvSpPr>
          <p:cNvPr id="29" name="object 29"/>
          <p:cNvSpPr/>
          <p:nvPr/>
        </p:nvSpPr>
        <p:spPr>
          <a:xfrm>
            <a:off x="6035802" y="4163072"/>
            <a:ext cx="287020" cy="128270"/>
          </a:xfrm>
          <a:custGeom>
            <a:avLst/>
            <a:gdLst/>
            <a:ahLst/>
            <a:cxnLst/>
            <a:rect l="l" t="t" r="r" b="b"/>
            <a:pathLst>
              <a:path w="287020" h="128270">
                <a:moveTo>
                  <a:pt x="0" y="0"/>
                </a:moveTo>
                <a:lnTo>
                  <a:pt x="71682" y="11746"/>
                </a:lnTo>
                <a:lnTo>
                  <a:pt x="134531" y="26304"/>
                </a:lnTo>
                <a:lnTo>
                  <a:pt x="187708" y="43299"/>
                </a:lnTo>
                <a:lnTo>
                  <a:pt x="230372" y="62353"/>
                </a:lnTo>
                <a:lnTo>
                  <a:pt x="280804" y="105144"/>
                </a:lnTo>
                <a:lnTo>
                  <a:pt x="286893" y="128130"/>
                </a:lnTo>
              </a:path>
            </a:pathLst>
          </a:custGeom>
          <a:ln w="9525">
            <a:solidFill>
              <a:srgbClr val="585858"/>
            </a:solidFill>
          </a:ln>
        </p:spPr>
        <p:txBody>
          <a:bodyPr wrap="square" lIns="0" tIns="0" rIns="0" bIns="0" rtlCol="0"/>
          <a:lstStyle/>
          <a:p/>
        </p:txBody>
      </p:sp>
      <p:sp>
        <p:nvSpPr>
          <p:cNvPr id="30" name="object 30"/>
          <p:cNvSpPr/>
          <p:nvPr/>
        </p:nvSpPr>
        <p:spPr>
          <a:xfrm>
            <a:off x="6584695" y="4026598"/>
            <a:ext cx="128270" cy="48260"/>
          </a:xfrm>
          <a:custGeom>
            <a:avLst/>
            <a:gdLst/>
            <a:ahLst/>
            <a:cxnLst/>
            <a:rect l="l" t="t" r="r" b="b"/>
            <a:pathLst>
              <a:path w="128270" h="48260">
                <a:moveTo>
                  <a:pt x="127761" y="0"/>
                </a:moveTo>
                <a:lnTo>
                  <a:pt x="103548" y="13486"/>
                </a:lnTo>
                <a:lnTo>
                  <a:pt x="73977" y="26069"/>
                </a:lnTo>
                <a:lnTo>
                  <a:pt x="39358" y="37629"/>
                </a:lnTo>
                <a:lnTo>
                  <a:pt x="0" y="48044"/>
                </a:lnTo>
              </a:path>
            </a:pathLst>
          </a:custGeom>
          <a:ln w="9525">
            <a:solidFill>
              <a:srgbClr val="585858"/>
            </a:solidFill>
          </a:ln>
        </p:spPr>
        <p:txBody>
          <a:bodyPr wrap="square" lIns="0" tIns="0" rIns="0" bIns="0" rtlCol="0"/>
          <a:lstStyle/>
          <a:p/>
        </p:txBody>
      </p:sp>
      <p:sp>
        <p:nvSpPr>
          <p:cNvPr id="31" name="object 31"/>
          <p:cNvSpPr/>
          <p:nvPr/>
        </p:nvSpPr>
        <p:spPr>
          <a:xfrm>
            <a:off x="6406007" y="3848353"/>
            <a:ext cx="7620" cy="22860"/>
          </a:xfrm>
          <a:custGeom>
            <a:avLst/>
            <a:gdLst/>
            <a:ahLst/>
            <a:cxnLst/>
            <a:rect l="l" t="t" r="r" b="b"/>
            <a:pathLst>
              <a:path w="7620" h="22860">
                <a:moveTo>
                  <a:pt x="0" y="0"/>
                </a:moveTo>
                <a:lnTo>
                  <a:pt x="4825" y="7493"/>
                </a:lnTo>
                <a:lnTo>
                  <a:pt x="7112" y="14986"/>
                </a:lnTo>
                <a:lnTo>
                  <a:pt x="6730" y="22606"/>
                </a:lnTo>
              </a:path>
            </a:pathLst>
          </a:custGeom>
          <a:ln w="9525">
            <a:solidFill>
              <a:srgbClr val="585858"/>
            </a:solidFill>
          </a:ln>
        </p:spPr>
        <p:txBody>
          <a:bodyPr wrap="square" lIns="0" tIns="0" rIns="0" bIns="0" rtlCol="0"/>
          <a:lstStyle/>
          <a:p/>
        </p:txBody>
      </p:sp>
      <p:sp>
        <p:nvSpPr>
          <p:cNvPr id="32" name="object 32"/>
          <p:cNvSpPr/>
          <p:nvPr/>
        </p:nvSpPr>
        <p:spPr>
          <a:xfrm>
            <a:off x="5590159" y="3792854"/>
            <a:ext cx="65405" cy="29209"/>
          </a:xfrm>
          <a:custGeom>
            <a:avLst/>
            <a:gdLst/>
            <a:ahLst/>
            <a:cxnLst/>
            <a:rect l="l" t="t" r="r" b="b"/>
            <a:pathLst>
              <a:path w="65404" h="29210">
                <a:moveTo>
                  <a:pt x="0" y="28956"/>
                </a:moveTo>
                <a:lnTo>
                  <a:pt x="13469" y="21270"/>
                </a:lnTo>
                <a:lnTo>
                  <a:pt x="28892" y="13858"/>
                </a:lnTo>
                <a:lnTo>
                  <a:pt x="46220" y="6756"/>
                </a:lnTo>
                <a:lnTo>
                  <a:pt x="65404" y="0"/>
                </a:lnTo>
              </a:path>
            </a:pathLst>
          </a:custGeom>
          <a:ln w="9524">
            <a:solidFill>
              <a:srgbClr val="585858"/>
            </a:solidFill>
          </a:ln>
        </p:spPr>
        <p:txBody>
          <a:bodyPr wrap="square" lIns="0" tIns="0" rIns="0" bIns="0" rtlCol="0"/>
          <a:lstStyle/>
          <a:p/>
        </p:txBody>
      </p:sp>
      <p:sp>
        <p:nvSpPr>
          <p:cNvPr id="33" name="object 33"/>
          <p:cNvSpPr/>
          <p:nvPr/>
        </p:nvSpPr>
        <p:spPr>
          <a:xfrm>
            <a:off x="4978019" y="3810634"/>
            <a:ext cx="31750" cy="25400"/>
          </a:xfrm>
          <a:custGeom>
            <a:avLst/>
            <a:gdLst/>
            <a:ahLst/>
            <a:cxnLst/>
            <a:rect l="l" t="t" r="r" b="b"/>
            <a:pathLst>
              <a:path w="31750" h="25400">
                <a:moveTo>
                  <a:pt x="0" y="25018"/>
                </a:moveTo>
                <a:lnTo>
                  <a:pt x="5782" y="18591"/>
                </a:lnTo>
                <a:lnTo>
                  <a:pt x="13017" y="12271"/>
                </a:lnTo>
                <a:lnTo>
                  <a:pt x="21681" y="6070"/>
                </a:lnTo>
                <a:lnTo>
                  <a:pt x="31750" y="0"/>
                </a:lnTo>
              </a:path>
            </a:pathLst>
          </a:custGeom>
          <a:ln w="9525">
            <a:solidFill>
              <a:srgbClr val="585858"/>
            </a:solidFill>
          </a:ln>
        </p:spPr>
        <p:txBody>
          <a:bodyPr wrap="square" lIns="0" tIns="0" rIns="0" bIns="0" rtlCol="0"/>
          <a:lstStyle/>
          <a:p/>
        </p:txBody>
      </p:sp>
      <p:sp>
        <p:nvSpPr>
          <p:cNvPr id="34" name="object 34"/>
          <p:cNvSpPr/>
          <p:nvPr/>
        </p:nvSpPr>
        <p:spPr>
          <a:xfrm>
            <a:off x="4259707" y="3844163"/>
            <a:ext cx="114935" cy="24130"/>
          </a:xfrm>
          <a:custGeom>
            <a:avLst/>
            <a:gdLst/>
            <a:ahLst/>
            <a:cxnLst/>
            <a:rect l="l" t="t" r="r" b="b"/>
            <a:pathLst>
              <a:path w="114935" h="24129">
                <a:moveTo>
                  <a:pt x="0" y="0"/>
                </a:moveTo>
                <a:lnTo>
                  <a:pt x="30634" y="5306"/>
                </a:lnTo>
                <a:lnTo>
                  <a:pt x="60007" y="11112"/>
                </a:lnTo>
                <a:lnTo>
                  <a:pt x="88046" y="17395"/>
                </a:lnTo>
                <a:lnTo>
                  <a:pt x="114680" y="24130"/>
                </a:lnTo>
              </a:path>
            </a:pathLst>
          </a:custGeom>
          <a:ln w="9525">
            <a:solidFill>
              <a:srgbClr val="585858"/>
            </a:solidFill>
          </a:ln>
        </p:spPr>
        <p:txBody>
          <a:bodyPr wrap="square" lIns="0" tIns="0" rIns="0" bIns="0" rtlCol="0"/>
          <a:lstStyle/>
          <a:p/>
        </p:txBody>
      </p:sp>
      <p:sp>
        <p:nvSpPr>
          <p:cNvPr id="35" name="object 35"/>
          <p:cNvSpPr/>
          <p:nvPr/>
        </p:nvSpPr>
        <p:spPr>
          <a:xfrm>
            <a:off x="3368547" y="4008932"/>
            <a:ext cx="20320" cy="26034"/>
          </a:xfrm>
          <a:custGeom>
            <a:avLst/>
            <a:gdLst/>
            <a:ahLst/>
            <a:cxnLst/>
            <a:rect l="l" t="t" r="r" b="b"/>
            <a:pathLst>
              <a:path w="20320" h="26035">
                <a:moveTo>
                  <a:pt x="19938" y="25476"/>
                </a:moveTo>
                <a:lnTo>
                  <a:pt x="13608" y="19193"/>
                </a:lnTo>
                <a:lnTo>
                  <a:pt x="8159" y="12847"/>
                </a:lnTo>
                <a:lnTo>
                  <a:pt x="3615" y="6447"/>
                </a:lnTo>
                <a:lnTo>
                  <a:pt x="0" y="0"/>
                </a:lnTo>
              </a:path>
            </a:pathLst>
          </a:custGeom>
          <a:ln w="9525">
            <a:solidFill>
              <a:srgbClr val="585858"/>
            </a:solidFill>
          </a:ln>
        </p:spPr>
        <p:txBody>
          <a:bodyPr wrap="square" lIns="0" tIns="0" rIns="0" bIns="0" rtlCol="0"/>
          <a:lstStyle/>
          <a:p/>
        </p:txBody>
      </p:sp>
      <p:sp>
        <p:nvSpPr>
          <p:cNvPr id="36" name="object 36"/>
          <p:cNvSpPr txBox="1"/>
          <p:nvPr/>
        </p:nvSpPr>
        <p:spPr>
          <a:xfrm>
            <a:off x="3749421" y="4000601"/>
            <a:ext cx="2094864"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Trebuchet MS" panose="020B0603020202020204"/>
                <a:cs typeface="Trebuchet MS" panose="020B0603020202020204"/>
              </a:rPr>
              <a:t>Unconfirmed</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Transactions</a:t>
            </a:r>
            <a:endParaRPr sz="1400">
              <a:latin typeface="Trebuchet MS" panose="020B0603020202020204"/>
              <a:cs typeface="Trebuchet MS" panose="020B0603020202020204"/>
            </a:endParaRPr>
          </a:p>
        </p:txBody>
      </p:sp>
      <p:sp>
        <p:nvSpPr>
          <p:cNvPr id="37" name="object 37"/>
          <p:cNvSpPr/>
          <p:nvPr/>
        </p:nvSpPr>
        <p:spPr>
          <a:xfrm>
            <a:off x="688174" y="2317114"/>
            <a:ext cx="1018540" cy="612140"/>
          </a:xfrm>
          <a:custGeom>
            <a:avLst/>
            <a:gdLst/>
            <a:ahLst/>
            <a:cxnLst/>
            <a:rect l="l" t="t" r="r" b="b"/>
            <a:pathLst>
              <a:path w="1018539" h="612139">
                <a:moveTo>
                  <a:pt x="1018197" y="155448"/>
                </a:moveTo>
                <a:lnTo>
                  <a:pt x="0" y="155448"/>
                </a:lnTo>
                <a:lnTo>
                  <a:pt x="0" y="612013"/>
                </a:lnTo>
                <a:lnTo>
                  <a:pt x="1018197" y="612013"/>
                </a:lnTo>
                <a:lnTo>
                  <a:pt x="1018197" y="155448"/>
                </a:lnTo>
                <a:close/>
              </a:path>
              <a:path w="1018539" h="612139">
                <a:moveTo>
                  <a:pt x="290918" y="0"/>
                </a:moveTo>
                <a:lnTo>
                  <a:pt x="169697" y="155448"/>
                </a:lnTo>
                <a:lnTo>
                  <a:pt x="424256" y="155448"/>
                </a:lnTo>
                <a:lnTo>
                  <a:pt x="290918" y="0"/>
                </a:lnTo>
                <a:close/>
              </a:path>
            </a:pathLst>
          </a:custGeom>
          <a:solidFill>
            <a:srgbClr val="EDEDED"/>
          </a:solidFill>
        </p:spPr>
        <p:txBody>
          <a:bodyPr wrap="square" lIns="0" tIns="0" rIns="0" bIns="0" rtlCol="0"/>
          <a:lstStyle/>
          <a:p/>
        </p:txBody>
      </p:sp>
      <p:sp>
        <p:nvSpPr>
          <p:cNvPr id="38" name="object 38"/>
          <p:cNvSpPr/>
          <p:nvPr/>
        </p:nvSpPr>
        <p:spPr>
          <a:xfrm>
            <a:off x="688174" y="2317114"/>
            <a:ext cx="1018540" cy="612140"/>
          </a:xfrm>
          <a:custGeom>
            <a:avLst/>
            <a:gdLst/>
            <a:ahLst/>
            <a:cxnLst/>
            <a:rect l="l" t="t" r="r" b="b"/>
            <a:pathLst>
              <a:path w="1018539" h="612139">
                <a:moveTo>
                  <a:pt x="0" y="155448"/>
                </a:moveTo>
                <a:lnTo>
                  <a:pt x="169697" y="155448"/>
                </a:lnTo>
                <a:lnTo>
                  <a:pt x="290918" y="0"/>
                </a:lnTo>
                <a:lnTo>
                  <a:pt x="424256" y="155448"/>
                </a:lnTo>
                <a:lnTo>
                  <a:pt x="1018197" y="155448"/>
                </a:lnTo>
                <a:lnTo>
                  <a:pt x="1018197" y="231521"/>
                </a:lnTo>
                <a:lnTo>
                  <a:pt x="1018197" y="345694"/>
                </a:lnTo>
                <a:lnTo>
                  <a:pt x="1018197" y="612013"/>
                </a:lnTo>
                <a:lnTo>
                  <a:pt x="424256" y="612013"/>
                </a:lnTo>
                <a:lnTo>
                  <a:pt x="169697" y="612013"/>
                </a:lnTo>
                <a:lnTo>
                  <a:pt x="0" y="612013"/>
                </a:lnTo>
                <a:lnTo>
                  <a:pt x="0" y="345694"/>
                </a:lnTo>
                <a:lnTo>
                  <a:pt x="0" y="231521"/>
                </a:lnTo>
                <a:lnTo>
                  <a:pt x="0" y="155448"/>
                </a:lnTo>
                <a:close/>
              </a:path>
            </a:pathLst>
          </a:custGeom>
          <a:ln w="9525">
            <a:solidFill>
              <a:srgbClr val="585858"/>
            </a:solidFill>
          </a:ln>
        </p:spPr>
        <p:txBody>
          <a:bodyPr wrap="square" lIns="0" tIns="0" rIns="0" bIns="0" rtlCol="0"/>
          <a:lstStyle/>
          <a:p/>
        </p:txBody>
      </p:sp>
      <p:sp>
        <p:nvSpPr>
          <p:cNvPr id="39" name="object 39"/>
          <p:cNvSpPr txBox="1"/>
          <p:nvPr/>
        </p:nvSpPr>
        <p:spPr>
          <a:xfrm>
            <a:off x="863600" y="2548889"/>
            <a:ext cx="670560" cy="300355"/>
          </a:xfrm>
          <a:prstGeom prst="rect">
            <a:avLst/>
          </a:prstGeom>
        </p:spPr>
        <p:txBody>
          <a:bodyPr vert="horz" wrap="square" lIns="0" tIns="12700" rIns="0" bIns="0" rtlCol="0">
            <a:spAutoFit/>
          </a:bodyPr>
          <a:lstStyle/>
          <a:p>
            <a:pPr marL="67310">
              <a:lnSpc>
                <a:spcPct val="100000"/>
              </a:lnSpc>
              <a:spcBef>
                <a:spcPts val="100"/>
              </a:spcBef>
            </a:pPr>
            <a:r>
              <a:rPr sz="900" spc="-5" dirty="0">
                <a:solidFill>
                  <a:srgbClr val="434343"/>
                </a:solidFill>
                <a:latin typeface="Trebuchet MS" panose="020B0603020202020204"/>
                <a:cs typeface="Trebuchet MS" panose="020B0603020202020204"/>
              </a:rPr>
              <a:t>Confirmed</a:t>
            </a:r>
            <a:endParaRPr sz="900">
              <a:latin typeface="Trebuchet MS" panose="020B0603020202020204"/>
              <a:cs typeface="Trebuchet MS" panose="020B0603020202020204"/>
            </a:endParaRPr>
          </a:p>
          <a:p>
            <a:pPr marL="12700">
              <a:lnSpc>
                <a:spcPct val="100000"/>
              </a:lnSpc>
            </a:pPr>
            <a:r>
              <a:rPr sz="900" spc="-5" dirty="0">
                <a:solidFill>
                  <a:srgbClr val="434343"/>
                </a:solidFill>
                <a:latin typeface="Trebuchet MS" panose="020B0603020202020204"/>
                <a:cs typeface="Trebuchet MS" panose="020B0603020202020204"/>
              </a:rPr>
              <a:t>Transactions</a:t>
            </a:r>
            <a:endParaRPr sz="900">
              <a:latin typeface="Trebuchet MS" panose="020B0603020202020204"/>
              <a:cs typeface="Trebuchet MS" panose="020B0603020202020204"/>
            </a:endParaRPr>
          </a:p>
        </p:txBody>
      </p:sp>
      <p:sp>
        <p:nvSpPr>
          <p:cNvPr id="40" name="object 40"/>
          <p:cNvSpPr/>
          <p:nvPr/>
        </p:nvSpPr>
        <p:spPr>
          <a:xfrm>
            <a:off x="2282444" y="2317114"/>
            <a:ext cx="1018540" cy="612140"/>
          </a:xfrm>
          <a:custGeom>
            <a:avLst/>
            <a:gdLst/>
            <a:ahLst/>
            <a:cxnLst/>
            <a:rect l="l" t="t" r="r" b="b"/>
            <a:pathLst>
              <a:path w="1018539" h="612139">
                <a:moveTo>
                  <a:pt x="1018158" y="155448"/>
                </a:moveTo>
                <a:lnTo>
                  <a:pt x="0" y="155448"/>
                </a:lnTo>
                <a:lnTo>
                  <a:pt x="0" y="612013"/>
                </a:lnTo>
                <a:lnTo>
                  <a:pt x="1018158" y="612013"/>
                </a:lnTo>
                <a:lnTo>
                  <a:pt x="1018158" y="155448"/>
                </a:lnTo>
                <a:close/>
              </a:path>
              <a:path w="1018539" h="612139">
                <a:moveTo>
                  <a:pt x="290956" y="0"/>
                </a:moveTo>
                <a:lnTo>
                  <a:pt x="169672" y="155448"/>
                </a:lnTo>
                <a:lnTo>
                  <a:pt x="424180" y="155448"/>
                </a:lnTo>
                <a:lnTo>
                  <a:pt x="290956" y="0"/>
                </a:lnTo>
                <a:close/>
              </a:path>
            </a:pathLst>
          </a:custGeom>
          <a:solidFill>
            <a:srgbClr val="EDEDED"/>
          </a:solidFill>
        </p:spPr>
        <p:txBody>
          <a:bodyPr wrap="square" lIns="0" tIns="0" rIns="0" bIns="0" rtlCol="0"/>
          <a:lstStyle/>
          <a:p/>
        </p:txBody>
      </p:sp>
      <p:sp>
        <p:nvSpPr>
          <p:cNvPr id="41" name="object 41"/>
          <p:cNvSpPr/>
          <p:nvPr/>
        </p:nvSpPr>
        <p:spPr>
          <a:xfrm>
            <a:off x="2282444" y="2317114"/>
            <a:ext cx="1018540" cy="612140"/>
          </a:xfrm>
          <a:custGeom>
            <a:avLst/>
            <a:gdLst/>
            <a:ahLst/>
            <a:cxnLst/>
            <a:rect l="l" t="t" r="r" b="b"/>
            <a:pathLst>
              <a:path w="1018539" h="612139">
                <a:moveTo>
                  <a:pt x="0" y="155448"/>
                </a:moveTo>
                <a:lnTo>
                  <a:pt x="169672" y="155448"/>
                </a:lnTo>
                <a:lnTo>
                  <a:pt x="290956" y="0"/>
                </a:lnTo>
                <a:lnTo>
                  <a:pt x="424180" y="155448"/>
                </a:lnTo>
                <a:lnTo>
                  <a:pt x="1018158" y="155448"/>
                </a:lnTo>
                <a:lnTo>
                  <a:pt x="1018158" y="231521"/>
                </a:lnTo>
                <a:lnTo>
                  <a:pt x="1018158" y="345694"/>
                </a:lnTo>
                <a:lnTo>
                  <a:pt x="1018158" y="612013"/>
                </a:lnTo>
                <a:lnTo>
                  <a:pt x="424180" y="612013"/>
                </a:lnTo>
                <a:lnTo>
                  <a:pt x="169672" y="612013"/>
                </a:lnTo>
                <a:lnTo>
                  <a:pt x="0" y="612013"/>
                </a:lnTo>
                <a:lnTo>
                  <a:pt x="0" y="345694"/>
                </a:lnTo>
                <a:lnTo>
                  <a:pt x="0" y="231521"/>
                </a:lnTo>
                <a:lnTo>
                  <a:pt x="0" y="155448"/>
                </a:lnTo>
                <a:close/>
              </a:path>
            </a:pathLst>
          </a:custGeom>
          <a:ln w="9525">
            <a:solidFill>
              <a:srgbClr val="585858"/>
            </a:solidFill>
          </a:ln>
        </p:spPr>
        <p:txBody>
          <a:bodyPr wrap="square" lIns="0" tIns="0" rIns="0" bIns="0" rtlCol="0"/>
          <a:lstStyle/>
          <a:p/>
        </p:txBody>
      </p:sp>
      <p:sp>
        <p:nvSpPr>
          <p:cNvPr id="42" name="object 42"/>
          <p:cNvSpPr txBox="1"/>
          <p:nvPr/>
        </p:nvSpPr>
        <p:spPr>
          <a:xfrm>
            <a:off x="2458592" y="2548889"/>
            <a:ext cx="670560" cy="300355"/>
          </a:xfrm>
          <a:prstGeom prst="rect">
            <a:avLst/>
          </a:prstGeom>
        </p:spPr>
        <p:txBody>
          <a:bodyPr vert="horz" wrap="square" lIns="0" tIns="12700" rIns="0" bIns="0" rtlCol="0">
            <a:spAutoFit/>
          </a:bodyPr>
          <a:lstStyle/>
          <a:p>
            <a:pPr marL="67310">
              <a:lnSpc>
                <a:spcPct val="100000"/>
              </a:lnSpc>
              <a:spcBef>
                <a:spcPts val="100"/>
              </a:spcBef>
            </a:pPr>
            <a:r>
              <a:rPr sz="900" spc="-5" dirty="0">
                <a:solidFill>
                  <a:srgbClr val="434343"/>
                </a:solidFill>
                <a:latin typeface="Trebuchet MS" panose="020B0603020202020204"/>
                <a:cs typeface="Trebuchet MS" panose="020B0603020202020204"/>
              </a:rPr>
              <a:t>Confirmed</a:t>
            </a:r>
            <a:endParaRPr sz="900">
              <a:latin typeface="Trebuchet MS" panose="020B0603020202020204"/>
              <a:cs typeface="Trebuchet MS" panose="020B0603020202020204"/>
            </a:endParaRPr>
          </a:p>
          <a:p>
            <a:pPr marL="12700">
              <a:lnSpc>
                <a:spcPct val="100000"/>
              </a:lnSpc>
            </a:pPr>
            <a:r>
              <a:rPr sz="900" spc="-5" dirty="0">
                <a:solidFill>
                  <a:srgbClr val="434343"/>
                </a:solidFill>
                <a:latin typeface="Trebuchet MS" panose="020B0603020202020204"/>
                <a:cs typeface="Trebuchet MS" panose="020B0603020202020204"/>
              </a:rPr>
              <a:t>Transactions</a:t>
            </a:r>
            <a:endParaRPr sz="900">
              <a:latin typeface="Trebuchet MS" panose="020B0603020202020204"/>
              <a:cs typeface="Trebuchet MS" panose="020B0603020202020204"/>
            </a:endParaRPr>
          </a:p>
        </p:txBody>
      </p:sp>
      <p:sp>
        <p:nvSpPr>
          <p:cNvPr id="43" name="object 43"/>
          <p:cNvSpPr/>
          <p:nvPr/>
        </p:nvSpPr>
        <p:spPr>
          <a:xfrm>
            <a:off x="3896614" y="2317114"/>
            <a:ext cx="1018540" cy="612140"/>
          </a:xfrm>
          <a:custGeom>
            <a:avLst/>
            <a:gdLst/>
            <a:ahLst/>
            <a:cxnLst/>
            <a:rect l="l" t="t" r="r" b="b"/>
            <a:pathLst>
              <a:path w="1018539" h="612139">
                <a:moveTo>
                  <a:pt x="1018159" y="155448"/>
                </a:moveTo>
                <a:lnTo>
                  <a:pt x="0" y="155448"/>
                </a:lnTo>
                <a:lnTo>
                  <a:pt x="0" y="612013"/>
                </a:lnTo>
                <a:lnTo>
                  <a:pt x="1018159" y="612013"/>
                </a:lnTo>
                <a:lnTo>
                  <a:pt x="1018159" y="155448"/>
                </a:lnTo>
                <a:close/>
              </a:path>
              <a:path w="1018539" h="612139">
                <a:moveTo>
                  <a:pt x="290957" y="0"/>
                </a:moveTo>
                <a:lnTo>
                  <a:pt x="169672" y="155448"/>
                </a:lnTo>
                <a:lnTo>
                  <a:pt x="424180" y="155448"/>
                </a:lnTo>
                <a:lnTo>
                  <a:pt x="290957" y="0"/>
                </a:lnTo>
                <a:close/>
              </a:path>
            </a:pathLst>
          </a:custGeom>
          <a:solidFill>
            <a:srgbClr val="EDEDED"/>
          </a:solidFill>
        </p:spPr>
        <p:txBody>
          <a:bodyPr wrap="square" lIns="0" tIns="0" rIns="0" bIns="0" rtlCol="0"/>
          <a:lstStyle/>
          <a:p/>
        </p:txBody>
      </p:sp>
      <p:sp>
        <p:nvSpPr>
          <p:cNvPr id="44" name="object 44"/>
          <p:cNvSpPr/>
          <p:nvPr/>
        </p:nvSpPr>
        <p:spPr>
          <a:xfrm>
            <a:off x="3896614" y="2317114"/>
            <a:ext cx="1018540" cy="612140"/>
          </a:xfrm>
          <a:custGeom>
            <a:avLst/>
            <a:gdLst/>
            <a:ahLst/>
            <a:cxnLst/>
            <a:rect l="l" t="t" r="r" b="b"/>
            <a:pathLst>
              <a:path w="1018539" h="612139">
                <a:moveTo>
                  <a:pt x="0" y="155448"/>
                </a:moveTo>
                <a:lnTo>
                  <a:pt x="169672" y="155448"/>
                </a:lnTo>
                <a:lnTo>
                  <a:pt x="290957" y="0"/>
                </a:lnTo>
                <a:lnTo>
                  <a:pt x="424180" y="155448"/>
                </a:lnTo>
                <a:lnTo>
                  <a:pt x="1018159" y="155448"/>
                </a:lnTo>
                <a:lnTo>
                  <a:pt x="1018159" y="231521"/>
                </a:lnTo>
                <a:lnTo>
                  <a:pt x="1018159" y="345694"/>
                </a:lnTo>
                <a:lnTo>
                  <a:pt x="1018159" y="612013"/>
                </a:lnTo>
                <a:lnTo>
                  <a:pt x="424180" y="612013"/>
                </a:lnTo>
                <a:lnTo>
                  <a:pt x="169672" y="612013"/>
                </a:lnTo>
                <a:lnTo>
                  <a:pt x="0" y="612013"/>
                </a:lnTo>
                <a:lnTo>
                  <a:pt x="0" y="345694"/>
                </a:lnTo>
                <a:lnTo>
                  <a:pt x="0" y="231521"/>
                </a:lnTo>
                <a:lnTo>
                  <a:pt x="0" y="155448"/>
                </a:lnTo>
                <a:close/>
              </a:path>
            </a:pathLst>
          </a:custGeom>
          <a:ln w="9525">
            <a:solidFill>
              <a:srgbClr val="585858"/>
            </a:solidFill>
          </a:ln>
        </p:spPr>
        <p:txBody>
          <a:bodyPr wrap="square" lIns="0" tIns="0" rIns="0" bIns="0" rtlCol="0"/>
          <a:lstStyle/>
          <a:p/>
        </p:txBody>
      </p:sp>
      <p:sp>
        <p:nvSpPr>
          <p:cNvPr id="45" name="object 45"/>
          <p:cNvSpPr txBox="1"/>
          <p:nvPr/>
        </p:nvSpPr>
        <p:spPr>
          <a:xfrm>
            <a:off x="4073778" y="2548889"/>
            <a:ext cx="670560" cy="300355"/>
          </a:xfrm>
          <a:prstGeom prst="rect">
            <a:avLst/>
          </a:prstGeom>
        </p:spPr>
        <p:txBody>
          <a:bodyPr vert="horz" wrap="square" lIns="0" tIns="12700" rIns="0" bIns="0" rtlCol="0">
            <a:spAutoFit/>
          </a:bodyPr>
          <a:lstStyle/>
          <a:p>
            <a:pPr marL="67310">
              <a:lnSpc>
                <a:spcPct val="100000"/>
              </a:lnSpc>
              <a:spcBef>
                <a:spcPts val="100"/>
              </a:spcBef>
            </a:pPr>
            <a:r>
              <a:rPr sz="900" dirty="0">
                <a:solidFill>
                  <a:srgbClr val="434343"/>
                </a:solidFill>
                <a:latin typeface="Trebuchet MS" panose="020B0603020202020204"/>
                <a:cs typeface="Trebuchet MS" panose="020B0603020202020204"/>
              </a:rPr>
              <a:t>Confirmed</a:t>
            </a:r>
            <a:endParaRPr sz="900">
              <a:latin typeface="Trebuchet MS" panose="020B0603020202020204"/>
              <a:cs typeface="Trebuchet MS" panose="020B0603020202020204"/>
            </a:endParaRPr>
          </a:p>
          <a:p>
            <a:pPr marL="12700">
              <a:lnSpc>
                <a:spcPct val="100000"/>
              </a:lnSpc>
            </a:pPr>
            <a:r>
              <a:rPr sz="900" spc="-5" dirty="0">
                <a:solidFill>
                  <a:srgbClr val="434343"/>
                </a:solidFill>
                <a:latin typeface="Trebuchet MS" panose="020B0603020202020204"/>
                <a:cs typeface="Trebuchet MS" panose="020B0603020202020204"/>
              </a:rPr>
              <a:t>Transactions</a:t>
            </a:r>
            <a:endParaRPr sz="900">
              <a:latin typeface="Trebuchet MS" panose="020B0603020202020204"/>
              <a:cs typeface="Trebuchet MS" panose="020B0603020202020204"/>
            </a:endParaRPr>
          </a:p>
        </p:txBody>
      </p:sp>
      <p:sp>
        <p:nvSpPr>
          <p:cNvPr id="46" name="object 46"/>
          <p:cNvSpPr/>
          <p:nvPr/>
        </p:nvSpPr>
        <p:spPr>
          <a:xfrm>
            <a:off x="5396484" y="2317114"/>
            <a:ext cx="1018540" cy="612140"/>
          </a:xfrm>
          <a:custGeom>
            <a:avLst/>
            <a:gdLst/>
            <a:ahLst/>
            <a:cxnLst/>
            <a:rect l="l" t="t" r="r" b="b"/>
            <a:pathLst>
              <a:path w="1018539" h="612139">
                <a:moveTo>
                  <a:pt x="1018158" y="155448"/>
                </a:moveTo>
                <a:lnTo>
                  <a:pt x="0" y="155448"/>
                </a:lnTo>
                <a:lnTo>
                  <a:pt x="0" y="612013"/>
                </a:lnTo>
                <a:lnTo>
                  <a:pt x="1018158" y="612013"/>
                </a:lnTo>
                <a:lnTo>
                  <a:pt x="1018158" y="155448"/>
                </a:lnTo>
                <a:close/>
              </a:path>
              <a:path w="1018539" h="612139">
                <a:moveTo>
                  <a:pt x="290956" y="0"/>
                </a:moveTo>
                <a:lnTo>
                  <a:pt x="169671" y="155448"/>
                </a:lnTo>
                <a:lnTo>
                  <a:pt x="424306" y="155448"/>
                </a:lnTo>
                <a:lnTo>
                  <a:pt x="290956" y="0"/>
                </a:lnTo>
                <a:close/>
              </a:path>
            </a:pathLst>
          </a:custGeom>
          <a:solidFill>
            <a:srgbClr val="EDEDED"/>
          </a:solidFill>
        </p:spPr>
        <p:txBody>
          <a:bodyPr wrap="square" lIns="0" tIns="0" rIns="0" bIns="0" rtlCol="0"/>
          <a:lstStyle/>
          <a:p/>
        </p:txBody>
      </p:sp>
      <p:sp>
        <p:nvSpPr>
          <p:cNvPr id="47" name="object 47"/>
          <p:cNvSpPr/>
          <p:nvPr/>
        </p:nvSpPr>
        <p:spPr>
          <a:xfrm>
            <a:off x="5396484" y="2317114"/>
            <a:ext cx="1018540" cy="612140"/>
          </a:xfrm>
          <a:custGeom>
            <a:avLst/>
            <a:gdLst/>
            <a:ahLst/>
            <a:cxnLst/>
            <a:rect l="l" t="t" r="r" b="b"/>
            <a:pathLst>
              <a:path w="1018539" h="612139">
                <a:moveTo>
                  <a:pt x="0" y="155448"/>
                </a:moveTo>
                <a:lnTo>
                  <a:pt x="169671" y="155448"/>
                </a:lnTo>
                <a:lnTo>
                  <a:pt x="290956" y="0"/>
                </a:lnTo>
                <a:lnTo>
                  <a:pt x="424306" y="155448"/>
                </a:lnTo>
                <a:lnTo>
                  <a:pt x="1018158" y="155448"/>
                </a:lnTo>
                <a:lnTo>
                  <a:pt x="1018158" y="231521"/>
                </a:lnTo>
                <a:lnTo>
                  <a:pt x="1018158" y="345694"/>
                </a:lnTo>
                <a:lnTo>
                  <a:pt x="1018158" y="612013"/>
                </a:lnTo>
                <a:lnTo>
                  <a:pt x="424306" y="612013"/>
                </a:lnTo>
                <a:lnTo>
                  <a:pt x="169671" y="612013"/>
                </a:lnTo>
                <a:lnTo>
                  <a:pt x="0" y="612013"/>
                </a:lnTo>
                <a:lnTo>
                  <a:pt x="0" y="345694"/>
                </a:lnTo>
                <a:lnTo>
                  <a:pt x="0" y="231521"/>
                </a:lnTo>
                <a:lnTo>
                  <a:pt x="0" y="155448"/>
                </a:lnTo>
                <a:close/>
              </a:path>
            </a:pathLst>
          </a:custGeom>
          <a:ln w="9525">
            <a:solidFill>
              <a:srgbClr val="585858"/>
            </a:solidFill>
          </a:ln>
        </p:spPr>
        <p:txBody>
          <a:bodyPr wrap="square" lIns="0" tIns="0" rIns="0" bIns="0" rtlCol="0"/>
          <a:lstStyle/>
          <a:p/>
        </p:txBody>
      </p:sp>
      <p:sp>
        <p:nvSpPr>
          <p:cNvPr id="48" name="object 48"/>
          <p:cNvSpPr txBox="1"/>
          <p:nvPr/>
        </p:nvSpPr>
        <p:spPr>
          <a:xfrm>
            <a:off x="5574284" y="2548889"/>
            <a:ext cx="670560" cy="300355"/>
          </a:xfrm>
          <a:prstGeom prst="rect">
            <a:avLst/>
          </a:prstGeom>
        </p:spPr>
        <p:txBody>
          <a:bodyPr vert="horz" wrap="square" lIns="0" tIns="12700" rIns="0" bIns="0" rtlCol="0">
            <a:spAutoFit/>
          </a:bodyPr>
          <a:lstStyle/>
          <a:p>
            <a:pPr marL="67310">
              <a:lnSpc>
                <a:spcPct val="100000"/>
              </a:lnSpc>
              <a:spcBef>
                <a:spcPts val="100"/>
              </a:spcBef>
            </a:pPr>
            <a:r>
              <a:rPr sz="900" spc="-5" dirty="0">
                <a:solidFill>
                  <a:srgbClr val="434343"/>
                </a:solidFill>
                <a:latin typeface="Trebuchet MS" panose="020B0603020202020204"/>
                <a:cs typeface="Trebuchet MS" panose="020B0603020202020204"/>
              </a:rPr>
              <a:t>Confirmed</a:t>
            </a:r>
            <a:endParaRPr sz="900">
              <a:latin typeface="Trebuchet MS" panose="020B0603020202020204"/>
              <a:cs typeface="Trebuchet MS" panose="020B0603020202020204"/>
            </a:endParaRPr>
          </a:p>
          <a:p>
            <a:pPr marL="12700">
              <a:lnSpc>
                <a:spcPct val="100000"/>
              </a:lnSpc>
            </a:pPr>
            <a:r>
              <a:rPr sz="900" spc="-5" dirty="0">
                <a:solidFill>
                  <a:srgbClr val="434343"/>
                </a:solidFill>
                <a:latin typeface="Trebuchet MS" panose="020B0603020202020204"/>
                <a:cs typeface="Trebuchet MS" panose="020B0603020202020204"/>
              </a:rPr>
              <a:t>Transactions</a:t>
            </a:r>
            <a:endParaRPr sz="900">
              <a:latin typeface="Trebuchet MS" panose="020B0603020202020204"/>
              <a:cs typeface="Trebuchet MS" panose="020B0603020202020204"/>
            </a:endParaRPr>
          </a:p>
        </p:txBody>
      </p:sp>
      <p:sp>
        <p:nvSpPr>
          <p:cNvPr id="49" name="object 49"/>
          <p:cNvSpPr/>
          <p:nvPr/>
        </p:nvSpPr>
        <p:spPr>
          <a:xfrm>
            <a:off x="6896354" y="2317114"/>
            <a:ext cx="1018540" cy="612140"/>
          </a:xfrm>
          <a:custGeom>
            <a:avLst/>
            <a:gdLst/>
            <a:ahLst/>
            <a:cxnLst/>
            <a:rect l="l" t="t" r="r" b="b"/>
            <a:pathLst>
              <a:path w="1018540" h="612139">
                <a:moveTo>
                  <a:pt x="1018286" y="155448"/>
                </a:moveTo>
                <a:lnTo>
                  <a:pt x="0" y="155448"/>
                </a:lnTo>
                <a:lnTo>
                  <a:pt x="0" y="612013"/>
                </a:lnTo>
                <a:lnTo>
                  <a:pt x="1018286" y="612013"/>
                </a:lnTo>
                <a:lnTo>
                  <a:pt x="1018286" y="155448"/>
                </a:lnTo>
                <a:close/>
              </a:path>
              <a:path w="1018540" h="612139">
                <a:moveTo>
                  <a:pt x="290956" y="0"/>
                </a:moveTo>
                <a:lnTo>
                  <a:pt x="169799" y="155448"/>
                </a:lnTo>
                <a:lnTo>
                  <a:pt x="424306" y="155448"/>
                </a:lnTo>
                <a:lnTo>
                  <a:pt x="290956" y="0"/>
                </a:lnTo>
                <a:close/>
              </a:path>
            </a:pathLst>
          </a:custGeom>
          <a:solidFill>
            <a:srgbClr val="EDEDED"/>
          </a:solidFill>
        </p:spPr>
        <p:txBody>
          <a:bodyPr wrap="square" lIns="0" tIns="0" rIns="0" bIns="0" rtlCol="0"/>
          <a:lstStyle/>
          <a:p/>
        </p:txBody>
      </p:sp>
      <p:sp>
        <p:nvSpPr>
          <p:cNvPr id="50" name="object 50"/>
          <p:cNvSpPr/>
          <p:nvPr/>
        </p:nvSpPr>
        <p:spPr>
          <a:xfrm>
            <a:off x="6896354" y="2317114"/>
            <a:ext cx="1018540" cy="612140"/>
          </a:xfrm>
          <a:custGeom>
            <a:avLst/>
            <a:gdLst/>
            <a:ahLst/>
            <a:cxnLst/>
            <a:rect l="l" t="t" r="r" b="b"/>
            <a:pathLst>
              <a:path w="1018540" h="612139">
                <a:moveTo>
                  <a:pt x="0" y="155448"/>
                </a:moveTo>
                <a:lnTo>
                  <a:pt x="169799" y="155448"/>
                </a:lnTo>
                <a:lnTo>
                  <a:pt x="290956" y="0"/>
                </a:lnTo>
                <a:lnTo>
                  <a:pt x="424306" y="155448"/>
                </a:lnTo>
                <a:lnTo>
                  <a:pt x="1018286" y="155448"/>
                </a:lnTo>
                <a:lnTo>
                  <a:pt x="1018286" y="231521"/>
                </a:lnTo>
                <a:lnTo>
                  <a:pt x="1018286" y="345694"/>
                </a:lnTo>
                <a:lnTo>
                  <a:pt x="1018286" y="612013"/>
                </a:lnTo>
                <a:lnTo>
                  <a:pt x="424306" y="612013"/>
                </a:lnTo>
                <a:lnTo>
                  <a:pt x="169799" y="612013"/>
                </a:lnTo>
                <a:lnTo>
                  <a:pt x="0" y="612013"/>
                </a:lnTo>
                <a:lnTo>
                  <a:pt x="0" y="345694"/>
                </a:lnTo>
                <a:lnTo>
                  <a:pt x="0" y="231521"/>
                </a:lnTo>
                <a:lnTo>
                  <a:pt x="0" y="155448"/>
                </a:lnTo>
                <a:close/>
              </a:path>
            </a:pathLst>
          </a:custGeom>
          <a:ln w="9525">
            <a:solidFill>
              <a:srgbClr val="585858"/>
            </a:solidFill>
          </a:ln>
        </p:spPr>
        <p:txBody>
          <a:bodyPr wrap="square" lIns="0" tIns="0" rIns="0" bIns="0" rtlCol="0"/>
          <a:lstStyle/>
          <a:p/>
        </p:txBody>
      </p:sp>
      <p:sp>
        <p:nvSpPr>
          <p:cNvPr id="51" name="object 51"/>
          <p:cNvSpPr txBox="1"/>
          <p:nvPr/>
        </p:nvSpPr>
        <p:spPr>
          <a:xfrm>
            <a:off x="7074789" y="2548889"/>
            <a:ext cx="670560" cy="300355"/>
          </a:xfrm>
          <a:prstGeom prst="rect">
            <a:avLst/>
          </a:prstGeom>
        </p:spPr>
        <p:txBody>
          <a:bodyPr vert="horz" wrap="square" lIns="0" tIns="12700" rIns="0" bIns="0" rtlCol="0">
            <a:spAutoFit/>
          </a:bodyPr>
          <a:lstStyle/>
          <a:p>
            <a:pPr marL="67310">
              <a:lnSpc>
                <a:spcPct val="100000"/>
              </a:lnSpc>
              <a:spcBef>
                <a:spcPts val="100"/>
              </a:spcBef>
            </a:pPr>
            <a:r>
              <a:rPr sz="900" spc="-5" dirty="0">
                <a:solidFill>
                  <a:srgbClr val="434343"/>
                </a:solidFill>
                <a:latin typeface="Trebuchet MS" panose="020B0603020202020204"/>
                <a:cs typeface="Trebuchet MS" panose="020B0603020202020204"/>
              </a:rPr>
              <a:t>Confirmed</a:t>
            </a:r>
            <a:endParaRPr sz="900">
              <a:latin typeface="Trebuchet MS" panose="020B0603020202020204"/>
              <a:cs typeface="Trebuchet MS" panose="020B0603020202020204"/>
            </a:endParaRPr>
          </a:p>
          <a:p>
            <a:pPr marL="12700">
              <a:lnSpc>
                <a:spcPct val="100000"/>
              </a:lnSpc>
            </a:pPr>
            <a:r>
              <a:rPr sz="900" spc="-5" dirty="0">
                <a:solidFill>
                  <a:srgbClr val="434343"/>
                </a:solidFill>
                <a:latin typeface="Trebuchet MS" panose="020B0603020202020204"/>
                <a:cs typeface="Trebuchet MS" panose="020B0603020202020204"/>
              </a:rPr>
              <a:t>Transactions</a:t>
            </a:r>
            <a:endParaRPr sz="900">
              <a:latin typeface="Trebuchet MS" panose="020B0603020202020204"/>
              <a:cs typeface="Trebuchet MS" panose="020B0603020202020204"/>
            </a:endParaRPr>
          </a:p>
        </p:txBody>
      </p:sp>
      <p:sp>
        <p:nvSpPr>
          <p:cNvPr id="52" name="object 52"/>
          <p:cNvSpPr/>
          <p:nvPr/>
        </p:nvSpPr>
        <p:spPr>
          <a:xfrm>
            <a:off x="5557773" y="3083814"/>
            <a:ext cx="379095" cy="588645"/>
          </a:xfrm>
          <a:custGeom>
            <a:avLst/>
            <a:gdLst/>
            <a:ahLst/>
            <a:cxnLst/>
            <a:rect l="l" t="t" r="r" b="b"/>
            <a:pathLst>
              <a:path w="379095" h="588645">
                <a:moveTo>
                  <a:pt x="284352" y="0"/>
                </a:moveTo>
                <a:lnTo>
                  <a:pt x="77342" y="94487"/>
                </a:lnTo>
                <a:lnTo>
                  <a:pt x="152653" y="122555"/>
                </a:lnTo>
                <a:lnTo>
                  <a:pt x="0" y="532003"/>
                </a:lnTo>
                <a:lnTo>
                  <a:pt x="150749" y="588264"/>
                </a:lnTo>
                <a:lnTo>
                  <a:pt x="303402" y="178816"/>
                </a:lnTo>
                <a:lnTo>
                  <a:pt x="366022" y="178816"/>
                </a:lnTo>
                <a:lnTo>
                  <a:pt x="284352" y="0"/>
                </a:lnTo>
                <a:close/>
              </a:path>
              <a:path w="379095" h="588645">
                <a:moveTo>
                  <a:pt x="366022" y="178816"/>
                </a:moveTo>
                <a:lnTo>
                  <a:pt x="303402" y="178816"/>
                </a:lnTo>
                <a:lnTo>
                  <a:pt x="378840" y="206883"/>
                </a:lnTo>
                <a:lnTo>
                  <a:pt x="366022" y="178816"/>
                </a:lnTo>
                <a:close/>
              </a:path>
            </a:pathLst>
          </a:custGeom>
          <a:solidFill>
            <a:srgbClr val="EDEDED"/>
          </a:solidFill>
        </p:spPr>
        <p:txBody>
          <a:bodyPr wrap="square" lIns="0" tIns="0" rIns="0" bIns="0" rtlCol="0"/>
          <a:lstStyle/>
          <a:p/>
        </p:txBody>
      </p:sp>
      <p:sp>
        <p:nvSpPr>
          <p:cNvPr id="53" name="object 53"/>
          <p:cNvSpPr/>
          <p:nvPr/>
        </p:nvSpPr>
        <p:spPr>
          <a:xfrm>
            <a:off x="5557773" y="3083814"/>
            <a:ext cx="379095" cy="588645"/>
          </a:xfrm>
          <a:custGeom>
            <a:avLst/>
            <a:gdLst/>
            <a:ahLst/>
            <a:cxnLst/>
            <a:rect l="l" t="t" r="r" b="b"/>
            <a:pathLst>
              <a:path w="379095" h="588645">
                <a:moveTo>
                  <a:pt x="77342" y="94487"/>
                </a:moveTo>
                <a:lnTo>
                  <a:pt x="284352" y="0"/>
                </a:lnTo>
                <a:lnTo>
                  <a:pt x="378840" y="206883"/>
                </a:lnTo>
                <a:lnTo>
                  <a:pt x="303402" y="178816"/>
                </a:lnTo>
                <a:lnTo>
                  <a:pt x="150749" y="588264"/>
                </a:lnTo>
                <a:lnTo>
                  <a:pt x="0" y="532003"/>
                </a:lnTo>
                <a:lnTo>
                  <a:pt x="152653" y="122555"/>
                </a:lnTo>
                <a:lnTo>
                  <a:pt x="77342" y="94487"/>
                </a:lnTo>
                <a:close/>
              </a:path>
            </a:pathLst>
          </a:custGeom>
          <a:ln w="9525">
            <a:solidFill>
              <a:srgbClr val="585858"/>
            </a:solidFill>
          </a:ln>
        </p:spPr>
        <p:txBody>
          <a:bodyPr wrap="square" lIns="0" tIns="0" rIns="0" bIns="0" rtlCol="0"/>
          <a:lstStyle/>
          <a:p/>
        </p:txBody>
      </p:sp>
      <p:sp>
        <p:nvSpPr>
          <p:cNvPr id="54" name="object 54"/>
          <p:cNvSpPr txBox="1"/>
          <p:nvPr/>
        </p:nvSpPr>
        <p:spPr>
          <a:xfrm>
            <a:off x="5071364" y="3278885"/>
            <a:ext cx="454025" cy="207010"/>
          </a:xfrm>
          <a:prstGeom prst="rect">
            <a:avLst/>
          </a:prstGeom>
        </p:spPr>
        <p:txBody>
          <a:bodyPr vert="horz" wrap="square" lIns="0" tIns="17145" rIns="0" bIns="0" rtlCol="0">
            <a:spAutoFit/>
          </a:bodyPr>
          <a:lstStyle/>
          <a:p>
            <a:pPr marL="12700">
              <a:lnSpc>
                <a:spcPct val="100000"/>
              </a:lnSpc>
              <a:spcBef>
                <a:spcPts val="135"/>
              </a:spcBef>
            </a:pPr>
            <a:r>
              <a:rPr sz="1150" dirty="0">
                <a:solidFill>
                  <a:srgbClr val="585858"/>
                </a:solidFill>
                <a:latin typeface="Trebuchet MS" panose="020B0603020202020204"/>
                <a:cs typeface="Trebuchet MS" panose="020B0603020202020204"/>
              </a:rPr>
              <a:t>Mi</a:t>
            </a:r>
            <a:r>
              <a:rPr sz="1150" spc="15" dirty="0">
                <a:solidFill>
                  <a:srgbClr val="585858"/>
                </a:solidFill>
                <a:latin typeface="Trebuchet MS" panose="020B0603020202020204"/>
                <a:cs typeface="Trebuchet MS" panose="020B0603020202020204"/>
              </a:rPr>
              <a:t>n</a:t>
            </a:r>
            <a:r>
              <a:rPr sz="1150" spc="-5" dirty="0">
                <a:solidFill>
                  <a:srgbClr val="585858"/>
                </a:solidFill>
                <a:latin typeface="Trebuchet MS" panose="020B0603020202020204"/>
                <a:cs typeface="Trebuchet MS" panose="020B0603020202020204"/>
              </a:rPr>
              <a:t>i</a:t>
            </a:r>
            <a:r>
              <a:rPr sz="1150" spc="10" dirty="0">
                <a:solidFill>
                  <a:srgbClr val="585858"/>
                </a:solidFill>
                <a:latin typeface="Trebuchet MS" panose="020B0603020202020204"/>
                <a:cs typeface="Trebuchet MS" panose="020B0603020202020204"/>
              </a:rPr>
              <a:t>ng</a:t>
            </a:r>
            <a:endParaRPr sz="1150">
              <a:latin typeface="Trebuchet MS" panose="020B0603020202020204"/>
              <a:cs typeface="Trebuchet MS" panose="020B0603020202020204"/>
            </a:endParaRPr>
          </a:p>
        </p:txBody>
      </p:sp>
      <p:sp>
        <p:nvSpPr>
          <p:cNvPr id="55" name="object 55"/>
          <p:cNvSpPr txBox="1"/>
          <p:nvPr/>
        </p:nvSpPr>
        <p:spPr>
          <a:xfrm>
            <a:off x="6021704" y="3202901"/>
            <a:ext cx="1043940" cy="337185"/>
          </a:xfrm>
          <a:prstGeom prst="rect">
            <a:avLst/>
          </a:prstGeom>
        </p:spPr>
        <p:txBody>
          <a:bodyPr vert="horz" wrap="square" lIns="0" tIns="31115" rIns="0" bIns="0" rtlCol="0">
            <a:spAutoFit/>
          </a:bodyPr>
          <a:lstStyle/>
          <a:p>
            <a:pPr marL="12700">
              <a:lnSpc>
                <a:spcPct val="100000"/>
              </a:lnSpc>
              <a:spcBef>
                <a:spcPts val="245"/>
              </a:spcBef>
            </a:pPr>
            <a:r>
              <a:rPr sz="900" dirty="0">
                <a:solidFill>
                  <a:srgbClr val="585858"/>
                </a:solidFill>
                <a:latin typeface="Trebuchet MS" panose="020B0603020202020204"/>
                <a:cs typeface="Trebuchet MS" panose="020B0603020202020204"/>
              </a:rPr>
              <a:t>1MB</a:t>
            </a:r>
            <a:r>
              <a:rPr sz="900" spc="-5" dirty="0">
                <a:solidFill>
                  <a:srgbClr val="585858"/>
                </a:solidFill>
                <a:latin typeface="Trebuchet MS" panose="020B0603020202020204"/>
                <a:cs typeface="Trebuchet MS" panose="020B0603020202020204"/>
              </a:rPr>
              <a:t> per-block</a:t>
            </a:r>
            <a:endParaRPr sz="900">
              <a:latin typeface="Trebuchet MS" panose="020B0603020202020204"/>
              <a:cs typeface="Trebuchet MS" panose="020B0603020202020204"/>
            </a:endParaRPr>
          </a:p>
          <a:p>
            <a:pPr marL="12700">
              <a:lnSpc>
                <a:spcPct val="100000"/>
              </a:lnSpc>
              <a:spcBef>
                <a:spcPts val="145"/>
              </a:spcBef>
            </a:pPr>
            <a:r>
              <a:rPr sz="900" spc="-5" dirty="0">
                <a:solidFill>
                  <a:srgbClr val="585858"/>
                </a:solidFill>
                <a:latin typeface="Trebuchet MS" panose="020B0603020202020204"/>
                <a:cs typeface="Trebuchet MS" panose="020B0603020202020204"/>
              </a:rPr>
              <a:t>10 </a:t>
            </a:r>
            <a:r>
              <a:rPr sz="900" dirty="0">
                <a:solidFill>
                  <a:srgbClr val="585858"/>
                </a:solidFill>
                <a:latin typeface="Trebuchet MS" panose="020B0603020202020204"/>
                <a:cs typeface="Trebuchet MS" panose="020B0603020202020204"/>
              </a:rPr>
              <a:t>Minute</a:t>
            </a:r>
            <a:r>
              <a:rPr sz="900" spc="-75" dirty="0">
                <a:solidFill>
                  <a:srgbClr val="585858"/>
                </a:solidFill>
                <a:latin typeface="Trebuchet MS" panose="020B0603020202020204"/>
                <a:cs typeface="Trebuchet MS" panose="020B0603020202020204"/>
              </a:rPr>
              <a:t> </a:t>
            </a:r>
            <a:r>
              <a:rPr sz="900" spc="-5" dirty="0">
                <a:solidFill>
                  <a:srgbClr val="585858"/>
                </a:solidFill>
                <a:latin typeface="Trebuchet MS" panose="020B0603020202020204"/>
                <a:cs typeface="Trebuchet MS" panose="020B0603020202020204"/>
              </a:rPr>
              <a:t>per-block</a:t>
            </a:r>
            <a:endParaRPr sz="900">
              <a:latin typeface="Trebuchet MS" panose="020B0603020202020204"/>
              <a:cs typeface="Trebuchet MS" panose="020B0603020202020204"/>
            </a:endParaRPr>
          </a:p>
        </p:txBody>
      </p:sp>
      <p:sp>
        <p:nvSpPr>
          <p:cNvPr id="56" name="object 56"/>
          <p:cNvSpPr/>
          <p:nvPr/>
        </p:nvSpPr>
        <p:spPr>
          <a:xfrm>
            <a:off x="6235953" y="1213738"/>
            <a:ext cx="2345055" cy="501015"/>
          </a:xfrm>
          <a:custGeom>
            <a:avLst/>
            <a:gdLst/>
            <a:ahLst/>
            <a:cxnLst/>
            <a:rect l="l" t="t" r="r" b="b"/>
            <a:pathLst>
              <a:path w="2345054" h="501014">
                <a:moveTo>
                  <a:pt x="0" y="0"/>
                </a:moveTo>
                <a:lnTo>
                  <a:pt x="0" y="429513"/>
                </a:lnTo>
                <a:lnTo>
                  <a:pt x="2704" y="434410"/>
                </a:lnTo>
                <a:lnTo>
                  <a:pt x="41879" y="448524"/>
                </a:lnTo>
                <a:lnTo>
                  <a:pt x="92134" y="457348"/>
                </a:lnTo>
                <a:lnTo>
                  <a:pt x="160071" y="465605"/>
                </a:lnTo>
                <a:lnTo>
                  <a:pt x="200234" y="469494"/>
                </a:lnTo>
                <a:lnTo>
                  <a:pt x="244294" y="473209"/>
                </a:lnTo>
                <a:lnTo>
                  <a:pt x="292077" y="476740"/>
                </a:lnTo>
                <a:lnTo>
                  <a:pt x="398111" y="483205"/>
                </a:lnTo>
                <a:lnTo>
                  <a:pt x="580719" y="491254"/>
                </a:lnTo>
                <a:lnTo>
                  <a:pt x="860836" y="498461"/>
                </a:lnTo>
                <a:lnTo>
                  <a:pt x="1172591" y="501014"/>
                </a:lnTo>
                <a:lnTo>
                  <a:pt x="1252869" y="500850"/>
                </a:lnTo>
                <a:lnTo>
                  <a:pt x="1331695" y="500362"/>
                </a:lnTo>
                <a:lnTo>
                  <a:pt x="1408894" y="499562"/>
                </a:lnTo>
                <a:lnTo>
                  <a:pt x="1697928" y="493455"/>
                </a:lnTo>
                <a:lnTo>
                  <a:pt x="1889065" y="486119"/>
                </a:lnTo>
                <a:lnTo>
                  <a:pt x="2001662" y="480075"/>
                </a:lnTo>
                <a:lnTo>
                  <a:pt x="2100769" y="473209"/>
                </a:lnTo>
                <a:lnTo>
                  <a:pt x="2144826" y="469494"/>
                </a:lnTo>
                <a:lnTo>
                  <a:pt x="2184987" y="465605"/>
                </a:lnTo>
                <a:lnTo>
                  <a:pt x="2252922" y="457348"/>
                </a:lnTo>
                <a:lnTo>
                  <a:pt x="2303176" y="448524"/>
                </a:lnTo>
                <a:lnTo>
                  <a:pt x="2342350" y="434410"/>
                </a:lnTo>
                <a:lnTo>
                  <a:pt x="2345054" y="429513"/>
                </a:lnTo>
                <a:lnTo>
                  <a:pt x="2345054" y="71500"/>
                </a:lnTo>
                <a:lnTo>
                  <a:pt x="1172591" y="71500"/>
                </a:lnTo>
                <a:lnTo>
                  <a:pt x="1092297" y="71336"/>
                </a:lnTo>
                <a:lnTo>
                  <a:pt x="1013457" y="70848"/>
                </a:lnTo>
                <a:lnTo>
                  <a:pt x="936245" y="70048"/>
                </a:lnTo>
                <a:lnTo>
                  <a:pt x="647171" y="63941"/>
                </a:lnTo>
                <a:lnTo>
                  <a:pt x="456014" y="56605"/>
                </a:lnTo>
                <a:lnTo>
                  <a:pt x="343408" y="50561"/>
                </a:lnTo>
                <a:lnTo>
                  <a:pt x="244294" y="43695"/>
                </a:lnTo>
                <a:lnTo>
                  <a:pt x="200234" y="39980"/>
                </a:lnTo>
                <a:lnTo>
                  <a:pt x="160071" y="36091"/>
                </a:lnTo>
                <a:lnTo>
                  <a:pt x="92134" y="27834"/>
                </a:lnTo>
                <a:lnTo>
                  <a:pt x="41879" y="19010"/>
                </a:lnTo>
                <a:lnTo>
                  <a:pt x="2704" y="4896"/>
                </a:lnTo>
                <a:lnTo>
                  <a:pt x="0" y="0"/>
                </a:lnTo>
                <a:close/>
              </a:path>
              <a:path w="2345054" h="501014">
                <a:moveTo>
                  <a:pt x="2345054" y="0"/>
                </a:moveTo>
                <a:lnTo>
                  <a:pt x="2303176" y="19010"/>
                </a:lnTo>
                <a:lnTo>
                  <a:pt x="2252922" y="27834"/>
                </a:lnTo>
                <a:lnTo>
                  <a:pt x="2184987" y="36091"/>
                </a:lnTo>
                <a:lnTo>
                  <a:pt x="2144826" y="39980"/>
                </a:lnTo>
                <a:lnTo>
                  <a:pt x="2100769" y="43695"/>
                </a:lnTo>
                <a:lnTo>
                  <a:pt x="2052989" y="47226"/>
                </a:lnTo>
                <a:lnTo>
                  <a:pt x="1946963" y="53691"/>
                </a:lnTo>
                <a:lnTo>
                  <a:pt x="1764373" y="61740"/>
                </a:lnTo>
                <a:lnTo>
                  <a:pt x="1484291" y="68947"/>
                </a:lnTo>
                <a:lnTo>
                  <a:pt x="1172591" y="71500"/>
                </a:lnTo>
                <a:lnTo>
                  <a:pt x="2345054" y="71500"/>
                </a:lnTo>
                <a:lnTo>
                  <a:pt x="2345054" y="0"/>
                </a:lnTo>
                <a:close/>
              </a:path>
            </a:pathLst>
          </a:custGeom>
          <a:solidFill>
            <a:srgbClr val="EDEDED"/>
          </a:solidFill>
        </p:spPr>
        <p:txBody>
          <a:bodyPr wrap="square" lIns="0" tIns="0" rIns="0" bIns="0" rtlCol="0"/>
          <a:lstStyle/>
          <a:p/>
        </p:txBody>
      </p:sp>
      <p:sp>
        <p:nvSpPr>
          <p:cNvPr id="57" name="object 57"/>
          <p:cNvSpPr/>
          <p:nvPr/>
        </p:nvSpPr>
        <p:spPr>
          <a:xfrm>
            <a:off x="6235953" y="1142111"/>
            <a:ext cx="2345055" cy="143510"/>
          </a:xfrm>
          <a:custGeom>
            <a:avLst/>
            <a:gdLst/>
            <a:ahLst/>
            <a:cxnLst/>
            <a:rect l="l" t="t" r="r" b="b"/>
            <a:pathLst>
              <a:path w="2345054" h="143509">
                <a:moveTo>
                  <a:pt x="1172591" y="0"/>
                </a:moveTo>
                <a:lnTo>
                  <a:pt x="1092297" y="164"/>
                </a:lnTo>
                <a:lnTo>
                  <a:pt x="1013457" y="652"/>
                </a:lnTo>
                <a:lnTo>
                  <a:pt x="936245" y="1452"/>
                </a:lnTo>
                <a:lnTo>
                  <a:pt x="787404" y="3946"/>
                </a:lnTo>
                <a:lnTo>
                  <a:pt x="516942" y="12215"/>
                </a:lnTo>
                <a:lnTo>
                  <a:pt x="343407" y="20955"/>
                </a:lnTo>
                <a:lnTo>
                  <a:pt x="244294" y="27830"/>
                </a:lnTo>
                <a:lnTo>
                  <a:pt x="200234" y="31551"/>
                </a:lnTo>
                <a:lnTo>
                  <a:pt x="160071" y="35447"/>
                </a:lnTo>
                <a:lnTo>
                  <a:pt x="92134" y="43719"/>
                </a:lnTo>
                <a:lnTo>
                  <a:pt x="41879" y="52563"/>
                </a:lnTo>
                <a:lnTo>
                  <a:pt x="2704" y="66716"/>
                </a:lnTo>
                <a:lnTo>
                  <a:pt x="0" y="71627"/>
                </a:lnTo>
                <a:lnTo>
                  <a:pt x="2704" y="76524"/>
                </a:lnTo>
                <a:lnTo>
                  <a:pt x="41879" y="90638"/>
                </a:lnTo>
                <a:lnTo>
                  <a:pt x="92134" y="99462"/>
                </a:lnTo>
                <a:lnTo>
                  <a:pt x="160071" y="107719"/>
                </a:lnTo>
                <a:lnTo>
                  <a:pt x="200234" y="111608"/>
                </a:lnTo>
                <a:lnTo>
                  <a:pt x="244294" y="115323"/>
                </a:lnTo>
                <a:lnTo>
                  <a:pt x="292077" y="118854"/>
                </a:lnTo>
                <a:lnTo>
                  <a:pt x="398111" y="125319"/>
                </a:lnTo>
                <a:lnTo>
                  <a:pt x="580719" y="133368"/>
                </a:lnTo>
                <a:lnTo>
                  <a:pt x="860836" y="140575"/>
                </a:lnTo>
                <a:lnTo>
                  <a:pt x="1172591" y="143128"/>
                </a:lnTo>
                <a:lnTo>
                  <a:pt x="1252869" y="142964"/>
                </a:lnTo>
                <a:lnTo>
                  <a:pt x="1331695" y="142476"/>
                </a:lnTo>
                <a:lnTo>
                  <a:pt x="1408894" y="141676"/>
                </a:lnTo>
                <a:lnTo>
                  <a:pt x="1697928" y="135569"/>
                </a:lnTo>
                <a:lnTo>
                  <a:pt x="1889065" y="128233"/>
                </a:lnTo>
                <a:lnTo>
                  <a:pt x="2001662" y="122189"/>
                </a:lnTo>
                <a:lnTo>
                  <a:pt x="2100769" y="115323"/>
                </a:lnTo>
                <a:lnTo>
                  <a:pt x="2144826" y="111608"/>
                </a:lnTo>
                <a:lnTo>
                  <a:pt x="2184987" y="107719"/>
                </a:lnTo>
                <a:lnTo>
                  <a:pt x="2252922" y="99462"/>
                </a:lnTo>
                <a:lnTo>
                  <a:pt x="2303176" y="90638"/>
                </a:lnTo>
                <a:lnTo>
                  <a:pt x="2342350" y="76524"/>
                </a:lnTo>
                <a:lnTo>
                  <a:pt x="2345054" y="71627"/>
                </a:lnTo>
                <a:lnTo>
                  <a:pt x="2342350" y="66716"/>
                </a:lnTo>
                <a:lnTo>
                  <a:pt x="2303176" y="52563"/>
                </a:lnTo>
                <a:lnTo>
                  <a:pt x="2252922" y="43719"/>
                </a:lnTo>
                <a:lnTo>
                  <a:pt x="2184987" y="35447"/>
                </a:lnTo>
                <a:lnTo>
                  <a:pt x="2144826" y="31551"/>
                </a:lnTo>
                <a:lnTo>
                  <a:pt x="2100769" y="27830"/>
                </a:lnTo>
                <a:lnTo>
                  <a:pt x="2001662" y="20955"/>
                </a:lnTo>
                <a:lnTo>
                  <a:pt x="1828143" y="12215"/>
                </a:lnTo>
                <a:lnTo>
                  <a:pt x="1557713" y="3946"/>
                </a:lnTo>
                <a:lnTo>
                  <a:pt x="1252869" y="164"/>
                </a:lnTo>
                <a:lnTo>
                  <a:pt x="1172591" y="0"/>
                </a:lnTo>
                <a:close/>
              </a:path>
            </a:pathLst>
          </a:custGeom>
          <a:solidFill>
            <a:srgbClr val="F5F5F5"/>
          </a:solidFill>
        </p:spPr>
        <p:txBody>
          <a:bodyPr wrap="square" lIns="0" tIns="0" rIns="0" bIns="0" rtlCol="0"/>
          <a:lstStyle/>
          <a:p/>
        </p:txBody>
      </p:sp>
      <p:sp>
        <p:nvSpPr>
          <p:cNvPr id="58" name="object 58"/>
          <p:cNvSpPr/>
          <p:nvPr/>
        </p:nvSpPr>
        <p:spPr>
          <a:xfrm>
            <a:off x="6235953" y="1142111"/>
            <a:ext cx="2345055" cy="143510"/>
          </a:xfrm>
          <a:custGeom>
            <a:avLst/>
            <a:gdLst/>
            <a:ahLst/>
            <a:cxnLst/>
            <a:rect l="l" t="t" r="r" b="b"/>
            <a:pathLst>
              <a:path w="2345054" h="143509">
                <a:moveTo>
                  <a:pt x="2345054" y="71627"/>
                </a:moveTo>
                <a:lnTo>
                  <a:pt x="2303176" y="90638"/>
                </a:lnTo>
                <a:lnTo>
                  <a:pt x="2252922" y="99462"/>
                </a:lnTo>
                <a:lnTo>
                  <a:pt x="2184987" y="107719"/>
                </a:lnTo>
                <a:lnTo>
                  <a:pt x="2144826" y="111608"/>
                </a:lnTo>
                <a:lnTo>
                  <a:pt x="2100769" y="115323"/>
                </a:lnTo>
                <a:lnTo>
                  <a:pt x="2052989" y="118854"/>
                </a:lnTo>
                <a:lnTo>
                  <a:pt x="2001662" y="122189"/>
                </a:lnTo>
                <a:lnTo>
                  <a:pt x="1946963" y="125319"/>
                </a:lnTo>
                <a:lnTo>
                  <a:pt x="1889065" y="128233"/>
                </a:lnTo>
                <a:lnTo>
                  <a:pt x="1828143" y="130919"/>
                </a:lnTo>
                <a:lnTo>
                  <a:pt x="1764373" y="133368"/>
                </a:lnTo>
                <a:lnTo>
                  <a:pt x="1697928" y="135569"/>
                </a:lnTo>
                <a:lnTo>
                  <a:pt x="1628983" y="137511"/>
                </a:lnTo>
                <a:lnTo>
                  <a:pt x="1557713" y="139183"/>
                </a:lnTo>
                <a:lnTo>
                  <a:pt x="1484291" y="140575"/>
                </a:lnTo>
                <a:lnTo>
                  <a:pt x="1408894" y="141676"/>
                </a:lnTo>
                <a:lnTo>
                  <a:pt x="1331695" y="142476"/>
                </a:lnTo>
                <a:lnTo>
                  <a:pt x="1252869" y="142964"/>
                </a:lnTo>
                <a:lnTo>
                  <a:pt x="1172591" y="143128"/>
                </a:lnTo>
                <a:lnTo>
                  <a:pt x="1092297" y="142964"/>
                </a:lnTo>
                <a:lnTo>
                  <a:pt x="1013457" y="142476"/>
                </a:lnTo>
                <a:lnTo>
                  <a:pt x="936245" y="141676"/>
                </a:lnTo>
                <a:lnTo>
                  <a:pt x="860836" y="140575"/>
                </a:lnTo>
                <a:lnTo>
                  <a:pt x="787404" y="139183"/>
                </a:lnTo>
                <a:lnTo>
                  <a:pt x="716125" y="137511"/>
                </a:lnTo>
                <a:lnTo>
                  <a:pt x="647171" y="135569"/>
                </a:lnTo>
                <a:lnTo>
                  <a:pt x="580719" y="133368"/>
                </a:lnTo>
                <a:lnTo>
                  <a:pt x="516942" y="130919"/>
                </a:lnTo>
                <a:lnTo>
                  <a:pt x="456014" y="128233"/>
                </a:lnTo>
                <a:lnTo>
                  <a:pt x="398111" y="125319"/>
                </a:lnTo>
                <a:lnTo>
                  <a:pt x="343407" y="122189"/>
                </a:lnTo>
                <a:lnTo>
                  <a:pt x="292077" y="118854"/>
                </a:lnTo>
                <a:lnTo>
                  <a:pt x="244294" y="115323"/>
                </a:lnTo>
                <a:lnTo>
                  <a:pt x="200234" y="111608"/>
                </a:lnTo>
                <a:lnTo>
                  <a:pt x="160071" y="107719"/>
                </a:lnTo>
                <a:lnTo>
                  <a:pt x="92134" y="99462"/>
                </a:lnTo>
                <a:lnTo>
                  <a:pt x="41879" y="90638"/>
                </a:lnTo>
                <a:lnTo>
                  <a:pt x="2704" y="76524"/>
                </a:lnTo>
                <a:lnTo>
                  <a:pt x="0" y="71627"/>
                </a:lnTo>
                <a:lnTo>
                  <a:pt x="2704" y="66716"/>
                </a:lnTo>
                <a:lnTo>
                  <a:pt x="41879" y="52563"/>
                </a:lnTo>
                <a:lnTo>
                  <a:pt x="92134" y="43719"/>
                </a:lnTo>
                <a:lnTo>
                  <a:pt x="160071" y="35447"/>
                </a:lnTo>
                <a:lnTo>
                  <a:pt x="200234" y="31551"/>
                </a:lnTo>
                <a:lnTo>
                  <a:pt x="244294" y="27830"/>
                </a:lnTo>
                <a:lnTo>
                  <a:pt x="292077" y="24294"/>
                </a:lnTo>
                <a:lnTo>
                  <a:pt x="343407" y="20954"/>
                </a:lnTo>
                <a:lnTo>
                  <a:pt x="398111" y="17821"/>
                </a:lnTo>
                <a:lnTo>
                  <a:pt x="456014" y="14904"/>
                </a:lnTo>
                <a:lnTo>
                  <a:pt x="516942" y="12215"/>
                </a:lnTo>
                <a:lnTo>
                  <a:pt x="580719" y="9764"/>
                </a:lnTo>
                <a:lnTo>
                  <a:pt x="647171" y="7562"/>
                </a:lnTo>
                <a:lnTo>
                  <a:pt x="716125" y="5619"/>
                </a:lnTo>
                <a:lnTo>
                  <a:pt x="787404" y="3946"/>
                </a:lnTo>
                <a:lnTo>
                  <a:pt x="860836" y="2554"/>
                </a:lnTo>
                <a:lnTo>
                  <a:pt x="936245" y="1452"/>
                </a:lnTo>
                <a:lnTo>
                  <a:pt x="1013457" y="652"/>
                </a:lnTo>
                <a:lnTo>
                  <a:pt x="1092297" y="164"/>
                </a:lnTo>
                <a:lnTo>
                  <a:pt x="1172591" y="0"/>
                </a:lnTo>
                <a:lnTo>
                  <a:pt x="1252869" y="164"/>
                </a:lnTo>
                <a:lnTo>
                  <a:pt x="1331695" y="652"/>
                </a:lnTo>
                <a:lnTo>
                  <a:pt x="1408894" y="1452"/>
                </a:lnTo>
                <a:lnTo>
                  <a:pt x="1484291" y="2554"/>
                </a:lnTo>
                <a:lnTo>
                  <a:pt x="1557713" y="3946"/>
                </a:lnTo>
                <a:lnTo>
                  <a:pt x="1628983" y="5619"/>
                </a:lnTo>
                <a:lnTo>
                  <a:pt x="1697928" y="7562"/>
                </a:lnTo>
                <a:lnTo>
                  <a:pt x="1764373" y="9764"/>
                </a:lnTo>
                <a:lnTo>
                  <a:pt x="1828143" y="12215"/>
                </a:lnTo>
                <a:lnTo>
                  <a:pt x="1889065" y="14904"/>
                </a:lnTo>
                <a:lnTo>
                  <a:pt x="1946963" y="17821"/>
                </a:lnTo>
                <a:lnTo>
                  <a:pt x="2001662" y="20955"/>
                </a:lnTo>
                <a:lnTo>
                  <a:pt x="2052989" y="24294"/>
                </a:lnTo>
                <a:lnTo>
                  <a:pt x="2100769" y="27830"/>
                </a:lnTo>
                <a:lnTo>
                  <a:pt x="2144826" y="31551"/>
                </a:lnTo>
                <a:lnTo>
                  <a:pt x="2184987" y="35447"/>
                </a:lnTo>
                <a:lnTo>
                  <a:pt x="2252922" y="43719"/>
                </a:lnTo>
                <a:lnTo>
                  <a:pt x="2303176" y="52563"/>
                </a:lnTo>
                <a:lnTo>
                  <a:pt x="2342350" y="66716"/>
                </a:lnTo>
                <a:lnTo>
                  <a:pt x="2345054" y="71627"/>
                </a:lnTo>
                <a:close/>
              </a:path>
            </a:pathLst>
          </a:custGeom>
          <a:ln w="9525">
            <a:solidFill>
              <a:srgbClr val="585858"/>
            </a:solidFill>
          </a:ln>
        </p:spPr>
        <p:txBody>
          <a:bodyPr wrap="square" lIns="0" tIns="0" rIns="0" bIns="0" rtlCol="0"/>
          <a:lstStyle/>
          <a:p/>
        </p:txBody>
      </p:sp>
      <p:sp>
        <p:nvSpPr>
          <p:cNvPr id="59" name="object 59"/>
          <p:cNvSpPr/>
          <p:nvPr/>
        </p:nvSpPr>
        <p:spPr>
          <a:xfrm>
            <a:off x="6235953" y="1213738"/>
            <a:ext cx="2345055" cy="501015"/>
          </a:xfrm>
          <a:custGeom>
            <a:avLst/>
            <a:gdLst/>
            <a:ahLst/>
            <a:cxnLst/>
            <a:rect l="l" t="t" r="r" b="b"/>
            <a:pathLst>
              <a:path w="2345054" h="501014">
                <a:moveTo>
                  <a:pt x="2345054" y="0"/>
                </a:moveTo>
                <a:lnTo>
                  <a:pt x="2345054" y="429513"/>
                </a:lnTo>
                <a:lnTo>
                  <a:pt x="2342350" y="434410"/>
                </a:lnTo>
                <a:lnTo>
                  <a:pt x="2303176" y="448524"/>
                </a:lnTo>
                <a:lnTo>
                  <a:pt x="2252922" y="457348"/>
                </a:lnTo>
                <a:lnTo>
                  <a:pt x="2184987" y="465605"/>
                </a:lnTo>
                <a:lnTo>
                  <a:pt x="2144826" y="469494"/>
                </a:lnTo>
                <a:lnTo>
                  <a:pt x="2100769" y="473209"/>
                </a:lnTo>
                <a:lnTo>
                  <a:pt x="2052989" y="476740"/>
                </a:lnTo>
                <a:lnTo>
                  <a:pt x="2001662" y="480075"/>
                </a:lnTo>
                <a:lnTo>
                  <a:pt x="1946963" y="483205"/>
                </a:lnTo>
                <a:lnTo>
                  <a:pt x="1889065" y="486119"/>
                </a:lnTo>
                <a:lnTo>
                  <a:pt x="1828143" y="488805"/>
                </a:lnTo>
                <a:lnTo>
                  <a:pt x="1764373" y="491254"/>
                </a:lnTo>
                <a:lnTo>
                  <a:pt x="1697928" y="493455"/>
                </a:lnTo>
                <a:lnTo>
                  <a:pt x="1628983" y="495397"/>
                </a:lnTo>
                <a:lnTo>
                  <a:pt x="1557713" y="497069"/>
                </a:lnTo>
                <a:lnTo>
                  <a:pt x="1484291" y="498461"/>
                </a:lnTo>
                <a:lnTo>
                  <a:pt x="1408894" y="499562"/>
                </a:lnTo>
                <a:lnTo>
                  <a:pt x="1331695" y="500362"/>
                </a:lnTo>
                <a:lnTo>
                  <a:pt x="1252869" y="500850"/>
                </a:lnTo>
                <a:lnTo>
                  <a:pt x="1172591" y="501014"/>
                </a:lnTo>
                <a:lnTo>
                  <a:pt x="1092297" y="500850"/>
                </a:lnTo>
                <a:lnTo>
                  <a:pt x="1013457" y="500362"/>
                </a:lnTo>
                <a:lnTo>
                  <a:pt x="936245" y="499562"/>
                </a:lnTo>
                <a:lnTo>
                  <a:pt x="860836" y="498461"/>
                </a:lnTo>
                <a:lnTo>
                  <a:pt x="787404" y="497069"/>
                </a:lnTo>
                <a:lnTo>
                  <a:pt x="716125" y="495397"/>
                </a:lnTo>
                <a:lnTo>
                  <a:pt x="647171" y="493455"/>
                </a:lnTo>
                <a:lnTo>
                  <a:pt x="580719" y="491254"/>
                </a:lnTo>
                <a:lnTo>
                  <a:pt x="516942" y="488805"/>
                </a:lnTo>
                <a:lnTo>
                  <a:pt x="456014" y="486119"/>
                </a:lnTo>
                <a:lnTo>
                  <a:pt x="398111" y="483205"/>
                </a:lnTo>
                <a:lnTo>
                  <a:pt x="343407" y="480075"/>
                </a:lnTo>
                <a:lnTo>
                  <a:pt x="292077" y="476740"/>
                </a:lnTo>
                <a:lnTo>
                  <a:pt x="244294" y="473209"/>
                </a:lnTo>
                <a:lnTo>
                  <a:pt x="200234" y="469494"/>
                </a:lnTo>
                <a:lnTo>
                  <a:pt x="160071" y="465605"/>
                </a:lnTo>
                <a:lnTo>
                  <a:pt x="92134" y="457348"/>
                </a:lnTo>
                <a:lnTo>
                  <a:pt x="41879" y="448524"/>
                </a:lnTo>
                <a:lnTo>
                  <a:pt x="2704" y="434410"/>
                </a:lnTo>
                <a:lnTo>
                  <a:pt x="0" y="429513"/>
                </a:lnTo>
                <a:lnTo>
                  <a:pt x="0" y="0"/>
                </a:lnTo>
              </a:path>
            </a:pathLst>
          </a:custGeom>
          <a:ln w="9525">
            <a:solidFill>
              <a:srgbClr val="585858"/>
            </a:solidFill>
          </a:ln>
        </p:spPr>
        <p:txBody>
          <a:bodyPr wrap="square" lIns="0" tIns="0" rIns="0" bIns="0" rtlCol="0"/>
          <a:lstStyle/>
          <a:p/>
        </p:txBody>
      </p:sp>
      <p:sp>
        <p:nvSpPr>
          <p:cNvPr id="60" name="object 60"/>
          <p:cNvSpPr txBox="1"/>
          <p:nvPr/>
        </p:nvSpPr>
        <p:spPr>
          <a:xfrm>
            <a:off x="6825742" y="1341577"/>
            <a:ext cx="1169670" cy="240029"/>
          </a:xfrm>
          <a:prstGeom prst="rect">
            <a:avLst/>
          </a:prstGeom>
        </p:spPr>
        <p:txBody>
          <a:bodyPr vert="horz" wrap="square" lIns="0" tIns="13335" rIns="0" bIns="0" rtlCol="0">
            <a:spAutoFit/>
          </a:bodyPr>
          <a:lstStyle/>
          <a:p>
            <a:pPr marL="12700">
              <a:lnSpc>
                <a:spcPct val="100000"/>
              </a:lnSpc>
              <a:spcBef>
                <a:spcPts val="105"/>
              </a:spcBef>
            </a:pPr>
            <a:r>
              <a:rPr sz="1400" spc="-10" dirty="0">
                <a:latin typeface="Trebuchet MS" panose="020B0603020202020204"/>
                <a:cs typeface="Trebuchet MS" panose="020B0603020202020204"/>
              </a:rPr>
              <a:t>State</a:t>
            </a:r>
            <a:r>
              <a:rPr sz="1400" spc="-20" dirty="0">
                <a:latin typeface="Trebuchet MS" panose="020B0603020202020204"/>
                <a:cs typeface="Trebuchet MS" panose="020B0603020202020204"/>
              </a:rPr>
              <a:t> </a:t>
            </a:r>
            <a:r>
              <a:rPr sz="1400" spc="-5" dirty="0">
                <a:latin typeface="Trebuchet MS" panose="020B0603020202020204"/>
                <a:cs typeface="Trebuchet MS" panose="020B0603020202020204"/>
              </a:rPr>
              <a:t>(Ledger)</a:t>
            </a:r>
            <a:endParaRPr sz="1400">
              <a:latin typeface="Trebuchet MS" panose="020B0603020202020204"/>
              <a:cs typeface="Trebuchet MS" panose="020B0603020202020204"/>
            </a:endParaRPr>
          </a:p>
        </p:txBody>
      </p:sp>
      <p:sp>
        <p:nvSpPr>
          <p:cNvPr id="61" name="object 61"/>
          <p:cNvSpPr/>
          <p:nvPr/>
        </p:nvSpPr>
        <p:spPr>
          <a:xfrm>
            <a:off x="7222363" y="1751838"/>
            <a:ext cx="338327" cy="182625"/>
          </a:xfrm>
          <a:prstGeom prst="rect">
            <a:avLst/>
          </a:prstGeom>
          <a:blipFill>
            <a:blip r:embed="rId4" cstate="print"/>
            <a:stretch>
              <a:fillRect/>
            </a:stretch>
          </a:blipFill>
        </p:spPr>
        <p:txBody>
          <a:bodyPr wrap="square" lIns="0" tIns="0" rIns="0" bIns="0" rtlCol="0"/>
          <a:lstStyle/>
          <a:p/>
        </p:txBody>
      </p:sp>
      <p:sp>
        <p:nvSpPr>
          <p:cNvPr id="62" name="object 62"/>
          <p:cNvSpPr/>
          <p:nvPr/>
        </p:nvSpPr>
        <p:spPr>
          <a:xfrm>
            <a:off x="7222363" y="1751838"/>
            <a:ext cx="338455" cy="182880"/>
          </a:xfrm>
          <a:custGeom>
            <a:avLst/>
            <a:gdLst/>
            <a:ahLst/>
            <a:cxnLst/>
            <a:rect l="l" t="t" r="r" b="b"/>
            <a:pathLst>
              <a:path w="338454" h="182880">
                <a:moveTo>
                  <a:pt x="198627" y="179069"/>
                </a:moveTo>
                <a:lnTo>
                  <a:pt x="255300" y="133776"/>
                </a:lnTo>
                <a:lnTo>
                  <a:pt x="275254" y="95768"/>
                </a:lnTo>
                <a:lnTo>
                  <a:pt x="288076" y="50444"/>
                </a:lnTo>
                <a:lnTo>
                  <a:pt x="292607" y="0"/>
                </a:lnTo>
                <a:lnTo>
                  <a:pt x="338327" y="0"/>
                </a:lnTo>
                <a:lnTo>
                  <a:pt x="332370" y="57714"/>
                </a:lnTo>
                <a:lnTo>
                  <a:pt x="315780" y="107846"/>
                </a:lnTo>
                <a:lnTo>
                  <a:pt x="290486" y="147382"/>
                </a:lnTo>
                <a:lnTo>
                  <a:pt x="258413" y="173313"/>
                </a:lnTo>
                <a:lnTo>
                  <a:pt x="221487" y="182625"/>
                </a:lnTo>
                <a:lnTo>
                  <a:pt x="175767" y="182625"/>
                </a:lnTo>
                <a:lnTo>
                  <a:pt x="137515" y="172555"/>
                </a:lnTo>
                <a:lnTo>
                  <a:pt x="104251" y="144351"/>
                </a:lnTo>
                <a:lnTo>
                  <a:pt x="78487" y="101026"/>
                </a:lnTo>
                <a:lnTo>
                  <a:pt x="62737" y="45592"/>
                </a:lnTo>
                <a:lnTo>
                  <a:pt x="0" y="45592"/>
                </a:lnTo>
                <a:lnTo>
                  <a:pt x="81787" y="0"/>
                </a:lnTo>
                <a:lnTo>
                  <a:pt x="171068" y="45592"/>
                </a:lnTo>
                <a:lnTo>
                  <a:pt x="108330" y="45592"/>
                </a:lnTo>
                <a:lnTo>
                  <a:pt x="124136" y="101026"/>
                </a:lnTo>
                <a:lnTo>
                  <a:pt x="149907" y="144351"/>
                </a:lnTo>
                <a:lnTo>
                  <a:pt x="183179" y="172555"/>
                </a:lnTo>
                <a:lnTo>
                  <a:pt x="221487" y="182625"/>
                </a:lnTo>
              </a:path>
            </a:pathLst>
          </a:custGeom>
          <a:ln w="9525">
            <a:solidFill>
              <a:srgbClr val="585858"/>
            </a:solidFill>
          </a:ln>
        </p:spPr>
        <p:txBody>
          <a:bodyPr wrap="square" lIns="0" tIns="0" rIns="0" bIns="0" rtlCol="0"/>
          <a:lstStyle/>
          <a:p/>
        </p:txBody>
      </p:sp>
      <p:sp>
        <p:nvSpPr>
          <p:cNvPr id="63" name="object 63"/>
          <p:cNvSpPr txBox="1"/>
          <p:nvPr/>
        </p:nvSpPr>
        <p:spPr>
          <a:xfrm>
            <a:off x="3602863" y="1118057"/>
            <a:ext cx="1543685" cy="24002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FF0000"/>
                </a:solidFill>
                <a:latin typeface="Trebuchet MS" panose="020B0603020202020204"/>
                <a:cs typeface="Trebuchet MS" panose="020B0603020202020204"/>
              </a:rPr>
              <a:t>Readable </a:t>
            </a:r>
            <a:r>
              <a:rPr sz="1400" spc="5" dirty="0">
                <a:solidFill>
                  <a:srgbClr val="FF0000"/>
                </a:solidFill>
                <a:latin typeface="Trebuchet MS" panose="020B0603020202020204"/>
                <a:cs typeface="Trebuchet MS" panose="020B0603020202020204"/>
              </a:rPr>
              <a:t>by</a:t>
            </a:r>
            <a:r>
              <a:rPr sz="1400" spc="-110" dirty="0">
                <a:solidFill>
                  <a:srgbClr val="FF0000"/>
                </a:solidFill>
                <a:latin typeface="Trebuchet MS" panose="020B0603020202020204"/>
                <a:cs typeface="Trebuchet MS" panose="020B0603020202020204"/>
              </a:rPr>
              <a:t> </a:t>
            </a:r>
            <a:r>
              <a:rPr sz="1400" dirty="0">
                <a:solidFill>
                  <a:srgbClr val="FF0000"/>
                </a:solidFill>
                <a:latin typeface="Trebuchet MS" panose="020B0603020202020204"/>
                <a:cs typeface="Trebuchet MS" panose="020B0603020202020204"/>
              </a:rPr>
              <a:t>public</a:t>
            </a:r>
            <a:endParaRPr sz="1400">
              <a:latin typeface="Trebuchet MS" panose="020B0603020202020204"/>
              <a:cs typeface="Trebuchet MS" panose="020B0603020202020204"/>
            </a:endParaRPr>
          </a:p>
        </p:txBody>
      </p:sp>
      <p:sp>
        <p:nvSpPr>
          <p:cNvPr id="64" name="object 64"/>
          <p:cNvSpPr/>
          <p:nvPr/>
        </p:nvSpPr>
        <p:spPr>
          <a:xfrm>
            <a:off x="5226939" y="1281811"/>
            <a:ext cx="851535" cy="172085"/>
          </a:xfrm>
          <a:custGeom>
            <a:avLst/>
            <a:gdLst/>
            <a:ahLst/>
            <a:cxnLst/>
            <a:rect l="l" t="t" r="r" b="b"/>
            <a:pathLst>
              <a:path w="851535" h="172084">
                <a:moveTo>
                  <a:pt x="781938" y="96774"/>
                </a:moveTo>
                <a:lnTo>
                  <a:pt x="777420" y="124979"/>
                </a:lnTo>
                <a:lnTo>
                  <a:pt x="789939" y="127000"/>
                </a:lnTo>
                <a:lnTo>
                  <a:pt x="786891" y="145796"/>
                </a:lnTo>
                <a:lnTo>
                  <a:pt x="774085" y="145796"/>
                </a:lnTo>
                <a:lnTo>
                  <a:pt x="769874" y="172085"/>
                </a:lnTo>
                <a:lnTo>
                  <a:pt x="851153" y="146558"/>
                </a:lnTo>
                <a:lnTo>
                  <a:pt x="850094" y="145796"/>
                </a:lnTo>
                <a:lnTo>
                  <a:pt x="786891" y="145796"/>
                </a:lnTo>
                <a:lnTo>
                  <a:pt x="774408" y="143783"/>
                </a:lnTo>
                <a:lnTo>
                  <a:pt x="847296" y="143783"/>
                </a:lnTo>
                <a:lnTo>
                  <a:pt x="781938" y="96774"/>
                </a:lnTo>
                <a:close/>
              </a:path>
              <a:path w="851535" h="172084">
                <a:moveTo>
                  <a:pt x="777420" y="124979"/>
                </a:moveTo>
                <a:lnTo>
                  <a:pt x="774408" y="143783"/>
                </a:lnTo>
                <a:lnTo>
                  <a:pt x="786891" y="145796"/>
                </a:lnTo>
                <a:lnTo>
                  <a:pt x="789939" y="127000"/>
                </a:lnTo>
                <a:lnTo>
                  <a:pt x="777420" y="124979"/>
                </a:lnTo>
                <a:close/>
              </a:path>
              <a:path w="851535" h="172084">
                <a:moveTo>
                  <a:pt x="3048" y="0"/>
                </a:moveTo>
                <a:lnTo>
                  <a:pt x="0" y="18923"/>
                </a:lnTo>
                <a:lnTo>
                  <a:pt x="774408" y="143783"/>
                </a:lnTo>
                <a:lnTo>
                  <a:pt x="777420" y="124979"/>
                </a:lnTo>
                <a:lnTo>
                  <a:pt x="3048" y="0"/>
                </a:lnTo>
                <a:close/>
              </a:path>
            </a:pathLst>
          </a:custGeom>
          <a:solidFill>
            <a:srgbClr val="FF0000"/>
          </a:solidFill>
        </p:spPr>
        <p:txBody>
          <a:bodyPr wrap="square" lIns="0" tIns="0" rIns="0" bIns="0" rtlCol="0"/>
          <a:lstStyle/>
          <a:p/>
        </p:txBody>
      </p:sp>
      <p:sp>
        <p:nvSpPr>
          <p:cNvPr id="65" name="object 65"/>
          <p:cNvSpPr/>
          <p:nvPr/>
        </p:nvSpPr>
        <p:spPr>
          <a:xfrm>
            <a:off x="4390897" y="1418844"/>
            <a:ext cx="160020" cy="394335"/>
          </a:xfrm>
          <a:custGeom>
            <a:avLst/>
            <a:gdLst/>
            <a:ahLst/>
            <a:cxnLst/>
            <a:rect l="l" t="t" r="r" b="b"/>
            <a:pathLst>
              <a:path w="160020" h="394335">
                <a:moveTo>
                  <a:pt x="114831" y="325753"/>
                </a:moveTo>
                <a:lnTo>
                  <a:pt x="88011" y="335406"/>
                </a:lnTo>
                <a:lnTo>
                  <a:pt x="149605" y="394207"/>
                </a:lnTo>
                <a:lnTo>
                  <a:pt x="156309" y="337692"/>
                </a:lnTo>
                <a:lnTo>
                  <a:pt x="119125" y="337692"/>
                </a:lnTo>
                <a:lnTo>
                  <a:pt x="114831" y="325753"/>
                </a:lnTo>
                <a:close/>
              </a:path>
              <a:path w="160020" h="394335">
                <a:moveTo>
                  <a:pt x="132857" y="319265"/>
                </a:moveTo>
                <a:lnTo>
                  <a:pt x="114831" y="325753"/>
                </a:lnTo>
                <a:lnTo>
                  <a:pt x="119125" y="337692"/>
                </a:lnTo>
                <a:lnTo>
                  <a:pt x="137160" y="331215"/>
                </a:lnTo>
                <a:lnTo>
                  <a:pt x="132857" y="319265"/>
                </a:lnTo>
                <a:close/>
              </a:path>
              <a:path w="160020" h="394335">
                <a:moveTo>
                  <a:pt x="159638" y="309625"/>
                </a:moveTo>
                <a:lnTo>
                  <a:pt x="132857" y="319265"/>
                </a:lnTo>
                <a:lnTo>
                  <a:pt x="137160" y="331215"/>
                </a:lnTo>
                <a:lnTo>
                  <a:pt x="119125" y="337692"/>
                </a:lnTo>
                <a:lnTo>
                  <a:pt x="156309" y="337692"/>
                </a:lnTo>
                <a:lnTo>
                  <a:pt x="159638" y="309625"/>
                </a:lnTo>
                <a:close/>
              </a:path>
              <a:path w="160020" h="394335">
                <a:moveTo>
                  <a:pt x="17906" y="0"/>
                </a:moveTo>
                <a:lnTo>
                  <a:pt x="0" y="6476"/>
                </a:lnTo>
                <a:lnTo>
                  <a:pt x="114831" y="325753"/>
                </a:lnTo>
                <a:lnTo>
                  <a:pt x="132857" y="319265"/>
                </a:lnTo>
                <a:lnTo>
                  <a:pt x="17906" y="0"/>
                </a:lnTo>
                <a:close/>
              </a:path>
            </a:pathLst>
          </a:custGeom>
          <a:solidFill>
            <a:srgbClr val="FF0000"/>
          </a:solidFill>
        </p:spPr>
        <p:txBody>
          <a:bodyPr wrap="square" lIns="0" tIns="0" rIns="0" bIns="0" rtlCol="0"/>
          <a:lstStyle/>
          <a:p/>
        </p:txBody>
      </p:sp>
      <p:sp>
        <p:nvSpPr>
          <p:cNvPr id="66" name="object 66"/>
          <p:cNvSpPr txBox="1"/>
          <p:nvPr/>
        </p:nvSpPr>
        <p:spPr>
          <a:xfrm>
            <a:off x="796848" y="3448888"/>
            <a:ext cx="1496695" cy="24002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FF0000"/>
                </a:solidFill>
                <a:latin typeface="Trebuchet MS" panose="020B0603020202020204"/>
                <a:cs typeface="Trebuchet MS" panose="020B0603020202020204"/>
              </a:rPr>
              <a:t>Writable </a:t>
            </a:r>
            <a:r>
              <a:rPr sz="1400" spc="5" dirty="0">
                <a:solidFill>
                  <a:srgbClr val="FF0000"/>
                </a:solidFill>
                <a:latin typeface="Trebuchet MS" panose="020B0603020202020204"/>
                <a:cs typeface="Trebuchet MS" panose="020B0603020202020204"/>
              </a:rPr>
              <a:t>by</a:t>
            </a:r>
            <a:r>
              <a:rPr sz="1400" spc="-40" dirty="0">
                <a:solidFill>
                  <a:srgbClr val="FF0000"/>
                </a:solidFill>
                <a:latin typeface="Trebuchet MS" panose="020B0603020202020204"/>
                <a:cs typeface="Trebuchet MS" panose="020B0603020202020204"/>
              </a:rPr>
              <a:t> </a:t>
            </a:r>
            <a:r>
              <a:rPr sz="1400" dirty="0">
                <a:solidFill>
                  <a:srgbClr val="FF0000"/>
                </a:solidFill>
                <a:latin typeface="Trebuchet MS" panose="020B0603020202020204"/>
                <a:cs typeface="Trebuchet MS" panose="020B0603020202020204"/>
              </a:rPr>
              <a:t>public</a:t>
            </a:r>
            <a:endParaRPr sz="1400">
              <a:latin typeface="Trebuchet MS" panose="020B0603020202020204"/>
              <a:cs typeface="Trebuchet MS" panose="020B0603020202020204"/>
            </a:endParaRPr>
          </a:p>
        </p:txBody>
      </p:sp>
      <p:sp>
        <p:nvSpPr>
          <p:cNvPr id="67" name="object 67"/>
          <p:cNvSpPr/>
          <p:nvPr/>
        </p:nvSpPr>
        <p:spPr>
          <a:xfrm>
            <a:off x="2180335" y="3693795"/>
            <a:ext cx="911225" cy="280035"/>
          </a:xfrm>
          <a:custGeom>
            <a:avLst/>
            <a:gdLst/>
            <a:ahLst/>
            <a:cxnLst/>
            <a:rect l="l" t="t" r="r" b="b"/>
            <a:pathLst>
              <a:path w="911225" h="280035">
                <a:moveTo>
                  <a:pt x="834993" y="252426"/>
                </a:moveTo>
                <a:lnTo>
                  <a:pt x="827277" y="279946"/>
                </a:lnTo>
                <a:lnTo>
                  <a:pt x="910970" y="263829"/>
                </a:lnTo>
                <a:lnTo>
                  <a:pt x="902179" y="255854"/>
                </a:lnTo>
                <a:lnTo>
                  <a:pt x="847216" y="255854"/>
                </a:lnTo>
                <a:lnTo>
                  <a:pt x="834993" y="252426"/>
                </a:lnTo>
                <a:close/>
              </a:path>
              <a:path w="911225" h="280035">
                <a:moveTo>
                  <a:pt x="840139" y="234072"/>
                </a:moveTo>
                <a:lnTo>
                  <a:pt x="834993" y="252426"/>
                </a:lnTo>
                <a:lnTo>
                  <a:pt x="847216" y="255854"/>
                </a:lnTo>
                <a:lnTo>
                  <a:pt x="852424" y="237515"/>
                </a:lnTo>
                <a:lnTo>
                  <a:pt x="840139" y="234072"/>
                </a:lnTo>
                <a:close/>
              </a:path>
              <a:path w="911225" h="280035">
                <a:moveTo>
                  <a:pt x="847851" y="206565"/>
                </a:moveTo>
                <a:lnTo>
                  <a:pt x="840139" y="234072"/>
                </a:lnTo>
                <a:lnTo>
                  <a:pt x="852424" y="237515"/>
                </a:lnTo>
                <a:lnTo>
                  <a:pt x="847216" y="255854"/>
                </a:lnTo>
                <a:lnTo>
                  <a:pt x="902179" y="255854"/>
                </a:lnTo>
                <a:lnTo>
                  <a:pt x="847851" y="206565"/>
                </a:lnTo>
                <a:close/>
              </a:path>
              <a:path w="911225" h="280035">
                <a:moveTo>
                  <a:pt x="5080" y="0"/>
                </a:moveTo>
                <a:lnTo>
                  <a:pt x="0" y="18287"/>
                </a:lnTo>
                <a:lnTo>
                  <a:pt x="834993" y="252426"/>
                </a:lnTo>
                <a:lnTo>
                  <a:pt x="840139" y="234072"/>
                </a:lnTo>
                <a:lnTo>
                  <a:pt x="5080" y="0"/>
                </a:lnTo>
                <a:close/>
              </a:path>
            </a:pathLst>
          </a:custGeom>
          <a:solidFill>
            <a:srgbClr val="FF0000"/>
          </a:solidFill>
        </p:spPr>
        <p:txBody>
          <a:bodyPr wrap="square" lIns="0" tIns="0" rIns="0" bIns="0" rtlCol="0"/>
          <a:lstStyle/>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5129" y="1236852"/>
            <a:ext cx="2308225" cy="2290445"/>
          </a:xfrm>
          <a:custGeom>
            <a:avLst/>
            <a:gdLst/>
            <a:ahLst/>
            <a:cxnLst/>
            <a:rect l="l" t="t" r="r" b="b"/>
            <a:pathLst>
              <a:path w="2308225" h="2290445">
                <a:moveTo>
                  <a:pt x="0" y="2290191"/>
                </a:moveTo>
                <a:lnTo>
                  <a:pt x="2308225" y="2290191"/>
                </a:lnTo>
                <a:lnTo>
                  <a:pt x="2308225" y="0"/>
                </a:lnTo>
                <a:lnTo>
                  <a:pt x="0" y="0"/>
                </a:lnTo>
                <a:lnTo>
                  <a:pt x="0" y="2290191"/>
                </a:lnTo>
                <a:close/>
              </a:path>
            </a:pathLst>
          </a:custGeom>
          <a:solidFill>
            <a:srgbClr val="B7B7B7"/>
          </a:solidFill>
        </p:spPr>
        <p:txBody>
          <a:bodyPr wrap="square" lIns="0" tIns="0" rIns="0" bIns="0" rtlCol="0"/>
          <a:lstStyle/>
          <a:p/>
        </p:txBody>
      </p:sp>
      <p:sp>
        <p:nvSpPr>
          <p:cNvPr id="3" name="object 3"/>
          <p:cNvSpPr txBox="1">
            <a:spLocks noGrp="1"/>
          </p:cNvSpPr>
          <p:nvPr>
            <p:ph type="title"/>
          </p:nvPr>
        </p:nvSpPr>
        <p:spPr>
          <a:xfrm>
            <a:off x="390550" y="281762"/>
            <a:ext cx="3686810" cy="454025"/>
          </a:xfrm>
          <a:prstGeom prst="rect">
            <a:avLst/>
          </a:prstGeom>
        </p:spPr>
        <p:txBody>
          <a:bodyPr vert="horz" wrap="square" lIns="0" tIns="13970" rIns="0" bIns="0" rtlCol="0">
            <a:spAutoFit/>
          </a:bodyPr>
          <a:lstStyle/>
          <a:p>
            <a:pPr marL="12700">
              <a:lnSpc>
                <a:spcPct val="100000"/>
              </a:lnSpc>
              <a:spcBef>
                <a:spcPts val="110"/>
              </a:spcBef>
            </a:pPr>
            <a:r>
              <a:rPr sz="2800" spc="5" dirty="0">
                <a:solidFill>
                  <a:srgbClr val="000000"/>
                </a:solidFill>
              </a:rPr>
              <a:t>Effective </a:t>
            </a:r>
            <a:r>
              <a:rPr sz="2800" dirty="0">
                <a:solidFill>
                  <a:srgbClr val="000000"/>
                </a:solidFill>
              </a:rPr>
              <a:t>Mining</a:t>
            </a:r>
            <a:r>
              <a:rPr sz="2800" spc="-170" dirty="0">
                <a:solidFill>
                  <a:srgbClr val="000000"/>
                </a:solidFill>
              </a:rPr>
              <a:t> </a:t>
            </a:r>
            <a:r>
              <a:rPr sz="2800" spc="5" dirty="0">
                <a:solidFill>
                  <a:srgbClr val="000000"/>
                </a:solidFill>
              </a:rPr>
              <a:t>Power</a:t>
            </a:r>
            <a:endParaRPr sz="2800"/>
          </a:p>
        </p:txBody>
      </p:sp>
      <p:sp>
        <p:nvSpPr>
          <p:cNvPr id="4" name="object 4"/>
          <p:cNvSpPr txBox="1"/>
          <p:nvPr/>
        </p:nvSpPr>
        <p:spPr>
          <a:xfrm>
            <a:off x="756843" y="2991675"/>
            <a:ext cx="2000885" cy="362585"/>
          </a:xfrm>
          <a:prstGeom prst="rect">
            <a:avLst/>
          </a:prstGeom>
          <a:solidFill>
            <a:srgbClr val="FFFFFF"/>
          </a:solidFill>
          <a:ln w="9525">
            <a:solidFill>
              <a:srgbClr val="585858"/>
            </a:solidFill>
          </a:ln>
        </p:spPr>
        <p:txBody>
          <a:bodyPr vert="horz" wrap="square" lIns="0" tIns="73660" rIns="0" bIns="0" rtlCol="0">
            <a:spAutoFit/>
          </a:bodyPr>
          <a:lstStyle/>
          <a:p>
            <a:pPr marL="91440">
              <a:lnSpc>
                <a:spcPct val="100000"/>
              </a:lnSpc>
              <a:spcBef>
                <a:spcPts val="580"/>
              </a:spcBef>
            </a:pPr>
            <a:r>
              <a:rPr sz="1400" spc="-5" dirty="0">
                <a:latin typeface="Trebuchet MS" panose="020B0603020202020204"/>
                <a:cs typeface="Trebuchet MS" panose="020B0603020202020204"/>
              </a:rPr>
              <a:t>Consensus Zone</a:t>
            </a:r>
            <a:r>
              <a:rPr sz="1400" spc="5" dirty="0">
                <a:latin typeface="Trebuchet MS" panose="020B0603020202020204"/>
                <a:cs typeface="Trebuchet MS" panose="020B0603020202020204"/>
              </a:rPr>
              <a:t> </a:t>
            </a:r>
            <a:r>
              <a:rPr sz="1400" spc="-20" dirty="0">
                <a:latin typeface="Trebuchet MS" panose="020B0603020202020204"/>
                <a:cs typeface="Trebuchet MS" panose="020B0603020202020204"/>
              </a:rPr>
              <a:t>#</a:t>
            </a:r>
            <a:r>
              <a:rPr sz="1400" b="1" i="1" spc="-20" dirty="0">
                <a:latin typeface="Times New Roman" panose="02020603050405020304"/>
                <a:cs typeface="Times New Roman" panose="02020603050405020304"/>
              </a:rPr>
              <a:t>n</a:t>
            </a:r>
            <a:endParaRPr sz="1400">
              <a:latin typeface="Times New Roman" panose="02020603050405020304"/>
              <a:cs typeface="Times New Roman" panose="02020603050405020304"/>
            </a:endParaRPr>
          </a:p>
        </p:txBody>
      </p:sp>
      <p:sp>
        <p:nvSpPr>
          <p:cNvPr id="5" name="object 5"/>
          <p:cNvSpPr txBox="1"/>
          <p:nvPr/>
        </p:nvSpPr>
        <p:spPr>
          <a:xfrm>
            <a:off x="756843" y="2378138"/>
            <a:ext cx="2000885" cy="362585"/>
          </a:xfrm>
          <a:prstGeom prst="rect">
            <a:avLst/>
          </a:prstGeom>
          <a:solidFill>
            <a:srgbClr val="FFFFFF"/>
          </a:solidFill>
          <a:ln w="9525">
            <a:solidFill>
              <a:srgbClr val="585858"/>
            </a:solidFill>
          </a:ln>
        </p:spPr>
        <p:txBody>
          <a:bodyPr vert="horz" wrap="square" lIns="0" tIns="73025" rIns="0" bIns="0" rtlCol="0">
            <a:spAutoFit/>
          </a:bodyPr>
          <a:lstStyle/>
          <a:p>
            <a:pPr marL="91440">
              <a:lnSpc>
                <a:spcPct val="100000"/>
              </a:lnSpc>
              <a:spcBef>
                <a:spcPts val="575"/>
              </a:spcBef>
            </a:pPr>
            <a:r>
              <a:rPr sz="1400" spc="-5" dirty="0">
                <a:latin typeface="Trebuchet MS" panose="020B0603020202020204"/>
                <a:cs typeface="Trebuchet MS" panose="020B0603020202020204"/>
              </a:rPr>
              <a:t>Consensus Zone</a:t>
            </a:r>
            <a:r>
              <a:rPr sz="1400" dirty="0">
                <a:latin typeface="Trebuchet MS" panose="020B0603020202020204"/>
                <a:cs typeface="Trebuchet MS" panose="020B0603020202020204"/>
              </a:rPr>
              <a:t> </a:t>
            </a:r>
            <a:r>
              <a:rPr sz="1400" spc="-5" dirty="0">
                <a:latin typeface="Trebuchet MS" panose="020B0603020202020204"/>
                <a:cs typeface="Trebuchet MS" panose="020B0603020202020204"/>
              </a:rPr>
              <a:t>#3</a:t>
            </a:r>
            <a:endParaRPr sz="1400">
              <a:latin typeface="Trebuchet MS" panose="020B0603020202020204"/>
              <a:cs typeface="Trebuchet MS" panose="020B0603020202020204"/>
            </a:endParaRPr>
          </a:p>
        </p:txBody>
      </p:sp>
      <p:sp>
        <p:nvSpPr>
          <p:cNvPr id="6" name="object 6"/>
          <p:cNvSpPr txBox="1"/>
          <p:nvPr/>
        </p:nvSpPr>
        <p:spPr>
          <a:xfrm>
            <a:off x="756843" y="1887918"/>
            <a:ext cx="2000885" cy="362585"/>
          </a:xfrm>
          <a:prstGeom prst="rect">
            <a:avLst/>
          </a:prstGeom>
          <a:solidFill>
            <a:srgbClr val="FFFFFF"/>
          </a:solidFill>
          <a:ln w="9525">
            <a:solidFill>
              <a:srgbClr val="585858"/>
            </a:solidFill>
          </a:ln>
        </p:spPr>
        <p:txBody>
          <a:bodyPr vert="horz" wrap="square" lIns="0" tIns="72390" rIns="0" bIns="0" rtlCol="0">
            <a:spAutoFit/>
          </a:bodyPr>
          <a:lstStyle/>
          <a:p>
            <a:pPr marL="91440">
              <a:lnSpc>
                <a:spcPct val="100000"/>
              </a:lnSpc>
              <a:spcBef>
                <a:spcPts val="570"/>
              </a:spcBef>
            </a:pPr>
            <a:r>
              <a:rPr sz="1400" spc="-5" dirty="0">
                <a:latin typeface="Trebuchet MS" panose="020B0603020202020204"/>
                <a:cs typeface="Trebuchet MS" panose="020B0603020202020204"/>
              </a:rPr>
              <a:t>Consensus Zone</a:t>
            </a:r>
            <a:r>
              <a:rPr sz="1400" dirty="0">
                <a:latin typeface="Trebuchet MS" panose="020B0603020202020204"/>
                <a:cs typeface="Trebuchet MS" panose="020B0603020202020204"/>
              </a:rPr>
              <a:t> </a:t>
            </a:r>
            <a:r>
              <a:rPr sz="1400" spc="-5" dirty="0">
                <a:latin typeface="Trebuchet MS" panose="020B0603020202020204"/>
                <a:cs typeface="Trebuchet MS" panose="020B0603020202020204"/>
              </a:rPr>
              <a:t>#2</a:t>
            </a:r>
            <a:endParaRPr sz="1400">
              <a:latin typeface="Trebuchet MS" panose="020B0603020202020204"/>
              <a:cs typeface="Trebuchet MS" panose="020B0603020202020204"/>
            </a:endParaRPr>
          </a:p>
        </p:txBody>
      </p:sp>
      <p:sp>
        <p:nvSpPr>
          <p:cNvPr id="7" name="object 7"/>
          <p:cNvSpPr txBox="1"/>
          <p:nvPr/>
        </p:nvSpPr>
        <p:spPr>
          <a:xfrm>
            <a:off x="1540255" y="2705862"/>
            <a:ext cx="43307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panose="020B0604020202020204"/>
                <a:cs typeface="Arial" panose="020B0604020202020204"/>
              </a:rPr>
              <a:t>…</a:t>
            </a:r>
            <a:r>
              <a:rPr sz="1400" b="1" spc="-70" dirty="0">
                <a:latin typeface="Arial" panose="020B0604020202020204"/>
                <a:cs typeface="Arial" panose="020B0604020202020204"/>
              </a:rPr>
              <a:t> </a:t>
            </a:r>
            <a:r>
              <a:rPr sz="1400" b="1" dirty="0">
                <a:latin typeface="Arial" panose="020B0604020202020204"/>
                <a:cs typeface="Arial" panose="020B0604020202020204"/>
              </a:rPr>
              <a:t>…</a:t>
            </a:r>
            <a:endParaRPr sz="1400">
              <a:latin typeface="Arial" panose="020B0604020202020204"/>
              <a:cs typeface="Arial" panose="020B0604020202020204"/>
            </a:endParaRPr>
          </a:p>
        </p:txBody>
      </p:sp>
      <p:sp>
        <p:nvSpPr>
          <p:cNvPr id="8" name="object 8"/>
          <p:cNvSpPr txBox="1"/>
          <p:nvPr/>
        </p:nvSpPr>
        <p:spPr>
          <a:xfrm>
            <a:off x="756843" y="1397698"/>
            <a:ext cx="2000885" cy="362585"/>
          </a:xfrm>
          <a:prstGeom prst="rect">
            <a:avLst/>
          </a:prstGeom>
          <a:solidFill>
            <a:srgbClr val="FFFFFF"/>
          </a:solidFill>
          <a:ln w="9525">
            <a:solidFill>
              <a:srgbClr val="585858"/>
            </a:solidFill>
          </a:ln>
        </p:spPr>
        <p:txBody>
          <a:bodyPr vert="horz" wrap="square" lIns="0" tIns="71755" rIns="0" bIns="0" rtlCol="0">
            <a:spAutoFit/>
          </a:bodyPr>
          <a:lstStyle/>
          <a:p>
            <a:pPr marL="91440">
              <a:lnSpc>
                <a:spcPct val="100000"/>
              </a:lnSpc>
              <a:spcBef>
                <a:spcPts val="565"/>
              </a:spcBef>
            </a:pPr>
            <a:r>
              <a:rPr sz="1400" spc="-5" dirty="0">
                <a:latin typeface="Trebuchet MS" panose="020B0603020202020204"/>
                <a:cs typeface="Trebuchet MS" panose="020B0603020202020204"/>
              </a:rPr>
              <a:t>Consensus 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#1</a:t>
            </a:r>
            <a:endParaRPr sz="1400">
              <a:latin typeface="Trebuchet MS" panose="020B0603020202020204"/>
              <a:cs typeface="Trebuchet MS" panose="020B0603020202020204"/>
            </a:endParaRPr>
          </a:p>
        </p:txBody>
      </p:sp>
      <p:graphicFrame>
        <p:nvGraphicFramePr>
          <p:cNvPr id="9" name="object 9"/>
          <p:cNvGraphicFramePr>
            <a:graphicFrameLocks noGrp="1"/>
          </p:cNvGraphicFramePr>
          <p:nvPr/>
        </p:nvGraphicFramePr>
        <p:xfrm>
          <a:off x="5960808" y="1390141"/>
          <a:ext cx="2597150" cy="372110"/>
        </p:xfrm>
        <a:graphic>
          <a:graphicData uri="http://schemas.openxmlformats.org/drawingml/2006/table">
            <a:tbl>
              <a:tblPr firstRow="1" bandRow="1">
                <a:tableStyleId>{2D5ABB26-0587-4C30-8999-92F81FD0307C}</a:tableStyleId>
              </a:tblPr>
              <a:tblGrid>
                <a:gridCol w="2294890"/>
                <a:gridCol w="287019"/>
              </a:tblGrid>
              <a:tr h="185420">
                <a:tc gridSpan="2">
                  <a:txBody>
                    <a:bodyPr/>
                    <a:lstStyle/>
                    <a:p>
                      <a:pPr marL="99060">
                        <a:lnSpc>
                          <a:spcPts val="1190"/>
                        </a:lnSpc>
                        <a:spcBef>
                          <a:spcPts val="170"/>
                        </a:spcBef>
                      </a:pPr>
                      <a:r>
                        <a:rPr sz="1050" spc="20" dirty="0">
                          <a:latin typeface="Trebuchet MS" panose="020B0603020202020204"/>
                          <a:cs typeface="Trebuchet MS" panose="020B0603020202020204"/>
                        </a:rPr>
                        <a:t>000000000000000000221aca6af29cba4</a:t>
                      </a:r>
                      <a:endParaRPr sz="1050">
                        <a:latin typeface="Trebuchet MS" panose="020B0603020202020204"/>
                        <a:cs typeface="Trebuchet MS" panose="020B0603020202020204"/>
                      </a:endParaRPr>
                    </a:p>
                  </a:txBody>
                  <a:tcPr marL="0" marR="0" marT="21590" marB="0">
                    <a:lnL w="9525">
                      <a:solidFill>
                        <a:srgbClr val="585858"/>
                      </a:solidFill>
                      <a:prstDash val="solid"/>
                    </a:lnL>
                    <a:lnR w="9525">
                      <a:solidFill>
                        <a:srgbClr val="585858"/>
                      </a:solidFill>
                      <a:prstDash val="solid"/>
                    </a:lnR>
                    <a:lnT w="9525">
                      <a:solidFill>
                        <a:srgbClr val="585858"/>
                      </a:solidFill>
                      <a:prstDash val="solid"/>
                    </a:lnT>
                    <a:solidFill>
                      <a:srgbClr val="FFFFFF"/>
                    </a:solidFill>
                  </a:tcPr>
                </a:tc>
                <a:tc hMerge="1">
                  <a:tcPr marL="0" marR="0" marT="0" marB="0"/>
                </a:tc>
              </a:tr>
              <a:tr h="176530">
                <a:tc>
                  <a:txBody>
                    <a:bodyPr/>
                    <a:lstStyle/>
                    <a:p>
                      <a:pPr marL="99060">
                        <a:lnSpc>
                          <a:spcPts val="1195"/>
                        </a:lnSpc>
                      </a:pPr>
                      <a:r>
                        <a:rPr sz="1050" spc="10" dirty="0">
                          <a:latin typeface="Trebuchet MS" panose="020B0603020202020204"/>
                          <a:cs typeface="Trebuchet MS" panose="020B0603020202020204"/>
                        </a:rPr>
                        <a:t>4df1708ac1eef7ac6e9394defc39116</a:t>
                      </a:r>
                      <a:endParaRPr sz="1050">
                        <a:latin typeface="Trebuchet MS" panose="020B0603020202020204"/>
                        <a:cs typeface="Trebuchet MS" panose="020B0603020202020204"/>
                      </a:endParaRPr>
                    </a:p>
                  </a:txBody>
                  <a:tcPr marL="0" marR="0" marT="0" marB="0">
                    <a:lnL w="9525">
                      <a:solidFill>
                        <a:srgbClr val="585858"/>
                      </a:solidFill>
                      <a:prstDash val="solid"/>
                    </a:lnL>
                    <a:lnR w="76200">
                      <a:solidFill>
                        <a:srgbClr val="F5F5F5"/>
                      </a:solidFill>
                      <a:prstDash val="solid"/>
                    </a:lnR>
                    <a:lnB w="9525">
                      <a:solidFill>
                        <a:srgbClr val="585858"/>
                      </a:solidFill>
                      <a:prstDash val="solid"/>
                    </a:lnB>
                    <a:solidFill>
                      <a:srgbClr val="FFFFFF"/>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76200">
                      <a:solidFill>
                        <a:srgbClr val="F5F5F5"/>
                      </a:solidFill>
                      <a:prstDash val="solid"/>
                    </a:lnL>
                    <a:lnR w="9525">
                      <a:solidFill>
                        <a:srgbClr val="585858"/>
                      </a:solidFill>
                      <a:prstDash val="solid"/>
                    </a:lnR>
                    <a:lnB w="9525">
                      <a:solidFill>
                        <a:srgbClr val="585858"/>
                      </a:solidFill>
                      <a:prstDash val="solid"/>
                    </a:lnB>
                    <a:solidFill>
                      <a:srgbClr val="FFFFFF"/>
                    </a:solidFill>
                  </a:tcPr>
                </a:tc>
              </a:tr>
            </a:tbl>
          </a:graphicData>
        </a:graphic>
      </p:graphicFrame>
      <p:sp>
        <p:nvSpPr>
          <p:cNvPr id="10" name="object 10"/>
          <p:cNvSpPr/>
          <p:nvPr/>
        </p:nvSpPr>
        <p:spPr>
          <a:xfrm>
            <a:off x="3732403" y="1416050"/>
            <a:ext cx="1320800" cy="325755"/>
          </a:xfrm>
          <a:custGeom>
            <a:avLst/>
            <a:gdLst/>
            <a:ahLst/>
            <a:cxnLst/>
            <a:rect l="l" t="t" r="r" b="b"/>
            <a:pathLst>
              <a:path w="1320800" h="325755">
                <a:moveTo>
                  <a:pt x="1266317" y="0"/>
                </a:moveTo>
                <a:lnTo>
                  <a:pt x="54229" y="0"/>
                </a:lnTo>
                <a:lnTo>
                  <a:pt x="33111" y="4260"/>
                </a:lnTo>
                <a:lnTo>
                  <a:pt x="15875" y="15890"/>
                </a:lnTo>
                <a:lnTo>
                  <a:pt x="4258" y="33164"/>
                </a:lnTo>
                <a:lnTo>
                  <a:pt x="0" y="54355"/>
                </a:lnTo>
                <a:lnTo>
                  <a:pt x="0" y="271525"/>
                </a:lnTo>
                <a:lnTo>
                  <a:pt x="4258" y="292643"/>
                </a:lnTo>
                <a:lnTo>
                  <a:pt x="15875" y="309880"/>
                </a:lnTo>
                <a:lnTo>
                  <a:pt x="33111" y="321496"/>
                </a:lnTo>
                <a:lnTo>
                  <a:pt x="54229" y="325754"/>
                </a:lnTo>
                <a:lnTo>
                  <a:pt x="1266317" y="325754"/>
                </a:lnTo>
                <a:lnTo>
                  <a:pt x="1287434" y="321496"/>
                </a:lnTo>
                <a:lnTo>
                  <a:pt x="1304671" y="309880"/>
                </a:lnTo>
                <a:lnTo>
                  <a:pt x="1316287" y="292643"/>
                </a:lnTo>
                <a:lnTo>
                  <a:pt x="1320546" y="271525"/>
                </a:lnTo>
                <a:lnTo>
                  <a:pt x="1320546" y="54355"/>
                </a:lnTo>
                <a:lnTo>
                  <a:pt x="1316287" y="33164"/>
                </a:lnTo>
                <a:lnTo>
                  <a:pt x="1304671" y="15890"/>
                </a:lnTo>
                <a:lnTo>
                  <a:pt x="1287434" y="4260"/>
                </a:lnTo>
                <a:lnTo>
                  <a:pt x="1266317" y="0"/>
                </a:lnTo>
                <a:close/>
              </a:path>
            </a:pathLst>
          </a:custGeom>
          <a:solidFill>
            <a:srgbClr val="CCCCCC"/>
          </a:solidFill>
        </p:spPr>
        <p:txBody>
          <a:bodyPr wrap="square" lIns="0" tIns="0" rIns="0" bIns="0" rtlCol="0"/>
          <a:lstStyle/>
          <a:p/>
        </p:txBody>
      </p:sp>
      <p:sp>
        <p:nvSpPr>
          <p:cNvPr id="11" name="object 11"/>
          <p:cNvSpPr/>
          <p:nvPr/>
        </p:nvSpPr>
        <p:spPr>
          <a:xfrm>
            <a:off x="3732403" y="1416050"/>
            <a:ext cx="1320800" cy="325755"/>
          </a:xfrm>
          <a:custGeom>
            <a:avLst/>
            <a:gdLst/>
            <a:ahLst/>
            <a:cxnLst/>
            <a:rect l="l" t="t" r="r" b="b"/>
            <a:pathLst>
              <a:path w="1320800" h="325755">
                <a:moveTo>
                  <a:pt x="0" y="54355"/>
                </a:moveTo>
                <a:lnTo>
                  <a:pt x="4258" y="33164"/>
                </a:lnTo>
                <a:lnTo>
                  <a:pt x="15875" y="15890"/>
                </a:lnTo>
                <a:lnTo>
                  <a:pt x="33111" y="4260"/>
                </a:lnTo>
                <a:lnTo>
                  <a:pt x="54229" y="0"/>
                </a:lnTo>
                <a:lnTo>
                  <a:pt x="1266317" y="0"/>
                </a:lnTo>
                <a:lnTo>
                  <a:pt x="1287434" y="4260"/>
                </a:lnTo>
                <a:lnTo>
                  <a:pt x="1304671" y="15890"/>
                </a:lnTo>
                <a:lnTo>
                  <a:pt x="1316287" y="33164"/>
                </a:lnTo>
                <a:lnTo>
                  <a:pt x="1320546" y="54355"/>
                </a:lnTo>
                <a:lnTo>
                  <a:pt x="1320546" y="271525"/>
                </a:lnTo>
                <a:lnTo>
                  <a:pt x="1316287" y="292643"/>
                </a:lnTo>
                <a:lnTo>
                  <a:pt x="1304671" y="309880"/>
                </a:lnTo>
                <a:lnTo>
                  <a:pt x="1287434" y="321496"/>
                </a:lnTo>
                <a:lnTo>
                  <a:pt x="1266317" y="325754"/>
                </a:lnTo>
                <a:lnTo>
                  <a:pt x="54229" y="325754"/>
                </a:lnTo>
                <a:lnTo>
                  <a:pt x="33111" y="321496"/>
                </a:lnTo>
                <a:lnTo>
                  <a:pt x="15875" y="309879"/>
                </a:lnTo>
                <a:lnTo>
                  <a:pt x="4258" y="292643"/>
                </a:lnTo>
                <a:lnTo>
                  <a:pt x="0" y="271525"/>
                </a:lnTo>
                <a:lnTo>
                  <a:pt x="0" y="54355"/>
                </a:lnTo>
                <a:close/>
              </a:path>
            </a:pathLst>
          </a:custGeom>
          <a:ln w="9525">
            <a:solidFill>
              <a:srgbClr val="666666"/>
            </a:solidFill>
          </a:ln>
        </p:spPr>
        <p:txBody>
          <a:bodyPr wrap="square" lIns="0" tIns="0" rIns="0" bIns="0" rtlCol="0"/>
          <a:lstStyle/>
          <a:p/>
        </p:txBody>
      </p:sp>
      <p:sp>
        <p:nvSpPr>
          <p:cNvPr id="12" name="object 12"/>
          <p:cNvSpPr txBox="1"/>
          <p:nvPr/>
        </p:nvSpPr>
        <p:spPr>
          <a:xfrm>
            <a:off x="3737165" y="1441196"/>
            <a:ext cx="1311275" cy="267335"/>
          </a:xfrm>
          <a:prstGeom prst="rect">
            <a:avLst/>
          </a:prstGeom>
        </p:spPr>
        <p:txBody>
          <a:bodyPr vert="horz" wrap="square" lIns="0" tIns="16510" rIns="0" bIns="0" rtlCol="0">
            <a:spAutoFit/>
          </a:bodyPr>
          <a:lstStyle/>
          <a:p>
            <a:pPr marL="415925">
              <a:lnSpc>
                <a:spcPct val="100000"/>
              </a:lnSpc>
              <a:spcBef>
                <a:spcPts val="130"/>
              </a:spcBef>
            </a:pPr>
            <a:r>
              <a:rPr sz="1550" spc="20"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13" name="object 13"/>
          <p:cNvSpPr/>
          <p:nvPr/>
        </p:nvSpPr>
        <p:spPr>
          <a:xfrm>
            <a:off x="5053583" y="1532890"/>
            <a:ext cx="913130" cy="76200"/>
          </a:xfrm>
          <a:custGeom>
            <a:avLst/>
            <a:gdLst/>
            <a:ahLst/>
            <a:cxnLst/>
            <a:rect l="l" t="t" r="r" b="b"/>
            <a:pathLst>
              <a:path w="913129" h="76200">
                <a:moveTo>
                  <a:pt x="76073" y="0"/>
                </a:moveTo>
                <a:lnTo>
                  <a:pt x="0" y="38353"/>
                </a:lnTo>
                <a:lnTo>
                  <a:pt x="76326" y="76200"/>
                </a:lnTo>
                <a:lnTo>
                  <a:pt x="76221" y="44450"/>
                </a:lnTo>
                <a:lnTo>
                  <a:pt x="63626" y="44450"/>
                </a:lnTo>
                <a:lnTo>
                  <a:pt x="63500" y="31750"/>
                </a:lnTo>
                <a:lnTo>
                  <a:pt x="76178" y="31712"/>
                </a:lnTo>
                <a:lnTo>
                  <a:pt x="76073" y="0"/>
                </a:lnTo>
                <a:close/>
              </a:path>
              <a:path w="913129" h="76200">
                <a:moveTo>
                  <a:pt x="76178" y="31712"/>
                </a:moveTo>
                <a:lnTo>
                  <a:pt x="63500" y="31750"/>
                </a:lnTo>
                <a:lnTo>
                  <a:pt x="63626" y="44450"/>
                </a:lnTo>
                <a:lnTo>
                  <a:pt x="76221" y="44412"/>
                </a:lnTo>
                <a:lnTo>
                  <a:pt x="76178" y="31712"/>
                </a:lnTo>
                <a:close/>
              </a:path>
              <a:path w="913129" h="76200">
                <a:moveTo>
                  <a:pt x="76221" y="44412"/>
                </a:moveTo>
                <a:lnTo>
                  <a:pt x="63626" y="44450"/>
                </a:lnTo>
                <a:lnTo>
                  <a:pt x="76221" y="44450"/>
                </a:lnTo>
                <a:close/>
              </a:path>
              <a:path w="913129" h="76200">
                <a:moveTo>
                  <a:pt x="912622" y="29210"/>
                </a:moveTo>
                <a:lnTo>
                  <a:pt x="76178" y="31712"/>
                </a:lnTo>
                <a:lnTo>
                  <a:pt x="76221" y="44412"/>
                </a:lnTo>
                <a:lnTo>
                  <a:pt x="912622" y="41910"/>
                </a:lnTo>
                <a:lnTo>
                  <a:pt x="912622" y="29210"/>
                </a:lnTo>
                <a:close/>
              </a:path>
            </a:pathLst>
          </a:custGeom>
          <a:solidFill>
            <a:srgbClr val="000000"/>
          </a:solidFill>
        </p:spPr>
        <p:txBody>
          <a:bodyPr wrap="square" lIns="0" tIns="0" rIns="0" bIns="0" rtlCol="0"/>
          <a:lstStyle/>
          <a:p/>
        </p:txBody>
      </p:sp>
      <p:sp>
        <p:nvSpPr>
          <p:cNvPr id="14" name="object 14"/>
          <p:cNvSpPr/>
          <p:nvPr/>
        </p:nvSpPr>
        <p:spPr>
          <a:xfrm>
            <a:off x="2757423" y="1540891"/>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15" name="object 15"/>
          <p:cNvSpPr txBox="1"/>
          <p:nvPr/>
        </p:nvSpPr>
        <p:spPr>
          <a:xfrm>
            <a:off x="6144259" y="1073607"/>
            <a:ext cx="2272030" cy="240029"/>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rebuchet MS" panose="020B0603020202020204"/>
                <a:cs typeface="Trebuchet MS" panose="020B0603020202020204"/>
              </a:rPr>
              <a:t>for(nonce=0;;nonce++){ </a:t>
            </a:r>
            <a:r>
              <a:rPr sz="1400" spc="-10" dirty="0">
                <a:latin typeface="Trebuchet MS" panose="020B0603020202020204"/>
                <a:cs typeface="Trebuchet MS" panose="020B0603020202020204"/>
              </a:rPr>
              <a:t>...</a:t>
            </a:r>
            <a:r>
              <a:rPr sz="1400" spc="-210" dirty="0">
                <a:latin typeface="Trebuchet MS" panose="020B0603020202020204"/>
                <a:cs typeface="Trebuchet MS" panose="020B0603020202020204"/>
              </a:rPr>
              <a:t> </a:t>
            </a:r>
            <a:r>
              <a:rPr sz="1400" dirty="0">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16" name="object 16"/>
          <p:cNvSpPr txBox="1"/>
          <p:nvPr/>
        </p:nvSpPr>
        <p:spPr>
          <a:xfrm>
            <a:off x="5965571" y="1887918"/>
            <a:ext cx="2583180" cy="362585"/>
          </a:xfrm>
          <a:prstGeom prst="rect">
            <a:avLst/>
          </a:prstGeom>
          <a:solidFill>
            <a:srgbClr val="FFFFFF"/>
          </a:solidFill>
          <a:ln w="9525">
            <a:solidFill>
              <a:srgbClr val="585858"/>
            </a:solidFill>
          </a:ln>
        </p:spPr>
        <p:txBody>
          <a:bodyPr vert="horz" wrap="square" lIns="0" tIns="22225" rIns="0" bIns="0" rtlCol="0">
            <a:spAutoFit/>
          </a:bodyPr>
          <a:lstStyle/>
          <a:p>
            <a:pPr marL="93980">
              <a:lnSpc>
                <a:spcPts val="1240"/>
              </a:lnSpc>
              <a:spcBef>
                <a:spcPts val="175"/>
              </a:spcBef>
            </a:pPr>
            <a:r>
              <a:rPr sz="1050" spc="20" dirty="0">
                <a:latin typeface="Trebuchet MS" panose="020B0603020202020204"/>
                <a:cs typeface="Trebuchet MS" panose="020B0603020202020204"/>
              </a:rPr>
              <a:t>000000000000000000227522827f9c8c</a:t>
            </a:r>
            <a:endParaRPr sz="1050">
              <a:latin typeface="Trebuchet MS" panose="020B0603020202020204"/>
              <a:cs typeface="Trebuchet MS" panose="020B0603020202020204"/>
            </a:endParaRPr>
          </a:p>
          <a:p>
            <a:pPr marL="93980">
              <a:lnSpc>
                <a:spcPts val="1240"/>
              </a:lnSpc>
            </a:pPr>
            <a:r>
              <a:rPr sz="1050" spc="15" dirty="0">
                <a:latin typeface="Trebuchet MS" panose="020B0603020202020204"/>
                <a:cs typeface="Trebuchet MS" panose="020B0603020202020204"/>
              </a:rPr>
              <a:t>4ee3f57555e99ba96ad683d21f0d8efa</a:t>
            </a:r>
            <a:endParaRPr sz="1050">
              <a:latin typeface="Trebuchet MS" panose="020B0603020202020204"/>
              <a:cs typeface="Trebuchet MS" panose="020B0603020202020204"/>
            </a:endParaRPr>
          </a:p>
        </p:txBody>
      </p:sp>
      <p:sp>
        <p:nvSpPr>
          <p:cNvPr id="17" name="object 17"/>
          <p:cNvSpPr/>
          <p:nvPr/>
        </p:nvSpPr>
        <p:spPr>
          <a:xfrm>
            <a:off x="3732403" y="1909064"/>
            <a:ext cx="1320800" cy="325755"/>
          </a:xfrm>
          <a:custGeom>
            <a:avLst/>
            <a:gdLst/>
            <a:ahLst/>
            <a:cxnLst/>
            <a:rect l="l" t="t" r="r" b="b"/>
            <a:pathLst>
              <a:path w="1320800" h="325755">
                <a:moveTo>
                  <a:pt x="1266317" y="0"/>
                </a:moveTo>
                <a:lnTo>
                  <a:pt x="54229" y="0"/>
                </a:lnTo>
                <a:lnTo>
                  <a:pt x="33111" y="4278"/>
                </a:lnTo>
                <a:lnTo>
                  <a:pt x="15875" y="15938"/>
                </a:lnTo>
                <a:lnTo>
                  <a:pt x="4258" y="33218"/>
                </a:lnTo>
                <a:lnTo>
                  <a:pt x="0" y="54356"/>
                </a:lnTo>
                <a:lnTo>
                  <a:pt x="0" y="271525"/>
                </a:lnTo>
                <a:lnTo>
                  <a:pt x="4258" y="292643"/>
                </a:lnTo>
                <a:lnTo>
                  <a:pt x="15875" y="309880"/>
                </a:lnTo>
                <a:lnTo>
                  <a:pt x="33111" y="321496"/>
                </a:lnTo>
                <a:lnTo>
                  <a:pt x="54229" y="325755"/>
                </a:lnTo>
                <a:lnTo>
                  <a:pt x="1266317" y="325755"/>
                </a:lnTo>
                <a:lnTo>
                  <a:pt x="1287434" y="321496"/>
                </a:lnTo>
                <a:lnTo>
                  <a:pt x="1304671" y="309880"/>
                </a:lnTo>
                <a:lnTo>
                  <a:pt x="1316287" y="292643"/>
                </a:lnTo>
                <a:lnTo>
                  <a:pt x="1320546" y="271525"/>
                </a:lnTo>
                <a:lnTo>
                  <a:pt x="1320546" y="54356"/>
                </a:lnTo>
                <a:lnTo>
                  <a:pt x="1316287" y="33218"/>
                </a:lnTo>
                <a:lnTo>
                  <a:pt x="1304671" y="15938"/>
                </a:lnTo>
                <a:lnTo>
                  <a:pt x="1287434" y="4278"/>
                </a:lnTo>
                <a:lnTo>
                  <a:pt x="1266317" y="0"/>
                </a:lnTo>
                <a:close/>
              </a:path>
            </a:pathLst>
          </a:custGeom>
          <a:solidFill>
            <a:srgbClr val="CCCCCC"/>
          </a:solidFill>
        </p:spPr>
        <p:txBody>
          <a:bodyPr wrap="square" lIns="0" tIns="0" rIns="0" bIns="0" rtlCol="0"/>
          <a:lstStyle/>
          <a:p/>
        </p:txBody>
      </p:sp>
      <p:sp>
        <p:nvSpPr>
          <p:cNvPr id="18" name="object 18"/>
          <p:cNvSpPr/>
          <p:nvPr/>
        </p:nvSpPr>
        <p:spPr>
          <a:xfrm>
            <a:off x="3732403" y="1909064"/>
            <a:ext cx="1320800" cy="325755"/>
          </a:xfrm>
          <a:custGeom>
            <a:avLst/>
            <a:gdLst/>
            <a:ahLst/>
            <a:cxnLst/>
            <a:rect l="l" t="t" r="r" b="b"/>
            <a:pathLst>
              <a:path w="1320800" h="325755">
                <a:moveTo>
                  <a:pt x="0" y="54356"/>
                </a:moveTo>
                <a:lnTo>
                  <a:pt x="4258" y="33218"/>
                </a:lnTo>
                <a:lnTo>
                  <a:pt x="15875" y="15938"/>
                </a:lnTo>
                <a:lnTo>
                  <a:pt x="33111" y="4278"/>
                </a:lnTo>
                <a:lnTo>
                  <a:pt x="54229" y="0"/>
                </a:lnTo>
                <a:lnTo>
                  <a:pt x="1266317" y="0"/>
                </a:lnTo>
                <a:lnTo>
                  <a:pt x="1287434" y="4278"/>
                </a:lnTo>
                <a:lnTo>
                  <a:pt x="1304671" y="15938"/>
                </a:lnTo>
                <a:lnTo>
                  <a:pt x="1316287" y="33218"/>
                </a:lnTo>
                <a:lnTo>
                  <a:pt x="1320546" y="54356"/>
                </a:lnTo>
                <a:lnTo>
                  <a:pt x="1320546" y="271525"/>
                </a:lnTo>
                <a:lnTo>
                  <a:pt x="1316287" y="292643"/>
                </a:lnTo>
                <a:lnTo>
                  <a:pt x="1304671" y="309880"/>
                </a:lnTo>
                <a:lnTo>
                  <a:pt x="1287434" y="321496"/>
                </a:lnTo>
                <a:lnTo>
                  <a:pt x="1266317" y="325755"/>
                </a:lnTo>
                <a:lnTo>
                  <a:pt x="54229" y="325755"/>
                </a:lnTo>
                <a:lnTo>
                  <a:pt x="33111" y="321496"/>
                </a:lnTo>
                <a:lnTo>
                  <a:pt x="15875" y="309880"/>
                </a:lnTo>
                <a:lnTo>
                  <a:pt x="4258" y="292643"/>
                </a:lnTo>
                <a:lnTo>
                  <a:pt x="0" y="271525"/>
                </a:lnTo>
                <a:lnTo>
                  <a:pt x="0" y="54356"/>
                </a:lnTo>
                <a:close/>
              </a:path>
            </a:pathLst>
          </a:custGeom>
          <a:ln w="9525">
            <a:solidFill>
              <a:srgbClr val="666666"/>
            </a:solidFill>
          </a:ln>
        </p:spPr>
        <p:txBody>
          <a:bodyPr wrap="square" lIns="0" tIns="0" rIns="0" bIns="0" rtlCol="0"/>
          <a:lstStyle/>
          <a:p/>
        </p:txBody>
      </p:sp>
      <p:sp>
        <p:nvSpPr>
          <p:cNvPr id="19" name="object 19"/>
          <p:cNvSpPr txBox="1"/>
          <p:nvPr/>
        </p:nvSpPr>
        <p:spPr>
          <a:xfrm>
            <a:off x="3737165" y="1934717"/>
            <a:ext cx="1311275" cy="267335"/>
          </a:xfrm>
          <a:prstGeom prst="rect">
            <a:avLst/>
          </a:prstGeom>
        </p:spPr>
        <p:txBody>
          <a:bodyPr vert="horz" wrap="square" lIns="0" tIns="17145" rIns="0" bIns="0" rtlCol="0">
            <a:spAutoFit/>
          </a:bodyPr>
          <a:lstStyle/>
          <a:p>
            <a:pPr marL="415925">
              <a:lnSpc>
                <a:spcPct val="100000"/>
              </a:lnSpc>
              <a:spcBef>
                <a:spcPts val="135"/>
              </a:spcBef>
            </a:pPr>
            <a:r>
              <a:rPr sz="1550" spc="20"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20" name="object 20"/>
          <p:cNvSpPr/>
          <p:nvPr/>
        </p:nvSpPr>
        <p:spPr>
          <a:xfrm>
            <a:off x="5052948" y="2033523"/>
            <a:ext cx="913130" cy="76200"/>
          </a:xfrm>
          <a:custGeom>
            <a:avLst/>
            <a:gdLst/>
            <a:ahLst/>
            <a:cxnLst/>
            <a:rect l="l" t="t" r="r" b="b"/>
            <a:pathLst>
              <a:path w="913129" h="76200">
                <a:moveTo>
                  <a:pt x="76073" y="0"/>
                </a:moveTo>
                <a:lnTo>
                  <a:pt x="0" y="38353"/>
                </a:lnTo>
                <a:lnTo>
                  <a:pt x="76326" y="76200"/>
                </a:lnTo>
                <a:lnTo>
                  <a:pt x="76221" y="44450"/>
                </a:lnTo>
                <a:lnTo>
                  <a:pt x="63626" y="44450"/>
                </a:lnTo>
                <a:lnTo>
                  <a:pt x="63500" y="31750"/>
                </a:lnTo>
                <a:lnTo>
                  <a:pt x="76178" y="31713"/>
                </a:lnTo>
                <a:lnTo>
                  <a:pt x="76073" y="0"/>
                </a:lnTo>
                <a:close/>
              </a:path>
              <a:path w="913129" h="76200">
                <a:moveTo>
                  <a:pt x="76178" y="31713"/>
                </a:moveTo>
                <a:lnTo>
                  <a:pt x="63500" y="31750"/>
                </a:lnTo>
                <a:lnTo>
                  <a:pt x="63626" y="44450"/>
                </a:lnTo>
                <a:lnTo>
                  <a:pt x="76221" y="44414"/>
                </a:lnTo>
                <a:lnTo>
                  <a:pt x="76178" y="31713"/>
                </a:lnTo>
                <a:close/>
              </a:path>
              <a:path w="913129" h="76200">
                <a:moveTo>
                  <a:pt x="76221" y="44414"/>
                </a:moveTo>
                <a:lnTo>
                  <a:pt x="63626" y="44450"/>
                </a:lnTo>
                <a:lnTo>
                  <a:pt x="76221" y="44450"/>
                </a:lnTo>
                <a:close/>
              </a:path>
              <a:path w="913129" h="76200">
                <a:moveTo>
                  <a:pt x="912622" y="29337"/>
                </a:moveTo>
                <a:lnTo>
                  <a:pt x="76178" y="31713"/>
                </a:lnTo>
                <a:lnTo>
                  <a:pt x="76221" y="44414"/>
                </a:lnTo>
                <a:lnTo>
                  <a:pt x="912622" y="42037"/>
                </a:lnTo>
                <a:lnTo>
                  <a:pt x="912622" y="29337"/>
                </a:lnTo>
                <a:close/>
              </a:path>
            </a:pathLst>
          </a:custGeom>
          <a:solidFill>
            <a:srgbClr val="000000"/>
          </a:solidFill>
        </p:spPr>
        <p:txBody>
          <a:bodyPr wrap="square" lIns="0" tIns="0" rIns="0" bIns="0" rtlCol="0"/>
          <a:lstStyle/>
          <a:p/>
        </p:txBody>
      </p:sp>
      <p:sp>
        <p:nvSpPr>
          <p:cNvPr id="21" name="object 21"/>
          <p:cNvSpPr/>
          <p:nvPr/>
        </p:nvSpPr>
        <p:spPr>
          <a:xfrm>
            <a:off x="2757423" y="2033904"/>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22" name="object 22"/>
          <p:cNvSpPr txBox="1"/>
          <p:nvPr/>
        </p:nvSpPr>
        <p:spPr>
          <a:xfrm>
            <a:off x="5965571" y="2380932"/>
            <a:ext cx="2583180" cy="362585"/>
          </a:xfrm>
          <a:prstGeom prst="rect">
            <a:avLst/>
          </a:prstGeom>
          <a:solidFill>
            <a:srgbClr val="FFFFFF"/>
          </a:solidFill>
          <a:ln w="9525">
            <a:solidFill>
              <a:srgbClr val="585858"/>
            </a:solidFill>
          </a:ln>
        </p:spPr>
        <p:txBody>
          <a:bodyPr vert="horz" wrap="square" lIns="0" tIns="22860" rIns="0" bIns="0" rtlCol="0">
            <a:spAutoFit/>
          </a:bodyPr>
          <a:lstStyle/>
          <a:p>
            <a:pPr marL="93980">
              <a:lnSpc>
                <a:spcPts val="1240"/>
              </a:lnSpc>
              <a:spcBef>
                <a:spcPts val="180"/>
              </a:spcBef>
            </a:pPr>
            <a:r>
              <a:rPr sz="1050" spc="20" dirty="0">
                <a:latin typeface="Trebuchet MS" panose="020B0603020202020204"/>
                <a:cs typeface="Trebuchet MS" panose="020B0603020202020204"/>
              </a:rPr>
              <a:t>0000000000000000002bb8e009cecb5c</a:t>
            </a:r>
            <a:endParaRPr sz="1050">
              <a:latin typeface="Trebuchet MS" panose="020B0603020202020204"/>
              <a:cs typeface="Trebuchet MS" panose="020B0603020202020204"/>
            </a:endParaRPr>
          </a:p>
          <a:p>
            <a:pPr marL="93980">
              <a:lnSpc>
                <a:spcPts val="1240"/>
              </a:lnSpc>
            </a:pPr>
            <a:r>
              <a:rPr sz="1050" spc="15" dirty="0">
                <a:latin typeface="Trebuchet MS" panose="020B0603020202020204"/>
                <a:cs typeface="Trebuchet MS" panose="020B0603020202020204"/>
              </a:rPr>
              <a:t>4a1249eab285a479a1a83b8a17b4be53</a:t>
            </a:r>
            <a:endParaRPr sz="1050">
              <a:latin typeface="Trebuchet MS" panose="020B0603020202020204"/>
              <a:cs typeface="Trebuchet MS" panose="020B0603020202020204"/>
            </a:endParaRPr>
          </a:p>
        </p:txBody>
      </p:sp>
      <p:sp>
        <p:nvSpPr>
          <p:cNvPr id="23" name="object 23"/>
          <p:cNvSpPr/>
          <p:nvPr/>
        </p:nvSpPr>
        <p:spPr>
          <a:xfrm>
            <a:off x="3732403" y="2402077"/>
            <a:ext cx="1320800" cy="326390"/>
          </a:xfrm>
          <a:custGeom>
            <a:avLst/>
            <a:gdLst/>
            <a:ahLst/>
            <a:cxnLst/>
            <a:rect l="l" t="t" r="r" b="b"/>
            <a:pathLst>
              <a:path w="1320800" h="326389">
                <a:moveTo>
                  <a:pt x="1266317" y="0"/>
                </a:moveTo>
                <a:lnTo>
                  <a:pt x="54229" y="0"/>
                </a:lnTo>
                <a:lnTo>
                  <a:pt x="33111" y="4278"/>
                </a:lnTo>
                <a:lnTo>
                  <a:pt x="15875" y="15938"/>
                </a:lnTo>
                <a:lnTo>
                  <a:pt x="4258" y="33218"/>
                </a:lnTo>
                <a:lnTo>
                  <a:pt x="0" y="54356"/>
                </a:lnTo>
                <a:lnTo>
                  <a:pt x="0" y="271526"/>
                </a:lnTo>
                <a:lnTo>
                  <a:pt x="4258" y="292663"/>
                </a:lnTo>
                <a:lnTo>
                  <a:pt x="15875" y="309943"/>
                </a:lnTo>
                <a:lnTo>
                  <a:pt x="33111" y="321603"/>
                </a:lnTo>
                <a:lnTo>
                  <a:pt x="54229" y="325882"/>
                </a:lnTo>
                <a:lnTo>
                  <a:pt x="1266317" y="325882"/>
                </a:lnTo>
                <a:lnTo>
                  <a:pt x="1287434" y="321603"/>
                </a:lnTo>
                <a:lnTo>
                  <a:pt x="1304671" y="309943"/>
                </a:lnTo>
                <a:lnTo>
                  <a:pt x="1316287" y="292663"/>
                </a:lnTo>
                <a:lnTo>
                  <a:pt x="1320546" y="271526"/>
                </a:lnTo>
                <a:lnTo>
                  <a:pt x="1320546" y="54356"/>
                </a:lnTo>
                <a:lnTo>
                  <a:pt x="1316287" y="33218"/>
                </a:lnTo>
                <a:lnTo>
                  <a:pt x="1304671" y="15938"/>
                </a:lnTo>
                <a:lnTo>
                  <a:pt x="1287434" y="4278"/>
                </a:lnTo>
                <a:lnTo>
                  <a:pt x="1266317" y="0"/>
                </a:lnTo>
                <a:close/>
              </a:path>
            </a:pathLst>
          </a:custGeom>
          <a:solidFill>
            <a:srgbClr val="CCCCCC"/>
          </a:solidFill>
        </p:spPr>
        <p:txBody>
          <a:bodyPr wrap="square" lIns="0" tIns="0" rIns="0" bIns="0" rtlCol="0"/>
          <a:lstStyle/>
          <a:p/>
        </p:txBody>
      </p:sp>
      <p:sp>
        <p:nvSpPr>
          <p:cNvPr id="24" name="object 24"/>
          <p:cNvSpPr/>
          <p:nvPr/>
        </p:nvSpPr>
        <p:spPr>
          <a:xfrm>
            <a:off x="3732403" y="2402077"/>
            <a:ext cx="1320800" cy="326390"/>
          </a:xfrm>
          <a:custGeom>
            <a:avLst/>
            <a:gdLst/>
            <a:ahLst/>
            <a:cxnLst/>
            <a:rect l="l" t="t" r="r" b="b"/>
            <a:pathLst>
              <a:path w="1320800" h="326389">
                <a:moveTo>
                  <a:pt x="0" y="54356"/>
                </a:moveTo>
                <a:lnTo>
                  <a:pt x="4258" y="33218"/>
                </a:lnTo>
                <a:lnTo>
                  <a:pt x="15875" y="15938"/>
                </a:lnTo>
                <a:lnTo>
                  <a:pt x="33111" y="4278"/>
                </a:lnTo>
                <a:lnTo>
                  <a:pt x="54229" y="0"/>
                </a:lnTo>
                <a:lnTo>
                  <a:pt x="1266317" y="0"/>
                </a:lnTo>
                <a:lnTo>
                  <a:pt x="1287434" y="4278"/>
                </a:lnTo>
                <a:lnTo>
                  <a:pt x="1304671" y="15938"/>
                </a:lnTo>
                <a:lnTo>
                  <a:pt x="1316287" y="33218"/>
                </a:lnTo>
                <a:lnTo>
                  <a:pt x="1320546" y="54356"/>
                </a:lnTo>
                <a:lnTo>
                  <a:pt x="1320546" y="271526"/>
                </a:lnTo>
                <a:lnTo>
                  <a:pt x="1316287" y="292663"/>
                </a:lnTo>
                <a:lnTo>
                  <a:pt x="1304671" y="309943"/>
                </a:lnTo>
                <a:lnTo>
                  <a:pt x="1287434" y="321603"/>
                </a:lnTo>
                <a:lnTo>
                  <a:pt x="1266317" y="325882"/>
                </a:lnTo>
                <a:lnTo>
                  <a:pt x="54229" y="325882"/>
                </a:lnTo>
                <a:lnTo>
                  <a:pt x="33111" y="321603"/>
                </a:lnTo>
                <a:lnTo>
                  <a:pt x="15875" y="309943"/>
                </a:lnTo>
                <a:lnTo>
                  <a:pt x="4258" y="292663"/>
                </a:lnTo>
                <a:lnTo>
                  <a:pt x="0" y="271526"/>
                </a:lnTo>
                <a:lnTo>
                  <a:pt x="0" y="54356"/>
                </a:lnTo>
                <a:close/>
              </a:path>
            </a:pathLst>
          </a:custGeom>
          <a:ln w="9525">
            <a:solidFill>
              <a:srgbClr val="666666"/>
            </a:solidFill>
          </a:ln>
        </p:spPr>
        <p:txBody>
          <a:bodyPr wrap="square" lIns="0" tIns="0" rIns="0" bIns="0" rtlCol="0"/>
          <a:lstStyle/>
          <a:p/>
        </p:txBody>
      </p:sp>
      <p:sp>
        <p:nvSpPr>
          <p:cNvPr id="25" name="object 25"/>
          <p:cNvSpPr txBox="1"/>
          <p:nvPr/>
        </p:nvSpPr>
        <p:spPr>
          <a:xfrm>
            <a:off x="3737165" y="2428113"/>
            <a:ext cx="1311275" cy="267335"/>
          </a:xfrm>
          <a:prstGeom prst="rect">
            <a:avLst/>
          </a:prstGeom>
        </p:spPr>
        <p:txBody>
          <a:bodyPr vert="horz" wrap="square" lIns="0" tIns="17145" rIns="0" bIns="0" rtlCol="0">
            <a:spAutoFit/>
          </a:bodyPr>
          <a:lstStyle/>
          <a:p>
            <a:pPr marL="415925">
              <a:lnSpc>
                <a:spcPct val="100000"/>
              </a:lnSpc>
              <a:spcBef>
                <a:spcPts val="135"/>
              </a:spcBef>
            </a:pPr>
            <a:r>
              <a:rPr sz="1550" spc="20"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26" name="object 26"/>
          <p:cNvSpPr/>
          <p:nvPr/>
        </p:nvSpPr>
        <p:spPr>
          <a:xfrm>
            <a:off x="5052948" y="2526538"/>
            <a:ext cx="913130" cy="76200"/>
          </a:xfrm>
          <a:custGeom>
            <a:avLst/>
            <a:gdLst/>
            <a:ahLst/>
            <a:cxnLst/>
            <a:rect l="l" t="t" r="r" b="b"/>
            <a:pathLst>
              <a:path w="913129" h="76200">
                <a:moveTo>
                  <a:pt x="76073" y="0"/>
                </a:moveTo>
                <a:lnTo>
                  <a:pt x="0" y="38354"/>
                </a:lnTo>
                <a:lnTo>
                  <a:pt x="76326" y="76200"/>
                </a:lnTo>
                <a:lnTo>
                  <a:pt x="76221" y="44450"/>
                </a:lnTo>
                <a:lnTo>
                  <a:pt x="63626" y="44450"/>
                </a:lnTo>
                <a:lnTo>
                  <a:pt x="63500" y="31750"/>
                </a:lnTo>
                <a:lnTo>
                  <a:pt x="76178" y="31713"/>
                </a:lnTo>
                <a:lnTo>
                  <a:pt x="76073" y="0"/>
                </a:lnTo>
                <a:close/>
              </a:path>
              <a:path w="913129" h="76200">
                <a:moveTo>
                  <a:pt x="76178" y="31713"/>
                </a:moveTo>
                <a:lnTo>
                  <a:pt x="63500" y="31750"/>
                </a:lnTo>
                <a:lnTo>
                  <a:pt x="63626" y="44450"/>
                </a:lnTo>
                <a:lnTo>
                  <a:pt x="76221" y="44414"/>
                </a:lnTo>
                <a:lnTo>
                  <a:pt x="76178" y="31713"/>
                </a:lnTo>
                <a:close/>
              </a:path>
              <a:path w="913129" h="76200">
                <a:moveTo>
                  <a:pt x="76221" y="44414"/>
                </a:moveTo>
                <a:lnTo>
                  <a:pt x="63626" y="44450"/>
                </a:lnTo>
                <a:lnTo>
                  <a:pt x="76221" y="44450"/>
                </a:lnTo>
                <a:close/>
              </a:path>
              <a:path w="913129" h="76200">
                <a:moveTo>
                  <a:pt x="912622" y="29337"/>
                </a:moveTo>
                <a:lnTo>
                  <a:pt x="76178" y="31713"/>
                </a:lnTo>
                <a:lnTo>
                  <a:pt x="76221" y="44414"/>
                </a:lnTo>
                <a:lnTo>
                  <a:pt x="912622" y="42037"/>
                </a:lnTo>
                <a:lnTo>
                  <a:pt x="912622" y="29337"/>
                </a:lnTo>
                <a:close/>
              </a:path>
            </a:pathLst>
          </a:custGeom>
          <a:solidFill>
            <a:srgbClr val="000000"/>
          </a:solidFill>
        </p:spPr>
        <p:txBody>
          <a:bodyPr wrap="square" lIns="0" tIns="0" rIns="0" bIns="0" rtlCol="0"/>
          <a:lstStyle/>
          <a:p/>
        </p:txBody>
      </p:sp>
      <p:sp>
        <p:nvSpPr>
          <p:cNvPr id="27" name="object 27"/>
          <p:cNvSpPr/>
          <p:nvPr/>
        </p:nvSpPr>
        <p:spPr>
          <a:xfrm>
            <a:off x="2757423" y="2526919"/>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28" name="object 28"/>
          <p:cNvSpPr txBox="1"/>
          <p:nvPr/>
        </p:nvSpPr>
        <p:spPr>
          <a:xfrm>
            <a:off x="5965571" y="2991675"/>
            <a:ext cx="2583180" cy="362585"/>
          </a:xfrm>
          <a:prstGeom prst="rect">
            <a:avLst/>
          </a:prstGeom>
          <a:solidFill>
            <a:srgbClr val="FFFFFF"/>
          </a:solidFill>
          <a:ln w="9525">
            <a:solidFill>
              <a:srgbClr val="585858"/>
            </a:solidFill>
          </a:ln>
        </p:spPr>
        <p:txBody>
          <a:bodyPr vert="horz" wrap="square" lIns="0" tIns="22860" rIns="0" bIns="0" rtlCol="0">
            <a:spAutoFit/>
          </a:bodyPr>
          <a:lstStyle/>
          <a:p>
            <a:pPr marL="93980">
              <a:lnSpc>
                <a:spcPts val="1245"/>
              </a:lnSpc>
              <a:spcBef>
                <a:spcPts val="180"/>
              </a:spcBef>
            </a:pPr>
            <a:r>
              <a:rPr sz="1050" spc="20" dirty="0">
                <a:latin typeface="Trebuchet MS" panose="020B0603020202020204"/>
                <a:cs typeface="Trebuchet MS" panose="020B0603020202020204"/>
              </a:rPr>
              <a:t>0000000000000000001c6251ef8876fa6</a:t>
            </a:r>
            <a:endParaRPr sz="1050">
              <a:latin typeface="Trebuchet MS" panose="020B0603020202020204"/>
              <a:cs typeface="Trebuchet MS" panose="020B0603020202020204"/>
            </a:endParaRPr>
          </a:p>
          <a:p>
            <a:pPr marL="93980">
              <a:lnSpc>
                <a:spcPts val="1245"/>
              </a:lnSpc>
            </a:pPr>
            <a:r>
              <a:rPr sz="1050" spc="15" dirty="0">
                <a:latin typeface="Trebuchet MS" panose="020B0603020202020204"/>
                <a:cs typeface="Trebuchet MS" panose="020B0603020202020204"/>
              </a:rPr>
              <a:t>a28368c6461d7a477fce57a71abc834</a:t>
            </a:r>
            <a:endParaRPr sz="1050">
              <a:latin typeface="Trebuchet MS" panose="020B0603020202020204"/>
              <a:cs typeface="Trebuchet MS" panose="020B0603020202020204"/>
            </a:endParaRPr>
          </a:p>
        </p:txBody>
      </p:sp>
      <p:sp>
        <p:nvSpPr>
          <p:cNvPr id="29" name="object 29"/>
          <p:cNvSpPr/>
          <p:nvPr/>
        </p:nvSpPr>
        <p:spPr>
          <a:xfrm>
            <a:off x="3732403" y="3012820"/>
            <a:ext cx="1320800" cy="325755"/>
          </a:xfrm>
          <a:custGeom>
            <a:avLst/>
            <a:gdLst/>
            <a:ahLst/>
            <a:cxnLst/>
            <a:rect l="l" t="t" r="r" b="b"/>
            <a:pathLst>
              <a:path w="1320800" h="325754">
                <a:moveTo>
                  <a:pt x="1266317" y="0"/>
                </a:moveTo>
                <a:lnTo>
                  <a:pt x="54229" y="0"/>
                </a:lnTo>
                <a:lnTo>
                  <a:pt x="33111" y="4260"/>
                </a:lnTo>
                <a:lnTo>
                  <a:pt x="15875" y="15890"/>
                </a:lnTo>
                <a:lnTo>
                  <a:pt x="4258" y="33164"/>
                </a:lnTo>
                <a:lnTo>
                  <a:pt x="0" y="54356"/>
                </a:lnTo>
                <a:lnTo>
                  <a:pt x="0" y="271526"/>
                </a:lnTo>
                <a:lnTo>
                  <a:pt x="4258" y="292643"/>
                </a:lnTo>
                <a:lnTo>
                  <a:pt x="15875" y="309880"/>
                </a:lnTo>
                <a:lnTo>
                  <a:pt x="33111" y="321496"/>
                </a:lnTo>
                <a:lnTo>
                  <a:pt x="54229" y="325755"/>
                </a:lnTo>
                <a:lnTo>
                  <a:pt x="1266317" y="325755"/>
                </a:lnTo>
                <a:lnTo>
                  <a:pt x="1287434" y="321496"/>
                </a:lnTo>
                <a:lnTo>
                  <a:pt x="1304670" y="309880"/>
                </a:lnTo>
                <a:lnTo>
                  <a:pt x="1316287" y="292643"/>
                </a:lnTo>
                <a:lnTo>
                  <a:pt x="1320546" y="271526"/>
                </a:lnTo>
                <a:lnTo>
                  <a:pt x="1320546" y="54356"/>
                </a:lnTo>
                <a:lnTo>
                  <a:pt x="1316287" y="33164"/>
                </a:lnTo>
                <a:lnTo>
                  <a:pt x="1304671" y="15890"/>
                </a:lnTo>
                <a:lnTo>
                  <a:pt x="1287434" y="4260"/>
                </a:lnTo>
                <a:lnTo>
                  <a:pt x="1266317" y="0"/>
                </a:lnTo>
                <a:close/>
              </a:path>
            </a:pathLst>
          </a:custGeom>
          <a:solidFill>
            <a:srgbClr val="CCCCCC"/>
          </a:solidFill>
        </p:spPr>
        <p:txBody>
          <a:bodyPr wrap="square" lIns="0" tIns="0" rIns="0" bIns="0" rtlCol="0"/>
          <a:lstStyle/>
          <a:p/>
        </p:txBody>
      </p:sp>
      <p:sp>
        <p:nvSpPr>
          <p:cNvPr id="30" name="object 30"/>
          <p:cNvSpPr/>
          <p:nvPr/>
        </p:nvSpPr>
        <p:spPr>
          <a:xfrm>
            <a:off x="3732403" y="3012820"/>
            <a:ext cx="1320800" cy="325755"/>
          </a:xfrm>
          <a:custGeom>
            <a:avLst/>
            <a:gdLst/>
            <a:ahLst/>
            <a:cxnLst/>
            <a:rect l="l" t="t" r="r" b="b"/>
            <a:pathLst>
              <a:path w="1320800" h="325754">
                <a:moveTo>
                  <a:pt x="0" y="54356"/>
                </a:moveTo>
                <a:lnTo>
                  <a:pt x="4258" y="33164"/>
                </a:lnTo>
                <a:lnTo>
                  <a:pt x="15875" y="15890"/>
                </a:lnTo>
                <a:lnTo>
                  <a:pt x="33111" y="4260"/>
                </a:lnTo>
                <a:lnTo>
                  <a:pt x="54229" y="0"/>
                </a:lnTo>
                <a:lnTo>
                  <a:pt x="1266317" y="0"/>
                </a:lnTo>
                <a:lnTo>
                  <a:pt x="1287434" y="4260"/>
                </a:lnTo>
                <a:lnTo>
                  <a:pt x="1304671" y="15890"/>
                </a:lnTo>
                <a:lnTo>
                  <a:pt x="1316287" y="33164"/>
                </a:lnTo>
                <a:lnTo>
                  <a:pt x="1320546" y="54356"/>
                </a:lnTo>
                <a:lnTo>
                  <a:pt x="1320546" y="271526"/>
                </a:lnTo>
                <a:lnTo>
                  <a:pt x="1316287" y="292643"/>
                </a:lnTo>
                <a:lnTo>
                  <a:pt x="1304671" y="309880"/>
                </a:lnTo>
                <a:lnTo>
                  <a:pt x="1287434" y="321496"/>
                </a:lnTo>
                <a:lnTo>
                  <a:pt x="1266317" y="325755"/>
                </a:lnTo>
                <a:lnTo>
                  <a:pt x="54229" y="325755"/>
                </a:lnTo>
                <a:lnTo>
                  <a:pt x="33111" y="321496"/>
                </a:lnTo>
                <a:lnTo>
                  <a:pt x="15875" y="309880"/>
                </a:lnTo>
                <a:lnTo>
                  <a:pt x="4258" y="292643"/>
                </a:lnTo>
                <a:lnTo>
                  <a:pt x="0" y="271526"/>
                </a:lnTo>
                <a:lnTo>
                  <a:pt x="0" y="54356"/>
                </a:lnTo>
                <a:close/>
              </a:path>
            </a:pathLst>
          </a:custGeom>
          <a:ln w="9525">
            <a:solidFill>
              <a:srgbClr val="666666"/>
            </a:solidFill>
          </a:ln>
        </p:spPr>
        <p:txBody>
          <a:bodyPr wrap="square" lIns="0" tIns="0" rIns="0" bIns="0" rtlCol="0"/>
          <a:lstStyle/>
          <a:p/>
        </p:txBody>
      </p:sp>
      <p:sp>
        <p:nvSpPr>
          <p:cNvPr id="31" name="object 31"/>
          <p:cNvSpPr txBox="1"/>
          <p:nvPr/>
        </p:nvSpPr>
        <p:spPr>
          <a:xfrm>
            <a:off x="3737165" y="3039313"/>
            <a:ext cx="1311275" cy="267335"/>
          </a:xfrm>
          <a:prstGeom prst="rect">
            <a:avLst/>
          </a:prstGeom>
        </p:spPr>
        <p:txBody>
          <a:bodyPr vert="horz" wrap="square" lIns="0" tIns="17145" rIns="0" bIns="0" rtlCol="0">
            <a:spAutoFit/>
          </a:bodyPr>
          <a:lstStyle/>
          <a:p>
            <a:pPr marL="415925">
              <a:lnSpc>
                <a:spcPct val="100000"/>
              </a:lnSpc>
              <a:spcBef>
                <a:spcPts val="135"/>
              </a:spcBef>
            </a:pPr>
            <a:r>
              <a:rPr sz="1550" spc="15"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32" name="object 32"/>
          <p:cNvSpPr/>
          <p:nvPr/>
        </p:nvSpPr>
        <p:spPr>
          <a:xfrm>
            <a:off x="5052948" y="3137280"/>
            <a:ext cx="913130" cy="76200"/>
          </a:xfrm>
          <a:custGeom>
            <a:avLst/>
            <a:gdLst/>
            <a:ahLst/>
            <a:cxnLst/>
            <a:rect l="l" t="t" r="r" b="b"/>
            <a:pathLst>
              <a:path w="913129" h="76200">
                <a:moveTo>
                  <a:pt x="76073" y="0"/>
                </a:moveTo>
                <a:lnTo>
                  <a:pt x="0" y="38354"/>
                </a:lnTo>
                <a:lnTo>
                  <a:pt x="76326" y="76200"/>
                </a:lnTo>
                <a:lnTo>
                  <a:pt x="76221" y="44450"/>
                </a:lnTo>
                <a:lnTo>
                  <a:pt x="63626" y="44450"/>
                </a:lnTo>
                <a:lnTo>
                  <a:pt x="63500" y="31750"/>
                </a:lnTo>
                <a:lnTo>
                  <a:pt x="76178" y="31712"/>
                </a:lnTo>
                <a:lnTo>
                  <a:pt x="76073" y="0"/>
                </a:lnTo>
                <a:close/>
              </a:path>
              <a:path w="913129" h="76200">
                <a:moveTo>
                  <a:pt x="76178" y="31712"/>
                </a:moveTo>
                <a:lnTo>
                  <a:pt x="63500" y="31750"/>
                </a:lnTo>
                <a:lnTo>
                  <a:pt x="63626" y="44450"/>
                </a:lnTo>
                <a:lnTo>
                  <a:pt x="76221" y="44412"/>
                </a:lnTo>
                <a:lnTo>
                  <a:pt x="76178" y="31712"/>
                </a:lnTo>
                <a:close/>
              </a:path>
              <a:path w="913129" h="76200">
                <a:moveTo>
                  <a:pt x="76221" y="44412"/>
                </a:moveTo>
                <a:lnTo>
                  <a:pt x="63626" y="44450"/>
                </a:lnTo>
                <a:lnTo>
                  <a:pt x="76221" y="44450"/>
                </a:lnTo>
                <a:close/>
              </a:path>
              <a:path w="913129" h="76200">
                <a:moveTo>
                  <a:pt x="912622" y="29210"/>
                </a:moveTo>
                <a:lnTo>
                  <a:pt x="76178" y="31712"/>
                </a:lnTo>
                <a:lnTo>
                  <a:pt x="76221" y="44412"/>
                </a:lnTo>
                <a:lnTo>
                  <a:pt x="912622" y="41910"/>
                </a:lnTo>
                <a:lnTo>
                  <a:pt x="912622" y="29210"/>
                </a:lnTo>
                <a:close/>
              </a:path>
            </a:pathLst>
          </a:custGeom>
          <a:solidFill>
            <a:srgbClr val="000000"/>
          </a:solidFill>
        </p:spPr>
        <p:txBody>
          <a:bodyPr wrap="square" lIns="0" tIns="0" rIns="0" bIns="0" rtlCol="0"/>
          <a:lstStyle/>
          <a:p/>
        </p:txBody>
      </p:sp>
      <p:sp>
        <p:nvSpPr>
          <p:cNvPr id="33" name="object 33"/>
          <p:cNvSpPr/>
          <p:nvPr/>
        </p:nvSpPr>
        <p:spPr>
          <a:xfrm>
            <a:off x="2757423" y="3137661"/>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34" name="object 34"/>
          <p:cNvSpPr txBox="1"/>
          <p:nvPr/>
        </p:nvSpPr>
        <p:spPr>
          <a:xfrm>
            <a:off x="4207002" y="2705862"/>
            <a:ext cx="432434"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panose="020B0604020202020204"/>
                <a:cs typeface="Arial" panose="020B0604020202020204"/>
              </a:rPr>
              <a:t>…</a:t>
            </a:r>
            <a:r>
              <a:rPr sz="1400" b="1" spc="-70" dirty="0">
                <a:latin typeface="Arial" panose="020B0604020202020204"/>
                <a:cs typeface="Arial" panose="020B0604020202020204"/>
              </a:rPr>
              <a:t> </a:t>
            </a:r>
            <a:r>
              <a:rPr sz="1400" b="1" dirty="0">
                <a:latin typeface="Arial" panose="020B0604020202020204"/>
                <a:cs typeface="Arial" panose="020B0604020202020204"/>
              </a:rPr>
              <a:t>…</a:t>
            </a:r>
            <a:endParaRPr sz="1400">
              <a:latin typeface="Arial" panose="020B0604020202020204"/>
              <a:cs typeface="Arial" panose="020B0604020202020204"/>
            </a:endParaRPr>
          </a:p>
        </p:txBody>
      </p:sp>
      <p:sp>
        <p:nvSpPr>
          <p:cNvPr id="36" name="文本框 35"/>
          <p:cNvSpPr txBox="1"/>
          <p:nvPr/>
        </p:nvSpPr>
        <p:spPr>
          <a:xfrm>
            <a:off x="3138170" y="3732530"/>
            <a:ext cx="2357755" cy="645160"/>
          </a:xfrm>
          <a:prstGeom prst="rect">
            <a:avLst/>
          </a:prstGeom>
          <a:noFill/>
        </p:spPr>
        <p:txBody>
          <a:bodyPr wrap="square" rtlCol="0">
            <a:spAutoFit/>
          </a:bodyPr>
          <a:p>
            <a:r>
              <a:rPr lang="en-US" altLang="zh-CN"/>
              <a:t>Effective Mining Power</a:t>
            </a:r>
            <a:endParaRPr lang="en-US" altLang="zh-CN"/>
          </a:p>
          <a:p>
            <a:r>
              <a:rPr lang="en-US" altLang="zh-CN"/>
              <a:t>                    H</a:t>
            </a:r>
            <a:endParaRPr lang="en-US" altLang="zh-CN"/>
          </a:p>
        </p:txBody>
      </p:sp>
      <p:sp>
        <p:nvSpPr>
          <p:cNvPr id="37" name="文本框 36"/>
          <p:cNvSpPr txBox="1"/>
          <p:nvPr/>
        </p:nvSpPr>
        <p:spPr>
          <a:xfrm>
            <a:off x="6073140" y="3732530"/>
            <a:ext cx="2357755" cy="645160"/>
          </a:xfrm>
          <a:prstGeom prst="rect">
            <a:avLst/>
          </a:prstGeom>
          <a:noFill/>
        </p:spPr>
        <p:txBody>
          <a:bodyPr wrap="square" rtlCol="0">
            <a:spAutoFit/>
          </a:bodyPr>
          <a:p>
            <a:r>
              <a:rPr lang="en-US" altLang="zh-CN"/>
              <a:t>Physical Mining Power</a:t>
            </a:r>
            <a:endParaRPr lang="en-US" altLang="zh-CN"/>
          </a:p>
          <a:p>
            <a:r>
              <a:rPr lang="en-US" altLang="zh-CN"/>
              <a:t>                    H</a:t>
            </a:r>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5129" y="1236852"/>
            <a:ext cx="2308225" cy="2290445"/>
          </a:xfrm>
          <a:custGeom>
            <a:avLst/>
            <a:gdLst/>
            <a:ahLst/>
            <a:cxnLst/>
            <a:rect l="l" t="t" r="r" b="b"/>
            <a:pathLst>
              <a:path w="2308225" h="2290445">
                <a:moveTo>
                  <a:pt x="0" y="2290191"/>
                </a:moveTo>
                <a:lnTo>
                  <a:pt x="2308225" y="2290191"/>
                </a:lnTo>
                <a:lnTo>
                  <a:pt x="2308225" y="0"/>
                </a:lnTo>
                <a:lnTo>
                  <a:pt x="0" y="0"/>
                </a:lnTo>
                <a:lnTo>
                  <a:pt x="0" y="2290191"/>
                </a:lnTo>
                <a:close/>
              </a:path>
            </a:pathLst>
          </a:custGeom>
          <a:solidFill>
            <a:srgbClr val="B7B7B7"/>
          </a:solidFill>
        </p:spPr>
        <p:txBody>
          <a:bodyPr wrap="square" lIns="0" tIns="0" rIns="0" bIns="0" rtlCol="0"/>
          <a:lstStyle/>
          <a:p/>
        </p:txBody>
      </p:sp>
      <p:sp>
        <p:nvSpPr>
          <p:cNvPr id="3" name="object 3"/>
          <p:cNvSpPr txBox="1">
            <a:spLocks noGrp="1"/>
          </p:cNvSpPr>
          <p:nvPr>
            <p:ph type="title"/>
          </p:nvPr>
        </p:nvSpPr>
        <p:spPr>
          <a:xfrm>
            <a:off x="390550" y="281762"/>
            <a:ext cx="3686810" cy="454025"/>
          </a:xfrm>
          <a:prstGeom prst="rect">
            <a:avLst/>
          </a:prstGeom>
        </p:spPr>
        <p:txBody>
          <a:bodyPr vert="horz" wrap="square" lIns="0" tIns="13970" rIns="0" bIns="0" rtlCol="0">
            <a:spAutoFit/>
          </a:bodyPr>
          <a:lstStyle/>
          <a:p>
            <a:pPr marL="12700">
              <a:lnSpc>
                <a:spcPct val="100000"/>
              </a:lnSpc>
              <a:spcBef>
                <a:spcPts val="110"/>
              </a:spcBef>
            </a:pPr>
            <a:r>
              <a:rPr sz="2800" spc="5" dirty="0">
                <a:solidFill>
                  <a:srgbClr val="000000"/>
                </a:solidFill>
              </a:rPr>
              <a:t>Effective </a:t>
            </a:r>
            <a:r>
              <a:rPr sz="2800" dirty="0">
                <a:solidFill>
                  <a:srgbClr val="000000"/>
                </a:solidFill>
              </a:rPr>
              <a:t>Mining</a:t>
            </a:r>
            <a:r>
              <a:rPr sz="2800" spc="-170" dirty="0">
                <a:solidFill>
                  <a:srgbClr val="000000"/>
                </a:solidFill>
              </a:rPr>
              <a:t> </a:t>
            </a:r>
            <a:r>
              <a:rPr sz="2800" spc="5" dirty="0">
                <a:solidFill>
                  <a:srgbClr val="000000"/>
                </a:solidFill>
              </a:rPr>
              <a:t>Power</a:t>
            </a:r>
            <a:endParaRPr sz="2800"/>
          </a:p>
        </p:txBody>
      </p:sp>
      <p:sp>
        <p:nvSpPr>
          <p:cNvPr id="4" name="object 4"/>
          <p:cNvSpPr txBox="1"/>
          <p:nvPr/>
        </p:nvSpPr>
        <p:spPr>
          <a:xfrm>
            <a:off x="756843" y="2991675"/>
            <a:ext cx="2000885" cy="362585"/>
          </a:xfrm>
          <a:prstGeom prst="rect">
            <a:avLst/>
          </a:prstGeom>
          <a:solidFill>
            <a:srgbClr val="FFFFFF"/>
          </a:solidFill>
          <a:ln w="9525">
            <a:solidFill>
              <a:srgbClr val="585858"/>
            </a:solidFill>
          </a:ln>
        </p:spPr>
        <p:txBody>
          <a:bodyPr vert="horz" wrap="square" lIns="0" tIns="73660" rIns="0" bIns="0" rtlCol="0">
            <a:spAutoFit/>
          </a:bodyPr>
          <a:lstStyle/>
          <a:p>
            <a:pPr marL="91440">
              <a:lnSpc>
                <a:spcPct val="100000"/>
              </a:lnSpc>
              <a:spcBef>
                <a:spcPts val="580"/>
              </a:spcBef>
            </a:pPr>
            <a:r>
              <a:rPr sz="1400" spc="-5" dirty="0">
                <a:latin typeface="Trebuchet MS" panose="020B0603020202020204"/>
                <a:cs typeface="Trebuchet MS" panose="020B0603020202020204"/>
              </a:rPr>
              <a:t>Consensus Zone</a:t>
            </a:r>
            <a:r>
              <a:rPr sz="1400" spc="5" dirty="0">
                <a:latin typeface="Trebuchet MS" panose="020B0603020202020204"/>
                <a:cs typeface="Trebuchet MS" panose="020B0603020202020204"/>
              </a:rPr>
              <a:t> </a:t>
            </a:r>
            <a:r>
              <a:rPr sz="1400" spc="-20" dirty="0">
                <a:latin typeface="Trebuchet MS" panose="020B0603020202020204"/>
                <a:cs typeface="Trebuchet MS" panose="020B0603020202020204"/>
              </a:rPr>
              <a:t>#</a:t>
            </a:r>
            <a:r>
              <a:rPr sz="1400" b="1" i="1" spc="-20" dirty="0">
                <a:latin typeface="Times New Roman" panose="02020603050405020304"/>
                <a:cs typeface="Times New Roman" panose="02020603050405020304"/>
              </a:rPr>
              <a:t>n</a:t>
            </a:r>
            <a:endParaRPr sz="1400">
              <a:latin typeface="Times New Roman" panose="02020603050405020304"/>
              <a:cs typeface="Times New Roman" panose="02020603050405020304"/>
            </a:endParaRPr>
          </a:p>
        </p:txBody>
      </p:sp>
      <p:sp>
        <p:nvSpPr>
          <p:cNvPr id="5" name="object 5"/>
          <p:cNvSpPr txBox="1"/>
          <p:nvPr/>
        </p:nvSpPr>
        <p:spPr>
          <a:xfrm>
            <a:off x="756843" y="2378138"/>
            <a:ext cx="2000885" cy="362585"/>
          </a:xfrm>
          <a:prstGeom prst="rect">
            <a:avLst/>
          </a:prstGeom>
          <a:solidFill>
            <a:srgbClr val="FFFFFF"/>
          </a:solidFill>
          <a:ln w="9525">
            <a:solidFill>
              <a:srgbClr val="585858"/>
            </a:solidFill>
          </a:ln>
        </p:spPr>
        <p:txBody>
          <a:bodyPr vert="horz" wrap="square" lIns="0" tIns="73025" rIns="0" bIns="0" rtlCol="0">
            <a:spAutoFit/>
          </a:bodyPr>
          <a:lstStyle/>
          <a:p>
            <a:pPr marL="91440">
              <a:lnSpc>
                <a:spcPct val="100000"/>
              </a:lnSpc>
              <a:spcBef>
                <a:spcPts val="575"/>
              </a:spcBef>
            </a:pPr>
            <a:r>
              <a:rPr sz="1400" spc="-5" dirty="0">
                <a:latin typeface="Trebuchet MS" panose="020B0603020202020204"/>
                <a:cs typeface="Trebuchet MS" panose="020B0603020202020204"/>
              </a:rPr>
              <a:t>Consensus Zone</a:t>
            </a:r>
            <a:r>
              <a:rPr sz="1400" dirty="0">
                <a:latin typeface="Trebuchet MS" panose="020B0603020202020204"/>
                <a:cs typeface="Trebuchet MS" panose="020B0603020202020204"/>
              </a:rPr>
              <a:t> </a:t>
            </a:r>
            <a:r>
              <a:rPr sz="1400" spc="-5" dirty="0">
                <a:latin typeface="Trebuchet MS" panose="020B0603020202020204"/>
                <a:cs typeface="Trebuchet MS" panose="020B0603020202020204"/>
              </a:rPr>
              <a:t>#3</a:t>
            </a:r>
            <a:endParaRPr sz="1400">
              <a:latin typeface="Trebuchet MS" panose="020B0603020202020204"/>
              <a:cs typeface="Trebuchet MS" panose="020B0603020202020204"/>
            </a:endParaRPr>
          </a:p>
        </p:txBody>
      </p:sp>
      <p:sp>
        <p:nvSpPr>
          <p:cNvPr id="6" name="object 6"/>
          <p:cNvSpPr txBox="1"/>
          <p:nvPr/>
        </p:nvSpPr>
        <p:spPr>
          <a:xfrm>
            <a:off x="756843" y="1887918"/>
            <a:ext cx="2000885" cy="362585"/>
          </a:xfrm>
          <a:prstGeom prst="rect">
            <a:avLst/>
          </a:prstGeom>
          <a:solidFill>
            <a:srgbClr val="FFFFFF"/>
          </a:solidFill>
          <a:ln w="9525">
            <a:solidFill>
              <a:srgbClr val="585858"/>
            </a:solidFill>
          </a:ln>
        </p:spPr>
        <p:txBody>
          <a:bodyPr vert="horz" wrap="square" lIns="0" tIns="72390" rIns="0" bIns="0" rtlCol="0">
            <a:spAutoFit/>
          </a:bodyPr>
          <a:lstStyle/>
          <a:p>
            <a:pPr marL="91440">
              <a:lnSpc>
                <a:spcPct val="100000"/>
              </a:lnSpc>
              <a:spcBef>
                <a:spcPts val="570"/>
              </a:spcBef>
            </a:pPr>
            <a:r>
              <a:rPr sz="1400" spc="-5" dirty="0">
                <a:latin typeface="Trebuchet MS" panose="020B0603020202020204"/>
                <a:cs typeface="Trebuchet MS" panose="020B0603020202020204"/>
              </a:rPr>
              <a:t>Consensus Zone</a:t>
            </a:r>
            <a:r>
              <a:rPr sz="1400" dirty="0">
                <a:latin typeface="Trebuchet MS" panose="020B0603020202020204"/>
                <a:cs typeface="Trebuchet MS" panose="020B0603020202020204"/>
              </a:rPr>
              <a:t> </a:t>
            </a:r>
            <a:r>
              <a:rPr sz="1400" spc="-5" dirty="0">
                <a:latin typeface="Trebuchet MS" panose="020B0603020202020204"/>
                <a:cs typeface="Trebuchet MS" panose="020B0603020202020204"/>
              </a:rPr>
              <a:t>#2</a:t>
            </a:r>
            <a:endParaRPr sz="1400">
              <a:latin typeface="Trebuchet MS" panose="020B0603020202020204"/>
              <a:cs typeface="Trebuchet MS" panose="020B0603020202020204"/>
            </a:endParaRPr>
          </a:p>
        </p:txBody>
      </p:sp>
      <p:sp>
        <p:nvSpPr>
          <p:cNvPr id="7" name="object 7"/>
          <p:cNvSpPr txBox="1"/>
          <p:nvPr/>
        </p:nvSpPr>
        <p:spPr>
          <a:xfrm>
            <a:off x="1540255" y="2705862"/>
            <a:ext cx="43307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panose="020B0604020202020204"/>
                <a:cs typeface="Arial" panose="020B0604020202020204"/>
              </a:rPr>
              <a:t>…</a:t>
            </a:r>
            <a:r>
              <a:rPr sz="1400" b="1" spc="-70" dirty="0">
                <a:latin typeface="Arial" panose="020B0604020202020204"/>
                <a:cs typeface="Arial" panose="020B0604020202020204"/>
              </a:rPr>
              <a:t> </a:t>
            </a:r>
            <a:r>
              <a:rPr sz="1400" b="1" dirty="0">
                <a:latin typeface="Arial" panose="020B0604020202020204"/>
                <a:cs typeface="Arial" panose="020B0604020202020204"/>
              </a:rPr>
              <a:t>…</a:t>
            </a:r>
            <a:endParaRPr sz="1400">
              <a:latin typeface="Arial" panose="020B0604020202020204"/>
              <a:cs typeface="Arial" panose="020B0604020202020204"/>
            </a:endParaRPr>
          </a:p>
        </p:txBody>
      </p:sp>
      <p:sp>
        <p:nvSpPr>
          <p:cNvPr id="8" name="object 8"/>
          <p:cNvSpPr txBox="1"/>
          <p:nvPr/>
        </p:nvSpPr>
        <p:spPr>
          <a:xfrm>
            <a:off x="756843" y="1397698"/>
            <a:ext cx="2000885" cy="362585"/>
          </a:xfrm>
          <a:prstGeom prst="rect">
            <a:avLst/>
          </a:prstGeom>
          <a:solidFill>
            <a:srgbClr val="FFFFFF"/>
          </a:solidFill>
          <a:ln w="9525">
            <a:solidFill>
              <a:srgbClr val="585858"/>
            </a:solidFill>
          </a:ln>
        </p:spPr>
        <p:txBody>
          <a:bodyPr vert="horz" wrap="square" lIns="0" tIns="71755" rIns="0" bIns="0" rtlCol="0">
            <a:spAutoFit/>
          </a:bodyPr>
          <a:lstStyle/>
          <a:p>
            <a:pPr marL="91440">
              <a:lnSpc>
                <a:spcPct val="100000"/>
              </a:lnSpc>
              <a:spcBef>
                <a:spcPts val="565"/>
              </a:spcBef>
            </a:pPr>
            <a:r>
              <a:rPr sz="1400" spc="-5" dirty="0">
                <a:latin typeface="Trebuchet MS" panose="020B0603020202020204"/>
                <a:cs typeface="Trebuchet MS" panose="020B0603020202020204"/>
              </a:rPr>
              <a:t>Consensus 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#1</a:t>
            </a:r>
            <a:endParaRPr sz="1400">
              <a:latin typeface="Trebuchet MS" panose="020B0603020202020204"/>
              <a:cs typeface="Trebuchet MS" panose="020B0603020202020204"/>
            </a:endParaRPr>
          </a:p>
        </p:txBody>
      </p:sp>
      <p:graphicFrame>
        <p:nvGraphicFramePr>
          <p:cNvPr id="9" name="object 9"/>
          <p:cNvGraphicFramePr>
            <a:graphicFrameLocks noGrp="1"/>
          </p:cNvGraphicFramePr>
          <p:nvPr/>
        </p:nvGraphicFramePr>
        <p:xfrm>
          <a:off x="5960808" y="1390141"/>
          <a:ext cx="2597150" cy="372110"/>
        </p:xfrm>
        <a:graphic>
          <a:graphicData uri="http://schemas.openxmlformats.org/drawingml/2006/table">
            <a:tbl>
              <a:tblPr firstRow="1" bandRow="1">
                <a:tableStyleId>{2D5ABB26-0587-4C30-8999-92F81FD0307C}</a:tableStyleId>
              </a:tblPr>
              <a:tblGrid>
                <a:gridCol w="2294890"/>
                <a:gridCol w="287019"/>
              </a:tblGrid>
              <a:tr h="185420">
                <a:tc gridSpan="2">
                  <a:txBody>
                    <a:bodyPr/>
                    <a:lstStyle/>
                    <a:p>
                      <a:pPr marL="99060">
                        <a:lnSpc>
                          <a:spcPts val="1190"/>
                        </a:lnSpc>
                        <a:spcBef>
                          <a:spcPts val="170"/>
                        </a:spcBef>
                      </a:pPr>
                      <a:r>
                        <a:rPr sz="1050" spc="20" dirty="0">
                          <a:latin typeface="Trebuchet MS" panose="020B0603020202020204"/>
                          <a:cs typeface="Trebuchet MS" panose="020B0603020202020204"/>
                        </a:rPr>
                        <a:t>000000000000000000221aca6af29cba4</a:t>
                      </a:r>
                      <a:endParaRPr sz="1050">
                        <a:latin typeface="Trebuchet MS" panose="020B0603020202020204"/>
                        <a:cs typeface="Trebuchet MS" panose="020B0603020202020204"/>
                      </a:endParaRPr>
                    </a:p>
                  </a:txBody>
                  <a:tcPr marL="0" marR="0" marT="21590" marB="0">
                    <a:lnL w="9525">
                      <a:solidFill>
                        <a:srgbClr val="585858"/>
                      </a:solidFill>
                      <a:prstDash val="solid"/>
                    </a:lnL>
                    <a:lnR w="9525">
                      <a:solidFill>
                        <a:srgbClr val="585858"/>
                      </a:solidFill>
                      <a:prstDash val="solid"/>
                    </a:lnR>
                    <a:lnT w="9525">
                      <a:solidFill>
                        <a:srgbClr val="585858"/>
                      </a:solidFill>
                      <a:prstDash val="solid"/>
                    </a:lnT>
                    <a:solidFill>
                      <a:srgbClr val="FFFFFF"/>
                    </a:solidFill>
                  </a:tcPr>
                </a:tc>
                <a:tc hMerge="1">
                  <a:tcPr marL="0" marR="0" marT="0" marB="0"/>
                </a:tc>
              </a:tr>
              <a:tr h="176530">
                <a:tc>
                  <a:txBody>
                    <a:bodyPr/>
                    <a:lstStyle/>
                    <a:p>
                      <a:pPr marL="99060">
                        <a:lnSpc>
                          <a:spcPts val="1195"/>
                        </a:lnSpc>
                      </a:pPr>
                      <a:r>
                        <a:rPr sz="1050" spc="10" dirty="0">
                          <a:latin typeface="Trebuchet MS" panose="020B0603020202020204"/>
                          <a:cs typeface="Trebuchet MS" panose="020B0603020202020204"/>
                        </a:rPr>
                        <a:t>4df1708ac1eef7ac6e9394defc39116</a:t>
                      </a:r>
                      <a:endParaRPr sz="1050">
                        <a:latin typeface="Trebuchet MS" panose="020B0603020202020204"/>
                        <a:cs typeface="Trebuchet MS" panose="020B0603020202020204"/>
                      </a:endParaRPr>
                    </a:p>
                  </a:txBody>
                  <a:tcPr marL="0" marR="0" marT="0" marB="0">
                    <a:lnL w="9525">
                      <a:solidFill>
                        <a:srgbClr val="585858"/>
                      </a:solidFill>
                      <a:prstDash val="solid"/>
                    </a:lnL>
                    <a:lnR w="76200">
                      <a:solidFill>
                        <a:srgbClr val="F5F5F5"/>
                      </a:solidFill>
                      <a:prstDash val="solid"/>
                    </a:lnR>
                    <a:lnB w="9525">
                      <a:solidFill>
                        <a:srgbClr val="585858"/>
                      </a:solidFill>
                      <a:prstDash val="solid"/>
                    </a:lnB>
                    <a:solidFill>
                      <a:srgbClr val="FFFFFF"/>
                    </a:solidFill>
                  </a:tcPr>
                </a:tc>
                <a:tc>
                  <a:txBody>
                    <a:bodyPr/>
                    <a:lstStyle/>
                    <a:p>
                      <a:pPr>
                        <a:lnSpc>
                          <a:spcPct val="100000"/>
                        </a:lnSpc>
                      </a:pPr>
                      <a:endParaRPr sz="1000">
                        <a:latin typeface="Times New Roman" panose="02020603050405020304"/>
                        <a:cs typeface="Times New Roman" panose="02020603050405020304"/>
                      </a:endParaRPr>
                    </a:p>
                  </a:txBody>
                  <a:tcPr marL="0" marR="0" marT="0" marB="0">
                    <a:lnL w="76200">
                      <a:solidFill>
                        <a:srgbClr val="F5F5F5"/>
                      </a:solidFill>
                      <a:prstDash val="solid"/>
                    </a:lnL>
                    <a:lnR w="9525">
                      <a:solidFill>
                        <a:srgbClr val="585858"/>
                      </a:solidFill>
                      <a:prstDash val="solid"/>
                    </a:lnR>
                    <a:lnB w="9525">
                      <a:solidFill>
                        <a:srgbClr val="585858"/>
                      </a:solidFill>
                      <a:prstDash val="solid"/>
                    </a:lnB>
                    <a:solidFill>
                      <a:srgbClr val="FFFFFF"/>
                    </a:solidFill>
                  </a:tcPr>
                </a:tc>
              </a:tr>
            </a:tbl>
          </a:graphicData>
        </a:graphic>
      </p:graphicFrame>
      <p:sp>
        <p:nvSpPr>
          <p:cNvPr id="10" name="object 10"/>
          <p:cNvSpPr/>
          <p:nvPr/>
        </p:nvSpPr>
        <p:spPr>
          <a:xfrm>
            <a:off x="3732403" y="1416050"/>
            <a:ext cx="1320800" cy="325755"/>
          </a:xfrm>
          <a:custGeom>
            <a:avLst/>
            <a:gdLst/>
            <a:ahLst/>
            <a:cxnLst/>
            <a:rect l="l" t="t" r="r" b="b"/>
            <a:pathLst>
              <a:path w="1320800" h="325755">
                <a:moveTo>
                  <a:pt x="1266317" y="0"/>
                </a:moveTo>
                <a:lnTo>
                  <a:pt x="54229" y="0"/>
                </a:lnTo>
                <a:lnTo>
                  <a:pt x="33111" y="4260"/>
                </a:lnTo>
                <a:lnTo>
                  <a:pt x="15875" y="15890"/>
                </a:lnTo>
                <a:lnTo>
                  <a:pt x="4258" y="33164"/>
                </a:lnTo>
                <a:lnTo>
                  <a:pt x="0" y="54355"/>
                </a:lnTo>
                <a:lnTo>
                  <a:pt x="0" y="271525"/>
                </a:lnTo>
                <a:lnTo>
                  <a:pt x="4258" y="292643"/>
                </a:lnTo>
                <a:lnTo>
                  <a:pt x="15875" y="309880"/>
                </a:lnTo>
                <a:lnTo>
                  <a:pt x="33111" y="321496"/>
                </a:lnTo>
                <a:lnTo>
                  <a:pt x="54229" y="325754"/>
                </a:lnTo>
                <a:lnTo>
                  <a:pt x="1266317" y="325754"/>
                </a:lnTo>
                <a:lnTo>
                  <a:pt x="1287434" y="321496"/>
                </a:lnTo>
                <a:lnTo>
                  <a:pt x="1304671" y="309880"/>
                </a:lnTo>
                <a:lnTo>
                  <a:pt x="1316287" y="292643"/>
                </a:lnTo>
                <a:lnTo>
                  <a:pt x="1320546" y="271525"/>
                </a:lnTo>
                <a:lnTo>
                  <a:pt x="1320546" y="54355"/>
                </a:lnTo>
                <a:lnTo>
                  <a:pt x="1316287" y="33164"/>
                </a:lnTo>
                <a:lnTo>
                  <a:pt x="1304671" y="15890"/>
                </a:lnTo>
                <a:lnTo>
                  <a:pt x="1287434" y="4260"/>
                </a:lnTo>
                <a:lnTo>
                  <a:pt x="1266317" y="0"/>
                </a:lnTo>
                <a:close/>
              </a:path>
            </a:pathLst>
          </a:custGeom>
          <a:solidFill>
            <a:srgbClr val="CCCCCC"/>
          </a:solidFill>
        </p:spPr>
        <p:txBody>
          <a:bodyPr wrap="square" lIns="0" tIns="0" rIns="0" bIns="0" rtlCol="0"/>
          <a:lstStyle/>
          <a:p/>
        </p:txBody>
      </p:sp>
      <p:sp>
        <p:nvSpPr>
          <p:cNvPr id="11" name="object 11"/>
          <p:cNvSpPr/>
          <p:nvPr/>
        </p:nvSpPr>
        <p:spPr>
          <a:xfrm>
            <a:off x="3732403" y="1416050"/>
            <a:ext cx="1320800" cy="325755"/>
          </a:xfrm>
          <a:custGeom>
            <a:avLst/>
            <a:gdLst/>
            <a:ahLst/>
            <a:cxnLst/>
            <a:rect l="l" t="t" r="r" b="b"/>
            <a:pathLst>
              <a:path w="1320800" h="325755">
                <a:moveTo>
                  <a:pt x="0" y="54355"/>
                </a:moveTo>
                <a:lnTo>
                  <a:pt x="4258" y="33164"/>
                </a:lnTo>
                <a:lnTo>
                  <a:pt x="15875" y="15890"/>
                </a:lnTo>
                <a:lnTo>
                  <a:pt x="33111" y="4260"/>
                </a:lnTo>
                <a:lnTo>
                  <a:pt x="54229" y="0"/>
                </a:lnTo>
                <a:lnTo>
                  <a:pt x="1266317" y="0"/>
                </a:lnTo>
                <a:lnTo>
                  <a:pt x="1287434" y="4260"/>
                </a:lnTo>
                <a:lnTo>
                  <a:pt x="1304671" y="15890"/>
                </a:lnTo>
                <a:lnTo>
                  <a:pt x="1316287" y="33164"/>
                </a:lnTo>
                <a:lnTo>
                  <a:pt x="1320546" y="54355"/>
                </a:lnTo>
                <a:lnTo>
                  <a:pt x="1320546" y="271525"/>
                </a:lnTo>
                <a:lnTo>
                  <a:pt x="1316287" y="292643"/>
                </a:lnTo>
                <a:lnTo>
                  <a:pt x="1304671" y="309880"/>
                </a:lnTo>
                <a:lnTo>
                  <a:pt x="1287434" y="321496"/>
                </a:lnTo>
                <a:lnTo>
                  <a:pt x="1266317" y="325754"/>
                </a:lnTo>
                <a:lnTo>
                  <a:pt x="54229" y="325754"/>
                </a:lnTo>
                <a:lnTo>
                  <a:pt x="33111" y="321496"/>
                </a:lnTo>
                <a:lnTo>
                  <a:pt x="15875" y="309879"/>
                </a:lnTo>
                <a:lnTo>
                  <a:pt x="4258" y="292643"/>
                </a:lnTo>
                <a:lnTo>
                  <a:pt x="0" y="271525"/>
                </a:lnTo>
                <a:lnTo>
                  <a:pt x="0" y="54355"/>
                </a:lnTo>
                <a:close/>
              </a:path>
            </a:pathLst>
          </a:custGeom>
          <a:ln w="9525">
            <a:solidFill>
              <a:srgbClr val="666666"/>
            </a:solidFill>
          </a:ln>
        </p:spPr>
        <p:txBody>
          <a:bodyPr wrap="square" lIns="0" tIns="0" rIns="0" bIns="0" rtlCol="0"/>
          <a:lstStyle/>
          <a:p/>
        </p:txBody>
      </p:sp>
      <p:sp>
        <p:nvSpPr>
          <p:cNvPr id="12" name="object 12"/>
          <p:cNvSpPr txBox="1"/>
          <p:nvPr/>
        </p:nvSpPr>
        <p:spPr>
          <a:xfrm>
            <a:off x="3737165" y="1441196"/>
            <a:ext cx="1311275" cy="267335"/>
          </a:xfrm>
          <a:prstGeom prst="rect">
            <a:avLst/>
          </a:prstGeom>
        </p:spPr>
        <p:txBody>
          <a:bodyPr vert="horz" wrap="square" lIns="0" tIns="16510" rIns="0" bIns="0" rtlCol="0">
            <a:spAutoFit/>
          </a:bodyPr>
          <a:lstStyle/>
          <a:p>
            <a:pPr marL="415925">
              <a:lnSpc>
                <a:spcPct val="100000"/>
              </a:lnSpc>
              <a:spcBef>
                <a:spcPts val="130"/>
              </a:spcBef>
            </a:pPr>
            <a:r>
              <a:rPr sz="1550" spc="20"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13" name="object 13"/>
          <p:cNvSpPr/>
          <p:nvPr/>
        </p:nvSpPr>
        <p:spPr>
          <a:xfrm rot="20220000">
            <a:off x="5073903" y="1683385"/>
            <a:ext cx="913130" cy="76200"/>
          </a:xfrm>
          <a:custGeom>
            <a:avLst/>
            <a:gdLst/>
            <a:ahLst/>
            <a:cxnLst/>
            <a:rect l="l" t="t" r="r" b="b"/>
            <a:pathLst>
              <a:path w="913129" h="76200">
                <a:moveTo>
                  <a:pt x="76073" y="0"/>
                </a:moveTo>
                <a:lnTo>
                  <a:pt x="0" y="38353"/>
                </a:lnTo>
                <a:lnTo>
                  <a:pt x="76326" y="76200"/>
                </a:lnTo>
                <a:lnTo>
                  <a:pt x="76221" y="44450"/>
                </a:lnTo>
                <a:lnTo>
                  <a:pt x="63626" y="44450"/>
                </a:lnTo>
                <a:lnTo>
                  <a:pt x="63500" y="31750"/>
                </a:lnTo>
                <a:lnTo>
                  <a:pt x="76178" y="31712"/>
                </a:lnTo>
                <a:lnTo>
                  <a:pt x="76073" y="0"/>
                </a:lnTo>
                <a:close/>
              </a:path>
              <a:path w="913129" h="76200">
                <a:moveTo>
                  <a:pt x="76178" y="31712"/>
                </a:moveTo>
                <a:lnTo>
                  <a:pt x="63500" y="31750"/>
                </a:lnTo>
                <a:lnTo>
                  <a:pt x="63626" y="44450"/>
                </a:lnTo>
                <a:lnTo>
                  <a:pt x="76221" y="44412"/>
                </a:lnTo>
                <a:lnTo>
                  <a:pt x="76178" y="31712"/>
                </a:lnTo>
                <a:close/>
              </a:path>
              <a:path w="913129" h="76200">
                <a:moveTo>
                  <a:pt x="76221" y="44412"/>
                </a:moveTo>
                <a:lnTo>
                  <a:pt x="63626" y="44450"/>
                </a:lnTo>
                <a:lnTo>
                  <a:pt x="76221" y="44450"/>
                </a:lnTo>
                <a:close/>
              </a:path>
              <a:path w="913129" h="76200">
                <a:moveTo>
                  <a:pt x="912622" y="29210"/>
                </a:moveTo>
                <a:lnTo>
                  <a:pt x="76178" y="31712"/>
                </a:lnTo>
                <a:lnTo>
                  <a:pt x="76221" y="44412"/>
                </a:lnTo>
                <a:lnTo>
                  <a:pt x="912622" y="41910"/>
                </a:lnTo>
                <a:lnTo>
                  <a:pt x="912622" y="29210"/>
                </a:lnTo>
                <a:close/>
              </a:path>
            </a:pathLst>
          </a:custGeom>
          <a:solidFill>
            <a:srgbClr val="000000"/>
          </a:solidFill>
        </p:spPr>
        <p:txBody>
          <a:bodyPr wrap="square" lIns="0" tIns="0" rIns="0" bIns="0" rtlCol="0"/>
          <a:lstStyle/>
          <a:p/>
        </p:txBody>
      </p:sp>
      <p:sp>
        <p:nvSpPr>
          <p:cNvPr id="14" name="object 14"/>
          <p:cNvSpPr/>
          <p:nvPr/>
        </p:nvSpPr>
        <p:spPr>
          <a:xfrm>
            <a:off x="2757423" y="1540891"/>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15" name="object 15"/>
          <p:cNvSpPr txBox="1"/>
          <p:nvPr/>
        </p:nvSpPr>
        <p:spPr>
          <a:xfrm>
            <a:off x="6144259" y="1073607"/>
            <a:ext cx="2272030" cy="240029"/>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rebuchet MS" panose="020B0603020202020204"/>
                <a:cs typeface="Trebuchet MS" panose="020B0603020202020204"/>
              </a:rPr>
              <a:t>for(nonce=0;;nonce++){ </a:t>
            </a:r>
            <a:r>
              <a:rPr sz="1400" spc="-10" dirty="0">
                <a:latin typeface="Trebuchet MS" panose="020B0603020202020204"/>
                <a:cs typeface="Trebuchet MS" panose="020B0603020202020204"/>
              </a:rPr>
              <a:t>...</a:t>
            </a:r>
            <a:r>
              <a:rPr sz="1400" spc="-210" dirty="0">
                <a:latin typeface="Trebuchet MS" panose="020B0603020202020204"/>
                <a:cs typeface="Trebuchet MS" panose="020B0603020202020204"/>
              </a:rPr>
              <a:t> </a:t>
            </a:r>
            <a:r>
              <a:rPr sz="1400" dirty="0">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16" name="object 16"/>
          <p:cNvSpPr txBox="1"/>
          <p:nvPr/>
        </p:nvSpPr>
        <p:spPr>
          <a:xfrm>
            <a:off x="5965571" y="1887918"/>
            <a:ext cx="2583180" cy="362585"/>
          </a:xfrm>
          <a:prstGeom prst="rect">
            <a:avLst/>
          </a:prstGeom>
          <a:solidFill>
            <a:srgbClr val="FFFFFF"/>
          </a:solidFill>
          <a:ln w="9525">
            <a:solidFill>
              <a:srgbClr val="585858"/>
            </a:solidFill>
          </a:ln>
        </p:spPr>
        <p:txBody>
          <a:bodyPr vert="horz" wrap="square" lIns="0" tIns="22225" rIns="0" bIns="0" rtlCol="0">
            <a:spAutoFit/>
          </a:bodyPr>
          <a:lstStyle/>
          <a:p>
            <a:pPr marL="93980">
              <a:lnSpc>
                <a:spcPts val="1240"/>
              </a:lnSpc>
              <a:spcBef>
                <a:spcPts val="175"/>
              </a:spcBef>
            </a:pPr>
            <a:r>
              <a:rPr sz="1050" spc="20" dirty="0">
                <a:latin typeface="Trebuchet MS" panose="020B0603020202020204"/>
                <a:cs typeface="Trebuchet MS" panose="020B0603020202020204"/>
              </a:rPr>
              <a:t>000000000000000000227522827f9c8c</a:t>
            </a:r>
            <a:endParaRPr sz="1050">
              <a:latin typeface="Trebuchet MS" panose="020B0603020202020204"/>
              <a:cs typeface="Trebuchet MS" panose="020B0603020202020204"/>
            </a:endParaRPr>
          </a:p>
          <a:p>
            <a:pPr marL="93980">
              <a:lnSpc>
                <a:spcPts val="1240"/>
              </a:lnSpc>
            </a:pPr>
            <a:r>
              <a:rPr sz="1050" spc="15" dirty="0">
                <a:latin typeface="Trebuchet MS" panose="020B0603020202020204"/>
                <a:cs typeface="Trebuchet MS" panose="020B0603020202020204"/>
              </a:rPr>
              <a:t>4ee3f57555e99ba96ad683d21f0d8efa</a:t>
            </a:r>
            <a:endParaRPr sz="1050">
              <a:latin typeface="Trebuchet MS" panose="020B0603020202020204"/>
              <a:cs typeface="Trebuchet MS" panose="020B0603020202020204"/>
            </a:endParaRPr>
          </a:p>
        </p:txBody>
      </p:sp>
      <p:sp>
        <p:nvSpPr>
          <p:cNvPr id="17" name="object 17"/>
          <p:cNvSpPr/>
          <p:nvPr/>
        </p:nvSpPr>
        <p:spPr>
          <a:xfrm>
            <a:off x="3732403" y="1909064"/>
            <a:ext cx="1320800" cy="325755"/>
          </a:xfrm>
          <a:custGeom>
            <a:avLst/>
            <a:gdLst/>
            <a:ahLst/>
            <a:cxnLst/>
            <a:rect l="l" t="t" r="r" b="b"/>
            <a:pathLst>
              <a:path w="1320800" h="325755">
                <a:moveTo>
                  <a:pt x="1266317" y="0"/>
                </a:moveTo>
                <a:lnTo>
                  <a:pt x="54229" y="0"/>
                </a:lnTo>
                <a:lnTo>
                  <a:pt x="33111" y="4278"/>
                </a:lnTo>
                <a:lnTo>
                  <a:pt x="15875" y="15938"/>
                </a:lnTo>
                <a:lnTo>
                  <a:pt x="4258" y="33218"/>
                </a:lnTo>
                <a:lnTo>
                  <a:pt x="0" y="54356"/>
                </a:lnTo>
                <a:lnTo>
                  <a:pt x="0" y="271525"/>
                </a:lnTo>
                <a:lnTo>
                  <a:pt x="4258" y="292643"/>
                </a:lnTo>
                <a:lnTo>
                  <a:pt x="15875" y="309880"/>
                </a:lnTo>
                <a:lnTo>
                  <a:pt x="33111" y="321496"/>
                </a:lnTo>
                <a:lnTo>
                  <a:pt x="54229" y="325755"/>
                </a:lnTo>
                <a:lnTo>
                  <a:pt x="1266317" y="325755"/>
                </a:lnTo>
                <a:lnTo>
                  <a:pt x="1287434" y="321496"/>
                </a:lnTo>
                <a:lnTo>
                  <a:pt x="1304671" y="309880"/>
                </a:lnTo>
                <a:lnTo>
                  <a:pt x="1316287" y="292643"/>
                </a:lnTo>
                <a:lnTo>
                  <a:pt x="1320546" y="271525"/>
                </a:lnTo>
                <a:lnTo>
                  <a:pt x="1320546" y="54356"/>
                </a:lnTo>
                <a:lnTo>
                  <a:pt x="1316287" y="33218"/>
                </a:lnTo>
                <a:lnTo>
                  <a:pt x="1304671" y="15938"/>
                </a:lnTo>
                <a:lnTo>
                  <a:pt x="1287434" y="4278"/>
                </a:lnTo>
                <a:lnTo>
                  <a:pt x="1266317" y="0"/>
                </a:lnTo>
                <a:close/>
              </a:path>
            </a:pathLst>
          </a:custGeom>
          <a:solidFill>
            <a:srgbClr val="CCCCCC"/>
          </a:solidFill>
        </p:spPr>
        <p:txBody>
          <a:bodyPr wrap="square" lIns="0" tIns="0" rIns="0" bIns="0" rtlCol="0"/>
          <a:lstStyle/>
          <a:p/>
        </p:txBody>
      </p:sp>
      <p:sp>
        <p:nvSpPr>
          <p:cNvPr id="18" name="object 18"/>
          <p:cNvSpPr/>
          <p:nvPr/>
        </p:nvSpPr>
        <p:spPr>
          <a:xfrm>
            <a:off x="3732403" y="1909064"/>
            <a:ext cx="1320800" cy="325755"/>
          </a:xfrm>
          <a:custGeom>
            <a:avLst/>
            <a:gdLst/>
            <a:ahLst/>
            <a:cxnLst/>
            <a:rect l="l" t="t" r="r" b="b"/>
            <a:pathLst>
              <a:path w="1320800" h="325755">
                <a:moveTo>
                  <a:pt x="0" y="54356"/>
                </a:moveTo>
                <a:lnTo>
                  <a:pt x="4258" y="33218"/>
                </a:lnTo>
                <a:lnTo>
                  <a:pt x="15875" y="15938"/>
                </a:lnTo>
                <a:lnTo>
                  <a:pt x="33111" y="4278"/>
                </a:lnTo>
                <a:lnTo>
                  <a:pt x="54229" y="0"/>
                </a:lnTo>
                <a:lnTo>
                  <a:pt x="1266317" y="0"/>
                </a:lnTo>
                <a:lnTo>
                  <a:pt x="1287434" y="4278"/>
                </a:lnTo>
                <a:lnTo>
                  <a:pt x="1304671" y="15938"/>
                </a:lnTo>
                <a:lnTo>
                  <a:pt x="1316287" y="33218"/>
                </a:lnTo>
                <a:lnTo>
                  <a:pt x="1320546" y="54356"/>
                </a:lnTo>
                <a:lnTo>
                  <a:pt x="1320546" y="271525"/>
                </a:lnTo>
                <a:lnTo>
                  <a:pt x="1316287" y="292643"/>
                </a:lnTo>
                <a:lnTo>
                  <a:pt x="1304671" y="309880"/>
                </a:lnTo>
                <a:lnTo>
                  <a:pt x="1287434" y="321496"/>
                </a:lnTo>
                <a:lnTo>
                  <a:pt x="1266317" y="325755"/>
                </a:lnTo>
                <a:lnTo>
                  <a:pt x="54229" y="325755"/>
                </a:lnTo>
                <a:lnTo>
                  <a:pt x="33111" y="321496"/>
                </a:lnTo>
                <a:lnTo>
                  <a:pt x="15875" y="309880"/>
                </a:lnTo>
                <a:lnTo>
                  <a:pt x="4258" y="292643"/>
                </a:lnTo>
                <a:lnTo>
                  <a:pt x="0" y="271525"/>
                </a:lnTo>
                <a:lnTo>
                  <a:pt x="0" y="54356"/>
                </a:lnTo>
                <a:close/>
              </a:path>
            </a:pathLst>
          </a:custGeom>
          <a:ln w="9525">
            <a:solidFill>
              <a:srgbClr val="666666"/>
            </a:solidFill>
          </a:ln>
        </p:spPr>
        <p:txBody>
          <a:bodyPr wrap="square" lIns="0" tIns="0" rIns="0" bIns="0" rtlCol="0"/>
          <a:lstStyle/>
          <a:p/>
        </p:txBody>
      </p:sp>
      <p:sp>
        <p:nvSpPr>
          <p:cNvPr id="19" name="object 19"/>
          <p:cNvSpPr txBox="1"/>
          <p:nvPr/>
        </p:nvSpPr>
        <p:spPr>
          <a:xfrm>
            <a:off x="3737165" y="1934717"/>
            <a:ext cx="1311275" cy="267335"/>
          </a:xfrm>
          <a:prstGeom prst="rect">
            <a:avLst/>
          </a:prstGeom>
        </p:spPr>
        <p:txBody>
          <a:bodyPr vert="horz" wrap="square" lIns="0" tIns="17145" rIns="0" bIns="0" rtlCol="0">
            <a:spAutoFit/>
          </a:bodyPr>
          <a:lstStyle/>
          <a:p>
            <a:pPr marL="415925">
              <a:lnSpc>
                <a:spcPct val="100000"/>
              </a:lnSpc>
              <a:spcBef>
                <a:spcPts val="135"/>
              </a:spcBef>
            </a:pPr>
            <a:r>
              <a:rPr sz="1550" spc="20"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20" name="object 20"/>
          <p:cNvSpPr/>
          <p:nvPr/>
        </p:nvSpPr>
        <p:spPr>
          <a:xfrm>
            <a:off x="5052948" y="2033523"/>
            <a:ext cx="913130" cy="76200"/>
          </a:xfrm>
          <a:custGeom>
            <a:avLst/>
            <a:gdLst/>
            <a:ahLst/>
            <a:cxnLst/>
            <a:rect l="l" t="t" r="r" b="b"/>
            <a:pathLst>
              <a:path w="913129" h="76200">
                <a:moveTo>
                  <a:pt x="76073" y="0"/>
                </a:moveTo>
                <a:lnTo>
                  <a:pt x="0" y="38353"/>
                </a:lnTo>
                <a:lnTo>
                  <a:pt x="76326" y="76200"/>
                </a:lnTo>
                <a:lnTo>
                  <a:pt x="76221" y="44450"/>
                </a:lnTo>
                <a:lnTo>
                  <a:pt x="63626" y="44450"/>
                </a:lnTo>
                <a:lnTo>
                  <a:pt x="63500" y="31750"/>
                </a:lnTo>
                <a:lnTo>
                  <a:pt x="76178" y="31713"/>
                </a:lnTo>
                <a:lnTo>
                  <a:pt x="76073" y="0"/>
                </a:lnTo>
                <a:close/>
              </a:path>
              <a:path w="913129" h="76200">
                <a:moveTo>
                  <a:pt x="76178" y="31713"/>
                </a:moveTo>
                <a:lnTo>
                  <a:pt x="63500" y="31750"/>
                </a:lnTo>
                <a:lnTo>
                  <a:pt x="63626" y="44450"/>
                </a:lnTo>
                <a:lnTo>
                  <a:pt x="76221" y="44414"/>
                </a:lnTo>
                <a:lnTo>
                  <a:pt x="76178" y="31713"/>
                </a:lnTo>
                <a:close/>
              </a:path>
              <a:path w="913129" h="76200">
                <a:moveTo>
                  <a:pt x="76221" y="44414"/>
                </a:moveTo>
                <a:lnTo>
                  <a:pt x="63626" y="44450"/>
                </a:lnTo>
                <a:lnTo>
                  <a:pt x="76221" y="44450"/>
                </a:lnTo>
                <a:close/>
              </a:path>
              <a:path w="913129" h="76200">
                <a:moveTo>
                  <a:pt x="912622" y="29337"/>
                </a:moveTo>
                <a:lnTo>
                  <a:pt x="76178" y="31713"/>
                </a:lnTo>
                <a:lnTo>
                  <a:pt x="76221" y="44414"/>
                </a:lnTo>
                <a:lnTo>
                  <a:pt x="912622" y="42037"/>
                </a:lnTo>
                <a:lnTo>
                  <a:pt x="912622" y="29337"/>
                </a:lnTo>
                <a:close/>
              </a:path>
            </a:pathLst>
          </a:custGeom>
          <a:solidFill>
            <a:srgbClr val="000000"/>
          </a:solidFill>
        </p:spPr>
        <p:txBody>
          <a:bodyPr wrap="square" lIns="0" tIns="0" rIns="0" bIns="0" rtlCol="0"/>
          <a:lstStyle/>
          <a:p/>
        </p:txBody>
      </p:sp>
      <p:sp>
        <p:nvSpPr>
          <p:cNvPr id="21" name="object 21"/>
          <p:cNvSpPr/>
          <p:nvPr/>
        </p:nvSpPr>
        <p:spPr>
          <a:xfrm>
            <a:off x="2757423" y="2033904"/>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22" name="object 22"/>
          <p:cNvSpPr txBox="1"/>
          <p:nvPr/>
        </p:nvSpPr>
        <p:spPr>
          <a:xfrm>
            <a:off x="5965571" y="2380932"/>
            <a:ext cx="2583180" cy="362585"/>
          </a:xfrm>
          <a:prstGeom prst="rect">
            <a:avLst/>
          </a:prstGeom>
          <a:solidFill>
            <a:srgbClr val="FFFFFF"/>
          </a:solidFill>
          <a:ln w="9525">
            <a:solidFill>
              <a:srgbClr val="585858"/>
            </a:solidFill>
          </a:ln>
        </p:spPr>
        <p:txBody>
          <a:bodyPr vert="horz" wrap="square" lIns="0" tIns="22860" rIns="0" bIns="0" rtlCol="0">
            <a:spAutoFit/>
          </a:bodyPr>
          <a:lstStyle/>
          <a:p>
            <a:pPr marL="93980">
              <a:lnSpc>
                <a:spcPts val="1240"/>
              </a:lnSpc>
              <a:spcBef>
                <a:spcPts val="180"/>
              </a:spcBef>
            </a:pPr>
            <a:r>
              <a:rPr sz="1050" spc="20" dirty="0">
                <a:latin typeface="Trebuchet MS" panose="020B0603020202020204"/>
                <a:cs typeface="Trebuchet MS" panose="020B0603020202020204"/>
              </a:rPr>
              <a:t>0000000000000000002bb8e009cecb5c</a:t>
            </a:r>
            <a:endParaRPr sz="1050">
              <a:latin typeface="Trebuchet MS" panose="020B0603020202020204"/>
              <a:cs typeface="Trebuchet MS" panose="020B0603020202020204"/>
            </a:endParaRPr>
          </a:p>
          <a:p>
            <a:pPr marL="93980">
              <a:lnSpc>
                <a:spcPts val="1240"/>
              </a:lnSpc>
            </a:pPr>
            <a:r>
              <a:rPr sz="1050" spc="15" dirty="0">
                <a:latin typeface="Trebuchet MS" panose="020B0603020202020204"/>
                <a:cs typeface="Trebuchet MS" panose="020B0603020202020204"/>
              </a:rPr>
              <a:t>4a1249eab285a479a1a83b8a17b4be53</a:t>
            </a:r>
            <a:endParaRPr sz="1050">
              <a:latin typeface="Trebuchet MS" panose="020B0603020202020204"/>
              <a:cs typeface="Trebuchet MS" panose="020B0603020202020204"/>
            </a:endParaRPr>
          </a:p>
        </p:txBody>
      </p:sp>
      <p:sp>
        <p:nvSpPr>
          <p:cNvPr id="23" name="object 23"/>
          <p:cNvSpPr/>
          <p:nvPr/>
        </p:nvSpPr>
        <p:spPr>
          <a:xfrm>
            <a:off x="3732403" y="2402077"/>
            <a:ext cx="1320800" cy="326390"/>
          </a:xfrm>
          <a:custGeom>
            <a:avLst/>
            <a:gdLst/>
            <a:ahLst/>
            <a:cxnLst/>
            <a:rect l="l" t="t" r="r" b="b"/>
            <a:pathLst>
              <a:path w="1320800" h="326389">
                <a:moveTo>
                  <a:pt x="1266317" y="0"/>
                </a:moveTo>
                <a:lnTo>
                  <a:pt x="54229" y="0"/>
                </a:lnTo>
                <a:lnTo>
                  <a:pt x="33111" y="4278"/>
                </a:lnTo>
                <a:lnTo>
                  <a:pt x="15875" y="15938"/>
                </a:lnTo>
                <a:lnTo>
                  <a:pt x="4258" y="33218"/>
                </a:lnTo>
                <a:lnTo>
                  <a:pt x="0" y="54356"/>
                </a:lnTo>
                <a:lnTo>
                  <a:pt x="0" y="271526"/>
                </a:lnTo>
                <a:lnTo>
                  <a:pt x="4258" y="292663"/>
                </a:lnTo>
                <a:lnTo>
                  <a:pt x="15875" y="309943"/>
                </a:lnTo>
                <a:lnTo>
                  <a:pt x="33111" y="321603"/>
                </a:lnTo>
                <a:lnTo>
                  <a:pt x="54229" y="325882"/>
                </a:lnTo>
                <a:lnTo>
                  <a:pt x="1266317" y="325882"/>
                </a:lnTo>
                <a:lnTo>
                  <a:pt x="1287434" y="321603"/>
                </a:lnTo>
                <a:lnTo>
                  <a:pt x="1304671" y="309943"/>
                </a:lnTo>
                <a:lnTo>
                  <a:pt x="1316287" y="292663"/>
                </a:lnTo>
                <a:lnTo>
                  <a:pt x="1320546" y="271526"/>
                </a:lnTo>
                <a:lnTo>
                  <a:pt x="1320546" y="54356"/>
                </a:lnTo>
                <a:lnTo>
                  <a:pt x="1316287" y="33218"/>
                </a:lnTo>
                <a:lnTo>
                  <a:pt x="1304671" y="15938"/>
                </a:lnTo>
                <a:lnTo>
                  <a:pt x="1287434" y="4278"/>
                </a:lnTo>
                <a:lnTo>
                  <a:pt x="1266317" y="0"/>
                </a:lnTo>
                <a:close/>
              </a:path>
            </a:pathLst>
          </a:custGeom>
          <a:solidFill>
            <a:srgbClr val="CCCCCC"/>
          </a:solidFill>
        </p:spPr>
        <p:txBody>
          <a:bodyPr wrap="square" lIns="0" tIns="0" rIns="0" bIns="0" rtlCol="0"/>
          <a:lstStyle/>
          <a:p/>
        </p:txBody>
      </p:sp>
      <p:sp>
        <p:nvSpPr>
          <p:cNvPr id="24" name="object 24"/>
          <p:cNvSpPr/>
          <p:nvPr/>
        </p:nvSpPr>
        <p:spPr>
          <a:xfrm>
            <a:off x="3732403" y="2402077"/>
            <a:ext cx="1320800" cy="326390"/>
          </a:xfrm>
          <a:custGeom>
            <a:avLst/>
            <a:gdLst/>
            <a:ahLst/>
            <a:cxnLst/>
            <a:rect l="l" t="t" r="r" b="b"/>
            <a:pathLst>
              <a:path w="1320800" h="326389">
                <a:moveTo>
                  <a:pt x="0" y="54356"/>
                </a:moveTo>
                <a:lnTo>
                  <a:pt x="4258" y="33218"/>
                </a:lnTo>
                <a:lnTo>
                  <a:pt x="15875" y="15938"/>
                </a:lnTo>
                <a:lnTo>
                  <a:pt x="33111" y="4278"/>
                </a:lnTo>
                <a:lnTo>
                  <a:pt x="54229" y="0"/>
                </a:lnTo>
                <a:lnTo>
                  <a:pt x="1266317" y="0"/>
                </a:lnTo>
                <a:lnTo>
                  <a:pt x="1287434" y="4278"/>
                </a:lnTo>
                <a:lnTo>
                  <a:pt x="1304671" y="15938"/>
                </a:lnTo>
                <a:lnTo>
                  <a:pt x="1316287" y="33218"/>
                </a:lnTo>
                <a:lnTo>
                  <a:pt x="1320546" y="54356"/>
                </a:lnTo>
                <a:lnTo>
                  <a:pt x="1320546" y="271526"/>
                </a:lnTo>
                <a:lnTo>
                  <a:pt x="1316287" y="292663"/>
                </a:lnTo>
                <a:lnTo>
                  <a:pt x="1304671" y="309943"/>
                </a:lnTo>
                <a:lnTo>
                  <a:pt x="1287434" y="321603"/>
                </a:lnTo>
                <a:lnTo>
                  <a:pt x="1266317" y="325882"/>
                </a:lnTo>
                <a:lnTo>
                  <a:pt x="54229" y="325882"/>
                </a:lnTo>
                <a:lnTo>
                  <a:pt x="33111" y="321603"/>
                </a:lnTo>
                <a:lnTo>
                  <a:pt x="15875" y="309943"/>
                </a:lnTo>
                <a:lnTo>
                  <a:pt x="4258" y="292663"/>
                </a:lnTo>
                <a:lnTo>
                  <a:pt x="0" y="271526"/>
                </a:lnTo>
                <a:lnTo>
                  <a:pt x="0" y="54356"/>
                </a:lnTo>
                <a:close/>
              </a:path>
            </a:pathLst>
          </a:custGeom>
          <a:ln w="9525">
            <a:solidFill>
              <a:srgbClr val="666666"/>
            </a:solidFill>
          </a:ln>
        </p:spPr>
        <p:txBody>
          <a:bodyPr wrap="square" lIns="0" tIns="0" rIns="0" bIns="0" rtlCol="0"/>
          <a:lstStyle/>
          <a:p/>
        </p:txBody>
      </p:sp>
      <p:sp>
        <p:nvSpPr>
          <p:cNvPr id="25" name="object 25"/>
          <p:cNvSpPr txBox="1"/>
          <p:nvPr/>
        </p:nvSpPr>
        <p:spPr>
          <a:xfrm>
            <a:off x="3737165" y="2428113"/>
            <a:ext cx="1311275" cy="267335"/>
          </a:xfrm>
          <a:prstGeom prst="rect">
            <a:avLst/>
          </a:prstGeom>
        </p:spPr>
        <p:txBody>
          <a:bodyPr vert="horz" wrap="square" lIns="0" tIns="17145" rIns="0" bIns="0" rtlCol="0">
            <a:spAutoFit/>
          </a:bodyPr>
          <a:lstStyle/>
          <a:p>
            <a:pPr marL="415925">
              <a:lnSpc>
                <a:spcPct val="100000"/>
              </a:lnSpc>
              <a:spcBef>
                <a:spcPts val="135"/>
              </a:spcBef>
            </a:pPr>
            <a:r>
              <a:rPr sz="1550" spc="20"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26" name="object 26"/>
          <p:cNvSpPr/>
          <p:nvPr/>
        </p:nvSpPr>
        <p:spPr>
          <a:xfrm rot="1800000">
            <a:off x="5006975" y="2309495"/>
            <a:ext cx="1098550" cy="130175"/>
          </a:xfrm>
          <a:custGeom>
            <a:avLst/>
            <a:gdLst/>
            <a:ahLst/>
            <a:cxnLst/>
            <a:rect l="l" t="t" r="r" b="b"/>
            <a:pathLst>
              <a:path w="913129" h="76200">
                <a:moveTo>
                  <a:pt x="76073" y="0"/>
                </a:moveTo>
                <a:lnTo>
                  <a:pt x="0" y="38354"/>
                </a:lnTo>
                <a:lnTo>
                  <a:pt x="76326" y="76200"/>
                </a:lnTo>
                <a:lnTo>
                  <a:pt x="76221" y="44450"/>
                </a:lnTo>
                <a:lnTo>
                  <a:pt x="63626" y="44450"/>
                </a:lnTo>
                <a:lnTo>
                  <a:pt x="63500" y="31750"/>
                </a:lnTo>
                <a:lnTo>
                  <a:pt x="76178" y="31713"/>
                </a:lnTo>
                <a:lnTo>
                  <a:pt x="76073" y="0"/>
                </a:lnTo>
                <a:close/>
              </a:path>
              <a:path w="913129" h="76200">
                <a:moveTo>
                  <a:pt x="76178" y="31713"/>
                </a:moveTo>
                <a:lnTo>
                  <a:pt x="63500" y="31750"/>
                </a:lnTo>
                <a:lnTo>
                  <a:pt x="63626" y="44450"/>
                </a:lnTo>
                <a:lnTo>
                  <a:pt x="76221" y="44414"/>
                </a:lnTo>
                <a:lnTo>
                  <a:pt x="76178" y="31713"/>
                </a:lnTo>
                <a:close/>
              </a:path>
              <a:path w="913129" h="76200">
                <a:moveTo>
                  <a:pt x="76221" y="44414"/>
                </a:moveTo>
                <a:lnTo>
                  <a:pt x="63626" y="44450"/>
                </a:lnTo>
                <a:lnTo>
                  <a:pt x="76221" y="44450"/>
                </a:lnTo>
                <a:close/>
              </a:path>
              <a:path w="913129" h="76200">
                <a:moveTo>
                  <a:pt x="912622" y="29337"/>
                </a:moveTo>
                <a:lnTo>
                  <a:pt x="76178" y="31713"/>
                </a:lnTo>
                <a:lnTo>
                  <a:pt x="76221" y="44414"/>
                </a:lnTo>
                <a:lnTo>
                  <a:pt x="912622" y="42037"/>
                </a:lnTo>
                <a:lnTo>
                  <a:pt x="912622" y="29337"/>
                </a:lnTo>
                <a:close/>
              </a:path>
            </a:pathLst>
          </a:custGeom>
          <a:solidFill>
            <a:srgbClr val="000000"/>
          </a:solidFill>
        </p:spPr>
        <p:txBody>
          <a:bodyPr wrap="square" lIns="0" tIns="0" rIns="0" bIns="0" rtlCol="0"/>
          <a:lstStyle/>
          <a:p/>
        </p:txBody>
      </p:sp>
      <p:sp>
        <p:nvSpPr>
          <p:cNvPr id="27" name="object 27"/>
          <p:cNvSpPr/>
          <p:nvPr/>
        </p:nvSpPr>
        <p:spPr>
          <a:xfrm>
            <a:off x="2757423" y="2526919"/>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28" name="object 28"/>
          <p:cNvSpPr txBox="1"/>
          <p:nvPr/>
        </p:nvSpPr>
        <p:spPr>
          <a:xfrm>
            <a:off x="5965571" y="2991675"/>
            <a:ext cx="2583180" cy="362585"/>
          </a:xfrm>
          <a:prstGeom prst="rect">
            <a:avLst/>
          </a:prstGeom>
          <a:solidFill>
            <a:srgbClr val="FFFFFF"/>
          </a:solidFill>
          <a:ln w="9525">
            <a:solidFill>
              <a:srgbClr val="585858"/>
            </a:solidFill>
          </a:ln>
        </p:spPr>
        <p:txBody>
          <a:bodyPr vert="horz" wrap="square" lIns="0" tIns="22860" rIns="0" bIns="0" rtlCol="0">
            <a:spAutoFit/>
          </a:bodyPr>
          <a:lstStyle/>
          <a:p>
            <a:pPr marL="93980">
              <a:lnSpc>
                <a:spcPts val="1245"/>
              </a:lnSpc>
              <a:spcBef>
                <a:spcPts val="180"/>
              </a:spcBef>
            </a:pPr>
            <a:r>
              <a:rPr sz="1050" spc="20" dirty="0">
                <a:latin typeface="Trebuchet MS" panose="020B0603020202020204"/>
                <a:cs typeface="Trebuchet MS" panose="020B0603020202020204"/>
              </a:rPr>
              <a:t>0000000000000000001c6251ef8876fa6</a:t>
            </a:r>
            <a:endParaRPr sz="1050">
              <a:latin typeface="Trebuchet MS" panose="020B0603020202020204"/>
              <a:cs typeface="Trebuchet MS" panose="020B0603020202020204"/>
            </a:endParaRPr>
          </a:p>
          <a:p>
            <a:pPr marL="93980">
              <a:lnSpc>
                <a:spcPts val="1245"/>
              </a:lnSpc>
            </a:pPr>
            <a:r>
              <a:rPr sz="1050" spc="15" dirty="0">
                <a:latin typeface="Trebuchet MS" panose="020B0603020202020204"/>
                <a:cs typeface="Trebuchet MS" panose="020B0603020202020204"/>
              </a:rPr>
              <a:t>a28368c6461d7a477fce57a71abc834</a:t>
            </a:r>
            <a:endParaRPr sz="1050">
              <a:latin typeface="Trebuchet MS" panose="020B0603020202020204"/>
              <a:cs typeface="Trebuchet MS" panose="020B0603020202020204"/>
            </a:endParaRPr>
          </a:p>
        </p:txBody>
      </p:sp>
      <p:sp>
        <p:nvSpPr>
          <p:cNvPr id="29" name="object 29"/>
          <p:cNvSpPr/>
          <p:nvPr/>
        </p:nvSpPr>
        <p:spPr>
          <a:xfrm>
            <a:off x="3732403" y="3012820"/>
            <a:ext cx="1320800" cy="325755"/>
          </a:xfrm>
          <a:custGeom>
            <a:avLst/>
            <a:gdLst/>
            <a:ahLst/>
            <a:cxnLst/>
            <a:rect l="l" t="t" r="r" b="b"/>
            <a:pathLst>
              <a:path w="1320800" h="325754">
                <a:moveTo>
                  <a:pt x="1266317" y="0"/>
                </a:moveTo>
                <a:lnTo>
                  <a:pt x="54229" y="0"/>
                </a:lnTo>
                <a:lnTo>
                  <a:pt x="33111" y="4260"/>
                </a:lnTo>
                <a:lnTo>
                  <a:pt x="15875" y="15890"/>
                </a:lnTo>
                <a:lnTo>
                  <a:pt x="4258" y="33164"/>
                </a:lnTo>
                <a:lnTo>
                  <a:pt x="0" y="54356"/>
                </a:lnTo>
                <a:lnTo>
                  <a:pt x="0" y="271526"/>
                </a:lnTo>
                <a:lnTo>
                  <a:pt x="4258" y="292643"/>
                </a:lnTo>
                <a:lnTo>
                  <a:pt x="15875" y="309880"/>
                </a:lnTo>
                <a:lnTo>
                  <a:pt x="33111" y="321496"/>
                </a:lnTo>
                <a:lnTo>
                  <a:pt x="54229" y="325755"/>
                </a:lnTo>
                <a:lnTo>
                  <a:pt x="1266317" y="325755"/>
                </a:lnTo>
                <a:lnTo>
                  <a:pt x="1287434" y="321496"/>
                </a:lnTo>
                <a:lnTo>
                  <a:pt x="1304670" y="309880"/>
                </a:lnTo>
                <a:lnTo>
                  <a:pt x="1316287" y="292643"/>
                </a:lnTo>
                <a:lnTo>
                  <a:pt x="1320546" y="271526"/>
                </a:lnTo>
                <a:lnTo>
                  <a:pt x="1320546" y="54356"/>
                </a:lnTo>
                <a:lnTo>
                  <a:pt x="1316287" y="33164"/>
                </a:lnTo>
                <a:lnTo>
                  <a:pt x="1304671" y="15890"/>
                </a:lnTo>
                <a:lnTo>
                  <a:pt x="1287434" y="4260"/>
                </a:lnTo>
                <a:lnTo>
                  <a:pt x="1266317" y="0"/>
                </a:lnTo>
                <a:close/>
              </a:path>
            </a:pathLst>
          </a:custGeom>
          <a:solidFill>
            <a:srgbClr val="CCCCCC"/>
          </a:solidFill>
        </p:spPr>
        <p:txBody>
          <a:bodyPr wrap="square" lIns="0" tIns="0" rIns="0" bIns="0" rtlCol="0"/>
          <a:lstStyle/>
          <a:p/>
        </p:txBody>
      </p:sp>
      <p:sp>
        <p:nvSpPr>
          <p:cNvPr id="30" name="object 30"/>
          <p:cNvSpPr/>
          <p:nvPr/>
        </p:nvSpPr>
        <p:spPr>
          <a:xfrm>
            <a:off x="3732403" y="3012820"/>
            <a:ext cx="1320800" cy="325755"/>
          </a:xfrm>
          <a:custGeom>
            <a:avLst/>
            <a:gdLst/>
            <a:ahLst/>
            <a:cxnLst/>
            <a:rect l="l" t="t" r="r" b="b"/>
            <a:pathLst>
              <a:path w="1320800" h="325754">
                <a:moveTo>
                  <a:pt x="0" y="54356"/>
                </a:moveTo>
                <a:lnTo>
                  <a:pt x="4258" y="33164"/>
                </a:lnTo>
                <a:lnTo>
                  <a:pt x="15875" y="15890"/>
                </a:lnTo>
                <a:lnTo>
                  <a:pt x="33111" y="4260"/>
                </a:lnTo>
                <a:lnTo>
                  <a:pt x="54229" y="0"/>
                </a:lnTo>
                <a:lnTo>
                  <a:pt x="1266317" y="0"/>
                </a:lnTo>
                <a:lnTo>
                  <a:pt x="1287434" y="4260"/>
                </a:lnTo>
                <a:lnTo>
                  <a:pt x="1304671" y="15890"/>
                </a:lnTo>
                <a:lnTo>
                  <a:pt x="1316287" y="33164"/>
                </a:lnTo>
                <a:lnTo>
                  <a:pt x="1320546" y="54356"/>
                </a:lnTo>
                <a:lnTo>
                  <a:pt x="1320546" y="271526"/>
                </a:lnTo>
                <a:lnTo>
                  <a:pt x="1316287" y="292643"/>
                </a:lnTo>
                <a:lnTo>
                  <a:pt x="1304671" y="309880"/>
                </a:lnTo>
                <a:lnTo>
                  <a:pt x="1287434" y="321496"/>
                </a:lnTo>
                <a:lnTo>
                  <a:pt x="1266317" y="325755"/>
                </a:lnTo>
                <a:lnTo>
                  <a:pt x="54229" y="325755"/>
                </a:lnTo>
                <a:lnTo>
                  <a:pt x="33111" y="321496"/>
                </a:lnTo>
                <a:lnTo>
                  <a:pt x="15875" y="309880"/>
                </a:lnTo>
                <a:lnTo>
                  <a:pt x="4258" y="292643"/>
                </a:lnTo>
                <a:lnTo>
                  <a:pt x="0" y="271526"/>
                </a:lnTo>
                <a:lnTo>
                  <a:pt x="0" y="54356"/>
                </a:lnTo>
                <a:close/>
              </a:path>
            </a:pathLst>
          </a:custGeom>
          <a:ln w="9525">
            <a:solidFill>
              <a:srgbClr val="666666"/>
            </a:solidFill>
          </a:ln>
        </p:spPr>
        <p:txBody>
          <a:bodyPr wrap="square" lIns="0" tIns="0" rIns="0" bIns="0" rtlCol="0"/>
          <a:lstStyle/>
          <a:p/>
        </p:txBody>
      </p:sp>
      <p:sp>
        <p:nvSpPr>
          <p:cNvPr id="31" name="object 31"/>
          <p:cNvSpPr txBox="1"/>
          <p:nvPr/>
        </p:nvSpPr>
        <p:spPr>
          <a:xfrm>
            <a:off x="3737165" y="3039313"/>
            <a:ext cx="1311275" cy="267335"/>
          </a:xfrm>
          <a:prstGeom prst="rect">
            <a:avLst/>
          </a:prstGeom>
        </p:spPr>
        <p:txBody>
          <a:bodyPr vert="horz" wrap="square" lIns="0" tIns="17145" rIns="0" bIns="0" rtlCol="0">
            <a:spAutoFit/>
          </a:bodyPr>
          <a:lstStyle/>
          <a:p>
            <a:pPr marL="415925">
              <a:lnSpc>
                <a:spcPct val="100000"/>
              </a:lnSpc>
              <a:spcBef>
                <a:spcPts val="135"/>
              </a:spcBef>
            </a:pPr>
            <a:r>
              <a:rPr sz="1550" spc="15"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32" name="object 32"/>
          <p:cNvSpPr/>
          <p:nvPr/>
        </p:nvSpPr>
        <p:spPr>
          <a:xfrm rot="1980000">
            <a:off x="4879340" y="2597785"/>
            <a:ext cx="1303655" cy="93980"/>
          </a:xfrm>
          <a:custGeom>
            <a:avLst/>
            <a:gdLst/>
            <a:ahLst/>
            <a:cxnLst/>
            <a:rect l="l" t="t" r="r" b="b"/>
            <a:pathLst>
              <a:path w="913129" h="76200">
                <a:moveTo>
                  <a:pt x="76073" y="0"/>
                </a:moveTo>
                <a:lnTo>
                  <a:pt x="0" y="38354"/>
                </a:lnTo>
                <a:lnTo>
                  <a:pt x="76326" y="76200"/>
                </a:lnTo>
                <a:lnTo>
                  <a:pt x="76221" y="44450"/>
                </a:lnTo>
                <a:lnTo>
                  <a:pt x="63626" y="44450"/>
                </a:lnTo>
                <a:lnTo>
                  <a:pt x="63500" y="31750"/>
                </a:lnTo>
                <a:lnTo>
                  <a:pt x="76178" y="31712"/>
                </a:lnTo>
                <a:lnTo>
                  <a:pt x="76073" y="0"/>
                </a:lnTo>
                <a:close/>
              </a:path>
              <a:path w="913129" h="76200">
                <a:moveTo>
                  <a:pt x="76178" y="31712"/>
                </a:moveTo>
                <a:lnTo>
                  <a:pt x="63500" y="31750"/>
                </a:lnTo>
                <a:lnTo>
                  <a:pt x="63626" y="44450"/>
                </a:lnTo>
                <a:lnTo>
                  <a:pt x="76221" y="44412"/>
                </a:lnTo>
                <a:lnTo>
                  <a:pt x="76178" y="31712"/>
                </a:lnTo>
                <a:close/>
              </a:path>
              <a:path w="913129" h="76200">
                <a:moveTo>
                  <a:pt x="76221" y="44412"/>
                </a:moveTo>
                <a:lnTo>
                  <a:pt x="63626" y="44450"/>
                </a:lnTo>
                <a:lnTo>
                  <a:pt x="76221" y="44450"/>
                </a:lnTo>
                <a:close/>
              </a:path>
              <a:path w="913129" h="76200">
                <a:moveTo>
                  <a:pt x="912622" y="29210"/>
                </a:moveTo>
                <a:lnTo>
                  <a:pt x="76178" y="31712"/>
                </a:lnTo>
                <a:lnTo>
                  <a:pt x="76221" y="44412"/>
                </a:lnTo>
                <a:lnTo>
                  <a:pt x="912622" y="41910"/>
                </a:lnTo>
                <a:lnTo>
                  <a:pt x="912622" y="29210"/>
                </a:lnTo>
                <a:close/>
              </a:path>
            </a:pathLst>
          </a:custGeom>
          <a:solidFill>
            <a:srgbClr val="000000"/>
          </a:solidFill>
        </p:spPr>
        <p:txBody>
          <a:bodyPr wrap="square" lIns="0" tIns="0" rIns="0" bIns="0" rtlCol="0"/>
          <a:lstStyle/>
          <a:p/>
        </p:txBody>
      </p:sp>
      <p:sp>
        <p:nvSpPr>
          <p:cNvPr id="33" name="object 33"/>
          <p:cNvSpPr/>
          <p:nvPr/>
        </p:nvSpPr>
        <p:spPr>
          <a:xfrm>
            <a:off x="2757423" y="3137661"/>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34" name="object 34"/>
          <p:cNvSpPr txBox="1"/>
          <p:nvPr/>
        </p:nvSpPr>
        <p:spPr>
          <a:xfrm>
            <a:off x="4207002" y="2705862"/>
            <a:ext cx="432434"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panose="020B0604020202020204"/>
                <a:cs typeface="Arial" panose="020B0604020202020204"/>
              </a:rPr>
              <a:t>…</a:t>
            </a:r>
            <a:r>
              <a:rPr sz="1400" b="1" spc="-70" dirty="0">
                <a:latin typeface="Arial" panose="020B0604020202020204"/>
                <a:cs typeface="Arial" panose="020B0604020202020204"/>
              </a:rPr>
              <a:t> </a:t>
            </a:r>
            <a:r>
              <a:rPr sz="1400" b="1" dirty="0">
                <a:latin typeface="Arial" panose="020B0604020202020204"/>
                <a:cs typeface="Arial" panose="020B0604020202020204"/>
              </a:rPr>
              <a:t>…</a:t>
            </a:r>
            <a:endParaRPr sz="1400">
              <a:latin typeface="Arial" panose="020B0604020202020204"/>
              <a:cs typeface="Arial" panose="020B0604020202020204"/>
            </a:endParaRPr>
          </a:p>
        </p:txBody>
      </p:sp>
      <p:sp>
        <p:nvSpPr>
          <p:cNvPr id="36" name="文本框 35"/>
          <p:cNvSpPr txBox="1"/>
          <p:nvPr/>
        </p:nvSpPr>
        <p:spPr>
          <a:xfrm>
            <a:off x="3138170" y="3732530"/>
            <a:ext cx="2558415" cy="922020"/>
          </a:xfrm>
          <a:prstGeom prst="rect">
            <a:avLst/>
          </a:prstGeom>
          <a:noFill/>
        </p:spPr>
        <p:txBody>
          <a:bodyPr wrap="square" rtlCol="0">
            <a:spAutoFit/>
          </a:bodyPr>
          <a:p>
            <a:r>
              <a:rPr lang="en-US" altLang="zh-CN"/>
              <a:t>              each zone</a:t>
            </a:r>
            <a:endParaRPr lang="en-US" altLang="zh-CN"/>
          </a:p>
          <a:p>
            <a:r>
              <a:rPr lang="en-US" altLang="zh-CN"/>
              <a:t> Effective Mining Power</a:t>
            </a:r>
            <a:endParaRPr lang="en-US" altLang="zh-CN"/>
          </a:p>
          <a:p>
            <a:r>
              <a:rPr lang="en-US" altLang="zh-CN"/>
              <a:t>                    H/n</a:t>
            </a:r>
            <a:endParaRPr lang="zh-CN" altLang="en-US"/>
          </a:p>
        </p:txBody>
      </p:sp>
      <p:sp>
        <p:nvSpPr>
          <p:cNvPr id="37" name="文本框 36"/>
          <p:cNvSpPr txBox="1"/>
          <p:nvPr/>
        </p:nvSpPr>
        <p:spPr>
          <a:xfrm>
            <a:off x="6073140" y="3732530"/>
            <a:ext cx="2357755" cy="645160"/>
          </a:xfrm>
          <a:prstGeom prst="rect">
            <a:avLst/>
          </a:prstGeom>
          <a:noFill/>
        </p:spPr>
        <p:txBody>
          <a:bodyPr wrap="square" rtlCol="0">
            <a:spAutoFit/>
          </a:bodyPr>
          <a:p>
            <a:r>
              <a:rPr lang="en-US" altLang="zh-CN"/>
              <a:t>Physical Mining Power</a:t>
            </a:r>
            <a:endParaRPr lang="en-US" altLang="zh-CN"/>
          </a:p>
          <a:p>
            <a:r>
              <a:rPr lang="en-US" altLang="zh-CN"/>
              <a:t>                    H</a:t>
            </a:r>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5129" y="1236852"/>
            <a:ext cx="2308225" cy="2290445"/>
          </a:xfrm>
          <a:custGeom>
            <a:avLst/>
            <a:gdLst/>
            <a:ahLst/>
            <a:cxnLst/>
            <a:rect l="l" t="t" r="r" b="b"/>
            <a:pathLst>
              <a:path w="2308225" h="2290445">
                <a:moveTo>
                  <a:pt x="0" y="2290191"/>
                </a:moveTo>
                <a:lnTo>
                  <a:pt x="2308225" y="2290191"/>
                </a:lnTo>
                <a:lnTo>
                  <a:pt x="2308225" y="0"/>
                </a:lnTo>
                <a:lnTo>
                  <a:pt x="0" y="0"/>
                </a:lnTo>
                <a:lnTo>
                  <a:pt x="0" y="2290191"/>
                </a:lnTo>
                <a:close/>
              </a:path>
            </a:pathLst>
          </a:custGeom>
          <a:solidFill>
            <a:srgbClr val="B7B7B7"/>
          </a:solidFill>
        </p:spPr>
        <p:txBody>
          <a:bodyPr wrap="square" lIns="0" tIns="0" rIns="0" bIns="0" rtlCol="0"/>
          <a:lstStyle/>
          <a:p/>
        </p:txBody>
      </p:sp>
      <p:sp>
        <p:nvSpPr>
          <p:cNvPr id="3" name="object 3"/>
          <p:cNvSpPr/>
          <p:nvPr/>
        </p:nvSpPr>
        <p:spPr>
          <a:xfrm>
            <a:off x="3466465" y="1331341"/>
            <a:ext cx="1864995" cy="2095500"/>
          </a:xfrm>
          <a:custGeom>
            <a:avLst/>
            <a:gdLst/>
            <a:ahLst/>
            <a:cxnLst/>
            <a:rect l="l" t="t" r="r" b="b"/>
            <a:pathLst>
              <a:path w="1864995" h="2095500">
                <a:moveTo>
                  <a:pt x="0" y="2095245"/>
                </a:moveTo>
                <a:lnTo>
                  <a:pt x="1864487" y="2095245"/>
                </a:lnTo>
                <a:lnTo>
                  <a:pt x="1864487" y="0"/>
                </a:lnTo>
                <a:lnTo>
                  <a:pt x="0" y="0"/>
                </a:lnTo>
                <a:lnTo>
                  <a:pt x="0" y="2095245"/>
                </a:lnTo>
                <a:close/>
              </a:path>
            </a:pathLst>
          </a:custGeom>
          <a:solidFill>
            <a:srgbClr val="EDEDED"/>
          </a:solidFill>
        </p:spPr>
        <p:txBody>
          <a:bodyPr wrap="square" lIns="0" tIns="0" rIns="0" bIns="0" rtlCol="0"/>
          <a:lstStyle/>
          <a:p/>
        </p:txBody>
      </p:sp>
      <p:sp>
        <p:nvSpPr>
          <p:cNvPr id="4" name="object 4"/>
          <p:cNvSpPr/>
          <p:nvPr/>
        </p:nvSpPr>
        <p:spPr>
          <a:xfrm>
            <a:off x="3466465" y="1331341"/>
            <a:ext cx="1864995" cy="2095500"/>
          </a:xfrm>
          <a:custGeom>
            <a:avLst/>
            <a:gdLst/>
            <a:ahLst/>
            <a:cxnLst/>
            <a:rect l="l" t="t" r="r" b="b"/>
            <a:pathLst>
              <a:path w="1864995" h="2095500">
                <a:moveTo>
                  <a:pt x="0" y="2095245"/>
                </a:moveTo>
                <a:lnTo>
                  <a:pt x="1864487" y="2095245"/>
                </a:lnTo>
                <a:lnTo>
                  <a:pt x="1864487" y="0"/>
                </a:lnTo>
                <a:lnTo>
                  <a:pt x="0" y="0"/>
                </a:lnTo>
                <a:lnTo>
                  <a:pt x="0" y="2095245"/>
                </a:lnTo>
                <a:close/>
              </a:path>
            </a:pathLst>
          </a:custGeom>
          <a:ln w="9525">
            <a:solidFill>
              <a:srgbClr val="585858"/>
            </a:solidFill>
          </a:ln>
        </p:spPr>
        <p:txBody>
          <a:bodyPr wrap="square" lIns="0" tIns="0" rIns="0" bIns="0" rtlCol="0"/>
          <a:lstStyle/>
          <a:p/>
        </p:txBody>
      </p:sp>
      <p:sp>
        <p:nvSpPr>
          <p:cNvPr id="5" name="object 5"/>
          <p:cNvSpPr txBox="1">
            <a:spLocks noGrp="1"/>
          </p:cNvSpPr>
          <p:nvPr>
            <p:ph type="title"/>
          </p:nvPr>
        </p:nvSpPr>
        <p:spPr>
          <a:xfrm>
            <a:off x="390550" y="286334"/>
            <a:ext cx="4584700" cy="444500"/>
          </a:xfrm>
          <a:prstGeom prst="rect">
            <a:avLst/>
          </a:prstGeom>
        </p:spPr>
        <p:txBody>
          <a:bodyPr vert="horz" wrap="square" lIns="0" tIns="13970" rIns="0" bIns="0" rtlCol="0">
            <a:spAutoFit/>
          </a:bodyPr>
          <a:lstStyle/>
          <a:p>
            <a:pPr marL="12700">
              <a:lnSpc>
                <a:spcPct val="100000"/>
              </a:lnSpc>
              <a:spcBef>
                <a:spcPts val="110"/>
              </a:spcBef>
            </a:pPr>
            <a:r>
              <a:rPr sz="2800" spc="5" dirty="0">
                <a:solidFill>
                  <a:srgbClr val="000000"/>
                </a:solidFill>
              </a:rPr>
              <a:t>Chu-ko-nu</a:t>
            </a:r>
            <a:r>
              <a:rPr sz="2800" spc="-145" dirty="0">
                <a:solidFill>
                  <a:srgbClr val="000000"/>
                </a:solidFill>
              </a:rPr>
              <a:t> </a:t>
            </a:r>
            <a:r>
              <a:rPr sz="2800" dirty="0">
                <a:solidFill>
                  <a:srgbClr val="000000"/>
                </a:solidFill>
              </a:rPr>
              <a:t>Mining</a:t>
            </a:r>
            <a:r>
              <a:rPr sz="2800" spc="-50" dirty="0">
                <a:solidFill>
                  <a:srgbClr val="000000"/>
                </a:solidFill>
              </a:rPr>
              <a:t> </a:t>
            </a:r>
            <a:r>
              <a:rPr sz="2800" spc="10" dirty="0">
                <a:solidFill>
                  <a:srgbClr val="000000"/>
                </a:solidFill>
              </a:rPr>
              <a:t>(</a:t>
            </a:r>
            <a:r>
              <a:rPr sz="2800" spc="10" dirty="0">
                <a:solidFill>
                  <a:srgbClr val="000000"/>
                </a:solidFill>
                <a:latin typeface="Droid Sans Fallback"/>
                <a:cs typeface="Droid Sans Fallback"/>
              </a:rPr>
              <a:t>连</a:t>
            </a:r>
            <a:r>
              <a:rPr sz="2800" spc="45" dirty="0">
                <a:solidFill>
                  <a:srgbClr val="000000"/>
                </a:solidFill>
                <a:latin typeface="Droid Sans Fallback"/>
                <a:cs typeface="Droid Sans Fallback"/>
              </a:rPr>
              <a:t>弩</a:t>
            </a:r>
            <a:r>
              <a:rPr lang="zh-CN" sz="2800" spc="45" dirty="0">
                <a:solidFill>
                  <a:srgbClr val="000000"/>
                </a:solidFill>
                <a:latin typeface="Droid Sans Fallback"/>
                <a:cs typeface="Droid Sans Fallback"/>
              </a:rPr>
              <a:t>挖矿</a:t>
            </a:r>
            <a:r>
              <a:rPr sz="2800" dirty="0">
                <a:solidFill>
                  <a:srgbClr val="000000"/>
                </a:solidFill>
              </a:rPr>
              <a:t>)</a:t>
            </a:r>
            <a:endParaRPr sz="2800">
              <a:latin typeface="Droid Sans Fallback"/>
              <a:cs typeface="Droid Sans Fallback"/>
            </a:endParaRPr>
          </a:p>
        </p:txBody>
      </p:sp>
      <p:sp>
        <p:nvSpPr>
          <p:cNvPr id="6" name="object 6"/>
          <p:cNvSpPr txBox="1"/>
          <p:nvPr/>
        </p:nvSpPr>
        <p:spPr>
          <a:xfrm>
            <a:off x="756843" y="2991675"/>
            <a:ext cx="2000885" cy="362585"/>
          </a:xfrm>
          <a:prstGeom prst="rect">
            <a:avLst/>
          </a:prstGeom>
          <a:solidFill>
            <a:srgbClr val="FFFFFF"/>
          </a:solidFill>
          <a:ln w="9525">
            <a:solidFill>
              <a:srgbClr val="585858"/>
            </a:solidFill>
          </a:ln>
        </p:spPr>
        <p:txBody>
          <a:bodyPr vert="horz" wrap="square" lIns="0" tIns="73660" rIns="0" bIns="0" rtlCol="0">
            <a:spAutoFit/>
          </a:bodyPr>
          <a:lstStyle/>
          <a:p>
            <a:pPr marL="91440">
              <a:lnSpc>
                <a:spcPct val="100000"/>
              </a:lnSpc>
              <a:spcBef>
                <a:spcPts val="580"/>
              </a:spcBef>
            </a:pPr>
            <a:r>
              <a:rPr sz="1400" spc="-5" dirty="0">
                <a:latin typeface="Trebuchet MS" panose="020B0603020202020204"/>
                <a:cs typeface="Trebuchet MS" panose="020B0603020202020204"/>
              </a:rPr>
              <a:t>Consensus Zone</a:t>
            </a:r>
            <a:r>
              <a:rPr sz="1400" spc="5" dirty="0">
                <a:latin typeface="Trebuchet MS" panose="020B0603020202020204"/>
                <a:cs typeface="Trebuchet MS" panose="020B0603020202020204"/>
              </a:rPr>
              <a:t> </a:t>
            </a:r>
            <a:r>
              <a:rPr sz="1400" spc="-20" dirty="0">
                <a:latin typeface="Trebuchet MS" panose="020B0603020202020204"/>
                <a:cs typeface="Trebuchet MS" panose="020B0603020202020204"/>
              </a:rPr>
              <a:t>#</a:t>
            </a:r>
            <a:r>
              <a:rPr sz="1400" b="1" i="1" spc="-20" dirty="0">
                <a:latin typeface="Times New Roman" panose="02020603050405020304"/>
                <a:cs typeface="Times New Roman" panose="02020603050405020304"/>
              </a:rPr>
              <a:t>n</a:t>
            </a:r>
            <a:endParaRPr sz="1400">
              <a:latin typeface="Times New Roman" panose="02020603050405020304"/>
              <a:cs typeface="Times New Roman" panose="02020603050405020304"/>
            </a:endParaRPr>
          </a:p>
        </p:txBody>
      </p:sp>
      <p:sp>
        <p:nvSpPr>
          <p:cNvPr id="7" name="object 7"/>
          <p:cNvSpPr txBox="1"/>
          <p:nvPr/>
        </p:nvSpPr>
        <p:spPr>
          <a:xfrm>
            <a:off x="756843" y="2378138"/>
            <a:ext cx="2000885" cy="362585"/>
          </a:xfrm>
          <a:prstGeom prst="rect">
            <a:avLst/>
          </a:prstGeom>
          <a:solidFill>
            <a:srgbClr val="FFFFFF"/>
          </a:solidFill>
          <a:ln w="9525">
            <a:solidFill>
              <a:srgbClr val="585858"/>
            </a:solidFill>
          </a:ln>
        </p:spPr>
        <p:txBody>
          <a:bodyPr vert="horz" wrap="square" lIns="0" tIns="73025" rIns="0" bIns="0" rtlCol="0">
            <a:spAutoFit/>
          </a:bodyPr>
          <a:lstStyle/>
          <a:p>
            <a:pPr marL="91440">
              <a:lnSpc>
                <a:spcPct val="100000"/>
              </a:lnSpc>
              <a:spcBef>
                <a:spcPts val="575"/>
              </a:spcBef>
            </a:pPr>
            <a:r>
              <a:rPr sz="1400" spc="-5" dirty="0">
                <a:latin typeface="Trebuchet MS" panose="020B0603020202020204"/>
                <a:cs typeface="Trebuchet MS" panose="020B0603020202020204"/>
              </a:rPr>
              <a:t>Consensus Zone</a:t>
            </a:r>
            <a:r>
              <a:rPr sz="1400" dirty="0">
                <a:latin typeface="Trebuchet MS" panose="020B0603020202020204"/>
                <a:cs typeface="Trebuchet MS" panose="020B0603020202020204"/>
              </a:rPr>
              <a:t> </a:t>
            </a:r>
            <a:r>
              <a:rPr sz="1400" spc="-5" dirty="0">
                <a:latin typeface="Trebuchet MS" panose="020B0603020202020204"/>
                <a:cs typeface="Trebuchet MS" panose="020B0603020202020204"/>
              </a:rPr>
              <a:t>#3</a:t>
            </a:r>
            <a:endParaRPr sz="1400">
              <a:latin typeface="Trebuchet MS" panose="020B0603020202020204"/>
              <a:cs typeface="Trebuchet MS" panose="020B0603020202020204"/>
            </a:endParaRPr>
          </a:p>
        </p:txBody>
      </p:sp>
      <p:sp>
        <p:nvSpPr>
          <p:cNvPr id="8" name="object 8"/>
          <p:cNvSpPr txBox="1"/>
          <p:nvPr/>
        </p:nvSpPr>
        <p:spPr>
          <a:xfrm>
            <a:off x="756843" y="1887918"/>
            <a:ext cx="2000885" cy="362585"/>
          </a:xfrm>
          <a:prstGeom prst="rect">
            <a:avLst/>
          </a:prstGeom>
          <a:solidFill>
            <a:srgbClr val="FFFFFF"/>
          </a:solidFill>
          <a:ln w="9525">
            <a:solidFill>
              <a:srgbClr val="585858"/>
            </a:solidFill>
          </a:ln>
        </p:spPr>
        <p:txBody>
          <a:bodyPr vert="horz" wrap="square" lIns="0" tIns="72390" rIns="0" bIns="0" rtlCol="0">
            <a:spAutoFit/>
          </a:bodyPr>
          <a:lstStyle/>
          <a:p>
            <a:pPr marL="91440">
              <a:lnSpc>
                <a:spcPct val="100000"/>
              </a:lnSpc>
              <a:spcBef>
                <a:spcPts val="570"/>
              </a:spcBef>
            </a:pPr>
            <a:r>
              <a:rPr sz="1400" spc="-5" dirty="0">
                <a:latin typeface="Trebuchet MS" panose="020B0603020202020204"/>
                <a:cs typeface="Trebuchet MS" panose="020B0603020202020204"/>
              </a:rPr>
              <a:t>Consensus Zone</a:t>
            </a:r>
            <a:r>
              <a:rPr sz="1400" dirty="0">
                <a:latin typeface="Trebuchet MS" panose="020B0603020202020204"/>
                <a:cs typeface="Trebuchet MS" panose="020B0603020202020204"/>
              </a:rPr>
              <a:t> </a:t>
            </a:r>
            <a:r>
              <a:rPr sz="1400" spc="-5" dirty="0">
                <a:latin typeface="Trebuchet MS" panose="020B0603020202020204"/>
                <a:cs typeface="Trebuchet MS" panose="020B0603020202020204"/>
              </a:rPr>
              <a:t>#2</a:t>
            </a:r>
            <a:endParaRPr sz="1400">
              <a:latin typeface="Trebuchet MS" panose="020B0603020202020204"/>
              <a:cs typeface="Trebuchet MS" panose="020B0603020202020204"/>
            </a:endParaRPr>
          </a:p>
        </p:txBody>
      </p:sp>
      <p:sp>
        <p:nvSpPr>
          <p:cNvPr id="9" name="object 9"/>
          <p:cNvSpPr txBox="1"/>
          <p:nvPr/>
        </p:nvSpPr>
        <p:spPr>
          <a:xfrm>
            <a:off x="1540255" y="2705862"/>
            <a:ext cx="43307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panose="020B0604020202020204"/>
                <a:cs typeface="Arial" panose="020B0604020202020204"/>
              </a:rPr>
              <a:t>…</a:t>
            </a:r>
            <a:r>
              <a:rPr sz="1400" b="1" spc="-70" dirty="0">
                <a:latin typeface="Arial" panose="020B0604020202020204"/>
                <a:cs typeface="Arial" panose="020B0604020202020204"/>
              </a:rPr>
              <a:t> </a:t>
            </a:r>
            <a:r>
              <a:rPr sz="1400" b="1" dirty="0">
                <a:latin typeface="Arial" panose="020B0604020202020204"/>
                <a:cs typeface="Arial" panose="020B0604020202020204"/>
              </a:rPr>
              <a:t>…</a:t>
            </a:r>
            <a:endParaRPr sz="1400">
              <a:latin typeface="Arial" panose="020B0604020202020204"/>
              <a:cs typeface="Arial" panose="020B0604020202020204"/>
            </a:endParaRPr>
          </a:p>
        </p:txBody>
      </p:sp>
      <p:sp>
        <p:nvSpPr>
          <p:cNvPr id="10" name="object 10"/>
          <p:cNvSpPr txBox="1"/>
          <p:nvPr/>
        </p:nvSpPr>
        <p:spPr>
          <a:xfrm>
            <a:off x="756843" y="1397698"/>
            <a:ext cx="2000885" cy="362585"/>
          </a:xfrm>
          <a:prstGeom prst="rect">
            <a:avLst/>
          </a:prstGeom>
          <a:solidFill>
            <a:srgbClr val="FFFFFF"/>
          </a:solidFill>
          <a:ln w="9525">
            <a:solidFill>
              <a:srgbClr val="585858"/>
            </a:solidFill>
          </a:ln>
        </p:spPr>
        <p:txBody>
          <a:bodyPr vert="horz" wrap="square" lIns="0" tIns="71755" rIns="0" bIns="0" rtlCol="0">
            <a:spAutoFit/>
          </a:bodyPr>
          <a:lstStyle/>
          <a:p>
            <a:pPr marL="91440">
              <a:lnSpc>
                <a:spcPct val="100000"/>
              </a:lnSpc>
              <a:spcBef>
                <a:spcPts val="565"/>
              </a:spcBef>
            </a:pPr>
            <a:r>
              <a:rPr sz="1400" spc="-5" dirty="0">
                <a:latin typeface="Trebuchet MS" panose="020B0603020202020204"/>
                <a:cs typeface="Trebuchet MS" panose="020B0603020202020204"/>
              </a:rPr>
              <a:t>Consensus 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#1</a:t>
            </a:r>
            <a:endParaRPr sz="1400">
              <a:latin typeface="Trebuchet MS" panose="020B0603020202020204"/>
              <a:cs typeface="Trebuchet MS" panose="020B0603020202020204"/>
            </a:endParaRPr>
          </a:p>
        </p:txBody>
      </p:sp>
      <p:sp>
        <p:nvSpPr>
          <p:cNvPr id="11" name="object 11"/>
          <p:cNvSpPr txBox="1"/>
          <p:nvPr/>
        </p:nvSpPr>
        <p:spPr>
          <a:xfrm>
            <a:off x="6028054" y="2197798"/>
            <a:ext cx="2670175" cy="362585"/>
          </a:xfrm>
          <a:prstGeom prst="rect">
            <a:avLst/>
          </a:prstGeom>
          <a:solidFill>
            <a:srgbClr val="FFFFFF"/>
          </a:solidFill>
          <a:ln w="9525">
            <a:solidFill>
              <a:srgbClr val="585858"/>
            </a:solidFill>
          </a:ln>
        </p:spPr>
        <p:txBody>
          <a:bodyPr vert="horz" wrap="square" lIns="0" tIns="22225" rIns="0" bIns="0" rtlCol="0">
            <a:spAutoFit/>
          </a:bodyPr>
          <a:lstStyle/>
          <a:p>
            <a:pPr marL="93980">
              <a:lnSpc>
                <a:spcPts val="1245"/>
              </a:lnSpc>
              <a:spcBef>
                <a:spcPts val="175"/>
              </a:spcBef>
            </a:pPr>
            <a:r>
              <a:rPr sz="1050" spc="25" dirty="0">
                <a:latin typeface="Trebuchet MS" panose="020B0603020202020204"/>
                <a:cs typeface="Trebuchet MS" panose="020B0603020202020204"/>
              </a:rPr>
              <a:t>0000000000000000000ba3295985f2370</a:t>
            </a:r>
            <a:endParaRPr sz="1050">
              <a:latin typeface="Trebuchet MS" panose="020B0603020202020204"/>
              <a:cs typeface="Trebuchet MS" panose="020B0603020202020204"/>
            </a:endParaRPr>
          </a:p>
          <a:p>
            <a:pPr marL="93980">
              <a:lnSpc>
                <a:spcPts val="1245"/>
              </a:lnSpc>
            </a:pPr>
            <a:r>
              <a:rPr sz="1050" spc="20" dirty="0">
                <a:latin typeface="Trebuchet MS" panose="020B0603020202020204"/>
                <a:cs typeface="Trebuchet MS" panose="020B0603020202020204"/>
              </a:rPr>
              <a:t>68b89b3738200d77ba5bbc79280a76e</a:t>
            </a:r>
            <a:endParaRPr sz="1050">
              <a:latin typeface="Trebuchet MS" panose="020B0603020202020204"/>
              <a:cs typeface="Trebuchet MS" panose="020B0603020202020204"/>
            </a:endParaRPr>
          </a:p>
        </p:txBody>
      </p:sp>
      <p:sp>
        <p:nvSpPr>
          <p:cNvPr id="12" name="object 12"/>
          <p:cNvSpPr/>
          <p:nvPr/>
        </p:nvSpPr>
        <p:spPr>
          <a:xfrm>
            <a:off x="3732403" y="1416050"/>
            <a:ext cx="1320800" cy="325755"/>
          </a:xfrm>
          <a:custGeom>
            <a:avLst/>
            <a:gdLst/>
            <a:ahLst/>
            <a:cxnLst/>
            <a:rect l="l" t="t" r="r" b="b"/>
            <a:pathLst>
              <a:path w="1320800" h="325755">
                <a:moveTo>
                  <a:pt x="1266317" y="0"/>
                </a:moveTo>
                <a:lnTo>
                  <a:pt x="54229" y="0"/>
                </a:lnTo>
                <a:lnTo>
                  <a:pt x="33111" y="4260"/>
                </a:lnTo>
                <a:lnTo>
                  <a:pt x="15875" y="15890"/>
                </a:lnTo>
                <a:lnTo>
                  <a:pt x="4258" y="33164"/>
                </a:lnTo>
                <a:lnTo>
                  <a:pt x="0" y="54355"/>
                </a:lnTo>
                <a:lnTo>
                  <a:pt x="0" y="271525"/>
                </a:lnTo>
                <a:lnTo>
                  <a:pt x="4258" y="292643"/>
                </a:lnTo>
                <a:lnTo>
                  <a:pt x="15875" y="309880"/>
                </a:lnTo>
                <a:lnTo>
                  <a:pt x="33111" y="321496"/>
                </a:lnTo>
                <a:lnTo>
                  <a:pt x="54229" y="325754"/>
                </a:lnTo>
                <a:lnTo>
                  <a:pt x="1266317" y="325754"/>
                </a:lnTo>
                <a:lnTo>
                  <a:pt x="1287434" y="321496"/>
                </a:lnTo>
                <a:lnTo>
                  <a:pt x="1304671" y="309880"/>
                </a:lnTo>
                <a:lnTo>
                  <a:pt x="1316287" y="292643"/>
                </a:lnTo>
                <a:lnTo>
                  <a:pt x="1320546" y="271525"/>
                </a:lnTo>
                <a:lnTo>
                  <a:pt x="1320546" y="54355"/>
                </a:lnTo>
                <a:lnTo>
                  <a:pt x="1316287" y="33164"/>
                </a:lnTo>
                <a:lnTo>
                  <a:pt x="1304671" y="15890"/>
                </a:lnTo>
                <a:lnTo>
                  <a:pt x="1287434" y="4260"/>
                </a:lnTo>
                <a:lnTo>
                  <a:pt x="1266317" y="0"/>
                </a:lnTo>
                <a:close/>
              </a:path>
            </a:pathLst>
          </a:custGeom>
          <a:solidFill>
            <a:srgbClr val="CCCCCC"/>
          </a:solidFill>
        </p:spPr>
        <p:txBody>
          <a:bodyPr wrap="square" lIns="0" tIns="0" rIns="0" bIns="0" rtlCol="0"/>
          <a:lstStyle/>
          <a:p/>
        </p:txBody>
      </p:sp>
      <p:sp>
        <p:nvSpPr>
          <p:cNvPr id="13" name="object 13"/>
          <p:cNvSpPr/>
          <p:nvPr/>
        </p:nvSpPr>
        <p:spPr>
          <a:xfrm>
            <a:off x="3732403" y="1416050"/>
            <a:ext cx="1320800" cy="325755"/>
          </a:xfrm>
          <a:custGeom>
            <a:avLst/>
            <a:gdLst/>
            <a:ahLst/>
            <a:cxnLst/>
            <a:rect l="l" t="t" r="r" b="b"/>
            <a:pathLst>
              <a:path w="1320800" h="325755">
                <a:moveTo>
                  <a:pt x="0" y="54355"/>
                </a:moveTo>
                <a:lnTo>
                  <a:pt x="4258" y="33164"/>
                </a:lnTo>
                <a:lnTo>
                  <a:pt x="15875" y="15890"/>
                </a:lnTo>
                <a:lnTo>
                  <a:pt x="33111" y="4260"/>
                </a:lnTo>
                <a:lnTo>
                  <a:pt x="54229" y="0"/>
                </a:lnTo>
                <a:lnTo>
                  <a:pt x="1266317" y="0"/>
                </a:lnTo>
                <a:lnTo>
                  <a:pt x="1287434" y="4260"/>
                </a:lnTo>
                <a:lnTo>
                  <a:pt x="1304671" y="15890"/>
                </a:lnTo>
                <a:lnTo>
                  <a:pt x="1316287" y="33164"/>
                </a:lnTo>
                <a:lnTo>
                  <a:pt x="1320546" y="54355"/>
                </a:lnTo>
                <a:lnTo>
                  <a:pt x="1320546" y="271525"/>
                </a:lnTo>
                <a:lnTo>
                  <a:pt x="1316287" y="292643"/>
                </a:lnTo>
                <a:lnTo>
                  <a:pt x="1304671" y="309880"/>
                </a:lnTo>
                <a:lnTo>
                  <a:pt x="1287434" y="321496"/>
                </a:lnTo>
                <a:lnTo>
                  <a:pt x="1266317" y="325754"/>
                </a:lnTo>
                <a:lnTo>
                  <a:pt x="54229" y="325754"/>
                </a:lnTo>
                <a:lnTo>
                  <a:pt x="33111" y="321496"/>
                </a:lnTo>
                <a:lnTo>
                  <a:pt x="15875" y="309879"/>
                </a:lnTo>
                <a:lnTo>
                  <a:pt x="4258" y="292643"/>
                </a:lnTo>
                <a:lnTo>
                  <a:pt x="0" y="271525"/>
                </a:lnTo>
                <a:lnTo>
                  <a:pt x="0" y="54355"/>
                </a:lnTo>
                <a:close/>
              </a:path>
            </a:pathLst>
          </a:custGeom>
          <a:ln w="9525">
            <a:solidFill>
              <a:srgbClr val="666666"/>
            </a:solidFill>
          </a:ln>
        </p:spPr>
        <p:txBody>
          <a:bodyPr wrap="square" lIns="0" tIns="0" rIns="0" bIns="0" rtlCol="0"/>
          <a:lstStyle/>
          <a:p/>
        </p:txBody>
      </p:sp>
      <p:sp>
        <p:nvSpPr>
          <p:cNvPr id="14" name="object 14"/>
          <p:cNvSpPr txBox="1"/>
          <p:nvPr/>
        </p:nvSpPr>
        <p:spPr>
          <a:xfrm>
            <a:off x="3737165" y="1441196"/>
            <a:ext cx="1311275" cy="267335"/>
          </a:xfrm>
          <a:prstGeom prst="rect">
            <a:avLst/>
          </a:prstGeom>
        </p:spPr>
        <p:txBody>
          <a:bodyPr vert="horz" wrap="square" lIns="0" tIns="16510" rIns="0" bIns="0" rtlCol="0">
            <a:spAutoFit/>
          </a:bodyPr>
          <a:lstStyle/>
          <a:p>
            <a:pPr marL="415925">
              <a:lnSpc>
                <a:spcPct val="100000"/>
              </a:lnSpc>
              <a:spcBef>
                <a:spcPts val="130"/>
              </a:spcBef>
            </a:pPr>
            <a:r>
              <a:rPr sz="1550" spc="20"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15" name="object 15"/>
          <p:cNvSpPr/>
          <p:nvPr/>
        </p:nvSpPr>
        <p:spPr>
          <a:xfrm>
            <a:off x="5330952" y="2340864"/>
            <a:ext cx="697230" cy="76200"/>
          </a:xfrm>
          <a:custGeom>
            <a:avLst/>
            <a:gdLst/>
            <a:ahLst/>
            <a:cxnLst/>
            <a:rect l="l" t="t" r="r" b="b"/>
            <a:pathLst>
              <a:path w="697229" h="76200">
                <a:moveTo>
                  <a:pt x="76200" y="0"/>
                </a:moveTo>
                <a:lnTo>
                  <a:pt x="0" y="38100"/>
                </a:lnTo>
                <a:lnTo>
                  <a:pt x="76200" y="76200"/>
                </a:lnTo>
                <a:lnTo>
                  <a:pt x="76200" y="44450"/>
                </a:lnTo>
                <a:lnTo>
                  <a:pt x="63500" y="44450"/>
                </a:lnTo>
                <a:lnTo>
                  <a:pt x="63500" y="31750"/>
                </a:lnTo>
                <a:lnTo>
                  <a:pt x="76200" y="31750"/>
                </a:lnTo>
                <a:lnTo>
                  <a:pt x="76200" y="0"/>
                </a:lnTo>
                <a:close/>
              </a:path>
              <a:path w="697229" h="76200">
                <a:moveTo>
                  <a:pt x="76200" y="31750"/>
                </a:moveTo>
                <a:lnTo>
                  <a:pt x="63500" y="31750"/>
                </a:lnTo>
                <a:lnTo>
                  <a:pt x="63500" y="44450"/>
                </a:lnTo>
                <a:lnTo>
                  <a:pt x="76200" y="44450"/>
                </a:lnTo>
                <a:lnTo>
                  <a:pt x="76200" y="31750"/>
                </a:lnTo>
                <a:close/>
              </a:path>
              <a:path w="697229" h="76200">
                <a:moveTo>
                  <a:pt x="697102" y="31750"/>
                </a:moveTo>
                <a:lnTo>
                  <a:pt x="76200" y="31750"/>
                </a:lnTo>
                <a:lnTo>
                  <a:pt x="76200" y="44450"/>
                </a:lnTo>
                <a:lnTo>
                  <a:pt x="697102" y="44450"/>
                </a:lnTo>
                <a:lnTo>
                  <a:pt x="697102" y="31750"/>
                </a:lnTo>
                <a:close/>
              </a:path>
            </a:pathLst>
          </a:custGeom>
          <a:solidFill>
            <a:srgbClr val="000000"/>
          </a:solidFill>
        </p:spPr>
        <p:txBody>
          <a:bodyPr wrap="square" lIns="0" tIns="0" rIns="0" bIns="0" rtlCol="0"/>
          <a:lstStyle/>
          <a:p/>
        </p:txBody>
      </p:sp>
      <p:sp>
        <p:nvSpPr>
          <p:cNvPr id="16" name="object 16"/>
          <p:cNvSpPr/>
          <p:nvPr/>
        </p:nvSpPr>
        <p:spPr>
          <a:xfrm>
            <a:off x="2757423" y="1540891"/>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17" name="object 17"/>
          <p:cNvSpPr txBox="1"/>
          <p:nvPr/>
        </p:nvSpPr>
        <p:spPr>
          <a:xfrm>
            <a:off x="6144259" y="1073607"/>
            <a:ext cx="2272030" cy="240029"/>
          </a:xfrm>
          <a:prstGeom prst="rect">
            <a:avLst/>
          </a:prstGeom>
        </p:spPr>
        <p:txBody>
          <a:bodyPr vert="horz" wrap="square" lIns="0" tIns="13335" rIns="0" bIns="0" rtlCol="0">
            <a:spAutoFit/>
          </a:bodyPr>
          <a:lstStyle/>
          <a:p>
            <a:pPr marL="12700">
              <a:lnSpc>
                <a:spcPct val="100000"/>
              </a:lnSpc>
              <a:spcBef>
                <a:spcPts val="105"/>
              </a:spcBef>
            </a:pPr>
            <a:r>
              <a:rPr sz="1400" spc="-15" dirty="0">
                <a:latin typeface="Trebuchet MS" panose="020B0603020202020204"/>
                <a:cs typeface="Trebuchet MS" panose="020B0603020202020204"/>
              </a:rPr>
              <a:t>for(nonce=0;;nonce++){ </a:t>
            </a:r>
            <a:r>
              <a:rPr sz="1400" spc="-10" dirty="0">
                <a:latin typeface="Trebuchet MS" panose="020B0603020202020204"/>
                <a:cs typeface="Trebuchet MS" panose="020B0603020202020204"/>
              </a:rPr>
              <a:t>...</a:t>
            </a:r>
            <a:r>
              <a:rPr sz="1400" spc="-210" dirty="0">
                <a:latin typeface="Trebuchet MS" panose="020B0603020202020204"/>
                <a:cs typeface="Trebuchet MS" panose="020B0603020202020204"/>
              </a:rPr>
              <a:t> </a:t>
            </a:r>
            <a:r>
              <a:rPr sz="1400" dirty="0">
                <a:latin typeface="Trebuchet MS" panose="020B0603020202020204"/>
                <a:cs typeface="Trebuchet MS" panose="020B0603020202020204"/>
              </a:rPr>
              <a:t>}</a:t>
            </a:r>
            <a:endParaRPr sz="1400">
              <a:latin typeface="Trebuchet MS" panose="020B0603020202020204"/>
              <a:cs typeface="Trebuchet MS" panose="020B0603020202020204"/>
            </a:endParaRPr>
          </a:p>
        </p:txBody>
      </p:sp>
      <p:sp>
        <p:nvSpPr>
          <p:cNvPr id="18" name="object 18"/>
          <p:cNvSpPr/>
          <p:nvPr/>
        </p:nvSpPr>
        <p:spPr>
          <a:xfrm>
            <a:off x="3732403" y="1909064"/>
            <a:ext cx="1320800" cy="325755"/>
          </a:xfrm>
          <a:custGeom>
            <a:avLst/>
            <a:gdLst/>
            <a:ahLst/>
            <a:cxnLst/>
            <a:rect l="l" t="t" r="r" b="b"/>
            <a:pathLst>
              <a:path w="1320800" h="325755">
                <a:moveTo>
                  <a:pt x="1266317" y="0"/>
                </a:moveTo>
                <a:lnTo>
                  <a:pt x="54229" y="0"/>
                </a:lnTo>
                <a:lnTo>
                  <a:pt x="33111" y="4278"/>
                </a:lnTo>
                <a:lnTo>
                  <a:pt x="15875" y="15938"/>
                </a:lnTo>
                <a:lnTo>
                  <a:pt x="4258" y="33218"/>
                </a:lnTo>
                <a:lnTo>
                  <a:pt x="0" y="54356"/>
                </a:lnTo>
                <a:lnTo>
                  <a:pt x="0" y="271525"/>
                </a:lnTo>
                <a:lnTo>
                  <a:pt x="4258" y="292643"/>
                </a:lnTo>
                <a:lnTo>
                  <a:pt x="15875" y="309880"/>
                </a:lnTo>
                <a:lnTo>
                  <a:pt x="33111" y="321496"/>
                </a:lnTo>
                <a:lnTo>
                  <a:pt x="54229" y="325755"/>
                </a:lnTo>
                <a:lnTo>
                  <a:pt x="1266317" y="325755"/>
                </a:lnTo>
                <a:lnTo>
                  <a:pt x="1287434" y="321496"/>
                </a:lnTo>
                <a:lnTo>
                  <a:pt x="1304671" y="309880"/>
                </a:lnTo>
                <a:lnTo>
                  <a:pt x="1316287" y="292643"/>
                </a:lnTo>
                <a:lnTo>
                  <a:pt x="1320546" y="271525"/>
                </a:lnTo>
                <a:lnTo>
                  <a:pt x="1320546" y="54356"/>
                </a:lnTo>
                <a:lnTo>
                  <a:pt x="1316287" y="33218"/>
                </a:lnTo>
                <a:lnTo>
                  <a:pt x="1304671" y="15938"/>
                </a:lnTo>
                <a:lnTo>
                  <a:pt x="1287434" y="4278"/>
                </a:lnTo>
                <a:lnTo>
                  <a:pt x="1266317" y="0"/>
                </a:lnTo>
                <a:close/>
              </a:path>
            </a:pathLst>
          </a:custGeom>
          <a:solidFill>
            <a:srgbClr val="CCCCCC"/>
          </a:solidFill>
        </p:spPr>
        <p:txBody>
          <a:bodyPr wrap="square" lIns="0" tIns="0" rIns="0" bIns="0" rtlCol="0"/>
          <a:lstStyle/>
          <a:p/>
        </p:txBody>
      </p:sp>
      <p:sp>
        <p:nvSpPr>
          <p:cNvPr id="19" name="object 19"/>
          <p:cNvSpPr/>
          <p:nvPr/>
        </p:nvSpPr>
        <p:spPr>
          <a:xfrm>
            <a:off x="3732403" y="1909064"/>
            <a:ext cx="1320800" cy="325755"/>
          </a:xfrm>
          <a:custGeom>
            <a:avLst/>
            <a:gdLst/>
            <a:ahLst/>
            <a:cxnLst/>
            <a:rect l="l" t="t" r="r" b="b"/>
            <a:pathLst>
              <a:path w="1320800" h="325755">
                <a:moveTo>
                  <a:pt x="0" y="54356"/>
                </a:moveTo>
                <a:lnTo>
                  <a:pt x="4258" y="33218"/>
                </a:lnTo>
                <a:lnTo>
                  <a:pt x="15875" y="15938"/>
                </a:lnTo>
                <a:lnTo>
                  <a:pt x="33111" y="4278"/>
                </a:lnTo>
                <a:lnTo>
                  <a:pt x="54229" y="0"/>
                </a:lnTo>
                <a:lnTo>
                  <a:pt x="1266317" y="0"/>
                </a:lnTo>
                <a:lnTo>
                  <a:pt x="1287434" y="4278"/>
                </a:lnTo>
                <a:lnTo>
                  <a:pt x="1304671" y="15938"/>
                </a:lnTo>
                <a:lnTo>
                  <a:pt x="1316287" y="33218"/>
                </a:lnTo>
                <a:lnTo>
                  <a:pt x="1320546" y="54356"/>
                </a:lnTo>
                <a:lnTo>
                  <a:pt x="1320546" y="271525"/>
                </a:lnTo>
                <a:lnTo>
                  <a:pt x="1316287" y="292643"/>
                </a:lnTo>
                <a:lnTo>
                  <a:pt x="1304671" y="309880"/>
                </a:lnTo>
                <a:lnTo>
                  <a:pt x="1287434" y="321496"/>
                </a:lnTo>
                <a:lnTo>
                  <a:pt x="1266317" y="325755"/>
                </a:lnTo>
                <a:lnTo>
                  <a:pt x="54229" y="325755"/>
                </a:lnTo>
                <a:lnTo>
                  <a:pt x="33111" y="321496"/>
                </a:lnTo>
                <a:lnTo>
                  <a:pt x="15875" y="309880"/>
                </a:lnTo>
                <a:lnTo>
                  <a:pt x="4258" y="292643"/>
                </a:lnTo>
                <a:lnTo>
                  <a:pt x="0" y="271525"/>
                </a:lnTo>
                <a:lnTo>
                  <a:pt x="0" y="54356"/>
                </a:lnTo>
                <a:close/>
              </a:path>
            </a:pathLst>
          </a:custGeom>
          <a:ln w="9525">
            <a:solidFill>
              <a:srgbClr val="666666"/>
            </a:solidFill>
          </a:ln>
        </p:spPr>
        <p:txBody>
          <a:bodyPr wrap="square" lIns="0" tIns="0" rIns="0" bIns="0" rtlCol="0"/>
          <a:lstStyle/>
          <a:p/>
        </p:txBody>
      </p:sp>
      <p:sp>
        <p:nvSpPr>
          <p:cNvPr id="20" name="object 20"/>
          <p:cNvSpPr txBox="1"/>
          <p:nvPr/>
        </p:nvSpPr>
        <p:spPr>
          <a:xfrm>
            <a:off x="3737165" y="1934717"/>
            <a:ext cx="1311275" cy="267335"/>
          </a:xfrm>
          <a:prstGeom prst="rect">
            <a:avLst/>
          </a:prstGeom>
        </p:spPr>
        <p:txBody>
          <a:bodyPr vert="horz" wrap="square" lIns="0" tIns="17145" rIns="0" bIns="0" rtlCol="0">
            <a:spAutoFit/>
          </a:bodyPr>
          <a:lstStyle/>
          <a:p>
            <a:pPr marL="415925">
              <a:lnSpc>
                <a:spcPct val="100000"/>
              </a:lnSpc>
              <a:spcBef>
                <a:spcPts val="135"/>
              </a:spcBef>
            </a:pPr>
            <a:r>
              <a:rPr sz="1550" spc="20"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21" name="object 21"/>
          <p:cNvSpPr/>
          <p:nvPr/>
        </p:nvSpPr>
        <p:spPr>
          <a:xfrm>
            <a:off x="2757423" y="2033904"/>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22" name="object 22"/>
          <p:cNvSpPr/>
          <p:nvPr/>
        </p:nvSpPr>
        <p:spPr>
          <a:xfrm>
            <a:off x="3732403" y="2402077"/>
            <a:ext cx="1320800" cy="326390"/>
          </a:xfrm>
          <a:custGeom>
            <a:avLst/>
            <a:gdLst/>
            <a:ahLst/>
            <a:cxnLst/>
            <a:rect l="l" t="t" r="r" b="b"/>
            <a:pathLst>
              <a:path w="1320800" h="326389">
                <a:moveTo>
                  <a:pt x="1266317" y="0"/>
                </a:moveTo>
                <a:lnTo>
                  <a:pt x="54229" y="0"/>
                </a:lnTo>
                <a:lnTo>
                  <a:pt x="33111" y="4278"/>
                </a:lnTo>
                <a:lnTo>
                  <a:pt x="15875" y="15938"/>
                </a:lnTo>
                <a:lnTo>
                  <a:pt x="4258" y="33218"/>
                </a:lnTo>
                <a:lnTo>
                  <a:pt x="0" y="54356"/>
                </a:lnTo>
                <a:lnTo>
                  <a:pt x="0" y="271526"/>
                </a:lnTo>
                <a:lnTo>
                  <a:pt x="4258" y="292663"/>
                </a:lnTo>
                <a:lnTo>
                  <a:pt x="15875" y="309943"/>
                </a:lnTo>
                <a:lnTo>
                  <a:pt x="33111" y="321603"/>
                </a:lnTo>
                <a:lnTo>
                  <a:pt x="54229" y="325882"/>
                </a:lnTo>
                <a:lnTo>
                  <a:pt x="1266317" y="325882"/>
                </a:lnTo>
                <a:lnTo>
                  <a:pt x="1287434" y="321603"/>
                </a:lnTo>
                <a:lnTo>
                  <a:pt x="1304671" y="309943"/>
                </a:lnTo>
                <a:lnTo>
                  <a:pt x="1316287" y="292663"/>
                </a:lnTo>
                <a:lnTo>
                  <a:pt x="1320546" y="271526"/>
                </a:lnTo>
                <a:lnTo>
                  <a:pt x="1320546" y="54356"/>
                </a:lnTo>
                <a:lnTo>
                  <a:pt x="1316287" y="33218"/>
                </a:lnTo>
                <a:lnTo>
                  <a:pt x="1304671" y="15938"/>
                </a:lnTo>
                <a:lnTo>
                  <a:pt x="1287434" y="4278"/>
                </a:lnTo>
                <a:lnTo>
                  <a:pt x="1266317" y="0"/>
                </a:lnTo>
                <a:close/>
              </a:path>
            </a:pathLst>
          </a:custGeom>
          <a:solidFill>
            <a:srgbClr val="CCCCCC"/>
          </a:solidFill>
        </p:spPr>
        <p:txBody>
          <a:bodyPr wrap="square" lIns="0" tIns="0" rIns="0" bIns="0" rtlCol="0"/>
          <a:lstStyle/>
          <a:p/>
        </p:txBody>
      </p:sp>
      <p:sp>
        <p:nvSpPr>
          <p:cNvPr id="23" name="object 23"/>
          <p:cNvSpPr/>
          <p:nvPr/>
        </p:nvSpPr>
        <p:spPr>
          <a:xfrm>
            <a:off x="3732403" y="2402077"/>
            <a:ext cx="1320800" cy="326390"/>
          </a:xfrm>
          <a:custGeom>
            <a:avLst/>
            <a:gdLst/>
            <a:ahLst/>
            <a:cxnLst/>
            <a:rect l="l" t="t" r="r" b="b"/>
            <a:pathLst>
              <a:path w="1320800" h="326389">
                <a:moveTo>
                  <a:pt x="0" y="54356"/>
                </a:moveTo>
                <a:lnTo>
                  <a:pt x="4258" y="33218"/>
                </a:lnTo>
                <a:lnTo>
                  <a:pt x="15875" y="15938"/>
                </a:lnTo>
                <a:lnTo>
                  <a:pt x="33111" y="4278"/>
                </a:lnTo>
                <a:lnTo>
                  <a:pt x="54229" y="0"/>
                </a:lnTo>
                <a:lnTo>
                  <a:pt x="1266317" y="0"/>
                </a:lnTo>
                <a:lnTo>
                  <a:pt x="1287434" y="4278"/>
                </a:lnTo>
                <a:lnTo>
                  <a:pt x="1304671" y="15938"/>
                </a:lnTo>
                <a:lnTo>
                  <a:pt x="1316287" y="33218"/>
                </a:lnTo>
                <a:lnTo>
                  <a:pt x="1320546" y="54356"/>
                </a:lnTo>
                <a:lnTo>
                  <a:pt x="1320546" y="271526"/>
                </a:lnTo>
                <a:lnTo>
                  <a:pt x="1316287" y="292663"/>
                </a:lnTo>
                <a:lnTo>
                  <a:pt x="1304671" y="309943"/>
                </a:lnTo>
                <a:lnTo>
                  <a:pt x="1287434" y="321603"/>
                </a:lnTo>
                <a:lnTo>
                  <a:pt x="1266317" y="325882"/>
                </a:lnTo>
                <a:lnTo>
                  <a:pt x="54229" y="325882"/>
                </a:lnTo>
                <a:lnTo>
                  <a:pt x="33111" y="321603"/>
                </a:lnTo>
                <a:lnTo>
                  <a:pt x="15875" y="309943"/>
                </a:lnTo>
                <a:lnTo>
                  <a:pt x="4258" y="292663"/>
                </a:lnTo>
                <a:lnTo>
                  <a:pt x="0" y="271526"/>
                </a:lnTo>
                <a:lnTo>
                  <a:pt x="0" y="54356"/>
                </a:lnTo>
                <a:close/>
              </a:path>
            </a:pathLst>
          </a:custGeom>
          <a:ln w="9525">
            <a:solidFill>
              <a:srgbClr val="666666"/>
            </a:solidFill>
          </a:ln>
        </p:spPr>
        <p:txBody>
          <a:bodyPr wrap="square" lIns="0" tIns="0" rIns="0" bIns="0" rtlCol="0"/>
          <a:lstStyle/>
          <a:p/>
        </p:txBody>
      </p:sp>
      <p:sp>
        <p:nvSpPr>
          <p:cNvPr id="24" name="object 24"/>
          <p:cNvSpPr txBox="1"/>
          <p:nvPr/>
        </p:nvSpPr>
        <p:spPr>
          <a:xfrm>
            <a:off x="3737165" y="2428113"/>
            <a:ext cx="1311275" cy="267335"/>
          </a:xfrm>
          <a:prstGeom prst="rect">
            <a:avLst/>
          </a:prstGeom>
        </p:spPr>
        <p:txBody>
          <a:bodyPr vert="horz" wrap="square" lIns="0" tIns="17145" rIns="0" bIns="0" rtlCol="0">
            <a:spAutoFit/>
          </a:bodyPr>
          <a:lstStyle/>
          <a:p>
            <a:pPr marL="415925">
              <a:lnSpc>
                <a:spcPct val="100000"/>
              </a:lnSpc>
              <a:spcBef>
                <a:spcPts val="135"/>
              </a:spcBef>
            </a:pPr>
            <a:r>
              <a:rPr sz="1550" spc="20"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25" name="object 25"/>
          <p:cNvSpPr/>
          <p:nvPr/>
        </p:nvSpPr>
        <p:spPr>
          <a:xfrm>
            <a:off x="2757423" y="2526919"/>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26" name="object 26"/>
          <p:cNvSpPr/>
          <p:nvPr/>
        </p:nvSpPr>
        <p:spPr>
          <a:xfrm>
            <a:off x="3732403" y="3012820"/>
            <a:ext cx="1320800" cy="325755"/>
          </a:xfrm>
          <a:custGeom>
            <a:avLst/>
            <a:gdLst/>
            <a:ahLst/>
            <a:cxnLst/>
            <a:rect l="l" t="t" r="r" b="b"/>
            <a:pathLst>
              <a:path w="1320800" h="325754">
                <a:moveTo>
                  <a:pt x="1266317" y="0"/>
                </a:moveTo>
                <a:lnTo>
                  <a:pt x="54229" y="0"/>
                </a:lnTo>
                <a:lnTo>
                  <a:pt x="33111" y="4260"/>
                </a:lnTo>
                <a:lnTo>
                  <a:pt x="15875" y="15890"/>
                </a:lnTo>
                <a:lnTo>
                  <a:pt x="4258" y="33164"/>
                </a:lnTo>
                <a:lnTo>
                  <a:pt x="0" y="54356"/>
                </a:lnTo>
                <a:lnTo>
                  <a:pt x="0" y="271526"/>
                </a:lnTo>
                <a:lnTo>
                  <a:pt x="4258" y="292643"/>
                </a:lnTo>
                <a:lnTo>
                  <a:pt x="15875" y="309880"/>
                </a:lnTo>
                <a:lnTo>
                  <a:pt x="33111" y="321496"/>
                </a:lnTo>
                <a:lnTo>
                  <a:pt x="54229" y="325755"/>
                </a:lnTo>
                <a:lnTo>
                  <a:pt x="1266317" y="325755"/>
                </a:lnTo>
                <a:lnTo>
                  <a:pt x="1287434" y="321496"/>
                </a:lnTo>
                <a:lnTo>
                  <a:pt x="1304670" y="309880"/>
                </a:lnTo>
                <a:lnTo>
                  <a:pt x="1316287" y="292643"/>
                </a:lnTo>
                <a:lnTo>
                  <a:pt x="1320546" y="271526"/>
                </a:lnTo>
                <a:lnTo>
                  <a:pt x="1320546" y="54356"/>
                </a:lnTo>
                <a:lnTo>
                  <a:pt x="1316287" y="33164"/>
                </a:lnTo>
                <a:lnTo>
                  <a:pt x="1304671" y="15890"/>
                </a:lnTo>
                <a:lnTo>
                  <a:pt x="1287434" y="4260"/>
                </a:lnTo>
                <a:lnTo>
                  <a:pt x="1266317" y="0"/>
                </a:lnTo>
                <a:close/>
              </a:path>
            </a:pathLst>
          </a:custGeom>
          <a:solidFill>
            <a:srgbClr val="CCCCCC"/>
          </a:solidFill>
        </p:spPr>
        <p:txBody>
          <a:bodyPr wrap="square" lIns="0" tIns="0" rIns="0" bIns="0" rtlCol="0"/>
          <a:lstStyle/>
          <a:p/>
        </p:txBody>
      </p:sp>
      <p:sp>
        <p:nvSpPr>
          <p:cNvPr id="27" name="object 27"/>
          <p:cNvSpPr/>
          <p:nvPr/>
        </p:nvSpPr>
        <p:spPr>
          <a:xfrm>
            <a:off x="3732403" y="3012820"/>
            <a:ext cx="1320800" cy="325755"/>
          </a:xfrm>
          <a:custGeom>
            <a:avLst/>
            <a:gdLst/>
            <a:ahLst/>
            <a:cxnLst/>
            <a:rect l="l" t="t" r="r" b="b"/>
            <a:pathLst>
              <a:path w="1320800" h="325754">
                <a:moveTo>
                  <a:pt x="0" y="54356"/>
                </a:moveTo>
                <a:lnTo>
                  <a:pt x="4258" y="33164"/>
                </a:lnTo>
                <a:lnTo>
                  <a:pt x="15875" y="15890"/>
                </a:lnTo>
                <a:lnTo>
                  <a:pt x="33111" y="4260"/>
                </a:lnTo>
                <a:lnTo>
                  <a:pt x="54229" y="0"/>
                </a:lnTo>
                <a:lnTo>
                  <a:pt x="1266317" y="0"/>
                </a:lnTo>
                <a:lnTo>
                  <a:pt x="1287434" y="4260"/>
                </a:lnTo>
                <a:lnTo>
                  <a:pt x="1304671" y="15890"/>
                </a:lnTo>
                <a:lnTo>
                  <a:pt x="1316287" y="33164"/>
                </a:lnTo>
                <a:lnTo>
                  <a:pt x="1320546" y="54356"/>
                </a:lnTo>
                <a:lnTo>
                  <a:pt x="1320546" y="271526"/>
                </a:lnTo>
                <a:lnTo>
                  <a:pt x="1316287" y="292643"/>
                </a:lnTo>
                <a:lnTo>
                  <a:pt x="1304671" y="309880"/>
                </a:lnTo>
                <a:lnTo>
                  <a:pt x="1287434" y="321496"/>
                </a:lnTo>
                <a:lnTo>
                  <a:pt x="1266317" y="325755"/>
                </a:lnTo>
                <a:lnTo>
                  <a:pt x="54229" y="325755"/>
                </a:lnTo>
                <a:lnTo>
                  <a:pt x="33111" y="321496"/>
                </a:lnTo>
                <a:lnTo>
                  <a:pt x="15875" y="309880"/>
                </a:lnTo>
                <a:lnTo>
                  <a:pt x="4258" y="292643"/>
                </a:lnTo>
                <a:lnTo>
                  <a:pt x="0" y="271526"/>
                </a:lnTo>
                <a:lnTo>
                  <a:pt x="0" y="54356"/>
                </a:lnTo>
                <a:close/>
              </a:path>
            </a:pathLst>
          </a:custGeom>
          <a:ln w="9525">
            <a:solidFill>
              <a:srgbClr val="666666"/>
            </a:solidFill>
          </a:ln>
        </p:spPr>
        <p:txBody>
          <a:bodyPr wrap="square" lIns="0" tIns="0" rIns="0" bIns="0" rtlCol="0"/>
          <a:lstStyle/>
          <a:p/>
        </p:txBody>
      </p:sp>
      <p:sp>
        <p:nvSpPr>
          <p:cNvPr id="28" name="object 28"/>
          <p:cNvSpPr txBox="1"/>
          <p:nvPr/>
        </p:nvSpPr>
        <p:spPr>
          <a:xfrm>
            <a:off x="3737165" y="3039313"/>
            <a:ext cx="1311275" cy="267335"/>
          </a:xfrm>
          <a:prstGeom prst="rect">
            <a:avLst/>
          </a:prstGeom>
        </p:spPr>
        <p:txBody>
          <a:bodyPr vert="horz" wrap="square" lIns="0" tIns="17145" rIns="0" bIns="0" rtlCol="0">
            <a:spAutoFit/>
          </a:bodyPr>
          <a:lstStyle/>
          <a:p>
            <a:pPr marL="415925">
              <a:lnSpc>
                <a:spcPct val="100000"/>
              </a:lnSpc>
              <a:spcBef>
                <a:spcPts val="135"/>
              </a:spcBef>
            </a:pPr>
            <a:r>
              <a:rPr sz="1550" spc="15" dirty="0">
                <a:solidFill>
                  <a:srgbClr val="434343"/>
                </a:solidFill>
                <a:latin typeface="Trebuchet MS" panose="020B0603020202020204"/>
                <a:cs typeface="Trebuchet MS" panose="020B0603020202020204"/>
              </a:rPr>
              <a:t>Block</a:t>
            </a:r>
            <a:endParaRPr sz="1550">
              <a:latin typeface="Trebuchet MS" panose="020B0603020202020204"/>
              <a:cs typeface="Trebuchet MS" panose="020B0603020202020204"/>
            </a:endParaRPr>
          </a:p>
        </p:txBody>
      </p:sp>
      <p:sp>
        <p:nvSpPr>
          <p:cNvPr id="29" name="object 29"/>
          <p:cNvSpPr/>
          <p:nvPr/>
        </p:nvSpPr>
        <p:spPr>
          <a:xfrm>
            <a:off x="2757423" y="3137661"/>
            <a:ext cx="975360" cy="76200"/>
          </a:xfrm>
          <a:custGeom>
            <a:avLst/>
            <a:gdLst/>
            <a:ahLst/>
            <a:cxnLst/>
            <a:rect l="l" t="t" r="r" b="b"/>
            <a:pathLst>
              <a:path w="975360" h="76200">
                <a:moveTo>
                  <a:pt x="974978" y="28575"/>
                </a:moveTo>
                <a:lnTo>
                  <a:pt x="955928" y="28575"/>
                </a:lnTo>
                <a:lnTo>
                  <a:pt x="955928" y="47625"/>
                </a:lnTo>
                <a:lnTo>
                  <a:pt x="974978" y="47625"/>
                </a:lnTo>
                <a:lnTo>
                  <a:pt x="974978" y="28575"/>
                </a:lnTo>
                <a:close/>
              </a:path>
              <a:path w="975360" h="76200">
                <a:moveTo>
                  <a:pt x="898778" y="28575"/>
                </a:moveTo>
                <a:lnTo>
                  <a:pt x="879728" y="28575"/>
                </a:lnTo>
                <a:lnTo>
                  <a:pt x="879728" y="47625"/>
                </a:lnTo>
                <a:lnTo>
                  <a:pt x="898778" y="47625"/>
                </a:lnTo>
                <a:lnTo>
                  <a:pt x="898778" y="28575"/>
                </a:lnTo>
                <a:close/>
              </a:path>
              <a:path w="975360" h="76200">
                <a:moveTo>
                  <a:pt x="822578" y="28575"/>
                </a:moveTo>
                <a:lnTo>
                  <a:pt x="803528" y="28575"/>
                </a:lnTo>
                <a:lnTo>
                  <a:pt x="803528" y="47625"/>
                </a:lnTo>
                <a:lnTo>
                  <a:pt x="822578" y="47625"/>
                </a:lnTo>
                <a:lnTo>
                  <a:pt x="822578" y="28575"/>
                </a:lnTo>
                <a:close/>
              </a:path>
              <a:path w="975360" h="76200">
                <a:moveTo>
                  <a:pt x="746378" y="28575"/>
                </a:moveTo>
                <a:lnTo>
                  <a:pt x="727328" y="28575"/>
                </a:lnTo>
                <a:lnTo>
                  <a:pt x="727328" y="47625"/>
                </a:lnTo>
                <a:lnTo>
                  <a:pt x="746378" y="47625"/>
                </a:lnTo>
                <a:lnTo>
                  <a:pt x="746378" y="28575"/>
                </a:lnTo>
                <a:close/>
              </a:path>
              <a:path w="975360" h="76200">
                <a:moveTo>
                  <a:pt x="670178" y="28575"/>
                </a:moveTo>
                <a:lnTo>
                  <a:pt x="651128" y="28575"/>
                </a:lnTo>
                <a:lnTo>
                  <a:pt x="651128" y="47625"/>
                </a:lnTo>
                <a:lnTo>
                  <a:pt x="670178" y="47625"/>
                </a:lnTo>
                <a:lnTo>
                  <a:pt x="670178" y="28575"/>
                </a:lnTo>
                <a:close/>
              </a:path>
              <a:path w="975360" h="76200">
                <a:moveTo>
                  <a:pt x="593978" y="28575"/>
                </a:moveTo>
                <a:lnTo>
                  <a:pt x="574928" y="28575"/>
                </a:lnTo>
                <a:lnTo>
                  <a:pt x="574928" y="47625"/>
                </a:lnTo>
                <a:lnTo>
                  <a:pt x="593978" y="47625"/>
                </a:lnTo>
                <a:lnTo>
                  <a:pt x="593978" y="28575"/>
                </a:lnTo>
                <a:close/>
              </a:path>
              <a:path w="975360" h="76200">
                <a:moveTo>
                  <a:pt x="517778" y="28575"/>
                </a:moveTo>
                <a:lnTo>
                  <a:pt x="498728" y="28575"/>
                </a:lnTo>
                <a:lnTo>
                  <a:pt x="498728" y="47625"/>
                </a:lnTo>
                <a:lnTo>
                  <a:pt x="517778" y="47625"/>
                </a:lnTo>
                <a:lnTo>
                  <a:pt x="517778" y="28575"/>
                </a:lnTo>
                <a:close/>
              </a:path>
              <a:path w="975360" h="76200">
                <a:moveTo>
                  <a:pt x="441578" y="28575"/>
                </a:moveTo>
                <a:lnTo>
                  <a:pt x="422528" y="28575"/>
                </a:lnTo>
                <a:lnTo>
                  <a:pt x="422528" y="47625"/>
                </a:lnTo>
                <a:lnTo>
                  <a:pt x="441578" y="47625"/>
                </a:lnTo>
                <a:lnTo>
                  <a:pt x="441578" y="28575"/>
                </a:lnTo>
                <a:close/>
              </a:path>
              <a:path w="975360" h="76200">
                <a:moveTo>
                  <a:pt x="365378" y="28575"/>
                </a:moveTo>
                <a:lnTo>
                  <a:pt x="346328" y="28575"/>
                </a:lnTo>
                <a:lnTo>
                  <a:pt x="346328" y="47625"/>
                </a:lnTo>
                <a:lnTo>
                  <a:pt x="365378" y="47625"/>
                </a:lnTo>
                <a:lnTo>
                  <a:pt x="365378" y="28575"/>
                </a:lnTo>
                <a:close/>
              </a:path>
              <a:path w="975360" h="76200">
                <a:moveTo>
                  <a:pt x="289178" y="28575"/>
                </a:moveTo>
                <a:lnTo>
                  <a:pt x="270128" y="28575"/>
                </a:lnTo>
                <a:lnTo>
                  <a:pt x="270128" y="47625"/>
                </a:lnTo>
                <a:lnTo>
                  <a:pt x="289178" y="47625"/>
                </a:lnTo>
                <a:lnTo>
                  <a:pt x="289178" y="28575"/>
                </a:lnTo>
                <a:close/>
              </a:path>
              <a:path w="975360" h="76200">
                <a:moveTo>
                  <a:pt x="212978" y="28575"/>
                </a:moveTo>
                <a:lnTo>
                  <a:pt x="193928" y="28575"/>
                </a:lnTo>
                <a:lnTo>
                  <a:pt x="193928" y="47625"/>
                </a:lnTo>
                <a:lnTo>
                  <a:pt x="212978" y="47625"/>
                </a:lnTo>
                <a:lnTo>
                  <a:pt x="212978" y="28575"/>
                </a:lnTo>
                <a:close/>
              </a:path>
              <a:path w="975360" h="76200">
                <a:moveTo>
                  <a:pt x="136778" y="28575"/>
                </a:moveTo>
                <a:lnTo>
                  <a:pt x="117728" y="28575"/>
                </a:lnTo>
                <a:lnTo>
                  <a:pt x="117728" y="47625"/>
                </a:lnTo>
                <a:lnTo>
                  <a:pt x="136778" y="47625"/>
                </a:lnTo>
                <a:lnTo>
                  <a:pt x="136778" y="28575"/>
                </a:lnTo>
                <a:close/>
              </a:path>
              <a:path w="975360" h="76200">
                <a:moveTo>
                  <a:pt x="76200" y="0"/>
                </a:moveTo>
                <a:lnTo>
                  <a:pt x="0" y="38100"/>
                </a:lnTo>
                <a:lnTo>
                  <a:pt x="76200" y="76200"/>
                </a:lnTo>
                <a:lnTo>
                  <a:pt x="76200" y="0"/>
                </a:lnTo>
                <a:close/>
              </a:path>
            </a:pathLst>
          </a:custGeom>
          <a:solidFill>
            <a:srgbClr val="000000"/>
          </a:solidFill>
        </p:spPr>
        <p:txBody>
          <a:bodyPr wrap="square" lIns="0" tIns="0" rIns="0" bIns="0" rtlCol="0"/>
          <a:lstStyle/>
          <a:p/>
        </p:txBody>
      </p:sp>
      <p:sp>
        <p:nvSpPr>
          <p:cNvPr id="30" name="object 30"/>
          <p:cNvSpPr txBox="1"/>
          <p:nvPr/>
        </p:nvSpPr>
        <p:spPr>
          <a:xfrm>
            <a:off x="4207002" y="2705862"/>
            <a:ext cx="432434"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panose="020B0604020202020204"/>
                <a:cs typeface="Arial" panose="020B0604020202020204"/>
              </a:rPr>
              <a:t>…</a:t>
            </a:r>
            <a:r>
              <a:rPr sz="1400" b="1" spc="-70" dirty="0">
                <a:latin typeface="Arial" panose="020B0604020202020204"/>
                <a:cs typeface="Arial" panose="020B0604020202020204"/>
              </a:rPr>
              <a:t> </a:t>
            </a:r>
            <a:r>
              <a:rPr sz="1400" b="1" dirty="0">
                <a:latin typeface="Arial" panose="020B0604020202020204"/>
                <a:cs typeface="Arial" panose="020B0604020202020204"/>
              </a:rPr>
              <a:t>…</a:t>
            </a:r>
            <a:endParaRPr sz="1400">
              <a:latin typeface="Arial" panose="020B0604020202020204"/>
              <a:cs typeface="Arial" panose="020B0604020202020204"/>
            </a:endParaRPr>
          </a:p>
        </p:txBody>
      </p:sp>
      <p:sp>
        <p:nvSpPr>
          <p:cNvPr id="36" name="文本框 35"/>
          <p:cNvSpPr txBox="1"/>
          <p:nvPr/>
        </p:nvSpPr>
        <p:spPr>
          <a:xfrm>
            <a:off x="3138170" y="3732530"/>
            <a:ext cx="2357755" cy="645160"/>
          </a:xfrm>
          <a:prstGeom prst="rect">
            <a:avLst/>
          </a:prstGeom>
          <a:noFill/>
        </p:spPr>
        <p:txBody>
          <a:bodyPr wrap="square" rtlCol="0">
            <a:spAutoFit/>
          </a:bodyPr>
          <a:p>
            <a:r>
              <a:rPr lang="en-US" altLang="zh-CN"/>
              <a:t>Effective Mining Power</a:t>
            </a:r>
            <a:endParaRPr lang="en-US" altLang="zh-CN"/>
          </a:p>
          <a:p>
            <a:r>
              <a:rPr lang="en-US" altLang="zh-CN"/>
              <a:t>                    Hxn</a:t>
            </a:r>
            <a:endParaRPr lang="en-US" altLang="zh-CN"/>
          </a:p>
        </p:txBody>
      </p:sp>
      <p:sp>
        <p:nvSpPr>
          <p:cNvPr id="32" name="文本框 31"/>
          <p:cNvSpPr txBox="1"/>
          <p:nvPr/>
        </p:nvSpPr>
        <p:spPr>
          <a:xfrm>
            <a:off x="6028055" y="3830955"/>
            <a:ext cx="2357755" cy="645160"/>
          </a:xfrm>
          <a:prstGeom prst="rect">
            <a:avLst/>
          </a:prstGeom>
          <a:noFill/>
        </p:spPr>
        <p:txBody>
          <a:bodyPr wrap="square" rtlCol="0">
            <a:spAutoFit/>
          </a:bodyPr>
          <a:p>
            <a:r>
              <a:rPr lang="en-US" altLang="zh-CN"/>
              <a:t>Physical Mining Power</a:t>
            </a:r>
            <a:endParaRPr lang="en-US" altLang="zh-CN"/>
          </a:p>
          <a:p>
            <a:r>
              <a:rPr lang="en-US" altLang="zh-CN"/>
              <a:t>                    H</a:t>
            </a:r>
            <a:endParaRPr lang="en-US" altLang="zh-CN"/>
          </a:p>
        </p:txBody>
      </p:sp>
      <p:sp>
        <p:nvSpPr>
          <p:cNvPr id="33" name="object 33"/>
          <p:cNvSpPr/>
          <p:nvPr/>
        </p:nvSpPr>
        <p:spPr>
          <a:xfrm>
            <a:off x="307752" y="3632200"/>
            <a:ext cx="2605448" cy="1349209"/>
          </a:xfrm>
          <a:prstGeom prst="rect">
            <a:avLst/>
          </a:prstGeom>
          <a:blipFill>
            <a:blip r:embed="rId1" cstate="print"/>
            <a:stretch>
              <a:fillRect/>
            </a:stretch>
          </a:blipFill>
        </p:spPr>
        <p:txBody>
          <a:bodyPr wrap="square" lIns="0" tIns="0" rIns="0" bIns="0" rtlCol="0"/>
          <a:p/>
        </p:txBody>
      </p:sp>
      <p:sp>
        <p:nvSpPr>
          <p:cNvPr id="34" name="object 34"/>
          <p:cNvSpPr/>
          <p:nvPr/>
        </p:nvSpPr>
        <p:spPr>
          <a:xfrm>
            <a:off x="2998470" y="4141470"/>
            <a:ext cx="1299845" cy="236220"/>
          </a:xfrm>
          <a:custGeom>
            <a:avLst/>
            <a:gdLst/>
            <a:ahLst/>
            <a:cxnLst/>
            <a:rect l="l" t="t" r="r" b="b"/>
            <a:pathLst>
              <a:path w="1338579" h="236220">
                <a:moveTo>
                  <a:pt x="60572" y="42764"/>
                </a:moveTo>
                <a:lnTo>
                  <a:pt x="35433" y="44818"/>
                </a:lnTo>
                <a:lnTo>
                  <a:pt x="30876" y="58880"/>
                </a:lnTo>
                <a:lnTo>
                  <a:pt x="39750" y="64020"/>
                </a:lnTo>
                <a:lnTo>
                  <a:pt x="83819" y="84734"/>
                </a:lnTo>
                <a:lnTo>
                  <a:pt x="124713" y="99669"/>
                </a:lnTo>
                <a:lnTo>
                  <a:pt x="171830" y="114160"/>
                </a:lnTo>
                <a:lnTo>
                  <a:pt x="224916" y="128104"/>
                </a:lnTo>
                <a:lnTo>
                  <a:pt x="283590" y="141427"/>
                </a:lnTo>
                <a:lnTo>
                  <a:pt x="325627" y="150050"/>
                </a:lnTo>
                <a:lnTo>
                  <a:pt x="369824" y="158280"/>
                </a:lnTo>
                <a:lnTo>
                  <a:pt x="416051" y="166319"/>
                </a:lnTo>
                <a:lnTo>
                  <a:pt x="464312" y="173964"/>
                </a:lnTo>
                <a:lnTo>
                  <a:pt x="514223" y="181216"/>
                </a:lnTo>
                <a:lnTo>
                  <a:pt x="566038" y="188201"/>
                </a:lnTo>
                <a:lnTo>
                  <a:pt x="619378" y="194690"/>
                </a:lnTo>
                <a:lnTo>
                  <a:pt x="730250" y="206527"/>
                </a:lnTo>
                <a:lnTo>
                  <a:pt x="787526" y="211785"/>
                </a:lnTo>
                <a:lnTo>
                  <a:pt x="845947" y="216560"/>
                </a:lnTo>
                <a:lnTo>
                  <a:pt x="965708" y="224662"/>
                </a:lnTo>
                <a:lnTo>
                  <a:pt x="1088389" y="230682"/>
                </a:lnTo>
                <a:lnTo>
                  <a:pt x="1212977" y="234403"/>
                </a:lnTo>
                <a:lnTo>
                  <a:pt x="1275714" y="235356"/>
                </a:lnTo>
                <a:lnTo>
                  <a:pt x="1338452" y="235648"/>
                </a:lnTo>
                <a:lnTo>
                  <a:pt x="1338579" y="207073"/>
                </a:lnTo>
                <a:lnTo>
                  <a:pt x="1275968" y="206781"/>
                </a:lnTo>
                <a:lnTo>
                  <a:pt x="1213358" y="205828"/>
                </a:lnTo>
                <a:lnTo>
                  <a:pt x="1089405" y="202120"/>
                </a:lnTo>
                <a:lnTo>
                  <a:pt x="967231" y="196138"/>
                </a:lnTo>
                <a:lnTo>
                  <a:pt x="848105" y="188048"/>
                </a:lnTo>
                <a:lnTo>
                  <a:pt x="732789" y="178079"/>
                </a:lnTo>
                <a:lnTo>
                  <a:pt x="622426" y="166293"/>
                </a:lnTo>
                <a:lnTo>
                  <a:pt x="569467" y="159829"/>
                </a:lnTo>
                <a:lnTo>
                  <a:pt x="518033" y="152907"/>
                </a:lnTo>
                <a:lnTo>
                  <a:pt x="468375" y="145681"/>
                </a:lnTo>
                <a:lnTo>
                  <a:pt x="420497" y="138087"/>
                </a:lnTo>
                <a:lnTo>
                  <a:pt x="374650" y="130124"/>
                </a:lnTo>
                <a:lnTo>
                  <a:pt x="330962" y="121970"/>
                </a:lnTo>
                <a:lnTo>
                  <a:pt x="289433" y="113449"/>
                </a:lnTo>
                <a:lnTo>
                  <a:pt x="250189" y="104736"/>
                </a:lnTo>
                <a:lnTo>
                  <a:pt x="196087" y="91224"/>
                </a:lnTo>
                <a:lnTo>
                  <a:pt x="147954" y="77279"/>
                </a:lnTo>
                <a:lnTo>
                  <a:pt x="106552" y="62966"/>
                </a:lnTo>
                <a:lnTo>
                  <a:pt x="62229" y="43649"/>
                </a:lnTo>
                <a:lnTo>
                  <a:pt x="60572" y="42764"/>
                </a:lnTo>
                <a:close/>
              </a:path>
              <a:path w="1338579" h="236220">
                <a:moveTo>
                  <a:pt x="0" y="0"/>
                </a:moveTo>
                <a:lnTo>
                  <a:pt x="19558" y="93814"/>
                </a:lnTo>
                <a:lnTo>
                  <a:pt x="30876" y="58880"/>
                </a:lnTo>
                <a:lnTo>
                  <a:pt x="30606" y="58724"/>
                </a:lnTo>
                <a:lnTo>
                  <a:pt x="27559" y="56705"/>
                </a:lnTo>
                <a:lnTo>
                  <a:pt x="43306" y="32918"/>
                </a:lnTo>
                <a:lnTo>
                  <a:pt x="70282" y="32918"/>
                </a:lnTo>
                <a:lnTo>
                  <a:pt x="0" y="0"/>
                </a:lnTo>
                <a:close/>
              </a:path>
              <a:path w="1338579" h="236220">
                <a:moveTo>
                  <a:pt x="43306" y="32918"/>
                </a:moveTo>
                <a:lnTo>
                  <a:pt x="27559" y="56705"/>
                </a:lnTo>
                <a:lnTo>
                  <a:pt x="30606" y="58724"/>
                </a:lnTo>
                <a:lnTo>
                  <a:pt x="30876" y="58880"/>
                </a:lnTo>
                <a:lnTo>
                  <a:pt x="35433" y="44818"/>
                </a:lnTo>
                <a:lnTo>
                  <a:pt x="60572" y="42764"/>
                </a:lnTo>
                <a:lnTo>
                  <a:pt x="53212" y="38836"/>
                </a:lnTo>
                <a:lnTo>
                  <a:pt x="44958" y="34035"/>
                </a:lnTo>
                <a:lnTo>
                  <a:pt x="43306" y="32918"/>
                </a:lnTo>
                <a:close/>
              </a:path>
              <a:path w="1338579" h="236220">
                <a:moveTo>
                  <a:pt x="70282" y="32918"/>
                </a:moveTo>
                <a:lnTo>
                  <a:pt x="43306" y="32918"/>
                </a:lnTo>
                <a:lnTo>
                  <a:pt x="44958" y="34035"/>
                </a:lnTo>
                <a:lnTo>
                  <a:pt x="53212" y="38836"/>
                </a:lnTo>
                <a:lnTo>
                  <a:pt x="60572" y="42764"/>
                </a:lnTo>
                <a:lnTo>
                  <a:pt x="86740" y="40627"/>
                </a:lnTo>
                <a:lnTo>
                  <a:pt x="70282" y="32918"/>
                </a:lnTo>
                <a:close/>
              </a:path>
            </a:pathLst>
          </a:custGeom>
          <a:solidFill>
            <a:srgbClr val="FF0000"/>
          </a:solidFill>
        </p:spPr>
        <p:txBody>
          <a:bodyPr wrap="square" lIns="0" tIns="0" rIns="0" bIns="0" rtlCol="0"/>
          <a:p/>
        </p:txBody>
      </p:sp>
      <p:sp>
        <p:nvSpPr>
          <p:cNvPr id="35" name="object 32"/>
          <p:cNvSpPr/>
          <p:nvPr/>
        </p:nvSpPr>
        <p:spPr>
          <a:xfrm>
            <a:off x="58420" y="3306571"/>
            <a:ext cx="3105150" cy="1862455"/>
          </a:xfrm>
          <a:custGeom>
            <a:avLst/>
            <a:gdLst/>
            <a:ahLst/>
            <a:cxnLst/>
            <a:rect l="l" t="t" r="r" b="b"/>
            <a:pathLst>
              <a:path w="3105150" h="1862454">
                <a:moveTo>
                  <a:pt x="0" y="1182865"/>
                </a:moveTo>
                <a:lnTo>
                  <a:pt x="2819654" y="0"/>
                </a:lnTo>
                <a:lnTo>
                  <a:pt x="3104769" y="679577"/>
                </a:lnTo>
                <a:lnTo>
                  <a:pt x="285114" y="1862444"/>
                </a:lnTo>
                <a:lnTo>
                  <a:pt x="0" y="1182865"/>
                </a:lnTo>
                <a:close/>
              </a:path>
            </a:pathLst>
          </a:custGeom>
          <a:ln w="38100">
            <a:solidFill>
              <a:srgbClr val="FF0000"/>
            </a:solidFill>
          </a:ln>
        </p:spPr>
        <p:txBody>
          <a:bodyPr wrap="square" lIns="0" tIns="0" rIns="0" bIns="0" rtlCol="0"/>
          <a:p/>
        </p:txBody>
      </p:sp>
      <p:sp>
        <p:nvSpPr>
          <p:cNvPr id="37" name="文本框 36"/>
          <p:cNvSpPr txBox="1"/>
          <p:nvPr/>
        </p:nvSpPr>
        <p:spPr>
          <a:xfrm>
            <a:off x="2998470" y="4613275"/>
            <a:ext cx="5183505" cy="368300"/>
          </a:xfrm>
          <a:prstGeom prst="rect">
            <a:avLst/>
          </a:prstGeom>
          <a:noFill/>
        </p:spPr>
        <p:txBody>
          <a:bodyPr wrap="none" rtlCol="0" anchor="t">
            <a:spAutoFit/>
          </a:bodyPr>
          <a:p>
            <a:r>
              <a:rPr lang="en-US" altLang="zh-CN">
                <a:sym typeface="+mn-ea"/>
              </a:rPr>
              <a:t>Aim:</a:t>
            </a:r>
            <a:r>
              <a:rPr lang="zh-CN" altLang="en-US">
                <a:sym typeface="+mn-ea"/>
              </a:rPr>
              <a:t>为了放大有效算力，并强制均分在各个共识组</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565150" y="444500"/>
            <a:ext cx="3867785" cy="460375"/>
          </a:xfrm>
          <a:prstGeom prst="rect">
            <a:avLst/>
          </a:prstGeom>
          <a:noFill/>
        </p:spPr>
        <p:txBody>
          <a:bodyPr wrap="none" rtlCol="0" anchor="t">
            <a:spAutoFit/>
          </a:bodyPr>
          <a:p>
            <a:pPr>
              <a:lnSpc>
                <a:spcPct val="100000"/>
              </a:lnSpc>
              <a:spcBef>
                <a:spcPts val="110"/>
              </a:spcBef>
            </a:pPr>
            <a:r>
              <a:rPr sz="2400" spc="5" dirty="0">
                <a:solidFill>
                  <a:srgbClr val="000000"/>
                </a:solidFill>
                <a:sym typeface="+mn-ea"/>
              </a:rPr>
              <a:t>Chu-ko-nu</a:t>
            </a:r>
            <a:r>
              <a:rPr sz="2400" spc="-145" dirty="0">
                <a:solidFill>
                  <a:srgbClr val="000000"/>
                </a:solidFill>
                <a:sym typeface="+mn-ea"/>
              </a:rPr>
              <a:t> </a:t>
            </a:r>
            <a:r>
              <a:rPr sz="2400" dirty="0">
                <a:solidFill>
                  <a:srgbClr val="000000"/>
                </a:solidFill>
                <a:sym typeface="+mn-ea"/>
              </a:rPr>
              <a:t>Mining</a:t>
            </a:r>
            <a:r>
              <a:rPr sz="2400" spc="-50" dirty="0">
                <a:solidFill>
                  <a:srgbClr val="000000"/>
                </a:solidFill>
                <a:sym typeface="+mn-ea"/>
              </a:rPr>
              <a:t> </a:t>
            </a:r>
            <a:r>
              <a:rPr sz="2400" spc="10" dirty="0">
                <a:solidFill>
                  <a:srgbClr val="000000"/>
                </a:solidFill>
                <a:sym typeface="+mn-ea"/>
              </a:rPr>
              <a:t>(</a:t>
            </a:r>
            <a:r>
              <a:rPr sz="2400" spc="10" dirty="0">
                <a:solidFill>
                  <a:srgbClr val="000000"/>
                </a:solidFill>
                <a:latin typeface="Droid Sans Fallback"/>
                <a:cs typeface="Droid Sans Fallback"/>
                <a:sym typeface="+mn-ea"/>
              </a:rPr>
              <a:t>连</a:t>
            </a:r>
            <a:r>
              <a:rPr sz="2400" spc="45" dirty="0">
                <a:solidFill>
                  <a:srgbClr val="000000"/>
                </a:solidFill>
                <a:latin typeface="Droid Sans Fallback"/>
                <a:cs typeface="Droid Sans Fallback"/>
                <a:sym typeface="+mn-ea"/>
              </a:rPr>
              <a:t>弩</a:t>
            </a:r>
            <a:r>
              <a:rPr lang="zh-CN" sz="2400" spc="45" dirty="0">
                <a:solidFill>
                  <a:srgbClr val="000000"/>
                </a:solidFill>
                <a:latin typeface="Droid Sans Fallback"/>
                <a:cs typeface="Droid Sans Fallback"/>
                <a:sym typeface="+mn-ea"/>
              </a:rPr>
              <a:t>挖矿</a:t>
            </a:r>
            <a:r>
              <a:rPr sz="2400" dirty="0">
                <a:solidFill>
                  <a:srgbClr val="000000"/>
                </a:solidFill>
                <a:sym typeface="+mn-ea"/>
              </a:rPr>
              <a:t>)</a:t>
            </a:r>
            <a:endParaRPr lang="zh-CN" altLang="en-US" sz="2400"/>
          </a:p>
        </p:txBody>
      </p:sp>
      <p:sp>
        <p:nvSpPr>
          <p:cNvPr id="4" name="文本框 3"/>
          <p:cNvSpPr txBox="1"/>
          <p:nvPr/>
        </p:nvSpPr>
        <p:spPr>
          <a:xfrm>
            <a:off x="644525" y="812800"/>
            <a:ext cx="7854950" cy="953135"/>
          </a:xfrm>
          <a:prstGeom prst="rect">
            <a:avLst/>
          </a:prstGeom>
          <a:noFill/>
        </p:spPr>
        <p:txBody>
          <a:bodyPr wrap="square" rtlCol="0" anchor="t">
            <a:spAutoFit/>
          </a:bodyPr>
          <a:p>
            <a:r>
              <a:rPr lang="zh-CN" altLang="en-US" sz="1400"/>
              <a:t>连弩挖矿允许矿工同时参与多个编号连续的共识组（例如从编号b到b+</a:t>
            </a:r>
            <a:r>
              <a:rPr lang="en-US" altLang="zh-CN" sz="1400"/>
              <a:t>n</a:t>
            </a:r>
            <a:r>
              <a:rPr lang="zh-CN" altLang="en-US" sz="1400"/>
              <a:t>-1），每次出块的时候哈希函数将覆盖多个将要出块的块头进行计算，同时这些块头将共用一个 Nonce。具体做法是将这个 </a:t>
            </a:r>
            <a:r>
              <a:rPr lang="en-US" altLang="zh-CN" sz="1400"/>
              <a:t>n</a:t>
            </a:r>
            <a:r>
              <a:rPr lang="zh-CN" altLang="en-US" sz="1400"/>
              <a:t> 个块头按序排列，构造 Merkle 树。然后算力哈希计算将覆盖下列数据结构：</a:t>
            </a:r>
            <a:endParaRPr lang="zh-CN" altLang="en-US" sz="1400"/>
          </a:p>
          <a:p>
            <a:r>
              <a:rPr lang="zh-CN" altLang="en-US" sz="1400"/>
              <a:t>&lt;</a:t>
            </a:r>
            <a:r>
              <a:rPr lang="en-US" altLang="zh-CN" sz="1400"/>
              <a:t>h</a:t>
            </a:r>
            <a:r>
              <a:rPr lang="zh-CN" altLang="en-US" sz="1400"/>
              <a:t>, b, </a:t>
            </a:r>
            <a:r>
              <a:rPr lang="en-US" altLang="zh-CN" sz="1400"/>
              <a:t>n</a:t>
            </a:r>
            <a:r>
              <a:rPr lang="zh-CN" altLang="en-US" sz="1400"/>
              <a:t>, η</a:t>
            </a:r>
            <a:r>
              <a:rPr lang="en-US" altLang="zh-CN" sz="1400"/>
              <a:t>b</a:t>
            </a:r>
            <a:r>
              <a:rPr lang="zh-CN" altLang="en-US" sz="1400"/>
              <a:t>&gt;</a:t>
            </a:r>
            <a:endParaRPr lang="zh-CN" altLang="en-US" sz="1400"/>
          </a:p>
        </p:txBody>
      </p:sp>
      <p:sp>
        <p:nvSpPr>
          <p:cNvPr id="6" name="文本框 5"/>
          <p:cNvSpPr txBox="1"/>
          <p:nvPr/>
        </p:nvSpPr>
        <p:spPr>
          <a:xfrm>
            <a:off x="3816985" y="1360805"/>
            <a:ext cx="5216525" cy="3415030"/>
          </a:xfrm>
          <a:prstGeom prst="rect">
            <a:avLst/>
          </a:prstGeom>
          <a:noFill/>
        </p:spPr>
        <p:txBody>
          <a:bodyPr wrap="square" rtlCol="0" anchor="t">
            <a:spAutoFit/>
          </a:bodyPr>
          <a:p>
            <a:r>
              <a:rPr lang="zh-CN" altLang="en-US"/>
              <a:t>出块时</a:t>
            </a:r>
            <a:r>
              <a:rPr lang="en-US" altLang="zh-CN"/>
              <a:t>,</a:t>
            </a:r>
            <a:r>
              <a:rPr lang="zh-CN" altLang="en-US"/>
              <a:t>下列数据结构会被广播到特定的共识组 i （b≤i&lt;b+</a:t>
            </a:r>
            <a:r>
              <a:rPr lang="en-US" altLang="zh-CN"/>
              <a:t>n</a:t>
            </a:r>
            <a:r>
              <a:rPr lang="zh-CN" altLang="en-US"/>
              <a:t>），仅包含该共识组的块头以及一个该块头被包含在内的证明，不涉及到其它共识组的块头。</a:t>
            </a:r>
            <a:endParaRPr lang="zh-CN" altLang="en-US"/>
          </a:p>
          <a:p>
            <a:r>
              <a:rPr lang="zh-CN" altLang="en-US"/>
              <a:t>&lt;</a:t>
            </a:r>
            <a:r>
              <a:rPr lang="en-US" altLang="zh-CN">
                <a:sym typeface="+mn-ea"/>
              </a:rPr>
              <a:t>h</a:t>
            </a:r>
            <a:r>
              <a:rPr lang="zh-CN" altLang="en-US">
                <a:sym typeface="+mn-ea"/>
              </a:rPr>
              <a:t>, b, </a:t>
            </a:r>
            <a:r>
              <a:rPr lang="en-US" altLang="zh-CN">
                <a:sym typeface="+mn-ea"/>
              </a:rPr>
              <a:t>n</a:t>
            </a:r>
            <a:r>
              <a:rPr lang="zh-CN" altLang="en-US">
                <a:sym typeface="+mn-ea"/>
              </a:rPr>
              <a:t>, η</a:t>
            </a:r>
            <a:r>
              <a:rPr lang="en-US" altLang="zh-CN">
                <a:sym typeface="+mn-ea"/>
              </a:rPr>
              <a:t>b</a:t>
            </a:r>
            <a:r>
              <a:rPr lang="zh-CN" altLang="en-US"/>
              <a:t>, Blocki, MerkleTreePathi&gt;</a:t>
            </a:r>
            <a:endParaRPr lang="zh-CN" altLang="en-US"/>
          </a:p>
          <a:p>
            <a:r>
              <a:rPr lang="zh-CN" altLang="en-US"/>
              <a:t>其 MerkleTreePathi 是 Blocki 在 Merkle 树路径上的左右兄弟节点的哈希值。连弩挖矿并不要求各个共识组同步接受这些块，甚至有些块最终被认为是无效分叉，也不会影响其它块在其它共识组中被接受。同时，这个结构允许连弩挖矿是可以包含算力难度不同的共识组，一旦部分共识组的出块难度被满足，这些部分的块就可以优先出去。</a:t>
            </a:r>
            <a:endParaRPr lang="zh-CN" altLang="en-US"/>
          </a:p>
        </p:txBody>
      </p:sp>
      <p:pic>
        <p:nvPicPr>
          <p:cNvPr id="7" name="图片 6" descr="捕获"/>
          <p:cNvPicPr>
            <a:picLocks noChangeAspect="1"/>
          </p:cNvPicPr>
          <p:nvPr/>
        </p:nvPicPr>
        <p:blipFill>
          <a:blip r:embed="rId1"/>
          <a:stretch>
            <a:fillRect/>
          </a:stretch>
        </p:blipFill>
        <p:spPr>
          <a:xfrm>
            <a:off x="-95250" y="1765935"/>
            <a:ext cx="3912235" cy="3086735"/>
          </a:xfrm>
          <a:prstGeom prst="rect">
            <a:avLst/>
          </a:prstGeom>
        </p:spPr>
      </p:pic>
      <p:sp>
        <p:nvSpPr>
          <p:cNvPr id="3" name="文本框 2"/>
          <p:cNvSpPr txBox="1"/>
          <p:nvPr/>
        </p:nvSpPr>
        <p:spPr>
          <a:xfrm>
            <a:off x="4265930" y="1714500"/>
            <a:ext cx="4233545" cy="3138170"/>
          </a:xfrm>
          <a:prstGeom prst="rect">
            <a:avLst/>
          </a:prstGeom>
          <a:noFill/>
        </p:spPr>
        <p:txBody>
          <a:bodyPr wrap="square" rtlCol="0" anchor="t">
            <a:spAutoFit/>
          </a:bodyPr>
          <a:p>
            <a:r>
              <a:rPr lang="zh-CN" altLang="en-US"/>
              <a:t>连弩挖矿将矿工有效算力放大，同时也放大了单位物理算力可以获得的出块奖励，同样的物理算力，同样的能源消耗，参与到越多的共识组挖矿，所获得的出块奖励也会越多。所以，全网会收敛到主流的矿工都会采用连弩挖矿，并且参与到所有的共识组中。从而，使得全网的有效算力达到 H × n，单个共识组的有效算力达到 H 。这样使得攻击单个共识组的物理算力要求和攻击全网的物理算力相当。</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grpId="0" nodeType="clickEffect">
                                  <p:stCondLst>
                                    <p:cond delay="0"/>
                                  </p:stCondLst>
                                  <p:childTnLst>
                                    <p:animEffect transition="out" filter="wipe(down)">
                                      <p:cBhvr>
                                        <p:cTn id="17" dur="500"/>
                                        <p:tgtEl>
                                          <p:spTgt spid="3"/>
                                        </p:tgtEl>
                                      </p:cBhvr>
                                    </p:animEffect>
                                    <p:set>
                                      <p:cBhvr>
                                        <p:cTn id="18"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P spid="3" grpId="0"/>
      <p:bldP spid="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3840" y="307975"/>
            <a:ext cx="8719820" cy="645160"/>
          </a:xfrm>
          <a:prstGeom prst="rect">
            <a:avLst/>
          </a:prstGeom>
          <a:noFill/>
        </p:spPr>
        <p:txBody>
          <a:bodyPr wrap="square" rtlCol="0">
            <a:spAutoFit/>
          </a:bodyPr>
          <a:p>
            <a:pPr algn="l"/>
            <a:r>
              <a:rPr lang="zh-CN" altLang="en-US"/>
              <a:t>Chu-ko-nu mining can make an attack on a single zone as hard as the attack on the entire network</a:t>
            </a:r>
            <a:endParaRPr lang="zh-CN" altLang="en-US"/>
          </a:p>
        </p:txBody>
      </p:sp>
      <p:sp>
        <p:nvSpPr>
          <p:cNvPr id="6" name="文本框 5"/>
          <p:cNvSpPr txBox="1"/>
          <p:nvPr/>
        </p:nvSpPr>
        <p:spPr>
          <a:xfrm>
            <a:off x="371475" y="1108710"/>
            <a:ext cx="6812280" cy="368300"/>
          </a:xfrm>
          <a:prstGeom prst="rect">
            <a:avLst/>
          </a:prstGeom>
          <a:noFill/>
        </p:spPr>
        <p:txBody>
          <a:bodyPr wrap="none" rtlCol="0">
            <a:spAutoFit/>
          </a:bodyPr>
          <a:p>
            <a:r>
              <a:rPr lang="zh-CN" altLang="en-US"/>
              <a:t>用哈希率来描述挖矿的能力，简单理解为单位时间内挖块的数量。</a:t>
            </a:r>
            <a:endParaRPr lang="zh-CN" altLang="en-US"/>
          </a:p>
        </p:txBody>
      </p:sp>
      <p:pic>
        <p:nvPicPr>
          <p:cNvPr id="8" name="图片 7" descr="捕获"/>
          <p:cNvPicPr>
            <a:picLocks noChangeAspect="1"/>
          </p:cNvPicPr>
          <p:nvPr/>
        </p:nvPicPr>
        <p:blipFill>
          <a:blip r:embed="rId1"/>
          <a:stretch>
            <a:fillRect/>
          </a:stretch>
        </p:blipFill>
        <p:spPr>
          <a:xfrm>
            <a:off x="171450" y="1014095"/>
            <a:ext cx="2533650" cy="790575"/>
          </a:xfrm>
          <a:prstGeom prst="rect">
            <a:avLst/>
          </a:prstGeom>
        </p:spPr>
      </p:pic>
      <p:sp>
        <p:nvSpPr>
          <p:cNvPr id="10" name="文本框 9"/>
          <p:cNvSpPr txBox="1"/>
          <p:nvPr/>
        </p:nvSpPr>
        <p:spPr>
          <a:xfrm>
            <a:off x="638810" y="1880235"/>
            <a:ext cx="8534400" cy="1753235"/>
          </a:xfrm>
          <a:prstGeom prst="rect">
            <a:avLst/>
          </a:prstGeom>
          <a:noFill/>
        </p:spPr>
        <p:txBody>
          <a:bodyPr wrap="none" rtlCol="0">
            <a:spAutoFit/>
          </a:bodyPr>
          <a:p>
            <a:r>
              <a:rPr lang="zh-CN" altLang="en-US"/>
              <a:t>其中</a:t>
            </a:r>
            <a:r>
              <a:rPr lang="en-US" altLang="zh-CN"/>
              <a:t>2</a:t>
            </a:r>
            <a:r>
              <a:rPr lang="zh-CN" altLang="en-US"/>
              <a:t>的</a:t>
            </a:r>
            <a:r>
              <a:rPr lang="en-US" altLang="zh-CN"/>
              <a:t>k</a:t>
            </a:r>
            <a:r>
              <a:rPr lang="zh-CN" altLang="en-US"/>
              <a:t>次方表示</a:t>
            </a:r>
            <a:r>
              <a:rPr lang="en-US" altLang="zh-CN"/>
              <a:t>zone</a:t>
            </a:r>
            <a:r>
              <a:rPr lang="zh-CN" altLang="en-US"/>
              <a:t>的数量；</a:t>
            </a:r>
            <a:r>
              <a:rPr lang="en-US" altLang="zh-CN"/>
              <a:t>md</a:t>
            </a:r>
            <a:r>
              <a:rPr lang="zh-CN" altLang="en-US"/>
              <a:t>表示不用连弩挖矿的哈希率；</a:t>
            </a:r>
            <a:r>
              <a:rPr lang="en-US" altLang="zh-CN"/>
              <a:t>mp</a:t>
            </a:r>
            <a:r>
              <a:rPr lang="zh-CN" altLang="en-US"/>
              <a:t>表示用连弩挖矿</a:t>
            </a:r>
            <a:endParaRPr lang="zh-CN" altLang="en-US"/>
          </a:p>
          <a:p>
            <a:r>
              <a:rPr lang="zh-CN" altLang="en-US"/>
              <a:t>的哈希率；</a:t>
            </a:r>
            <a:r>
              <a:rPr lang="en-US" altLang="zh-CN"/>
              <a:t>ms</a:t>
            </a:r>
            <a:r>
              <a:rPr lang="zh-CN" altLang="en-US"/>
              <a:t>表示分配每个</a:t>
            </a:r>
            <a:r>
              <a:rPr lang="en-US" altLang="zh-CN"/>
              <a:t>zone</a:t>
            </a:r>
            <a:r>
              <a:rPr lang="zh-CN" altLang="en-US"/>
              <a:t>的哈希率。</a:t>
            </a:r>
            <a:endParaRPr lang="zh-CN" altLang="en-US"/>
          </a:p>
          <a:p>
            <a:r>
              <a:rPr lang="zh-CN" altLang="en-US"/>
              <a:t> </a:t>
            </a:r>
            <a:endParaRPr lang="zh-CN" altLang="en-US"/>
          </a:p>
          <a:p>
            <a:r>
              <a:rPr lang="zh-CN" altLang="en-US"/>
              <a:t>如果获得在某个</a:t>
            </a:r>
            <a:r>
              <a:rPr lang="en-US" altLang="zh-CN"/>
              <a:t>attack</a:t>
            </a:r>
            <a:r>
              <a:rPr lang="zh-CN" altLang="en-US"/>
              <a:t>获得</a:t>
            </a:r>
            <a:r>
              <a:rPr lang="en-US" altLang="zh-CN"/>
              <a:t>ms/2</a:t>
            </a:r>
            <a:r>
              <a:rPr lang="zh-CN" altLang="en-US"/>
              <a:t>的哈希率则可以控制该</a:t>
            </a:r>
            <a:r>
              <a:rPr lang="en-US" altLang="zh-CN"/>
              <a:t>zone</a:t>
            </a:r>
            <a:endParaRPr lang="en-US" altLang="zh-CN"/>
          </a:p>
          <a:p>
            <a:r>
              <a:rPr lang="zh-CN" altLang="en-US"/>
              <a:t>所以每个</a:t>
            </a:r>
            <a:r>
              <a:rPr lang="en-US" altLang="zh-CN"/>
              <a:t>zone </a:t>
            </a:r>
            <a:r>
              <a:rPr lang="zh-CN" altLang="en-US"/>
              <a:t>的</a:t>
            </a:r>
            <a:r>
              <a:rPr lang="en-US" altLang="zh-CN"/>
              <a:t>attack bar (</a:t>
            </a:r>
            <a:r>
              <a:rPr lang="zh-CN" altLang="en-US"/>
              <a:t>防御壁垒</a:t>
            </a:r>
            <a:r>
              <a:rPr lang="en-US" altLang="zh-CN"/>
              <a:t>)</a:t>
            </a:r>
            <a:r>
              <a:rPr lang="zh-CN" altLang="en-US"/>
              <a:t>可以计算为：</a:t>
            </a:r>
            <a:endParaRPr lang="zh-CN" altLang="en-US"/>
          </a:p>
          <a:p>
            <a:endParaRPr lang="zh-CN" altLang="en-US"/>
          </a:p>
        </p:txBody>
      </p:sp>
      <p:pic>
        <p:nvPicPr>
          <p:cNvPr id="11" name="图片 10" descr="捕获"/>
          <p:cNvPicPr>
            <a:picLocks noChangeAspect="1"/>
          </p:cNvPicPr>
          <p:nvPr/>
        </p:nvPicPr>
        <p:blipFill>
          <a:blip r:embed="rId2"/>
          <a:stretch>
            <a:fillRect/>
          </a:stretch>
        </p:blipFill>
        <p:spPr>
          <a:xfrm>
            <a:off x="1898650" y="3303905"/>
            <a:ext cx="5410200" cy="1066800"/>
          </a:xfrm>
          <a:prstGeom prst="rect">
            <a:avLst/>
          </a:prstGeom>
        </p:spPr>
      </p:pic>
      <p:sp>
        <p:nvSpPr>
          <p:cNvPr id="16" name="文本框 15"/>
          <p:cNvSpPr txBox="1"/>
          <p:nvPr/>
        </p:nvSpPr>
        <p:spPr>
          <a:xfrm>
            <a:off x="485775" y="4391660"/>
            <a:ext cx="8408670" cy="645160"/>
          </a:xfrm>
          <a:prstGeom prst="rect">
            <a:avLst/>
          </a:prstGeom>
          <a:noFill/>
        </p:spPr>
        <p:txBody>
          <a:bodyPr wrap="square" rtlCol="0">
            <a:spAutoFit/>
          </a:bodyPr>
          <a:p>
            <a:pPr algn="l"/>
            <a:r>
              <a:rPr lang="zh-CN" altLang="en-US"/>
              <a:t>For example, if the mining facility contributes 99% hash rate in a 256-zone network,</a:t>
            </a:r>
            <a:endParaRPr lang="zh-CN" altLang="en-US"/>
          </a:p>
          <a:p>
            <a:pPr algn="l"/>
            <a:r>
              <a:rPr lang="zh-CN" altLang="en-US"/>
              <a:t>a successful attack requires 49.5% of total physical hash rate in the network.</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6">
                                            <p:txEl>
                                              <p:pRg st="0" end="0"/>
                                            </p:txEl>
                                          </p:spTgt>
                                        </p:tgtEl>
                                      </p:cBhvr>
                                    </p:animEffect>
                                    <p:set>
                                      <p:cBhvr>
                                        <p:cTn id="7"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 calcmode="lin" valueType="num">
                                      <p:cBhvr additive="base">
                                        <p:cTn id="1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10">
                                            <p:txEl>
                                              <p:pRg st="1" end="1"/>
                                            </p:txEl>
                                          </p:spTgt>
                                        </p:tgtEl>
                                        <p:attrNameLst>
                                          <p:attrName>style.visibility</p:attrName>
                                        </p:attrNameLst>
                                      </p:cBhvr>
                                      <p:to>
                                        <p:strVal val="visible"/>
                                      </p:to>
                                    </p:set>
                                    <p:anim calcmode="lin" valueType="num">
                                      <p:cBhvr additive="base">
                                        <p:cTn id="22"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
                                            <p:txEl>
                                              <p:pRg st="1" end="1"/>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0">
                                            <p:txEl>
                                              <p:pRg st="2" end="2"/>
                                            </p:txEl>
                                          </p:spTgt>
                                        </p:tgtEl>
                                        <p:attrNameLst>
                                          <p:attrName>style.visibility</p:attrName>
                                        </p:attrNameLst>
                                      </p:cBhvr>
                                      <p:to>
                                        <p:strVal val="visible"/>
                                      </p:to>
                                    </p:set>
                                    <p:anim calcmode="lin" valueType="num">
                                      <p:cBhvr additive="base">
                                        <p:cTn id="26"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10">
                                            <p:txEl>
                                              <p:pRg st="2" end="2"/>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0">
                                            <p:txEl>
                                              <p:pRg st="3" end="3"/>
                                            </p:txEl>
                                          </p:spTgt>
                                        </p:tgtEl>
                                        <p:attrNameLst>
                                          <p:attrName>style.visibility</p:attrName>
                                        </p:attrNameLst>
                                      </p:cBhvr>
                                      <p:to>
                                        <p:strVal val="visible"/>
                                      </p:to>
                                    </p:set>
                                    <p:anim calcmode="lin" valueType="num">
                                      <p:cBhvr additive="base">
                                        <p:cTn id="30"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0">
                                            <p:txEl>
                                              <p:pRg st="3" end="3"/>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0">
                                            <p:txEl>
                                              <p:pRg st="4" end="4"/>
                                            </p:txEl>
                                          </p:spTgt>
                                        </p:tgtEl>
                                        <p:attrNameLst>
                                          <p:attrName>style.visibility</p:attrName>
                                        </p:attrNameLst>
                                      </p:cBhvr>
                                      <p:to>
                                        <p:strVal val="visible"/>
                                      </p:to>
                                    </p:set>
                                    <p:anim calcmode="lin" valueType="num">
                                      <p:cBhvr additive="base">
                                        <p:cTn id="34"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ppt_x"/>
                                          </p:val>
                                        </p:tav>
                                        <p:tav tm="100000">
                                          <p:val>
                                            <p:strVal val="#ppt_x"/>
                                          </p:val>
                                        </p:tav>
                                      </p:tavLst>
                                    </p:anim>
                                    <p:anim calcmode="lin" valueType="num">
                                      <p:cBhvr additive="base">
                                        <p:cTn id="4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5143500"/>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219456" y="59435"/>
            <a:ext cx="8705088" cy="141732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2697479" y="214884"/>
            <a:ext cx="3931920" cy="1563624"/>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219456" y="1101852"/>
            <a:ext cx="8705088" cy="973836"/>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128015" y="1101852"/>
            <a:ext cx="8979408" cy="822960"/>
          </a:xfrm>
          <a:prstGeom prst="rect">
            <a:avLst/>
          </a:prstGeom>
          <a:blipFill>
            <a:blip r:embed="rId5" cstate="print"/>
            <a:stretch>
              <a:fillRect/>
            </a:stretch>
          </a:blipFill>
        </p:spPr>
        <p:txBody>
          <a:bodyPr wrap="square" lIns="0" tIns="0" rIns="0" bIns="0" rtlCol="0"/>
          <a:lstStyle/>
          <a:p/>
        </p:txBody>
      </p:sp>
      <p:sp>
        <p:nvSpPr>
          <p:cNvPr id="7" name="object 7"/>
          <p:cNvSpPr txBox="1">
            <a:spLocks noGrp="1"/>
          </p:cNvSpPr>
          <p:nvPr>
            <p:ph type="title"/>
          </p:nvPr>
        </p:nvSpPr>
        <p:spPr>
          <a:prstGeom prst="rect">
            <a:avLst/>
          </a:prstGeom>
        </p:spPr>
        <p:txBody>
          <a:bodyPr vert="horz" wrap="square" lIns="0" tIns="17145" rIns="0" bIns="0" rtlCol="0">
            <a:spAutoFit/>
          </a:bodyPr>
          <a:lstStyle/>
          <a:p>
            <a:pPr algn="ctr">
              <a:lnSpc>
                <a:spcPct val="100000"/>
              </a:lnSpc>
              <a:spcBef>
                <a:spcPts val="135"/>
              </a:spcBef>
            </a:pPr>
            <a:r>
              <a:rPr spc="10" dirty="0"/>
              <a:t>Monoxide</a:t>
            </a:r>
            <a:endParaRPr spc="10" dirty="0"/>
          </a:p>
          <a:p>
            <a:pPr algn="ctr">
              <a:lnSpc>
                <a:spcPct val="100000"/>
              </a:lnSpc>
              <a:spcBef>
                <a:spcPts val="10"/>
              </a:spcBef>
            </a:pPr>
            <a:r>
              <a:rPr sz="2400" b="1" dirty="0">
                <a:latin typeface="Trebuchet MS" panose="020B0603020202020204"/>
                <a:cs typeface="Trebuchet MS" panose="020B0603020202020204"/>
              </a:rPr>
              <a:t>Scale </a:t>
            </a:r>
            <a:r>
              <a:rPr sz="2400" b="1" spc="10" dirty="0">
                <a:latin typeface="Trebuchet MS" panose="020B0603020202020204"/>
                <a:cs typeface="Trebuchet MS" panose="020B0603020202020204"/>
              </a:rPr>
              <a:t>out </a:t>
            </a:r>
            <a:r>
              <a:rPr sz="2400" b="1" spc="5" dirty="0">
                <a:latin typeface="Trebuchet MS" panose="020B0603020202020204"/>
                <a:cs typeface="Trebuchet MS" panose="020B0603020202020204"/>
              </a:rPr>
              <a:t>Blockchains </a:t>
            </a:r>
            <a:r>
              <a:rPr sz="2400" b="1" spc="10" dirty="0">
                <a:latin typeface="Trebuchet MS" panose="020B0603020202020204"/>
                <a:cs typeface="Trebuchet MS" panose="020B0603020202020204"/>
              </a:rPr>
              <a:t>with </a:t>
            </a:r>
            <a:r>
              <a:rPr sz="2400" b="1" spc="5" dirty="0">
                <a:latin typeface="Trebuchet MS" panose="020B0603020202020204"/>
                <a:cs typeface="Trebuchet MS" panose="020B0603020202020204"/>
              </a:rPr>
              <a:t>Asynchronous Consensus</a:t>
            </a:r>
            <a:r>
              <a:rPr sz="2400" b="1" spc="-515" dirty="0">
                <a:latin typeface="Trebuchet MS" panose="020B0603020202020204"/>
                <a:cs typeface="Trebuchet MS" panose="020B0603020202020204"/>
              </a:rPr>
              <a:t> </a:t>
            </a:r>
            <a:r>
              <a:rPr sz="2400" b="1" spc="10" dirty="0">
                <a:latin typeface="Trebuchet MS" panose="020B0603020202020204"/>
                <a:cs typeface="Trebuchet MS" panose="020B0603020202020204"/>
              </a:rPr>
              <a:t>Zones</a:t>
            </a:r>
            <a:endParaRPr sz="2400">
              <a:latin typeface="Trebuchet MS" panose="020B0603020202020204"/>
              <a:cs typeface="Trebuchet MS" panose="020B0603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1762"/>
            <a:ext cx="3569335" cy="454025"/>
          </a:xfrm>
          <a:prstGeom prst="rect">
            <a:avLst/>
          </a:prstGeom>
        </p:spPr>
        <p:txBody>
          <a:bodyPr vert="horz" wrap="square" lIns="0" tIns="13970" rIns="0" bIns="0" rtlCol="0">
            <a:spAutoFit/>
          </a:bodyPr>
          <a:lstStyle/>
          <a:p>
            <a:pPr marL="12700">
              <a:lnSpc>
                <a:spcPct val="100000"/>
              </a:lnSpc>
              <a:spcBef>
                <a:spcPts val="110"/>
              </a:spcBef>
            </a:pPr>
            <a:r>
              <a:rPr sz="2800" spc="5" dirty="0">
                <a:solidFill>
                  <a:srgbClr val="000000"/>
                </a:solidFill>
              </a:rPr>
              <a:t>Not Scalable: </a:t>
            </a:r>
            <a:r>
              <a:rPr sz="2800" spc="-5" dirty="0">
                <a:solidFill>
                  <a:srgbClr val="000000"/>
                </a:solidFill>
              </a:rPr>
              <a:t>Low</a:t>
            </a:r>
            <a:r>
              <a:rPr sz="2800" spc="-185" dirty="0">
                <a:solidFill>
                  <a:srgbClr val="000000"/>
                </a:solidFill>
              </a:rPr>
              <a:t> </a:t>
            </a:r>
            <a:r>
              <a:rPr sz="2800" spc="-5" dirty="0">
                <a:solidFill>
                  <a:srgbClr val="000000"/>
                </a:solidFill>
              </a:rPr>
              <a:t>TPS</a:t>
            </a:r>
            <a:endParaRPr sz="2800"/>
          </a:p>
        </p:txBody>
      </p:sp>
      <p:sp>
        <p:nvSpPr>
          <p:cNvPr id="3" name="object 3"/>
          <p:cNvSpPr/>
          <p:nvPr/>
        </p:nvSpPr>
        <p:spPr>
          <a:xfrm>
            <a:off x="5712840" y="854748"/>
            <a:ext cx="1369060" cy="572770"/>
          </a:xfrm>
          <a:custGeom>
            <a:avLst/>
            <a:gdLst/>
            <a:ahLst/>
            <a:cxnLst/>
            <a:rect l="l" t="t" r="r" b="b"/>
            <a:pathLst>
              <a:path w="1369059" h="572769">
                <a:moveTo>
                  <a:pt x="0" y="572604"/>
                </a:moveTo>
                <a:lnTo>
                  <a:pt x="1368679" y="572604"/>
                </a:lnTo>
                <a:lnTo>
                  <a:pt x="1368679" y="0"/>
                </a:lnTo>
                <a:lnTo>
                  <a:pt x="0" y="0"/>
                </a:lnTo>
                <a:lnTo>
                  <a:pt x="0" y="572604"/>
                </a:lnTo>
                <a:close/>
              </a:path>
            </a:pathLst>
          </a:custGeom>
          <a:solidFill>
            <a:srgbClr val="FFFFFF"/>
          </a:solidFill>
        </p:spPr>
        <p:txBody>
          <a:bodyPr wrap="square" lIns="0" tIns="0" rIns="0" bIns="0" rtlCol="0"/>
          <a:lstStyle/>
          <a:p/>
        </p:txBody>
      </p:sp>
      <p:sp>
        <p:nvSpPr>
          <p:cNvPr id="4" name="object 4"/>
          <p:cNvSpPr/>
          <p:nvPr/>
        </p:nvSpPr>
        <p:spPr>
          <a:xfrm>
            <a:off x="5712840" y="854748"/>
            <a:ext cx="1369060" cy="572770"/>
          </a:xfrm>
          <a:custGeom>
            <a:avLst/>
            <a:gdLst/>
            <a:ahLst/>
            <a:cxnLst/>
            <a:rect l="l" t="t" r="r" b="b"/>
            <a:pathLst>
              <a:path w="1369059" h="572769">
                <a:moveTo>
                  <a:pt x="0" y="572604"/>
                </a:moveTo>
                <a:lnTo>
                  <a:pt x="1368679" y="572604"/>
                </a:lnTo>
                <a:lnTo>
                  <a:pt x="1368679" y="0"/>
                </a:lnTo>
                <a:lnTo>
                  <a:pt x="0" y="0"/>
                </a:lnTo>
                <a:lnTo>
                  <a:pt x="0" y="572604"/>
                </a:lnTo>
                <a:close/>
              </a:path>
            </a:pathLst>
          </a:custGeom>
          <a:ln w="9525">
            <a:solidFill>
              <a:srgbClr val="585858"/>
            </a:solidFill>
          </a:ln>
        </p:spPr>
        <p:txBody>
          <a:bodyPr wrap="square" lIns="0" tIns="0" rIns="0" bIns="0" rtlCol="0"/>
          <a:lstStyle/>
          <a:p/>
        </p:txBody>
      </p:sp>
      <p:sp>
        <p:nvSpPr>
          <p:cNvPr id="5" name="object 5"/>
          <p:cNvSpPr/>
          <p:nvPr/>
        </p:nvSpPr>
        <p:spPr>
          <a:xfrm>
            <a:off x="6092697" y="1165605"/>
            <a:ext cx="60960" cy="0"/>
          </a:xfrm>
          <a:custGeom>
            <a:avLst/>
            <a:gdLst/>
            <a:ahLst/>
            <a:cxnLst/>
            <a:rect l="l" t="t" r="r" b="b"/>
            <a:pathLst>
              <a:path w="60960">
                <a:moveTo>
                  <a:pt x="60578" y="0"/>
                </a:moveTo>
                <a:lnTo>
                  <a:pt x="0" y="0"/>
                </a:lnTo>
              </a:path>
            </a:pathLst>
          </a:custGeom>
          <a:ln w="9525">
            <a:solidFill>
              <a:srgbClr val="999999"/>
            </a:solidFill>
          </a:ln>
        </p:spPr>
        <p:txBody>
          <a:bodyPr wrap="square" lIns="0" tIns="0" rIns="0" bIns="0" rtlCol="0"/>
          <a:lstStyle/>
          <a:p/>
        </p:txBody>
      </p:sp>
      <p:sp>
        <p:nvSpPr>
          <p:cNvPr id="6" name="object 6"/>
          <p:cNvSpPr/>
          <p:nvPr/>
        </p:nvSpPr>
        <p:spPr>
          <a:xfrm>
            <a:off x="5752591" y="1122172"/>
            <a:ext cx="340360" cy="86995"/>
          </a:xfrm>
          <a:custGeom>
            <a:avLst/>
            <a:gdLst/>
            <a:ahLst/>
            <a:cxnLst/>
            <a:rect l="l" t="t" r="r" b="b"/>
            <a:pathLst>
              <a:path w="340360" h="86994">
                <a:moveTo>
                  <a:pt x="333502" y="0"/>
                </a:moveTo>
                <a:lnTo>
                  <a:pt x="6477" y="0"/>
                </a:lnTo>
                <a:lnTo>
                  <a:pt x="0" y="6476"/>
                </a:lnTo>
                <a:lnTo>
                  <a:pt x="0" y="80263"/>
                </a:lnTo>
                <a:lnTo>
                  <a:pt x="6477" y="86740"/>
                </a:lnTo>
                <a:lnTo>
                  <a:pt x="333502" y="86740"/>
                </a:lnTo>
                <a:lnTo>
                  <a:pt x="339979" y="80263"/>
                </a:lnTo>
                <a:lnTo>
                  <a:pt x="339979" y="6476"/>
                </a:lnTo>
                <a:lnTo>
                  <a:pt x="333502" y="0"/>
                </a:lnTo>
                <a:close/>
              </a:path>
            </a:pathLst>
          </a:custGeom>
          <a:solidFill>
            <a:srgbClr val="CCCCCC"/>
          </a:solidFill>
        </p:spPr>
        <p:txBody>
          <a:bodyPr wrap="square" lIns="0" tIns="0" rIns="0" bIns="0" rtlCol="0"/>
          <a:lstStyle/>
          <a:p/>
        </p:txBody>
      </p:sp>
      <p:sp>
        <p:nvSpPr>
          <p:cNvPr id="7" name="object 7"/>
          <p:cNvSpPr/>
          <p:nvPr/>
        </p:nvSpPr>
        <p:spPr>
          <a:xfrm>
            <a:off x="5752591" y="1122172"/>
            <a:ext cx="340360" cy="86995"/>
          </a:xfrm>
          <a:custGeom>
            <a:avLst/>
            <a:gdLst/>
            <a:ahLst/>
            <a:cxnLst/>
            <a:rect l="l" t="t" r="r" b="b"/>
            <a:pathLst>
              <a:path w="340360" h="86994">
                <a:moveTo>
                  <a:pt x="0" y="14477"/>
                </a:moveTo>
                <a:lnTo>
                  <a:pt x="0" y="6476"/>
                </a:lnTo>
                <a:lnTo>
                  <a:pt x="6477" y="0"/>
                </a:lnTo>
                <a:lnTo>
                  <a:pt x="14478" y="0"/>
                </a:lnTo>
                <a:lnTo>
                  <a:pt x="325500" y="0"/>
                </a:lnTo>
                <a:lnTo>
                  <a:pt x="333502" y="0"/>
                </a:lnTo>
                <a:lnTo>
                  <a:pt x="339979" y="6476"/>
                </a:lnTo>
                <a:lnTo>
                  <a:pt x="339979" y="14477"/>
                </a:lnTo>
                <a:lnTo>
                  <a:pt x="339979" y="72262"/>
                </a:lnTo>
                <a:lnTo>
                  <a:pt x="339979" y="80263"/>
                </a:lnTo>
                <a:lnTo>
                  <a:pt x="333502" y="86740"/>
                </a:lnTo>
                <a:lnTo>
                  <a:pt x="325500" y="86740"/>
                </a:lnTo>
                <a:lnTo>
                  <a:pt x="14478" y="86740"/>
                </a:lnTo>
                <a:lnTo>
                  <a:pt x="6477"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8" name="object 8"/>
          <p:cNvSpPr/>
          <p:nvPr/>
        </p:nvSpPr>
        <p:spPr>
          <a:xfrm>
            <a:off x="6153277" y="1122172"/>
            <a:ext cx="340360" cy="86995"/>
          </a:xfrm>
          <a:custGeom>
            <a:avLst/>
            <a:gdLst/>
            <a:ahLst/>
            <a:cxnLst/>
            <a:rect l="l" t="t" r="r" b="b"/>
            <a:pathLst>
              <a:path w="340360" h="86994">
                <a:moveTo>
                  <a:pt x="333375" y="0"/>
                </a:moveTo>
                <a:lnTo>
                  <a:pt x="6476" y="0"/>
                </a:lnTo>
                <a:lnTo>
                  <a:pt x="0" y="6476"/>
                </a:lnTo>
                <a:lnTo>
                  <a:pt x="0" y="80263"/>
                </a:lnTo>
                <a:lnTo>
                  <a:pt x="6476" y="86740"/>
                </a:lnTo>
                <a:lnTo>
                  <a:pt x="333375" y="86740"/>
                </a:lnTo>
                <a:lnTo>
                  <a:pt x="339851" y="80263"/>
                </a:lnTo>
                <a:lnTo>
                  <a:pt x="339851" y="6476"/>
                </a:lnTo>
                <a:lnTo>
                  <a:pt x="333375" y="0"/>
                </a:lnTo>
                <a:close/>
              </a:path>
            </a:pathLst>
          </a:custGeom>
          <a:solidFill>
            <a:srgbClr val="CCCCCC"/>
          </a:solidFill>
        </p:spPr>
        <p:txBody>
          <a:bodyPr wrap="square" lIns="0" tIns="0" rIns="0" bIns="0" rtlCol="0"/>
          <a:lstStyle/>
          <a:p/>
        </p:txBody>
      </p:sp>
      <p:sp>
        <p:nvSpPr>
          <p:cNvPr id="9" name="object 9"/>
          <p:cNvSpPr/>
          <p:nvPr/>
        </p:nvSpPr>
        <p:spPr>
          <a:xfrm>
            <a:off x="6153277" y="1122172"/>
            <a:ext cx="340360" cy="86995"/>
          </a:xfrm>
          <a:custGeom>
            <a:avLst/>
            <a:gdLst/>
            <a:ahLst/>
            <a:cxnLst/>
            <a:rect l="l" t="t" r="r" b="b"/>
            <a:pathLst>
              <a:path w="340360" h="86994">
                <a:moveTo>
                  <a:pt x="0" y="14477"/>
                </a:moveTo>
                <a:lnTo>
                  <a:pt x="0" y="6476"/>
                </a:lnTo>
                <a:lnTo>
                  <a:pt x="6476" y="0"/>
                </a:lnTo>
                <a:lnTo>
                  <a:pt x="14350" y="0"/>
                </a:lnTo>
                <a:lnTo>
                  <a:pt x="325374" y="0"/>
                </a:lnTo>
                <a:lnTo>
                  <a:pt x="333375" y="0"/>
                </a:lnTo>
                <a:lnTo>
                  <a:pt x="339851" y="6476"/>
                </a:lnTo>
                <a:lnTo>
                  <a:pt x="339851" y="14477"/>
                </a:lnTo>
                <a:lnTo>
                  <a:pt x="339851" y="72262"/>
                </a:lnTo>
                <a:lnTo>
                  <a:pt x="339851" y="80263"/>
                </a:lnTo>
                <a:lnTo>
                  <a:pt x="333375" y="86740"/>
                </a:lnTo>
                <a:lnTo>
                  <a:pt x="325374" y="86740"/>
                </a:lnTo>
                <a:lnTo>
                  <a:pt x="14350" y="86740"/>
                </a:lnTo>
                <a:lnTo>
                  <a:pt x="6476" y="86740"/>
                </a:lnTo>
                <a:lnTo>
                  <a:pt x="0" y="80263"/>
                </a:lnTo>
                <a:lnTo>
                  <a:pt x="0" y="72262"/>
                </a:lnTo>
                <a:lnTo>
                  <a:pt x="0" y="14477"/>
                </a:lnTo>
                <a:close/>
              </a:path>
            </a:pathLst>
          </a:custGeom>
          <a:ln w="9524">
            <a:solidFill>
              <a:srgbClr val="666666"/>
            </a:solidFill>
          </a:ln>
        </p:spPr>
        <p:txBody>
          <a:bodyPr wrap="square" lIns="0" tIns="0" rIns="0" bIns="0" rtlCol="0"/>
          <a:lstStyle/>
          <a:p/>
        </p:txBody>
      </p:sp>
      <p:sp>
        <p:nvSpPr>
          <p:cNvPr id="10" name="object 10"/>
          <p:cNvSpPr/>
          <p:nvPr/>
        </p:nvSpPr>
        <p:spPr>
          <a:xfrm>
            <a:off x="6493255" y="1165605"/>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11" name="object 11"/>
          <p:cNvSpPr/>
          <p:nvPr/>
        </p:nvSpPr>
        <p:spPr>
          <a:xfrm>
            <a:off x="6553834" y="1122172"/>
            <a:ext cx="340360" cy="86995"/>
          </a:xfrm>
          <a:custGeom>
            <a:avLst/>
            <a:gdLst/>
            <a:ahLst/>
            <a:cxnLst/>
            <a:rect l="l" t="t" r="r" b="b"/>
            <a:pathLst>
              <a:path w="340359" h="86994">
                <a:moveTo>
                  <a:pt x="333501" y="0"/>
                </a:moveTo>
                <a:lnTo>
                  <a:pt x="6476" y="0"/>
                </a:lnTo>
                <a:lnTo>
                  <a:pt x="0" y="6476"/>
                </a:lnTo>
                <a:lnTo>
                  <a:pt x="0" y="80263"/>
                </a:lnTo>
                <a:lnTo>
                  <a:pt x="6476" y="86740"/>
                </a:lnTo>
                <a:lnTo>
                  <a:pt x="333501" y="86740"/>
                </a:lnTo>
                <a:lnTo>
                  <a:pt x="339979" y="80263"/>
                </a:lnTo>
                <a:lnTo>
                  <a:pt x="339979" y="6476"/>
                </a:lnTo>
                <a:lnTo>
                  <a:pt x="333501" y="0"/>
                </a:lnTo>
                <a:close/>
              </a:path>
            </a:pathLst>
          </a:custGeom>
          <a:solidFill>
            <a:srgbClr val="CCCCCC"/>
          </a:solidFill>
        </p:spPr>
        <p:txBody>
          <a:bodyPr wrap="square" lIns="0" tIns="0" rIns="0" bIns="0" rtlCol="0"/>
          <a:lstStyle/>
          <a:p/>
        </p:txBody>
      </p:sp>
      <p:sp>
        <p:nvSpPr>
          <p:cNvPr id="12" name="object 12"/>
          <p:cNvSpPr/>
          <p:nvPr/>
        </p:nvSpPr>
        <p:spPr>
          <a:xfrm>
            <a:off x="6553834" y="1122172"/>
            <a:ext cx="340360" cy="86995"/>
          </a:xfrm>
          <a:custGeom>
            <a:avLst/>
            <a:gdLst/>
            <a:ahLst/>
            <a:cxnLst/>
            <a:rect l="l" t="t" r="r" b="b"/>
            <a:pathLst>
              <a:path w="340359" h="86994">
                <a:moveTo>
                  <a:pt x="0" y="14477"/>
                </a:moveTo>
                <a:lnTo>
                  <a:pt x="0" y="6476"/>
                </a:lnTo>
                <a:lnTo>
                  <a:pt x="6476" y="0"/>
                </a:lnTo>
                <a:lnTo>
                  <a:pt x="14478" y="0"/>
                </a:lnTo>
                <a:lnTo>
                  <a:pt x="325500" y="0"/>
                </a:lnTo>
                <a:lnTo>
                  <a:pt x="333501" y="0"/>
                </a:lnTo>
                <a:lnTo>
                  <a:pt x="339979" y="6476"/>
                </a:lnTo>
                <a:lnTo>
                  <a:pt x="339979" y="14477"/>
                </a:lnTo>
                <a:lnTo>
                  <a:pt x="339979" y="72262"/>
                </a:lnTo>
                <a:lnTo>
                  <a:pt x="339979" y="80263"/>
                </a:lnTo>
                <a:lnTo>
                  <a:pt x="333501" y="86740"/>
                </a:lnTo>
                <a:lnTo>
                  <a:pt x="325500" y="86740"/>
                </a:lnTo>
                <a:lnTo>
                  <a:pt x="14478"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13" name="object 13"/>
          <p:cNvSpPr/>
          <p:nvPr/>
        </p:nvSpPr>
        <p:spPr>
          <a:xfrm>
            <a:off x="5786628" y="1213611"/>
            <a:ext cx="272415" cy="163830"/>
          </a:xfrm>
          <a:custGeom>
            <a:avLst/>
            <a:gdLst/>
            <a:ahLst/>
            <a:cxnLst/>
            <a:rect l="l" t="t" r="r" b="b"/>
            <a:pathLst>
              <a:path w="272414" h="163830">
                <a:moveTo>
                  <a:pt x="271907" y="41528"/>
                </a:moveTo>
                <a:lnTo>
                  <a:pt x="0" y="41528"/>
                </a:lnTo>
                <a:lnTo>
                  <a:pt x="0" y="163449"/>
                </a:lnTo>
                <a:lnTo>
                  <a:pt x="271907" y="163449"/>
                </a:lnTo>
                <a:lnTo>
                  <a:pt x="271907" y="41528"/>
                </a:lnTo>
                <a:close/>
              </a:path>
              <a:path w="272414" h="163830">
                <a:moveTo>
                  <a:pt x="77597" y="0"/>
                </a:moveTo>
                <a:lnTo>
                  <a:pt x="45338" y="41528"/>
                </a:lnTo>
                <a:lnTo>
                  <a:pt x="113284" y="41528"/>
                </a:lnTo>
                <a:lnTo>
                  <a:pt x="77597" y="0"/>
                </a:lnTo>
                <a:close/>
              </a:path>
            </a:pathLst>
          </a:custGeom>
          <a:solidFill>
            <a:srgbClr val="EDEDED"/>
          </a:solidFill>
        </p:spPr>
        <p:txBody>
          <a:bodyPr wrap="square" lIns="0" tIns="0" rIns="0" bIns="0" rtlCol="0"/>
          <a:lstStyle/>
          <a:p/>
        </p:txBody>
      </p:sp>
      <p:sp>
        <p:nvSpPr>
          <p:cNvPr id="14" name="object 14"/>
          <p:cNvSpPr/>
          <p:nvPr/>
        </p:nvSpPr>
        <p:spPr>
          <a:xfrm>
            <a:off x="5786628" y="1213611"/>
            <a:ext cx="272415" cy="163830"/>
          </a:xfrm>
          <a:custGeom>
            <a:avLst/>
            <a:gdLst/>
            <a:ahLst/>
            <a:cxnLst/>
            <a:rect l="l" t="t" r="r" b="b"/>
            <a:pathLst>
              <a:path w="272414" h="163830">
                <a:moveTo>
                  <a:pt x="0" y="41528"/>
                </a:moveTo>
                <a:lnTo>
                  <a:pt x="45338" y="41528"/>
                </a:lnTo>
                <a:lnTo>
                  <a:pt x="77597" y="0"/>
                </a:lnTo>
                <a:lnTo>
                  <a:pt x="113284" y="41528"/>
                </a:lnTo>
                <a:lnTo>
                  <a:pt x="271907" y="41528"/>
                </a:lnTo>
                <a:lnTo>
                  <a:pt x="271907" y="61849"/>
                </a:lnTo>
                <a:lnTo>
                  <a:pt x="271907" y="92328"/>
                </a:lnTo>
                <a:lnTo>
                  <a:pt x="271907" y="163449"/>
                </a:lnTo>
                <a:lnTo>
                  <a:pt x="113284" y="163449"/>
                </a:lnTo>
                <a:lnTo>
                  <a:pt x="45338" y="163449"/>
                </a:lnTo>
                <a:lnTo>
                  <a:pt x="0" y="163449"/>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15" name="object 15"/>
          <p:cNvSpPr/>
          <p:nvPr/>
        </p:nvSpPr>
        <p:spPr>
          <a:xfrm>
            <a:off x="6187185" y="1213611"/>
            <a:ext cx="272415" cy="163830"/>
          </a:xfrm>
          <a:custGeom>
            <a:avLst/>
            <a:gdLst/>
            <a:ahLst/>
            <a:cxnLst/>
            <a:rect l="l" t="t" r="r" b="b"/>
            <a:pathLst>
              <a:path w="272414" h="163830">
                <a:moveTo>
                  <a:pt x="272034" y="41528"/>
                </a:moveTo>
                <a:lnTo>
                  <a:pt x="0" y="41528"/>
                </a:lnTo>
                <a:lnTo>
                  <a:pt x="0" y="163449"/>
                </a:lnTo>
                <a:lnTo>
                  <a:pt x="272034" y="163449"/>
                </a:lnTo>
                <a:lnTo>
                  <a:pt x="272034" y="41528"/>
                </a:lnTo>
                <a:close/>
              </a:path>
              <a:path w="272414" h="163830">
                <a:moveTo>
                  <a:pt x="77724" y="0"/>
                </a:moveTo>
                <a:lnTo>
                  <a:pt x="45338" y="41528"/>
                </a:lnTo>
                <a:lnTo>
                  <a:pt x="113284" y="41528"/>
                </a:lnTo>
                <a:lnTo>
                  <a:pt x="77724" y="0"/>
                </a:lnTo>
                <a:close/>
              </a:path>
            </a:pathLst>
          </a:custGeom>
          <a:solidFill>
            <a:srgbClr val="EDEDED"/>
          </a:solidFill>
        </p:spPr>
        <p:txBody>
          <a:bodyPr wrap="square" lIns="0" tIns="0" rIns="0" bIns="0" rtlCol="0"/>
          <a:lstStyle/>
          <a:p/>
        </p:txBody>
      </p:sp>
      <p:sp>
        <p:nvSpPr>
          <p:cNvPr id="16" name="object 16"/>
          <p:cNvSpPr/>
          <p:nvPr/>
        </p:nvSpPr>
        <p:spPr>
          <a:xfrm>
            <a:off x="6187185" y="1213611"/>
            <a:ext cx="272415" cy="163830"/>
          </a:xfrm>
          <a:custGeom>
            <a:avLst/>
            <a:gdLst/>
            <a:ahLst/>
            <a:cxnLst/>
            <a:rect l="l" t="t" r="r" b="b"/>
            <a:pathLst>
              <a:path w="272414" h="163830">
                <a:moveTo>
                  <a:pt x="0" y="41528"/>
                </a:moveTo>
                <a:lnTo>
                  <a:pt x="45338" y="41528"/>
                </a:lnTo>
                <a:lnTo>
                  <a:pt x="77724" y="0"/>
                </a:lnTo>
                <a:lnTo>
                  <a:pt x="113284" y="41528"/>
                </a:lnTo>
                <a:lnTo>
                  <a:pt x="272034" y="41528"/>
                </a:lnTo>
                <a:lnTo>
                  <a:pt x="272034" y="61849"/>
                </a:lnTo>
                <a:lnTo>
                  <a:pt x="272034" y="92328"/>
                </a:lnTo>
                <a:lnTo>
                  <a:pt x="272034" y="163449"/>
                </a:lnTo>
                <a:lnTo>
                  <a:pt x="113284" y="163449"/>
                </a:lnTo>
                <a:lnTo>
                  <a:pt x="45338" y="163449"/>
                </a:lnTo>
                <a:lnTo>
                  <a:pt x="0" y="163449"/>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17" name="object 17"/>
          <p:cNvSpPr/>
          <p:nvPr/>
        </p:nvSpPr>
        <p:spPr>
          <a:xfrm>
            <a:off x="6587870" y="1213611"/>
            <a:ext cx="272415" cy="163830"/>
          </a:xfrm>
          <a:custGeom>
            <a:avLst/>
            <a:gdLst/>
            <a:ahLst/>
            <a:cxnLst/>
            <a:rect l="l" t="t" r="r" b="b"/>
            <a:pathLst>
              <a:path w="272415" h="163830">
                <a:moveTo>
                  <a:pt x="271906" y="41528"/>
                </a:moveTo>
                <a:lnTo>
                  <a:pt x="0" y="41528"/>
                </a:lnTo>
                <a:lnTo>
                  <a:pt x="0" y="163449"/>
                </a:lnTo>
                <a:lnTo>
                  <a:pt x="271906" y="163449"/>
                </a:lnTo>
                <a:lnTo>
                  <a:pt x="271906" y="41528"/>
                </a:lnTo>
                <a:close/>
              </a:path>
              <a:path w="272415" h="163830">
                <a:moveTo>
                  <a:pt x="77724" y="0"/>
                </a:moveTo>
                <a:lnTo>
                  <a:pt x="45338" y="41528"/>
                </a:lnTo>
                <a:lnTo>
                  <a:pt x="113283" y="41528"/>
                </a:lnTo>
                <a:lnTo>
                  <a:pt x="77724" y="0"/>
                </a:lnTo>
                <a:close/>
              </a:path>
            </a:pathLst>
          </a:custGeom>
          <a:solidFill>
            <a:srgbClr val="EDEDED"/>
          </a:solidFill>
        </p:spPr>
        <p:txBody>
          <a:bodyPr wrap="square" lIns="0" tIns="0" rIns="0" bIns="0" rtlCol="0"/>
          <a:lstStyle/>
          <a:p/>
        </p:txBody>
      </p:sp>
      <p:sp>
        <p:nvSpPr>
          <p:cNvPr id="18" name="object 18"/>
          <p:cNvSpPr/>
          <p:nvPr/>
        </p:nvSpPr>
        <p:spPr>
          <a:xfrm>
            <a:off x="6587870" y="1213611"/>
            <a:ext cx="272415" cy="163830"/>
          </a:xfrm>
          <a:custGeom>
            <a:avLst/>
            <a:gdLst/>
            <a:ahLst/>
            <a:cxnLst/>
            <a:rect l="l" t="t" r="r" b="b"/>
            <a:pathLst>
              <a:path w="272415" h="163830">
                <a:moveTo>
                  <a:pt x="0" y="41528"/>
                </a:moveTo>
                <a:lnTo>
                  <a:pt x="45338" y="41528"/>
                </a:lnTo>
                <a:lnTo>
                  <a:pt x="77724" y="0"/>
                </a:lnTo>
                <a:lnTo>
                  <a:pt x="113283" y="41528"/>
                </a:lnTo>
                <a:lnTo>
                  <a:pt x="271906" y="41528"/>
                </a:lnTo>
                <a:lnTo>
                  <a:pt x="271906" y="61849"/>
                </a:lnTo>
                <a:lnTo>
                  <a:pt x="271906" y="92328"/>
                </a:lnTo>
                <a:lnTo>
                  <a:pt x="271906" y="163449"/>
                </a:lnTo>
                <a:lnTo>
                  <a:pt x="113283" y="163449"/>
                </a:lnTo>
                <a:lnTo>
                  <a:pt x="45338" y="163449"/>
                </a:lnTo>
                <a:lnTo>
                  <a:pt x="0" y="163449"/>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19" name="object 19"/>
          <p:cNvSpPr/>
          <p:nvPr/>
        </p:nvSpPr>
        <p:spPr>
          <a:xfrm>
            <a:off x="6411467" y="918844"/>
            <a:ext cx="626745" cy="133985"/>
          </a:xfrm>
          <a:custGeom>
            <a:avLst/>
            <a:gdLst/>
            <a:ahLst/>
            <a:cxnLst/>
            <a:rect l="l" t="t" r="r" b="b"/>
            <a:pathLst>
              <a:path w="626745" h="133984">
                <a:moveTo>
                  <a:pt x="0" y="0"/>
                </a:moveTo>
                <a:lnTo>
                  <a:pt x="0" y="114807"/>
                </a:lnTo>
                <a:lnTo>
                  <a:pt x="11186" y="119879"/>
                </a:lnTo>
                <a:lnTo>
                  <a:pt x="91725" y="128285"/>
                </a:lnTo>
                <a:lnTo>
                  <a:pt x="155109" y="131261"/>
                </a:lnTo>
                <a:lnTo>
                  <a:pt x="229922" y="133178"/>
                </a:lnTo>
                <a:lnTo>
                  <a:pt x="313182" y="133857"/>
                </a:lnTo>
                <a:lnTo>
                  <a:pt x="396441" y="133178"/>
                </a:lnTo>
                <a:lnTo>
                  <a:pt x="471254" y="131261"/>
                </a:lnTo>
                <a:lnTo>
                  <a:pt x="534638" y="128285"/>
                </a:lnTo>
                <a:lnTo>
                  <a:pt x="583607" y="124431"/>
                </a:lnTo>
                <a:lnTo>
                  <a:pt x="626363" y="114807"/>
                </a:lnTo>
                <a:lnTo>
                  <a:pt x="626363" y="19176"/>
                </a:lnTo>
                <a:lnTo>
                  <a:pt x="313182" y="19176"/>
                </a:lnTo>
                <a:lnTo>
                  <a:pt x="229922" y="18488"/>
                </a:lnTo>
                <a:lnTo>
                  <a:pt x="155109" y="16547"/>
                </a:lnTo>
                <a:lnTo>
                  <a:pt x="91725" y="13541"/>
                </a:lnTo>
                <a:lnTo>
                  <a:pt x="42756" y="9656"/>
                </a:lnTo>
                <a:lnTo>
                  <a:pt x="11186" y="5080"/>
                </a:lnTo>
                <a:lnTo>
                  <a:pt x="0" y="0"/>
                </a:lnTo>
                <a:close/>
              </a:path>
              <a:path w="626745" h="133984">
                <a:moveTo>
                  <a:pt x="626363" y="0"/>
                </a:moveTo>
                <a:lnTo>
                  <a:pt x="583607" y="9656"/>
                </a:lnTo>
                <a:lnTo>
                  <a:pt x="534638" y="13541"/>
                </a:lnTo>
                <a:lnTo>
                  <a:pt x="471254" y="16547"/>
                </a:lnTo>
                <a:lnTo>
                  <a:pt x="396441" y="18488"/>
                </a:lnTo>
                <a:lnTo>
                  <a:pt x="313182" y="19176"/>
                </a:lnTo>
                <a:lnTo>
                  <a:pt x="626363" y="19176"/>
                </a:lnTo>
                <a:lnTo>
                  <a:pt x="626363" y="0"/>
                </a:lnTo>
                <a:close/>
              </a:path>
            </a:pathLst>
          </a:custGeom>
          <a:solidFill>
            <a:srgbClr val="EDEDED"/>
          </a:solidFill>
        </p:spPr>
        <p:txBody>
          <a:bodyPr wrap="square" lIns="0" tIns="0" rIns="0" bIns="0" rtlCol="0"/>
          <a:lstStyle/>
          <a:p/>
        </p:txBody>
      </p:sp>
      <p:sp>
        <p:nvSpPr>
          <p:cNvPr id="20" name="object 20"/>
          <p:cNvSpPr/>
          <p:nvPr/>
        </p:nvSpPr>
        <p:spPr>
          <a:xfrm>
            <a:off x="6411467" y="918908"/>
            <a:ext cx="626745" cy="0"/>
          </a:xfrm>
          <a:custGeom>
            <a:avLst/>
            <a:gdLst/>
            <a:ahLst/>
            <a:cxnLst/>
            <a:rect l="l" t="t" r="r" b="b"/>
            <a:pathLst>
              <a:path w="626745">
                <a:moveTo>
                  <a:pt x="0" y="0"/>
                </a:moveTo>
                <a:lnTo>
                  <a:pt x="626363" y="0"/>
                </a:lnTo>
              </a:path>
            </a:pathLst>
          </a:custGeom>
          <a:ln w="38226">
            <a:solidFill>
              <a:srgbClr val="F5F5F5"/>
            </a:solidFill>
          </a:ln>
        </p:spPr>
        <p:txBody>
          <a:bodyPr wrap="square" lIns="0" tIns="0" rIns="0" bIns="0" rtlCol="0"/>
          <a:lstStyle/>
          <a:p/>
        </p:txBody>
      </p:sp>
      <p:sp>
        <p:nvSpPr>
          <p:cNvPr id="21" name="object 21"/>
          <p:cNvSpPr/>
          <p:nvPr/>
        </p:nvSpPr>
        <p:spPr>
          <a:xfrm>
            <a:off x="6411467" y="899794"/>
            <a:ext cx="626745" cy="38735"/>
          </a:xfrm>
          <a:custGeom>
            <a:avLst/>
            <a:gdLst/>
            <a:ahLst/>
            <a:cxnLst/>
            <a:rect l="l" t="t" r="r" b="b"/>
            <a:pathLst>
              <a:path w="626745" h="38734">
                <a:moveTo>
                  <a:pt x="626363" y="19050"/>
                </a:moveTo>
                <a:lnTo>
                  <a:pt x="583607" y="28706"/>
                </a:lnTo>
                <a:lnTo>
                  <a:pt x="534638" y="32591"/>
                </a:lnTo>
                <a:lnTo>
                  <a:pt x="471254" y="35597"/>
                </a:lnTo>
                <a:lnTo>
                  <a:pt x="396441" y="37538"/>
                </a:lnTo>
                <a:lnTo>
                  <a:pt x="313182" y="38226"/>
                </a:lnTo>
                <a:lnTo>
                  <a:pt x="229922" y="37538"/>
                </a:lnTo>
                <a:lnTo>
                  <a:pt x="155109" y="35597"/>
                </a:lnTo>
                <a:lnTo>
                  <a:pt x="91725" y="32591"/>
                </a:lnTo>
                <a:lnTo>
                  <a:pt x="42756" y="28706"/>
                </a:lnTo>
                <a:lnTo>
                  <a:pt x="0" y="19050"/>
                </a:lnTo>
                <a:lnTo>
                  <a:pt x="11186" y="13978"/>
                </a:lnTo>
                <a:lnTo>
                  <a:pt x="91725" y="5572"/>
                </a:lnTo>
                <a:lnTo>
                  <a:pt x="155109" y="2596"/>
                </a:lnTo>
                <a:lnTo>
                  <a:pt x="229922" y="679"/>
                </a:lnTo>
                <a:lnTo>
                  <a:pt x="313182" y="0"/>
                </a:lnTo>
                <a:lnTo>
                  <a:pt x="396441" y="679"/>
                </a:lnTo>
                <a:lnTo>
                  <a:pt x="471254" y="2596"/>
                </a:lnTo>
                <a:lnTo>
                  <a:pt x="534638" y="5572"/>
                </a:lnTo>
                <a:lnTo>
                  <a:pt x="583607" y="9426"/>
                </a:lnTo>
                <a:lnTo>
                  <a:pt x="626363" y="19050"/>
                </a:lnTo>
                <a:close/>
              </a:path>
            </a:pathLst>
          </a:custGeom>
          <a:ln w="9525">
            <a:solidFill>
              <a:srgbClr val="585858"/>
            </a:solidFill>
          </a:ln>
        </p:spPr>
        <p:txBody>
          <a:bodyPr wrap="square" lIns="0" tIns="0" rIns="0" bIns="0" rtlCol="0"/>
          <a:lstStyle/>
          <a:p/>
        </p:txBody>
      </p:sp>
      <p:sp>
        <p:nvSpPr>
          <p:cNvPr id="22" name="object 22"/>
          <p:cNvSpPr/>
          <p:nvPr/>
        </p:nvSpPr>
        <p:spPr>
          <a:xfrm>
            <a:off x="6411467" y="918844"/>
            <a:ext cx="626745" cy="133985"/>
          </a:xfrm>
          <a:custGeom>
            <a:avLst/>
            <a:gdLst/>
            <a:ahLst/>
            <a:cxnLst/>
            <a:rect l="l" t="t" r="r" b="b"/>
            <a:pathLst>
              <a:path w="626745" h="133984">
                <a:moveTo>
                  <a:pt x="626363" y="0"/>
                </a:moveTo>
                <a:lnTo>
                  <a:pt x="626363" y="114807"/>
                </a:lnTo>
                <a:lnTo>
                  <a:pt x="615177" y="119879"/>
                </a:lnTo>
                <a:lnTo>
                  <a:pt x="534638" y="128285"/>
                </a:lnTo>
                <a:lnTo>
                  <a:pt x="471254" y="131261"/>
                </a:lnTo>
                <a:lnTo>
                  <a:pt x="396441" y="133178"/>
                </a:lnTo>
                <a:lnTo>
                  <a:pt x="313182" y="133857"/>
                </a:lnTo>
                <a:lnTo>
                  <a:pt x="229922" y="133178"/>
                </a:lnTo>
                <a:lnTo>
                  <a:pt x="155109" y="131261"/>
                </a:lnTo>
                <a:lnTo>
                  <a:pt x="91725" y="128285"/>
                </a:lnTo>
                <a:lnTo>
                  <a:pt x="42756" y="124431"/>
                </a:lnTo>
                <a:lnTo>
                  <a:pt x="0" y="114807"/>
                </a:lnTo>
                <a:lnTo>
                  <a:pt x="0" y="0"/>
                </a:lnTo>
              </a:path>
            </a:pathLst>
          </a:custGeom>
          <a:ln w="9525">
            <a:solidFill>
              <a:srgbClr val="585858"/>
            </a:solidFill>
          </a:ln>
        </p:spPr>
        <p:txBody>
          <a:bodyPr wrap="square" lIns="0" tIns="0" rIns="0" bIns="0" rtlCol="0"/>
          <a:lstStyle/>
          <a:p/>
        </p:txBody>
      </p:sp>
      <p:sp>
        <p:nvSpPr>
          <p:cNvPr id="23" name="object 23"/>
          <p:cNvSpPr/>
          <p:nvPr/>
        </p:nvSpPr>
        <p:spPr>
          <a:xfrm>
            <a:off x="6674866" y="1062608"/>
            <a:ext cx="59690" cy="48895"/>
          </a:xfrm>
          <a:custGeom>
            <a:avLst/>
            <a:gdLst/>
            <a:ahLst/>
            <a:cxnLst/>
            <a:rect l="l" t="t" r="r" b="b"/>
            <a:pathLst>
              <a:path w="59690" h="48894">
                <a:moveTo>
                  <a:pt x="28955" y="12191"/>
                </a:moveTo>
                <a:lnTo>
                  <a:pt x="16763" y="12191"/>
                </a:lnTo>
                <a:lnTo>
                  <a:pt x="20986" y="27015"/>
                </a:lnTo>
                <a:lnTo>
                  <a:pt x="27876" y="38576"/>
                </a:lnTo>
                <a:lnTo>
                  <a:pt x="36766" y="46089"/>
                </a:lnTo>
                <a:lnTo>
                  <a:pt x="46989" y="48767"/>
                </a:lnTo>
                <a:lnTo>
                  <a:pt x="59181" y="48767"/>
                </a:lnTo>
                <a:lnTo>
                  <a:pt x="48958" y="46089"/>
                </a:lnTo>
                <a:lnTo>
                  <a:pt x="40068" y="38576"/>
                </a:lnTo>
                <a:lnTo>
                  <a:pt x="33178" y="27015"/>
                </a:lnTo>
                <a:lnTo>
                  <a:pt x="28955" y="12191"/>
                </a:lnTo>
                <a:close/>
              </a:path>
              <a:path w="59690" h="48894">
                <a:moveTo>
                  <a:pt x="21843" y="0"/>
                </a:moveTo>
                <a:lnTo>
                  <a:pt x="0" y="12191"/>
                </a:lnTo>
                <a:lnTo>
                  <a:pt x="45719" y="12191"/>
                </a:lnTo>
                <a:lnTo>
                  <a:pt x="21843" y="0"/>
                </a:lnTo>
                <a:close/>
              </a:path>
            </a:pathLst>
          </a:custGeom>
          <a:solidFill>
            <a:srgbClr val="EDEDED"/>
          </a:solidFill>
        </p:spPr>
        <p:txBody>
          <a:bodyPr wrap="square" lIns="0" tIns="0" rIns="0" bIns="0" rtlCol="0"/>
          <a:lstStyle/>
          <a:p/>
        </p:txBody>
      </p:sp>
      <p:sp>
        <p:nvSpPr>
          <p:cNvPr id="24" name="object 24"/>
          <p:cNvSpPr/>
          <p:nvPr/>
        </p:nvSpPr>
        <p:spPr>
          <a:xfrm>
            <a:off x="6727952" y="1062608"/>
            <a:ext cx="37465" cy="48895"/>
          </a:xfrm>
          <a:custGeom>
            <a:avLst/>
            <a:gdLst/>
            <a:ahLst/>
            <a:cxnLst/>
            <a:rect l="l" t="t" r="r" b="b"/>
            <a:pathLst>
              <a:path w="37465" h="48894">
                <a:moveTo>
                  <a:pt x="37338" y="0"/>
                </a:moveTo>
                <a:lnTo>
                  <a:pt x="25146" y="0"/>
                </a:lnTo>
                <a:lnTo>
                  <a:pt x="23270" y="16642"/>
                </a:lnTo>
                <a:lnTo>
                  <a:pt x="18049" y="30940"/>
                </a:lnTo>
                <a:lnTo>
                  <a:pt x="10090" y="41737"/>
                </a:lnTo>
                <a:lnTo>
                  <a:pt x="0" y="47878"/>
                </a:lnTo>
                <a:lnTo>
                  <a:pt x="2031" y="48513"/>
                </a:lnTo>
                <a:lnTo>
                  <a:pt x="4064" y="48767"/>
                </a:lnTo>
                <a:lnTo>
                  <a:pt x="6096" y="48767"/>
                </a:lnTo>
                <a:lnTo>
                  <a:pt x="18264" y="44934"/>
                </a:lnTo>
                <a:lnTo>
                  <a:pt x="28194" y="34480"/>
                </a:lnTo>
                <a:lnTo>
                  <a:pt x="34885" y="18978"/>
                </a:lnTo>
                <a:lnTo>
                  <a:pt x="37338" y="0"/>
                </a:lnTo>
                <a:close/>
              </a:path>
            </a:pathLst>
          </a:custGeom>
          <a:solidFill>
            <a:srgbClr val="BEBEBE"/>
          </a:solidFill>
        </p:spPr>
        <p:txBody>
          <a:bodyPr wrap="square" lIns="0" tIns="0" rIns="0" bIns="0" rtlCol="0"/>
          <a:lstStyle/>
          <a:p/>
        </p:txBody>
      </p:sp>
      <p:sp>
        <p:nvSpPr>
          <p:cNvPr id="25" name="object 25"/>
          <p:cNvSpPr/>
          <p:nvPr/>
        </p:nvSpPr>
        <p:spPr>
          <a:xfrm>
            <a:off x="6674866" y="1062608"/>
            <a:ext cx="90805" cy="48895"/>
          </a:xfrm>
          <a:custGeom>
            <a:avLst/>
            <a:gdLst/>
            <a:ahLst/>
            <a:cxnLst/>
            <a:rect l="l" t="t" r="r" b="b"/>
            <a:pathLst>
              <a:path w="90804" h="48894">
                <a:moveTo>
                  <a:pt x="53085" y="47878"/>
                </a:moveTo>
                <a:lnTo>
                  <a:pt x="63176" y="41737"/>
                </a:lnTo>
                <a:lnTo>
                  <a:pt x="71135" y="30940"/>
                </a:lnTo>
                <a:lnTo>
                  <a:pt x="76356" y="16642"/>
                </a:lnTo>
                <a:lnTo>
                  <a:pt x="78231" y="0"/>
                </a:lnTo>
                <a:lnTo>
                  <a:pt x="90424" y="0"/>
                </a:lnTo>
                <a:lnTo>
                  <a:pt x="87971" y="18978"/>
                </a:lnTo>
                <a:lnTo>
                  <a:pt x="81279" y="34480"/>
                </a:lnTo>
                <a:lnTo>
                  <a:pt x="71350" y="44934"/>
                </a:lnTo>
                <a:lnTo>
                  <a:pt x="59181" y="48767"/>
                </a:lnTo>
                <a:lnTo>
                  <a:pt x="46989" y="48767"/>
                </a:lnTo>
                <a:lnTo>
                  <a:pt x="36766" y="46089"/>
                </a:lnTo>
                <a:lnTo>
                  <a:pt x="27876" y="38576"/>
                </a:lnTo>
                <a:lnTo>
                  <a:pt x="20986" y="27015"/>
                </a:lnTo>
                <a:lnTo>
                  <a:pt x="16763" y="12191"/>
                </a:lnTo>
                <a:lnTo>
                  <a:pt x="0" y="12191"/>
                </a:lnTo>
                <a:lnTo>
                  <a:pt x="21843" y="0"/>
                </a:lnTo>
                <a:lnTo>
                  <a:pt x="45719" y="12191"/>
                </a:lnTo>
                <a:lnTo>
                  <a:pt x="28955" y="12191"/>
                </a:lnTo>
                <a:lnTo>
                  <a:pt x="33178" y="27015"/>
                </a:lnTo>
                <a:lnTo>
                  <a:pt x="40068" y="38576"/>
                </a:lnTo>
                <a:lnTo>
                  <a:pt x="48958" y="46089"/>
                </a:lnTo>
                <a:lnTo>
                  <a:pt x="59181" y="48767"/>
                </a:lnTo>
              </a:path>
            </a:pathLst>
          </a:custGeom>
          <a:ln w="9525">
            <a:solidFill>
              <a:srgbClr val="585858"/>
            </a:solidFill>
          </a:ln>
        </p:spPr>
        <p:txBody>
          <a:bodyPr wrap="square" lIns="0" tIns="0" rIns="0" bIns="0" rtlCol="0"/>
          <a:lstStyle/>
          <a:p/>
        </p:txBody>
      </p:sp>
      <p:sp>
        <p:nvSpPr>
          <p:cNvPr id="26" name="object 26"/>
          <p:cNvSpPr/>
          <p:nvPr/>
        </p:nvSpPr>
        <p:spPr>
          <a:xfrm>
            <a:off x="5257800" y="1130935"/>
            <a:ext cx="471170" cy="732155"/>
          </a:xfrm>
          <a:custGeom>
            <a:avLst/>
            <a:gdLst/>
            <a:ahLst/>
            <a:cxnLst/>
            <a:rect l="l" t="t" r="r" b="b"/>
            <a:pathLst>
              <a:path w="471170" h="732155">
                <a:moveTo>
                  <a:pt x="12573" y="604774"/>
                </a:moveTo>
                <a:lnTo>
                  <a:pt x="0" y="732027"/>
                </a:lnTo>
                <a:lnTo>
                  <a:pt x="109347" y="665734"/>
                </a:lnTo>
                <a:lnTo>
                  <a:pt x="102693" y="661542"/>
                </a:lnTo>
                <a:lnTo>
                  <a:pt x="66928" y="661542"/>
                </a:lnTo>
                <a:lnTo>
                  <a:pt x="34671" y="641223"/>
                </a:lnTo>
                <a:lnTo>
                  <a:pt x="44836" y="625097"/>
                </a:lnTo>
                <a:lnTo>
                  <a:pt x="12573" y="604774"/>
                </a:lnTo>
                <a:close/>
              </a:path>
              <a:path w="471170" h="732155">
                <a:moveTo>
                  <a:pt x="44836" y="625097"/>
                </a:moveTo>
                <a:lnTo>
                  <a:pt x="34671" y="641223"/>
                </a:lnTo>
                <a:lnTo>
                  <a:pt x="66928" y="661542"/>
                </a:lnTo>
                <a:lnTo>
                  <a:pt x="77094" y="645417"/>
                </a:lnTo>
                <a:lnTo>
                  <a:pt x="44836" y="625097"/>
                </a:lnTo>
                <a:close/>
              </a:path>
              <a:path w="471170" h="732155">
                <a:moveTo>
                  <a:pt x="77094" y="645417"/>
                </a:moveTo>
                <a:lnTo>
                  <a:pt x="66928" y="661542"/>
                </a:lnTo>
                <a:lnTo>
                  <a:pt x="102693" y="661542"/>
                </a:lnTo>
                <a:lnTo>
                  <a:pt x="77094" y="645417"/>
                </a:lnTo>
                <a:close/>
              </a:path>
              <a:path w="471170" h="732155">
                <a:moveTo>
                  <a:pt x="438912" y="0"/>
                </a:moveTo>
                <a:lnTo>
                  <a:pt x="44836" y="625097"/>
                </a:lnTo>
                <a:lnTo>
                  <a:pt x="77094" y="645417"/>
                </a:lnTo>
                <a:lnTo>
                  <a:pt x="471170" y="20319"/>
                </a:lnTo>
                <a:lnTo>
                  <a:pt x="438912" y="0"/>
                </a:lnTo>
                <a:close/>
              </a:path>
            </a:pathLst>
          </a:custGeom>
          <a:solidFill>
            <a:srgbClr val="FF0000"/>
          </a:solidFill>
        </p:spPr>
        <p:txBody>
          <a:bodyPr wrap="square" lIns="0" tIns="0" rIns="0" bIns="0" rtlCol="0"/>
          <a:lstStyle/>
          <a:p/>
        </p:txBody>
      </p:sp>
      <p:sp>
        <p:nvSpPr>
          <p:cNvPr id="27" name="object 27"/>
          <p:cNvSpPr/>
          <p:nvPr/>
        </p:nvSpPr>
        <p:spPr>
          <a:xfrm>
            <a:off x="1102791" y="1147610"/>
            <a:ext cx="1369060" cy="572770"/>
          </a:xfrm>
          <a:custGeom>
            <a:avLst/>
            <a:gdLst/>
            <a:ahLst/>
            <a:cxnLst/>
            <a:rect l="l" t="t" r="r" b="b"/>
            <a:pathLst>
              <a:path w="1369060" h="572769">
                <a:moveTo>
                  <a:pt x="0" y="572604"/>
                </a:moveTo>
                <a:lnTo>
                  <a:pt x="1368678" y="572604"/>
                </a:lnTo>
                <a:lnTo>
                  <a:pt x="1368678" y="0"/>
                </a:lnTo>
                <a:lnTo>
                  <a:pt x="0" y="0"/>
                </a:lnTo>
                <a:lnTo>
                  <a:pt x="0" y="572604"/>
                </a:lnTo>
                <a:close/>
              </a:path>
            </a:pathLst>
          </a:custGeom>
          <a:solidFill>
            <a:srgbClr val="FFFFFF"/>
          </a:solidFill>
        </p:spPr>
        <p:txBody>
          <a:bodyPr wrap="square" lIns="0" tIns="0" rIns="0" bIns="0" rtlCol="0"/>
          <a:lstStyle/>
          <a:p/>
        </p:txBody>
      </p:sp>
      <p:sp>
        <p:nvSpPr>
          <p:cNvPr id="28" name="object 28"/>
          <p:cNvSpPr/>
          <p:nvPr/>
        </p:nvSpPr>
        <p:spPr>
          <a:xfrm>
            <a:off x="1102791" y="1147610"/>
            <a:ext cx="1369060" cy="572770"/>
          </a:xfrm>
          <a:custGeom>
            <a:avLst/>
            <a:gdLst/>
            <a:ahLst/>
            <a:cxnLst/>
            <a:rect l="l" t="t" r="r" b="b"/>
            <a:pathLst>
              <a:path w="1369060" h="572769">
                <a:moveTo>
                  <a:pt x="0" y="572604"/>
                </a:moveTo>
                <a:lnTo>
                  <a:pt x="1368678" y="572604"/>
                </a:lnTo>
                <a:lnTo>
                  <a:pt x="1368678" y="0"/>
                </a:lnTo>
                <a:lnTo>
                  <a:pt x="0" y="0"/>
                </a:lnTo>
                <a:lnTo>
                  <a:pt x="0" y="572604"/>
                </a:lnTo>
                <a:close/>
              </a:path>
            </a:pathLst>
          </a:custGeom>
          <a:ln w="9525">
            <a:solidFill>
              <a:srgbClr val="585858"/>
            </a:solidFill>
          </a:ln>
        </p:spPr>
        <p:txBody>
          <a:bodyPr wrap="square" lIns="0" tIns="0" rIns="0" bIns="0" rtlCol="0"/>
          <a:lstStyle/>
          <a:p/>
        </p:txBody>
      </p:sp>
      <p:sp>
        <p:nvSpPr>
          <p:cNvPr id="29" name="object 29"/>
          <p:cNvSpPr/>
          <p:nvPr/>
        </p:nvSpPr>
        <p:spPr>
          <a:xfrm>
            <a:off x="1482597" y="1458341"/>
            <a:ext cx="60960" cy="0"/>
          </a:xfrm>
          <a:custGeom>
            <a:avLst/>
            <a:gdLst/>
            <a:ahLst/>
            <a:cxnLst/>
            <a:rect l="l" t="t" r="r" b="b"/>
            <a:pathLst>
              <a:path w="60959">
                <a:moveTo>
                  <a:pt x="60579" y="0"/>
                </a:moveTo>
                <a:lnTo>
                  <a:pt x="0" y="0"/>
                </a:lnTo>
              </a:path>
            </a:pathLst>
          </a:custGeom>
          <a:ln w="9525">
            <a:solidFill>
              <a:srgbClr val="999999"/>
            </a:solidFill>
          </a:ln>
        </p:spPr>
        <p:txBody>
          <a:bodyPr wrap="square" lIns="0" tIns="0" rIns="0" bIns="0" rtlCol="0"/>
          <a:lstStyle/>
          <a:p/>
        </p:txBody>
      </p:sp>
      <p:sp>
        <p:nvSpPr>
          <p:cNvPr id="30" name="object 30"/>
          <p:cNvSpPr/>
          <p:nvPr/>
        </p:nvSpPr>
        <p:spPr>
          <a:xfrm>
            <a:off x="1142504" y="1415033"/>
            <a:ext cx="340360" cy="86995"/>
          </a:xfrm>
          <a:custGeom>
            <a:avLst/>
            <a:gdLst/>
            <a:ahLst/>
            <a:cxnLst/>
            <a:rect l="l" t="t" r="r" b="b"/>
            <a:pathLst>
              <a:path w="340359" h="86994">
                <a:moveTo>
                  <a:pt x="333489" y="0"/>
                </a:moveTo>
                <a:lnTo>
                  <a:pt x="6477" y="0"/>
                </a:lnTo>
                <a:lnTo>
                  <a:pt x="0" y="6476"/>
                </a:lnTo>
                <a:lnTo>
                  <a:pt x="0" y="80263"/>
                </a:lnTo>
                <a:lnTo>
                  <a:pt x="6477" y="86740"/>
                </a:lnTo>
                <a:lnTo>
                  <a:pt x="333489" y="86740"/>
                </a:lnTo>
                <a:lnTo>
                  <a:pt x="339966" y="80263"/>
                </a:lnTo>
                <a:lnTo>
                  <a:pt x="339966" y="6476"/>
                </a:lnTo>
                <a:lnTo>
                  <a:pt x="333489" y="0"/>
                </a:lnTo>
                <a:close/>
              </a:path>
            </a:pathLst>
          </a:custGeom>
          <a:solidFill>
            <a:srgbClr val="CCCCCC"/>
          </a:solidFill>
        </p:spPr>
        <p:txBody>
          <a:bodyPr wrap="square" lIns="0" tIns="0" rIns="0" bIns="0" rtlCol="0"/>
          <a:lstStyle/>
          <a:p/>
        </p:txBody>
      </p:sp>
      <p:sp>
        <p:nvSpPr>
          <p:cNvPr id="31" name="object 31"/>
          <p:cNvSpPr/>
          <p:nvPr/>
        </p:nvSpPr>
        <p:spPr>
          <a:xfrm>
            <a:off x="1142504" y="1415033"/>
            <a:ext cx="340360" cy="86995"/>
          </a:xfrm>
          <a:custGeom>
            <a:avLst/>
            <a:gdLst/>
            <a:ahLst/>
            <a:cxnLst/>
            <a:rect l="l" t="t" r="r" b="b"/>
            <a:pathLst>
              <a:path w="340359" h="86994">
                <a:moveTo>
                  <a:pt x="0" y="14477"/>
                </a:moveTo>
                <a:lnTo>
                  <a:pt x="0" y="6476"/>
                </a:lnTo>
                <a:lnTo>
                  <a:pt x="6477" y="0"/>
                </a:lnTo>
                <a:lnTo>
                  <a:pt x="14452" y="0"/>
                </a:lnTo>
                <a:lnTo>
                  <a:pt x="325488" y="0"/>
                </a:lnTo>
                <a:lnTo>
                  <a:pt x="333489" y="0"/>
                </a:lnTo>
                <a:lnTo>
                  <a:pt x="339966" y="6476"/>
                </a:lnTo>
                <a:lnTo>
                  <a:pt x="339966" y="14477"/>
                </a:lnTo>
                <a:lnTo>
                  <a:pt x="339966" y="72262"/>
                </a:lnTo>
                <a:lnTo>
                  <a:pt x="339966" y="80263"/>
                </a:lnTo>
                <a:lnTo>
                  <a:pt x="333489" y="86740"/>
                </a:lnTo>
                <a:lnTo>
                  <a:pt x="325488" y="86740"/>
                </a:lnTo>
                <a:lnTo>
                  <a:pt x="14452" y="86740"/>
                </a:lnTo>
                <a:lnTo>
                  <a:pt x="6477"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32" name="object 32"/>
          <p:cNvSpPr/>
          <p:nvPr/>
        </p:nvSpPr>
        <p:spPr>
          <a:xfrm>
            <a:off x="1543177" y="1415033"/>
            <a:ext cx="340360" cy="86995"/>
          </a:xfrm>
          <a:custGeom>
            <a:avLst/>
            <a:gdLst/>
            <a:ahLst/>
            <a:cxnLst/>
            <a:rect l="l" t="t" r="r" b="b"/>
            <a:pathLst>
              <a:path w="340360" h="86994">
                <a:moveTo>
                  <a:pt x="333374" y="0"/>
                </a:moveTo>
                <a:lnTo>
                  <a:pt x="6476" y="0"/>
                </a:lnTo>
                <a:lnTo>
                  <a:pt x="0" y="6476"/>
                </a:lnTo>
                <a:lnTo>
                  <a:pt x="0" y="80263"/>
                </a:lnTo>
                <a:lnTo>
                  <a:pt x="6476" y="86740"/>
                </a:lnTo>
                <a:lnTo>
                  <a:pt x="333374" y="86740"/>
                </a:lnTo>
                <a:lnTo>
                  <a:pt x="339852" y="80263"/>
                </a:lnTo>
                <a:lnTo>
                  <a:pt x="339852" y="6476"/>
                </a:lnTo>
                <a:lnTo>
                  <a:pt x="333374" y="0"/>
                </a:lnTo>
                <a:close/>
              </a:path>
            </a:pathLst>
          </a:custGeom>
          <a:solidFill>
            <a:srgbClr val="CCCCCC"/>
          </a:solidFill>
        </p:spPr>
        <p:txBody>
          <a:bodyPr wrap="square" lIns="0" tIns="0" rIns="0" bIns="0" rtlCol="0"/>
          <a:lstStyle/>
          <a:p/>
        </p:txBody>
      </p:sp>
      <p:sp>
        <p:nvSpPr>
          <p:cNvPr id="33" name="object 33"/>
          <p:cNvSpPr/>
          <p:nvPr/>
        </p:nvSpPr>
        <p:spPr>
          <a:xfrm>
            <a:off x="1543177" y="1415033"/>
            <a:ext cx="340360" cy="86995"/>
          </a:xfrm>
          <a:custGeom>
            <a:avLst/>
            <a:gdLst/>
            <a:ahLst/>
            <a:cxnLst/>
            <a:rect l="l" t="t" r="r" b="b"/>
            <a:pathLst>
              <a:path w="340360" h="86994">
                <a:moveTo>
                  <a:pt x="0" y="14477"/>
                </a:moveTo>
                <a:lnTo>
                  <a:pt x="0" y="6476"/>
                </a:lnTo>
                <a:lnTo>
                  <a:pt x="6476" y="0"/>
                </a:lnTo>
                <a:lnTo>
                  <a:pt x="14350" y="0"/>
                </a:lnTo>
                <a:lnTo>
                  <a:pt x="325373" y="0"/>
                </a:lnTo>
                <a:lnTo>
                  <a:pt x="333374" y="0"/>
                </a:lnTo>
                <a:lnTo>
                  <a:pt x="339852" y="6476"/>
                </a:lnTo>
                <a:lnTo>
                  <a:pt x="339852" y="14477"/>
                </a:lnTo>
                <a:lnTo>
                  <a:pt x="339852" y="72262"/>
                </a:lnTo>
                <a:lnTo>
                  <a:pt x="339852" y="80263"/>
                </a:lnTo>
                <a:lnTo>
                  <a:pt x="333374" y="86740"/>
                </a:lnTo>
                <a:lnTo>
                  <a:pt x="325373" y="86740"/>
                </a:lnTo>
                <a:lnTo>
                  <a:pt x="14350"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34" name="object 34"/>
          <p:cNvSpPr/>
          <p:nvPr/>
        </p:nvSpPr>
        <p:spPr>
          <a:xfrm>
            <a:off x="1883155" y="1458341"/>
            <a:ext cx="60960" cy="0"/>
          </a:xfrm>
          <a:custGeom>
            <a:avLst/>
            <a:gdLst/>
            <a:ahLst/>
            <a:cxnLst/>
            <a:rect l="l" t="t" r="r" b="b"/>
            <a:pathLst>
              <a:path w="60960">
                <a:moveTo>
                  <a:pt x="60579" y="0"/>
                </a:moveTo>
                <a:lnTo>
                  <a:pt x="0" y="0"/>
                </a:lnTo>
              </a:path>
            </a:pathLst>
          </a:custGeom>
          <a:ln w="9525">
            <a:solidFill>
              <a:srgbClr val="999999"/>
            </a:solidFill>
          </a:ln>
        </p:spPr>
        <p:txBody>
          <a:bodyPr wrap="square" lIns="0" tIns="0" rIns="0" bIns="0" rtlCol="0"/>
          <a:lstStyle/>
          <a:p/>
        </p:txBody>
      </p:sp>
      <p:sp>
        <p:nvSpPr>
          <p:cNvPr id="35" name="object 35"/>
          <p:cNvSpPr/>
          <p:nvPr/>
        </p:nvSpPr>
        <p:spPr>
          <a:xfrm>
            <a:off x="1943735" y="1415033"/>
            <a:ext cx="340360" cy="86995"/>
          </a:xfrm>
          <a:custGeom>
            <a:avLst/>
            <a:gdLst/>
            <a:ahLst/>
            <a:cxnLst/>
            <a:rect l="l" t="t" r="r" b="b"/>
            <a:pathLst>
              <a:path w="340360" h="86994">
                <a:moveTo>
                  <a:pt x="333501" y="0"/>
                </a:moveTo>
                <a:lnTo>
                  <a:pt x="6476" y="0"/>
                </a:lnTo>
                <a:lnTo>
                  <a:pt x="0" y="6476"/>
                </a:lnTo>
                <a:lnTo>
                  <a:pt x="0" y="80263"/>
                </a:lnTo>
                <a:lnTo>
                  <a:pt x="6476" y="86740"/>
                </a:lnTo>
                <a:lnTo>
                  <a:pt x="333501" y="86740"/>
                </a:lnTo>
                <a:lnTo>
                  <a:pt x="339978" y="80263"/>
                </a:lnTo>
                <a:lnTo>
                  <a:pt x="339978" y="6476"/>
                </a:lnTo>
                <a:lnTo>
                  <a:pt x="333501" y="0"/>
                </a:lnTo>
                <a:close/>
              </a:path>
            </a:pathLst>
          </a:custGeom>
          <a:solidFill>
            <a:srgbClr val="CCCCCC"/>
          </a:solidFill>
        </p:spPr>
        <p:txBody>
          <a:bodyPr wrap="square" lIns="0" tIns="0" rIns="0" bIns="0" rtlCol="0"/>
          <a:lstStyle/>
          <a:p/>
        </p:txBody>
      </p:sp>
      <p:sp>
        <p:nvSpPr>
          <p:cNvPr id="36" name="object 36"/>
          <p:cNvSpPr/>
          <p:nvPr/>
        </p:nvSpPr>
        <p:spPr>
          <a:xfrm>
            <a:off x="1943735" y="1415033"/>
            <a:ext cx="340360" cy="86995"/>
          </a:xfrm>
          <a:custGeom>
            <a:avLst/>
            <a:gdLst/>
            <a:ahLst/>
            <a:cxnLst/>
            <a:rect l="l" t="t" r="r" b="b"/>
            <a:pathLst>
              <a:path w="340360" h="86994">
                <a:moveTo>
                  <a:pt x="0" y="14477"/>
                </a:moveTo>
                <a:lnTo>
                  <a:pt x="0" y="6476"/>
                </a:lnTo>
                <a:lnTo>
                  <a:pt x="6476" y="0"/>
                </a:lnTo>
                <a:lnTo>
                  <a:pt x="14477" y="0"/>
                </a:lnTo>
                <a:lnTo>
                  <a:pt x="325500" y="0"/>
                </a:lnTo>
                <a:lnTo>
                  <a:pt x="333501" y="0"/>
                </a:lnTo>
                <a:lnTo>
                  <a:pt x="339978" y="6476"/>
                </a:lnTo>
                <a:lnTo>
                  <a:pt x="339978" y="14477"/>
                </a:lnTo>
                <a:lnTo>
                  <a:pt x="339978" y="72262"/>
                </a:lnTo>
                <a:lnTo>
                  <a:pt x="339978" y="80263"/>
                </a:lnTo>
                <a:lnTo>
                  <a:pt x="333501" y="86740"/>
                </a:lnTo>
                <a:lnTo>
                  <a:pt x="325500" y="86740"/>
                </a:lnTo>
                <a:lnTo>
                  <a:pt x="14477"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37" name="object 37"/>
          <p:cNvSpPr/>
          <p:nvPr/>
        </p:nvSpPr>
        <p:spPr>
          <a:xfrm>
            <a:off x="1176477" y="1506474"/>
            <a:ext cx="272415" cy="163830"/>
          </a:xfrm>
          <a:custGeom>
            <a:avLst/>
            <a:gdLst/>
            <a:ahLst/>
            <a:cxnLst/>
            <a:rect l="l" t="t" r="r" b="b"/>
            <a:pathLst>
              <a:path w="272415" h="163830">
                <a:moveTo>
                  <a:pt x="271957" y="41528"/>
                </a:moveTo>
                <a:lnTo>
                  <a:pt x="0" y="41528"/>
                </a:lnTo>
                <a:lnTo>
                  <a:pt x="0" y="163449"/>
                </a:lnTo>
                <a:lnTo>
                  <a:pt x="271957" y="163449"/>
                </a:lnTo>
                <a:lnTo>
                  <a:pt x="271957" y="41528"/>
                </a:lnTo>
                <a:close/>
              </a:path>
              <a:path w="272415" h="163830">
                <a:moveTo>
                  <a:pt x="77711" y="0"/>
                </a:moveTo>
                <a:lnTo>
                  <a:pt x="45326" y="41528"/>
                </a:lnTo>
                <a:lnTo>
                  <a:pt x="113334" y="41528"/>
                </a:lnTo>
                <a:lnTo>
                  <a:pt x="77711" y="0"/>
                </a:lnTo>
                <a:close/>
              </a:path>
            </a:pathLst>
          </a:custGeom>
          <a:solidFill>
            <a:srgbClr val="EDEDED"/>
          </a:solidFill>
        </p:spPr>
        <p:txBody>
          <a:bodyPr wrap="square" lIns="0" tIns="0" rIns="0" bIns="0" rtlCol="0"/>
          <a:lstStyle/>
          <a:p/>
        </p:txBody>
      </p:sp>
      <p:sp>
        <p:nvSpPr>
          <p:cNvPr id="38" name="object 38"/>
          <p:cNvSpPr/>
          <p:nvPr/>
        </p:nvSpPr>
        <p:spPr>
          <a:xfrm>
            <a:off x="1176477" y="1506474"/>
            <a:ext cx="272415" cy="163830"/>
          </a:xfrm>
          <a:custGeom>
            <a:avLst/>
            <a:gdLst/>
            <a:ahLst/>
            <a:cxnLst/>
            <a:rect l="l" t="t" r="r" b="b"/>
            <a:pathLst>
              <a:path w="272415" h="163830">
                <a:moveTo>
                  <a:pt x="0" y="41528"/>
                </a:moveTo>
                <a:lnTo>
                  <a:pt x="45326" y="41528"/>
                </a:lnTo>
                <a:lnTo>
                  <a:pt x="77711" y="0"/>
                </a:lnTo>
                <a:lnTo>
                  <a:pt x="113334" y="41528"/>
                </a:lnTo>
                <a:lnTo>
                  <a:pt x="271957" y="41528"/>
                </a:lnTo>
                <a:lnTo>
                  <a:pt x="271957" y="61849"/>
                </a:lnTo>
                <a:lnTo>
                  <a:pt x="271957" y="92328"/>
                </a:lnTo>
                <a:lnTo>
                  <a:pt x="271957" y="163449"/>
                </a:lnTo>
                <a:lnTo>
                  <a:pt x="113334" y="163449"/>
                </a:lnTo>
                <a:lnTo>
                  <a:pt x="45326" y="163449"/>
                </a:lnTo>
                <a:lnTo>
                  <a:pt x="0" y="163449"/>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39" name="object 39"/>
          <p:cNvSpPr/>
          <p:nvPr/>
        </p:nvSpPr>
        <p:spPr>
          <a:xfrm>
            <a:off x="1577086" y="1506474"/>
            <a:ext cx="272415" cy="163830"/>
          </a:xfrm>
          <a:custGeom>
            <a:avLst/>
            <a:gdLst/>
            <a:ahLst/>
            <a:cxnLst/>
            <a:rect l="l" t="t" r="r" b="b"/>
            <a:pathLst>
              <a:path w="272414" h="163830">
                <a:moveTo>
                  <a:pt x="272033" y="41528"/>
                </a:moveTo>
                <a:lnTo>
                  <a:pt x="0" y="41528"/>
                </a:lnTo>
                <a:lnTo>
                  <a:pt x="0" y="163449"/>
                </a:lnTo>
                <a:lnTo>
                  <a:pt x="272033" y="163449"/>
                </a:lnTo>
                <a:lnTo>
                  <a:pt x="272033" y="41528"/>
                </a:lnTo>
                <a:close/>
              </a:path>
              <a:path w="272414" h="163830">
                <a:moveTo>
                  <a:pt x="77724" y="0"/>
                </a:moveTo>
                <a:lnTo>
                  <a:pt x="45338" y="41528"/>
                </a:lnTo>
                <a:lnTo>
                  <a:pt x="113283" y="41528"/>
                </a:lnTo>
                <a:lnTo>
                  <a:pt x="77724" y="0"/>
                </a:lnTo>
                <a:close/>
              </a:path>
            </a:pathLst>
          </a:custGeom>
          <a:solidFill>
            <a:srgbClr val="EDEDED"/>
          </a:solidFill>
        </p:spPr>
        <p:txBody>
          <a:bodyPr wrap="square" lIns="0" tIns="0" rIns="0" bIns="0" rtlCol="0"/>
          <a:lstStyle/>
          <a:p/>
        </p:txBody>
      </p:sp>
      <p:sp>
        <p:nvSpPr>
          <p:cNvPr id="40" name="object 40"/>
          <p:cNvSpPr/>
          <p:nvPr/>
        </p:nvSpPr>
        <p:spPr>
          <a:xfrm>
            <a:off x="1577086" y="1506474"/>
            <a:ext cx="272415" cy="163830"/>
          </a:xfrm>
          <a:custGeom>
            <a:avLst/>
            <a:gdLst/>
            <a:ahLst/>
            <a:cxnLst/>
            <a:rect l="l" t="t" r="r" b="b"/>
            <a:pathLst>
              <a:path w="272414" h="163830">
                <a:moveTo>
                  <a:pt x="0" y="41528"/>
                </a:moveTo>
                <a:lnTo>
                  <a:pt x="45338" y="41528"/>
                </a:lnTo>
                <a:lnTo>
                  <a:pt x="77724" y="0"/>
                </a:lnTo>
                <a:lnTo>
                  <a:pt x="113283" y="41528"/>
                </a:lnTo>
                <a:lnTo>
                  <a:pt x="272033" y="41528"/>
                </a:lnTo>
                <a:lnTo>
                  <a:pt x="272033" y="61849"/>
                </a:lnTo>
                <a:lnTo>
                  <a:pt x="272033" y="92328"/>
                </a:lnTo>
                <a:lnTo>
                  <a:pt x="272033" y="163449"/>
                </a:lnTo>
                <a:lnTo>
                  <a:pt x="113283" y="163449"/>
                </a:lnTo>
                <a:lnTo>
                  <a:pt x="45338" y="163449"/>
                </a:lnTo>
                <a:lnTo>
                  <a:pt x="0" y="163449"/>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41" name="object 41"/>
          <p:cNvSpPr/>
          <p:nvPr/>
        </p:nvSpPr>
        <p:spPr>
          <a:xfrm>
            <a:off x="1977770" y="1506474"/>
            <a:ext cx="272415" cy="163830"/>
          </a:xfrm>
          <a:custGeom>
            <a:avLst/>
            <a:gdLst/>
            <a:ahLst/>
            <a:cxnLst/>
            <a:rect l="l" t="t" r="r" b="b"/>
            <a:pathLst>
              <a:path w="272414" h="163830">
                <a:moveTo>
                  <a:pt x="271906" y="41528"/>
                </a:moveTo>
                <a:lnTo>
                  <a:pt x="0" y="41528"/>
                </a:lnTo>
                <a:lnTo>
                  <a:pt x="0" y="163449"/>
                </a:lnTo>
                <a:lnTo>
                  <a:pt x="271906" y="163449"/>
                </a:lnTo>
                <a:lnTo>
                  <a:pt x="271906" y="41528"/>
                </a:lnTo>
                <a:close/>
              </a:path>
              <a:path w="272414" h="163830">
                <a:moveTo>
                  <a:pt x="77724" y="0"/>
                </a:moveTo>
                <a:lnTo>
                  <a:pt x="45339" y="41528"/>
                </a:lnTo>
                <a:lnTo>
                  <a:pt x="113284" y="41528"/>
                </a:lnTo>
                <a:lnTo>
                  <a:pt x="77724" y="0"/>
                </a:lnTo>
                <a:close/>
              </a:path>
            </a:pathLst>
          </a:custGeom>
          <a:solidFill>
            <a:srgbClr val="EDEDED"/>
          </a:solidFill>
        </p:spPr>
        <p:txBody>
          <a:bodyPr wrap="square" lIns="0" tIns="0" rIns="0" bIns="0" rtlCol="0"/>
          <a:lstStyle/>
          <a:p/>
        </p:txBody>
      </p:sp>
      <p:sp>
        <p:nvSpPr>
          <p:cNvPr id="42" name="object 42"/>
          <p:cNvSpPr/>
          <p:nvPr/>
        </p:nvSpPr>
        <p:spPr>
          <a:xfrm>
            <a:off x="1977770" y="1506474"/>
            <a:ext cx="272415" cy="163830"/>
          </a:xfrm>
          <a:custGeom>
            <a:avLst/>
            <a:gdLst/>
            <a:ahLst/>
            <a:cxnLst/>
            <a:rect l="l" t="t" r="r" b="b"/>
            <a:pathLst>
              <a:path w="272414" h="163830">
                <a:moveTo>
                  <a:pt x="0" y="41528"/>
                </a:moveTo>
                <a:lnTo>
                  <a:pt x="45339" y="41528"/>
                </a:lnTo>
                <a:lnTo>
                  <a:pt x="77724" y="0"/>
                </a:lnTo>
                <a:lnTo>
                  <a:pt x="113284" y="41528"/>
                </a:lnTo>
                <a:lnTo>
                  <a:pt x="271906" y="41528"/>
                </a:lnTo>
                <a:lnTo>
                  <a:pt x="271906" y="61849"/>
                </a:lnTo>
                <a:lnTo>
                  <a:pt x="271906" y="92328"/>
                </a:lnTo>
                <a:lnTo>
                  <a:pt x="271906" y="163449"/>
                </a:lnTo>
                <a:lnTo>
                  <a:pt x="113284" y="163449"/>
                </a:lnTo>
                <a:lnTo>
                  <a:pt x="45339" y="163449"/>
                </a:lnTo>
                <a:lnTo>
                  <a:pt x="0" y="163449"/>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43" name="object 43"/>
          <p:cNvSpPr/>
          <p:nvPr/>
        </p:nvSpPr>
        <p:spPr>
          <a:xfrm>
            <a:off x="1801367" y="1211707"/>
            <a:ext cx="626745" cy="133985"/>
          </a:xfrm>
          <a:custGeom>
            <a:avLst/>
            <a:gdLst/>
            <a:ahLst/>
            <a:cxnLst/>
            <a:rect l="l" t="t" r="r" b="b"/>
            <a:pathLst>
              <a:path w="626744" h="133984">
                <a:moveTo>
                  <a:pt x="0" y="0"/>
                </a:moveTo>
                <a:lnTo>
                  <a:pt x="0" y="114680"/>
                </a:lnTo>
                <a:lnTo>
                  <a:pt x="11186" y="119805"/>
                </a:lnTo>
                <a:lnTo>
                  <a:pt x="91725" y="128269"/>
                </a:lnTo>
                <a:lnTo>
                  <a:pt x="155109" y="131256"/>
                </a:lnTo>
                <a:lnTo>
                  <a:pt x="229922" y="133178"/>
                </a:lnTo>
                <a:lnTo>
                  <a:pt x="313181" y="133857"/>
                </a:lnTo>
                <a:lnTo>
                  <a:pt x="396441" y="133178"/>
                </a:lnTo>
                <a:lnTo>
                  <a:pt x="471254" y="131256"/>
                </a:lnTo>
                <a:lnTo>
                  <a:pt x="534638" y="128269"/>
                </a:lnTo>
                <a:lnTo>
                  <a:pt x="583607" y="124394"/>
                </a:lnTo>
                <a:lnTo>
                  <a:pt x="626363" y="114680"/>
                </a:lnTo>
                <a:lnTo>
                  <a:pt x="626363" y="19176"/>
                </a:lnTo>
                <a:lnTo>
                  <a:pt x="313181" y="19176"/>
                </a:lnTo>
                <a:lnTo>
                  <a:pt x="229922" y="18488"/>
                </a:lnTo>
                <a:lnTo>
                  <a:pt x="155109" y="16547"/>
                </a:lnTo>
                <a:lnTo>
                  <a:pt x="91725" y="13541"/>
                </a:lnTo>
                <a:lnTo>
                  <a:pt x="42756" y="9656"/>
                </a:lnTo>
                <a:lnTo>
                  <a:pt x="11186" y="5080"/>
                </a:lnTo>
                <a:lnTo>
                  <a:pt x="0" y="0"/>
                </a:lnTo>
                <a:close/>
              </a:path>
              <a:path w="626744" h="133984">
                <a:moveTo>
                  <a:pt x="626363" y="0"/>
                </a:moveTo>
                <a:lnTo>
                  <a:pt x="583607" y="9656"/>
                </a:lnTo>
                <a:lnTo>
                  <a:pt x="534638" y="13541"/>
                </a:lnTo>
                <a:lnTo>
                  <a:pt x="471254" y="16547"/>
                </a:lnTo>
                <a:lnTo>
                  <a:pt x="396441" y="18488"/>
                </a:lnTo>
                <a:lnTo>
                  <a:pt x="313181" y="19176"/>
                </a:lnTo>
                <a:lnTo>
                  <a:pt x="626363" y="19176"/>
                </a:lnTo>
                <a:lnTo>
                  <a:pt x="626363" y="0"/>
                </a:lnTo>
                <a:close/>
              </a:path>
            </a:pathLst>
          </a:custGeom>
          <a:solidFill>
            <a:srgbClr val="EDEDED"/>
          </a:solidFill>
        </p:spPr>
        <p:txBody>
          <a:bodyPr wrap="square" lIns="0" tIns="0" rIns="0" bIns="0" rtlCol="0"/>
          <a:lstStyle/>
          <a:p/>
        </p:txBody>
      </p:sp>
      <p:sp>
        <p:nvSpPr>
          <p:cNvPr id="44" name="object 44"/>
          <p:cNvSpPr/>
          <p:nvPr/>
        </p:nvSpPr>
        <p:spPr>
          <a:xfrm>
            <a:off x="1801367" y="1211770"/>
            <a:ext cx="626745" cy="0"/>
          </a:xfrm>
          <a:custGeom>
            <a:avLst/>
            <a:gdLst/>
            <a:ahLst/>
            <a:cxnLst/>
            <a:rect l="l" t="t" r="r" b="b"/>
            <a:pathLst>
              <a:path w="626744">
                <a:moveTo>
                  <a:pt x="0" y="0"/>
                </a:moveTo>
                <a:lnTo>
                  <a:pt x="626363" y="0"/>
                </a:lnTo>
              </a:path>
            </a:pathLst>
          </a:custGeom>
          <a:ln w="38226">
            <a:solidFill>
              <a:srgbClr val="F5F5F5"/>
            </a:solidFill>
          </a:ln>
        </p:spPr>
        <p:txBody>
          <a:bodyPr wrap="square" lIns="0" tIns="0" rIns="0" bIns="0" rtlCol="0"/>
          <a:lstStyle/>
          <a:p/>
        </p:txBody>
      </p:sp>
      <p:sp>
        <p:nvSpPr>
          <p:cNvPr id="45" name="object 45"/>
          <p:cNvSpPr/>
          <p:nvPr/>
        </p:nvSpPr>
        <p:spPr>
          <a:xfrm>
            <a:off x="1801367" y="1192657"/>
            <a:ext cx="626745" cy="38735"/>
          </a:xfrm>
          <a:custGeom>
            <a:avLst/>
            <a:gdLst/>
            <a:ahLst/>
            <a:cxnLst/>
            <a:rect l="l" t="t" r="r" b="b"/>
            <a:pathLst>
              <a:path w="626744" h="38734">
                <a:moveTo>
                  <a:pt x="626363" y="19050"/>
                </a:moveTo>
                <a:lnTo>
                  <a:pt x="583607" y="28706"/>
                </a:lnTo>
                <a:lnTo>
                  <a:pt x="534638" y="32591"/>
                </a:lnTo>
                <a:lnTo>
                  <a:pt x="471254" y="35597"/>
                </a:lnTo>
                <a:lnTo>
                  <a:pt x="396441" y="37538"/>
                </a:lnTo>
                <a:lnTo>
                  <a:pt x="313181" y="38226"/>
                </a:lnTo>
                <a:lnTo>
                  <a:pt x="229922" y="37538"/>
                </a:lnTo>
                <a:lnTo>
                  <a:pt x="155109" y="35597"/>
                </a:lnTo>
                <a:lnTo>
                  <a:pt x="91725" y="32591"/>
                </a:lnTo>
                <a:lnTo>
                  <a:pt x="42756" y="28706"/>
                </a:lnTo>
                <a:lnTo>
                  <a:pt x="0" y="19050"/>
                </a:lnTo>
                <a:lnTo>
                  <a:pt x="11186" y="13978"/>
                </a:lnTo>
                <a:lnTo>
                  <a:pt x="91725" y="5572"/>
                </a:lnTo>
                <a:lnTo>
                  <a:pt x="155109" y="2596"/>
                </a:lnTo>
                <a:lnTo>
                  <a:pt x="229922" y="679"/>
                </a:lnTo>
                <a:lnTo>
                  <a:pt x="313181" y="0"/>
                </a:lnTo>
                <a:lnTo>
                  <a:pt x="396441" y="679"/>
                </a:lnTo>
                <a:lnTo>
                  <a:pt x="471254" y="2596"/>
                </a:lnTo>
                <a:lnTo>
                  <a:pt x="534638" y="5572"/>
                </a:lnTo>
                <a:lnTo>
                  <a:pt x="583607" y="9426"/>
                </a:lnTo>
                <a:lnTo>
                  <a:pt x="626363" y="19050"/>
                </a:lnTo>
                <a:close/>
              </a:path>
            </a:pathLst>
          </a:custGeom>
          <a:ln w="9525">
            <a:solidFill>
              <a:srgbClr val="585858"/>
            </a:solidFill>
          </a:ln>
        </p:spPr>
        <p:txBody>
          <a:bodyPr wrap="square" lIns="0" tIns="0" rIns="0" bIns="0" rtlCol="0"/>
          <a:lstStyle/>
          <a:p/>
        </p:txBody>
      </p:sp>
      <p:sp>
        <p:nvSpPr>
          <p:cNvPr id="46" name="object 46"/>
          <p:cNvSpPr/>
          <p:nvPr/>
        </p:nvSpPr>
        <p:spPr>
          <a:xfrm>
            <a:off x="1801367" y="1211707"/>
            <a:ext cx="626745" cy="133985"/>
          </a:xfrm>
          <a:custGeom>
            <a:avLst/>
            <a:gdLst/>
            <a:ahLst/>
            <a:cxnLst/>
            <a:rect l="l" t="t" r="r" b="b"/>
            <a:pathLst>
              <a:path w="626744" h="133984">
                <a:moveTo>
                  <a:pt x="626363" y="0"/>
                </a:moveTo>
                <a:lnTo>
                  <a:pt x="626363" y="114680"/>
                </a:lnTo>
                <a:lnTo>
                  <a:pt x="615177" y="119805"/>
                </a:lnTo>
                <a:lnTo>
                  <a:pt x="534638" y="128269"/>
                </a:lnTo>
                <a:lnTo>
                  <a:pt x="471254" y="131256"/>
                </a:lnTo>
                <a:lnTo>
                  <a:pt x="396441" y="133178"/>
                </a:lnTo>
                <a:lnTo>
                  <a:pt x="313181" y="133857"/>
                </a:lnTo>
                <a:lnTo>
                  <a:pt x="229922" y="133178"/>
                </a:lnTo>
                <a:lnTo>
                  <a:pt x="155109" y="131256"/>
                </a:lnTo>
                <a:lnTo>
                  <a:pt x="91725" y="128269"/>
                </a:lnTo>
                <a:lnTo>
                  <a:pt x="42756" y="124394"/>
                </a:lnTo>
                <a:lnTo>
                  <a:pt x="0" y="114680"/>
                </a:lnTo>
                <a:lnTo>
                  <a:pt x="0" y="0"/>
                </a:lnTo>
              </a:path>
            </a:pathLst>
          </a:custGeom>
          <a:ln w="9525">
            <a:solidFill>
              <a:srgbClr val="585858"/>
            </a:solidFill>
          </a:ln>
        </p:spPr>
        <p:txBody>
          <a:bodyPr wrap="square" lIns="0" tIns="0" rIns="0" bIns="0" rtlCol="0"/>
          <a:lstStyle/>
          <a:p/>
        </p:txBody>
      </p:sp>
      <p:sp>
        <p:nvSpPr>
          <p:cNvPr id="47" name="object 47"/>
          <p:cNvSpPr/>
          <p:nvPr/>
        </p:nvSpPr>
        <p:spPr>
          <a:xfrm>
            <a:off x="2064766" y="1355471"/>
            <a:ext cx="59690" cy="48895"/>
          </a:xfrm>
          <a:custGeom>
            <a:avLst/>
            <a:gdLst/>
            <a:ahLst/>
            <a:cxnLst/>
            <a:rect l="l" t="t" r="r" b="b"/>
            <a:pathLst>
              <a:path w="59689" h="48894">
                <a:moveTo>
                  <a:pt x="28956" y="12191"/>
                </a:moveTo>
                <a:lnTo>
                  <a:pt x="16763" y="12191"/>
                </a:lnTo>
                <a:lnTo>
                  <a:pt x="20986" y="26961"/>
                </a:lnTo>
                <a:lnTo>
                  <a:pt x="27876" y="38528"/>
                </a:lnTo>
                <a:lnTo>
                  <a:pt x="36766" y="46071"/>
                </a:lnTo>
                <a:lnTo>
                  <a:pt x="46989" y="48767"/>
                </a:lnTo>
                <a:lnTo>
                  <a:pt x="59181" y="48767"/>
                </a:lnTo>
                <a:lnTo>
                  <a:pt x="48958" y="46071"/>
                </a:lnTo>
                <a:lnTo>
                  <a:pt x="40068" y="38528"/>
                </a:lnTo>
                <a:lnTo>
                  <a:pt x="33178" y="26961"/>
                </a:lnTo>
                <a:lnTo>
                  <a:pt x="28956" y="12191"/>
                </a:lnTo>
                <a:close/>
              </a:path>
              <a:path w="59689" h="48894">
                <a:moveTo>
                  <a:pt x="21843" y="0"/>
                </a:moveTo>
                <a:lnTo>
                  <a:pt x="0" y="12191"/>
                </a:lnTo>
                <a:lnTo>
                  <a:pt x="45719" y="12191"/>
                </a:lnTo>
                <a:lnTo>
                  <a:pt x="21843" y="0"/>
                </a:lnTo>
                <a:close/>
              </a:path>
            </a:pathLst>
          </a:custGeom>
          <a:solidFill>
            <a:srgbClr val="EDEDED"/>
          </a:solidFill>
        </p:spPr>
        <p:txBody>
          <a:bodyPr wrap="square" lIns="0" tIns="0" rIns="0" bIns="0" rtlCol="0"/>
          <a:lstStyle/>
          <a:p/>
        </p:txBody>
      </p:sp>
      <p:sp>
        <p:nvSpPr>
          <p:cNvPr id="48" name="object 48"/>
          <p:cNvSpPr/>
          <p:nvPr/>
        </p:nvSpPr>
        <p:spPr>
          <a:xfrm>
            <a:off x="2117851" y="1355471"/>
            <a:ext cx="37465" cy="48895"/>
          </a:xfrm>
          <a:custGeom>
            <a:avLst/>
            <a:gdLst/>
            <a:ahLst/>
            <a:cxnLst/>
            <a:rect l="l" t="t" r="r" b="b"/>
            <a:pathLst>
              <a:path w="37464" h="48894">
                <a:moveTo>
                  <a:pt x="37337" y="0"/>
                </a:moveTo>
                <a:lnTo>
                  <a:pt x="25146" y="0"/>
                </a:lnTo>
                <a:lnTo>
                  <a:pt x="23270" y="16642"/>
                </a:lnTo>
                <a:lnTo>
                  <a:pt x="18049" y="30940"/>
                </a:lnTo>
                <a:lnTo>
                  <a:pt x="10090" y="41737"/>
                </a:lnTo>
                <a:lnTo>
                  <a:pt x="0" y="47878"/>
                </a:lnTo>
                <a:lnTo>
                  <a:pt x="2031" y="48513"/>
                </a:lnTo>
                <a:lnTo>
                  <a:pt x="4064" y="48767"/>
                </a:lnTo>
                <a:lnTo>
                  <a:pt x="6096" y="48767"/>
                </a:lnTo>
                <a:lnTo>
                  <a:pt x="18264" y="44934"/>
                </a:lnTo>
                <a:lnTo>
                  <a:pt x="28193" y="34480"/>
                </a:lnTo>
                <a:lnTo>
                  <a:pt x="34885" y="18978"/>
                </a:lnTo>
                <a:lnTo>
                  <a:pt x="37337" y="0"/>
                </a:lnTo>
                <a:close/>
              </a:path>
            </a:pathLst>
          </a:custGeom>
          <a:solidFill>
            <a:srgbClr val="BEBEBE"/>
          </a:solidFill>
        </p:spPr>
        <p:txBody>
          <a:bodyPr wrap="square" lIns="0" tIns="0" rIns="0" bIns="0" rtlCol="0"/>
          <a:lstStyle/>
          <a:p/>
        </p:txBody>
      </p:sp>
      <p:sp>
        <p:nvSpPr>
          <p:cNvPr id="49" name="object 49"/>
          <p:cNvSpPr/>
          <p:nvPr/>
        </p:nvSpPr>
        <p:spPr>
          <a:xfrm>
            <a:off x="2064766" y="1355471"/>
            <a:ext cx="90805" cy="48895"/>
          </a:xfrm>
          <a:custGeom>
            <a:avLst/>
            <a:gdLst/>
            <a:ahLst/>
            <a:cxnLst/>
            <a:rect l="l" t="t" r="r" b="b"/>
            <a:pathLst>
              <a:path w="90805" h="48894">
                <a:moveTo>
                  <a:pt x="53085" y="47878"/>
                </a:moveTo>
                <a:lnTo>
                  <a:pt x="63176" y="41737"/>
                </a:lnTo>
                <a:lnTo>
                  <a:pt x="71135" y="30940"/>
                </a:lnTo>
                <a:lnTo>
                  <a:pt x="76356" y="16642"/>
                </a:lnTo>
                <a:lnTo>
                  <a:pt x="78231" y="0"/>
                </a:lnTo>
                <a:lnTo>
                  <a:pt x="90423" y="0"/>
                </a:lnTo>
                <a:lnTo>
                  <a:pt x="87971" y="18978"/>
                </a:lnTo>
                <a:lnTo>
                  <a:pt x="81279" y="34480"/>
                </a:lnTo>
                <a:lnTo>
                  <a:pt x="71350" y="44934"/>
                </a:lnTo>
                <a:lnTo>
                  <a:pt x="59181" y="48767"/>
                </a:lnTo>
                <a:lnTo>
                  <a:pt x="46989" y="48767"/>
                </a:lnTo>
                <a:lnTo>
                  <a:pt x="36766" y="46071"/>
                </a:lnTo>
                <a:lnTo>
                  <a:pt x="27876" y="38528"/>
                </a:lnTo>
                <a:lnTo>
                  <a:pt x="20986" y="26961"/>
                </a:lnTo>
                <a:lnTo>
                  <a:pt x="16763" y="12191"/>
                </a:lnTo>
                <a:lnTo>
                  <a:pt x="0" y="12191"/>
                </a:lnTo>
                <a:lnTo>
                  <a:pt x="21843" y="0"/>
                </a:lnTo>
                <a:lnTo>
                  <a:pt x="45719" y="12191"/>
                </a:lnTo>
                <a:lnTo>
                  <a:pt x="28956" y="12191"/>
                </a:lnTo>
                <a:lnTo>
                  <a:pt x="33178" y="26961"/>
                </a:lnTo>
                <a:lnTo>
                  <a:pt x="40068" y="38528"/>
                </a:lnTo>
                <a:lnTo>
                  <a:pt x="48958" y="46071"/>
                </a:lnTo>
                <a:lnTo>
                  <a:pt x="59181" y="48767"/>
                </a:lnTo>
              </a:path>
            </a:pathLst>
          </a:custGeom>
          <a:ln w="9525">
            <a:solidFill>
              <a:srgbClr val="585858"/>
            </a:solidFill>
          </a:ln>
        </p:spPr>
        <p:txBody>
          <a:bodyPr wrap="square" lIns="0" tIns="0" rIns="0" bIns="0" rtlCol="0"/>
          <a:lstStyle/>
          <a:p/>
        </p:txBody>
      </p:sp>
      <p:sp>
        <p:nvSpPr>
          <p:cNvPr id="50" name="object 50"/>
          <p:cNvSpPr/>
          <p:nvPr/>
        </p:nvSpPr>
        <p:spPr>
          <a:xfrm>
            <a:off x="797991" y="2078774"/>
            <a:ext cx="1369060" cy="572770"/>
          </a:xfrm>
          <a:custGeom>
            <a:avLst/>
            <a:gdLst/>
            <a:ahLst/>
            <a:cxnLst/>
            <a:rect l="l" t="t" r="r" b="b"/>
            <a:pathLst>
              <a:path w="1369060" h="572769">
                <a:moveTo>
                  <a:pt x="0" y="572604"/>
                </a:moveTo>
                <a:lnTo>
                  <a:pt x="1368678" y="572604"/>
                </a:lnTo>
                <a:lnTo>
                  <a:pt x="1368678" y="0"/>
                </a:lnTo>
                <a:lnTo>
                  <a:pt x="0" y="0"/>
                </a:lnTo>
                <a:lnTo>
                  <a:pt x="0" y="572604"/>
                </a:lnTo>
                <a:close/>
              </a:path>
            </a:pathLst>
          </a:custGeom>
          <a:solidFill>
            <a:srgbClr val="FFFFFF"/>
          </a:solidFill>
        </p:spPr>
        <p:txBody>
          <a:bodyPr wrap="square" lIns="0" tIns="0" rIns="0" bIns="0" rtlCol="0"/>
          <a:lstStyle/>
          <a:p/>
        </p:txBody>
      </p:sp>
      <p:sp>
        <p:nvSpPr>
          <p:cNvPr id="51" name="object 51"/>
          <p:cNvSpPr/>
          <p:nvPr/>
        </p:nvSpPr>
        <p:spPr>
          <a:xfrm>
            <a:off x="797991" y="2078774"/>
            <a:ext cx="1369060" cy="572770"/>
          </a:xfrm>
          <a:custGeom>
            <a:avLst/>
            <a:gdLst/>
            <a:ahLst/>
            <a:cxnLst/>
            <a:rect l="l" t="t" r="r" b="b"/>
            <a:pathLst>
              <a:path w="1369060" h="572769">
                <a:moveTo>
                  <a:pt x="0" y="572604"/>
                </a:moveTo>
                <a:lnTo>
                  <a:pt x="1368678" y="572604"/>
                </a:lnTo>
                <a:lnTo>
                  <a:pt x="1368678" y="0"/>
                </a:lnTo>
                <a:lnTo>
                  <a:pt x="0" y="0"/>
                </a:lnTo>
                <a:lnTo>
                  <a:pt x="0" y="572604"/>
                </a:lnTo>
                <a:close/>
              </a:path>
            </a:pathLst>
          </a:custGeom>
          <a:ln w="9525">
            <a:solidFill>
              <a:srgbClr val="585858"/>
            </a:solidFill>
          </a:ln>
        </p:spPr>
        <p:txBody>
          <a:bodyPr wrap="square" lIns="0" tIns="0" rIns="0" bIns="0" rtlCol="0"/>
          <a:lstStyle/>
          <a:p/>
        </p:txBody>
      </p:sp>
      <p:sp>
        <p:nvSpPr>
          <p:cNvPr id="52" name="object 52"/>
          <p:cNvSpPr/>
          <p:nvPr/>
        </p:nvSpPr>
        <p:spPr>
          <a:xfrm>
            <a:off x="1177759" y="2389504"/>
            <a:ext cx="60960" cy="0"/>
          </a:xfrm>
          <a:custGeom>
            <a:avLst/>
            <a:gdLst/>
            <a:ahLst/>
            <a:cxnLst/>
            <a:rect l="l" t="t" r="r" b="b"/>
            <a:pathLst>
              <a:path w="60959">
                <a:moveTo>
                  <a:pt x="60566" y="0"/>
                </a:moveTo>
                <a:lnTo>
                  <a:pt x="0" y="0"/>
                </a:lnTo>
              </a:path>
            </a:pathLst>
          </a:custGeom>
          <a:ln w="9525">
            <a:solidFill>
              <a:srgbClr val="999999"/>
            </a:solidFill>
          </a:ln>
        </p:spPr>
        <p:txBody>
          <a:bodyPr wrap="square" lIns="0" tIns="0" rIns="0" bIns="0" rtlCol="0"/>
          <a:lstStyle/>
          <a:p/>
        </p:txBody>
      </p:sp>
      <p:sp>
        <p:nvSpPr>
          <p:cNvPr id="53" name="object 53"/>
          <p:cNvSpPr/>
          <p:nvPr/>
        </p:nvSpPr>
        <p:spPr>
          <a:xfrm>
            <a:off x="837704" y="2346198"/>
            <a:ext cx="340360" cy="86995"/>
          </a:xfrm>
          <a:custGeom>
            <a:avLst/>
            <a:gdLst/>
            <a:ahLst/>
            <a:cxnLst/>
            <a:rect l="l" t="t" r="r" b="b"/>
            <a:pathLst>
              <a:path w="340359" h="86994">
                <a:moveTo>
                  <a:pt x="333451" y="0"/>
                </a:moveTo>
                <a:lnTo>
                  <a:pt x="6477" y="0"/>
                </a:lnTo>
                <a:lnTo>
                  <a:pt x="0" y="6476"/>
                </a:lnTo>
                <a:lnTo>
                  <a:pt x="0" y="80263"/>
                </a:lnTo>
                <a:lnTo>
                  <a:pt x="6477" y="86613"/>
                </a:lnTo>
                <a:lnTo>
                  <a:pt x="333451" y="86613"/>
                </a:lnTo>
                <a:lnTo>
                  <a:pt x="339915" y="80263"/>
                </a:lnTo>
                <a:lnTo>
                  <a:pt x="339915" y="6476"/>
                </a:lnTo>
                <a:lnTo>
                  <a:pt x="333451" y="0"/>
                </a:lnTo>
                <a:close/>
              </a:path>
            </a:pathLst>
          </a:custGeom>
          <a:solidFill>
            <a:srgbClr val="CCCCCC"/>
          </a:solidFill>
        </p:spPr>
        <p:txBody>
          <a:bodyPr wrap="square" lIns="0" tIns="0" rIns="0" bIns="0" rtlCol="0"/>
          <a:lstStyle/>
          <a:p/>
        </p:txBody>
      </p:sp>
      <p:sp>
        <p:nvSpPr>
          <p:cNvPr id="54" name="object 54"/>
          <p:cNvSpPr/>
          <p:nvPr/>
        </p:nvSpPr>
        <p:spPr>
          <a:xfrm>
            <a:off x="837704" y="2346198"/>
            <a:ext cx="340360" cy="86995"/>
          </a:xfrm>
          <a:custGeom>
            <a:avLst/>
            <a:gdLst/>
            <a:ahLst/>
            <a:cxnLst/>
            <a:rect l="l" t="t" r="r" b="b"/>
            <a:pathLst>
              <a:path w="340359" h="86994">
                <a:moveTo>
                  <a:pt x="0" y="14477"/>
                </a:moveTo>
                <a:lnTo>
                  <a:pt x="0" y="6476"/>
                </a:lnTo>
                <a:lnTo>
                  <a:pt x="6477" y="0"/>
                </a:lnTo>
                <a:lnTo>
                  <a:pt x="14452" y="0"/>
                </a:lnTo>
                <a:lnTo>
                  <a:pt x="325462" y="0"/>
                </a:lnTo>
                <a:lnTo>
                  <a:pt x="333451" y="0"/>
                </a:lnTo>
                <a:lnTo>
                  <a:pt x="339915" y="6476"/>
                </a:lnTo>
                <a:lnTo>
                  <a:pt x="339915" y="14477"/>
                </a:lnTo>
                <a:lnTo>
                  <a:pt x="339915" y="72262"/>
                </a:lnTo>
                <a:lnTo>
                  <a:pt x="339915" y="80263"/>
                </a:lnTo>
                <a:lnTo>
                  <a:pt x="333451" y="86613"/>
                </a:lnTo>
                <a:lnTo>
                  <a:pt x="325462" y="86613"/>
                </a:lnTo>
                <a:lnTo>
                  <a:pt x="14452" y="86613"/>
                </a:lnTo>
                <a:lnTo>
                  <a:pt x="6477" y="86613"/>
                </a:lnTo>
                <a:lnTo>
                  <a:pt x="0" y="80263"/>
                </a:lnTo>
                <a:lnTo>
                  <a:pt x="0" y="72262"/>
                </a:lnTo>
                <a:lnTo>
                  <a:pt x="0" y="14477"/>
                </a:lnTo>
                <a:close/>
              </a:path>
            </a:pathLst>
          </a:custGeom>
          <a:ln w="9524">
            <a:solidFill>
              <a:srgbClr val="666666"/>
            </a:solidFill>
          </a:ln>
        </p:spPr>
        <p:txBody>
          <a:bodyPr wrap="square" lIns="0" tIns="0" rIns="0" bIns="0" rtlCol="0"/>
          <a:lstStyle/>
          <a:p/>
        </p:txBody>
      </p:sp>
      <p:sp>
        <p:nvSpPr>
          <p:cNvPr id="55" name="object 55"/>
          <p:cNvSpPr/>
          <p:nvPr/>
        </p:nvSpPr>
        <p:spPr>
          <a:xfrm>
            <a:off x="1238326" y="2346198"/>
            <a:ext cx="340360" cy="86995"/>
          </a:xfrm>
          <a:custGeom>
            <a:avLst/>
            <a:gdLst/>
            <a:ahLst/>
            <a:cxnLst/>
            <a:rect l="l" t="t" r="r" b="b"/>
            <a:pathLst>
              <a:path w="340359" h="86994">
                <a:moveTo>
                  <a:pt x="333425" y="0"/>
                </a:moveTo>
                <a:lnTo>
                  <a:pt x="6477" y="0"/>
                </a:lnTo>
                <a:lnTo>
                  <a:pt x="0" y="6476"/>
                </a:lnTo>
                <a:lnTo>
                  <a:pt x="0" y="80263"/>
                </a:lnTo>
                <a:lnTo>
                  <a:pt x="6477" y="86613"/>
                </a:lnTo>
                <a:lnTo>
                  <a:pt x="333425" y="86613"/>
                </a:lnTo>
                <a:lnTo>
                  <a:pt x="339902" y="80263"/>
                </a:lnTo>
                <a:lnTo>
                  <a:pt x="339902" y="6476"/>
                </a:lnTo>
                <a:lnTo>
                  <a:pt x="333425" y="0"/>
                </a:lnTo>
                <a:close/>
              </a:path>
            </a:pathLst>
          </a:custGeom>
          <a:solidFill>
            <a:srgbClr val="CCCCCC"/>
          </a:solidFill>
        </p:spPr>
        <p:txBody>
          <a:bodyPr wrap="square" lIns="0" tIns="0" rIns="0" bIns="0" rtlCol="0"/>
          <a:lstStyle/>
          <a:p/>
        </p:txBody>
      </p:sp>
      <p:sp>
        <p:nvSpPr>
          <p:cNvPr id="56" name="object 56"/>
          <p:cNvSpPr/>
          <p:nvPr/>
        </p:nvSpPr>
        <p:spPr>
          <a:xfrm>
            <a:off x="1238326" y="2346198"/>
            <a:ext cx="340360" cy="86995"/>
          </a:xfrm>
          <a:custGeom>
            <a:avLst/>
            <a:gdLst/>
            <a:ahLst/>
            <a:cxnLst/>
            <a:rect l="l" t="t" r="r" b="b"/>
            <a:pathLst>
              <a:path w="340359" h="86994">
                <a:moveTo>
                  <a:pt x="0" y="14477"/>
                </a:moveTo>
                <a:lnTo>
                  <a:pt x="0" y="6476"/>
                </a:lnTo>
                <a:lnTo>
                  <a:pt x="6477" y="0"/>
                </a:lnTo>
                <a:lnTo>
                  <a:pt x="14452" y="0"/>
                </a:lnTo>
                <a:lnTo>
                  <a:pt x="325424" y="0"/>
                </a:lnTo>
                <a:lnTo>
                  <a:pt x="333425" y="0"/>
                </a:lnTo>
                <a:lnTo>
                  <a:pt x="339902" y="6476"/>
                </a:lnTo>
                <a:lnTo>
                  <a:pt x="339902" y="14477"/>
                </a:lnTo>
                <a:lnTo>
                  <a:pt x="339902" y="72262"/>
                </a:lnTo>
                <a:lnTo>
                  <a:pt x="339902" y="80263"/>
                </a:lnTo>
                <a:lnTo>
                  <a:pt x="333425" y="86613"/>
                </a:lnTo>
                <a:lnTo>
                  <a:pt x="325424" y="86613"/>
                </a:lnTo>
                <a:lnTo>
                  <a:pt x="14452" y="86613"/>
                </a:lnTo>
                <a:lnTo>
                  <a:pt x="6477" y="86613"/>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57" name="object 57"/>
          <p:cNvSpPr/>
          <p:nvPr/>
        </p:nvSpPr>
        <p:spPr>
          <a:xfrm>
            <a:off x="1578355" y="2389504"/>
            <a:ext cx="60960" cy="0"/>
          </a:xfrm>
          <a:custGeom>
            <a:avLst/>
            <a:gdLst/>
            <a:ahLst/>
            <a:cxnLst/>
            <a:rect l="l" t="t" r="r" b="b"/>
            <a:pathLst>
              <a:path w="60960">
                <a:moveTo>
                  <a:pt x="60579" y="0"/>
                </a:moveTo>
                <a:lnTo>
                  <a:pt x="0" y="0"/>
                </a:lnTo>
              </a:path>
            </a:pathLst>
          </a:custGeom>
          <a:ln w="9525">
            <a:solidFill>
              <a:srgbClr val="999999"/>
            </a:solidFill>
          </a:ln>
        </p:spPr>
        <p:txBody>
          <a:bodyPr wrap="square" lIns="0" tIns="0" rIns="0" bIns="0" rtlCol="0"/>
          <a:lstStyle/>
          <a:p/>
        </p:txBody>
      </p:sp>
      <p:sp>
        <p:nvSpPr>
          <p:cNvPr id="58" name="object 58"/>
          <p:cNvSpPr/>
          <p:nvPr/>
        </p:nvSpPr>
        <p:spPr>
          <a:xfrm>
            <a:off x="1638935" y="2346198"/>
            <a:ext cx="340360" cy="86995"/>
          </a:xfrm>
          <a:custGeom>
            <a:avLst/>
            <a:gdLst/>
            <a:ahLst/>
            <a:cxnLst/>
            <a:rect l="l" t="t" r="r" b="b"/>
            <a:pathLst>
              <a:path w="340360" h="86994">
                <a:moveTo>
                  <a:pt x="333501" y="0"/>
                </a:moveTo>
                <a:lnTo>
                  <a:pt x="6476" y="0"/>
                </a:lnTo>
                <a:lnTo>
                  <a:pt x="0" y="6476"/>
                </a:lnTo>
                <a:lnTo>
                  <a:pt x="0" y="80263"/>
                </a:lnTo>
                <a:lnTo>
                  <a:pt x="6476" y="86613"/>
                </a:lnTo>
                <a:lnTo>
                  <a:pt x="333501" y="86613"/>
                </a:lnTo>
                <a:lnTo>
                  <a:pt x="339978" y="80263"/>
                </a:lnTo>
                <a:lnTo>
                  <a:pt x="339978" y="6476"/>
                </a:lnTo>
                <a:lnTo>
                  <a:pt x="333501" y="0"/>
                </a:lnTo>
                <a:close/>
              </a:path>
            </a:pathLst>
          </a:custGeom>
          <a:solidFill>
            <a:srgbClr val="CCCCCC"/>
          </a:solidFill>
        </p:spPr>
        <p:txBody>
          <a:bodyPr wrap="square" lIns="0" tIns="0" rIns="0" bIns="0" rtlCol="0"/>
          <a:lstStyle/>
          <a:p/>
        </p:txBody>
      </p:sp>
      <p:sp>
        <p:nvSpPr>
          <p:cNvPr id="59" name="object 59"/>
          <p:cNvSpPr/>
          <p:nvPr/>
        </p:nvSpPr>
        <p:spPr>
          <a:xfrm>
            <a:off x="1638935" y="2346198"/>
            <a:ext cx="340360" cy="86995"/>
          </a:xfrm>
          <a:custGeom>
            <a:avLst/>
            <a:gdLst/>
            <a:ahLst/>
            <a:cxnLst/>
            <a:rect l="l" t="t" r="r" b="b"/>
            <a:pathLst>
              <a:path w="340360" h="86994">
                <a:moveTo>
                  <a:pt x="0" y="14477"/>
                </a:moveTo>
                <a:lnTo>
                  <a:pt x="0" y="6476"/>
                </a:lnTo>
                <a:lnTo>
                  <a:pt x="6476" y="0"/>
                </a:lnTo>
                <a:lnTo>
                  <a:pt x="14477" y="0"/>
                </a:lnTo>
                <a:lnTo>
                  <a:pt x="325500" y="0"/>
                </a:lnTo>
                <a:lnTo>
                  <a:pt x="333501" y="0"/>
                </a:lnTo>
                <a:lnTo>
                  <a:pt x="339978" y="6476"/>
                </a:lnTo>
                <a:lnTo>
                  <a:pt x="339978" y="14477"/>
                </a:lnTo>
                <a:lnTo>
                  <a:pt x="339978" y="72262"/>
                </a:lnTo>
                <a:lnTo>
                  <a:pt x="339978" y="80263"/>
                </a:lnTo>
                <a:lnTo>
                  <a:pt x="333501" y="86613"/>
                </a:lnTo>
                <a:lnTo>
                  <a:pt x="325500" y="86613"/>
                </a:lnTo>
                <a:lnTo>
                  <a:pt x="14477" y="86613"/>
                </a:lnTo>
                <a:lnTo>
                  <a:pt x="6476" y="86613"/>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60" name="object 60"/>
          <p:cNvSpPr/>
          <p:nvPr/>
        </p:nvSpPr>
        <p:spPr>
          <a:xfrm>
            <a:off x="871677" y="2437510"/>
            <a:ext cx="272415" cy="163830"/>
          </a:xfrm>
          <a:custGeom>
            <a:avLst/>
            <a:gdLst/>
            <a:ahLst/>
            <a:cxnLst/>
            <a:rect l="l" t="t" r="r" b="b"/>
            <a:pathLst>
              <a:path w="272415" h="163830">
                <a:moveTo>
                  <a:pt x="271970" y="41528"/>
                </a:moveTo>
                <a:lnTo>
                  <a:pt x="0" y="41528"/>
                </a:lnTo>
                <a:lnTo>
                  <a:pt x="0" y="163575"/>
                </a:lnTo>
                <a:lnTo>
                  <a:pt x="271970" y="163575"/>
                </a:lnTo>
                <a:lnTo>
                  <a:pt x="271970" y="41528"/>
                </a:lnTo>
                <a:close/>
              </a:path>
              <a:path w="272415" h="163830">
                <a:moveTo>
                  <a:pt x="77711" y="0"/>
                </a:moveTo>
                <a:lnTo>
                  <a:pt x="45326" y="41528"/>
                </a:lnTo>
                <a:lnTo>
                  <a:pt x="113322" y="41528"/>
                </a:lnTo>
                <a:lnTo>
                  <a:pt x="77711" y="0"/>
                </a:lnTo>
                <a:close/>
              </a:path>
            </a:pathLst>
          </a:custGeom>
          <a:solidFill>
            <a:srgbClr val="EDEDED"/>
          </a:solidFill>
        </p:spPr>
        <p:txBody>
          <a:bodyPr wrap="square" lIns="0" tIns="0" rIns="0" bIns="0" rtlCol="0"/>
          <a:lstStyle/>
          <a:p/>
        </p:txBody>
      </p:sp>
      <p:sp>
        <p:nvSpPr>
          <p:cNvPr id="61" name="object 61"/>
          <p:cNvSpPr/>
          <p:nvPr/>
        </p:nvSpPr>
        <p:spPr>
          <a:xfrm>
            <a:off x="871677" y="2437510"/>
            <a:ext cx="272415" cy="163830"/>
          </a:xfrm>
          <a:custGeom>
            <a:avLst/>
            <a:gdLst/>
            <a:ahLst/>
            <a:cxnLst/>
            <a:rect l="l" t="t" r="r" b="b"/>
            <a:pathLst>
              <a:path w="272415" h="163830">
                <a:moveTo>
                  <a:pt x="0" y="41528"/>
                </a:moveTo>
                <a:lnTo>
                  <a:pt x="45326" y="41528"/>
                </a:lnTo>
                <a:lnTo>
                  <a:pt x="77711" y="0"/>
                </a:lnTo>
                <a:lnTo>
                  <a:pt x="113322" y="41528"/>
                </a:lnTo>
                <a:lnTo>
                  <a:pt x="271970" y="41528"/>
                </a:lnTo>
                <a:lnTo>
                  <a:pt x="271970" y="61849"/>
                </a:lnTo>
                <a:lnTo>
                  <a:pt x="271970" y="92328"/>
                </a:lnTo>
                <a:lnTo>
                  <a:pt x="271970" y="163575"/>
                </a:lnTo>
                <a:lnTo>
                  <a:pt x="113322" y="163575"/>
                </a:lnTo>
                <a:lnTo>
                  <a:pt x="45326" y="163575"/>
                </a:lnTo>
                <a:lnTo>
                  <a:pt x="0" y="163575"/>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62" name="object 62"/>
          <p:cNvSpPr/>
          <p:nvPr/>
        </p:nvSpPr>
        <p:spPr>
          <a:xfrm>
            <a:off x="1272286" y="2437510"/>
            <a:ext cx="272415" cy="163830"/>
          </a:xfrm>
          <a:custGeom>
            <a:avLst/>
            <a:gdLst/>
            <a:ahLst/>
            <a:cxnLst/>
            <a:rect l="l" t="t" r="r" b="b"/>
            <a:pathLst>
              <a:path w="272415" h="163830">
                <a:moveTo>
                  <a:pt x="272033" y="41528"/>
                </a:moveTo>
                <a:lnTo>
                  <a:pt x="0" y="41528"/>
                </a:lnTo>
                <a:lnTo>
                  <a:pt x="0" y="163575"/>
                </a:lnTo>
                <a:lnTo>
                  <a:pt x="272033" y="163575"/>
                </a:lnTo>
                <a:lnTo>
                  <a:pt x="272033" y="41528"/>
                </a:lnTo>
                <a:close/>
              </a:path>
              <a:path w="272415" h="163830">
                <a:moveTo>
                  <a:pt x="77723" y="0"/>
                </a:moveTo>
                <a:lnTo>
                  <a:pt x="45338" y="41528"/>
                </a:lnTo>
                <a:lnTo>
                  <a:pt x="113283" y="41528"/>
                </a:lnTo>
                <a:lnTo>
                  <a:pt x="77723" y="0"/>
                </a:lnTo>
                <a:close/>
              </a:path>
            </a:pathLst>
          </a:custGeom>
          <a:solidFill>
            <a:srgbClr val="EDEDED"/>
          </a:solidFill>
        </p:spPr>
        <p:txBody>
          <a:bodyPr wrap="square" lIns="0" tIns="0" rIns="0" bIns="0" rtlCol="0"/>
          <a:lstStyle/>
          <a:p/>
        </p:txBody>
      </p:sp>
      <p:sp>
        <p:nvSpPr>
          <p:cNvPr id="63" name="object 63"/>
          <p:cNvSpPr/>
          <p:nvPr/>
        </p:nvSpPr>
        <p:spPr>
          <a:xfrm>
            <a:off x="1272286" y="2437510"/>
            <a:ext cx="272415" cy="163830"/>
          </a:xfrm>
          <a:custGeom>
            <a:avLst/>
            <a:gdLst/>
            <a:ahLst/>
            <a:cxnLst/>
            <a:rect l="l" t="t" r="r" b="b"/>
            <a:pathLst>
              <a:path w="272415" h="163830">
                <a:moveTo>
                  <a:pt x="0" y="41528"/>
                </a:moveTo>
                <a:lnTo>
                  <a:pt x="45338" y="41528"/>
                </a:lnTo>
                <a:lnTo>
                  <a:pt x="77723" y="0"/>
                </a:lnTo>
                <a:lnTo>
                  <a:pt x="113283" y="41528"/>
                </a:lnTo>
                <a:lnTo>
                  <a:pt x="272033" y="41528"/>
                </a:lnTo>
                <a:lnTo>
                  <a:pt x="272033" y="61849"/>
                </a:lnTo>
                <a:lnTo>
                  <a:pt x="272033" y="92328"/>
                </a:lnTo>
                <a:lnTo>
                  <a:pt x="272033" y="163575"/>
                </a:lnTo>
                <a:lnTo>
                  <a:pt x="113283" y="163575"/>
                </a:lnTo>
                <a:lnTo>
                  <a:pt x="45338" y="163575"/>
                </a:lnTo>
                <a:lnTo>
                  <a:pt x="0" y="163575"/>
                </a:lnTo>
                <a:lnTo>
                  <a:pt x="0" y="92328"/>
                </a:lnTo>
                <a:lnTo>
                  <a:pt x="0" y="61849"/>
                </a:lnTo>
                <a:lnTo>
                  <a:pt x="0" y="41528"/>
                </a:lnTo>
                <a:close/>
              </a:path>
            </a:pathLst>
          </a:custGeom>
          <a:ln w="9524">
            <a:solidFill>
              <a:srgbClr val="585858"/>
            </a:solidFill>
          </a:ln>
        </p:spPr>
        <p:txBody>
          <a:bodyPr wrap="square" lIns="0" tIns="0" rIns="0" bIns="0" rtlCol="0"/>
          <a:lstStyle/>
          <a:p/>
        </p:txBody>
      </p:sp>
      <p:sp>
        <p:nvSpPr>
          <p:cNvPr id="64" name="object 64"/>
          <p:cNvSpPr/>
          <p:nvPr/>
        </p:nvSpPr>
        <p:spPr>
          <a:xfrm>
            <a:off x="1672970" y="2437510"/>
            <a:ext cx="272415" cy="163830"/>
          </a:xfrm>
          <a:custGeom>
            <a:avLst/>
            <a:gdLst/>
            <a:ahLst/>
            <a:cxnLst/>
            <a:rect l="l" t="t" r="r" b="b"/>
            <a:pathLst>
              <a:path w="272414" h="163830">
                <a:moveTo>
                  <a:pt x="271906" y="41528"/>
                </a:moveTo>
                <a:lnTo>
                  <a:pt x="0" y="41528"/>
                </a:lnTo>
                <a:lnTo>
                  <a:pt x="0" y="163575"/>
                </a:lnTo>
                <a:lnTo>
                  <a:pt x="271906" y="163575"/>
                </a:lnTo>
                <a:lnTo>
                  <a:pt x="271906" y="41528"/>
                </a:lnTo>
                <a:close/>
              </a:path>
              <a:path w="272414" h="163830">
                <a:moveTo>
                  <a:pt x="77724" y="0"/>
                </a:moveTo>
                <a:lnTo>
                  <a:pt x="45339" y="41528"/>
                </a:lnTo>
                <a:lnTo>
                  <a:pt x="113284" y="41528"/>
                </a:lnTo>
                <a:lnTo>
                  <a:pt x="77724" y="0"/>
                </a:lnTo>
                <a:close/>
              </a:path>
            </a:pathLst>
          </a:custGeom>
          <a:solidFill>
            <a:srgbClr val="EDEDED"/>
          </a:solidFill>
        </p:spPr>
        <p:txBody>
          <a:bodyPr wrap="square" lIns="0" tIns="0" rIns="0" bIns="0" rtlCol="0"/>
          <a:lstStyle/>
          <a:p/>
        </p:txBody>
      </p:sp>
      <p:sp>
        <p:nvSpPr>
          <p:cNvPr id="65" name="object 65"/>
          <p:cNvSpPr/>
          <p:nvPr/>
        </p:nvSpPr>
        <p:spPr>
          <a:xfrm>
            <a:off x="1672970" y="2437510"/>
            <a:ext cx="272415" cy="163830"/>
          </a:xfrm>
          <a:custGeom>
            <a:avLst/>
            <a:gdLst/>
            <a:ahLst/>
            <a:cxnLst/>
            <a:rect l="l" t="t" r="r" b="b"/>
            <a:pathLst>
              <a:path w="272414" h="163830">
                <a:moveTo>
                  <a:pt x="0" y="41528"/>
                </a:moveTo>
                <a:lnTo>
                  <a:pt x="45339" y="41528"/>
                </a:lnTo>
                <a:lnTo>
                  <a:pt x="77724" y="0"/>
                </a:lnTo>
                <a:lnTo>
                  <a:pt x="113284" y="41528"/>
                </a:lnTo>
                <a:lnTo>
                  <a:pt x="271906" y="41528"/>
                </a:lnTo>
                <a:lnTo>
                  <a:pt x="271906" y="61849"/>
                </a:lnTo>
                <a:lnTo>
                  <a:pt x="271906" y="92328"/>
                </a:lnTo>
                <a:lnTo>
                  <a:pt x="271906" y="163575"/>
                </a:lnTo>
                <a:lnTo>
                  <a:pt x="113284" y="163575"/>
                </a:lnTo>
                <a:lnTo>
                  <a:pt x="45339" y="163575"/>
                </a:lnTo>
                <a:lnTo>
                  <a:pt x="0" y="163575"/>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66" name="object 66"/>
          <p:cNvSpPr/>
          <p:nvPr/>
        </p:nvSpPr>
        <p:spPr>
          <a:xfrm>
            <a:off x="1496567" y="2142870"/>
            <a:ext cx="626745" cy="133985"/>
          </a:xfrm>
          <a:custGeom>
            <a:avLst/>
            <a:gdLst/>
            <a:ahLst/>
            <a:cxnLst/>
            <a:rect l="l" t="t" r="r" b="b"/>
            <a:pathLst>
              <a:path w="626744" h="133985">
                <a:moveTo>
                  <a:pt x="0" y="0"/>
                </a:moveTo>
                <a:lnTo>
                  <a:pt x="0" y="114681"/>
                </a:lnTo>
                <a:lnTo>
                  <a:pt x="11186" y="119761"/>
                </a:lnTo>
                <a:lnTo>
                  <a:pt x="91725" y="128222"/>
                </a:lnTo>
                <a:lnTo>
                  <a:pt x="155109" y="131228"/>
                </a:lnTo>
                <a:lnTo>
                  <a:pt x="229922" y="133169"/>
                </a:lnTo>
                <a:lnTo>
                  <a:pt x="313181" y="133858"/>
                </a:lnTo>
                <a:lnTo>
                  <a:pt x="396441" y="133169"/>
                </a:lnTo>
                <a:lnTo>
                  <a:pt x="471254" y="131228"/>
                </a:lnTo>
                <a:lnTo>
                  <a:pt x="534638" y="128222"/>
                </a:lnTo>
                <a:lnTo>
                  <a:pt x="583607" y="124337"/>
                </a:lnTo>
                <a:lnTo>
                  <a:pt x="626363" y="114681"/>
                </a:lnTo>
                <a:lnTo>
                  <a:pt x="626363" y="19050"/>
                </a:lnTo>
                <a:lnTo>
                  <a:pt x="313181" y="19050"/>
                </a:lnTo>
                <a:lnTo>
                  <a:pt x="229922" y="18370"/>
                </a:lnTo>
                <a:lnTo>
                  <a:pt x="155109" y="16453"/>
                </a:lnTo>
                <a:lnTo>
                  <a:pt x="91725" y="13477"/>
                </a:lnTo>
                <a:lnTo>
                  <a:pt x="42756" y="9623"/>
                </a:lnTo>
                <a:lnTo>
                  <a:pt x="11186" y="5071"/>
                </a:lnTo>
                <a:lnTo>
                  <a:pt x="0" y="0"/>
                </a:lnTo>
                <a:close/>
              </a:path>
              <a:path w="626744" h="133985">
                <a:moveTo>
                  <a:pt x="626363" y="0"/>
                </a:moveTo>
                <a:lnTo>
                  <a:pt x="583607" y="9623"/>
                </a:lnTo>
                <a:lnTo>
                  <a:pt x="534638" y="13477"/>
                </a:lnTo>
                <a:lnTo>
                  <a:pt x="471254" y="16453"/>
                </a:lnTo>
                <a:lnTo>
                  <a:pt x="396441" y="18370"/>
                </a:lnTo>
                <a:lnTo>
                  <a:pt x="313181" y="19050"/>
                </a:lnTo>
                <a:lnTo>
                  <a:pt x="626363" y="19050"/>
                </a:lnTo>
                <a:lnTo>
                  <a:pt x="626363" y="0"/>
                </a:lnTo>
                <a:close/>
              </a:path>
            </a:pathLst>
          </a:custGeom>
          <a:solidFill>
            <a:srgbClr val="EDEDED"/>
          </a:solidFill>
        </p:spPr>
        <p:txBody>
          <a:bodyPr wrap="square" lIns="0" tIns="0" rIns="0" bIns="0" rtlCol="0"/>
          <a:lstStyle/>
          <a:p/>
        </p:txBody>
      </p:sp>
      <p:sp>
        <p:nvSpPr>
          <p:cNvPr id="67" name="object 67"/>
          <p:cNvSpPr/>
          <p:nvPr/>
        </p:nvSpPr>
        <p:spPr>
          <a:xfrm>
            <a:off x="1496567" y="2142807"/>
            <a:ext cx="626745" cy="0"/>
          </a:xfrm>
          <a:custGeom>
            <a:avLst/>
            <a:gdLst/>
            <a:ahLst/>
            <a:cxnLst/>
            <a:rect l="l" t="t" r="r" b="b"/>
            <a:pathLst>
              <a:path w="626744">
                <a:moveTo>
                  <a:pt x="0" y="0"/>
                </a:moveTo>
                <a:lnTo>
                  <a:pt x="626363" y="0"/>
                </a:lnTo>
              </a:path>
            </a:pathLst>
          </a:custGeom>
          <a:ln w="38226">
            <a:solidFill>
              <a:srgbClr val="F5F5F5"/>
            </a:solidFill>
          </a:ln>
        </p:spPr>
        <p:txBody>
          <a:bodyPr wrap="square" lIns="0" tIns="0" rIns="0" bIns="0" rtlCol="0"/>
          <a:lstStyle/>
          <a:p/>
        </p:txBody>
      </p:sp>
      <p:sp>
        <p:nvSpPr>
          <p:cNvPr id="68" name="object 68"/>
          <p:cNvSpPr/>
          <p:nvPr/>
        </p:nvSpPr>
        <p:spPr>
          <a:xfrm>
            <a:off x="1496567" y="2123694"/>
            <a:ext cx="626745" cy="38735"/>
          </a:xfrm>
          <a:custGeom>
            <a:avLst/>
            <a:gdLst/>
            <a:ahLst/>
            <a:cxnLst/>
            <a:rect l="l" t="t" r="r" b="b"/>
            <a:pathLst>
              <a:path w="626744" h="38735">
                <a:moveTo>
                  <a:pt x="626363" y="19176"/>
                </a:moveTo>
                <a:lnTo>
                  <a:pt x="583607" y="28800"/>
                </a:lnTo>
                <a:lnTo>
                  <a:pt x="534638" y="32654"/>
                </a:lnTo>
                <a:lnTo>
                  <a:pt x="471254" y="35630"/>
                </a:lnTo>
                <a:lnTo>
                  <a:pt x="396441" y="37547"/>
                </a:lnTo>
                <a:lnTo>
                  <a:pt x="313181" y="38226"/>
                </a:lnTo>
                <a:lnTo>
                  <a:pt x="229922" y="37547"/>
                </a:lnTo>
                <a:lnTo>
                  <a:pt x="155109" y="35630"/>
                </a:lnTo>
                <a:lnTo>
                  <a:pt x="91725" y="32654"/>
                </a:lnTo>
                <a:lnTo>
                  <a:pt x="42756" y="28800"/>
                </a:lnTo>
                <a:lnTo>
                  <a:pt x="0" y="19176"/>
                </a:lnTo>
                <a:lnTo>
                  <a:pt x="11186" y="14096"/>
                </a:lnTo>
                <a:lnTo>
                  <a:pt x="91725" y="5635"/>
                </a:lnTo>
                <a:lnTo>
                  <a:pt x="155109" y="2629"/>
                </a:lnTo>
                <a:lnTo>
                  <a:pt x="229922" y="688"/>
                </a:lnTo>
                <a:lnTo>
                  <a:pt x="313181" y="0"/>
                </a:lnTo>
                <a:lnTo>
                  <a:pt x="396441" y="688"/>
                </a:lnTo>
                <a:lnTo>
                  <a:pt x="471254" y="2629"/>
                </a:lnTo>
                <a:lnTo>
                  <a:pt x="534638" y="5635"/>
                </a:lnTo>
                <a:lnTo>
                  <a:pt x="583607" y="9520"/>
                </a:lnTo>
                <a:lnTo>
                  <a:pt x="626363" y="19176"/>
                </a:lnTo>
                <a:close/>
              </a:path>
            </a:pathLst>
          </a:custGeom>
          <a:ln w="9525">
            <a:solidFill>
              <a:srgbClr val="585858"/>
            </a:solidFill>
          </a:ln>
        </p:spPr>
        <p:txBody>
          <a:bodyPr wrap="square" lIns="0" tIns="0" rIns="0" bIns="0" rtlCol="0"/>
          <a:lstStyle/>
          <a:p/>
        </p:txBody>
      </p:sp>
      <p:sp>
        <p:nvSpPr>
          <p:cNvPr id="69" name="object 69"/>
          <p:cNvSpPr/>
          <p:nvPr/>
        </p:nvSpPr>
        <p:spPr>
          <a:xfrm>
            <a:off x="1496567" y="2142870"/>
            <a:ext cx="626745" cy="133985"/>
          </a:xfrm>
          <a:custGeom>
            <a:avLst/>
            <a:gdLst/>
            <a:ahLst/>
            <a:cxnLst/>
            <a:rect l="l" t="t" r="r" b="b"/>
            <a:pathLst>
              <a:path w="626744" h="133985">
                <a:moveTo>
                  <a:pt x="626363" y="0"/>
                </a:moveTo>
                <a:lnTo>
                  <a:pt x="626363" y="114681"/>
                </a:lnTo>
                <a:lnTo>
                  <a:pt x="615177" y="119761"/>
                </a:lnTo>
                <a:lnTo>
                  <a:pt x="534638" y="128222"/>
                </a:lnTo>
                <a:lnTo>
                  <a:pt x="471254" y="131228"/>
                </a:lnTo>
                <a:lnTo>
                  <a:pt x="396441" y="133169"/>
                </a:lnTo>
                <a:lnTo>
                  <a:pt x="313181" y="133858"/>
                </a:lnTo>
                <a:lnTo>
                  <a:pt x="229922" y="133169"/>
                </a:lnTo>
                <a:lnTo>
                  <a:pt x="155109" y="131228"/>
                </a:lnTo>
                <a:lnTo>
                  <a:pt x="91725" y="128222"/>
                </a:lnTo>
                <a:lnTo>
                  <a:pt x="42756" y="124337"/>
                </a:lnTo>
                <a:lnTo>
                  <a:pt x="0" y="114681"/>
                </a:lnTo>
                <a:lnTo>
                  <a:pt x="0" y="0"/>
                </a:lnTo>
              </a:path>
            </a:pathLst>
          </a:custGeom>
          <a:ln w="9524">
            <a:solidFill>
              <a:srgbClr val="585858"/>
            </a:solidFill>
          </a:ln>
        </p:spPr>
        <p:txBody>
          <a:bodyPr wrap="square" lIns="0" tIns="0" rIns="0" bIns="0" rtlCol="0"/>
          <a:lstStyle/>
          <a:p/>
        </p:txBody>
      </p:sp>
      <p:sp>
        <p:nvSpPr>
          <p:cNvPr id="70" name="object 70"/>
          <p:cNvSpPr/>
          <p:nvPr/>
        </p:nvSpPr>
        <p:spPr>
          <a:xfrm>
            <a:off x="1759966" y="2286507"/>
            <a:ext cx="59690" cy="48895"/>
          </a:xfrm>
          <a:custGeom>
            <a:avLst/>
            <a:gdLst/>
            <a:ahLst/>
            <a:cxnLst/>
            <a:rect l="l" t="t" r="r" b="b"/>
            <a:pathLst>
              <a:path w="59689" h="48894">
                <a:moveTo>
                  <a:pt x="28956" y="12318"/>
                </a:moveTo>
                <a:lnTo>
                  <a:pt x="16763" y="12318"/>
                </a:lnTo>
                <a:lnTo>
                  <a:pt x="20986" y="27088"/>
                </a:lnTo>
                <a:lnTo>
                  <a:pt x="27876" y="38655"/>
                </a:lnTo>
                <a:lnTo>
                  <a:pt x="36766" y="46198"/>
                </a:lnTo>
                <a:lnTo>
                  <a:pt x="46989" y="48894"/>
                </a:lnTo>
                <a:lnTo>
                  <a:pt x="59181" y="48894"/>
                </a:lnTo>
                <a:lnTo>
                  <a:pt x="48958" y="46198"/>
                </a:lnTo>
                <a:lnTo>
                  <a:pt x="40068" y="38655"/>
                </a:lnTo>
                <a:lnTo>
                  <a:pt x="33178" y="27088"/>
                </a:lnTo>
                <a:lnTo>
                  <a:pt x="28956" y="12318"/>
                </a:lnTo>
                <a:close/>
              </a:path>
              <a:path w="59689" h="48894">
                <a:moveTo>
                  <a:pt x="21843" y="0"/>
                </a:moveTo>
                <a:lnTo>
                  <a:pt x="0" y="12318"/>
                </a:lnTo>
                <a:lnTo>
                  <a:pt x="45719" y="12318"/>
                </a:lnTo>
                <a:lnTo>
                  <a:pt x="21843" y="0"/>
                </a:lnTo>
                <a:close/>
              </a:path>
            </a:pathLst>
          </a:custGeom>
          <a:solidFill>
            <a:srgbClr val="EDEDED"/>
          </a:solidFill>
        </p:spPr>
        <p:txBody>
          <a:bodyPr wrap="square" lIns="0" tIns="0" rIns="0" bIns="0" rtlCol="0"/>
          <a:lstStyle/>
          <a:p/>
        </p:txBody>
      </p:sp>
      <p:sp>
        <p:nvSpPr>
          <p:cNvPr id="71" name="object 71"/>
          <p:cNvSpPr/>
          <p:nvPr/>
        </p:nvSpPr>
        <p:spPr>
          <a:xfrm>
            <a:off x="1813051" y="2286507"/>
            <a:ext cx="37465" cy="48895"/>
          </a:xfrm>
          <a:custGeom>
            <a:avLst/>
            <a:gdLst/>
            <a:ahLst/>
            <a:cxnLst/>
            <a:rect l="l" t="t" r="r" b="b"/>
            <a:pathLst>
              <a:path w="37464" h="48894">
                <a:moveTo>
                  <a:pt x="37337" y="0"/>
                </a:moveTo>
                <a:lnTo>
                  <a:pt x="25146" y="0"/>
                </a:lnTo>
                <a:lnTo>
                  <a:pt x="23270" y="16696"/>
                </a:lnTo>
                <a:lnTo>
                  <a:pt x="18049" y="30987"/>
                </a:lnTo>
                <a:lnTo>
                  <a:pt x="10090" y="41755"/>
                </a:lnTo>
                <a:lnTo>
                  <a:pt x="0" y="47879"/>
                </a:lnTo>
                <a:lnTo>
                  <a:pt x="2031" y="48514"/>
                </a:lnTo>
                <a:lnTo>
                  <a:pt x="4064" y="48894"/>
                </a:lnTo>
                <a:lnTo>
                  <a:pt x="6096" y="48894"/>
                </a:lnTo>
                <a:lnTo>
                  <a:pt x="18264" y="45059"/>
                </a:lnTo>
                <a:lnTo>
                  <a:pt x="28193" y="34591"/>
                </a:lnTo>
                <a:lnTo>
                  <a:pt x="34885" y="19051"/>
                </a:lnTo>
                <a:lnTo>
                  <a:pt x="37337" y="0"/>
                </a:lnTo>
                <a:close/>
              </a:path>
            </a:pathLst>
          </a:custGeom>
          <a:solidFill>
            <a:srgbClr val="BEBEBE"/>
          </a:solidFill>
        </p:spPr>
        <p:txBody>
          <a:bodyPr wrap="square" lIns="0" tIns="0" rIns="0" bIns="0" rtlCol="0"/>
          <a:lstStyle/>
          <a:p/>
        </p:txBody>
      </p:sp>
      <p:sp>
        <p:nvSpPr>
          <p:cNvPr id="72" name="object 72"/>
          <p:cNvSpPr/>
          <p:nvPr/>
        </p:nvSpPr>
        <p:spPr>
          <a:xfrm>
            <a:off x="1759966" y="2286507"/>
            <a:ext cx="90805" cy="48895"/>
          </a:xfrm>
          <a:custGeom>
            <a:avLst/>
            <a:gdLst/>
            <a:ahLst/>
            <a:cxnLst/>
            <a:rect l="l" t="t" r="r" b="b"/>
            <a:pathLst>
              <a:path w="90805" h="48894">
                <a:moveTo>
                  <a:pt x="53085" y="47879"/>
                </a:moveTo>
                <a:lnTo>
                  <a:pt x="63176" y="41755"/>
                </a:lnTo>
                <a:lnTo>
                  <a:pt x="71135" y="30987"/>
                </a:lnTo>
                <a:lnTo>
                  <a:pt x="76356" y="16696"/>
                </a:lnTo>
                <a:lnTo>
                  <a:pt x="78231" y="0"/>
                </a:lnTo>
                <a:lnTo>
                  <a:pt x="90423" y="0"/>
                </a:lnTo>
                <a:lnTo>
                  <a:pt x="87971" y="19051"/>
                </a:lnTo>
                <a:lnTo>
                  <a:pt x="81279" y="34591"/>
                </a:lnTo>
                <a:lnTo>
                  <a:pt x="71350" y="45059"/>
                </a:lnTo>
                <a:lnTo>
                  <a:pt x="59181" y="48894"/>
                </a:lnTo>
                <a:lnTo>
                  <a:pt x="46989" y="48894"/>
                </a:lnTo>
                <a:lnTo>
                  <a:pt x="36766" y="46198"/>
                </a:lnTo>
                <a:lnTo>
                  <a:pt x="27876" y="38655"/>
                </a:lnTo>
                <a:lnTo>
                  <a:pt x="20986" y="27088"/>
                </a:lnTo>
                <a:lnTo>
                  <a:pt x="16763" y="12318"/>
                </a:lnTo>
                <a:lnTo>
                  <a:pt x="0" y="12318"/>
                </a:lnTo>
                <a:lnTo>
                  <a:pt x="21843" y="0"/>
                </a:lnTo>
                <a:lnTo>
                  <a:pt x="45719" y="12318"/>
                </a:lnTo>
                <a:lnTo>
                  <a:pt x="28956" y="12318"/>
                </a:lnTo>
                <a:lnTo>
                  <a:pt x="33178" y="27088"/>
                </a:lnTo>
                <a:lnTo>
                  <a:pt x="40068" y="38655"/>
                </a:lnTo>
                <a:lnTo>
                  <a:pt x="48958" y="46198"/>
                </a:lnTo>
                <a:lnTo>
                  <a:pt x="59181" y="48894"/>
                </a:lnTo>
              </a:path>
            </a:pathLst>
          </a:custGeom>
          <a:ln w="9524">
            <a:solidFill>
              <a:srgbClr val="585858"/>
            </a:solidFill>
          </a:ln>
        </p:spPr>
        <p:txBody>
          <a:bodyPr wrap="square" lIns="0" tIns="0" rIns="0" bIns="0" rtlCol="0"/>
          <a:lstStyle/>
          <a:p/>
        </p:txBody>
      </p:sp>
      <p:sp>
        <p:nvSpPr>
          <p:cNvPr id="73" name="object 73"/>
          <p:cNvSpPr/>
          <p:nvPr/>
        </p:nvSpPr>
        <p:spPr>
          <a:xfrm>
            <a:off x="712266" y="2978823"/>
            <a:ext cx="1369060" cy="572770"/>
          </a:xfrm>
          <a:custGeom>
            <a:avLst/>
            <a:gdLst/>
            <a:ahLst/>
            <a:cxnLst/>
            <a:rect l="l" t="t" r="r" b="b"/>
            <a:pathLst>
              <a:path w="1369060" h="572770">
                <a:moveTo>
                  <a:pt x="0" y="572604"/>
                </a:moveTo>
                <a:lnTo>
                  <a:pt x="1368678" y="572604"/>
                </a:lnTo>
                <a:lnTo>
                  <a:pt x="1368678" y="0"/>
                </a:lnTo>
                <a:lnTo>
                  <a:pt x="0" y="0"/>
                </a:lnTo>
                <a:lnTo>
                  <a:pt x="0" y="572604"/>
                </a:lnTo>
                <a:close/>
              </a:path>
            </a:pathLst>
          </a:custGeom>
          <a:solidFill>
            <a:srgbClr val="FFFFFF"/>
          </a:solidFill>
        </p:spPr>
        <p:txBody>
          <a:bodyPr wrap="square" lIns="0" tIns="0" rIns="0" bIns="0" rtlCol="0"/>
          <a:lstStyle/>
          <a:p/>
        </p:txBody>
      </p:sp>
      <p:sp>
        <p:nvSpPr>
          <p:cNvPr id="74" name="object 74"/>
          <p:cNvSpPr/>
          <p:nvPr/>
        </p:nvSpPr>
        <p:spPr>
          <a:xfrm>
            <a:off x="712266" y="2978823"/>
            <a:ext cx="1369060" cy="572770"/>
          </a:xfrm>
          <a:custGeom>
            <a:avLst/>
            <a:gdLst/>
            <a:ahLst/>
            <a:cxnLst/>
            <a:rect l="l" t="t" r="r" b="b"/>
            <a:pathLst>
              <a:path w="1369060" h="572770">
                <a:moveTo>
                  <a:pt x="0" y="572604"/>
                </a:moveTo>
                <a:lnTo>
                  <a:pt x="1368678" y="572604"/>
                </a:lnTo>
                <a:lnTo>
                  <a:pt x="1368678" y="0"/>
                </a:lnTo>
                <a:lnTo>
                  <a:pt x="0" y="0"/>
                </a:lnTo>
                <a:lnTo>
                  <a:pt x="0" y="572604"/>
                </a:lnTo>
                <a:close/>
              </a:path>
            </a:pathLst>
          </a:custGeom>
          <a:ln w="9525">
            <a:solidFill>
              <a:srgbClr val="585858"/>
            </a:solidFill>
          </a:ln>
        </p:spPr>
        <p:txBody>
          <a:bodyPr wrap="square" lIns="0" tIns="0" rIns="0" bIns="0" rtlCol="0"/>
          <a:lstStyle/>
          <a:p/>
        </p:txBody>
      </p:sp>
      <p:sp>
        <p:nvSpPr>
          <p:cNvPr id="75" name="object 75"/>
          <p:cNvSpPr/>
          <p:nvPr/>
        </p:nvSpPr>
        <p:spPr>
          <a:xfrm>
            <a:off x="1092034" y="3289680"/>
            <a:ext cx="60960" cy="0"/>
          </a:xfrm>
          <a:custGeom>
            <a:avLst/>
            <a:gdLst/>
            <a:ahLst/>
            <a:cxnLst/>
            <a:rect l="l" t="t" r="r" b="b"/>
            <a:pathLst>
              <a:path w="60959">
                <a:moveTo>
                  <a:pt x="60566" y="0"/>
                </a:moveTo>
                <a:lnTo>
                  <a:pt x="0" y="0"/>
                </a:lnTo>
              </a:path>
            </a:pathLst>
          </a:custGeom>
          <a:ln w="9525">
            <a:solidFill>
              <a:srgbClr val="999999"/>
            </a:solidFill>
          </a:ln>
        </p:spPr>
        <p:txBody>
          <a:bodyPr wrap="square" lIns="0" tIns="0" rIns="0" bIns="0" rtlCol="0"/>
          <a:lstStyle/>
          <a:p/>
        </p:txBody>
      </p:sp>
      <p:sp>
        <p:nvSpPr>
          <p:cNvPr id="76" name="object 76"/>
          <p:cNvSpPr/>
          <p:nvPr/>
        </p:nvSpPr>
        <p:spPr>
          <a:xfrm>
            <a:off x="751979" y="3246247"/>
            <a:ext cx="340360" cy="86995"/>
          </a:xfrm>
          <a:custGeom>
            <a:avLst/>
            <a:gdLst/>
            <a:ahLst/>
            <a:cxnLst/>
            <a:rect l="l" t="t" r="r" b="b"/>
            <a:pathLst>
              <a:path w="340359" h="86995">
                <a:moveTo>
                  <a:pt x="333451" y="0"/>
                </a:moveTo>
                <a:lnTo>
                  <a:pt x="6476" y="0"/>
                </a:lnTo>
                <a:lnTo>
                  <a:pt x="0" y="6476"/>
                </a:lnTo>
                <a:lnTo>
                  <a:pt x="0" y="80263"/>
                </a:lnTo>
                <a:lnTo>
                  <a:pt x="6476" y="86740"/>
                </a:lnTo>
                <a:lnTo>
                  <a:pt x="333451" y="86740"/>
                </a:lnTo>
                <a:lnTo>
                  <a:pt x="339915" y="80263"/>
                </a:lnTo>
                <a:lnTo>
                  <a:pt x="339915" y="6476"/>
                </a:lnTo>
                <a:lnTo>
                  <a:pt x="333451" y="0"/>
                </a:lnTo>
                <a:close/>
              </a:path>
            </a:pathLst>
          </a:custGeom>
          <a:solidFill>
            <a:srgbClr val="CCCCCC"/>
          </a:solidFill>
        </p:spPr>
        <p:txBody>
          <a:bodyPr wrap="square" lIns="0" tIns="0" rIns="0" bIns="0" rtlCol="0"/>
          <a:lstStyle/>
          <a:p/>
        </p:txBody>
      </p:sp>
      <p:sp>
        <p:nvSpPr>
          <p:cNvPr id="77" name="object 77"/>
          <p:cNvSpPr/>
          <p:nvPr/>
        </p:nvSpPr>
        <p:spPr>
          <a:xfrm>
            <a:off x="751979" y="3246247"/>
            <a:ext cx="340360" cy="86995"/>
          </a:xfrm>
          <a:custGeom>
            <a:avLst/>
            <a:gdLst/>
            <a:ahLst/>
            <a:cxnLst/>
            <a:rect l="l" t="t" r="r" b="b"/>
            <a:pathLst>
              <a:path w="340359" h="86995">
                <a:moveTo>
                  <a:pt x="0" y="14477"/>
                </a:moveTo>
                <a:lnTo>
                  <a:pt x="0" y="6476"/>
                </a:lnTo>
                <a:lnTo>
                  <a:pt x="6476" y="0"/>
                </a:lnTo>
                <a:lnTo>
                  <a:pt x="14452" y="0"/>
                </a:lnTo>
                <a:lnTo>
                  <a:pt x="325462" y="0"/>
                </a:lnTo>
                <a:lnTo>
                  <a:pt x="333451" y="0"/>
                </a:lnTo>
                <a:lnTo>
                  <a:pt x="339915" y="6476"/>
                </a:lnTo>
                <a:lnTo>
                  <a:pt x="339915" y="14477"/>
                </a:lnTo>
                <a:lnTo>
                  <a:pt x="339915" y="72262"/>
                </a:lnTo>
                <a:lnTo>
                  <a:pt x="339915" y="80263"/>
                </a:lnTo>
                <a:lnTo>
                  <a:pt x="333451" y="86740"/>
                </a:lnTo>
                <a:lnTo>
                  <a:pt x="325462" y="86740"/>
                </a:lnTo>
                <a:lnTo>
                  <a:pt x="14452" y="86740"/>
                </a:lnTo>
                <a:lnTo>
                  <a:pt x="6476" y="86740"/>
                </a:lnTo>
                <a:lnTo>
                  <a:pt x="0" y="80263"/>
                </a:lnTo>
                <a:lnTo>
                  <a:pt x="0" y="72262"/>
                </a:lnTo>
                <a:lnTo>
                  <a:pt x="0" y="14477"/>
                </a:lnTo>
                <a:close/>
              </a:path>
            </a:pathLst>
          </a:custGeom>
          <a:ln w="9524">
            <a:solidFill>
              <a:srgbClr val="666666"/>
            </a:solidFill>
          </a:ln>
        </p:spPr>
        <p:txBody>
          <a:bodyPr wrap="square" lIns="0" tIns="0" rIns="0" bIns="0" rtlCol="0"/>
          <a:lstStyle/>
          <a:p/>
        </p:txBody>
      </p:sp>
      <p:sp>
        <p:nvSpPr>
          <p:cNvPr id="78" name="object 78"/>
          <p:cNvSpPr/>
          <p:nvPr/>
        </p:nvSpPr>
        <p:spPr>
          <a:xfrm>
            <a:off x="1152601" y="3246247"/>
            <a:ext cx="340360" cy="86995"/>
          </a:xfrm>
          <a:custGeom>
            <a:avLst/>
            <a:gdLst/>
            <a:ahLst/>
            <a:cxnLst/>
            <a:rect l="l" t="t" r="r" b="b"/>
            <a:pathLst>
              <a:path w="340359" h="86995">
                <a:moveTo>
                  <a:pt x="333425" y="0"/>
                </a:moveTo>
                <a:lnTo>
                  <a:pt x="6477" y="0"/>
                </a:lnTo>
                <a:lnTo>
                  <a:pt x="0" y="6476"/>
                </a:lnTo>
                <a:lnTo>
                  <a:pt x="0" y="80263"/>
                </a:lnTo>
                <a:lnTo>
                  <a:pt x="6477" y="86740"/>
                </a:lnTo>
                <a:lnTo>
                  <a:pt x="333425" y="86740"/>
                </a:lnTo>
                <a:lnTo>
                  <a:pt x="339902" y="80263"/>
                </a:lnTo>
                <a:lnTo>
                  <a:pt x="339902" y="6476"/>
                </a:lnTo>
                <a:lnTo>
                  <a:pt x="333425" y="0"/>
                </a:lnTo>
                <a:close/>
              </a:path>
            </a:pathLst>
          </a:custGeom>
          <a:solidFill>
            <a:srgbClr val="CCCCCC"/>
          </a:solidFill>
        </p:spPr>
        <p:txBody>
          <a:bodyPr wrap="square" lIns="0" tIns="0" rIns="0" bIns="0" rtlCol="0"/>
          <a:lstStyle/>
          <a:p/>
        </p:txBody>
      </p:sp>
      <p:sp>
        <p:nvSpPr>
          <p:cNvPr id="79" name="object 79"/>
          <p:cNvSpPr/>
          <p:nvPr/>
        </p:nvSpPr>
        <p:spPr>
          <a:xfrm>
            <a:off x="1152601" y="3246247"/>
            <a:ext cx="340360" cy="86995"/>
          </a:xfrm>
          <a:custGeom>
            <a:avLst/>
            <a:gdLst/>
            <a:ahLst/>
            <a:cxnLst/>
            <a:rect l="l" t="t" r="r" b="b"/>
            <a:pathLst>
              <a:path w="340359" h="86995">
                <a:moveTo>
                  <a:pt x="0" y="14477"/>
                </a:moveTo>
                <a:lnTo>
                  <a:pt x="0" y="6476"/>
                </a:lnTo>
                <a:lnTo>
                  <a:pt x="6477" y="0"/>
                </a:lnTo>
                <a:lnTo>
                  <a:pt x="14452" y="0"/>
                </a:lnTo>
                <a:lnTo>
                  <a:pt x="325424" y="0"/>
                </a:lnTo>
                <a:lnTo>
                  <a:pt x="333425" y="0"/>
                </a:lnTo>
                <a:lnTo>
                  <a:pt x="339902" y="6476"/>
                </a:lnTo>
                <a:lnTo>
                  <a:pt x="339902" y="14477"/>
                </a:lnTo>
                <a:lnTo>
                  <a:pt x="339902" y="72262"/>
                </a:lnTo>
                <a:lnTo>
                  <a:pt x="339902" y="80263"/>
                </a:lnTo>
                <a:lnTo>
                  <a:pt x="333425" y="86740"/>
                </a:lnTo>
                <a:lnTo>
                  <a:pt x="325424" y="86740"/>
                </a:lnTo>
                <a:lnTo>
                  <a:pt x="14452" y="86740"/>
                </a:lnTo>
                <a:lnTo>
                  <a:pt x="6477"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80" name="object 80"/>
          <p:cNvSpPr/>
          <p:nvPr/>
        </p:nvSpPr>
        <p:spPr>
          <a:xfrm>
            <a:off x="1492630" y="3289680"/>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81" name="object 81"/>
          <p:cNvSpPr/>
          <p:nvPr/>
        </p:nvSpPr>
        <p:spPr>
          <a:xfrm>
            <a:off x="1553210" y="3246247"/>
            <a:ext cx="340360" cy="86995"/>
          </a:xfrm>
          <a:custGeom>
            <a:avLst/>
            <a:gdLst/>
            <a:ahLst/>
            <a:cxnLst/>
            <a:rect l="l" t="t" r="r" b="b"/>
            <a:pathLst>
              <a:path w="340360" h="86995">
                <a:moveTo>
                  <a:pt x="333502" y="0"/>
                </a:moveTo>
                <a:lnTo>
                  <a:pt x="6477" y="0"/>
                </a:lnTo>
                <a:lnTo>
                  <a:pt x="0" y="6476"/>
                </a:lnTo>
                <a:lnTo>
                  <a:pt x="0" y="80263"/>
                </a:lnTo>
                <a:lnTo>
                  <a:pt x="6477" y="86740"/>
                </a:lnTo>
                <a:lnTo>
                  <a:pt x="333502" y="86740"/>
                </a:lnTo>
                <a:lnTo>
                  <a:pt x="339978" y="80263"/>
                </a:lnTo>
                <a:lnTo>
                  <a:pt x="339978" y="6476"/>
                </a:lnTo>
                <a:lnTo>
                  <a:pt x="333502" y="0"/>
                </a:lnTo>
                <a:close/>
              </a:path>
            </a:pathLst>
          </a:custGeom>
          <a:solidFill>
            <a:srgbClr val="CCCCCC"/>
          </a:solidFill>
        </p:spPr>
        <p:txBody>
          <a:bodyPr wrap="square" lIns="0" tIns="0" rIns="0" bIns="0" rtlCol="0"/>
          <a:lstStyle/>
          <a:p/>
        </p:txBody>
      </p:sp>
      <p:sp>
        <p:nvSpPr>
          <p:cNvPr id="82" name="object 82"/>
          <p:cNvSpPr/>
          <p:nvPr/>
        </p:nvSpPr>
        <p:spPr>
          <a:xfrm>
            <a:off x="1553210" y="3246247"/>
            <a:ext cx="340360" cy="86995"/>
          </a:xfrm>
          <a:custGeom>
            <a:avLst/>
            <a:gdLst/>
            <a:ahLst/>
            <a:cxnLst/>
            <a:rect l="l" t="t" r="r" b="b"/>
            <a:pathLst>
              <a:path w="340360" h="86995">
                <a:moveTo>
                  <a:pt x="0" y="14477"/>
                </a:moveTo>
                <a:lnTo>
                  <a:pt x="0" y="6476"/>
                </a:lnTo>
                <a:lnTo>
                  <a:pt x="6477" y="0"/>
                </a:lnTo>
                <a:lnTo>
                  <a:pt x="14478" y="0"/>
                </a:lnTo>
                <a:lnTo>
                  <a:pt x="325501" y="0"/>
                </a:lnTo>
                <a:lnTo>
                  <a:pt x="333502" y="0"/>
                </a:lnTo>
                <a:lnTo>
                  <a:pt x="339978" y="6476"/>
                </a:lnTo>
                <a:lnTo>
                  <a:pt x="339978" y="14477"/>
                </a:lnTo>
                <a:lnTo>
                  <a:pt x="339978" y="72262"/>
                </a:lnTo>
                <a:lnTo>
                  <a:pt x="339978" y="80263"/>
                </a:lnTo>
                <a:lnTo>
                  <a:pt x="333502" y="86740"/>
                </a:lnTo>
                <a:lnTo>
                  <a:pt x="325501" y="86740"/>
                </a:lnTo>
                <a:lnTo>
                  <a:pt x="14478" y="86740"/>
                </a:lnTo>
                <a:lnTo>
                  <a:pt x="6477" y="86740"/>
                </a:lnTo>
                <a:lnTo>
                  <a:pt x="0" y="80263"/>
                </a:lnTo>
                <a:lnTo>
                  <a:pt x="0" y="72262"/>
                </a:lnTo>
                <a:lnTo>
                  <a:pt x="0" y="14477"/>
                </a:lnTo>
                <a:close/>
              </a:path>
            </a:pathLst>
          </a:custGeom>
          <a:ln w="9524">
            <a:solidFill>
              <a:srgbClr val="666666"/>
            </a:solidFill>
          </a:ln>
        </p:spPr>
        <p:txBody>
          <a:bodyPr wrap="square" lIns="0" tIns="0" rIns="0" bIns="0" rtlCol="0"/>
          <a:lstStyle/>
          <a:p/>
        </p:txBody>
      </p:sp>
      <p:sp>
        <p:nvSpPr>
          <p:cNvPr id="83" name="object 83"/>
          <p:cNvSpPr/>
          <p:nvPr/>
        </p:nvSpPr>
        <p:spPr>
          <a:xfrm>
            <a:off x="785952" y="3337686"/>
            <a:ext cx="272415" cy="163830"/>
          </a:xfrm>
          <a:custGeom>
            <a:avLst/>
            <a:gdLst/>
            <a:ahLst/>
            <a:cxnLst/>
            <a:rect l="l" t="t" r="r" b="b"/>
            <a:pathLst>
              <a:path w="272415" h="163829">
                <a:moveTo>
                  <a:pt x="271970" y="41529"/>
                </a:moveTo>
                <a:lnTo>
                  <a:pt x="0" y="41529"/>
                </a:lnTo>
                <a:lnTo>
                  <a:pt x="0" y="163449"/>
                </a:lnTo>
                <a:lnTo>
                  <a:pt x="271970" y="163449"/>
                </a:lnTo>
                <a:lnTo>
                  <a:pt x="271970" y="41529"/>
                </a:lnTo>
                <a:close/>
              </a:path>
              <a:path w="272415" h="163829">
                <a:moveTo>
                  <a:pt x="77711" y="0"/>
                </a:moveTo>
                <a:lnTo>
                  <a:pt x="45326" y="41529"/>
                </a:lnTo>
                <a:lnTo>
                  <a:pt x="113322" y="41529"/>
                </a:lnTo>
                <a:lnTo>
                  <a:pt x="77711" y="0"/>
                </a:lnTo>
                <a:close/>
              </a:path>
            </a:pathLst>
          </a:custGeom>
          <a:solidFill>
            <a:srgbClr val="EDEDED"/>
          </a:solidFill>
        </p:spPr>
        <p:txBody>
          <a:bodyPr wrap="square" lIns="0" tIns="0" rIns="0" bIns="0" rtlCol="0"/>
          <a:lstStyle/>
          <a:p/>
        </p:txBody>
      </p:sp>
      <p:sp>
        <p:nvSpPr>
          <p:cNvPr id="84" name="object 84"/>
          <p:cNvSpPr/>
          <p:nvPr/>
        </p:nvSpPr>
        <p:spPr>
          <a:xfrm>
            <a:off x="785952" y="3337686"/>
            <a:ext cx="272415" cy="163830"/>
          </a:xfrm>
          <a:custGeom>
            <a:avLst/>
            <a:gdLst/>
            <a:ahLst/>
            <a:cxnLst/>
            <a:rect l="l" t="t" r="r" b="b"/>
            <a:pathLst>
              <a:path w="272415" h="163829">
                <a:moveTo>
                  <a:pt x="0" y="41529"/>
                </a:moveTo>
                <a:lnTo>
                  <a:pt x="45326" y="41529"/>
                </a:lnTo>
                <a:lnTo>
                  <a:pt x="77711" y="0"/>
                </a:lnTo>
                <a:lnTo>
                  <a:pt x="113322" y="41529"/>
                </a:lnTo>
                <a:lnTo>
                  <a:pt x="271970" y="41529"/>
                </a:lnTo>
                <a:lnTo>
                  <a:pt x="271970" y="61849"/>
                </a:lnTo>
                <a:lnTo>
                  <a:pt x="271970" y="92329"/>
                </a:lnTo>
                <a:lnTo>
                  <a:pt x="271970" y="163449"/>
                </a:lnTo>
                <a:lnTo>
                  <a:pt x="113322" y="163449"/>
                </a:lnTo>
                <a:lnTo>
                  <a:pt x="45326"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85" name="object 85"/>
          <p:cNvSpPr/>
          <p:nvPr/>
        </p:nvSpPr>
        <p:spPr>
          <a:xfrm>
            <a:off x="1186573" y="3337686"/>
            <a:ext cx="272415" cy="163830"/>
          </a:xfrm>
          <a:custGeom>
            <a:avLst/>
            <a:gdLst/>
            <a:ahLst/>
            <a:cxnLst/>
            <a:rect l="l" t="t" r="r" b="b"/>
            <a:pathLst>
              <a:path w="272415" h="163829">
                <a:moveTo>
                  <a:pt x="272021" y="41529"/>
                </a:moveTo>
                <a:lnTo>
                  <a:pt x="0" y="41529"/>
                </a:lnTo>
                <a:lnTo>
                  <a:pt x="0" y="163449"/>
                </a:lnTo>
                <a:lnTo>
                  <a:pt x="272021" y="163449"/>
                </a:lnTo>
                <a:lnTo>
                  <a:pt x="272021" y="41529"/>
                </a:lnTo>
                <a:close/>
              </a:path>
              <a:path w="272415" h="163829">
                <a:moveTo>
                  <a:pt x="77711" y="0"/>
                </a:moveTo>
                <a:lnTo>
                  <a:pt x="45339" y="41529"/>
                </a:lnTo>
                <a:lnTo>
                  <a:pt x="113271" y="41529"/>
                </a:lnTo>
                <a:lnTo>
                  <a:pt x="77711" y="0"/>
                </a:lnTo>
                <a:close/>
              </a:path>
            </a:pathLst>
          </a:custGeom>
          <a:solidFill>
            <a:srgbClr val="EDEDED"/>
          </a:solidFill>
        </p:spPr>
        <p:txBody>
          <a:bodyPr wrap="square" lIns="0" tIns="0" rIns="0" bIns="0" rtlCol="0"/>
          <a:lstStyle/>
          <a:p/>
        </p:txBody>
      </p:sp>
      <p:sp>
        <p:nvSpPr>
          <p:cNvPr id="86" name="object 86"/>
          <p:cNvSpPr/>
          <p:nvPr/>
        </p:nvSpPr>
        <p:spPr>
          <a:xfrm>
            <a:off x="1186573" y="3337686"/>
            <a:ext cx="272415" cy="163830"/>
          </a:xfrm>
          <a:custGeom>
            <a:avLst/>
            <a:gdLst/>
            <a:ahLst/>
            <a:cxnLst/>
            <a:rect l="l" t="t" r="r" b="b"/>
            <a:pathLst>
              <a:path w="272415" h="163829">
                <a:moveTo>
                  <a:pt x="0" y="41529"/>
                </a:moveTo>
                <a:lnTo>
                  <a:pt x="45339" y="41529"/>
                </a:lnTo>
                <a:lnTo>
                  <a:pt x="77711" y="0"/>
                </a:lnTo>
                <a:lnTo>
                  <a:pt x="113271" y="41529"/>
                </a:lnTo>
                <a:lnTo>
                  <a:pt x="272021" y="41529"/>
                </a:lnTo>
                <a:lnTo>
                  <a:pt x="272021" y="61849"/>
                </a:lnTo>
                <a:lnTo>
                  <a:pt x="272021" y="92329"/>
                </a:lnTo>
                <a:lnTo>
                  <a:pt x="272021" y="163449"/>
                </a:lnTo>
                <a:lnTo>
                  <a:pt x="113271" y="163449"/>
                </a:lnTo>
                <a:lnTo>
                  <a:pt x="45339"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87" name="object 87"/>
          <p:cNvSpPr/>
          <p:nvPr/>
        </p:nvSpPr>
        <p:spPr>
          <a:xfrm>
            <a:off x="1587246" y="3337686"/>
            <a:ext cx="272415" cy="163830"/>
          </a:xfrm>
          <a:custGeom>
            <a:avLst/>
            <a:gdLst/>
            <a:ahLst/>
            <a:cxnLst/>
            <a:rect l="l" t="t" r="r" b="b"/>
            <a:pathLst>
              <a:path w="272414" h="163829">
                <a:moveTo>
                  <a:pt x="271906" y="41529"/>
                </a:moveTo>
                <a:lnTo>
                  <a:pt x="0" y="41529"/>
                </a:lnTo>
                <a:lnTo>
                  <a:pt x="0" y="163449"/>
                </a:lnTo>
                <a:lnTo>
                  <a:pt x="271906" y="163449"/>
                </a:lnTo>
                <a:lnTo>
                  <a:pt x="271906" y="41529"/>
                </a:lnTo>
                <a:close/>
              </a:path>
              <a:path w="272414" h="163829">
                <a:moveTo>
                  <a:pt x="77723" y="0"/>
                </a:moveTo>
                <a:lnTo>
                  <a:pt x="45339" y="41529"/>
                </a:lnTo>
                <a:lnTo>
                  <a:pt x="113284" y="41529"/>
                </a:lnTo>
                <a:lnTo>
                  <a:pt x="77723" y="0"/>
                </a:lnTo>
                <a:close/>
              </a:path>
            </a:pathLst>
          </a:custGeom>
          <a:solidFill>
            <a:srgbClr val="EDEDED"/>
          </a:solidFill>
        </p:spPr>
        <p:txBody>
          <a:bodyPr wrap="square" lIns="0" tIns="0" rIns="0" bIns="0" rtlCol="0"/>
          <a:lstStyle/>
          <a:p/>
        </p:txBody>
      </p:sp>
      <p:sp>
        <p:nvSpPr>
          <p:cNvPr id="88" name="object 88"/>
          <p:cNvSpPr/>
          <p:nvPr/>
        </p:nvSpPr>
        <p:spPr>
          <a:xfrm>
            <a:off x="1587246" y="3337686"/>
            <a:ext cx="272415" cy="163830"/>
          </a:xfrm>
          <a:custGeom>
            <a:avLst/>
            <a:gdLst/>
            <a:ahLst/>
            <a:cxnLst/>
            <a:rect l="l" t="t" r="r" b="b"/>
            <a:pathLst>
              <a:path w="272414" h="163829">
                <a:moveTo>
                  <a:pt x="0" y="41529"/>
                </a:moveTo>
                <a:lnTo>
                  <a:pt x="45339" y="41529"/>
                </a:lnTo>
                <a:lnTo>
                  <a:pt x="77723" y="0"/>
                </a:lnTo>
                <a:lnTo>
                  <a:pt x="113284" y="41529"/>
                </a:lnTo>
                <a:lnTo>
                  <a:pt x="271906" y="41529"/>
                </a:lnTo>
                <a:lnTo>
                  <a:pt x="271906" y="61849"/>
                </a:lnTo>
                <a:lnTo>
                  <a:pt x="271906" y="92329"/>
                </a:lnTo>
                <a:lnTo>
                  <a:pt x="271906" y="163449"/>
                </a:lnTo>
                <a:lnTo>
                  <a:pt x="113284" y="163449"/>
                </a:lnTo>
                <a:lnTo>
                  <a:pt x="45339"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89" name="object 89"/>
          <p:cNvSpPr/>
          <p:nvPr/>
        </p:nvSpPr>
        <p:spPr>
          <a:xfrm>
            <a:off x="1410842" y="3042920"/>
            <a:ext cx="626745" cy="133985"/>
          </a:xfrm>
          <a:custGeom>
            <a:avLst/>
            <a:gdLst/>
            <a:ahLst/>
            <a:cxnLst/>
            <a:rect l="l" t="t" r="r" b="b"/>
            <a:pathLst>
              <a:path w="626744" h="133985">
                <a:moveTo>
                  <a:pt x="0" y="0"/>
                </a:moveTo>
                <a:lnTo>
                  <a:pt x="0" y="114807"/>
                </a:lnTo>
                <a:lnTo>
                  <a:pt x="11186" y="119879"/>
                </a:lnTo>
                <a:lnTo>
                  <a:pt x="91725" y="128285"/>
                </a:lnTo>
                <a:lnTo>
                  <a:pt x="155109" y="131261"/>
                </a:lnTo>
                <a:lnTo>
                  <a:pt x="229922" y="133178"/>
                </a:lnTo>
                <a:lnTo>
                  <a:pt x="313181" y="133857"/>
                </a:lnTo>
                <a:lnTo>
                  <a:pt x="396441" y="133178"/>
                </a:lnTo>
                <a:lnTo>
                  <a:pt x="471254" y="131261"/>
                </a:lnTo>
                <a:lnTo>
                  <a:pt x="534638" y="128285"/>
                </a:lnTo>
                <a:lnTo>
                  <a:pt x="583607" y="124431"/>
                </a:lnTo>
                <a:lnTo>
                  <a:pt x="626363" y="114807"/>
                </a:lnTo>
                <a:lnTo>
                  <a:pt x="626363" y="19177"/>
                </a:lnTo>
                <a:lnTo>
                  <a:pt x="313181" y="19177"/>
                </a:lnTo>
                <a:lnTo>
                  <a:pt x="229922" y="18488"/>
                </a:lnTo>
                <a:lnTo>
                  <a:pt x="155109" y="16547"/>
                </a:lnTo>
                <a:lnTo>
                  <a:pt x="91725" y="13541"/>
                </a:lnTo>
                <a:lnTo>
                  <a:pt x="42756" y="9656"/>
                </a:lnTo>
                <a:lnTo>
                  <a:pt x="11186" y="5080"/>
                </a:lnTo>
                <a:lnTo>
                  <a:pt x="0" y="0"/>
                </a:lnTo>
                <a:close/>
              </a:path>
              <a:path w="626744" h="133985">
                <a:moveTo>
                  <a:pt x="626363" y="0"/>
                </a:moveTo>
                <a:lnTo>
                  <a:pt x="583607" y="9656"/>
                </a:lnTo>
                <a:lnTo>
                  <a:pt x="534638" y="13541"/>
                </a:lnTo>
                <a:lnTo>
                  <a:pt x="471254" y="16547"/>
                </a:lnTo>
                <a:lnTo>
                  <a:pt x="396441" y="18488"/>
                </a:lnTo>
                <a:lnTo>
                  <a:pt x="313181" y="19177"/>
                </a:lnTo>
                <a:lnTo>
                  <a:pt x="626363" y="19177"/>
                </a:lnTo>
                <a:lnTo>
                  <a:pt x="626363" y="0"/>
                </a:lnTo>
                <a:close/>
              </a:path>
            </a:pathLst>
          </a:custGeom>
          <a:solidFill>
            <a:srgbClr val="EDEDED"/>
          </a:solidFill>
        </p:spPr>
        <p:txBody>
          <a:bodyPr wrap="square" lIns="0" tIns="0" rIns="0" bIns="0" rtlCol="0"/>
          <a:lstStyle/>
          <a:p/>
        </p:txBody>
      </p:sp>
      <p:sp>
        <p:nvSpPr>
          <p:cNvPr id="90" name="object 90"/>
          <p:cNvSpPr/>
          <p:nvPr/>
        </p:nvSpPr>
        <p:spPr>
          <a:xfrm>
            <a:off x="1410842" y="3042983"/>
            <a:ext cx="626745" cy="0"/>
          </a:xfrm>
          <a:custGeom>
            <a:avLst/>
            <a:gdLst/>
            <a:ahLst/>
            <a:cxnLst/>
            <a:rect l="l" t="t" r="r" b="b"/>
            <a:pathLst>
              <a:path w="626744">
                <a:moveTo>
                  <a:pt x="0" y="0"/>
                </a:moveTo>
                <a:lnTo>
                  <a:pt x="626363" y="0"/>
                </a:lnTo>
              </a:path>
            </a:pathLst>
          </a:custGeom>
          <a:ln w="38227">
            <a:solidFill>
              <a:srgbClr val="F5F5F5"/>
            </a:solidFill>
          </a:ln>
        </p:spPr>
        <p:txBody>
          <a:bodyPr wrap="square" lIns="0" tIns="0" rIns="0" bIns="0" rtlCol="0"/>
          <a:lstStyle/>
          <a:p/>
        </p:txBody>
      </p:sp>
      <p:sp>
        <p:nvSpPr>
          <p:cNvPr id="91" name="object 91"/>
          <p:cNvSpPr/>
          <p:nvPr/>
        </p:nvSpPr>
        <p:spPr>
          <a:xfrm>
            <a:off x="1410842" y="3023870"/>
            <a:ext cx="626745" cy="38735"/>
          </a:xfrm>
          <a:custGeom>
            <a:avLst/>
            <a:gdLst/>
            <a:ahLst/>
            <a:cxnLst/>
            <a:rect l="l" t="t" r="r" b="b"/>
            <a:pathLst>
              <a:path w="626744" h="38735">
                <a:moveTo>
                  <a:pt x="626363" y="19050"/>
                </a:moveTo>
                <a:lnTo>
                  <a:pt x="583607" y="28706"/>
                </a:lnTo>
                <a:lnTo>
                  <a:pt x="534638" y="32591"/>
                </a:lnTo>
                <a:lnTo>
                  <a:pt x="471254" y="35597"/>
                </a:lnTo>
                <a:lnTo>
                  <a:pt x="396441" y="37538"/>
                </a:lnTo>
                <a:lnTo>
                  <a:pt x="313181" y="38227"/>
                </a:lnTo>
                <a:lnTo>
                  <a:pt x="229922" y="37538"/>
                </a:lnTo>
                <a:lnTo>
                  <a:pt x="155109" y="35597"/>
                </a:lnTo>
                <a:lnTo>
                  <a:pt x="91725" y="32591"/>
                </a:lnTo>
                <a:lnTo>
                  <a:pt x="42756" y="28706"/>
                </a:lnTo>
                <a:lnTo>
                  <a:pt x="0" y="19050"/>
                </a:lnTo>
                <a:lnTo>
                  <a:pt x="11186" y="13978"/>
                </a:lnTo>
                <a:lnTo>
                  <a:pt x="91725" y="5572"/>
                </a:lnTo>
                <a:lnTo>
                  <a:pt x="155109" y="2596"/>
                </a:lnTo>
                <a:lnTo>
                  <a:pt x="229922" y="679"/>
                </a:lnTo>
                <a:lnTo>
                  <a:pt x="313181" y="0"/>
                </a:lnTo>
                <a:lnTo>
                  <a:pt x="396441" y="679"/>
                </a:lnTo>
                <a:lnTo>
                  <a:pt x="471254" y="2596"/>
                </a:lnTo>
                <a:lnTo>
                  <a:pt x="534638" y="5572"/>
                </a:lnTo>
                <a:lnTo>
                  <a:pt x="583607" y="9426"/>
                </a:lnTo>
                <a:lnTo>
                  <a:pt x="626363" y="19050"/>
                </a:lnTo>
                <a:close/>
              </a:path>
            </a:pathLst>
          </a:custGeom>
          <a:ln w="9525">
            <a:solidFill>
              <a:srgbClr val="585858"/>
            </a:solidFill>
          </a:ln>
        </p:spPr>
        <p:txBody>
          <a:bodyPr wrap="square" lIns="0" tIns="0" rIns="0" bIns="0" rtlCol="0"/>
          <a:lstStyle/>
          <a:p/>
        </p:txBody>
      </p:sp>
      <p:sp>
        <p:nvSpPr>
          <p:cNvPr id="92" name="object 92"/>
          <p:cNvSpPr/>
          <p:nvPr/>
        </p:nvSpPr>
        <p:spPr>
          <a:xfrm>
            <a:off x="1410842" y="3042920"/>
            <a:ext cx="626745" cy="133985"/>
          </a:xfrm>
          <a:custGeom>
            <a:avLst/>
            <a:gdLst/>
            <a:ahLst/>
            <a:cxnLst/>
            <a:rect l="l" t="t" r="r" b="b"/>
            <a:pathLst>
              <a:path w="626744" h="133985">
                <a:moveTo>
                  <a:pt x="626363" y="0"/>
                </a:moveTo>
                <a:lnTo>
                  <a:pt x="626363" y="114807"/>
                </a:lnTo>
                <a:lnTo>
                  <a:pt x="615177" y="119879"/>
                </a:lnTo>
                <a:lnTo>
                  <a:pt x="534638" y="128285"/>
                </a:lnTo>
                <a:lnTo>
                  <a:pt x="471254" y="131261"/>
                </a:lnTo>
                <a:lnTo>
                  <a:pt x="396441" y="133178"/>
                </a:lnTo>
                <a:lnTo>
                  <a:pt x="313181" y="133857"/>
                </a:lnTo>
                <a:lnTo>
                  <a:pt x="229922" y="133178"/>
                </a:lnTo>
                <a:lnTo>
                  <a:pt x="155109" y="131261"/>
                </a:lnTo>
                <a:lnTo>
                  <a:pt x="91725" y="128285"/>
                </a:lnTo>
                <a:lnTo>
                  <a:pt x="42756" y="124431"/>
                </a:lnTo>
                <a:lnTo>
                  <a:pt x="0" y="114807"/>
                </a:lnTo>
                <a:lnTo>
                  <a:pt x="0" y="0"/>
                </a:lnTo>
              </a:path>
            </a:pathLst>
          </a:custGeom>
          <a:ln w="9525">
            <a:solidFill>
              <a:srgbClr val="585858"/>
            </a:solidFill>
          </a:ln>
        </p:spPr>
        <p:txBody>
          <a:bodyPr wrap="square" lIns="0" tIns="0" rIns="0" bIns="0" rtlCol="0"/>
          <a:lstStyle/>
          <a:p/>
        </p:txBody>
      </p:sp>
      <p:sp>
        <p:nvSpPr>
          <p:cNvPr id="93" name="object 93"/>
          <p:cNvSpPr/>
          <p:nvPr/>
        </p:nvSpPr>
        <p:spPr>
          <a:xfrm>
            <a:off x="1674241" y="3186683"/>
            <a:ext cx="59690" cy="48895"/>
          </a:xfrm>
          <a:custGeom>
            <a:avLst/>
            <a:gdLst/>
            <a:ahLst/>
            <a:cxnLst/>
            <a:rect l="l" t="t" r="r" b="b"/>
            <a:pathLst>
              <a:path w="59689" h="48894">
                <a:moveTo>
                  <a:pt x="28956" y="12192"/>
                </a:moveTo>
                <a:lnTo>
                  <a:pt x="16763" y="12192"/>
                </a:lnTo>
                <a:lnTo>
                  <a:pt x="20986" y="27015"/>
                </a:lnTo>
                <a:lnTo>
                  <a:pt x="27876" y="38576"/>
                </a:lnTo>
                <a:lnTo>
                  <a:pt x="36766" y="46089"/>
                </a:lnTo>
                <a:lnTo>
                  <a:pt x="46989" y="48768"/>
                </a:lnTo>
                <a:lnTo>
                  <a:pt x="59181" y="48768"/>
                </a:lnTo>
                <a:lnTo>
                  <a:pt x="48958" y="46089"/>
                </a:lnTo>
                <a:lnTo>
                  <a:pt x="40068" y="38576"/>
                </a:lnTo>
                <a:lnTo>
                  <a:pt x="33178" y="27015"/>
                </a:lnTo>
                <a:lnTo>
                  <a:pt x="28956" y="12192"/>
                </a:lnTo>
                <a:close/>
              </a:path>
              <a:path w="59689" h="48894">
                <a:moveTo>
                  <a:pt x="21843" y="0"/>
                </a:moveTo>
                <a:lnTo>
                  <a:pt x="0" y="12192"/>
                </a:lnTo>
                <a:lnTo>
                  <a:pt x="45719" y="12192"/>
                </a:lnTo>
                <a:lnTo>
                  <a:pt x="21843" y="0"/>
                </a:lnTo>
                <a:close/>
              </a:path>
            </a:pathLst>
          </a:custGeom>
          <a:solidFill>
            <a:srgbClr val="EDEDED"/>
          </a:solidFill>
        </p:spPr>
        <p:txBody>
          <a:bodyPr wrap="square" lIns="0" tIns="0" rIns="0" bIns="0" rtlCol="0"/>
          <a:lstStyle/>
          <a:p/>
        </p:txBody>
      </p:sp>
      <p:sp>
        <p:nvSpPr>
          <p:cNvPr id="94" name="object 94"/>
          <p:cNvSpPr/>
          <p:nvPr/>
        </p:nvSpPr>
        <p:spPr>
          <a:xfrm>
            <a:off x="1727326" y="3186683"/>
            <a:ext cx="37465" cy="48895"/>
          </a:xfrm>
          <a:custGeom>
            <a:avLst/>
            <a:gdLst/>
            <a:ahLst/>
            <a:cxnLst/>
            <a:rect l="l" t="t" r="r" b="b"/>
            <a:pathLst>
              <a:path w="37464" h="48894">
                <a:moveTo>
                  <a:pt x="37337" y="0"/>
                </a:moveTo>
                <a:lnTo>
                  <a:pt x="25146" y="0"/>
                </a:lnTo>
                <a:lnTo>
                  <a:pt x="23270" y="16642"/>
                </a:lnTo>
                <a:lnTo>
                  <a:pt x="18049" y="30940"/>
                </a:lnTo>
                <a:lnTo>
                  <a:pt x="10090" y="41737"/>
                </a:lnTo>
                <a:lnTo>
                  <a:pt x="0" y="47879"/>
                </a:lnTo>
                <a:lnTo>
                  <a:pt x="2031" y="48514"/>
                </a:lnTo>
                <a:lnTo>
                  <a:pt x="4064" y="48768"/>
                </a:lnTo>
                <a:lnTo>
                  <a:pt x="6096" y="48768"/>
                </a:lnTo>
                <a:lnTo>
                  <a:pt x="18264" y="44934"/>
                </a:lnTo>
                <a:lnTo>
                  <a:pt x="28193" y="34480"/>
                </a:lnTo>
                <a:lnTo>
                  <a:pt x="34885" y="18978"/>
                </a:lnTo>
                <a:lnTo>
                  <a:pt x="37337" y="0"/>
                </a:lnTo>
                <a:close/>
              </a:path>
            </a:pathLst>
          </a:custGeom>
          <a:solidFill>
            <a:srgbClr val="BEBEBE"/>
          </a:solidFill>
        </p:spPr>
        <p:txBody>
          <a:bodyPr wrap="square" lIns="0" tIns="0" rIns="0" bIns="0" rtlCol="0"/>
          <a:lstStyle/>
          <a:p/>
        </p:txBody>
      </p:sp>
      <p:sp>
        <p:nvSpPr>
          <p:cNvPr id="95" name="object 95"/>
          <p:cNvSpPr/>
          <p:nvPr/>
        </p:nvSpPr>
        <p:spPr>
          <a:xfrm>
            <a:off x="1674241" y="3186683"/>
            <a:ext cx="90805" cy="48895"/>
          </a:xfrm>
          <a:custGeom>
            <a:avLst/>
            <a:gdLst/>
            <a:ahLst/>
            <a:cxnLst/>
            <a:rect l="l" t="t" r="r" b="b"/>
            <a:pathLst>
              <a:path w="90805" h="48894">
                <a:moveTo>
                  <a:pt x="53085" y="47879"/>
                </a:moveTo>
                <a:lnTo>
                  <a:pt x="63176" y="41737"/>
                </a:lnTo>
                <a:lnTo>
                  <a:pt x="71135" y="30940"/>
                </a:lnTo>
                <a:lnTo>
                  <a:pt x="76356" y="16642"/>
                </a:lnTo>
                <a:lnTo>
                  <a:pt x="78231" y="0"/>
                </a:lnTo>
                <a:lnTo>
                  <a:pt x="90423" y="0"/>
                </a:lnTo>
                <a:lnTo>
                  <a:pt x="87971" y="18978"/>
                </a:lnTo>
                <a:lnTo>
                  <a:pt x="81279" y="34480"/>
                </a:lnTo>
                <a:lnTo>
                  <a:pt x="71350" y="44934"/>
                </a:lnTo>
                <a:lnTo>
                  <a:pt x="59181" y="48768"/>
                </a:lnTo>
                <a:lnTo>
                  <a:pt x="46989" y="48768"/>
                </a:lnTo>
                <a:lnTo>
                  <a:pt x="36766" y="46089"/>
                </a:lnTo>
                <a:lnTo>
                  <a:pt x="27876" y="38576"/>
                </a:lnTo>
                <a:lnTo>
                  <a:pt x="20986" y="27015"/>
                </a:lnTo>
                <a:lnTo>
                  <a:pt x="16763" y="12192"/>
                </a:lnTo>
                <a:lnTo>
                  <a:pt x="0" y="12192"/>
                </a:lnTo>
                <a:lnTo>
                  <a:pt x="21843" y="0"/>
                </a:lnTo>
                <a:lnTo>
                  <a:pt x="45719" y="12192"/>
                </a:lnTo>
                <a:lnTo>
                  <a:pt x="28956" y="12192"/>
                </a:lnTo>
                <a:lnTo>
                  <a:pt x="33178" y="27015"/>
                </a:lnTo>
                <a:lnTo>
                  <a:pt x="40068" y="38576"/>
                </a:lnTo>
                <a:lnTo>
                  <a:pt x="48958" y="46089"/>
                </a:lnTo>
                <a:lnTo>
                  <a:pt x="59181" y="48768"/>
                </a:lnTo>
              </a:path>
            </a:pathLst>
          </a:custGeom>
          <a:ln w="9525">
            <a:solidFill>
              <a:srgbClr val="585858"/>
            </a:solidFill>
          </a:ln>
        </p:spPr>
        <p:txBody>
          <a:bodyPr wrap="square" lIns="0" tIns="0" rIns="0" bIns="0" rtlCol="0"/>
          <a:lstStyle/>
          <a:p/>
        </p:txBody>
      </p:sp>
      <p:sp>
        <p:nvSpPr>
          <p:cNvPr id="96" name="object 96"/>
          <p:cNvSpPr/>
          <p:nvPr/>
        </p:nvSpPr>
        <p:spPr>
          <a:xfrm>
            <a:off x="1274191" y="3798036"/>
            <a:ext cx="1369060" cy="572770"/>
          </a:xfrm>
          <a:custGeom>
            <a:avLst/>
            <a:gdLst/>
            <a:ahLst/>
            <a:cxnLst/>
            <a:rect l="l" t="t" r="r" b="b"/>
            <a:pathLst>
              <a:path w="1369060" h="572770">
                <a:moveTo>
                  <a:pt x="0" y="572604"/>
                </a:moveTo>
                <a:lnTo>
                  <a:pt x="1368679" y="572604"/>
                </a:lnTo>
                <a:lnTo>
                  <a:pt x="1368679" y="0"/>
                </a:lnTo>
                <a:lnTo>
                  <a:pt x="0" y="0"/>
                </a:lnTo>
                <a:lnTo>
                  <a:pt x="0" y="572604"/>
                </a:lnTo>
                <a:close/>
              </a:path>
            </a:pathLst>
          </a:custGeom>
          <a:solidFill>
            <a:srgbClr val="FFFFFF"/>
          </a:solidFill>
        </p:spPr>
        <p:txBody>
          <a:bodyPr wrap="square" lIns="0" tIns="0" rIns="0" bIns="0" rtlCol="0"/>
          <a:lstStyle/>
          <a:p/>
        </p:txBody>
      </p:sp>
      <p:sp>
        <p:nvSpPr>
          <p:cNvPr id="97" name="object 97"/>
          <p:cNvSpPr/>
          <p:nvPr/>
        </p:nvSpPr>
        <p:spPr>
          <a:xfrm>
            <a:off x="1274191" y="3798036"/>
            <a:ext cx="1369060" cy="572770"/>
          </a:xfrm>
          <a:custGeom>
            <a:avLst/>
            <a:gdLst/>
            <a:ahLst/>
            <a:cxnLst/>
            <a:rect l="l" t="t" r="r" b="b"/>
            <a:pathLst>
              <a:path w="1369060" h="572770">
                <a:moveTo>
                  <a:pt x="0" y="572604"/>
                </a:moveTo>
                <a:lnTo>
                  <a:pt x="1368679" y="572604"/>
                </a:lnTo>
                <a:lnTo>
                  <a:pt x="1368679" y="0"/>
                </a:lnTo>
                <a:lnTo>
                  <a:pt x="0" y="0"/>
                </a:lnTo>
                <a:lnTo>
                  <a:pt x="0" y="572604"/>
                </a:lnTo>
                <a:close/>
              </a:path>
            </a:pathLst>
          </a:custGeom>
          <a:ln w="9525">
            <a:solidFill>
              <a:srgbClr val="585858"/>
            </a:solidFill>
          </a:ln>
        </p:spPr>
        <p:txBody>
          <a:bodyPr wrap="square" lIns="0" tIns="0" rIns="0" bIns="0" rtlCol="0"/>
          <a:lstStyle/>
          <a:p/>
        </p:txBody>
      </p:sp>
      <p:sp>
        <p:nvSpPr>
          <p:cNvPr id="98" name="object 98"/>
          <p:cNvSpPr/>
          <p:nvPr/>
        </p:nvSpPr>
        <p:spPr>
          <a:xfrm>
            <a:off x="1654048" y="4108780"/>
            <a:ext cx="60960" cy="0"/>
          </a:xfrm>
          <a:custGeom>
            <a:avLst/>
            <a:gdLst/>
            <a:ahLst/>
            <a:cxnLst/>
            <a:rect l="l" t="t" r="r" b="b"/>
            <a:pathLst>
              <a:path w="60960">
                <a:moveTo>
                  <a:pt x="60578" y="0"/>
                </a:moveTo>
                <a:lnTo>
                  <a:pt x="0" y="0"/>
                </a:lnTo>
              </a:path>
            </a:pathLst>
          </a:custGeom>
          <a:ln w="9525">
            <a:solidFill>
              <a:srgbClr val="999999"/>
            </a:solidFill>
          </a:ln>
        </p:spPr>
        <p:txBody>
          <a:bodyPr wrap="square" lIns="0" tIns="0" rIns="0" bIns="0" rtlCol="0"/>
          <a:lstStyle/>
          <a:p/>
        </p:txBody>
      </p:sp>
      <p:sp>
        <p:nvSpPr>
          <p:cNvPr id="99" name="object 99"/>
          <p:cNvSpPr/>
          <p:nvPr/>
        </p:nvSpPr>
        <p:spPr>
          <a:xfrm>
            <a:off x="1313941" y="4065435"/>
            <a:ext cx="340360" cy="86995"/>
          </a:xfrm>
          <a:custGeom>
            <a:avLst/>
            <a:gdLst/>
            <a:ahLst/>
            <a:cxnLst/>
            <a:rect l="l" t="t" r="r" b="b"/>
            <a:pathLst>
              <a:path w="340360" h="86995">
                <a:moveTo>
                  <a:pt x="333502" y="0"/>
                </a:moveTo>
                <a:lnTo>
                  <a:pt x="6477" y="0"/>
                </a:lnTo>
                <a:lnTo>
                  <a:pt x="0" y="6464"/>
                </a:lnTo>
                <a:lnTo>
                  <a:pt x="0" y="80225"/>
                </a:lnTo>
                <a:lnTo>
                  <a:pt x="6477" y="86702"/>
                </a:lnTo>
                <a:lnTo>
                  <a:pt x="333502" y="86702"/>
                </a:lnTo>
                <a:lnTo>
                  <a:pt x="339978" y="80225"/>
                </a:lnTo>
                <a:lnTo>
                  <a:pt x="339978" y="6464"/>
                </a:lnTo>
                <a:lnTo>
                  <a:pt x="333502" y="0"/>
                </a:lnTo>
                <a:close/>
              </a:path>
            </a:pathLst>
          </a:custGeom>
          <a:solidFill>
            <a:srgbClr val="CCCCCC"/>
          </a:solidFill>
        </p:spPr>
        <p:txBody>
          <a:bodyPr wrap="square" lIns="0" tIns="0" rIns="0" bIns="0" rtlCol="0"/>
          <a:lstStyle/>
          <a:p/>
        </p:txBody>
      </p:sp>
      <p:sp>
        <p:nvSpPr>
          <p:cNvPr id="100" name="object 100"/>
          <p:cNvSpPr/>
          <p:nvPr/>
        </p:nvSpPr>
        <p:spPr>
          <a:xfrm>
            <a:off x="1313941" y="4065435"/>
            <a:ext cx="340360" cy="86995"/>
          </a:xfrm>
          <a:custGeom>
            <a:avLst/>
            <a:gdLst/>
            <a:ahLst/>
            <a:cxnLst/>
            <a:rect l="l" t="t" r="r" b="b"/>
            <a:pathLst>
              <a:path w="340360" h="86995">
                <a:moveTo>
                  <a:pt x="0" y="14452"/>
                </a:moveTo>
                <a:lnTo>
                  <a:pt x="0" y="6464"/>
                </a:lnTo>
                <a:lnTo>
                  <a:pt x="6477" y="0"/>
                </a:lnTo>
                <a:lnTo>
                  <a:pt x="14478" y="0"/>
                </a:lnTo>
                <a:lnTo>
                  <a:pt x="325501" y="0"/>
                </a:lnTo>
                <a:lnTo>
                  <a:pt x="333502" y="0"/>
                </a:lnTo>
                <a:lnTo>
                  <a:pt x="339978" y="6464"/>
                </a:lnTo>
                <a:lnTo>
                  <a:pt x="339978" y="14452"/>
                </a:lnTo>
                <a:lnTo>
                  <a:pt x="339978" y="72250"/>
                </a:lnTo>
                <a:lnTo>
                  <a:pt x="339978" y="80225"/>
                </a:lnTo>
                <a:lnTo>
                  <a:pt x="333502" y="86702"/>
                </a:lnTo>
                <a:lnTo>
                  <a:pt x="325501" y="86702"/>
                </a:lnTo>
                <a:lnTo>
                  <a:pt x="14478" y="86702"/>
                </a:lnTo>
                <a:lnTo>
                  <a:pt x="6477" y="86702"/>
                </a:lnTo>
                <a:lnTo>
                  <a:pt x="0" y="80225"/>
                </a:lnTo>
                <a:lnTo>
                  <a:pt x="0" y="72250"/>
                </a:lnTo>
                <a:lnTo>
                  <a:pt x="0" y="14452"/>
                </a:lnTo>
                <a:close/>
              </a:path>
            </a:pathLst>
          </a:custGeom>
          <a:ln w="9524">
            <a:solidFill>
              <a:srgbClr val="666666"/>
            </a:solidFill>
          </a:ln>
        </p:spPr>
        <p:txBody>
          <a:bodyPr wrap="square" lIns="0" tIns="0" rIns="0" bIns="0" rtlCol="0"/>
          <a:lstStyle/>
          <a:p/>
        </p:txBody>
      </p:sp>
      <p:sp>
        <p:nvSpPr>
          <p:cNvPr id="101" name="object 101"/>
          <p:cNvSpPr/>
          <p:nvPr/>
        </p:nvSpPr>
        <p:spPr>
          <a:xfrm>
            <a:off x="1714626" y="4065435"/>
            <a:ext cx="340360" cy="86995"/>
          </a:xfrm>
          <a:custGeom>
            <a:avLst/>
            <a:gdLst/>
            <a:ahLst/>
            <a:cxnLst/>
            <a:rect l="l" t="t" r="r" b="b"/>
            <a:pathLst>
              <a:path w="340360" h="86995">
                <a:moveTo>
                  <a:pt x="333375" y="0"/>
                </a:moveTo>
                <a:lnTo>
                  <a:pt x="6477" y="0"/>
                </a:lnTo>
                <a:lnTo>
                  <a:pt x="0" y="6464"/>
                </a:lnTo>
                <a:lnTo>
                  <a:pt x="0" y="80225"/>
                </a:lnTo>
                <a:lnTo>
                  <a:pt x="6477" y="86702"/>
                </a:lnTo>
                <a:lnTo>
                  <a:pt x="333375" y="86702"/>
                </a:lnTo>
                <a:lnTo>
                  <a:pt x="339852" y="80225"/>
                </a:lnTo>
                <a:lnTo>
                  <a:pt x="339852" y="6464"/>
                </a:lnTo>
                <a:lnTo>
                  <a:pt x="333375" y="0"/>
                </a:lnTo>
                <a:close/>
              </a:path>
            </a:pathLst>
          </a:custGeom>
          <a:solidFill>
            <a:srgbClr val="CCCCCC"/>
          </a:solidFill>
        </p:spPr>
        <p:txBody>
          <a:bodyPr wrap="square" lIns="0" tIns="0" rIns="0" bIns="0" rtlCol="0"/>
          <a:lstStyle/>
          <a:p/>
        </p:txBody>
      </p:sp>
      <p:sp>
        <p:nvSpPr>
          <p:cNvPr id="102" name="object 102"/>
          <p:cNvSpPr/>
          <p:nvPr/>
        </p:nvSpPr>
        <p:spPr>
          <a:xfrm>
            <a:off x="1714626" y="4065435"/>
            <a:ext cx="340360" cy="86995"/>
          </a:xfrm>
          <a:custGeom>
            <a:avLst/>
            <a:gdLst/>
            <a:ahLst/>
            <a:cxnLst/>
            <a:rect l="l" t="t" r="r" b="b"/>
            <a:pathLst>
              <a:path w="340360" h="86995">
                <a:moveTo>
                  <a:pt x="0" y="14452"/>
                </a:moveTo>
                <a:lnTo>
                  <a:pt x="0" y="6464"/>
                </a:lnTo>
                <a:lnTo>
                  <a:pt x="6477" y="0"/>
                </a:lnTo>
                <a:lnTo>
                  <a:pt x="14350" y="0"/>
                </a:lnTo>
                <a:lnTo>
                  <a:pt x="325374" y="0"/>
                </a:lnTo>
                <a:lnTo>
                  <a:pt x="333375" y="0"/>
                </a:lnTo>
                <a:lnTo>
                  <a:pt x="339852" y="6464"/>
                </a:lnTo>
                <a:lnTo>
                  <a:pt x="339852" y="14452"/>
                </a:lnTo>
                <a:lnTo>
                  <a:pt x="339852" y="72250"/>
                </a:lnTo>
                <a:lnTo>
                  <a:pt x="339852" y="80225"/>
                </a:lnTo>
                <a:lnTo>
                  <a:pt x="333375" y="86702"/>
                </a:lnTo>
                <a:lnTo>
                  <a:pt x="325374" y="86702"/>
                </a:lnTo>
                <a:lnTo>
                  <a:pt x="14350" y="86702"/>
                </a:lnTo>
                <a:lnTo>
                  <a:pt x="6477"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03" name="object 103"/>
          <p:cNvSpPr/>
          <p:nvPr/>
        </p:nvSpPr>
        <p:spPr>
          <a:xfrm>
            <a:off x="2054605" y="4108780"/>
            <a:ext cx="60960" cy="0"/>
          </a:xfrm>
          <a:custGeom>
            <a:avLst/>
            <a:gdLst/>
            <a:ahLst/>
            <a:cxnLst/>
            <a:rect l="l" t="t" r="r" b="b"/>
            <a:pathLst>
              <a:path w="60960">
                <a:moveTo>
                  <a:pt x="60579" y="0"/>
                </a:moveTo>
                <a:lnTo>
                  <a:pt x="0" y="0"/>
                </a:lnTo>
              </a:path>
            </a:pathLst>
          </a:custGeom>
          <a:ln w="9525">
            <a:solidFill>
              <a:srgbClr val="999999"/>
            </a:solidFill>
          </a:ln>
        </p:spPr>
        <p:txBody>
          <a:bodyPr wrap="square" lIns="0" tIns="0" rIns="0" bIns="0" rtlCol="0"/>
          <a:lstStyle/>
          <a:p/>
        </p:txBody>
      </p:sp>
      <p:sp>
        <p:nvSpPr>
          <p:cNvPr id="104" name="object 104"/>
          <p:cNvSpPr/>
          <p:nvPr/>
        </p:nvSpPr>
        <p:spPr>
          <a:xfrm>
            <a:off x="2115185" y="4065435"/>
            <a:ext cx="340360" cy="86995"/>
          </a:xfrm>
          <a:custGeom>
            <a:avLst/>
            <a:gdLst/>
            <a:ahLst/>
            <a:cxnLst/>
            <a:rect l="l" t="t" r="r" b="b"/>
            <a:pathLst>
              <a:path w="340360" h="86995">
                <a:moveTo>
                  <a:pt x="333501" y="0"/>
                </a:moveTo>
                <a:lnTo>
                  <a:pt x="6476" y="0"/>
                </a:lnTo>
                <a:lnTo>
                  <a:pt x="0" y="6464"/>
                </a:lnTo>
                <a:lnTo>
                  <a:pt x="0" y="80225"/>
                </a:lnTo>
                <a:lnTo>
                  <a:pt x="6476" y="86702"/>
                </a:lnTo>
                <a:lnTo>
                  <a:pt x="333501" y="86702"/>
                </a:lnTo>
                <a:lnTo>
                  <a:pt x="339978" y="80225"/>
                </a:lnTo>
                <a:lnTo>
                  <a:pt x="339978" y="6464"/>
                </a:lnTo>
                <a:lnTo>
                  <a:pt x="333501" y="0"/>
                </a:lnTo>
                <a:close/>
              </a:path>
            </a:pathLst>
          </a:custGeom>
          <a:solidFill>
            <a:srgbClr val="CCCCCC"/>
          </a:solidFill>
        </p:spPr>
        <p:txBody>
          <a:bodyPr wrap="square" lIns="0" tIns="0" rIns="0" bIns="0" rtlCol="0"/>
          <a:lstStyle/>
          <a:p/>
        </p:txBody>
      </p:sp>
      <p:sp>
        <p:nvSpPr>
          <p:cNvPr id="105" name="object 105"/>
          <p:cNvSpPr/>
          <p:nvPr/>
        </p:nvSpPr>
        <p:spPr>
          <a:xfrm>
            <a:off x="2115185" y="4065435"/>
            <a:ext cx="340360" cy="86995"/>
          </a:xfrm>
          <a:custGeom>
            <a:avLst/>
            <a:gdLst/>
            <a:ahLst/>
            <a:cxnLst/>
            <a:rect l="l" t="t" r="r" b="b"/>
            <a:pathLst>
              <a:path w="340360" h="86995">
                <a:moveTo>
                  <a:pt x="0" y="14452"/>
                </a:moveTo>
                <a:lnTo>
                  <a:pt x="0" y="6464"/>
                </a:lnTo>
                <a:lnTo>
                  <a:pt x="6476" y="0"/>
                </a:lnTo>
                <a:lnTo>
                  <a:pt x="14477" y="0"/>
                </a:lnTo>
                <a:lnTo>
                  <a:pt x="325500" y="0"/>
                </a:lnTo>
                <a:lnTo>
                  <a:pt x="333501" y="0"/>
                </a:lnTo>
                <a:lnTo>
                  <a:pt x="339978" y="6464"/>
                </a:lnTo>
                <a:lnTo>
                  <a:pt x="339978" y="14452"/>
                </a:lnTo>
                <a:lnTo>
                  <a:pt x="339978" y="72250"/>
                </a:lnTo>
                <a:lnTo>
                  <a:pt x="339978" y="80225"/>
                </a:lnTo>
                <a:lnTo>
                  <a:pt x="333501" y="86702"/>
                </a:lnTo>
                <a:lnTo>
                  <a:pt x="325500" y="86702"/>
                </a:lnTo>
                <a:lnTo>
                  <a:pt x="14477"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06" name="object 106"/>
          <p:cNvSpPr/>
          <p:nvPr/>
        </p:nvSpPr>
        <p:spPr>
          <a:xfrm>
            <a:off x="1347977" y="4156824"/>
            <a:ext cx="272415" cy="163830"/>
          </a:xfrm>
          <a:custGeom>
            <a:avLst/>
            <a:gdLst/>
            <a:ahLst/>
            <a:cxnLst/>
            <a:rect l="l" t="t" r="r" b="b"/>
            <a:pathLst>
              <a:path w="272415" h="163829">
                <a:moveTo>
                  <a:pt x="271906" y="41516"/>
                </a:moveTo>
                <a:lnTo>
                  <a:pt x="0" y="41516"/>
                </a:lnTo>
                <a:lnTo>
                  <a:pt x="0" y="163474"/>
                </a:lnTo>
                <a:lnTo>
                  <a:pt x="271906" y="163474"/>
                </a:lnTo>
                <a:lnTo>
                  <a:pt x="271906" y="41516"/>
                </a:lnTo>
                <a:close/>
              </a:path>
              <a:path w="272415" h="163829">
                <a:moveTo>
                  <a:pt x="77597" y="0"/>
                </a:moveTo>
                <a:lnTo>
                  <a:pt x="45338" y="41516"/>
                </a:lnTo>
                <a:lnTo>
                  <a:pt x="113284" y="41516"/>
                </a:lnTo>
                <a:lnTo>
                  <a:pt x="77597" y="0"/>
                </a:lnTo>
                <a:close/>
              </a:path>
            </a:pathLst>
          </a:custGeom>
          <a:solidFill>
            <a:srgbClr val="EDEDED"/>
          </a:solidFill>
        </p:spPr>
        <p:txBody>
          <a:bodyPr wrap="square" lIns="0" tIns="0" rIns="0" bIns="0" rtlCol="0"/>
          <a:lstStyle/>
          <a:p/>
        </p:txBody>
      </p:sp>
      <p:sp>
        <p:nvSpPr>
          <p:cNvPr id="107" name="object 107"/>
          <p:cNvSpPr/>
          <p:nvPr/>
        </p:nvSpPr>
        <p:spPr>
          <a:xfrm>
            <a:off x="1347977" y="4156824"/>
            <a:ext cx="272415" cy="163830"/>
          </a:xfrm>
          <a:custGeom>
            <a:avLst/>
            <a:gdLst/>
            <a:ahLst/>
            <a:cxnLst/>
            <a:rect l="l" t="t" r="r" b="b"/>
            <a:pathLst>
              <a:path w="272415" h="163829">
                <a:moveTo>
                  <a:pt x="0" y="41516"/>
                </a:moveTo>
                <a:lnTo>
                  <a:pt x="45338" y="41516"/>
                </a:lnTo>
                <a:lnTo>
                  <a:pt x="77597" y="0"/>
                </a:lnTo>
                <a:lnTo>
                  <a:pt x="113284" y="41516"/>
                </a:lnTo>
                <a:lnTo>
                  <a:pt x="271906" y="41516"/>
                </a:lnTo>
                <a:lnTo>
                  <a:pt x="271906" y="61849"/>
                </a:lnTo>
                <a:lnTo>
                  <a:pt x="271906" y="92341"/>
                </a:lnTo>
                <a:lnTo>
                  <a:pt x="271906" y="163474"/>
                </a:lnTo>
                <a:lnTo>
                  <a:pt x="113284"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08" name="object 108"/>
          <p:cNvSpPr/>
          <p:nvPr/>
        </p:nvSpPr>
        <p:spPr>
          <a:xfrm>
            <a:off x="1748535" y="4156824"/>
            <a:ext cx="272415" cy="163830"/>
          </a:xfrm>
          <a:custGeom>
            <a:avLst/>
            <a:gdLst/>
            <a:ahLst/>
            <a:cxnLst/>
            <a:rect l="l" t="t" r="r" b="b"/>
            <a:pathLst>
              <a:path w="272414" h="163829">
                <a:moveTo>
                  <a:pt x="272033" y="41516"/>
                </a:moveTo>
                <a:lnTo>
                  <a:pt x="0" y="41516"/>
                </a:lnTo>
                <a:lnTo>
                  <a:pt x="0" y="163474"/>
                </a:lnTo>
                <a:lnTo>
                  <a:pt x="272033" y="163474"/>
                </a:lnTo>
                <a:lnTo>
                  <a:pt x="272033" y="41516"/>
                </a:lnTo>
                <a:close/>
              </a:path>
              <a:path w="272414" h="163829">
                <a:moveTo>
                  <a:pt x="77724" y="0"/>
                </a:moveTo>
                <a:lnTo>
                  <a:pt x="45338" y="41516"/>
                </a:lnTo>
                <a:lnTo>
                  <a:pt x="113283" y="41516"/>
                </a:lnTo>
                <a:lnTo>
                  <a:pt x="77724" y="0"/>
                </a:lnTo>
                <a:close/>
              </a:path>
            </a:pathLst>
          </a:custGeom>
          <a:solidFill>
            <a:srgbClr val="EDEDED"/>
          </a:solidFill>
        </p:spPr>
        <p:txBody>
          <a:bodyPr wrap="square" lIns="0" tIns="0" rIns="0" bIns="0" rtlCol="0"/>
          <a:lstStyle/>
          <a:p/>
        </p:txBody>
      </p:sp>
      <p:sp>
        <p:nvSpPr>
          <p:cNvPr id="109" name="object 109"/>
          <p:cNvSpPr/>
          <p:nvPr/>
        </p:nvSpPr>
        <p:spPr>
          <a:xfrm>
            <a:off x="1748535" y="4156824"/>
            <a:ext cx="272415" cy="163830"/>
          </a:xfrm>
          <a:custGeom>
            <a:avLst/>
            <a:gdLst/>
            <a:ahLst/>
            <a:cxnLst/>
            <a:rect l="l" t="t" r="r" b="b"/>
            <a:pathLst>
              <a:path w="272414" h="163829">
                <a:moveTo>
                  <a:pt x="0" y="41516"/>
                </a:moveTo>
                <a:lnTo>
                  <a:pt x="45338" y="41516"/>
                </a:lnTo>
                <a:lnTo>
                  <a:pt x="77724" y="0"/>
                </a:lnTo>
                <a:lnTo>
                  <a:pt x="113283" y="41516"/>
                </a:lnTo>
                <a:lnTo>
                  <a:pt x="272033" y="41516"/>
                </a:lnTo>
                <a:lnTo>
                  <a:pt x="272033" y="61849"/>
                </a:lnTo>
                <a:lnTo>
                  <a:pt x="272033" y="92341"/>
                </a:lnTo>
                <a:lnTo>
                  <a:pt x="272033" y="163474"/>
                </a:lnTo>
                <a:lnTo>
                  <a:pt x="113283"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10" name="object 110"/>
          <p:cNvSpPr/>
          <p:nvPr/>
        </p:nvSpPr>
        <p:spPr>
          <a:xfrm>
            <a:off x="2149220" y="4156824"/>
            <a:ext cx="272415" cy="163830"/>
          </a:xfrm>
          <a:custGeom>
            <a:avLst/>
            <a:gdLst/>
            <a:ahLst/>
            <a:cxnLst/>
            <a:rect l="l" t="t" r="r" b="b"/>
            <a:pathLst>
              <a:path w="272414" h="163829">
                <a:moveTo>
                  <a:pt x="271906" y="41516"/>
                </a:moveTo>
                <a:lnTo>
                  <a:pt x="0" y="41516"/>
                </a:lnTo>
                <a:lnTo>
                  <a:pt x="0" y="163474"/>
                </a:lnTo>
                <a:lnTo>
                  <a:pt x="271906" y="163474"/>
                </a:lnTo>
                <a:lnTo>
                  <a:pt x="271906" y="41516"/>
                </a:lnTo>
                <a:close/>
              </a:path>
              <a:path w="272414" h="163829">
                <a:moveTo>
                  <a:pt x="77724" y="0"/>
                </a:moveTo>
                <a:lnTo>
                  <a:pt x="45339" y="41516"/>
                </a:lnTo>
                <a:lnTo>
                  <a:pt x="113284" y="41516"/>
                </a:lnTo>
                <a:lnTo>
                  <a:pt x="77724" y="0"/>
                </a:lnTo>
                <a:close/>
              </a:path>
            </a:pathLst>
          </a:custGeom>
          <a:solidFill>
            <a:srgbClr val="EDEDED"/>
          </a:solidFill>
        </p:spPr>
        <p:txBody>
          <a:bodyPr wrap="square" lIns="0" tIns="0" rIns="0" bIns="0" rtlCol="0"/>
          <a:lstStyle/>
          <a:p/>
        </p:txBody>
      </p:sp>
      <p:sp>
        <p:nvSpPr>
          <p:cNvPr id="111" name="object 111"/>
          <p:cNvSpPr/>
          <p:nvPr/>
        </p:nvSpPr>
        <p:spPr>
          <a:xfrm>
            <a:off x="2149220" y="4156824"/>
            <a:ext cx="272415" cy="163830"/>
          </a:xfrm>
          <a:custGeom>
            <a:avLst/>
            <a:gdLst/>
            <a:ahLst/>
            <a:cxnLst/>
            <a:rect l="l" t="t" r="r" b="b"/>
            <a:pathLst>
              <a:path w="272414" h="163829">
                <a:moveTo>
                  <a:pt x="0" y="41516"/>
                </a:moveTo>
                <a:lnTo>
                  <a:pt x="45339" y="41516"/>
                </a:lnTo>
                <a:lnTo>
                  <a:pt x="77724" y="0"/>
                </a:lnTo>
                <a:lnTo>
                  <a:pt x="113284" y="41516"/>
                </a:lnTo>
                <a:lnTo>
                  <a:pt x="271906" y="41516"/>
                </a:lnTo>
                <a:lnTo>
                  <a:pt x="271906" y="61849"/>
                </a:lnTo>
                <a:lnTo>
                  <a:pt x="271906" y="92341"/>
                </a:lnTo>
                <a:lnTo>
                  <a:pt x="271906" y="163474"/>
                </a:lnTo>
                <a:lnTo>
                  <a:pt x="113284" y="163474"/>
                </a:lnTo>
                <a:lnTo>
                  <a:pt x="45339"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12" name="object 112"/>
          <p:cNvSpPr/>
          <p:nvPr/>
        </p:nvSpPr>
        <p:spPr>
          <a:xfrm>
            <a:off x="1972817" y="3862070"/>
            <a:ext cx="626745" cy="133985"/>
          </a:xfrm>
          <a:custGeom>
            <a:avLst/>
            <a:gdLst/>
            <a:ahLst/>
            <a:cxnLst/>
            <a:rect l="l" t="t" r="r" b="b"/>
            <a:pathLst>
              <a:path w="626744" h="133985">
                <a:moveTo>
                  <a:pt x="0" y="0"/>
                </a:moveTo>
                <a:lnTo>
                  <a:pt x="0" y="114757"/>
                </a:lnTo>
                <a:lnTo>
                  <a:pt x="11186" y="119842"/>
                </a:lnTo>
                <a:lnTo>
                  <a:pt x="91725" y="128282"/>
                </a:lnTo>
                <a:lnTo>
                  <a:pt x="155109" y="131272"/>
                </a:lnTo>
                <a:lnTo>
                  <a:pt x="229922" y="133200"/>
                </a:lnTo>
                <a:lnTo>
                  <a:pt x="313181" y="133883"/>
                </a:lnTo>
                <a:lnTo>
                  <a:pt x="396441" y="133200"/>
                </a:lnTo>
                <a:lnTo>
                  <a:pt x="471254" y="131272"/>
                </a:lnTo>
                <a:lnTo>
                  <a:pt x="534638" y="128282"/>
                </a:lnTo>
                <a:lnTo>
                  <a:pt x="583607" y="124412"/>
                </a:lnTo>
                <a:lnTo>
                  <a:pt x="626363" y="114757"/>
                </a:lnTo>
                <a:lnTo>
                  <a:pt x="626363" y="19151"/>
                </a:lnTo>
                <a:lnTo>
                  <a:pt x="313181" y="19151"/>
                </a:lnTo>
                <a:lnTo>
                  <a:pt x="229922" y="18464"/>
                </a:lnTo>
                <a:lnTo>
                  <a:pt x="155109" y="16528"/>
                </a:lnTo>
                <a:lnTo>
                  <a:pt x="91725" y="13528"/>
                </a:lnTo>
                <a:lnTo>
                  <a:pt x="42756" y="9650"/>
                </a:lnTo>
                <a:lnTo>
                  <a:pt x="11186" y="5078"/>
                </a:lnTo>
                <a:lnTo>
                  <a:pt x="0" y="0"/>
                </a:lnTo>
                <a:close/>
              </a:path>
              <a:path w="626744" h="133985">
                <a:moveTo>
                  <a:pt x="626363" y="0"/>
                </a:moveTo>
                <a:lnTo>
                  <a:pt x="583607" y="9650"/>
                </a:lnTo>
                <a:lnTo>
                  <a:pt x="534638" y="13528"/>
                </a:lnTo>
                <a:lnTo>
                  <a:pt x="471254" y="16528"/>
                </a:lnTo>
                <a:lnTo>
                  <a:pt x="396441" y="18464"/>
                </a:lnTo>
                <a:lnTo>
                  <a:pt x="313181" y="19151"/>
                </a:lnTo>
                <a:lnTo>
                  <a:pt x="626363" y="19151"/>
                </a:lnTo>
                <a:lnTo>
                  <a:pt x="626363" y="0"/>
                </a:lnTo>
                <a:close/>
              </a:path>
            </a:pathLst>
          </a:custGeom>
          <a:solidFill>
            <a:srgbClr val="EDEDED"/>
          </a:solidFill>
        </p:spPr>
        <p:txBody>
          <a:bodyPr wrap="square" lIns="0" tIns="0" rIns="0" bIns="0" rtlCol="0"/>
          <a:lstStyle/>
          <a:p/>
        </p:txBody>
      </p:sp>
      <p:sp>
        <p:nvSpPr>
          <p:cNvPr id="113" name="object 113"/>
          <p:cNvSpPr/>
          <p:nvPr/>
        </p:nvSpPr>
        <p:spPr>
          <a:xfrm>
            <a:off x="1972817" y="3862120"/>
            <a:ext cx="626745" cy="0"/>
          </a:xfrm>
          <a:custGeom>
            <a:avLst/>
            <a:gdLst/>
            <a:ahLst/>
            <a:cxnLst/>
            <a:rect l="l" t="t" r="r" b="b"/>
            <a:pathLst>
              <a:path w="626744">
                <a:moveTo>
                  <a:pt x="0" y="0"/>
                </a:moveTo>
                <a:lnTo>
                  <a:pt x="626363" y="0"/>
                </a:lnTo>
              </a:path>
            </a:pathLst>
          </a:custGeom>
          <a:ln w="38201">
            <a:solidFill>
              <a:srgbClr val="F5F5F5"/>
            </a:solidFill>
          </a:ln>
        </p:spPr>
        <p:txBody>
          <a:bodyPr wrap="square" lIns="0" tIns="0" rIns="0" bIns="0" rtlCol="0"/>
          <a:lstStyle/>
          <a:p/>
        </p:txBody>
      </p:sp>
      <p:sp>
        <p:nvSpPr>
          <p:cNvPr id="114" name="object 114"/>
          <p:cNvSpPr/>
          <p:nvPr/>
        </p:nvSpPr>
        <p:spPr>
          <a:xfrm>
            <a:off x="1972817" y="3843020"/>
            <a:ext cx="626745" cy="38735"/>
          </a:xfrm>
          <a:custGeom>
            <a:avLst/>
            <a:gdLst/>
            <a:ahLst/>
            <a:cxnLst/>
            <a:rect l="l" t="t" r="r" b="b"/>
            <a:pathLst>
              <a:path w="626744" h="38735">
                <a:moveTo>
                  <a:pt x="626363" y="19049"/>
                </a:moveTo>
                <a:lnTo>
                  <a:pt x="583607" y="28700"/>
                </a:lnTo>
                <a:lnTo>
                  <a:pt x="534638" y="32578"/>
                </a:lnTo>
                <a:lnTo>
                  <a:pt x="471254" y="35578"/>
                </a:lnTo>
                <a:lnTo>
                  <a:pt x="396441" y="37514"/>
                </a:lnTo>
                <a:lnTo>
                  <a:pt x="313181" y="38201"/>
                </a:lnTo>
                <a:lnTo>
                  <a:pt x="229922" y="37514"/>
                </a:lnTo>
                <a:lnTo>
                  <a:pt x="155109" y="35578"/>
                </a:lnTo>
                <a:lnTo>
                  <a:pt x="91725" y="32578"/>
                </a:lnTo>
                <a:lnTo>
                  <a:pt x="42756" y="28700"/>
                </a:lnTo>
                <a:lnTo>
                  <a:pt x="0" y="19049"/>
                </a:lnTo>
                <a:lnTo>
                  <a:pt x="11186" y="13978"/>
                </a:lnTo>
                <a:lnTo>
                  <a:pt x="91725" y="5572"/>
                </a:lnTo>
                <a:lnTo>
                  <a:pt x="155109" y="2596"/>
                </a:lnTo>
                <a:lnTo>
                  <a:pt x="229922" y="679"/>
                </a:lnTo>
                <a:lnTo>
                  <a:pt x="313181" y="0"/>
                </a:lnTo>
                <a:lnTo>
                  <a:pt x="396441" y="679"/>
                </a:lnTo>
                <a:lnTo>
                  <a:pt x="471254" y="2596"/>
                </a:lnTo>
                <a:lnTo>
                  <a:pt x="534638" y="5572"/>
                </a:lnTo>
                <a:lnTo>
                  <a:pt x="583607" y="9426"/>
                </a:lnTo>
                <a:lnTo>
                  <a:pt x="626363" y="19049"/>
                </a:lnTo>
                <a:close/>
              </a:path>
            </a:pathLst>
          </a:custGeom>
          <a:ln w="9525">
            <a:solidFill>
              <a:srgbClr val="585858"/>
            </a:solidFill>
          </a:ln>
        </p:spPr>
        <p:txBody>
          <a:bodyPr wrap="square" lIns="0" tIns="0" rIns="0" bIns="0" rtlCol="0"/>
          <a:lstStyle/>
          <a:p/>
        </p:txBody>
      </p:sp>
      <p:sp>
        <p:nvSpPr>
          <p:cNvPr id="115" name="object 115"/>
          <p:cNvSpPr/>
          <p:nvPr/>
        </p:nvSpPr>
        <p:spPr>
          <a:xfrm>
            <a:off x="1972817" y="3862070"/>
            <a:ext cx="626745" cy="133985"/>
          </a:xfrm>
          <a:custGeom>
            <a:avLst/>
            <a:gdLst/>
            <a:ahLst/>
            <a:cxnLst/>
            <a:rect l="l" t="t" r="r" b="b"/>
            <a:pathLst>
              <a:path w="626744" h="133985">
                <a:moveTo>
                  <a:pt x="626363" y="0"/>
                </a:moveTo>
                <a:lnTo>
                  <a:pt x="626363" y="114757"/>
                </a:lnTo>
                <a:lnTo>
                  <a:pt x="615177" y="119842"/>
                </a:lnTo>
                <a:lnTo>
                  <a:pt x="534638" y="128282"/>
                </a:lnTo>
                <a:lnTo>
                  <a:pt x="471254" y="131272"/>
                </a:lnTo>
                <a:lnTo>
                  <a:pt x="396441" y="133200"/>
                </a:lnTo>
                <a:lnTo>
                  <a:pt x="313181" y="133883"/>
                </a:lnTo>
                <a:lnTo>
                  <a:pt x="229922" y="133200"/>
                </a:lnTo>
                <a:lnTo>
                  <a:pt x="155109" y="131272"/>
                </a:lnTo>
                <a:lnTo>
                  <a:pt x="91725" y="128282"/>
                </a:lnTo>
                <a:lnTo>
                  <a:pt x="42756" y="124412"/>
                </a:lnTo>
                <a:lnTo>
                  <a:pt x="0" y="114757"/>
                </a:lnTo>
                <a:lnTo>
                  <a:pt x="0" y="0"/>
                </a:lnTo>
              </a:path>
            </a:pathLst>
          </a:custGeom>
          <a:ln w="9525">
            <a:solidFill>
              <a:srgbClr val="585858"/>
            </a:solidFill>
          </a:ln>
        </p:spPr>
        <p:txBody>
          <a:bodyPr wrap="square" lIns="0" tIns="0" rIns="0" bIns="0" rtlCol="0"/>
          <a:lstStyle/>
          <a:p/>
        </p:txBody>
      </p:sp>
      <p:sp>
        <p:nvSpPr>
          <p:cNvPr id="116" name="object 116"/>
          <p:cNvSpPr/>
          <p:nvPr/>
        </p:nvSpPr>
        <p:spPr>
          <a:xfrm>
            <a:off x="2236216" y="4005834"/>
            <a:ext cx="59690" cy="48895"/>
          </a:xfrm>
          <a:custGeom>
            <a:avLst/>
            <a:gdLst/>
            <a:ahLst/>
            <a:cxnLst/>
            <a:rect l="l" t="t" r="r" b="b"/>
            <a:pathLst>
              <a:path w="59689" h="48895">
                <a:moveTo>
                  <a:pt x="28956" y="12191"/>
                </a:moveTo>
                <a:lnTo>
                  <a:pt x="16763" y="12191"/>
                </a:lnTo>
                <a:lnTo>
                  <a:pt x="20986" y="27003"/>
                </a:lnTo>
                <a:lnTo>
                  <a:pt x="27876" y="38574"/>
                </a:lnTo>
                <a:lnTo>
                  <a:pt x="36766" y="46105"/>
                </a:lnTo>
                <a:lnTo>
                  <a:pt x="46989" y="48793"/>
                </a:lnTo>
                <a:lnTo>
                  <a:pt x="59181" y="48793"/>
                </a:lnTo>
                <a:lnTo>
                  <a:pt x="48958" y="46105"/>
                </a:lnTo>
                <a:lnTo>
                  <a:pt x="40068" y="38574"/>
                </a:lnTo>
                <a:lnTo>
                  <a:pt x="33178" y="27003"/>
                </a:lnTo>
                <a:lnTo>
                  <a:pt x="28956" y="12191"/>
                </a:lnTo>
                <a:close/>
              </a:path>
              <a:path w="59689" h="48895">
                <a:moveTo>
                  <a:pt x="21843" y="0"/>
                </a:moveTo>
                <a:lnTo>
                  <a:pt x="0" y="12191"/>
                </a:lnTo>
                <a:lnTo>
                  <a:pt x="45719" y="12191"/>
                </a:lnTo>
                <a:lnTo>
                  <a:pt x="21843" y="0"/>
                </a:lnTo>
                <a:close/>
              </a:path>
            </a:pathLst>
          </a:custGeom>
          <a:solidFill>
            <a:srgbClr val="EDEDED"/>
          </a:solidFill>
        </p:spPr>
        <p:txBody>
          <a:bodyPr wrap="square" lIns="0" tIns="0" rIns="0" bIns="0" rtlCol="0"/>
          <a:lstStyle/>
          <a:p/>
        </p:txBody>
      </p:sp>
      <p:sp>
        <p:nvSpPr>
          <p:cNvPr id="117" name="object 117"/>
          <p:cNvSpPr/>
          <p:nvPr/>
        </p:nvSpPr>
        <p:spPr>
          <a:xfrm>
            <a:off x="2289301" y="4005834"/>
            <a:ext cx="37465" cy="48895"/>
          </a:xfrm>
          <a:custGeom>
            <a:avLst/>
            <a:gdLst/>
            <a:ahLst/>
            <a:cxnLst/>
            <a:rect l="l" t="t" r="r" b="b"/>
            <a:pathLst>
              <a:path w="37464" h="48895">
                <a:moveTo>
                  <a:pt x="37337" y="0"/>
                </a:moveTo>
                <a:lnTo>
                  <a:pt x="25146" y="0"/>
                </a:lnTo>
                <a:lnTo>
                  <a:pt x="23270" y="16653"/>
                </a:lnTo>
                <a:lnTo>
                  <a:pt x="18049" y="30946"/>
                </a:lnTo>
                <a:lnTo>
                  <a:pt x="10090" y="41730"/>
                </a:lnTo>
                <a:lnTo>
                  <a:pt x="0" y="47853"/>
                </a:lnTo>
                <a:lnTo>
                  <a:pt x="2031" y="48475"/>
                </a:lnTo>
                <a:lnTo>
                  <a:pt x="4064" y="48793"/>
                </a:lnTo>
                <a:lnTo>
                  <a:pt x="6096" y="48793"/>
                </a:lnTo>
                <a:lnTo>
                  <a:pt x="18264" y="44959"/>
                </a:lnTo>
                <a:lnTo>
                  <a:pt x="28193" y="34502"/>
                </a:lnTo>
                <a:lnTo>
                  <a:pt x="34885" y="18993"/>
                </a:lnTo>
                <a:lnTo>
                  <a:pt x="37337" y="0"/>
                </a:lnTo>
                <a:close/>
              </a:path>
            </a:pathLst>
          </a:custGeom>
          <a:solidFill>
            <a:srgbClr val="BEBEBE"/>
          </a:solidFill>
        </p:spPr>
        <p:txBody>
          <a:bodyPr wrap="square" lIns="0" tIns="0" rIns="0" bIns="0" rtlCol="0"/>
          <a:lstStyle/>
          <a:p/>
        </p:txBody>
      </p:sp>
      <p:sp>
        <p:nvSpPr>
          <p:cNvPr id="118" name="object 118"/>
          <p:cNvSpPr/>
          <p:nvPr/>
        </p:nvSpPr>
        <p:spPr>
          <a:xfrm>
            <a:off x="2236216" y="4005834"/>
            <a:ext cx="90805" cy="48895"/>
          </a:xfrm>
          <a:custGeom>
            <a:avLst/>
            <a:gdLst/>
            <a:ahLst/>
            <a:cxnLst/>
            <a:rect l="l" t="t" r="r" b="b"/>
            <a:pathLst>
              <a:path w="90805" h="48895">
                <a:moveTo>
                  <a:pt x="53085" y="47853"/>
                </a:moveTo>
                <a:lnTo>
                  <a:pt x="63176" y="41730"/>
                </a:lnTo>
                <a:lnTo>
                  <a:pt x="71135" y="30946"/>
                </a:lnTo>
                <a:lnTo>
                  <a:pt x="76356" y="16653"/>
                </a:lnTo>
                <a:lnTo>
                  <a:pt x="78231" y="0"/>
                </a:lnTo>
                <a:lnTo>
                  <a:pt x="90423" y="0"/>
                </a:lnTo>
                <a:lnTo>
                  <a:pt x="87971" y="18993"/>
                </a:lnTo>
                <a:lnTo>
                  <a:pt x="81279" y="34502"/>
                </a:lnTo>
                <a:lnTo>
                  <a:pt x="71350" y="44959"/>
                </a:lnTo>
                <a:lnTo>
                  <a:pt x="59181" y="48793"/>
                </a:lnTo>
                <a:lnTo>
                  <a:pt x="46989" y="48793"/>
                </a:lnTo>
                <a:lnTo>
                  <a:pt x="36766" y="46105"/>
                </a:lnTo>
                <a:lnTo>
                  <a:pt x="27876" y="38574"/>
                </a:lnTo>
                <a:lnTo>
                  <a:pt x="20986" y="27003"/>
                </a:lnTo>
                <a:lnTo>
                  <a:pt x="16763" y="12191"/>
                </a:lnTo>
                <a:lnTo>
                  <a:pt x="0" y="12191"/>
                </a:lnTo>
                <a:lnTo>
                  <a:pt x="21843" y="0"/>
                </a:lnTo>
                <a:lnTo>
                  <a:pt x="45719" y="12191"/>
                </a:lnTo>
                <a:lnTo>
                  <a:pt x="28956" y="12191"/>
                </a:lnTo>
                <a:lnTo>
                  <a:pt x="33178" y="27003"/>
                </a:lnTo>
                <a:lnTo>
                  <a:pt x="40068" y="38574"/>
                </a:lnTo>
                <a:lnTo>
                  <a:pt x="48958" y="46105"/>
                </a:lnTo>
                <a:lnTo>
                  <a:pt x="59181" y="48793"/>
                </a:lnTo>
              </a:path>
            </a:pathLst>
          </a:custGeom>
          <a:ln w="9525">
            <a:solidFill>
              <a:srgbClr val="585858"/>
            </a:solidFill>
          </a:ln>
        </p:spPr>
        <p:txBody>
          <a:bodyPr wrap="square" lIns="0" tIns="0" rIns="0" bIns="0" rtlCol="0"/>
          <a:lstStyle/>
          <a:p/>
        </p:txBody>
      </p:sp>
      <p:sp>
        <p:nvSpPr>
          <p:cNvPr id="119" name="object 119"/>
          <p:cNvSpPr/>
          <p:nvPr/>
        </p:nvSpPr>
        <p:spPr>
          <a:xfrm>
            <a:off x="2893441" y="4236186"/>
            <a:ext cx="1369060" cy="572770"/>
          </a:xfrm>
          <a:custGeom>
            <a:avLst/>
            <a:gdLst/>
            <a:ahLst/>
            <a:cxnLst/>
            <a:rect l="l" t="t" r="r" b="b"/>
            <a:pathLst>
              <a:path w="1369060" h="572770">
                <a:moveTo>
                  <a:pt x="0" y="572604"/>
                </a:moveTo>
                <a:lnTo>
                  <a:pt x="1368679" y="572604"/>
                </a:lnTo>
                <a:lnTo>
                  <a:pt x="1368679" y="0"/>
                </a:lnTo>
                <a:lnTo>
                  <a:pt x="0" y="0"/>
                </a:lnTo>
                <a:lnTo>
                  <a:pt x="0" y="572604"/>
                </a:lnTo>
                <a:close/>
              </a:path>
            </a:pathLst>
          </a:custGeom>
          <a:solidFill>
            <a:srgbClr val="FFFFFF"/>
          </a:solidFill>
        </p:spPr>
        <p:txBody>
          <a:bodyPr wrap="square" lIns="0" tIns="0" rIns="0" bIns="0" rtlCol="0"/>
          <a:lstStyle/>
          <a:p/>
        </p:txBody>
      </p:sp>
      <p:sp>
        <p:nvSpPr>
          <p:cNvPr id="120" name="object 120"/>
          <p:cNvSpPr/>
          <p:nvPr/>
        </p:nvSpPr>
        <p:spPr>
          <a:xfrm>
            <a:off x="2893441" y="4236186"/>
            <a:ext cx="1369060" cy="572770"/>
          </a:xfrm>
          <a:custGeom>
            <a:avLst/>
            <a:gdLst/>
            <a:ahLst/>
            <a:cxnLst/>
            <a:rect l="l" t="t" r="r" b="b"/>
            <a:pathLst>
              <a:path w="1369060" h="572770">
                <a:moveTo>
                  <a:pt x="0" y="572604"/>
                </a:moveTo>
                <a:lnTo>
                  <a:pt x="1368679" y="572604"/>
                </a:lnTo>
                <a:lnTo>
                  <a:pt x="1368679" y="0"/>
                </a:lnTo>
                <a:lnTo>
                  <a:pt x="0" y="0"/>
                </a:lnTo>
                <a:lnTo>
                  <a:pt x="0" y="572604"/>
                </a:lnTo>
                <a:close/>
              </a:path>
            </a:pathLst>
          </a:custGeom>
          <a:ln w="9525">
            <a:solidFill>
              <a:srgbClr val="585858"/>
            </a:solidFill>
          </a:ln>
        </p:spPr>
        <p:txBody>
          <a:bodyPr wrap="square" lIns="0" tIns="0" rIns="0" bIns="0" rtlCol="0"/>
          <a:lstStyle/>
          <a:p/>
        </p:txBody>
      </p:sp>
      <p:sp>
        <p:nvSpPr>
          <p:cNvPr id="121" name="object 121"/>
          <p:cNvSpPr/>
          <p:nvPr/>
        </p:nvSpPr>
        <p:spPr>
          <a:xfrm>
            <a:off x="3273297" y="4546930"/>
            <a:ext cx="60960" cy="0"/>
          </a:xfrm>
          <a:custGeom>
            <a:avLst/>
            <a:gdLst/>
            <a:ahLst/>
            <a:cxnLst/>
            <a:rect l="l" t="t" r="r" b="b"/>
            <a:pathLst>
              <a:path w="60960">
                <a:moveTo>
                  <a:pt x="60578" y="0"/>
                </a:moveTo>
                <a:lnTo>
                  <a:pt x="0" y="0"/>
                </a:lnTo>
              </a:path>
            </a:pathLst>
          </a:custGeom>
          <a:ln w="9525">
            <a:solidFill>
              <a:srgbClr val="999999"/>
            </a:solidFill>
          </a:ln>
        </p:spPr>
        <p:txBody>
          <a:bodyPr wrap="square" lIns="0" tIns="0" rIns="0" bIns="0" rtlCol="0"/>
          <a:lstStyle/>
          <a:p/>
        </p:txBody>
      </p:sp>
      <p:sp>
        <p:nvSpPr>
          <p:cNvPr id="122" name="object 122"/>
          <p:cNvSpPr/>
          <p:nvPr/>
        </p:nvSpPr>
        <p:spPr>
          <a:xfrm>
            <a:off x="2933192" y="4503585"/>
            <a:ext cx="340360" cy="86995"/>
          </a:xfrm>
          <a:custGeom>
            <a:avLst/>
            <a:gdLst/>
            <a:ahLst/>
            <a:cxnLst/>
            <a:rect l="l" t="t" r="r" b="b"/>
            <a:pathLst>
              <a:path w="340360" h="86995">
                <a:moveTo>
                  <a:pt x="333502" y="0"/>
                </a:moveTo>
                <a:lnTo>
                  <a:pt x="6476" y="0"/>
                </a:lnTo>
                <a:lnTo>
                  <a:pt x="0" y="6464"/>
                </a:lnTo>
                <a:lnTo>
                  <a:pt x="0" y="80225"/>
                </a:lnTo>
                <a:lnTo>
                  <a:pt x="6476" y="86702"/>
                </a:lnTo>
                <a:lnTo>
                  <a:pt x="333502" y="86702"/>
                </a:lnTo>
                <a:lnTo>
                  <a:pt x="339979" y="80225"/>
                </a:lnTo>
                <a:lnTo>
                  <a:pt x="339979" y="6464"/>
                </a:lnTo>
                <a:lnTo>
                  <a:pt x="333502" y="0"/>
                </a:lnTo>
                <a:close/>
              </a:path>
            </a:pathLst>
          </a:custGeom>
          <a:solidFill>
            <a:srgbClr val="CCCCCC"/>
          </a:solidFill>
        </p:spPr>
        <p:txBody>
          <a:bodyPr wrap="square" lIns="0" tIns="0" rIns="0" bIns="0" rtlCol="0"/>
          <a:lstStyle/>
          <a:p/>
        </p:txBody>
      </p:sp>
      <p:sp>
        <p:nvSpPr>
          <p:cNvPr id="123" name="object 123"/>
          <p:cNvSpPr/>
          <p:nvPr/>
        </p:nvSpPr>
        <p:spPr>
          <a:xfrm>
            <a:off x="2933192" y="4503585"/>
            <a:ext cx="340360" cy="86995"/>
          </a:xfrm>
          <a:custGeom>
            <a:avLst/>
            <a:gdLst/>
            <a:ahLst/>
            <a:cxnLst/>
            <a:rect l="l" t="t" r="r" b="b"/>
            <a:pathLst>
              <a:path w="340360" h="86995">
                <a:moveTo>
                  <a:pt x="0" y="14452"/>
                </a:moveTo>
                <a:lnTo>
                  <a:pt x="0" y="6464"/>
                </a:lnTo>
                <a:lnTo>
                  <a:pt x="6476" y="0"/>
                </a:lnTo>
                <a:lnTo>
                  <a:pt x="14477" y="0"/>
                </a:lnTo>
                <a:lnTo>
                  <a:pt x="325500" y="0"/>
                </a:lnTo>
                <a:lnTo>
                  <a:pt x="333502" y="0"/>
                </a:lnTo>
                <a:lnTo>
                  <a:pt x="339979" y="6464"/>
                </a:lnTo>
                <a:lnTo>
                  <a:pt x="339979" y="14452"/>
                </a:lnTo>
                <a:lnTo>
                  <a:pt x="339979" y="72250"/>
                </a:lnTo>
                <a:lnTo>
                  <a:pt x="339979" y="80225"/>
                </a:lnTo>
                <a:lnTo>
                  <a:pt x="333502" y="86702"/>
                </a:lnTo>
                <a:lnTo>
                  <a:pt x="325500" y="86702"/>
                </a:lnTo>
                <a:lnTo>
                  <a:pt x="14477"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24" name="object 124"/>
          <p:cNvSpPr/>
          <p:nvPr/>
        </p:nvSpPr>
        <p:spPr>
          <a:xfrm>
            <a:off x="3333877" y="4503585"/>
            <a:ext cx="340360" cy="86995"/>
          </a:xfrm>
          <a:custGeom>
            <a:avLst/>
            <a:gdLst/>
            <a:ahLst/>
            <a:cxnLst/>
            <a:rect l="l" t="t" r="r" b="b"/>
            <a:pathLst>
              <a:path w="340360" h="86995">
                <a:moveTo>
                  <a:pt x="333375" y="0"/>
                </a:moveTo>
                <a:lnTo>
                  <a:pt x="6476" y="0"/>
                </a:lnTo>
                <a:lnTo>
                  <a:pt x="0" y="6464"/>
                </a:lnTo>
                <a:lnTo>
                  <a:pt x="0" y="80225"/>
                </a:lnTo>
                <a:lnTo>
                  <a:pt x="6476" y="86702"/>
                </a:lnTo>
                <a:lnTo>
                  <a:pt x="333375" y="86702"/>
                </a:lnTo>
                <a:lnTo>
                  <a:pt x="339851" y="80225"/>
                </a:lnTo>
                <a:lnTo>
                  <a:pt x="339851" y="6464"/>
                </a:lnTo>
                <a:lnTo>
                  <a:pt x="333375" y="0"/>
                </a:lnTo>
                <a:close/>
              </a:path>
            </a:pathLst>
          </a:custGeom>
          <a:solidFill>
            <a:srgbClr val="CCCCCC"/>
          </a:solidFill>
        </p:spPr>
        <p:txBody>
          <a:bodyPr wrap="square" lIns="0" tIns="0" rIns="0" bIns="0" rtlCol="0"/>
          <a:lstStyle/>
          <a:p/>
        </p:txBody>
      </p:sp>
      <p:sp>
        <p:nvSpPr>
          <p:cNvPr id="125" name="object 125"/>
          <p:cNvSpPr/>
          <p:nvPr/>
        </p:nvSpPr>
        <p:spPr>
          <a:xfrm>
            <a:off x="3333877" y="4503585"/>
            <a:ext cx="340360" cy="86995"/>
          </a:xfrm>
          <a:custGeom>
            <a:avLst/>
            <a:gdLst/>
            <a:ahLst/>
            <a:cxnLst/>
            <a:rect l="l" t="t" r="r" b="b"/>
            <a:pathLst>
              <a:path w="340360" h="86995">
                <a:moveTo>
                  <a:pt x="0" y="14452"/>
                </a:moveTo>
                <a:lnTo>
                  <a:pt x="0" y="6464"/>
                </a:lnTo>
                <a:lnTo>
                  <a:pt x="6476" y="0"/>
                </a:lnTo>
                <a:lnTo>
                  <a:pt x="14350" y="0"/>
                </a:lnTo>
                <a:lnTo>
                  <a:pt x="325374" y="0"/>
                </a:lnTo>
                <a:lnTo>
                  <a:pt x="333375" y="0"/>
                </a:lnTo>
                <a:lnTo>
                  <a:pt x="339851" y="6464"/>
                </a:lnTo>
                <a:lnTo>
                  <a:pt x="339851" y="14452"/>
                </a:lnTo>
                <a:lnTo>
                  <a:pt x="339851" y="72250"/>
                </a:lnTo>
                <a:lnTo>
                  <a:pt x="339851" y="80225"/>
                </a:lnTo>
                <a:lnTo>
                  <a:pt x="333375" y="86702"/>
                </a:lnTo>
                <a:lnTo>
                  <a:pt x="325374" y="86702"/>
                </a:lnTo>
                <a:lnTo>
                  <a:pt x="14350"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26" name="object 126"/>
          <p:cNvSpPr/>
          <p:nvPr/>
        </p:nvSpPr>
        <p:spPr>
          <a:xfrm>
            <a:off x="3673855" y="4546930"/>
            <a:ext cx="60960" cy="0"/>
          </a:xfrm>
          <a:custGeom>
            <a:avLst/>
            <a:gdLst/>
            <a:ahLst/>
            <a:cxnLst/>
            <a:rect l="l" t="t" r="r" b="b"/>
            <a:pathLst>
              <a:path w="60960">
                <a:moveTo>
                  <a:pt x="60579" y="0"/>
                </a:moveTo>
                <a:lnTo>
                  <a:pt x="0" y="0"/>
                </a:lnTo>
              </a:path>
            </a:pathLst>
          </a:custGeom>
          <a:ln w="9525">
            <a:solidFill>
              <a:srgbClr val="999999"/>
            </a:solidFill>
          </a:ln>
        </p:spPr>
        <p:txBody>
          <a:bodyPr wrap="square" lIns="0" tIns="0" rIns="0" bIns="0" rtlCol="0"/>
          <a:lstStyle/>
          <a:p/>
        </p:txBody>
      </p:sp>
      <p:sp>
        <p:nvSpPr>
          <p:cNvPr id="127" name="object 127"/>
          <p:cNvSpPr/>
          <p:nvPr/>
        </p:nvSpPr>
        <p:spPr>
          <a:xfrm>
            <a:off x="3734434" y="4503585"/>
            <a:ext cx="340360" cy="86995"/>
          </a:xfrm>
          <a:custGeom>
            <a:avLst/>
            <a:gdLst/>
            <a:ahLst/>
            <a:cxnLst/>
            <a:rect l="l" t="t" r="r" b="b"/>
            <a:pathLst>
              <a:path w="340360" h="86995">
                <a:moveTo>
                  <a:pt x="333501" y="0"/>
                </a:moveTo>
                <a:lnTo>
                  <a:pt x="6476" y="0"/>
                </a:lnTo>
                <a:lnTo>
                  <a:pt x="0" y="6464"/>
                </a:lnTo>
                <a:lnTo>
                  <a:pt x="0" y="80225"/>
                </a:lnTo>
                <a:lnTo>
                  <a:pt x="6476" y="86702"/>
                </a:lnTo>
                <a:lnTo>
                  <a:pt x="333501" y="86702"/>
                </a:lnTo>
                <a:lnTo>
                  <a:pt x="339978" y="80225"/>
                </a:lnTo>
                <a:lnTo>
                  <a:pt x="339978" y="6464"/>
                </a:lnTo>
                <a:lnTo>
                  <a:pt x="333501" y="0"/>
                </a:lnTo>
                <a:close/>
              </a:path>
            </a:pathLst>
          </a:custGeom>
          <a:solidFill>
            <a:srgbClr val="CCCCCC"/>
          </a:solidFill>
        </p:spPr>
        <p:txBody>
          <a:bodyPr wrap="square" lIns="0" tIns="0" rIns="0" bIns="0" rtlCol="0"/>
          <a:lstStyle/>
          <a:p/>
        </p:txBody>
      </p:sp>
      <p:sp>
        <p:nvSpPr>
          <p:cNvPr id="128" name="object 128"/>
          <p:cNvSpPr/>
          <p:nvPr/>
        </p:nvSpPr>
        <p:spPr>
          <a:xfrm>
            <a:off x="3734434" y="4503585"/>
            <a:ext cx="340360" cy="86995"/>
          </a:xfrm>
          <a:custGeom>
            <a:avLst/>
            <a:gdLst/>
            <a:ahLst/>
            <a:cxnLst/>
            <a:rect l="l" t="t" r="r" b="b"/>
            <a:pathLst>
              <a:path w="340360" h="86995">
                <a:moveTo>
                  <a:pt x="0" y="14452"/>
                </a:moveTo>
                <a:lnTo>
                  <a:pt x="0" y="6464"/>
                </a:lnTo>
                <a:lnTo>
                  <a:pt x="6476" y="0"/>
                </a:lnTo>
                <a:lnTo>
                  <a:pt x="14477" y="0"/>
                </a:lnTo>
                <a:lnTo>
                  <a:pt x="325500" y="0"/>
                </a:lnTo>
                <a:lnTo>
                  <a:pt x="333501" y="0"/>
                </a:lnTo>
                <a:lnTo>
                  <a:pt x="339978" y="6464"/>
                </a:lnTo>
                <a:lnTo>
                  <a:pt x="339978" y="14452"/>
                </a:lnTo>
                <a:lnTo>
                  <a:pt x="339978" y="72250"/>
                </a:lnTo>
                <a:lnTo>
                  <a:pt x="339978" y="80225"/>
                </a:lnTo>
                <a:lnTo>
                  <a:pt x="333501" y="86702"/>
                </a:lnTo>
                <a:lnTo>
                  <a:pt x="325500" y="86702"/>
                </a:lnTo>
                <a:lnTo>
                  <a:pt x="14477"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29" name="object 129"/>
          <p:cNvSpPr/>
          <p:nvPr/>
        </p:nvSpPr>
        <p:spPr>
          <a:xfrm>
            <a:off x="2967227" y="4594974"/>
            <a:ext cx="272415" cy="163830"/>
          </a:xfrm>
          <a:custGeom>
            <a:avLst/>
            <a:gdLst/>
            <a:ahLst/>
            <a:cxnLst/>
            <a:rect l="l" t="t" r="r" b="b"/>
            <a:pathLst>
              <a:path w="272414" h="163829">
                <a:moveTo>
                  <a:pt x="271907" y="41516"/>
                </a:moveTo>
                <a:lnTo>
                  <a:pt x="0" y="41516"/>
                </a:lnTo>
                <a:lnTo>
                  <a:pt x="0" y="163474"/>
                </a:lnTo>
                <a:lnTo>
                  <a:pt x="271907" y="163474"/>
                </a:lnTo>
                <a:lnTo>
                  <a:pt x="271907" y="41516"/>
                </a:lnTo>
                <a:close/>
              </a:path>
              <a:path w="272414" h="163829">
                <a:moveTo>
                  <a:pt x="77597" y="0"/>
                </a:moveTo>
                <a:lnTo>
                  <a:pt x="45339" y="41516"/>
                </a:lnTo>
                <a:lnTo>
                  <a:pt x="113284" y="41516"/>
                </a:lnTo>
                <a:lnTo>
                  <a:pt x="77597" y="0"/>
                </a:lnTo>
                <a:close/>
              </a:path>
            </a:pathLst>
          </a:custGeom>
          <a:solidFill>
            <a:srgbClr val="EDEDED"/>
          </a:solidFill>
        </p:spPr>
        <p:txBody>
          <a:bodyPr wrap="square" lIns="0" tIns="0" rIns="0" bIns="0" rtlCol="0"/>
          <a:lstStyle/>
          <a:p/>
        </p:txBody>
      </p:sp>
      <p:sp>
        <p:nvSpPr>
          <p:cNvPr id="130" name="object 130"/>
          <p:cNvSpPr/>
          <p:nvPr/>
        </p:nvSpPr>
        <p:spPr>
          <a:xfrm>
            <a:off x="2967227" y="4594974"/>
            <a:ext cx="272415" cy="163830"/>
          </a:xfrm>
          <a:custGeom>
            <a:avLst/>
            <a:gdLst/>
            <a:ahLst/>
            <a:cxnLst/>
            <a:rect l="l" t="t" r="r" b="b"/>
            <a:pathLst>
              <a:path w="272414" h="163829">
                <a:moveTo>
                  <a:pt x="0" y="41516"/>
                </a:moveTo>
                <a:lnTo>
                  <a:pt x="45339" y="41516"/>
                </a:lnTo>
                <a:lnTo>
                  <a:pt x="77597" y="0"/>
                </a:lnTo>
                <a:lnTo>
                  <a:pt x="113284" y="41516"/>
                </a:lnTo>
                <a:lnTo>
                  <a:pt x="271907" y="41516"/>
                </a:lnTo>
                <a:lnTo>
                  <a:pt x="271907" y="61849"/>
                </a:lnTo>
                <a:lnTo>
                  <a:pt x="271907" y="92341"/>
                </a:lnTo>
                <a:lnTo>
                  <a:pt x="271907" y="163474"/>
                </a:lnTo>
                <a:lnTo>
                  <a:pt x="113284" y="163474"/>
                </a:lnTo>
                <a:lnTo>
                  <a:pt x="45339"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31" name="object 131"/>
          <p:cNvSpPr/>
          <p:nvPr/>
        </p:nvSpPr>
        <p:spPr>
          <a:xfrm>
            <a:off x="3367785" y="4594974"/>
            <a:ext cx="272415" cy="163830"/>
          </a:xfrm>
          <a:custGeom>
            <a:avLst/>
            <a:gdLst/>
            <a:ahLst/>
            <a:cxnLst/>
            <a:rect l="l" t="t" r="r" b="b"/>
            <a:pathLst>
              <a:path w="272414" h="163829">
                <a:moveTo>
                  <a:pt x="272034" y="41516"/>
                </a:moveTo>
                <a:lnTo>
                  <a:pt x="0" y="41516"/>
                </a:lnTo>
                <a:lnTo>
                  <a:pt x="0" y="163474"/>
                </a:lnTo>
                <a:lnTo>
                  <a:pt x="272034" y="163474"/>
                </a:lnTo>
                <a:lnTo>
                  <a:pt x="272034" y="41516"/>
                </a:lnTo>
                <a:close/>
              </a:path>
              <a:path w="272414" h="163829">
                <a:moveTo>
                  <a:pt x="77724" y="0"/>
                </a:moveTo>
                <a:lnTo>
                  <a:pt x="45338" y="41516"/>
                </a:lnTo>
                <a:lnTo>
                  <a:pt x="113284" y="41516"/>
                </a:lnTo>
                <a:lnTo>
                  <a:pt x="77724" y="0"/>
                </a:lnTo>
                <a:close/>
              </a:path>
            </a:pathLst>
          </a:custGeom>
          <a:solidFill>
            <a:srgbClr val="EDEDED"/>
          </a:solidFill>
        </p:spPr>
        <p:txBody>
          <a:bodyPr wrap="square" lIns="0" tIns="0" rIns="0" bIns="0" rtlCol="0"/>
          <a:lstStyle/>
          <a:p/>
        </p:txBody>
      </p:sp>
      <p:sp>
        <p:nvSpPr>
          <p:cNvPr id="132" name="object 132"/>
          <p:cNvSpPr/>
          <p:nvPr/>
        </p:nvSpPr>
        <p:spPr>
          <a:xfrm>
            <a:off x="3367785" y="4594974"/>
            <a:ext cx="272415" cy="163830"/>
          </a:xfrm>
          <a:custGeom>
            <a:avLst/>
            <a:gdLst/>
            <a:ahLst/>
            <a:cxnLst/>
            <a:rect l="l" t="t" r="r" b="b"/>
            <a:pathLst>
              <a:path w="272414" h="163829">
                <a:moveTo>
                  <a:pt x="0" y="41516"/>
                </a:moveTo>
                <a:lnTo>
                  <a:pt x="45338" y="41516"/>
                </a:lnTo>
                <a:lnTo>
                  <a:pt x="77724" y="0"/>
                </a:lnTo>
                <a:lnTo>
                  <a:pt x="113284" y="41516"/>
                </a:lnTo>
                <a:lnTo>
                  <a:pt x="272034" y="41516"/>
                </a:lnTo>
                <a:lnTo>
                  <a:pt x="272034" y="61849"/>
                </a:lnTo>
                <a:lnTo>
                  <a:pt x="272034" y="92341"/>
                </a:lnTo>
                <a:lnTo>
                  <a:pt x="272034" y="163474"/>
                </a:lnTo>
                <a:lnTo>
                  <a:pt x="113284"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33" name="object 133"/>
          <p:cNvSpPr/>
          <p:nvPr/>
        </p:nvSpPr>
        <p:spPr>
          <a:xfrm>
            <a:off x="3768471" y="4594974"/>
            <a:ext cx="272415" cy="163830"/>
          </a:xfrm>
          <a:custGeom>
            <a:avLst/>
            <a:gdLst/>
            <a:ahLst/>
            <a:cxnLst/>
            <a:rect l="l" t="t" r="r" b="b"/>
            <a:pathLst>
              <a:path w="272414" h="163829">
                <a:moveTo>
                  <a:pt x="271906" y="41516"/>
                </a:moveTo>
                <a:lnTo>
                  <a:pt x="0" y="41516"/>
                </a:lnTo>
                <a:lnTo>
                  <a:pt x="0" y="163474"/>
                </a:lnTo>
                <a:lnTo>
                  <a:pt x="271906" y="163474"/>
                </a:lnTo>
                <a:lnTo>
                  <a:pt x="271906" y="41516"/>
                </a:lnTo>
                <a:close/>
              </a:path>
              <a:path w="272414" h="163829">
                <a:moveTo>
                  <a:pt x="77724" y="0"/>
                </a:moveTo>
                <a:lnTo>
                  <a:pt x="45338" y="41516"/>
                </a:lnTo>
                <a:lnTo>
                  <a:pt x="113283" y="41516"/>
                </a:lnTo>
                <a:lnTo>
                  <a:pt x="77724" y="0"/>
                </a:lnTo>
                <a:close/>
              </a:path>
            </a:pathLst>
          </a:custGeom>
          <a:solidFill>
            <a:srgbClr val="EDEDED"/>
          </a:solidFill>
        </p:spPr>
        <p:txBody>
          <a:bodyPr wrap="square" lIns="0" tIns="0" rIns="0" bIns="0" rtlCol="0"/>
          <a:lstStyle/>
          <a:p/>
        </p:txBody>
      </p:sp>
      <p:sp>
        <p:nvSpPr>
          <p:cNvPr id="134" name="object 134"/>
          <p:cNvSpPr/>
          <p:nvPr/>
        </p:nvSpPr>
        <p:spPr>
          <a:xfrm>
            <a:off x="3768471" y="4594974"/>
            <a:ext cx="272415" cy="163830"/>
          </a:xfrm>
          <a:custGeom>
            <a:avLst/>
            <a:gdLst/>
            <a:ahLst/>
            <a:cxnLst/>
            <a:rect l="l" t="t" r="r" b="b"/>
            <a:pathLst>
              <a:path w="272414" h="163829">
                <a:moveTo>
                  <a:pt x="0" y="41516"/>
                </a:moveTo>
                <a:lnTo>
                  <a:pt x="45338" y="41516"/>
                </a:lnTo>
                <a:lnTo>
                  <a:pt x="77724" y="0"/>
                </a:lnTo>
                <a:lnTo>
                  <a:pt x="113283" y="41516"/>
                </a:lnTo>
                <a:lnTo>
                  <a:pt x="271906" y="41516"/>
                </a:lnTo>
                <a:lnTo>
                  <a:pt x="271906" y="61849"/>
                </a:lnTo>
                <a:lnTo>
                  <a:pt x="271906" y="92341"/>
                </a:lnTo>
                <a:lnTo>
                  <a:pt x="271906" y="163474"/>
                </a:lnTo>
                <a:lnTo>
                  <a:pt x="113283"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35" name="object 135"/>
          <p:cNvSpPr/>
          <p:nvPr/>
        </p:nvSpPr>
        <p:spPr>
          <a:xfrm>
            <a:off x="3592067" y="4300258"/>
            <a:ext cx="626745" cy="133985"/>
          </a:xfrm>
          <a:custGeom>
            <a:avLst/>
            <a:gdLst/>
            <a:ahLst/>
            <a:cxnLst/>
            <a:rect l="l" t="t" r="r" b="b"/>
            <a:pathLst>
              <a:path w="626745" h="133985">
                <a:moveTo>
                  <a:pt x="0" y="0"/>
                </a:moveTo>
                <a:lnTo>
                  <a:pt x="0" y="114719"/>
                </a:lnTo>
                <a:lnTo>
                  <a:pt x="11186" y="119804"/>
                </a:lnTo>
                <a:lnTo>
                  <a:pt x="91725" y="128244"/>
                </a:lnTo>
                <a:lnTo>
                  <a:pt x="155109" y="131234"/>
                </a:lnTo>
                <a:lnTo>
                  <a:pt x="229922" y="133162"/>
                </a:lnTo>
                <a:lnTo>
                  <a:pt x="313182" y="133845"/>
                </a:lnTo>
                <a:lnTo>
                  <a:pt x="396441" y="133162"/>
                </a:lnTo>
                <a:lnTo>
                  <a:pt x="471254" y="131234"/>
                </a:lnTo>
                <a:lnTo>
                  <a:pt x="534638" y="128244"/>
                </a:lnTo>
                <a:lnTo>
                  <a:pt x="583607" y="124373"/>
                </a:lnTo>
                <a:lnTo>
                  <a:pt x="626364" y="114719"/>
                </a:lnTo>
                <a:lnTo>
                  <a:pt x="626364" y="19113"/>
                </a:lnTo>
                <a:lnTo>
                  <a:pt x="313182" y="19113"/>
                </a:lnTo>
                <a:lnTo>
                  <a:pt x="229922" y="18430"/>
                </a:lnTo>
                <a:lnTo>
                  <a:pt x="155109" y="16503"/>
                </a:lnTo>
                <a:lnTo>
                  <a:pt x="91725" y="13514"/>
                </a:lnTo>
                <a:lnTo>
                  <a:pt x="42756" y="9645"/>
                </a:lnTo>
                <a:lnTo>
                  <a:pt x="11186" y="5080"/>
                </a:lnTo>
                <a:lnTo>
                  <a:pt x="0" y="0"/>
                </a:lnTo>
                <a:close/>
              </a:path>
              <a:path w="626745" h="133985">
                <a:moveTo>
                  <a:pt x="626364" y="0"/>
                </a:moveTo>
                <a:lnTo>
                  <a:pt x="583607" y="9645"/>
                </a:lnTo>
                <a:lnTo>
                  <a:pt x="534638" y="13514"/>
                </a:lnTo>
                <a:lnTo>
                  <a:pt x="471254" y="16503"/>
                </a:lnTo>
                <a:lnTo>
                  <a:pt x="396441" y="18430"/>
                </a:lnTo>
                <a:lnTo>
                  <a:pt x="313182" y="19113"/>
                </a:lnTo>
                <a:lnTo>
                  <a:pt x="626364" y="19113"/>
                </a:lnTo>
                <a:lnTo>
                  <a:pt x="626364" y="0"/>
                </a:lnTo>
                <a:close/>
              </a:path>
            </a:pathLst>
          </a:custGeom>
          <a:solidFill>
            <a:srgbClr val="EDEDED"/>
          </a:solidFill>
        </p:spPr>
        <p:txBody>
          <a:bodyPr wrap="square" lIns="0" tIns="0" rIns="0" bIns="0" rtlCol="0"/>
          <a:lstStyle/>
          <a:p/>
        </p:txBody>
      </p:sp>
      <p:sp>
        <p:nvSpPr>
          <p:cNvPr id="136" name="object 136"/>
          <p:cNvSpPr/>
          <p:nvPr/>
        </p:nvSpPr>
        <p:spPr>
          <a:xfrm>
            <a:off x="3592067" y="4300251"/>
            <a:ext cx="626745" cy="0"/>
          </a:xfrm>
          <a:custGeom>
            <a:avLst/>
            <a:gdLst/>
            <a:ahLst/>
            <a:cxnLst/>
            <a:rect l="l" t="t" r="r" b="b"/>
            <a:pathLst>
              <a:path w="626745">
                <a:moveTo>
                  <a:pt x="0" y="0"/>
                </a:moveTo>
                <a:lnTo>
                  <a:pt x="626364" y="0"/>
                </a:lnTo>
              </a:path>
            </a:pathLst>
          </a:custGeom>
          <a:ln w="38239">
            <a:solidFill>
              <a:srgbClr val="F5F5F5"/>
            </a:solidFill>
          </a:ln>
        </p:spPr>
        <p:txBody>
          <a:bodyPr wrap="square" lIns="0" tIns="0" rIns="0" bIns="0" rtlCol="0"/>
          <a:lstStyle/>
          <a:p/>
        </p:txBody>
      </p:sp>
      <p:sp>
        <p:nvSpPr>
          <p:cNvPr id="137" name="object 137"/>
          <p:cNvSpPr/>
          <p:nvPr/>
        </p:nvSpPr>
        <p:spPr>
          <a:xfrm>
            <a:off x="3592067" y="4281131"/>
            <a:ext cx="626745" cy="38735"/>
          </a:xfrm>
          <a:custGeom>
            <a:avLst/>
            <a:gdLst/>
            <a:ahLst/>
            <a:cxnLst/>
            <a:rect l="l" t="t" r="r" b="b"/>
            <a:pathLst>
              <a:path w="626745" h="38735">
                <a:moveTo>
                  <a:pt x="626364" y="19126"/>
                </a:moveTo>
                <a:lnTo>
                  <a:pt x="583607" y="28772"/>
                </a:lnTo>
                <a:lnTo>
                  <a:pt x="534638" y="32640"/>
                </a:lnTo>
                <a:lnTo>
                  <a:pt x="471254" y="35629"/>
                </a:lnTo>
                <a:lnTo>
                  <a:pt x="396441" y="37556"/>
                </a:lnTo>
                <a:lnTo>
                  <a:pt x="313182" y="38239"/>
                </a:lnTo>
                <a:lnTo>
                  <a:pt x="229922" y="37556"/>
                </a:lnTo>
                <a:lnTo>
                  <a:pt x="155109" y="35629"/>
                </a:lnTo>
                <a:lnTo>
                  <a:pt x="91725" y="32640"/>
                </a:lnTo>
                <a:lnTo>
                  <a:pt x="42756" y="28772"/>
                </a:lnTo>
                <a:lnTo>
                  <a:pt x="0" y="19126"/>
                </a:lnTo>
                <a:lnTo>
                  <a:pt x="11186" y="14040"/>
                </a:lnTo>
                <a:lnTo>
                  <a:pt x="91725" y="5600"/>
                </a:lnTo>
                <a:lnTo>
                  <a:pt x="155109" y="2610"/>
                </a:lnTo>
                <a:lnTo>
                  <a:pt x="229922" y="682"/>
                </a:lnTo>
                <a:lnTo>
                  <a:pt x="313182" y="0"/>
                </a:lnTo>
                <a:lnTo>
                  <a:pt x="396441" y="682"/>
                </a:lnTo>
                <a:lnTo>
                  <a:pt x="471254" y="2610"/>
                </a:lnTo>
                <a:lnTo>
                  <a:pt x="534638" y="5600"/>
                </a:lnTo>
                <a:lnTo>
                  <a:pt x="583607" y="9471"/>
                </a:lnTo>
                <a:lnTo>
                  <a:pt x="626364" y="19126"/>
                </a:lnTo>
                <a:close/>
              </a:path>
            </a:pathLst>
          </a:custGeom>
          <a:ln w="9525">
            <a:solidFill>
              <a:srgbClr val="585858"/>
            </a:solidFill>
          </a:ln>
        </p:spPr>
        <p:txBody>
          <a:bodyPr wrap="square" lIns="0" tIns="0" rIns="0" bIns="0" rtlCol="0"/>
          <a:lstStyle/>
          <a:p/>
        </p:txBody>
      </p:sp>
      <p:sp>
        <p:nvSpPr>
          <p:cNvPr id="138" name="object 138"/>
          <p:cNvSpPr/>
          <p:nvPr/>
        </p:nvSpPr>
        <p:spPr>
          <a:xfrm>
            <a:off x="3592067" y="4300258"/>
            <a:ext cx="626745" cy="133985"/>
          </a:xfrm>
          <a:custGeom>
            <a:avLst/>
            <a:gdLst/>
            <a:ahLst/>
            <a:cxnLst/>
            <a:rect l="l" t="t" r="r" b="b"/>
            <a:pathLst>
              <a:path w="626745" h="133985">
                <a:moveTo>
                  <a:pt x="626364" y="0"/>
                </a:moveTo>
                <a:lnTo>
                  <a:pt x="626364" y="114719"/>
                </a:lnTo>
                <a:lnTo>
                  <a:pt x="615177" y="119804"/>
                </a:lnTo>
                <a:lnTo>
                  <a:pt x="534638" y="128244"/>
                </a:lnTo>
                <a:lnTo>
                  <a:pt x="471254" y="131234"/>
                </a:lnTo>
                <a:lnTo>
                  <a:pt x="396441" y="133162"/>
                </a:lnTo>
                <a:lnTo>
                  <a:pt x="313182" y="133845"/>
                </a:lnTo>
                <a:lnTo>
                  <a:pt x="229922" y="133162"/>
                </a:lnTo>
                <a:lnTo>
                  <a:pt x="155109" y="131234"/>
                </a:lnTo>
                <a:lnTo>
                  <a:pt x="91725" y="128244"/>
                </a:lnTo>
                <a:lnTo>
                  <a:pt x="42756" y="124373"/>
                </a:lnTo>
                <a:lnTo>
                  <a:pt x="0" y="114719"/>
                </a:lnTo>
                <a:lnTo>
                  <a:pt x="0" y="0"/>
                </a:lnTo>
              </a:path>
            </a:pathLst>
          </a:custGeom>
          <a:ln w="9525">
            <a:solidFill>
              <a:srgbClr val="585858"/>
            </a:solidFill>
          </a:ln>
        </p:spPr>
        <p:txBody>
          <a:bodyPr wrap="square" lIns="0" tIns="0" rIns="0" bIns="0" rtlCol="0"/>
          <a:lstStyle/>
          <a:p/>
        </p:txBody>
      </p:sp>
      <p:sp>
        <p:nvSpPr>
          <p:cNvPr id="139" name="object 139"/>
          <p:cNvSpPr/>
          <p:nvPr/>
        </p:nvSpPr>
        <p:spPr>
          <a:xfrm>
            <a:off x="3855465" y="4443984"/>
            <a:ext cx="59690" cy="48895"/>
          </a:xfrm>
          <a:custGeom>
            <a:avLst/>
            <a:gdLst/>
            <a:ahLst/>
            <a:cxnLst/>
            <a:rect l="l" t="t" r="r" b="b"/>
            <a:pathLst>
              <a:path w="59689" h="48895">
                <a:moveTo>
                  <a:pt x="28956" y="12191"/>
                </a:moveTo>
                <a:lnTo>
                  <a:pt x="16763" y="12191"/>
                </a:lnTo>
                <a:lnTo>
                  <a:pt x="20986" y="27003"/>
                </a:lnTo>
                <a:lnTo>
                  <a:pt x="27876" y="38574"/>
                </a:lnTo>
                <a:lnTo>
                  <a:pt x="36766" y="46105"/>
                </a:lnTo>
                <a:lnTo>
                  <a:pt x="46989" y="48793"/>
                </a:lnTo>
                <a:lnTo>
                  <a:pt x="59182" y="48793"/>
                </a:lnTo>
                <a:lnTo>
                  <a:pt x="48958" y="46105"/>
                </a:lnTo>
                <a:lnTo>
                  <a:pt x="40068" y="38574"/>
                </a:lnTo>
                <a:lnTo>
                  <a:pt x="33178" y="27003"/>
                </a:lnTo>
                <a:lnTo>
                  <a:pt x="28956" y="12191"/>
                </a:lnTo>
                <a:close/>
              </a:path>
              <a:path w="59689" h="48895">
                <a:moveTo>
                  <a:pt x="21844" y="0"/>
                </a:moveTo>
                <a:lnTo>
                  <a:pt x="0" y="12191"/>
                </a:lnTo>
                <a:lnTo>
                  <a:pt x="45720" y="12191"/>
                </a:lnTo>
                <a:lnTo>
                  <a:pt x="21844" y="0"/>
                </a:lnTo>
                <a:close/>
              </a:path>
            </a:pathLst>
          </a:custGeom>
          <a:solidFill>
            <a:srgbClr val="EDEDED"/>
          </a:solidFill>
        </p:spPr>
        <p:txBody>
          <a:bodyPr wrap="square" lIns="0" tIns="0" rIns="0" bIns="0" rtlCol="0"/>
          <a:lstStyle/>
          <a:p/>
        </p:txBody>
      </p:sp>
      <p:sp>
        <p:nvSpPr>
          <p:cNvPr id="140" name="object 140"/>
          <p:cNvSpPr/>
          <p:nvPr/>
        </p:nvSpPr>
        <p:spPr>
          <a:xfrm>
            <a:off x="3908552" y="4443984"/>
            <a:ext cx="37465" cy="48895"/>
          </a:xfrm>
          <a:custGeom>
            <a:avLst/>
            <a:gdLst/>
            <a:ahLst/>
            <a:cxnLst/>
            <a:rect l="l" t="t" r="r" b="b"/>
            <a:pathLst>
              <a:path w="37464" h="48895">
                <a:moveTo>
                  <a:pt x="37337" y="0"/>
                </a:moveTo>
                <a:lnTo>
                  <a:pt x="25146" y="0"/>
                </a:lnTo>
                <a:lnTo>
                  <a:pt x="23270" y="16653"/>
                </a:lnTo>
                <a:lnTo>
                  <a:pt x="18049" y="30946"/>
                </a:lnTo>
                <a:lnTo>
                  <a:pt x="10090" y="41730"/>
                </a:lnTo>
                <a:lnTo>
                  <a:pt x="0" y="47853"/>
                </a:lnTo>
                <a:lnTo>
                  <a:pt x="2032" y="48475"/>
                </a:lnTo>
                <a:lnTo>
                  <a:pt x="4063" y="48793"/>
                </a:lnTo>
                <a:lnTo>
                  <a:pt x="6096" y="48793"/>
                </a:lnTo>
                <a:lnTo>
                  <a:pt x="18264" y="44959"/>
                </a:lnTo>
                <a:lnTo>
                  <a:pt x="28194" y="34502"/>
                </a:lnTo>
                <a:lnTo>
                  <a:pt x="34885" y="18993"/>
                </a:lnTo>
                <a:lnTo>
                  <a:pt x="37337" y="0"/>
                </a:lnTo>
                <a:close/>
              </a:path>
            </a:pathLst>
          </a:custGeom>
          <a:solidFill>
            <a:srgbClr val="BEBEBE"/>
          </a:solidFill>
        </p:spPr>
        <p:txBody>
          <a:bodyPr wrap="square" lIns="0" tIns="0" rIns="0" bIns="0" rtlCol="0"/>
          <a:lstStyle/>
          <a:p/>
        </p:txBody>
      </p:sp>
      <p:sp>
        <p:nvSpPr>
          <p:cNvPr id="141" name="object 141"/>
          <p:cNvSpPr/>
          <p:nvPr/>
        </p:nvSpPr>
        <p:spPr>
          <a:xfrm>
            <a:off x="3855465" y="4443984"/>
            <a:ext cx="90805" cy="48895"/>
          </a:xfrm>
          <a:custGeom>
            <a:avLst/>
            <a:gdLst/>
            <a:ahLst/>
            <a:cxnLst/>
            <a:rect l="l" t="t" r="r" b="b"/>
            <a:pathLst>
              <a:path w="90804" h="48895">
                <a:moveTo>
                  <a:pt x="53086" y="47853"/>
                </a:moveTo>
                <a:lnTo>
                  <a:pt x="63176" y="41730"/>
                </a:lnTo>
                <a:lnTo>
                  <a:pt x="71135" y="30946"/>
                </a:lnTo>
                <a:lnTo>
                  <a:pt x="76356" y="16653"/>
                </a:lnTo>
                <a:lnTo>
                  <a:pt x="78232" y="0"/>
                </a:lnTo>
                <a:lnTo>
                  <a:pt x="90424" y="0"/>
                </a:lnTo>
                <a:lnTo>
                  <a:pt x="87971" y="18993"/>
                </a:lnTo>
                <a:lnTo>
                  <a:pt x="81280" y="34502"/>
                </a:lnTo>
                <a:lnTo>
                  <a:pt x="71350" y="44959"/>
                </a:lnTo>
                <a:lnTo>
                  <a:pt x="59182" y="48793"/>
                </a:lnTo>
                <a:lnTo>
                  <a:pt x="46989" y="48793"/>
                </a:lnTo>
                <a:lnTo>
                  <a:pt x="36766" y="46105"/>
                </a:lnTo>
                <a:lnTo>
                  <a:pt x="27876" y="38574"/>
                </a:lnTo>
                <a:lnTo>
                  <a:pt x="20986" y="27003"/>
                </a:lnTo>
                <a:lnTo>
                  <a:pt x="16763" y="12191"/>
                </a:lnTo>
                <a:lnTo>
                  <a:pt x="0" y="12191"/>
                </a:lnTo>
                <a:lnTo>
                  <a:pt x="21844" y="0"/>
                </a:lnTo>
                <a:lnTo>
                  <a:pt x="45720" y="12191"/>
                </a:lnTo>
                <a:lnTo>
                  <a:pt x="28956" y="12191"/>
                </a:lnTo>
                <a:lnTo>
                  <a:pt x="33178" y="27003"/>
                </a:lnTo>
                <a:lnTo>
                  <a:pt x="40068" y="38574"/>
                </a:lnTo>
                <a:lnTo>
                  <a:pt x="48958" y="46105"/>
                </a:lnTo>
                <a:lnTo>
                  <a:pt x="59182" y="48793"/>
                </a:lnTo>
              </a:path>
            </a:pathLst>
          </a:custGeom>
          <a:ln w="9525">
            <a:solidFill>
              <a:srgbClr val="585858"/>
            </a:solidFill>
          </a:ln>
        </p:spPr>
        <p:txBody>
          <a:bodyPr wrap="square" lIns="0" tIns="0" rIns="0" bIns="0" rtlCol="0"/>
          <a:lstStyle/>
          <a:p/>
        </p:txBody>
      </p:sp>
      <p:sp>
        <p:nvSpPr>
          <p:cNvPr id="142" name="object 142"/>
          <p:cNvSpPr/>
          <p:nvPr/>
        </p:nvSpPr>
        <p:spPr>
          <a:xfrm>
            <a:off x="4684140" y="4236186"/>
            <a:ext cx="1369060" cy="572770"/>
          </a:xfrm>
          <a:custGeom>
            <a:avLst/>
            <a:gdLst/>
            <a:ahLst/>
            <a:cxnLst/>
            <a:rect l="l" t="t" r="r" b="b"/>
            <a:pathLst>
              <a:path w="1369060" h="572770">
                <a:moveTo>
                  <a:pt x="0" y="572604"/>
                </a:moveTo>
                <a:lnTo>
                  <a:pt x="1368678" y="572604"/>
                </a:lnTo>
                <a:lnTo>
                  <a:pt x="1368678" y="0"/>
                </a:lnTo>
                <a:lnTo>
                  <a:pt x="0" y="0"/>
                </a:lnTo>
                <a:lnTo>
                  <a:pt x="0" y="572604"/>
                </a:lnTo>
                <a:close/>
              </a:path>
            </a:pathLst>
          </a:custGeom>
          <a:solidFill>
            <a:srgbClr val="FFFFFF"/>
          </a:solidFill>
        </p:spPr>
        <p:txBody>
          <a:bodyPr wrap="square" lIns="0" tIns="0" rIns="0" bIns="0" rtlCol="0"/>
          <a:lstStyle/>
          <a:p/>
        </p:txBody>
      </p:sp>
      <p:sp>
        <p:nvSpPr>
          <p:cNvPr id="143" name="object 143"/>
          <p:cNvSpPr/>
          <p:nvPr/>
        </p:nvSpPr>
        <p:spPr>
          <a:xfrm>
            <a:off x="4684140" y="4236186"/>
            <a:ext cx="1369060" cy="572770"/>
          </a:xfrm>
          <a:custGeom>
            <a:avLst/>
            <a:gdLst/>
            <a:ahLst/>
            <a:cxnLst/>
            <a:rect l="l" t="t" r="r" b="b"/>
            <a:pathLst>
              <a:path w="1369060" h="572770">
                <a:moveTo>
                  <a:pt x="0" y="572604"/>
                </a:moveTo>
                <a:lnTo>
                  <a:pt x="1368678" y="572604"/>
                </a:lnTo>
                <a:lnTo>
                  <a:pt x="1368678" y="0"/>
                </a:lnTo>
                <a:lnTo>
                  <a:pt x="0" y="0"/>
                </a:lnTo>
                <a:lnTo>
                  <a:pt x="0" y="572604"/>
                </a:lnTo>
                <a:close/>
              </a:path>
            </a:pathLst>
          </a:custGeom>
          <a:ln w="9525">
            <a:solidFill>
              <a:srgbClr val="585858"/>
            </a:solidFill>
          </a:ln>
        </p:spPr>
        <p:txBody>
          <a:bodyPr wrap="square" lIns="0" tIns="0" rIns="0" bIns="0" rtlCol="0"/>
          <a:lstStyle/>
          <a:p/>
        </p:txBody>
      </p:sp>
      <p:sp>
        <p:nvSpPr>
          <p:cNvPr id="144" name="object 144"/>
          <p:cNvSpPr/>
          <p:nvPr/>
        </p:nvSpPr>
        <p:spPr>
          <a:xfrm>
            <a:off x="5063997" y="4546930"/>
            <a:ext cx="60960" cy="0"/>
          </a:xfrm>
          <a:custGeom>
            <a:avLst/>
            <a:gdLst/>
            <a:ahLst/>
            <a:cxnLst/>
            <a:rect l="l" t="t" r="r" b="b"/>
            <a:pathLst>
              <a:path w="60960">
                <a:moveTo>
                  <a:pt x="60578" y="0"/>
                </a:moveTo>
                <a:lnTo>
                  <a:pt x="0" y="0"/>
                </a:lnTo>
              </a:path>
            </a:pathLst>
          </a:custGeom>
          <a:ln w="9525">
            <a:solidFill>
              <a:srgbClr val="999999"/>
            </a:solidFill>
          </a:ln>
        </p:spPr>
        <p:txBody>
          <a:bodyPr wrap="square" lIns="0" tIns="0" rIns="0" bIns="0" rtlCol="0"/>
          <a:lstStyle/>
          <a:p/>
        </p:txBody>
      </p:sp>
      <p:sp>
        <p:nvSpPr>
          <p:cNvPr id="145" name="object 145"/>
          <p:cNvSpPr/>
          <p:nvPr/>
        </p:nvSpPr>
        <p:spPr>
          <a:xfrm>
            <a:off x="4723891" y="4503585"/>
            <a:ext cx="340360" cy="86995"/>
          </a:xfrm>
          <a:custGeom>
            <a:avLst/>
            <a:gdLst/>
            <a:ahLst/>
            <a:cxnLst/>
            <a:rect l="l" t="t" r="r" b="b"/>
            <a:pathLst>
              <a:path w="340360" h="86995">
                <a:moveTo>
                  <a:pt x="333502" y="0"/>
                </a:moveTo>
                <a:lnTo>
                  <a:pt x="6477" y="0"/>
                </a:lnTo>
                <a:lnTo>
                  <a:pt x="0" y="6464"/>
                </a:lnTo>
                <a:lnTo>
                  <a:pt x="0" y="80225"/>
                </a:lnTo>
                <a:lnTo>
                  <a:pt x="6477" y="86702"/>
                </a:lnTo>
                <a:lnTo>
                  <a:pt x="333502" y="86702"/>
                </a:lnTo>
                <a:lnTo>
                  <a:pt x="339979" y="80225"/>
                </a:lnTo>
                <a:lnTo>
                  <a:pt x="339979" y="6464"/>
                </a:lnTo>
                <a:lnTo>
                  <a:pt x="333502" y="0"/>
                </a:lnTo>
                <a:close/>
              </a:path>
            </a:pathLst>
          </a:custGeom>
          <a:solidFill>
            <a:srgbClr val="CCCCCC"/>
          </a:solidFill>
        </p:spPr>
        <p:txBody>
          <a:bodyPr wrap="square" lIns="0" tIns="0" rIns="0" bIns="0" rtlCol="0"/>
          <a:lstStyle/>
          <a:p/>
        </p:txBody>
      </p:sp>
      <p:sp>
        <p:nvSpPr>
          <p:cNvPr id="146" name="object 146"/>
          <p:cNvSpPr/>
          <p:nvPr/>
        </p:nvSpPr>
        <p:spPr>
          <a:xfrm>
            <a:off x="4723891" y="4503585"/>
            <a:ext cx="340360" cy="86995"/>
          </a:xfrm>
          <a:custGeom>
            <a:avLst/>
            <a:gdLst/>
            <a:ahLst/>
            <a:cxnLst/>
            <a:rect l="l" t="t" r="r" b="b"/>
            <a:pathLst>
              <a:path w="340360" h="86995">
                <a:moveTo>
                  <a:pt x="0" y="14452"/>
                </a:moveTo>
                <a:lnTo>
                  <a:pt x="0" y="6464"/>
                </a:lnTo>
                <a:lnTo>
                  <a:pt x="6477" y="0"/>
                </a:lnTo>
                <a:lnTo>
                  <a:pt x="14478" y="0"/>
                </a:lnTo>
                <a:lnTo>
                  <a:pt x="325500" y="0"/>
                </a:lnTo>
                <a:lnTo>
                  <a:pt x="333502" y="0"/>
                </a:lnTo>
                <a:lnTo>
                  <a:pt x="339979" y="6464"/>
                </a:lnTo>
                <a:lnTo>
                  <a:pt x="339979" y="14452"/>
                </a:lnTo>
                <a:lnTo>
                  <a:pt x="339979" y="72250"/>
                </a:lnTo>
                <a:lnTo>
                  <a:pt x="339979" y="80225"/>
                </a:lnTo>
                <a:lnTo>
                  <a:pt x="333502" y="86702"/>
                </a:lnTo>
                <a:lnTo>
                  <a:pt x="325500" y="86702"/>
                </a:lnTo>
                <a:lnTo>
                  <a:pt x="14478" y="86702"/>
                </a:lnTo>
                <a:lnTo>
                  <a:pt x="6477"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47" name="object 147"/>
          <p:cNvSpPr/>
          <p:nvPr/>
        </p:nvSpPr>
        <p:spPr>
          <a:xfrm>
            <a:off x="5124577" y="4503585"/>
            <a:ext cx="340360" cy="86995"/>
          </a:xfrm>
          <a:custGeom>
            <a:avLst/>
            <a:gdLst/>
            <a:ahLst/>
            <a:cxnLst/>
            <a:rect l="l" t="t" r="r" b="b"/>
            <a:pathLst>
              <a:path w="340360" h="86995">
                <a:moveTo>
                  <a:pt x="333375" y="0"/>
                </a:moveTo>
                <a:lnTo>
                  <a:pt x="6476" y="0"/>
                </a:lnTo>
                <a:lnTo>
                  <a:pt x="0" y="6464"/>
                </a:lnTo>
                <a:lnTo>
                  <a:pt x="0" y="80225"/>
                </a:lnTo>
                <a:lnTo>
                  <a:pt x="6476" y="86702"/>
                </a:lnTo>
                <a:lnTo>
                  <a:pt x="333375" y="86702"/>
                </a:lnTo>
                <a:lnTo>
                  <a:pt x="339851" y="80225"/>
                </a:lnTo>
                <a:lnTo>
                  <a:pt x="339851" y="6464"/>
                </a:lnTo>
                <a:lnTo>
                  <a:pt x="333375" y="0"/>
                </a:lnTo>
                <a:close/>
              </a:path>
            </a:pathLst>
          </a:custGeom>
          <a:solidFill>
            <a:srgbClr val="CCCCCC"/>
          </a:solidFill>
        </p:spPr>
        <p:txBody>
          <a:bodyPr wrap="square" lIns="0" tIns="0" rIns="0" bIns="0" rtlCol="0"/>
          <a:lstStyle/>
          <a:p/>
        </p:txBody>
      </p:sp>
      <p:sp>
        <p:nvSpPr>
          <p:cNvPr id="148" name="object 148"/>
          <p:cNvSpPr/>
          <p:nvPr/>
        </p:nvSpPr>
        <p:spPr>
          <a:xfrm>
            <a:off x="5124577" y="4503585"/>
            <a:ext cx="340360" cy="86995"/>
          </a:xfrm>
          <a:custGeom>
            <a:avLst/>
            <a:gdLst/>
            <a:ahLst/>
            <a:cxnLst/>
            <a:rect l="l" t="t" r="r" b="b"/>
            <a:pathLst>
              <a:path w="340360" h="86995">
                <a:moveTo>
                  <a:pt x="0" y="14452"/>
                </a:moveTo>
                <a:lnTo>
                  <a:pt x="0" y="6464"/>
                </a:lnTo>
                <a:lnTo>
                  <a:pt x="6476" y="0"/>
                </a:lnTo>
                <a:lnTo>
                  <a:pt x="14350" y="0"/>
                </a:lnTo>
                <a:lnTo>
                  <a:pt x="325374" y="0"/>
                </a:lnTo>
                <a:lnTo>
                  <a:pt x="333375" y="0"/>
                </a:lnTo>
                <a:lnTo>
                  <a:pt x="339851" y="6464"/>
                </a:lnTo>
                <a:lnTo>
                  <a:pt x="339851" y="14452"/>
                </a:lnTo>
                <a:lnTo>
                  <a:pt x="339851" y="72250"/>
                </a:lnTo>
                <a:lnTo>
                  <a:pt x="339851" y="80225"/>
                </a:lnTo>
                <a:lnTo>
                  <a:pt x="333375" y="86702"/>
                </a:lnTo>
                <a:lnTo>
                  <a:pt x="325374" y="86702"/>
                </a:lnTo>
                <a:lnTo>
                  <a:pt x="14350"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49" name="object 149"/>
          <p:cNvSpPr/>
          <p:nvPr/>
        </p:nvSpPr>
        <p:spPr>
          <a:xfrm>
            <a:off x="5464555" y="4546930"/>
            <a:ext cx="60960" cy="0"/>
          </a:xfrm>
          <a:custGeom>
            <a:avLst/>
            <a:gdLst/>
            <a:ahLst/>
            <a:cxnLst/>
            <a:rect l="l" t="t" r="r" b="b"/>
            <a:pathLst>
              <a:path w="60960">
                <a:moveTo>
                  <a:pt x="60579" y="0"/>
                </a:moveTo>
                <a:lnTo>
                  <a:pt x="0" y="0"/>
                </a:lnTo>
              </a:path>
            </a:pathLst>
          </a:custGeom>
          <a:ln w="9525">
            <a:solidFill>
              <a:srgbClr val="999999"/>
            </a:solidFill>
          </a:ln>
        </p:spPr>
        <p:txBody>
          <a:bodyPr wrap="square" lIns="0" tIns="0" rIns="0" bIns="0" rtlCol="0"/>
          <a:lstStyle/>
          <a:p/>
        </p:txBody>
      </p:sp>
      <p:sp>
        <p:nvSpPr>
          <p:cNvPr id="150" name="object 150"/>
          <p:cNvSpPr/>
          <p:nvPr/>
        </p:nvSpPr>
        <p:spPr>
          <a:xfrm>
            <a:off x="5525134" y="4503585"/>
            <a:ext cx="340360" cy="86995"/>
          </a:xfrm>
          <a:custGeom>
            <a:avLst/>
            <a:gdLst/>
            <a:ahLst/>
            <a:cxnLst/>
            <a:rect l="l" t="t" r="r" b="b"/>
            <a:pathLst>
              <a:path w="340360" h="86995">
                <a:moveTo>
                  <a:pt x="333501" y="0"/>
                </a:moveTo>
                <a:lnTo>
                  <a:pt x="6476" y="0"/>
                </a:lnTo>
                <a:lnTo>
                  <a:pt x="0" y="6464"/>
                </a:lnTo>
                <a:lnTo>
                  <a:pt x="0" y="80225"/>
                </a:lnTo>
                <a:lnTo>
                  <a:pt x="6476" y="86702"/>
                </a:lnTo>
                <a:lnTo>
                  <a:pt x="333501" y="86702"/>
                </a:lnTo>
                <a:lnTo>
                  <a:pt x="339978" y="80225"/>
                </a:lnTo>
                <a:lnTo>
                  <a:pt x="339978" y="6464"/>
                </a:lnTo>
                <a:lnTo>
                  <a:pt x="333501" y="0"/>
                </a:lnTo>
                <a:close/>
              </a:path>
            </a:pathLst>
          </a:custGeom>
          <a:solidFill>
            <a:srgbClr val="CCCCCC"/>
          </a:solidFill>
        </p:spPr>
        <p:txBody>
          <a:bodyPr wrap="square" lIns="0" tIns="0" rIns="0" bIns="0" rtlCol="0"/>
          <a:lstStyle/>
          <a:p/>
        </p:txBody>
      </p:sp>
      <p:sp>
        <p:nvSpPr>
          <p:cNvPr id="151" name="object 151"/>
          <p:cNvSpPr/>
          <p:nvPr/>
        </p:nvSpPr>
        <p:spPr>
          <a:xfrm>
            <a:off x="5525134" y="4503585"/>
            <a:ext cx="340360" cy="86995"/>
          </a:xfrm>
          <a:custGeom>
            <a:avLst/>
            <a:gdLst/>
            <a:ahLst/>
            <a:cxnLst/>
            <a:rect l="l" t="t" r="r" b="b"/>
            <a:pathLst>
              <a:path w="340360" h="86995">
                <a:moveTo>
                  <a:pt x="0" y="14452"/>
                </a:moveTo>
                <a:lnTo>
                  <a:pt x="0" y="6464"/>
                </a:lnTo>
                <a:lnTo>
                  <a:pt x="6476" y="0"/>
                </a:lnTo>
                <a:lnTo>
                  <a:pt x="14477" y="0"/>
                </a:lnTo>
                <a:lnTo>
                  <a:pt x="325500" y="0"/>
                </a:lnTo>
                <a:lnTo>
                  <a:pt x="333501" y="0"/>
                </a:lnTo>
                <a:lnTo>
                  <a:pt x="339978" y="6464"/>
                </a:lnTo>
                <a:lnTo>
                  <a:pt x="339978" y="14452"/>
                </a:lnTo>
                <a:lnTo>
                  <a:pt x="339978" y="72250"/>
                </a:lnTo>
                <a:lnTo>
                  <a:pt x="339978" y="80225"/>
                </a:lnTo>
                <a:lnTo>
                  <a:pt x="333501" y="86702"/>
                </a:lnTo>
                <a:lnTo>
                  <a:pt x="325500" y="86702"/>
                </a:lnTo>
                <a:lnTo>
                  <a:pt x="14477"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52" name="object 152"/>
          <p:cNvSpPr/>
          <p:nvPr/>
        </p:nvSpPr>
        <p:spPr>
          <a:xfrm>
            <a:off x="4757928" y="4594974"/>
            <a:ext cx="272415" cy="163830"/>
          </a:xfrm>
          <a:custGeom>
            <a:avLst/>
            <a:gdLst/>
            <a:ahLst/>
            <a:cxnLst/>
            <a:rect l="l" t="t" r="r" b="b"/>
            <a:pathLst>
              <a:path w="272414" h="163829">
                <a:moveTo>
                  <a:pt x="271907" y="41516"/>
                </a:moveTo>
                <a:lnTo>
                  <a:pt x="0" y="41516"/>
                </a:lnTo>
                <a:lnTo>
                  <a:pt x="0" y="163474"/>
                </a:lnTo>
                <a:lnTo>
                  <a:pt x="271907" y="163474"/>
                </a:lnTo>
                <a:lnTo>
                  <a:pt x="271907" y="41516"/>
                </a:lnTo>
                <a:close/>
              </a:path>
              <a:path w="272414" h="163829">
                <a:moveTo>
                  <a:pt x="77597" y="0"/>
                </a:moveTo>
                <a:lnTo>
                  <a:pt x="45338" y="41516"/>
                </a:lnTo>
                <a:lnTo>
                  <a:pt x="113284" y="41516"/>
                </a:lnTo>
                <a:lnTo>
                  <a:pt x="77597" y="0"/>
                </a:lnTo>
                <a:close/>
              </a:path>
            </a:pathLst>
          </a:custGeom>
          <a:solidFill>
            <a:srgbClr val="EDEDED"/>
          </a:solidFill>
        </p:spPr>
        <p:txBody>
          <a:bodyPr wrap="square" lIns="0" tIns="0" rIns="0" bIns="0" rtlCol="0"/>
          <a:lstStyle/>
          <a:p/>
        </p:txBody>
      </p:sp>
      <p:sp>
        <p:nvSpPr>
          <p:cNvPr id="153" name="object 153"/>
          <p:cNvSpPr/>
          <p:nvPr/>
        </p:nvSpPr>
        <p:spPr>
          <a:xfrm>
            <a:off x="4757928" y="4594974"/>
            <a:ext cx="272415" cy="163830"/>
          </a:xfrm>
          <a:custGeom>
            <a:avLst/>
            <a:gdLst/>
            <a:ahLst/>
            <a:cxnLst/>
            <a:rect l="l" t="t" r="r" b="b"/>
            <a:pathLst>
              <a:path w="272414" h="163829">
                <a:moveTo>
                  <a:pt x="0" y="41516"/>
                </a:moveTo>
                <a:lnTo>
                  <a:pt x="45338" y="41516"/>
                </a:lnTo>
                <a:lnTo>
                  <a:pt x="77597" y="0"/>
                </a:lnTo>
                <a:lnTo>
                  <a:pt x="113284" y="41516"/>
                </a:lnTo>
                <a:lnTo>
                  <a:pt x="271907" y="41516"/>
                </a:lnTo>
                <a:lnTo>
                  <a:pt x="271907" y="61849"/>
                </a:lnTo>
                <a:lnTo>
                  <a:pt x="271907" y="92341"/>
                </a:lnTo>
                <a:lnTo>
                  <a:pt x="271907" y="163474"/>
                </a:lnTo>
                <a:lnTo>
                  <a:pt x="113284"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54" name="object 154"/>
          <p:cNvSpPr/>
          <p:nvPr/>
        </p:nvSpPr>
        <p:spPr>
          <a:xfrm>
            <a:off x="5158485" y="4594974"/>
            <a:ext cx="272415" cy="163830"/>
          </a:xfrm>
          <a:custGeom>
            <a:avLst/>
            <a:gdLst/>
            <a:ahLst/>
            <a:cxnLst/>
            <a:rect l="l" t="t" r="r" b="b"/>
            <a:pathLst>
              <a:path w="272414" h="163829">
                <a:moveTo>
                  <a:pt x="272034" y="41516"/>
                </a:moveTo>
                <a:lnTo>
                  <a:pt x="0" y="41516"/>
                </a:lnTo>
                <a:lnTo>
                  <a:pt x="0" y="163474"/>
                </a:lnTo>
                <a:lnTo>
                  <a:pt x="272034" y="163474"/>
                </a:lnTo>
                <a:lnTo>
                  <a:pt x="272034" y="41516"/>
                </a:lnTo>
                <a:close/>
              </a:path>
              <a:path w="272414" h="163829">
                <a:moveTo>
                  <a:pt x="77724" y="0"/>
                </a:moveTo>
                <a:lnTo>
                  <a:pt x="45338" y="41516"/>
                </a:lnTo>
                <a:lnTo>
                  <a:pt x="113284" y="41516"/>
                </a:lnTo>
                <a:lnTo>
                  <a:pt x="77724" y="0"/>
                </a:lnTo>
                <a:close/>
              </a:path>
            </a:pathLst>
          </a:custGeom>
          <a:solidFill>
            <a:srgbClr val="EDEDED"/>
          </a:solidFill>
        </p:spPr>
        <p:txBody>
          <a:bodyPr wrap="square" lIns="0" tIns="0" rIns="0" bIns="0" rtlCol="0"/>
          <a:lstStyle/>
          <a:p/>
        </p:txBody>
      </p:sp>
      <p:sp>
        <p:nvSpPr>
          <p:cNvPr id="155" name="object 155"/>
          <p:cNvSpPr/>
          <p:nvPr/>
        </p:nvSpPr>
        <p:spPr>
          <a:xfrm>
            <a:off x="5158485" y="4594974"/>
            <a:ext cx="272415" cy="163830"/>
          </a:xfrm>
          <a:custGeom>
            <a:avLst/>
            <a:gdLst/>
            <a:ahLst/>
            <a:cxnLst/>
            <a:rect l="l" t="t" r="r" b="b"/>
            <a:pathLst>
              <a:path w="272414" h="163829">
                <a:moveTo>
                  <a:pt x="0" y="41516"/>
                </a:moveTo>
                <a:lnTo>
                  <a:pt x="45338" y="41516"/>
                </a:lnTo>
                <a:lnTo>
                  <a:pt x="77724" y="0"/>
                </a:lnTo>
                <a:lnTo>
                  <a:pt x="113284" y="41516"/>
                </a:lnTo>
                <a:lnTo>
                  <a:pt x="272034" y="41516"/>
                </a:lnTo>
                <a:lnTo>
                  <a:pt x="272034" y="61849"/>
                </a:lnTo>
                <a:lnTo>
                  <a:pt x="272034" y="92341"/>
                </a:lnTo>
                <a:lnTo>
                  <a:pt x="272034" y="163474"/>
                </a:lnTo>
                <a:lnTo>
                  <a:pt x="113284"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56" name="object 156"/>
          <p:cNvSpPr/>
          <p:nvPr/>
        </p:nvSpPr>
        <p:spPr>
          <a:xfrm>
            <a:off x="5559171" y="4594974"/>
            <a:ext cx="272415" cy="163830"/>
          </a:xfrm>
          <a:custGeom>
            <a:avLst/>
            <a:gdLst/>
            <a:ahLst/>
            <a:cxnLst/>
            <a:rect l="l" t="t" r="r" b="b"/>
            <a:pathLst>
              <a:path w="272414" h="163829">
                <a:moveTo>
                  <a:pt x="271906" y="41516"/>
                </a:moveTo>
                <a:lnTo>
                  <a:pt x="0" y="41516"/>
                </a:lnTo>
                <a:lnTo>
                  <a:pt x="0" y="163474"/>
                </a:lnTo>
                <a:lnTo>
                  <a:pt x="271906" y="163474"/>
                </a:lnTo>
                <a:lnTo>
                  <a:pt x="271906" y="41516"/>
                </a:lnTo>
                <a:close/>
              </a:path>
              <a:path w="272414" h="163829">
                <a:moveTo>
                  <a:pt x="77724" y="0"/>
                </a:moveTo>
                <a:lnTo>
                  <a:pt x="45338" y="41516"/>
                </a:lnTo>
                <a:lnTo>
                  <a:pt x="113283" y="41516"/>
                </a:lnTo>
                <a:lnTo>
                  <a:pt x="77724" y="0"/>
                </a:lnTo>
                <a:close/>
              </a:path>
            </a:pathLst>
          </a:custGeom>
          <a:solidFill>
            <a:srgbClr val="EDEDED"/>
          </a:solidFill>
        </p:spPr>
        <p:txBody>
          <a:bodyPr wrap="square" lIns="0" tIns="0" rIns="0" bIns="0" rtlCol="0"/>
          <a:lstStyle/>
          <a:p/>
        </p:txBody>
      </p:sp>
      <p:sp>
        <p:nvSpPr>
          <p:cNvPr id="157" name="object 157"/>
          <p:cNvSpPr/>
          <p:nvPr/>
        </p:nvSpPr>
        <p:spPr>
          <a:xfrm>
            <a:off x="5559171" y="4594974"/>
            <a:ext cx="272415" cy="163830"/>
          </a:xfrm>
          <a:custGeom>
            <a:avLst/>
            <a:gdLst/>
            <a:ahLst/>
            <a:cxnLst/>
            <a:rect l="l" t="t" r="r" b="b"/>
            <a:pathLst>
              <a:path w="272414" h="163829">
                <a:moveTo>
                  <a:pt x="0" y="41516"/>
                </a:moveTo>
                <a:lnTo>
                  <a:pt x="45338" y="41516"/>
                </a:lnTo>
                <a:lnTo>
                  <a:pt x="77724" y="0"/>
                </a:lnTo>
                <a:lnTo>
                  <a:pt x="113283" y="41516"/>
                </a:lnTo>
                <a:lnTo>
                  <a:pt x="271906" y="41516"/>
                </a:lnTo>
                <a:lnTo>
                  <a:pt x="271906" y="61849"/>
                </a:lnTo>
                <a:lnTo>
                  <a:pt x="271906" y="92341"/>
                </a:lnTo>
                <a:lnTo>
                  <a:pt x="271906" y="163474"/>
                </a:lnTo>
                <a:lnTo>
                  <a:pt x="113283"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58" name="object 158"/>
          <p:cNvSpPr/>
          <p:nvPr/>
        </p:nvSpPr>
        <p:spPr>
          <a:xfrm>
            <a:off x="5382767" y="4300258"/>
            <a:ext cx="626745" cy="133985"/>
          </a:xfrm>
          <a:custGeom>
            <a:avLst/>
            <a:gdLst/>
            <a:ahLst/>
            <a:cxnLst/>
            <a:rect l="l" t="t" r="r" b="b"/>
            <a:pathLst>
              <a:path w="626745" h="133985">
                <a:moveTo>
                  <a:pt x="0" y="0"/>
                </a:moveTo>
                <a:lnTo>
                  <a:pt x="0" y="114719"/>
                </a:lnTo>
                <a:lnTo>
                  <a:pt x="11186" y="119804"/>
                </a:lnTo>
                <a:lnTo>
                  <a:pt x="91725" y="128244"/>
                </a:lnTo>
                <a:lnTo>
                  <a:pt x="155109" y="131234"/>
                </a:lnTo>
                <a:lnTo>
                  <a:pt x="229922" y="133162"/>
                </a:lnTo>
                <a:lnTo>
                  <a:pt x="313182" y="133845"/>
                </a:lnTo>
                <a:lnTo>
                  <a:pt x="396441" y="133162"/>
                </a:lnTo>
                <a:lnTo>
                  <a:pt x="471254" y="131234"/>
                </a:lnTo>
                <a:lnTo>
                  <a:pt x="534638" y="128244"/>
                </a:lnTo>
                <a:lnTo>
                  <a:pt x="583607" y="124373"/>
                </a:lnTo>
                <a:lnTo>
                  <a:pt x="626364" y="114719"/>
                </a:lnTo>
                <a:lnTo>
                  <a:pt x="626364" y="19113"/>
                </a:lnTo>
                <a:lnTo>
                  <a:pt x="313182" y="19113"/>
                </a:lnTo>
                <a:lnTo>
                  <a:pt x="229922" y="18430"/>
                </a:lnTo>
                <a:lnTo>
                  <a:pt x="155109" y="16503"/>
                </a:lnTo>
                <a:lnTo>
                  <a:pt x="91725" y="13514"/>
                </a:lnTo>
                <a:lnTo>
                  <a:pt x="42756" y="9645"/>
                </a:lnTo>
                <a:lnTo>
                  <a:pt x="11186" y="5080"/>
                </a:lnTo>
                <a:lnTo>
                  <a:pt x="0" y="0"/>
                </a:lnTo>
                <a:close/>
              </a:path>
              <a:path w="626745" h="133985">
                <a:moveTo>
                  <a:pt x="626364" y="0"/>
                </a:moveTo>
                <a:lnTo>
                  <a:pt x="583607" y="9645"/>
                </a:lnTo>
                <a:lnTo>
                  <a:pt x="534638" y="13514"/>
                </a:lnTo>
                <a:lnTo>
                  <a:pt x="471254" y="16503"/>
                </a:lnTo>
                <a:lnTo>
                  <a:pt x="396441" y="18430"/>
                </a:lnTo>
                <a:lnTo>
                  <a:pt x="313182" y="19113"/>
                </a:lnTo>
                <a:lnTo>
                  <a:pt x="626364" y="19113"/>
                </a:lnTo>
                <a:lnTo>
                  <a:pt x="626364" y="0"/>
                </a:lnTo>
                <a:close/>
              </a:path>
            </a:pathLst>
          </a:custGeom>
          <a:solidFill>
            <a:srgbClr val="EDEDED"/>
          </a:solidFill>
        </p:spPr>
        <p:txBody>
          <a:bodyPr wrap="square" lIns="0" tIns="0" rIns="0" bIns="0" rtlCol="0"/>
          <a:lstStyle/>
          <a:p/>
        </p:txBody>
      </p:sp>
      <p:sp>
        <p:nvSpPr>
          <p:cNvPr id="159" name="object 159"/>
          <p:cNvSpPr/>
          <p:nvPr/>
        </p:nvSpPr>
        <p:spPr>
          <a:xfrm>
            <a:off x="5382767" y="4300251"/>
            <a:ext cx="626745" cy="0"/>
          </a:xfrm>
          <a:custGeom>
            <a:avLst/>
            <a:gdLst/>
            <a:ahLst/>
            <a:cxnLst/>
            <a:rect l="l" t="t" r="r" b="b"/>
            <a:pathLst>
              <a:path w="626745">
                <a:moveTo>
                  <a:pt x="0" y="0"/>
                </a:moveTo>
                <a:lnTo>
                  <a:pt x="626364" y="0"/>
                </a:lnTo>
              </a:path>
            </a:pathLst>
          </a:custGeom>
          <a:ln w="38239">
            <a:solidFill>
              <a:srgbClr val="F5F5F5"/>
            </a:solidFill>
          </a:ln>
        </p:spPr>
        <p:txBody>
          <a:bodyPr wrap="square" lIns="0" tIns="0" rIns="0" bIns="0" rtlCol="0"/>
          <a:lstStyle/>
          <a:p/>
        </p:txBody>
      </p:sp>
      <p:sp>
        <p:nvSpPr>
          <p:cNvPr id="160" name="object 160"/>
          <p:cNvSpPr/>
          <p:nvPr/>
        </p:nvSpPr>
        <p:spPr>
          <a:xfrm>
            <a:off x="5382767" y="4281131"/>
            <a:ext cx="626745" cy="38735"/>
          </a:xfrm>
          <a:custGeom>
            <a:avLst/>
            <a:gdLst/>
            <a:ahLst/>
            <a:cxnLst/>
            <a:rect l="l" t="t" r="r" b="b"/>
            <a:pathLst>
              <a:path w="626745" h="38735">
                <a:moveTo>
                  <a:pt x="626364" y="19126"/>
                </a:moveTo>
                <a:lnTo>
                  <a:pt x="583607" y="28772"/>
                </a:lnTo>
                <a:lnTo>
                  <a:pt x="534638" y="32640"/>
                </a:lnTo>
                <a:lnTo>
                  <a:pt x="471254" y="35629"/>
                </a:lnTo>
                <a:lnTo>
                  <a:pt x="396441" y="37556"/>
                </a:lnTo>
                <a:lnTo>
                  <a:pt x="313182" y="38239"/>
                </a:lnTo>
                <a:lnTo>
                  <a:pt x="229922" y="37556"/>
                </a:lnTo>
                <a:lnTo>
                  <a:pt x="155109" y="35629"/>
                </a:lnTo>
                <a:lnTo>
                  <a:pt x="91725" y="32640"/>
                </a:lnTo>
                <a:lnTo>
                  <a:pt x="42756" y="28772"/>
                </a:lnTo>
                <a:lnTo>
                  <a:pt x="0" y="19126"/>
                </a:lnTo>
                <a:lnTo>
                  <a:pt x="11186" y="14040"/>
                </a:lnTo>
                <a:lnTo>
                  <a:pt x="91725" y="5600"/>
                </a:lnTo>
                <a:lnTo>
                  <a:pt x="155109" y="2610"/>
                </a:lnTo>
                <a:lnTo>
                  <a:pt x="229922" y="682"/>
                </a:lnTo>
                <a:lnTo>
                  <a:pt x="313182" y="0"/>
                </a:lnTo>
                <a:lnTo>
                  <a:pt x="396441" y="682"/>
                </a:lnTo>
                <a:lnTo>
                  <a:pt x="471254" y="2610"/>
                </a:lnTo>
                <a:lnTo>
                  <a:pt x="534638" y="5600"/>
                </a:lnTo>
                <a:lnTo>
                  <a:pt x="583607" y="9471"/>
                </a:lnTo>
                <a:lnTo>
                  <a:pt x="626364" y="19126"/>
                </a:lnTo>
                <a:close/>
              </a:path>
            </a:pathLst>
          </a:custGeom>
          <a:ln w="9525">
            <a:solidFill>
              <a:srgbClr val="585858"/>
            </a:solidFill>
          </a:ln>
        </p:spPr>
        <p:txBody>
          <a:bodyPr wrap="square" lIns="0" tIns="0" rIns="0" bIns="0" rtlCol="0"/>
          <a:lstStyle/>
          <a:p/>
        </p:txBody>
      </p:sp>
      <p:sp>
        <p:nvSpPr>
          <p:cNvPr id="161" name="object 161"/>
          <p:cNvSpPr/>
          <p:nvPr/>
        </p:nvSpPr>
        <p:spPr>
          <a:xfrm>
            <a:off x="5382767" y="4300258"/>
            <a:ext cx="626745" cy="133985"/>
          </a:xfrm>
          <a:custGeom>
            <a:avLst/>
            <a:gdLst/>
            <a:ahLst/>
            <a:cxnLst/>
            <a:rect l="l" t="t" r="r" b="b"/>
            <a:pathLst>
              <a:path w="626745" h="133985">
                <a:moveTo>
                  <a:pt x="626364" y="0"/>
                </a:moveTo>
                <a:lnTo>
                  <a:pt x="626364" y="114719"/>
                </a:lnTo>
                <a:lnTo>
                  <a:pt x="615177" y="119804"/>
                </a:lnTo>
                <a:lnTo>
                  <a:pt x="534638" y="128244"/>
                </a:lnTo>
                <a:lnTo>
                  <a:pt x="471254" y="131234"/>
                </a:lnTo>
                <a:lnTo>
                  <a:pt x="396441" y="133162"/>
                </a:lnTo>
                <a:lnTo>
                  <a:pt x="313182" y="133845"/>
                </a:lnTo>
                <a:lnTo>
                  <a:pt x="229922" y="133162"/>
                </a:lnTo>
                <a:lnTo>
                  <a:pt x="155109" y="131234"/>
                </a:lnTo>
                <a:lnTo>
                  <a:pt x="91725" y="128244"/>
                </a:lnTo>
                <a:lnTo>
                  <a:pt x="42756" y="124373"/>
                </a:lnTo>
                <a:lnTo>
                  <a:pt x="0" y="114719"/>
                </a:lnTo>
                <a:lnTo>
                  <a:pt x="0" y="0"/>
                </a:lnTo>
              </a:path>
            </a:pathLst>
          </a:custGeom>
          <a:ln w="9525">
            <a:solidFill>
              <a:srgbClr val="585858"/>
            </a:solidFill>
          </a:ln>
        </p:spPr>
        <p:txBody>
          <a:bodyPr wrap="square" lIns="0" tIns="0" rIns="0" bIns="0" rtlCol="0"/>
          <a:lstStyle/>
          <a:p/>
        </p:txBody>
      </p:sp>
      <p:sp>
        <p:nvSpPr>
          <p:cNvPr id="162" name="object 162"/>
          <p:cNvSpPr/>
          <p:nvPr/>
        </p:nvSpPr>
        <p:spPr>
          <a:xfrm>
            <a:off x="5646165" y="4443984"/>
            <a:ext cx="59690" cy="48895"/>
          </a:xfrm>
          <a:custGeom>
            <a:avLst/>
            <a:gdLst/>
            <a:ahLst/>
            <a:cxnLst/>
            <a:rect l="l" t="t" r="r" b="b"/>
            <a:pathLst>
              <a:path w="59689" h="48895">
                <a:moveTo>
                  <a:pt x="28956" y="12191"/>
                </a:moveTo>
                <a:lnTo>
                  <a:pt x="16763" y="12191"/>
                </a:lnTo>
                <a:lnTo>
                  <a:pt x="20986" y="27003"/>
                </a:lnTo>
                <a:lnTo>
                  <a:pt x="27876" y="38574"/>
                </a:lnTo>
                <a:lnTo>
                  <a:pt x="36766" y="46105"/>
                </a:lnTo>
                <a:lnTo>
                  <a:pt x="46989" y="48793"/>
                </a:lnTo>
                <a:lnTo>
                  <a:pt x="59182" y="48793"/>
                </a:lnTo>
                <a:lnTo>
                  <a:pt x="48958" y="46105"/>
                </a:lnTo>
                <a:lnTo>
                  <a:pt x="40068" y="38574"/>
                </a:lnTo>
                <a:lnTo>
                  <a:pt x="33178" y="27003"/>
                </a:lnTo>
                <a:lnTo>
                  <a:pt x="28956" y="12191"/>
                </a:lnTo>
                <a:close/>
              </a:path>
              <a:path w="59689" h="48895">
                <a:moveTo>
                  <a:pt x="21844" y="0"/>
                </a:moveTo>
                <a:lnTo>
                  <a:pt x="0" y="12191"/>
                </a:lnTo>
                <a:lnTo>
                  <a:pt x="45720" y="12191"/>
                </a:lnTo>
                <a:lnTo>
                  <a:pt x="21844" y="0"/>
                </a:lnTo>
                <a:close/>
              </a:path>
            </a:pathLst>
          </a:custGeom>
          <a:solidFill>
            <a:srgbClr val="EDEDED"/>
          </a:solidFill>
        </p:spPr>
        <p:txBody>
          <a:bodyPr wrap="square" lIns="0" tIns="0" rIns="0" bIns="0" rtlCol="0"/>
          <a:lstStyle/>
          <a:p/>
        </p:txBody>
      </p:sp>
      <p:sp>
        <p:nvSpPr>
          <p:cNvPr id="163" name="object 163"/>
          <p:cNvSpPr/>
          <p:nvPr/>
        </p:nvSpPr>
        <p:spPr>
          <a:xfrm>
            <a:off x="5699252" y="4443984"/>
            <a:ext cx="37465" cy="48895"/>
          </a:xfrm>
          <a:custGeom>
            <a:avLst/>
            <a:gdLst/>
            <a:ahLst/>
            <a:cxnLst/>
            <a:rect l="l" t="t" r="r" b="b"/>
            <a:pathLst>
              <a:path w="37464" h="48895">
                <a:moveTo>
                  <a:pt x="37337" y="0"/>
                </a:moveTo>
                <a:lnTo>
                  <a:pt x="25146" y="0"/>
                </a:lnTo>
                <a:lnTo>
                  <a:pt x="23270" y="16653"/>
                </a:lnTo>
                <a:lnTo>
                  <a:pt x="18049" y="30946"/>
                </a:lnTo>
                <a:lnTo>
                  <a:pt x="10090" y="41730"/>
                </a:lnTo>
                <a:lnTo>
                  <a:pt x="0" y="47853"/>
                </a:lnTo>
                <a:lnTo>
                  <a:pt x="2032" y="48475"/>
                </a:lnTo>
                <a:lnTo>
                  <a:pt x="4063" y="48793"/>
                </a:lnTo>
                <a:lnTo>
                  <a:pt x="6096" y="48793"/>
                </a:lnTo>
                <a:lnTo>
                  <a:pt x="18264" y="44959"/>
                </a:lnTo>
                <a:lnTo>
                  <a:pt x="28194" y="34502"/>
                </a:lnTo>
                <a:lnTo>
                  <a:pt x="34885" y="18993"/>
                </a:lnTo>
                <a:lnTo>
                  <a:pt x="37337" y="0"/>
                </a:lnTo>
                <a:close/>
              </a:path>
            </a:pathLst>
          </a:custGeom>
          <a:solidFill>
            <a:srgbClr val="BEBEBE"/>
          </a:solidFill>
        </p:spPr>
        <p:txBody>
          <a:bodyPr wrap="square" lIns="0" tIns="0" rIns="0" bIns="0" rtlCol="0"/>
          <a:lstStyle/>
          <a:p/>
        </p:txBody>
      </p:sp>
      <p:sp>
        <p:nvSpPr>
          <p:cNvPr id="164" name="object 164"/>
          <p:cNvSpPr/>
          <p:nvPr/>
        </p:nvSpPr>
        <p:spPr>
          <a:xfrm>
            <a:off x="5646165" y="4443984"/>
            <a:ext cx="90805" cy="48895"/>
          </a:xfrm>
          <a:custGeom>
            <a:avLst/>
            <a:gdLst/>
            <a:ahLst/>
            <a:cxnLst/>
            <a:rect l="l" t="t" r="r" b="b"/>
            <a:pathLst>
              <a:path w="90804" h="48895">
                <a:moveTo>
                  <a:pt x="53086" y="47853"/>
                </a:moveTo>
                <a:lnTo>
                  <a:pt x="63176" y="41730"/>
                </a:lnTo>
                <a:lnTo>
                  <a:pt x="71135" y="30946"/>
                </a:lnTo>
                <a:lnTo>
                  <a:pt x="76356" y="16653"/>
                </a:lnTo>
                <a:lnTo>
                  <a:pt x="78232" y="0"/>
                </a:lnTo>
                <a:lnTo>
                  <a:pt x="90424" y="0"/>
                </a:lnTo>
                <a:lnTo>
                  <a:pt x="87971" y="18993"/>
                </a:lnTo>
                <a:lnTo>
                  <a:pt x="81280" y="34502"/>
                </a:lnTo>
                <a:lnTo>
                  <a:pt x="71350" y="44959"/>
                </a:lnTo>
                <a:lnTo>
                  <a:pt x="59182" y="48793"/>
                </a:lnTo>
                <a:lnTo>
                  <a:pt x="46989" y="48793"/>
                </a:lnTo>
                <a:lnTo>
                  <a:pt x="36766" y="46105"/>
                </a:lnTo>
                <a:lnTo>
                  <a:pt x="27876" y="38574"/>
                </a:lnTo>
                <a:lnTo>
                  <a:pt x="20986" y="27003"/>
                </a:lnTo>
                <a:lnTo>
                  <a:pt x="16763" y="12191"/>
                </a:lnTo>
                <a:lnTo>
                  <a:pt x="0" y="12191"/>
                </a:lnTo>
                <a:lnTo>
                  <a:pt x="21844" y="0"/>
                </a:lnTo>
                <a:lnTo>
                  <a:pt x="45720" y="12191"/>
                </a:lnTo>
                <a:lnTo>
                  <a:pt x="28956" y="12191"/>
                </a:lnTo>
                <a:lnTo>
                  <a:pt x="33178" y="27003"/>
                </a:lnTo>
                <a:lnTo>
                  <a:pt x="40068" y="38574"/>
                </a:lnTo>
                <a:lnTo>
                  <a:pt x="48958" y="46105"/>
                </a:lnTo>
                <a:lnTo>
                  <a:pt x="59182" y="48793"/>
                </a:lnTo>
              </a:path>
            </a:pathLst>
          </a:custGeom>
          <a:ln w="9525">
            <a:solidFill>
              <a:srgbClr val="585858"/>
            </a:solidFill>
          </a:ln>
        </p:spPr>
        <p:txBody>
          <a:bodyPr wrap="square" lIns="0" tIns="0" rIns="0" bIns="0" rtlCol="0"/>
          <a:lstStyle/>
          <a:p/>
        </p:txBody>
      </p:sp>
      <p:sp>
        <p:nvSpPr>
          <p:cNvPr id="165" name="object 165"/>
          <p:cNvSpPr/>
          <p:nvPr/>
        </p:nvSpPr>
        <p:spPr>
          <a:xfrm>
            <a:off x="6408165" y="4045686"/>
            <a:ext cx="1369060" cy="572770"/>
          </a:xfrm>
          <a:custGeom>
            <a:avLst/>
            <a:gdLst/>
            <a:ahLst/>
            <a:cxnLst/>
            <a:rect l="l" t="t" r="r" b="b"/>
            <a:pathLst>
              <a:path w="1369059" h="572770">
                <a:moveTo>
                  <a:pt x="0" y="572604"/>
                </a:moveTo>
                <a:lnTo>
                  <a:pt x="1368679" y="572604"/>
                </a:lnTo>
                <a:lnTo>
                  <a:pt x="1368679" y="0"/>
                </a:lnTo>
                <a:lnTo>
                  <a:pt x="0" y="0"/>
                </a:lnTo>
                <a:lnTo>
                  <a:pt x="0" y="572604"/>
                </a:lnTo>
                <a:close/>
              </a:path>
            </a:pathLst>
          </a:custGeom>
          <a:solidFill>
            <a:srgbClr val="FFFFFF"/>
          </a:solidFill>
        </p:spPr>
        <p:txBody>
          <a:bodyPr wrap="square" lIns="0" tIns="0" rIns="0" bIns="0" rtlCol="0"/>
          <a:lstStyle/>
          <a:p/>
        </p:txBody>
      </p:sp>
      <p:sp>
        <p:nvSpPr>
          <p:cNvPr id="166" name="object 166"/>
          <p:cNvSpPr/>
          <p:nvPr/>
        </p:nvSpPr>
        <p:spPr>
          <a:xfrm>
            <a:off x="6408165" y="4045686"/>
            <a:ext cx="1369060" cy="572770"/>
          </a:xfrm>
          <a:custGeom>
            <a:avLst/>
            <a:gdLst/>
            <a:ahLst/>
            <a:cxnLst/>
            <a:rect l="l" t="t" r="r" b="b"/>
            <a:pathLst>
              <a:path w="1369059" h="572770">
                <a:moveTo>
                  <a:pt x="0" y="572604"/>
                </a:moveTo>
                <a:lnTo>
                  <a:pt x="1368679" y="572604"/>
                </a:lnTo>
                <a:lnTo>
                  <a:pt x="1368679" y="0"/>
                </a:lnTo>
                <a:lnTo>
                  <a:pt x="0" y="0"/>
                </a:lnTo>
                <a:lnTo>
                  <a:pt x="0" y="572604"/>
                </a:lnTo>
                <a:close/>
              </a:path>
            </a:pathLst>
          </a:custGeom>
          <a:ln w="9525">
            <a:solidFill>
              <a:srgbClr val="585858"/>
            </a:solidFill>
          </a:ln>
        </p:spPr>
        <p:txBody>
          <a:bodyPr wrap="square" lIns="0" tIns="0" rIns="0" bIns="0" rtlCol="0"/>
          <a:lstStyle/>
          <a:p/>
        </p:txBody>
      </p:sp>
      <p:sp>
        <p:nvSpPr>
          <p:cNvPr id="167" name="object 167"/>
          <p:cNvSpPr/>
          <p:nvPr/>
        </p:nvSpPr>
        <p:spPr>
          <a:xfrm>
            <a:off x="6788022" y="4356430"/>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168" name="object 168"/>
          <p:cNvSpPr/>
          <p:nvPr/>
        </p:nvSpPr>
        <p:spPr>
          <a:xfrm>
            <a:off x="6447916" y="4313085"/>
            <a:ext cx="340360" cy="86995"/>
          </a:xfrm>
          <a:custGeom>
            <a:avLst/>
            <a:gdLst/>
            <a:ahLst/>
            <a:cxnLst/>
            <a:rect l="l" t="t" r="r" b="b"/>
            <a:pathLst>
              <a:path w="340359" h="86995">
                <a:moveTo>
                  <a:pt x="333502" y="0"/>
                </a:moveTo>
                <a:lnTo>
                  <a:pt x="6477" y="0"/>
                </a:lnTo>
                <a:lnTo>
                  <a:pt x="0" y="6464"/>
                </a:lnTo>
                <a:lnTo>
                  <a:pt x="0" y="80225"/>
                </a:lnTo>
                <a:lnTo>
                  <a:pt x="6477" y="86702"/>
                </a:lnTo>
                <a:lnTo>
                  <a:pt x="333502" y="86702"/>
                </a:lnTo>
                <a:lnTo>
                  <a:pt x="339979" y="80225"/>
                </a:lnTo>
                <a:lnTo>
                  <a:pt x="339979" y="6464"/>
                </a:lnTo>
                <a:lnTo>
                  <a:pt x="333502" y="0"/>
                </a:lnTo>
                <a:close/>
              </a:path>
            </a:pathLst>
          </a:custGeom>
          <a:solidFill>
            <a:srgbClr val="CCCCCC"/>
          </a:solidFill>
        </p:spPr>
        <p:txBody>
          <a:bodyPr wrap="square" lIns="0" tIns="0" rIns="0" bIns="0" rtlCol="0"/>
          <a:lstStyle/>
          <a:p/>
        </p:txBody>
      </p:sp>
      <p:sp>
        <p:nvSpPr>
          <p:cNvPr id="169" name="object 169"/>
          <p:cNvSpPr/>
          <p:nvPr/>
        </p:nvSpPr>
        <p:spPr>
          <a:xfrm>
            <a:off x="6447916" y="4313085"/>
            <a:ext cx="340360" cy="86995"/>
          </a:xfrm>
          <a:custGeom>
            <a:avLst/>
            <a:gdLst/>
            <a:ahLst/>
            <a:cxnLst/>
            <a:rect l="l" t="t" r="r" b="b"/>
            <a:pathLst>
              <a:path w="340359" h="86995">
                <a:moveTo>
                  <a:pt x="0" y="14452"/>
                </a:moveTo>
                <a:lnTo>
                  <a:pt x="0" y="6464"/>
                </a:lnTo>
                <a:lnTo>
                  <a:pt x="6477" y="0"/>
                </a:lnTo>
                <a:lnTo>
                  <a:pt x="14478" y="0"/>
                </a:lnTo>
                <a:lnTo>
                  <a:pt x="325501" y="0"/>
                </a:lnTo>
                <a:lnTo>
                  <a:pt x="333502" y="0"/>
                </a:lnTo>
                <a:lnTo>
                  <a:pt x="339979" y="6464"/>
                </a:lnTo>
                <a:lnTo>
                  <a:pt x="339979" y="14452"/>
                </a:lnTo>
                <a:lnTo>
                  <a:pt x="339979" y="72250"/>
                </a:lnTo>
                <a:lnTo>
                  <a:pt x="339979" y="80225"/>
                </a:lnTo>
                <a:lnTo>
                  <a:pt x="333502" y="86702"/>
                </a:lnTo>
                <a:lnTo>
                  <a:pt x="325501" y="86702"/>
                </a:lnTo>
                <a:lnTo>
                  <a:pt x="14478" y="86702"/>
                </a:lnTo>
                <a:lnTo>
                  <a:pt x="6477"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70" name="object 170"/>
          <p:cNvSpPr/>
          <p:nvPr/>
        </p:nvSpPr>
        <p:spPr>
          <a:xfrm>
            <a:off x="6848602" y="4313085"/>
            <a:ext cx="340360" cy="86995"/>
          </a:xfrm>
          <a:custGeom>
            <a:avLst/>
            <a:gdLst/>
            <a:ahLst/>
            <a:cxnLst/>
            <a:rect l="l" t="t" r="r" b="b"/>
            <a:pathLst>
              <a:path w="340359" h="86995">
                <a:moveTo>
                  <a:pt x="333375" y="0"/>
                </a:moveTo>
                <a:lnTo>
                  <a:pt x="6476" y="0"/>
                </a:lnTo>
                <a:lnTo>
                  <a:pt x="0" y="6464"/>
                </a:lnTo>
                <a:lnTo>
                  <a:pt x="0" y="80225"/>
                </a:lnTo>
                <a:lnTo>
                  <a:pt x="6476" y="86702"/>
                </a:lnTo>
                <a:lnTo>
                  <a:pt x="333375" y="86702"/>
                </a:lnTo>
                <a:lnTo>
                  <a:pt x="339851" y="80225"/>
                </a:lnTo>
                <a:lnTo>
                  <a:pt x="339851" y="6464"/>
                </a:lnTo>
                <a:lnTo>
                  <a:pt x="333375" y="0"/>
                </a:lnTo>
                <a:close/>
              </a:path>
            </a:pathLst>
          </a:custGeom>
          <a:solidFill>
            <a:srgbClr val="CCCCCC"/>
          </a:solidFill>
        </p:spPr>
        <p:txBody>
          <a:bodyPr wrap="square" lIns="0" tIns="0" rIns="0" bIns="0" rtlCol="0"/>
          <a:lstStyle/>
          <a:p/>
        </p:txBody>
      </p:sp>
      <p:sp>
        <p:nvSpPr>
          <p:cNvPr id="171" name="object 171"/>
          <p:cNvSpPr/>
          <p:nvPr/>
        </p:nvSpPr>
        <p:spPr>
          <a:xfrm>
            <a:off x="6848602" y="4313085"/>
            <a:ext cx="340360" cy="86995"/>
          </a:xfrm>
          <a:custGeom>
            <a:avLst/>
            <a:gdLst/>
            <a:ahLst/>
            <a:cxnLst/>
            <a:rect l="l" t="t" r="r" b="b"/>
            <a:pathLst>
              <a:path w="340359" h="86995">
                <a:moveTo>
                  <a:pt x="0" y="14452"/>
                </a:moveTo>
                <a:lnTo>
                  <a:pt x="0" y="6464"/>
                </a:lnTo>
                <a:lnTo>
                  <a:pt x="6476" y="0"/>
                </a:lnTo>
                <a:lnTo>
                  <a:pt x="14350" y="0"/>
                </a:lnTo>
                <a:lnTo>
                  <a:pt x="325374" y="0"/>
                </a:lnTo>
                <a:lnTo>
                  <a:pt x="333375" y="0"/>
                </a:lnTo>
                <a:lnTo>
                  <a:pt x="339851" y="6464"/>
                </a:lnTo>
                <a:lnTo>
                  <a:pt x="339851" y="14452"/>
                </a:lnTo>
                <a:lnTo>
                  <a:pt x="339851" y="72250"/>
                </a:lnTo>
                <a:lnTo>
                  <a:pt x="339851" y="80225"/>
                </a:lnTo>
                <a:lnTo>
                  <a:pt x="333375" y="86702"/>
                </a:lnTo>
                <a:lnTo>
                  <a:pt x="325374" y="86702"/>
                </a:lnTo>
                <a:lnTo>
                  <a:pt x="14350"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72" name="object 172"/>
          <p:cNvSpPr/>
          <p:nvPr/>
        </p:nvSpPr>
        <p:spPr>
          <a:xfrm>
            <a:off x="7188581" y="4356430"/>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173" name="object 173"/>
          <p:cNvSpPr/>
          <p:nvPr/>
        </p:nvSpPr>
        <p:spPr>
          <a:xfrm>
            <a:off x="7249159" y="4313085"/>
            <a:ext cx="340360" cy="86995"/>
          </a:xfrm>
          <a:custGeom>
            <a:avLst/>
            <a:gdLst/>
            <a:ahLst/>
            <a:cxnLst/>
            <a:rect l="l" t="t" r="r" b="b"/>
            <a:pathLst>
              <a:path w="340359" h="86995">
                <a:moveTo>
                  <a:pt x="333501" y="0"/>
                </a:moveTo>
                <a:lnTo>
                  <a:pt x="6476" y="0"/>
                </a:lnTo>
                <a:lnTo>
                  <a:pt x="0" y="6464"/>
                </a:lnTo>
                <a:lnTo>
                  <a:pt x="0" y="80225"/>
                </a:lnTo>
                <a:lnTo>
                  <a:pt x="6476" y="86702"/>
                </a:lnTo>
                <a:lnTo>
                  <a:pt x="333501" y="86702"/>
                </a:lnTo>
                <a:lnTo>
                  <a:pt x="339979" y="80225"/>
                </a:lnTo>
                <a:lnTo>
                  <a:pt x="339979" y="6464"/>
                </a:lnTo>
                <a:lnTo>
                  <a:pt x="333501" y="0"/>
                </a:lnTo>
                <a:close/>
              </a:path>
            </a:pathLst>
          </a:custGeom>
          <a:solidFill>
            <a:srgbClr val="CCCCCC"/>
          </a:solidFill>
        </p:spPr>
        <p:txBody>
          <a:bodyPr wrap="square" lIns="0" tIns="0" rIns="0" bIns="0" rtlCol="0"/>
          <a:lstStyle/>
          <a:p/>
        </p:txBody>
      </p:sp>
      <p:sp>
        <p:nvSpPr>
          <p:cNvPr id="174" name="object 174"/>
          <p:cNvSpPr/>
          <p:nvPr/>
        </p:nvSpPr>
        <p:spPr>
          <a:xfrm>
            <a:off x="7249159" y="4313085"/>
            <a:ext cx="340360" cy="86995"/>
          </a:xfrm>
          <a:custGeom>
            <a:avLst/>
            <a:gdLst/>
            <a:ahLst/>
            <a:cxnLst/>
            <a:rect l="l" t="t" r="r" b="b"/>
            <a:pathLst>
              <a:path w="340359" h="86995">
                <a:moveTo>
                  <a:pt x="0" y="14452"/>
                </a:moveTo>
                <a:lnTo>
                  <a:pt x="0" y="6464"/>
                </a:lnTo>
                <a:lnTo>
                  <a:pt x="6476" y="0"/>
                </a:lnTo>
                <a:lnTo>
                  <a:pt x="14478" y="0"/>
                </a:lnTo>
                <a:lnTo>
                  <a:pt x="325500" y="0"/>
                </a:lnTo>
                <a:lnTo>
                  <a:pt x="333501" y="0"/>
                </a:lnTo>
                <a:lnTo>
                  <a:pt x="339979" y="6464"/>
                </a:lnTo>
                <a:lnTo>
                  <a:pt x="339979" y="14452"/>
                </a:lnTo>
                <a:lnTo>
                  <a:pt x="339979" y="72250"/>
                </a:lnTo>
                <a:lnTo>
                  <a:pt x="339979" y="80225"/>
                </a:lnTo>
                <a:lnTo>
                  <a:pt x="333501" y="86702"/>
                </a:lnTo>
                <a:lnTo>
                  <a:pt x="325500" y="86702"/>
                </a:lnTo>
                <a:lnTo>
                  <a:pt x="14478" y="86702"/>
                </a:lnTo>
                <a:lnTo>
                  <a:pt x="6476" y="86702"/>
                </a:lnTo>
                <a:lnTo>
                  <a:pt x="0" y="80225"/>
                </a:lnTo>
                <a:lnTo>
                  <a:pt x="0" y="72250"/>
                </a:lnTo>
                <a:lnTo>
                  <a:pt x="0" y="14452"/>
                </a:lnTo>
                <a:close/>
              </a:path>
            </a:pathLst>
          </a:custGeom>
          <a:ln w="9524">
            <a:solidFill>
              <a:srgbClr val="666666"/>
            </a:solidFill>
          </a:ln>
        </p:spPr>
        <p:txBody>
          <a:bodyPr wrap="square" lIns="0" tIns="0" rIns="0" bIns="0" rtlCol="0"/>
          <a:lstStyle/>
          <a:p/>
        </p:txBody>
      </p:sp>
      <p:sp>
        <p:nvSpPr>
          <p:cNvPr id="175" name="object 175"/>
          <p:cNvSpPr/>
          <p:nvPr/>
        </p:nvSpPr>
        <p:spPr>
          <a:xfrm>
            <a:off x="6481953" y="4404474"/>
            <a:ext cx="272415" cy="163830"/>
          </a:xfrm>
          <a:custGeom>
            <a:avLst/>
            <a:gdLst/>
            <a:ahLst/>
            <a:cxnLst/>
            <a:rect l="l" t="t" r="r" b="b"/>
            <a:pathLst>
              <a:path w="272415" h="163829">
                <a:moveTo>
                  <a:pt x="271906" y="41516"/>
                </a:moveTo>
                <a:lnTo>
                  <a:pt x="0" y="41516"/>
                </a:lnTo>
                <a:lnTo>
                  <a:pt x="0" y="163474"/>
                </a:lnTo>
                <a:lnTo>
                  <a:pt x="271906" y="163474"/>
                </a:lnTo>
                <a:lnTo>
                  <a:pt x="271906" y="41516"/>
                </a:lnTo>
                <a:close/>
              </a:path>
              <a:path w="272415" h="163829">
                <a:moveTo>
                  <a:pt x="77597" y="0"/>
                </a:moveTo>
                <a:lnTo>
                  <a:pt x="45339" y="41516"/>
                </a:lnTo>
                <a:lnTo>
                  <a:pt x="113283" y="41516"/>
                </a:lnTo>
                <a:lnTo>
                  <a:pt x="77597" y="0"/>
                </a:lnTo>
                <a:close/>
              </a:path>
            </a:pathLst>
          </a:custGeom>
          <a:solidFill>
            <a:srgbClr val="EDEDED"/>
          </a:solidFill>
        </p:spPr>
        <p:txBody>
          <a:bodyPr wrap="square" lIns="0" tIns="0" rIns="0" bIns="0" rtlCol="0"/>
          <a:lstStyle/>
          <a:p/>
        </p:txBody>
      </p:sp>
      <p:sp>
        <p:nvSpPr>
          <p:cNvPr id="176" name="object 176"/>
          <p:cNvSpPr/>
          <p:nvPr/>
        </p:nvSpPr>
        <p:spPr>
          <a:xfrm>
            <a:off x="6481953" y="4404474"/>
            <a:ext cx="272415" cy="163830"/>
          </a:xfrm>
          <a:custGeom>
            <a:avLst/>
            <a:gdLst/>
            <a:ahLst/>
            <a:cxnLst/>
            <a:rect l="l" t="t" r="r" b="b"/>
            <a:pathLst>
              <a:path w="272415" h="163829">
                <a:moveTo>
                  <a:pt x="0" y="41516"/>
                </a:moveTo>
                <a:lnTo>
                  <a:pt x="45339" y="41516"/>
                </a:lnTo>
                <a:lnTo>
                  <a:pt x="77597" y="0"/>
                </a:lnTo>
                <a:lnTo>
                  <a:pt x="113283" y="41516"/>
                </a:lnTo>
                <a:lnTo>
                  <a:pt x="271906" y="41516"/>
                </a:lnTo>
                <a:lnTo>
                  <a:pt x="271906" y="61849"/>
                </a:lnTo>
                <a:lnTo>
                  <a:pt x="271906" y="92341"/>
                </a:lnTo>
                <a:lnTo>
                  <a:pt x="271906" y="163474"/>
                </a:lnTo>
                <a:lnTo>
                  <a:pt x="113283" y="163474"/>
                </a:lnTo>
                <a:lnTo>
                  <a:pt x="45339"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77" name="object 177"/>
          <p:cNvSpPr/>
          <p:nvPr/>
        </p:nvSpPr>
        <p:spPr>
          <a:xfrm>
            <a:off x="6882510" y="4404474"/>
            <a:ext cx="272415" cy="163830"/>
          </a:xfrm>
          <a:custGeom>
            <a:avLst/>
            <a:gdLst/>
            <a:ahLst/>
            <a:cxnLst/>
            <a:rect l="l" t="t" r="r" b="b"/>
            <a:pathLst>
              <a:path w="272415" h="163829">
                <a:moveTo>
                  <a:pt x="272034" y="41516"/>
                </a:moveTo>
                <a:lnTo>
                  <a:pt x="0" y="41516"/>
                </a:lnTo>
                <a:lnTo>
                  <a:pt x="0" y="163474"/>
                </a:lnTo>
                <a:lnTo>
                  <a:pt x="272034" y="163474"/>
                </a:lnTo>
                <a:lnTo>
                  <a:pt x="272034" y="41516"/>
                </a:lnTo>
                <a:close/>
              </a:path>
              <a:path w="272415" h="163829">
                <a:moveTo>
                  <a:pt x="77724" y="0"/>
                </a:moveTo>
                <a:lnTo>
                  <a:pt x="45339" y="41516"/>
                </a:lnTo>
                <a:lnTo>
                  <a:pt x="113284" y="41516"/>
                </a:lnTo>
                <a:lnTo>
                  <a:pt x="77724" y="0"/>
                </a:lnTo>
                <a:close/>
              </a:path>
            </a:pathLst>
          </a:custGeom>
          <a:solidFill>
            <a:srgbClr val="EDEDED"/>
          </a:solidFill>
        </p:spPr>
        <p:txBody>
          <a:bodyPr wrap="square" lIns="0" tIns="0" rIns="0" bIns="0" rtlCol="0"/>
          <a:lstStyle/>
          <a:p/>
        </p:txBody>
      </p:sp>
      <p:sp>
        <p:nvSpPr>
          <p:cNvPr id="178" name="object 178"/>
          <p:cNvSpPr/>
          <p:nvPr/>
        </p:nvSpPr>
        <p:spPr>
          <a:xfrm>
            <a:off x="6882510" y="4404474"/>
            <a:ext cx="272415" cy="163830"/>
          </a:xfrm>
          <a:custGeom>
            <a:avLst/>
            <a:gdLst/>
            <a:ahLst/>
            <a:cxnLst/>
            <a:rect l="l" t="t" r="r" b="b"/>
            <a:pathLst>
              <a:path w="272415" h="163829">
                <a:moveTo>
                  <a:pt x="0" y="41516"/>
                </a:moveTo>
                <a:lnTo>
                  <a:pt x="45339" y="41516"/>
                </a:lnTo>
                <a:lnTo>
                  <a:pt x="77724" y="0"/>
                </a:lnTo>
                <a:lnTo>
                  <a:pt x="113284" y="41516"/>
                </a:lnTo>
                <a:lnTo>
                  <a:pt x="272034" y="41516"/>
                </a:lnTo>
                <a:lnTo>
                  <a:pt x="272034" y="61849"/>
                </a:lnTo>
                <a:lnTo>
                  <a:pt x="272034" y="92341"/>
                </a:lnTo>
                <a:lnTo>
                  <a:pt x="272034" y="163474"/>
                </a:lnTo>
                <a:lnTo>
                  <a:pt x="113284" y="163474"/>
                </a:lnTo>
                <a:lnTo>
                  <a:pt x="45339"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79" name="object 179"/>
          <p:cNvSpPr/>
          <p:nvPr/>
        </p:nvSpPr>
        <p:spPr>
          <a:xfrm>
            <a:off x="7283195" y="4404474"/>
            <a:ext cx="272415" cy="163830"/>
          </a:xfrm>
          <a:custGeom>
            <a:avLst/>
            <a:gdLst/>
            <a:ahLst/>
            <a:cxnLst/>
            <a:rect l="l" t="t" r="r" b="b"/>
            <a:pathLst>
              <a:path w="272415" h="163829">
                <a:moveTo>
                  <a:pt x="271906" y="41516"/>
                </a:moveTo>
                <a:lnTo>
                  <a:pt x="0" y="41516"/>
                </a:lnTo>
                <a:lnTo>
                  <a:pt x="0" y="163474"/>
                </a:lnTo>
                <a:lnTo>
                  <a:pt x="271906" y="163474"/>
                </a:lnTo>
                <a:lnTo>
                  <a:pt x="271906" y="41516"/>
                </a:lnTo>
                <a:close/>
              </a:path>
              <a:path w="272415" h="163829">
                <a:moveTo>
                  <a:pt x="77724" y="0"/>
                </a:moveTo>
                <a:lnTo>
                  <a:pt x="45338" y="41516"/>
                </a:lnTo>
                <a:lnTo>
                  <a:pt x="113283" y="41516"/>
                </a:lnTo>
                <a:lnTo>
                  <a:pt x="77724" y="0"/>
                </a:lnTo>
                <a:close/>
              </a:path>
            </a:pathLst>
          </a:custGeom>
          <a:solidFill>
            <a:srgbClr val="EDEDED"/>
          </a:solidFill>
        </p:spPr>
        <p:txBody>
          <a:bodyPr wrap="square" lIns="0" tIns="0" rIns="0" bIns="0" rtlCol="0"/>
          <a:lstStyle/>
          <a:p/>
        </p:txBody>
      </p:sp>
      <p:sp>
        <p:nvSpPr>
          <p:cNvPr id="180" name="object 180"/>
          <p:cNvSpPr/>
          <p:nvPr/>
        </p:nvSpPr>
        <p:spPr>
          <a:xfrm>
            <a:off x="7283195" y="4404474"/>
            <a:ext cx="272415" cy="163830"/>
          </a:xfrm>
          <a:custGeom>
            <a:avLst/>
            <a:gdLst/>
            <a:ahLst/>
            <a:cxnLst/>
            <a:rect l="l" t="t" r="r" b="b"/>
            <a:pathLst>
              <a:path w="272415" h="163829">
                <a:moveTo>
                  <a:pt x="0" y="41516"/>
                </a:moveTo>
                <a:lnTo>
                  <a:pt x="45338" y="41516"/>
                </a:lnTo>
                <a:lnTo>
                  <a:pt x="77724" y="0"/>
                </a:lnTo>
                <a:lnTo>
                  <a:pt x="113283" y="41516"/>
                </a:lnTo>
                <a:lnTo>
                  <a:pt x="271906" y="41516"/>
                </a:lnTo>
                <a:lnTo>
                  <a:pt x="271906" y="61849"/>
                </a:lnTo>
                <a:lnTo>
                  <a:pt x="271906" y="92341"/>
                </a:lnTo>
                <a:lnTo>
                  <a:pt x="271906" y="163474"/>
                </a:lnTo>
                <a:lnTo>
                  <a:pt x="113283"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81" name="object 181"/>
          <p:cNvSpPr/>
          <p:nvPr/>
        </p:nvSpPr>
        <p:spPr>
          <a:xfrm>
            <a:off x="7106793" y="4109758"/>
            <a:ext cx="626745" cy="133985"/>
          </a:xfrm>
          <a:custGeom>
            <a:avLst/>
            <a:gdLst/>
            <a:ahLst/>
            <a:cxnLst/>
            <a:rect l="l" t="t" r="r" b="b"/>
            <a:pathLst>
              <a:path w="626745" h="133985">
                <a:moveTo>
                  <a:pt x="0" y="0"/>
                </a:moveTo>
                <a:lnTo>
                  <a:pt x="0" y="114719"/>
                </a:lnTo>
                <a:lnTo>
                  <a:pt x="11186" y="119804"/>
                </a:lnTo>
                <a:lnTo>
                  <a:pt x="91725" y="128244"/>
                </a:lnTo>
                <a:lnTo>
                  <a:pt x="155109" y="131234"/>
                </a:lnTo>
                <a:lnTo>
                  <a:pt x="229922" y="133162"/>
                </a:lnTo>
                <a:lnTo>
                  <a:pt x="313181" y="133845"/>
                </a:lnTo>
                <a:lnTo>
                  <a:pt x="396441" y="133162"/>
                </a:lnTo>
                <a:lnTo>
                  <a:pt x="471254" y="131234"/>
                </a:lnTo>
                <a:lnTo>
                  <a:pt x="534638" y="128244"/>
                </a:lnTo>
                <a:lnTo>
                  <a:pt x="583607" y="124373"/>
                </a:lnTo>
                <a:lnTo>
                  <a:pt x="626363" y="114719"/>
                </a:lnTo>
                <a:lnTo>
                  <a:pt x="626363" y="19113"/>
                </a:lnTo>
                <a:lnTo>
                  <a:pt x="313181" y="19113"/>
                </a:lnTo>
                <a:lnTo>
                  <a:pt x="229922" y="18430"/>
                </a:lnTo>
                <a:lnTo>
                  <a:pt x="155109" y="16503"/>
                </a:lnTo>
                <a:lnTo>
                  <a:pt x="91725" y="13514"/>
                </a:lnTo>
                <a:lnTo>
                  <a:pt x="42756" y="9645"/>
                </a:lnTo>
                <a:lnTo>
                  <a:pt x="11186" y="5080"/>
                </a:lnTo>
                <a:lnTo>
                  <a:pt x="0" y="0"/>
                </a:lnTo>
                <a:close/>
              </a:path>
              <a:path w="626745" h="133985">
                <a:moveTo>
                  <a:pt x="626363" y="0"/>
                </a:moveTo>
                <a:lnTo>
                  <a:pt x="583607" y="9645"/>
                </a:lnTo>
                <a:lnTo>
                  <a:pt x="534638" y="13514"/>
                </a:lnTo>
                <a:lnTo>
                  <a:pt x="471254" y="16503"/>
                </a:lnTo>
                <a:lnTo>
                  <a:pt x="396441" y="18430"/>
                </a:lnTo>
                <a:lnTo>
                  <a:pt x="313181" y="19113"/>
                </a:lnTo>
                <a:lnTo>
                  <a:pt x="626363" y="19113"/>
                </a:lnTo>
                <a:lnTo>
                  <a:pt x="626363" y="0"/>
                </a:lnTo>
                <a:close/>
              </a:path>
            </a:pathLst>
          </a:custGeom>
          <a:solidFill>
            <a:srgbClr val="EDEDED"/>
          </a:solidFill>
        </p:spPr>
        <p:txBody>
          <a:bodyPr wrap="square" lIns="0" tIns="0" rIns="0" bIns="0" rtlCol="0"/>
          <a:lstStyle/>
          <a:p/>
        </p:txBody>
      </p:sp>
      <p:sp>
        <p:nvSpPr>
          <p:cNvPr id="182" name="object 182"/>
          <p:cNvSpPr/>
          <p:nvPr/>
        </p:nvSpPr>
        <p:spPr>
          <a:xfrm>
            <a:off x="7106793" y="4109751"/>
            <a:ext cx="626745" cy="0"/>
          </a:xfrm>
          <a:custGeom>
            <a:avLst/>
            <a:gdLst/>
            <a:ahLst/>
            <a:cxnLst/>
            <a:rect l="l" t="t" r="r" b="b"/>
            <a:pathLst>
              <a:path w="626745">
                <a:moveTo>
                  <a:pt x="0" y="0"/>
                </a:moveTo>
                <a:lnTo>
                  <a:pt x="626363" y="0"/>
                </a:lnTo>
              </a:path>
            </a:pathLst>
          </a:custGeom>
          <a:ln w="38239">
            <a:solidFill>
              <a:srgbClr val="F5F5F5"/>
            </a:solidFill>
          </a:ln>
        </p:spPr>
        <p:txBody>
          <a:bodyPr wrap="square" lIns="0" tIns="0" rIns="0" bIns="0" rtlCol="0"/>
          <a:lstStyle/>
          <a:p/>
        </p:txBody>
      </p:sp>
      <p:sp>
        <p:nvSpPr>
          <p:cNvPr id="183" name="object 183"/>
          <p:cNvSpPr/>
          <p:nvPr/>
        </p:nvSpPr>
        <p:spPr>
          <a:xfrm>
            <a:off x="7106793" y="4090631"/>
            <a:ext cx="626745" cy="38735"/>
          </a:xfrm>
          <a:custGeom>
            <a:avLst/>
            <a:gdLst/>
            <a:ahLst/>
            <a:cxnLst/>
            <a:rect l="l" t="t" r="r" b="b"/>
            <a:pathLst>
              <a:path w="626745" h="38735">
                <a:moveTo>
                  <a:pt x="626363" y="19126"/>
                </a:moveTo>
                <a:lnTo>
                  <a:pt x="583607" y="28772"/>
                </a:lnTo>
                <a:lnTo>
                  <a:pt x="534638" y="32640"/>
                </a:lnTo>
                <a:lnTo>
                  <a:pt x="471254" y="35629"/>
                </a:lnTo>
                <a:lnTo>
                  <a:pt x="396441" y="37556"/>
                </a:lnTo>
                <a:lnTo>
                  <a:pt x="313181" y="38239"/>
                </a:lnTo>
                <a:lnTo>
                  <a:pt x="229922" y="37556"/>
                </a:lnTo>
                <a:lnTo>
                  <a:pt x="155109" y="35629"/>
                </a:lnTo>
                <a:lnTo>
                  <a:pt x="91725" y="32640"/>
                </a:lnTo>
                <a:lnTo>
                  <a:pt x="42756" y="28772"/>
                </a:lnTo>
                <a:lnTo>
                  <a:pt x="0" y="19126"/>
                </a:lnTo>
                <a:lnTo>
                  <a:pt x="11186" y="14040"/>
                </a:lnTo>
                <a:lnTo>
                  <a:pt x="91725" y="5600"/>
                </a:lnTo>
                <a:lnTo>
                  <a:pt x="155109" y="2610"/>
                </a:lnTo>
                <a:lnTo>
                  <a:pt x="229922" y="682"/>
                </a:lnTo>
                <a:lnTo>
                  <a:pt x="313181" y="0"/>
                </a:lnTo>
                <a:lnTo>
                  <a:pt x="396441" y="682"/>
                </a:lnTo>
                <a:lnTo>
                  <a:pt x="471254" y="2610"/>
                </a:lnTo>
                <a:lnTo>
                  <a:pt x="534638" y="5600"/>
                </a:lnTo>
                <a:lnTo>
                  <a:pt x="583607" y="9471"/>
                </a:lnTo>
                <a:lnTo>
                  <a:pt x="626363" y="19126"/>
                </a:lnTo>
                <a:close/>
              </a:path>
            </a:pathLst>
          </a:custGeom>
          <a:ln w="9525">
            <a:solidFill>
              <a:srgbClr val="585858"/>
            </a:solidFill>
          </a:ln>
        </p:spPr>
        <p:txBody>
          <a:bodyPr wrap="square" lIns="0" tIns="0" rIns="0" bIns="0" rtlCol="0"/>
          <a:lstStyle/>
          <a:p/>
        </p:txBody>
      </p:sp>
      <p:sp>
        <p:nvSpPr>
          <p:cNvPr id="184" name="object 184"/>
          <p:cNvSpPr/>
          <p:nvPr/>
        </p:nvSpPr>
        <p:spPr>
          <a:xfrm>
            <a:off x="7106793" y="4109758"/>
            <a:ext cx="626745" cy="133985"/>
          </a:xfrm>
          <a:custGeom>
            <a:avLst/>
            <a:gdLst/>
            <a:ahLst/>
            <a:cxnLst/>
            <a:rect l="l" t="t" r="r" b="b"/>
            <a:pathLst>
              <a:path w="626745" h="133985">
                <a:moveTo>
                  <a:pt x="626363" y="0"/>
                </a:moveTo>
                <a:lnTo>
                  <a:pt x="626363" y="114719"/>
                </a:lnTo>
                <a:lnTo>
                  <a:pt x="615177" y="119804"/>
                </a:lnTo>
                <a:lnTo>
                  <a:pt x="534638" y="128244"/>
                </a:lnTo>
                <a:lnTo>
                  <a:pt x="471254" y="131234"/>
                </a:lnTo>
                <a:lnTo>
                  <a:pt x="396441" y="133162"/>
                </a:lnTo>
                <a:lnTo>
                  <a:pt x="313181" y="133845"/>
                </a:lnTo>
                <a:lnTo>
                  <a:pt x="229922" y="133162"/>
                </a:lnTo>
                <a:lnTo>
                  <a:pt x="155109" y="131234"/>
                </a:lnTo>
                <a:lnTo>
                  <a:pt x="91725" y="128244"/>
                </a:lnTo>
                <a:lnTo>
                  <a:pt x="42756" y="124373"/>
                </a:lnTo>
                <a:lnTo>
                  <a:pt x="0" y="114719"/>
                </a:lnTo>
                <a:lnTo>
                  <a:pt x="0" y="0"/>
                </a:lnTo>
              </a:path>
            </a:pathLst>
          </a:custGeom>
          <a:ln w="9524">
            <a:solidFill>
              <a:srgbClr val="585858"/>
            </a:solidFill>
          </a:ln>
        </p:spPr>
        <p:txBody>
          <a:bodyPr wrap="square" lIns="0" tIns="0" rIns="0" bIns="0" rtlCol="0"/>
          <a:lstStyle/>
          <a:p/>
        </p:txBody>
      </p:sp>
      <p:sp>
        <p:nvSpPr>
          <p:cNvPr id="185" name="object 185"/>
          <p:cNvSpPr/>
          <p:nvPr/>
        </p:nvSpPr>
        <p:spPr>
          <a:xfrm>
            <a:off x="7370191" y="4253484"/>
            <a:ext cx="59690" cy="48895"/>
          </a:xfrm>
          <a:custGeom>
            <a:avLst/>
            <a:gdLst/>
            <a:ahLst/>
            <a:cxnLst/>
            <a:rect l="l" t="t" r="r" b="b"/>
            <a:pathLst>
              <a:path w="59690" h="48895">
                <a:moveTo>
                  <a:pt x="28955" y="12191"/>
                </a:moveTo>
                <a:lnTo>
                  <a:pt x="16763" y="12191"/>
                </a:lnTo>
                <a:lnTo>
                  <a:pt x="20986" y="27003"/>
                </a:lnTo>
                <a:lnTo>
                  <a:pt x="27876" y="38574"/>
                </a:lnTo>
                <a:lnTo>
                  <a:pt x="36766" y="46105"/>
                </a:lnTo>
                <a:lnTo>
                  <a:pt x="46989" y="48793"/>
                </a:lnTo>
                <a:lnTo>
                  <a:pt x="59181" y="48793"/>
                </a:lnTo>
                <a:lnTo>
                  <a:pt x="48958" y="46105"/>
                </a:lnTo>
                <a:lnTo>
                  <a:pt x="40068" y="38574"/>
                </a:lnTo>
                <a:lnTo>
                  <a:pt x="33178" y="27003"/>
                </a:lnTo>
                <a:lnTo>
                  <a:pt x="28955" y="12191"/>
                </a:lnTo>
                <a:close/>
              </a:path>
              <a:path w="59690" h="48895">
                <a:moveTo>
                  <a:pt x="21843" y="0"/>
                </a:moveTo>
                <a:lnTo>
                  <a:pt x="0" y="12191"/>
                </a:lnTo>
                <a:lnTo>
                  <a:pt x="45719" y="12191"/>
                </a:lnTo>
                <a:lnTo>
                  <a:pt x="21843" y="0"/>
                </a:lnTo>
                <a:close/>
              </a:path>
            </a:pathLst>
          </a:custGeom>
          <a:solidFill>
            <a:srgbClr val="EDEDED"/>
          </a:solidFill>
        </p:spPr>
        <p:txBody>
          <a:bodyPr wrap="square" lIns="0" tIns="0" rIns="0" bIns="0" rtlCol="0"/>
          <a:lstStyle/>
          <a:p/>
        </p:txBody>
      </p:sp>
      <p:sp>
        <p:nvSpPr>
          <p:cNvPr id="186" name="object 186"/>
          <p:cNvSpPr/>
          <p:nvPr/>
        </p:nvSpPr>
        <p:spPr>
          <a:xfrm>
            <a:off x="7423277" y="4253484"/>
            <a:ext cx="37465" cy="48895"/>
          </a:xfrm>
          <a:custGeom>
            <a:avLst/>
            <a:gdLst/>
            <a:ahLst/>
            <a:cxnLst/>
            <a:rect l="l" t="t" r="r" b="b"/>
            <a:pathLst>
              <a:path w="37465" h="48895">
                <a:moveTo>
                  <a:pt x="37338" y="0"/>
                </a:moveTo>
                <a:lnTo>
                  <a:pt x="25146" y="0"/>
                </a:lnTo>
                <a:lnTo>
                  <a:pt x="23270" y="16653"/>
                </a:lnTo>
                <a:lnTo>
                  <a:pt x="18049" y="30946"/>
                </a:lnTo>
                <a:lnTo>
                  <a:pt x="10090" y="41730"/>
                </a:lnTo>
                <a:lnTo>
                  <a:pt x="0" y="47853"/>
                </a:lnTo>
                <a:lnTo>
                  <a:pt x="2031" y="48475"/>
                </a:lnTo>
                <a:lnTo>
                  <a:pt x="4064" y="48793"/>
                </a:lnTo>
                <a:lnTo>
                  <a:pt x="6096" y="48793"/>
                </a:lnTo>
                <a:lnTo>
                  <a:pt x="18264" y="44959"/>
                </a:lnTo>
                <a:lnTo>
                  <a:pt x="28194" y="34502"/>
                </a:lnTo>
                <a:lnTo>
                  <a:pt x="34885" y="18993"/>
                </a:lnTo>
                <a:lnTo>
                  <a:pt x="37338" y="0"/>
                </a:lnTo>
                <a:close/>
              </a:path>
            </a:pathLst>
          </a:custGeom>
          <a:solidFill>
            <a:srgbClr val="BEBEBE"/>
          </a:solidFill>
        </p:spPr>
        <p:txBody>
          <a:bodyPr wrap="square" lIns="0" tIns="0" rIns="0" bIns="0" rtlCol="0"/>
          <a:lstStyle/>
          <a:p/>
        </p:txBody>
      </p:sp>
      <p:sp>
        <p:nvSpPr>
          <p:cNvPr id="187" name="object 187"/>
          <p:cNvSpPr/>
          <p:nvPr/>
        </p:nvSpPr>
        <p:spPr>
          <a:xfrm>
            <a:off x="7370191" y="4253484"/>
            <a:ext cx="90805" cy="48895"/>
          </a:xfrm>
          <a:custGeom>
            <a:avLst/>
            <a:gdLst/>
            <a:ahLst/>
            <a:cxnLst/>
            <a:rect l="l" t="t" r="r" b="b"/>
            <a:pathLst>
              <a:path w="90804" h="48895">
                <a:moveTo>
                  <a:pt x="53085" y="47853"/>
                </a:moveTo>
                <a:lnTo>
                  <a:pt x="63176" y="41730"/>
                </a:lnTo>
                <a:lnTo>
                  <a:pt x="71135" y="30946"/>
                </a:lnTo>
                <a:lnTo>
                  <a:pt x="76356" y="16653"/>
                </a:lnTo>
                <a:lnTo>
                  <a:pt x="78231" y="0"/>
                </a:lnTo>
                <a:lnTo>
                  <a:pt x="90424" y="0"/>
                </a:lnTo>
                <a:lnTo>
                  <a:pt x="87971" y="18993"/>
                </a:lnTo>
                <a:lnTo>
                  <a:pt x="81279" y="34502"/>
                </a:lnTo>
                <a:lnTo>
                  <a:pt x="71350" y="44959"/>
                </a:lnTo>
                <a:lnTo>
                  <a:pt x="59181" y="48793"/>
                </a:lnTo>
                <a:lnTo>
                  <a:pt x="46989" y="48793"/>
                </a:lnTo>
                <a:lnTo>
                  <a:pt x="36766" y="46105"/>
                </a:lnTo>
                <a:lnTo>
                  <a:pt x="27876" y="38574"/>
                </a:lnTo>
                <a:lnTo>
                  <a:pt x="20986" y="27003"/>
                </a:lnTo>
                <a:lnTo>
                  <a:pt x="16763" y="12191"/>
                </a:lnTo>
                <a:lnTo>
                  <a:pt x="0" y="12191"/>
                </a:lnTo>
                <a:lnTo>
                  <a:pt x="21843" y="0"/>
                </a:lnTo>
                <a:lnTo>
                  <a:pt x="45719" y="12191"/>
                </a:lnTo>
                <a:lnTo>
                  <a:pt x="28955" y="12191"/>
                </a:lnTo>
                <a:lnTo>
                  <a:pt x="33178" y="27003"/>
                </a:lnTo>
                <a:lnTo>
                  <a:pt x="40068" y="38574"/>
                </a:lnTo>
                <a:lnTo>
                  <a:pt x="48958" y="46105"/>
                </a:lnTo>
                <a:lnTo>
                  <a:pt x="59181" y="48793"/>
                </a:lnTo>
              </a:path>
            </a:pathLst>
          </a:custGeom>
          <a:ln w="9525">
            <a:solidFill>
              <a:srgbClr val="585858"/>
            </a:solidFill>
          </a:ln>
        </p:spPr>
        <p:txBody>
          <a:bodyPr wrap="square" lIns="0" tIns="0" rIns="0" bIns="0" rtlCol="0"/>
          <a:lstStyle/>
          <a:p/>
        </p:txBody>
      </p:sp>
      <p:sp>
        <p:nvSpPr>
          <p:cNvPr id="188" name="object 188"/>
          <p:cNvSpPr/>
          <p:nvPr/>
        </p:nvSpPr>
        <p:spPr>
          <a:xfrm>
            <a:off x="7293991" y="2654973"/>
            <a:ext cx="1369060" cy="572770"/>
          </a:xfrm>
          <a:custGeom>
            <a:avLst/>
            <a:gdLst/>
            <a:ahLst/>
            <a:cxnLst/>
            <a:rect l="l" t="t" r="r" b="b"/>
            <a:pathLst>
              <a:path w="1369059" h="572769">
                <a:moveTo>
                  <a:pt x="0" y="572604"/>
                </a:moveTo>
                <a:lnTo>
                  <a:pt x="1368678" y="572604"/>
                </a:lnTo>
                <a:lnTo>
                  <a:pt x="1368678" y="0"/>
                </a:lnTo>
                <a:lnTo>
                  <a:pt x="0" y="0"/>
                </a:lnTo>
                <a:lnTo>
                  <a:pt x="0" y="572604"/>
                </a:lnTo>
                <a:close/>
              </a:path>
            </a:pathLst>
          </a:custGeom>
          <a:solidFill>
            <a:srgbClr val="FFFFFF"/>
          </a:solidFill>
        </p:spPr>
        <p:txBody>
          <a:bodyPr wrap="square" lIns="0" tIns="0" rIns="0" bIns="0" rtlCol="0"/>
          <a:lstStyle/>
          <a:p/>
        </p:txBody>
      </p:sp>
      <p:sp>
        <p:nvSpPr>
          <p:cNvPr id="189" name="object 189"/>
          <p:cNvSpPr/>
          <p:nvPr/>
        </p:nvSpPr>
        <p:spPr>
          <a:xfrm>
            <a:off x="7293991" y="2654973"/>
            <a:ext cx="1369060" cy="572770"/>
          </a:xfrm>
          <a:custGeom>
            <a:avLst/>
            <a:gdLst/>
            <a:ahLst/>
            <a:cxnLst/>
            <a:rect l="l" t="t" r="r" b="b"/>
            <a:pathLst>
              <a:path w="1369059" h="572769">
                <a:moveTo>
                  <a:pt x="0" y="572604"/>
                </a:moveTo>
                <a:lnTo>
                  <a:pt x="1368678" y="572604"/>
                </a:lnTo>
                <a:lnTo>
                  <a:pt x="1368678" y="0"/>
                </a:lnTo>
                <a:lnTo>
                  <a:pt x="0" y="0"/>
                </a:lnTo>
                <a:lnTo>
                  <a:pt x="0" y="572604"/>
                </a:lnTo>
                <a:close/>
              </a:path>
            </a:pathLst>
          </a:custGeom>
          <a:ln w="9525">
            <a:solidFill>
              <a:srgbClr val="585858"/>
            </a:solidFill>
          </a:ln>
        </p:spPr>
        <p:txBody>
          <a:bodyPr wrap="square" lIns="0" tIns="0" rIns="0" bIns="0" rtlCol="0"/>
          <a:lstStyle/>
          <a:p/>
        </p:txBody>
      </p:sp>
      <p:sp>
        <p:nvSpPr>
          <p:cNvPr id="190" name="object 190"/>
          <p:cNvSpPr/>
          <p:nvPr/>
        </p:nvSpPr>
        <p:spPr>
          <a:xfrm>
            <a:off x="7673847" y="2965830"/>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191" name="object 191"/>
          <p:cNvSpPr/>
          <p:nvPr/>
        </p:nvSpPr>
        <p:spPr>
          <a:xfrm>
            <a:off x="7333742" y="2922397"/>
            <a:ext cx="340360" cy="86995"/>
          </a:xfrm>
          <a:custGeom>
            <a:avLst/>
            <a:gdLst/>
            <a:ahLst/>
            <a:cxnLst/>
            <a:rect l="l" t="t" r="r" b="b"/>
            <a:pathLst>
              <a:path w="340359" h="86994">
                <a:moveTo>
                  <a:pt x="333501" y="0"/>
                </a:moveTo>
                <a:lnTo>
                  <a:pt x="6476" y="0"/>
                </a:lnTo>
                <a:lnTo>
                  <a:pt x="0" y="6476"/>
                </a:lnTo>
                <a:lnTo>
                  <a:pt x="0" y="80263"/>
                </a:lnTo>
                <a:lnTo>
                  <a:pt x="6476" y="86740"/>
                </a:lnTo>
                <a:lnTo>
                  <a:pt x="333501" y="86740"/>
                </a:lnTo>
                <a:lnTo>
                  <a:pt x="339978" y="80263"/>
                </a:lnTo>
                <a:lnTo>
                  <a:pt x="339978" y="6476"/>
                </a:lnTo>
                <a:lnTo>
                  <a:pt x="333501" y="0"/>
                </a:lnTo>
                <a:close/>
              </a:path>
            </a:pathLst>
          </a:custGeom>
          <a:solidFill>
            <a:srgbClr val="CCCCCC"/>
          </a:solidFill>
        </p:spPr>
        <p:txBody>
          <a:bodyPr wrap="square" lIns="0" tIns="0" rIns="0" bIns="0" rtlCol="0"/>
          <a:lstStyle/>
          <a:p/>
        </p:txBody>
      </p:sp>
      <p:sp>
        <p:nvSpPr>
          <p:cNvPr id="192" name="object 192"/>
          <p:cNvSpPr/>
          <p:nvPr/>
        </p:nvSpPr>
        <p:spPr>
          <a:xfrm>
            <a:off x="7333742" y="2922397"/>
            <a:ext cx="340360" cy="86995"/>
          </a:xfrm>
          <a:custGeom>
            <a:avLst/>
            <a:gdLst/>
            <a:ahLst/>
            <a:cxnLst/>
            <a:rect l="l" t="t" r="r" b="b"/>
            <a:pathLst>
              <a:path w="340359" h="86994">
                <a:moveTo>
                  <a:pt x="0" y="14477"/>
                </a:moveTo>
                <a:lnTo>
                  <a:pt x="0" y="6476"/>
                </a:lnTo>
                <a:lnTo>
                  <a:pt x="6476" y="0"/>
                </a:lnTo>
                <a:lnTo>
                  <a:pt x="14477" y="0"/>
                </a:lnTo>
                <a:lnTo>
                  <a:pt x="325500" y="0"/>
                </a:lnTo>
                <a:lnTo>
                  <a:pt x="333501" y="0"/>
                </a:lnTo>
                <a:lnTo>
                  <a:pt x="339978" y="6476"/>
                </a:lnTo>
                <a:lnTo>
                  <a:pt x="339978" y="14477"/>
                </a:lnTo>
                <a:lnTo>
                  <a:pt x="339978" y="72262"/>
                </a:lnTo>
                <a:lnTo>
                  <a:pt x="339978" y="80263"/>
                </a:lnTo>
                <a:lnTo>
                  <a:pt x="333501" y="86740"/>
                </a:lnTo>
                <a:lnTo>
                  <a:pt x="325500" y="86740"/>
                </a:lnTo>
                <a:lnTo>
                  <a:pt x="14477"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193" name="object 193"/>
          <p:cNvSpPr/>
          <p:nvPr/>
        </p:nvSpPr>
        <p:spPr>
          <a:xfrm>
            <a:off x="7734427" y="2922397"/>
            <a:ext cx="340360" cy="86995"/>
          </a:xfrm>
          <a:custGeom>
            <a:avLst/>
            <a:gdLst/>
            <a:ahLst/>
            <a:cxnLst/>
            <a:rect l="l" t="t" r="r" b="b"/>
            <a:pathLst>
              <a:path w="340359" h="86994">
                <a:moveTo>
                  <a:pt x="333375" y="0"/>
                </a:moveTo>
                <a:lnTo>
                  <a:pt x="6476" y="0"/>
                </a:lnTo>
                <a:lnTo>
                  <a:pt x="0" y="6476"/>
                </a:lnTo>
                <a:lnTo>
                  <a:pt x="0" y="80263"/>
                </a:lnTo>
                <a:lnTo>
                  <a:pt x="6476" y="86740"/>
                </a:lnTo>
                <a:lnTo>
                  <a:pt x="333375" y="86740"/>
                </a:lnTo>
                <a:lnTo>
                  <a:pt x="339851" y="80263"/>
                </a:lnTo>
                <a:lnTo>
                  <a:pt x="339851" y="6476"/>
                </a:lnTo>
                <a:lnTo>
                  <a:pt x="333375" y="0"/>
                </a:lnTo>
                <a:close/>
              </a:path>
            </a:pathLst>
          </a:custGeom>
          <a:solidFill>
            <a:srgbClr val="CCCCCC"/>
          </a:solidFill>
        </p:spPr>
        <p:txBody>
          <a:bodyPr wrap="square" lIns="0" tIns="0" rIns="0" bIns="0" rtlCol="0"/>
          <a:lstStyle/>
          <a:p/>
        </p:txBody>
      </p:sp>
      <p:sp>
        <p:nvSpPr>
          <p:cNvPr id="194" name="object 194"/>
          <p:cNvSpPr/>
          <p:nvPr/>
        </p:nvSpPr>
        <p:spPr>
          <a:xfrm>
            <a:off x="7734427" y="2922397"/>
            <a:ext cx="340360" cy="86995"/>
          </a:xfrm>
          <a:custGeom>
            <a:avLst/>
            <a:gdLst/>
            <a:ahLst/>
            <a:cxnLst/>
            <a:rect l="l" t="t" r="r" b="b"/>
            <a:pathLst>
              <a:path w="340359" h="86994">
                <a:moveTo>
                  <a:pt x="0" y="14477"/>
                </a:moveTo>
                <a:lnTo>
                  <a:pt x="0" y="6476"/>
                </a:lnTo>
                <a:lnTo>
                  <a:pt x="6476" y="0"/>
                </a:lnTo>
                <a:lnTo>
                  <a:pt x="14350" y="0"/>
                </a:lnTo>
                <a:lnTo>
                  <a:pt x="325374" y="0"/>
                </a:lnTo>
                <a:lnTo>
                  <a:pt x="333375" y="0"/>
                </a:lnTo>
                <a:lnTo>
                  <a:pt x="339851" y="6476"/>
                </a:lnTo>
                <a:lnTo>
                  <a:pt x="339851" y="14477"/>
                </a:lnTo>
                <a:lnTo>
                  <a:pt x="339851" y="72262"/>
                </a:lnTo>
                <a:lnTo>
                  <a:pt x="339851" y="80263"/>
                </a:lnTo>
                <a:lnTo>
                  <a:pt x="333375" y="86740"/>
                </a:lnTo>
                <a:lnTo>
                  <a:pt x="325374" y="86740"/>
                </a:lnTo>
                <a:lnTo>
                  <a:pt x="14350" y="86740"/>
                </a:lnTo>
                <a:lnTo>
                  <a:pt x="6476" y="86740"/>
                </a:lnTo>
                <a:lnTo>
                  <a:pt x="0" y="80263"/>
                </a:lnTo>
                <a:lnTo>
                  <a:pt x="0" y="72262"/>
                </a:lnTo>
                <a:lnTo>
                  <a:pt x="0" y="14477"/>
                </a:lnTo>
                <a:close/>
              </a:path>
            </a:pathLst>
          </a:custGeom>
          <a:ln w="9524">
            <a:solidFill>
              <a:srgbClr val="666666"/>
            </a:solidFill>
          </a:ln>
        </p:spPr>
        <p:txBody>
          <a:bodyPr wrap="square" lIns="0" tIns="0" rIns="0" bIns="0" rtlCol="0"/>
          <a:lstStyle/>
          <a:p/>
        </p:txBody>
      </p:sp>
      <p:sp>
        <p:nvSpPr>
          <p:cNvPr id="195" name="object 195"/>
          <p:cNvSpPr/>
          <p:nvPr/>
        </p:nvSpPr>
        <p:spPr>
          <a:xfrm>
            <a:off x="8074406" y="2965830"/>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196" name="object 196"/>
          <p:cNvSpPr/>
          <p:nvPr/>
        </p:nvSpPr>
        <p:spPr>
          <a:xfrm>
            <a:off x="8134984" y="2922397"/>
            <a:ext cx="340360" cy="86995"/>
          </a:xfrm>
          <a:custGeom>
            <a:avLst/>
            <a:gdLst/>
            <a:ahLst/>
            <a:cxnLst/>
            <a:rect l="l" t="t" r="r" b="b"/>
            <a:pathLst>
              <a:path w="340359" h="86994">
                <a:moveTo>
                  <a:pt x="333501" y="0"/>
                </a:moveTo>
                <a:lnTo>
                  <a:pt x="6476" y="0"/>
                </a:lnTo>
                <a:lnTo>
                  <a:pt x="0" y="6476"/>
                </a:lnTo>
                <a:lnTo>
                  <a:pt x="0" y="80263"/>
                </a:lnTo>
                <a:lnTo>
                  <a:pt x="6476" y="86740"/>
                </a:lnTo>
                <a:lnTo>
                  <a:pt x="333501" y="86740"/>
                </a:lnTo>
                <a:lnTo>
                  <a:pt x="339979" y="80263"/>
                </a:lnTo>
                <a:lnTo>
                  <a:pt x="339979" y="6476"/>
                </a:lnTo>
                <a:lnTo>
                  <a:pt x="333501" y="0"/>
                </a:lnTo>
                <a:close/>
              </a:path>
            </a:pathLst>
          </a:custGeom>
          <a:solidFill>
            <a:srgbClr val="CCCCCC"/>
          </a:solidFill>
        </p:spPr>
        <p:txBody>
          <a:bodyPr wrap="square" lIns="0" tIns="0" rIns="0" bIns="0" rtlCol="0"/>
          <a:lstStyle/>
          <a:p/>
        </p:txBody>
      </p:sp>
      <p:sp>
        <p:nvSpPr>
          <p:cNvPr id="197" name="object 197"/>
          <p:cNvSpPr/>
          <p:nvPr/>
        </p:nvSpPr>
        <p:spPr>
          <a:xfrm>
            <a:off x="8134984" y="2922397"/>
            <a:ext cx="340360" cy="86995"/>
          </a:xfrm>
          <a:custGeom>
            <a:avLst/>
            <a:gdLst/>
            <a:ahLst/>
            <a:cxnLst/>
            <a:rect l="l" t="t" r="r" b="b"/>
            <a:pathLst>
              <a:path w="340359" h="86994">
                <a:moveTo>
                  <a:pt x="0" y="14477"/>
                </a:moveTo>
                <a:lnTo>
                  <a:pt x="0" y="6476"/>
                </a:lnTo>
                <a:lnTo>
                  <a:pt x="6476" y="0"/>
                </a:lnTo>
                <a:lnTo>
                  <a:pt x="14478" y="0"/>
                </a:lnTo>
                <a:lnTo>
                  <a:pt x="325500" y="0"/>
                </a:lnTo>
                <a:lnTo>
                  <a:pt x="333501" y="0"/>
                </a:lnTo>
                <a:lnTo>
                  <a:pt x="339979" y="6476"/>
                </a:lnTo>
                <a:lnTo>
                  <a:pt x="339979" y="14477"/>
                </a:lnTo>
                <a:lnTo>
                  <a:pt x="339979" y="72262"/>
                </a:lnTo>
                <a:lnTo>
                  <a:pt x="339979" y="80263"/>
                </a:lnTo>
                <a:lnTo>
                  <a:pt x="333501" y="86740"/>
                </a:lnTo>
                <a:lnTo>
                  <a:pt x="325500" y="86740"/>
                </a:lnTo>
                <a:lnTo>
                  <a:pt x="14478"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198" name="object 198"/>
          <p:cNvSpPr/>
          <p:nvPr/>
        </p:nvSpPr>
        <p:spPr>
          <a:xfrm>
            <a:off x="7367778" y="3013836"/>
            <a:ext cx="272415" cy="163830"/>
          </a:xfrm>
          <a:custGeom>
            <a:avLst/>
            <a:gdLst/>
            <a:ahLst/>
            <a:cxnLst/>
            <a:rect l="l" t="t" r="r" b="b"/>
            <a:pathLst>
              <a:path w="272415" h="163830">
                <a:moveTo>
                  <a:pt x="271906" y="41529"/>
                </a:moveTo>
                <a:lnTo>
                  <a:pt x="0" y="41529"/>
                </a:lnTo>
                <a:lnTo>
                  <a:pt x="0" y="163449"/>
                </a:lnTo>
                <a:lnTo>
                  <a:pt x="271906" y="163449"/>
                </a:lnTo>
                <a:lnTo>
                  <a:pt x="271906" y="41529"/>
                </a:lnTo>
                <a:close/>
              </a:path>
              <a:path w="272415" h="163830">
                <a:moveTo>
                  <a:pt x="77597" y="0"/>
                </a:moveTo>
                <a:lnTo>
                  <a:pt x="45339" y="41529"/>
                </a:lnTo>
                <a:lnTo>
                  <a:pt x="113283" y="41529"/>
                </a:lnTo>
                <a:lnTo>
                  <a:pt x="77597" y="0"/>
                </a:lnTo>
                <a:close/>
              </a:path>
            </a:pathLst>
          </a:custGeom>
          <a:solidFill>
            <a:srgbClr val="EDEDED"/>
          </a:solidFill>
        </p:spPr>
        <p:txBody>
          <a:bodyPr wrap="square" lIns="0" tIns="0" rIns="0" bIns="0" rtlCol="0"/>
          <a:lstStyle/>
          <a:p/>
        </p:txBody>
      </p:sp>
      <p:sp>
        <p:nvSpPr>
          <p:cNvPr id="199" name="object 199"/>
          <p:cNvSpPr/>
          <p:nvPr/>
        </p:nvSpPr>
        <p:spPr>
          <a:xfrm>
            <a:off x="7367778" y="3013836"/>
            <a:ext cx="272415" cy="163830"/>
          </a:xfrm>
          <a:custGeom>
            <a:avLst/>
            <a:gdLst/>
            <a:ahLst/>
            <a:cxnLst/>
            <a:rect l="l" t="t" r="r" b="b"/>
            <a:pathLst>
              <a:path w="272415" h="163830">
                <a:moveTo>
                  <a:pt x="0" y="41529"/>
                </a:moveTo>
                <a:lnTo>
                  <a:pt x="45339" y="41529"/>
                </a:lnTo>
                <a:lnTo>
                  <a:pt x="77597" y="0"/>
                </a:lnTo>
                <a:lnTo>
                  <a:pt x="113283" y="41529"/>
                </a:lnTo>
                <a:lnTo>
                  <a:pt x="271906" y="41529"/>
                </a:lnTo>
                <a:lnTo>
                  <a:pt x="271906" y="61849"/>
                </a:lnTo>
                <a:lnTo>
                  <a:pt x="271906" y="92329"/>
                </a:lnTo>
                <a:lnTo>
                  <a:pt x="271906" y="163449"/>
                </a:lnTo>
                <a:lnTo>
                  <a:pt x="113283" y="163449"/>
                </a:lnTo>
                <a:lnTo>
                  <a:pt x="45339"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200" name="object 200"/>
          <p:cNvSpPr/>
          <p:nvPr/>
        </p:nvSpPr>
        <p:spPr>
          <a:xfrm>
            <a:off x="7768335" y="3013836"/>
            <a:ext cx="272415" cy="163830"/>
          </a:xfrm>
          <a:custGeom>
            <a:avLst/>
            <a:gdLst/>
            <a:ahLst/>
            <a:cxnLst/>
            <a:rect l="l" t="t" r="r" b="b"/>
            <a:pathLst>
              <a:path w="272415" h="163830">
                <a:moveTo>
                  <a:pt x="272034" y="41529"/>
                </a:moveTo>
                <a:lnTo>
                  <a:pt x="0" y="41529"/>
                </a:lnTo>
                <a:lnTo>
                  <a:pt x="0" y="163449"/>
                </a:lnTo>
                <a:lnTo>
                  <a:pt x="272034" y="163449"/>
                </a:lnTo>
                <a:lnTo>
                  <a:pt x="272034" y="41529"/>
                </a:lnTo>
                <a:close/>
              </a:path>
              <a:path w="272415" h="163830">
                <a:moveTo>
                  <a:pt x="77724" y="0"/>
                </a:moveTo>
                <a:lnTo>
                  <a:pt x="45339" y="41529"/>
                </a:lnTo>
                <a:lnTo>
                  <a:pt x="113284" y="41529"/>
                </a:lnTo>
                <a:lnTo>
                  <a:pt x="77724" y="0"/>
                </a:lnTo>
                <a:close/>
              </a:path>
            </a:pathLst>
          </a:custGeom>
          <a:solidFill>
            <a:srgbClr val="EDEDED"/>
          </a:solidFill>
        </p:spPr>
        <p:txBody>
          <a:bodyPr wrap="square" lIns="0" tIns="0" rIns="0" bIns="0" rtlCol="0"/>
          <a:lstStyle/>
          <a:p/>
        </p:txBody>
      </p:sp>
      <p:sp>
        <p:nvSpPr>
          <p:cNvPr id="201" name="object 201"/>
          <p:cNvSpPr/>
          <p:nvPr/>
        </p:nvSpPr>
        <p:spPr>
          <a:xfrm>
            <a:off x="7768335" y="3013836"/>
            <a:ext cx="272415" cy="163830"/>
          </a:xfrm>
          <a:custGeom>
            <a:avLst/>
            <a:gdLst/>
            <a:ahLst/>
            <a:cxnLst/>
            <a:rect l="l" t="t" r="r" b="b"/>
            <a:pathLst>
              <a:path w="272415" h="163830">
                <a:moveTo>
                  <a:pt x="0" y="41529"/>
                </a:moveTo>
                <a:lnTo>
                  <a:pt x="45339" y="41529"/>
                </a:lnTo>
                <a:lnTo>
                  <a:pt x="77724" y="0"/>
                </a:lnTo>
                <a:lnTo>
                  <a:pt x="113284" y="41529"/>
                </a:lnTo>
                <a:lnTo>
                  <a:pt x="272034" y="41529"/>
                </a:lnTo>
                <a:lnTo>
                  <a:pt x="272034" y="61849"/>
                </a:lnTo>
                <a:lnTo>
                  <a:pt x="272034" y="92329"/>
                </a:lnTo>
                <a:lnTo>
                  <a:pt x="272034" y="163449"/>
                </a:lnTo>
                <a:lnTo>
                  <a:pt x="113284" y="163449"/>
                </a:lnTo>
                <a:lnTo>
                  <a:pt x="45339"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202" name="object 202"/>
          <p:cNvSpPr/>
          <p:nvPr/>
        </p:nvSpPr>
        <p:spPr>
          <a:xfrm>
            <a:off x="8169020" y="3013836"/>
            <a:ext cx="272415" cy="163830"/>
          </a:xfrm>
          <a:custGeom>
            <a:avLst/>
            <a:gdLst/>
            <a:ahLst/>
            <a:cxnLst/>
            <a:rect l="l" t="t" r="r" b="b"/>
            <a:pathLst>
              <a:path w="272415" h="163830">
                <a:moveTo>
                  <a:pt x="271906" y="41529"/>
                </a:moveTo>
                <a:lnTo>
                  <a:pt x="0" y="41529"/>
                </a:lnTo>
                <a:lnTo>
                  <a:pt x="0" y="163449"/>
                </a:lnTo>
                <a:lnTo>
                  <a:pt x="271906" y="163449"/>
                </a:lnTo>
                <a:lnTo>
                  <a:pt x="271906" y="41529"/>
                </a:lnTo>
                <a:close/>
              </a:path>
              <a:path w="272415" h="163830">
                <a:moveTo>
                  <a:pt x="77724" y="0"/>
                </a:moveTo>
                <a:lnTo>
                  <a:pt x="45338" y="41529"/>
                </a:lnTo>
                <a:lnTo>
                  <a:pt x="113283" y="41529"/>
                </a:lnTo>
                <a:lnTo>
                  <a:pt x="77724" y="0"/>
                </a:lnTo>
                <a:close/>
              </a:path>
            </a:pathLst>
          </a:custGeom>
          <a:solidFill>
            <a:srgbClr val="EDEDED"/>
          </a:solidFill>
        </p:spPr>
        <p:txBody>
          <a:bodyPr wrap="square" lIns="0" tIns="0" rIns="0" bIns="0" rtlCol="0"/>
          <a:lstStyle/>
          <a:p/>
        </p:txBody>
      </p:sp>
      <p:sp>
        <p:nvSpPr>
          <p:cNvPr id="203" name="object 203"/>
          <p:cNvSpPr/>
          <p:nvPr/>
        </p:nvSpPr>
        <p:spPr>
          <a:xfrm>
            <a:off x="8169020" y="3013836"/>
            <a:ext cx="272415" cy="163830"/>
          </a:xfrm>
          <a:custGeom>
            <a:avLst/>
            <a:gdLst/>
            <a:ahLst/>
            <a:cxnLst/>
            <a:rect l="l" t="t" r="r" b="b"/>
            <a:pathLst>
              <a:path w="272415" h="163830">
                <a:moveTo>
                  <a:pt x="0" y="41529"/>
                </a:moveTo>
                <a:lnTo>
                  <a:pt x="45338" y="41529"/>
                </a:lnTo>
                <a:lnTo>
                  <a:pt x="77724" y="0"/>
                </a:lnTo>
                <a:lnTo>
                  <a:pt x="113283" y="41529"/>
                </a:lnTo>
                <a:lnTo>
                  <a:pt x="271906" y="41529"/>
                </a:lnTo>
                <a:lnTo>
                  <a:pt x="271906" y="61849"/>
                </a:lnTo>
                <a:lnTo>
                  <a:pt x="271906" y="92329"/>
                </a:lnTo>
                <a:lnTo>
                  <a:pt x="271906" y="163449"/>
                </a:lnTo>
                <a:lnTo>
                  <a:pt x="113283" y="163449"/>
                </a:lnTo>
                <a:lnTo>
                  <a:pt x="45338"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204" name="object 204"/>
          <p:cNvSpPr/>
          <p:nvPr/>
        </p:nvSpPr>
        <p:spPr>
          <a:xfrm>
            <a:off x="7992618" y="2719070"/>
            <a:ext cx="626745" cy="133985"/>
          </a:xfrm>
          <a:custGeom>
            <a:avLst/>
            <a:gdLst/>
            <a:ahLst/>
            <a:cxnLst/>
            <a:rect l="l" t="t" r="r" b="b"/>
            <a:pathLst>
              <a:path w="626745" h="133985">
                <a:moveTo>
                  <a:pt x="0" y="0"/>
                </a:moveTo>
                <a:lnTo>
                  <a:pt x="0" y="114807"/>
                </a:lnTo>
                <a:lnTo>
                  <a:pt x="11186" y="119879"/>
                </a:lnTo>
                <a:lnTo>
                  <a:pt x="91725" y="128285"/>
                </a:lnTo>
                <a:lnTo>
                  <a:pt x="155109" y="131261"/>
                </a:lnTo>
                <a:lnTo>
                  <a:pt x="229922" y="133178"/>
                </a:lnTo>
                <a:lnTo>
                  <a:pt x="313181" y="133857"/>
                </a:lnTo>
                <a:lnTo>
                  <a:pt x="396441" y="133178"/>
                </a:lnTo>
                <a:lnTo>
                  <a:pt x="471254" y="131261"/>
                </a:lnTo>
                <a:lnTo>
                  <a:pt x="534638" y="128285"/>
                </a:lnTo>
                <a:lnTo>
                  <a:pt x="583607" y="124431"/>
                </a:lnTo>
                <a:lnTo>
                  <a:pt x="626363" y="114807"/>
                </a:lnTo>
                <a:lnTo>
                  <a:pt x="626363" y="19177"/>
                </a:lnTo>
                <a:lnTo>
                  <a:pt x="313181" y="19177"/>
                </a:lnTo>
                <a:lnTo>
                  <a:pt x="229922" y="18488"/>
                </a:lnTo>
                <a:lnTo>
                  <a:pt x="155109" y="16547"/>
                </a:lnTo>
                <a:lnTo>
                  <a:pt x="91725" y="13541"/>
                </a:lnTo>
                <a:lnTo>
                  <a:pt x="42756" y="9656"/>
                </a:lnTo>
                <a:lnTo>
                  <a:pt x="11186" y="5080"/>
                </a:lnTo>
                <a:lnTo>
                  <a:pt x="0" y="0"/>
                </a:lnTo>
                <a:close/>
              </a:path>
              <a:path w="626745" h="133985">
                <a:moveTo>
                  <a:pt x="626363" y="0"/>
                </a:moveTo>
                <a:lnTo>
                  <a:pt x="583607" y="9656"/>
                </a:lnTo>
                <a:lnTo>
                  <a:pt x="534638" y="13541"/>
                </a:lnTo>
                <a:lnTo>
                  <a:pt x="471254" y="16547"/>
                </a:lnTo>
                <a:lnTo>
                  <a:pt x="396441" y="18488"/>
                </a:lnTo>
                <a:lnTo>
                  <a:pt x="313181" y="19177"/>
                </a:lnTo>
                <a:lnTo>
                  <a:pt x="626363" y="19177"/>
                </a:lnTo>
                <a:lnTo>
                  <a:pt x="626363" y="0"/>
                </a:lnTo>
                <a:close/>
              </a:path>
            </a:pathLst>
          </a:custGeom>
          <a:solidFill>
            <a:srgbClr val="EDEDED"/>
          </a:solidFill>
        </p:spPr>
        <p:txBody>
          <a:bodyPr wrap="square" lIns="0" tIns="0" rIns="0" bIns="0" rtlCol="0"/>
          <a:lstStyle/>
          <a:p/>
        </p:txBody>
      </p:sp>
      <p:sp>
        <p:nvSpPr>
          <p:cNvPr id="205" name="object 205"/>
          <p:cNvSpPr/>
          <p:nvPr/>
        </p:nvSpPr>
        <p:spPr>
          <a:xfrm>
            <a:off x="7992618" y="2719133"/>
            <a:ext cx="626745" cy="0"/>
          </a:xfrm>
          <a:custGeom>
            <a:avLst/>
            <a:gdLst/>
            <a:ahLst/>
            <a:cxnLst/>
            <a:rect l="l" t="t" r="r" b="b"/>
            <a:pathLst>
              <a:path w="626745">
                <a:moveTo>
                  <a:pt x="0" y="0"/>
                </a:moveTo>
                <a:lnTo>
                  <a:pt x="626363" y="0"/>
                </a:lnTo>
              </a:path>
            </a:pathLst>
          </a:custGeom>
          <a:ln w="38227">
            <a:solidFill>
              <a:srgbClr val="F5F5F5"/>
            </a:solidFill>
          </a:ln>
        </p:spPr>
        <p:txBody>
          <a:bodyPr wrap="square" lIns="0" tIns="0" rIns="0" bIns="0" rtlCol="0"/>
          <a:lstStyle/>
          <a:p/>
        </p:txBody>
      </p:sp>
      <p:sp>
        <p:nvSpPr>
          <p:cNvPr id="206" name="object 206"/>
          <p:cNvSpPr/>
          <p:nvPr/>
        </p:nvSpPr>
        <p:spPr>
          <a:xfrm>
            <a:off x="7992618" y="2700020"/>
            <a:ext cx="626745" cy="38735"/>
          </a:xfrm>
          <a:custGeom>
            <a:avLst/>
            <a:gdLst/>
            <a:ahLst/>
            <a:cxnLst/>
            <a:rect l="l" t="t" r="r" b="b"/>
            <a:pathLst>
              <a:path w="626745" h="38735">
                <a:moveTo>
                  <a:pt x="626363" y="19050"/>
                </a:moveTo>
                <a:lnTo>
                  <a:pt x="583607" y="28706"/>
                </a:lnTo>
                <a:lnTo>
                  <a:pt x="534638" y="32591"/>
                </a:lnTo>
                <a:lnTo>
                  <a:pt x="471254" y="35597"/>
                </a:lnTo>
                <a:lnTo>
                  <a:pt x="396441" y="37538"/>
                </a:lnTo>
                <a:lnTo>
                  <a:pt x="313181" y="38227"/>
                </a:lnTo>
                <a:lnTo>
                  <a:pt x="229922" y="37538"/>
                </a:lnTo>
                <a:lnTo>
                  <a:pt x="155109" y="35597"/>
                </a:lnTo>
                <a:lnTo>
                  <a:pt x="91725" y="32591"/>
                </a:lnTo>
                <a:lnTo>
                  <a:pt x="42756" y="28706"/>
                </a:lnTo>
                <a:lnTo>
                  <a:pt x="0" y="19050"/>
                </a:lnTo>
                <a:lnTo>
                  <a:pt x="11186" y="13978"/>
                </a:lnTo>
                <a:lnTo>
                  <a:pt x="91725" y="5572"/>
                </a:lnTo>
                <a:lnTo>
                  <a:pt x="155109" y="2596"/>
                </a:lnTo>
                <a:lnTo>
                  <a:pt x="229922" y="679"/>
                </a:lnTo>
                <a:lnTo>
                  <a:pt x="313181" y="0"/>
                </a:lnTo>
                <a:lnTo>
                  <a:pt x="396441" y="679"/>
                </a:lnTo>
                <a:lnTo>
                  <a:pt x="471254" y="2596"/>
                </a:lnTo>
                <a:lnTo>
                  <a:pt x="534638" y="5572"/>
                </a:lnTo>
                <a:lnTo>
                  <a:pt x="583607" y="9426"/>
                </a:lnTo>
                <a:lnTo>
                  <a:pt x="626363" y="19050"/>
                </a:lnTo>
                <a:close/>
              </a:path>
            </a:pathLst>
          </a:custGeom>
          <a:ln w="9525">
            <a:solidFill>
              <a:srgbClr val="585858"/>
            </a:solidFill>
          </a:ln>
        </p:spPr>
        <p:txBody>
          <a:bodyPr wrap="square" lIns="0" tIns="0" rIns="0" bIns="0" rtlCol="0"/>
          <a:lstStyle/>
          <a:p/>
        </p:txBody>
      </p:sp>
      <p:sp>
        <p:nvSpPr>
          <p:cNvPr id="207" name="object 207"/>
          <p:cNvSpPr/>
          <p:nvPr/>
        </p:nvSpPr>
        <p:spPr>
          <a:xfrm>
            <a:off x="7992618" y="2719070"/>
            <a:ext cx="626745" cy="133985"/>
          </a:xfrm>
          <a:custGeom>
            <a:avLst/>
            <a:gdLst/>
            <a:ahLst/>
            <a:cxnLst/>
            <a:rect l="l" t="t" r="r" b="b"/>
            <a:pathLst>
              <a:path w="626745" h="133985">
                <a:moveTo>
                  <a:pt x="626363" y="0"/>
                </a:moveTo>
                <a:lnTo>
                  <a:pt x="626363" y="114807"/>
                </a:lnTo>
                <a:lnTo>
                  <a:pt x="615177" y="119879"/>
                </a:lnTo>
                <a:lnTo>
                  <a:pt x="534638" y="128285"/>
                </a:lnTo>
                <a:lnTo>
                  <a:pt x="471254" y="131261"/>
                </a:lnTo>
                <a:lnTo>
                  <a:pt x="396441" y="133178"/>
                </a:lnTo>
                <a:lnTo>
                  <a:pt x="313181" y="133857"/>
                </a:lnTo>
                <a:lnTo>
                  <a:pt x="229922" y="133178"/>
                </a:lnTo>
                <a:lnTo>
                  <a:pt x="155109" y="131261"/>
                </a:lnTo>
                <a:lnTo>
                  <a:pt x="91725" y="128285"/>
                </a:lnTo>
                <a:lnTo>
                  <a:pt x="42756" y="124431"/>
                </a:lnTo>
                <a:lnTo>
                  <a:pt x="0" y="114807"/>
                </a:lnTo>
                <a:lnTo>
                  <a:pt x="0" y="0"/>
                </a:lnTo>
              </a:path>
            </a:pathLst>
          </a:custGeom>
          <a:ln w="9525">
            <a:solidFill>
              <a:srgbClr val="585858"/>
            </a:solidFill>
          </a:ln>
        </p:spPr>
        <p:txBody>
          <a:bodyPr wrap="square" lIns="0" tIns="0" rIns="0" bIns="0" rtlCol="0"/>
          <a:lstStyle/>
          <a:p/>
        </p:txBody>
      </p:sp>
      <p:sp>
        <p:nvSpPr>
          <p:cNvPr id="208" name="object 208"/>
          <p:cNvSpPr/>
          <p:nvPr/>
        </p:nvSpPr>
        <p:spPr>
          <a:xfrm>
            <a:off x="8256016" y="2862833"/>
            <a:ext cx="59690" cy="48895"/>
          </a:xfrm>
          <a:custGeom>
            <a:avLst/>
            <a:gdLst/>
            <a:ahLst/>
            <a:cxnLst/>
            <a:rect l="l" t="t" r="r" b="b"/>
            <a:pathLst>
              <a:path w="59690" h="48894">
                <a:moveTo>
                  <a:pt x="28955" y="12192"/>
                </a:moveTo>
                <a:lnTo>
                  <a:pt x="16763" y="12192"/>
                </a:lnTo>
                <a:lnTo>
                  <a:pt x="20986" y="27015"/>
                </a:lnTo>
                <a:lnTo>
                  <a:pt x="27876" y="38576"/>
                </a:lnTo>
                <a:lnTo>
                  <a:pt x="36766" y="46089"/>
                </a:lnTo>
                <a:lnTo>
                  <a:pt x="46989" y="48768"/>
                </a:lnTo>
                <a:lnTo>
                  <a:pt x="59181" y="48768"/>
                </a:lnTo>
                <a:lnTo>
                  <a:pt x="48958" y="46089"/>
                </a:lnTo>
                <a:lnTo>
                  <a:pt x="40068" y="38576"/>
                </a:lnTo>
                <a:lnTo>
                  <a:pt x="33178" y="27015"/>
                </a:lnTo>
                <a:lnTo>
                  <a:pt x="28955" y="12192"/>
                </a:lnTo>
                <a:close/>
              </a:path>
              <a:path w="59690" h="48894">
                <a:moveTo>
                  <a:pt x="21843" y="0"/>
                </a:moveTo>
                <a:lnTo>
                  <a:pt x="0" y="12192"/>
                </a:lnTo>
                <a:lnTo>
                  <a:pt x="45719" y="12192"/>
                </a:lnTo>
                <a:lnTo>
                  <a:pt x="21843" y="0"/>
                </a:lnTo>
                <a:close/>
              </a:path>
            </a:pathLst>
          </a:custGeom>
          <a:solidFill>
            <a:srgbClr val="EDEDED"/>
          </a:solidFill>
        </p:spPr>
        <p:txBody>
          <a:bodyPr wrap="square" lIns="0" tIns="0" rIns="0" bIns="0" rtlCol="0"/>
          <a:lstStyle/>
          <a:p/>
        </p:txBody>
      </p:sp>
      <p:sp>
        <p:nvSpPr>
          <p:cNvPr id="209" name="object 209"/>
          <p:cNvSpPr/>
          <p:nvPr/>
        </p:nvSpPr>
        <p:spPr>
          <a:xfrm>
            <a:off x="8309102" y="2862833"/>
            <a:ext cx="37465" cy="48895"/>
          </a:xfrm>
          <a:custGeom>
            <a:avLst/>
            <a:gdLst/>
            <a:ahLst/>
            <a:cxnLst/>
            <a:rect l="l" t="t" r="r" b="b"/>
            <a:pathLst>
              <a:path w="37465" h="48894">
                <a:moveTo>
                  <a:pt x="37338" y="0"/>
                </a:moveTo>
                <a:lnTo>
                  <a:pt x="25146" y="0"/>
                </a:lnTo>
                <a:lnTo>
                  <a:pt x="23270" y="16642"/>
                </a:lnTo>
                <a:lnTo>
                  <a:pt x="18049" y="30940"/>
                </a:lnTo>
                <a:lnTo>
                  <a:pt x="10090" y="41737"/>
                </a:lnTo>
                <a:lnTo>
                  <a:pt x="0" y="47879"/>
                </a:lnTo>
                <a:lnTo>
                  <a:pt x="2031" y="48514"/>
                </a:lnTo>
                <a:lnTo>
                  <a:pt x="4064" y="48768"/>
                </a:lnTo>
                <a:lnTo>
                  <a:pt x="6096" y="48768"/>
                </a:lnTo>
                <a:lnTo>
                  <a:pt x="18264" y="44934"/>
                </a:lnTo>
                <a:lnTo>
                  <a:pt x="28194" y="34480"/>
                </a:lnTo>
                <a:lnTo>
                  <a:pt x="34885" y="18978"/>
                </a:lnTo>
                <a:lnTo>
                  <a:pt x="37338" y="0"/>
                </a:lnTo>
                <a:close/>
              </a:path>
            </a:pathLst>
          </a:custGeom>
          <a:solidFill>
            <a:srgbClr val="BEBEBE"/>
          </a:solidFill>
        </p:spPr>
        <p:txBody>
          <a:bodyPr wrap="square" lIns="0" tIns="0" rIns="0" bIns="0" rtlCol="0"/>
          <a:lstStyle/>
          <a:p/>
        </p:txBody>
      </p:sp>
      <p:sp>
        <p:nvSpPr>
          <p:cNvPr id="210" name="object 210"/>
          <p:cNvSpPr/>
          <p:nvPr/>
        </p:nvSpPr>
        <p:spPr>
          <a:xfrm>
            <a:off x="8256016" y="2862833"/>
            <a:ext cx="90805" cy="48895"/>
          </a:xfrm>
          <a:custGeom>
            <a:avLst/>
            <a:gdLst/>
            <a:ahLst/>
            <a:cxnLst/>
            <a:rect l="l" t="t" r="r" b="b"/>
            <a:pathLst>
              <a:path w="90804" h="48894">
                <a:moveTo>
                  <a:pt x="53085" y="47879"/>
                </a:moveTo>
                <a:lnTo>
                  <a:pt x="63176" y="41737"/>
                </a:lnTo>
                <a:lnTo>
                  <a:pt x="71135" y="30940"/>
                </a:lnTo>
                <a:lnTo>
                  <a:pt x="76356" y="16642"/>
                </a:lnTo>
                <a:lnTo>
                  <a:pt x="78231" y="0"/>
                </a:lnTo>
                <a:lnTo>
                  <a:pt x="90424" y="0"/>
                </a:lnTo>
                <a:lnTo>
                  <a:pt x="87971" y="18978"/>
                </a:lnTo>
                <a:lnTo>
                  <a:pt x="81279" y="34480"/>
                </a:lnTo>
                <a:lnTo>
                  <a:pt x="71350" y="44934"/>
                </a:lnTo>
                <a:lnTo>
                  <a:pt x="59181" y="48768"/>
                </a:lnTo>
                <a:lnTo>
                  <a:pt x="46989" y="48768"/>
                </a:lnTo>
                <a:lnTo>
                  <a:pt x="36766" y="46089"/>
                </a:lnTo>
                <a:lnTo>
                  <a:pt x="27876" y="38576"/>
                </a:lnTo>
                <a:lnTo>
                  <a:pt x="20986" y="27015"/>
                </a:lnTo>
                <a:lnTo>
                  <a:pt x="16763" y="12192"/>
                </a:lnTo>
                <a:lnTo>
                  <a:pt x="0" y="12192"/>
                </a:lnTo>
                <a:lnTo>
                  <a:pt x="21843" y="0"/>
                </a:lnTo>
                <a:lnTo>
                  <a:pt x="45719" y="12192"/>
                </a:lnTo>
                <a:lnTo>
                  <a:pt x="28955" y="12192"/>
                </a:lnTo>
                <a:lnTo>
                  <a:pt x="33178" y="27015"/>
                </a:lnTo>
                <a:lnTo>
                  <a:pt x="40068" y="38576"/>
                </a:lnTo>
                <a:lnTo>
                  <a:pt x="48958" y="46089"/>
                </a:lnTo>
                <a:lnTo>
                  <a:pt x="59181" y="48768"/>
                </a:lnTo>
              </a:path>
            </a:pathLst>
          </a:custGeom>
          <a:ln w="9524">
            <a:solidFill>
              <a:srgbClr val="585858"/>
            </a:solidFill>
          </a:ln>
        </p:spPr>
        <p:txBody>
          <a:bodyPr wrap="square" lIns="0" tIns="0" rIns="0" bIns="0" rtlCol="0"/>
          <a:lstStyle/>
          <a:p/>
        </p:txBody>
      </p:sp>
      <p:sp>
        <p:nvSpPr>
          <p:cNvPr id="211" name="object 211"/>
          <p:cNvSpPr/>
          <p:nvPr/>
        </p:nvSpPr>
        <p:spPr>
          <a:xfrm>
            <a:off x="4760340" y="2610104"/>
            <a:ext cx="2533650" cy="374015"/>
          </a:xfrm>
          <a:custGeom>
            <a:avLst/>
            <a:gdLst/>
            <a:ahLst/>
            <a:cxnLst/>
            <a:rect l="l" t="t" r="r" b="b"/>
            <a:pathLst>
              <a:path w="2533650" h="374014">
                <a:moveTo>
                  <a:pt x="2443137" y="339305"/>
                </a:moveTo>
                <a:lnTo>
                  <a:pt x="2413254" y="374014"/>
                </a:lnTo>
                <a:lnTo>
                  <a:pt x="2506498" y="340868"/>
                </a:lnTo>
                <a:lnTo>
                  <a:pt x="2455799" y="340868"/>
                </a:lnTo>
                <a:lnTo>
                  <a:pt x="2443137" y="339305"/>
                </a:lnTo>
                <a:close/>
              </a:path>
              <a:path w="2533650" h="374014">
                <a:moveTo>
                  <a:pt x="2458085" y="321944"/>
                </a:moveTo>
                <a:lnTo>
                  <a:pt x="2443137" y="339305"/>
                </a:lnTo>
                <a:lnTo>
                  <a:pt x="2455799" y="340868"/>
                </a:lnTo>
                <a:lnTo>
                  <a:pt x="2458085" y="321944"/>
                </a:lnTo>
                <a:close/>
              </a:path>
              <a:path w="2533650" h="374014">
                <a:moveTo>
                  <a:pt x="2427224" y="260476"/>
                </a:moveTo>
                <a:lnTo>
                  <a:pt x="2447805" y="301471"/>
                </a:lnTo>
                <a:lnTo>
                  <a:pt x="2460370" y="303021"/>
                </a:lnTo>
                <a:lnTo>
                  <a:pt x="2455799" y="340868"/>
                </a:lnTo>
                <a:lnTo>
                  <a:pt x="2506498" y="340868"/>
                </a:lnTo>
                <a:lnTo>
                  <a:pt x="2533650" y="331215"/>
                </a:lnTo>
                <a:lnTo>
                  <a:pt x="2427224" y="260476"/>
                </a:lnTo>
                <a:close/>
              </a:path>
              <a:path w="2533650" h="374014">
                <a:moveTo>
                  <a:pt x="4572" y="0"/>
                </a:moveTo>
                <a:lnTo>
                  <a:pt x="0" y="37845"/>
                </a:lnTo>
                <a:lnTo>
                  <a:pt x="2443137" y="339305"/>
                </a:lnTo>
                <a:lnTo>
                  <a:pt x="2458085" y="321944"/>
                </a:lnTo>
                <a:lnTo>
                  <a:pt x="2447805" y="301471"/>
                </a:lnTo>
                <a:lnTo>
                  <a:pt x="4572" y="0"/>
                </a:lnTo>
                <a:close/>
              </a:path>
              <a:path w="2533650" h="374014">
                <a:moveTo>
                  <a:pt x="2447805" y="301471"/>
                </a:moveTo>
                <a:lnTo>
                  <a:pt x="2458085" y="321944"/>
                </a:lnTo>
                <a:lnTo>
                  <a:pt x="2460370" y="303021"/>
                </a:lnTo>
                <a:lnTo>
                  <a:pt x="2447805" y="301471"/>
                </a:lnTo>
                <a:close/>
              </a:path>
            </a:pathLst>
          </a:custGeom>
          <a:solidFill>
            <a:srgbClr val="585858"/>
          </a:solidFill>
        </p:spPr>
        <p:txBody>
          <a:bodyPr wrap="square" lIns="0" tIns="0" rIns="0" bIns="0" rtlCol="0"/>
          <a:lstStyle/>
          <a:p/>
        </p:txBody>
      </p:sp>
      <p:sp>
        <p:nvSpPr>
          <p:cNvPr id="212" name="object 212"/>
          <p:cNvSpPr/>
          <p:nvPr/>
        </p:nvSpPr>
        <p:spPr>
          <a:xfrm>
            <a:off x="6846316" y="1635798"/>
            <a:ext cx="1369060" cy="572770"/>
          </a:xfrm>
          <a:custGeom>
            <a:avLst/>
            <a:gdLst/>
            <a:ahLst/>
            <a:cxnLst/>
            <a:rect l="l" t="t" r="r" b="b"/>
            <a:pathLst>
              <a:path w="1369059" h="572769">
                <a:moveTo>
                  <a:pt x="0" y="572604"/>
                </a:moveTo>
                <a:lnTo>
                  <a:pt x="1368678" y="572604"/>
                </a:lnTo>
                <a:lnTo>
                  <a:pt x="1368678" y="0"/>
                </a:lnTo>
                <a:lnTo>
                  <a:pt x="0" y="0"/>
                </a:lnTo>
                <a:lnTo>
                  <a:pt x="0" y="572604"/>
                </a:lnTo>
                <a:close/>
              </a:path>
            </a:pathLst>
          </a:custGeom>
          <a:solidFill>
            <a:srgbClr val="FFFFFF"/>
          </a:solidFill>
        </p:spPr>
        <p:txBody>
          <a:bodyPr wrap="square" lIns="0" tIns="0" rIns="0" bIns="0" rtlCol="0"/>
          <a:lstStyle/>
          <a:p/>
        </p:txBody>
      </p:sp>
      <p:sp>
        <p:nvSpPr>
          <p:cNvPr id="213" name="object 213"/>
          <p:cNvSpPr/>
          <p:nvPr/>
        </p:nvSpPr>
        <p:spPr>
          <a:xfrm>
            <a:off x="6846316" y="1635798"/>
            <a:ext cx="1369060" cy="572770"/>
          </a:xfrm>
          <a:custGeom>
            <a:avLst/>
            <a:gdLst/>
            <a:ahLst/>
            <a:cxnLst/>
            <a:rect l="l" t="t" r="r" b="b"/>
            <a:pathLst>
              <a:path w="1369059" h="572769">
                <a:moveTo>
                  <a:pt x="0" y="572604"/>
                </a:moveTo>
                <a:lnTo>
                  <a:pt x="1368678" y="572604"/>
                </a:lnTo>
                <a:lnTo>
                  <a:pt x="1368678" y="0"/>
                </a:lnTo>
                <a:lnTo>
                  <a:pt x="0" y="0"/>
                </a:lnTo>
                <a:lnTo>
                  <a:pt x="0" y="572604"/>
                </a:lnTo>
                <a:close/>
              </a:path>
            </a:pathLst>
          </a:custGeom>
          <a:ln w="9525">
            <a:solidFill>
              <a:srgbClr val="585858"/>
            </a:solidFill>
          </a:ln>
        </p:spPr>
        <p:txBody>
          <a:bodyPr wrap="square" lIns="0" tIns="0" rIns="0" bIns="0" rtlCol="0"/>
          <a:lstStyle/>
          <a:p/>
        </p:txBody>
      </p:sp>
      <p:sp>
        <p:nvSpPr>
          <p:cNvPr id="214" name="object 214"/>
          <p:cNvSpPr/>
          <p:nvPr/>
        </p:nvSpPr>
        <p:spPr>
          <a:xfrm>
            <a:off x="7226172" y="1946655"/>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215" name="object 215"/>
          <p:cNvSpPr/>
          <p:nvPr/>
        </p:nvSpPr>
        <p:spPr>
          <a:xfrm>
            <a:off x="6886067" y="1903222"/>
            <a:ext cx="340360" cy="86995"/>
          </a:xfrm>
          <a:custGeom>
            <a:avLst/>
            <a:gdLst/>
            <a:ahLst/>
            <a:cxnLst/>
            <a:rect l="l" t="t" r="r" b="b"/>
            <a:pathLst>
              <a:path w="340359" h="86994">
                <a:moveTo>
                  <a:pt x="333501" y="0"/>
                </a:moveTo>
                <a:lnTo>
                  <a:pt x="6476" y="0"/>
                </a:lnTo>
                <a:lnTo>
                  <a:pt x="0" y="6476"/>
                </a:lnTo>
                <a:lnTo>
                  <a:pt x="0" y="80263"/>
                </a:lnTo>
                <a:lnTo>
                  <a:pt x="6476" y="86740"/>
                </a:lnTo>
                <a:lnTo>
                  <a:pt x="333501" y="86740"/>
                </a:lnTo>
                <a:lnTo>
                  <a:pt x="339978" y="80263"/>
                </a:lnTo>
                <a:lnTo>
                  <a:pt x="339978" y="6476"/>
                </a:lnTo>
                <a:lnTo>
                  <a:pt x="333501" y="0"/>
                </a:lnTo>
                <a:close/>
              </a:path>
            </a:pathLst>
          </a:custGeom>
          <a:solidFill>
            <a:srgbClr val="CCCCCC"/>
          </a:solidFill>
        </p:spPr>
        <p:txBody>
          <a:bodyPr wrap="square" lIns="0" tIns="0" rIns="0" bIns="0" rtlCol="0"/>
          <a:lstStyle/>
          <a:p/>
        </p:txBody>
      </p:sp>
      <p:sp>
        <p:nvSpPr>
          <p:cNvPr id="216" name="object 216"/>
          <p:cNvSpPr/>
          <p:nvPr/>
        </p:nvSpPr>
        <p:spPr>
          <a:xfrm>
            <a:off x="6886067" y="1903222"/>
            <a:ext cx="340360" cy="86995"/>
          </a:xfrm>
          <a:custGeom>
            <a:avLst/>
            <a:gdLst/>
            <a:ahLst/>
            <a:cxnLst/>
            <a:rect l="l" t="t" r="r" b="b"/>
            <a:pathLst>
              <a:path w="340359" h="86994">
                <a:moveTo>
                  <a:pt x="0" y="14477"/>
                </a:moveTo>
                <a:lnTo>
                  <a:pt x="0" y="6476"/>
                </a:lnTo>
                <a:lnTo>
                  <a:pt x="6476" y="0"/>
                </a:lnTo>
                <a:lnTo>
                  <a:pt x="14477" y="0"/>
                </a:lnTo>
                <a:lnTo>
                  <a:pt x="325500" y="0"/>
                </a:lnTo>
                <a:lnTo>
                  <a:pt x="333501" y="0"/>
                </a:lnTo>
                <a:lnTo>
                  <a:pt x="339978" y="6476"/>
                </a:lnTo>
                <a:lnTo>
                  <a:pt x="339978" y="14477"/>
                </a:lnTo>
                <a:lnTo>
                  <a:pt x="339978" y="72262"/>
                </a:lnTo>
                <a:lnTo>
                  <a:pt x="339978" y="80263"/>
                </a:lnTo>
                <a:lnTo>
                  <a:pt x="333501" y="86740"/>
                </a:lnTo>
                <a:lnTo>
                  <a:pt x="325500" y="86740"/>
                </a:lnTo>
                <a:lnTo>
                  <a:pt x="14477"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217" name="object 217"/>
          <p:cNvSpPr/>
          <p:nvPr/>
        </p:nvSpPr>
        <p:spPr>
          <a:xfrm>
            <a:off x="7286752" y="1903222"/>
            <a:ext cx="340360" cy="86995"/>
          </a:xfrm>
          <a:custGeom>
            <a:avLst/>
            <a:gdLst/>
            <a:ahLst/>
            <a:cxnLst/>
            <a:rect l="l" t="t" r="r" b="b"/>
            <a:pathLst>
              <a:path w="340359" h="86994">
                <a:moveTo>
                  <a:pt x="333375" y="0"/>
                </a:moveTo>
                <a:lnTo>
                  <a:pt x="6476" y="0"/>
                </a:lnTo>
                <a:lnTo>
                  <a:pt x="0" y="6476"/>
                </a:lnTo>
                <a:lnTo>
                  <a:pt x="0" y="80263"/>
                </a:lnTo>
                <a:lnTo>
                  <a:pt x="6476" y="86740"/>
                </a:lnTo>
                <a:lnTo>
                  <a:pt x="333375" y="86740"/>
                </a:lnTo>
                <a:lnTo>
                  <a:pt x="339851" y="80263"/>
                </a:lnTo>
                <a:lnTo>
                  <a:pt x="339851" y="6476"/>
                </a:lnTo>
                <a:lnTo>
                  <a:pt x="333375" y="0"/>
                </a:lnTo>
                <a:close/>
              </a:path>
            </a:pathLst>
          </a:custGeom>
          <a:solidFill>
            <a:srgbClr val="CCCCCC"/>
          </a:solidFill>
        </p:spPr>
        <p:txBody>
          <a:bodyPr wrap="square" lIns="0" tIns="0" rIns="0" bIns="0" rtlCol="0"/>
          <a:lstStyle/>
          <a:p/>
        </p:txBody>
      </p:sp>
      <p:sp>
        <p:nvSpPr>
          <p:cNvPr id="218" name="object 218"/>
          <p:cNvSpPr/>
          <p:nvPr/>
        </p:nvSpPr>
        <p:spPr>
          <a:xfrm>
            <a:off x="7286752" y="1903222"/>
            <a:ext cx="340360" cy="86995"/>
          </a:xfrm>
          <a:custGeom>
            <a:avLst/>
            <a:gdLst/>
            <a:ahLst/>
            <a:cxnLst/>
            <a:rect l="l" t="t" r="r" b="b"/>
            <a:pathLst>
              <a:path w="340359" h="86994">
                <a:moveTo>
                  <a:pt x="0" y="14477"/>
                </a:moveTo>
                <a:lnTo>
                  <a:pt x="0" y="6476"/>
                </a:lnTo>
                <a:lnTo>
                  <a:pt x="6476" y="0"/>
                </a:lnTo>
                <a:lnTo>
                  <a:pt x="14350" y="0"/>
                </a:lnTo>
                <a:lnTo>
                  <a:pt x="325374" y="0"/>
                </a:lnTo>
                <a:lnTo>
                  <a:pt x="333375" y="0"/>
                </a:lnTo>
                <a:lnTo>
                  <a:pt x="339851" y="6476"/>
                </a:lnTo>
                <a:lnTo>
                  <a:pt x="339851" y="14477"/>
                </a:lnTo>
                <a:lnTo>
                  <a:pt x="339851" y="72262"/>
                </a:lnTo>
                <a:lnTo>
                  <a:pt x="339851" y="80263"/>
                </a:lnTo>
                <a:lnTo>
                  <a:pt x="333375" y="86740"/>
                </a:lnTo>
                <a:lnTo>
                  <a:pt x="325374" y="86740"/>
                </a:lnTo>
                <a:lnTo>
                  <a:pt x="14350" y="86740"/>
                </a:lnTo>
                <a:lnTo>
                  <a:pt x="6476" y="86740"/>
                </a:lnTo>
                <a:lnTo>
                  <a:pt x="0" y="80263"/>
                </a:lnTo>
                <a:lnTo>
                  <a:pt x="0" y="72262"/>
                </a:lnTo>
                <a:lnTo>
                  <a:pt x="0" y="14477"/>
                </a:lnTo>
                <a:close/>
              </a:path>
            </a:pathLst>
          </a:custGeom>
          <a:ln w="9524">
            <a:solidFill>
              <a:srgbClr val="666666"/>
            </a:solidFill>
          </a:ln>
        </p:spPr>
        <p:txBody>
          <a:bodyPr wrap="square" lIns="0" tIns="0" rIns="0" bIns="0" rtlCol="0"/>
          <a:lstStyle/>
          <a:p/>
        </p:txBody>
      </p:sp>
      <p:sp>
        <p:nvSpPr>
          <p:cNvPr id="219" name="object 219"/>
          <p:cNvSpPr/>
          <p:nvPr/>
        </p:nvSpPr>
        <p:spPr>
          <a:xfrm>
            <a:off x="7626731" y="1946655"/>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220" name="object 220"/>
          <p:cNvSpPr/>
          <p:nvPr/>
        </p:nvSpPr>
        <p:spPr>
          <a:xfrm>
            <a:off x="7687309" y="1903222"/>
            <a:ext cx="340360" cy="86995"/>
          </a:xfrm>
          <a:custGeom>
            <a:avLst/>
            <a:gdLst/>
            <a:ahLst/>
            <a:cxnLst/>
            <a:rect l="l" t="t" r="r" b="b"/>
            <a:pathLst>
              <a:path w="340359" h="86994">
                <a:moveTo>
                  <a:pt x="333501" y="0"/>
                </a:moveTo>
                <a:lnTo>
                  <a:pt x="6476" y="0"/>
                </a:lnTo>
                <a:lnTo>
                  <a:pt x="0" y="6476"/>
                </a:lnTo>
                <a:lnTo>
                  <a:pt x="0" y="80263"/>
                </a:lnTo>
                <a:lnTo>
                  <a:pt x="6476" y="86740"/>
                </a:lnTo>
                <a:lnTo>
                  <a:pt x="333501" y="86740"/>
                </a:lnTo>
                <a:lnTo>
                  <a:pt x="339979" y="80263"/>
                </a:lnTo>
                <a:lnTo>
                  <a:pt x="339979" y="6476"/>
                </a:lnTo>
                <a:lnTo>
                  <a:pt x="333501" y="0"/>
                </a:lnTo>
                <a:close/>
              </a:path>
            </a:pathLst>
          </a:custGeom>
          <a:solidFill>
            <a:srgbClr val="CCCCCC"/>
          </a:solidFill>
        </p:spPr>
        <p:txBody>
          <a:bodyPr wrap="square" lIns="0" tIns="0" rIns="0" bIns="0" rtlCol="0"/>
          <a:lstStyle/>
          <a:p/>
        </p:txBody>
      </p:sp>
      <p:sp>
        <p:nvSpPr>
          <p:cNvPr id="221" name="object 221"/>
          <p:cNvSpPr/>
          <p:nvPr/>
        </p:nvSpPr>
        <p:spPr>
          <a:xfrm>
            <a:off x="7687309" y="1903222"/>
            <a:ext cx="340360" cy="86995"/>
          </a:xfrm>
          <a:custGeom>
            <a:avLst/>
            <a:gdLst/>
            <a:ahLst/>
            <a:cxnLst/>
            <a:rect l="l" t="t" r="r" b="b"/>
            <a:pathLst>
              <a:path w="340359" h="86994">
                <a:moveTo>
                  <a:pt x="0" y="14477"/>
                </a:moveTo>
                <a:lnTo>
                  <a:pt x="0" y="6476"/>
                </a:lnTo>
                <a:lnTo>
                  <a:pt x="6476" y="0"/>
                </a:lnTo>
                <a:lnTo>
                  <a:pt x="14478" y="0"/>
                </a:lnTo>
                <a:lnTo>
                  <a:pt x="325500" y="0"/>
                </a:lnTo>
                <a:lnTo>
                  <a:pt x="333501" y="0"/>
                </a:lnTo>
                <a:lnTo>
                  <a:pt x="339979" y="6476"/>
                </a:lnTo>
                <a:lnTo>
                  <a:pt x="339979" y="14477"/>
                </a:lnTo>
                <a:lnTo>
                  <a:pt x="339979" y="72262"/>
                </a:lnTo>
                <a:lnTo>
                  <a:pt x="339979" y="80263"/>
                </a:lnTo>
                <a:lnTo>
                  <a:pt x="333501" y="86740"/>
                </a:lnTo>
                <a:lnTo>
                  <a:pt x="325500" y="86740"/>
                </a:lnTo>
                <a:lnTo>
                  <a:pt x="14478"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222" name="object 222"/>
          <p:cNvSpPr/>
          <p:nvPr/>
        </p:nvSpPr>
        <p:spPr>
          <a:xfrm>
            <a:off x="6920103" y="1994661"/>
            <a:ext cx="272415" cy="163830"/>
          </a:xfrm>
          <a:custGeom>
            <a:avLst/>
            <a:gdLst/>
            <a:ahLst/>
            <a:cxnLst/>
            <a:rect l="l" t="t" r="r" b="b"/>
            <a:pathLst>
              <a:path w="272415" h="163830">
                <a:moveTo>
                  <a:pt x="271906" y="41529"/>
                </a:moveTo>
                <a:lnTo>
                  <a:pt x="0" y="41529"/>
                </a:lnTo>
                <a:lnTo>
                  <a:pt x="0" y="163449"/>
                </a:lnTo>
                <a:lnTo>
                  <a:pt x="271906" y="163449"/>
                </a:lnTo>
                <a:lnTo>
                  <a:pt x="271906" y="41529"/>
                </a:lnTo>
                <a:close/>
              </a:path>
              <a:path w="272415" h="163830">
                <a:moveTo>
                  <a:pt x="77597" y="0"/>
                </a:moveTo>
                <a:lnTo>
                  <a:pt x="45339" y="41529"/>
                </a:lnTo>
                <a:lnTo>
                  <a:pt x="113283" y="41529"/>
                </a:lnTo>
                <a:lnTo>
                  <a:pt x="77597" y="0"/>
                </a:lnTo>
                <a:close/>
              </a:path>
            </a:pathLst>
          </a:custGeom>
          <a:solidFill>
            <a:srgbClr val="EDEDED"/>
          </a:solidFill>
        </p:spPr>
        <p:txBody>
          <a:bodyPr wrap="square" lIns="0" tIns="0" rIns="0" bIns="0" rtlCol="0"/>
          <a:lstStyle/>
          <a:p/>
        </p:txBody>
      </p:sp>
      <p:sp>
        <p:nvSpPr>
          <p:cNvPr id="223" name="object 223"/>
          <p:cNvSpPr/>
          <p:nvPr/>
        </p:nvSpPr>
        <p:spPr>
          <a:xfrm>
            <a:off x="6920103" y="1994661"/>
            <a:ext cx="272415" cy="163830"/>
          </a:xfrm>
          <a:custGeom>
            <a:avLst/>
            <a:gdLst/>
            <a:ahLst/>
            <a:cxnLst/>
            <a:rect l="l" t="t" r="r" b="b"/>
            <a:pathLst>
              <a:path w="272415" h="163830">
                <a:moveTo>
                  <a:pt x="0" y="41529"/>
                </a:moveTo>
                <a:lnTo>
                  <a:pt x="45339" y="41529"/>
                </a:lnTo>
                <a:lnTo>
                  <a:pt x="77597" y="0"/>
                </a:lnTo>
                <a:lnTo>
                  <a:pt x="113283" y="41529"/>
                </a:lnTo>
                <a:lnTo>
                  <a:pt x="271906" y="41529"/>
                </a:lnTo>
                <a:lnTo>
                  <a:pt x="271906" y="61849"/>
                </a:lnTo>
                <a:lnTo>
                  <a:pt x="271906" y="92329"/>
                </a:lnTo>
                <a:lnTo>
                  <a:pt x="271906" y="163449"/>
                </a:lnTo>
                <a:lnTo>
                  <a:pt x="113283" y="163449"/>
                </a:lnTo>
                <a:lnTo>
                  <a:pt x="45339"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224" name="object 224"/>
          <p:cNvSpPr/>
          <p:nvPr/>
        </p:nvSpPr>
        <p:spPr>
          <a:xfrm>
            <a:off x="7320660" y="1994661"/>
            <a:ext cx="272415" cy="163830"/>
          </a:xfrm>
          <a:custGeom>
            <a:avLst/>
            <a:gdLst/>
            <a:ahLst/>
            <a:cxnLst/>
            <a:rect l="l" t="t" r="r" b="b"/>
            <a:pathLst>
              <a:path w="272415" h="163830">
                <a:moveTo>
                  <a:pt x="272034" y="41529"/>
                </a:moveTo>
                <a:lnTo>
                  <a:pt x="0" y="41529"/>
                </a:lnTo>
                <a:lnTo>
                  <a:pt x="0" y="163449"/>
                </a:lnTo>
                <a:lnTo>
                  <a:pt x="272034" y="163449"/>
                </a:lnTo>
                <a:lnTo>
                  <a:pt x="272034" y="41529"/>
                </a:lnTo>
                <a:close/>
              </a:path>
              <a:path w="272415" h="163830">
                <a:moveTo>
                  <a:pt x="77724" y="0"/>
                </a:moveTo>
                <a:lnTo>
                  <a:pt x="45339" y="41529"/>
                </a:lnTo>
                <a:lnTo>
                  <a:pt x="113284" y="41529"/>
                </a:lnTo>
                <a:lnTo>
                  <a:pt x="77724" y="0"/>
                </a:lnTo>
                <a:close/>
              </a:path>
            </a:pathLst>
          </a:custGeom>
          <a:solidFill>
            <a:srgbClr val="EDEDED"/>
          </a:solidFill>
        </p:spPr>
        <p:txBody>
          <a:bodyPr wrap="square" lIns="0" tIns="0" rIns="0" bIns="0" rtlCol="0"/>
          <a:lstStyle/>
          <a:p/>
        </p:txBody>
      </p:sp>
      <p:sp>
        <p:nvSpPr>
          <p:cNvPr id="225" name="object 225"/>
          <p:cNvSpPr/>
          <p:nvPr/>
        </p:nvSpPr>
        <p:spPr>
          <a:xfrm>
            <a:off x="7320660" y="1994661"/>
            <a:ext cx="272415" cy="163830"/>
          </a:xfrm>
          <a:custGeom>
            <a:avLst/>
            <a:gdLst/>
            <a:ahLst/>
            <a:cxnLst/>
            <a:rect l="l" t="t" r="r" b="b"/>
            <a:pathLst>
              <a:path w="272415" h="163830">
                <a:moveTo>
                  <a:pt x="0" y="41529"/>
                </a:moveTo>
                <a:lnTo>
                  <a:pt x="45339" y="41529"/>
                </a:lnTo>
                <a:lnTo>
                  <a:pt x="77724" y="0"/>
                </a:lnTo>
                <a:lnTo>
                  <a:pt x="113284" y="41529"/>
                </a:lnTo>
                <a:lnTo>
                  <a:pt x="272034" y="41529"/>
                </a:lnTo>
                <a:lnTo>
                  <a:pt x="272034" y="61849"/>
                </a:lnTo>
                <a:lnTo>
                  <a:pt x="272034" y="92329"/>
                </a:lnTo>
                <a:lnTo>
                  <a:pt x="272034" y="163449"/>
                </a:lnTo>
                <a:lnTo>
                  <a:pt x="113284" y="163449"/>
                </a:lnTo>
                <a:lnTo>
                  <a:pt x="45339"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226" name="object 226"/>
          <p:cNvSpPr/>
          <p:nvPr/>
        </p:nvSpPr>
        <p:spPr>
          <a:xfrm>
            <a:off x="7721345" y="1994661"/>
            <a:ext cx="272415" cy="163830"/>
          </a:xfrm>
          <a:custGeom>
            <a:avLst/>
            <a:gdLst/>
            <a:ahLst/>
            <a:cxnLst/>
            <a:rect l="l" t="t" r="r" b="b"/>
            <a:pathLst>
              <a:path w="272415" h="163830">
                <a:moveTo>
                  <a:pt x="271906" y="41529"/>
                </a:moveTo>
                <a:lnTo>
                  <a:pt x="0" y="41529"/>
                </a:lnTo>
                <a:lnTo>
                  <a:pt x="0" y="163449"/>
                </a:lnTo>
                <a:lnTo>
                  <a:pt x="271906" y="163449"/>
                </a:lnTo>
                <a:lnTo>
                  <a:pt x="271906" y="41529"/>
                </a:lnTo>
                <a:close/>
              </a:path>
              <a:path w="272415" h="163830">
                <a:moveTo>
                  <a:pt x="77724" y="0"/>
                </a:moveTo>
                <a:lnTo>
                  <a:pt x="45338" y="41529"/>
                </a:lnTo>
                <a:lnTo>
                  <a:pt x="113283" y="41529"/>
                </a:lnTo>
                <a:lnTo>
                  <a:pt x="77724" y="0"/>
                </a:lnTo>
                <a:close/>
              </a:path>
            </a:pathLst>
          </a:custGeom>
          <a:solidFill>
            <a:srgbClr val="EDEDED"/>
          </a:solidFill>
        </p:spPr>
        <p:txBody>
          <a:bodyPr wrap="square" lIns="0" tIns="0" rIns="0" bIns="0" rtlCol="0"/>
          <a:lstStyle/>
          <a:p/>
        </p:txBody>
      </p:sp>
      <p:sp>
        <p:nvSpPr>
          <p:cNvPr id="227" name="object 227"/>
          <p:cNvSpPr/>
          <p:nvPr/>
        </p:nvSpPr>
        <p:spPr>
          <a:xfrm>
            <a:off x="7721345" y="1994661"/>
            <a:ext cx="272415" cy="163830"/>
          </a:xfrm>
          <a:custGeom>
            <a:avLst/>
            <a:gdLst/>
            <a:ahLst/>
            <a:cxnLst/>
            <a:rect l="l" t="t" r="r" b="b"/>
            <a:pathLst>
              <a:path w="272415" h="163830">
                <a:moveTo>
                  <a:pt x="0" y="41529"/>
                </a:moveTo>
                <a:lnTo>
                  <a:pt x="45338" y="41529"/>
                </a:lnTo>
                <a:lnTo>
                  <a:pt x="77724" y="0"/>
                </a:lnTo>
                <a:lnTo>
                  <a:pt x="113283" y="41529"/>
                </a:lnTo>
                <a:lnTo>
                  <a:pt x="271906" y="41529"/>
                </a:lnTo>
                <a:lnTo>
                  <a:pt x="271906" y="61849"/>
                </a:lnTo>
                <a:lnTo>
                  <a:pt x="271906" y="92329"/>
                </a:lnTo>
                <a:lnTo>
                  <a:pt x="271906" y="163449"/>
                </a:lnTo>
                <a:lnTo>
                  <a:pt x="113283" y="163449"/>
                </a:lnTo>
                <a:lnTo>
                  <a:pt x="45338"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228" name="object 228"/>
          <p:cNvSpPr/>
          <p:nvPr/>
        </p:nvSpPr>
        <p:spPr>
          <a:xfrm>
            <a:off x="7544943" y="1699895"/>
            <a:ext cx="626745" cy="133985"/>
          </a:xfrm>
          <a:custGeom>
            <a:avLst/>
            <a:gdLst/>
            <a:ahLst/>
            <a:cxnLst/>
            <a:rect l="l" t="t" r="r" b="b"/>
            <a:pathLst>
              <a:path w="626745" h="133985">
                <a:moveTo>
                  <a:pt x="0" y="0"/>
                </a:moveTo>
                <a:lnTo>
                  <a:pt x="0" y="114807"/>
                </a:lnTo>
                <a:lnTo>
                  <a:pt x="11186" y="119879"/>
                </a:lnTo>
                <a:lnTo>
                  <a:pt x="91725" y="128285"/>
                </a:lnTo>
                <a:lnTo>
                  <a:pt x="155109" y="131261"/>
                </a:lnTo>
                <a:lnTo>
                  <a:pt x="229922" y="133178"/>
                </a:lnTo>
                <a:lnTo>
                  <a:pt x="313181" y="133857"/>
                </a:lnTo>
                <a:lnTo>
                  <a:pt x="396441" y="133178"/>
                </a:lnTo>
                <a:lnTo>
                  <a:pt x="471254" y="131261"/>
                </a:lnTo>
                <a:lnTo>
                  <a:pt x="534638" y="128285"/>
                </a:lnTo>
                <a:lnTo>
                  <a:pt x="583607" y="124431"/>
                </a:lnTo>
                <a:lnTo>
                  <a:pt x="626363" y="114807"/>
                </a:lnTo>
                <a:lnTo>
                  <a:pt x="626363" y="19176"/>
                </a:lnTo>
                <a:lnTo>
                  <a:pt x="313181" y="19176"/>
                </a:lnTo>
                <a:lnTo>
                  <a:pt x="229922" y="18488"/>
                </a:lnTo>
                <a:lnTo>
                  <a:pt x="155109" y="16547"/>
                </a:lnTo>
                <a:lnTo>
                  <a:pt x="91725" y="13541"/>
                </a:lnTo>
                <a:lnTo>
                  <a:pt x="42756" y="9656"/>
                </a:lnTo>
                <a:lnTo>
                  <a:pt x="11186" y="5080"/>
                </a:lnTo>
                <a:lnTo>
                  <a:pt x="0" y="0"/>
                </a:lnTo>
                <a:close/>
              </a:path>
              <a:path w="626745" h="133985">
                <a:moveTo>
                  <a:pt x="626363" y="0"/>
                </a:moveTo>
                <a:lnTo>
                  <a:pt x="583607" y="9656"/>
                </a:lnTo>
                <a:lnTo>
                  <a:pt x="534638" y="13541"/>
                </a:lnTo>
                <a:lnTo>
                  <a:pt x="471254" y="16547"/>
                </a:lnTo>
                <a:lnTo>
                  <a:pt x="396441" y="18488"/>
                </a:lnTo>
                <a:lnTo>
                  <a:pt x="313181" y="19176"/>
                </a:lnTo>
                <a:lnTo>
                  <a:pt x="626363" y="19176"/>
                </a:lnTo>
                <a:lnTo>
                  <a:pt x="626363" y="0"/>
                </a:lnTo>
                <a:close/>
              </a:path>
            </a:pathLst>
          </a:custGeom>
          <a:solidFill>
            <a:srgbClr val="EDEDED"/>
          </a:solidFill>
        </p:spPr>
        <p:txBody>
          <a:bodyPr wrap="square" lIns="0" tIns="0" rIns="0" bIns="0" rtlCol="0"/>
          <a:lstStyle/>
          <a:p/>
        </p:txBody>
      </p:sp>
      <p:sp>
        <p:nvSpPr>
          <p:cNvPr id="229" name="object 229"/>
          <p:cNvSpPr/>
          <p:nvPr/>
        </p:nvSpPr>
        <p:spPr>
          <a:xfrm>
            <a:off x="7544943" y="1699958"/>
            <a:ext cx="626745" cy="0"/>
          </a:xfrm>
          <a:custGeom>
            <a:avLst/>
            <a:gdLst/>
            <a:ahLst/>
            <a:cxnLst/>
            <a:rect l="l" t="t" r="r" b="b"/>
            <a:pathLst>
              <a:path w="626745">
                <a:moveTo>
                  <a:pt x="0" y="0"/>
                </a:moveTo>
                <a:lnTo>
                  <a:pt x="626363" y="0"/>
                </a:lnTo>
              </a:path>
            </a:pathLst>
          </a:custGeom>
          <a:ln w="38226">
            <a:solidFill>
              <a:srgbClr val="F5F5F5"/>
            </a:solidFill>
          </a:ln>
        </p:spPr>
        <p:txBody>
          <a:bodyPr wrap="square" lIns="0" tIns="0" rIns="0" bIns="0" rtlCol="0"/>
          <a:lstStyle/>
          <a:p/>
        </p:txBody>
      </p:sp>
      <p:sp>
        <p:nvSpPr>
          <p:cNvPr id="230" name="object 230"/>
          <p:cNvSpPr/>
          <p:nvPr/>
        </p:nvSpPr>
        <p:spPr>
          <a:xfrm>
            <a:off x="7544943" y="1680845"/>
            <a:ext cx="626745" cy="38735"/>
          </a:xfrm>
          <a:custGeom>
            <a:avLst/>
            <a:gdLst/>
            <a:ahLst/>
            <a:cxnLst/>
            <a:rect l="l" t="t" r="r" b="b"/>
            <a:pathLst>
              <a:path w="626745" h="38735">
                <a:moveTo>
                  <a:pt x="626363" y="19050"/>
                </a:moveTo>
                <a:lnTo>
                  <a:pt x="583607" y="28706"/>
                </a:lnTo>
                <a:lnTo>
                  <a:pt x="534638" y="32591"/>
                </a:lnTo>
                <a:lnTo>
                  <a:pt x="471254" y="35597"/>
                </a:lnTo>
                <a:lnTo>
                  <a:pt x="396441" y="37538"/>
                </a:lnTo>
                <a:lnTo>
                  <a:pt x="313181" y="38226"/>
                </a:lnTo>
                <a:lnTo>
                  <a:pt x="229922" y="37538"/>
                </a:lnTo>
                <a:lnTo>
                  <a:pt x="155109" y="35597"/>
                </a:lnTo>
                <a:lnTo>
                  <a:pt x="91725" y="32591"/>
                </a:lnTo>
                <a:lnTo>
                  <a:pt x="42756" y="28706"/>
                </a:lnTo>
                <a:lnTo>
                  <a:pt x="0" y="19050"/>
                </a:lnTo>
                <a:lnTo>
                  <a:pt x="11186" y="13978"/>
                </a:lnTo>
                <a:lnTo>
                  <a:pt x="91725" y="5572"/>
                </a:lnTo>
                <a:lnTo>
                  <a:pt x="155109" y="2596"/>
                </a:lnTo>
                <a:lnTo>
                  <a:pt x="229922" y="679"/>
                </a:lnTo>
                <a:lnTo>
                  <a:pt x="313181" y="0"/>
                </a:lnTo>
                <a:lnTo>
                  <a:pt x="396441" y="679"/>
                </a:lnTo>
                <a:lnTo>
                  <a:pt x="471254" y="2596"/>
                </a:lnTo>
                <a:lnTo>
                  <a:pt x="534638" y="5572"/>
                </a:lnTo>
                <a:lnTo>
                  <a:pt x="583607" y="9426"/>
                </a:lnTo>
                <a:lnTo>
                  <a:pt x="626363" y="19050"/>
                </a:lnTo>
                <a:close/>
              </a:path>
            </a:pathLst>
          </a:custGeom>
          <a:ln w="9525">
            <a:solidFill>
              <a:srgbClr val="585858"/>
            </a:solidFill>
          </a:ln>
        </p:spPr>
        <p:txBody>
          <a:bodyPr wrap="square" lIns="0" tIns="0" rIns="0" bIns="0" rtlCol="0"/>
          <a:lstStyle/>
          <a:p/>
        </p:txBody>
      </p:sp>
      <p:sp>
        <p:nvSpPr>
          <p:cNvPr id="231" name="object 231"/>
          <p:cNvSpPr/>
          <p:nvPr/>
        </p:nvSpPr>
        <p:spPr>
          <a:xfrm>
            <a:off x="7544943" y="1699895"/>
            <a:ext cx="626745" cy="133985"/>
          </a:xfrm>
          <a:custGeom>
            <a:avLst/>
            <a:gdLst/>
            <a:ahLst/>
            <a:cxnLst/>
            <a:rect l="l" t="t" r="r" b="b"/>
            <a:pathLst>
              <a:path w="626745" h="133985">
                <a:moveTo>
                  <a:pt x="626363" y="0"/>
                </a:moveTo>
                <a:lnTo>
                  <a:pt x="626363" y="114807"/>
                </a:lnTo>
                <a:lnTo>
                  <a:pt x="615177" y="119879"/>
                </a:lnTo>
                <a:lnTo>
                  <a:pt x="534638" y="128285"/>
                </a:lnTo>
                <a:lnTo>
                  <a:pt x="471254" y="131261"/>
                </a:lnTo>
                <a:lnTo>
                  <a:pt x="396441" y="133178"/>
                </a:lnTo>
                <a:lnTo>
                  <a:pt x="313181" y="133857"/>
                </a:lnTo>
                <a:lnTo>
                  <a:pt x="229922" y="133178"/>
                </a:lnTo>
                <a:lnTo>
                  <a:pt x="155109" y="131261"/>
                </a:lnTo>
                <a:lnTo>
                  <a:pt x="91725" y="128285"/>
                </a:lnTo>
                <a:lnTo>
                  <a:pt x="42756" y="124431"/>
                </a:lnTo>
                <a:lnTo>
                  <a:pt x="0" y="114807"/>
                </a:lnTo>
                <a:lnTo>
                  <a:pt x="0" y="0"/>
                </a:lnTo>
              </a:path>
            </a:pathLst>
          </a:custGeom>
          <a:ln w="9525">
            <a:solidFill>
              <a:srgbClr val="585858"/>
            </a:solidFill>
          </a:ln>
        </p:spPr>
        <p:txBody>
          <a:bodyPr wrap="square" lIns="0" tIns="0" rIns="0" bIns="0" rtlCol="0"/>
          <a:lstStyle/>
          <a:p/>
        </p:txBody>
      </p:sp>
      <p:sp>
        <p:nvSpPr>
          <p:cNvPr id="232" name="object 232"/>
          <p:cNvSpPr/>
          <p:nvPr/>
        </p:nvSpPr>
        <p:spPr>
          <a:xfrm>
            <a:off x="7808341" y="1843658"/>
            <a:ext cx="59690" cy="48895"/>
          </a:xfrm>
          <a:custGeom>
            <a:avLst/>
            <a:gdLst/>
            <a:ahLst/>
            <a:cxnLst/>
            <a:rect l="l" t="t" r="r" b="b"/>
            <a:pathLst>
              <a:path w="59690" h="48894">
                <a:moveTo>
                  <a:pt x="28955" y="12191"/>
                </a:moveTo>
                <a:lnTo>
                  <a:pt x="16763" y="12191"/>
                </a:lnTo>
                <a:lnTo>
                  <a:pt x="20986" y="27015"/>
                </a:lnTo>
                <a:lnTo>
                  <a:pt x="27876" y="38576"/>
                </a:lnTo>
                <a:lnTo>
                  <a:pt x="36766" y="46089"/>
                </a:lnTo>
                <a:lnTo>
                  <a:pt x="46989" y="48767"/>
                </a:lnTo>
                <a:lnTo>
                  <a:pt x="59181" y="48767"/>
                </a:lnTo>
                <a:lnTo>
                  <a:pt x="48958" y="46089"/>
                </a:lnTo>
                <a:lnTo>
                  <a:pt x="40068" y="38576"/>
                </a:lnTo>
                <a:lnTo>
                  <a:pt x="33178" y="27015"/>
                </a:lnTo>
                <a:lnTo>
                  <a:pt x="28955" y="12191"/>
                </a:lnTo>
                <a:close/>
              </a:path>
              <a:path w="59690" h="48894">
                <a:moveTo>
                  <a:pt x="21843" y="0"/>
                </a:moveTo>
                <a:lnTo>
                  <a:pt x="0" y="12191"/>
                </a:lnTo>
                <a:lnTo>
                  <a:pt x="45719" y="12191"/>
                </a:lnTo>
                <a:lnTo>
                  <a:pt x="21843" y="0"/>
                </a:lnTo>
                <a:close/>
              </a:path>
            </a:pathLst>
          </a:custGeom>
          <a:solidFill>
            <a:srgbClr val="EDEDED"/>
          </a:solidFill>
        </p:spPr>
        <p:txBody>
          <a:bodyPr wrap="square" lIns="0" tIns="0" rIns="0" bIns="0" rtlCol="0"/>
          <a:lstStyle/>
          <a:p/>
        </p:txBody>
      </p:sp>
      <p:sp>
        <p:nvSpPr>
          <p:cNvPr id="233" name="object 233"/>
          <p:cNvSpPr/>
          <p:nvPr/>
        </p:nvSpPr>
        <p:spPr>
          <a:xfrm>
            <a:off x="7861427" y="1843658"/>
            <a:ext cx="37465" cy="48895"/>
          </a:xfrm>
          <a:custGeom>
            <a:avLst/>
            <a:gdLst/>
            <a:ahLst/>
            <a:cxnLst/>
            <a:rect l="l" t="t" r="r" b="b"/>
            <a:pathLst>
              <a:path w="37465" h="48894">
                <a:moveTo>
                  <a:pt x="37338" y="0"/>
                </a:moveTo>
                <a:lnTo>
                  <a:pt x="25146" y="0"/>
                </a:lnTo>
                <a:lnTo>
                  <a:pt x="23270" y="16642"/>
                </a:lnTo>
                <a:lnTo>
                  <a:pt x="18049" y="30940"/>
                </a:lnTo>
                <a:lnTo>
                  <a:pt x="10090" y="41737"/>
                </a:lnTo>
                <a:lnTo>
                  <a:pt x="0" y="47878"/>
                </a:lnTo>
                <a:lnTo>
                  <a:pt x="2031" y="48513"/>
                </a:lnTo>
                <a:lnTo>
                  <a:pt x="4064" y="48767"/>
                </a:lnTo>
                <a:lnTo>
                  <a:pt x="6096" y="48767"/>
                </a:lnTo>
                <a:lnTo>
                  <a:pt x="18264" y="44934"/>
                </a:lnTo>
                <a:lnTo>
                  <a:pt x="28194" y="34480"/>
                </a:lnTo>
                <a:lnTo>
                  <a:pt x="34885" y="18978"/>
                </a:lnTo>
                <a:lnTo>
                  <a:pt x="37338" y="0"/>
                </a:lnTo>
                <a:close/>
              </a:path>
            </a:pathLst>
          </a:custGeom>
          <a:solidFill>
            <a:srgbClr val="BEBEBE"/>
          </a:solidFill>
        </p:spPr>
        <p:txBody>
          <a:bodyPr wrap="square" lIns="0" tIns="0" rIns="0" bIns="0" rtlCol="0"/>
          <a:lstStyle/>
          <a:p/>
        </p:txBody>
      </p:sp>
      <p:sp>
        <p:nvSpPr>
          <p:cNvPr id="234" name="object 234"/>
          <p:cNvSpPr/>
          <p:nvPr/>
        </p:nvSpPr>
        <p:spPr>
          <a:xfrm>
            <a:off x="7808341" y="1843658"/>
            <a:ext cx="90805" cy="48895"/>
          </a:xfrm>
          <a:custGeom>
            <a:avLst/>
            <a:gdLst/>
            <a:ahLst/>
            <a:cxnLst/>
            <a:rect l="l" t="t" r="r" b="b"/>
            <a:pathLst>
              <a:path w="90804" h="48894">
                <a:moveTo>
                  <a:pt x="53085" y="47878"/>
                </a:moveTo>
                <a:lnTo>
                  <a:pt x="63176" y="41737"/>
                </a:lnTo>
                <a:lnTo>
                  <a:pt x="71135" y="30940"/>
                </a:lnTo>
                <a:lnTo>
                  <a:pt x="76356" y="16642"/>
                </a:lnTo>
                <a:lnTo>
                  <a:pt x="78231" y="0"/>
                </a:lnTo>
                <a:lnTo>
                  <a:pt x="90424" y="0"/>
                </a:lnTo>
                <a:lnTo>
                  <a:pt x="87971" y="18978"/>
                </a:lnTo>
                <a:lnTo>
                  <a:pt x="81279" y="34480"/>
                </a:lnTo>
                <a:lnTo>
                  <a:pt x="71350" y="44934"/>
                </a:lnTo>
                <a:lnTo>
                  <a:pt x="59181" y="48767"/>
                </a:lnTo>
                <a:lnTo>
                  <a:pt x="46989" y="48767"/>
                </a:lnTo>
                <a:lnTo>
                  <a:pt x="36766" y="46089"/>
                </a:lnTo>
                <a:lnTo>
                  <a:pt x="27876" y="38576"/>
                </a:lnTo>
                <a:lnTo>
                  <a:pt x="20986" y="27015"/>
                </a:lnTo>
                <a:lnTo>
                  <a:pt x="16763" y="12191"/>
                </a:lnTo>
                <a:lnTo>
                  <a:pt x="0" y="12191"/>
                </a:lnTo>
                <a:lnTo>
                  <a:pt x="21843" y="0"/>
                </a:lnTo>
                <a:lnTo>
                  <a:pt x="45719" y="12191"/>
                </a:lnTo>
                <a:lnTo>
                  <a:pt x="28955" y="12191"/>
                </a:lnTo>
                <a:lnTo>
                  <a:pt x="33178" y="27015"/>
                </a:lnTo>
                <a:lnTo>
                  <a:pt x="40068" y="38576"/>
                </a:lnTo>
                <a:lnTo>
                  <a:pt x="48958" y="46089"/>
                </a:lnTo>
                <a:lnTo>
                  <a:pt x="59181" y="48767"/>
                </a:lnTo>
              </a:path>
            </a:pathLst>
          </a:custGeom>
          <a:ln w="9525">
            <a:solidFill>
              <a:srgbClr val="585858"/>
            </a:solidFill>
          </a:ln>
        </p:spPr>
        <p:txBody>
          <a:bodyPr wrap="square" lIns="0" tIns="0" rIns="0" bIns="0" rtlCol="0"/>
          <a:lstStyle/>
          <a:p/>
        </p:txBody>
      </p:sp>
      <p:sp>
        <p:nvSpPr>
          <p:cNvPr id="235" name="object 235"/>
          <p:cNvSpPr/>
          <p:nvPr/>
        </p:nvSpPr>
        <p:spPr>
          <a:xfrm>
            <a:off x="4756530" y="1904238"/>
            <a:ext cx="2089785" cy="733425"/>
          </a:xfrm>
          <a:custGeom>
            <a:avLst/>
            <a:gdLst/>
            <a:ahLst/>
            <a:cxnLst/>
            <a:rect l="l" t="t" r="r" b="b"/>
            <a:pathLst>
              <a:path w="2089784" h="733425">
                <a:moveTo>
                  <a:pt x="1999472" y="28045"/>
                </a:moveTo>
                <a:lnTo>
                  <a:pt x="0" y="697103"/>
                </a:lnTo>
                <a:lnTo>
                  <a:pt x="12065" y="733170"/>
                </a:lnTo>
                <a:lnTo>
                  <a:pt x="2011523" y="64244"/>
                </a:lnTo>
                <a:lnTo>
                  <a:pt x="2017522" y="42037"/>
                </a:lnTo>
                <a:lnTo>
                  <a:pt x="1999472" y="28045"/>
                </a:lnTo>
                <a:close/>
              </a:path>
              <a:path w="2089784" h="733425">
                <a:moveTo>
                  <a:pt x="2083706" y="24003"/>
                </a:moveTo>
                <a:lnTo>
                  <a:pt x="2011552" y="24003"/>
                </a:lnTo>
                <a:lnTo>
                  <a:pt x="2023618" y="60198"/>
                </a:lnTo>
                <a:lnTo>
                  <a:pt x="2011523" y="64244"/>
                </a:lnTo>
                <a:lnTo>
                  <a:pt x="1999615" y="108331"/>
                </a:lnTo>
                <a:lnTo>
                  <a:pt x="2083706" y="24003"/>
                </a:lnTo>
                <a:close/>
              </a:path>
              <a:path w="2089784" h="733425">
                <a:moveTo>
                  <a:pt x="2011552" y="24003"/>
                </a:moveTo>
                <a:lnTo>
                  <a:pt x="1999472" y="28045"/>
                </a:lnTo>
                <a:lnTo>
                  <a:pt x="2017522" y="42037"/>
                </a:lnTo>
                <a:lnTo>
                  <a:pt x="2011523" y="64244"/>
                </a:lnTo>
                <a:lnTo>
                  <a:pt x="2023618" y="60198"/>
                </a:lnTo>
                <a:lnTo>
                  <a:pt x="2011552" y="24003"/>
                </a:lnTo>
                <a:close/>
              </a:path>
              <a:path w="2089784" h="733425">
                <a:moveTo>
                  <a:pt x="1963293" y="0"/>
                </a:moveTo>
                <a:lnTo>
                  <a:pt x="1999472" y="28045"/>
                </a:lnTo>
                <a:lnTo>
                  <a:pt x="2011552" y="24003"/>
                </a:lnTo>
                <a:lnTo>
                  <a:pt x="2083706" y="24003"/>
                </a:lnTo>
                <a:lnTo>
                  <a:pt x="2089785" y="17906"/>
                </a:lnTo>
                <a:lnTo>
                  <a:pt x="1963293" y="0"/>
                </a:lnTo>
                <a:close/>
              </a:path>
            </a:pathLst>
          </a:custGeom>
          <a:solidFill>
            <a:srgbClr val="585858"/>
          </a:solidFill>
        </p:spPr>
        <p:txBody>
          <a:bodyPr wrap="square" lIns="0" tIns="0" rIns="0" bIns="0" rtlCol="0"/>
          <a:lstStyle/>
          <a:p/>
        </p:txBody>
      </p:sp>
      <p:sp>
        <p:nvSpPr>
          <p:cNvPr id="236" name="object 236"/>
          <p:cNvSpPr/>
          <p:nvPr/>
        </p:nvSpPr>
        <p:spPr>
          <a:xfrm>
            <a:off x="4771771" y="2622169"/>
            <a:ext cx="2320925" cy="1423670"/>
          </a:xfrm>
          <a:custGeom>
            <a:avLst/>
            <a:gdLst/>
            <a:ahLst/>
            <a:cxnLst/>
            <a:rect l="l" t="t" r="r" b="b"/>
            <a:pathLst>
              <a:path w="2320925" h="1423670">
                <a:moveTo>
                  <a:pt x="2234899" y="1393547"/>
                </a:moveTo>
                <a:lnTo>
                  <a:pt x="2193417" y="1412875"/>
                </a:lnTo>
                <a:lnTo>
                  <a:pt x="2320798" y="1423504"/>
                </a:lnTo>
                <a:lnTo>
                  <a:pt x="2306139" y="1400149"/>
                </a:lnTo>
                <a:lnTo>
                  <a:pt x="2245740" y="1400149"/>
                </a:lnTo>
                <a:lnTo>
                  <a:pt x="2234899" y="1393547"/>
                </a:lnTo>
                <a:close/>
              </a:path>
              <a:path w="2320925" h="1423670">
                <a:moveTo>
                  <a:pt x="2255646" y="1383880"/>
                </a:moveTo>
                <a:lnTo>
                  <a:pt x="2234899" y="1393547"/>
                </a:lnTo>
                <a:lnTo>
                  <a:pt x="2245740" y="1400149"/>
                </a:lnTo>
                <a:lnTo>
                  <a:pt x="2255646" y="1383880"/>
                </a:lnTo>
                <a:close/>
              </a:path>
              <a:path w="2320925" h="1423670">
                <a:moveTo>
                  <a:pt x="2252853" y="1315250"/>
                </a:moveTo>
                <a:lnTo>
                  <a:pt x="2254716" y="1361012"/>
                </a:lnTo>
                <a:lnTo>
                  <a:pt x="2265553" y="1367612"/>
                </a:lnTo>
                <a:lnTo>
                  <a:pt x="2245740" y="1400149"/>
                </a:lnTo>
                <a:lnTo>
                  <a:pt x="2306139" y="1400149"/>
                </a:lnTo>
                <a:lnTo>
                  <a:pt x="2252853" y="1315250"/>
                </a:lnTo>
                <a:close/>
              </a:path>
              <a:path w="2320925" h="1423670">
                <a:moveTo>
                  <a:pt x="19812" y="0"/>
                </a:moveTo>
                <a:lnTo>
                  <a:pt x="0" y="32512"/>
                </a:lnTo>
                <a:lnTo>
                  <a:pt x="2234899" y="1393547"/>
                </a:lnTo>
                <a:lnTo>
                  <a:pt x="2255646" y="1383880"/>
                </a:lnTo>
                <a:lnTo>
                  <a:pt x="2254716" y="1361012"/>
                </a:lnTo>
                <a:lnTo>
                  <a:pt x="19812" y="0"/>
                </a:lnTo>
                <a:close/>
              </a:path>
              <a:path w="2320925" h="1423670">
                <a:moveTo>
                  <a:pt x="2254716" y="1361012"/>
                </a:moveTo>
                <a:lnTo>
                  <a:pt x="2255647" y="1383880"/>
                </a:lnTo>
                <a:lnTo>
                  <a:pt x="2265553" y="1367612"/>
                </a:lnTo>
                <a:lnTo>
                  <a:pt x="2254716" y="1361012"/>
                </a:lnTo>
                <a:close/>
              </a:path>
            </a:pathLst>
          </a:custGeom>
          <a:solidFill>
            <a:srgbClr val="585858"/>
          </a:solidFill>
        </p:spPr>
        <p:txBody>
          <a:bodyPr wrap="square" lIns="0" tIns="0" rIns="0" bIns="0" rtlCol="0"/>
          <a:lstStyle/>
          <a:p/>
        </p:txBody>
      </p:sp>
      <p:sp>
        <p:nvSpPr>
          <p:cNvPr id="237" name="object 237"/>
          <p:cNvSpPr/>
          <p:nvPr/>
        </p:nvSpPr>
        <p:spPr>
          <a:xfrm>
            <a:off x="4763770" y="2622295"/>
            <a:ext cx="619760" cy="1614170"/>
          </a:xfrm>
          <a:custGeom>
            <a:avLst/>
            <a:gdLst/>
            <a:ahLst/>
            <a:cxnLst/>
            <a:rect l="l" t="t" r="r" b="b"/>
            <a:pathLst>
              <a:path w="619760" h="1614170">
                <a:moveTo>
                  <a:pt x="511809" y="1526108"/>
                </a:moveTo>
                <a:lnTo>
                  <a:pt x="604774" y="1613877"/>
                </a:lnTo>
                <a:lnTo>
                  <a:pt x="612191" y="1548828"/>
                </a:lnTo>
                <a:lnTo>
                  <a:pt x="560704" y="1548828"/>
                </a:lnTo>
                <a:lnTo>
                  <a:pt x="556352" y="1536904"/>
                </a:lnTo>
                <a:lnTo>
                  <a:pt x="511809" y="1526108"/>
                </a:lnTo>
                <a:close/>
              </a:path>
              <a:path w="619760" h="1614170">
                <a:moveTo>
                  <a:pt x="556352" y="1536904"/>
                </a:moveTo>
                <a:lnTo>
                  <a:pt x="560704" y="1548828"/>
                </a:lnTo>
                <a:lnTo>
                  <a:pt x="578611" y="1542300"/>
                </a:lnTo>
                <a:lnTo>
                  <a:pt x="556352" y="1536904"/>
                </a:lnTo>
                <a:close/>
              </a:path>
              <a:path w="619760" h="1614170">
                <a:moveTo>
                  <a:pt x="619251" y="1486916"/>
                </a:moveTo>
                <a:lnTo>
                  <a:pt x="592160" y="1523836"/>
                </a:lnTo>
                <a:lnTo>
                  <a:pt x="596518" y="1535772"/>
                </a:lnTo>
                <a:lnTo>
                  <a:pt x="560704" y="1548828"/>
                </a:lnTo>
                <a:lnTo>
                  <a:pt x="612191" y="1548828"/>
                </a:lnTo>
                <a:lnTo>
                  <a:pt x="619251" y="1486916"/>
                </a:lnTo>
                <a:close/>
              </a:path>
              <a:path w="619760" h="1614170">
                <a:moveTo>
                  <a:pt x="35813" y="0"/>
                </a:moveTo>
                <a:lnTo>
                  <a:pt x="0" y="12954"/>
                </a:lnTo>
                <a:lnTo>
                  <a:pt x="556352" y="1536904"/>
                </a:lnTo>
                <a:lnTo>
                  <a:pt x="578612" y="1542300"/>
                </a:lnTo>
                <a:lnTo>
                  <a:pt x="592160" y="1523836"/>
                </a:lnTo>
                <a:lnTo>
                  <a:pt x="35813" y="0"/>
                </a:lnTo>
                <a:close/>
              </a:path>
              <a:path w="619760" h="1614170">
                <a:moveTo>
                  <a:pt x="592160" y="1523836"/>
                </a:moveTo>
                <a:lnTo>
                  <a:pt x="578612" y="1542300"/>
                </a:lnTo>
                <a:lnTo>
                  <a:pt x="596518" y="1535772"/>
                </a:lnTo>
                <a:lnTo>
                  <a:pt x="592160" y="1523836"/>
                </a:lnTo>
                <a:close/>
              </a:path>
            </a:pathLst>
          </a:custGeom>
          <a:solidFill>
            <a:srgbClr val="585858"/>
          </a:solidFill>
        </p:spPr>
        <p:txBody>
          <a:bodyPr wrap="square" lIns="0" tIns="0" rIns="0" bIns="0" rtlCol="0"/>
          <a:lstStyle/>
          <a:p/>
        </p:txBody>
      </p:sp>
      <p:sp>
        <p:nvSpPr>
          <p:cNvPr id="238" name="object 238"/>
          <p:cNvSpPr/>
          <p:nvPr/>
        </p:nvSpPr>
        <p:spPr>
          <a:xfrm>
            <a:off x="3577844" y="2627122"/>
            <a:ext cx="1181100" cy="1609090"/>
          </a:xfrm>
          <a:custGeom>
            <a:avLst/>
            <a:gdLst/>
            <a:ahLst/>
            <a:cxnLst/>
            <a:rect l="l" t="t" r="r" b="b"/>
            <a:pathLst>
              <a:path w="1181100" h="1609089">
                <a:moveTo>
                  <a:pt x="21208" y="1483042"/>
                </a:moveTo>
                <a:lnTo>
                  <a:pt x="0" y="1609051"/>
                </a:lnTo>
                <a:lnTo>
                  <a:pt x="97409" y="1558734"/>
                </a:lnTo>
                <a:lnTo>
                  <a:pt x="60197" y="1558734"/>
                </a:lnTo>
                <a:lnTo>
                  <a:pt x="29463" y="1536280"/>
                </a:lnTo>
                <a:lnTo>
                  <a:pt x="36955" y="1526013"/>
                </a:lnTo>
                <a:lnTo>
                  <a:pt x="21208" y="1483042"/>
                </a:lnTo>
                <a:close/>
              </a:path>
              <a:path w="1181100" h="1609089">
                <a:moveTo>
                  <a:pt x="44830" y="1547507"/>
                </a:moveTo>
                <a:lnTo>
                  <a:pt x="60197" y="1558734"/>
                </a:lnTo>
                <a:lnTo>
                  <a:pt x="67686" y="1548470"/>
                </a:lnTo>
                <a:lnTo>
                  <a:pt x="44830" y="1547507"/>
                </a:lnTo>
                <a:close/>
              </a:path>
              <a:path w="1181100" h="1609089">
                <a:moveTo>
                  <a:pt x="67686" y="1548470"/>
                </a:moveTo>
                <a:lnTo>
                  <a:pt x="60197" y="1558734"/>
                </a:lnTo>
                <a:lnTo>
                  <a:pt x="97409" y="1558734"/>
                </a:lnTo>
                <a:lnTo>
                  <a:pt x="113537" y="1550403"/>
                </a:lnTo>
                <a:lnTo>
                  <a:pt x="67686" y="1548470"/>
                </a:lnTo>
                <a:close/>
              </a:path>
              <a:path w="1181100" h="1609089">
                <a:moveTo>
                  <a:pt x="1150365" y="0"/>
                </a:moveTo>
                <a:lnTo>
                  <a:pt x="36955" y="1526013"/>
                </a:lnTo>
                <a:lnTo>
                  <a:pt x="44830" y="1547507"/>
                </a:lnTo>
                <a:lnTo>
                  <a:pt x="67686" y="1548470"/>
                </a:lnTo>
                <a:lnTo>
                  <a:pt x="1181100" y="22478"/>
                </a:lnTo>
                <a:lnTo>
                  <a:pt x="1150365" y="0"/>
                </a:lnTo>
                <a:close/>
              </a:path>
              <a:path w="1181100" h="1609089">
                <a:moveTo>
                  <a:pt x="36955" y="1526013"/>
                </a:moveTo>
                <a:lnTo>
                  <a:pt x="29463" y="1536280"/>
                </a:lnTo>
                <a:lnTo>
                  <a:pt x="44830" y="1547507"/>
                </a:lnTo>
                <a:lnTo>
                  <a:pt x="36955" y="1526013"/>
                </a:lnTo>
                <a:close/>
              </a:path>
            </a:pathLst>
          </a:custGeom>
          <a:solidFill>
            <a:srgbClr val="585858"/>
          </a:solidFill>
        </p:spPr>
        <p:txBody>
          <a:bodyPr wrap="square" lIns="0" tIns="0" rIns="0" bIns="0" rtlCol="0"/>
          <a:lstStyle/>
          <a:p/>
        </p:txBody>
      </p:sp>
      <p:sp>
        <p:nvSpPr>
          <p:cNvPr id="239" name="object 239"/>
          <p:cNvSpPr/>
          <p:nvPr/>
        </p:nvSpPr>
        <p:spPr>
          <a:xfrm>
            <a:off x="2642870" y="2613405"/>
            <a:ext cx="2121535" cy="1471295"/>
          </a:xfrm>
          <a:custGeom>
            <a:avLst/>
            <a:gdLst/>
            <a:ahLst/>
            <a:cxnLst/>
            <a:rect l="l" t="t" r="r" b="b"/>
            <a:pathLst>
              <a:path w="2121535" h="1471295">
                <a:moveTo>
                  <a:pt x="61594" y="1358988"/>
                </a:moveTo>
                <a:lnTo>
                  <a:pt x="0" y="1470926"/>
                </a:lnTo>
                <a:lnTo>
                  <a:pt x="126492" y="1453083"/>
                </a:lnTo>
                <a:lnTo>
                  <a:pt x="102086" y="1443355"/>
                </a:lnTo>
                <a:lnTo>
                  <a:pt x="73532" y="1443355"/>
                </a:lnTo>
                <a:lnTo>
                  <a:pt x="51943" y="1411986"/>
                </a:lnTo>
                <a:lnTo>
                  <a:pt x="62357" y="1404803"/>
                </a:lnTo>
                <a:lnTo>
                  <a:pt x="61594" y="1358988"/>
                </a:lnTo>
                <a:close/>
              </a:path>
              <a:path w="2121535" h="1471295">
                <a:moveTo>
                  <a:pt x="62738" y="1427670"/>
                </a:moveTo>
                <a:lnTo>
                  <a:pt x="73532" y="1443355"/>
                </a:lnTo>
                <a:lnTo>
                  <a:pt x="83991" y="1436142"/>
                </a:lnTo>
                <a:lnTo>
                  <a:pt x="62738" y="1427670"/>
                </a:lnTo>
                <a:close/>
              </a:path>
              <a:path w="2121535" h="1471295">
                <a:moveTo>
                  <a:pt x="83991" y="1436142"/>
                </a:moveTo>
                <a:lnTo>
                  <a:pt x="73532" y="1443355"/>
                </a:lnTo>
                <a:lnTo>
                  <a:pt x="102086" y="1443355"/>
                </a:lnTo>
                <a:lnTo>
                  <a:pt x="83991" y="1436142"/>
                </a:lnTo>
                <a:close/>
              </a:path>
              <a:path w="2121535" h="1471295">
                <a:moveTo>
                  <a:pt x="2099310" y="0"/>
                </a:moveTo>
                <a:lnTo>
                  <a:pt x="62357" y="1404803"/>
                </a:lnTo>
                <a:lnTo>
                  <a:pt x="62738" y="1427670"/>
                </a:lnTo>
                <a:lnTo>
                  <a:pt x="83991" y="1436142"/>
                </a:lnTo>
                <a:lnTo>
                  <a:pt x="2121027" y="31368"/>
                </a:lnTo>
                <a:lnTo>
                  <a:pt x="2099310" y="0"/>
                </a:lnTo>
                <a:close/>
              </a:path>
              <a:path w="2121535" h="1471295">
                <a:moveTo>
                  <a:pt x="62357" y="1404803"/>
                </a:moveTo>
                <a:lnTo>
                  <a:pt x="51943" y="1411986"/>
                </a:lnTo>
                <a:lnTo>
                  <a:pt x="62737" y="1427670"/>
                </a:lnTo>
                <a:lnTo>
                  <a:pt x="62357" y="1404803"/>
                </a:lnTo>
                <a:close/>
              </a:path>
            </a:pathLst>
          </a:custGeom>
          <a:solidFill>
            <a:srgbClr val="585858"/>
          </a:solidFill>
        </p:spPr>
        <p:txBody>
          <a:bodyPr wrap="square" lIns="0" tIns="0" rIns="0" bIns="0" rtlCol="0"/>
          <a:lstStyle/>
          <a:p/>
        </p:txBody>
      </p:sp>
      <p:sp>
        <p:nvSpPr>
          <p:cNvPr id="240" name="object 240"/>
          <p:cNvSpPr/>
          <p:nvPr/>
        </p:nvSpPr>
        <p:spPr>
          <a:xfrm>
            <a:off x="2080895" y="2610357"/>
            <a:ext cx="2686050" cy="684530"/>
          </a:xfrm>
          <a:custGeom>
            <a:avLst/>
            <a:gdLst/>
            <a:ahLst/>
            <a:cxnLst/>
            <a:rect l="l" t="t" r="r" b="b"/>
            <a:pathLst>
              <a:path w="2686050" h="684529">
                <a:moveTo>
                  <a:pt x="98043" y="572769"/>
                </a:moveTo>
                <a:lnTo>
                  <a:pt x="0" y="654812"/>
                </a:lnTo>
                <a:lnTo>
                  <a:pt x="124332" y="684022"/>
                </a:lnTo>
                <a:lnTo>
                  <a:pt x="94070" y="655828"/>
                </a:lnTo>
                <a:lnTo>
                  <a:pt x="78486" y="655828"/>
                </a:lnTo>
                <a:lnTo>
                  <a:pt x="69723" y="618744"/>
                </a:lnTo>
                <a:lnTo>
                  <a:pt x="82118" y="615802"/>
                </a:lnTo>
                <a:lnTo>
                  <a:pt x="98043" y="572769"/>
                </a:lnTo>
                <a:close/>
              </a:path>
              <a:path w="2686050" h="684529">
                <a:moveTo>
                  <a:pt x="82118" y="615802"/>
                </a:moveTo>
                <a:lnTo>
                  <a:pt x="69723" y="618744"/>
                </a:lnTo>
                <a:lnTo>
                  <a:pt x="78486" y="655828"/>
                </a:lnTo>
                <a:lnTo>
                  <a:pt x="90906" y="652880"/>
                </a:lnTo>
                <a:lnTo>
                  <a:pt x="74168" y="637286"/>
                </a:lnTo>
                <a:lnTo>
                  <a:pt x="82118" y="615802"/>
                </a:lnTo>
                <a:close/>
              </a:path>
              <a:path w="2686050" h="684529">
                <a:moveTo>
                  <a:pt x="90906" y="652880"/>
                </a:moveTo>
                <a:lnTo>
                  <a:pt x="78486" y="655828"/>
                </a:lnTo>
                <a:lnTo>
                  <a:pt x="94070" y="655828"/>
                </a:lnTo>
                <a:lnTo>
                  <a:pt x="90906" y="652880"/>
                </a:lnTo>
                <a:close/>
              </a:path>
              <a:path w="2686050" h="684529">
                <a:moveTo>
                  <a:pt x="2677287" y="0"/>
                </a:moveTo>
                <a:lnTo>
                  <a:pt x="82118" y="615802"/>
                </a:lnTo>
                <a:lnTo>
                  <a:pt x="74168" y="637286"/>
                </a:lnTo>
                <a:lnTo>
                  <a:pt x="90906" y="652880"/>
                </a:lnTo>
                <a:lnTo>
                  <a:pt x="2686050" y="37084"/>
                </a:lnTo>
                <a:lnTo>
                  <a:pt x="2677287" y="0"/>
                </a:lnTo>
                <a:close/>
              </a:path>
            </a:pathLst>
          </a:custGeom>
          <a:solidFill>
            <a:srgbClr val="585858"/>
          </a:solidFill>
        </p:spPr>
        <p:txBody>
          <a:bodyPr wrap="square" lIns="0" tIns="0" rIns="0" bIns="0" rtlCol="0"/>
          <a:lstStyle/>
          <a:p/>
        </p:txBody>
      </p:sp>
      <p:sp>
        <p:nvSpPr>
          <p:cNvPr id="241" name="object 241"/>
          <p:cNvSpPr/>
          <p:nvPr/>
        </p:nvSpPr>
        <p:spPr>
          <a:xfrm>
            <a:off x="2166620" y="2319782"/>
            <a:ext cx="2607945" cy="328295"/>
          </a:xfrm>
          <a:custGeom>
            <a:avLst/>
            <a:gdLst/>
            <a:ahLst/>
            <a:cxnLst/>
            <a:rect l="l" t="t" r="r" b="b"/>
            <a:pathLst>
              <a:path w="2607945" h="328294">
                <a:moveTo>
                  <a:pt x="90373" y="35316"/>
                </a:moveTo>
                <a:lnTo>
                  <a:pt x="75818" y="52959"/>
                </a:lnTo>
                <a:lnTo>
                  <a:pt x="86509" y="73156"/>
                </a:lnTo>
                <a:lnTo>
                  <a:pt x="2603627" y="327913"/>
                </a:lnTo>
                <a:lnTo>
                  <a:pt x="2607437" y="290068"/>
                </a:lnTo>
                <a:lnTo>
                  <a:pt x="90373" y="35316"/>
                </a:lnTo>
                <a:close/>
              </a:path>
              <a:path w="2607945" h="328294">
                <a:moveTo>
                  <a:pt x="119506" y="0"/>
                </a:moveTo>
                <a:lnTo>
                  <a:pt x="0" y="45338"/>
                </a:lnTo>
                <a:lnTo>
                  <a:pt x="107950" y="113665"/>
                </a:lnTo>
                <a:lnTo>
                  <a:pt x="86509" y="73156"/>
                </a:lnTo>
                <a:lnTo>
                  <a:pt x="73913" y="71881"/>
                </a:lnTo>
                <a:lnTo>
                  <a:pt x="77724" y="34036"/>
                </a:lnTo>
                <a:lnTo>
                  <a:pt x="91429" y="34036"/>
                </a:lnTo>
                <a:lnTo>
                  <a:pt x="119506" y="0"/>
                </a:lnTo>
                <a:close/>
              </a:path>
              <a:path w="2607945" h="328294">
                <a:moveTo>
                  <a:pt x="75818" y="52959"/>
                </a:moveTo>
                <a:lnTo>
                  <a:pt x="73913" y="71881"/>
                </a:lnTo>
                <a:lnTo>
                  <a:pt x="86509" y="73156"/>
                </a:lnTo>
                <a:lnTo>
                  <a:pt x="75818" y="52959"/>
                </a:lnTo>
                <a:close/>
              </a:path>
              <a:path w="2607945" h="328294">
                <a:moveTo>
                  <a:pt x="77724" y="34036"/>
                </a:moveTo>
                <a:lnTo>
                  <a:pt x="75818" y="52959"/>
                </a:lnTo>
                <a:lnTo>
                  <a:pt x="90373" y="35316"/>
                </a:lnTo>
                <a:lnTo>
                  <a:pt x="77724" y="34036"/>
                </a:lnTo>
                <a:close/>
              </a:path>
              <a:path w="2607945" h="328294">
                <a:moveTo>
                  <a:pt x="91429" y="34036"/>
                </a:moveTo>
                <a:lnTo>
                  <a:pt x="77724" y="34036"/>
                </a:lnTo>
                <a:lnTo>
                  <a:pt x="90373" y="35316"/>
                </a:lnTo>
                <a:lnTo>
                  <a:pt x="91429" y="34036"/>
                </a:lnTo>
                <a:close/>
              </a:path>
            </a:pathLst>
          </a:custGeom>
          <a:solidFill>
            <a:srgbClr val="585858"/>
          </a:solidFill>
        </p:spPr>
        <p:txBody>
          <a:bodyPr wrap="square" lIns="0" tIns="0" rIns="0" bIns="0" rtlCol="0"/>
          <a:lstStyle/>
          <a:p/>
        </p:txBody>
      </p:sp>
      <p:sp>
        <p:nvSpPr>
          <p:cNvPr id="242" name="object 242"/>
          <p:cNvSpPr/>
          <p:nvPr/>
        </p:nvSpPr>
        <p:spPr>
          <a:xfrm>
            <a:off x="2471420" y="1433957"/>
            <a:ext cx="2309495" cy="1212215"/>
          </a:xfrm>
          <a:custGeom>
            <a:avLst/>
            <a:gdLst/>
            <a:ahLst/>
            <a:cxnLst/>
            <a:rect l="l" t="t" r="r" b="b"/>
            <a:pathLst>
              <a:path w="2309495" h="1212214">
                <a:moveTo>
                  <a:pt x="87603" y="24017"/>
                </a:moveTo>
                <a:lnTo>
                  <a:pt x="67609" y="35026"/>
                </a:lnTo>
                <a:lnTo>
                  <a:pt x="70072" y="57923"/>
                </a:lnTo>
                <a:lnTo>
                  <a:pt x="2291969" y="1211833"/>
                </a:lnTo>
                <a:lnTo>
                  <a:pt x="2309495" y="1177924"/>
                </a:lnTo>
                <a:lnTo>
                  <a:pt x="87603" y="24017"/>
                </a:lnTo>
                <a:close/>
              </a:path>
              <a:path w="2309495" h="1212214">
                <a:moveTo>
                  <a:pt x="0" y="0"/>
                </a:moveTo>
                <a:lnTo>
                  <a:pt x="75056" y="103377"/>
                </a:lnTo>
                <a:lnTo>
                  <a:pt x="70072" y="57923"/>
                </a:lnTo>
                <a:lnTo>
                  <a:pt x="58800" y="52069"/>
                </a:lnTo>
                <a:lnTo>
                  <a:pt x="76327" y="18160"/>
                </a:lnTo>
                <a:lnTo>
                  <a:pt x="98239" y="18160"/>
                </a:lnTo>
                <a:lnTo>
                  <a:pt x="127762" y="1904"/>
                </a:lnTo>
                <a:lnTo>
                  <a:pt x="0" y="0"/>
                </a:lnTo>
                <a:close/>
              </a:path>
              <a:path w="2309495" h="1212214">
                <a:moveTo>
                  <a:pt x="67569" y="35104"/>
                </a:moveTo>
                <a:lnTo>
                  <a:pt x="58800" y="52069"/>
                </a:lnTo>
                <a:lnTo>
                  <a:pt x="70072" y="57923"/>
                </a:lnTo>
                <a:lnTo>
                  <a:pt x="67569" y="35104"/>
                </a:lnTo>
                <a:close/>
              </a:path>
              <a:path w="2309495" h="1212214">
                <a:moveTo>
                  <a:pt x="76327" y="18160"/>
                </a:moveTo>
                <a:lnTo>
                  <a:pt x="67609" y="35026"/>
                </a:lnTo>
                <a:lnTo>
                  <a:pt x="87603" y="24017"/>
                </a:lnTo>
                <a:lnTo>
                  <a:pt x="76327" y="18160"/>
                </a:lnTo>
                <a:close/>
              </a:path>
              <a:path w="2309495" h="1212214">
                <a:moveTo>
                  <a:pt x="98239" y="18160"/>
                </a:moveTo>
                <a:lnTo>
                  <a:pt x="76327" y="18160"/>
                </a:lnTo>
                <a:lnTo>
                  <a:pt x="87603" y="24017"/>
                </a:lnTo>
                <a:lnTo>
                  <a:pt x="98239" y="18160"/>
                </a:lnTo>
                <a:close/>
              </a:path>
            </a:pathLst>
          </a:custGeom>
          <a:solidFill>
            <a:srgbClr val="585858"/>
          </a:solidFill>
        </p:spPr>
        <p:txBody>
          <a:bodyPr wrap="square" lIns="0" tIns="0" rIns="0" bIns="0" rtlCol="0"/>
          <a:lstStyle/>
          <a:p/>
        </p:txBody>
      </p:sp>
      <p:sp>
        <p:nvSpPr>
          <p:cNvPr id="243" name="object 243"/>
          <p:cNvSpPr/>
          <p:nvPr/>
        </p:nvSpPr>
        <p:spPr>
          <a:xfrm>
            <a:off x="2721321" y="1509722"/>
            <a:ext cx="3721275" cy="2311160"/>
          </a:xfrm>
          <a:prstGeom prst="rect">
            <a:avLst/>
          </a:prstGeom>
          <a:blipFill>
            <a:blip r:embed="rId1" cstate="print"/>
            <a:stretch>
              <a:fillRect/>
            </a:stretch>
          </a:blipFill>
        </p:spPr>
        <p:txBody>
          <a:bodyPr wrap="square" lIns="0" tIns="0" rIns="0" bIns="0" rtlCol="0"/>
          <a:lstStyle/>
          <a:p/>
        </p:txBody>
      </p:sp>
      <p:sp>
        <p:nvSpPr>
          <p:cNvPr id="244" name="object 244"/>
          <p:cNvSpPr txBox="1"/>
          <p:nvPr/>
        </p:nvSpPr>
        <p:spPr>
          <a:xfrm>
            <a:off x="4926329" y="915670"/>
            <a:ext cx="621030" cy="450215"/>
          </a:xfrm>
          <a:prstGeom prst="rect">
            <a:avLst/>
          </a:prstGeom>
        </p:spPr>
        <p:txBody>
          <a:bodyPr vert="horz" wrap="square" lIns="0" tIns="22225" rIns="0" bIns="0" rtlCol="0">
            <a:spAutoFit/>
          </a:bodyPr>
          <a:lstStyle/>
          <a:p>
            <a:pPr marL="12700" marR="5080" indent="164465">
              <a:lnSpc>
                <a:spcPts val="1660"/>
              </a:lnSpc>
              <a:spcBef>
                <a:spcPts val="175"/>
              </a:spcBef>
            </a:pPr>
            <a:r>
              <a:rPr sz="1400" dirty="0">
                <a:solidFill>
                  <a:srgbClr val="FF0000"/>
                </a:solidFill>
                <a:latin typeface="Trebuchet MS" panose="020B0603020202020204"/>
                <a:cs typeface="Trebuchet MS" panose="020B0603020202020204"/>
              </a:rPr>
              <a:t>B</a:t>
            </a:r>
            <a:r>
              <a:rPr sz="1400" spc="10" dirty="0">
                <a:solidFill>
                  <a:srgbClr val="FF0000"/>
                </a:solidFill>
                <a:latin typeface="Trebuchet MS" panose="020B0603020202020204"/>
                <a:cs typeface="Trebuchet MS" panose="020B0603020202020204"/>
              </a:rPr>
              <a:t>l</a:t>
            </a:r>
            <a:r>
              <a:rPr sz="1400" dirty="0">
                <a:solidFill>
                  <a:srgbClr val="FF0000"/>
                </a:solidFill>
                <a:latin typeface="Trebuchet MS" panose="020B0603020202020204"/>
                <a:cs typeface="Trebuchet MS" panose="020B0603020202020204"/>
              </a:rPr>
              <a:t>o</a:t>
            </a:r>
            <a:r>
              <a:rPr sz="1400" spc="-10" dirty="0">
                <a:solidFill>
                  <a:srgbClr val="FF0000"/>
                </a:solidFill>
                <a:latin typeface="Trebuchet MS" panose="020B0603020202020204"/>
                <a:cs typeface="Trebuchet MS" panose="020B0603020202020204"/>
              </a:rPr>
              <a:t>c</a:t>
            </a:r>
            <a:r>
              <a:rPr sz="1400" dirty="0">
                <a:solidFill>
                  <a:srgbClr val="FF0000"/>
                </a:solidFill>
                <a:latin typeface="Trebuchet MS" panose="020B0603020202020204"/>
                <a:cs typeface="Trebuchet MS" panose="020B0603020202020204"/>
              </a:rPr>
              <a:t>k  </a:t>
            </a:r>
            <a:r>
              <a:rPr sz="1400" spc="-15" dirty="0">
                <a:solidFill>
                  <a:srgbClr val="FF0000"/>
                </a:solidFill>
                <a:latin typeface="Trebuchet MS" panose="020B0603020202020204"/>
                <a:cs typeface="Trebuchet MS" panose="020B0603020202020204"/>
              </a:rPr>
              <a:t>C</a:t>
            </a:r>
            <a:r>
              <a:rPr sz="1400" spc="-10" dirty="0">
                <a:solidFill>
                  <a:srgbClr val="FF0000"/>
                </a:solidFill>
                <a:latin typeface="Trebuchet MS" panose="020B0603020202020204"/>
                <a:cs typeface="Trebuchet MS" panose="020B0603020202020204"/>
              </a:rPr>
              <a:t>r</a:t>
            </a:r>
            <a:r>
              <a:rPr sz="1400" spc="-15" dirty="0">
                <a:solidFill>
                  <a:srgbClr val="FF0000"/>
                </a:solidFill>
                <a:latin typeface="Trebuchet MS" panose="020B0603020202020204"/>
                <a:cs typeface="Trebuchet MS" panose="020B0603020202020204"/>
              </a:rPr>
              <a:t>e</a:t>
            </a:r>
            <a:r>
              <a:rPr sz="1400" spc="-20" dirty="0">
                <a:solidFill>
                  <a:srgbClr val="FF0000"/>
                </a:solidFill>
                <a:latin typeface="Trebuchet MS" panose="020B0603020202020204"/>
                <a:cs typeface="Trebuchet MS" panose="020B0603020202020204"/>
              </a:rPr>
              <a:t>at</a:t>
            </a:r>
            <a:r>
              <a:rPr sz="1400" dirty="0">
                <a:solidFill>
                  <a:srgbClr val="FF0000"/>
                </a:solidFill>
                <a:latin typeface="Trebuchet MS" panose="020B0603020202020204"/>
                <a:cs typeface="Trebuchet MS" panose="020B0603020202020204"/>
              </a:rPr>
              <a:t>or</a:t>
            </a:r>
            <a:endParaRPr sz="1400">
              <a:latin typeface="Trebuchet MS" panose="020B0603020202020204"/>
              <a:cs typeface="Trebuchet MS" panose="020B0603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1762"/>
            <a:ext cx="3569335" cy="454025"/>
          </a:xfrm>
          <a:prstGeom prst="rect">
            <a:avLst/>
          </a:prstGeom>
        </p:spPr>
        <p:txBody>
          <a:bodyPr vert="horz" wrap="square" lIns="0" tIns="13970" rIns="0" bIns="0" rtlCol="0">
            <a:spAutoFit/>
          </a:bodyPr>
          <a:lstStyle/>
          <a:p>
            <a:pPr marL="12700">
              <a:lnSpc>
                <a:spcPct val="100000"/>
              </a:lnSpc>
              <a:spcBef>
                <a:spcPts val="110"/>
              </a:spcBef>
            </a:pPr>
            <a:r>
              <a:rPr sz="2800" spc="5" dirty="0">
                <a:solidFill>
                  <a:srgbClr val="000000"/>
                </a:solidFill>
              </a:rPr>
              <a:t>Not Scalable: </a:t>
            </a:r>
            <a:r>
              <a:rPr sz="2800" spc="-5" dirty="0">
                <a:solidFill>
                  <a:srgbClr val="000000"/>
                </a:solidFill>
              </a:rPr>
              <a:t>Low</a:t>
            </a:r>
            <a:r>
              <a:rPr sz="2800" spc="-185" dirty="0">
                <a:solidFill>
                  <a:srgbClr val="000000"/>
                </a:solidFill>
              </a:rPr>
              <a:t> </a:t>
            </a:r>
            <a:r>
              <a:rPr sz="2800" spc="-5" dirty="0">
                <a:solidFill>
                  <a:srgbClr val="000000"/>
                </a:solidFill>
              </a:rPr>
              <a:t>TPS</a:t>
            </a:r>
            <a:endParaRPr sz="2800"/>
          </a:p>
        </p:txBody>
      </p:sp>
      <p:sp>
        <p:nvSpPr>
          <p:cNvPr id="3" name="object 3"/>
          <p:cNvSpPr/>
          <p:nvPr/>
        </p:nvSpPr>
        <p:spPr>
          <a:xfrm>
            <a:off x="5712840" y="854748"/>
            <a:ext cx="1369060" cy="441325"/>
          </a:xfrm>
          <a:custGeom>
            <a:avLst/>
            <a:gdLst/>
            <a:ahLst/>
            <a:cxnLst/>
            <a:rect l="l" t="t" r="r" b="b"/>
            <a:pathLst>
              <a:path w="1369059" h="441325">
                <a:moveTo>
                  <a:pt x="0" y="441274"/>
                </a:moveTo>
                <a:lnTo>
                  <a:pt x="1368679" y="441274"/>
                </a:lnTo>
                <a:lnTo>
                  <a:pt x="1368679" y="0"/>
                </a:lnTo>
                <a:lnTo>
                  <a:pt x="0" y="0"/>
                </a:lnTo>
                <a:lnTo>
                  <a:pt x="0" y="441274"/>
                </a:lnTo>
                <a:close/>
              </a:path>
            </a:pathLst>
          </a:custGeom>
          <a:solidFill>
            <a:srgbClr val="FFFFFF"/>
          </a:solidFill>
        </p:spPr>
        <p:txBody>
          <a:bodyPr wrap="square" lIns="0" tIns="0" rIns="0" bIns="0" rtlCol="0"/>
          <a:lstStyle/>
          <a:p/>
        </p:txBody>
      </p:sp>
      <p:sp>
        <p:nvSpPr>
          <p:cNvPr id="4" name="object 4"/>
          <p:cNvSpPr/>
          <p:nvPr/>
        </p:nvSpPr>
        <p:spPr>
          <a:xfrm>
            <a:off x="5712840" y="854748"/>
            <a:ext cx="1369060" cy="572770"/>
          </a:xfrm>
          <a:custGeom>
            <a:avLst/>
            <a:gdLst/>
            <a:ahLst/>
            <a:cxnLst/>
            <a:rect l="l" t="t" r="r" b="b"/>
            <a:pathLst>
              <a:path w="1369059" h="572769">
                <a:moveTo>
                  <a:pt x="0" y="572604"/>
                </a:moveTo>
                <a:lnTo>
                  <a:pt x="1368679" y="572604"/>
                </a:lnTo>
                <a:lnTo>
                  <a:pt x="1368679" y="0"/>
                </a:lnTo>
                <a:lnTo>
                  <a:pt x="0" y="0"/>
                </a:lnTo>
                <a:lnTo>
                  <a:pt x="0" y="572604"/>
                </a:lnTo>
                <a:close/>
              </a:path>
            </a:pathLst>
          </a:custGeom>
          <a:ln w="9525">
            <a:solidFill>
              <a:srgbClr val="585858"/>
            </a:solidFill>
          </a:ln>
        </p:spPr>
        <p:txBody>
          <a:bodyPr wrap="square" lIns="0" tIns="0" rIns="0" bIns="0" rtlCol="0"/>
          <a:lstStyle/>
          <a:p/>
        </p:txBody>
      </p:sp>
      <p:sp>
        <p:nvSpPr>
          <p:cNvPr id="5" name="object 5"/>
          <p:cNvSpPr/>
          <p:nvPr/>
        </p:nvSpPr>
        <p:spPr>
          <a:xfrm>
            <a:off x="6092697" y="1165605"/>
            <a:ext cx="60960" cy="0"/>
          </a:xfrm>
          <a:custGeom>
            <a:avLst/>
            <a:gdLst/>
            <a:ahLst/>
            <a:cxnLst/>
            <a:rect l="l" t="t" r="r" b="b"/>
            <a:pathLst>
              <a:path w="60960">
                <a:moveTo>
                  <a:pt x="60578" y="0"/>
                </a:moveTo>
                <a:lnTo>
                  <a:pt x="0" y="0"/>
                </a:lnTo>
              </a:path>
            </a:pathLst>
          </a:custGeom>
          <a:ln w="9525">
            <a:solidFill>
              <a:srgbClr val="999999"/>
            </a:solidFill>
          </a:ln>
        </p:spPr>
        <p:txBody>
          <a:bodyPr wrap="square" lIns="0" tIns="0" rIns="0" bIns="0" rtlCol="0"/>
          <a:lstStyle/>
          <a:p/>
        </p:txBody>
      </p:sp>
      <p:sp>
        <p:nvSpPr>
          <p:cNvPr id="6" name="object 6"/>
          <p:cNvSpPr/>
          <p:nvPr/>
        </p:nvSpPr>
        <p:spPr>
          <a:xfrm>
            <a:off x="5752591" y="1122172"/>
            <a:ext cx="340360" cy="86995"/>
          </a:xfrm>
          <a:custGeom>
            <a:avLst/>
            <a:gdLst/>
            <a:ahLst/>
            <a:cxnLst/>
            <a:rect l="l" t="t" r="r" b="b"/>
            <a:pathLst>
              <a:path w="340360" h="86994">
                <a:moveTo>
                  <a:pt x="333502" y="0"/>
                </a:moveTo>
                <a:lnTo>
                  <a:pt x="6477" y="0"/>
                </a:lnTo>
                <a:lnTo>
                  <a:pt x="0" y="6476"/>
                </a:lnTo>
                <a:lnTo>
                  <a:pt x="0" y="80263"/>
                </a:lnTo>
                <a:lnTo>
                  <a:pt x="6477" y="86740"/>
                </a:lnTo>
                <a:lnTo>
                  <a:pt x="333502" y="86740"/>
                </a:lnTo>
                <a:lnTo>
                  <a:pt x="339979" y="80263"/>
                </a:lnTo>
                <a:lnTo>
                  <a:pt x="339979" y="6476"/>
                </a:lnTo>
                <a:lnTo>
                  <a:pt x="333502" y="0"/>
                </a:lnTo>
                <a:close/>
              </a:path>
            </a:pathLst>
          </a:custGeom>
          <a:solidFill>
            <a:srgbClr val="CCCCCC"/>
          </a:solidFill>
        </p:spPr>
        <p:txBody>
          <a:bodyPr wrap="square" lIns="0" tIns="0" rIns="0" bIns="0" rtlCol="0"/>
          <a:lstStyle/>
          <a:p/>
        </p:txBody>
      </p:sp>
      <p:sp>
        <p:nvSpPr>
          <p:cNvPr id="7" name="object 7"/>
          <p:cNvSpPr/>
          <p:nvPr/>
        </p:nvSpPr>
        <p:spPr>
          <a:xfrm>
            <a:off x="5752591" y="1122172"/>
            <a:ext cx="340360" cy="86995"/>
          </a:xfrm>
          <a:custGeom>
            <a:avLst/>
            <a:gdLst/>
            <a:ahLst/>
            <a:cxnLst/>
            <a:rect l="l" t="t" r="r" b="b"/>
            <a:pathLst>
              <a:path w="340360" h="86994">
                <a:moveTo>
                  <a:pt x="0" y="14477"/>
                </a:moveTo>
                <a:lnTo>
                  <a:pt x="0" y="6476"/>
                </a:lnTo>
                <a:lnTo>
                  <a:pt x="6477" y="0"/>
                </a:lnTo>
                <a:lnTo>
                  <a:pt x="14478" y="0"/>
                </a:lnTo>
                <a:lnTo>
                  <a:pt x="325500" y="0"/>
                </a:lnTo>
                <a:lnTo>
                  <a:pt x="333502" y="0"/>
                </a:lnTo>
                <a:lnTo>
                  <a:pt x="339979" y="6476"/>
                </a:lnTo>
                <a:lnTo>
                  <a:pt x="339979" y="14477"/>
                </a:lnTo>
                <a:lnTo>
                  <a:pt x="339979" y="72262"/>
                </a:lnTo>
                <a:lnTo>
                  <a:pt x="339979" y="80263"/>
                </a:lnTo>
                <a:lnTo>
                  <a:pt x="333502" y="86740"/>
                </a:lnTo>
                <a:lnTo>
                  <a:pt x="325500" y="86740"/>
                </a:lnTo>
                <a:lnTo>
                  <a:pt x="14478" y="86740"/>
                </a:lnTo>
                <a:lnTo>
                  <a:pt x="6477"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8" name="object 8"/>
          <p:cNvSpPr/>
          <p:nvPr/>
        </p:nvSpPr>
        <p:spPr>
          <a:xfrm>
            <a:off x="6153277" y="1122172"/>
            <a:ext cx="340360" cy="86995"/>
          </a:xfrm>
          <a:custGeom>
            <a:avLst/>
            <a:gdLst/>
            <a:ahLst/>
            <a:cxnLst/>
            <a:rect l="l" t="t" r="r" b="b"/>
            <a:pathLst>
              <a:path w="340360" h="86994">
                <a:moveTo>
                  <a:pt x="333375" y="0"/>
                </a:moveTo>
                <a:lnTo>
                  <a:pt x="6476" y="0"/>
                </a:lnTo>
                <a:lnTo>
                  <a:pt x="0" y="6476"/>
                </a:lnTo>
                <a:lnTo>
                  <a:pt x="0" y="80263"/>
                </a:lnTo>
                <a:lnTo>
                  <a:pt x="6476" y="86740"/>
                </a:lnTo>
                <a:lnTo>
                  <a:pt x="333375" y="86740"/>
                </a:lnTo>
                <a:lnTo>
                  <a:pt x="339851" y="80263"/>
                </a:lnTo>
                <a:lnTo>
                  <a:pt x="339851" y="6476"/>
                </a:lnTo>
                <a:lnTo>
                  <a:pt x="333375" y="0"/>
                </a:lnTo>
                <a:close/>
              </a:path>
            </a:pathLst>
          </a:custGeom>
          <a:solidFill>
            <a:srgbClr val="CCCCCC"/>
          </a:solidFill>
        </p:spPr>
        <p:txBody>
          <a:bodyPr wrap="square" lIns="0" tIns="0" rIns="0" bIns="0" rtlCol="0"/>
          <a:lstStyle/>
          <a:p/>
        </p:txBody>
      </p:sp>
      <p:sp>
        <p:nvSpPr>
          <p:cNvPr id="9" name="object 9"/>
          <p:cNvSpPr/>
          <p:nvPr/>
        </p:nvSpPr>
        <p:spPr>
          <a:xfrm>
            <a:off x="6153277" y="1122172"/>
            <a:ext cx="340360" cy="86995"/>
          </a:xfrm>
          <a:custGeom>
            <a:avLst/>
            <a:gdLst/>
            <a:ahLst/>
            <a:cxnLst/>
            <a:rect l="l" t="t" r="r" b="b"/>
            <a:pathLst>
              <a:path w="340360" h="86994">
                <a:moveTo>
                  <a:pt x="0" y="14477"/>
                </a:moveTo>
                <a:lnTo>
                  <a:pt x="0" y="6476"/>
                </a:lnTo>
                <a:lnTo>
                  <a:pt x="6476" y="0"/>
                </a:lnTo>
                <a:lnTo>
                  <a:pt x="14350" y="0"/>
                </a:lnTo>
                <a:lnTo>
                  <a:pt x="325374" y="0"/>
                </a:lnTo>
                <a:lnTo>
                  <a:pt x="333375" y="0"/>
                </a:lnTo>
                <a:lnTo>
                  <a:pt x="339851" y="6476"/>
                </a:lnTo>
                <a:lnTo>
                  <a:pt x="339851" y="14477"/>
                </a:lnTo>
                <a:lnTo>
                  <a:pt x="339851" y="72262"/>
                </a:lnTo>
                <a:lnTo>
                  <a:pt x="339851" y="80263"/>
                </a:lnTo>
                <a:lnTo>
                  <a:pt x="333375" y="86740"/>
                </a:lnTo>
                <a:lnTo>
                  <a:pt x="325374" y="86740"/>
                </a:lnTo>
                <a:lnTo>
                  <a:pt x="14350" y="86740"/>
                </a:lnTo>
                <a:lnTo>
                  <a:pt x="6476" y="86740"/>
                </a:lnTo>
                <a:lnTo>
                  <a:pt x="0" y="80263"/>
                </a:lnTo>
                <a:lnTo>
                  <a:pt x="0" y="72262"/>
                </a:lnTo>
                <a:lnTo>
                  <a:pt x="0" y="14477"/>
                </a:lnTo>
                <a:close/>
              </a:path>
            </a:pathLst>
          </a:custGeom>
          <a:ln w="9524">
            <a:solidFill>
              <a:srgbClr val="666666"/>
            </a:solidFill>
          </a:ln>
        </p:spPr>
        <p:txBody>
          <a:bodyPr wrap="square" lIns="0" tIns="0" rIns="0" bIns="0" rtlCol="0"/>
          <a:lstStyle/>
          <a:p/>
        </p:txBody>
      </p:sp>
      <p:sp>
        <p:nvSpPr>
          <p:cNvPr id="10" name="object 10"/>
          <p:cNvSpPr/>
          <p:nvPr/>
        </p:nvSpPr>
        <p:spPr>
          <a:xfrm>
            <a:off x="6493255" y="1165605"/>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11" name="object 11"/>
          <p:cNvSpPr/>
          <p:nvPr/>
        </p:nvSpPr>
        <p:spPr>
          <a:xfrm>
            <a:off x="6553834" y="1122172"/>
            <a:ext cx="340360" cy="86995"/>
          </a:xfrm>
          <a:custGeom>
            <a:avLst/>
            <a:gdLst/>
            <a:ahLst/>
            <a:cxnLst/>
            <a:rect l="l" t="t" r="r" b="b"/>
            <a:pathLst>
              <a:path w="340359" h="86994">
                <a:moveTo>
                  <a:pt x="333501" y="0"/>
                </a:moveTo>
                <a:lnTo>
                  <a:pt x="6476" y="0"/>
                </a:lnTo>
                <a:lnTo>
                  <a:pt x="0" y="6476"/>
                </a:lnTo>
                <a:lnTo>
                  <a:pt x="0" y="80263"/>
                </a:lnTo>
                <a:lnTo>
                  <a:pt x="6476" y="86740"/>
                </a:lnTo>
                <a:lnTo>
                  <a:pt x="333501" y="86740"/>
                </a:lnTo>
                <a:lnTo>
                  <a:pt x="339979" y="80263"/>
                </a:lnTo>
                <a:lnTo>
                  <a:pt x="339979" y="6476"/>
                </a:lnTo>
                <a:lnTo>
                  <a:pt x="333501" y="0"/>
                </a:lnTo>
                <a:close/>
              </a:path>
            </a:pathLst>
          </a:custGeom>
          <a:solidFill>
            <a:srgbClr val="CCCCCC"/>
          </a:solidFill>
        </p:spPr>
        <p:txBody>
          <a:bodyPr wrap="square" lIns="0" tIns="0" rIns="0" bIns="0" rtlCol="0"/>
          <a:lstStyle/>
          <a:p/>
        </p:txBody>
      </p:sp>
      <p:sp>
        <p:nvSpPr>
          <p:cNvPr id="12" name="object 12"/>
          <p:cNvSpPr/>
          <p:nvPr/>
        </p:nvSpPr>
        <p:spPr>
          <a:xfrm>
            <a:off x="6553834" y="1122172"/>
            <a:ext cx="340360" cy="86995"/>
          </a:xfrm>
          <a:custGeom>
            <a:avLst/>
            <a:gdLst/>
            <a:ahLst/>
            <a:cxnLst/>
            <a:rect l="l" t="t" r="r" b="b"/>
            <a:pathLst>
              <a:path w="340359" h="86994">
                <a:moveTo>
                  <a:pt x="0" y="14477"/>
                </a:moveTo>
                <a:lnTo>
                  <a:pt x="0" y="6476"/>
                </a:lnTo>
                <a:lnTo>
                  <a:pt x="6476" y="0"/>
                </a:lnTo>
                <a:lnTo>
                  <a:pt x="14478" y="0"/>
                </a:lnTo>
                <a:lnTo>
                  <a:pt x="325500" y="0"/>
                </a:lnTo>
                <a:lnTo>
                  <a:pt x="333501" y="0"/>
                </a:lnTo>
                <a:lnTo>
                  <a:pt x="339979" y="6476"/>
                </a:lnTo>
                <a:lnTo>
                  <a:pt x="339979" y="14477"/>
                </a:lnTo>
                <a:lnTo>
                  <a:pt x="339979" y="72262"/>
                </a:lnTo>
                <a:lnTo>
                  <a:pt x="339979" y="80263"/>
                </a:lnTo>
                <a:lnTo>
                  <a:pt x="333501" y="86740"/>
                </a:lnTo>
                <a:lnTo>
                  <a:pt x="325500" y="86740"/>
                </a:lnTo>
                <a:lnTo>
                  <a:pt x="14478"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13" name="object 13"/>
          <p:cNvSpPr/>
          <p:nvPr/>
        </p:nvSpPr>
        <p:spPr>
          <a:xfrm>
            <a:off x="5786628" y="1213611"/>
            <a:ext cx="272415" cy="163830"/>
          </a:xfrm>
          <a:custGeom>
            <a:avLst/>
            <a:gdLst/>
            <a:ahLst/>
            <a:cxnLst/>
            <a:rect l="l" t="t" r="r" b="b"/>
            <a:pathLst>
              <a:path w="272414" h="163830">
                <a:moveTo>
                  <a:pt x="271907" y="41528"/>
                </a:moveTo>
                <a:lnTo>
                  <a:pt x="0" y="41528"/>
                </a:lnTo>
                <a:lnTo>
                  <a:pt x="0" y="163449"/>
                </a:lnTo>
                <a:lnTo>
                  <a:pt x="271907" y="163449"/>
                </a:lnTo>
                <a:lnTo>
                  <a:pt x="271907" y="41528"/>
                </a:lnTo>
                <a:close/>
              </a:path>
              <a:path w="272414" h="163830">
                <a:moveTo>
                  <a:pt x="77597" y="0"/>
                </a:moveTo>
                <a:lnTo>
                  <a:pt x="45338" y="41528"/>
                </a:lnTo>
                <a:lnTo>
                  <a:pt x="113284" y="41528"/>
                </a:lnTo>
                <a:lnTo>
                  <a:pt x="77597" y="0"/>
                </a:lnTo>
                <a:close/>
              </a:path>
            </a:pathLst>
          </a:custGeom>
          <a:solidFill>
            <a:srgbClr val="EDEDED"/>
          </a:solidFill>
        </p:spPr>
        <p:txBody>
          <a:bodyPr wrap="square" lIns="0" tIns="0" rIns="0" bIns="0" rtlCol="0"/>
          <a:lstStyle/>
          <a:p/>
        </p:txBody>
      </p:sp>
      <p:sp>
        <p:nvSpPr>
          <p:cNvPr id="14" name="object 14"/>
          <p:cNvSpPr/>
          <p:nvPr/>
        </p:nvSpPr>
        <p:spPr>
          <a:xfrm>
            <a:off x="5786628" y="1213611"/>
            <a:ext cx="272415" cy="163830"/>
          </a:xfrm>
          <a:custGeom>
            <a:avLst/>
            <a:gdLst/>
            <a:ahLst/>
            <a:cxnLst/>
            <a:rect l="l" t="t" r="r" b="b"/>
            <a:pathLst>
              <a:path w="272414" h="163830">
                <a:moveTo>
                  <a:pt x="0" y="41528"/>
                </a:moveTo>
                <a:lnTo>
                  <a:pt x="45338" y="41528"/>
                </a:lnTo>
                <a:lnTo>
                  <a:pt x="77597" y="0"/>
                </a:lnTo>
                <a:lnTo>
                  <a:pt x="113284" y="41528"/>
                </a:lnTo>
                <a:lnTo>
                  <a:pt x="271907" y="41528"/>
                </a:lnTo>
                <a:lnTo>
                  <a:pt x="271907" y="61849"/>
                </a:lnTo>
                <a:lnTo>
                  <a:pt x="271907" y="92328"/>
                </a:lnTo>
                <a:lnTo>
                  <a:pt x="271907" y="163449"/>
                </a:lnTo>
                <a:lnTo>
                  <a:pt x="113284" y="163449"/>
                </a:lnTo>
                <a:lnTo>
                  <a:pt x="45338" y="163449"/>
                </a:lnTo>
                <a:lnTo>
                  <a:pt x="0" y="163449"/>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15" name="object 15"/>
          <p:cNvSpPr/>
          <p:nvPr/>
        </p:nvSpPr>
        <p:spPr>
          <a:xfrm>
            <a:off x="6187185" y="1213611"/>
            <a:ext cx="272415" cy="163830"/>
          </a:xfrm>
          <a:custGeom>
            <a:avLst/>
            <a:gdLst/>
            <a:ahLst/>
            <a:cxnLst/>
            <a:rect l="l" t="t" r="r" b="b"/>
            <a:pathLst>
              <a:path w="272414" h="163830">
                <a:moveTo>
                  <a:pt x="272034" y="41528"/>
                </a:moveTo>
                <a:lnTo>
                  <a:pt x="0" y="41528"/>
                </a:lnTo>
                <a:lnTo>
                  <a:pt x="0" y="163449"/>
                </a:lnTo>
                <a:lnTo>
                  <a:pt x="272034" y="163449"/>
                </a:lnTo>
                <a:lnTo>
                  <a:pt x="272034" y="41528"/>
                </a:lnTo>
                <a:close/>
              </a:path>
              <a:path w="272414" h="163830">
                <a:moveTo>
                  <a:pt x="77724" y="0"/>
                </a:moveTo>
                <a:lnTo>
                  <a:pt x="45338" y="41528"/>
                </a:lnTo>
                <a:lnTo>
                  <a:pt x="113284" y="41528"/>
                </a:lnTo>
                <a:lnTo>
                  <a:pt x="77724" y="0"/>
                </a:lnTo>
                <a:close/>
              </a:path>
            </a:pathLst>
          </a:custGeom>
          <a:solidFill>
            <a:srgbClr val="EDEDED"/>
          </a:solidFill>
        </p:spPr>
        <p:txBody>
          <a:bodyPr wrap="square" lIns="0" tIns="0" rIns="0" bIns="0" rtlCol="0"/>
          <a:lstStyle/>
          <a:p/>
        </p:txBody>
      </p:sp>
      <p:sp>
        <p:nvSpPr>
          <p:cNvPr id="16" name="object 16"/>
          <p:cNvSpPr/>
          <p:nvPr/>
        </p:nvSpPr>
        <p:spPr>
          <a:xfrm>
            <a:off x="6187185" y="1213611"/>
            <a:ext cx="272415" cy="163830"/>
          </a:xfrm>
          <a:custGeom>
            <a:avLst/>
            <a:gdLst/>
            <a:ahLst/>
            <a:cxnLst/>
            <a:rect l="l" t="t" r="r" b="b"/>
            <a:pathLst>
              <a:path w="272414" h="163830">
                <a:moveTo>
                  <a:pt x="0" y="41528"/>
                </a:moveTo>
                <a:lnTo>
                  <a:pt x="45338" y="41528"/>
                </a:lnTo>
                <a:lnTo>
                  <a:pt x="77724" y="0"/>
                </a:lnTo>
                <a:lnTo>
                  <a:pt x="113284" y="41528"/>
                </a:lnTo>
                <a:lnTo>
                  <a:pt x="272034" y="41528"/>
                </a:lnTo>
                <a:lnTo>
                  <a:pt x="272034" y="61849"/>
                </a:lnTo>
                <a:lnTo>
                  <a:pt x="272034" y="92328"/>
                </a:lnTo>
                <a:lnTo>
                  <a:pt x="272034" y="163449"/>
                </a:lnTo>
                <a:lnTo>
                  <a:pt x="113284" y="163449"/>
                </a:lnTo>
                <a:lnTo>
                  <a:pt x="45338" y="163449"/>
                </a:lnTo>
                <a:lnTo>
                  <a:pt x="0" y="163449"/>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17" name="object 17"/>
          <p:cNvSpPr/>
          <p:nvPr/>
        </p:nvSpPr>
        <p:spPr>
          <a:xfrm>
            <a:off x="6587870" y="1213611"/>
            <a:ext cx="272415" cy="163830"/>
          </a:xfrm>
          <a:custGeom>
            <a:avLst/>
            <a:gdLst/>
            <a:ahLst/>
            <a:cxnLst/>
            <a:rect l="l" t="t" r="r" b="b"/>
            <a:pathLst>
              <a:path w="272415" h="163830">
                <a:moveTo>
                  <a:pt x="271906" y="41528"/>
                </a:moveTo>
                <a:lnTo>
                  <a:pt x="0" y="41528"/>
                </a:lnTo>
                <a:lnTo>
                  <a:pt x="0" y="163449"/>
                </a:lnTo>
                <a:lnTo>
                  <a:pt x="271906" y="163449"/>
                </a:lnTo>
                <a:lnTo>
                  <a:pt x="271906" y="41528"/>
                </a:lnTo>
                <a:close/>
              </a:path>
              <a:path w="272415" h="163830">
                <a:moveTo>
                  <a:pt x="77724" y="0"/>
                </a:moveTo>
                <a:lnTo>
                  <a:pt x="45338" y="41528"/>
                </a:lnTo>
                <a:lnTo>
                  <a:pt x="113283" y="41528"/>
                </a:lnTo>
                <a:lnTo>
                  <a:pt x="77724" y="0"/>
                </a:lnTo>
                <a:close/>
              </a:path>
            </a:pathLst>
          </a:custGeom>
          <a:solidFill>
            <a:srgbClr val="EDEDED"/>
          </a:solidFill>
        </p:spPr>
        <p:txBody>
          <a:bodyPr wrap="square" lIns="0" tIns="0" rIns="0" bIns="0" rtlCol="0"/>
          <a:lstStyle/>
          <a:p/>
        </p:txBody>
      </p:sp>
      <p:sp>
        <p:nvSpPr>
          <p:cNvPr id="18" name="object 18"/>
          <p:cNvSpPr/>
          <p:nvPr/>
        </p:nvSpPr>
        <p:spPr>
          <a:xfrm>
            <a:off x="6587870" y="1213611"/>
            <a:ext cx="272415" cy="163830"/>
          </a:xfrm>
          <a:custGeom>
            <a:avLst/>
            <a:gdLst/>
            <a:ahLst/>
            <a:cxnLst/>
            <a:rect l="l" t="t" r="r" b="b"/>
            <a:pathLst>
              <a:path w="272415" h="163830">
                <a:moveTo>
                  <a:pt x="0" y="41528"/>
                </a:moveTo>
                <a:lnTo>
                  <a:pt x="45338" y="41528"/>
                </a:lnTo>
                <a:lnTo>
                  <a:pt x="77724" y="0"/>
                </a:lnTo>
                <a:lnTo>
                  <a:pt x="113283" y="41528"/>
                </a:lnTo>
                <a:lnTo>
                  <a:pt x="271906" y="41528"/>
                </a:lnTo>
                <a:lnTo>
                  <a:pt x="271906" y="61849"/>
                </a:lnTo>
                <a:lnTo>
                  <a:pt x="271906" y="92328"/>
                </a:lnTo>
                <a:lnTo>
                  <a:pt x="271906" y="163449"/>
                </a:lnTo>
                <a:lnTo>
                  <a:pt x="113283" y="163449"/>
                </a:lnTo>
                <a:lnTo>
                  <a:pt x="45338" y="163449"/>
                </a:lnTo>
                <a:lnTo>
                  <a:pt x="0" y="163449"/>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19" name="object 19"/>
          <p:cNvSpPr/>
          <p:nvPr/>
        </p:nvSpPr>
        <p:spPr>
          <a:xfrm>
            <a:off x="6411467" y="918844"/>
            <a:ext cx="626745" cy="133985"/>
          </a:xfrm>
          <a:custGeom>
            <a:avLst/>
            <a:gdLst/>
            <a:ahLst/>
            <a:cxnLst/>
            <a:rect l="l" t="t" r="r" b="b"/>
            <a:pathLst>
              <a:path w="626745" h="133984">
                <a:moveTo>
                  <a:pt x="0" y="0"/>
                </a:moveTo>
                <a:lnTo>
                  <a:pt x="0" y="114807"/>
                </a:lnTo>
                <a:lnTo>
                  <a:pt x="11186" y="119879"/>
                </a:lnTo>
                <a:lnTo>
                  <a:pt x="91725" y="128285"/>
                </a:lnTo>
                <a:lnTo>
                  <a:pt x="155109" y="131261"/>
                </a:lnTo>
                <a:lnTo>
                  <a:pt x="229922" y="133178"/>
                </a:lnTo>
                <a:lnTo>
                  <a:pt x="313182" y="133857"/>
                </a:lnTo>
                <a:lnTo>
                  <a:pt x="396441" y="133178"/>
                </a:lnTo>
                <a:lnTo>
                  <a:pt x="471254" y="131261"/>
                </a:lnTo>
                <a:lnTo>
                  <a:pt x="534638" y="128285"/>
                </a:lnTo>
                <a:lnTo>
                  <a:pt x="583607" y="124431"/>
                </a:lnTo>
                <a:lnTo>
                  <a:pt x="626363" y="114807"/>
                </a:lnTo>
                <a:lnTo>
                  <a:pt x="626363" y="19176"/>
                </a:lnTo>
                <a:lnTo>
                  <a:pt x="313182" y="19176"/>
                </a:lnTo>
                <a:lnTo>
                  <a:pt x="229922" y="18488"/>
                </a:lnTo>
                <a:lnTo>
                  <a:pt x="155109" y="16547"/>
                </a:lnTo>
                <a:lnTo>
                  <a:pt x="91725" y="13541"/>
                </a:lnTo>
                <a:lnTo>
                  <a:pt x="42756" y="9656"/>
                </a:lnTo>
                <a:lnTo>
                  <a:pt x="11186" y="5080"/>
                </a:lnTo>
                <a:lnTo>
                  <a:pt x="0" y="0"/>
                </a:lnTo>
                <a:close/>
              </a:path>
              <a:path w="626745" h="133984">
                <a:moveTo>
                  <a:pt x="626363" y="0"/>
                </a:moveTo>
                <a:lnTo>
                  <a:pt x="583607" y="9656"/>
                </a:lnTo>
                <a:lnTo>
                  <a:pt x="534638" y="13541"/>
                </a:lnTo>
                <a:lnTo>
                  <a:pt x="471254" y="16547"/>
                </a:lnTo>
                <a:lnTo>
                  <a:pt x="396441" y="18488"/>
                </a:lnTo>
                <a:lnTo>
                  <a:pt x="313182" y="19176"/>
                </a:lnTo>
                <a:lnTo>
                  <a:pt x="626363" y="19176"/>
                </a:lnTo>
                <a:lnTo>
                  <a:pt x="626363" y="0"/>
                </a:lnTo>
                <a:close/>
              </a:path>
            </a:pathLst>
          </a:custGeom>
          <a:solidFill>
            <a:srgbClr val="EDEDED"/>
          </a:solidFill>
        </p:spPr>
        <p:txBody>
          <a:bodyPr wrap="square" lIns="0" tIns="0" rIns="0" bIns="0" rtlCol="0"/>
          <a:lstStyle/>
          <a:p/>
        </p:txBody>
      </p:sp>
      <p:sp>
        <p:nvSpPr>
          <p:cNvPr id="20" name="object 20"/>
          <p:cNvSpPr/>
          <p:nvPr/>
        </p:nvSpPr>
        <p:spPr>
          <a:xfrm>
            <a:off x="6411467" y="918908"/>
            <a:ext cx="626745" cy="0"/>
          </a:xfrm>
          <a:custGeom>
            <a:avLst/>
            <a:gdLst/>
            <a:ahLst/>
            <a:cxnLst/>
            <a:rect l="l" t="t" r="r" b="b"/>
            <a:pathLst>
              <a:path w="626745">
                <a:moveTo>
                  <a:pt x="0" y="0"/>
                </a:moveTo>
                <a:lnTo>
                  <a:pt x="626363" y="0"/>
                </a:lnTo>
              </a:path>
            </a:pathLst>
          </a:custGeom>
          <a:ln w="38226">
            <a:solidFill>
              <a:srgbClr val="F5F5F5"/>
            </a:solidFill>
          </a:ln>
        </p:spPr>
        <p:txBody>
          <a:bodyPr wrap="square" lIns="0" tIns="0" rIns="0" bIns="0" rtlCol="0"/>
          <a:lstStyle/>
          <a:p/>
        </p:txBody>
      </p:sp>
      <p:sp>
        <p:nvSpPr>
          <p:cNvPr id="21" name="object 21"/>
          <p:cNvSpPr/>
          <p:nvPr/>
        </p:nvSpPr>
        <p:spPr>
          <a:xfrm>
            <a:off x="6411467" y="899794"/>
            <a:ext cx="626745" cy="38735"/>
          </a:xfrm>
          <a:custGeom>
            <a:avLst/>
            <a:gdLst/>
            <a:ahLst/>
            <a:cxnLst/>
            <a:rect l="l" t="t" r="r" b="b"/>
            <a:pathLst>
              <a:path w="626745" h="38734">
                <a:moveTo>
                  <a:pt x="626363" y="19050"/>
                </a:moveTo>
                <a:lnTo>
                  <a:pt x="583607" y="28706"/>
                </a:lnTo>
                <a:lnTo>
                  <a:pt x="534638" y="32591"/>
                </a:lnTo>
                <a:lnTo>
                  <a:pt x="471254" y="35597"/>
                </a:lnTo>
                <a:lnTo>
                  <a:pt x="396441" y="37538"/>
                </a:lnTo>
                <a:lnTo>
                  <a:pt x="313182" y="38226"/>
                </a:lnTo>
                <a:lnTo>
                  <a:pt x="229922" y="37538"/>
                </a:lnTo>
                <a:lnTo>
                  <a:pt x="155109" y="35597"/>
                </a:lnTo>
                <a:lnTo>
                  <a:pt x="91725" y="32591"/>
                </a:lnTo>
                <a:lnTo>
                  <a:pt x="42756" y="28706"/>
                </a:lnTo>
                <a:lnTo>
                  <a:pt x="0" y="19050"/>
                </a:lnTo>
                <a:lnTo>
                  <a:pt x="11186" y="13978"/>
                </a:lnTo>
                <a:lnTo>
                  <a:pt x="91725" y="5572"/>
                </a:lnTo>
                <a:lnTo>
                  <a:pt x="155109" y="2596"/>
                </a:lnTo>
                <a:lnTo>
                  <a:pt x="229922" y="679"/>
                </a:lnTo>
                <a:lnTo>
                  <a:pt x="313182" y="0"/>
                </a:lnTo>
                <a:lnTo>
                  <a:pt x="396441" y="679"/>
                </a:lnTo>
                <a:lnTo>
                  <a:pt x="471254" y="2596"/>
                </a:lnTo>
                <a:lnTo>
                  <a:pt x="534638" y="5572"/>
                </a:lnTo>
                <a:lnTo>
                  <a:pt x="583607" y="9426"/>
                </a:lnTo>
                <a:lnTo>
                  <a:pt x="626363" y="19050"/>
                </a:lnTo>
                <a:close/>
              </a:path>
            </a:pathLst>
          </a:custGeom>
          <a:ln w="9525">
            <a:solidFill>
              <a:srgbClr val="585858"/>
            </a:solidFill>
          </a:ln>
        </p:spPr>
        <p:txBody>
          <a:bodyPr wrap="square" lIns="0" tIns="0" rIns="0" bIns="0" rtlCol="0"/>
          <a:lstStyle/>
          <a:p/>
        </p:txBody>
      </p:sp>
      <p:sp>
        <p:nvSpPr>
          <p:cNvPr id="22" name="object 22"/>
          <p:cNvSpPr/>
          <p:nvPr/>
        </p:nvSpPr>
        <p:spPr>
          <a:xfrm>
            <a:off x="6411467" y="918844"/>
            <a:ext cx="626745" cy="133985"/>
          </a:xfrm>
          <a:custGeom>
            <a:avLst/>
            <a:gdLst/>
            <a:ahLst/>
            <a:cxnLst/>
            <a:rect l="l" t="t" r="r" b="b"/>
            <a:pathLst>
              <a:path w="626745" h="133984">
                <a:moveTo>
                  <a:pt x="626363" y="0"/>
                </a:moveTo>
                <a:lnTo>
                  <a:pt x="626363" y="114807"/>
                </a:lnTo>
                <a:lnTo>
                  <a:pt x="615177" y="119879"/>
                </a:lnTo>
                <a:lnTo>
                  <a:pt x="534638" y="128285"/>
                </a:lnTo>
                <a:lnTo>
                  <a:pt x="471254" y="131261"/>
                </a:lnTo>
                <a:lnTo>
                  <a:pt x="396441" y="133178"/>
                </a:lnTo>
                <a:lnTo>
                  <a:pt x="313182" y="133857"/>
                </a:lnTo>
                <a:lnTo>
                  <a:pt x="229922" y="133178"/>
                </a:lnTo>
                <a:lnTo>
                  <a:pt x="155109" y="131261"/>
                </a:lnTo>
                <a:lnTo>
                  <a:pt x="91725" y="128285"/>
                </a:lnTo>
                <a:lnTo>
                  <a:pt x="42756" y="124431"/>
                </a:lnTo>
                <a:lnTo>
                  <a:pt x="0" y="114807"/>
                </a:lnTo>
                <a:lnTo>
                  <a:pt x="0" y="0"/>
                </a:lnTo>
              </a:path>
            </a:pathLst>
          </a:custGeom>
          <a:ln w="9525">
            <a:solidFill>
              <a:srgbClr val="585858"/>
            </a:solidFill>
          </a:ln>
        </p:spPr>
        <p:txBody>
          <a:bodyPr wrap="square" lIns="0" tIns="0" rIns="0" bIns="0" rtlCol="0"/>
          <a:lstStyle/>
          <a:p/>
        </p:txBody>
      </p:sp>
      <p:sp>
        <p:nvSpPr>
          <p:cNvPr id="23" name="object 23"/>
          <p:cNvSpPr/>
          <p:nvPr/>
        </p:nvSpPr>
        <p:spPr>
          <a:xfrm>
            <a:off x="6674866" y="1062608"/>
            <a:ext cx="59690" cy="48895"/>
          </a:xfrm>
          <a:custGeom>
            <a:avLst/>
            <a:gdLst/>
            <a:ahLst/>
            <a:cxnLst/>
            <a:rect l="l" t="t" r="r" b="b"/>
            <a:pathLst>
              <a:path w="59690" h="48894">
                <a:moveTo>
                  <a:pt x="28955" y="12191"/>
                </a:moveTo>
                <a:lnTo>
                  <a:pt x="16763" y="12191"/>
                </a:lnTo>
                <a:lnTo>
                  <a:pt x="20986" y="27015"/>
                </a:lnTo>
                <a:lnTo>
                  <a:pt x="27876" y="38576"/>
                </a:lnTo>
                <a:lnTo>
                  <a:pt x="36766" y="46089"/>
                </a:lnTo>
                <a:lnTo>
                  <a:pt x="46989" y="48767"/>
                </a:lnTo>
                <a:lnTo>
                  <a:pt x="59181" y="48767"/>
                </a:lnTo>
                <a:lnTo>
                  <a:pt x="48958" y="46089"/>
                </a:lnTo>
                <a:lnTo>
                  <a:pt x="40068" y="38576"/>
                </a:lnTo>
                <a:lnTo>
                  <a:pt x="33178" y="27015"/>
                </a:lnTo>
                <a:lnTo>
                  <a:pt x="28955" y="12191"/>
                </a:lnTo>
                <a:close/>
              </a:path>
              <a:path w="59690" h="48894">
                <a:moveTo>
                  <a:pt x="21843" y="0"/>
                </a:moveTo>
                <a:lnTo>
                  <a:pt x="0" y="12191"/>
                </a:lnTo>
                <a:lnTo>
                  <a:pt x="45719" y="12191"/>
                </a:lnTo>
                <a:lnTo>
                  <a:pt x="21843" y="0"/>
                </a:lnTo>
                <a:close/>
              </a:path>
            </a:pathLst>
          </a:custGeom>
          <a:solidFill>
            <a:srgbClr val="EDEDED"/>
          </a:solidFill>
        </p:spPr>
        <p:txBody>
          <a:bodyPr wrap="square" lIns="0" tIns="0" rIns="0" bIns="0" rtlCol="0"/>
          <a:lstStyle/>
          <a:p/>
        </p:txBody>
      </p:sp>
      <p:sp>
        <p:nvSpPr>
          <p:cNvPr id="24" name="object 24"/>
          <p:cNvSpPr/>
          <p:nvPr/>
        </p:nvSpPr>
        <p:spPr>
          <a:xfrm>
            <a:off x="6727952" y="1062608"/>
            <a:ext cx="37465" cy="48895"/>
          </a:xfrm>
          <a:custGeom>
            <a:avLst/>
            <a:gdLst/>
            <a:ahLst/>
            <a:cxnLst/>
            <a:rect l="l" t="t" r="r" b="b"/>
            <a:pathLst>
              <a:path w="37465" h="48894">
                <a:moveTo>
                  <a:pt x="37338" y="0"/>
                </a:moveTo>
                <a:lnTo>
                  <a:pt x="25146" y="0"/>
                </a:lnTo>
                <a:lnTo>
                  <a:pt x="23270" y="16642"/>
                </a:lnTo>
                <a:lnTo>
                  <a:pt x="18049" y="30940"/>
                </a:lnTo>
                <a:lnTo>
                  <a:pt x="10090" y="41737"/>
                </a:lnTo>
                <a:lnTo>
                  <a:pt x="0" y="47878"/>
                </a:lnTo>
                <a:lnTo>
                  <a:pt x="2031" y="48513"/>
                </a:lnTo>
                <a:lnTo>
                  <a:pt x="4064" y="48767"/>
                </a:lnTo>
                <a:lnTo>
                  <a:pt x="6096" y="48767"/>
                </a:lnTo>
                <a:lnTo>
                  <a:pt x="18264" y="44934"/>
                </a:lnTo>
                <a:lnTo>
                  <a:pt x="28194" y="34480"/>
                </a:lnTo>
                <a:lnTo>
                  <a:pt x="34885" y="18978"/>
                </a:lnTo>
                <a:lnTo>
                  <a:pt x="37338" y="0"/>
                </a:lnTo>
                <a:close/>
              </a:path>
            </a:pathLst>
          </a:custGeom>
          <a:solidFill>
            <a:srgbClr val="BEBEBE"/>
          </a:solidFill>
        </p:spPr>
        <p:txBody>
          <a:bodyPr wrap="square" lIns="0" tIns="0" rIns="0" bIns="0" rtlCol="0"/>
          <a:lstStyle/>
          <a:p/>
        </p:txBody>
      </p:sp>
      <p:sp>
        <p:nvSpPr>
          <p:cNvPr id="25" name="object 25"/>
          <p:cNvSpPr/>
          <p:nvPr/>
        </p:nvSpPr>
        <p:spPr>
          <a:xfrm>
            <a:off x="6674866" y="1062608"/>
            <a:ext cx="90805" cy="48895"/>
          </a:xfrm>
          <a:custGeom>
            <a:avLst/>
            <a:gdLst/>
            <a:ahLst/>
            <a:cxnLst/>
            <a:rect l="l" t="t" r="r" b="b"/>
            <a:pathLst>
              <a:path w="90804" h="48894">
                <a:moveTo>
                  <a:pt x="53085" y="47878"/>
                </a:moveTo>
                <a:lnTo>
                  <a:pt x="63176" y="41737"/>
                </a:lnTo>
                <a:lnTo>
                  <a:pt x="71135" y="30940"/>
                </a:lnTo>
                <a:lnTo>
                  <a:pt x="76356" y="16642"/>
                </a:lnTo>
                <a:lnTo>
                  <a:pt x="78231" y="0"/>
                </a:lnTo>
                <a:lnTo>
                  <a:pt x="90424" y="0"/>
                </a:lnTo>
                <a:lnTo>
                  <a:pt x="87971" y="18978"/>
                </a:lnTo>
                <a:lnTo>
                  <a:pt x="81279" y="34480"/>
                </a:lnTo>
                <a:lnTo>
                  <a:pt x="71350" y="44934"/>
                </a:lnTo>
                <a:lnTo>
                  <a:pt x="59181" y="48767"/>
                </a:lnTo>
                <a:lnTo>
                  <a:pt x="46989" y="48767"/>
                </a:lnTo>
                <a:lnTo>
                  <a:pt x="36766" y="46089"/>
                </a:lnTo>
                <a:lnTo>
                  <a:pt x="27876" y="38576"/>
                </a:lnTo>
                <a:lnTo>
                  <a:pt x="20986" y="27015"/>
                </a:lnTo>
                <a:lnTo>
                  <a:pt x="16763" y="12191"/>
                </a:lnTo>
                <a:lnTo>
                  <a:pt x="0" y="12191"/>
                </a:lnTo>
                <a:lnTo>
                  <a:pt x="21843" y="0"/>
                </a:lnTo>
                <a:lnTo>
                  <a:pt x="45719" y="12191"/>
                </a:lnTo>
                <a:lnTo>
                  <a:pt x="28955" y="12191"/>
                </a:lnTo>
                <a:lnTo>
                  <a:pt x="33178" y="27015"/>
                </a:lnTo>
                <a:lnTo>
                  <a:pt x="40068" y="38576"/>
                </a:lnTo>
                <a:lnTo>
                  <a:pt x="48958" y="46089"/>
                </a:lnTo>
                <a:lnTo>
                  <a:pt x="59181" y="48767"/>
                </a:lnTo>
              </a:path>
            </a:pathLst>
          </a:custGeom>
          <a:ln w="9525">
            <a:solidFill>
              <a:srgbClr val="585858"/>
            </a:solidFill>
          </a:ln>
        </p:spPr>
        <p:txBody>
          <a:bodyPr wrap="square" lIns="0" tIns="0" rIns="0" bIns="0" rtlCol="0"/>
          <a:lstStyle/>
          <a:p/>
        </p:txBody>
      </p:sp>
      <p:sp>
        <p:nvSpPr>
          <p:cNvPr id="26" name="object 26"/>
          <p:cNvSpPr/>
          <p:nvPr/>
        </p:nvSpPr>
        <p:spPr>
          <a:xfrm>
            <a:off x="7344791" y="1635798"/>
            <a:ext cx="870585" cy="572770"/>
          </a:xfrm>
          <a:custGeom>
            <a:avLst/>
            <a:gdLst/>
            <a:ahLst/>
            <a:cxnLst/>
            <a:rect l="l" t="t" r="r" b="b"/>
            <a:pathLst>
              <a:path w="870584" h="572769">
                <a:moveTo>
                  <a:pt x="0" y="572604"/>
                </a:moveTo>
                <a:lnTo>
                  <a:pt x="870203" y="572604"/>
                </a:lnTo>
                <a:lnTo>
                  <a:pt x="870203" y="0"/>
                </a:lnTo>
                <a:lnTo>
                  <a:pt x="0" y="0"/>
                </a:lnTo>
                <a:lnTo>
                  <a:pt x="0" y="572604"/>
                </a:lnTo>
                <a:close/>
              </a:path>
            </a:pathLst>
          </a:custGeom>
          <a:solidFill>
            <a:srgbClr val="FFFFFF"/>
          </a:solidFill>
        </p:spPr>
        <p:txBody>
          <a:bodyPr wrap="square" lIns="0" tIns="0" rIns="0" bIns="0" rtlCol="0"/>
          <a:lstStyle/>
          <a:p/>
        </p:txBody>
      </p:sp>
      <p:sp>
        <p:nvSpPr>
          <p:cNvPr id="27" name="object 27"/>
          <p:cNvSpPr/>
          <p:nvPr/>
        </p:nvSpPr>
        <p:spPr>
          <a:xfrm>
            <a:off x="6846316" y="1635798"/>
            <a:ext cx="1369060" cy="572770"/>
          </a:xfrm>
          <a:custGeom>
            <a:avLst/>
            <a:gdLst/>
            <a:ahLst/>
            <a:cxnLst/>
            <a:rect l="l" t="t" r="r" b="b"/>
            <a:pathLst>
              <a:path w="1369059" h="572769">
                <a:moveTo>
                  <a:pt x="0" y="572604"/>
                </a:moveTo>
                <a:lnTo>
                  <a:pt x="1368678" y="572604"/>
                </a:lnTo>
                <a:lnTo>
                  <a:pt x="1368678" y="0"/>
                </a:lnTo>
                <a:lnTo>
                  <a:pt x="0" y="0"/>
                </a:lnTo>
                <a:lnTo>
                  <a:pt x="0" y="572604"/>
                </a:lnTo>
                <a:close/>
              </a:path>
            </a:pathLst>
          </a:custGeom>
          <a:ln w="9525">
            <a:solidFill>
              <a:srgbClr val="585858"/>
            </a:solidFill>
          </a:ln>
        </p:spPr>
        <p:txBody>
          <a:bodyPr wrap="square" lIns="0" tIns="0" rIns="0" bIns="0" rtlCol="0"/>
          <a:lstStyle/>
          <a:p/>
        </p:txBody>
      </p:sp>
      <p:sp>
        <p:nvSpPr>
          <p:cNvPr id="28" name="object 28"/>
          <p:cNvSpPr/>
          <p:nvPr/>
        </p:nvSpPr>
        <p:spPr>
          <a:xfrm>
            <a:off x="6886067" y="1903222"/>
            <a:ext cx="340360" cy="86995"/>
          </a:xfrm>
          <a:custGeom>
            <a:avLst/>
            <a:gdLst/>
            <a:ahLst/>
            <a:cxnLst/>
            <a:rect l="l" t="t" r="r" b="b"/>
            <a:pathLst>
              <a:path w="340359" h="86994">
                <a:moveTo>
                  <a:pt x="333501" y="0"/>
                </a:moveTo>
                <a:lnTo>
                  <a:pt x="6476" y="0"/>
                </a:lnTo>
                <a:lnTo>
                  <a:pt x="0" y="6476"/>
                </a:lnTo>
                <a:lnTo>
                  <a:pt x="0" y="80263"/>
                </a:lnTo>
                <a:lnTo>
                  <a:pt x="6476" y="86740"/>
                </a:lnTo>
                <a:lnTo>
                  <a:pt x="333501" y="86740"/>
                </a:lnTo>
                <a:lnTo>
                  <a:pt x="339978" y="80263"/>
                </a:lnTo>
                <a:lnTo>
                  <a:pt x="339978" y="6476"/>
                </a:lnTo>
                <a:lnTo>
                  <a:pt x="333501" y="0"/>
                </a:lnTo>
                <a:close/>
              </a:path>
            </a:pathLst>
          </a:custGeom>
          <a:solidFill>
            <a:srgbClr val="CCCCCC"/>
          </a:solidFill>
        </p:spPr>
        <p:txBody>
          <a:bodyPr wrap="square" lIns="0" tIns="0" rIns="0" bIns="0" rtlCol="0"/>
          <a:lstStyle/>
          <a:p/>
        </p:txBody>
      </p:sp>
      <p:sp>
        <p:nvSpPr>
          <p:cNvPr id="29" name="object 29"/>
          <p:cNvSpPr/>
          <p:nvPr/>
        </p:nvSpPr>
        <p:spPr>
          <a:xfrm>
            <a:off x="6886067" y="1903222"/>
            <a:ext cx="340360" cy="86995"/>
          </a:xfrm>
          <a:custGeom>
            <a:avLst/>
            <a:gdLst/>
            <a:ahLst/>
            <a:cxnLst/>
            <a:rect l="l" t="t" r="r" b="b"/>
            <a:pathLst>
              <a:path w="340359" h="86994">
                <a:moveTo>
                  <a:pt x="0" y="14477"/>
                </a:moveTo>
                <a:lnTo>
                  <a:pt x="0" y="6476"/>
                </a:lnTo>
                <a:lnTo>
                  <a:pt x="6476" y="0"/>
                </a:lnTo>
                <a:lnTo>
                  <a:pt x="14477" y="0"/>
                </a:lnTo>
                <a:lnTo>
                  <a:pt x="325500" y="0"/>
                </a:lnTo>
                <a:lnTo>
                  <a:pt x="333501" y="0"/>
                </a:lnTo>
                <a:lnTo>
                  <a:pt x="339978" y="6476"/>
                </a:lnTo>
                <a:lnTo>
                  <a:pt x="339978" y="14477"/>
                </a:lnTo>
                <a:lnTo>
                  <a:pt x="339978" y="72262"/>
                </a:lnTo>
                <a:lnTo>
                  <a:pt x="339978" y="80263"/>
                </a:lnTo>
                <a:lnTo>
                  <a:pt x="333501" y="86740"/>
                </a:lnTo>
                <a:lnTo>
                  <a:pt x="325500" y="86740"/>
                </a:lnTo>
                <a:lnTo>
                  <a:pt x="14477"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30" name="object 30"/>
          <p:cNvSpPr/>
          <p:nvPr/>
        </p:nvSpPr>
        <p:spPr>
          <a:xfrm>
            <a:off x="7286752" y="1903222"/>
            <a:ext cx="340360" cy="86995"/>
          </a:xfrm>
          <a:custGeom>
            <a:avLst/>
            <a:gdLst/>
            <a:ahLst/>
            <a:cxnLst/>
            <a:rect l="l" t="t" r="r" b="b"/>
            <a:pathLst>
              <a:path w="340359" h="86994">
                <a:moveTo>
                  <a:pt x="333375" y="0"/>
                </a:moveTo>
                <a:lnTo>
                  <a:pt x="6476" y="0"/>
                </a:lnTo>
                <a:lnTo>
                  <a:pt x="0" y="6476"/>
                </a:lnTo>
                <a:lnTo>
                  <a:pt x="0" y="80263"/>
                </a:lnTo>
                <a:lnTo>
                  <a:pt x="6476" y="86740"/>
                </a:lnTo>
                <a:lnTo>
                  <a:pt x="333375" y="86740"/>
                </a:lnTo>
                <a:lnTo>
                  <a:pt x="339851" y="80263"/>
                </a:lnTo>
                <a:lnTo>
                  <a:pt x="339851" y="6476"/>
                </a:lnTo>
                <a:lnTo>
                  <a:pt x="333375" y="0"/>
                </a:lnTo>
                <a:close/>
              </a:path>
            </a:pathLst>
          </a:custGeom>
          <a:solidFill>
            <a:srgbClr val="CCCCCC"/>
          </a:solidFill>
        </p:spPr>
        <p:txBody>
          <a:bodyPr wrap="square" lIns="0" tIns="0" rIns="0" bIns="0" rtlCol="0"/>
          <a:lstStyle/>
          <a:p/>
        </p:txBody>
      </p:sp>
      <p:sp>
        <p:nvSpPr>
          <p:cNvPr id="31" name="object 31"/>
          <p:cNvSpPr/>
          <p:nvPr/>
        </p:nvSpPr>
        <p:spPr>
          <a:xfrm>
            <a:off x="7286752" y="1903222"/>
            <a:ext cx="340360" cy="86995"/>
          </a:xfrm>
          <a:custGeom>
            <a:avLst/>
            <a:gdLst/>
            <a:ahLst/>
            <a:cxnLst/>
            <a:rect l="l" t="t" r="r" b="b"/>
            <a:pathLst>
              <a:path w="340359" h="86994">
                <a:moveTo>
                  <a:pt x="0" y="14477"/>
                </a:moveTo>
                <a:lnTo>
                  <a:pt x="0" y="6476"/>
                </a:lnTo>
                <a:lnTo>
                  <a:pt x="6476" y="0"/>
                </a:lnTo>
                <a:lnTo>
                  <a:pt x="14350" y="0"/>
                </a:lnTo>
                <a:lnTo>
                  <a:pt x="325374" y="0"/>
                </a:lnTo>
                <a:lnTo>
                  <a:pt x="333375" y="0"/>
                </a:lnTo>
                <a:lnTo>
                  <a:pt x="339851" y="6476"/>
                </a:lnTo>
                <a:lnTo>
                  <a:pt x="339851" y="14477"/>
                </a:lnTo>
                <a:lnTo>
                  <a:pt x="339851" y="72262"/>
                </a:lnTo>
                <a:lnTo>
                  <a:pt x="339851" y="80263"/>
                </a:lnTo>
                <a:lnTo>
                  <a:pt x="333375" y="86740"/>
                </a:lnTo>
                <a:lnTo>
                  <a:pt x="325374" y="86740"/>
                </a:lnTo>
                <a:lnTo>
                  <a:pt x="14350" y="86740"/>
                </a:lnTo>
                <a:lnTo>
                  <a:pt x="6476" y="86740"/>
                </a:lnTo>
                <a:lnTo>
                  <a:pt x="0" y="80263"/>
                </a:lnTo>
                <a:lnTo>
                  <a:pt x="0" y="72262"/>
                </a:lnTo>
                <a:lnTo>
                  <a:pt x="0" y="14477"/>
                </a:lnTo>
                <a:close/>
              </a:path>
            </a:pathLst>
          </a:custGeom>
          <a:ln w="9524">
            <a:solidFill>
              <a:srgbClr val="666666"/>
            </a:solidFill>
          </a:ln>
        </p:spPr>
        <p:txBody>
          <a:bodyPr wrap="square" lIns="0" tIns="0" rIns="0" bIns="0" rtlCol="0"/>
          <a:lstStyle/>
          <a:p/>
        </p:txBody>
      </p:sp>
      <p:sp>
        <p:nvSpPr>
          <p:cNvPr id="32" name="object 32"/>
          <p:cNvSpPr/>
          <p:nvPr/>
        </p:nvSpPr>
        <p:spPr>
          <a:xfrm>
            <a:off x="7626731" y="1946655"/>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33" name="object 33"/>
          <p:cNvSpPr/>
          <p:nvPr/>
        </p:nvSpPr>
        <p:spPr>
          <a:xfrm>
            <a:off x="7687309" y="1903222"/>
            <a:ext cx="340360" cy="86995"/>
          </a:xfrm>
          <a:custGeom>
            <a:avLst/>
            <a:gdLst/>
            <a:ahLst/>
            <a:cxnLst/>
            <a:rect l="l" t="t" r="r" b="b"/>
            <a:pathLst>
              <a:path w="340359" h="86994">
                <a:moveTo>
                  <a:pt x="333501" y="0"/>
                </a:moveTo>
                <a:lnTo>
                  <a:pt x="6476" y="0"/>
                </a:lnTo>
                <a:lnTo>
                  <a:pt x="0" y="6476"/>
                </a:lnTo>
                <a:lnTo>
                  <a:pt x="0" y="80263"/>
                </a:lnTo>
                <a:lnTo>
                  <a:pt x="6476" y="86740"/>
                </a:lnTo>
                <a:lnTo>
                  <a:pt x="333501" y="86740"/>
                </a:lnTo>
                <a:lnTo>
                  <a:pt x="339979" y="80263"/>
                </a:lnTo>
                <a:lnTo>
                  <a:pt x="339979" y="6476"/>
                </a:lnTo>
                <a:lnTo>
                  <a:pt x="333501" y="0"/>
                </a:lnTo>
                <a:close/>
              </a:path>
            </a:pathLst>
          </a:custGeom>
          <a:solidFill>
            <a:srgbClr val="CCCCCC"/>
          </a:solidFill>
        </p:spPr>
        <p:txBody>
          <a:bodyPr wrap="square" lIns="0" tIns="0" rIns="0" bIns="0" rtlCol="0"/>
          <a:lstStyle/>
          <a:p/>
        </p:txBody>
      </p:sp>
      <p:sp>
        <p:nvSpPr>
          <p:cNvPr id="34" name="object 34"/>
          <p:cNvSpPr/>
          <p:nvPr/>
        </p:nvSpPr>
        <p:spPr>
          <a:xfrm>
            <a:off x="7687309" y="1903222"/>
            <a:ext cx="340360" cy="86995"/>
          </a:xfrm>
          <a:custGeom>
            <a:avLst/>
            <a:gdLst/>
            <a:ahLst/>
            <a:cxnLst/>
            <a:rect l="l" t="t" r="r" b="b"/>
            <a:pathLst>
              <a:path w="340359" h="86994">
                <a:moveTo>
                  <a:pt x="0" y="14477"/>
                </a:moveTo>
                <a:lnTo>
                  <a:pt x="0" y="6476"/>
                </a:lnTo>
                <a:lnTo>
                  <a:pt x="6476" y="0"/>
                </a:lnTo>
                <a:lnTo>
                  <a:pt x="14478" y="0"/>
                </a:lnTo>
                <a:lnTo>
                  <a:pt x="325500" y="0"/>
                </a:lnTo>
                <a:lnTo>
                  <a:pt x="333501" y="0"/>
                </a:lnTo>
                <a:lnTo>
                  <a:pt x="339979" y="6476"/>
                </a:lnTo>
                <a:lnTo>
                  <a:pt x="339979" y="14477"/>
                </a:lnTo>
                <a:lnTo>
                  <a:pt x="339979" y="72262"/>
                </a:lnTo>
                <a:lnTo>
                  <a:pt x="339979" y="80263"/>
                </a:lnTo>
                <a:lnTo>
                  <a:pt x="333501" y="86740"/>
                </a:lnTo>
                <a:lnTo>
                  <a:pt x="325500" y="86740"/>
                </a:lnTo>
                <a:lnTo>
                  <a:pt x="14478"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35" name="object 35"/>
          <p:cNvSpPr/>
          <p:nvPr/>
        </p:nvSpPr>
        <p:spPr>
          <a:xfrm>
            <a:off x="6920103" y="1994661"/>
            <a:ext cx="272415" cy="163830"/>
          </a:xfrm>
          <a:custGeom>
            <a:avLst/>
            <a:gdLst/>
            <a:ahLst/>
            <a:cxnLst/>
            <a:rect l="l" t="t" r="r" b="b"/>
            <a:pathLst>
              <a:path w="272415" h="163830">
                <a:moveTo>
                  <a:pt x="271906" y="41529"/>
                </a:moveTo>
                <a:lnTo>
                  <a:pt x="0" y="41529"/>
                </a:lnTo>
                <a:lnTo>
                  <a:pt x="0" y="163449"/>
                </a:lnTo>
                <a:lnTo>
                  <a:pt x="271906" y="163449"/>
                </a:lnTo>
                <a:lnTo>
                  <a:pt x="271906" y="41529"/>
                </a:lnTo>
                <a:close/>
              </a:path>
              <a:path w="272415" h="163830">
                <a:moveTo>
                  <a:pt x="77597" y="0"/>
                </a:moveTo>
                <a:lnTo>
                  <a:pt x="45339" y="41529"/>
                </a:lnTo>
                <a:lnTo>
                  <a:pt x="113283" y="41529"/>
                </a:lnTo>
                <a:lnTo>
                  <a:pt x="77597" y="0"/>
                </a:lnTo>
                <a:close/>
              </a:path>
            </a:pathLst>
          </a:custGeom>
          <a:solidFill>
            <a:srgbClr val="EDEDED"/>
          </a:solidFill>
        </p:spPr>
        <p:txBody>
          <a:bodyPr wrap="square" lIns="0" tIns="0" rIns="0" bIns="0" rtlCol="0"/>
          <a:lstStyle/>
          <a:p/>
        </p:txBody>
      </p:sp>
      <p:sp>
        <p:nvSpPr>
          <p:cNvPr id="36" name="object 36"/>
          <p:cNvSpPr/>
          <p:nvPr/>
        </p:nvSpPr>
        <p:spPr>
          <a:xfrm>
            <a:off x="6920103" y="1994661"/>
            <a:ext cx="272415" cy="163830"/>
          </a:xfrm>
          <a:custGeom>
            <a:avLst/>
            <a:gdLst/>
            <a:ahLst/>
            <a:cxnLst/>
            <a:rect l="l" t="t" r="r" b="b"/>
            <a:pathLst>
              <a:path w="272415" h="163830">
                <a:moveTo>
                  <a:pt x="0" y="41529"/>
                </a:moveTo>
                <a:lnTo>
                  <a:pt x="45339" y="41529"/>
                </a:lnTo>
                <a:lnTo>
                  <a:pt x="77597" y="0"/>
                </a:lnTo>
                <a:lnTo>
                  <a:pt x="113283" y="41529"/>
                </a:lnTo>
                <a:lnTo>
                  <a:pt x="271906" y="41529"/>
                </a:lnTo>
                <a:lnTo>
                  <a:pt x="271906" y="61849"/>
                </a:lnTo>
                <a:lnTo>
                  <a:pt x="271906" y="92329"/>
                </a:lnTo>
                <a:lnTo>
                  <a:pt x="271906" y="163449"/>
                </a:lnTo>
                <a:lnTo>
                  <a:pt x="113283" y="163449"/>
                </a:lnTo>
                <a:lnTo>
                  <a:pt x="45339"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37" name="object 37"/>
          <p:cNvSpPr/>
          <p:nvPr/>
        </p:nvSpPr>
        <p:spPr>
          <a:xfrm>
            <a:off x="7320660" y="1994661"/>
            <a:ext cx="272415" cy="163830"/>
          </a:xfrm>
          <a:custGeom>
            <a:avLst/>
            <a:gdLst/>
            <a:ahLst/>
            <a:cxnLst/>
            <a:rect l="l" t="t" r="r" b="b"/>
            <a:pathLst>
              <a:path w="272415" h="163830">
                <a:moveTo>
                  <a:pt x="272034" y="41529"/>
                </a:moveTo>
                <a:lnTo>
                  <a:pt x="0" y="41529"/>
                </a:lnTo>
                <a:lnTo>
                  <a:pt x="0" y="163449"/>
                </a:lnTo>
                <a:lnTo>
                  <a:pt x="272034" y="163449"/>
                </a:lnTo>
                <a:lnTo>
                  <a:pt x="272034" y="41529"/>
                </a:lnTo>
                <a:close/>
              </a:path>
              <a:path w="272415" h="163830">
                <a:moveTo>
                  <a:pt x="77724" y="0"/>
                </a:moveTo>
                <a:lnTo>
                  <a:pt x="45339" y="41529"/>
                </a:lnTo>
                <a:lnTo>
                  <a:pt x="113284" y="41529"/>
                </a:lnTo>
                <a:lnTo>
                  <a:pt x="77724" y="0"/>
                </a:lnTo>
                <a:close/>
              </a:path>
            </a:pathLst>
          </a:custGeom>
          <a:solidFill>
            <a:srgbClr val="EDEDED"/>
          </a:solidFill>
        </p:spPr>
        <p:txBody>
          <a:bodyPr wrap="square" lIns="0" tIns="0" rIns="0" bIns="0" rtlCol="0"/>
          <a:lstStyle/>
          <a:p/>
        </p:txBody>
      </p:sp>
      <p:sp>
        <p:nvSpPr>
          <p:cNvPr id="38" name="object 38"/>
          <p:cNvSpPr/>
          <p:nvPr/>
        </p:nvSpPr>
        <p:spPr>
          <a:xfrm>
            <a:off x="7320660" y="1994661"/>
            <a:ext cx="272415" cy="163830"/>
          </a:xfrm>
          <a:custGeom>
            <a:avLst/>
            <a:gdLst/>
            <a:ahLst/>
            <a:cxnLst/>
            <a:rect l="l" t="t" r="r" b="b"/>
            <a:pathLst>
              <a:path w="272415" h="163830">
                <a:moveTo>
                  <a:pt x="0" y="41529"/>
                </a:moveTo>
                <a:lnTo>
                  <a:pt x="45339" y="41529"/>
                </a:lnTo>
                <a:lnTo>
                  <a:pt x="77724" y="0"/>
                </a:lnTo>
                <a:lnTo>
                  <a:pt x="113284" y="41529"/>
                </a:lnTo>
                <a:lnTo>
                  <a:pt x="272034" y="41529"/>
                </a:lnTo>
                <a:lnTo>
                  <a:pt x="272034" y="61849"/>
                </a:lnTo>
                <a:lnTo>
                  <a:pt x="272034" y="92329"/>
                </a:lnTo>
                <a:lnTo>
                  <a:pt x="272034" y="163449"/>
                </a:lnTo>
                <a:lnTo>
                  <a:pt x="113284" y="163449"/>
                </a:lnTo>
                <a:lnTo>
                  <a:pt x="45339"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39" name="object 39"/>
          <p:cNvSpPr/>
          <p:nvPr/>
        </p:nvSpPr>
        <p:spPr>
          <a:xfrm>
            <a:off x="7721345" y="1994661"/>
            <a:ext cx="272415" cy="163830"/>
          </a:xfrm>
          <a:custGeom>
            <a:avLst/>
            <a:gdLst/>
            <a:ahLst/>
            <a:cxnLst/>
            <a:rect l="l" t="t" r="r" b="b"/>
            <a:pathLst>
              <a:path w="272415" h="163830">
                <a:moveTo>
                  <a:pt x="271906" y="41529"/>
                </a:moveTo>
                <a:lnTo>
                  <a:pt x="0" y="41529"/>
                </a:lnTo>
                <a:lnTo>
                  <a:pt x="0" y="163449"/>
                </a:lnTo>
                <a:lnTo>
                  <a:pt x="271906" y="163449"/>
                </a:lnTo>
                <a:lnTo>
                  <a:pt x="271906" y="41529"/>
                </a:lnTo>
                <a:close/>
              </a:path>
              <a:path w="272415" h="163830">
                <a:moveTo>
                  <a:pt x="77724" y="0"/>
                </a:moveTo>
                <a:lnTo>
                  <a:pt x="45338" y="41529"/>
                </a:lnTo>
                <a:lnTo>
                  <a:pt x="113283" y="41529"/>
                </a:lnTo>
                <a:lnTo>
                  <a:pt x="77724" y="0"/>
                </a:lnTo>
                <a:close/>
              </a:path>
            </a:pathLst>
          </a:custGeom>
          <a:solidFill>
            <a:srgbClr val="EDEDED"/>
          </a:solidFill>
        </p:spPr>
        <p:txBody>
          <a:bodyPr wrap="square" lIns="0" tIns="0" rIns="0" bIns="0" rtlCol="0"/>
          <a:lstStyle/>
          <a:p/>
        </p:txBody>
      </p:sp>
      <p:sp>
        <p:nvSpPr>
          <p:cNvPr id="40" name="object 40"/>
          <p:cNvSpPr/>
          <p:nvPr/>
        </p:nvSpPr>
        <p:spPr>
          <a:xfrm>
            <a:off x="7721345" y="1994661"/>
            <a:ext cx="272415" cy="163830"/>
          </a:xfrm>
          <a:custGeom>
            <a:avLst/>
            <a:gdLst/>
            <a:ahLst/>
            <a:cxnLst/>
            <a:rect l="l" t="t" r="r" b="b"/>
            <a:pathLst>
              <a:path w="272415" h="163830">
                <a:moveTo>
                  <a:pt x="0" y="41529"/>
                </a:moveTo>
                <a:lnTo>
                  <a:pt x="45338" y="41529"/>
                </a:lnTo>
                <a:lnTo>
                  <a:pt x="77724" y="0"/>
                </a:lnTo>
                <a:lnTo>
                  <a:pt x="113283" y="41529"/>
                </a:lnTo>
                <a:lnTo>
                  <a:pt x="271906" y="41529"/>
                </a:lnTo>
                <a:lnTo>
                  <a:pt x="271906" y="61849"/>
                </a:lnTo>
                <a:lnTo>
                  <a:pt x="271906" y="92329"/>
                </a:lnTo>
                <a:lnTo>
                  <a:pt x="271906" y="163449"/>
                </a:lnTo>
                <a:lnTo>
                  <a:pt x="113283" y="163449"/>
                </a:lnTo>
                <a:lnTo>
                  <a:pt x="45338"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41" name="object 41"/>
          <p:cNvSpPr/>
          <p:nvPr/>
        </p:nvSpPr>
        <p:spPr>
          <a:xfrm>
            <a:off x="7544943" y="1699895"/>
            <a:ext cx="626745" cy="133985"/>
          </a:xfrm>
          <a:custGeom>
            <a:avLst/>
            <a:gdLst/>
            <a:ahLst/>
            <a:cxnLst/>
            <a:rect l="l" t="t" r="r" b="b"/>
            <a:pathLst>
              <a:path w="626745" h="133985">
                <a:moveTo>
                  <a:pt x="0" y="0"/>
                </a:moveTo>
                <a:lnTo>
                  <a:pt x="0" y="114807"/>
                </a:lnTo>
                <a:lnTo>
                  <a:pt x="11186" y="119879"/>
                </a:lnTo>
                <a:lnTo>
                  <a:pt x="91725" y="128285"/>
                </a:lnTo>
                <a:lnTo>
                  <a:pt x="155109" y="131261"/>
                </a:lnTo>
                <a:lnTo>
                  <a:pt x="229922" y="133178"/>
                </a:lnTo>
                <a:lnTo>
                  <a:pt x="313181" y="133857"/>
                </a:lnTo>
                <a:lnTo>
                  <a:pt x="396441" y="133178"/>
                </a:lnTo>
                <a:lnTo>
                  <a:pt x="471254" y="131261"/>
                </a:lnTo>
                <a:lnTo>
                  <a:pt x="534638" y="128285"/>
                </a:lnTo>
                <a:lnTo>
                  <a:pt x="583607" y="124431"/>
                </a:lnTo>
                <a:lnTo>
                  <a:pt x="626363" y="114807"/>
                </a:lnTo>
                <a:lnTo>
                  <a:pt x="626363" y="19176"/>
                </a:lnTo>
                <a:lnTo>
                  <a:pt x="313181" y="19176"/>
                </a:lnTo>
                <a:lnTo>
                  <a:pt x="229922" y="18488"/>
                </a:lnTo>
                <a:lnTo>
                  <a:pt x="155109" y="16547"/>
                </a:lnTo>
                <a:lnTo>
                  <a:pt x="91725" y="13541"/>
                </a:lnTo>
                <a:lnTo>
                  <a:pt x="42756" y="9656"/>
                </a:lnTo>
                <a:lnTo>
                  <a:pt x="11186" y="5080"/>
                </a:lnTo>
                <a:lnTo>
                  <a:pt x="0" y="0"/>
                </a:lnTo>
                <a:close/>
              </a:path>
              <a:path w="626745" h="133985">
                <a:moveTo>
                  <a:pt x="626363" y="0"/>
                </a:moveTo>
                <a:lnTo>
                  <a:pt x="583607" y="9656"/>
                </a:lnTo>
                <a:lnTo>
                  <a:pt x="534638" y="13541"/>
                </a:lnTo>
                <a:lnTo>
                  <a:pt x="471254" y="16547"/>
                </a:lnTo>
                <a:lnTo>
                  <a:pt x="396441" y="18488"/>
                </a:lnTo>
                <a:lnTo>
                  <a:pt x="313181" y="19176"/>
                </a:lnTo>
                <a:lnTo>
                  <a:pt x="626363" y="19176"/>
                </a:lnTo>
                <a:lnTo>
                  <a:pt x="626363" y="0"/>
                </a:lnTo>
                <a:close/>
              </a:path>
            </a:pathLst>
          </a:custGeom>
          <a:solidFill>
            <a:srgbClr val="EDEDED"/>
          </a:solidFill>
        </p:spPr>
        <p:txBody>
          <a:bodyPr wrap="square" lIns="0" tIns="0" rIns="0" bIns="0" rtlCol="0"/>
          <a:lstStyle/>
          <a:p/>
        </p:txBody>
      </p:sp>
      <p:sp>
        <p:nvSpPr>
          <p:cNvPr id="42" name="object 42"/>
          <p:cNvSpPr/>
          <p:nvPr/>
        </p:nvSpPr>
        <p:spPr>
          <a:xfrm>
            <a:off x="7544943" y="1699958"/>
            <a:ext cx="626745" cy="0"/>
          </a:xfrm>
          <a:custGeom>
            <a:avLst/>
            <a:gdLst/>
            <a:ahLst/>
            <a:cxnLst/>
            <a:rect l="l" t="t" r="r" b="b"/>
            <a:pathLst>
              <a:path w="626745">
                <a:moveTo>
                  <a:pt x="0" y="0"/>
                </a:moveTo>
                <a:lnTo>
                  <a:pt x="626363" y="0"/>
                </a:lnTo>
              </a:path>
            </a:pathLst>
          </a:custGeom>
          <a:ln w="38226">
            <a:solidFill>
              <a:srgbClr val="F5F5F5"/>
            </a:solidFill>
          </a:ln>
        </p:spPr>
        <p:txBody>
          <a:bodyPr wrap="square" lIns="0" tIns="0" rIns="0" bIns="0" rtlCol="0"/>
          <a:lstStyle/>
          <a:p/>
        </p:txBody>
      </p:sp>
      <p:sp>
        <p:nvSpPr>
          <p:cNvPr id="43" name="object 43"/>
          <p:cNvSpPr/>
          <p:nvPr/>
        </p:nvSpPr>
        <p:spPr>
          <a:xfrm>
            <a:off x="7544943" y="1680845"/>
            <a:ext cx="626745" cy="38735"/>
          </a:xfrm>
          <a:custGeom>
            <a:avLst/>
            <a:gdLst/>
            <a:ahLst/>
            <a:cxnLst/>
            <a:rect l="l" t="t" r="r" b="b"/>
            <a:pathLst>
              <a:path w="626745" h="38735">
                <a:moveTo>
                  <a:pt x="626363" y="19050"/>
                </a:moveTo>
                <a:lnTo>
                  <a:pt x="583607" y="28706"/>
                </a:lnTo>
                <a:lnTo>
                  <a:pt x="534638" y="32591"/>
                </a:lnTo>
                <a:lnTo>
                  <a:pt x="471254" y="35597"/>
                </a:lnTo>
                <a:lnTo>
                  <a:pt x="396441" y="37538"/>
                </a:lnTo>
                <a:lnTo>
                  <a:pt x="313181" y="38226"/>
                </a:lnTo>
                <a:lnTo>
                  <a:pt x="229922" y="37538"/>
                </a:lnTo>
                <a:lnTo>
                  <a:pt x="155109" y="35597"/>
                </a:lnTo>
                <a:lnTo>
                  <a:pt x="91725" y="32591"/>
                </a:lnTo>
                <a:lnTo>
                  <a:pt x="42756" y="28706"/>
                </a:lnTo>
                <a:lnTo>
                  <a:pt x="0" y="19050"/>
                </a:lnTo>
                <a:lnTo>
                  <a:pt x="11186" y="13978"/>
                </a:lnTo>
                <a:lnTo>
                  <a:pt x="91725" y="5572"/>
                </a:lnTo>
                <a:lnTo>
                  <a:pt x="155109" y="2596"/>
                </a:lnTo>
                <a:lnTo>
                  <a:pt x="229922" y="679"/>
                </a:lnTo>
                <a:lnTo>
                  <a:pt x="313181" y="0"/>
                </a:lnTo>
                <a:lnTo>
                  <a:pt x="396441" y="679"/>
                </a:lnTo>
                <a:lnTo>
                  <a:pt x="471254" y="2596"/>
                </a:lnTo>
                <a:lnTo>
                  <a:pt x="534638" y="5572"/>
                </a:lnTo>
                <a:lnTo>
                  <a:pt x="583607" y="9426"/>
                </a:lnTo>
                <a:lnTo>
                  <a:pt x="626363" y="19050"/>
                </a:lnTo>
                <a:close/>
              </a:path>
            </a:pathLst>
          </a:custGeom>
          <a:ln w="9525">
            <a:solidFill>
              <a:srgbClr val="585858"/>
            </a:solidFill>
          </a:ln>
        </p:spPr>
        <p:txBody>
          <a:bodyPr wrap="square" lIns="0" tIns="0" rIns="0" bIns="0" rtlCol="0"/>
          <a:lstStyle/>
          <a:p/>
        </p:txBody>
      </p:sp>
      <p:sp>
        <p:nvSpPr>
          <p:cNvPr id="44" name="object 44"/>
          <p:cNvSpPr/>
          <p:nvPr/>
        </p:nvSpPr>
        <p:spPr>
          <a:xfrm>
            <a:off x="7544943" y="1699895"/>
            <a:ext cx="626745" cy="133985"/>
          </a:xfrm>
          <a:custGeom>
            <a:avLst/>
            <a:gdLst/>
            <a:ahLst/>
            <a:cxnLst/>
            <a:rect l="l" t="t" r="r" b="b"/>
            <a:pathLst>
              <a:path w="626745" h="133985">
                <a:moveTo>
                  <a:pt x="626363" y="0"/>
                </a:moveTo>
                <a:lnTo>
                  <a:pt x="626363" y="114807"/>
                </a:lnTo>
                <a:lnTo>
                  <a:pt x="615177" y="119879"/>
                </a:lnTo>
                <a:lnTo>
                  <a:pt x="534638" y="128285"/>
                </a:lnTo>
                <a:lnTo>
                  <a:pt x="471254" y="131261"/>
                </a:lnTo>
                <a:lnTo>
                  <a:pt x="396441" y="133178"/>
                </a:lnTo>
                <a:lnTo>
                  <a:pt x="313181" y="133857"/>
                </a:lnTo>
                <a:lnTo>
                  <a:pt x="229922" y="133178"/>
                </a:lnTo>
                <a:lnTo>
                  <a:pt x="155109" y="131261"/>
                </a:lnTo>
                <a:lnTo>
                  <a:pt x="91725" y="128285"/>
                </a:lnTo>
                <a:lnTo>
                  <a:pt x="42756" y="124431"/>
                </a:lnTo>
                <a:lnTo>
                  <a:pt x="0" y="114807"/>
                </a:lnTo>
                <a:lnTo>
                  <a:pt x="0" y="0"/>
                </a:lnTo>
              </a:path>
            </a:pathLst>
          </a:custGeom>
          <a:ln w="9525">
            <a:solidFill>
              <a:srgbClr val="585858"/>
            </a:solidFill>
          </a:ln>
        </p:spPr>
        <p:txBody>
          <a:bodyPr wrap="square" lIns="0" tIns="0" rIns="0" bIns="0" rtlCol="0"/>
          <a:lstStyle/>
          <a:p/>
        </p:txBody>
      </p:sp>
      <p:sp>
        <p:nvSpPr>
          <p:cNvPr id="45" name="object 45"/>
          <p:cNvSpPr/>
          <p:nvPr/>
        </p:nvSpPr>
        <p:spPr>
          <a:xfrm>
            <a:off x="7808341" y="1843658"/>
            <a:ext cx="59690" cy="48895"/>
          </a:xfrm>
          <a:custGeom>
            <a:avLst/>
            <a:gdLst/>
            <a:ahLst/>
            <a:cxnLst/>
            <a:rect l="l" t="t" r="r" b="b"/>
            <a:pathLst>
              <a:path w="59690" h="48894">
                <a:moveTo>
                  <a:pt x="28955" y="12191"/>
                </a:moveTo>
                <a:lnTo>
                  <a:pt x="16763" y="12191"/>
                </a:lnTo>
                <a:lnTo>
                  <a:pt x="20986" y="27015"/>
                </a:lnTo>
                <a:lnTo>
                  <a:pt x="27876" y="38576"/>
                </a:lnTo>
                <a:lnTo>
                  <a:pt x="36766" y="46089"/>
                </a:lnTo>
                <a:lnTo>
                  <a:pt x="46989" y="48767"/>
                </a:lnTo>
                <a:lnTo>
                  <a:pt x="59181" y="48767"/>
                </a:lnTo>
                <a:lnTo>
                  <a:pt x="48958" y="46089"/>
                </a:lnTo>
                <a:lnTo>
                  <a:pt x="40068" y="38576"/>
                </a:lnTo>
                <a:lnTo>
                  <a:pt x="33178" y="27015"/>
                </a:lnTo>
                <a:lnTo>
                  <a:pt x="28955" y="12191"/>
                </a:lnTo>
                <a:close/>
              </a:path>
              <a:path w="59690" h="48894">
                <a:moveTo>
                  <a:pt x="21843" y="0"/>
                </a:moveTo>
                <a:lnTo>
                  <a:pt x="0" y="12191"/>
                </a:lnTo>
                <a:lnTo>
                  <a:pt x="45719" y="12191"/>
                </a:lnTo>
                <a:lnTo>
                  <a:pt x="21843" y="0"/>
                </a:lnTo>
                <a:close/>
              </a:path>
            </a:pathLst>
          </a:custGeom>
          <a:solidFill>
            <a:srgbClr val="EDEDED"/>
          </a:solidFill>
        </p:spPr>
        <p:txBody>
          <a:bodyPr wrap="square" lIns="0" tIns="0" rIns="0" bIns="0" rtlCol="0"/>
          <a:lstStyle/>
          <a:p/>
        </p:txBody>
      </p:sp>
      <p:sp>
        <p:nvSpPr>
          <p:cNvPr id="46" name="object 46"/>
          <p:cNvSpPr/>
          <p:nvPr/>
        </p:nvSpPr>
        <p:spPr>
          <a:xfrm>
            <a:off x="7861427" y="1843658"/>
            <a:ext cx="37465" cy="48895"/>
          </a:xfrm>
          <a:custGeom>
            <a:avLst/>
            <a:gdLst/>
            <a:ahLst/>
            <a:cxnLst/>
            <a:rect l="l" t="t" r="r" b="b"/>
            <a:pathLst>
              <a:path w="37465" h="48894">
                <a:moveTo>
                  <a:pt x="37338" y="0"/>
                </a:moveTo>
                <a:lnTo>
                  <a:pt x="25146" y="0"/>
                </a:lnTo>
                <a:lnTo>
                  <a:pt x="23270" y="16642"/>
                </a:lnTo>
                <a:lnTo>
                  <a:pt x="18049" y="30940"/>
                </a:lnTo>
                <a:lnTo>
                  <a:pt x="10090" y="41737"/>
                </a:lnTo>
                <a:lnTo>
                  <a:pt x="0" y="47878"/>
                </a:lnTo>
                <a:lnTo>
                  <a:pt x="2031" y="48513"/>
                </a:lnTo>
                <a:lnTo>
                  <a:pt x="4064" y="48767"/>
                </a:lnTo>
                <a:lnTo>
                  <a:pt x="6096" y="48767"/>
                </a:lnTo>
                <a:lnTo>
                  <a:pt x="18264" y="44934"/>
                </a:lnTo>
                <a:lnTo>
                  <a:pt x="28194" y="34480"/>
                </a:lnTo>
                <a:lnTo>
                  <a:pt x="34885" y="18978"/>
                </a:lnTo>
                <a:lnTo>
                  <a:pt x="37338" y="0"/>
                </a:lnTo>
                <a:close/>
              </a:path>
            </a:pathLst>
          </a:custGeom>
          <a:solidFill>
            <a:srgbClr val="BEBEBE"/>
          </a:solidFill>
        </p:spPr>
        <p:txBody>
          <a:bodyPr wrap="square" lIns="0" tIns="0" rIns="0" bIns="0" rtlCol="0"/>
          <a:lstStyle/>
          <a:p/>
        </p:txBody>
      </p:sp>
      <p:sp>
        <p:nvSpPr>
          <p:cNvPr id="47" name="object 47"/>
          <p:cNvSpPr/>
          <p:nvPr/>
        </p:nvSpPr>
        <p:spPr>
          <a:xfrm>
            <a:off x="7808341" y="1843658"/>
            <a:ext cx="90805" cy="48895"/>
          </a:xfrm>
          <a:custGeom>
            <a:avLst/>
            <a:gdLst/>
            <a:ahLst/>
            <a:cxnLst/>
            <a:rect l="l" t="t" r="r" b="b"/>
            <a:pathLst>
              <a:path w="90804" h="48894">
                <a:moveTo>
                  <a:pt x="53085" y="47878"/>
                </a:moveTo>
                <a:lnTo>
                  <a:pt x="63176" y="41737"/>
                </a:lnTo>
                <a:lnTo>
                  <a:pt x="71135" y="30940"/>
                </a:lnTo>
                <a:lnTo>
                  <a:pt x="76356" y="16642"/>
                </a:lnTo>
                <a:lnTo>
                  <a:pt x="78231" y="0"/>
                </a:lnTo>
                <a:lnTo>
                  <a:pt x="90424" y="0"/>
                </a:lnTo>
                <a:lnTo>
                  <a:pt x="87971" y="18978"/>
                </a:lnTo>
                <a:lnTo>
                  <a:pt x="81279" y="34480"/>
                </a:lnTo>
                <a:lnTo>
                  <a:pt x="71350" y="44934"/>
                </a:lnTo>
                <a:lnTo>
                  <a:pt x="59181" y="48767"/>
                </a:lnTo>
                <a:lnTo>
                  <a:pt x="46989" y="48767"/>
                </a:lnTo>
                <a:lnTo>
                  <a:pt x="36766" y="46089"/>
                </a:lnTo>
                <a:lnTo>
                  <a:pt x="27876" y="38576"/>
                </a:lnTo>
                <a:lnTo>
                  <a:pt x="20986" y="27015"/>
                </a:lnTo>
                <a:lnTo>
                  <a:pt x="16763" y="12191"/>
                </a:lnTo>
                <a:lnTo>
                  <a:pt x="0" y="12191"/>
                </a:lnTo>
                <a:lnTo>
                  <a:pt x="21843" y="0"/>
                </a:lnTo>
                <a:lnTo>
                  <a:pt x="45719" y="12191"/>
                </a:lnTo>
                <a:lnTo>
                  <a:pt x="28955" y="12191"/>
                </a:lnTo>
                <a:lnTo>
                  <a:pt x="33178" y="27015"/>
                </a:lnTo>
                <a:lnTo>
                  <a:pt x="40068" y="38576"/>
                </a:lnTo>
                <a:lnTo>
                  <a:pt x="48958" y="46089"/>
                </a:lnTo>
                <a:lnTo>
                  <a:pt x="59181" y="48767"/>
                </a:lnTo>
              </a:path>
            </a:pathLst>
          </a:custGeom>
          <a:ln w="9525">
            <a:solidFill>
              <a:srgbClr val="585858"/>
            </a:solidFill>
          </a:ln>
        </p:spPr>
        <p:txBody>
          <a:bodyPr wrap="square" lIns="0" tIns="0" rIns="0" bIns="0" rtlCol="0"/>
          <a:lstStyle/>
          <a:p/>
        </p:txBody>
      </p:sp>
      <p:sp>
        <p:nvSpPr>
          <p:cNvPr id="48" name="object 48"/>
          <p:cNvSpPr/>
          <p:nvPr/>
        </p:nvSpPr>
        <p:spPr>
          <a:xfrm>
            <a:off x="7344791" y="2654973"/>
            <a:ext cx="1318260" cy="572770"/>
          </a:xfrm>
          <a:custGeom>
            <a:avLst/>
            <a:gdLst/>
            <a:ahLst/>
            <a:cxnLst/>
            <a:rect l="l" t="t" r="r" b="b"/>
            <a:pathLst>
              <a:path w="1318259" h="572769">
                <a:moveTo>
                  <a:pt x="0" y="572604"/>
                </a:moveTo>
                <a:lnTo>
                  <a:pt x="1317878" y="572604"/>
                </a:lnTo>
                <a:lnTo>
                  <a:pt x="1317878" y="0"/>
                </a:lnTo>
                <a:lnTo>
                  <a:pt x="0" y="0"/>
                </a:lnTo>
                <a:lnTo>
                  <a:pt x="0" y="572604"/>
                </a:lnTo>
                <a:close/>
              </a:path>
            </a:pathLst>
          </a:custGeom>
          <a:solidFill>
            <a:srgbClr val="FFFFFF"/>
          </a:solidFill>
        </p:spPr>
        <p:txBody>
          <a:bodyPr wrap="square" lIns="0" tIns="0" rIns="0" bIns="0" rtlCol="0"/>
          <a:lstStyle/>
          <a:p/>
        </p:txBody>
      </p:sp>
      <p:sp>
        <p:nvSpPr>
          <p:cNvPr id="49" name="object 49"/>
          <p:cNvSpPr/>
          <p:nvPr/>
        </p:nvSpPr>
        <p:spPr>
          <a:xfrm>
            <a:off x="7293991" y="2654973"/>
            <a:ext cx="1369060" cy="572770"/>
          </a:xfrm>
          <a:custGeom>
            <a:avLst/>
            <a:gdLst/>
            <a:ahLst/>
            <a:cxnLst/>
            <a:rect l="l" t="t" r="r" b="b"/>
            <a:pathLst>
              <a:path w="1369059" h="572769">
                <a:moveTo>
                  <a:pt x="0" y="572604"/>
                </a:moveTo>
                <a:lnTo>
                  <a:pt x="1368678" y="572604"/>
                </a:lnTo>
                <a:lnTo>
                  <a:pt x="1368678" y="0"/>
                </a:lnTo>
                <a:lnTo>
                  <a:pt x="0" y="0"/>
                </a:lnTo>
                <a:lnTo>
                  <a:pt x="0" y="572604"/>
                </a:lnTo>
                <a:close/>
              </a:path>
            </a:pathLst>
          </a:custGeom>
          <a:ln w="9525">
            <a:solidFill>
              <a:srgbClr val="585858"/>
            </a:solidFill>
          </a:ln>
        </p:spPr>
        <p:txBody>
          <a:bodyPr wrap="square" lIns="0" tIns="0" rIns="0" bIns="0" rtlCol="0"/>
          <a:lstStyle/>
          <a:p/>
        </p:txBody>
      </p:sp>
      <p:sp>
        <p:nvSpPr>
          <p:cNvPr id="50" name="object 50"/>
          <p:cNvSpPr/>
          <p:nvPr/>
        </p:nvSpPr>
        <p:spPr>
          <a:xfrm>
            <a:off x="7673847" y="2965830"/>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51" name="object 51"/>
          <p:cNvSpPr/>
          <p:nvPr/>
        </p:nvSpPr>
        <p:spPr>
          <a:xfrm>
            <a:off x="7333742" y="2922397"/>
            <a:ext cx="340360" cy="86995"/>
          </a:xfrm>
          <a:custGeom>
            <a:avLst/>
            <a:gdLst/>
            <a:ahLst/>
            <a:cxnLst/>
            <a:rect l="l" t="t" r="r" b="b"/>
            <a:pathLst>
              <a:path w="340359" h="86994">
                <a:moveTo>
                  <a:pt x="333501" y="0"/>
                </a:moveTo>
                <a:lnTo>
                  <a:pt x="6476" y="0"/>
                </a:lnTo>
                <a:lnTo>
                  <a:pt x="0" y="6476"/>
                </a:lnTo>
                <a:lnTo>
                  <a:pt x="0" y="80263"/>
                </a:lnTo>
                <a:lnTo>
                  <a:pt x="6476" y="86740"/>
                </a:lnTo>
                <a:lnTo>
                  <a:pt x="333501" y="86740"/>
                </a:lnTo>
                <a:lnTo>
                  <a:pt x="339978" y="80263"/>
                </a:lnTo>
                <a:lnTo>
                  <a:pt x="339978" y="6476"/>
                </a:lnTo>
                <a:lnTo>
                  <a:pt x="333501" y="0"/>
                </a:lnTo>
                <a:close/>
              </a:path>
            </a:pathLst>
          </a:custGeom>
          <a:solidFill>
            <a:srgbClr val="CCCCCC"/>
          </a:solidFill>
        </p:spPr>
        <p:txBody>
          <a:bodyPr wrap="square" lIns="0" tIns="0" rIns="0" bIns="0" rtlCol="0"/>
          <a:lstStyle/>
          <a:p/>
        </p:txBody>
      </p:sp>
      <p:sp>
        <p:nvSpPr>
          <p:cNvPr id="52" name="object 52"/>
          <p:cNvSpPr/>
          <p:nvPr/>
        </p:nvSpPr>
        <p:spPr>
          <a:xfrm>
            <a:off x="7333742" y="2922397"/>
            <a:ext cx="340360" cy="86995"/>
          </a:xfrm>
          <a:custGeom>
            <a:avLst/>
            <a:gdLst/>
            <a:ahLst/>
            <a:cxnLst/>
            <a:rect l="l" t="t" r="r" b="b"/>
            <a:pathLst>
              <a:path w="340359" h="86994">
                <a:moveTo>
                  <a:pt x="0" y="14477"/>
                </a:moveTo>
                <a:lnTo>
                  <a:pt x="0" y="6476"/>
                </a:lnTo>
                <a:lnTo>
                  <a:pt x="6476" y="0"/>
                </a:lnTo>
                <a:lnTo>
                  <a:pt x="14477" y="0"/>
                </a:lnTo>
                <a:lnTo>
                  <a:pt x="325500" y="0"/>
                </a:lnTo>
                <a:lnTo>
                  <a:pt x="333501" y="0"/>
                </a:lnTo>
                <a:lnTo>
                  <a:pt x="339978" y="6476"/>
                </a:lnTo>
                <a:lnTo>
                  <a:pt x="339978" y="14477"/>
                </a:lnTo>
                <a:lnTo>
                  <a:pt x="339978" y="72262"/>
                </a:lnTo>
                <a:lnTo>
                  <a:pt x="339978" y="80263"/>
                </a:lnTo>
                <a:lnTo>
                  <a:pt x="333501" y="86740"/>
                </a:lnTo>
                <a:lnTo>
                  <a:pt x="325500" y="86740"/>
                </a:lnTo>
                <a:lnTo>
                  <a:pt x="14477"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53" name="object 53"/>
          <p:cNvSpPr/>
          <p:nvPr/>
        </p:nvSpPr>
        <p:spPr>
          <a:xfrm>
            <a:off x="7734427" y="2922397"/>
            <a:ext cx="340360" cy="86995"/>
          </a:xfrm>
          <a:custGeom>
            <a:avLst/>
            <a:gdLst/>
            <a:ahLst/>
            <a:cxnLst/>
            <a:rect l="l" t="t" r="r" b="b"/>
            <a:pathLst>
              <a:path w="340359" h="86994">
                <a:moveTo>
                  <a:pt x="333375" y="0"/>
                </a:moveTo>
                <a:lnTo>
                  <a:pt x="6476" y="0"/>
                </a:lnTo>
                <a:lnTo>
                  <a:pt x="0" y="6476"/>
                </a:lnTo>
                <a:lnTo>
                  <a:pt x="0" y="80263"/>
                </a:lnTo>
                <a:lnTo>
                  <a:pt x="6476" y="86740"/>
                </a:lnTo>
                <a:lnTo>
                  <a:pt x="333375" y="86740"/>
                </a:lnTo>
                <a:lnTo>
                  <a:pt x="339851" y="80263"/>
                </a:lnTo>
                <a:lnTo>
                  <a:pt x="339851" y="6476"/>
                </a:lnTo>
                <a:lnTo>
                  <a:pt x="333375" y="0"/>
                </a:lnTo>
                <a:close/>
              </a:path>
            </a:pathLst>
          </a:custGeom>
          <a:solidFill>
            <a:srgbClr val="CCCCCC"/>
          </a:solidFill>
        </p:spPr>
        <p:txBody>
          <a:bodyPr wrap="square" lIns="0" tIns="0" rIns="0" bIns="0" rtlCol="0"/>
          <a:lstStyle/>
          <a:p/>
        </p:txBody>
      </p:sp>
      <p:sp>
        <p:nvSpPr>
          <p:cNvPr id="54" name="object 54"/>
          <p:cNvSpPr/>
          <p:nvPr/>
        </p:nvSpPr>
        <p:spPr>
          <a:xfrm>
            <a:off x="7734427" y="2922397"/>
            <a:ext cx="340360" cy="86995"/>
          </a:xfrm>
          <a:custGeom>
            <a:avLst/>
            <a:gdLst/>
            <a:ahLst/>
            <a:cxnLst/>
            <a:rect l="l" t="t" r="r" b="b"/>
            <a:pathLst>
              <a:path w="340359" h="86994">
                <a:moveTo>
                  <a:pt x="0" y="14477"/>
                </a:moveTo>
                <a:lnTo>
                  <a:pt x="0" y="6476"/>
                </a:lnTo>
                <a:lnTo>
                  <a:pt x="6476" y="0"/>
                </a:lnTo>
                <a:lnTo>
                  <a:pt x="14350" y="0"/>
                </a:lnTo>
                <a:lnTo>
                  <a:pt x="325374" y="0"/>
                </a:lnTo>
                <a:lnTo>
                  <a:pt x="333375" y="0"/>
                </a:lnTo>
                <a:lnTo>
                  <a:pt x="339851" y="6476"/>
                </a:lnTo>
                <a:lnTo>
                  <a:pt x="339851" y="14477"/>
                </a:lnTo>
                <a:lnTo>
                  <a:pt x="339851" y="72262"/>
                </a:lnTo>
                <a:lnTo>
                  <a:pt x="339851" y="80263"/>
                </a:lnTo>
                <a:lnTo>
                  <a:pt x="333375" y="86740"/>
                </a:lnTo>
                <a:lnTo>
                  <a:pt x="325374" y="86740"/>
                </a:lnTo>
                <a:lnTo>
                  <a:pt x="14350" y="86740"/>
                </a:lnTo>
                <a:lnTo>
                  <a:pt x="6476" y="86740"/>
                </a:lnTo>
                <a:lnTo>
                  <a:pt x="0" y="80263"/>
                </a:lnTo>
                <a:lnTo>
                  <a:pt x="0" y="72262"/>
                </a:lnTo>
                <a:lnTo>
                  <a:pt x="0" y="14477"/>
                </a:lnTo>
                <a:close/>
              </a:path>
            </a:pathLst>
          </a:custGeom>
          <a:ln w="9524">
            <a:solidFill>
              <a:srgbClr val="666666"/>
            </a:solidFill>
          </a:ln>
        </p:spPr>
        <p:txBody>
          <a:bodyPr wrap="square" lIns="0" tIns="0" rIns="0" bIns="0" rtlCol="0"/>
          <a:lstStyle/>
          <a:p/>
        </p:txBody>
      </p:sp>
      <p:sp>
        <p:nvSpPr>
          <p:cNvPr id="55" name="object 55"/>
          <p:cNvSpPr/>
          <p:nvPr/>
        </p:nvSpPr>
        <p:spPr>
          <a:xfrm>
            <a:off x="8074406" y="2965830"/>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56" name="object 56"/>
          <p:cNvSpPr/>
          <p:nvPr/>
        </p:nvSpPr>
        <p:spPr>
          <a:xfrm>
            <a:off x="8134984" y="2922397"/>
            <a:ext cx="340360" cy="86995"/>
          </a:xfrm>
          <a:custGeom>
            <a:avLst/>
            <a:gdLst/>
            <a:ahLst/>
            <a:cxnLst/>
            <a:rect l="l" t="t" r="r" b="b"/>
            <a:pathLst>
              <a:path w="340359" h="86994">
                <a:moveTo>
                  <a:pt x="333501" y="0"/>
                </a:moveTo>
                <a:lnTo>
                  <a:pt x="6476" y="0"/>
                </a:lnTo>
                <a:lnTo>
                  <a:pt x="0" y="6476"/>
                </a:lnTo>
                <a:lnTo>
                  <a:pt x="0" y="80263"/>
                </a:lnTo>
                <a:lnTo>
                  <a:pt x="6476" y="86740"/>
                </a:lnTo>
                <a:lnTo>
                  <a:pt x="333501" y="86740"/>
                </a:lnTo>
                <a:lnTo>
                  <a:pt x="339979" y="80263"/>
                </a:lnTo>
                <a:lnTo>
                  <a:pt x="339979" y="6476"/>
                </a:lnTo>
                <a:lnTo>
                  <a:pt x="333501" y="0"/>
                </a:lnTo>
                <a:close/>
              </a:path>
            </a:pathLst>
          </a:custGeom>
          <a:solidFill>
            <a:srgbClr val="CCCCCC"/>
          </a:solidFill>
        </p:spPr>
        <p:txBody>
          <a:bodyPr wrap="square" lIns="0" tIns="0" rIns="0" bIns="0" rtlCol="0"/>
          <a:lstStyle/>
          <a:p/>
        </p:txBody>
      </p:sp>
      <p:sp>
        <p:nvSpPr>
          <p:cNvPr id="57" name="object 57"/>
          <p:cNvSpPr/>
          <p:nvPr/>
        </p:nvSpPr>
        <p:spPr>
          <a:xfrm>
            <a:off x="8134984" y="2922397"/>
            <a:ext cx="340360" cy="86995"/>
          </a:xfrm>
          <a:custGeom>
            <a:avLst/>
            <a:gdLst/>
            <a:ahLst/>
            <a:cxnLst/>
            <a:rect l="l" t="t" r="r" b="b"/>
            <a:pathLst>
              <a:path w="340359" h="86994">
                <a:moveTo>
                  <a:pt x="0" y="14477"/>
                </a:moveTo>
                <a:lnTo>
                  <a:pt x="0" y="6476"/>
                </a:lnTo>
                <a:lnTo>
                  <a:pt x="6476" y="0"/>
                </a:lnTo>
                <a:lnTo>
                  <a:pt x="14478" y="0"/>
                </a:lnTo>
                <a:lnTo>
                  <a:pt x="325500" y="0"/>
                </a:lnTo>
                <a:lnTo>
                  <a:pt x="333501" y="0"/>
                </a:lnTo>
                <a:lnTo>
                  <a:pt x="339979" y="6476"/>
                </a:lnTo>
                <a:lnTo>
                  <a:pt x="339979" y="14477"/>
                </a:lnTo>
                <a:lnTo>
                  <a:pt x="339979" y="72262"/>
                </a:lnTo>
                <a:lnTo>
                  <a:pt x="339979" y="80263"/>
                </a:lnTo>
                <a:lnTo>
                  <a:pt x="333501" y="86740"/>
                </a:lnTo>
                <a:lnTo>
                  <a:pt x="325500" y="86740"/>
                </a:lnTo>
                <a:lnTo>
                  <a:pt x="14478"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58" name="object 58"/>
          <p:cNvSpPr/>
          <p:nvPr/>
        </p:nvSpPr>
        <p:spPr>
          <a:xfrm>
            <a:off x="7367778" y="3013836"/>
            <a:ext cx="272415" cy="163830"/>
          </a:xfrm>
          <a:custGeom>
            <a:avLst/>
            <a:gdLst/>
            <a:ahLst/>
            <a:cxnLst/>
            <a:rect l="l" t="t" r="r" b="b"/>
            <a:pathLst>
              <a:path w="272415" h="163830">
                <a:moveTo>
                  <a:pt x="271906" y="41529"/>
                </a:moveTo>
                <a:lnTo>
                  <a:pt x="0" y="41529"/>
                </a:lnTo>
                <a:lnTo>
                  <a:pt x="0" y="163449"/>
                </a:lnTo>
                <a:lnTo>
                  <a:pt x="271906" y="163449"/>
                </a:lnTo>
                <a:lnTo>
                  <a:pt x="271906" y="41529"/>
                </a:lnTo>
                <a:close/>
              </a:path>
              <a:path w="272415" h="163830">
                <a:moveTo>
                  <a:pt x="77597" y="0"/>
                </a:moveTo>
                <a:lnTo>
                  <a:pt x="45339" y="41529"/>
                </a:lnTo>
                <a:lnTo>
                  <a:pt x="113283" y="41529"/>
                </a:lnTo>
                <a:lnTo>
                  <a:pt x="77597" y="0"/>
                </a:lnTo>
                <a:close/>
              </a:path>
            </a:pathLst>
          </a:custGeom>
          <a:solidFill>
            <a:srgbClr val="EDEDED"/>
          </a:solidFill>
        </p:spPr>
        <p:txBody>
          <a:bodyPr wrap="square" lIns="0" tIns="0" rIns="0" bIns="0" rtlCol="0"/>
          <a:lstStyle/>
          <a:p/>
        </p:txBody>
      </p:sp>
      <p:sp>
        <p:nvSpPr>
          <p:cNvPr id="59" name="object 59"/>
          <p:cNvSpPr/>
          <p:nvPr/>
        </p:nvSpPr>
        <p:spPr>
          <a:xfrm>
            <a:off x="7367778" y="3013836"/>
            <a:ext cx="272415" cy="163830"/>
          </a:xfrm>
          <a:custGeom>
            <a:avLst/>
            <a:gdLst/>
            <a:ahLst/>
            <a:cxnLst/>
            <a:rect l="l" t="t" r="r" b="b"/>
            <a:pathLst>
              <a:path w="272415" h="163830">
                <a:moveTo>
                  <a:pt x="0" y="41529"/>
                </a:moveTo>
                <a:lnTo>
                  <a:pt x="45339" y="41529"/>
                </a:lnTo>
                <a:lnTo>
                  <a:pt x="77597" y="0"/>
                </a:lnTo>
                <a:lnTo>
                  <a:pt x="113283" y="41529"/>
                </a:lnTo>
                <a:lnTo>
                  <a:pt x="271906" y="41529"/>
                </a:lnTo>
                <a:lnTo>
                  <a:pt x="271906" y="61849"/>
                </a:lnTo>
                <a:lnTo>
                  <a:pt x="271906" y="92329"/>
                </a:lnTo>
                <a:lnTo>
                  <a:pt x="271906" y="163449"/>
                </a:lnTo>
                <a:lnTo>
                  <a:pt x="113283" y="163449"/>
                </a:lnTo>
                <a:lnTo>
                  <a:pt x="45339"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60" name="object 60"/>
          <p:cNvSpPr/>
          <p:nvPr/>
        </p:nvSpPr>
        <p:spPr>
          <a:xfrm>
            <a:off x="7768335" y="3013836"/>
            <a:ext cx="272415" cy="163830"/>
          </a:xfrm>
          <a:custGeom>
            <a:avLst/>
            <a:gdLst/>
            <a:ahLst/>
            <a:cxnLst/>
            <a:rect l="l" t="t" r="r" b="b"/>
            <a:pathLst>
              <a:path w="272415" h="163830">
                <a:moveTo>
                  <a:pt x="272034" y="41529"/>
                </a:moveTo>
                <a:lnTo>
                  <a:pt x="0" y="41529"/>
                </a:lnTo>
                <a:lnTo>
                  <a:pt x="0" y="163449"/>
                </a:lnTo>
                <a:lnTo>
                  <a:pt x="272034" y="163449"/>
                </a:lnTo>
                <a:lnTo>
                  <a:pt x="272034" y="41529"/>
                </a:lnTo>
                <a:close/>
              </a:path>
              <a:path w="272415" h="163830">
                <a:moveTo>
                  <a:pt x="77724" y="0"/>
                </a:moveTo>
                <a:lnTo>
                  <a:pt x="45339" y="41529"/>
                </a:lnTo>
                <a:lnTo>
                  <a:pt x="113284" y="41529"/>
                </a:lnTo>
                <a:lnTo>
                  <a:pt x="77724" y="0"/>
                </a:lnTo>
                <a:close/>
              </a:path>
            </a:pathLst>
          </a:custGeom>
          <a:solidFill>
            <a:srgbClr val="EDEDED"/>
          </a:solidFill>
        </p:spPr>
        <p:txBody>
          <a:bodyPr wrap="square" lIns="0" tIns="0" rIns="0" bIns="0" rtlCol="0"/>
          <a:lstStyle/>
          <a:p/>
        </p:txBody>
      </p:sp>
      <p:sp>
        <p:nvSpPr>
          <p:cNvPr id="61" name="object 61"/>
          <p:cNvSpPr/>
          <p:nvPr/>
        </p:nvSpPr>
        <p:spPr>
          <a:xfrm>
            <a:off x="7768335" y="3013836"/>
            <a:ext cx="272415" cy="163830"/>
          </a:xfrm>
          <a:custGeom>
            <a:avLst/>
            <a:gdLst/>
            <a:ahLst/>
            <a:cxnLst/>
            <a:rect l="l" t="t" r="r" b="b"/>
            <a:pathLst>
              <a:path w="272415" h="163830">
                <a:moveTo>
                  <a:pt x="0" y="41529"/>
                </a:moveTo>
                <a:lnTo>
                  <a:pt x="45339" y="41529"/>
                </a:lnTo>
                <a:lnTo>
                  <a:pt x="77724" y="0"/>
                </a:lnTo>
                <a:lnTo>
                  <a:pt x="113284" y="41529"/>
                </a:lnTo>
                <a:lnTo>
                  <a:pt x="272034" y="41529"/>
                </a:lnTo>
                <a:lnTo>
                  <a:pt x="272034" y="61849"/>
                </a:lnTo>
                <a:lnTo>
                  <a:pt x="272034" y="92329"/>
                </a:lnTo>
                <a:lnTo>
                  <a:pt x="272034" y="163449"/>
                </a:lnTo>
                <a:lnTo>
                  <a:pt x="113284" y="163449"/>
                </a:lnTo>
                <a:lnTo>
                  <a:pt x="45339"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62" name="object 62"/>
          <p:cNvSpPr/>
          <p:nvPr/>
        </p:nvSpPr>
        <p:spPr>
          <a:xfrm>
            <a:off x="8169020" y="3013836"/>
            <a:ext cx="272415" cy="163830"/>
          </a:xfrm>
          <a:custGeom>
            <a:avLst/>
            <a:gdLst/>
            <a:ahLst/>
            <a:cxnLst/>
            <a:rect l="l" t="t" r="r" b="b"/>
            <a:pathLst>
              <a:path w="272415" h="163830">
                <a:moveTo>
                  <a:pt x="271906" y="41529"/>
                </a:moveTo>
                <a:lnTo>
                  <a:pt x="0" y="41529"/>
                </a:lnTo>
                <a:lnTo>
                  <a:pt x="0" y="163449"/>
                </a:lnTo>
                <a:lnTo>
                  <a:pt x="271906" y="163449"/>
                </a:lnTo>
                <a:lnTo>
                  <a:pt x="271906" y="41529"/>
                </a:lnTo>
                <a:close/>
              </a:path>
              <a:path w="272415" h="163830">
                <a:moveTo>
                  <a:pt x="77724" y="0"/>
                </a:moveTo>
                <a:lnTo>
                  <a:pt x="45338" y="41529"/>
                </a:lnTo>
                <a:lnTo>
                  <a:pt x="113283" y="41529"/>
                </a:lnTo>
                <a:lnTo>
                  <a:pt x="77724" y="0"/>
                </a:lnTo>
                <a:close/>
              </a:path>
            </a:pathLst>
          </a:custGeom>
          <a:solidFill>
            <a:srgbClr val="EDEDED"/>
          </a:solidFill>
        </p:spPr>
        <p:txBody>
          <a:bodyPr wrap="square" lIns="0" tIns="0" rIns="0" bIns="0" rtlCol="0"/>
          <a:lstStyle/>
          <a:p/>
        </p:txBody>
      </p:sp>
      <p:sp>
        <p:nvSpPr>
          <p:cNvPr id="63" name="object 63"/>
          <p:cNvSpPr/>
          <p:nvPr/>
        </p:nvSpPr>
        <p:spPr>
          <a:xfrm>
            <a:off x="8169020" y="3013836"/>
            <a:ext cx="272415" cy="163830"/>
          </a:xfrm>
          <a:custGeom>
            <a:avLst/>
            <a:gdLst/>
            <a:ahLst/>
            <a:cxnLst/>
            <a:rect l="l" t="t" r="r" b="b"/>
            <a:pathLst>
              <a:path w="272415" h="163830">
                <a:moveTo>
                  <a:pt x="0" y="41529"/>
                </a:moveTo>
                <a:lnTo>
                  <a:pt x="45338" y="41529"/>
                </a:lnTo>
                <a:lnTo>
                  <a:pt x="77724" y="0"/>
                </a:lnTo>
                <a:lnTo>
                  <a:pt x="113283" y="41529"/>
                </a:lnTo>
                <a:lnTo>
                  <a:pt x="271906" y="41529"/>
                </a:lnTo>
                <a:lnTo>
                  <a:pt x="271906" y="61849"/>
                </a:lnTo>
                <a:lnTo>
                  <a:pt x="271906" y="92329"/>
                </a:lnTo>
                <a:lnTo>
                  <a:pt x="271906" y="163449"/>
                </a:lnTo>
                <a:lnTo>
                  <a:pt x="113283" y="163449"/>
                </a:lnTo>
                <a:lnTo>
                  <a:pt x="45338"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64" name="object 64"/>
          <p:cNvSpPr/>
          <p:nvPr/>
        </p:nvSpPr>
        <p:spPr>
          <a:xfrm>
            <a:off x="7992618" y="2719070"/>
            <a:ext cx="626745" cy="133985"/>
          </a:xfrm>
          <a:custGeom>
            <a:avLst/>
            <a:gdLst/>
            <a:ahLst/>
            <a:cxnLst/>
            <a:rect l="l" t="t" r="r" b="b"/>
            <a:pathLst>
              <a:path w="626745" h="133985">
                <a:moveTo>
                  <a:pt x="0" y="0"/>
                </a:moveTo>
                <a:lnTo>
                  <a:pt x="0" y="114807"/>
                </a:lnTo>
                <a:lnTo>
                  <a:pt x="11186" y="119879"/>
                </a:lnTo>
                <a:lnTo>
                  <a:pt x="91725" y="128285"/>
                </a:lnTo>
                <a:lnTo>
                  <a:pt x="155109" y="131261"/>
                </a:lnTo>
                <a:lnTo>
                  <a:pt x="229922" y="133178"/>
                </a:lnTo>
                <a:lnTo>
                  <a:pt x="313181" y="133857"/>
                </a:lnTo>
                <a:lnTo>
                  <a:pt x="396441" y="133178"/>
                </a:lnTo>
                <a:lnTo>
                  <a:pt x="471254" y="131261"/>
                </a:lnTo>
                <a:lnTo>
                  <a:pt x="534638" y="128285"/>
                </a:lnTo>
                <a:lnTo>
                  <a:pt x="583607" y="124431"/>
                </a:lnTo>
                <a:lnTo>
                  <a:pt x="626363" y="114807"/>
                </a:lnTo>
                <a:lnTo>
                  <a:pt x="626363" y="19177"/>
                </a:lnTo>
                <a:lnTo>
                  <a:pt x="313181" y="19177"/>
                </a:lnTo>
                <a:lnTo>
                  <a:pt x="229922" y="18488"/>
                </a:lnTo>
                <a:lnTo>
                  <a:pt x="155109" y="16547"/>
                </a:lnTo>
                <a:lnTo>
                  <a:pt x="91725" y="13541"/>
                </a:lnTo>
                <a:lnTo>
                  <a:pt x="42756" y="9656"/>
                </a:lnTo>
                <a:lnTo>
                  <a:pt x="11186" y="5080"/>
                </a:lnTo>
                <a:lnTo>
                  <a:pt x="0" y="0"/>
                </a:lnTo>
                <a:close/>
              </a:path>
              <a:path w="626745" h="133985">
                <a:moveTo>
                  <a:pt x="626363" y="0"/>
                </a:moveTo>
                <a:lnTo>
                  <a:pt x="583607" y="9656"/>
                </a:lnTo>
                <a:lnTo>
                  <a:pt x="534638" y="13541"/>
                </a:lnTo>
                <a:lnTo>
                  <a:pt x="471254" y="16547"/>
                </a:lnTo>
                <a:lnTo>
                  <a:pt x="396441" y="18488"/>
                </a:lnTo>
                <a:lnTo>
                  <a:pt x="313181" y="19177"/>
                </a:lnTo>
                <a:lnTo>
                  <a:pt x="626363" y="19177"/>
                </a:lnTo>
                <a:lnTo>
                  <a:pt x="626363" y="0"/>
                </a:lnTo>
                <a:close/>
              </a:path>
            </a:pathLst>
          </a:custGeom>
          <a:solidFill>
            <a:srgbClr val="EDEDED"/>
          </a:solidFill>
        </p:spPr>
        <p:txBody>
          <a:bodyPr wrap="square" lIns="0" tIns="0" rIns="0" bIns="0" rtlCol="0"/>
          <a:lstStyle/>
          <a:p/>
        </p:txBody>
      </p:sp>
      <p:sp>
        <p:nvSpPr>
          <p:cNvPr id="65" name="object 65"/>
          <p:cNvSpPr/>
          <p:nvPr/>
        </p:nvSpPr>
        <p:spPr>
          <a:xfrm>
            <a:off x="7992618" y="2719133"/>
            <a:ext cx="626745" cy="0"/>
          </a:xfrm>
          <a:custGeom>
            <a:avLst/>
            <a:gdLst/>
            <a:ahLst/>
            <a:cxnLst/>
            <a:rect l="l" t="t" r="r" b="b"/>
            <a:pathLst>
              <a:path w="626745">
                <a:moveTo>
                  <a:pt x="0" y="0"/>
                </a:moveTo>
                <a:lnTo>
                  <a:pt x="626363" y="0"/>
                </a:lnTo>
              </a:path>
            </a:pathLst>
          </a:custGeom>
          <a:ln w="38227">
            <a:solidFill>
              <a:srgbClr val="F5F5F5"/>
            </a:solidFill>
          </a:ln>
        </p:spPr>
        <p:txBody>
          <a:bodyPr wrap="square" lIns="0" tIns="0" rIns="0" bIns="0" rtlCol="0"/>
          <a:lstStyle/>
          <a:p/>
        </p:txBody>
      </p:sp>
      <p:sp>
        <p:nvSpPr>
          <p:cNvPr id="66" name="object 66"/>
          <p:cNvSpPr/>
          <p:nvPr/>
        </p:nvSpPr>
        <p:spPr>
          <a:xfrm>
            <a:off x="7992618" y="2700020"/>
            <a:ext cx="626745" cy="38735"/>
          </a:xfrm>
          <a:custGeom>
            <a:avLst/>
            <a:gdLst/>
            <a:ahLst/>
            <a:cxnLst/>
            <a:rect l="l" t="t" r="r" b="b"/>
            <a:pathLst>
              <a:path w="626745" h="38735">
                <a:moveTo>
                  <a:pt x="626363" y="19050"/>
                </a:moveTo>
                <a:lnTo>
                  <a:pt x="583607" y="28706"/>
                </a:lnTo>
                <a:lnTo>
                  <a:pt x="534638" y="32591"/>
                </a:lnTo>
                <a:lnTo>
                  <a:pt x="471254" y="35597"/>
                </a:lnTo>
                <a:lnTo>
                  <a:pt x="396441" y="37538"/>
                </a:lnTo>
                <a:lnTo>
                  <a:pt x="313181" y="38227"/>
                </a:lnTo>
                <a:lnTo>
                  <a:pt x="229922" y="37538"/>
                </a:lnTo>
                <a:lnTo>
                  <a:pt x="155109" y="35597"/>
                </a:lnTo>
                <a:lnTo>
                  <a:pt x="91725" y="32591"/>
                </a:lnTo>
                <a:lnTo>
                  <a:pt x="42756" y="28706"/>
                </a:lnTo>
                <a:lnTo>
                  <a:pt x="0" y="19050"/>
                </a:lnTo>
                <a:lnTo>
                  <a:pt x="11186" y="13978"/>
                </a:lnTo>
                <a:lnTo>
                  <a:pt x="91725" y="5572"/>
                </a:lnTo>
                <a:lnTo>
                  <a:pt x="155109" y="2596"/>
                </a:lnTo>
                <a:lnTo>
                  <a:pt x="229922" y="679"/>
                </a:lnTo>
                <a:lnTo>
                  <a:pt x="313181" y="0"/>
                </a:lnTo>
                <a:lnTo>
                  <a:pt x="396441" y="679"/>
                </a:lnTo>
                <a:lnTo>
                  <a:pt x="471254" y="2596"/>
                </a:lnTo>
                <a:lnTo>
                  <a:pt x="534638" y="5572"/>
                </a:lnTo>
                <a:lnTo>
                  <a:pt x="583607" y="9426"/>
                </a:lnTo>
                <a:lnTo>
                  <a:pt x="626363" y="19050"/>
                </a:lnTo>
                <a:close/>
              </a:path>
            </a:pathLst>
          </a:custGeom>
          <a:ln w="9525">
            <a:solidFill>
              <a:srgbClr val="585858"/>
            </a:solidFill>
          </a:ln>
        </p:spPr>
        <p:txBody>
          <a:bodyPr wrap="square" lIns="0" tIns="0" rIns="0" bIns="0" rtlCol="0"/>
          <a:lstStyle/>
          <a:p/>
        </p:txBody>
      </p:sp>
      <p:sp>
        <p:nvSpPr>
          <p:cNvPr id="67" name="object 67"/>
          <p:cNvSpPr/>
          <p:nvPr/>
        </p:nvSpPr>
        <p:spPr>
          <a:xfrm>
            <a:off x="7992618" y="2719070"/>
            <a:ext cx="626745" cy="133985"/>
          </a:xfrm>
          <a:custGeom>
            <a:avLst/>
            <a:gdLst/>
            <a:ahLst/>
            <a:cxnLst/>
            <a:rect l="l" t="t" r="r" b="b"/>
            <a:pathLst>
              <a:path w="626745" h="133985">
                <a:moveTo>
                  <a:pt x="626363" y="0"/>
                </a:moveTo>
                <a:lnTo>
                  <a:pt x="626363" y="114807"/>
                </a:lnTo>
                <a:lnTo>
                  <a:pt x="615177" y="119879"/>
                </a:lnTo>
                <a:lnTo>
                  <a:pt x="534638" y="128285"/>
                </a:lnTo>
                <a:lnTo>
                  <a:pt x="471254" y="131261"/>
                </a:lnTo>
                <a:lnTo>
                  <a:pt x="396441" y="133178"/>
                </a:lnTo>
                <a:lnTo>
                  <a:pt x="313181" y="133857"/>
                </a:lnTo>
                <a:lnTo>
                  <a:pt x="229922" y="133178"/>
                </a:lnTo>
                <a:lnTo>
                  <a:pt x="155109" y="131261"/>
                </a:lnTo>
                <a:lnTo>
                  <a:pt x="91725" y="128285"/>
                </a:lnTo>
                <a:lnTo>
                  <a:pt x="42756" y="124431"/>
                </a:lnTo>
                <a:lnTo>
                  <a:pt x="0" y="114807"/>
                </a:lnTo>
                <a:lnTo>
                  <a:pt x="0" y="0"/>
                </a:lnTo>
              </a:path>
            </a:pathLst>
          </a:custGeom>
          <a:ln w="9525">
            <a:solidFill>
              <a:srgbClr val="585858"/>
            </a:solidFill>
          </a:ln>
        </p:spPr>
        <p:txBody>
          <a:bodyPr wrap="square" lIns="0" tIns="0" rIns="0" bIns="0" rtlCol="0"/>
          <a:lstStyle/>
          <a:p/>
        </p:txBody>
      </p:sp>
      <p:sp>
        <p:nvSpPr>
          <p:cNvPr id="68" name="object 68"/>
          <p:cNvSpPr/>
          <p:nvPr/>
        </p:nvSpPr>
        <p:spPr>
          <a:xfrm>
            <a:off x="8256016" y="2862833"/>
            <a:ext cx="59690" cy="48895"/>
          </a:xfrm>
          <a:custGeom>
            <a:avLst/>
            <a:gdLst/>
            <a:ahLst/>
            <a:cxnLst/>
            <a:rect l="l" t="t" r="r" b="b"/>
            <a:pathLst>
              <a:path w="59690" h="48894">
                <a:moveTo>
                  <a:pt x="28955" y="12192"/>
                </a:moveTo>
                <a:lnTo>
                  <a:pt x="16763" y="12192"/>
                </a:lnTo>
                <a:lnTo>
                  <a:pt x="20986" y="27015"/>
                </a:lnTo>
                <a:lnTo>
                  <a:pt x="27876" y="38576"/>
                </a:lnTo>
                <a:lnTo>
                  <a:pt x="36766" y="46089"/>
                </a:lnTo>
                <a:lnTo>
                  <a:pt x="46989" y="48768"/>
                </a:lnTo>
                <a:lnTo>
                  <a:pt x="59181" y="48768"/>
                </a:lnTo>
                <a:lnTo>
                  <a:pt x="48958" y="46089"/>
                </a:lnTo>
                <a:lnTo>
                  <a:pt x="40068" y="38576"/>
                </a:lnTo>
                <a:lnTo>
                  <a:pt x="33178" y="27015"/>
                </a:lnTo>
                <a:lnTo>
                  <a:pt x="28955" y="12192"/>
                </a:lnTo>
                <a:close/>
              </a:path>
              <a:path w="59690" h="48894">
                <a:moveTo>
                  <a:pt x="21843" y="0"/>
                </a:moveTo>
                <a:lnTo>
                  <a:pt x="0" y="12192"/>
                </a:lnTo>
                <a:lnTo>
                  <a:pt x="45719" y="12192"/>
                </a:lnTo>
                <a:lnTo>
                  <a:pt x="21843" y="0"/>
                </a:lnTo>
                <a:close/>
              </a:path>
            </a:pathLst>
          </a:custGeom>
          <a:solidFill>
            <a:srgbClr val="EDEDED"/>
          </a:solidFill>
        </p:spPr>
        <p:txBody>
          <a:bodyPr wrap="square" lIns="0" tIns="0" rIns="0" bIns="0" rtlCol="0"/>
          <a:lstStyle/>
          <a:p/>
        </p:txBody>
      </p:sp>
      <p:sp>
        <p:nvSpPr>
          <p:cNvPr id="69" name="object 69"/>
          <p:cNvSpPr/>
          <p:nvPr/>
        </p:nvSpPr>
        <p:spPr>
          <a:xfrm>
            <a:off x="8309102" y="2862833"/>
            <a:ext cx="37465" cy="48895"/>
          </a:xfrm>
          <a:custGeom>
            <a:avLst/>
            <a:gdLst/>
            <a:ahLst/>
            <a:cxnLst/>
            <a:rect l="l" t="t" r="r" b="b"/>
            <a:pathLst>
              <a:path w="37465" h="48894">
                <a:moveTo>
                  <a:pt x="37338" y="0"/>
                </a:moveTo>
                <a:lnTo>
                  <a:pt x="25146" y="0"/>
                </a:lnTo>
                <a:lnTo>
                  <a:pt x="23270" y="16642"/>
                </a:lnTo>
                <a:lnTo>
                  <a:pt x="18049" y="30940"/>
                </a:lnTo>
                <a:lnTo>
                  <a:pt x="10090" y="41737"/>
                </a:lnTo>
                <a:lnTo>
                  <a:pt x="0" y="47879"/>
                </a:lnTo>
                <a:lnTo>
                  <a:pt x="2031" y="48514"/>
                </a:lnTo>
                <a:lnTo>
                  <a:pt x="4064" y="48768"/>
                </a:lnTo>
                <a:lnTo>
                  <a:pt x="6096" y="48768"/>
                </a:lnTo>
                <a:lnTo>
                  <a:pt x="18264" y="44934"/>
                </a:lnTo>
                <a:lnTo>
                  <a:pt x="28194" y="34480"/>
                </a:lnTo>
                <a:lnTo>
                  <a:pt x="34885" y="18978"/>
                </a:lnTo>
                <a:lnTo>
                  <a:pt x="37338" y="0"/>
                </a:lnTo>
                <a:close/>
              </a:path>
            </a:pathLst>
          </a:custGeom>
          <a:solidFill>
            <a:srgbClr val="BEBEBE"/>
          </a:solidFill>
        </p:spPr>
        <p:txBody>
          <a:bodyPr wrap="square" lIns="0" tIns="0" rIns="0" bIns="0" rtlCol="0"/>
          <a:lstStyle/>
          <a:p/>
        </p:txBody>
      </p:sp>
      <p:sp>
        <p:nvSpPr>
          <p:cNvPr id="70" name="object 70"/>
          <p:cNvSpPr/>
          <p:nvPr/>
        </p:nvSpPr>
        <p:spPr>
          <a:xfrm>
            <a:off x="8256016" y="2862833"/>
            <a:ext cx="90805" cy="48895"/>
          </a:xfrm>
          <a:custGeom>
            <a:avLst/>
            <a:gdLst/>
            <a:ahLst/>
            <a:cxnLst/>
            <a:rect l="l" t="t" r="r" b="b"/>
            <a:pathLst>
              <a:path w="90804" h="48894">
                <a:moveTo>
                  <a:pt x="53085" y="47879"/>
                </a:moveTo>
                <a:lnTo>
                  <a:pt x="63176" y="41737"/>
                </a:lnTo>
                <a:lnTo>
                  <a:pt x="71135" y="30940"/>
                </a:lnTo>
                <a:lnTo>
                  <a:pt x="76356" y="16642"/>
                </a:lnTo>
                <a:lnTo>
                  <a:pt x="78231" y="0"/>
                </a:lnTo>
                <a:lnTo>
                  <a:pt x="90424" y="0"/>
                </a:lnTo>
                <a:lnTo>
                  <a:pt x="87971" y="18978"/>
                </a:lnTo>
                <a:lnTo>
                  <a:pt x="81279" y="34480"/>
                </a:lnTo>
                <a:lnTo>
                  <a:pt x="71350" y="44934"/>
                </a:lnTo>
                <a:lnTo>
                  <a:pt x="59181" y="48768"/>
                </a:lnTo>
                <a:lnTo>
                  <a:pt x="46989" y="48768"/>
                </a:lnTo>
                <a:lnTo>
                  <a:pt x="36766" y="46089"/>
                </a:lnTo>
                <a:lnTo>
                  <a:pt x="27876" y="38576"/>
                </a:lnTo>
                <a:lnTo>
                  <a:pt x="20986" y="27015"/>
                </a:lnTo>
                <a:lnTo>
                  <a:pt x="16763" y="12192"/>
                </a:lnTo>
                <a:lnTo>
                  <a:pt x="0" y="12192"/>
                </a:lnTo>
                <a:lnTo>
                  <a:pt x="21843" y="0"/>
                </a:lnTo>
                <a:lnTo>
                  <a:pt x="45719" y="12192"/>
                </a:lnTo>
                <a:lnTo>
                  <a:pt x="28955" y="12192"/>
                </a:lnTo>
                <a:lnTo>
                  <a:pt x="33178" y="27015"/>
                </a:lnTo>
                <a:lnTo>
                  <a:pt x="40068" y="38576"/>
                </a:lnTo>
                <a:lnTo>
                  <a:pt x="48958" y="46089"/>
                </a:lnTo>
                <a:lnTo>
                  <a:pt x="59181" y="48768"/>
                </a:lnTo>
              </a:path>
            </a:pathLst>
          </a:custGeom>
          <a:ln w="9524">
            <a:solidFill>
              <a:srgbClr val="585858"/>
            </a:solidFill>
          </a:ln>
        </p:spPr>
        <p:txBody>
          <a:bodyPr wrap="square" lIns="0" tIns="0" rIns="0" bIns="0" rtlCol="0"/>
          <a:lstStyle/>
          <a:p/>
        </p:txBody>
      </p:sp>
      <p:sp>
        <p:nvSpPr>
          <p:cNvPr id="71" name="object 71"/>
          <p:cNvSpPr/>
          <p:nvPr/>
        </p:nvSpPr>
        <p:spPr>
          <a:xfrm>
            <a:off x="1102791" y="1147610"/>
            <a:ext cx="1369060" cy="572770"/>
          </a:xfrm>
          <a:custGeom>
            <a:avLst/>
            <a:gdLst/>
            <a:ahLst/>
            <a:cxnLst/>
            <a:rect l="l" t="t" r="r" b="b"/>
            <a:pathLst>
              <a:path w="1369060" h="572769">
                <a:moveTo>
                  <a:pt x="0" y="572604"/>
                </a:moveTo>
                <a:lnTo>
                  <a:pt x="1368678" y="572604"/>
                </a:lnTo>
                <a:lnTo>
                  <a:pt x="1368678" y="0"/>
                </a:lnTo>
                <a:lnTo>
                  <a:pt x="0" y="0"/>
                </a:lnTo>
                <a:lnTo>
                  <a:pt x="0" y="572604"/>
                </a:lnTo>
                <a:close/>
              </a:path>
            </a:pathLst>
          </a:custGeom>
          <a:solidFill>
            <a:srgbClr val="FFFFFF"/>
          </a:solidFill>
        </p:spPr>
        <p:txBody>
          <a:bodyPr wrap="square" lIns="0" tIns="0" rIns="0" bIns="0" rtlCol="0"/>
          <a:lstStyle/>
          <a:p/>
        </p:txBody>
      </p:sp>
      <p:sp>
        <p:nvSpPr>
          <p:cNvPr id="72" name="object 72"/>
          <p:cNvSpPr/>
          <p:nvPr/>
        </p:nvSpPr>
        <p:spPr>
          <a:xfrm>
            <a:off x="1102791" y="1147610"/>
            <a:ext cx="1369060" cy="572770"/>
          </a:xfrm>
          <a:custGeom>
            <a:avLst/>
            <a:gdLst/>
            <a:ahLst/>
            <a:cxnLst/>
            <a:rect l="l" t="t" r="r" b="b"/>
            <a:pathLst>
              <a:path w="1369060" h="572769">
                <a:moveTo>
                  <a:pt x="0" y="572604"/>
                </a:moveTo>
                <a:lnTo>
                  <a:pt x="1368678" y="572604"/>
                </a:lnTo>
                <a:lnTo>
                  <a:pt x="1368678" y="0"/>
                </a:lnTo>
                <a:lnTo>
                  <a:pt x="0" y="0"/>
                </a:lnTo>
                <a:lnTo>
                  <a:pt x="0" y="572604"/>
                </a:lnTo>
                <a:close/>
              </a:path>
            </a:pathLst>
          </a:custGeom>
          <a:ln w="9525">
            <a:solidFill>
              <a:srgbClr val="585858"/>
            </a:solidFill>
          </a:ln>
        </p:spPr>
        <p:txBody>
          <a:bodyPr wrap="square" lIns="0" tIns="0" rIns="0" bIns="0" rtlCol="0"/>
          <a:lstStyle/>
          <a:p/>
        </p:txBody>
      </p:sp>
      <p:sp>
        <p:nvSpPr>
          <p:cNvPr id="73" name="object 73"/>
          <p:cNvSpPr/>
          <p:nvPr/>
        </p:nvSpPr>
        <p:spPr>
          <a:xfrm>
            <a:off x="1482597" y="1458341"/>
            <a:ext cx="60960" cy="0"/>
          </a:xfrm>
          <a:custGeom>
            <a:avLst/>
            <a:gdLst/>
            <a:ahLst/>
            <a:cxnLst/>
            <a:rect l="l" t="t" r="r" b="b"/>
            <a:pathLst>
              <a:path w="60959">
                <a:moveTo>
                  <a:pt x="60579" y="0"/>
                </a:moveTo>
                <a:lnTo>
                  <a:pt x="0" y="0"/>
                </a:lnTo>
              </a:path>
            </a:pathLst>
          </a:custGeom>
          <a:ln w="9525">
            <a:solidFill>
              <a:srgbClr val="999999"/>
            </a:solidFill>
          </a:ln>
        </p:spPr>
        <p:txBody>
          <a:bodyPr wrap="square" lIns="0" tIns="0" rIns="0" bIns="0" rtlCol="0"/>
          <a:lstStyle/>
          <a:p/>
        </p:txBody>
      </p:sp>
      <p:sp>
        <p:nvSpPr>
          <p:cNvPr id="74" name="object 74"/>
          <p:cNvSpPr/>
          <p:nvPr/>
        </p:nvSpPr>
        <p:spPr>
          <a:xfrm>
            <a:off x="1142504" y="1415033"/>
            <a:ext cx="340360" cy="86995"/>
          </a:xfrm>
          <a:custGeom>
            <a:avLst/>
            <a:gdLst/>
            <a:ahLst/>
            <a:cxnLst/>
            <a:rect l="l" t="t" r="r" b="b"/>
            <a:pathLst>
              <a:path w="340359" h="86994">
                <a:moveTo>
                  <a:pt x="333489" y="0"/>
                </a:moveTo>
                <a:lnTo>
                  <a:pt x="6477" y="0"/>
                </a:lnTo>
                <a:lnTo>
                  <a:pt x="0" y="6476"/>
                </a:lnTo>
                <a:lnTo>
                  <a:pt x="0" y="80263"/>
                </a:lnTo>
                <a:lnTo>
                  <a:pt x="6477" y="86740"/>
                </a:lnTo>
                <a:lnTo>
                  <a:pt x="333489" y="86740"/>
                </a:lnTo>
                <a:lnTo>
                  <a:pt x="339966" y="80263"/>
                </a:lnTo>
                <a:lnTo>
                  <a:pt x="339966" y="6476"/>
                </a:lnTo>
                <a:lnTo>
                  <a:pt x="333489" y="0"/>
                </a:lnTo>
                <a:close/>
              </a:path>
            </a:pathLst>
          </a:custGeom>
          <a:solidFill>
            <a:srgbClr val="CCCCCC"/>
          </a:solidFill>
        </p:spPr>
        <p:txBody>
          <a:bodyPr wrap="square" lIns="0" tIns="0" rIns="0" bIns="0" rtlCol="0"/>
          <a:lstStyle/>
          <a:p/>
        </p:txBody>
      </p:sp>
      <p:sp>
        <p:nvSpPr>
          <p:cNvPr id="75" name="object 75"/>
          <p:cNvSpPr/>
          <p:nvPr/>
        </p:nvSpPr>
        <p:spPr>
          <a:xfrm>
            <a:off x="1142504" y="1415033"/>
            <a:ext cx="340360" cy="86995"/>
          </a:xfrm>
          <a:custGeom>
            <a:avLst/>
            <a:gdLst/>
            <a:ahLst/>
            <a:cxnLst/>
            <a:rect l="l" t="t" r="r" b="b"/>
            <a:pathLst>
              <a:path w="340359" h="86994">
                <a:moveTo>
                  <a:pt x="0" y="14477"/>
                </a:moveTo>
                <a:lnTo>
                  <a:pt x="0" y="6476"/>
                </a:lnTo>
                <a:lnTo>
                  <a:pt x="6477" y="0"/>
                </a:lnTo>
                <a:lnTo>
                  <a:pt x="14452" y="0"/>
                </a:lnTo>
                <a:lnTo>
                  <a:pt x="325488" y="0"/>
                </a:lnTo>
                <a:lnTo>
                  <a:pt x="333489" y="0"/>
                </a:lnTo>
                <a:lnTo>
                  <a:pt x="339966" y="6476"/>
                </a:lnTo>
                <a:lnTo>
                  <a:pt x="339966" y="14477"/>
                </a:lnTo>
                <a:lnTo>
                  <a:pt x="339966" y="72262"/>
                </a:lnTo>
                <a:lnTo>
                  <a:pt x="339966" y="80263"/>
                </a:lnTo>
                <a:lnTo>
                  <a:pt x="333489" y="86740"/>
                </a:lnTo>
                <a:lnTo>
                  <a:pt x="325488" y="86740"/>
                </a:lnTo>
                <a:lnTo>
                  <a:pt x="14452" y="86740"/>
                </a:lnTo>
                <a:lnTo>
                  <a:pt x="6477"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76" name="object 76"/>
          <p:cNvSpPr/>
          <p:nvPr/>
        </p:nvSpPr>
        <p:spPr>
          <a:xfrm>
            <a:off x="1543177" y="1415033"/>
            <a:ext cx="340360" cy="86995"/>
          </a:xfrm>
          <a:custGeom>
            <a:avLst/>
            <a:gdLst/>
            <a:ahLst/>
            <a:cxnLst/>
            <a:rect l="l" t="t" r="r" b="b"/>
            <a:pathLst>
              <a:path w="340360" h="86994">
                <a:moveTo>
                  <a:pt x="333374" y="0"/>
                </a:moveTo>
                <a:lnTo>
                  <a:pt x="6476" y="0"/>
                </a:lnTo>
                <a:lnTo>
                  <a:pt x="0" y="6476"/>
                </a:lnTo>
                <a:lnTo>
                  <a:pt x="0" y="80263"/>
                </a:lnTo>
                <a:lnTo>
                  <a:pt x="6476" y="86740"/>
                </a:lnTo>
                <a:lnTo>
                  <a:pt x="333374" y="86740"/>
                </a:lnTo>
                <a:lnTo>
                  <a:pt x="339852" y="80263"/>
                </a:lnTo>
                <a:lnTo>
                  <a:pt x="339852" y="6476"/>
                </a:lnTo>
                <a:lnTo>
                  <a:pt x="333374" y="0"/>
                </a:lnTo>
                <a:close/>
              </a:path>
            </a:pathLst>
          </a:custGeom>
          <a:solidFill>
            <a:srgbClr val="CCCCCC"/>
          </a:solidFill>
        </p:spPr>
        <p:txBody>
          <a:bodyPr wrap="square" lIns="0" tIns="0" rIns="0" bIns="0" rtlCol="0"/>
          <a:lstStyle/>
          <a:p/>
        </p:txBody>
      </p:sp>
      <p:sp>
        <p:nvSpPr>
          <p:cNvPr id="77" name="object 77"/>
          <p:cNvSpPr/>
          <p:nvPr/>
        </p:nvSpPr>
        <p:spPr>
          <a:xfrm>
            <a:off x="1543177" y="1415033"/>
            <a:ext cx="340360" cy="86995"/>
          </a:xfrm>
          <a:custGeom>
            <a:avLst/>
            <a:gdLst/>
            <a:ahLst/>
            <a:cxnLst/>
            <a:rect l="l" t="t" r="r" b="b"/>
            <a:pathLst>
              <a:path w="340360" h="86994">
                <a:moveTo>
                  <a:pt x="0" y="14477"/>
                </a:moveTo>
                <a:lnTo>
                  <a:pt x="0" y="6476"/>
                </a:lnTo>
                <a:lnTo>
                  <a:pt x="6476" y="0"/>
                </a:lnTo>
                <a:lnTo>
                  <a:pt x="14350" y="0"/>
                </a:lnTo>
                <a:lnTo>
                  <a:pt x="325373" y="0"/>
                </a:lnTo>
                <a:lnTo>
                  <a:pt x="333374" y="0"/>
                </a:lnTo>
                <a:lnTo>
                  <a:pt x="339852" y="6476"/>
                </a:lnTo>
                <a:lnTo>
                  <a:pt x="339852" y="14477"/>
                </a:lnTo>
                <a:lnTo>
                  <a:pt x="339852" y="72262"/>
                </a:lnTo>
                <a:lnTo>
                  <a:pt x="339852" y="80263"/>
                </a:lnTo>
                <a:lnTo>
                  <a:pt x="333374" y="86740"/>
                </a:lnTo>
                <a:lnTo>
                  <a:pt x="325373" y="86740"/>
                </a:lnTo>
                <a:lnTo>
                  <a:pt x="14350"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78" name="object 78"/>
          <p:cNvSpPr/>
          <p:nvPr/>
        </p:nvSpPr>
        <p:spPr>
          <a:xfrm>
            <a:off x="1943735" y="1415033"/>
            <a:ext cx="340360" cy="86995"/>
          </a:xfrm>
          <a:custGeom>
            <a:avLst/>
            <a:gdLst/>
            <a:ahLst/>
            <a:cxnLst/>
            <a:rect l="l" t="t" r="r" b="b"/>
            <a:pathLst>
              <a:path w="340360" h="86994">
                <a:moveTo>
                  <a:pt x="333501" y="0"/>
                </a:moveTo>
                <a:lnTo>
                  <a:pt x="6476" y="0"/>
                </a:lnTo>
                <a:lnTo>
                  <a:pt x="0" y="6476"/>
                </a:lnTo>
                <a:lnTo>
                  <a:pt x="0" y="80263"/>
                </a:lnTo>
                <a:lnTo>
                  <a:pt x="6476" y="86740"/>
                </a:lnTo>
                <a:lnTo>
                  <a:pt x="333501" y="86740"/>
                </a:lnTo>
                <a:lnTo>
                  <a:pt x="339978" y="80263"/>
                </a:lnTo>
                <a:lnTo>
                  <a:pt x="339978" y="6476"/>
                </a:lnTo>
                <a:lnTo>
                  <a:pt x="333501" y="0"/>
                </a:lnTo>
                <a:close/>
              </a:path>
            </a:pathLst>
          </a:custGeom>
          <a:solidFill>
            <a:srgbClr val="CCCCCC"/>
          </a:solidFill>
        </p:spPr>
        <p:txBody>
          <a:bodyPr wrap="square" lIns="0" tIns="0" rIns="0" bIns="0" rtlCol="0"/>
          <a:lstStyle/>
          <a:p/>
        </p:txBody>
      </p:sp>
      <p:sp>
        <p:nvSpPr>
          <p:cNvPr id="79" name="object 79"/>
          <p:cNvSpPr/>
          <p:nvPr/>
        </p:nvSpPr>
        <p:spPr>
          <a:xfrm>
            <a:off x="1943735" y="1415033"/>
            <a:ext cx="340360" cy="86995"/>
          </a:xfrm>
          <a:custGeom>
            <a:avLst/>
            <a:gdLst/>
            <a:ahLst/>
            <a:cxnLst/>
            <a:rect l="l" t="t" r="r" b="b"/>
            <a:pathLst>
              <a:path w="340360" h="86994">
                <a:moveTo>
                  <a:pt x="0" y="14477"/>
                </a:moveTo>
                <a:lnTo>
                  <a:pt x="0" y="6476"/>
                </a:lnTo>
                <a:lnTo>
                  <a:pt x="6476" y="0"/>
                </a:lnTo>
                <a:lnTo>
                  <a:pt x="14477" y="0"/>
                </a:lnTo>
                <a:lnTo>
                  <a:pt x="325500" y="0"/>
                </a:lnTo>
                <a:lnTo>
                  <a:pt x="333501" y="0"/>
                </a:lnTo>
                <a:lnTo>
                  <a:pt x="339978" y="6476"/>
                </a:lnTo>
                <a:lnTo>
                  <a:pt x="339978" y="14477"/>
                </a:lnTo>
                <a:lnTo>
                  <a:pt x="339978" y="72262"/>
                </a:lnTo>
                <a:lnTo>
                  <a:pt x="339978" y="80263"/>
                </a:lnTo>
                <a:lnTo>
                  <a:pt x="333501" y="86740"/>
                </a:lnTo>
                <a:lnTo>
                  <a:pt x="325500" y="86740"/>
                </a:lnTo>
                <a:lnTo>
                  <a:pt x="14477" y="86740"/>
                </a:lnTo>
                <a:lnTo>
                  <a:pt x="6476"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80" name="object 80"/>
          <p:cNvSpPr/>
          <p:nvPr/>
        </p:nvSpPr>
        <p:spPr>
          <a:xfrm>
            <a:off x="1176477" y="1506474"/>
            <a:ext cx="272415" cy="163830"/>
          </a:xfrm>
          <a:custGeom>
            <a:avLst/>
            <a:gdLst/>
            <a:ahLst/>
            <a:cxnLst/>
            <a:rect l="l" t="t" r="r" b="b"/>
            <a:pathLst>
              <a:path w="272415" h="163830">
                <a:moveTo>
                  <a:pt x="271957" y="41528"/>
                </a:moveTo>
                <a:lnTo>
                  <a:pt x="0" y="41528"/>
                </a:lnTo>
                <a:lnTo>
                  <a:pt x="0" y="163449"/>
                </a:lnTo>
                <a:lnTo>
                  <a:pt x="271957" y="163449"/>
                </a:lnTo>
                <a:lnTo>
                  <a:pt x="271957" y="41528"/>
                </a:lnTo>
                <a:close/>
              </a:path>
              <a:path w="272415" h="163830">
                <a:moveTo>
                  <a:pt x="77711" y="0"/>
                </a:moveTo>
                <a:lnTo>
                  <a:pt x="45326" y="41528"/>
                </a:lnTo>
                <a:lnTo>
                  <a:pt x="113334" y="41528"/>
                </a:lnTo>
                <a:lnTo>
                  <a:pt x="77711" y="0"/>
                </a:lnTo>
                <a:close/>
              </a:path>
            </a:pathLst>
          </a:custGeom>
          <a:solidFill>
            <a:srgbClr val="EDEDED"/>
          </a:solidFill>
        </p:spPr>
        <p:txBody>
          <a:bodyPr wrap="square" lIns="0" tIns="0" rIns="0" bIns="0" rtlCol="0"/>
          <a:lstStyle/>
          <a:p/>
        </p:txBody>
      </p:sp>
      <p:sp>
        <p:nvSpPr>
          <p:cNvPr id="81" name="object 81"/>
          <p:cNvSpPr/>
          <p:nvPr/>
        </p:nvSpPr>
        <p:spPr>
          <a:xfrm>
            <a:off x="1176477" y="1506474"/>
            <a:ext cx="272415" cy="163830"/>
          </a:xfrm>
          <a:custGeom>
            <a:avLst/>
            <a:gdLst/>
            <a:ahLst/>
            <a:cxnLst/>
            <a:rect l="l" t="t" r="r" b="b"/>
            <a:pathLst>
              <a:path w="272415" h="163830">
                <a:moveTo>
                  <a:pt x="0" y="41528"/>
                </a:moveTo>
                <a:lnTo>
                  <a:pt x="45326" y="41528"/>
                </a:lnTo>
                <a:lnTo>
                  <a:pt x="77711" y="0"/>
                </a:lnTo>
                <a:lnTo>
                  <a:pt x="113334" y="41528"/>
                </a:lnTo>
                <a:lnTo>
                  <a:pt x="271957" y="41528"/>
                </a:lnTo>
                <a:lnTo>
                  <a:pt x="271957" y="61849"/>
                </a:lnTo>
                <a:lnTo>
                  <a:pt x="271957" y="92328"/>
                </a:lnTo>
                <a:lnTo>
                  <a:pt x="271957" y="163449"/>
                </a:lnTo>
                <a:lnTo>
                  <a:pt x="113334" y="163449"/>
                </a:lnTo>
                <a:lnTo>
                  <a:pt x="45326" y="163449"/>
                </a:lnTo>
                <a:lnTo>
                  <a:pt x="0" y="163449"/>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82" name="object 82"/>
          <p:cNvSpPr/>
          <p:nvPr/>
        </p:nvSpPr>
        <p:spPr>
          <a:xfrm>
            <a:off x="1577086" y="1506474"/>
            <a:ext cx="272415" cy="163830"/>
          </a:xfrm>
          <a:custGeom>
            <a:avLst/>
            <a:gdLst/>
            <a:ahLst/>
            <a:cxnLst/>
            <a:rect l="l" t="t" r="r" b="b"/>
            <a:pathLst>
              <a:path w="272414" h="163830">
                <a:moveTo>
                  <a:pt x="272033" y="41528"/>
                </a:moveTo>
                <a:lnTo>
                  <a:pt x="0" y="41528"/>
                </a:lnTo>
                <a:lnTo>
                  <a:pt x="0" y="163449"/>
                </a:lnTo>
                <a:lnTo>
                  <a:pt x="272033" y="163449"/>
                </a:lnTo>
                <a:lnTo>
                  <a:pt x="272033" y="41528"/>
                </a:lnTo>
                <a:close/>
              </a:path>
              <a:path w="272414" h="163830">
                <a:moveTo>
                  <a:pt x="77724" y="0"/>
                </a:moveTo>
                <a:lnTo>
                  <a:pt x="45338" y="41528"/>
                </a:lnTo>
                <a:lnTo>
                  <a:pt x="113283" y="41528"/>
                </a:lnTo>
                <a:lnTo>
                  <a:pt x="77724" y="0"/>
                </a:lnTo>
                <a:close/>
              </a:path>
            </a:pathLst>
          </a:custGeom>
          <a:solidFill>
            <a:srgbClr val="EDEDED"/>
          </a:solidFill>
        </p:spPr>
        <p:txBody>
          <a:bodyPr wrap="square" lIns="0" tIns="0" rIns="0" bIns="0" rtlCol="0"/>
          <a:lstStyle/>
          <a:p/>
        </p:txBody>
      </p:sp>
      <p:sp>
        <p:nvSpPr>
          <p:cNvPr id="83" name="object 83"/>
          <p:cNvSpPr/>
          <p:nvPr/>
        </p:nvSpPr>
        <p:spPr>
          <a:xfrm>
            <a:off x="1577086" y="1506474"/>
            <a:ext cx="272415" cy="163830"/>
          </a:xfrm>
          <a:custGeom>
            <a:avLst/>
            <a:gdLst/>
            <a:ahLst/>
            <a:cxnLst/>
            <a:rect l="l" t="t" r="r" b="b"/>
            <a:pathLst>
              <a:path w="272414" h="163830">
                <a:moveTo>
                  <a:pt x="0" y="41528"/>
                </a:moveTo>
                <a:lnTo>
                  <a:pt x="45338" y="41528"/>
                </a:lnTo>
                <a:lnTo>
                  <a:pt x="77724" y="0"/>
                </a:lnTo>
                <a:lnTo>
                  <a:pt x="113283" y="41528"/>
                </a:lnTo>
                <a:lnTo>
                  <a:pt x="272033" y="41528"/>
                </a:lnTo>
                <a:lnTo>
                  <a:pt x="272033" y="61849"/>
                </a:lnTo>
                <a:lnTo>
                  <a:pt x="272033" y="92328"/>
                </a:lnTo>
                <a:lnTo>
                  <a:pt x="272033" y="163449"/>
                </a:lnTo>
                <a:lnTo>
                  <a:pt x="113283" y="163449"/>
                </a:lnTo>
                <a:lnTo>
                  <a:pt x="45338" y="163449"/>
                </a:lnTo>
                <a:lnTo>
                  <a:pt x="0" y="163449"/>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84" name="object 84"/>
          <p:cNvSpPr/>
          <p:nvPr/>
        </p:nvSpPr>
        <p:spPr>
          <a:xfrm>
            <a:off x="1977770" y="1506474"/>
            <a:ext cx="272415" cy="163830"/>
          </a:xfrm>
          <a:custGeom>
            <a:avLst/>
            <a:gdLst/>
            <a:ahLst/>
            <a:cxnLst/>
            <a:rect l="l" t="t" r="r" b="b"/>
            <a:pathLst>
              <a:path w="272414" h="163830">
                <a:moveTo>
                  <a:pt x="271906" y="41528"/>
                </a:moveTo>
                <a:lnTo>
                  <a:pt x="0" y="41528"/>
                </a:lnTo>
                <a:lnTo>
                  <a:pt x="0" y="163449"/>
                </a:lnTo>
                <a:lnTo>
                  <a:pt x="271906" y="163449"/>
                </a:lnTo>
                <a:lnTo>
                  <a:pt x="271906" y="41528"/>
                </a:lnTo>
                <a:close/>
              </a:path>
              <a:path w="272414" h="163830">
                <a:moveTo>
                  <a:pt x="77724" y="0"/>
                </a:moveTo>
                <a:lnTo>
                  <a:pt x="45339" y="41528"/>
                </a:lnTo>
                <a:lnTo>
                  <a:pt x="113284" y="41528"/>
                </a:lnTo>
                <a:lnTo>
                  <a:pt x="77724" y="0"/>
                </a:lnTo>
                <a:close/>
              </a:path>
            </a:pathLst>
          </a:custGeom>
          <a:solidFill>
            <a:srgbClr val="EDEDED"/>
          </a:solidFill>
        </p:spPr>
        <p:txBody>
          <a:bodyPr wrap="square" lIns="0" tIns="0" rIns="0" bIns="0" rtlCol="0"/>
          <a:lstStyle/>
          <a:p/>
        </p:txBody>
      </p:sp>
      <p:sp>
        <p:nvSpPr>
          <p:cNvPr id="85" name="object 85"/>
          <p:cNvSpPr/>
          <p:nvPr/>
        </p:nvSpPr>
        <p:spPr>
          <a:xfrm>
            <a:off x="1977770" y="1506474"/>
            <a:ext cx="272415" cy="163830"/>
          </a:xfrm>
          <a:custGeom>
            <a:avLst/>
            <a:gdLst/>
            <a:ahLst/>
            <a:cxnLst/>
            <a:rect l="l" t="t" r="r" b="b"/>
            <a:pathLst>
              <a:path w="272414" h="163830">
                <a:moveTo>
                  <a:pt x="0" y="41528"/>
                </a:moveTo>
                <a:lnTo>
                  <a:pt x="45339" y="41528"/>
                </a:lnTo>
                <a:lnTo>
                  <a:pt x="77724" y="0"/>
                </a:lnTo>
                <a:lnTo>
                  <a:pt x="113284" y="41528"/>
                </a:lnTo>
                <a:lnTo>
                  <a:pt x="271906" y="41528"/>
                </a:lnTo>
                <a:lnTo>
                  <a:pt x="271906" y="61849"/>
                </a:lnTo>
                <a:lnTo>
                  <a:pt x="271906" y="92328"/>
                </a:lnTo>
                <a:lnTo>
                  <a:pt x="271906" y="163449"/>
                </a:lnTo>
                <a:lnTo>
                  <a:pt x="113284" y="163449"/>
                </a:lnTo>
                <a:lnTo>
                  <a:pt x="45339" y="163449"/>
                </a:lnTo>
                <a:lnTo>
                  <a:pt x="0" y="163449"/>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86" name="object 86"/>
          <p:cNvSpPr/>
          <p:nvPr/>
        </p:nvSpPr>
        <p:spPr>
          <a:xfrm>
            <a:off x="1801367" y="1211707"/>
            <a:ext cx="626745" cy="133985"/>
          </a:xfrm>
          <a:custGeom>
            <a:avLst/>
            <a:gdLst/>
            <a:ahLst/>
            <a:cxnLst/>
            <a:rect l="l" t="t" r="r" b="b"/>
            <a:pathLst>
              <a:path w="626744" h="133984">
                <a:moveTo>
                  <a:pt x="0" y="0"/>
                </a:moveTo>
                <a:lnTo>
                  <a:pt x="0" y="114680"/>
                </a:lnTo>
                <a:lnTo>
                  <a:pt x="11186" y="119805"/>
                </a:lnTo>
                <a:lnTo>
                  <a:pt x="91725" y="128269"/>
                </a:lnTo>
                <a:lnTo>
                  <a:pt x="155109" y="131256"/>
                </a:lnTo>
                <a:lnTo>
                  <a:pt x="229922" y="133178"/>
                </a:lnTo>
                <a:lnTo>
                  <a:pt x="313181" y="133857"/>
                </a:lnTo>
                <a:lnTo>
                  <a:pt x="396441" y="133178"/>
                </a:lnTo>
                <a:lnTo>
                  <a:pt x="471254" y="131256"/>
                </a:lnTo>
                <a:lnTo>
                  <a:pt x="534638" y="128269"/>
                </a:lnTo>
                <a:lnTo>
                  <a:pt x="583607" y="124394"/>
                </a:lnTo>
                <a:lnTo>
                  <a:pt x="626363" y="114680"/>
                </a:lnTo>
                <a:lnTo>
                  <a:pt x="626363" y="19176"/>
                </a:lnTo>
                <a:lnTo>
                  <a:pt x="313181" y="19176"/>
                </a:lnTo>
                <a:lnTo>
                  <a:pt x="229922" y="18488"/>
                </a:lnTo>
                <a:lnTo>
                  <a:pt x="155109" y="16547"/>
                </a:lnTo>
                <a:lnTo>
                  <a:pt x="91725" y="13541"/>
                </a:lnTo>
                <a:lnTo>
                  <a:pt x="42756" y="9656"/>
                </a:lnTo>
                <a:lnTo>
                  <a:pt x="11186" y="5080"/>
                </a:lnTo>
                <a:lnTo>
                  <a:pt x="0" y="0"/>
                </a:lnTo>
                <a:close/>
              </a:path>
              <a:path w="626744" h="133984">
                <a:moveTo>
                  <a:pt x="626363" y="0"/>
                </a:moveTo>
                <a:lnTo>
                  <a:pt x="583607" y="9656"/>
                </a:lnTo>
                <a:lnTo>
                  <a:pt x="534638" y="13541"/>
                </a:lnTo>
                <a:lnTo>
                  <a:pt x="471254" y="16547"/>
                </a:lnTo>
                <a:lnTo>
                  <a:pt x="396441" y="18488"/>
                </a:lnTo>
                <a:lnTo>
                  <a:pt x="313181" y="19176"/>
                </a:lnTo>
                <a:lnTo>
                  <a:pt x="626363" y="19176"/>
                </a:lnTo>
                <a:lnTo>
                  <a:pt x="626363" y="0"/>
                </a:lnTo>
                <a:close/>
              </a:path>
            </a:pathLst>
          </a:custGeom>
          <a:solidFill>
            <a:srgbClr val="EDEDED"/>
          </a:solidFill>
        </p:spPr>
        <p:txBody>
          <a:bodyPr wrap="square" lIns="0" tIns="0" rIns="0" bIns="0" rtlCol="0"/>
          <a:lstStyle/>
          <a:p/>
        </p:txBody>
      </p:sp>
      <p:sp>
        <p:nvSpPr>
          <p:cNvPr id="87" name="object 87"/>
          <p:cNvSpPr/>
          <p:nvPr/>
        </p:nvSpPr>
        <p:spPr>
          <a:xfrm>
            <a:off x="1801367" y="1211770"/>
            <a:ext cx="626745" cy="0"/>
          </a:xfrm>
          <a:custGeom>
            <a:avLst/>
            <a:gdLst/>
            <a:ahLst/>
            <a:cxnLst/>
            <a:rect l="l" t="t" r="r" b="b"/>
            <a:pathLst>
              <a:path w="626744">
                <a:moveTo>
                  <a:pt x="0" y="0"/>
                </a:moveTo>
                <a:lnTo>
                  <a:pt x="626363" y="0"/>
                </a:lnTo>
              </a:path>
            </a:pathLst>
          </a:custGeom>
          <a:ln w="38226">
            <a:solidFill>
              <a:srgbClr val="F5F5F5"/>
            </a:solidFill>
          </a:ln>
        </p:spPr>
        <p:txBody>
          <a:bodyPr wrap="square" lIns="0" tIns="0" rIns="0" bIns="0" rtlCol="0"/>
          <a:lstStyle/>
          <a:p/>
        </p:txBody>
      </p:sp>
      <p:sp>
        <p:nvSpPr>
          <p:cNvPr id="88" name="object 88"/>
          <p:cNvSpPr/>
          <p:nvPr/>
        </p:nvSpPr>
        <p:spPr>
          <a:xfrm>
            <a:off x="1801367" y="1192657"/>
            <a:ext cx="626745" cy="38735"/>
          </a:xfrm>
          <a:custGeom>
            <a:avLst/>
            <a:gdLst/>
            <a:ahLst/>
            <a:cxnLst/>
            <a:rect l="l" t="t" r="r" b="b"/>
            <a:pathLst>
              <a:path w="626744" h="38734">
                <a:moveTo>
                  <a:pt x="626363" y="19050"/>
                </a:moveTo>
                <a:lnTo>
                  <a:pt x="583607" y="28706"/>
                </a:lnTo>
                <a:lnTo>
                  <a:pt x="534638" y="32591"/>
                </a:lnTo>
                <a:lnTo>
                  <a:pt x="471254" y="35597"/>
                </a:lnTo>
                <a:lnTo>
                  <a:pt x="396441" y="37538"/>
                </a:lnTo>
                <a:lnTo>
                  <a:pt x="313181" y="38226"/>
                </a:lnTo>
                <a:lnTo>
                  <a:pt x="229922" y="37538"/>
                </a:lnTo>
                <a:lnTo>
                  <a:pt x="155109" y="35597"/>
                </a:lnTo>
                <a:lnTo>
                  <a:pt x="91725" y="32591"/>
                </a:lnTo>
                <a:lnTo>
                  <a:pt x="42756" y="28706"/>
                </a:lnTo>
                <a:lnTo>
                  <a:pt x="0" y="19050"/>
                </a:lnTo>
                <a:lnTo>
                  <a:pt x="11186" y="13978"/>
                </a:lnTo>
                <a:lnTo>
                  <a:pt x="91725" y="5572"/>
                </a:lnTo>
                <a:lnTo>
                  <a:pt x="155109" y="2596"/>
                </a:lnTo>
                <a:lnTo>
                  <a:pt x="229922" y="679"/>
                </a:lnTo>
                <a:lnTo>
                  <a:pt x="313181" y="0"/>
                </a:lnTo>
                <a:lnTo>
                  <a:pt x="396441" y="679"/>
                </a:lnTo>
                <a:lnTo>
                  <a:pt x="471254" y="2596"/>
                </a:lnTo>
                <a:lnTo>
                  <a:pt x="534638" y="5572"/>
                </a:lnTo>
                <a:lnTo>
                  <a:pt x="583607" y="9426"/>
                </a:lnTo>
                <a:lnTo>
                  <a:pt x="626363" y="19050"/>
                </a:lnTo>
                <a:close/>
              </a:path>
            </a:pathLst>
          </a:custGeom>
          <a:ln w="9525">
            <a:solidFill>
              <a:srgbClr val="585858"/>
            </a:solidFill>
          </a:ln>
        </p:spPr>
        <p:txBody>
          <a:bodyPr wrap="square" lIns="0" tIns="0" rIns="0" bIns="0" rtlCol="0"/>
          <a:lstStyle/>
          <a:p/>
        </p:txBody>
      </p:sp>
      <p:sp>
        <p:nvSpPr>
          <p:cNvPr id="89" name="object 89"/>
          <p:cNvSpPr/>
          <p:nvPr/>
        </p:nvSpPr>
        <p:spPr>
          <a:xfrm>
            <a:off x="1801367" y="1211707"/>
            <a:ext cx="626745" cy="133985"/>
          </a:xfrm>
          <a:custGeom>
            <a:avLst/>
            <a:gdLst/>
            <a:ahLst/>
            <a:cxnLst/>
            <a:rect l="l" t="t" r="r" b="b"/>
            <a:pathLst>
              <a:path w="626744" h="133984">
                <a:moveTo>
                  <a:pt x="626363" y="0"/>
                </a:moveTo>
                <a:lnTo>
                  <a:pt x="626363" y="114680"/>
                </a:lnTo>
                <a:lnTo>
                  <a:pt x="615177" y="119805"/>
                </a:lnTo>
                <a:lnTo>
                  <a:pt x="534638" y="128269"/>
                </a:lnTo>
                <a:lnTo>
                  <a:pt x="471254" y="131256"/>
                </a:lnTo>
                <a:lnTo>
                  <a:pt x="396441" y="133178"/>
                </a:lnTo>
                <a:lnTo>
                  <a:pt x="313181" y="133857"/>
                </a:lnTo>
                <a:lnTo>
                  <a:pt x="229922" y="133178"/>
                </a:lnTo>
                <a:lnTo>
                  <a:pt x="155109" y="131256"/>
                </a:lnTo>
                <a:lnTo>
                  <a:pt x="91725" y="128269"/>
                </a:lnTo>
                <a:lnTo>
                  <a:pt x="42756" y="124394"/>
                </a:lnTo>
                <a:lnTo>
                  <a:pt x="0" y="114680"/>
                </a:lnTo>
                <a:lnTo>
                  <a:pt x="0" y="0"/>
                </a:lnTo>
              </a:path>
            </a:pathLst>
          </a:custGeom>
          <a:ln w="9525">
            <a:solidFill>
              <a:srgbClr val="585858"/>
            </a:solidFill>
          </a:ln>
        </p:spPr>
        <p:txBody>
          <a:bodyPr wrap="square" lIns="0" tIns="0" rIns="0" bIns="0" rtlCol="0"/>
          <a:lstStyle/>
          <a:p/>
        </p:txBody>
      </p:sp>
      <p:sp>
        <p:nvSpPr>
          <p:cNvPr id="90" name="object 90"/>
          <p:cNvSpPr/>
          <p:nvPr/>
        </p:nvSpPr>
        <p:spPr>
          <a:xfrm>
            <a:off x="2064766" y="1355471"/>
            <a:ext cx="59690" cy="48895"/>
          </a:xfrm>
          <a:custGeom>
            <a:avLst/>
            <a:gdLst/>
            <a:ahLst/>
            <a:cxnLst/>
            <a:rect l="l" t="t" r="r" b="b"/>
            <a:pathLst>
              <a:path w="59689" h="48894">
                <a:moveTo>
                  <a:pt x="28956" y="12191"/>
                </a:moveTo>
                <a:lnTo>
                  <a:pt x="16763" y="12191"/>
                </a:lnTo>
                <a:lnTo>
                  <a:pt x="20986" y="26961"/>
                </a:lnTo>
                <a:lnTo>
                  <a:pt x="27876" y="38528"/>
                </a:lnTo>
                <a:lnTo>
                  <a:pt x="36766" y="46071"/>
                </a:lnTo>
                <a:lnTo>
                  <a:pt x="46989" y="48767"/>
                </a:lnTo>
                <a:lnTo>
                  <a:pt x="59181" y="48767"/>
                </a:lnTo>
                <a:lnTo>
                  <a:pt x="48958" y="46071"/>
                </a:lnTo>
                <a:lnTo>
                  <a:pt x="40068" y="38528"/>
                </a:lnTo>
                <a:lnTo>
                  <a:pt x="33178" y="26961"/>
                </a:lnTo>
                <a:lnTo>
                  <a:pt x="28956" y="12191"/>
                </a:lnTo>
                <a:close/>
              </a:path>
              <a:path w="59689" h="48894">
                <a:moveTo>
                  <a:pt x="21843" y="0"/>
                </a:moveTo>
                <a:lnTo>
                  <a:pt x="0" y="12191"/>
                </a:lnTo>
                <a:lnTo>
                  <a:pt x="45719" y="12191"/>
                </a:lnTo>
                <a:lnTo>
                  <a:pt x="21843" y="0"/>
                </a:lnTo>
                <a:close/>
              </a:path>
            </a:pathLst>
          </a:custGeom>
          <a:solidFill>
            <a:srgbClr val="EDEDED"/>
          </a:solidFill>
        </p:spPr>
        <p:txBody>
          <a:bodyPr wrap="square" lIns="0" tIns="0" rIns="0" bIns="0" rtlCol="0"/>
          <a:lstStyle/>
          <a:p/>
        </p:txBody>
      </p:sp>
      <p:sp>
        <p:nvSpPr>
          <p:cNvPr id="91" name="object 91"/>
          <p:cNvSpPr/>
          <p:nvPr/>
        </p:nvSpPr>
        <p:spPr>
          <a:xfrm>
            <a:off x="2117851" y="1355471"/>
            <a:ext cx="37465" cy="48895"/>
          </a:xfrm>
          <a:custGeom>
            <a:avLst/>
            <a:gdLst/>
            <a:ahLst/>
            <a:cxnLst/>
            <a:rect l="l" t="t" r="r" b="b"/>
            <a:pathLst>
              <a:path w="37464" h="48894">
                <a:moveTo>
                  <a:pt x="37337" y="0"/>
                </a:moveTo>
                <a:lnTo>
                  <a:pt x="25146" y="0"/>
                </a:lnTo>
                <a:lnTo>
                  <a:pt x="23270" y="16642"/>
                </a:lnTo>
                <a:lnTo>
                  <a:pt x="18049" y="30940"/>
                </a:lnTo>
                <a:lnTo>
                  <a:pt x="10090" y="41737"/>
                </a:lnTo>
                <a:lnTo>
                  <a:pt x="0" y="47878"/>
                </a:lnTo>
                <a:lnTo>
                  <a:pt x="2031" y="48513"/>
                </a:lnTo>
                <a:lnTo>
                  <a:pt x="4064" y="48767"/>
                </a:lnTo>
                <a:lnTo>
                  <a:pt x="6096" y="48767"/>
                </a:lnTo>
                <a:lnTo>
                  <a:pt x="18264" y="44934"/>
                </a:lnTo>
                <a:lnTo>
                  <a:pt x="28193" y="34480"/>
                </a:lnTo>
                <a:lnTo>
                  <a:pt x="34885" y="18978"/>
                </a:lnTo>
                <a:lnTo>
                  <a:pt x="37337" y="0"/>
                </a:lnTo>
                <a:close/>
              </a:path>
            </a:pathLst>
          </a:custGeom>
          <a:solidFill>
            <a:srgbClr val="BEBEBE"/>
          </a:solidFill>
        </p:spPr>
        <p:txBody>
          <a:bodyPr wrap="square" lIns="0" tIns="0" rIns="0" bIns="0" rtlCol="0"/>
          <a:lstStyle/>
          <a:p/>
        </p:txBody>
      </p:sp>
      <p:sp>
        <p:nvSpPr>
          <p:cNvPr id="92" name="object 92"/>
          <p:cNvSpPr/>
          <p:nvPr/>
        </p:nvSpPr>
        <p:spPr>
          <a:xfrm>
            <a:off x="2064766" y="1355471"/>
            <a:ext cx="90805" cy="48895"/>
          </a:xfrm>
          <a:custGeom>
            <a:avLst/>
            <a:gdLst/>
            <a:ahLst/>
            <a:cxnLst/>
            <a:rect l="l" t="t" r="r" b="b"/>
            <a:pathLst>
              <a:path w="90805" h="48894">
                <a:moveTo>
                  <a:pt x="53085" y="47878"/>
                </a:moveTo>
                <a:lnTo>
                  <a:pt x="63176" y="41737"/>
                </a:lnTo>
                <a:lnTo>
                  <a:pt x="71135" y="30940"/>
                </a:lnTo>
                <a:lnTo>
                  <a:pt x="76356" y="16642"/>
                </a:lnTo>
                <a:lnTo>
                  <a:pt x="78231" y="0"/>
                </a:lnTo>
                <a:lnTo>
                  <a:pt x="90423" y="0"/>
                </a:lnTo>
                <a:lnTo>
                  <a:pt x="87971" y="18978"/>
                </a:lnTo>
                <a:lnTo>
                  <a:pt x="81279" y="34480"/>
                </a:lnTo>
                <a:lnTo>
                  <a:pt x="71350" y="44934"/>
                </a:lnTo>
                <a:lnTo>
                  <a:pt x="59181" y="48767"/>
                </a:lnTo>
                <a:lnTo>
                  <a:pt x="46989" y="48767"/>
                </a:lnTo>
                <a:lnTo>
                  <a:pt x="36766" y="46071"/>
                </a:lnTo>
                <a:lnTo>
                  <a:pt x="27876" y="38528"/>
                </a:lnTo>
                <a:lnTo>
                  <a:pt x="20986" y="26961"/>
                </a:lnTo>
                <a:lnTo>
                  <a:pt x="16763" y="12191"/>
                </a:lnTo>
                <a:lnTo>
                  <a:pt x="0" y="12191"/>
                </a:lnTo>
                <a:lnTo>
                  <a:pt x="21843" y="0"/>
                </a:lnTo>
                <a:lnTo>
                  <a:pt x="45719" y="12191"/>
                </a:lnTo>
                <a:lnTo>
                  <a:pt x="28956" y="12191"/>
                </a:lnTo>
                <a:lnTo>
                  <a:pt x="33178" y="26961"/>
                </a:lnTo>
                <a:lnTo>
                  <a:pt x="40068" y="38528"/>
                </a:lnTo>
                <a:lnTo>
                  <a:pt x="48958" y="46071"/>
                </a:lnTo>
                <a:lnTo>
                  <a:pt x="59181" y="48767"/>
                </a:lnTo>
              </a:path>
            </a:pathLst>
          </a:custGeom>
          <a:ln w="9525">
            <a:solidFill>
              <a:srgbClr val="585858"/>
            </a:solidFill>
          </a:ln>
        </p:spPr>
        <p:txBody>
          <a:bodyPr wrap="square" lIns="0" tIns="0" rIns="0" bIns="0" rtlCol="0"/>
          <a:lstStyle/>
          <a:p/>
        </p:txBody>
      </p:sp>
      <p:sp>
        <p:nvSpPr>
          <p:cNvPr id="93" name="object 93"/>
          <p:cNvSpPr/>
          <p:nvPr/>
        </p:nvSpPr>
        <p:spPr>
          <a:xfrm>
            <a:off x="797991" y="2078774"/>
            <a:ext cx="997585" cy="572770"/>
          </a:xfrm>
          <a:custGeom>
            <a:avLst/>
            <a:gdLst/>
            <a:ahLst/>
            <a:cxnLst/>
            <a:rect l="l" t="t" r="r" b="b"/>
            <a:pathLst>
              <a:path w="997585" h="572769">
                <a:moveTo>
                  <a:pt x="0" y="572604"/>
                </a:moveTo>
                <a:lnTo>
                  <a:pt x="997153" y="572604"/>
                </a:lnTo>
                <a:lnTo>
                  <a:pt x="997153" y="0"/>
                </a:lnTo>
                <a:lnTo>
                  <a:pt x="0" y="0"/>
                </a:lnTo>
                <a:lnTo>
                  <a:pt x="0" y="572604"/>
                </a:lnTo>
                <a:close/>
              </a:path>
            </a:pathLst>
          </a:custGeom>
          <a:solidFill>
            <a:srgbClr val="FFFFFF"/>
          </a:solidFill>
        </p:spPr>
        <p:txBody>
          <a:bodyPr wrap="square" lIns="0" tIns="0" rIns="0" bIns="0" rtlCol="0"/>
          <a:lstStyle/>
          <a:p/>
        </p:txBody>
      </p:sp>
      <p:sp>
        <p:nvSpPr>
          <p:cNvPr id="94" name="object 94"/>
          <p:cNvSpPr/>
          <p:nvPr/>
        </p:nvSpPr>
        <p:spPr>
          <a:xfrm>
            <a:off x="797991" y="2078774"/>
            <a:ext cx="1369060" cy="572770"/>
          </a:xfrm>
          <a:custGeom>
            <a:avLst/>
            <a:gdLst/>
            <a:ahLst/>
            <a:cxnLst/>
            <a:rect l="l" t="t" r="r" b="b"/>
            <a:pathLst>
              <a:path w="1369060" h="572769">
                <a:moveTo>
                  <a:pt x="0" y="572604"/>
                </a:moveTo>
                <a:lnTo>
                  <a:pt x="1368678" y="572604"/>
                </a:lnTo>
                <a:lnTo>
                  <a:pt x="1368678" y="0"/>
                </a:lnTo>
                <a:lnTo>
                  <a:pt x="0" y="0"/>
                </a:lnTo>
                <a:lnTo>
                  <a:pt x="0" y="572604"/>
                </a:lnTo>
                <a:close/>
              </a:path>
            </a:pathLst>
          </a:custGeom>
          <a:ln w="9525">
            <a:solidFill>
              <a:srgbClr val="585858"/>
            </a:solidFill>
          </a:ln>
        </p:spPr>
        <p:txBody>
          <a:bodyPr wrap="square" lIns="0" tIns="0" rIns="0" bIns="0" rtlCol="0"/>
          <a:lstStyle/>
          <a:p/>
        </p:txBody>
      </p:sp>
      <p:sp>
        <p:nvSpPr>
          <p:cNvPr id="95" name="object 95"/>
          <p:cNvSpPr/>
          <p:nvPr/>
        </p:nvSpPr>
        <p:spPr>
          <a:xfrm>
            <a:off x="1177759" y="2389504"/>
            <a:ext cx="60960" cy="0"/>
          </a:xfrm>
          <a:custGeom>
            <a:avLst/>
            <a:gdLst/>
            <a:ahLst/>
            <a:cxnLst/>
            <a:rect l="l" t="t" r="r" b="b"/>
            <a:pathLst>
              <a:path w="60959">
                <a:moveTo>
                  <a:pt x="60566" y="0"/>
                </a:moveTo>
                <a:lnTo>
                  <a:pt x="0" y="0"/>
                </a:lnTo>
              </a:path>
            </a:pathLst>
          </a:custGeom>
          <a:ln w="9525">
            <a:solidFill>
              <a:srgbClr val="999999"/>
            </a:solidFill>
          </a:ln>
        </p:spPr>
        <p:txBody>
          <a:bodyPr wrap="square" lIns="0" tIns="0" rIns="0" bIns="0" rtlCol="0"/>
          <a:lstStyle/>
          <a:p/>
        </p:txBody>
      </p:sp>
      <p:sp>
        <p:nvSpPr>
          <p:cNvPr id="96" name="object 96"/>
          <p:cNvSpPr/>
          <p:nvPr/>
        </p:nvSpPr>
        <p:spPr>
          <a:xfrm>
            <a:off x="837704" y="2346198"/>
            <a:ext cx="340360" cy="86995"/>
          </a:xfrm>
          <a:custGeom>
            <a:avLst/>
            <a:gdLst/>
            <a:ahLst/>
            <a:cxnLst/>
            <a:rect l="l" t="t" r="r" b="b"/>
            <a:pathLst>
              <a:path w="340359" h="86994">
                <a:moveTo>
                  <a:pt x="333451" y="0"/>
                </a:moveTo>
                <a:lnTo>
                  <a:pt x="6477" y="0"/>
                </a:lnTo>
                <a:lnTo>
                  <a:pt x="0" y="6476"/>
                </a:lnTo>
                <a:lnTo>
                  <a:pt x="0" y="80263"/>
                </a:lnTo>
                <a:lnTo>
                  <a:pt x="6477" y="86613"/>
                </a:lnTo>
                <a:lnTo>
                  <a:pt x="333451" y="86613"/>
                </a:lnTo>
                <a:lnTo>
                  <a:pt x="339915" y="80263"/>
                </a:lnTo>
                <a:lnTo>
                  <a:pt x="339915" y="6476"/>
                </a:lnTo>
                <a:lnTo>
                  <a:pt x="333451" y="0"/>
                </a:lnTo>
                <a:close/>
              </a:path>
            </a:pathLst>
          </a:custGeom>
          <a:solidFill>
            <a:srgbClr val="CCCCCC"/>
          </a:solidFill>
        </p:spPr>
        <p:txBody>
          <a:bodyPr wrap="square" lIns="0" tIns="0" rIns="0" bIns="0" rtlCol="0"/>
          <a:lstStyle/>
          <a:p/>
        </p:txBody>
      </p:sp>
      <p:sp>
        <p:nvSpPr>
          <p:cNvPr id="97" name="object 97"/>
          <p:cNvSpPr/>
          <p:nvPr/>
        </p:nvSpPr>
        <p:spPr>
          <a:xfrm>
            <a:off x="837704" y="2346198"/>
            <a:ext cx="340360" cy="86995"/>
          </a:xfrm>
          <a:custGeom>
            <a:avLst/>
            <a:gdLst/>
            <a:ahLst/>
            <a:cxnLst/>
            <a:rect l="l" t="t" r="r" b="b"/>
            <a:pathLst>
              <a:path w="340359" h="86994">
                <a:moveTo>
                  <a:pt x="0" y="14477"/>
                </a:moveTo>
                <a:lnTo>
                  <a:pt x="0" y="6476"/>
                </a:lnTo>
                <a:lnTo>
                  <a:pt x="6477" y="0"/>
                </a:lnTo>
                <a:lnTo>
                  <a:pt x="14452" y="0"/>
                </a:lnTo>
                <a:lnTo>
                  <a:pt x="325462" y="0"/>
                </a:lnTo>
                <a:lnTo>
                  <a:pt x="333451" y="0"/>
                </a:lnTo>
                <a:lnTo>
                  <a:pt x="339915" y="6476"/>
                </a:lnTo>
                <a:lnTo>
                  <a:pt x="339915" y="14477"/>
                </a:lnTo>
                <a:lnTo>
                  <a:pt x="339915" y="72262"/>
                </a:lnTo>
                <a:lnTo>
                  <a:pt x="339915" y="80263"/>
                </a:lnTo>
                <a:lnTo>
                  <a:pt x="333451" y="86613"/>
                </a:lnTo>
                <a:lnTo>
                  <a:pt x="325462" y="86613"/>
                </a:lnTo>
                <a:lnTo>
                  <a:pt x="14452" y="86613"/>
                </a:lnTo>
                <a:lnTo>
                  <a:pt x="6477" y="86613"/>
                </a:lnTo>
                <a:lnTo>
                  <a:pt x="0" y="80263"/>
                </a:lnTo>
                <a:lnTo>
                  <a:pt x="0" y="72262"/>
                </a:lnTo>
                <a:lnTo>
                  <a:pt x="0" y="14477"/>
                </a:lnTo>
                <a:close/>
              </a:path>
            </a:pathLst>
          </a:custGeom>
          <a:ln w="9524">
            <a:solidFill>
              <a:srgbClr val="666666"/>
            </a:solidFill>
          </a:ln>
        </p:spPr>
        <p:txBody>
          <a:bodyPr wrap="square" lIns="0" tIns="0" rIns="0" bIns="0" rtlCol="0"/>
          <a:lstStyle/>
          <a:p/>
        </p:txBody>
      </p:sp>
      <p:sp>
        <p:nvSpPr>
          <p:cNvPr id="98" name="object 98"/>
          <p:cNvSpPr/>
          <p:nvPr/>
        </p:nvSpPr>
        <p:spPr>
          <a:xfrm>
            <a:off x="1238326" y="2346198"/>
            <a:ext cx="340360" cy="86995"/>
          </a:xfrm>
          <a:custGeom>
            <a:avLst/>
            <a:gdLst/>
            <a:ahLst/>
            <a:cxnLst/>
            <a:rect l="l" t="t" r="r" b="b"/>
            <a:pathLst>
              <a:path w="340359" h="86994">
                <a:moveTo>
                  <a:pt x="333425" y="0"/>
                </a:moveTo>
                <a:lnTo>
                  <a:pt x="6477" y="0"/>
                </a:lnTo>
                <a:lnTo>
                  <a:pt x="0" y="6476"/>
                </a:lnTo>
                <a:lnTo>
                  <a:pt x="0" y="80263"/>
                </a:lnTo>
                <a:lnTo>
                  <a:pt x="6477" y="86613"/>
                </a:lnTo>
                <a:lnTo>
                  <a:pt x="333425" y="86613"/>
                </a:lnTo>
                <a:lnTo>
                  <a:pt x="339902" y="80263"/>
                </a:lnTo>
                <a:lnTo>
                  <a:pt x="339902" y="6476"/>
                </a:lnTo>
                <a:lnTo>
                  <a:pt x="333425" y="0"/>
                </a:lnTo>
                <a:close/>
              </a:path>
            </a:pathLst>
          </a:custGeom>
          <a:solidFill>
            <a:srgbClr val="CCCCCC"/>
          </a:solidFill>
        </p:spPr>
        <p:txBody>
          <a:bodyPr wrap="square" lIns="0" tIns="0" rIns="0" bIns="0" rtlCol="0"/>
          <a:lstStyle/>
          <a:p/>
        </p:txBody>
      </p:sp>
      <p:sp>
        <p:nvSpPr>
          <p:cNvPr id="99" name="object 99"/>
          <p:cNvSpPr/>
          <p:nvPr/>
        </p:nvSpPr>
        <p:spPr>
          <a:xfrm>
            <a:off x="1238326" y="2346198"/>
            <a:ext cx="340360" cy="86995"/>
          </a:xfrm>
          <a:custGeom>
            <a:avLst/>
            <a:gdLst/>
            <a:ahLst/>
            <a:cxnLst/>
            <a:rect l="l" t="t" r="r" b="b"/>
            <a:pathLst>
              <a:path w="340359" h="86994">
                <a:moveTo>
                  <a:pt x="0" y="14477"/>
                </a:moveTo>
                <a:lnTo>
                  <a:pt x="0" y="6476"/>
                </a:lnTo>
                <a:lnTo>
                  <a:pt x="6477" y="0"/>
                </a:lnTo>
                <a:lnTo>
                  <a:pt x="14452" y="0"/>
                </a:lnTo>
                <a:lnTo>
                  <a:pt x="325424" y="0"/>
                </a:lnTo>
                <a:lnTo>
                  <a:pt x="333425" y="0"/>
                </a:lnTo>
                <a:lnTo>
                  <a:pt x="339902" y="6476"/>
                </a:lnTo>
                <a:lnTo>
                  <a:pt x="339902" y="14477"/>
                </a:lnTo>
                <a:lnTo>
                  <a:pt x="339902" y="72262"/>
                </a:lnTo>
                <a:lnTo>
                  <a:pt x="339902" y="80263"/>
                </a:lnTo>
                <a:lnTo>
                  <a:pt x="333425" y="86613"/>
                </a:lnTo>
                <a:lnTo>
                  <a:pt x="325424" y="86613"/>
                </a:lnTo>
                <a:lnTo>
                  <a:pt x="14452" y="86613"/>
                </a:lnTo>
                <a:lnTo>
                  <a:pt x="6477" y="86613"/>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100" name="object 100"/>
          <p:cNvSpPr/>
          <p:nvPr/>
        </p:nvSpPr>
        <p:spPr>
          <a:xfrm>
            <a:off x="1578355" y="2389504"/>
            <a:ext cx="60960" cy="0"/>
          </a:xfrm>
          <a:custGeom>
            <a:avLst/>
            <a:gdLst/>
            <a:ahLst/>
            <a:cxnLst/>
            <a:rect l="l" t="t" r="r" b="b"/>
            <a:pathLst>
              <a:path w="60960">
                <a:moveTo>
                  <a:pt x="60579" y="0"/>
                </a:moveTo>
                <a:lnTo>
                  <a:pt x="0" y="0"/>
                </a:lnTo>
              </a:path>
            </a:pathLst>
          </a:custGeom>
          <a:ln w="9525">
            <a:solidFill>
              <a:srgbClr val="999999"/>
            </a:solidFill>
          </a:ln>
        </p:spPr>
        <p:txBody>
          <a:bodyPr wrap="square" lIns="0" tIns="0" rIns="0" bIns="0" rtlCol="0"/>
          <a:lstStyle/>
          <a:p/>
        </p:txBody>
      </p:sp>
      <p:sp>
        <p:nvSpPr>
          <p:cNvPr id="101" name="object 101"/>
          <p:cNvSpPr/>
          <p:nvPr/>
        </p:nvSpPr>
        <p:spPr>
          <a:xfrm>
            <a:off x="1638935" y="2346198"/>
            <a:ext cx="340360" cy="86995"/>
          </a:xfrm>
          <a:custGeom>
            <a:avLst/>
            <a:gdLst/>
            <a:ahLst/>
            <a:cxnLst/>
            <a:rect l="l" t="t" r="r" b="b"/>
            <a:pathLst>
              <a:path w="340360" h="86994">
                <a:moveTo>
                  <a:pt x="333501" y="0"/>
                </a:moveTo>
                <a:lnTo>
                  <a:pt x="6476" y="0"/>
                </a:lnTo>
                <a:lnTo>
                  <a:pt x="0" y="6476"/>
                </a:lnTo>
                <a:lnTo>
                  <a:pt x="0" y="80263"/>
                </a:lnTo>
                <a:lnTo>
                  <a:pt x="6476" y="86613"/>
                </a:lnTo>
                <a:lnTo>
                  <a:pt x="333501" y="86613"/>
                </a:lnTo>
                <a:lnTo>
                  <a:pt x="339978" y="80263"/>
                </a:lnTo>
                <a:lnTo>
                  <a:pt x="339978" y="6476"/>
                </a:lnTo>
                <a:lnTo>
                  <a:pt x="333501" y="0"/>
                </a:lnTo>
                <a:close/>
              </a:path>
            </a:pathLst>
          </a:custGeom>
          <a:solidFill>
            <a:srgbClr val="CCCCCC"/>
          </a:solidFill>
        </p:spPr>
        <p:txBody>
          <a:bodyPr wrap="square" lIns="0" tIns="0" rIns="0" bIns="0" rtlCol="0"/>
          <a:lstStyle/>
          <a:p/>
        </p:txBody>
      </p:sp>
      <p:sp>
        <p:nvSpPr>
          <p:cNvPr id="102" name="object 102"/>
          <p:cNvSpPr/>
          <p:nvPr/>
        </p:nvSpPr>
        <p:spPr>
          <a:xfrm>
            <a:off x="1638935" y="2346198"/>
            <a:ext cx="340360" cy="86995"/>
          </a:xfrm>
          <a:custGeom>
            <a:avLst/>
            <a:gdLst/>
            <a:ahLst/>
            <a:cxnLst/>
            <a:rect l="l" t="t" r="r" b="b"/>
            <a:pathLst>
              <a:path w="340360" h="86994">
                <a:moveTo>
                  <a:pt x="0" y="14477"/>
                </a:moveTo>
                <a:lnTo>
                  <a:pt x="0" y="6476"/>
                </a:lnTo>
                <a:lnTo>
                  <a:pt x="6476" y="0"/>
                </a:lnTo>
                <a:lnTo>
                  <a:pt x="14477" y="0"/>
                </a:lnTo>
                <a:lnTo>
                  <a:pt x="325500" y="0"/>
                </a:lnTo>
                <a:lnTo>
                  <a:pt x="333501" y="0"/>
                </a:lnTo>
                <a:lnTo>
                  <a:pt x="339978" y="6476"/>
                </a:lnTo>
                <a:lnTo>
                  <a:pt x="339978" y="14477"/>
                </a:lnTo>
                <a:lnTo>
                  <a:pt x="339978" y="72262"/>
                </a:lnTo>
                <a:lnTo>
                  <a:pt x="339978" y="80263"/>
                </a:lnTo>
                <a:lnTo>
                  <a:pt x="333501" y="86613"/>
                </a:lnTo>
                <a:lnTo>
                  <a:pt x="325500" y="86613"/>
                </a:lnTo>
                <a:lnTo>
                  <a:pt x="14477" y="86613"/>
                </a:lnTo>
                <a:lnTo>
                  <a:pt x="6476" y="86613"/>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103" name="object 103"/>
          <p:cNvSpPr/>
          <p:nvPr/>
        </p:nvSpPr>
        <p:spPr>
          <a:xfrm>
            <a:off x="871677" y="2437510"/>
            <a:ext cx="272415" cy="163830"/>
          </a:xfrm>
          <a:custGeom>
            <a:avLst/>
            <a:gdLst/>
            <a:ahLst/>
            <a:cxnLst/>
            <a:rect l="l" t="t" r="r" b="b"/>
            <a:pathLst>
              <a:path w="272415" h="163830">
                <a:moveTo>
                  <a:pt x="271970" y="41528"/>
                </a:moveTo>
                <a:lnTo>
                  <a:pt x="0" y="41528"/>
                </a:lnTo>
                <a:lnTo>
                  <a:pt x="0" y="163575"/>
                </a:lnTo>
                <a:lnTo>
                  <a:pt x="271970" y="163575"/>
                </a:lnTo>
                <a:lnTo>
                  <a:pt x="271970" y="41528"/>
                </a:lnTo>
                <a:close/>
              </a:path>
              <a:path w="272415" h="163830">
                <a:moveTo>
                  <a:pt x="77711" y="0"/>
                </a:moveTo>
                <a:lnTo>
                  <a:pt x="45326" y="41528"/>
                </a:lnTo>
                <a:lnTo>
                  <a:pt x="113322" y="41528"/>
                </a:lnTo>
                <a:lnTo>
                  <a:pt x="77711" y="0"/>
                </a:lnTo>
                <a:close/>
              </a:path>
            </a:pathLst>
          </a:custGeom>
          <a:solidFill>
            <a:srgbClr val="EDEDED"/>
          </a:solidFill>
        </p:spPr>
        <p:txBody>
          <a:bodyPr wrap="square" lIns="0" tIns="0" rIns="0" bIns="0" rtlCol="0"/>
          <a:lstStyle/>
          <a:p/>
        </p:txBody>
      </p:sp>
      <p:sp>
        <p:nvSpPr>
          <p:cNvPr id="104" name="object 104"/>
          <p:cNvSpPr/>
          <p:nvPr/>
        </p:nvSpPr>
        <p:spPr>
          <a:xfrm>
            <a:off x="871677" y="2437510"/>
            <a:ext cx="272415" cy="163830"/>
          </a:xfrm>
          <a:custGeom>
            <a:avLst/>
            <a:gdLst/>
            <a:ahLst/>
            <a:cxnLst/>
            <a:rect l="l" t="t" r="r" b="b"/>
            <a:pathLst>
              <a:path w="272415" h="163830">
                <a:moveTo>
                  <a:pt x="0" y="41528"/>
                </a:moveTo>
                <a:lnTo>
                  <a:pt x="45326" y="41528"/>
                </a:lnTo>
                <a:lnTo>
                  <a:pt x="77711" y="0"/>
                </a:lnTo>
                <a:lnTo>
                  <a:pt x="113322" y="41528"/>
                </a:lnTo>
                <a:lnTo>
                  <a:pt x="271970" y="41528"/>
                </a:lnTo>
                <a:lnTo>
                  <a:pt x="271970" y="61849"/>
                </a:lnTo>
                <a:lnTo>
                  <a:pt x="271970" y="92328"/>
                </a:lnTo>
                <a:lnTo>
                  <a:pt x="271970" y="163575"/>
                </a:lnTo>
                <a:lnTo>
                  <a:pt x="113322" y="163575"/>
                </a:lnTo>
                <a:lnTo>
                  <a:pt x="45326" y="163575"/>
                </a:lnTo>
                <a:lnTo>
                  <a:pt x="0" y="163575"/>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105" name="object 105"/>
          <p:cNvSpPr/>
          <p:nvPr/>
        </p:nvSpPr>
        <p:spPr>
          <a:xfrm>
            <a:off x="1272286" y="2437510"/>
            <a:ext cx="272415" cy="163830"/>
          </a:xfrm>
          <a:custGeom>
            <a:avLst/>
            <a:gdLst/>
            <a:ahLst/>
            <a:cxnLst/>
            <a:rect l="l" t="t" r="r" b="b"/>
            <a:pathLst>
              <a:path w="272415" h="163830">
                <a:moveTo>
                  <a:pt x="272033" y="41528"/>
                </a:moveTo>
                <a:lnTo>
                  <a:pt x="0" y="41528"/>
                </a:lnTo>
                <a:lnTo>
                  <a:pt x="0" y="163575"/>
                </a:lnTo>
                <a:lnTo>
                  <a:pt x="272033" y="163575"/>
                </a:lnTo>
                <a:lnTo>
                  <a:pt x="272033" y="41528"/>
                </a:lnTo>
                <a:close/>
              </a:path>
              <a:path w="272415" h="163830">
                <a:moveTo>
                  <a:pt x="77723" y="0"/>
                </a:moveTo>
                <a:lnTo>
                  <a:pt x="45338" y="41528"/>
                </a:lnTo>
                <a:lnTo>
                  <a:pt x="113283" y="41528"/>
                </a:lnTo>
                <a:lnTo>
                  <a:pt x="77723" y="0"/>
                </a:lnTo>
                <a:close/>
              </a:path>
            </a:pathLst>
          </a:custGeom>
          <a:solidFill>
            <a:srgbClr val="EDEDED"/>
          </a:solidFill>
        </p:spPr>
        <p:txBody>
          <a:bodyPr wrap="square" lIns="0" tIns="0" rIns="0" bIns="0" rtlCol="0"/>
          <a:lstStyle/>
          <a:p/>
        </p:txBody>
      </p:sp>
      <p:sp>
        <p:nvSpPr>
          <p:cNvPr id="106" name="object 106"/>
          <p:cNvSpPr/>
          <p:nvPr/>
        </p:nvSpPr>
        <p:spPr>
          <a:xfrm>
            <a:off x="1272286" y="2437510"/>
            <a:ext cx="272415" cy="163830"/>
          </a:xfrm>
          <a:custGeom>
            <a:avLst/>
            <a:gdLst/>
            <a:ahLst/>
            <a:cxnLst/>
            <a:rect l="l" t="t" r="r" b="b"/>
            <a:pathLst>
              <a:path w="272415" h="163830">
                <a:moveTo>
                  <a:pt x="0" y="41528"/>
                </a:moveTo>
                <a:lnTo>
                  <a:pt x="45338" y="41528"/>
                </a:lnTo>
                <a:lnTo>
                  <a:pt x="77723" y="0"/>
                </a:lnTo>
                <a:lnTo>
                  <a:pt x="113283" y="41528"/>
                </a:lnTo>
                <a:lnTo>
                  <a:pt x="272033" y="41528"/>
                </a:lnTo>
                <a:lnTo>
                  <a:pt x="272033" y="61849"/>
                </a:lnTo>
                <a:lnTo>
                  <a:pt x="272033" y="92328"/>
                </a:lnTo>
                <a:lnTo>
                  <a:pt x="272033" y="163575"/>
                </a:lnTo>
                <a:lnTo>
                  <a:pt x="113283" y="163575"/>
                </a:lnTo>
                <a:lnTo>
                  <a:pt x="45338" y="163575"/>
                </a:lnTo>
                <a:lnTo>
                  <a:pt x="0" y="163575"/>
                </a:lnTo>
                <a:lnTo>
                  <a:pt x="0" y="92328"/>
                </a:lnTo>
                <a:lnTo>
                  <a:pt x="0" y="61849"/>
                </a:lnTo>
                <a:lnTo>
                  <a:pt x="0" y="41528"/>
                </a:lnTo>
                <a:close/>
              </a:path>
            </a:pathLst>
          </a:custGeom>
          <a:ln w="9524">
            <a:solidFill>
              <a:srgbClr val="585858"/>
            </a:solidFill>
          </a:ln>
        </p:spPr>
        <p:txBody>
          <a:bodyPr wrap="square" lIns="0" tIns="0" rIns="0" bIns="0" rtlCol="0"/>
          <a:lstStyle/>
          <a:p/>
        </p:txBody>
      </p:sp>
      <p:sp>
        <p:nvSpPr>
          <p:cNvPr id="107" name="object 107"/>
          <p:cNvSpPr/>
          <p:nvPr/>
        </p:nvSpPr>
        <p:spPr>
          <a:xfrm>
            <a:off x="1672970" y="2437510"/>
            <a:ext cx="272415" cy="163830"/>
          </a:xfrm>
          <a:custGeom>
            <a:avLst/>
            <a:gdLst/>
            <a:ahLst/>
            <a:cxnLst/>
            <a:rect l="l" t="t" r="r" b="b"/>
            <a:pathLst>
              <a:path w="272414" h="163830">
                <a:moveTo>
                  <a:pt x="271906" y="41528"/>
                </a:moveTo>
                <a:lnTo>
                  <a:pt x="0" y="41528"/>
                </a:lnTo>
                <a:lnTo>
                  <a:pt x="0" y="163575"/>
                </a:lnTo>
                <a:lnTo>
                  <a:pt x="271906" y="163575"/>
                </a:lnTo>
                <a:lnTo>
                  <a:pt x="271906" y="41528"/>
                </a:lnTo>
                <a:close/>
              </a:path>
              <a:path w="272414" h="163830">
                <a:moveTo>
                  <a:pt x="77724" y="0"/>
                </a:moveTo>
                <a:lnTo>
                  <a:pt x="45339" y="41528"/>
                </a:lnTo>
                <a:lnTo>
                  <a:pt x="113284" y="41528"/>
                </a:lnTo>
                <a:lnTo>
                  <a:pt x="77724" y="0"/>
                </a:lnTo>
                <a:close/>
              </a:path>
            </a:pathLst>
          </a:custGeom>
          <a:solidFill>
            <a:srgbClr val="EDEDED"/>
          </a:solidFill>
        </p:spPr>
        <p:txBody>
          <a:bodyPr wrap="square" lIns="0" tIns="0" rIns="0" bIns="0" rtlCol="0"/>
          <a:lstStyle/>
          <a:p/>
        </p:txBody>
      </p:sp>
      <p:sp>
        <p:nvSpPr>
          <p:cNvPr id="108" name="object 108"/>
          <p:cNvSpPr/>
          <p:nvPr/>
        </p:nvSpPr>
        <p:spPr>
          <a:xfrm>
            <a:off x="1672970" y="2437510"/>
            <a:ext cx="272415" cy="163830"/>
          </a:xfrm>
          <a:custGeom>
            <a:avLst/>
            <a:gdLst/>
            <a:ahLst/>
            <a:cxnLst/>
            <a:rect l="l" t="t" r="r" b="b"/>
            <a:pathLst>
              <a:path w="272414" h="163830">
                <a:moveTo>
                  <a:pt x="0" y="41528"/>
                </a:moveTo>
                <a:lnTo>
                  <a:pt x="45339" y="41528"/>
                </a:lnTo>
                <a:lnTo>
                  <a:pt x="77724" y="0"/>
                </a:lnTo>
                <a:lnTo>
                  <a:pt x="113284" y="41528"/>
                </a:lnTo>
                <a:lnTo>
                  <a:pt x="271906" y="41528"/>
                </a:lnTo>
                <a:lnTo>
                  <a:pt x="271906" y="61849"/>
                </a:lnTo>
                <a:lnTo>
                  <a:pt x="271906" y="92328"/>
                </a:lnTo>
                <a:lnTo>
                  <a:pt x="271906" y="163575"/>
                </a:lnTo>
                <a:lnTo>
                  <a:pt x="113284" y="163575"/>
                </a:lnTo>
                <a:lnTo>
                  <a:pt x="45339" y="163575"/>
                </a:lnTo>
                <a:lnTo>
                  <a:pt x="0" y="163575"/>
                </a:lnTo>
                <a:lnTo>
                  <a:pt x="0" y="92328"/>
                </a:lnTo>
                <a:lnTo>
                  <a:pt x="0" y="61849"/>
                </a:lnTo>
                <a:lnTo>
                  <a:pt x="0" y="41528"/>
                </a:lnTo>
                <a:close/>
              </a:path>
            </a:pathLst>
          </a:custGeom>
          <a:ln w="9525">
            <a:solidFill>
              <a:srgbClr val="585858"/>
            </a:solidFill>
          </a:ln>
        </p:spPr>
        <p:txBody>
          <a:bodyPr wrap="square" lIns="0" tIns="0" rIns="0" bIns="0" rtlCol="0"/>
          <a:lstStyle/>
          <a:p/>
        </p:txBody>
      </p:sp>
      <p:sp>
        <p:nvSpPr>
          <p:cNvPr id="109" name="object 109"/>
          <p:cNvSpPr/>
          <p:nvPr/>
        </p:nvSpPr>
        <p:spPr>
          <a:xfrm>
            <a:off x="1496567" y="2142870"/>
            <a:ext cx="626745" cy="133985"/>
          </a:xfrm>
          <a:custGeom>
            <a:avLst/>
            <a:gdLst/>
            <a:ahLst/>
            <a:cxnLst/>
            <a:rect l="l" t="t" r="r" b="b"/>
            <a:pathLst>
              <a:path w="626744" h="133985">
                <a:moveTo>
                  <a:pt x="0" y="0"/>
                </a:moveTo>
                <a:lnTo>
                  <a:pt x="0" y="114681"/>
                </a:lnTo>
                <a:lnTo>
                  <a:pt x="11186" y="119761"/>
                </a:lnTo>
                <a:lnTo>
                  <a:pt x="91725" y="128222"/>
                </a:lnTo>
                <a:lnTo>
                  <a:pt x="155109" y="131228"/>
                </a:lnTo>
                <a:lnTo>
                  <a:pt x="229922" y="133169"/>
                </a:lnTo>
                <a:lnTo>
                  <a:pt x="313181" y="133858"/>
                </a:lnTo>
                <a:lnTo>
                  <a:pt x="396441" y="133169"/>
                </a:lnTo>
                <a:lnTo>
                  <a:pt x="471254" y="131228"/>
                </a:lnTo>
                <a:lnTo>
                  <a:pt x="534638" y="128222"/>
                </a:lnTo>
                <a:lnTo>
                  <a:pt x="583607" y="124337"/>
                </a:lnTo>
                <a:lnTo>
                  <a:pt x="626363" y="114681"/>
                </a:lnTo>
                <a:lnTo>
                  <a:pt x="626363" y="19050"/>
                </a:lnTo>
                <a:lnTo>
                  <a:pt x="313181" y="19050"/>
                </a:lnTo>
                <a:lnTo>
                  <a:pt x="229922" y="18370"/>
                </a:lnTo>
                <a:lnTo>
                  <a:pt x="155109" y="16453"/>
                </a:lnTo>
                <a:lnTo>
                  <a:pt x="91725" y="13477"/>
                </a:lnTo>
                <a:lnTo>
                  <a:pt x="42756" y="9623"/>
                </a:lnTo>
                <a:lnTo>
                  <a:pt x="11186" y="5071"/>
                </a:lnTo>
                <a:lnTo>
                  <a:pt x="0" y="0"/>
                </a:lnTo>
                <a:close/>
              </a:path>
              <a:path w="626744" h="133985">
                <a:moveTo>
                  <a:pt x="626363" y="0"/>
                </a:moveTo>
                <a:lnTo>
                  <a:pt x="583607" y="9623"/>
                </a:lnTo>
                <a:lnTo>
                  <a:pt x="534638" y="13477"/>
                </a:lnTo>
                <a:lnTo>
                  <a:pt x="471254" y="16453"/>
                </a:lnTo>
                <a:lnTo>
                  <a:pt x="396441" y="18370"/>
                </a:lnTo>
                <a:lnTo>
                  <a:pt x="313181" y="19050"/>
                </a:lnTo>
                <a:lnTo>
                  <a:pt x="626363" y="19050"/>
                </a:lnTo>
                <a:lnTo>
                  <a:pt x="626363" y="0"/>
                </a:lnTo>
                <a:close/>
              </a:path>
            </a:pathLst>
          </a:custGeom>
          <a:solidFill>
            <a:srgbClr val="EDEDED"/>
          </a:solidFill>
        </p:spPr>
        <p:txBody>
          <a:bodyPr wrap="square" lIns="0" tIns="0" rIns="0" bIns="0" rtlCol="0"/>
          <a:lstStyle/>
          <a:p/>
        </p:txBody>
      </p:sp>
      <p:sp>
        <p:nvSpPr>
          <p:cNvPr id="110" name="object 110"/>
          <p:cNvSpPr/>
          <p:nvPr/>
        </p:nvSpPr>
        <p:spPr>
          <a:xfrm>
            <a:off x="1496567" y="2142807"/>
            <a:ext cx="299085" cy="0"/>
          </a:xfrm>
          <a:custGeom>
            <a:avLst/>
            <a:gdLst/>
            <a:ahLst/>
            <a:cxnLst/>
            <a:rect l="l" t="t" r="r" b="b"/>
            <a:pathLst>
              <a:path w="299085">
                <a:moveTo>
                  <a:pt x="0" y="0"/>
                </a:moveTo>
                <a:lnTo>
                  <a:pt x="298576" y="0"/>
                </a:lnTo>
              </a:path>
            </a:pathLst>
          </a:custGeom>
          <a:ln w="38226">
            <a:solidFill>
              <a:srgbClr val="F5F5F5"/>
            </a:solidFill>
          </a:ln>
        </p:spPr>
        <p:txBody>
          <a:bodyPr wrap="square" lIns="0" tIns="0" rIns="0" bIns="0" rtlCol="0"/>
          <a:lstStyle/>
          <a:p/>
        </p:txBody>
      </p:sp>
      <p:sp>
        <p:nvSpPr>
          <p:cNvPr id="111" name="object 111"/>
          <p:cNvSpPr/>
          <p:nvPr/>
        </p:nvSpPr>
        <p:spPr>
          <a:xfrm>
            <a:off x="1496567" y="2123694"/>
            <a:ext cx="626745" cy="38735"/>
          </a:xfrm>
          <a:custGeom>
            <a:avLst/>
            <a:gdLst/>
            <a:ahLst/>
            <a:cxnLst/>
            <a:rect l="l" t="t" r="r" b="b"/>
            <a:pathLst>
              <a:path w="626744" h="38735">
                <a:moveTo>
                  <a:pt x="626363" y="19176"/>
                </a:moveTo>
                <a:lnTo>
                  <a:pt x="583607" y="28800"/>
                </a:lnTo>
                <a:lnTo>
                  <a:pt x="534638" y="32654"/>
                </a:lnTo>
                <a:lnTo>
                  <a:pt x="471254" y="35630"/>
                </a:lnTo>
                <a:lnTo>
                  <a:pt x="396441" y="37547"/>
                </a:lnTo>
                <a:lnTo>
                  <a:pt x="313181" y="38226"/>
                </a:lnTo>
                <a:lnTo>
                  <a:pt x="229922" y="37547"/>
                </a:lnTo>
                <a:lnTo>
                  <a:pt x="155109" y="35630"/>
                </a:lnTo>
                <a:lnTo>
                  <a:pt x="91725" y="32654"/>
                </a:lnTo>
                <a:lnTo>
                  <a:pt x="42756" y="28800"/>
                </a:lnTo>
                <a:lnTo>
                  <a:pt x="0" y="19176"/>
                </a:lnTo>
                <a:lnTo>
                  <a:pt x="11186" y="14096"/>
                </a:lnTo>
                <a:lnTo>
                  <a:pt x="91725" y="5635"/>
                </a:lnTo>
                <a:lnTo>
                  <a:pt x="155109" y="2629"/>
                </a:lnTo>
                <a:lnTo>
                  <a:pt x="229922" y="688"/>
                </a:lnTo>
                <a:lnTo>
                  <a:pt x="313181" y="0"/>
                </a:lnTo>
                <a:lnTo>
                  <a:pt x="396441" y="688"/>
                </a:lnTo>
                <a:lnTo>
                  <a:pt x="471254" y="2629"/>
                </a:lnTo>
                <a:lnTo>
                  <a:pt x="534638" y="5635"/>
                </a:lnTo>
                <a:lnTo>
                  <a:pt x="583607" y="9520"/>
                </a:lnTo>
                <a:lnTo>
                  <a:pt x="626363" y="19176"/>
                </a:lnTo>
                <a:close/>
              </a:path>
            </a:pathLst>
          </a:custGeom>
          <a:ln w="9525">
            <a:solidFill>
              <a:srgbClr val="585858"/>
            </a:solidFill>
          </a:ln>
        </p:spPr>
        <p:txBody>
          <a:bodyPr wrap="square" lIns="0" tIns="0" rIns="0" bIns="0" rtlCol="0"/>
          <a:lstStyle/>
          <a:p/>
        </p:txBody>
      </p:sp>
      <p:sp>
        <p:nvSpPr>
          <p:cNvPr id="112" name="object 112"/>
          <p:cNvSpPr/>
          <p:nvPr/>
        </p:nvSpPr>
        <p:spPr>
          <a:xfrm>
            <a:off x="1496567" y="2142870"/>
            <a:ext cx="626745" cy="133985"/>
          </a:xfrm>
          <a:custGeom>
            <a:avLst/>
            <a:gdLst/>
            <a:ahLst/>
            <a:cxnLst/>
            <a:rect l="l" t="t" r="r" b="b"/>
            <a:pathLst>
              <a:path w="626744" h="133985">
                <a:moveTo>
                  <a:pt x="626363" y="0"/>
                </a:moveTo>
                <a:lnTo>
                  <a:pt x="626363" y="114681"/>
                </a:lnTo>
                <a:lnTo>
                  <a:pt x="615177" y="119761"/>
                </a:lnTo>
                <a:lnTo>
                  <a:pt x="534638" y="128222"/>
                </a:lnTo>
                <a:lnTo>
                  <a:pt x="471254" y="131228"/>
                </a:lnTo>
                <a:lnTo>
                  <a:pt x="396441" y="133169"/>
                </a:lnTo>
                <a:lnTo>
                  <a:pt x="313181" y="133858"/>
                </a:lnTo>
                <a:lnTo>
                  <a:pt x="229922" y="133169"/>
                </a:lnTo>
                <a:lnTo>
                  <a:pt x="155109" y="131228"/>
                </a:lnTo>
                <a:lnTo>
                  <a:pt x="91725" y="128222"/>
                </a:lnTo>
                <a:lnTo>
                  <a:pt x="42756" y="124337"/>
                </a:lnTo>
                <a:lnTo>
                  <a:pt x="0" y="114681"/>
                </a:lnTo>
                <a:lnTo>
                  <a:pt x="0" y="0"/>
                </a:lnTo>
              </a:path>
            </a:pathLst>
          </a:custGeom>
          <a:ln w="9524">
            <a:solidFill>
              <a:srgbClr val="585858"/>
            </a:solidFill>
          </a:ln>
        </p:spPr>
        <p:txBody>
          <a:bodyPr wrap="square" lIns="0" tIns="0" rIns="0" bIns="0" rtlCol="0"/>
          <a:lstStyle/>
          <a:p/>
        </p:txBody>
      </p:sp>
      <p:sp>
        <p:nvSpPr>
          <p:cNvPr id="113" name="object 113"/>
          <p:cNvSpPr/>
          <p:nvPr/>
        </p:nvSpPr>
        <p:spPr>
          <a:xfrm>
            <a:off x="1759966" y="2286507"/>
            <a:ext cx="59690" cy="48895"/>
          </a:xfrm>
          <a:custGeom>
            <a:avLst/>
            <a:gdLst/>
            <a:ahLst/>
            <a:cxnLst/>
            <a:rect l="l" t="t" r="r" b="b"/>
            <a:pathLst>
              <a:path w="59689" h="48894">
                <a:moveTo>
                  <a:pt x="28956" y="12318"/>
                </a:moveTo>
                <a:lnTo>
                  <a:pt x="16763" y="12318"/>
                </a:lnTo>
                <a:lnTo>
                  <a:pt x="20986" y="27088"/>
                </a:lnTo>
                <a:lnTo>
                  <a:pt x="27876" y="38655"/>
                </a:lnTo>
                <a:lnTo>
                  <a:pt x="36766" y="46198"/>
                </a:lnTo>
                <a:lnTo>
                  <a:pt x="46989" y="48894"/>
                </a:lnTo>
                <a:lnTo>
                  <a:pt x="59181" y="48894"/>
                </a:lnTo>
                <a:lnTo>
                  <a:pt x="48958" y="46198"/>
                </a:lnTo>
                <a:lnTo>
                  <a:pt x="40068" y="38655"/>
                </a:lnTo>
                <a:lnTo>
                  <a:pt x="33178" y="27088"/>
                </a:lnTo>
                <a:lnTo>
                  <a:pt x="28956" y="12318"/>
                </a:lnTo>
                <a:close/>
              </a:path>
              <a:path w="59689" h="48894">
                <a:moveTo>
                  <a:pt x="21843" y="0"/>
                </a:moveTo>
                <a:lnTo>
                  <a:pt x="0" y="12318"/>
                </a:lnTo>
                <a:lnTo>
                  <a:pt x="45719" y="12318"/>
                </a:lnTo>
                <a:lnTo>
                  <a:pt x="21843" y="0"/>
                </a:lnTo>
                <a:close/>
              </a:path>
            </a:pathLst>
          </a:custGeom>
          <a:solidFill>
            <a:srgbClr val="EDEDED"/>
          </a:solidFill>
        </p:spPr>
        <p:txBody>
          <a:bodyPr wrap="square" lIns="0" tIns="0" rIns="0" bIns="0" rtlCol="0"/>
          <a:lstStyle/>
          <a:p/>
        </p:txBody>
      </p:sp>
      <p:sp>
        <p:nvSpPr>
          <p:cNvPr id="114" name="object 114"/>
          <p:cNvSpPr/>
          <p:nvPr/>
        </p:nvSpPr>
        <p:spPr>
          <a:xfrm>
            <a:off x="1813051" y="2286507"/>
            <a:ext cx="37465" cy="48895"/>
          </a:xfrm>
          <a:custGeom>
            <a:avLst/>
            <a:gdLst/>
            <a:ahLst/>
            <a:cxnLst/>
            <a:rect l="l" t="t" r="r" b="b"/>
            <a:pathLst>
              <a:path w="37464" h="48894">
                <a:moveTo>
                  <a:pt x="37337" y="0"/>
                </a:moveTo>
                <a:lnTo>
                  <a:pt x="25146" y="0"/>
                </a:lnTo>
                <a:lnTo>
                  <a:pt x="23270" y="16696"/>
                </a:lnTo>
                <a:lnTo>
                  <a:pt x="18049" y="30987"/>
                </a:lnTo>
                <a:lnTo>
                  <a:pt x="10090" y="41755"/>
                </a:lnTo>
                <a:lnTo>
                  <a:pt x="0" y="47879"/>
                </a:lnTo>
                <a:lnTo>
                  <a:pt x="2031" y="48514"/>
                </a:lnTo>
                <a:lnTo>
                  <a:pt x="4064" y="48894"/>
                </a:lnTo>
                <a:lnTo>
                  <a:pt x="6096" y="48894"/>
                </a:lnTo>
                <a:lnTo>
                  <a:pt x="18264" y="45059"/>
                </a:lnTo>
                <a:lnTo>
                  <a:pt x="28193" y="34591"/>
                </a:lnTo>
                <a:lnTo>
                  <a:pt x="34885" y="19051"/>
                </a:lnTo>
                <a:lnTo>
                  <a:pt x="37337" y="0"/>
                </a:lnTo>
                <a:close/>
              </a:path>
            </a:pathLst>
          </a:custGeom>
          <a:solidFill>
            <a:srgbClr val="BEBEBE"/>
          </a:solidFill>
        </p:spPr>
        <p:txBody>
          <a:bodyPr wrap="square" lIns="0" tIns="0" rIns="0" bIns="0" rtlCol="0"/>
          <a:lstStyle/>
          <a:p/>
        </p:txBody>
      </p:sp>
      <p:sp>
        <p:nvSpPr>
          <p:cNvPr id="115" name="object 115"/>
          <p:cNvSpPr/>
          <p:nvPr/>
        </p:nvSpPr>
        <p:spPr>
          <a:xfrm>
            <a:off x="1759966" y="2286507"/>
            <a:ext cx="90805" cy="48895"/>
          </a:xfrm>
          <a:custGeom>
            <a:avLst/>
            <a:gdLst/>
            <a:ahLst/>
            <a:cxnLst/>
            <a:rect l="l" t="t" r="r" b="b"/>
            <a:pathLst>
              <a:path w="90805" h="48894">
                <a:moveTo>
                  <a:pt x="53085" y="47879"/>
                </a:moveTo>
                <a:lnTo>
                  <a:pt x="63176" y="41755"/>
                </a:lnTo>
                <a:lnTo>
                  <a:pt x="71135" y="30987"/>
                </a:lnTo>
                <a:lnTo>
                  <a:pt x="76356" y="16696"/>
                </a:lnTo>
                <a:lnTo>
                  <a:pt x="78231" y="0"/>
                </a:lnTo>
                <a:lnTo>
                  <a:pt x="90423" y="0"/>
                </a:lnTo>
                <a:lnTo>
                  <a:pt x="87971" y="19051"/>
                </a:lnTo>
                <a:lnTo>
                  <a:pt x="81279" y="34591"/>
                </a:lnTo>
                <a:lnTo>
                  <a:pt x="71350" y="45059"/>
                </a:lnTo>
                <a:lnTo>
                  <a:pt x="59181" y="48894"/>
                </a:lnTo>
                <a:lnTo>
                  <a:pt x="46989" y="48894"/>
                </a:lnTo>
                <a:lnTo>
                  <a:pt x="36766" y="46198"/>
                </a:lnTo>
                <a:lnTo>
                  <a:pt x="27876" y="38655"/>
                </a:lnTo>
                <a:lnTo>
                  <a:pt x="20986" y="27088"/>
                </a:lnTo>
                <a:lnTo>
                  <a:pt x="16763" y="12318"/>
                </a:lnTo>
                <a:lnTo>
                  <a:pt x="0" y="12318"/>
                </a:lnTo>
                <a:lnTo>
                  <a:pt x="21843" y="0"/>
                </a:lnTo>
                <a:lnTo>
                  <a:pt x="45719" y="12318"/>
                </a:lnTo>
                <a:lnTo>
                  <a:pt x="28956" y="12318"/>
                </a:lnTo>
                <a:lnTo>
                  <a:pt x="33178" y="27088"/>
                </a:lnTo>
                <a:lnTo>
                  <a:pt x="40068" y="38655"/>
                </a:lnTo>
                <a:lnTo>
                  <a:pt x="48958" y="46198"/>
                </a:lnTo>
                <a:lnTo>
                  <a:pt x="59181" y="48894"/>
                </a:lnTo>
              </a:path>
            </a:pathLst>
          </a:custGeom>
          <a:ln w="9524">
            <a:solidFill>
              <a:srgbClr val="585858"/>
            </a:solidFill>
          </a:ln>
        </p:spPr>
        <p:txBody>
          <a:bodyPr wrap="square" lIns="0" tIns="0" rIns="0" bIns="0" rtlCol="0"/>
          <a:lstStyle/>
          <a:p/>
        </p:txBody>
      </p:sp>
      <p:sp>
        <p:nvSpPr>
          <p:cNvPr id="116" name="object 116"/>
          <p:cNvSpPr/>
          <p:nvPr/>
        </p:nvSpPr>
        <p:spPr>
          <a:xfrm>
            <a:off x="712266" y="2978823"/>
            <a:ext cx="1083310" cy="572770"/>
          </a:xfrm>
          <a:custGeom>
            <a:avLst/>
            <a:gdLst/>
            <a:ahLst/>
            <a:cxnLst/>
            <a:rect l="l" t="t" r="r" b="b"/>
            <a:pathLst>
              <a:path w="1083310" h="572770">
                <a:moveTo>
                  <a:pt x="0" y="572604"/>
                </a:moveTo>
                <a:lnTo>
                  <a:pt x="1082878" y="572604"/>
                </a:lnTo>
                <a:lnTo>
                  <a:pt x="1082878" y="0"/>
                </a:lnTo>
                <a:lnTo>
                  <a:pt x="0" y="0"/>
                </a:lnTo>
                <a:lnTo>
                  <a:pt x="0" y="572604"/>
                </a:lnTo>
                <a:close/>
              </a:path>
            </a:pathLst>
          </a:custGeom>
          <a:solidFill>
            <a:srgbClr val="FFFFFF"/>
          </a:solidFill>
        </p:spPr>
        <p:txBody>
          <a:bodyPr wrap="square" lIns="0" tIns="0" rIns="0" bIns="0" rtlCol="0"/>
          <a:lstStyle/>
          <a:p/>
        </p:txBody>
      </p:sp>
      <p:sp>
        <p:nvSpPr>
          <p:cNvPr id="117" name="object 117"/>
          <p:cNvSpPr/>
          <p:nvPr/>
        </p:nvSpPr>
        <p:spPr>
          <a:xfrm>
            <a:off x="712266" y="2978823"/>
            <a:ext cx="1369060" cy="572770"/>
          </a:xfrm>
          <a:custGeom>
            <a:avLst/>
            <a:gdLst/>
            <a:ahLst/>
            <a:cxnLst/>
            <a:rect l="l" t="t" r="r" b="b"/>
            <a:pathLst>
              <a:path w="1369060" h="572770">
                <a:moveTo>
                  <a:pt x="0" y="572604"/>
                </a:moveTo>
                <a:lnTo>
                  <a:pt x="1368678" y="572604"/>
                </a:lnTo>
                <a:lnTo>
                  <a:pt x="1368678" y="0"/>
                </a:lnTo>
                <a:lnTo>
                  <a:pt x="0" y="0"/>
                </a:lnTo>
                <a:lnTo>
                  <a:pt x="0" y="572604"/>
                </a:lnTo>
                <a:close/>
              </a:path>
            </a:pathLst>
          </a:custGeom>
          <a:ln w="9525">
            <a:solidFill>
              <a:srgbClr val="585858"/>
            </a:solidFill>
          </a:ln>
        </p:spPr>
        <p:txBody>
          <a:bodyPr wrap="square" lIns="0" tIns="0" rIns="0" bIns="0" rtlCol="0"/>
          <a:lstStyle/>
          <a:p/>
        </p:txBody>
      </p:sp>
      <p:sp>
        <p:nvSpPr>
          <p:cNvPr id="118" name="object 118"/>
          <p:cNvSpPr/>
          <p:nvPr/>
        </p:nvSpPr>
        <p:spPr>
          <a:xfrm>
            <a:off x="1092034" y="3289680"/>
            <a:ext cx="60960" cy="0"/>
          </a:xfrm>
          <a:custGeom>
            <a:avLst/>
            <a:gdLst/>
            <a:ahLst/>
            <a:cxnLst/>
            <a:rect l="l" t="t" r="r" b="b"/>
            <a:pathLst>
              <a:path w="60959">
                <a:moveTo>
                  <a:pt x="60566" y="0"/>
                </a:moveTo>
                <a:lnTo>
                  <a:pt x="0" y="0"/>
                </a:lnTo>
              </a:path>
            </a:pathLst>
          </a:custGeom>
          <a:ln w="9525">
            <a:solidFill>
              <a:srgbClr val="999999"/>
            </a:solidFill>
          </a:ln>
        </p:spPr>
        <p:txBody>
          <a:bodyPr wrap="square" lIns="0" tIns="0" rIns="0" bIns="0" rtlCol="0"/>
          <a:lstStyle/>
          <a:p/>
        </p:txBody>
      </p:sp>
      <p:sp>
        <p:nvSpPr>
          <p:cNvPr id="119" name="object 119"/>
          <p:cNvSpPr/>
          <p:nvPr/>
        </p:nvSpPr>
        <p:spPr>
          <a:xfrm>
            <a:off x="751979" y="3246247"/>
            <a:ext cx="340360" cy="86995"/>
          </a:xfrm>
          <a:custGeom>
            <a:avLst/>
            <a:gdLst/>
            <a:ahLst/>
            <a:cxnLst/>
            <a:rect l="l" t="t" r="r" b="b"/>
            <a:pathLst>
              <a:path w="340359" h="86995">
                <a:moveTo>
                  <a:pt x="333451" y="0"/>
                </a:moveTo>
                <a:lnTo>
                  <a:pt x="6476" y="0"/>
                </a:lnTo>
                <a:lnTo>
                  <a:pt x="0" y="6476"/>
                </a:lnTo>
                <a:lnTo>
                  <a:pt x="0" y="80263"/>
                </a:lnTo>
                <a:lnTo>
                  <a:pt x="6476" y="86740"/>
                </a:lnTo>
                <a:lnTo>
                  <a:pt x="333451" y="86740"/>
                </a:lnTo>
                <a:lnTo>
                  <a:pt x="339915" y="80263"/>
                </a:lnTo>
                <a:lnTo>
                  <a:pt x="339915" y="6476"/>
                </a:lnTo>
                <a:lnTo>
                  <a:pt x="333451" y="0"/>
                </a:lnTo>
                <a:close/>
              </a:path>
            </a:pathLst>
          </a:custGeom>
          <a:solidFill>
            <a:srgbClr val="CCCCCC"/>
          </a:solidFill>
        </p:spPr>
        <p:txBody>
          <a:bodyPr wrap="square" lIns="0" tIns="0" rIns="0" bIns="0" rtlCol="0"/>
          <a:lstStyle/>
          <a:p/>
        </p:txBody>
      </p:sp>
      <p:sp>
        <p:nvSpPr>
          <p:cNvPr id="120" name="object 120"/>
          <p:cNvSpPr/>
          <p:nvPr/>
        </p:nvSpPr>
        <p:spPr>
          <a:xfrm>
            <a:off x="751979" y="3246247"/>
            <a:ext cx="340360" cy="86995"/>
          </a:xfrm>
          <a:custGeom>
            <a:avLst/>
            <a:gdLst/>
            <a:ahLst/>
            <a:cxnLst/>
            <a:rect l="l" t="t" r="r" b="b"/>
            <a:pathLst>
              <a:path w="340359" h="86995">
                <a:moveTo>
                  <a:pt x="0" y="14477"/>
                </a:moveTo>
                <a:lnTo>
                  <a:pt x="0" y="6476"/>
                </a:lnTo>
                <a:lnTo>
                  <a:pt x="6476" y="0"/>
                </a:lnTo>
                <a:lnTo>
                  <a:pt x="14452" y="0"/>
                </a:lnTo>
                <a:lnTo>
                  <a:pt x="325462" y="0"/>
                </a:lnTo>
                <a:lnTo>
                  <a:pt x="333451" y="0"/>
                </a:lnTo>
                <a:lnTo>
                  <a:pt x="339915" y="6476"/>
                </a:lnTo>
                <a:lnTo>
                  <a:pt x="339915" y="14477"/>
                </a:lnTo>
                <a:lnTo>
                  <a:pt x="339915" y="72262"/>
                </a:lnTo>
                <a:lnTo>
                  <a:pt x="339915" y="80263"/>
                </a:lnTo>
                <a:lnTo>
                  <a:pt x="333451" y="86740"/>
                </a:lnTo>
                <a:lnTo>
                  <a:pt x="325462" y="86740"/>
                </a:lnTo>
                <a:lnTo>
                  <a:pt x="14452" y="86740"/>
                </a:lnTo>
                <a:lnTo>
                  <a:pt x="6476" y="86740"/>
                </a:lnTo>
                <a:lnTo>
                  <a:pt x="0" y="80263"/>
                </a:lnTo>
                <a:lnTo>
                  <a:pt x="0" y="72262"/>
                </a:lnTo>
                <a:lnTo>
                  <a:pt x="0" y="14477"/>
                </a:lnTo>
                <a:close/>
              </a:path>
            </a:pathLst>
          </a:custGeom>
          <a:ln w="9524">
            <a:solidFill>
              <a:srgbClr val="666666"/>
            </a:solidFill>
          </a:ln>
        </p:spPr>
        <p:txBody>
          <a:bodyPr wrap="square" lIns="0" tIns="0" rIns="0" bIns="0" rtlCol="0"/>
          <a:lstStyle/>
          <a:p/>
        </p:txBody>
      </p:sp>
      <p:sp>
        <p:nvSpPr>
          <p:cNvPr id="121" name="object 121"/>
          <p:cNvSpPr/>
          <p:nvPr/>
        </p:nvSpPr>
        <p:spPr>
          <a:xfrm>
            <a:off x="1152601" y="3246247"/>
            <a:ext cx="340360" cy="86995"/>
          </a:xfrm>
          <a:custGeom>
            <a:avLst/>
            <a:gdLst/>
            <a:ahLst/>
            <a:cxnLst/>
            <a:rect l="l" t="t" r="r" b="b"/>
            <a:pathLst>
              <a:path w="340359" h="86995">
                <a:moveTo>
                  <a:pt x="333425" y="0"/>
                </a:moveTo>
                <a:lnTo>
                  <a:pt x="6477" y="0"/>
                </a:lnTo>
                <a:lnTo>
                  <a:pt x="0" y="6476"/>
                </a:lnTo>
                <a:lnTo>
                  <a:pt x="0" y="80263"/>
                </a:lnTo>
                <a:lnTo>
                  <a:pt x="6477" y="86740"/>
                </a:lnTo>
                <a:lnTo>
                  <a:pt x="333425" y="86740"/>
                </a:lnTo>
                <a:lnTo>
                  <a:pt x="339902" y="80263"/>
                </a:lnTo>
                <a:lnTo>
                  <a:pt x="339902" y="6476"/>
                </a:lnTo>
                <a:lnTo>
                  <a:pt x="333425" y="0"/>
                </a:lnTo>
                <a:close/>
              </a:path>
            </a:pathLst>
          </a:custGeom>
          <a:solidFill>
            <a:srgbClr val="CCCCCC"/>
          </a:solidFill>
        </p:spPr>
        <p:txBody>
          <a:bodyPr wrap="square" lIns="0" tIns="0" rIns="0" bIns="0" rtlCol="0"/>
          <a:lstStyle/>
          <a:p/>
        </p:txBody>
      </p:sp>
      <p:sp>
        <p:nvSpPr>
          <p:cNvPr id="122" name="object 122"/>
          <p:cNvSpPr/>
          <p:nvPr/>
        </p:nvSpPr>
        <p:spPr>
          <a:xfrm>
            <a:off x="1152601" y="3246247"/>
            <a:ext cx="340360" cy="86995"/>
          </a:xfrm>
          <a:custGeom>
            <a:avLst/>
            <a:gdLst/>
            <a:ahLst/>
            <a:cxnLst/>
            <a:rect l="l" t="t" r="r" b="b"/>
            <a:pathLst>
              <a:path w="340359" h="86995">
                <a:moveTo>
                  <a:pt x="0" y="14477"/>
                </a:moveTo>
                <a:lnTo>
                  <a:pt x="0" y="6476"/>
                </a:lnTo>
                <a:lnTo>
                  <a:pt x="6477" y="0"/>
                </a:lnTo>
                <a:lnTo>
                  <a:pt x="14452" y="0"/>
                </a:lnTo>
                <a:lnTo>
                  <a:pt x="325424" y="0"/>
                </a:lnTo>
                <a:lnTo>
                  <a:pt x="333425" y="0"/>
                </a:lnTo>
                <a:lnTo>
                  <a:pt x="339902" y="6476"/>
                </a:lnTo>
                <a:lnTo>
                  <a:pt x="339902" y="14477"/>
                </a:lnTo>
                <a:lnTo>
                  <a:pt x="339902" y="72262"/>
                </a:lnTo>
                <a:lnTo>
                  <a:pt x="339902" y="80263"/>
                </a:lnTo>
                <a:lnTo>
                  <a:pt x="333425" y="86740"/>
                </a:lnTo>
                <a:lnTo>
                  <a:pt x="325424" y="86740"/>
                </a:lnTo>
                <a:lnTo>
                  <a:pt x="14452" y="86740"/>
                </a:lnTo>
                <a:lnTo>
                  <a:pt x="6477" y="86740"/>
                </a:lnTo>
                <a:lnTo>
                  <a:pt x="0" y="80263"/>
                </a:lnTo>
                <a:lnTo>
                  <a:pt x="0" y="72262"/>
                </a:lnTo>
                <a:lnTo>
                  <a:pt x="0" y="14477"/>
                </a:lnTo>
                <a:close/>
              </a:path>
            </a:pathLst>
          </a:custGeom>
          <a:ln w="9525">
            <a:solidFill>
              <a:srgbClr val="666666"/>
            </a:solidFill>
          </a:ln>
        </p:spPr>
        <p:txBody>
          <a:bodyPr wrap="square" lIns="0" tIns="0" rIns="0" bIns="0" rtlCol="0"/>
          <a:lstStyle/>
          <a:p/>
        </p:txBody>
      </p:sp>
      <p:sp>
        <p:nvSpPr>
          <p:cNvPr id="123" name="object 123"/>
          <p:cNvSpPr/>
          <p:nvPr/>
        </p:nvSpPr>
        <p:spPr>
          <a:xfrm>
            <a:off x="1492630" y="3289680"/>
            <a:ext cx="60960" cy="0"/>
          </a:xfrm>
          <a:custGeom>
            <a:avLst/>
            <a:gdLst/>
            <a:ahLst/>
            <a:cxnLst/>
            <a:rect l="l" t="t" r="r" b="b"/>
            <a:pathLst>
              <a:path w="60959">
                <a:moveTo>
                  <a:pt x="60578" y="0"/>
                </a:moveTo>
                <a:lnTo>
                  <a:pt x="0" y="0"/>
                </a:lnTo>
              </a:path>
            </a:pathLst>
          </a:custGeom>
          <a:ln w="9525">
            <a:solidFill>
              <a:srgbClr val="999999"/>
            </a:solidFill>
          </a:ln>
        </p:spPr>
        <p:txBody>
          <a:bodyPr wrap="square" lIns="0" tIns="0" rIns="0" bIns="0" rtlCol="0"/>
          <a:lstStyle/>
          <a:p/>
        </p:txBody>
      </p:sp>
      <p:sp>
        <p:nvSpPr>
          <p:cNvPr id="124" name="object 124"/>
          <p:cNvSpPr/>
          <p:nvPr/>
        </p:nvSpPr>
        <p:spPr>
          <a:xfrm>
            <a:off x="1553210" y="3246247"/>
            <a:ext cx="340360" cy="86995"/>
          </a:xfrm>
          <a:custGeom>
            <a:avLst/>
            <a:gdLst/>
            <a:ahLst/>
            <a:cxnLst/>
            <a:rect l="l" t="t" r="r" b="b"/>
            <a:pathLst>
              <a:path w="340360" h="86995">
                <a:moveTo>
                  <a:pt x="333502" y="0"/>
                </a:moveTo>
                <a:lnTo>
                  <a:pt x="6477" y="0"/>
                </a:lnTo>
                <a:lnTo>
                  <a:pt x="0" y="6476"/>
                </a:lnTo>
                <a:lnTo>
                  <a:pt x="0" y="80263"/>
                </a:lnTo>
                <a:lnTo>
                  <a:pt x="6477" y="86740"/>
                </a:lnTo>
                <a:lnTo>
                  <a:pt x="333502" y="86740"/>
                </a:lnTo>
                <a:lnTo>
                  <a:pt x="339978" y="80263"/>
                </a:lnTo>
                <a:lnTo>
                  <a:pt x="339978" y="6476"/>
                </a:lnTo>
                <a:lnTo>
                  <a:pt x="333502" y="0"/>
                </a:lnTo>
                <a:close/>
              </a:path>
            </a:pathLst>
          </a:custGeom>
          <a:solidFill>
            <a:srgbClr val="CCCCCC"/>
          </a:solidFill>
        </p:spPr>
        <p:txBody>
          <a:bodyPr wrap="square" lIns="0" tIns="0" rIns="0" bIns="0" rtlCol="0"/>
          <a:lstStyle/>
          <a:p/>
        </p:txBody>
      </p:sp>
      <p:sp>
        <p:nvSpPr>
          <p:cNvPr id="125" name="object 125"/>
          <p:cNvSpPr/>
          <p:nvPr/>
        </p:nvSpPr>
        <p:spPr>
          <a:xfrm>
            <a:off x="1553210" y="3246247"/>
            <a:ext cx="340360" cy="86995"/>
          </a:xfrm>
          <a:custGeom>
            <a:avLst/>
            <a:gdLst/>
            <a:ahLst/>
            <a:cxnLst/>
            <a:rect l="l" t="t" r="r" b="b"/>
            <a:pathLst>
              <a:path w="340360" h="86995">
                <a:moveTo>
                  <a:pt x="0" y="14477"/>
                </a:moveTo>
                <a:lnTo>
                  <a:pt x="0" y="6476"/>
                </a:lnTo>
                <a:lnTo>
                  <a:pt x="6477" y="0"/>
                </a:lnTo>
                <a:lnTo>
                  <a:pt x="14478" y="0"/>
                </a:lnTo>
                <a:lnTo>
                  <a:pt x="325501" y="0"/>
                </a:lnTo>
                <a:lnTo>
                  <a:pt x="333502" y="0"/>
                </a:lnTo>
                <a:lnTo>
                  <a:pt x="339978" y="6476"/>
                </a:lnTo>
                <a:lnTo>
                  <a:pt x="339978" y="14477"/>
                </a:lnTo>
                <a:lnTo>
                  <a:pt x="339978" y="72262"/>
                </a:lnTo>
                <a:lnTo>
                  <a:pt x="339978" y="80263"/>
                </a:lnTo>
                <a:lnTo>
                  <a:pt x="333502" y="86740"/>
                </a:lnTo>
                <a:lnTo>
                  <a:pt x="325501" y="86740"/>
                </a:lnTo>
                <a:lnTo>
                  <a:pt x="14478" y="86740"/>
                </a:lnTo>
                <a:lnTo>
                  <a:pt x="6477" y="86740"/>
                </a:lnTo>
                <a:lnTo>
                  <a:pt x="0" y="80263"/>
                </a:lnTo>
                <a:lnTo>
                  <a:pt x="0" y="72262"/>
                </a:lnTo>
                <a:lnTo>
                  <a:pt x="0" y="14477"/>
                </a:lnTo>
                <a:close/>
              </a:path>
            </a:pathLst>
          </a:custGeom>
          <a:ln w="9524">
            <a:solidFill>
              <a:srgbClr val="666666"/>
            </a:solidFill>
          </a:ln>
        </p:spPr>
        <p:txBody>
          <a:bodyPr wrap="square" lIns="0" tIns="0" rIns="0" bIns="0" rtlCol="0"/>
          <a:lstStyle/>
          <a:p/>
        </p:txBody>
      </p:sp>
      <p:sp>
        <p:nvSpPr>
          <p:cNvPr id="126" name="object 126"/>
          <p:cNvSpPr/>
          <p:nvPr/>
        </p:nvSpPr>
        <p:spPr>
          <a:xfrm>
            <a:off x="785952" y="3337686"/>
            <a:ext cx="272415" cy="163830"/>
          </a:xfrm>
          <a:custGeom>
            <a:avLst/>
            <a:gdLst/>
            <a:ahLst/>
            <a:cxnLst/>
            <a:rect l="l" t="t" r="r" b="b"/>
            <a:pathLst>
              <a:path w="272415" h="163829">
                <a:moveTo>
                  <a:pt x="271970" y="41529"/>
                </a:moveTo>
                <a:lnTo>
                  <a:pt x="0" y="41529"/>
                </a:lnTo>
                <a:lnTo>
                  <a:pt x="0" y="163449"/>
                </a:lnTo>
                <a:lnTo>
                  <a:pt x="271970" y="163449"/>
                </a:lnTo>
                <a:lnTo>
                  <a:pt x="271970" y="41529"/>
                </a:lnTo>
                <a:close/>
              </a:path>
              <a:path w="272415" h="163829">
                <a:moveTo>
                  <a:pt x="77711" y="0"/>
                </a:moveTo>
                <a:lnTo>
                  <a:pt x="45326" y="41529"/>
                </a:lnTo>
                <a:lnTo>
                  <a:pt x="113322" y="41529"/>
                </a:lnTo>
                <a:lnTo>
                  <a:pt x="77711" y="0"/>
                </a:lnTo>
                <a:close/>
              </a:path>
            </a:pathLst>
          </a:custGeom>
          <a:solidFill>
            <a:srgbClr val="EDEDED"/>
          </a:solidFill>
        </p:spPr>
        <p:txBody>
          <a:bodyPr wrap="square" lIns="0" tIns="0" rIns="0" bIns="0" rtlCol="0"/>
          <a:lstStyle/>
          <a:p/>
        </p:txBody>
      </p:sp>
      <p:sp>
        <p:nvSpPr>
          <p:cNvPr id="127" name="object 127"/>
          <p:cNvSpPr/>
          <p:nvPr/>
        </p:nvSpPr>
        <p:spPr>
          <a:xfrm>
            <a:off x="785952" y="3337686"/>
            <a:ext cx="272415" cy="163830"/>
          </a:xfrm>
          <a:custGeom>
            <a:avLst/>
            <a:gdLst/>
            <a:ahLst/>
            <a:cxnLst/>
            <a:rect l="l" t="t" r="r" b="b"/>
            <a:pathLst>
              <a:path w="272415" h="163829">
                <a:moveTo>
                  <a:pt x="0" y="41529"/>
                </a:moveTo>
                <a:lnTo>
                  <a:pt x="45326" y="41529"/>
                </a:lnTo>
                <a:lnTo>
                  <a:pt x="77711" y="0"/>
                </a:lnTo>
                <a:lnTo>
                  <a:pt x="113322" y="41529"/>
                </a:lnTo>
                <a:lnTo>
                  <a:pt x="271970" y="41529"/>
                </a:lnTo>
                <a:lnTo>
                  <a:pt x="271970" y="61849"/>
                </a:lnTo>
                <a:lnTo>
                  <a:pt x="271970" y="92329"/>
                </a:lnTo>
                <a:lnTo>
                  <a:pt x="271970" y="163449"/>
                </a:lnTo>
                <a:lnTo>
                  <a:pt x="113322" y="163449"/>
                </a:lnTo>
                <a:lnTo>
                  <a:pt x="45326"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128" name="object 128"/>
          <p:cNvSpPr/>
          <p:nvPr/>
        </p:nvSpPr>
        <p:spPr>
          <a:xfrm>
            <a:off x="1186573" y="3337686"/>
            <a:ext cx="272415" cy="163830"/>
          </a:xfrm>
          <a:custGeom>
            <a:avLst/>
            <a:gdLst/>
            <a:ahLst/>
            <a:cxnLst/>
            <a:rect l="l" t="t" r="r" b="b"/>
            <a:pathLst>
              <a:path w="272415" h="163829">
                <a:moveTo>
                  <a:pt x="272021" y="41529"/>
                </a:moveTo>
                <a:lnTo>
                  <a:pt x="0" y="41529"/>
                </a:lnTo>
                <a:lnTo>
                  <a:pt x="0" y="163449"/>
                </a:lnTo>
                <a:lnTo>
                  <a:pt x="272021" y="163449"/>
                </a:lnTo>
                <a:lnTo>
                  <a:pt x="272021" y="41529"/>
                </a:lnTo>
                <a:close/>
              </a:path>
              <a:path w="272415" h="163829">
                <a:moveTo>
                  <a:pt x="77711" y="0"/>
                </a:moveTo>
                <a:lnTo>
                  <a:pt x="45339" y="41529"/>
                </a:lnTo>
                <a:lnTo>
                  <a:pt x="113271" y="41529"/>
                </a:lnTo>
                <a:lnTo>
                  <a:pt x="77711" y="0"/>
                </a:lnTo>
                <a:close/>
              </a:path>
            </a:pathLst>
          </a:custGeom>
          <a:solidFill>
            <a:srgbClr val="EDEDED"/>
          </a:solidFill>
        </p:spPr>
        <p:txBody>
          <a:bodyPr wrap="square" lIns="0" tIns="0" rIns="0" bIns="0" rtlCol="0"/>
          <a:lstStyle/>
          <a:p/>
        </p:txBody>
      </p:sp>
      <p:sp>
        <p:nvSpPr>
          <p:cNvPr id="129" name="object 129"/>
          <p:cNvSpPr/>
          <p:nvPr/>
        </p:nvSpPr>
        <p:spPr>
          <a:xfrm>
            <a:off x="1186573" y="3337686"/>
            <a:ext cx="272415" cy="163830"/>
          </a:xfrm>
          <a:custGeom>
            <a:avLst/>
            <a:gdLst/>
            <a:ahLst/>
            <a:cxnLst/>
            <a:rect l="l" t="t" r="r" b="b"/>
            <a:pathLst>
              <a:path w="272415" h="163829">
                <a:moveTo>
                  <a:pt x="0" y="41529"/>
                </a:moveTo>
                <a:lnTo>
                  <a:pt x="45339" y="41529"/>
                </a:lnTo>
                <a:lnTo>
                  <a:pt x="77711" y="0"/>
                </a:lnTo>
                <a:lnTo>
                  <a:pt x="113271" y="41529"/>
                </a:lnTo>
                <a:lnTo>
                  <a:pt x="272021" y="41529"/>
                </a:lnTo>
                <a:lnTo>
                  <a:pt x="272021" y="61849"/>
                </a:lnTo>
                <a:lnTo>
                  <a:pt x="272021" y="92329"/>
                </a:lnTo>
                <a:lnTo>
                  <a:pt x="272021" y="163449"/>
                </a:lnTo>
                <a:lnTo>
                  <a:pt x="113271" y="163449"/>
                </a:lnTo>
                <a:lnTo>
                  <a:pt x="45339"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130" name="object 130"/>
          <p:cNvSpPr/>
          <p:nvPr/>
        </p:nvSpPr>
        <p:spPr>
          <a:xfrm>
            <a:off x="1587246" y="3337686"/>
            <a:ext cx="272415" cy="163830"/>
          </a:xfrm>
          <a:custGeom>
            <a:avLst/>
            <a:gdLst/>
            <a:ahLst/>
            <a:cxnLst/>
            <a:rect l="l" t="t" r="r" b="b"/>
            <a:pathLst>
              <a:path w="272414" h="163829">
                <a:moveTo>
                  <a:pt x="271906" y="41529"/>
                </a:moveTo>
                <a:lnTo>
                  <a:pt x="0" y="41529"/>
                </a:lnTo>
                <a:lnTo>
                  <a:pt x="0" y="163449"/>
                </a:lnTo>
                <a:lnTo>
                  <a:pt x="271906" y="163449"/>
                </a:lnTo>
                <a:lnTo>
                  <a:pt x="271906" y="41529"/>
                </a:lnTo>
                <a:close/>
              </a:path>
              <a:path w="272414" h="163829">
                <a:moveTo>
                  <a:pt x="77723" y="0"/>
                </a:moveTo>
                <a:lnTo>
                  <a:pt x="45339" y="41529"/>
                </a:lnTo>
                <a:lnTo>
                  <a:pt x="113284" y="41529"/>
                </a:lnTo>
                <a:lnTo>
                  <a:pt x="77723" y="0"/>
                </a:lnTo>
                <a:close/>
              </a:path>
            </a:pathLst>
          </a:custGeom>
          <a:solidFill>
            <a:srgbClr val="EDEDED"/>
          </a:solidFill>
        </p:spPr>
        <p:txBody>
          <a:bodyPr wrap="square" lIns="0" tIns="0" rIns="0" bIns="0" rtlCol="0"/>
          <a:lstStyle/>
          <a:p/>
        </p:txBody>
      </p:sp>
      <p:sp>
        <p:nvSpPr>
          <p:cNvPr id="131" name="object 131"/>
          <p:cNvSpPr/>
          <p:nvPr/>
        </p:nvSpPr>
        <p:spPr>
          <a:xfrm>
            <a:off x="1587246" y="3337686"/>
            <a:ext cx="272415" cy="163830"/>
          </a:xfrm>
          <a:custGeom>
            <a:avLst/>
            <a:gdLst/>
            <a:ahLst/>
            <a:cxnLst/>
            <a:rect l="l" t="t" r="r" b="b"/>
            <a:pathLst>
              <a:path w="272414" h="163829">
                <a:moveTo>
                  <a:pt x="0" y="41529"/>
                </a:moveTo>
                <a:lnTo>
                  <a:pt x="45339" y="41529"/>
                </a:lnTo>
                <a:lnTo>
                  <a:pt x="77723" y="0"/>
                </a:lnTo>
                <a:lnTo>
                  <a:pt x="113284" y="41529"/>
                </a:lnTo>
                <a:lnTo>
                  <a:pt x="271906" y="41529"/>
                </a:lnTo>
                <a:lnTo>
                  <a:pt x="271906" y="61849"/>
                </a:lnTo>
                <a:lnTo>
                  <a:pt x="271906" y="92329"/>
                </a:lnTo>
                <a:lnTo>
                  <a:pt x="271906" y="163449"/>
                </a:lnTo>
                <a:lnTo>
                  <a:pt x="113284" y="163449"/>
                </a:lnTo>
                <a:lnTo>
                  <a:pt x="45339" y="163449"/>
                </a:lnTo>
                <a:lnTo>
                  <a:pt x="0" y="163449"/>
                </a:lnTo>
                <a:lnTo>
                  <a:pt x="0" y="92329"/>
                </a:lnTo>
                <a:lnTo>
                  <a:pt x="0" y="61849"/>
                </a:lnTo>
                <a:lnTo>
                  <a:pt x="0" y="41529"/>
                </a:lnTo>
                <a:close/>
              </a:path>
            </a:pathLst>
          </a:custGeom>
          <a:ln w="9525">
            <a:solidFill>
              <a:srgbClr val="585858"/>
            </a:solidFill>
          </a:ln>
        </p:spPr>
        <p:txBody>
          <a:bodyPr wrap="square" lIns="0" tIns="0" rIns="0" bIns="0" rtlCol="0"/>
          <a:lstStyle/>
          <a:p/>
        </p:txBody>
      </p:sp>
      <p:sp>
        <p:nvSpPr>
          <p:cNvPr id="132" name="object 132"/>
          <p:cNvSpPr/>
          <p:nvPr/>
        </p:nvSpPr>
        <p:spPr>
          <a:xfrm>
            <a:off x="1410842" y="3042920"/>
            <a:ext cx="626745" cy="133985"/>
          </a:xfrm>
          <a:custGeom>
            <a:avLst/>
            <a:gdLst/>
            <a:ahLst/>
            <a:cxnLst/>
            <a:rect l="l" t="t" r="r" b="b"/>
            <a:pathLst>
              <a:path w="626744" h="133985">
                <a:moveTo>
                  <a:pt x="0" y="0"/>
                </a:moveTo>
                <a:lnTo>
                  <a:pt x="0" y="114807"/>
                </a:lnTo>
                <a:lnTo>
                  <a:pt x="11186" y="119879"/>
                </a:lnTo>
                <a:lnTo>
                  <a:pt x="91725" y="128285"/>
                </a:lnTo>
                <a:lnTo>
                  <a:pt x="155109" y="131261"/>
                </a:lnTo>
                <a:lnTo>
                  <a:pt x="229922" y="133178"/>
                </a:lnTo>
                <a:lnTo>
                  <a:pt x="313181" y="133857"/>
                </a:lnTo>
                <a:lnTo>
                  <a:pt x="396441" y="133178"/>
                </a:lnTo>
                <a:lnTo>
                  <a:pt x="471254" y="131261"/>
                </a:lnTo>
                <a:lnTo>
                  <a:pt x="534638" y="128285"/>
                </a:lnTo>
                <a:lnTo>
                  <a:pt x="583607" y="124431"/>
                </a:lnTo>
                <a:lnTo>
                  <a:pt x="626363" y="114807"/>
                </a:lnTo>
                <a:lnTo>
                  <a:pt x="626363" y="19177"/>
                </a:lnTo>
                <a:lnTo>
                  <a:pt x="313181" y="19177"/>
                </a:lnTo>
                <a:lnTo>
                  <a:pt x="229922" y="18488"/>
                </a:lnTo>
                <a:lnTo>
                  <a:pt x="155109" y="16547"/>
                </a:lnTo>
                <a:lnTo>
                  <a:pt x="91725" y="13541"/>
                </a:lnTo>
                <a:lnTo>
                  <a:pt x="42756" y="9656"/>
                </a:lnTo>
                <a:lnTo>
                  <a:pt x="11186" y="5080"/>
                </a:lnTo>
                <a:lnTo>
                  <a:pt x="0" y="0"/>
                </a:lnTo>
                <a:close/>
              </a:path>
              <a:path w="626744" h="133985">
                <a:moveTo>
                  <a:pt x="626363" y="0"/>
                </a:moveTo>
                <a:lnTo>
                  <a:pt x="583607" y="9656"/>
                </a:lnTo>
                <a:lnTo>
                  <a:pt x="534638" y="13541"/>
                </a:lnTo>
                <a:lnTo>
                  <a:pt x="471254" y="16547"/>
                </a:lnTo>
                <a:lnTo>
                  <a:pt x="396441" y="18488"/>
                </a:lnTo>
                <a:lnTo>
                  <a:pt x="313181" y="19177"/>
                </a:lnTo>
                <a:lnTo>
                  <a:pt x="626363" y="19177"/>
                </a:lnTo>
                <a:lnTo>
                  <a:pt x="626363" y="0"/>
                </a:lnTo>
                <a:close/>
              </a:path>
            </a:pathLst>
          </a:custGeom>
          <a:solidFill>
            <a:srgbClr val="EDEDED"/>
          </a:solidFill>
        </p:spPr>
        <p:txBody>
          <a:bodyPr wrap="square" lIns="0" tIns="0" rIns="0" bIns="0" rtlCol="0"/>
          <a:lstStyle/>
          <a:p/>
        </p:txBody>
      </p:sp>
      <p:sp>
        <p:nvSpPr>
          <p:cNvPr id="133" name="object 133"/>
          <p:cNvSpPr/>
          <p:nvPr/>
        </p:nvSpPr>
        <p:spPr>
          <a:xfrm>
            <a:off x="1410842" y="3042983"/>
            <a:ext cx="384810" cy="0"/>
          </a:xfrm>
          <a:custGeom>
            <a:avLst/>
            <a:gdLst/>
            <a:ahLst/>
            <a:cxnLst/>
            <a:rect l="l" t="t" r="r" b="b"/>
            <a:pathLst>
              <a:path w="384810">
                <a:moveTo>
                  <a:pt x="0" y="0"/>
                </a:moveTo>
                <a:lnTo>
                  <a:pt x="384301" y="0"/>
                </a:lnTo>
              </a:path>
            </a:pathLst>
          </a:custGeom>
          <a:ln w="38226">
            <a:solidFill>
              <a:srgbClr val="F5F5F5"/>
            </a:solidFill>
          </a:ln>
        </p:spPr>
        <p:txBody>
          <a:bodyPr wrap="square" lIns="0" tIns="0" rIns="0" bIns="0" rtlCol="0"/>
          <a:lstStyle/>
          <a:p/>
        </p:txBody>
      </p:sp>
      <p:sp>
        <p:nvSpPr>
          <p:cNvPr id="134" name="object 134"/>
          <p:cNvSpPr/>
          <p:nvPr/>
        </p:nvSpPr>
        <p:spPr>
          <a:xfrm>
            <a:off x="1410842" y="3023870"/>
            <a:ext cx="626745" cy="38735"/>
          </a:xfrm>
          <a:custGeom>
            <a:avLst/>
            <a:gdLst/>
            <a:ahLst/>
            <a:cxnLst/>
            <a:rect l="l" t="t" r="r" b="b"/>
            <a:pathLst>
              <a:path w="626744" h="38735">
                <a:moveTo>
                  <a:pt x="626363" y="19050"/>
                </a:moveTo>
                <a:lnTo>
                  <a:pt x="583607" y="28706"/>
                </a:lnTo>
                <a:lnTo>
                  <a:pt x="534638" y="32591"/>
                </a:lnTo>
                <a:lnTo>
                  <a:pt x="471254" y="35597"/>
                </a:lnTo>
                <a:lnTo>
                  <a:pt x="396441" y="37538"/>
                </a:lnTo>
                <a:lnTo>
                  <a:pt x="313181" y="38227"/>
                </a:lnTo>
                <a:lnTo>
                  <a:pt x="229922" y="37538"/>
                </a:lnTo>
                <a:lnTo>
                  <a:pt x="155109" y="35597"/>
                </a:lnTo>
                <a:lnTo>
                  <a:pt x="91725" y="32591"/>
                </a:lnTo>
                <a:lnTo>
                  <a:pt x="42756" y="28706"/>
                </a:lnTo>
                <a:lnTo>
                  <a:pt x="0" y="19050"/>
                </a:lnTo>
                <a:lnTo>
                  <a:pt x="11186" y="13978"/>
                </a:lnTo>
                <a:lnTo>
                  <a:pt x="91725" y="5572"/>
                </a:lnTo>
                <a:lnTo>
                  <a:pt x="155109" y="2596"/>
                </a:lnTo>
                <a:lnTo>
                  <a:pt x="229922" y="679"/>
                </a:lnTo>
                <a:lnTo>
                  <a:pt x="313181" y="0"/>
                </a:lnTo>
                <a:lnTo>
                  <a:pt x="396441" y="679"/>
                </a:lnTo>
                <a:lnTo>
                  <a:pt x="471254" y="2596"/>
                </a:lnTo>
                <a:lnTo>
                  <a:pt x="534638" y="5572"/>
                </a:lnTo>
                <a:lnTo>
                  <a:pt x="583607" y="9426"/>
                </a:lnTo>
                <a:lnTo>
                  <a:pt x="626363" y="19050"/>
                </a:lnTo>
                <a:close/>
              </a:path>
            </a:pathLst>
          </a:custGeom>
          <a:ln w="9525">
            <a:solidFill>
              <a:srgbClr val="585858"/>
            </a:solidFill>
          </a:ln>
        </p:spPr>
        <p:txBody>
          <a:bodyPr wrap="square" lIns="0" tIns="0" rIns="0" bIns="0" rtlCol="0"/>
          <a:lstStyle/>
          <a:p/>
        </p:txBody>
      </p:sp>
      <p:sp>
        <p:nvSpPr>
          <p:cNvPr id="135" name="object 135"/>
          <p:cNvSpPr/>
          <p:nvPr/>
        </p:nvSpPr>
        <p:spPr>
          <a:xfrm>
            <a:off x="1410842" y="3042920"/>
            <a:ext cx="626745" cy="133985"/>
          </a:xfrm>
          <a:custGeom>
            <a:avLst/>
            <a:gdLst/>
            <a:ahLst/>
            <a:cxnLst/>
            <a:rect l="l" t="t" r="r" b="b"/>
            <a:pathLst>
              <a:path w="626744" h="133985">
                <a:moveTo>
                  <a:pt x="626363" y="0"/>
                </a:moveTo>
                <a:lnTo>
                  <a:pt x="626363" y="114807"/>
                </a:lnTo>
                <a:lnTo>
                  <a:pt x="615177" y="119879"/>
                </a:lnTo>
                <a:lnTo>
                  <a:pt x="534638" y="128285"/>
                </a:lnTo>
                <a:lnTo>
                  <a:pt x="471254" y="131261"/>
                </a:lnTo>
                <a:lnTo>
                  <a:pt x="396441" y="133178"/>
                </a:lnTo>
                <a:lnTo>
                  <a:pt x="313181" y="133857"/>
                </a:lnTo>
                <a:lnTo>
                  <a:pt x="229922" y="133178"/>
                </a:lnTo>
                <a:lnTo>
                  <a:pt x="155109" y="131261"/>
                </a:lnTo>
                <a:lnTo>
                  <a:pt x="91725" y="128285"/>
                </a:lnTo>
                <a:lnTo>
                  <a:pt x="42756" y="124431"/>
                </a:lnTo>
                <a:lnTo>
                  <a:pt x="0" y="114807"/>
                </a:lnTo>
                <a:lnTo>
                  <a:pt x="0" y="0"/>
                </a:lnTo>
              </a:path>
            </a:pathLst>
          </a:custGeom>
          <a:ln w="9525">
            <a:solidFill>
              <a:srgbClr val="585858"/>
            </a:solidFill>
          </a:ln>
        </p:spPr>
        <p:txBody>
          <a:bodyPr wrap="square" lIns="0" tIns="0" rIns="0" bIns="0" rtlCol="0"/>
          <a:lstStyle/>
          <a:p/>
        </p:txBody>
      </p:sp>
      <p:sp>
        <p:nvSpPr>
          <p:cNvPr id="136" name="object 136"/>
          <p:cNvSpPr/>
          <p:nvPr/>
        </p:nvSpPr>
        <p:spPr>
          <a:xfrm>
            <a:off x="1674241" y="3186683"/>
            <a:ext cx="59690" cy="48895"/>
          </a:xfrm>
          <a:custGeom>
            <a:avLst/>
            <a:gdLst/>
            <a:ahLst/>
            <a:cxnLst/>
            <a:rect l="l" t="t" r="r" b="b"/>
            <a:pathLst>
              <a:path w="59689" h="48894">
                <a:moveTo>
                  <a:pt x="28956" y="12192"/>
                </a:moveTo>
                <a:lnTo>
                  <a:pt x="16763" y="12192"/>
                </a:lnTo>
                <a:lnTo>
                  <a:pt x="20986" y="27015"/>
                </a:lnTo>
                <a:lnTo>
                  <a:pt x="27876" y="38576"/>
                </a:lnTo>
                <a:lnTo>
                  <a:pt x="36766" y="46089"/>
                </a:lnTo>
                <a:lnTo>
                  <a:pt x="46989" y="48768"/>
                </a:lnTo>
                <a:lnTo>
                  <a:pt x="59181" y="48768"/>
                </a:lnTo>
                <a:lnTo>
                  <a:pt x="48958" y="46089"/>
                </a:lnTo>
                <a:lnTo>
                  <a:pt x="40068" y="38576"/>
                </a:lnTo>
                <a:lnTo>
                  <a:pt x="33178" y="27015"/>
                </a:lnTo>
                <a:lnTo>
                  <a:pt x="28956" y="12192"/>
                </a:lnTo>
                <a:close/>
              </a:path>
              <a:path w="59689" h="48894">
                <a:moveTo>
                  <a:pt x="21843" y="0"/>
                </a:moveTo>
                <a:lnTo>
                  <a:pt x="0" y="12192"/>
                </a:lnTo>
                <a:lnTo>
                  <a:pt x="45719" y="12192"/>
                </a:lnTo>
                <a:lnTo>
                  <a:pt x="21843" y="0"/>
                </a:lnTo>
                <a:close/>
              </a:path>
            </a:pathLst>
          </a:custGeom>
          <a:solidFill>
            <a:srgbClr val="EDEDED"/>
          </a:solidFill>
        </p:spPr>
        <p:txBody>
          <a:bodyPr wrap="square" lIns="0" tIns="0" rIns="0" bIns="0" rtlCol="0"/>
          <a:lstStyle/>
          <a:p/>
        </p:txBody>
      </p:sp>
      <p:sp>
        <p:nvSpPr>
          <p:cNvPr id="137" name="object 137"/>
          <p:cNvSpPr/>
          <p:nvPr/>
        </p:nvSpPr>
        <p:spPr>
          <a:xfrm>
            <a:off x="1727326" y="3186683"/>
            <a:ext cx="37465" cy="48895"/>
          </a:xfrm>
          <a:custGeom>
            <a:avLst/>
            <a:gdLst/>
            <a:ahLst/>
            <a:cxnLst/>
            <a:rect l="l" t="t" r="r" b="b"/>
            <a:pathLst>
              <a:path w="37464" h="48894">
                <a:moveTo>
                  <a:pt x="37337" y="0"/>
                </a:moveTo>
                <a:lnTo>
                  <a:pt x="25146" y="0"/>
                </a:lnTo>
                <a:lnTo>
                  <a:pt x="23270" y="16642"/>
                </a:lnTo>
                <a:lnTo>
                  <a:pt x="18049" y="30940"/>
                </a:lnTo>
                <a:lnTo>
                  <a:pt x="10090" y="41737"/>
                </a:lnTo>
                <a:lnTo>
                  <a:pt x="0" y="47879"/>
                </a:lnTo>
                <a:lnTo>
                  <a:pt x="2031" y="48514"/>
                </a:lnTo>
                <a:lnTo>
                  <a:pt x="4064" y="48768"/>
                </a:lnTo>
                <a:lnTo>
                  <a:pt x="6096" y="48768"/>
                </a:lnTo>
                <a:lnTo>
                  <a:pt x="18264" y="44934"/>
                </a:lnTo>
                <a:lnTo>
                  <a:pt x="28193" y="34480"/>
                </a:lnTo>
                <a:lnTo>
                  <a:pt x="34885" y="18978"/>
                </a:lnTo>
                <a:lnTo>
                  <a:pt x="37337" y="0"/>
                </a:lnTo>
                <a:close/>
              </a:path>
            </a:pathLst>
          </a:custGeom>
          <a:solidFill>
            <a:srgbClr val="BEBEBE"/>
          </a:solidFill>
        </p:spPr>
        <p:txBody>
          <a:bodyPr wrap="square" lIns="0" tIns="0" rIns="0" bIns="0" rtlCol="0"/>
          <a:lstStyle/>
          <a:p/>
        </p:txBody>
      </p:sp>
      <p:sp>
        <p:nvSpPr>
          <p:cNvPr id="138" name="object 138"/>
          <p:cNvSpPr/>
          <p:nvPr/>
        </p:nvSpPr>
        <p:spPr>
          <a:xfrm>
            <a:off x="1674241" y="3186683"/>
            <a:ext cx="90805" cy="48895"/>
          </a:xfrm>
          <a:custGeom>
            <a:avLst/>
            <a:gdLst/>
            <a:ahLst/>
            <a:cxnLst/>
            <a:rect l="l" t="t" r="r" b="b"/>
            <a:pathLst>
              <a:path w="90805" h="48894">
                <a:moveTo>
                  <a:pt x="53085" y="47879"/>
                </a:moveTo>
                <a:lnTo>
                  <a:pt x="63176" y="41737"/>
                </a:lnTo>
                <a:lnTo>
                  <a:pt x="71135" y="30940"/>
                </a:lnTo>
                <a:lnTo>
                  <a:pt x="76356" y="16642"/>
                </a:lnTo>
                <a:lnTo>
                  <a:pt x="78231" y="0"/>
                </a:lnTo>
                <a:lnTo>
                  <a:pt x="90423" y="0"/>
                </a:lnTo>
                <a:lnTo>
                  <a:pt x="87971" y="18978"/>
                </a:lnTo>
                <a:lnTo>
                  <a:pt x="81279" y="34480"/>
                </a:lnTo>
                <a:lnTo>
                  <a:pt x="71350" y="44934"/>
                </a:lnTo>
                <a:lnTo>
                  <a:pt x="59181" y="48768"/>
                </a:lnTo>
                <a:lnTo>
                  <a:pt x="46989" y="48768"/>
                </a:lnTo>
                <a:lnTo>
                  <a:pt x="36766" y="46089"/>
                </a:lnTo>
                <a:lnTo>
                  <a:pt x="27876" y="38576"/>
                </a:lnTo>
                <a:lnTo>
                  <a:pt x="20986" y="27015"/>
                </a:lnTo>
                <a:lnTo>
                  <a:pt x="16763" y="12192"/>
                </a:lnTo>
                <a:lnTo>
                  <a:pt x="0" y="12192"/>
                </a:lnTo>
                <a:lnTo>
                  <a:pt x="21843" y="0"/>
                </a:lnTo>
                <a:lnTo>
                  <a:pt x="45719" y="12192"/>
                </a:lnTo>
                <a:lnTo>
                  <a:pt x="28956" y="12192"/>
                </a:lnTo>
                <a:lnTo>
                  <a:pt x="33178" y="27015"/>
                </a:lnTo>
                <a:lnTo>
                  <a:pt x="40068" y="38576"/>
                </a:lnTo>
                <a:lnTo>
                  <a:pt x="48958" y="46089"/>
                </a:lnTo>
                <a:lnTo>
                  <a:pt x="59181" y="48768"/>
                </a:lnTo>
              </a:path>
            </a:pathLst>
          </a:custGeom>
          <a:ln w="9525">
            <a:solidFill>
              <a:srgbClr val="585858"/>
            </a:solidFill>
          </a:ln>
        </p:spPr>
        <p:txBody>
          <a:bodyPr wrap="square" lIns="0" tIns="0" rIns="0" bIns="0" rtlCol="0"/>
          <a:lstStyle/>
          <a:p/>
        </p:txBody>
      </p:sp>
      <p:sp>
        <p:nvSpPr>
          <p:cNvPr id="139" name="object 139"/>
          <p:cNvSpPr/>
          <p:nvPr/>
        </p:nvSpPr>
        <p:spPr>
          <a:xfrm>
            <a:off x="1274191" y="3798036"/>
            <a:ext cx="521334" cy="572770"/>
          </a:xfrm>
          <a:custGeom>
            <a:avLst/>
            <a:gdLst/>
            <a:ahLst/>
            <a:cxnLst/>
            <a:rect l="l" t="t" r="r" b="b"/>
            <a:pathLst>
              <a:path w="521335" h="572770">
                <a:moveTo>
                  <a:pt x="0" y="572604"/>
                </a:moveTo>
                <a:lnTo>
                  <a:pt x="520953" y="572604"/>
                </a:lnTo>
                <a:lnTo>
                  <a:pt x="520953" y="0"/>
                </a:lnTo>
                <a:lnTo>
                  <a:pt x="0" y="0"/>
                </a:lnTo>
                <a:lnTo>
                  <a:pt x="0" y="572604"/>
                </a:lnTo>
                <a:close/>
              </a:path>
            </a:pathLst>
          </a:custGeom>
          <a:solidFill>
            <a:srgbClr val="FFFFFF"/>
          </a:solidFill>
        </p:spPr>
        <p:txBody>
          <a:bodyPr wrap="square" lIns="0" tIns="0" rIns="0" bIns="0" rtlCol="0"/>
          <a:lstStyle/>
          <a:p/>
        </p:txBody>
      </p:sp>
      <p:sp>
        <p:nvSpPr>
          <p:cNvPr id="140" name="object 140"/>
          <p:cNvSpPr/>
          <p:nvPr/>
        </p:nvSpPr>
        <p:spPr>
          <a:xfrm>
            <a:off x="1274191" y="3798036"/>
            <a:ext cx="1369060" cy="572770"/>
          </a:xfrm>
          <a:custGeom>
            <a:avLst/>
            <a:gdLst/>
            <a:ahLst/>
            <a:cxnLst/>
            <a:rect l="l" t="t" r="r" b="b"/>
            <a:pathLst>
              <a:path w="1369060" h="572770">
                <a:moveTo>
                  <a:pt x="0" y="572604"/>
                </a:moveTo>
                <a:lnTo>
                  <a:pt x="1368679" y="572604"/>
                </a:lnTo>
                <a:lnTo>
                  <a:pt x="1368679" y="0"/>
                </a:lnTo>
                <a:lnTo>
                  <a:pt x="0" y="0"/>
                </a:lnTo>
                <a:lnTo>
                  <a:pt x="0" y="572604"/>
                </a:lnTo>
                <a:close/>
              </a:path>
            </a:pathLst>
          </a:custGeom>
          <a:ln w="9525">
            <a:solidFill>
              <a:srgbClr val="585858"/>
            </a:solidFill>
          </a:ln>
        </p:spPr>
        <p:txBody>
          <a:bodyPr wrap="square" lIns="0" tIns="0" rIns="0" bIns="0" rtlCol="0"/>
          <a:lstStyle/>
          <a:p/>
        </p:txBody>
      </p:sp>
      <p:sp>
        <p:nvSpPr>
          <p:cNvPr id="141" name="object 141"/>
          <p:cNvSpPr/>
          <p:nvPr/>
        </p:nvSpPr>
        <p:spPr>
          <a:xfrm>
            <a:off x="1654048" y="4108780"/>
            <a:ext cx="60960" cy="0"/>
          </a:xfrm>
          <a:custGeom>
            <a:avLst/>
            <a:gdLst/>
            <a:ahLst/>
            <a:cxnLst/>
            <a:rect l="l" t="t" r="r" b="b"/>
            <a:pathLst>
              <a:path w="60960">
                <a:moveTo>
                  <a:pt x="60578" y="0"/>
                </a:moveTo>
                <a:lnTo>
                  <a:pt x="0" y="0"/>
                </a:lnTo>
              </a:path>
            </a:pathLst>
          </a:custGeom>
          <a:ln w="9525">
            <a:solidFill>
              <a:srgbClr val="999999"/>
            </a:solidFill>
          </a:ln>
        </p:spPr>
        <p:txBody>
          <a:bodyPr wrap="square" lIns="0" tIns="0" rIns="0" bIns="0" rtlCol="0"/>
          <a:lstStyle/>
          <a:p/>
        </p:txBody>
      </p:sp>
      <p:sp>
        <p:nvSpPr>
          <p:cNvPr id="142" name="object 142"/>
          <p:cNvSpPr/>
          <p:nvPr/>
        </p:nvSpPr>
        <p:spPr>
          <a:xfrm>
            <a:off x="1313941" y="4065435"/>
            <a:ext cx="340360" cy="86995"/>
          </a:xfrm>
          <a:custGeom>
            <a:avLst/>
            <a:gdLst/>
            <a:ahLst/>
            <a:cxnLst/>
            <a:rect l="l" t="t" r="r" b="b"/>
            <a:pathLst>
              <a:path w="340360" h="86995">
                <a:moveTo>
                  <a:pt x="333502" y="0"/>
                </a:moveTo>
                <a:lnTo>
                  <a:pt x="6477" y="0"/>
                </a:lnTo>
                <a:lnTo>
                  <a:pt x="0" y="6464"/>
                </a:lnTo>
                <a:lnTo>
                  <a:pt x="0" y="80225"/>
                </a:lnTo>
                <a:lnTo>
                  <a:pt x="6477" y="86702"/>
                </a:lnTo>
                <a:lnTo>
                  <a:pt x="333502" y="86702"/>
                </a:lnTo>
                <a:lnTo>
                  <a:pt x="339978" y="80225"/>
                </a:lnTo>
                <a:lnTo>
                  <a:pt x="339978" y="6464"/>
                </a:lnTo>
                <a:lnTo>
                  <a:pt x="333502" y="0"/>
                </a:lnTo>
                <a:close/>
              </a:path>
            </a:pathLst>
          </a:custGeom>
          <a:solidFill>
            <a:srgbClr val="CCCCCC"/>
          </a:solidFill>
        </p:spPr>
        <p:txBody>
          <a:bodyPr wrap="square" lIns="0" tIns="0" rIns="0" bIns="0" rtlCol="0"/>
          <a:lstStyle/>
          <a:p/>
        </p:txBody>
      </p:sp>
      <p:sp>
        <p:nvSpPr>
          <p:cNvPr id="143" name="object 143"/>
          <p:cNvSpPr/>
          <p:nvPr/>
        </p:nvSpPr>
        <p:spPr>
          <a:xfrm>
            <a:off x="1313941" y="4065435"/>
            <a:ext cx="340360" cy="86995"/>
          </a:xfrm>
          <a:custGeom>
            <a:avLst/>
            <a:gdLst/>
            <a:ahLst/>
            <a:cxnLst/>
            <a:rect l="l" t="t" r="r" b="b"/>
            <a:pathLst>
              <a:path w="340360" h="86995">
                <a:moveTo>
                  <a:pt x="0" y="14452"/>
                </a:moveTo>
                <a:lnTo>
                  <a:pt x="0" y="6464"/>
                </a:lnTo>
                <a:lnTo>
                  <a:pt x="6477" y="0"/>
                </a:lnTo>
                <a:lnTo>
                  <a:pt x="14478" y="0"/>
                </a:lnTo>
                <a:lnTo>
                  <a:pt x="325501" y="0"/>
                </a:lnTo>
                <a:lnTo>
                  <a:pt x="333502" y="0"/>
                </a:lnTo>
                <a:lnTo>
                  <a:pt x="339978" y="6464"/>
                </a:lnTo>
                <a:lnTo>
                  <a:pt x="339978" y="14452"/>
                </a:lnTo>
                <a:lnTo>
                  <a:pt x="339978" y="72250"/>
                </a:lnTo>
                <a:lnTo>
                  <a:pt x="339978" y="80225"/>
                </a:lnTo>
                <a:lnTo>
                  <a:pt x="333502" y="86702"/>
                </a:lnTo>
                <a:lnTo>
                  <a:pt x="325501" y="86702"/>
                </a:lnTo>
                <a:lnTo>
                  <a:pt x="14478" y="86702"/>
                </a:lnTo>
                <a:lnTo>
                  <a:pt x="6477" y="86702"/>
                </a:lnTo>
                <a:lnTo>
                  <a:pt x="0" y="80225"/>
                </a:lnTo>
                <a:lnTo>
                  <a:pt x="0" y="72250"/>
                </a:lnTo>
                <a:lnTo>
                  <a:pt x="0" y="14452"/>
                </a:lnTo>
                <a:close/>
              </a:path>
            </a:pathLst>
          </a:custGeom>
          <a:ln w="9524">
            <a:solidFill>
              <a:srgbClr val="666666"/>
            </a:solidFill>
          </a:ln>
        </p:spPr>
        <p:txBody>
          <a:bodyPr wrap="square" lIns="0" tIns="0" rIns="0" bIns="0" rtlCol="0"/>
          <a:lstStyle/>
          <a:p/>
        </p:txBody>
      </p:sp>
      <p:sp>
        <p:nvSpPr>
          <p:cNvPr id="144" name="object 144"/>
          <p:cNvSpPr/>
          <p:nvPr/>
        </p:nvSpPr>
        <p:spPr>
          <a:xfrm>
            <a:off x="1714626" y="4065435"/>
            <a:ext cx="340360" cy="86995"/>
          </a:xfrm>
          <a:custGeom>
            <a:avLst/>
            <a:gdLst/>
            <a:ahLst/>
            <a:cxnLst/>
            <a:rect l="l" t="t" r="r" b="b"/>
            <a:pathLst>
              <a:path w="340360" h="86995">
                <a:moveTo>
                  <a:pt x="333375" y="0"/>
                </a:moveTo>
                <a:lnTo>
                  <a:pt x="6477" y="0"/>
                </a:lnTo>
                <a:lnTo>
                  <a:pt x="0" y="6464"/>
                </a:lnTo>
                <a:lnTo>
                  <a:pt x="0" y="80225"/>
                </a:lnTo>
                <a:lnTo>
                  <a:pt x="6477" y="86702"/>
                </a:lnTo>
                <a:lnTo>
                  <a:pt x="333375" y="86702"/>
                </a:lnTo>
                <a:lnTo>
                  <a:pt x="339852" y="80225"/>
                </a:lnTo>
                <a:lnTo>
                  <a:pt x="339852" y="6464"/>
                </a:lnTo>
                <a:lnTo>
                  <a:pt x="333375" y="0"/>
                </a:lnTo>
                <a:close/>
              </a:path>
            </a:pathLst>
          </a:custGeom>
          <a:solidFill>
            <a:srgbClr val="CCCCCC"/>
          </a:solidFill>
        </p:spPr>
        <p:txBody>
          <a:bodyPr wrap="square" lIns="0" tIns="0" rIns="0" bIns="0" rtlCol="0"/>
          <a:lstStyle/>
          <a:p/>
        </p:txBody>
      </p:sp>
      <p:sp>
        <p:nvSpPr>
          <p:cNvPr id="145" name="object 145"/>
          <p:cNvSpPr/>
          <p:nvPr/>
        </p:nvSpPr>
        <p:spPr>
          <a:xfrm>
            <a:off x="1714626" y="4065435"/>
            <a:ext cx="340360" cy="86995"/>
          </a:xfrm>
          <a:custGeom>
            <a:avLst/>
            <a:gdLst/>
            <a:ahLst/>
            <a:cxnLst/>
            <a:rect l="l" t="t" r="r" b="b"/>
            <a:pathLst>
              <a:path w="340360" h="86995">
                <a:moveTo>
                  <a:pt x="0" y="14452"/>
                </a:moveTo>
                <a:lnTo>
                  <a:pt x="0" y="6464"/>
                </a:lnTo>
                <a:lnTo>
                  <a:pt x="6477" y="0"/>
                </a:lnTo>
                <a:lnTo>
                  <a:pt x="14350" y="0"/>
                </a:lnTo>
                <a:lnTo>
                  <a:pt x="325374" y="0"/>
                </a:lnTo>
                <a:lnTo>
                  <a:pt x="333375" y="0"/>
                </a:lnTo>
                <a:lnTo>
                  <a:pt x="339852" y="6464"/>
                </a:lnTo>
                <a:lnTo>
                  <a:pt x="339852" y="14452"/>
                </a:lnTo>
                <a:lnTo>
                  <a:pt x="339852" y="72250"/>
                </a:lnTo>
                <a:lnTo>
                  <a:pt x="339852" y="80225"/>
                </a:lnTo>
                <a:lnTo>
                  <a:pt x="333375" y="86702"/>
                </a:lnTo>
                <a:lnTo>
                  <a:pt x="325374" y="86702"/>
                </a:lnTo>
                <a:lnTo>
                  <a:pt x="14350" y="86702"/>
                </a:lnTo>
                <a:lnTo>
                  <a:pt x="6477"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46" name="object 146"/>
          <p:cNvSpPr/>
          <p:nvPr/>
        </p:nvSpPr>
        <p:spPr>
          <a:xfrm>
            <a:off x="2115185" y="4065435"/>
            <a:ext cx="340360" cy="86995"/>
          </a:xfrm>
          <a:custGeom>
            <a:avLst/>
            <a:gdLst/>
            <a:ahLst/>
            <a:cxnLst/>
            <a:rect l="l" t="t" r="r" b="b"/>
            <a:pathLst>
              <a:path w="340360" h="86995">
                <a:moveTo>
                  <a:pt x="333501" y="0"/>
                </a:moveTo>
                <a:lnTo>
                  <a:pt x="6476" y="0"/>
                </a:lnTo>
                <a:lnTo>
                  <a:pt x="0" y="6464"/>
                </a:lnTo>
                <a:lnTo>
                  <a:pt x="0" y="80225"/>
                </a:lnTo>
                <a:lnTo>
                  <a:pt x="6476" y="86702"/>
                </a:lnTo>
                <a:lnTo>
                  <a:pt x="333501" y="86702"/>
                </a:lnTo>
                <a:lnTo>
                  <a:pt x="339978" y="80225"/>
                </a:lnTo>
                <a:lnTo>
                  <a:pt x="339978" y="6464"/>
                </a:lnTo>
                <a:lnTo>
                  <a:pt x="333501" y="0"/>
                </a:lnTo>
                <a:close/>
              </a:path>
            </a:pathLst>
          </a:custGeom>
          <a:solidFill>
            <a:srgbClr val="CCCCCC"/>
          </a:solidFill>
        </p:spPr>
        <p:txBody>
          <a:bodyPr wrap="square" lIns="0" tIns="0" rIns="0" bIns="0" rtlCol="0"/>
          <a:lstStyle/>
          <a:p/>
        </p:txBody>
      </p:sp>
      <p:sp>
        <p:nvSpPr>
          <p:cNvPr id="147" name="object 147"/>
          <p:cNvSpPr/>
          <p:nvPr/>
        </p:nvSpPr>
        <p:spPr>
          <a:xfrm>
            <a:off x="2115185" y="4065435"/>
            <a:ext cx="340360" cy="86995"/>
          </a:xfrm>
          <a:custGeom>
            <a:avLst/>
            <a:gdLst/>
            <a:ahLst/>
            <a:cxnLst/>
            <a:rect l="l" t="t" r="r" b="b"/>
            <a:pathLst>
              <a:path w="340360" h="86995">
                <a:moveTo>
                  <a:pt x="0" y="14452"/>
                </a:moveTo>
                <a:lnTo>
                  <a:pt x="0" y="6464"/>
                </a:lnTo>
                <a:lnTo>
                  <a:pt x="6476" y="0"/>
                </a:lnTo>
                <a:lnTo>
                  <a:pt x="14477" y="0"/>
                </a:lnTo>
                <a:lnTo>
                  <a:pt x="325500" y="0"/>
                </a:lnTo>
                <a:lnTo>
                  <a:pt x="333501" y="0"/>
                </a:lnTo>
                <a:lnTo>
                  <a:pt x="339978" y="6464"/>
                </a:lnTo>
                <a:lnTo>
                  <a:pt x="339978" y="14452"/>
                </a:lnTo>
                <a:lnTo>
                  <a:pt x="339978" y="72250"/>
                </a:lnTo>
                <a:lnTo>
                  <a:pt x="339978" y="80225"/>
                </a:lnTo>
                <a:lnTo>
                  <a:pt x="333501" y="86702"/>
                </a:lnTo>
                <a:lnTo>
                  <a:pt x="325500" y="86702"/>
                </a:lnTo>
                <a:lnTo>
                  <a:pt x="14477"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48" name="object 148"/>
          <p:cNvSpPr/>
          <p:nvPr/>
        </p:nvSpPr>
        <p:spPr>
          <a:xfrm>
            <a:off x="1347977" y="4156824"/>
            <a:ext cx="272415" cy="163830"/>
          </a:xfrm>
          <a:custGeom>
            <a:avLst/>
            <a:gdLst/>
            <a:ahLst/>
            <a:cxnLst/>
            <a:rect l="l" t="t" r="r" b="b"/>
            <a:pathLst>
              <a:path w="272415" h="163829">
                <a:moveTo>
                  <a:pt x="271906" y="41516"/>
                </a:moveTo>
                <a:lnTo>
                  <a:pt x="0" y="41516"/>
                </a:lnTo>
                <a:lnTo>
                  <a:pt x="0" y="163474"/>
                </a:lnTo>
                <a:lnTo>
                  <a:pt x="271906" y="163474"/>
                </a:lnTo>
                <a:lnTo>
                  <a:pt x="271906" y="41516"/>
                </a:lnTo>
                <a:close/>
              </a:path>
              <a:path w="272415" h="163829">
                <a:moveTo>
                  <a:pt x="77597" y="0"/>
                </a:moveTo>
                <a:lnTo>
                  <a:pt x="45338" y="41516"/>
                </a:lnTo>
                <a:lnTo>
                  <a:pt x="113284" y="41516"/>
                </a:lnTo>
                <a:lnTo>
                  <a:pt x="77597" y="0"/>
                </a:lnTo>
                <a:close/>
              </a:path>
            </a:pathLst>
          </a:custGeom>
          <a:solidFill>
            <a:srgbClr val="EDEDED"/>
          </a:solidFill>
        </p:spPr>
        <p:txBody>
          <a:bodyPr wrap="square" lIns="0" tIns="0" rIns="0" bIns="0" rtlCol="0"/>
          <a:lstStyle/>
          <a:p/>
        </p:txBody>
      </p:sp>
      <p:sp>
        <p:nvSpPr>
          <p:cNvPr id="149" name="object 149"/>
          <p:cNvSpPr/>
          <p:nvPr/>
        </p:nvSpPr>
        <p:spPr>
          <a:xfrm>
            <a:off x="1347977" y="4156824"/>
            <a:ext cx="272415" cy="163830"/>
          </a:xfrm>
          <a:custGeom>
            <a:avLst/>
            <a:gdLst/>
            <a:ahLst/>
            <a:cxnLst/>
            <a:rect l="l" t="t" r="r" b="b"/>
            <a:pathLst>
              <a:path w="272415" h="163829">
                <a:moveTo>
                  <a:pt x="0" y="41516"/>
                </a:moveTo>
                <a:lnTo>
                  <a:pt x="45338" y="41516"/>
                </a:lnTo>
                <a:lnTo>
                  <a:pt x="77597" y="0"/>
                </a:lnTo>
                <a:lnTo>
                  <a:pt x="113284" y="41516"/>
                </a:lnTo>
                <a:lnTo>
                  <a:pt x="271906" y="41516"/>
                </a:lnTo>
                <a:lnTo>
                  <a:pt x="271906" y="61849"/>
                </a:lnTo>
                <a:lnTo>
                  <a:pt x="271906" y="92341"/>
                </a:lnTo>
                <a:lnTo>
                  <a:pt x="271906" y="163474"/>
                </a:lnTo>
                <a:lnTo>
                  <a:pt x="113284"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50" name="object 150"/>
          <p:cNvSpPr/>
          <p:nvPr/>
        </p:nvSpPr>
        <p:spPr>
          <a:xfrm>
            <a:off x="1748535" y="4156824"/>
            <a:ext cx="272415" cy="163830"/>
          </a:xfrm>
          <a:custGeom>
            <a:avLst/>
            <a:gdLst/>
            <a:ahLst/>
            <a:cxnLst/>
            <a:rect l="l" t="t" r="r" b="b"/>
            <a:pathLst>
              <a:path w="272414" h="163829">
                <a:moveTo>
                  <a:pt x="272033" y="41516"/>
                </a:moveTo>
                <a:lnTo>
                  <a:pt x="0" y="41516"/>
                </a:lnTo>
                <a:lnTo>
                  <a:pt x="0" y="163474"/>
                </a:lnTo>
                <a:lnTo>
                  <a:pt x="272033" y="163474"/>
                </a:lnTo>
                <a:lnTo>
                  <a:pt x="272033" y="41516"/>
                </a:lnTo>
                <a:close/>
              </a:path>
              <a:path w="272414" h="163829">
                <a:moveTo>
                  <a:pt x="77724" y="0"/>
                </a:moveTo>
                <a:lnTo>
                  <a:pt x="45338" y="41516"/>
                </a:lnTo>
                <a:lnTo>
                  <a:pt x="113283" y="41516"/>
                </a:lnTo>
                <a:lnTo>
                  <a:pt x="77724" y="0"/>
                </a:lnTo>
                <a:close/>
              </a:path>
            </a:pathLst>
          </a:custGeom>
          <a:solidFill>
            <a:srgbClr val="EDEDED"/>
          </a:solidFill>
        </p:spPr>
        <p:txBody>
          <a:bodyPr wrap="square" lIns="0" tIns="0" rIns="0" bIns="0" rtlCol="0"/>
          <a:lstStyle/>
          <a:p/>
        </p:txBody>
      </p:sp>
      <p:sp>
        <p:nvSpPr>
          <p:cNvPr id="151" name="object 151"/>
          <p:cNvSpPr/>
          <p:nvPr/>
        </p:nvSpPr>
        <p:spPr>
          <a:xfrm>
            <a:off x="1748535" y="4156824"/>
            <a:ext cx="272415" cy="163830"/>
          </a:xfrm>
          <a:custGeom>
            <a:avLst/>
            <a:gdLst/>
            <a:ahLst/>
            <a:cxnLst/>
            <a:rect l="l" t="t" r="r" b="b"/>
            <a:pathLst>
              <a:path w="272414" h="163829">
                <a:moveTo>
                  <a:pt x="0" y="41516"/>
                </a:moveTo>
                <a:lnTo>
                  <a:pt x="45338" y="41516"/>
                </a:lnTo>
                <a:lnTo>
                  <a:pt x="77724" y="0"/>
                </a:lnTo>
                <a:lnTo>
                  <a:pt x="113283" y="41516"/>
                </a:lnTo>
                <a:lnTo>
                  <a:pt x="272033" y="41516"/>
                </a:lnTo>
                <a:lnTo>
                  <a:pt x="272033" y="61849"/>
                </a:lnTo>
                <a:lnTo>
                  <a:pt x="272033" y="92341"/>
                </a:lnTo>
                <a:lnTo>
                  <a:pt x="272033" y="163474"/>
                </a:lnTo>
                <a:lnTo>
                  <a:pt x="113283"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52" name="object 152"/>
          <p:cNvSpPr/>
          <p:nvPr/>
        </p:nvSpPr>
        <p:spPr>
          <a:xfrm>
            <a:off x="2149220" y="4156824"/>
            <a:ext cx="272415" cy="163830"/>
          </a:xfrm>
          <a:custGeom>
            <a:avLst/>
            <a:gdLst/>
            <a:ahLst/>
            <a:cxnLst/>
            <a:rect l="l" t="t" r="r" b="b"/>
            <a:pathLst>
              <a:path w="272414" h="163829">
                <a:moveTo>
                  <a:pt x="271906" y="41516"/>
                </a:moveTo>
                <a:lnTo>
                  <a:pt x="0" y="41516"/>
                </a:lnTo>
                <a:lnTo>
                  <a:pt x="0" y="163474"/>
                </a:lnTo>
                <a:lnTo>
                  <a:pt x="271906" y="163474"/>
                </a:lnTo>
                <a:lnTo>
                  <a:pt x="271906" y="41516"/>
                </a:lnTo>
                <a:close/>
              </a:path>
              <a:path w="272414" h="163829">
                <a:moveTo>
                  <a:pt x="77724" y="0"/>
                </a:moveTo>
                <a:lnTo>
                  <a:pt x="45339" y="41516"/>
                </a:lnTo>
                <a:lnTo>
                  <a:pt x="113284" y="41516"/>
                </a:lnTo>
                <a:lnTo>
                  <a:pt x="77724" y="0"/>
                </a:lnTo>
                <a:close/>
              </a:path>
            </a:pathLst>
          </a:custGeom>
          <a:solidFill>
            <a:srgbClr val="EDEDED"/>
          </a:solidFill>
        </p:spPr>
        <p:txBody>
          <a:bodyPr wrap="square" lIns="0" tIns="0" rIns="0" bIns="0" rtlCol="0"/>
          <a:lstStyle/>
          <a:p/>
        </p:txBody>
      </p:sp>
      <p:sp>
        <p:nvSpPr>
          <p:cNvPr id="153" name="object 153"/>
          <p:cNvSpPr/>
          <p:nvPr/>
        </p:nvSpPr>
        <p:spPr>
          <a:xfrm>
            <a:off x="2149220" y="4156824"/>
            <a:ext cx="272415" cy="163830"/>
          </a:xfrm>
          <a:custGeom>
            <a:avLst/>
            <a:gdLst/>
            <a:ahLst/>
            <a:cxnLst/>
            <a:rect l="l" t="t" r="r" b="b"/>
            <a:pathLst>
              <a:path w="272414" h="163829">
                <a:moveTo>
                  <a:pt x="0" y="41516"/>
                </a:moveTo>
                <a:lnTo>
                  <a:pt x="45339" y="41516"/>
                </a:lnTo>
                <a:lnTo>
                  <a:pt x="77724" y="0"/>
                </a:lnTo>
                <a:lnTo>
                  <a:pt x="113284" y="41516"/>
                </a:lnTo>
                <a:lnTo>
                  <a:pt x="271906" y="41516"/>
                </a:lnTo>
                <a:lnTo>
                  <a:pt x="271906" y="61849"/>
                </a:lnTo>
                <a:lnTo>
                  <a:pt x="271906" y="92341"/>
                </a:lnTo>
                <a:lnTo>
                  <a:pt x="271906" y="163474"/>
                </a:lnTo>
                <a:lnTo>
                  <a:pt x="113284" y="163474"/>
                </a:lnTo>
                <a:lnTo>
                  <a:pt x="45339"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54" name="object 154"/>
          <p:cNvSpPr/>
          <p:nvPr/>
        </p:nvSpPr>
        <p:spPr>
          <a:xfrm>
            <a:off x="1972817" y="3862070"/>
            <a:ext cx="626745" cy="133985"/>
          </a:xfrm>
          <a:custGeom>
            <a:avLst/>
            <a:gdLst/>
            <a:ahLst/>
            <a:cxnLst/>
            <a:rect l="l" t="t" r="r" b="b"/>
            <a:pathLst>
              <a:path w="626744" h="133985">
                <a:moveTo>
                  <a:pt x="0" y="0"/>
                </a:moveTo>
                <a:lnTo>
                  <a:pt x="0" y="114757"/>
                </a:lnTo>
                <a:lnTo>
                  <a:pt x="11186" y="119842"/>
                </a:lnTo>
                <a:lnTo>
                  <a:pt x="91725" y="128282"/>
                </a:lnTo>
                <a:lnTo>
                  <a:pt x="155109" y="131272"/>
                </a:lnTo>
                <a:lnTo>
                  <a:pt x="229922" y="133200"/>
                </a:lnTo>
                <a:lnTo>
                  <a:pt x="313181" y="133883"/>
                </a:lnTo>
                <a:lnTo>
                  <a:pt x="396441" y="133200"/>
                </a:lnTo>
                <a:lnTo>
                  <a:pt x="471254" y="131272"/>
                </a:lnTo>
                <a:lnTo>
                  <a:pt x="534638" y="128282"/>
                </a:lnTo>
                <a:lnTo>
                  <a:pt x="583607" y="124412"/>
                </a:lnTo>
                <a:lnTo>
                  <a:pt x="626363" y="114757"/>
                </a:lnTo>
                <a:lnTo>
                  <a:pt x="626363" y="19151"/>
                </a:lnTo>
                <a:lnTo>
                  <a:pt x="313181" y="19151"/>
                </a:lnTo>
                <a:lnTo>
                  <a:pt x="229922" y="18464"/>
                </a:lnTo>
                <a:lnTo>
                  <a:pt x="155109" y="16528"/>
                </a:lnTo>
                <a:lnTo>
                  <a:pt x="91725" y="13528"/>
                </a:lnTo>
                <a:lnTo>
                  <a:pt x="42756" y="9650"/>
                </a:lnTo>
                <a:lnTo>
                  <a:pt x="11186" y="5078"/>
                </a:lnTo>
                <a:lnTo>
                  <a:pt x="0" y="0"/>
                </a:lnTo>
                <a:close/>
              </a:path>
              <a:path w="626744" h="133985">
                <a:moveTo>
                  <a:pt x="626363" y="0"/>
                </a:moveTo>
                <a:lnTo>
                  <a:pt x="583607" y="9650"/>
                </a:lnTo>
                <a:lnTo>
                  <a:pt x="534638" y="13528"/>
                </a:lnTo>
                <a:lnTo>
                  <a:pt x="471254" y="16528"/>
                </a:lnTo>
                <a:lnTo>
                  <a:pt x="396441" y="18464"/>
                </a:lnTo>
                <a:lnTo>
                  <a:pt x="313181" y="19151"/>
                </a:lnTo>
                <a:lnTo>
                  <a:pt x="626363" y="19151"/>
                </a:lnTo>
                <a:lnTo>
                  <a:pt x="626363" y="0"/>
                </a:lnTo>
                <a:close/>
              </a:path>
            </a:pathLst>
          </a:custGeom>
          <a:solidFill>
            <a:srgbClr val="EDEDED"/>
          </a:solidFill>
        </p:spPr>
        <p:txBody>
          <a:bodyPr wrap="square" lIns="0" tIns="0" rIns="0" bIns="0" rtlCol="0"/>
          <a:lstStyle/>
          <a:p/>
        </p:txBody>
      </p:sp>
      <p:sp>
        <p:nvSpPr>
          <p:cNvPr id="155" name="object 155"/>
          <p:cNvSpPr/>
          <p:nvPr/>
        </p:nvSpPr>
        <p:spPr>
          <a:xfrm>
            <a:off x="1972817" y="3843020"/>
            <a:ext cx="626745" cy="38735"/>
          </a:xfrm>
          <a:custGeom>
            <a:avLst/>
            <a:gdLst/>
            <a:ahLst/>
            <a:cxnLst/>
            <a:rect l="l" t="t" r="r" b="b"/>
            <a:pathLst>
              <a:path w="626744" h="38735">
                <a:moveTo>
                  <a:pt x="626363" y="19049"/>
                </a:moveTo>
                <a:lnTo>
                  <a:pt x="583607" y="28700"/>
                </a:lnTo>
                <a:lnTo>
                  <a:pt x="534638" y="32578"/>
                </a:lnTo>
                <a:lnTo>
                  <a:pt x="471254" y="35578"/>
                </a:lnTo>
                <a:lnTo>
                  <a:pt x="396441" y="37514"/>
                </a:lnTo>
                <a:lnTo>
                  <a:pt x="313181" y="38201"/>
                </a:lnTo>
                <a:lnTo>
                  <a:pt x="229922" y="37514"/>
                </a:lnTo>
                <a:lnTo>
                  <a:pt x="155109" y="35578"/>
                </a:lnTo>
                <a:lnTo>
                  <a:pt x="91725" y="32578"/>
                </a:lnTo>
                <a:lnTo>
                  <a:pt x="42756" y="28700"/>
                </a:lnTo>
                <a:lnTo>
                  <a:pt x="0" y="19049"/>
                </a:lnTo>
                <a:lnTo>
                  <a:pt x="11186" y="13978"/>
                </a:lnTo>
                <a:lnTo>
                  <a:pt x="91725" y="5572"/>
                </a:lnTo>
                <a:lnTo>
                  <a:pt x="155109" y="2596"/>
                </a:lnTo>
                <a:lnTo>
                  <a:pt x="229922" y="679"/>
                </a:lnTo>
                <a:lnTo>
                  <a:pt x="313181" y="0"/>
                </a:lnTo>
                <a:lnTo>
                  <a:pt x="396441" y="679"/>
                </a:lnTo>
                <a:lnTo>
                  <a:pt x="471254" y="2596"/>
                </a:lnTo>
                <a:lnTo>
                  <a:pt x="534638" y="5572"/>
                </a:lnTo>
                <a:lnTo>
                  <a:pt x="583607" y="9426"/>
                </a:lnTo>
                <a:lnTo>
                  <a:pt x="626363" y="19049"/>
                </a:lnTo>
                <a:close/>
              </a:path>
            </a:pathLst>
          </a:custGeom>
          <a:ln w="9525">
            <a:solidFill>
              <a:srgbClr val="585858"/>
            </a:solidFill>
          </a:ln>
        </p:spPr>
        <p:txBody>
          <a:bodyPr wrap="square" lIns="0" tIns="0" rIns="0" bIns="0" rtlCol="0"/>
          <a:lstStyle/>
          <a:p/>
        </p:txBody>
      </p:sp>
      <p:sp>
        <p:nvSpPr>
          <p:cNvPr id="156" name="object 156"/>
          <p:cNvSpPr/>
          <p:nvPr/>
        </p:nvSpPr>
        <p:spPr>
          <a:xfrm>
            <a:off x="1972817" y="3862070"/>
            <a:ext cx="626745" cy="133985"/>
          </a:xfrm>
          <a:custGeom>
            <a:avLst/>
            <a:gdLst/>
            <a:ahLst/>
            <a:cxnLst/>
            <a:rect l="l" t="t" r="r" b="b"/>
            <a:pathLst>
              <a:path w="626744" h="133985">
                <a:moveTo>
                  <a:pt x="626363" y="0"/>
                </a:moveTo>
                <a:lnTo>
                  <a:pt x="626363" y="114757"/>
                </a:lnTo>
                <a:lnTo>
                  <a:pt x="615177" y="119842"/>
                </a:lnTo>
                <a:lnTo>
                  <a:pt x="534638" y="128282"/>
                </a:lnTo>
                <a:lnTo>
                  <a:pt x="471254" y="131272"/>
                </a:lnTo>
                <a:lnTo>
                  <a:pt x="396441" y="133200"/>
                </a:lnTo>
                <a:lnTo>
                  <a:pt x="313181" y="133883"/>
                </a:lnTo>
                <a:lnTo>
                  <a:pt x="229922" y="133200"/>
                </a:lnTo>
                <a:lnTo>
                  <a:pt x="155109" y="131272"/>
                </a:lnTo>
                <a:lnTo>
                  <a:pt x="91725" y="128282"/>
                </a:lnTo>
                <a:lnTo>
                  <a:pt x="42756" y="124412"/>
                </a:lnTo>
                <a:lnTo>
                  <a:pt x="0" y="114757"/>
                </a:lnTo>
                <a:lnTo>
                  <a:pt x="0" y="0"/>
                </a:lnTo>
              </a:path>
            </a:pathLst>
          </a:custGeom>
          <a:ln w="9525">
            <a:solidFill>
              <a:srgbClr val="585858"/>
            </a:solidFill>
          </a:ln>
        </p:spPr>
        <p:txBody>
          <a:bodyPr wrap="square" lIns="0" tIns="0" rIns="0" bIns="0" rtlCol="0"/>
          <a:lstStyle/>
          <a:p/>
        </p:txBody>
      </p:sp>
      <p:sp>
        <p:nvSpPr>
          <p:cNvPr id="157" name="object 157"/>
          <p:cNvSpPr/>
          <p:nvPr/>
        </p:nvSpPr>
        <p:spPr>
          <a:xfrm>
            <a:off x="2236216" y="4005834"/>
            <a:ext cx="59690" cy="48895"/>
          </a:xfrm>
          <a:custGeom>
            <a:avLst/>
            <a:gdLst/>
            <a:ahLst/>
            <a:cxnLst/>
            <a:rect l="l" t="t" r="r" b="b"/>
            <a:pathLst>
              <a:path w="59689" h="48895">
                <a:moveTo>
                  <a:pt x="28956" y="12191"/>
                </a:moveTo>
                <a:lnTo>
                  <a:pt x="16763" y="12191"/>
                </a:lnTo>
                <a:lnTo>
                  <a:pt x="20986" y="27003"/>
                </a:lnTo>
                <a:lnTo>
                  <a:pt x="27876" y="38574"/>
                </a:lnTo>
                <a:lnTo>
                  <a:pt x="36766" y="46105"/>
                </a:lnTo>
                <a:lnTo>
                  <a:pt x="46989" y="48793"/>
                </a:lnTo>
                <a:lnTo>
                  <a:pt x="59181" y="48793"/>
                </a:lnTo>
                <a:lnTo>
                  <a:pt x="48958" y="46105"/>
                </a:lnTo>
                <a:lnTo>
                  <a:pt x="40068" y="38574"/>
                </a:lnTo>
                <a:lnTo>
                  <a:pt x="33178" y="27003"/>
                </a:lnTo>
                <a:lnTo>
                  <a:pt x="28956" y="12191"/>
                </a:lnTo>
                <a:close/>
              </a:path>
              <a:path w="59689" h="48895">
                <a:moveTo>
                  <a:pt x="21843" y="0"/>
                </a:moveTo>
                <a:lnTo>
                  <a:pt x="0" y="12191"/>
                </a:lnTo>
                <a:lnTo>
                  <a:pt x="45719" y="12191"/>
                </a:lnTo>
                <a:lnTo>
                  <a:pt x="21843" y="0"/>
                </a:lnTo>
                <a:close/>
              </a:path>
            </a:pathLst>
          </a:custGeom>
          <a:solidFill>
            <a:srgbClr val="EDEDED"/>
          </a:solidFill>
        </p:spPr>
        <p:txBody>
          <a:bodyPr wrap="square" lIns="0" tIns="0" rIns="0" bIns="0" rtlCol="0"/>
          <a:lstStyle/>
          <a:p/>
        </p:txBody>
      </p:sp>
      <p:sp>
        <p:nvSpPr>
          <p:cNvPr id="158" name="object 158"/>
          <p:cNvSpPr/>
          <p:nvPr/>
        </p:nvSpPr>
        <p:spPr>
          <a:xfrm>
            <a:off x="2289301" y="4005834"/>
            <a:ext cx="37465" cy="48895"/>
          </a:xfrm>
          <a:custGeom>
            <a:avLst/>
            <a:gdLst/>
            <a:ahLst/>
            <a:cxnLst/>
            <a:rect l="l" t="t" r="r" b="b"/>
            <a:pathLst>
              <a:path w="37464" h="48895">
                <a:moveTo>
                  <a:pt x="37337" y="0"/>
                </a:moveTo>
                <a:lnTo>
                  <a:pt x="25146" y="0"/>
                </a:lnTo>
                <a:lnTo>
                  <a:pt x="23270" y="16653"/>
                </a:lnTo>
                <a:lnTo>
                  <a:pt x="18049" y="30946"/>
                </a:lnTo>
                <a:lnTo>
                  <a:pt x="10090" y="41730"/>
                </a:lnTo>
                <a:lnTo>
                  <a:pt x="0" y="47853"/>
                </a:lnTo>
                <a:lnTo>
                  <a:pt x="2031" y="48475"/>
                </a:lnTo>
                <a:lnTo>
                  <a:pt x="4064" y="48793"/>
                </a:lnTo>
                <a:lnTo>
                  <a:pt x="6096" y="48793"/>
                </a:lnTo>
                <a:lnTo>
                  <a:pt x="18264" y="44959"/>
                </a:lnTo>
                <a:lnTo>
                  <a:pt x="28193" y="34502"/>
                </a:lnTo>
                <a:lnTo>
                  <a:pt x="34885" y="18993"/>
                </a:lnTo>
                <a:lnTo>
                  <a:pt x="37337" y="0"/>
                </a:lnTo>
                <a:close/>
              </a:path>
            </a:pathLst>
          </a:custGeom>
          <a:solidFill>
            <a:srgbClr val="BEBEBE"/>
          </a:solidFill>
        </p:spPr>
        <p:txBody>
          <a:bodyPr wrap="square" lIns="0" tIns="0" rIns="0" bIns="0" rtlCol="0"/>
          <a:lstStyle/>
          <a:p/>
        </p:txBody>
      </p:sp>
      <p:sp>
        <p:nvSpPr>
          <p:cNvPr id="159" name="object 159"/>
          <p:cNvSpPr/>
          <p:nvPr/>
        </p:nvSpPr>
        <p:spPr>
          <a:xfrm>
            <a:off x="2236216" y="4005834"/>
            <a:ext cx="90805" cy="48895"/>
          </a:xfrm>
          <a:custGeom>
            <a:avLst/>
            <a:gdLst/>
            <a:ahLst/>
            <a:cxnLst/>
            <a:rect l="l" t="t" r="r" b="b"/>
            <a:pathLst>
              <a:path w="90805" h="48895">
                <a:moveTo>
                  <a:pt x="53085" y="47853"/>
                </a:moveTo>
                <a:lnTo>
                  <a:pt x="63176" y="41730"/>
                </a:lnTo>
                <a:lnTo>
                  <a:pt x="71135" y="30946"/>
                </a:lnTo>
                <a:lnTo>
                  <a:pt x="76356" y="16653"/>
                </a:lnTo>
                <a:lnTo>
                  <a:pt x="78231" y="0"/>
                </a:lnTo>
                <a:lnTo>
                  <a:pt x="90423" y="0"/>
                </a:lnTo>
                <a:lnTo>
                  <a:pt x="87971" y="18993"/>
                </a:lnTo>
                <a:lnTo>
                  <a:pt x="81279" y="34502"/>
                </a:lnTo>
                <a:lnTo>
                  <a:pt x="71350" y="44959"/>
                </a:lnTo>
                <a:lnTo>
                  <a:pt x="59181" y="48793"/>
                </a:lnTo>
                <a:lnTo>
                  <a:pt x="46989" y="48793"/>
                </a:lnTo>
                <a:lnTo>
                  <a:pt x="36766" y="46105"/>
                </a:lnTo>
                <a:lnTo>
                  <a:pt x="27876" y="38574"/>
                </a:lnTo>
                <a:lnTo>
                  <a:pt x="20986" y="27003"/>
                </a:lnTo>
                <a:lnTo>
                  <a:pt x="16763" y="12191"/>
                </a:lnTo>
                <a:lnTo>
                  <a:pt x="0" y="12191"/>
                </a:lnTo>
                <a:lnTo>
                  <a:pt x="21843" y="0"/>
                </a:lnTo>
                <a:lnTo>
                  <a:pt x="45719" y="12191"/>
                </a:lnTo>
                <a:lnTo>
                  <a:pt x="28956" y="12191"/>
                </a:lnTo>
                <a:lnTo>
                  <a:pt x="33178" y="27003"/>
                </a:lnTo>
                <a:lnTo>
                  <a:pt x="40068" y="38574"/>
                </a:lnTo>
                <a:lnTo>
                  <a:pt x="48958" y="46105"/>
                </a:lnTo>
                <a:lnTo>
                  <a:pt x="59181" y="48793"/>
                </a:lnTo>
              </a:path>
            </a:pathLst>
          </a:custGeom>
          <a:ln w="9525">
            <a:solidFill>
              <a:srgbClr val="585858"/>
            </a:solidFill>
          </a:ln>
        </p:spPr>
        <p:txBody>
          <a:bodyPr wrap="square" lIns="0" tIns="0" rIns="0" bIns="0" rtlCol="0"/>
          <a:lstStyle/>
          <a:p/>
        </p:txBody>
      </p:sp>
      <p:sp>
        <p:nvSpPr>
          <p:cNvPr id="160" name="object 160"/>
          <p:cNvSpPr/>
          <p:nvPr/>
        </p:nvSpPr>
        <p:spPr>
          <a:xfrm>
            <a:off x="2893441" y="4554080"/>
            <a:ext cx="1369060" cy="255270"/>
          </a:xfrm>
          <a:custGeom>
            <a:avLst/>
            <a:gdLst/>
            <a:ahLst/>
            <a:cxnLst/>
            <a:rect l="l" t="t" r="r" b="b"/>
            <a:pathLst>
              <a:path w="1369060" h="255270">
                <a:moveTo>
                  <a:pt x="0" y="254711"/>
                </a:moveTo>
                <a:lnTo>
                  <a:pt x="1368679" y="254711"/>
                </a:lnTo>
                <a:lnTo>
                  <a:pt x="1368679" y="0"/>
                </a:lnTo>
                <a:lnTo>
                  <a:pt x="0" y="0"/>
                </a:lnTo>
                <a:lnTo>
                  <a:pt x="0" y="254711"/>
                </a:lnTo>
                <a:close/>
              </a:path>
            </a:pathLst>
          </a:custGeom>
          <a:solidFill>
            <a:srgbClr val="FFFFFF"/>
          </a:solidFill>
        </p:spPr>
        <p:txBody>
          <a:bodyPr wrap="square" lIns="0" tIns="0" rIns="0" bIns="0" rtlCol="0"/>
          <a:lstStyle/>
          <a:p/>
        </p:txBody>
      </p:sp>
      <p:sp>
        <p:nvSpPr>
          <p:cNvPr id="161" name="object 161"/>
          <p:cNvSpPr/>
          <p:nvPr/>
        </p:nvSpPr>
        <p:spPr>
          <a:xfrm>
            <a:off x="2893441" y="4236186"/>
            <a:ext cx="1369060" cy="572770"/>
          </a:xfrm>
          <a:custGeom>
            <a:avLst/>
            <a:gdLst/>
            <a:ahLst/>
            <a:cxnLst/>
            <a:rect l="l" t="t" r="r" b="b"/>
            <a:pathLst>
              <a:path w="1369060" h="572770">
                <a:moveTo>
                  <a:pt x="0" y="572604"/>
                </a:moveTo>
                <a:lnTo>
                  <a:pt x="1368679" y="572604"/>
                </a:lnTo>
                <a:lnTo>
                  <a:pt x="1368679" y="0"/>
                </a:lnTo>
                <a:lnTo>
                  <a:pt x="0" y="0"/>
                </a:lnTo>
                <a:lnTo>
                  <a:pt x="0" y="572604"/>
                </a:lnTo>
                <a:close/>
              </a:path>
            </a:pathLst>
          </a:custGeom>
          <a:ln w="9525">
            <a:solidFill>
              <a:srgbClr val="585858"/>
            </a:solidFill>
          </a:ln>
        </p:spPr>
        <p:txBody>
          <a:bodyPr wrap="square" lIns="0" tIns="0" rIns="0" bIns="0" rtlCol="0"/>
          <a:lstStyle/>
          <a:p/>
        </p:txBody>
      </p:sp>
      <p:sp>
        <p:nvSpPr>
          <p:cNvPr id="162" name="object 162"/>
          <p:cNvSpPr/>
          <p:nvPr/>
        </p:nvSpPr>
        <p:spPr>
          <a:xfrm>
            <a:off x="2933192" y="4503585"/>
            <a:ext cx="340360" cy="86995"/>
          </a:xfrm>
          <a:custGeom>
            <a:avLst/>
            <a:gdLst/>
            <a:ahLst/>
            <a:cxnLst/>
            <a:rect l="l" t="t" r="r" b="b"/>
            <a:pathLst>
              <a:path w="340360" h="86995">
                <a:moveTo>
                  <a:pt x="333502" y="0"/>
                </a:moveTo>
                <a:lnTo>
                  <a:pt x="6476" y="0"/>
                </a:lnTo>
                <a:lnTo>
                  <a:pt x="0" y="6464"/>
                </a:lnTo>
                <a:lnTo>
                  <a:pt x="0" y="80225"/>
                </a:lnTo>
                <a:lnTo>
                  <a:pt x="6476" y="86702"/>
                </a:lnTo>
                <a:lnTo>
                  <a:pt x="333502" y="86702"/>
                </a:lnTo>
                <a:lnTo>
                  <a:pt x="339979" y="80225"/>
                </a:lnTo>
                <a:lnTo>
                  <a:pt x="339979" y="6464"/>
                </a:lnTo>
                <a:lnTo>
                  <a:pt x="333502" y="0"/>
                </a:lnTo>
                <a:close/>
              </a:path>
            </a:pathLst>
          </a:custGeom>
          <a:solidFill>
            <a:srgbClr val="CCCCCC"/>
          </a:solidFill>
        </p:spPr>
        <p:txBody>
          <a:bodyPr wrap="square" lIns="0" tIns="0" rIns="0" bIns="0" rtlCol="0"/>
          <a:lstStyle/>
          <a:p/>
        </p:txBody>
      </p:sp>
      <p:sp>
        <p:nvSpPr>
          <p:cNvPr id="163" name="object 163"/>
          <p:cNvSpPr/>
          <p:nvPr/>
        </p:nvSpPr>
        <p:spPr>
          <a:xfrm>
            <a:off x="2933192" y="4503585"/>
            <a:ext cx="340360" cy="86995"/>
          </a:xfrm>
          <a:custGeom>
            <a:avLst/>
            <a:gdLst/>
            <a:ahLst/>
            <a:cxnLst/>
            <a:rect l="l" t="t" r="r" b="b"/>
            <a:pathLst>
              <a:path w="340360" h="86995">
                <a:moveTo>
                  <a:pt x="0" y="14452"/>
                </a:moveTo>
                <a:lnTo>
                  <a:pt x="0" y="6464"/>
                </a:lnTo>
                <a:lnTo>
                  <a:pt x="6476" y="0"/>
                </a:lnTo>
                <a:lnTo>
                  <a:pt x="14477" y="0"/>
                </a:lnTo>
                <a:lnTo>
                  <a:pt x="325500" y="0"/>
                </a:lnTo>
                <a:lnTo>
                  <a:pt x="333502" y="0"/>
                </a:lnTo>
                <a:lnTo>
                  <a:pt x="339979" y="6464"/>
                </a:lnTo>
                <a:lnTo>
                  <a:pt x="339979" y="14452"/>
                </a:lnTo>
                <a:lnTo>
                  <a:pt x="339979" y="72250"/>
                </a:lnTo>
                <a:lnTo>
                  <a:pt x="339979" y="80225"/>
                </a:lnTo>
                <a:lnTo>
                  <a:pt x="333502" y="86702"/>
                </a:lnTo>
                <a:lnTo>
                  <a:pt x="325500" y="86702"/>
                </a:lnTo>
                <a:lnTo>
                  <a:pt x="14477"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64" name="object 164"/>
          <p:cNvSpPr/>
          <p:nvPr/>
        </p:nvSpPr>
        <p:spPr>
          <a:xfrm>
            <a:off x="3333877" y="4503585"/>
            <a:ext cx="340360" cy="86995"/>
          </a:xfrm>
          <a:custGeom>
            <a:avLst/>
            <a:gdLst/>
            <a:ahLst/>
            <a:cxnLst/>
            <a:rect l="l" t="t" r="r" b="b"/>
            <a:pathLst>
              <a:path w="340360" h="86995">
                <a:moveTo>
                  <a:pt x="333375" y="0"/>
                </a:moveTo>
                <a:lnTo>
                  <a:pt x="6476" y="0"/>
                </a:lnTo>
                <a:lnTo>
                  <a:pt x="0" y="6464"/>
                </a:lnTo>
                <a:lnTo>
                  <a:pt x="0" y="80225"/>
                </a:lnTo>
                <a:lnTo>
                  <a:pt x="6476" y="86702"/>
                </a:lnTo>
                <a:lnTo>
                  <a:pt x="333375" y="86702"/>
                </a:lnTo>
                <a:lnTo>
                  <a:pt x="339851" y="80225"/>
                </a:lnTo>
                <a:lnTo>
                  <a:pt x="339851" y="6464"/>
                </a:lnTo>
                <a:lnTo>
                  <a:pt x="333375" y="0"/>
                </a:lnTo>
                <a:close/>
              </a:path>
            </a:pathLst>
          </a:custGeom>
          <a:solidFill>
            <a:srgbClr val="CCCCCC"/>
          </a:solidFill>
        </p:spPr>
        <p:txBody>
          <a:bodyPr wrap="square" lIns="0" tIns="0" rIns="0" bIns="0" rtlCol="0"/>
          <a:lstStyle/>
          <a:p/>
        </p:txBody>
      </p:sp>
      <p:sp>
        <p:nvSpPr>
          <p:cNvPr id="165" name="object 165"/>
          <p:cNvSpPr/>
          <p:nvPr/>
        </p:nvSpPr>
        <p:spPr>
          <a:xfrm>
            <a:off x="3333877" y="4503585"/>
            <a:ext cx="340360" cy="86995"/>
          </a:xfrm>
          <a:custGeom>
            <a:avLst/>
            <a:gdLst/>
            <a:ahLst/>
            <a:cxnLst/>
            <a:rect l="l" t="t" r="r" b="b"/>
            <a:pathLst>
              <a:path w="340360" h="86995">
                <a:moveTo>
                  <a:pt x="0" y="14452"/>
                </a:moveTo>
                <a:lnTo>
                  <a:pt x="0" y="6464"/>
                </a:lnTo>
                <a:lnTo>
                  <a:pt x="6476" y="0"/>
                </a:lnTo>
                <a:lnTo>
                  <a:pt x="14350" y="0"/>
                </a:lnTo>
                <a:lnTo>
                  <a:pt x="325374" y="0"/>
                </a:lnTo>
                <a:lnTo>
                  <a:pt x="333375" y="0"/>
                </a:lnTo>
                <a:lnTo>
                  <a:pt x="339851" y="6464"/>
                </a:lnTo>
                <a:lnTo>
                  <a:pt x="339851" y="14452"/>
                </a:lnTo>
                <a:lnTo>
                  <a:pt x="339851" y="72250"/>
                </a:lnTo>
                <a:lnTo>
                  <a:pt x="339851" y="80225"/>
                </a:lnTo>
                <a:lnTo>
                  <a:pt x="333375" y="86702"/>
                </a:lnTo>
                <a:lnTo>
                  <a:pt x="325374" y="86702"/>
                </a:lnTo>
                <a:lnTo>
                  <a:pt x="14350"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66" name="object 166"/>
          <p:cNvSpPr/>
          <p:nvPr/>
        </p:nvSpPr>
        <p:spPr>
          <a:xfrm>
            <a:off x="3734434" y="4503585"/>
            <a:ext cx="340360" cy="86995"/>
          </a:xfrm>
          <a:custGeom>
            <a:avLst/>
            <a:gdLst/>
            <a:ahLst/>
            <a:cxnLst/>
            <a:rect l="l" t="t" r="r" b="b"/>
            <a:pathLst>
              <a:path w="340360" h="86995">
                <a:moveTo>
                  <a:pt x="333501" y="0"/>
                </a:moveTo>
                <a:lnTo>
                  <a:pt x="6476" y="0"/>
                </a:lnTo>
                <a:lnTo>
                  <a:pt x="0" y="6464"/>
                </a:lnTo>
                <a:lnTo>
                  <a:pt x="0" y="80225"/>
                </a:lnTo>
                <a:lnTo>
                  <a:pt x="6476" y="86702"/>
                </a:lnTo>
                <a:lnTo>
                  <a:pt x="333501" y="86702"/>
                </a:lnTo>
                <a:lnTo>
                  <a:pt x="339978" y="80225"/>
                </a:lnTo>
                <a:lnTo>
                  <a:pt x="339978" y="6464"/>
                </a:lnTo>
                <a:lnTo>
                  <a:pt x="333501" y="0"/>
                </a:lnTo>
                <a:close/>
              </a:path>
            </a:pathLst>
          </a:custGeom>
          <a:solidFill>
            <a:srgbClr val="CCCCCC"/>
          </a:solidFill>
        </p:spPr>
        <p:txBody>
          <a:bodyPr wrap="square" lIns="0" tIns="0" rIns="0" bIns="0" rtlCol="0"/>
          <a:lstStyle/>
          <a:p/>
        </p:txBody>
      </p:sp>
      <p:sp>
        <p:nvSpPr>
          <p:cNvPr id="167" name="object 167"/>
          <p:cNvSpPr/>
          <p:nvPr/>
        </p:nvSpPr>
        <p:spPr>
          <a:xfrm>
            <a:off x="3734434" y="4503585"/>
            <a:ext cx="340360" cy="86995"/>
          </a:xfrm>
          <a:custGeom>
            <a:avLst/>
            <a:gdLst/>
            <a:ahLst/>
            <a:cxnLst/>
            <a:rect l="l" t="t" r="r" b="b"/>
            <a:pathLst>
              <a:path w="340360" h="86995">
                <a:moveTo>
                  <a:pt x="0" y="14452"/>
                </a:moveTo>
                <a:lnTo>
                  <a:pt x="0" y="6464"/>
                </a:lnTo>
                <a:lnTo>
                  <a:pt x="6476" y="0"/>
                </a:lnTo>
                <a:lnTo>
                  <a:pt x="14477" y="0"/>
                </a:lnTo>
                <a:lnTo>
                  <a:pt x="325500" y="0"/>
                </a:lnTo>
                <a:lnTo>
                  <a:pt x="333501" y="0"/>
                </a:lnTo>
                <a:lnTo>
                  <a:pt x="339978" y="6464"/>
                </a:lnTo>
                <a:lnTo>
                  <a:pt x="339978" y="14452"/>
                </a:lnTo>
                <a:lnTo>
                  <a:pt x="339978" y="72250"/>
                </a:lnTo>
                <a:lnTo>
                  <a:pt x="339978" y="80225"/>
                </a:lnTo>
                <a:lnTo>
                  <a:pt x="333501" y="86702"/>
                </a:lnTo>
                <a:lnTo>
                  <a:pt x="325500" y="86702"/>
                </a:lnTo>
                <a:lnTo>
                  <a:pt x="14477"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68" name="object 168"/>
          <p:cNvSpPr/>
          <p:nvPr/>
        </p:nvSpPr>
        <p:spPr>
          <a:xfrm>
            <a:off x="2967227" y="4594974"/>
            <a:ext cx="272415" cy="163830"/>
          </a:xfrm>
          <a:custGeom>
            <a:avLst/>
            <a:gdLst/>
            <a:ahLst/>
            <a:cxnLst/>
            <a:rect l="l" t="t" r="r" b="b"/>
            <a:pathLst>
              <a:path w="272414" h="163829">
                <a:moveTo>
                  <a:pt x="271907" y="41516"/>
                </a:moveTo>
                <a:lnTo>
                  <a:pt x="0" y="41516"/>
                </a:lnTo>
                <a:lnTo>
                  <a:pt x="0" y="163474"/>
                </a:lnTo>
                <a:lnTo>
                  <a:pt x="271907" y="163474"/>
                </a:lnTo>
                <a:lnTo>
                  <a:pt x="271907" y="41516"/>
                </a:lnTo>
                <a:close/>
              </a:path>
              <a:path w="272414" h="163829">
                <a:moveTo>
                  <a:pt x="77597" y="0"/>
                </a:moveTo>
                <a:lnTo>
                  <a:pt x="45339" y="41516"/>
                </a:lnTo>
                <a:lnTo>
                  <a:pt x="113284" y="41516"/>
                </a:lnTo>
                <a:lnTo>
                  <a:pt x="77597" y="0"/>
                </a:lnTo>
                <a:close/>
              </a:path>
            </a:pathLst>
          </a:custGeom>
          <a:solidFill>
            <a:srgbClr val="EDEDED"/>
          </a:solidFill>
        </p:spPr>
        <p:txBody>
          <a:bodyPr wrap="square" lIns="0" tIns="0" rIns="0" bIns="0" rtlCol="0"/>
          <a:lstStyle/>
          <a:p/>
        </p:txBody>
      </p:sp>
      <p:sp>
        <p:nvSpPr>
          <p:cNvPr id="169" name="object 169"/>
          <p:cNvSpPr/>
          <p:nvPr/>
        </p:nvSpPr>
        <p:spPr>
          <a:xfrm>
            <a:off x="2967227" y="4594974"/>
            <a:ext cx="272415" cy="163830"/>
          </a:xfrm>
          <a:custGeom>
            <a:avLst/>
            <a:gdLst/>
            <a:ahLst/>
            <a:cxnLst/>
            <a:rect l="l" t="t" r="r" b="b"/>
            <a:pathLst>
              <a:path w="272414" h="163829">
                <a:moveTo>
                  <a:pt x="0" y="41516"/>
                </a:moveTo>
                <a:lnTo>
                  <a:pt x="45339" y="41516"/>
                </a:lnTo>
                <a:lnTo>
                  <a:pt x="77597" y="0"/>
                </a:lnTo>
                <a:lnTo>
                  <a:pt x="113284" y="41516"/>
                </a:lnTo>
                <a:lnTo>
                  <a:pt x="271907" y="41516"/>
                </a:lnTo>
                <a:lnTo>
                  <a:pt x="271907" y="61849"/>
                </a:lnTo>
                <a:lnTo>
                  <a:pt x="271907" y="92341"/>
                </a:lnTo>
                <a:lnTo>
                  <a:pt x="271907" y="163474"/>
                </a:lnTo>
                <a:lnTo>
                  <a:pt x="113284" y="163474"/>
                </a:lnTo>
                <a:lnTo>
                  <a:pt x="45339"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70" name="object 170"/>
          <p:cNvSpPr/>
          <p:nvPr/>
        </p:nvSpPr>
        <p:spPr>
          <a:xfrm>
            <a:off x="3367785" y="4594974"/>
            <a:ext cx="272415" cy="163830"/>
          </a:xfrm>
          <a:custGeom>
            <a:avLst/>
            <a:gdLst/>
            <a:ahLst/>
            <a:cxnLst/>
            <a:rect l="l" t="t" r="r" b="b"/>
            <a:pathLst>
              <a:path w="272414" h="163829">
                <a:moveTo>
                  <a:pt x="272034" y="41516"/>
                </a:moveTo>
                <a:lnTo>
                  <a:pt x="0" y="41516"/>
                </a:lnTo>
                <a:lnTo>
                  <a:pt x="0" y="163474"/>
                </a:lnTo>
                <a:lnTo>
                  <a:pt x="272034" y="163474"/>
                </a:lnTo>
                <a:lnTo>
                  <a:pt x="272034" y="41516"/>
                </a:lnTo>
                <a:close/>
              </a:path>
              <a:path w="272414" h="163829">
                <a:moveTo>
                  <a:pt x="77724" y="0"/>
                </a:moveTo>
                <a:lnTo>
                  <a:pt x="45338" y="41516"/>
                </a:lnTo>
                <a:lnTo>
                  <a:pt x="113284" y="41516"/>
                </a:lnTo>
                <a:lnTo>
                  <a:pt x="77724" y="0"/>
                </a:lnTo>
                <a:close/>
              </a:path>
            </a:pathLst>
          </a:custGeom>
          <a:solidFill>
            <a:srgbClr val="EDEDED"/>
          </a:solidFill>
        </p:spPr>
        <p:txBody>
          <a:bodyPr wrap="square" lIns="0" tIns="0" rIns="0" bIns="0" rtlCol="0"/>
          <a:lstStyle/>
          <a:p/>
        </p:txBody>
      </p:sp>
      <p:sp>
        <p:nvSpPr>
          <p:cNvPr id="171" name="object 171"/>
          <p:cNvSpPr/>
          <p:nvPr/>
        </p:nvSpPr>
        <p:spPr>
          <a:xfrm>
            <a:off x="3367785" y="4594974"/>
            <a:ext cx="272415" cy="163830"/>
          </a:xfrm>
          <a:custGeom>
            <a:avLst/>
            <a:gdLst/>
            <a:ahLst/>
            <a:cxnLst/>
            <a:rect l="l" t="t" r="r" b="b"/>
            <a:pathLst>
              <a:path w="272414" h="163829">
                <a:moveTo>
                  <a:pt x="0" y="41516"/>
                </a:moveTo>
                <a:lnTo>
                  <a:pt x="45338" y="41516"/>
                </a:lnTo>
                <a:lnTo>
                  <a:pt x="77724" y="0"/>
                </a:lnTo>
                <a:lnTo>
                  <a:pt x="113284" y="41516"/>
                </a:lnTo>
                <a:lnTo>
                  <a:pt x="272034" y="41516"/>
                </a:lnTo>
                <a:lnTo>
                  <a:pt x="272034" y="61849"/>
                </a:lnTo>
                <a:lnTo>
                  <a:pt x="272034" y="92341"/>
                </a:lnTo>
                <a:lnTo>
                  <a:pt x="272034" y="163474"/>
                </a:lnTo>
                <a:lnTo>
                  <a:pt x="113284"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72" name="object 172"/>
          <p:cNvSpPr/>
          <p:nvPr/>
        </p:nvSpPr>
        <p:spPr>
          <a:xfrm>
            <a:off x="3768471" y="4594974"/>
            <a:ext cx="272415" cy="163830"/>
          </a:xfrm>
          <a:custGeom>
            <a:avLst/>
            <a:gdLst/>
            <a:ahLst/>
            <a:cxnLst/>
            <a:rect l="l" t="t" r="r" b="b"/>
            <a:pathLst>
              <a:path w="272414" h="163829">
                <a:moveTo>
                  <a:pt x="271906" y="41516"/>
                </a:moveTo>
                <a:lnTo>
                  <a:pt x="0" y="41516"/>
                </a:lnTo>
                <a:lnTo>
                  <a:pt x="0" y="163474"/>
                </a:lnTo>
                <a:lnTo>
                  <a:pt x="271906" y="163474"/>
                </a:lnTo>
                <a:lnTo>
                  <a:pt x="271906" y="41516"/>
                </a:lnTo>
                <a:close/>
              </a:path>
              <a:path w="272414" h="163829">
                <a:moveTo>
                  <a:pt x="77724" y="0"/>
                </a:moveTo>
                <a:lnTo>
                  <a:pt x="45338" y="41516"/>
                </a:lnTo>
                <a:lnTo>
                  <a:pt x="113283" y="41516"/>
                </a:lnTo>
                <a:lnTo>
                  <a:pt x="77724" y="0"/>
                </a:lnTo>
                <a:close/>
              </a:path>
            </a:pathLst>
          </a:custGeom>
          <a:solidFill>
            <a:srgbClr val="EDEDED"/>
          </a:solidFill>
        </p:spPr>
        <p:txBody>
          <a:bodyPr wrap="square" lIns="0" tIns="0" rIns="0" bIns="0" rtlCol="0"/>
          <a:lstStyle/>
          <a:p/>
        </p:txBody>
      </p:sp>
      <p:sp>
        <p:nvSpPr>
          <p:cNvPr id="173" name="object 173"/>
          <p:cNvSpPr/>
          <p:nvPr/>
        </p:nvSpPr>
        <p:spPr>
          <a:xfrm>
            <a:off x="3768471" y="4594974"/>
            <a:ext cx="272415" cy="163830"/>
          </a:xfrm>
          <a:custGeom>
            <a:avLst/>
            <a:gdLst/>
            <a:ahLst/>
            <a:cxnLst/>
            <a:rect l="l" t="t" r="r" b="b"/>
            <a:pathLst>
              <a:path w="272414" h="163829">
                <a:moveTo>
                  <a:pt x="0" y="41516"/>
                </a:moveTo>
                <a:lnTo>
                  <a:pt x="45338" y="41516"/>
                </a:lnTo>
                <a:lnTo>
                  <a:pt x="77724" y="0"/>
                </a:lnTo>
                <a:lnTo>
                  <a:pt x="113283" y="41516"/>
                </a:lnTo>
                <a:lnTo>
                  <a:pt x="271906" y="41516"/>
                </a:lnTo>
                <a:lnTo>
                  <a:pt x="271906" y="61849"/>
                </a:lnTo>
                <a:lnTo>
                  <a:pt x="271906" y="92341"/>
                </a:lnTo>
                <a:lnTo>
                  <a:pt x="271906" y="163474"/>
                </a:lnTo>
                <a:lnTo>
                  <a:pt x="113283"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74" name="object 174"/>
          <p:cNvSpPr/>
          <p:nvPr/>
        </p:nvSpPr>
        <p:spPr>
          <a:xfrm>
            <a:off x="3592067" y="4300258"/>
            <a:ext cx="626745" cy="133985"/>
          </a:xfrm>
          <a:custGeom>
            <a:avLst/>
            <a:gdLst/>
            <a:ahLst/>
            <a:cxnLst/>
            <a:rect l="l" t="t" r="r" b="b"/>
            <a:pathLst>
              <a:path w="626745" h="133985">
                <a:moveTo>
                  <a:pt x="0" y="0"/>
                </a:moveTo>
                <a:lnTo>
                  <a:pt x="0" y="114719"/>
                </a:lnTo>
                <a:lnTo>
                  <a:pt x="11186" y="119804"/>
                </a:lnTo>
                <a:lnTo>
                  <a:pt x="91725" y="128244"/>
                </a:lnTo>
                <a:lnTo>
                  <a:pt x="155109" y="131234"/>
                </a:lnTo>
                <a:lnTo>
                  <a:pt x="229922" y="133162"/>
                </a:lnTo>
                <a:lnTo>
                  <a:pt x="313182" y="133845"/>
                </a:lnTo>
                <a:lnTo>
                  <a:pt x="396441" y="133162"/>
                </a:lnTo>
                <a:lnTo>
                  <a:pt x="471254" y="131234"/>
                </a:lnTo>
                <a:lnTo>
                  <a:pt x="534638" y="128244"/>
                </a:lnTo>
                <a:lnTo>
                  <a:pt x="583607" y="124373"/>
                </a:lnTo>
                <a:lnTo>
                  <a:pt x="626364" y="114719"/>
                </a:lnTo>
                <a:lnTo>
                  <a:pt x="626364" y="19113"/>
                </a:lnTo>
                <a:lnTo>
                  <a:pt x="313182" y="19113"/>
                </a:lnTo>
                <a:lnTo>
                  <a:pt x="229922" y="18430"/>
                </a:lnTo>
                <a:lnTo>
                  <a:pt x="155109" y="16503"/>
                </a:lnTo>
                <a:lnTo>
                  <a:pt x="91725" y="13514"/>
                </a:lnTo>
                <a:lnTo>
                  <a:pt x="42756" y="9645"/>
                </a:lnTo>
                <a:lnTo>
                  <a:pt x="11186" y="5080"/>
                </a:lnTo>
                <a:lnTo>
                  <a:pt x="0" y="0"/>
                </a:lnTo>
                <a:close/>
              </a:path>
              <a:path w="626745" h="133985">
                <a:moveTo>
                  <a:pt x="626364" y="0"/>
                </a:moveTo>
                <a:lnTo>
                  <a:pt x="583607" y="9645"/>
                </a:lnTo>
                <a:lnTo>
                  <a:pt x="534638" y="13514"/>
                </a:lnTo>
                <a:lnTo>
                  <a:pt x="471254" y="16503"/>
                </a:lnTo>
                <a:lnTo>
                  <a:pt x="396441" y="18430"/>
                </a:lnTo>
                <a:lnTo>
                  <a:pt x="313182" y="19113"/>
                </a:lnTo>
                <a:lnTo>
                  <a:pt x="626364" y="19113"/>
                </a:lnTo>
                <a:lnTo>
                  <a:pt x="626364" y="0"/>
                </a:lnTo>
                <a:close/>
              </a:path>
            </a:pathLst>
          </a:custGeom>
          <a:solidFill>
            <a:srgbClr val="EDEDED"/>
          </a:solidFill>
        </p:spPr>
        <p:txBody>
          <a:bodyPr wrap="square" lIns="0" tIns="0" rIns="0" bIns="0" rtlCol="0"/>
          <a:lstStyle/>
          <a:p/>
        </p:txBody>
      </p:sp>
      <p:sp>
        <p:nvSpPr>
          <p:cNvPr id="175" name="object 175"/>
          <p:cNvSpPr/>
          <p:nvPr/>
        </p:nvSpPr>
        <p:spPr>
          <a:xfrm>
            <a:off x="3592067" y="4281131"/>
            <a:ext cx="626745" cy="38735"/>
          </a:xfrm>
          <a:custGeom>
            <a:avLst/>
            <a:gdLst/>
            <a:ahLst/>
            <a:cxnLst/>
            <a:rect l="l" t="t" r="r" b="b"/>
            <a:pathLst>
              <a:path w="626745" h="38735">
                <a:moveTo>
                  <a:pt x="626364" y="19126"/>
                </a:moveTo>
                <a:lnTo>
                  <a:pt x="583607" y="28772"/>
                </a:lnTo>
                <a:lnTo>
                  <a:pt x="534638" y="32640"/>
                </a:lnTo>
                <a:lnTo>
                  <a:pt x="471254" y="35629"/>
                </a:lnTo>
                <a:lnTo>
                  <a:pt x="396441" y="37556"/>
                </a:lnTo>
                <a:lnTo>
                  <a:pt x="313182" y="38239"/>
                </a:lnTo>
                <a:lnTo>
                  <a:pt x="229922" y="37556"/>
                </a:lnTo>
                <a:lnTo>
                  <a:pt x="155109" y="35629"/>
                </a:lnTo>
                <a:lnTo>
                  <a:pt x="91725" y="32640"/>
                </a:lnTo>
                <a:lnTo>
                  <a:pt x="42756" y="28772"/>
                </a:lnTo>
                <a:lnTo>
                  <a:pt x="0" y="19126"/>
                </a:lnTo>
                <a:lnTo>
                  <a:pt x="11186" y="14040"/>
                </a:lnTo>
                <a:lnTo>
                  <a:pt x="91725" y="5600"/>
                </a:lnTo>
                <a:lnTo>
                  <a:pt x="155109" y="2610"/>
                </a:lnTo>
                <a:lnTo>
                  <a:pt x="229922" y="682"/>
                </a:lnTo>
                <a:lnTo>
                  <a:pt x="313182" y="0"/>
                </a:lnTo>
                <a:lnTo>
                  <a:pt x="396441" y="682"/>
                </a:lnTo>
                <a:lnTo>
                  <a:pt x="471254" y="2610"/>
                </a:lnTo>
                <a:lnTo>
                  <a:pt x="534638" y="5600"/>
                </a:lnTo>
                <a:lnTo>
                  <a:pt x="583607" y="9471"/>
                </a:lnTo>
                <a:lnTo>
                  <a:pt x="626364" y="19126"/>
                </a:lnTo>
                <a:close/>
              </a:path>
            </a:pathLst>
          </a:custGeom>
          <a:ln w="9525">
            <a:solidFill>
              <a:srgbClr val="585858"/>
            </a:solidFill>
          </a:ln>
        </p:spPr>
        <p:txBody>
          <a:bodyPr wrap="square" lIns="0" tIns="0" rIns="0" bIns="0" rtlCol="0"/>
          <a:lstStyle/>
          <a:p/>
        </p:txBody>
      </p:sp>
      <p:sp>
        <p:nvSpPr>
          <p:cNvPr id="176" name="object 176"/>
          <p:cNvSpPr/>
          <p:nvPr/>
        </p:nvSpPr>
        <p:spPr>
          <a:xfrm>
            <a:off x="3592067" y="4300258"/>
            <a:ext cx="626745" cy="133985"/>
          </a:xfrm>
          <a:custGeom>
            <a:avLst/>
            <a:gdLst/>
            <a:ahLst/>
            <a:cxnLst/>
            <a:rect l="l" t="t" r="r" b="b"/>
            <a:pathLst>
              <a:path w="626745" h="133985">
                <a:moveTo>
                  <a:pt x="626364" y="0"/>
                </a:moveTo>
                <a:lnTo>
                  <a:pt x="626364" y="114719"/>
                </a:lnTo>
                <a:lnTo>
                  <a:pt x="615177" y="119804"/>
                </a:lnTo>
                <a:lnTo>
                  <a:pt x="534638" y="128244"/>
                </a:lnTo>
                <a:lnTo>
                  <a:pt x="471254" y="131234"/>
                </a:lnTo>
                <a:lnTo>
                  <a:pt x="396441" y="133162"/>
                </a:lnTo>
                <a:lnTo>
                  <a:pt x="313182" y="133845"/>
                </a:lnTo>
                <a:lnTo>
                  <a:pt x="229922" y="133162"/>
                </a:lnTo>
                <a:lnTo>
                  <a:pt x="155109" y="131234"/>
                </a:lnTo>
                <a:lnTo>
                  <a:pt x="91725" y="128244"/>
                </a:lnTo>
                <a:lnTo>
                  <a:pt x="42756" y="124373"/>
                </a:lnTo>
                <a:lnTo>
                  <a:pt x="0" y="114719"/>
                </a:lnTo>
                <a:lnTo>
                  <a:pt x="0" y="0"/>
                </a:lnTo>
              </a:path>
            </a:pathLst>
          </a:custGeom>
          <a:ln w="9525">
            <a:solidFill>
              <a:srgbClr val="585858"/>
            </a:solidFill>
          </a:ln>
        </p:spPr>
        <p:txBody>
          <a:bodyPr wrap="square" lIns="0" tIns="0" rIns="0" bIns="0" rtlCol="0"/>
          <a:lstStyle/>
          <a:p/>
        </p:txBody>
      </p:sp>
      <p:sp>
        <p:nvSpPr>
          <p:cNvPr id="177" name="object 177"/>
          <p:cNvSpPr/>
          <p:nvPr/>
        </p:nvSpPr>
        <p:spPr>
          <a:xfrm>
            <a:off x="3855465" y="4443984"/>
            <a:ext cx="59690" cy="48895"/>
          </a:xfrm>
          <a:custGeom>
            <a:avLst/>
            <a:gdLst/>
            <a:ahLst/>
            <a:cxnLst/>
            <a:rect l="l" t="t" r="r" b="b"/>
            <a:pathLst>
              <a:path w="59689" h="48895">
                <a:moveTo>
                  <a:pt x="28956" y="12191"/>
                </a:moveTo>
                <a:lnTo>
                  <a:pt x="16763" y="12191"/>
                </a:lnTo>
                <a:lnTo>
                  <a:pt x="20986" y="27003"/>
                </a:lnTo>
                <a:lnTo>
                  <a:pt x="27876" y="38574"/>
                </a:lnTo>
                <a:lnTo>
                  <a:pt x="36766" y="46105"/>
                </a:lnTo>
                <a:lnTo>
                  <a:pt x="46989" y="48793"/>
                </a:lnTo>
                <a:lnTo>
                  <a:pt x="59182" y="48793"/>
                </a:lnTo>
                <a:lnTo>
                  <a:pt x="48958" y="46105"/>
                </a:lnTo>
                <a:lnTo>
                  <a:pt x="40068" y="38574"/>
                </a:lnTo>
                <a:lnTo>
                  <a:pt x="33178" y="27003"/>
                </a:lnTo>
                <a:lnTo>
                  <a:pt x="28956" y="12191"/>
                </a:lnTo>
                <a:close/>
              </a:path>
              <a:path w="59689" h="48895">
                <a:moveTo>
                  <a:pt x="21844" y="0"/>
                </a:moveTo>
                <a:lnTo>
                  <a:pt x="0" y="12191"/>
                </a:lnTo>
                <a:lnTo>
                  <a:pt x="45720" y="12191"/>
                </a:lnTo>
                <a:lnTo>
                  <a:pt x="21844" y="0"/>
                </a:lnTo>
                <a:close/>
              </a:path>
            </a:pathLst>
          </a:custGeom>
          <a:solidFill>
            <a:srgbClr val="EDEDED"/>
          </a:solidFill>
        </p:spPr>
        <p:txBody>
          <a:bodyPr wrap="square" lIns="0" tIns="0" rIns="0" bIns="0" rtlCol="0"/>
          <a:lstStyle/>
          <a:p/>
        </p:txBody>
      </p:sp>
      <p:sp>
        <p:nvSpPr>
          <p:cNvPr id="178" name="object 178"/>
          <p:cNvSpPr/>
          <p:nvPr/>
        </p:nvSpPr>
        <p:spPr>
          <a:xfrm>
            <a:off x="3908552" y="4443984"/>
            <a:ext cx="37465" cy="48895"/>
          </a:xfrm>
          <a:custGeom>
            <a:avLst/>
            <a:gdLst/>
            <a:ahLst/>
            <a:cxnLst/>
            <a:rect l="l" t="t" r="r" b="b"/>
            <a:pathLst>
              <a:path w="37464" h="48895">
                <a:moveTo>
                  <a:pt x="37337" y="0"/>
                </a:moveTo>
                <a:lnTo>
                  <a:pt x="25146" y="0"/>
                </a:lnTo>
                <a:lnTo>
                  <a:pt x="23270" y="16653"/>
                </a:lnTo>
                <a:lnTo>
                  <a:pt x="18049" y="30946"/>
                </a:lnTo>
                <a:lnTo>
                  <a:pt x="10090" y="41730"/>
                </a:lnTo>
                <a:lnTo>
                  <a:pt x="0" y="47853"/>
                </a:lnTo>
                <a:lnTo>
                  <a:pt x="2032" y="48475"/>
                </a:lnTo>
                <a:lnTo>
                  <a:pt x="4063" y="48793"/>
                </a:lnTo>
                <a:lnTo>
                  <a:pt x="6096" y="48793"/>
                </a:lnTo>
                <a:lnTo>
                  <a:pt x="18264" y="44959"/>
                </a:lnTo>
                <a:lnTo>
                  <a:pt x="28194" y="34502"/>
                </a:lnTo>
                <a:lnTo>
                  <a:pt x="34885" y="18993"/>
                </a:lnTo>
                <a:lnTo>
                  <a:pt x="37337" y="0"/>
                </a:lnTo>
                <a:close/>
              </a:path>
            </a:pathLst>
          </a:custGeom>
          <a:solidFill>
            <a:srgbClr val="BEBEBE"/>
          </a:solidFill>
        </p:spPr>
        <p:txBody>
          <a:bodyPr wrap="square" lIns="0" tIns="0" rIns="0" bIns="0" rtlCol="0"/>
          <a:lstStyle/>
          <a:p/>
        </p:txBody>
      </p:sp>
      <p:sp>
        <p:nvSpPr>
          <p:cNvPr id="179" name="object 179"/>
          <p:cNvSpPr/>
          <p:nvPr/>
        </p:nvSpPr>
        <p:spPr>
          <a:xfrm>
            <a:off x="3855465" y="4443984"/>
            <a:ext cx="90805" cy="48895"/>
          </a:xfrm>
          <a:custGeom>
            <a:avLst/>
            <a:gdLst/>
            <a:ahLst/>
            <a:cxnLst/>
            <a:rect l="l" t="t" r="r" b="b"/>
            <a:pathLst>
              <a:path w="90804" h="48895">
                <a:moveTo>
                  <a:pt x="53086" y="47853"/>
                </a:moveTo>
                <a:lnTo>
                  <a:pt x="63176" y="41730"/>
                </a:lnTo>
                <a:lnTo>
                  <a:pt x="71135" y="30946"/>
                </a:lnTo>
                <a:lnTo>
                  <a:pt x="76356" y="16653"/>
                </a:lnTo>
                <a:lnTo>
                  <a:pt x="78232" y="0"/>
                </a:lnTo>
                <a:lnTo>
                  <a:pt x="90424" y="0"/>
                </a:lnTo>
                <a:lnTo>
                  <a:pt x="87971" y="18993"/>
                </a:lnTo>
                <a:lnTo>
                  <a:pt x="81280" y="34502"/>
                </a:lnTo>
                <a:lnTo>
                  <a:pt x="71350" y="44959"/>
                </a:lnTo>
                <a:lnTo>
                  <a:pt x="59182" y="48793"/>
                </a:lnTo>
                <a:lnTo>
                  <a:pt x="46989" y="48793"/>
                </a:lnTo>
                <a:lnTo>
                  <a:pt x="36766" y="46105"/>
                </a:lnTo>
                <a:lnTo>
                  <a:pt x="27876" y="38574"/>
                </a:lnTo>
                <a:lnTo>
                  <a:pt x="20986" y="27003"/>
                </a:lnTo>
                <a:lnTo>
                  <a:pt x="16763" y="12191"/>
                </a:lnTo>
                <a:lnTo>
                  <a:pt x="0" y="12191"/>
                </a:lnTo>
                <a:lnTo>
                  <a:pt x="21844" y="0"/>
                </a:lnTo>
                <a:lnTo>
                  <a:pt x="45720" y="12191"/>
                </a:lnTo>
                <a:lnTo>
                  <a:pt x="28956" y="12191"/>
                </a:lnTo>
                <a:lnTo>
                  <a:pt x="33178" y="27003"/>
                </a:lnTo>
                <a:lnTo>
                  <a:pt x="40068" y="38574"/>
                </a:lnTo>
                <a:lnTo>
                  <a:pt x="48958" y="46105"/>
                </a:lnTo>
                <a:lnTo>
                  <a:pt x="59182" y="48793"/>
                </a:lnTo>
              </a:path>
            </a:pathLst>
          </a:custGeom>
          <a:ln w="9525">
            <a:solidFill>
              <a:srgbClr val="585858"/>
            </a:solidFill>
          </a:ln>
        </p:spPr>
        <p:txBody>
          <a:bodyPr wrap="square" lIns="0" tIns="0" rIns="0" bIns="0" rtlCol="0"/>
          <a:lstStyle/>
          <a:p/>
        </p:txBody>
      </p:sp>
      <p:sp>
        <p:nvSpPr>
          <p:cNvPr id="180" name="object 180"/>
          <p:cNvSpPr/>
          <p:nvPr/>
        </p:nvSpPr>
        <p:spPr>
          <a:xfrm>
            <a:off x="4684140" y="4554080"/>
            <a:ext cx="1369060" cy="255270"/>
          </a:xfrm>
          <a:custGeom>
            <a:avLst/>
            <a:gdLst/>
            <a:ahLst/>
            <a:cxnLst/>
            <a:rect l="l" t="t" r="r" b="b"/>
            <a:pathLst>
              <a:path w="1369060" h="255270">
                <a:moveTo>
                  <a:pt x="0" y="254711"/>
                </a:moveTo>
                <a:lnTo>
                  <a:pt x="1368678" y="254711"/>
                </a:lnTo>
                <a:lnTo>
                  <a:pt x="1368678" y="0"/>
                </a:lnTo>
                <a:lnTo>
                  <a:pt x="0" y="0"/>
                </a:lnTo>
                <a:lnTo>
                  <a:pt x="0" y="254711"/>
                </a:lnTo>
                <a:close/>
              </a:path>
            </a:pathLst>
          </a:custGeom>
          <a:solidFill>
            <a:srgbClr val="FFFFFF"/>
          </a:solidFill>
        </p:spPr>
        <p:txBody>
          <a:bodyPr wrap="square" lIns="0" tIns="0" rIns="0" bIns="0" rtlCol="0"/>
          <a:lstStyle/>
          <a:p/>
        </p:txBody>
      </p:sp>
      <p:sp>
        <p:nvSpPr>
          <p:cNvPr id="181" name="object 181"/>
          <p:cNvSpPr/>
          <p:nvPr/>
        </p:nvSpPr>
        <p:spPr>
          <a:xfrm>
            <a:off x="4684140" y="4236186"/>
            <a:ext cx="1369060" cy="572770"/>
          </a:xfrm>
          <a:custGeom>
            <a:avLst/>
            <a:gdLst/>
            <a:ahLst/>
            <a:cxnLst/>
            <a:rect l="l" t="t" r="r" b="b"/>
            <a:pathLst>
              <a:path w="1369060" h="572770">
                <a:moveTo>
                  <a:pt x="0" y="572604"/>
                </a:moveTo>
                <a:lnTo>
                  <a:pt x="1368678" y="572604"/>
                </a:lnTo>
                <a:lnTo>
                  <a:pt x="1368678" y="0"/>
                </a:lnTo>
                <a:lnTo>
                  <a:pt x="0" y="0"/>
                </a:lnTo>
                <a:lnTo>
                  <a:pt x="0" y="572604"/>
                </a:lnTo>
                <a:close/>
              </a:path>
            </a:pathLst>
          </a:custGeom>
          <a:ln w="9525">
            <a:solidFill>
              <a:srgbClr val="585858"/>
            </a:solidFill>
          </a:ln>
        </p:spPr>
        <p:txBody>
          <a:bodyPr wrap="square" lIns="0" tIns="0" rIns="0" bIns="0" rtlCol="0"/>
          <a:lstStyle/>
          <a:p/>
        </p:txBody>
      </p:sp>
      <p:sp>
        <p:nvSpPr>
          <p:cNvPr id="182" name="object 182"/>
          <p:cNvSpPr/>
          <p:nvPr/>
        </p:nvSpPr>
        <p:spPr>
          <a:xfrm>
            <a:off x="4723891" y="4503585"/>
            <a:ext cx="340360" cy="86995"/>
          </a:xfrm>
          <a:custGeom>
            <a:avLst/>
            <a:gdLst/>
            <a:ahLst/>
            <a:cxnLst/>
            <a:rect l="l" t="t" r="r" b="b"/>
            <a:pathLst>
              <a:path w="340360" h="86995">
                <a:moveTo>
                  <a:pt x="333502" y="0"/>
                </a:moveTo>
                <a:lnTo>
                  <a:pt x="6477" y="0"/>
                </a:lnTo>
                <a:lnTo>
                  <a:pt x="0" y="6464"/>
                </a:lnTo>
                <a:lnTo>
                  <a:pt x="0" y="80225"/>
                </a:lnTo>
                <a:lnTo>
                  <a:pt x="6477" y="86702"/>
                </a:lnTo>
                <a:lnTo>
                  <a:pt x="333502" y="86702"/>
                </a:lnTo>
                <a:lnTo>
                  <a:pt x="339979" y="80225"/>
                </a:lnTo>
                <a:lnTo>
                  <a:pt x="339979" y="6464"/>
                </a:lnTo>
                <a:lnTo>
                  <a:pt x="333502" y="0"/>
                </a:lnTo>
                <a:close/>
              </a:path>
            </a:pathLst>
          </a:custGeom>
          <a:solidFill>
            <a:srgbClr val="CCCCCC"/>
          </a:solidFill>
        </p:spPr>
        <p:txBody>
          <a:bodyPr wrap="square" lIns="0" tIns="0" rIns="0" bIns="0" rtlCol="0"/>
          <a:lstStyle/>
          <a:p/>
        </p:txBody>
      </p:sp>
      <p:sp>
        <p:nvSpPr>
          <p:cNvPr id="183" name="object 183"/>
          <p:cNvSpPr/>
          <p:nvPr/>
        </p:nvSpPr>
        <p:spPr>
          <a:xfrm>
            <a:off x="4723891" y="4503585"/>
            <a:ext cx="340360" cy="86995"/>
          </a:xfrm>
          <a:custGeom>
            <a:avLst/>
            <a:gdLst/>
            <a:ahLst/>
            <a:cxnLst/>
            <a:rect l="l" t="t" r="r" b="b"/>
            <a:pathLst>
              <a:path w="340360" h="86995">
                <a:moveTo>
                  <a:pt x="0" y="14452"/>
                </a:moveTo>
                <a:lnTo>
                  <a:pt x="0" y="6464"/>
                </a:lnTo>
                <a:lnTo>
                  <a:pt x="6477" y="0"/>
                </a:lnTo>
                <a:lnTo>
                  <a:pt x="14478" y="0"/>
                </a:lnTo>
                <a:lnTo>
                  <a:pt x="325500" y="0"/>
                </a:lnTo>
                <a:lnTo>
                  <a:pt x="333502" y="0"/>
                </a:lnTo>
                <a:lnTo>
                  <a:pt x="339979" y="6464"/>
                </a:lnTo>
                <a:lnTo>
                  <a:pt x="339979" y="14452"/>
                </a:lnTo>
                <a:lnTo>
                  <a:pt x="339979" y="72250"/>
                </a:lnTo>
                <a:lnTo>
                  <a:pt x="339979" y="80225"/>
                </a:lnTo>
                <a:lnTo>
                  <a:pt x="333502" y="86702"/>
                </a:lnTo>
                <a:lnTo>
                  <a:pt x="325500" y="86702"/>
                </a:lnTo>
                <a:lnTo>
                  <a:pt x="14478" y="86702"/>
                </a:lnTo>
                <a:lnTo>
                  <a:pt x="6477"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84" name="object 184"/>
          <p:cNvSpPr/>
          <p:nvPr/>
        </p:nvSpPr>
        <p:spPr>
          <a:xfrm>
            <a:off x="5124577" y="4503585"/>
            <a:ext cx="340360" cy="86995"/>
          </a:xfrm>
          <a:custGeom>
            <a:avLst/>
            <a:gdLst/>
            <a:ahLst/>
            <a:cxnLst/>
            <a:rect l="l" t="t" r="r" b="b"/>
            <a:pathLst>
              <a:path w="340360" h="86995">
                <a:moveTo>
                  <a:pt x="333375" y="0"/>
                </a:moveTo>
                <a:lnTo>
                  <a:pt x="6476" y="0"/>
                </a:lnTo>
                <a:lnTo>
                  <a:pt x="0" y="6464"/>
                </a:lnTo>
                <a:lnTo>
                  <a:pt x="0" y="80225"/>
                </a:lnTo>
                <a:lnTo>
                  <a:pt x="6476" y="86702"/>
                </a:lnTo>
                <a:lnTo>
                  <a:pt x="333375" y="86702"/>
                </a:lnTo>
                <a:lnTo>
                  <a:pt x="339851" y="80225"/>
                </a:lnTo>
                <a:lnTo>
                  <a:pt x="339851" y="6464"/>
                </a:lnTo>
                <a:lnTo>
                  <a:pt x="333375" y="0"/>
                </a:lnTo>
                <a:close/>
              </a:path>
            </a:pathLst>
          </a:custGeom>
          <a:solidFill>
            <a:srgbClr val="CCCCCC"/>
          </a:solidFill>
        </p:spPr>
        <p:txBody>
          <a:bodyPr wrap="square" lIns="0" tIns="0" rIns="0" bIns="0" rtlCol="0"/>
          <a:lstStyle/>
          <a:p/>
        </p:txBody>
      </p:sp>
      <p:sp>
        <p:nvSpPr>
          <p:cNvPr id="185" name="object 185"/>
          <p:cNvSpPr/>
          <p:nvPr/>
        </p:nvSpPr>
        <p:spPr>
          <a:xfrm>
            <a:off x="5124577" y="4503585"/>
            <a:ext cx="340360" cy="86995"/>
          </a:xfrm>
          <a:custGeom>
            <a:avLst/>
            <a:gdLst/>
            <a:ahLst/>
            <a:cxnLst/>
            <a:rect l="l" t="t" r="r" b="b"/>
            <a:pathLst>
              <a:path w="340360" h="86995">
                <a:moveTo>
                  <a:pt x="0" y="14452"/>
                </a:moveTo>
                <a:lnTo>
                  <a:pt x="0" y="6464"/>
                </a:lnTo>
                <a:lnTo>
                  <a:pt x="6476" y="0"/>
                </a:lnTo>
                <a:lnTo>
                  <a:pt x="14350" y="0"/>
                </a:lnTo>
                <a:lnTo>
                  <a:pt x="325374" y="0"/>
                </a:lnTo>
                <a:lnTo>
                  <a:pt x="333375" y="0"/>
                </a:lnTo>
                <a:lnTo>
                  <a:pt x="339851" y="6464"/>
                </a:lnTo>
                <a:lnTo>
                  <a:pt x="339851" y="14452"/>
                </a:lnTo>
                <a:lnTo>
                  <a:pt x="339851" y="72250"/>
                </a:lnTo>
                <a:lnTo>
                  <a:pt x="339851" y="80225"/>
                </a:lnTo>
                <a:lnTo>
                  <a:pt x="333375" y="86702"/>
                </a:lnTo>
                <a:lnTo>
                  <a:pt x="325374" y="86702"/>
                </a:lnTo>
                <a:lnTo>
                  <a:pt x="14350"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86" name="object 186"/>
          <p:cNvSpPr/>
          <p:nvPr/>
        </p:nvSpPr>
        <p:spPr>
          <a:xfrm>
            <a:off x="5525134" y="4503585"/>
            <a:ext cx="340360" cy="86995"/>
          </a:xfrm>
          <a:custGeom>
            <a:avLst/>
            <a:gdLst/>
            <a:ahLst/>
            <a:cxnLst/>
            <a:rect l="l" t="t" r="r" b="b"/>
            <a:pathLst>
              <a:path w="340360" h="86995">
                <a:moveTo>
                  <a:pt x="333501" y="0"/>
                </a:moveTo>
                <a:lnTo>
                  <a:pt x="6476" y="0"/>
                </a:lnTo>
                <a:lnTo>
                  <a:pt x="0" y="6464"/>
                </a:lnTo>
                <a:lnTo>
                  <a:pt x="0" y="80225"/>
                </a:lnTo>
                <a:lnTo>
                  <a:pt x="6476" y="86702"/>
                </a:lnTo>
                <a:lnTo>
                  <a:pt x="333501" y="86702"/>
                </a:lnTo>
                <a:lnTo>
                  <a:pt x="339978" y="80225"/>
                </a:lnTo>
                <a:lnTo>
                  <a:pt x="339978" y="6464"/>
                </a:lnTo>
                <a:lnTo>
                  <a:pt x="333501" y="0"/>
                </a:lnTo>
                <a:close/>
              </a:path>
            </a:pathLst>
          </a:custGeom>
          <a:solidFill>
            <a:srgbClr val="CCCCCC"/>
          </a:solidFill>
        </p:spPr>
        <p:txBody>
          <a:bodyPr wrap="square" lIns="0" tIns="0" rIns="0" bIns="0" rtlCol="0"/>
          <a:lstStyle/>
          <a:p/>
        </p:txBody>
      </p:sp>
      <p:sp>
        <p:nvSpPr>
          <p:cNvPr id="187" name="object 187"/>
          <p:cNvSpPr/>
          <p:nvPr/>
        </p:nvSpPr>
        <p:spPr>
          <a:xfrm>
            <a:off x="5525134" y="4503585"/>
            <a:ext cx="340360" cy="86995"/>
          </a:xfrm>
          <a:custGeom>
            <a:avLst/>
            <a:gdLst/>
            <a:ahLst/>
            <a:cxnLst/>
            <a:rect l="l" t="t" r="r" b="b"/>
            <a:pathLst>
              <a:path w="340360" h="86995">
                <a:moveTo>
                  <a:pt x="0" y="14452"/>
                </a:moveTo>
                <a:lnTo>
                  <a:pt x="0" y="6464"/>
                </a:lnTo>
                <a:lnTo>
                  <a:pt x="6476" y="0"/>
                </a:lnTo>
                <a:lnTo>
                  <a:pt x="14477" y="0"/>
                </a:lnTo>
                <a:lnTo>
                  <a:pt x="325500" y="0"/>
                </a:lnTo>
                <a:lnTo>
                  <a:pt x="333501" y="0"/>
                </a:lnTo>
                <a:lnTo>
                  <a:pt x="339978" y="6464"/>
                </a:lnTo>
                <a:lnTo>
                  <a:pt x="339978" y="14452"/>
                </a:lnTo>
                <a:lnTo>
                  <a:pt x="339978" y="72250"/>
                </a:lnTo>
                <a:lnTo>
                  <a:pt x="339978" y="80225"/>
                </a:lnTo>
                <a:lnTo>
                  <a:pt x="333501" y="86702"/>
                </a:lnTo>
                <a:lnTo>
                  <a:pt x="325500" y="86702"/>
                </a:lnTo>
                <a:lnTo>
                  <a:pt x="14477"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188" name="object 188"/>
          <p:cNvSpPr/>
          <p:nvPr/>
        </p:nvSpPr>
        <p:spPr>
          <a:xfrm>
            <a:off x="4757928" y="4594974"/>
            <a:ext cx="272415" cy="163830"/>
          </a:xfrm>
          <a:custGeom>
            <a:avLst/>
            <a:gdLst/>
            <a:ahLst/>
            <a:cxnLst/>
            <a:rect l="l" t="t" r="r" b="b"/>
            <a:pathLst>
              <a:path w="272414" h="163829">
                <a:moveTo>
                  <a:pt x="271907" y="41516"/>
                </a:moveTo>
                <a:lnTo>
                  <a:pt x="0" y="41516"/>
                </a:lnTo>
                <a:lnTo>
                  <a:pt x="0" y="163474"/>
                </a:lnTo>
                <a:lnTo>
                  <a:pt x="271907" y="163474"/>
                </a:lnTo>
                <a:lnTo>
                  <a:pt x="271907" y="41516"/>
                </a:lnTo>
                <a:close/>
              </a:path>
              <a:path w="272414" h="163829">
                <a:moveTo>
                  <a:pt x="77597" y="0"/>
                </a:moveTo>
                <a:lnTo>
                  <a:pt x="45338" y="41516"/>
                </a:lnTo>
                <a:lnTo>
                  <a:pt x="113284" y="41516"/>
                </a:lnTo>
                <a:lnTo>
                  <a:pt x="77597" y="0"/>
                </a:lnTo>
                <a:close/>
              </a:path>
            </a:pathLst>
          </a:custGeom>
          <a:solidFill>
            <a:srgbClr val="EDEDED"/>
          </a:solidFill>
        </p:spPr>
        <p:txBody>
          <a:bodyPr wrap="square" lIns="0" tIns="0" rIns="0" bIns="0" rtlCol="0"/>
          <a:lstStyle/>
          <a:p/>
        </p:txBody>
      </p:sp>
      <p:sp>
        <p:nvSpPr>
          <p:cNvPr id="189" name="object 189"/>
          <p:cNvSpPr/>
          <p:nvPr/>
        </p:nvSpPr>
        <p:spPr>
          <a:xfrm>
            <a:off x="4757928" y="4594974"/>
            <a:ext cx="272415" cy="163830"/>
          </a:xfrm>
          <a:custGeom>
            <a:avLst/>
            <a:gdLst/>
            <a:ahLst/>
            <a:cxnLst/>
            <a:rect l="l" t="t" r="r" b="b"/>
            <a:pathLst>
              <a:path w="272414" h="163829">
                <a:moveTo>
                  <a:pt x="0" y="41516"/>
                </a:moveTo>
                <a:lnTo>
                  <a:pt x="45338" y="41516"/>
                </a:lnTo>
                <a:lnTo>
                  <a:pt x="77597" y="0"/>
                </a:lnTo>
                <a:lnTo>
                  <a:pt x="113284" y="41516"/>
                </a:lnTo>
                <a:lnTo>
                  <a:pt x="271907" y="41516"/>
                </a:lnTo>
                <a:lnTo>
                  <a:pt x="271907" y="61849"/>
                </a:lnTo>
                <a:lnTo>
                  <a:pt x="271907" y="92341"/>
                </a:lnTo>
                <a:lnTo>
                  <a:pt x="271907" y="163474"/>
                </a:lnTo>
                <a:lnTo>
                  <a:pt x="113284"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90" name="object 190"/>
          <p:cNvSpPr/>
          <p:nvPr/>
        </p:nvSpPr>
        <p:spPr>
          <a:xfrm>
            <a:off x="5158485" y="4594974"/>
            <a:ext cx="272415" cy="163830"/>
          </a:xfrm>
          <a:custGeom>
            <a:avLst/>
            <a:gdLst/>
            <a:ahLst/>
            <a:cxnLst/>
            <a:rect l="l" t="t" r="r" b="b"/>
            <a:pathLst>
              <a:path w="272414" h="163829">
                <a:moveTo>
                  <a:pt x="272034" y="41516"/>
                </a:moveTo>
                <a:lnTo>
                  <a:pt x="0" y="41516"/>
                </a:lnTo>
                <a:lnTo>
                  <a:pt x="0" y="163474"/>
                </a:lnTo>
                <a:lnTo>
                  <a:pt x="272034" y="163474"/>
                </a:lnTo>
                <a:lnTo>
                  <a:pt x="272034" y="41516"/>
                </a:lnTo>
                <a:close/>
              </a:path>
              <a:path w="272414" h="163829">
                <a:moveTo>
                  <a:pt x="77724" y="0"/>
                </a:moveTo>
                <a:lnTo>
                  <a:pt x="45338" y="41516"/>
                </a:lnTo>
                <a:lnTo>
                  <a:pt x="113284" y="41516"/>
                </a:lnTo>
                <a:lnTo>
                  <a:pt x="77724" y="0"/>
                </a:lnTo>
                <a:close/>
              </a:path>
            </a:pathLst>
          </a:custGeom>
          <a:solidFill>
            <a:srgbClr val="EDEDED"/>
          </a:solidFill>
        </p:spPr>
        <p:txBody>
          <a:bodyPr wrap="square" lIns="0" tIns="0" rIns="0" bIns="0" rtlCol="0"/>
          <a:lstStyle/>
          <a:p/>
        </p:txBody>
      </p:sp>
      <p:sp>
        <p:nvSpPr>
          <p:cNvPr id="191" name="object 191"/>
          <p:cNvSpPr/>
          <p:nvPr/>
        </p:nvSpPr>
        <p:spPr>
          <a:xfrm>
            <a:off x="5158485" y="4594974"/>
            <a:ext cx="272415" cy="163830"/>
          </a:xfrm>
          <a:custGeom>
            <a:avLst/>
            <a:gdLst/>
            <a:ahLst/>
            <a:cxnLst/>
            <a:rect l="l" t="t" r="r" b="b"/>
            <a:pathLst>
              <a:path w="272414" h="163829">
                <a:moveTo>
                  <a:pt x="0" y="41516"/>
                </a:moveTo>
                <a:lnTo>
                  <a:pt x="45338" y="41516"/>
                </a:lnTo>
                <a:lnTo>
                  <a:pt x="77724" y="0"/>
                </a:lnTo>
                <a:lnTo>
                  <a:pt x="113284" y="41516"/>
                </a:lnTo>
                <a:lnTo>
                  <a:pt x="272034" y="41516"/>
                </a:lnTo>
                <a:lnTo>
                  <a:pt x="272034" y="61849"/>
                </a:lnTo>
                <a:lnTo>
                  <a:pt x="272034" y="92341"/>
                </a:lnTo>
                <a:lnTo>
                  <a:pt x="272034" y="163474"/>
                </a:lnTo>
                <a:lnTo>
                  <a:pt x="113284"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92" name="object 192"/>
          <p:cNvSpPr/>
          <p:nvPr/>
        </p:nvSpPr>
        <p:spPr>
          <a:xfrm>
            <a:off x="5559171" y="4594974"/>
            <a:ext cx="272415" cy="163830"/>
          </a:xfrm>
          <a:custGeom>
            <a:avLst/>
            <a:gdLst/>
            <a:ahLst/>
            <a:cxnLst/>
            <a:rect l="l" t="t" r="r" b="b"/>
            <a:pathLst>
              <a:path w="272414" h="163829">
                <a:moveTo>
                  <a:pt x="271906" y="41516"/>
                </a:moveTo>
                <a:lnTo>
                  <a:pt x="0" y="41516"/>
                </a:lnTo>
                <a:lnTo>
                  <a:pt x="0" y="163474"/>
                </a:lnTo>
                <a:lnTo>
                  <a:pt x="271906" y="163474"/>
                </a:lnTo>
                <a:lnTo>
                  <a:pt x="271906" y="41516"/>
                </a:lnTo>
                <a:close/>
              </a:path>
              <a:path w="272414" h="163829">
                <a:moveTo>
                  <a:pt x="77724" y="0"/>
                </a:moveTo>
                <a:lnTo>
                  <a:pt x="45338" y="41516"/>
                </a:lnTo>
                <a:lnTo>
                  <a:pt x="113283" y="41516"/>
                </a:lnTo>
                <a:lnTo>
                  <a:pt x="77724" y="0"/>
                </a:lnTo>
                <a:close/>
              </a:path>
            </a:pathLst>
          </a:custGeom>
          <a:solidFill>
            <a:srgbClr val="EDEDED"/>
          </a:solidFill>
        </p:spPr>
        <p:txBody>
          <a:bodyPr wrap="square" lIns="0" tIns="0" rIns="0" bIns="0" rtlCol="0"/>
          <a:lstStyle/>
          <a:p/>
        </p:txBody>
      </p:sp>
      <p:sp>
        <p:nvSpPr>
          <p:cNvPr id="193" name="object 193"/>
          <p:cNvSpPr/>
          <p:nvPr/>
        </p:nvSpPr>
        <p:spPr>
          <a:xfrm>
            <a:off x="5559171" y="4594974"/>
            <a:ext cx="272415" cy="163830"/>
          </a:xfrm>
          <a:custGeom>
            <a:avLst/>
            <a:gdLst/>
            <a:ahLst/>
            <a:cxnLst/>
            <a:rect l="l" t="t" r="r" b="b"/>
            <a:pathLst>
              <a:path w="272414" h="163829">
                <a:moveTo>
                  <a:pt x="0" y="41516"/>
                </a:moveTo>
                <a:lnTo>
                  <a:pt x="45338" y="41516"/>
                </a:lnTo>
                <a:lnTo>
                  <a:pt x="77724" y="0"/>
                </a:lnTo>
                <a:lnTo>
                  <a:pt x="113283" y="41516"/>
                </a:lnTo>
                <a:lnTo>
                  <a:pt x="271906" y="41516"/>
                </a:lnTo>
                <a:lnTo>
                  <a:pt x="271906" y="61849"/>
                </a:lnTo>
                <a:lnTo>
                  <a:pt x="271906" y="92341"/>
                </a:lnTo>
                <a:lnTo>
                  <a:pt x="271906" y="163474"/>
                </a:lnTo>
                <a:lnTo>
                  <a:pt x="113283"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194" name="object 194"/>
          <p:cNvSpPr/>
          <p:nvPr/>
        </p:nvSpPr>
        <p:spPr>
          <a:xfrm>
            <a:off x="5382767" y="4300258"/>
            <a:ext cx="626745" cy="133985"/>
          </a:xfrm>
          <a:custGeom>
            <a:avLst/>
            <a:gdLst/>
            <a:ahLst/>
            <a:cxnLst/>
            <a:rect l="l" t="t" r="r" b="b"/>
            <a:pathLst>
              <a:path w="626745" h="133985">
                <a:moveTo>
                  <a:pt x="0" y="0"/>
                </a:moveTo>
                <a:lnTo>
                  <a:pt x="0" y="114719"/>
                </a:lnTo>
                <a:lnTo>
                  <a:pt x="11186" y="119804"/>
                </a:lnTo>
                <a:lnTo>
                  <a:pt x="91725" y="128244"/>
                </a:lnTo>
                <a:lnTo>
                  <a:pt x="155109" y="131234"/>
                </a:lnTo>
                <a:lnTo>
                  <a:pt x="229922" y="133162"/>
                </a:lnTo>
                <a:lnTo>
                  <a:pt x="313182" y="133845"/>
                </a:lnTo>
                <a:lnTo>
                  <a:pt x="396441" y="133162"/>
                </a:lnTo>
                <a:lnTo>
                  <a:pt x="471254" y="131234"/>
                </a:lnTo>
                <a:lnTo>
                  <a:pt x="534638" y="128244"/>
                </a:lnTo>
                <a:lnTo>
                  <a:pt x="583607" y="124373"/>
                </a:lnTo>
                <a:lnTo>
                  <a:pt x="626364" y="114719"/>
                </a:lnTo>
                <a:lnTo>
                  <a:pt x="626364" y="19113"/>
                </a:lnTo>
                <a:lnTo>
                  <a:pt x="313182" y="19113"/>
                </a:lnTo>
                <a:lnTo>
                  <a:pt x="229922" y="18430"/>
                </a:lnTo>
                <a:lnTo>
                  <a:pt x="155109" y="16503"/>
                </a:lnTo>
                <a:lnTo>
                  <a:pt x="91725" y="13514"/>
                </a:lnTo>
                <a:lnTo>
                  <a:pt x="42756" y="9645"/>
                </a:lnTo>
                <a:lnTo>
                  <a:pt x="11186" y="5080"/>
                </a:lnTo>
                <a:lnTo>
                  <a:pt x="0" y="0"/>
                </a:lnTo>
                <a:close/>
              </a:path>
              <a:path w="626745" h="133985">
                <a:moveTo>
                  <a:pt x="626364" y="0"/>
                </a:moveTo>
                <a:lnTo>
                  <a:pt x="583607" y="9645"/>
                </a:lnTo>
                <a:lnTo>
                  <a:pt x="534638" y="13514"/>
                </a:lnTo>
                <a:lnTo>
                  <a:pt x="471254" y="16503"/>
                </a:lnTo>
                <a:lnTo>
                  <a:pt x="396441" y="18430"/>
                </a:lnTo>
                <a:lnTo>
                  <a:pt x="313182" y="19113"/>
                </a:lnTo>
                <a:lnTo>
                  <a:pt x="626364" y="19113"/>
                </a:lnTo>
                <a:lnTo>
                  <a:pt x="626364" y="0"/>
                </a:lnTo>
                <a:close/>
              </a:path>
            </a:pathLst>
          </a:custGeom>
          <a:solidFill>
            <a:srgbClr val="EDEDED"/>
          </a:solidFill>
        </p:spPr>
        <p:txBody>
          <a:bodyPr wrap="square" lIns="0" tIns="0" rIns="0" bIns="0" rtlCol="0"/>
          <a:lstStyle/>
          <a:p/>
        </p:txBody>
      </p:sp>
      <p:sp>
        <p:nvSpPr>
          <p:cNvPr id="195" name="object 195"/>
          <p:cNvSpPr/>
          <p:nvPr/>
        </p:nvSpPr>
        <p:spPr>
          <a:xfrm>
            <a:off x="5382767" y="4281131"/>
            <a:ext cx="626745" cy="38735"/>
          </a:xfrm>
          <a:custGeom>
            <a:avLst/>
            <a:gdLst/>
            <a:ahLst/>
            <a:cxnLst/>
            <a:rect l="l" t="t" r="r" b="b"/>
            <a:pathLst>
              <a:path w="626745" h="38735">
                <a:moveTo>
                  <a:pt x="626364" y="19126"/>
                </a:moveTo>
                <a:lnTo>
                  <a:pt x="583607" y="28772"/>
                </a:lnTo>
                <a:lnTo>
                  <a:pt x="534638" y="32640"/>
                </a:lnTo>
                <a:lnTo>
                  <a:pt x="471254" y="35629"/>
                </a:lnTo>
                <a:lnTo>
                  <a:pt x="396441" y="37556"/>
                </a:lnTo>
                <a:lnTo>
                  <a:pt x="313182" y="38239"/>
                </a:lnTo>
                <a:lnTo>
                  <a:pt x="229922" y="37556"/>
                </a:lnTo>
                <a:lnTo>
                  <a:pt x="155109" y="35629"/>
                </a:lnTo>
                <a:lnTo>
                  <a:pt x="91725" y="32640"/>
                </a:lnTo>
                <a:lnTo>
                  <a:pt x="42756" y="28772"/>
                </a:lnTo>
                <a:lnTo>
                  <a:pt x="0" y="19126"/>
                </a:lnTo>
                <a:lnTo>
                  <a:pt x="11186" y="14040"/>
                </a:lnTo>
                <a:lnTo>
                  <a:pt x="91725" y="5600"/>
                </a:lnTo>
                <a:lnTo>
                  <a:pt x="155109" y="2610"/>
                </a:lnTo>
                <a:lnTo>
                  <a:pt x="229922" y="682"/>
                </a:lnTo>
                <a:lnTo>
                  <a:pt x="313182" y="0"/>
                </a:lnTo>
                <a:lnTo>
                  <a:pt x="396441" y="682"/>
                </a:lnTo>
                <a:lnTo>
                  <a:pt x="471254" y="2610"/>
                </a:lnTo>
                <a:lnTo>
                  <a:pt x="534638" y="5600"/>
                </a:lnTo>
                <a:lnTo>
                  <a:pt x="583607" y="9471"/>
                </a:lnTo>
                <a:lnTo>
                  <a:pt x="626364" y="19126"/>
                </a:lnTo>
                <a:close/>
              </a:path>
            </a:pathLst>
          </a:custGeom>
          <a:ln w="9525">
            <a:solidFill>
              <a:srgbClr val="585858"/>
            </a:solidFill>
          </a:ln>
        </p:spPr>
        <p:txBody>
          <a:bodyPr wrap="square" lIns="0" tIns="0" rIns="0" bIns="0" rtlCol="0"/>
          <a:lstStyle/>
          <a:p/>
        </p:txBody>
      </p:sp>
      <p:sp>
        <p:nvSpPr>
          <p:cNvPr id="196" name="object 196"/>
          <p:cNvSpPr/>
          <p:nvPr/>
        </p:nvSpPr>
        <p:spPr>
          <a:xfrm>
            <a:off x="5382767" y="4300258"/>
            <a:ext cx="626745" cy="133985"/>
          </a:xfrm>
          <a:custGeom>
            <a:avLst/>
            <a:gdLst/>
            <a:ahLst/>
            <a:cxnLst/>
            <a:rect l="l" t="t" r="r" b="b"/>
            <a:pathLst>
              <a:path w="626745" h="133985">
                <a:moveTo>
                  <a:pt x="626364" y="0"/>
                </a:moveTo>
                <a:lnTo>
                  <a:pt x="626364" y="114719"/>
                </a:lnTo>
                <a:lnTo>
                  <a:pt x="615177" y="119804"/>
                </a:lnTo>
                <a:lnTo>
                  <a:pt x="534638" y="128244"/>
                </a:lnTo>
                <a:lnTo>
                  <a:pt x="471254" y="131234"/>
                </a:lnTo>
                <a:lnTo>
                  <a:pt x="396441" y="133162"/>
                </a:lnTo>
                <a:lnTo>
                  <a:pt x="313182" y="133845"/>
                </a:lnTo>
                <a:lnTo>
                  <a:pt x="229922" y="133162"/>
                </a:lnTo>
                <a:lnTo>
                  <a:pt x="155109" y="131234"/>
                </a:lnTo>
                <a:lnTo>
                  <a:pt x="91725" y="128244"/>
                </a:lnTo>
                <a:lnTo>
                  <a:pt x="42756" y="124373"/>
                </a:lnTo>
                <a:lnTo>
                  <a:pt x="0" y="114719"/>
                </a:lnTo>
                <a:lnTo>
                  <a:pt x="0" y="0"/>
                </a:lnTo>
              </a:path>
            </a:pathLst>
          </a:custGeom>
          <a:ln w="9525">
            <a:solidFill>
              <a:srgbClr val="585858"/>
            </a:solidFill>
          </a:ln>
        </p:spPr>
        <p:txBody>
          <a:bodyPr wrap="square" lIns="0" tIns="0" rIns="0" bIns="0" rtlCol="0"/>
          <a:lstStyle/>
          <a:p/>
        </p:txBody>
      </p:sp>
      <p:sp>
        <p:nvSpPr>
          <p:cNvPr id="197" name="object 197"/>
          <p:cNvSpPr/>
          <p:nvPr/>
        </p:nvSpPr>
        <p:spPr>
          <a:xfrm>
            <a:off x="5646165" y="4443984"/>
            <a:ext cx="59690" cy="48895"/>
          </a:xfrm>
          <a:custGeom>
            <a:avLst/>
            <a:gdLst/>
            <a:ahLst/>
            <a:cxnLst/>
            <a:rect l="l" t="t" r="r" b="b"/>
            <a:pathLst>
              <a:path w="59689" h="48895">
                <a:moveTo>
                  <a:pt x="28956" y="12191"/>
                </a:moveTo>
                <a:lnTo>
                  <a:pt x="16763" y="12191"/>
                </a:lnTo>
                <a:lnTo>
                  <a:pt x="20986" y="27003"/>
                </a:lnTo>
                <a:lnTo>
                  <a:pt x="27876" y="38574"/>
                </a:lnTo>
                <a:lnTo>
                  <a:pt x="36766" y="46105"/>
                </a:lnTo>
                <a:lnTo>
                  <a:pt x="46989" y="48793"/>
                </a:lnTo>
                <a:lnTo>
                  <a:pt x="59182" y="48793"/>
                </a:lnTo>
                <a:lnTo>
                  <a:pt x="48958" y="46105"/>
                </a:lnTo>
                <a:lnTo>
                  <a:pt x="40068" y="38574"/>
                </a:lnTo>
                <a:lnTo>
                  <a:pt x="33178" y="27003"/>
                </a:lnTo>
                <a:lnTo>
                  <a:pt x="28956" y="12191"/>
                </a:lnTo>
                <a:close/>
              </a:path>
              <a:path w="59689" h="48895">
                <a:moveTo>
                  <a:pt x="21844" y="0"/>
                </a:moveTo>
                <a:lnTo>
                  <a:pt x="0" y="12191"/>
                </a:lnTo>
                <a:lnTo>
                  <a:pt x="45720" y="12191"/>
                </a:lnTo>
                <a:lnTo>
                  <a:pt x="21844" y="0"/>
                </a:lnTo>
                <a:close/>
              </a:path>
            </a:pathLst>
          </a:custGeom>
          <a:solidFill>
            <a:srgbClr val="EDEDED"/>
          </a:solidFill>
        </p:spPr>
        <p:txBody>
          <a:bodyPr wrap="square" lIns="0" tIns="0" rIns="0" bIns="0" rtlCol="0"/>
          <a:lstStyle/>
          <a:p/>
        </p:txBody>
      </p:sp>
      <p:sp>
        <p:nvSpPr>
          <p:cNvPr id="198" name="object 198"/>
          <p:cNvSpPr/>
          <p:nvPr/>
        </p:nvSpPr>
        <p:spPr>
          <a:xfrm>
            <a:off x="5699252" y="4443984"/>
            <a:ext cx="37465" cy="48895"/>
          </a:xfrm>
          <a:custGeom>
            <a:avLst/>
            <a:gdLst/>
            <a:ahLst/>
            <a:cxnLst/>
            <a:rect l="l" t="t" r="r" b="b"/>
            <a:pathLst>
              <a:path w="37464" h="48895">
                <a:moveTo>
                  <a:pt x="37337" y="0"/>
                </a:moveTo>
                <a:lnTo>
                  <a:pt x="25146" y="0"/>
                </a:lnTo>
                <a:lnTo>
                  <a:pt x="23270" y="16653"/>
                </a:lnTo>
                <a:lnTo>
                  <a:pt x="18049" y="30946"/>
                </a:lnTo>
                <a:lnTo>
                  <a:pt x="10090" y="41730"/>
                </a:lnTo>
                <a:lnTo>
                  <a:pt x="0" y="47853"/>
                </a:lnTo>
                <a:lnTo>
                  <a:pt x="2032" y="48475"/>
                </a:lnTo>
                <a:lnTo>
                  <a:pt x="4063" y="48793"/>
                </a:lnTo>
                <a:lnTo>
                  <a:pt x="6096" y="48793"/>
                </a:lnTo>
                <a:lnTo>
                  <a:pt x="18264" y="44959"/>
                </a:lnTo>
                <a:lnTo>
                  <a:pt x="28194" y="34502"/>
                </a:lnTo>
                <a:lnTo>
                  <a:pt x="34885" y="18993"/>
                </a:lnTo>
                <a:lnTo>
                  <a:pt x="37337" y="0"/>
                </a:lnTo>
                <a:close/>
              </a:path>
            </a:pathLst>
          </a:custGeom>
          <a:solidFill>
            <a:srgbClr val="BEBEBE"/>
          </a:solidFill>
        </p:spPr>
        <p:txBody>
          <a:bodyPr wrap="square" lIns="0" tIns="0" rIns="0" bIns="0" rtlCol="0"/>
          <a:lstStyle/>
          <a:p/>
        </p:txBody>
      </p:sp>
      <p:sp>
        <p:nvSpPr>
          <p:cNvPr id="199" name="object 199"/>
          <p:cNvSpPr/>
          <p:nvPr/>
        </p:nvSpPr>
        <p:spPr>
          <a:xfrm>
            <a:off x="5646165" y="4443984"/>
            <a:ext cx="90805" cy="48895"/>
          </a:xfrm>
          <a:custGeom>
            <a:avLst/>
            <a:gdLst/>
            <a:ahLst/>
            <a:cxnLst/>
            <a:rect l="l" t="t" r="r" b="b"/>
            <a:pathLst>
              <a:path w="90804" h="48895">
                <a:moveTo>
                  <a:pt x="53086" y="47853"/>
                </a:moveTo>
                <a:lnTo>
                  <a:pt x="63176" y="41730"/>
                </a:lnTo>
                <a:lnTo>
                  <a:pt x="71135" y="30946"/>
                </a:lnTo>
                <a:lnTo>
                  <a:pt x="76356" y="16653"/>
                </a:lnTo>
                <a:lnTo>
                  <a:pt x="78232" y="0"/>
                </a:lnTo>
                <a:lnTo>
                  <a:pt x="90424" y="0"/>
                </a:lnTo>
                <a:lnTo>
                  <a:pt x="87971" y="18993"/>
                </a:lnTo>
                <a:lnTo>
                  <a:pt x="81280" y="34502"/>
                </a:lnTo>
                <a:lnTo>
                  <a:pt x="71350" y="44959"/>
                </a:lnTo>
                <a:lnTo>
                  <a:pt x="59182" y="48793"/>
                </a:lnTo>
                <a:lnTo>
                  <a:pt x="46989" y="48793"/>
                </a:lnTo>
                <a:lnTo>
                  <a:pt x="36766" y="46105"/>
                </a:lnTo>
                <a:lnTo>
                  <a:pt x="27876" y="38574"/>
                </a:lnTo>
                <a:lnTo>
                  <a:pt x="20986" y="27003"/>
                </a:lnTo>
                <a:lnTo>
                  <a:pt x="16763" y="12191"/>
                </a:lnTo>
                <a:lnTo>
                  <a:pt x="0" y="12191"/>
                </a:lnTo>
                <a:lnTo>
                  <a:pt x="21844" y="0"/>
                </a:lnTo>
                <a:lnTo>
                  <a:pt x="45720" y="12191"/>
                </a:lnTo>
                <a:lnTo>
                  <a:pt x="28956" y="12191"/>
                </a:lnTo>
                <a:lnTo>
                  <a:pt x="33178" y="27003"/>
                </a:lnTo>
                <a:lnTo>
                  <a:pt x="40068" y="38574"/>
                </a:lnTo>
                <a:lnTo>
                  <a:pt x="48958" y="46105"/>
                </a:lnTo>
                <a:lnTo>
                  <a:pt x="59182" y="48793"/>
                </a:lnTo>
              </a:path>
            </a:pathLst>
          </a:custGeom>
          <a:ln w="9525">
            <a:solidFill>
              <a:srgbClr val="585858"/>
            </a:solidFill>
          </a:ln>
        </p:spPr>
        <p:txBody>
          <a:bodyPr wrap="square" lIns="0" tIns="0" rIns="0" bIns="0" rtlCol="0"/>
          <a:lstStyle/>
          <a:p/>
        </p:txBody>
      </p:sp>
      <p:sp>
        <p:nvSpPr>
          <p:cNvPr id="200" name="object 200"/>
          <p:cNvSpPr/>
          <p:nvPr/>
        </p:nvSpPr>
        <p:spPr>
          <a:xfrm>
            <a:off x="6408165" y="4045686"/>
            <a:ext cx="1369060" cy="572770"/>
          </a:xfrm>
          <a:custGeom>
            <a:avLst/>
            <a:gdLst/>
            <a:ahLst/>
            <a:cxnLst/>
            <a:rect l="l" t="t" r="r" b="b"/>
            <a:pathLst>
              <a:path w="1369059" h="572770">
                <a:moveTo>
                  <a:pt x="0" y="572604"/>
                </a:moveTo>
                <a:lnTo>
                  <a:pt x="1368679" y="572604"/>
                </a:lnTo>
                <a:lnTo>
                  <a:pt x="1368679" y="0"/>
                </a:lnTo>
                <a:lnTo>
                  <a:pt x="0" y="0"/>
                </a:lnTo>
                <a:lnTo>
                  <a:pt x="0" y="572604"/>
                </a:lnTo>
                <a:close/>
              </a:path>
            </a:pathLst>
          </a:custGeom>
          <a:solidFill>
            <a:srgbClr val="FFFFFF"/>
          </a:solidFill>
        </p:spPr>
        <p:txBody>
          <a:bodyPr wrap="square" lIns="0" tIns="0" rIns="0" bIns="0" rtlCol="0"/>
          <a:lstStyle/>
          <a:p/>
        </p:txBody>
      </p:sp>
      <p:sp>
        <p:nvSpPr>
          <p:cNvPr id="201" name="object 201"/>
          <p:cNvSpPr/>
          <p:nvPr/>
        </p:nvSpPr>
        <p:spPr>
          <a:xfrm>
            <a:off x="6408165" y="4045686"/>
            <a:ext cx="1369060" cy="572770"/>
          </a:xfrm>
          <a:custGeom>
            <a:avLst/>
            <a:gdLst/>
            <a:ahLst/>
            <a:cxnLst/>
            <a:rect l="l" t="t" r="r" b="b"/>
            <a:pathLst>
              <a:path w="1369059" h="572770">
                <a:moveTo>
                  <a:pt x="0" y="572604"/>
                </a:moveTo>
                <a:lnTo>
                  <a:pt x="1368679" y="572604"/>
                </a:lnTo>
                <a:lnTo>
                  <a:pt x="1368679" y="0"/>
                </a:lnTo>
                <a:lnTo>
                  <a:pt x="0" y="0"/>
                </a:lnTo>
                <a:lnTo>
                  <a:pt x="0" y="572604"/>
                </a:lnTo>
                <a:close/>
              </a:path>
            </a:pathLst>
          </a:custGeom>
          <a:ln w="9525">
            <a:solidFill>
              <a:srgbClr val="585858"/>
            </a:solidFill>
          </a:ln>
        </p:spPr>
        <p:txBody>
          <a:bodyPr wrap="square" lIns="0" tIns="0" rIns="0" bIns="0" rtlCol="0"/>
          <a:lstStyle/>
          <a:p/>
        </p:txBody>
      </p:sp>
      <p:sp>
        <p:nvSpPr>
          <p:cNvPr id="202" name="object 202"/>
          <p:cNvSpPr/>
          <p:nvPr/>
        </p:nvSpPr>
        <p:spPr>
          <a:xfrm>
            <a:off x="6447916" y="4313085"/>
            <a:ext cx="340360" cy="86995"/>
          </a:xfrm>
          <a:custGeom>
            <a:avLst/>
            <a:gdLst/>
            <a:ahLst/>
            <a:cxnLst/>
            <a:rect l="l" t="t" r="r" b="b"/>
            <a:pathLst>
              <a:path w="340359" h="86995">
                <a:moveTo>
                  <a:pt x="333502" y="0"/>
                </a:moveTo>
                <a:lnTo>
                  <a:pt x="6477" y="0"/>
                </a:lnTo>
                <a:lnTo>
                  <a:pt x="0" y="6464"/>
                </a:lnTo>
                <a:lnTo>
                  <a:pt x="0" y="80225"/>
                </a:lnTo>
                <a:lnTo>
                  <a:pt x="6477" y="86702"/>
                </a:lnTo>
                <a:lnTo>
                  <a:pt x="333502" y="86702"/>
                </a:lnTo>
                <a:lnTo>
                  <a:pt x="339979" y="80225"/>
                </a:lnTo>
                <a:lnTo>
                  <a:pt x="339979" y="6464"/>
                </a:lnTo>
                <a:lnTo>
                  <a:pt x="333502" y="0"/>
                </a:lnTo>
                <a:close/>
              </a:path>
            </a:pathLst>
          </a:custGeom>
          <a:solidFill>
            <a:srgbClr val="CCCCCC"/>
          </a:solidFill>
        </p:spPr>
        <p:txBody>
          <a:bodyPr wrap="square" lIns="0" tIns="0" rIns="0" bIns="0" rtlCol="0"/>
          <a:lstStyle/>
          <a:p/>
        </p:txBody>
      </p:sp>
      <p:sp>
        <p:nvSpPr>
          <p:cNvPr id="203" name="object 203"/>
          <p:cNvSpPr/>
          <p:nvPr/>
        </p:nvSpPr>
        <p:spPr>
          <a:xfrm>
            <a:off x="6447916" y="4313085"/>
            <a:ext cx="340360" cy="86995"/>
          </a:xfrm>
          <a:custGeom>
            <a:avLst/>
            <a:gdLst/>
            <a:ahLst/>
            <a:cxnLst/>
            <a:rect l="l" t="t" r="r" b="b"/>
            <a:pathLst>
              <a:path w="340359" h="86995">
                <a:moveTo>
                  <a:pt x="0" y="14452"/>
                </a:moveTo>
                <a:lnTo>
                  <a:pt x="0" y="6464"/>
                </a:lnTo>
                <a:lnTo>
                  <a:pt x="6477" y="0"/>
                </a:lnTo>
                <a:lnTo>
                  <a:pt x="14478" y="0"/>
                </a:lnTo>
                <a:lnTo>
                  <a:pt x="325501" y="0"/>
                </a:lnTo>
                <a:lnTo>
                  <a:pt x="333502" y="0"/>
                </a:lnTo>
                <a:lnTo>
                  <a:pt x="339979" y="6464"/>
                </a:lnTo>
                <a:lnTo>
                  <a:pt x="339979" y="14452"/>
                </a:lnTo>
                <a:lnTo>
                  <a:pt x="339979" y="72250"/>
                </a:lnTo>
                <a:lnTo>
                  <a:pt x="339979" y="80225"/>
                </a:lnTo>
                <a:lnTo>
                  <a:pt x="333502" y="86702"/>
                </a:lnTo>
                <a:lnTo>
                  <a:pt x="325501" y="86702"/>
                </a:lnTo>
                <a:lnTo>
                  <a:pt x="14478" y="86702"/>
                </a:lnTo>
                <a:lnTo>
                  <a:pt x="6477"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204" name="object 204"/>
          <p:cNvSpPr/>
          <p:nvPr/>
        </p:nvSpPr>
        <p:spPr>
          <a:xfrm>
            <a:off x="6848602" y="4313085"/>
            <a:ext cx="340360" cy="86995"/>
          </a:xfrm>
          <a:custGeom>
            <a:avLst/>
            <a:gdLst/>
            <a:ahLst/>
            <a:cxnLst/>
            <a:rect l="l" t="t" r="r" b="b"/>
            <a:pathLst>
              <a:path w="340359" h="86995">
                <a:moveTo>
                  <a:pt x="333375" y="0"/>
                </a:moveTo>
                <a:lnTo>
                  <a:pt x="6476" y="0"/>
                </a:lnTo>
                <a:lnTo>
                  <a:pt x="0" y="6464"/>
                </a:lnTo>
                <a:lnTo>
                  <a:pt x="0" y="80225"/>
                </a:lnTo>
                <a:lnTo>
                  <a:pt x="6476" y="86702"/>
                </a:lnTo>
                <a:lnTo>
                  <a:pt x="333375" y="86702"/>
                </a:lnTo>
                <a:lnTo>
                  <a:pt x="339851" y="80225"/>
                </a:lnTo>
                <a:lnTo>
                  <a:pt x="339851" y="6464"/>
                </a:lnTo>
                <a:lnTo>
                  <a:pt x="333375" y="0"/>
                </a:lnTo>
                <a:close/>
              </a:path>
            </a:pathLst>
          </a:custGeom>
          <a:solidFill>
            <a:srgbClr val="CCCCCC"/>
          </a:solidFill>
        </p:spPr>
        <p:txBody>
          <a:bodyPr wrap="square" lIns="0" tIns="0" rIns="0" bIns="0" rtlCol="0"/>
          <a:lstStyle/>
          <a:p/>
        </p:txBody>
      </p:sp>
      <p:sp>
        <p:nvSpPr>
          <p:cNvPr id="205" name="object 205"/>
          <p:cNvSpPr/>
          <p:nvPr/>
        </p:nvSpPr>
        <p:spPr>
          <a:xfrm>
            <a:off x="6848602" y="4313085"/>
            <a:ext cx="340360" cy="86995"/>
          </a:xfrm>
          <a:custGeom>
            <a:avLst/>
            <a:gdLst/>
            <a:ahLst/>
            <a:cxnLst/>
            <a:rect l="l" t="t" r="r" b="b"/>
            <a:pathLst>
              <a:path w="340359" h="86995">
                <a:moveTo>
                  <a:pt x="0" y="14452"/>
                </a:moveTo>
                <a:lnTo>
                  <a:pt x="0" y="6464"/>
                </a:lnTo>
                <a:lnTo>
                  <a:pt x="6476" y="0"/>
                </a:lnTo>
                <a:lnTo>
                  <a:pt x="14350" y="0"/>
                </a:lnTo>
                <a:lnTo>
                  <a:pt x="325374" y="0"/>
                </a:lnTo>
                <a:lnTo>
                  <a:pt x="333375" y="0"/>
                </a:lnTo>
                <a:lnTo>
                  <a:pt x="339851" y="6464"/>
                </a:lnTo>
                <a:lnTo>
                  <a:pt x="339851" y="14452"/>
                </a:lnTo>
                <a:lnTo>
                  <a:pt x="339851" y="72250"/>
                </a:lnTo>
                <a:lnTo>
                  <a:pt x="339851" y="80225"/>
                </a:lnTo>
                <a:lnTo>
                  <a:pt x="333375" y="86702"/>
                </a:lnTo>
                <a:lnTo>
                  <a:pt x="325374" y="86702"/>
                </a:lnTo>
                <a:lnTo>
                  <a:pt x="14350" y="86702"/>
                </a:lnTo>
                <a:lnTo>
                  <a:pt x="6476" y="86702"/>
                </a:lnTo>
                <a:lnTo>
                  <a:pt x="0" y="80225"/>
                </a:lnTo>
                <a:lnTo>
                  <a:pt x="0" y="72250"/>
                </a:lnTo>
                <a:lnTo>
                  <a:pt x="0" y="14452"/>
                </a:lnTo>
                <a:close/>
              </a:path>
            </a:pathLst>
          </a:custGeom>
          <a:ln w="9525">
            <a:solidFill>
              <a:srgbClr val="666666"/>
            </a:solidFill>
          </a:ln>
        </p:spPr>
        <p:txBody>
          <a:bodyPr wrap="square" lIns="0" tIns="0" rIns="0" bIns="0" rtlCol="0"/>
          <a:lstStyle/>
          <a:p/>
        </p:txBody>
      </p:sp>
      <p:sp>
        <p:nvSpPr>
          <p:cNvPr id="206" name="object 206"/>
          <p:cNvSpPr/>
          <p:nvPr/>
        </p:nvSpPr>
        <p:spPr>
          <a:xfrm>
            <a:off x="7249159" y="4313085"/>
            <a:ext cx="340360" cy="86995"/>
          </a:xfrm>
          <a:custGeom>
            <a:avLst/>
            <a:gdLst/>
            <a:ahLst/>
            <a:cxnLst/>
            <a:rect l="l" t="t" r="r" b="b"/>
            <a:pathLst>
              <a:path w="340359" h="86995">
                <a:moveTo>
                  <a:pt x="333501" y="0"/>
                </a:moveTo>
                <a:lnTo>
                  <a:pt x="6476" y="0"/>
                </a:lnTo>
                <a:lnTo>
                  <a:pt x="0" y="6464"/>
                </a:lnTo>
                <a:lnTo>
                  <a:pt x="0" y="80225"/>
                </a:lnTo>
                <a:lnTo>
                  <a:pt x="6476" y="86702"/>
                </a:lnTo>
                <a:lnTo>
                  <a:pt x="333501" y="86702"/>
                </a:lnTo>
                <a:lnTo>
                  <a:pt x="339979" y="80225"/>
                </a:lnTo>
                <a:lnTo>
                  <a:pt x="339979" y="6464"/>
                </a:lnTo>
                <a:lnTo>
                  <a:pt x="333501" y="0"/>
                </a:lnTo>
                <a:close/>
              </a:path>
            </a:pathLst>
          </a:custGeom>
          <a:solidFill>
            <a:srgbClr val="CCCCCC"/>
          </a:solidFill>
        </p:spPr>
        <p:txBody>
          <a:bodyPr wrap="square" lIns="0" tIns="0" rIns="0" bIns="0" rtlCol="0"/>
          <a:lstStyle/>
          <a:p/>
        </p:txBody>
      </p:sp>
      <p:sp>
        <p:nvSpPr>
          <p:cNvPr id="207" name="object 207"/>
          <p:cNvSpPr/>
          <p:nvPr/>
        </p:nvSpPr>
        <p:spPr>
          <a:xfrm>
            <a:off x="7249159" y="4313085"/>
            <a:ext cx="340360" cy="86995"/>
          </a:xfrm>
          <a:custGeom>
            <a:avLst/>
            <a:gdLst/>
            <a:ahLst/>
            <a:cxnLst/>
            <a:rect l="l" t="t" r="r" b="b"/>
            <a:pathLst>
              <a:path w="340359" h="86995">
                <a:moveTo>
                  <a:pt x="0" y="14452"/>
                </a:moveTo>
                <a:lnTo>
                  <a:pt x="0" y="6464"/>
                </a:lnTo>
                <a:lnTo>
                  <a:pt x="6476" y="0"/>
                </a:lnTo>
                <a:lnTo>
                  <a:pt x="14478" y="0"/>
                </a:lnTo>
                <a:lnTo>
                  <a:pt x="325500" y="0"/>
                </a:lnTo>
                <a:lnTo>
                  <a:pt x="333501" y="0"/>
                </a:lnTo>
                <a:lnTo>
                  <a:pt x="339979" y="6464"/>
                </a:lnTo>
                <a:lnTo>
                  <a:pt x="339979" y="14452"/>
                </a:lnTo>
                <a:lnTo>
                  <a:pt x="339979" y="72250"/>
                </a:lnTo>
                <a:lnTo>
                  <a:pt x="339979" y="80225"/>
                </a:lnTo>
                <a:lnTo>
                  <a:pt x="333501" y="86702"/>
                </a:lnTo>
                <a:lnTo>
                  <a:pt x="325500" y="86702"/>
                </a:lnTo>
                <a:lnTo>
                  <a:pt x="14478" y="86702"/>
                </a:lnTo>
                <a:lnTo>
                  <a:pt x="6476" y="86702"/>
                </a:lnTo>
                <a:lnTo>
                  <a:pt x="0" y="80225"/>
                </a:lnTo>
                <a:lnTo>
                  <a:pt x="0" y="72250"/>
                </a:lnTo>
                <a:lnTo>
                  <a:pt x="0" y="14452"/>
                </a:lnTo>
                <a:close/>
              </a:path>
            </a:pathLst>
          </a:custGeom>
          <a:ln w="9524">
            <a:solidFill>
              <a:srgbClr val="666666"/>
            </a:solidFill>
          </a:ln>
        </p:spPr>
        <p:txBody>
          <a:bodyPr wrap="square" lIns="0" tIns="0" rIns="0" bIns="0" rtlCol="0"/>
          <a:lstStyle/>
          <a:p/>
        </p:txBody>
      </p:sp>
      <p:sp>
        <p:nvSpPr>
          <p:cNvPr id="208" name="object 208"/>
          <p:cNvSpPr/>
          <p:nvPr/>
        </p:nvSpPr>
        <p:spPr>
          <a:xfrm>
            <a:off x="6481953" y="4404474"/>
            <a:ext cx="272415" cy="163830"/>
          </a:xfrm>
          <a:custGeom>
            <a:avLst/>
            <a:gdLst/>
            <a:ahLst/>
            <a:cxnLst/>
            <a:rect l="l" t="t" r="r" b="b"/>
            <a:pathLst>
              <a:path w="272415" h="163829">
                <a:moveTo>
                  <a:pt x="271906" y="41516"/>
                </a:moveTo>
                <a:lnTo>
                  <a:pt x="0" y="41516"/>
                </a:lnTo>
                <a:lnTo>
                  <a:pt x="0" y="163474"/>
                </a:lnTo>
                <a:lnTo>
                  <a:pt x="271906" y="163474"/>
                </a:lnTo>
                <a:lnTo>
                  <a:pt x="271906" y="41516"/>
                </a:lnTo>
                <a:close/>
              </a:path>
              <a:path w="272415" h="163829">
                <a:moveTo>
                  <a:pt x="77597" y="0"/>
                </a:moveTo>
                <a:lnTo>
                  <a:pt x="45339" y="41516"/>
                </a:lnTo>
                <a:lnTo>
                  <a:pt x="113283" y="41516"/>
                </a:lnTo>
                <a:lnTo>
                  <a:pt x="77597" y="0"/>
                </a:lnTo>
                <a:close/>
              </a:path>
            </a:pathLst>
          </a:custGeom>
          <a:solidFill>
            <a:srgbClr val="EDEDED"/>
          </a:solidFill>
        </p:spPr>
        <p:txBody>
          <a:bodyPr wrap="square" lIns="0" tIns="0" rIns="0" bIns="0" rtlCol="0"/>
          <a:lstStyle/>
          <a:p/>
        </p:txBody>
      </p:sp>
      <p:sp>
        <p:nvSpPr>
          <p:cNvPr id="209" name="object 209"/>
          <p:cNvSpPr/>
          <p:nvPr/>
        </p:nvSpPr>
        <p:spPr>
          <a:xfrm>
            <a:off x="6481953" y="4404474"/>
            <a:ext cx="272415" cy="163830"/>
          </a:xfrm>
          <a:custGeom>
            <a:avLst/>
            <a:gdLst/>
            <a:ahLst/>
            <a:cxnLst/>
            <a:rect l="l" t="t" r="r" b="b"/>
            <a:pathLst>
              <a:path w="272415" h="163829">
                <a:moveTo>
                  <a:pt x="0" y="41516"/>
                </a:moveTo>
                <a:lnTo>
                  <a:pt x="45339" y="41516"/>
                </a:lnTo>
                <a:lnTo>
                  <a:pt x="77597" y="0"/>
                </a:lnTo>
                <a:lnTo>
                  <a:pt x="113283" y="41516"/>
                </a:lnTo>
                <a:lnTo>
                  <a:pt x="271906" y="41516"/>
                </a:lnTo>
                <a:lnTo>
                  <a:pt x="271906" y="61849"/>
                </a:lnTo>
                <a:lnTo>
                  <a:pt x="271906" y="92341"/>
                </a:lnTo>
                <a:lnTo>
                  <a:pt x="271906" y="163474"/>
                </a:lnTo>
                <a:lnTo>
                  <a:pt x="113283" y="163474"/>
                </a:lnTo>
                <a:lnTo>
                  <a:pt x="45339"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210" name="object 210"/>
          <p:cNvSpPr/>
          <p:nvPr/>
        </p:nvSpPr>
        <p:spPr>
          <a:xfrm>
            <a:off x="6882510" y="4404474"/>
            <a:ext cx="272415" cy="163830"/>
          </a:xfrm>
          <a:custGeom>
            <a:avLst/>
            <a:gdLst/>
            <a:ahLst/>
            <a:cxnLst/>
            <a:rect l="l" t="t" r="r" b="b"/>
            <a:pathLst>
              <a:path w="272415" h="163829">
                <a:moveTo>
                  <a:pt x="272034" y="41516"/>
                </a:moveTo>
                <a:lnTo>
                  <a:pt x="0" y="41516"/>
                </a:lnTo>
                <a:lnTo>
                  <a:pt x="0" y="163474"/>
                </a:lnTo>
                <a:lnTo>
                  <a:pt x="272034" y="163474"/>
                </a:lnTo>
                <a:lnTo>
                  <a:pt x="272034" y="41516"/>
                </a:lnTo>
                <a:close/>
              </a:path>
              <a:path w="272415" h="163829">
                <a:moveTo>
                  <a:pt x="77724" y="0"/>
                </a:moveTo>
                <a:lnTo>
                  <a:pt x="45339" y="41516"/>
                </a:lnTo>
                <a:lnTo>
                  <a:pt x="113284" y="41516"/>
                </a:lnTo>
                <a:lnTo>
                  <a:pt x="77724" y="0"/>
                </a:lnTo>
                <a:close/>
              </a:path>
            </a:pathLst>
          </a:custGeom>
          <a:solidFill>
            <a:srgbClr val="EDEDED"/>
          </a:solidFill>
        </p:spPr>
        <p:txBody>
          <a:bodyPr wrap="square" lIns="0" tIns="0" rIns="0" bIns="0" rtlCol="0"/>
          <a:lstStyle/>
          <a:p/>
        </p:txBody>
      </p:sp>
      <p:sp>
        <p:nvSpPr>
          <p:cNvPr id="211" name="object 211"/>
          <p:cNvSpPr/>
          <p:nvPr/>
        </p:nvSpPr>
        <p:spPr>
          <a:xfrm>
            <a:off x="6882510" y="4404474"/>
            <a:ext cx="272415" cy="163830"/>
          </a:xfrm>
          <a:custGeom>
            <a:avLst/>
            <a:gdLst/>
            <a:ahLst/>
            <a:cxnLst/>
            <a:rect l="l" t="t" r="r" b="b"/>
            <a:pathLst>
              <a:path w="272415" h="163829">
                <a:moveTo>
                  <a:pt x="0" y="41516"/>
                </a:moveTo>
                <a:lnTo>
                  <a:pt x="45339" y="41516"/>
                </a:lnTo>
                <a:lnTo>
                  <a:pt x="77724" y="0"/>
                </a:lnTo>
                <a:lnTo>
                  <a:pt x="113284" y="41516"/>
                </a:lnTo>
                <a:lnTo>
                  <a:pt x="272034" y="41516"/>
                </a:lnTo>
                <a:lnTo>
                  <a:pt x="272034" y="61849"/>
                </a:lnTo>
                <a:lnTo>
                  <a:pt x="272034" y="92341"/>
                </a:lnTo>
                <a:lnTo>
                  <a:pt x="272034" y="163474"/>
                </a:lnTo>
                <a:lnTo>
                  <a:pt x="113284" y="163474"/>
                </a:lnTo>
                <a:lnTo>
                  <a:pt x="45339"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212" name="object 212"/>
          <p:cNvSpPr/>
          <p:nvPr/>
        </p:nvSpPr>
        <p:spPr>
          <a:xfrm>
            <a:off x="7283195" y="4404474"/>
            <a:ext cx="272415" cy="163830"/>
          </a:xfrm>
          <a:custGeom>
            <a:avLst/>
            <a:gdLst/>
            <a:ahLst/>
            <a:cxnLst/>
            <a:rect l="l" t="t" r="r" b="b"/>
            <a:pathLst>
              <a:path w="272415" h="163829">
                <a:moveTo>
                  <a:pt x="271906" y="41516"/>
                </a:moveTo>
                <a:lnTo>
                  <a:pt x="0" y="41516"/>
                </a:lnTo>
                <a:lnTo>
                  <a:pt x="0" y="163474"/>
                </a:lnTo>
                <a:lnTo>
                  <a:pt x="271906" y="163474"/>
                </a:lnTo>
                <a:lnTo>
                  <a:pt x="271906" y="41516"/>
                </a:lnTo>
                <a:close/>
              </a:path>
              <a:path w="272415" h="163829">
                <a:moveTo>
                  <a:pt x="77724" y="0"/>
                </a:moveTo>
                <a:lnTo>
                  <a:pt x="45338" y="41516"/>
                </a:lnTo>
                <a:lnTo>
                  <a:pt x="113283" y="41516"/>
                </a:lnTo>
                <a:lnTo>
                  <a:pt x="77724" y="0"/>
                </a:lnTo>
                <a:close/>
              </a:path>
            </a:pathLst>
          </a:custGeom>
          <a:solidFill>
            <a:srgbClr val="EDEDED"/>
          </a:solidFill>
        </p:spPr>
        <p:txBody>
          <a:bodyPr wrap="square" lIns="0" tIns="0" rIns="0" bIns="0" rtlCol="0"/>
          <a:lstStyle/>
          <a:p/>
        </p:txBody>
      </p:sp>
      <p:sp>
        <p:nvSpPr>
          <p:cNvPr id="213" name="object 213"/>
          <p:cNvSpPr/>
          <p:nvPr/>
        </p:nvSpPr>
        <p:spPr>
          <a:xfrm>
            <a:off x="7283195" y="4404474"/>
            <a:ext cx="272415" cy="163830"/>
          </a:xfrm>
          <a:custGeom>
            <a:avLst/>
            <a:gdLst/>
            <a:ahLst/>
            <a:cxnLst/>
            <a:rect l="l" t="t" r="r" b="b"/>
            <a:pathLst>
              <a:path w="272415" h="163829">
                <a:moveTo>
                  <a:pt x="0" y="41516"/>
                </a:moveTo>
                <a:lnTo>
                  <a:pt x="45338" y="41516"/>
                </a:lnTo>
                <a:lnTo>
                  <a:pt x="77724" y="0"/>
                </a:lnTo>
                <a:lnTo>
                  <a:pt x="113283" y="41516"/>
                </a:lnTo>
                <a:lnTo>
                  <a:pt x="271906" y="41516"/>
                </a:lnTo>
                <a:lnTo>
                  <a:pt x="271906" y="61849"/>
                </a:lnTo>
                <a:lnTo>
                  <a:pt x="271906" y="92341"/>
                </a:lnTo>
                <a:lnTo>
                  <a:pt x="271906" y="163474"/>
                </a:lnTo>
                <a:lnTo>
                  <a:pt x="113283" y="163474"/>
                </a:lnTo>
                <a:lnTo>
                  <a:pt x="45338" y="163474"/>
                </a:lnTo>
                <a:lnTo>
                  <a:pt x="0" y="163474"/>
                </a:lnTo>
                <a:lnTo>
                  <a:pt x="0" y="92341"/>
                </a:lnTo>
                <a:lnTo>
                  <a:pt x="0" y="61849"/>
                </a:lnTo>
                <a:lnTo>
                  <a:pt x="0" y="41516"/>
                </a:lnTo>
                <a:close/>
              </a:path>
            </a:pathLst>
          </a:custGeom>
          <a:ln w="9525">
            <a:solidFill>
              <a:srgbClr val="585858"/>
            </a:solidFill>
          </a:ln>
        </p:spPr>
        <p:txBody>
          <a:bodyPr wrap="square" lIns="0" tIns="0" rIns="0" bIns="0" rtlCol="0"/>
          <a:lstStyle/>
          <a:p/>
        </p:txBody>
      </p:sp>
      <p:sp>
        <p:nvSpPr>
          <p:cNvPr id="214" name="object 214"/>
          <p:cNvSpPr/>
          <p:nvPr/>
        </p:nvSpPr>
        <p:spPr>
          <a:xfrm>
            <a:off x="7106793" y="4109758"/>
            <a:ext cx="626745" cy="133985"/>
          </a:xfrm>
          <a:custGeom>
            <a:avLst/>
            <a:gdLst/>
            <a:ahLst/>
            <a:cxnLst/>
            <a:rect l="l" t="t" r="r" b="b"/>
            <a:pathLst>
              <a:path w="626745" h="133985">
                <a:moveTo>
                  <a:pt x="0" y="0"/>
                </a:moveTo>
                <a:lnTo>
                  <a:pt x="0" y="114719"/>
                </a:lnTo>
                <a:lnTo>
                  <a:pt x="11186" y="119804"/>
                </a:lnTo>
                <a:lnTo>
                  <a:pt x="91725" y="128244"/>
                </a:lnTo>
                <a:lnTo>
                  <a:pt x="155109" y="131234"/>
                </a:lnTo>
                <a:lnTo>
                  <a:pt x="229922" y="133162"/>
                </a:lnTo>
                <a:lnTo>
                  <a:pt x="313181" y="133845"/>
                </a:lnTo>
                <a:lnTo>
                  <a:pt x="396441" y="133162"/>
                </a:lnTo>
                <a:lnTo>
                  <a:pt x="471254" y="131234"/>
                </a:lnTo>
                <a:lnTo>
                  <a:pt x="534638" y="128244"/>
                </a:lnTo>
                <a:lnTo>
                  <a:pt x="583607" y="124373"/>
                </a:lnTo>
                <a:lnTo>
                  <a:pt x="626363" y="114719"/>
                </a:lnTo>
                <a:lnTo>
                  <a:pt x="626363" y="19113"/>
                </a:lnTo>
                <a:lnTo>
                  <a:pt x="313181" y="19113"/>
                </a:lnTo>
                <a:lnTo>
                  <a:pt x="229922" y="18430"/>
                </a:lnTo>
                <a:lnTo>
                  <a:pt x="155109" y="16503"/>
                </a:lnTo>
                <a:lnTo>
                  <a:pt x="91725" y="13514"/>
                </a:lnTo>
                <a:lnTo>
                  <a:pt x="42756" y="9645"/>
                </a:lnTo>
                <a:lnTo>
                  <a:pt x="11186" y="5080"/>
                </a:lnTo>
                <a:lnTo>
                  <a:pt x="0" y="0"/>
                </a:lnTo>
                <a:close/>
              </a:path>
              <a:path w="626745" h="133985">
                <a:moveTo>
                  <a:pt x="626363" y="0"/>
                </a:moveTo>
                <a:lnTo>
                  <a:pt x="583607" y="9645"/>
                </a:lnTo>
                <a:lnTo>
                  <a:pt x="534638" y="13514"/>
                </a:lnTo>
                <a:lnTo>
                  <a:pt x="471254" y="16503"/>
                </a:lnTo>
                <a:lnTo>
                  <a:pt x="396441" y="18430"/>
                </a:lnTo>
                <a:lnTo>
                  <a:pt x="313181" y="19113"/>
                </a:lnTo>
                <a:lnTo>
                  <a:pt x="626363" y="19113"/>
                </a:lnTo>
                <a:lnTo>
                  <a:pt x="626363" y="0"/>
                </a:lnTo>
                <a:close/>
              </a:path>
            </a:pathLst>
          </a:custGeom>
          <a:solidFill>
            <a:srgbClr val="EDEDED"/>
          </a:solidFill>
        </p:spPr>
        <p:txBody>
          <a:bodyPr wrap="square" lIns="0" tIns="0" rIns="0" bIns="0" rtlCol="0"/>
          <a:lstStyle/>
          <a:p/>
        </p:txBody>
      </p:sp>
      <p:sp>
        <p:nvSpPr>
          <p:cNvPr id="215" name="object 215"/>
          <p:cNvSpPr/>
          <p:nvPr/>
        </p:nvSpPr>
        <p:spPr>
          <a:xfrm>
            <a:off x="7344791" y="4109751"/>
            <a:ext cx="388620" cy="0"/>
          </a:xfrm>
          <a:custGeom>
            <a:avLst/>
            <a:gdLst/>
            <a:ahLst/>
            <a:cxnLst/>
            <a:rect l="l" t="t" r="r" b="b"/>
            <a:pathLst>
              <a:path w="388620">
                <a:moveTo>
                  <a:pt x="0" y="0"/>
                </a:moveTo>
                <a:lnTo>
                  <a:pt x="388365" y="0"/>
                </a:lnTo>
              </a:path>
            </a:pathLst>
          </a:custGeom>
          <a:ln w="38239">
            <a:solidFill>
              <a:srgbClr val="F5F5F5"/>
            </a:solidFill>
          </a:ln>
        </p:spPr>
        <p:txBody>
          <a:bodyPr wrap="square" lIns="0" tIns="0" rIns="0" bIns="0" rtlCol="0"/>
          <a:lstStyle/>
          <a:p/>
        </p:txBody>
      </p:sp>
      <p:sp>
        <p:nvSpPr>
          <p:cNvPr id="216" name="object 216"/>
          <p:cNvSpPr/>
          <p:nvPr/>
        </p:nvSpPr>
        <p:spPr>
          <a:xfrm>
            <a:off x="7106793" y="4090631"/>
            <a:ext cx="626745" cy="38735"/>
          </a:xfrm>
          <a:custGeom>
            <a:avLst/>
            <a:gdLst/>
            <a:ahLst/>
            <a:cxnLst/>
            <a:rect l="l" t="t" r="r" b="b"/>
            <a:pathLst>
              <a:path w="626745" h="38735">
                <a:moveTo>
                  <a:pt x="626363" y="19126"/>
                </a:moveTo>
                <a:lnTo>
                  <a:pt x="583607" y="28772"/>
                </a:lnTo>
                <a:lnTo>
                  <a:pt x="534638" y="32640"/>
                </a:lnTo>
                <a:lnTo>
                  <a:pt x="471254" y="35629"/>
                </a:lnTo>
                <a:lnTo>
                  <a:pt x="396441" y="37556"/>
                </a:lnTo>
                <a:lnTo>
                  <a:pt x="313181" y="38239"/>
                </a:lnTo>
                <a:lnTo>
                  <a:pt x="229922" y="37556"/>
                </a:lnTo>
                <a:lnTo>
                  <a:pt x="155109" y="35629"/>
                </a:lnTo>
                <a:lnTo>
                  <a:pt x="91725" y="32640"/>
                </a:lnTo>
                <a:lnTo>
                  <a:pt x="42756" y="28772"/>
                </a:lnTo>
                <a:lnTo>
                  <a:pt x="0" y="19126"/>
                </a:lnTo>
                <a:lnTo>
                  <a:pt x="11186" y="14040"/>
                </a:lnTo>
                <a:lnTo>
                  <a:pt x="91725" y="5600"/>
                </a:lnTo>
                <a:lnTo>
                  <a:pt x="155109" y="2610"/>
                </a:lnTo>
                <a:lnTo>
                  <a:pt x="229922" y="682"/>
                </a:lnTo>
                <a:lnTo>
                  <a:pt x="313181" y="0"/>
                </a:lnTo>
                <a:lnTo>
                  <a:pt x="396441" y="682"/>
                </a:lnTo>
                <a:lnTo>
                  <a:pt x="471254" y="2610"/>
                </a:lnTo>
                <a:lnTo>
                  <a:pt x="534638" y="5600"/>
                </a:lnTo>
                <a:lnTo>
                  <a:pt x="583607" y="9471"/>
                </a:lnTo>
                <a:lnTo>
                  <a:pt x="626363" y="19126"/>
                </a:lnTo>
                <a:close/>
              </a:path>
            </a:pathLst>
          </a:custGeom>
          <a:ln w="9525">
            <a:solidFill>
              <a:srgbClr val="585858"/>
            </a:solidFill>
          </a:ln>
        </p:spPr>
        <p:txBody>
          <a:bodyPr wrap="square" lIns="0" tIns="0" rIns="0" bIns="0" rtlCol="0"/>
          <a:lstStyle/>
          <a:p/>
        </p:txBody>
      </p:sp>
      <p:sp>
        <p:nvSpPr>
          <p:cNvPr id="217" name="object 217"/>
          <p:cNvSpPr/>
          <p:nvPr/>
        </p:nvSpPr>
        <p:spPr>
          <a:xfrm>
            <a:off x="7106793" y="4109758"/>
            <a:ext cx="626745" cy="133985"/>
          </a:xfrm>
          <a:custGeom>
            <a:avLst/>
            <a:gdLst/>
            <a:ahLst/>
            <a:cxnLst/>
            <a:rect l="l" t="t" r="r" b="b"/>
            <a:pathLst>
              <a:path w="626745" h="133985">
                <a:moveTo>
                  <a:pt x="626363" y="0"/>
                </a:moveTo>
                <a:lnTo>
                  <a:pt x="626363" y="114719"/>
                </a:lnTo>
                <a:lnTo>
                  <a:pt x="615177" y="119804"/>
                </a:lnTo>
                <a:lnTo>
                  <a:pt x="534638" y="128244"/>
                </a:lnTo>
                <a:lnTo>
                  <a:pt x="471254" y="131234"/>
                </a:lnTo>
                <a:lnTo>
                  <a:pt x="396441" y="133162"/>
                </a:lnTo>
                <a:lnTo>
                  <a:pt x="313181" y="133845"/>
                </a:lnTo>
                <a:lnTo>
                  <a:pt x="229922" y="133162"/>
                </a:lnTo>
                <a:lnTo>
                  <a:pt x="155109" y="131234"/>
                </a:lnTo>
                <a:lnTo>
                  <a:pt x="91725" y="128244"/>
                </a:lnTo>
                <a:lnTo>
                  <a:pt x="42756" y="124373"/>
                </a:lnTo>
                <a:lnTo>
                  <a:pt x="0" y="114719"/>
                </a:lnTo>
                <a:lnTo>
                  <a:pt x="0" y="0"/>
                </a:lnTo>
              </a:path>
            </a:pathLst>
          </a:custGeom>
          <a:ln w="9524">
            <a:solidFill>
              <a:srgbClr val="585858"/>
            </a:solidFill>
          </a:ln>
        </p:spPr>
        <p:txBody>
          <a:bodyPr wrap="square" lIns="0" tIns="0" rIns="0" bIns="0" rtlCol="0"/>
          <a:lstStyle/>
          <a:p/>
        </p:txBody>
      </p:sp>
      <p:sp>
        <p:nvSpPr>
          <p:cNvPr id="218" name="object 218"/>
          <p:cNvSpPr/>
          <p:nvPr/>
        </p:nvSpPr>
        <p:spPr>
          <a:xfrm>
            <a:off x="7370191" y="4253484"/>
            <a:ext cx="59690" cy="48895"/>
          </a:xfrm>
          <a:custGeom>
            <a:avLst/>
            <a:gdLst/>
            <a:ahLst/>
            <a:cxnLst/>
            <a:rect l="l" t="t" r="r" b="b"/>
            <a:pathLst>
              <a:path w="59690" h="48895">
                <a:moveTo>
                  <a:pt x="28955" y="12191"/>
                </a:moveTo>
                <a:lnTo>
                  <a:pt x="16763" y="12191"/>
                </a:lnTo>
                <a:lnTo>
                  <a:pt x="20986" y="27003"/>
                </a:lnTo>
                <a:lnTo>
                  <a:pt x="27876" y="38574"/>
                </a:lnTo>
                <a:lnTo>
                  <a:pt x="36766" y="46105"/>
                </a:lnTo>
                <a:lnTo>
                  <a:pt x="46989" y="48793"/>
                </a:lnTo>
                <a:lnTo>
                  <a:pt x="59181" y="48793"/>
                </a:lnTo>
                <a:lnTo>
                  <a:pt x="48958" y="46105"/>
                </a:lnTo>
                <a:lnTo>
                  <a:pt x="40068" y="38574"/>
                </a:lnTo>
                <a:lnTo>
                  <a:pt x="33178" y="27003"/>
                </a:lnTo>
                <a:lnTo>
                  <a:pt x="28955" y="12191"/>
                </a:lnTo>
                <a:close/>
              </a:path>
              <a:path w="59690" h="48895">
                <a:moveTo>
                  <a:pt x="21843" y="0"/>
                </a:moveTo>
                <a:lnTo>
                  <a:pt x="0" y="12191"/>
                </a:lnTo>
                <a:lnTo>
                  <a:pt x="45719" y="12191"/>
                </a:lnTo>
                <a:lnTo>
                  <a:pt x="21843" y="0"/>
                </a:lnTo>
                <a:close/>
              </a:path>
            </a:pathLst>
          </a:custGeom>
          <a:solidFill>
            <a:srgbClr val="EDEDED"/>
          </a:solidFill>
        </p:spPr>
        <p:txBody>
          <a:bodyPr wrap="square" lIns="0" tIns="0" rIns="0" bIns="0" rtlCol="0"/>
          <a:lstStyle/>
          <a:p/>
        </p:txBody>
      </p:sp>
      <p:sp>
        <p:nvSpPr>
          <p:cNvPr id="219" name="object 219"/>
          <p:cNvSpPr/>
          <p:nvPr/>
        </p:nvSpPr>
        <p:spPr>
          <a:xfrm>
            <a:off x="7423277" y="4253484"/>
            <a:ext cx="37465" cy="48895"/>
          </a:xfrm>
          <a:custGeom>
            <a:avLst/>
            <a:gdLst/>
            <a:ahLst/>
            <a:cxnLst/>
            <a:rect l="l" t="t" r="r" b="b"/>
            <a:pathLst>
              <a:path w="37465" h="48895">
                <a:moveTo>
                  <a:pt x="37338" y="0"/>
                </a:moveTo>
                <a:lnTo>
                  <a:pt x="25146" y="0"/>
                </a:lnTo>
                <a:lnTo>
                  <a:pt x="23270" y="16653"/>
                </a:lnTo>
                <a:lnTo>
                  <a:pt x="18049" y="30946"/>
                </a:lnTo>
                <a:lnTo>
                  <a:pt x="10090" y="41730"/>
                </a:lnTo>
                <a:lnTo>
                  <a:pt x="0" y="47853"/>
                </a:lnTo>
                <a:lnTo>
                  <a:pt x="2031" y="48475"/>
                </a:lnTo>
                <a:lnTo>
                  <a:pt x="4064" y="48793"/>
                </a:lnTo>
                <a:lnTo>
                  <a:pt x="6096" y="48793"/>
                </a:lnTo>
                <a:lnTo>
                  <a:pt x="18264" y="44959"/>
                </a:lnTo>
                <a:lnTo>
                  <a:pt x="28194" y="34502"/>
                </a:lnTo>
                <a:lnTo>
                  <a:pt x="34885" y="18993"/>
                </a:lnTo>
                <a:lnTo>
                  <a:pt x="37338" y="0"/>
                </a:lnTo>
                <a:close/>
              </a:path>
            </a:pathLst>
          </a:custGeom>
          <a:solidFill>
            <a:srgbClr val="BEBEBE"/>
          </a:solidFill>
        </p:spPr>
        <p:txBody>
          <a:bodyPr wrap="square" lIns="0" tIns="0" rIns="0" bIns="0" rtlCol="0"/>
          <a:lstStyle/>
          <a:p/>
        </p:txBody>
      </p:sp>
      <p:sp>
        <p:nvSpPr>
          <p:cNvPr id="220" name="object 220"/>
          <p:cNvSpPr/>
          <p:nvPr/>
        </p:nvSpPr>
        <p:spPr>
          <a:xfrm>
            <a:off x="7370191" y="4253484"/>
            <a:ext cx="90805" cy="48895"/>
          </a:xfrm>
          <a:custGeom>
            <a:avLst/>
            <a:gdLst/>
            <a:ahLst/>
            <a:cxnLst/>
            <a:rect l="l" t="t" r="r" b="b"/>
            <a:pathLst>
              <a:path w="90804" h="48895">
                <a:moveTo>
                  <a:pt x="53085" y="47853"/>
                </a:moveTo>
                <a:lnTo>
                  <a:pt x="63176" y="41730"/>
                </a:lnTo>
                <a:lnTo>
                  <a:pt x="71135" y="30946"/>
                </a:lnTo>
                <a:lnTo>
                  <a:pt x="76356" y="16653"/>
                </a:lnTo>
                <a:lnTo>
                  <a:pt x="78231" y="0"/>
                </a:lnTo>
                <a:lnTo>
                  <a:pt x="90424" y="0"/>
                </a:lnTo>
                <a:lnTo>
                  <a:pt x="87971" y="18993"/>
                </a:lnTo>
                <a:lnTo>
                  <a:pt x="81279" y="34502"/>
                </a:lnTo>
                <a:lnTo>
                  <a:pt x="71350" y="44959"/>
                </a:lnTo>
                <a:lnTo>
                  <a:pt x="59181" y="48793"/>
                </a:lnTo>
                <a:lnTo>
                  <a:pt x="46989" y="48793"/>
                </a:lnTo>
                <a:lnTo>
                  <a:pt x="36766" y="46105"/>
                </a:lnTo>
                <a:lnTo>
                  <a:pt x="27876" y="38574"/>
                </a:lnTo>
                <a:lnTo>
                  <a:pt x="20986" y="27003"/>
                </a:lnTo>
                <a:lnTo>
                  <a:pt x="16763" y="12191"/>
                </a:lnTo>
                <a:lnTo>
                  <a:pt x="0" y="12191"/>
                </a:lnTo>
                <a:lnTo>
                  <a:pt x="21843" y="0"/>
                </a:lnTo>
                <a:lnTo>
                  <a:pt x="45719" y="12191"/>
                </a:lnTo>
                <a:lnTo>
                  <a:pt x="28955" y="12191"/>
                </a:lnTo>
                <a:lnTo>
                  <a:pt x="33178" y="27003"/>
                </a:lnTo>
                <a:lnTo>
                  <a:pt x="40068" y="38574"/>
                </a:lnTo>
                <a:lnTo>
                  <a:pt x="48958" y="46105"/>
                </a:lnTo>
                <a:lnTo>
                  <a:pt x="59181" y="48793"/>
                </a:lnTo>
              </a:path>
            </a:pathLst>
          </a:custGeom>
          <a:ln w="9525">
            <a:solidFill>
              <a:srgbClr val="585858"/>
            </a:solidFill>
          </a:ln>
        </p:spPr>
        <p:txBody>
          <a:bodyPr wrap="square" lIns="0" tIns="0" rIns="0" bIns="0" rtlCol="0"/>
          <a:lstStyle/>
          <a:p/>
        </p:txBody>
      </p:sp>
      <p:sp>
        <p:nvSpPr>
          <p:cNvPr id="221" name="object 221"/>
          <p:cNvSpPr/>
          <p:nvPr/>
        </p:nvSpPr>
        <p:spPr>
          <a:xfrm>
            <a:off x="4760340" y="2610104"/>
            <a:ext cx="2533650" cy="374015"/>
          </a:xfrm>
          <a:custGeom>
            <a:avLst/>
            <a:gdLst/>
            <a:ahLst/>
            <a:cxnLst/>
            <a:rect l="l" t="t" r="r" b="b"/>
            <a:pathLst>
              <a:path w="2533650" h="374014">
                <a:moveTo>
                  <a:pt x="2443137" y="339305"/>
                </a:moveTo>
                <a:lnTo>
                  <a:pt x="2413254" y="374014"/>
                </a:lnTo>
                <a:lnTo>
                  <a:pt x="2506498" y="340868"/>
                </a:lnTo>
                <a:lnTo>
                  <a:pt x="2455799" y="340868"/>
                </a:lnTo>
                <a:lnTo>
                  <a:pt x="2443137" y="339305"/>
                </a:lnTo>
                <a:close/>
              </a:path>
              <a:path w="2533650" h="374014">
                <a:moveTo>
                  <a:pt x="2458085" y="321944"/>
                </a:moveTo>
                <a:lnTo>
                  <a:pt x="2443137" y="339305"/>
                </a:lnTo>
                <a:lnTo>
                  <a:pt x="2455799" y="340868"/>
                </a:lnTo>
                <a:lnTo>
                  <a:pt x="2458085" y="321944"/>
                </a:lnTo>
                <a:close/>
              </a:path>
              <a:path w="2533650" h="374014">
                <a:moveTo>
                  <a:pt x="2427224" y="260476"/>
                </a:moveTo>
                <a:lnTo>
                  <a:pt x="2447805" y="301471"/>
                </a:lnTo>
                <a:lnTo>
                  <a:pt x="2460370" y="303021"/>
                </a:lnTo>
                <a:lnTo>
                  <a:pt x="2455799" y="340868"/>
                </a:lnTo>
                <a:lnTo>
                  <a:pt x="2506498" y="340868"/>
                </a:lnTo>
                <a:lnTo>
                  <a:pt x="2533650" y="331215"/>
                </a:lnTo>
                <a:lnTo>
                  <a:pt x="2427224" y="260476"/>
                </a:lnTo>
                <a:close/>
              </a:path>
              <a:path w="2533650" h="374014">
                <a:moveTo>
                  <a:pt x="4572" y="0"/>
                </a:moveTo>
                <a:lnTo>
                  <a:pt x="0" y="37845"/>
                </a:lnTo>
                <a:lnTo>
                  <a:pt x="2443137" y="339305"/>
                </a:lnTo>
                <a:lnTo>
                  <a:pt x="2458085" y="321944"/>
                </a:lnTo>
                <a:lnTo>
                  <a:pt x="2447805" y="301471"/>
                </a:lnTo>
                <a:lnTo>
                  <a:pt x="4572" y="0"/>
                </a:lnTo>
                <a:close/>
              </a:path>
              <a:path w="2533650" h="374014">
                <a:moveTo>
                  <a:pt x="2447805" y="301471"/>
                </a:moveTo>
                <a:lnTo>
                  <a:pt x="2458085" y="321944"/>
                </a:lnTo>
                <a:lnTo>
                  <a:pt x="2460370" y="303021"/>
                </a:lnTo>
                <a:lnTo>
                  <a:pt x="2447805" y="301471"/>
                </a:lnTo>
                <a:close/>
              </a:path>
            </a:pathLst>
          </a:custGeom>
          <a:solidFill>
            <a:srgbClr val="585858"/>
          </a:solidFill>
        </p:spPr>
        <p:txBody>
          <a:bodyPr wrap="square" lIns="0" tIns="0" rIns="0" bIns="0" rtlCol="0"/>
          <a:lstStyle/>
          <a:p/>
        </p:txBody>
      </p:sp>
      <p:sp>
        <p:nvSpPr>
          <p:cNvPr id="222" name="object 222"/>
          <p:cNvSpPr/>
          <p:nvPr/>
        </p:nvSpPr>
        <p:spPr>
          <a:xfrm>
            <a:off x="4756530" y="1904238"/>
            <a:ext cx="2089785" cy="733425"/>
          </a:xfrm>
          <a:custGeom>
            <a:avLst/>
            <a:gdLst/>
            <a:ahLst/>
            <a:cxnLst/>
            <a:rect l="l" t="t" r="r" b="b"/>
            <a:pathLst>
              <a:path w="2089784" h="733425">
                <a:moveTo>
                  <a:pt x="1999472" y="28045"/>
                </a:moveTo>
                <a:lnTo>
                  <a:pt x="0" y="697103"/>
                </a:lnTo>
                <a:lnTo>
                  <a:pt x="12065" y="733170"/>
                </a:lnTo>
                <a:lnTo>
                  <a:pt x="2011523" y="64244"/>
                </a:lnTo>
                <a:lnTo>
                  <a:pt x="2017522" y="42037"/>
                </a:lnTo>
                <a:lnTo>
                  <a:pt x="1999472" y="28045"/>
                </a:lnTo>
                <a:close/>
              </a:path>
              <a:path w="2089784" h="733425">
                <a:moveTo>
                  <a:pt x="2083706" y="24003"/>
                </a:moveTo>
                <a:lnTo>
                  <a:pt x="2011552" y="24003"/>
                </a:lnTo>
                <a:lnTo>
                  <a:pt x="2023618" y="60198"/>
                </a:lnTo>
                <a:lnTo>
                  <a:pt x="2011523" y="64244"/>
                </a:lnTo>
                <a:lnTo>
                  <a:pt x="1999615" y="108331"/>
                </a:lnTo>
                <a:lnTo>
                  <a:pt x="2083706" y="24003"/>
                </a:lnTo>
                <a:close/>
              </a:path>
              <a:path w="2089784" h="733425">
                <a:moveTo>
                  <a:pt x="2011552" y="24003"/>
                </a:moveTo>
                <a:lnTo>
                  <a:pt x="1999472" y="28045"/>
                </a:lnTo>
                <a:lnTo>
                  <a:pt x="2017522" y="42037"/>
                </a:lnTo>
                <a:lnTo>
                  <a:pt x="2011523" y="64244"/>
                </a:lnTo>
                <a:lnTo>
                  <a:pt x="2023618" y="60198"/>
                </a:lnTo>
                <a:lnTo>
                  <a:pt x="2011552" y="24003"/>
                </a:lnTo>
                <a:close/>
              </a:path>
              <a:path w="2089784" h="733425">
                <a:moveTo>
                  <a:pt x="1963293" y="0"/>
                </a:moveTo>
                <a:lnTo>
                  <a:pt x="1999472" y="28045"/>
                </a:lnTo>
                <a:lnTo>
                  <a:pt x="2011552" y="24003"/>
                </a:lnTo>
                <a:lnTo>
                  <a:pt x="2083706" y="24003"/>
                </a:lnTo>
                <a:lnTo>
                  <a:pt x="2089785" y="17906"/>
                </a:lnTo>
                <a:lnTo>
                  <a:pt x="1963293" y="0"/>
                </a:lnTo>
                <a:close/>
              </a:path>
            </a:pathLst>
          </a:custGeom>
          <a:solidFill>
            <a:srgbClr val="585858"/>
          </a:solidFill>
        </p:spPr>
        <p:txBody>
          <a:bodyPr wrap="square" lIns="0" tIns="0" rIns="0" bIns="0" rtlCol="0"/>
          <a:lstStyle/>
          <a:p/>
        </p:txBody>
      </p:sp>
      <p:sp>
        <p:nvSpPr>
          <p:cNvPr id="223" name="object 223"/>
          <p:cNvSpPr/>
          <p:nvPr/>
        </p:nvSpPr>
        <p:spPr>
          <a:xfrm>
            <a:off x="5257800" y="1130935"/>
            <a:ext cx="471170" cy="732155"/>
          </a:xfrm>
          <a:custGeom>
            <a:avLst/>
            <a:gdLst/>
            <a:ahLst/>
            <a:cxnLst/>
            <a:rect l="l" t="t" r="r" b="b"/>
            <a:pathLst>
              <a:path w="471170" h="732155">
                <a:moveTo>
                  <a:pt x="12573" y="604774"/>
                </a:moveTo>
                <a:lnTo>
                  <a:pt x="0" y="732027"/>
                </a:lnTo>
                <a:lnTo>
                  <a:pt x="109347" y="665734"/>
                </a:lnTo>
                <a:lnTo>
                  <a:pt x="102693" y="661542"/>
                </a:lnTo>
                <a:lnTo>
                  <a:pt x="66928" y="661542"/>
                </a:lnTo>
                <a:lnTo>
                  <a:pt x="34671" y="641223"/>
                </a:lnTo>
                <a:lnTo>
                  <a:pt x="44836" y="625097"/>
                </a:lnTo>
                <a:lnTo>
                  <a:pt x="12573" y="604774"/>
                </a:lnTo>
                <a:close/>
              </a:path>
              <a:path w="471170" h="732155">
                <a:moveTo>
                  <a:pt x="44836" y="625097"/>
                </a:moveTo>
                <a:lnTo>
                  <a:pt x="34671" y="641223"/>
                </a:lnTo>
                <a:lnTo>
                  <a:pt x="66928" y="661542"/>
                </a:lnTo>
                <a:lnTo>
                  <a:pt x="77094" y="645417"/>
                </a:lnTo>
                <a:lnTo>
                  <a:pt x="44836" y="625097"/>
                </a:lnTo>
                <a:close/>
              </a:path>
              <a:path w="471170" h="732155">
                <a:moveTo>
                  <a:pt x="77094" y="645417"/>
                </a:moveTo>
                <a:lnTo>
                  <a:pt x="66928" y="661542"/>
                </a:lnTo>
                <a:lnTo>
                  <a:pt x="102693" y="661542"/>
                </a:lnTo>
                <a:lnTo>
                  <a:pt x="77094" y="645417"/>
                </a:lnTo>
                <a:close/>
              </a:path>
              <a:path w="471170" h="732155">
                <a:moveTo>
                  <a:pt x="438912" y="0"/>
                </a:moveTo>
                <a:lnTo>
                  <a:pt x="44836" y="625097"/>
                </a:lnTo>
                <a:lnTo>
                  <a:pt x="77094" y="645417"/>
                </a:lnTo>
                <a:lnTo>
                  <a:pt x="471170" y="20319"/>
                </a:lnTo>
                <a:lnTo>
                  <a:pt x="438912" y="0"/>
                </a:lnTo>
                <a:close/>
              </a:path>
            </a:pathLst>
          </a:custGeom>
          <a:solidFill>
            <a:srgbClr val="FF0000"/>
          </a:solidFill>
        </p:spPr>
        <p:txBody>
          <a:bodyPr wrap="square" lIns="0" tIns="0" rIns="0" bIns="0" rtlCol="0"/>
          <a:lstStyle/>
          <a:p/>
        </p:txBody>
      </p:sp>
      <p:sp>
        <p:nvSpPr>
          <p:cNvPr id="224" name="object 224"/>
          <p:cNvSpPr/>
          <p:nvPr/>
        </p:nvSpPr>
        <p:spPr>
          <a:xfrm>
            <a:off x="4771771" y="2622169"/>
            <a:ext cx="2320925" cy="1423670"/>
          </a:xfrm>
          <a:custGeom>
            <a:avLst/>
            <a:gdLst/>
            <a:ahLst/>
            <a:cxnLst/>
            <a:rect l="l" t="t" r="r" b="b"/>
            <a:pathLst>
              <a:path w="2320925" h="1423670">
                <a:moveTo>
                  <a:pt x="2234899" y="1393547"/>
                </a:moveTo>
                <a:lnTo>
                  <a:pt x="2193417" y="1412875"/>
                </a:lnTo>
                <a:lnTo>
                  <a:pt x="2320798" y="1423504"/>
                </a:lnTo>
                <a:lnTo>
                  <a:pt x="2306139" y="1400149"/>
                </a:lnTo>
                <a:lnTo>
                  <a:pt x="2245740" y="1400149"/>
                </a:lnTo>
                <a:lnTo>
                  <a:pt x="2234899" y="1393547"/>
                </a:lnTo>
                <a:close/>
              </a:path>
              <a:path w="2320925" h="1423670">
                <a:moveTo>
                  <a:pt x="2255646" y="1383880"/>
                </a:moveTo>
                <a:lnTo>
                  <a:pt x="2234899" y="1393547"/>
                </a:lnTo>
                <a:lnTo>
                  <a:pt x="2245740" y="1400149"/>
                </a:lnTo>
                <a:lnTo>
                  <a:pt x="2255646" y="1383880"/>
                </a:lnTo>
                <a:close/>
              </a:path>
              <a:path w="2320925" h="1423670">
                <a:moveTo>
                  <a:pt x="2252853" y="1315250"/>
                </a:moveTo>
                <a:lnTo>
                  <a:pt x="2254716" y="1361012"/>
                </a:lnTo>
                <a:lnTo>
                  <a:pt x="2265553" y="1367612"/>
                </a:lnTo>
                <a:lnTo>
                  <a:pt x="2245740" y="1400149"/>
                </a:lnTo>
                <a:lnTo>
                  <a:pt x="2306139" y="1400149"/>
                </a:lnTo>
                <a:lnTo>
                  <a:pt x="2252853" y="1315250"/>
                </a:lnTo>
                <a:close/>
              </a:path>
              <a:path w="2320925" h="1423670">
                <a:moveTo>
                  <a:pt x="19812" y="0"/>
                </a:moveTo>
                <a:lnTo>
                  <a:pt x="0" y="32512"/>
                </a:lnTo>
                <a:lnTo>
                  <a:pt x="2234899" y="1393547"/>
                </a:lnTo>
                <a:lnTo>
                  <a:pt x="2255646" y="1383880"/>
                </a:lnTo>
                <a:lnTo>
                  <a:pt x="2254716" y="1361012"/>
                </a:lnTo>
                <a:lnTo>
                  <a:pt x="19812" y="0"/>
                </a:lnTo>
                <a:close/>
              </a:path>
              <a:path w="2320925" h="1423670">
                <a:moveTo>
                  <a:pt x="2254716" y="1361012"/>
                </a:moveTo>
                <a:lnTo>
                  <a:pt x="2255647" y="1383880"/>
                </a:lnTo>
                <a:lnTo>
                  <a:pt x="2265553" y="1367612"/>
                </a:lnTo>
                <a:lnTo>
                  <a:pt x="2254716" y="1361012"/>
                </a:lnTo>
                <a:close/>
              </a:path>
            </a:pathLst>
          </a:custGeom>
          <a:solidFill>
            <a:srgbClr val="585858"/>
          </a:solidFill>
        </p:spPr>
        <p:txBody>
          <a:bodyPr wrap="square" lIns="0" tIns="0" rIns="0" bIns="0" rtlCol="0"/>
          <a:lstStyle/>
          <a:p/>
        </p:txBody>
      </p:sp>
      <p:sp>
        <p:nvSpPr>
          <p:cNvPr id="225" name="object 225"/>
          <p:cNvSpPr/>
          <p:nvPr/>
        </p:nvSpPr>
        <p:spPr>
          <a:xfrm>
            <a:off x="4763770" y="2622295"/>
            <a:ext cx="619760" cy="1614170"/>
          </a:xfrm>
          <a:custGeom>
            <a:avLst/>
            <a:gdLst/>
            <a:ahLst/>
            <a:cxnLst/>
            <a:rect l="l" t="t" r="r" b="b"/>
            <a:pathLst>
              <a:path w="619760" h="1614170">
                <a:moveTo>
                  <a:pt x="511809" y="1526108"/>
                </a:moveTo>
                <a:lnTo>
                  <a:pt x="604774" y="1613877"/>
                </a:lnTo>
                <a:lnTo>
                  <a:pt x="612191" y="1548828"/>
                </a:lnTo>
                <a:lnTo>
                  <a:pt x="560704" y="1548828"/>
                </a:lnTo>
                <a:lnTo>
                  <a:pt x="556352" y="1536904"/>
                </a:lnTo>
                <a:lnTo>
                  <a:pt x="511809" y="1526108"/>
                </a:lnTo>
                <a:close/>
              </a:path>
              <a:path w="619760" h="1614170">
                <a:moveTo>
                  <a:pt x="556352" y="1536904"/>
                </a:moveTo>
                <a:lnTo>
                  <a:pt x="560704" y="1548828"/>
                </a:lnTo>
                <a:lnTo>
                  <a:pt x="578611" y="1542300"/>
                </a:lnTo>
                <a:lnTo>
                  <a:pt x="556352" y="1536904"/>
                </a:lnTo>
                <a:close/>
              </a:path>
              <a:path w="619760" h="1614170">
                <a:moveTo>
                  <a:pt x="619251" y="1486916"/>
                </a:moveTo>
                <a:lnTo>
                  <a:pt x="592160" y="1523836"/>
                </a:lnTo>
                <a:lnTo>
                  <a:pt x="596518" y="1535772"/>
                </a:lnTo>
                <a:lnTo>
                  <a:pt x="560704" y="1548828"/>
                </a:lnTo>
                <a:lnTo>
                  <a:pt x="612191" y="1548828"/>
                </a:lnTo>
                <a:lnTo>
                  <a:pt x="619251" y="1486916"/>
                </a:lnTo>
                <a:close/>
              </a:path>
              <a:path w="619760" h="1614170">
                <a:moveTo>
                  <a:pt x="35813" y="0"/>
                </a:moveTo>
                <a:lnTo>
                  <a:pt x="0" y="12954"/>
                </a:lnTo>
                <a:lnTo>
                  <a:pt x="556352" y="1536904"/>
                </a:lnTo>
                <a:lnTo>
                  <a:pt x="578612" y="1542300"/>
                </a:lnTo>
                <a:lnTo>
                  <a:pt x="592160" y="1523836"/>
                </a:lnTo>
                <a:lnTo>
                  <a:pt x="35813" y="0"/>
                </a:lnTo>
                <a:close/>
              </a:path>
              <a:path w="619760" h="1614170">
                <a:moveTo>
                  <a:pt x="592160" y="1523836"/>
                </a:moveTo>
                <a:lnTo>
                  <a:pt x="578612" y="1542300"/>
                </a:lnTo>
                <a:lnTo>
                  <a:pt x="596518" y="1535772"/>
                </a:lnTo>
                <a:lnTo>
                  <a:pt x="592160" y="1523836"/>
                </a:lnTo>
                <a:close/>
              </a:path>
            </a:pathLst>
          </a:custGeom>
          <a:solidFill>
            <a:srgbClr val="585858"/>
          </a:solidFill>
        </p:spPr>
        <p:txBody>
          <a:bodyPr wrap="square" lIns="0" tIns="0" rIns="0" bIns="0" rtlCol="0"/>
          <a:lstStyle/>
          <a:p/>
        </p:txBody>
      </p:sp>
      <p:sp>
        <p:nvSpPr>
          <p:cNvPr id="226" name="object 226"/>
          <p:cNvSpPr/>
          <p:nvPr/>
        </p:nvSpPr>
        <p:spPr>
          <a:xfrm>
            <a:off x="3577844" y="2627122"/>
            <a:ext cx="1181100" cy="1609090"/>
          </a:xfrm>
          <a:custGeom>
            <a:avLst/>
            <a:gdLst/>
            <a:ahLst/>
            <a:cxnLst/>
            <a:rect l="l" t="t" r="r" b="b"/>
            <a:pathLst>
              <a:path w="1181100" h="1609089">
                <a:moveTo>
                  <a:pt x="21208" y="1483042"/>
                </a:moveTo>
                <a:lnTo>
                  <a:pt x="0" y="1609051"/>
                </a:lnTo>
                <a:lnTo>
                  <a:pt x="97409" y="1558734"/>
                </a:lnTo>
                <a:lnTo>
                  <a:pt x="60197" y="1558734"/>
                </a:lnTo>
                <a:lnTo>
                  <a:pt x="29463" y="1536280"/>
                </a:lnTo>
                <a:lnTo>
                  <a:pt x="36955" y="1526013"/>
                </a:lnTo>
                <a:lnTo>
                  <a:pt x="21208" y="1483042"/>
                </a:lnTo>
                <a:close/>
              </a:path>
              <a:path w="1181100" h="1609089">
                <a:moveTo>
                  <a:pt x="44830" y="1547507"/>
                </a:moveTo>
                <a:lnTo>
                  <a:pt x="60197" y="1558734"/>
                </a:lnTo>
                <a:lnTo>
                  <a:pt x="67686" y="1548470"/>
                </a:lnTo>
                <a:lnTo>
                  <a:pt x="44830" y="1547507"/>
                </a:lnTo>
                <a:close/>
              </a:path>
              <a:path w="1181100" h="1609089">
                <a:moveTo>
                  <a:pt x="67686" y="1548470"/>
                </a:moveTo>
                <a:lnTo>
                  <a:pt x="60197" y="1558734"/>
                </a:lnTo>
                <a:lnTo>
                  <a:pt x="97409" y="1558734"/>
                </a:lnTo>
                <a:lnTo>
                  <a:pt x="113537" y="1550403"/>
                </a:lnTo>
                <a:lnTo>
                  <a:pt x="67686" y="1548470"/>
                </a:lnTo>
                <a:close/>
              </a:path>
              <a:path w="1181100" h="1609089">
                <a:moveTo>
                  <a:pt x="1150365" y="0"/>
                </a:moveTo>
                <a:lnTo>
                  <a:pt x="36955" y="1526013"/>
                </a:lnTo>
                <a:lnTo>
                  <a:pt x="44830" y="1547507"/>
                </a:lnTo>
                <a:lnTo>
                  <a:pt x="67686" y="1548470"/>
                </a:lnTo>
                <a:lnTo>
                  <a:pt x="1181100" y="22478"/>
                </a:lnTo>
                <a:lnTo>
                  <a:pt x="1150365" y="0"/>
                </a:lnTo>
                <a:close/>
              </a:path>
              <a:path w="1181100" h="1609089">
                <a:moveTo>
                  <a:pt x="36955" y="1526013"/>
                </a:moveTo>
                <a:lnTo>
                  <a:pt x="29463" y="1536280"/>
                </a:lnTo>
                <a:lnTo>
                  <a:pt x="44830" y="1547507"/>
                </a:lnTo>
                <a:lnTo>
                  <a:pt x="36955" y="1526013"/>
                </a:lnTo>
                <a:close/>
              </a:path>
            </a:pathLst>
          </a:custGeom>
          <a:solidFill>
            <a:srgbClr val="585858"/>
          </a:solidFill>
        </p:spPr>
        <p:txBody>
          <a:bodyPr wrap="square" lIns="0" tIns="0" rIns="0" bIns="0" rtlCol="0"/>
          <a:lstStyle/>
          <a:p/>
        </p:txBody>
      </p:sp>
      <p:sp>
        <p:nvSpPr>
          <p:cNvPr id="227" name="object 227"/>
          <p:cNvSpPr/>
          <p:nvPr/>
        </p:nvSpPr>
        <p:spPr>
          <a:xfrm>
            <a:off x="2642870" y="2613405"/>
            <a:ext cx="2121535" cy="1471295"/>
          </a:xfrm>
          <a:custGeom>
            <a:avLst/>
            <a:gdLst/>
            <a:ahLst/>
            <a:cxnLst/>
            <a:rect l="l" t="t" r="r" b="b"/>
            <a:pathLst>
              <a:path w="2121535" h="1471295">
                <a:moveTo>
                  <a:pt x="61594" y="1358988"/>
                </a:moveTo>
                <a:lnTo>
                  <a:pt x="0" y="1470926"/>
                </a:lnTo>
                <a:lnTo>
                  <a:pt x="126492" y="1453083"/>
                </a:lnTo>
                <a:lnTo>
                  <a:pt x="102086" y="1443355"/>
                </a:lnTo>
                <a:lnTo>
                  <a:pt x="73532" y="1443355"/>
                </a:lnTo>
                <a:lnTo>
                  <a:pt x="51943" y="1411986"/>
                </a:lnTo>
                <a:lnTo>
                  <a:pt x="62357" y="1404803"/>
                </a:lnTo>
                <a:lnTo>
                  <a:pt x="61594" y="1358988"/>
                </a:lnTo>
                <a:close/>
              </a:path>
              <a:path w="2121535" h="1471295">
                <a:moveTo>
                  <a:pt x="62738" y="1427670"/>
                </a:moveTo>
                <a:lnTo>
                  <a:pt x="73532" y="1443355"/>
                </a:lnTo>
                <a:lnTo>
                  <a:pt x="83991" y="1436142"/>
                </a:lnTo>
                <a:lnTo>
                  <a:pt x="62738" y="1427670"/>
                </a:lnTo>
                <a:close/>
              </a:path>
              <a:path w="2121535" h="1471295">
                <a:moveTo>
                  <a:pt x="83991" y="1436142"/>
                </a:moveTo>
                <a:lnTo>
                  <a:pt x="73532" y="1443355"/>
                </a:lnTo>
                <a:lnTo>
                  <a:pt x="102086" y="1443355"/>
                </a:lnTo>
                <a:lnTo>
                  <a:pt x="83991" y="1436142"/>
                </a:lnTo>
                <a:close/>
              </a:path>
              <a:path w="2121535" h="1471295">
                <a:moveTo>
                  <a:pt x="2099310" y="0"/>
                </a:moveTo>
                <a:lnTo>
                  <a:pt x="62357" y="1404803"/>
                </a:lnTo>
                <a:lnTo>
                  <a:pt x="62738" y="1427670"/>
                </a:lnTo>
                <a:lnTo>
                  <a:pt x="83991" y="1436142"/>
                </a:lnTo>
                <a:lnTo>
                  <a:pt x="2121027" y="31368"/>
                </a:lnTo>
                <a:lnTo>
                  <a:pt x="2099310" y="0"/>
                </a:lnTo>
                <a:close/>
              </a:path>
              <a:path w="2121535" h="1471295">
                <a:moveTo>
                  <a:pt x="62357" y="1404803"/>
                </a:moveTo>
                <a:lnTo>
                  <a:pt x="51943" y="1411986"/>
                </a:lnTo>
                <a:lnTo>
                  <a:pt x="62737" y="1427670"/>
                </a:lnTo>
                <a:lnTo>
                  <a:pt x="62357" y="1404803"/>
                </a:lnTo>
                <a:close/>
              </a:path>
            </a:pathLst>
          </a:custGeom>
          <a:solidFill>
            <a:srgbClr val="585858"/>
          </a:solidFill>
        </p:spPr>
        <p:txBody>
          <a:bodyPr wrap="square" lIns="0" tIns="0" rIns="0" bIns="0" rtlCol="0"/>
          <a:lstStyle/>
          <a:p/>
        </p:txBody>
      </p:sp>
      <p:sp>
        <p:nvSpPr>
          <p:cNvPr id="228" name="object 228"/>
          <p:cNvSpPr/>
          <p:nvPr/>
        </p:nvSpPr>
        <p:spPr>
          <a:xfrm>
            <a:off x="2080895" y="2610357"/>
            <a:ext cx="2686050" cy="684530"/>
          </a:xfrm>
          <a:custGeom>
            <a:avLst/>
            <a:gdLst/>
            <a:ahLst/>
            <a:cxnLst/>
            <a:rect l="l" t="t" r="r" b="b"/>
            <a:pathLst>
              <a:path w="2686050" h="684529">
                <a:moveTo>
                  <a:pt x="98043" y="572769"/>
                </a:moveTo>
                <a:lnTo>
                  <a:pt x="0" y="654812"/>
                </a:lnTo>
                <a:lnTo>
                  <a:pt x="124332" y="684022"/>
                </a:lnTo>
                <a:lnTo>
                  <a:pt x="94070" y="655828"/>
                </a:lnTo>
                <a:lnTo>
                  <a:pt x="78486" y="655828"/>
                </a:lnTo>
                <a:lnTo>
                  <a:pt x="69723" y="618744"/>
                </a:lnTo>
                <a:lnTo>
                  <a:pt x="82118" y="615802"/>
                </a:lnTo>
                <a:lnTo>
                  <a:pt x="98043" y="572769"/>
                </a:lnTo>
                <a:close/>
              </a:path>
              <a:path w="2686050" h="684529">
                <a:moveTo>
                  <a:pt x="82118" y="615802"/>
                </a:moveTo>
                <a:lnTo>
                  <a:pt x="69723" y="618744"/>
                </a:lnTo>
                <a:lnTo>
                  <a:pt x="78486" y="655828"/>
                </a:lnTo>
                <a:lnTo>
                  <a:pt x="90906" y="652880"/>
                </a:lnTo>
                <a:lnTo>
                  <a:pt x="74168" y="637286"/>
                </a:lnTo>
                <a:lnTo>
                  <a:pt x="82118" y="615802"/>
                </a:lnTo>
                <a:close/>
              </a:path>
              <a:path w="2686050" h="684529">
                <a:moveTo>
                  <a:pt x="90906" y="652880"/>
                </a:moveTo>
                <a:lnTo>
                  <a:pt x="78486" y="655828"/>
                </a:lnTo>
                <a:lnTo>
                  <a:pt x="94070" y="655828"/>
                </a:lnTo>
                <a:lnTo>
                  <a:pt x="90906" y="652880"/>
                </a:lnTo>
                <a:close/>
              </a:path>
              <a:path w="2686050" h="684529">
                <a:moveTo>
                  <a:pt x="2677287" y="0"/>
                </a:moveTo>
                <a:lnTo>
                  <a:pt x="82118" y="615802"/>
                </a:lnTo>
                <a:lnTo>
                  <a:pt x="74168" y="637286"/>
                </a:lnTo>
                <a:lnTo>
                  <a:pt x="90906" y="652880"/>
                </a:lnTo>
                <a:lnTo>
                  <a:pt x="2686050" y="37084"/>
                </a:lnTo>
                <a:lnTo>
                  <a:pt x="2677287" y="0"/>
                </a:lnTo>
                <a:close/>
              </a:path>
            </a:pathLst>
          </a:custGeom>
          <a:solidFill>
            <a:srgbClr val="585858"/>
          </a:solidFill>
        </p:spPr>
        <p:txBody>
          <a:bodyPr wrap="square" lIns="0" tIns="0" rIns="0" bIns="0" rtlCol="0"/>
          <a:lstStyle/>
          <a:p/>
        </p:txBody>
      </p:sp>
      <p:sp>
        <p:nvSpPr>
          <p:cNvPr id="229" name="object 229"/>
          <p:cNvSpPr/>
          <p:nvPr/>
        </p:nvSpPr>
        <p:spPr>
          <a:xfrm>
            <a:off x="2166620" y="2319782"/>
            <a:ext cx="2607945" cy="328295"/>
          </a:xfrm>
          <a:custGeom>
            <a:avLst/>
            <a:gdLst/>
            <a:ahLst/>
            <a:cxnLst/>
            <a:rect l="l" t="t" r="r" b="b"/>
            <a:pathLst>
              <a:path w="2607945" h="328294">
                <a:moveTo>
                  <a:pt x="90373" y="35316"/>
                </a:moveTo>
                <a:lnTo>
                  <a:pt x="75818" y="52959"/>
                </a:lnTo>
                <a:lnTo>
                  <a:pt x="86509" y="73156"/>
                </a:lnTo>
                <a:lnTo>
                  <a:pt x="2603627" y="327913"/>
                </a:lnTo>
                <a:lnTo>
                  <a:pt x="2607437" y="290068"/>
                </a:lnTo>
                <a:lnTo>
                  <a:pt x="90373" y="35316"/>
                </a:lnTo>
                <a:close/>
              </a:path>
              <a:path w="2607945" h="328294">
                <a:moveTo>
                  <a:pt x="119506" y="0"/>
                </a:moveTo>
                <a:lnTo>
                  <a:pt x="0" y="45338"/>
                </a:lnTo>
                <a:lnTo>
                  <a:pt x="107950" y="113665"/>
                </a:lnTo>
                <a:lnTo>
                  <a:pt x="86509" y="73156"/>
                </a:lnTo>
                <a:lnTo>
                  <a:pt x="73913" y="71881"/>
                </a:lnTo>
                <a:lnTo>
                  <a:pt x="77724" y="34036"/>
                </a:lnTo>
                <a:lnTo>
                  <a:pt x="91429" y="34036"/>
                </a:lnTo>
                <a:lnTo>
                  <a:pt x="119506" y="0"/>
                </a:lnTo>
                <a:close/>
              </a:path>
              <a:path w="2607945" h="328294">
                <a:moveTo>
                  <a:pt x="75818" y="52959"/>
                </a:moveTo>
                <a:lnTo>
                  <a:pt x="73913" y="71881"/>
                </a:lnTo>
                <a:lnTo>
                  <a:pt x="86509" y="73156"/>
                </a:lnTo>
                <a:lnTo>
                  <a:pt x="75818" y="52959"/>
                </a:lnTo>
                <a:close/>
              </a:path>
              <a:path w="2607945" h="328294">
                <a:moveTo>
                  <a:pt x="77724" y="34036"/>
                </a:moveTo>
                <a:lnTo>
                  <a:pt x="75818" y="52959"/>
                </a:lnTo>
                <a:lnTo>
                  <a:pt x="90373" y="35316"/>
                </a:lnTo>
                <a:lnTo>
                  <a:pt x="77724" y="34036"/>
                </a:lnTo>
                <a:close/>
              </a:path>
              <a:path w="2607945" h="328294">
                <a:moveTo>
                  <a:pt x="91429" y="34036"/>
                </a:moveTo>
                <a:lnTo>
                  <a:pt x="77724" y="34036"/>
                </a:lnTo>
                <a:lnTo>
                  <a:pt x="90373" y="35316"/>
                </a:lnTo>
                <a:lnTo>
                  <a:pt x="91429" y="34036"/>
                </a:lnTo>
                <a:close/>
              </a:path>
            </a:pathLst>
          </a:custGeom>
          <a:solidFill>
            <a:srgbClr val="585858"/>
          </a:solidFill>
        </p:spPr>
        <p:txBody>
          <a:bodyPr wrap="square" lIns="0" tIns="0" rIns="0" bIns="0" rtlCol="0"/>
          <a:lstStyle/>
          <a:p/>
        </p:txBody>
      </p:sp>
      <p:sp>
        <p:nvSpPr>
          <p:cNvPr id="230" name="object 230"/>
          <p:cNvSpPr/>
          <p:nvPr/>
        </p:nvSpPr>
        <p:spPr>
          <a:xfrm>
            <a:off x="2471420" y="1433957"/>
            <a:ext cx="2309495" cy="1212215"/>
          </a:xfrm>
          <a:custGeom>
            <a:avLst/>
            <a:gdLst/>
            <a:ahLst/>
            <a:cxnLst/>
            <a:rect l="l" t="t" r="r" b="b"/>
            <a:pathLst>
              <a:path w="2309495" h="1212214">
                <a:moveTo>
                  <a:pt x="87603" y="24017"/>
                </a:moveTo>
                <a:lnTo>
                  <a:pt x="67609" y="35026"/>
                </a:lnTo>
                <a:lnTo>
                  <a:pt x="70072" y="57923"/>
                </a:lnTo>
                <a:lnTo>
                  <a:pt x="2291969" y="1211833"/>
                </a:lnTo>
                <a:lnTo>
                  <a:pt x="2309495" y="1177924"/>
                </a:lnTo>
                <a:lnTo>
                  <a:pt x="87603" y="24017"/>
                </a:lnTo>
                <a:close/>
              </a:path>
              <a:path w="2309495" h="1212214">
                <a:moveTo>
                  <a:pt x="0" y="0"/>
                </a:moveTo>
                <a:lnTo>
                  <a:pt x="75056" y="103377"/>
                </a:lnTo>
                <a:lnTo>
                  <a:pt x="70072" y="57923"/>
                </a:lnTo>
                <a:lnTo>
                  <a:pt x="58800" y="52069"/>
                </a:lnTo>
                <a:lnTo>
                  <a:pt x="76327" y="18160"/>
                </a:lnTo>
                <a:lnTo>
                  <a:pt x="98239" y="18160"/>
                </a:lnTo>
                <a:lnTo>
                  <a:pt x="127762" y="1904"/>
                </a:lnTo>
                <a:lnTo>
                  <a:pt x="0" y="0"/>
                </a:lnTo>
                <a:close/>
              </a:path>
              <a:path w="2309495" h="1212214">
                <a:moveTo>
                  <a:pt x="67569" y="35104"/>
                </a:moveTo>
                <a:lnTo>
                  <a:pt x="58800" y="52069"/>
                </a:lnTo>
                <a:lnTo>
                  <a:pt x="70072" y="57923"/>
                </a:lnTo>
                <a:lnTo>
                  <a:pt x="67569" y="35104"/>
                </a:lnTo>
                <a:close/>
              </a:path>
              <a:path w="2309495" h="1212214">
                <a:moveTo>
                  <a:pt x="76327" y="18160"/>
                </a:moveTo>
                <a:lnTo>
                  <a:pt x="67609" y="35026"/>
                </a:lnTo>
                <a:lnTo>
                  <a:pt x="87603" y="24017"/>
                </a:lnTo>
                <a:lnTo>
                  <a:pt x="76327" y="18160"/>
                </a:lnTo>
                <a:close/>
              </a:path>
              <a:path w="2309495" h="1212214">
                <a:moveTo>
                  <a:pt x="98239" y="18160"/>
                </a:moveTo>
                <a:lnTo>
                  <a:pt x="76327" y="18160"/>
                </a:lnTo>
                <a:lnTo>
                  <a:pt x="87603" y="24017"/>
                </a:lnTo>
                <a:lnTo>
                  <a:pt x="98239" y="18160"/>
                </a:lnTo>
                <a:close/>
              </a:path>
            </a:pathLst>
          </a:custGeom>
          <a:solidFill>
            <a:srgbClr val="585858"/>
          </a:solidFill>
        </p:spPr>
        <p:txBody>
          <a:bodyPr wrap="square" lIns="0" tIns="0" rIns="0" bIns="0" rtlCol="0"/>
          <a:lstStyle/>
          <a:p/>
        </p:txBody>
      </p:sp>
      <p:sp>
        <p:nvSpPr>
          <p:cNvPr id="231" name="object 231"/>
          <p:cNvSpPr/>
          <p:nvPr/>
        </p:nvSpPr>
        <p:spPr>
          <a:xfrm>
            <a:off x="2721321" y="1509722"/>
            <a:ext cx="3721275" cy="2311160"/>
          </a:xfrm>
          <a:prstGeom prst="rect">
            <a:avLst/>
          </a:prstGeom>
          <a:blipFill>
            <a:blip r:embed="rId1" cstate="print"/>
            <a:stretch>
              <a:fillRect/>
            </a:stretch>
          </a:blipFill>
        </p:spPr>
        <p:txBody>
          <a:bodyPr wrap="square" lIns="0" tIns="0" rIns="0" bIns="0" rtlCol="0"/>
          <a:lstStyle/>
          <a:p/>
        </p:txBody>
      </p:sp>
      <p:sp>
        <p:nvSpPr>
          <p:cNvPr id="232" name="object 232"/>
          <p:cNvSpPr/>
          <p:nvPr/>
        </p:nvSpPr>
        <p:spPr>
          <a:xfrm>
            <a:off x="1795145" y="1296022"/>
            <a:ext cx="5549900" cy="3258185"/>
          </a:xfrm>
          <a:custGeom>
            <a:avLst/>
            <a:gdLst/>
            <a:ahLst/>
            <a:cxnLst/>
            <a:rect l="l" t="t" r="r" b="b"/>
            <a:pathLst>
              <a:path w="5549900" h="3258185">
                <a:moveTo>
                  <a:pt x="0" y="3258058"/>
                </a:moveTo>
                <a:lnTo>
                  <a:pt x="5549646" y="3258058"/>
                </a:lnTo>
                <a:lnTo>
                  <a:pt x="5549646" y="0"/>
                </a:lnTo>
                <a:lnTo>
                  <a:pt x="0" y="0"/>
                </a:lnTo>
                <a:lnTo>
                  <a:pt x="0" y="3258058"/>
                </a:lnTo>
                <a:close/>
              </a:path>
            </a:pathLst>
          </a:custGeom>
          <a:solidFill>
            <a:srgbClr val="2D2D2D">
              <a:alpha val="85096"/>
            </a:srgbClr>
          </a:solidFill>
        </p:spPr>
        <p:txBody>
          <a:bodyPr wrap="square" lIns="0" tIns="0" rIns="0" bIns="0" rtlCol="0"/>
          <a:lstStyle/>
          <a:p/>
        </p:txBody>
      </p:sp>
      <p:sp>
        <p:nvSpPr>
          <p:cNvPr id="233" name="object 233"/>
          <p:cNvSpPr txBox="1"/>
          <p:nvPr/>
        </p:nvSpPr>
        <p:spPr>
          <a:xfrm>
            <a:off x="1874901" y="915670"/>
            <a:ext cx="3672204" cy="967740"/>
          </a:xfrm>
          <a:prstGeom prst="rect">
            <a:avLst/>
          </a:prstGeom>
        </p:spPr>
        <p:txBody>
          <a:bodyPr vert="horz" wrap="square" lIns="0" tIns="22225" rIns="0" bIns="0" rtlCol="0">
            <a:spAutoFit/>
          </a:bodyPr>
          <a:lstStyle/>
          <a:p>
            <a:pPr marL="3063875" marR="5080" indent="164465" algn="r">
              <a:lnSpc>
                <a:spcPts val="1660"/>
              </a:lnSpc>
              <a:spcBef>
                <a:spcPts val="175"/>
              </a:spcBef>
            </a:pPr>
            <a:r>
              <a:rPr sz="1400" dirty="0">
                <a:solidFill>
                  <a:srgbClr val="FF0000"/>
                </a:solidFill>
                <a:latin typeface="Trebuchet MS" panose="020B0603020202020204"/>
                <a:cs typeface="Trebuchet MS" panose="020B0603020202020204"/>
              </a:rPr>
              <a:t>B</a:t>
            </a:r>
            <a:r>
              <a:rPr sz="1400" spc="10" dirty="0">
                <a:solidFill>
                  <a:srgbClr val="FF0000"/>
                </a:solidFill>
                <a:latin typeface="Trebuchet MS" panose="020B0603020202020204"/>
                <a:cs typeface="Trebuchet MS" panose="020B0603020202020204"/>
              </a:rPr>
              <a:t>l</a:t>
            </a:r>
            <a:r>
              <a:rPr sz="1400" dirty="0">
                <a:solidFill>
                  <a:srgbClr val="FF0000"/>
                </a:solidFill>
                <a:latin typeface="Trebuchet MS" panose="020B0603020202020204"/>
                <a:cs typeface="Trebuchet MS" panose="020B0603020202020204"/>
              </a:rPr>
              <a:t>o</a:t>
            </a:r>
            <a:r>
              <a:rPr sz="1400" spc="-10" dirty="0">
                <a:solidFill>
                  <a:srgbClr val="FF0000"/>
                </a:solidFill>
                <a:latin typeface="Trebuchet MS" panose="020B0603020202020204"/>
                <a:cs typeface="Trebuchet MS" panose="020B0603020202020204"/>
              </a:rPr>
              <a:t>c</a:t>
            </a:r>
            <a:r>
              <a:rPr sz="1400" dirty="0">
                <a:solidFill>
                  <a:srgbClr val="FF0000"/>
                </a:solidFill>
                <a:latin typeface="Trebuchet MS" panose="020B0603020202020204"/>
                <a:cs typeface="Trebuchet MS" panose="020B0603020202020204"/>
              </a:rPr>
              <a:t>k  </a:t>
            </a:r>
            <a:r>
              <a:rPr sz="1400" spc="-15" dirty="0">
                <a:solidFill>
                  <a:srgbClr val="FF0000"/>
                </a:solidFill>
                <a:latin typeface="Trebuchet MS" panose="020B0603020202020204"/>
                <a:cs typeface="Trebuchet MS" panose="020B0603020202020204"/>
              </a:rPr>
              <a:t>C</a:t>
            </a:r>
            <a:r>
              <a:rPr sz="1400" spc="-10" dirty="0">
                <a:solidFill>
                  <a:srgbClr val="FF0000"/>
                </a:solidFill>
                <a:latin typeface="Trebuchet MS" panose="020B0603020202020204"/>
                <a:cs typeface="Trebuchet MS" panose="020B0603020202020204"/>
              </a:rPr>
              <a:t>r</a:t>
            </a:r>
            <a:r>
              <a:rPr sz="1400" spc="-15" dirty="0">
                <a:solidFill>
                  <a:srgbClr val="FF0000"/>
                </a:solidFill>
                <a:latin typeface="Trebuchet MS" panose="020B0603020202020204"/>
                <a:cs typeface="Trebuchet MS" panose="020B0603020202020204"/>
              </a:rPr>
              <a:t>e</a:t>
            </a:r>
            <a:r>
              <a:rPr sz="1400" spc="-20" dirty="0">
                <a:solidFill>
                  <a:srgbClr val="FF0000"/>
                </a:solidFill>
                <a:latin typeface="Trebuchet MS" panose="020B0603020202020204"/>
                <a:cs typeface="Trebuchet MS" panose="020B0603020202020204"/>
              </a:rPr>
              <a:t>at</a:t>
            </a:r>
            <a:r>
              <a:rPr sz="1400" dirty="0">
                <a:solidFill>
                  <a:srgbClr val="FF0000"/>
                </a:solidFill>
                <a:latin typeface="Trebuchet MS" panose="020B0603020202020204"/>
                <a:cs typeface="Trebuchet MS" panose="020B0603020202020204"/>
              </a:rPr>
              <a:t>or</a:t>
            </a:r>
            <a:endParaRPr sz="1400">
              <a:latin typeface="Trebuchet MS" panose="020B0603020202020204"/>
              <a:cs typeface="Trebuchet MS" panose="020B0603020202020204"/>
            </a:endParaRPr>
          </a:p>
          <a:p>
            <a:pPr>
              <a:lnSpc>
                <a:spcPct val="100000"/>
              </a:lnSpc>
              <a:spcBef>
                <a:spcPts val="5"/>
              </a:spcBef>
            </a:pPr>
            <a:endParaRPr sz="1400">
              <a:latin typeface="Times New Roman" panose="02020603050405020304"/>
              <a:cs typeface="Times New Roman" panose="02020603050405020304"/>
            </a:endParaRPr>
          </a:p>
          <a:p>
            <a:pPr marR="60325" algn="r">
              <a:lnSpc>
                <a:spcPct val="100000"/>
              </a:lnSpc>
            </a:pPr>
            <a:r>
              <a:rPr sz="2000" spc="5" dirty="0">
                <a:solidFill>
                  <a:srgbClr val="FFFFFF"/>
                </a:solidFill>
                <a:latin typeface="Trebuchet MS" panose="020B0603020202020204"/>
                <a:cs typeface="Trebuchet MS" panose="020B0603020202020204"/>
              </a:rPr>
              <a:t>Every </a:t>
            </a:r>
            <a:r>
              <a:rPr sz="2000" spc="10" dirty="0">
                <a:solidFill>
                  <a:srgbClr val="FFFFFF"/>
                </a:solidFill>
                <a:latin typeface="Trebuchet MS" panose="020B0603020202020204"/>
                <a:cs typeface="Trebuchet MS" panose="020B0603020202020204"/>
              </a:rPr>
              <a:t>single </a:t>
            </a:r>
            <a:r>
              <a:rPr sz="2000" spc="5" dirty="0">
                <a:solidFill>
                  <a:srgbClr val="FFFFFF"/>
                </a:solidFill>
                <a:latin typeface="Trebuchet MS" panose="020B0603020202020204"/>
                <a:cs typeface="Trebuchet MS" panose="020B0603020202020204"/>
              </a:rPr>
              <a:t>node </a:t>
            </a:r>
            <a:r>
              <a:rPr sz="2000" dirty="0">
                <a:solidFill>
                  <a:srgbClr val="FFFFFF"/>
                </a:solidFill>
                <a:latin typeface="Trebuchet MS" panose="020B0603020202020204"/>
                <a:cs typeface="Trebuchet MS" panose="020B0603020202020204"/>
              </a:rPr>
              <a:t>is </a:t>
            </a:r>
            <a:r>
              <a:rPr sz="2000" spc="5" dirty="0">
                <a:solidFill>
                  <a:srgbClr val="FFFFFF"/>
                </a:solidFill>
                <a:latin typeface="Trebuchet MS" panose="020B0603020202020204"/>
                <a:cs typeface="Trebuchet MS" panose="020B0603020202020204"/>
              </a:rPr>
              <a:t>required</a:t>
            </a:r>
            <a:r>
              <a:rPr sz="2000" spc="-380" dirty="0">
                <a:solidFill>
                  <a:srgbClr val="FFFFFF"/>
                </a:solidFill>
                <a:latin typeface="Trebuchet MS" panose="020B0603020202020204"/>
                <a:cs typeface="Trebuchet MS" panose="020B0603020202020204"/>
              </a:rPr>
              <a:t> </a:t>
            </a:r>
            <a:r>
              <a:rPr sz="2000" dirty="0">
                <a:solidFill>
                  <a:srgbClr val="FFFFFF"/>
                </a:solidFill>
                <a:latin typeface="Trebuchet MS" panose="020B0603020202020204"/>
                <a:cs typeface="Trebuchet MS" panose="020B0603020202020204"/>
              </a:rPr>
              <a:t>to</a:t>
            </a:r>
            <a:endParaRPr sz="2000">
              <a:latin typeface="Trebuchet MS" panose="020B0603020202020204"/>
              <a:cs typeface="Trebuchet MS" panose="020B0603020202020204"/>
            </a:endParaRPr>
          </a:p>
        </p:txBody>
      </p:sp>
      <p:sp>
        <p:nvSpPr>
          <p:cNvPr id="234" name="object 234"/>
          <p:cNvSpPr txBox="1"/>
          <p:nvPr/>
        </p:nvSpPr>
        <p:spPr>
          <a:xfrm>
            <a:off x="4619371" y="1856689"/>
            <a:ext cx="2544445" cy="333375"/>
          </a:xfrm>
          <a:prstGeom prst="rect">
            <a:avLst/>
          </a:prstGeom>
        </p:spPr>
        <p:txBody>
          <a:bodyPr vert="horz" wrap="square" lIns="0" tIns="14604" rIns="0" bIns="0" rtlCol="0">
            <a:spAutoFit/>
          </a:bodyPr>
          <a:lstStyle/>
          <a:p>
            <a:pPr marL="12700">
              <a:lnSpc>
                <a:spcPct val="100000"/>
              </a:lnSpc>
              <a:spcBef>
                <a:spcPts val="115"/>
              </a:spcBef>
            </a:pPr>
            <a:r>
              <a:rPr sz="2000" spc="15" dirty="0">
                <a:solidFill>
                  <a:srgbClr val="FF9900"/>
                </a:solidFill>
                <a:latin typeface="Arial" panose="020B0604020202020204"/>
                <a:cs typeface="Arial" panose="020B0604020202020204"/>
              </a:rPr>
              <a:t>← </a:t>
            </a:r>
            <a:r>
              <a:rPr sz="2000" spc="10" dirty="0">
                <a:solidFill>
                  <a:srgbClr val="FF9900"/>
                </a:solidFill>
                <a:latin typeface="Trebuchet MS" panose="020B0603020202020204"/>
                <a:cs typeface="Trebuchet MS" panose="020B0603020202020204"/>
              </a:rPr>
              <a:t>Network </a:t>
            </a:r>
            <a:r>
              <a:rPr sz="2000" spc="5" dirty="0">
                <a:solidFill>
                  <a:srgbClr val="FF9900"/>
                </a:solidFill>
                <a:latin typeface="Trebuchet MS" panose="020B0603020202020204"/>
                <a:cs typeface="Trebuchet MS" panose="020B0603020202020204"/>
              </a:rPr>
              <a:t>I/O</a:t>
            </a:r>
            <a:r>
              <a:rPr sz="2000" spc="-200" dirty="0">
                <a:solidFill>
                  <a:srgbClr val="FF9900"/>
                </a:solidFill>
                <a:latin typeface="Trebuchet MS" panose="020B0603020202020204"/>
                <a:cs typeface="Trebuchet MS" panose="020B0603020202020204"/>
              </a:rPr>
              <a:t> </a:t>
            </a:r>
            <a:r>
              <a:rPr sz="2000" spc="10" dirty="0">
                <a:solidFill>
                  <a:srgbClr val="FF9900"/>
                </a:solidFill>
                <a:latin typeface="Trebuchet MS" panose="020B0603020202020204"/>
                <a:cs typeface="Trebuchet MS" panose="020B0603020202020204"/>
              </a:rPr>
              <a:t>Bound</a:t>
            </a:r>
            <a:endParaRPr sz="2000">
              <a:latin typeface="Trebuchet MS" panose="020B0603020202020204"/>
              <a:cs typeface="Trebuchet MS" panose="020B0603020202020204"/>
            </a:endParaRPr>
          </a:p>
        </p:txBody>
      </p:sp>
      <p:sp>
        <p:nvSpPr>
          <p:cNvPr id="235" name="object 235"/>
          <p:cNvSpPr txBox="1"/>
          <p:nvPr/>
        </p:nvSpPr>
        <p:spPr>
          <a:xfrm>
            <a:off x="1975485" y="1856689"/>
            <a:ext cx="1417320" cy="941705"/>
          </a:xfrm>
          <a:prstGeom prst="rect">
            <a:avLst/>
          </a:prstGeom>
        </p:spPr>
        <p:txBody>
          <a:bodyPr vert="horz" wrap="square" lIns="0" tIns="14604" rIns="0" bIns="0" rtlCol="0">
            <a:spAutoFit/>
          </a:bodyPr>
          <a:lstStyle/>
          <a:p>
            <a:pPr marL="369570" indent="-356870">
              <a:lnSpc>
                <a:spcPts val="2390"/>
              </a:lnSpc>
              <a:spcBef>
                <a:spcPts val="115"/>
              </a:spcBef>
              <a:buChar char="●"/>
              <a:tabLst>
                <a:tab pos="369570" algn="l"/>
                <a:tab pos="370205" algn="l"/>
              </a:tabLst>
            </a:pPr>
            <a:r>
              <a:rPr sz="2000" spc="5" dirty="0">
                <a:solidFill>
                  <a:srgbClr val="FFFFFF"/>
                </a:solidFill>
                <a:latin typeface="Trebuchet MS" panose="020B0603020202020204"/>
                <a:cs typeface="Trebuchet MS" panose="020B0603020202020204"/>
              </a:rPr>
              <a:t>r</a:t>
            </a:r>
            <a:r>
              <a:rPr sz="2000" spc="20" dirty="0">
                <a:solidFill>
                  <a:srgbClr val="FFFFFF"/>
                </a:solidFill>
                <a:latin typeface="Trebuchet MS" panose="020B0603020202020204"/>
                <a:cs typeface="Trebuchet MS" panose="020B0603020202020204"/>
              </a:rPr>
              <a:t>e</a:t>
            </a:r>
            <a:r>
              <a:rPr sz="2000" dirty="0">
                <a:solidFill>
                  <a:srgbClr val="FFFFFF"/>
                </a:solidFill>
                <a:latin typeface="Trebuchet MS" panose="020B0603020202020204"/>
                <a:cs typeface="Trebuchet MS" panose="020B0603020202020204"/>
              </a:rPr>
              <a:t>p</a:t>
            </a:r>
            <a:r>
              <a:rPr sz="2000" spc="15" dirty="0">
                <a:solidFill>
                  <a:srgbClr val="FFFFFF"/>
                </a:solidFill>
                <a:latin typeface="Trebuchet MS" panose="020B0603020202020204"/>
                <a:cs typeface="Trebuchet MS" panose="020B0603020202020204"/>
              </a:rPr>
              <a:t>l</a:t>
            </a:r>
            <a:r>
              <a:rPr sz="2000" dirty="0">
                <a:solidFill>
                  <a:srgbClr val="FFFFFF"/>
                </a:solidFill>
                <a:latin typeface="Trebuchet MS" panose="020B0603020202020204"/>
                <a:cs typeface="Trebuchet MS" panose="020B0603020202020204"/>
              </a:rPr>
              <a:t>i</a:t>
            </a:r>
            <a:r>
              <a:rPr sz="2000" spc="10" dirty="0">
                <a:solidFill>
                  <a:srgbClr val="FFFFFF"/>
                </a:solidFill>
                <a:latin typeface="Trebuchet MS" panose="020B0603020202020204"/>
                <a:cs typeface="Trebuchet MS" panose="020B0603020202020204"/>
              </a:rPr>
              <a:t>c</a:t>
            </a:r>
            <a:r>
              <a:rPr sz="2000" spc="-15" dirty="0">
                <a:solidFill>
                  <a:srgbClr val="FFFFFF"/>
                </a:solidFill>
                <a:latin typeface="Trebuchet MS" panose="020B0603020202020204"/>
                <a:cs typeface="Trebuchet MS" panose="020B0603020202020204"/>
              </a:rPr>
              <a:t>a</a:t>
            </a:r>
            <a:r>
              <a:rPr sz="2000" spc="-5" dirty="0">
                <a:solidFill>
                  <a:srgbClr val="FFFFFF"/>
                </a:solidFill>
                <a:latin typeface="Trebuchet MS" panose="020B0603020202020204"/>
                <a:cs typeface="Trebuchet MS" panose="020B0603020202020204"/>
              </a:rPr>
              <a:t>t</a:t>
            </a:r>
            <a:r>
              <a:rPr sz="2000" spc="10" dirty="0">
                <a:solidFill>
                  <a:srgbClr val="FFFFFF"/>
                </a:solidFill>
                <a:latin typeface="Trebuchet MS" panose="020B0603020202020204"/>
                <a:cs typeface="Trebuchet MS" panose="020B0603020202020204"/>
              </a:rPr>
              <a:t>e</a:t>
            </a:r>
            <a:endParaRPr sz="2000">
              <a:latin typeface="Trebuchet MS" panose="020B0603020202020204"/>
              <a:cs typeface="Trebuchet MS" panose="020B0603020202020204"/>
            </a:endParaRPr>
          </a:p>
          <a:p>
            <a:pPr marL="369570" indent="-356870">
              <a:lnSpc>
                <a:spcPts val="2390"/>
              </a:lnSpc>
              <a:buChar char="●"/>
              <a:tabLst>
                <a:tab pos="369570" algn="l"/>
                <a:tab pos="370205" algn="l"/>
              </a:tabLst>
            </a:pPr>
            <a:r>
              <a:rPr sz="2000" spc="-5" dirty="0">
                <a:solidFill>
                  <a:srgbClr val="FFFFFF"/>
                </a:solidFill>
                <a:latin typeface="Trebuchet MS" panose="020B0603020202020204"/>
                <a:cs typeface="Trebuchet MS" panose="020B0603020202020204"/>
              </a:rPr>
              <a:t>validate</a:t>
            </a:r>
            <a:endParaRPr sz="2000">
              <a:latin typeface="Trebuchet MS" panose="020B0603020202020204"/>
              <a:cs typeface="Trebuchet MS" panose="020B0603020202020204"/>
            </a:endParaRPr>
          </a:p>
          <a:p>
            <a:pPr marL="369570" indent="-356870">
              <a:lnSpc>
                <a:spcPct val="100000"/>
              </a:lnSpc>
              <a:spcBef>
                <a:spcPts val="15"/>
              </a:spcBef>
              <a:buChar char="●"/>
              <a:tabLst>
                <a:tab pos="369570" algn="l"/>
                <a:tab pos="370205" algn="l"/>
              </a:tabLst>
            </a:pPr>
            <a:r>
              <a:rPr sz="2000" spc="5" dirty="0">
                <a:solidFill>
                  <a:srgbClr val="FFFFFF"/>
                </a:solidFill>
                <a:latin typeface="Trebuchet MS" panose="020B0603020202020204"/>
                <a:cs typeface="Trebuchet MS" panose="020B0603020202020204"/>
              </a:rPr>
              <a:t>Store</a:t>
            </a:r>
            <a:endParaRPr sz="2000">
              <a:latin typeface="Trebuchet MS" panose="020B0603020202020204"/>
              <a:cs typeface="Trebuchet MS" panose="020B0603020202020204"/>
            </a:endParaRPr>
          </a:p>
        </p:txBody>
      </p:sp>
      <p:sp>
        <p:nvSpPr>
          <p:cNvPr id="236" name="object 236"/>
          <p:cNvSpPr txBox="1"/>
          <p:nvPr/>
        </p:nvSpPr>
        <p:spPr>
          <a:xfrm>
            <a:off x="4619371" y="2158745"/>
            <a:ext cx="2055495" cy="639445"/>
          </a:xfrm>
          <a:prstGeom prst="rect">
            <a:avLst/>
          </a:prstGeom>
        </p:spPr>
        <p:txBody>
          <a:bodyPr vert="horz" wrap="square" lIns="0" tIns="14604" rIns="0" bIns="0" rtlCol="0">
            <a:spAutoFit/>
          </a:bodyPr>
          <a:lstStyle/>
          <a:p>
            <a:pPr marL="12700">
              <a:lnSpc>
                <a:spcPct val="100000"/>
              </a:lnSpc>
              <a:spcBef>
                <a:spcPts val="115"/>
              </a:spcBef>
            </a:pPr>
            <a:r>
              <a:rPr sz="2000" spc="15" dirty="0">
                <a:solidFill>
                  <a:srgbClr val="FF9900"/>
                </a:solidFill>
                <a:latin typeface="Arial" panose="020B0604020202020204"/>
                <a:cs typeface="Arial" panose="020B0604020202020204"/>
              </a:rPr>
              <a:t>← </a:t>
            </a:r>
            <a:r>
              <a:rPr sz="2000" spc="-5" dirty="0">
                <a:solidFill>
                  <a:srgbClr val="FF9900"/>
                </a:solidFill>
                <a:latin typeface="Trebuchet MS" panose="020B0603020202020204"/>
                <a:cs typeface="Trebuchet MS" panose="020B0603020202020204"/>
              </a:rPr>
              <a:t>CPU</a:t>
            </a:r>
            <a:r>
              <a:rPr sz="2000" spc="-20" dirty="0">
                <a:solidFill>
                  <a:srgbClr val="FF9900"/>
                </a:solidFill>
                <a:latin typeface="Trebuchet MS" panose="020B0603020202020204"/>
                <a:cs typeface="Trebuchet MS" panose="020B0603020202020204"/>
              </a:rPr>
              <a:t> </a:t>
            </a:r>
            <a:r>
              <a:rPr sz="2000" spc="10" dirty="0">
                <a:solidFill>
                  <a:srgbClr val="FF9900"/>
                </a:solidFill>
                <a:latin typeface="Trebuchet MS" panose="020B0603020202020204"/>
                <a:cs typeface="Trebuchet MS" panose="020B0603020202020204"/>
              </a:rPr>
              <a:t>Bound</a:t>
            </a:r>
            <a:endParaRPr sz="2000">
              <a:latin typeface="Trebuchet MS" panose="020B0603020202020204"/>
              <a:cs typeface="Trebuchet MS" panose="020B0603020202020204"/>
            </a:endParaRPr>
          </a:p>
          <a:p>
            <a:pPr marL="12700">
              <a:lnSpc>
                <a:spcPct val="100000"/>
              </a:lnSpc>
              <a:spcBef>
                <a:spcPts val="15"/>
              </a:spcBef>
            </a:pPr>
            <a:r>
              <a:rPr sz="2000" spc="15" dirty="0">
                <a:solidFill>
                  <a:srgbClr val="FF9900"/>
                </a:solidFill>
                <a:latin typeface="Arial" panose="020B0604020202020204"/>
                <a:cs typeface="Arial" panose="020B0604020202020204"/>
              </a:rPr>
              <a:t>← </a:t>
            </a:r>
            <a:r>
              <a:rPr sz="2000" dirty="0">
                <a:solidFill>
                  <a:srgbClr val="FF9900"/>
                </a:solidFill>
                <a:latin typeface="Trebuchet MS" panose="020B0603020202020204"/>
                <a:cs typeface="Trebuchet MS" panose="020B0603020202020204"/>
              </a:rPr>
              <a:t>Disk </a:t>
            </a:r>
            <a:r>
              <a:rPr sz="2000" spc="5" dirty="0">
                <a:solidFill>
                  <a:srgbClr val="FF9900"/>
                </a:solidFill>
                <a:latin typeface="Trebuchet MS" panose="020B0603020202020204"/>
                <a:cs typeface="Trebuchet MS" panose="020B0603020202020204"/>
              </a:rPr>
              <a:t>I/O</a:t>
            </a:r>
            <a:r>
              <a:rPr sz="2000" spc="-75" dirty="0">
                <a:solidFill>
                  <a:srgbClr val="FF9900"/>
                </a:solidFill>
                <a:latin typeface="Trebuchet MS" panose="020B0603020202020204"/>
                <a:cs typeface="Trebuchet MS" panose="020B0603020202020204"/>
              </a:rPr>
              <a:t> </a:t>
            </a:r>
            <a:r>
              <a:rPr sz="2000" spc="10" dirty="0">
                <a:solidFill>
                  <a:srgbClr val="FF9900"/>
                </a:solidFill>
                <a:latin typeface="Trebuchet MS" panose="020B0603020202020204"/>
                <a:cs typeface="Trebuchet MS" panose="020B0603020202020204"/>
              </a:rPr>
              <a:t>Bound</a:t>
            </a:r>
            <a:endParaRPr sz="2000">
              <a:latin typeface="Trebuchet MS" panose="020B0603020202020204"/>
              <a:cs typeface="Trebuchet MS" panose="020B0603020202020204"/>
            </a:endParaRPr>
          </a:p>
        </p:txBody>
      </p:sp>
      <p:sp>
        <p:nvSpPr>
          <p:cNvPr id="237" name="object 237"/>
          <p:cNvSpPr txBox="1"/>
          <p:nvPr/>
        </p:nvSpPr>
        <p:spPr>
          <a:xfrm>
            <a:off x="1874901" y="2771901"/>
            <a:ext cx="4777740" cy="1550670"/>
          </a:xfrm>
          <a:prstGeom prst="rect">
            <a:avLst/>
          </a:prstGeom>
        </p:spPr>
        <p:txBody>
          <a:bodyPr vert="horz" wrap="square" lIns="0" tIns="14604" rIns="0" bIns="0" rtlCol="0">
            <a:spAutoFit/>
          </a:bodyPr>
          <a:lstStyle/>
          <a:p>
            <a:pPr marL="12700">
              <a:lnSpc>
                <a:spcPct val="100000"/>
              </a:lnSpc>
              <a:spcBef>
                <a:spcPts val="115"/>
              </a:spcBef>
            </a:pPr>
            <a:r>
              <a:rPr sz="2000" spc="5" dirty="0">
                <a:solidFill>
                  <a:srgbClr val="FFFFFF"/>
                </a:solidFill>
                <a:latin typeface="Trebuchet MS" panose="020B0603020202020204"/>
                <a:cs typeface="Trebuchet MS" panose="020B0603020202020204"/>
              </a:rPr>
              <a:t>all transactions</a:t>
            </a:r>
            <a:r>
              <a:rPr sz="2000" spc="-150" dirty="0">
                <a:solidFill>
                  <a:srgbClr val="FFFFFF"/>
                </a:solidFill>
                <a:latin typeface="Trebuchet MS" panose="020B0603020202020204"/>
                <a:cs typeface="Trebuchet MS" panose="020B0603020202020204"/>
              </a:rPr>
              <a:t> </a:t>
            </a:r>
            <a:r>
              <a:rPr sz="2000" spc="5" dirty="0">
                <a:solidFill>
                  <a:srgbClr val="FFFFFF"/>
                </a:solidFill>
                <a:latin typeface="Trebuchet MS" panose="020B0603020202020204"/>
                <a:cs typeface="Trebuchet MS" panose="020B0603020202020204"/>
              </a:rPr>
              <a:t>!</a:t>
            </a:r>
            <a:endParaRPr sz="2000">
              <a:latin typeface="Trebuchet MS" panose="020B0603020202020204"/>
              <a:cs typeface="Trebuchet MS" panose="020B0603020202020204"/>
            </a:endParaRPr>
          </a:p>
          <a:p>
            <a:pPr>
              <a:lnSpc>
                <a:spcPct val="100000"/>
              </a:lnSpc>
              <a:spcBef>
                <a:spcPts val="35"/>
              </a:spcBef>
            </a:pPr>
            <a:endParaRPr sz="2050">
              <a:latin typeface="Times New Roman" panose="02020603050405020304"/>
              <a:cs typeface="Times New Roman" panose="02020603050405020304"/>
            </a:endParaRPr>
          </a:p>
          <a:p>
            <a:pPr marL="12700">
              <a:lnSpc>
                <a:spcPct val="100000"/>
              </a:lnSpc>
            </a:pPr>
            <a:r>
              <a:rPr sz="2000" spc="5" dirty="0">
                <a:solidFill>
                  <a:srgbClr val="FFFFFF"/>
                </a:solidFill>
                <a:latin typeface="Trebuchet MS" panose="020B0603020202020204"/>
                <a:cs typeface="Trebuchet MS" panose="020B0603020202020204"/>
              </a:rPr>
              <a:t>Every </a:t>
            </a:r>
            <a:r>
              <a:rPr sz="2000" spc="10" dirty="0">
                <a:solidFill>
                  <a:srgbClr val="FFFFFF"/>
                </a:solidFill>
                <a:latin typeface="Trebuchet MS" panose="020B0603020202020204"/>
                <a:cs typeface="Trebuchet MS" panose="020B0603020202020204"/>
              </a:rPr>
              <a:t>single </a:t>
            </a:r>
            <a:r>
              <a:rPr sz="2000" spc="5" dirty="0">
                <a:solidFill>
                  <a:srgbClr val="FFFFFF"/>
                </a:solidFill>
                <a:latin typeface="Trebuchet MS" panose="020B0603020202020204"/>
                <a:cs typeface="Trebuchet MS" panose="020B0603020202020204"/>
              </a:rPr>
              <a:t>node </a:t>
            </a:r>
            <a:r>
              <a:rPr sz="2000" dirty="0">
                <a:solidFill>
                  <a:srgbClr val="FFFFFF"/>
                </a:solidFill>
                <a:latin typeface="Trebuchet MS" panose="020B0603020202020204"/>
                <a:cs typeface="Trebuchet MS" panose="020B0603020202020204"/>
              </a:rPr>
              <a:t>is </a:t>
            </a:r>
            <a:r>
              <a:rPr sz="2000" spc="5" dirty="0">
                <a:solidFill>
                  <a:srgbClr val="FFFFFF"/>
                </a:solidFill>
                <a:latin typeface="Trebuchet MS" panose="020B0603020202020204"/>
                <a:cs typeface="Trebuchet MS" panose="020B0603020202020204"/>
              </a:rPr>
              <a:t>required</a:t>
            </a:r>
            <a:r>
              <a:rPr sz="2000" spc="-360" dirty="0">
                <a:solidFill>
                  <a:srgbClr val="FFFFFF"/>
                </a:solidFill>
                <a:latin typeface="Trebuchet MS" panose="020B0603020202020204"/>
                <a:cs typeface="Trebuchet MS" panose="020B0603020202020204"/>
              </a:rPr>
              <a:t> </a:t>
            </a:r>
            <a:r>
              <a:rPr sz="2000" dirty="0">
                <a:solidFill>
                  <a:srgbClr val="FFFFFF"/>
                </a:solidFill>
                <a:latin typeface="Trebuchet MS" panose="020B0603020202020204"/>
                <a:cs typeface="Trebuchet MS" panose="020B0603020202020204"/>
              </a:rPr>
              <a:t>to</a:t>
            </a:r>
            <a:endParaRPr sz="2000">
              <a:latin typeface="Trebuchet MS" panose="020B0603020202020204"/>
              <a:cs typeface="Trebuchet MS" panose="020B0603020202020204"/>
            </a:endParaRPr>
          </a:p>
          <a:p>
            <a:pPr marL="12700" marR="5080" indent="100330">
              <a:lnSpc>
                <a:spcPts val="2380"/>
              </a:lnSpc>
              <a:spcBef>
                <a:spcPts val="110"/>
              </a:spcBef>
              <a:buChar char="●"/>
              <a:tabLst>
                <a:tab pos="469900" algn="l"/>
                <a:tab pos="469900" algn="l"/>
                <a:tab pos="2756535" algn="l"/>
              </a:tabLst>
            </a:pPr>
            <a:r>
              <a:rPr sz="2000" spc="-5" dirty="0">
                <a:solidFill>
                  <a:srgbClr val="FFFFFF"/>
                </a:solidFill>
                <a:latin typeface="Trebuchet MS" panose="020B0603020202020204"/>
                <a:cs typeface="Trebuchet MS" panose="020B0603020202020204"/>
              </a:rPr>
              <a:t>maintain</a:t>
            </a:r>
            <a:r>
              <a:rPr sz="2000" dirty="0">
                <a:solidFill>
                  <a:srgbClr val="FFFFFF"/>
                </a:solidFill>
                <a:latin typeface="Trebuchet MS" panose="020B0603020202020204"/>
                <a:cs typeface="Trebuchet MS" panose="020B0603020202020204"/>
              </a:rPr>
              <a:t> states	</a:t>
            </a:r>
            <a:r>
              <a:rPr sz="2000" spc="15" dirty="0">
                <a:solidFill>
                  <a:srgbClr val="FF9900"/>
                </a:solidFill>
                <a:latin typeface="Arial" panose="020B0604020202020204"/>
                <a:cs typeface="Arial" panose="020B0604020202020204"/>
              </a:rPr>
              <a:t>← </a:t>
            </a:r>
            <a:r>
              <a:rPr sz="2000" spc="5" dirty="0">
                <a:solidFill>
                  <a:srgbClr val="FF9900"/>
                </a:solidFill>
                <a:latin typeface="Trebuchet MS" panose="020B0603020202020204"/>
                <a:cs typeface="Trebuchet MS" panose="020B0603020202020204"/>
              </a:rPr>
              <a:t>Memory</a:t>
            </a:r>
            <a:r>
              <a:rPr sz="2000" spc="-95" dirty="0">
                <a:solidFill>
                  <a:srgbClr val="FF9900"/>
                </a:solidFill>
                <a:latin typeface="Trebuchet MS" panose="020B0603020202020204"/>
                <a:cs typeface="Trebuchet MS" panose="020B0603020202020204"/>
              </a:rPr>
              <a:t> </a:t>
            </a:r>
            <a:r>
              <a:rPr sz="2000" spc="10" dirty="0">
                <a:solidFill>
                  <a:srgbClr val="FF9900"/>
                </a:solidFill>
                <a:latin typeface="Trebuchet MS" panose="020B0603020202020204"/>
                <a:cs typeface="Trebuchet MS" panose="020B0603020202020204"/>
              </a:rPr>
              <a:t>Bound </a:t>
            </a:r>
            <a:r>
              <a:rPr sz="2000" spc="10" dirty="0">
                <a:solidFill>
                  <a:srgbClr val="FFFFFF"/>
                </a:solidFill>
                <a:latin typeface="Trebuchet MS" panose="020B0603020202020204"/>
                <a:cs typeface="Trebuchet MS" panose="020B0603020202020204"/>
              </a:rPr>
              <a:t> </a:t>
            </a:r>
            <a:r>
              <a:rPr sz="2000" spc="5" dirty="0">
                <a:solidFill>
                  <a:srgbClr val="FFFFFF"/>
                </a:solidFill>
                <a:latin typeface="Trebuchet MS" panose="020B0603020202020204"/>
                <a:cs typeface="Trebuchet MS" panose="020B0603020202020204"/>
              </a:rPr>
              <a:t>of </a:t>
            </a:r>
            <a:r>
              <a:rPr sz="2000" dirty="0">
                <a:solidFill>
                  <a:srgbClr val="FFFFFF"/>
                </a:solidFill>
                <a:latin typeface="Trebuchet MS" panose="020B0603020202020204"/>
                <a:cs typeface="Trebuchet MS" panose="020B0603020202020204"/>
              </a:rPr>
              <a:t>all </a:t>
            </a:r>
            <a:r>
              <a:rPr sz="2000" spc="10" dirty="0">
                <a:solidFill>
                  <a:srgbClr val="FFFFFF"/>
                </a:solidFill>
                <a:latin typeface="Trebuchet MS" panose="020B0603020202020204"/>
                <a:cs typeface="Trebuchet MS" panose="020B0603020202020204"/>
              </a:rPr>
              <a:t>users </a:t>
            </a:r>
            <a:r>
              <a:rPr sz="2000" spc="5" dirty="0">
                <a:solidFill>
                  <a:srgbClr val="FFFFFF"/>
                </a:solidFill>
                <a:latin typeface="Trebuchet MS" panose="020B0603020202020204"/>
                <a:cs typeface="Trebuchet MS" panose="020B0603020202020204"/>
              </a:rPr>
              <a:t>in </a:t>
            </a:r>
            <a:r>
              <a:rPr sz="2000" spc="10" dirty="0">
                <a:solidFill>
                  <a:srgbClr val="FFFFFF"/>
                </a:solidFill>
                <a:latin typeface="Trebuchet MS" panose="020B0603020202020204"/>
                <a:cs typeface="Trebuchet MS" panose="020B0603020202020204"/>
              </a:rPr>
              <a:t>entire network</a:t>
            </a:r>
            <a:r>
              <a:rPr sz="2000" spc="-415" dirty="0">
                <a:solidFill>
                  <a:srgbClr val="FFFFFF"/>
                </a:solidFill>
                <a:latin typeface="Trebuchet MS" panose="020B0603020202020204"/>
                <a:cs typeface="Trebuchet MS" panose="020B0603020202020204"/>
              </a:rPr>
              <a:t> </a:t>
            </a:r>
            <a:r>
              <a:rPr sz="2000" spc="5" dirty="0">
                <a:solidFill>
                  <a:srgbClr val="FFFFFF"/>
                </a:solidFill>
                <a:latin typeface="Trebuchet MS" panose="020B0603020202020204"/>
                <a:cs typeface="Trebuchet MS" panose="020B0603020202020204"/>
              </a:rPr>
              <a:t>!</a:t>
            </a:r>
            <a:endParaRPr sz="20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281762"/>
            <a:ext cx="4930140" cy="454025"/>
          </a:xfrm>
          <a:prstGeom prst="rect">
            <a:avLst/>
          </a:prstGeom>
        </p:spPr>
        <p:txBody>
          <a:bodyPr vert="horz" wrap="square" lIns="0" tIns="13970" rIns="0" bIns="0" rtlCol="0">
            <a:spAutoFit/>
          </a:bodyPr>
          <a:lstStyle/>
          <a:p>
            <a:pPr marL="12700">
              <a:lnSpc>
                <a:spcPct val="100000"/>
              </a:lnSpc>
              <a:spcBef>
                <a:spcPts val="110"/>
              </a:spcBef>
            </a:pPr>
            <a:r>
              <a:rPr sz="2800" spc="5" dirty="0">
                <a:solidFill>
                  <a:srgbClr val="000000"/>
                </a:solidFill>
              </a:rPr>
              <a:t>Asynchronous </a:t>
            </a:r>
            <a:r>
              <a:rPr sz="2800" spc="10" dirty="0">
                <a:solidFill>
                  <a:srgbClr val="000000"/>
                </a:solidFill>
              </a:rPr>
              <a:t>Consensus</a:t>
            </a:r>
            <a:r>
              <a:rPr sz="2800" spc="-200" dirty="0">
                <a:solidFill>
                  <a:srgbClr val="000000"/>
                </a:solidFill>
              </a:rPr>
              <a:t> </a:t>
            </a:r>
            <a:r>
              <a:rPr sz="2800" dirty="0">
                <a:solidFill>
                  <a:srgbClr val="000000"/>
                </a:solidFill>
              </a:rPr>
              <a:t>Zones</a:t>
            </a:r>
            <a:endParaRPr sz="2800"/>
          </a:p>
        </p:txBody>
      </p:sp>
      <p:sp>
        <p:nvSpPr>
          <p:cNvPr id="4" name="object 4"/>
          <p:cNvSpPr/>
          <p:nvPr/>
        </p:nvSpPr>
        <p:spPr>
          <a:xfrm>
            <a:off x="373646" y="2975698"/>
            <a:ext cx="2186330" cy="1455305"/>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311784" y="2924289"/>
            <a:ext cx="2310130" cy="1567815"/>
          </a:xfrm>
          <a:custGeom>
            <a:avLst/>
            <a:gdLst/>
            <a:ahLst/>
            <a:cxnLst/>
            <a:rect l="l" t="t" r="r" b="b"/>
            <a:pathLst>
              <a:path w="2310130" h="1567814">
                <a:moveTo>
                  <a:pt x="0" y="1567687"/>
                </a:moveTo>
                <a:lnTo>
                  <a:pt x="2309876" y="1567687"/>
                </a:lnTo>
                <a:lnTo>
                  <a:pt x="2309876" y="0"/>
                </a:lnTo>
                <a:lnTo>
                  <a:pt x="0" y="0"/>
                </a:lnTo>
                <a:lnTo>
                  <a:pt x="0" y="1567687"/>
                </a:lnTo>
                <a:close/>
              </a:path>
            </a:pathLst>
          </a:custGeom>
          <a:ln w="9525">
            <a:solidFill>
              <a:srgbClr val="585858"/>
            </a:solidFill>
          </a:ln>
        </p:spPr>
        <p:txBody>
          <a:bodyPr wrap="square" lIns="0" tIns="0" rIns="0" bIns="0" rtlCol="0"/>
          <a:lstStyle/>
          <a:p/>
        </p:txBody>
      </p:sp>
      <p:sp>
        <p:nvSpPr>
          <p:cNvPr id="6" name="object 6"/>
          <p:cNvSpPr txBox="1"/>
          <p:nvPr/>
        </p:nvSpPr>
        <p:spPr>
          <a:xfrm>
            <a:off x="1113840" y="4559300"/>
            <a:ext cx="70739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85858"/>
                </a:solidFill>
                <a:latin typeface="Trebuchet MS" panose="020B0603020202020204"/>
                <a:cs typeface="Trebuchet MS" panose="020B0603020202020204"/>
              </a:rPr>
              <a:t>Zone</a:t>
            </a:r>
            <a:r>
              <a:rPr sz="1800" spc="-95" dirty="0">
                <a:solidFill>
                  <a:srgbClr val="585858"/>
                </a:solidFill>
                <a:latin typeface="Trebuchet MS" panose="020B0603020202020204"/>
                <a:cs typeface="Trebuchet MS" panose="020B0603020202020204"/>
              </a:rPr>
              <a:t> </a:t>
            </a:r>
            <a:r>
              <a:rPr sz="1800" b="1" dirty="0">
                <a:solidFill>
                  <a:srgbClr val="585858"/>
                </a:solidFill>
                <a:latin typeface="Times New Roman" panose="02020603050405020304"/>
                <a:cs typeface="Times New Roman" panose="02020603050405020304"/>
              </a:rPr>
              <a:t>0</a:t>
            </a:r>
            <a:endParaRPr sz="1800">
              <a:latin typeface="Times New Roman" panose="02020603050405020304"/>
              <a:cs typeface="Times New Roman" panose="02020603050405020304"/>
            </a:endParaRPr>
          </a:p>
        </p:txBody>
      </p:sp>
      <p:sp>
        <p:nvSpPr>
          <p:cNvPr id="7" name="object 7"/>
          <p:cNvSpPr/>
          <p:nvPr/>
        </p:nvSpPr>
        <p:spPr>
          <a:xfrm>
            <a:off x="2983293" y="2975698"/>
            <a:ext cx="2186406" cy="1455331"/>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2921380" y="2924289"/>
            <a:ext cx="2310130" cy="1567815"/>
          </a:xfrm>
          <a:custGeom>
            <a:avLst/>
            <a:gdLst/>
            <a:ahLst/>
            <a:cxnLst/>
            <a:rect l="l" t="t" r="r" b="b"/>
            <a:pathLst>
              <a:path w="2310129" h="1567814">
                <a:moveTo>
                  <a:pt x="0" y="1567687"/>
                </a:moveTo>
                <a:lnTo>
                  <a:pt x="2309875" y="1567687"/>
                </a:lnTo>
                <a:lnTo>
                  <a:pt x="2309875" y="0"/>
                </a:lnTo>
                <a:lnTo>
                  <a:pt x="0" y="0"/>
                </a:lnTo>
                <a:lnTo>
                  <a:pt x="0" y="1567687"/>
                </a:lnTo>
                <a:close/>
              </a:path>
            </a:pathLst>
          </a:custGeom>
          <a:ln w="9525">
            <a:solidFill>
              <a:srgbClr val="585858"/>
            </a:solidFill>
          </a:ln>
        </p:spPr>
        <p:txBody>
          <a:bodyPr wrap="square" lIns="0" tIns="0" rIns="0" bIns="0" rtlCol="0"/>
          <a:lstStyle/>
          <a:p/>
        </p:txBody>
      </p:sp>
      <p:sp>
        <p:nvSpPr>
          <p:cNvPr id="9" name="object 9"/>
          <p:cNvSpPr txBox="1"/>
          <p:nvPr/>
        </p:nvSpPr>
        <p:spPr>
          <a:xfrm>
            <a:off x="3725036" y="4559300"/>
            <a:ext cx="707390"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585858"/>
                </a:solidFill>
                <a:latin typeface="Trebuchet MS" panose="020B0603020202020204"/>
                <a:cs typeface="Trebuchet MS" panose="020B0603020202020204"/>
              </a:rPr>
              <a:t>Zone</a:t>
            </a:r>
            <a:r>
              <a:rPr sz="1800" spc="-95" dirty="0">
                <a:solidFill>
                  <a:srgbClr val="585858"/>
                </a:solidFill>
                <a:latin typeface="Trebuchet MS" panose="020B0603020202020204"/>
                <a:cs typeface="Trebuchet MS" panose="020B0603020202020204"/>
              </a:rPr>
              <a:t> </a:t>
            </a:r>
            <a:r>
              <a:rPr sz="1800" b="1" dirty="0">
                <a:solidFill>
                  <a:srgbClr val="585858"/>
                </a:solidFill>
                <a:latin typeface="Times New Roman" panose="02020603050405020304"/>
                <a:cs typeface="Times New Roman" panose="02020603050405020304"/>
              </a:rPr>
              <a:t>1</a:t>
            </a:r>
            <a:endParaRPr sz="1800">
              <a:latin typeface="Times New Roman" panose="02020603050405020304"/>
              <a:cs typeface="Times New Roman" panose="02020603050405020304"/>
            </a:endParaRPr>
          </a:p>
        </p:txBody>
      </p:sp>
      <p:sp>
        <p:nvSpPr>
          <p:cNvPr id="10" name="object 10"/>
          <p:cNvSpPr txBox="1"/>
          <p:nvPr/>
        </p:nvSpPr>
        <p:spPr>
          <a:xfrm>
            <a:off x="5630671" y="3443173"/>
            <a:ext cx="567055" cy="393700"/>
          </a:xfrm>
          <a:prstGeom prst="rect">
            <a:avLst/>
          </a:prstGeom>
        </p:spPr>
        <p:txBody>
          <a:bodyPr vert="horz" wrap="square" lIns="0" tIns="14605" rIns="0" bIns="0" rtlCol="0">
            <a:spAutoFit/>
          </a:bodyPr>
          <a:lstStyle/>
          <a:p>
            <a:pPr marL="12700">
              <a:lnSpc>
                <a:spcPct val="100000"/>
              </a:lnSpc>
              <a:spcBef>
                <a:spcPts val="115"/>
              </a:spcBef>
            </a:pPr>
            <a:r>
              <a:rPr sz="2400" spc="10" dirty="0">
                <a:solidFill>
                  <a:srgbClr val="666666"/>
                </a:solidFill>
                <a:latin typeface="Trebuchet MS" panose="020B0603020202020204"/>
                <a:cs typeface="Trebuchet MS" panose="020B0603020202020204"/>
              </a:rPr>
              <a:t>…</a:t>
            </a:r>
            <a:r>
              <a:rPr sz="2400" spc="-95" dirty="0">
                <a:solidFill>
                  <a:srgbClr val="666666"/>
                </a:solidFill>
                <a:latin typeface="Trebuchet MS" panose="020B0603020202020204"/>
                <a:cs typeface="Trebuchet MS" panose="020B0603020202020204"/>
              </a:rPr>
              <a:t> </a:t>
            </a:r>
            <a:r>
              <a:rPr sz="2400" spc="10" dirty="0">
                <a:solidFill>
                  <a:srgbClr val="666666"/>
                </a:solidFill>
                <a:latin typeface="Trebuchet MS" panose="020B0603020202020204"/>
                <a:cs typeface="Trebuchet MS" panose="020B0603020202020204"/>
              </a:rPr>
              <a:t>…</a:t>
            </a:r>
            <a:endParaRPr sz="2400">
              <a:latin typeface="Trebuchet MS" panose="020B0603020202020204"/>
              <a:cs typeface="Trebuchet MS" panose="020B0603020202020204"/>
            </a:endParaRPr>
          </a:p>
        </p:txBody>
      </p:sp>
      <p:sp>
        <p:nvSpPr>
          <p:cNvPr id="11" name="object 11"/>
          <p:cNvSpPr/>
          <p:nvPr/>
        </p:nvSpPr>
        <p:spPr>
          <a:xfrm>
            <a:off x="6584251" y="2975698"/>
            <a:ext cx="2186279" cy="1455331"/>
          </a:xfrm>
          <a:prstGeom prst="rect">
            <a:avLst/>
          </a:prstGeom>
          <a:blipFill>
            <a:blip r:embed="rId3" cstate="print"/>
            <a:stretch>
              <a:fillRect/>
            </a:stretch>
          </a:blipFill>
        </p:spPr>
        <p:txBody>
          <a:bodyPr wrap="square" lIns="0" tIns="0" rIns="0" bIns="0" rtlCol="0"/>
          <a:lstStyle/>
          <a:p/>
        </p:txBody>
      </p:sp>
      <p:sp>
        <p:nvSpPr>
          <p:cNvPr id="12" name="object 12"/>
          <p:cNvSpPr/>
          <p:nvPr/>
        </p:nvSpPr>
        <p:spPr>
          <a:xfrm>
            <a:off x="6522339" y="2924289"/>
            <a:ext cx="2310130" cy="1567815"/>
          </a:xfrm>
          <a:custGeom>
            <a:avLst/>
            <a:gdLst/>
            <a:ahLst/>
            <a:cxnLst/>
            <a:rect l="l" t="t" r="r" b="b"/>
            <a:pathLst>
              <a:path w="2310129" h="1567814">
                <a:moveTo>
                  <a:pt x="0" y="1567687"/>
                </a:moveTo>
                <a:lnTo>
                  <a:pt x="2309876" y="1567687"/>
                </a:lnTo>
                <a:lnTo>
                  <a:pt x="2309876" y="0"/>
                </a:lnTo>
                <a:lnTo>
                  <a:pt x="0" y="0"/>
                </a:lnTo>
                <a:lnTo>
                  <a:pt x="0" y="1567687"/>
                </a:lnTo>
                <a:close/>
              </a:path>
            </a:pathLst>
          </a:custGeom>
          <a:ln w="9525">
            <a:solidFill>
              <a:srgbClr val="585858"/>
            </a:solidFill>
          </a:ln>
        </p:spPr>
        <p:txBody>
          <a:bodyPr wrap="square" lIns="0" tIns="0" rIns="0" bIns="0" rtlCol="0"/>
          <a:lstStyle/>
          <a:p/>
        </p:txBody>
      </p:sp>
      <p:sp>
        <p:nvSpPr>
          <p:cNvPr id="13" name="object 13"/>
          <p:cNvSpPr txBox="1"/>
          <p:nvPr/>
        </p:nvSpPr>
        <p:spPr>
          <a:xfrm>
            <a:off x="7217791" y="4536744"/>
            <a:ext cx="927100" cy="333375"/>
          </a:xfrm>
          <a:prstGeom prst="rect">
            <a:avLst/>
          </a:prstGeom>
        </p:spPr>
        <p:txBody>
          <a:bodyPr vert="horz" wrap="square" lIns="0" tIns="14604" rIns="0" bIns="0" rtlCol="0">
            <a:spAutoFit/>
          </a:bodyPr>
          <a:lstStyle/>
          <a:p>
            <a:pPr marL="12700">
              <a:lnSpc>
                <a:spcPct val="100000"/>
              </a:lnSpc>
              <a:spcBef>
                <a:spcPts val="115"/>
              </a:spcBef>
            </a:pPr>
            <a:r>
              <a:rPr sz="1800" dirty="0">
                <a:solidFill>
                  <a:srgbClr val="585858"/>
                </a:solidFill>
                <a:latin typeface="Trebuchet MS" panose="020B0603020202020204"/>
                <a:cs typeface="Trebuchet MS" panose="020B0603020202020204"/>
              </a:rPr>
              <a:t>Zone</a:t>
            </a:r>
            <a:r>
              <a:rPr sz="1800" spc="-90" dirty="0">
                <a:solidFill>
                  <a:srgbClr val="585858"/>
                </a:solidFill>
                <a:latin typeface="Trebuchet MS" panose="020B0603020202020204"/>
                <a:cs typeface="Trebuchet MS" panose="020B0603020202020204"/>
              </a:rPr>
              <a:t> </a:t>
            </a:r>
            <a:r>
              <a:rPr sz="2000" b="1" i="1" spc="5" dirty="0">
                <a:solidFill>
                  <a:srgbClr val="585858"/>
                </a:solidFill>
                <a:latin typeface="Times New Roman" panose="02020603050405020304"/>
                <a:cs typeface="Times New Roman" panose="02020603050405020304"/>
              </a:rPr>
              <a:t>n</a:t>
            </a:r>
            <a:r>
              <a:rPr sz="1800" spc="5" dirty="0">
                <a:solidFill>
                  <a:srgbClr val="585858"/>
                </a:solidFill>
                <a:latin typeface="Times New Roman" panose="02020603050405020304"/>
                <a:cs typeface="Times New Roman" panose="02020603050405020304"/>
              </a:rPr>
              <a:t>-1</a:t>
            </a:r>
            <a:endParaRPr sz="1800">
              <a:latin typeface="Times New Roman" panose="02020603050405020304"/>
              <a:cs typeface="Times New Roman" panose="02020603050405020304"/>
            </a:endParaRPr>
          </a:p>
        </p:txBody>
      </p:sp>
      <p:sp>
        <p:nvSpPr>
          <p:cNvPr id="14" name="文本框 13"/>
          <p:cNvSpPr txBox="1"/>
          <p:nvPr/>
        </p:nvSpPr>
        <p:spPr>
          <a:xfrm>
            <a:off x="390525" y="902335"/>
            <a:ext cx="153035" cy="368300"/>
          </a:xfrm>
          <a:prstGeom prst="rect">
            <a:avLst/>
          </a:prstGeom>
          <a:noFill/>
        </p:spPr>
        <p:txBody>
          <a:bodyPr wrap="square" rtlCol="0">
            <a:spAutoFit/>
          </a:bodyPr>
          <a:p>
            <a:r>
              <a:rPr lang="en-US" altLang="zh-CN"/>
              <a:t>  </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50" y="1964512"/>
            <a:ext cx="3177540" cy="574675"/>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000000"/>
                </a:solidFill>
              </a:rPr>
              <a:t>SYSTEM</a:t>
            </a:r>
            <a:r>
              <a:rPr sz="3600" spc="-65" dirty="0">
                <a:solidFill>
                  <a:srgbClr val="000000"/>
                </a:solidFill>
              </a:rPr>
              <a:t> </a:t>
            </a:r>
            <a:r>
              <a:rPr sz="3600" dirty="0">
                <a:solidFill>
                  <a:srgbClr val="000000"/>
                </a:solidFill>
              </a:rPr>
              <a:t>DESIGN</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3865" y="1504086"/>
            <a:ext cx="3423285" cy="3094990"/>
          </a:xfrm>
          <a:custGeom>
            <a:avLst/>
            <a:gdLst/>
            <a:ahLst/>
            <a:cxnLst/>
            <a:rect l="l" t="t" r="r" b="b"/>
            <a:pathLst>
              <a:path w="3423284" h="3094990">
                <a:moveTo>
                  <a:pt x="0" y="3094863"/>
                </a:moveTo>
                <a:lnTo>
                  <a:pt x="3423285" y="3094863"/>
                </a:lnTo>
                <a:lnTo>
                  <a:pt x="3423285" y="0"/>
                </a:lnTo>
                <a:lnTo>
                  <a:pt x="0" y="0"/>
                </a:lnTo>
                <a:lnTo>
                  <a:pt x="0" y="3094863"/>
                </a:lnTo>
                <a:close/>
              </a:path>
            </a:pathLst>
          </a:custGeom>
          <a:solidFill>
            <a:srgbClr val="B7B7B7"/>
          </a:solidFill>
        </p:spPr>
        <p:txBody>
          <a:bodyPr wrap="square" lIns="0" tIns="0" rIns="0" bIns="0" rtlCol="0"/>
          <a:lstStyle/>
          <a:p/>
        </p:txBody>
      </p:sp>
      <p:sp>
        <p:nvSpPr>
          <p:cNvPr id="3" name="object 3"/>
          <p:cNvSpPr txBox="1">
            <a:spLocks noGrp="1"/>
          </p:cNvSpPr>
          <p:nvPr>
            <p:ph type="title"/>
          </p:nvPr>
        </p:nvSpPr>
        <p:spPr>
          <a:xfrm>
            <a:off x="390550" y="281762"/>
            <a:ext cx="5046980" cy="454025"/>
          </a:xfrm>
          <a:prstGeom prst="rect">
            <a:avLst/>
          </a:prstGeom>
        </p:spPr>
        <p:txBody>
          <a:bodyPr vert="horz" wrap="square" lIns="0" tIns="13970" rIns="0" bIns="0" rtlCol="0">
            <a:spAutoFit/>
          </a:bodyPr>
          <a:lstStyle/>
          <a:p>
            <a:pPr marL="12700">
              <a:lnSpc>
                <a:spcPct val="100000"/>
              </a:lnSpc>
              <a:spcBef>
                <a:spcPts val="110"/>
              </a:spcBef>
            </a:pPr>
            <a:r>
              <a:rPr sz="2800" dirty="0">
                <a:solidFill>
                  <a:srgbClr val="000000"/>
                </a:solidFill>
              </a:rPr>
              <a:t>Partitioning </a:t>
            </a:r>
            <a:r>
              <a:rPr sz="2800" spc="-5" dirty="0">
                <a:solidFill>
                  <a:srgbClr val="000000"/>
                </a:solidFill>
              </a:rPr>
              <a:t>in </a:t>
            </a:r>
            <a:r>
              <a:rPr sz="2800" spc="10" dirty="0">
                <a:solidFill>
                  <a:srgbClr val="000000"/>
                </a:solidFill>
              </a:rPr>
              <a:t>Consensus</a:t>
            </a:r>
            <a:r>
              <a:rPr sz="2800" spc="-245" dirty="0">
                <a:solidFill>
                  <a:srgbClr val="000000"/>
                </a:solidFill>
              </a:rPr>
              <a:t> </a:t>
            </a:r>
            <a:r>
              <a:rPr sz="2800" spc="10" dirty="0">
                <a:solidFill>
                  <a:srgbClr val="000000"/>
                </a:solidFill>
              </a:rPr>
              <a:t>Zones</a:t>
            </a:r>
            <a:endParaRPr sz="2800"/>
          </a:p>
        </p:txBody>
      </p:sp>
      <p:sp>
        <p:nvSpPr>
          <p:cNvPr id="4" name="object 4"/>
          <p:cNvSpPr txBox="1"/>
          <p:nvPr/>
        </p:nvSpPr>
        <p:spPr>
          <a:xfrm>
            <a:off x="5627370" y="4050982"/>
            <a:ext cx="3204845" cy="362585"/>
          </a:xfrm>
          <a:prstGeom prst="rect">
            <a:avLst/>
          </a:prstGeom>
          <a:solidFill>
            <a:srgbClr val="FFFFFF"/>
          </a:solidFill>
          <a:ln w="9525">
            <a:solidFill>
              <a:srgbClr val="585858"/>
            </a:solidFill>
          </a:ln>
        </p:spPr>
        <p:txBody>
          <a:bodyPr vert="horz" wrap="square" lIns="0" tIns="62865" rIns="0" bIns="0" rtlCol="0">
            <a:spAutoFit/>
          </a:bodyPr>
          <a:lstStyle/>
          <a:p>
            <a:pPr marL="93980">
              <a:lnSpc>
                <a:spcPct val="100000"/>
              </a:lnSpc>
              <a:spcBef>
                <a:spcPts val="49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550" b="1" i="1" spc="-5" dirty="0">
                <a:latin typeface="Times New Roman" panose="02020603050405020304"/>
                <a:cs typeface="Times New Roman" panose="02020603050405020304"/>
              </a:rPr>
              <a:t>n</a:t>
            </a:r>
            <a:r>
              <a:rPr sz="1400" b="1" spc="-5"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5" name="object 5"/>
          <p:cNvSpPr/>
          <p:nvPr/>
        </p:nvSpPr>
        <p:spPr>
          <a:xfrm>
            <a:off x="5627370" y="3132645"/>
            <a:ext cx="3204845" cy="362585"/>
          </a:xfrm>
          <a:custGeom>
            <a:avLst/>
            <a:gdLst/>
            <a:ahLst/>
            <a:cxnLst/>
            <a:rect l="l" t="t" r="r" b="b"/>
            <a:pathLst>
              <a:path w="3204845" h="362585">
                <a:moveTo>
                  <a:pt x="0" y="362394"/>
                </a:moveTo>
                <a:lnTo>
                  <a:pt x="3204845" y="362394"/>
                </a:lnTo>
                <a:lnTo>
                  <a:pt x="3204845" y="0"/>
                </a:lnTo>
                <a:lnTo>
                  <a:pt x="0" y="0"/>
                </a:lnTo>
                <a:lnTo>
                  <a:pt x="0" y="362394"/>
                </a:lnTo>
                <a:close/>
              </a:path>
            </a:pathLst>
          </a:custGeom>
          <a:solidFill>
            <a:srgbClr val="FFFFFF"/>
          </a:solidFill>
        </p:spPr>
        <p:txBody>
          <a:bodyPr wrap="square" lIns="0" tIns="0" rIns="0" bIns="0" rtlCol="0"/>
          <a:lstStyle/>
          <a:p/>
        </p:txBody>
      </p:sp>
      <p:sp>
        <p:nvSpPr>
          <p:cNvPr id="6" name="object 6"/>
          <p:cNvSpPr/>
          <p:nvPr/>
        </p:nvSpPr>
        <p:spPr>
          <a:xfrm>
            <a:off x="5627370" y="3132645"/>
            <a:ext cx="3204845" cy="362585"/>
          </a:xfrm>
          <a:custGeom>
            <a:avLst/>
            <a:gdLst/>
            <a:ahLst/>
            <a:cxnLst/>
            <a:rect l="l" t="t" r="r" b="b"/>
            <a:pathLst>
              <a:path w="3204845" h="362585">
                <a:moveTo>
                  <a:pt x="0" y="362394"/>
                </a:moveTo>
                <a:lnTo>
                  <a:pt x="3204845" y="362394"/>
                </a:lnTo>
                <a:lnTo>
                  <a:pt x="3204845" y="0"/>
                </a:lnTo>
                <a:lnTo>
                  <a:pt x="0" y="0"/>
                </a:lnTo>
                <a:lnTo>
                  <a:pt x="0" y="362394"/>
                </a:lnTo>
                <a:close/>
              </a:path>
            </a:pathLst>
          </a:custGeom>
          <a:ln w="9525">
            <a:solidFill>
              <a:srgbClr val="585858"/>
            </a:solidFill>
          </a:ln>
        </p:spPr>
        <p:txBody>
          <a:bodyPr wrap="square" lIns="0" tIns="0" rIns="0" bIns="0" rtlCol="0"/>
          <a:lstStyle/>
          <a:p/>
        </p:txBody>
      </p:sp>
      <p:sp>
        <p:nvSpPr>
          <p:cNvPr id="7" name="object 7"/>
          <p:cNvSpPr/>
          <p:nvPr/>
        </p:nvSpPr>
        <p:spPr>
          <a:xfrm>
            <a:off x="5627370" y="2642425"/>
            <a:ext cx="3204845" cy="362585"/>
          </a:xfrm>
          <a:custGeom>
            <a:avLst/>
            <a:gdLst/>
            <a:ahLst/>
            <a:cxnLst/>
            <a:rect l="l" t="t" r="r" b="b"/>
            <a:pathLst>
              <a:path w="3204845" h="362585">
                <a:moveTo>
                  <a:pt x="0" y="362394"/>
                </a:moveTo>
                <a:lnTo>
                  <a:pt x="3204845" y="362394"/>
                </a:lnTo>
                <a:lnTo>
                  <a:pt x="3204845" y="0"/>
                </a:lnTo>
                <a:lnTo>
                  <a:pt x="0" y="0"/>
                </a:lnTo>
                <a:lnTo>
                  <a:pt x="0" y="362394"/>
                </a:lnTo>
                <a:close/>
              </a:path>
            </a:pathLst>
          </a:custGeom>
          <a:solidFill>
            <a:srgbClr val="FFFFFF"/>
          </a:solidFill>
        </p:spPr>
        <p:txBody>
          <a:bodyPr wrap="square" lIns="0" tIns="0" rIns="0" bIns="0" rtlCol="0"/>
          <a:lstStyle/>
          <a:p/>
        </p:txBody>
      </p:sp>
      <p:sp>
        <p:nvSpPr>
          <p:cNvPr id="8" name="object 8"/>
          <p:cNvSpPr/>
          <p:nvPr/>
        </p:nvSpPr>
        <p:spPr>
          <a:xfrm>
            <a:off x="5627370" y="2642425"/>
            <a:ext cx="3204845" cy="362585"/>
          </a:xfrm>
          <a:custGeom>
            <a:avLst/>
            <a:gdLst/>
            <a:ahLst/>
            <a:cxnLst/>
            <a:rect l="l" t="t" r="r" b="b"/>
            <a:pathLst>
              <a:path w="3204845" h="362585">
                <a:moveTo>
                  <a:pt x="0" y="362394"/>
                </a:moveTo>
                <a:lnTo>
                  <a:pt x="3204845" y="362394"/>
                </a:lnTo>
                <a:lnTo>
                  <a:pt x="3204845" y="0"/>
                </a:lnTo>
                <a:lnTo>
                  <a:pt x="0" y="0"/>
                </a:lnTo>
                <a:lnTo>
                  <a:pt x="0" y="362394"/>
                </a:lnTo>
                <a:close/>
              </a:path>
            </a:pathLst>
          </a:custGeom>
          <a:ln w="9525">
            <a:solidFill>
              <a:srgbClr val="585858"/>
            </a:solidFill>
          </a:ln>
        </p:spPr>
        <p:txBody>
          <a:bodyPr wrap="square" lIns="0" tIns="0" rIns="0" bIns="0" rtlCol="0"/>
          <a:lstStyle/>
          <a:p/>
        </p:txBody>
      </p:sp>
      <p:sp>
        <p:nvSpPr>
          <p:cNvPr id="9" name="object 9"/>
          <p:cNvSpPr txBox="1"/>
          <p:nvPr/>
        </p:nvSpPr>
        <p:spPr>
          <a:xfrm>
            <a:off x="5627370" y="2702128"/>
            <a:ext cx="3200400" cy="1151255"/>
          </a:xfrm>
          <a:prstGeom prst="rect">
            <a:avLst/>
          </a:prstGeom>
        </p:spPr>
        <p:txBody>
          <a:bodyPr vert="horz" wrap="square" lIns="0" tIns="13335" rIns="0" bIns="0" rtlCol="0">
            <a:spAutoFit/>
          </a:bodyPr>
          <a:lstStyle/>
          <a:p>
            <a:pPr marL="93980">
              <a:lnSpc>
                <a:spcPct val="100000"/>
              </a:lnSpc>
              <a:spcBef>
                <a:spcPts val="10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55"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a:p>
            <a:pPr>
              <a:lnSpc>
                <a:spcPct val="100000"/>
              </a:lnSpc>
              <a:spcBef>
                <a:spcPts val="55"/>
              </a:spcBef>
            </a:pPr>
            <a:endParaRPr sz="1850">
              <a:latin typeface="Times New Roman" panose="02020603050405020304"/>
              <a:cs typeface="Times New Roman" panose="02020603050405020304"/>
            </a:endParaRPr>
          </a:p>
          <a:p>
            <a:pPr marL="93980">
              <a:lnSpc>
                <a:spcPct val="100000"/>
              </a:lnSpc>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55"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a:p>
            <a:pPr>
              <a:lnSpc>
                <a:spcPct val="100000"/>
              </a:lnSpc>
              <a:spcBef>
                <a:spcPts val="20"/>
              </a:spcBef>
            </a:pPr>
            <a:endParaRPr sz="1400">
              <a:latin typeface="Times New Roman" panose="02020603050405020304"/>
              <a:cs typeface="Times New Roman" panose="02020603050405020304"/>
            </a:endParaRPr>
          </a:p>
          <a:p>
            <a:pPr marL="63500" algn="ctr">
              <a:lnSpc>
                <a:spcPct val="100000"/>
              </a:lnSpc>
            </a:pPr>
            <a:r>
              <a:rPr sz="1400" b="1" dirty="0">
                <a:latin typeface="Arial" panose="020B0604020202020204"/>
                <a:cs typeface="Arial" panose="020B0604020202020204"/>
              </a:rPr>
              <a:t>… …</a:t>
            </a:r>
            <a:endParaRPr sz="1400">
              <a:latin typeface="Arial" panose="020B0604020202020204"/>
              <a:cs typeface="Arial" panose="020B0604020202020204"/>
            </a:endParaRPr>
          </a:p>
        </p:txBody>
      </p:sp>
      <p:sp>
        <p:nvSpPr>
          <p:cNvPr id="10" name="object 10"/>
          <p:cNvSpPr txBox="1"/>
          <p:nvPr/>
        </p:nvSpPr>
        <p:spPr>
          <a:xfrm>
            <a:off x="506069" y="1023569"/>
            <a:ext cx="1949450" cy="316865"/>
          </a:xfrm>
          <a:prstGeom prst="rect">
            <a:avLst/>
          </a:prstGeom>
        </p:spPr>
        <p:txBody>
          <a:bodyPr vert="horz" wrap="square" lIns="0" tIns="13970" rIns="0" bIns="0" rtlCol="0">
            <a:spAutoFit/>
          </a:bodyPr>
          <a:lstStyle/>
          <a:p>
            <a:pPr marL="12700">
              <a:lnSpc>
                <a:spcPct val="100000"/>
              </a:lnSpc>
              <a:spcBef>
                <a:spcPts val="110"/>
              </a:spcBef>
            </a:pPr>
            <a:r>
              <a:rPr sz="1800" dirty="0">
                <a:latin typeface="Trebuchet MS" panose="020B0603020202020204"/>
                <a:cs typeface="Trebuchet MS" panose="020B0603020202020204"/>
              </a:rPr>
              <a:t>Zone </a:t>
            </a:r>
            <a:r>
              <a:rPr sz="1800" spc="-5" dirty="0">
                <a:latin typeface="Trebuchet MS" panose="020B0603020202020204"/>
                <a:cs typeface="Trebuchet MS" panose="020B0603020202020204"/>
              </a:rPr>
              <a:t>Count:</a:t>
            </a:r>
            <a:r>
              <a:rPr sz="1800" spc="-55" dirty="0">
                <a:latin typeface="Trebuchet MS" panose="020B0603020202020204"/>
                <a:cs typeface="Trebuchet MS" panose="020B0603020202020204"/>
              </a:rPr>
              <a:t> </a:t>
            </a:r>
            <a:r>
              <a:rPr sz="1900" b="1" i="1" spc="-10" dirty="0">
                <a:latin typeface="Times New Roman" panose="02020603050405020304"/>
                <a:cs typeface="Times New Roman" panose="02020603050405020304"/>
              </a:rPr>
              <a:t>n</a:t>
            </a:r>
            <a:r>
              <a:rPr sz="1800" spc="-10" dirty="0">
                <a:latin typeface="Times New Roman" panose="02020603050405020304"/>
                <a:cs typeface="Times New Roman" panose="02020603050405020304"/>
              </a:rPr>
              <a:t>=2^</a:t>
            </a:r>
            <a:r>
              <a:rPr sz="1900" b="1" i="1" spc="-10" dirty="0">
                <a:latin typeface="Times New Roman" panose="02020603050405020304"/>
                <a:cs typeface="Times New Roman" panose="02020603050405020304"/>
              </a:rPr>
              <a:t>k</a:t>
            </a:r>
            <a:endParaRPr sz="1900">
              <a:latin typeface="Times New Roman" panose="02020603050405020304"/>
              <a:cs typeface="Times New Roman" panose="02020603050405020304"/>
            </a:endParaRPr>
          </a:p>
        </p:txBody>
      </p:sp>
      <p:sp>
        <p:nvSpPr>
          <p:cNvPr id="11" name="object 11"/>
          <p:cNvSpPr txBox="1"/>
          <p:nvPr/>
        </p:nvSpPr>
        <p:spPr>
          <a:xfrm>
            <a:off x="506069" y="1742008"/>
            <a:ext cx="1115060" cy="240029"/>
          </a:xfrm>
          <a:prstGeom prst="rect">
            <a:avLst/>
          </a:prstGeom>
        </p:spPr>
        <p:txBody>
          <a:bodyPr vert="horz" wrap="square" lIns="0" tIns="13335" rIns="0" bIns="0" rtlCol="0">
            <a:spAutoFit/>
          </a:bodyPr>
          <a:lstStyle/>
          <a:p>
            <a:pPr marL="12700">
              <a:lnSpc>
                <a:spcPct val="100000"/>
              </a:lnSpc>
              <a:spcBef>
                <a:spcPts val="105"/>
              </a:spcBef>
            </a:pPr>
            <a:r>
              <a:rPr sz="1400" spc="-5" dirty="0">
                <a:latin typeface="Trebuchet MS" panose="020B0603020202020204"/>
                <a:cs typeface="Trebuchet MS" panose="020B0603020202020204"/>
              </a:rPr>
              <a:t>User</a:t>
            </a:r>
            <a:r>
              <a:rPr sz="1400" spc="-60" dirty="0">
                <a:latin typeface="Trebuchet MS" panose="020B0603020202020204"/>
                <a:cs typeface="Trebuchet MS" panose="020B0603020202020204"/>
              </a:rPr>
              <a:t> </a:t>
            </a:r>
            <a:r>
              <a:rPr sz="1400" dirty="0">
                <a:latin typeface="Trebuchet MS" panose="020B0603020202020204"/>
                <a:cs typeface="Trebuchet MS" panose="020B0603020202020204"/>
              </a:rPr>
              <a:t>Address:</a:t>
            </a:r>
            <a:endParaRPr sz="1400">
              <a:latin typeface="Trebuchet MS" panose="020B0603020202020204"/>
              <a:cs typeface="Trebuchet MS" panose="020B0603020202020204"/>
            </a:endParaRPr>
          </a:p>
        </p:txBody>
      </p:sp>
      <p:sp>
        <p:nvSpPr>
          <p:cNvPr id="12" name="object 12"/>
          <p:cNvSpPr/>
          <p:nvPr/>
        </p:nvSpPr>
        <p:spPr>
          <a:xfrm>
            <a:off x="5627370" y="2152205"/>
            <a:ext cx="3204845" cy="362585"/>
          </a:xfrm>
          <a:custGeom>
            <a:avLst/>
            <a:gdLst/>
            <a:ahLst/>
            <a:cxnLst/>
            <a:rect l="l" t="t" r="r" b="b"/>
            <a:pathLst>
              <a:path w="3204845" h="362585">
                <a:moveTo>
                  <a:pt x="0" y="362394"/>
                </a:moveTo>
                <a:lnTo>
                  <a:pt x="3204845" y="362394"/>
                </a:lnTo>
                <a:lnTo>
                  <a:pt x="3204845" y="0"/>
                </a:lnTo>
                <a:lnTo>
                  <a:pt x="0" y="0"/>
                </a:lnTo>
                <a:lnTo>
                  <a:pt x="0" y="362394"/>
                </a:lnTo>
                <a:close/>
              </a:path>
            </a:pathLst>
          </a:custGeom>
          <a:solidFill>
            <a:srgbClr val="FFFFFF"/>
          </a:solidFill>
        </p:spPr>
        <p:txBody>
          <a:bodyPr wrap="square" lIns="0" tIns="0" rIns="0" bIns="0" rtlCol="0"/>
          <a:lstStyle/>
          <a:p/>
        </p:txBody>
      </p:sp>
      <p:sp>
        <p:nvSpPr>
          <p:cNvPr id="13" name="object 13"/>
          <p:cNvSpPr/>
          <p:nvPr/>
        </p:nvSpPr>
        <p:spPr>
          <a:xfrm>
            <a:off x="5627370" y="2152205"/>
            <a:ext cx="3204845" cy="362585"/>
          </a:xfrm>
          <a:custGeom>
            <a:avLst/>
            <a:gdLst/>
            <a:ahLst/>
            <a:cxnLst/>
            <a:rect l="l" t="t" r="r" b="b"/>
            <a:pathLst>
              <a:path w="3204845" h="362585">
                <a:moveTo>
                  <a:pt x="0" y="362394"/>
                </a:moveTo>
                <a:lnTo>
                  <a:pt x="3204845" y="362394"/>
                </a:lnTo>
                <a:lnTo>
                  <a:pt x="3204845" y="0"/>
                </a:lnTo>
                <a:lnTo>
                  <a:pt x="0" y="0"/>
                </a:lnTo>
                <a:lnTo>
                  <a:pt x="0" y="362394"/>
                </a:lnTo>
                <a:close/>
              </a:path>
            </a:pathLst>
          </a:custGeom>
          <a:ln w="9525">
            <a:solidFill>
              <a:srgbClr val="585858"/>
            </a:solidFill>
          </a:ln>
        </p:spPr>
        <p:txBody>
          <a:bodyPr wrap="square" lIns="0" tIns="0" rIns="0" bIns="0" rtlCol="0"/>
          <a:lstStyle/>
          <a:p/>
        </p:txBody>
      </p:sp>
      <p:sp>
        <p:nvSpPr>
          <p:cNvPr id="14" name="object 14"/>
          <p:cNvSpPr txBox="1"/>
          <p:nvPr/>
        </p:nvSpPr>
        <p:spPr>
          <a:xfrm>
            <a:off x="5627370" y="2211400"/>
            <a:ext cx="3200400" cy="240029"/>
          </a:xfrm>
          <a:prstGeom prst="rect">
            <a:avLst/>
          </a:prstGeom>
        </p:spPr>
        <p:txBody>
          <a:bodyPr vert="horz" wrap="square" lIns="0" tIns="13335" rIns="0" bIns="0" rtlCol="0">
            <a:spAutoFit/>
          </a:bodyPr>
          <a:lstStyle/>
          <a:p>
            <a:pPr marL="93980">
              <a:lnSpc>
                <a:spcPct val="100000"/>
              </a:lnSpc>
              <a:spcBef>
                <a:spcPts val="10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15" name="object 15"/>
          <p:cNvSpPr txBox="1"/>
          <p:nvPr/>
        </p:nvSpPr>
        <p:spPr>
          <a:xfrm>
            <a:off x="5627370" y="1661985"/>
            <a:ext cx="3204845" cy="362585"/>
          </a:xfrm>
          <a:prstGeom prst="rect">
            <a:avLst/>
          </a:prstGeom>
          <a:solidFill>
            <a:srgbClr val="FFFFFF"/>
          </a:solidFill>
          <a:ln w="9525">
            <a:solidFill>
              <a:srgbClr val="585858"/>
            </a:solidFill>
          </a:ln>
        </p:spPr>
        <p:txBody>
          <a:bodyPr vert="horz" wrap="square" lIns="0" tIns="71755" rIns="0" bIns="0" rtlCol="0">
            <a:spAutoFit/>
          </a:bodyPr>
          <a:lstStyle/>
          <a:p>
            <a:pPr marL="93980">
              <a:lnSpc>
                <a:spcPct val="100000"/>
              </a:lnSpc>
              <a:spcBef>
                <a:spcPts val="56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p:txBody>
      </p:sp>
      <p:sp>
        <p:nvSpPr>
          <p:cNvPr id="16" name="object 16"/>
          <p:cNvSpPr txBox="1"/>
          <p:nvPr/>
        </p:nvSpPr>
        <p:spPr>
          <a:xfrm>
            <a:off x="529996" y="1972627"/>
            <a:ext cx="3292475" cy="362585"/>
          </a:xfrm>
          <a:prstGeom prst="rect">
            <a:avLst/>
          </a:prstGeom>
          <a:solidFill>
            <a:srgbClr val="F1F6F8"/>
          </a:solidFill>
          <a:ln w="9525">
            <a:solidFill>
              <a:srgbClr val="000000"/>
            </a:solidFill>
          </a:ln>
        </p:spPr>
        <p:txBody>
          <a:bodyPr vert="horz" wrap="square" lIns="0" tIns="85090" rIns="0" bIns="0" rtlCol="0">
            <a:spAutoFit/>
          </a:bodyPr>
          <a:lstStyle/>
          <a:p>
            <a:pPr marL="114935">
              <a:lnSpc>
                <a:spcPct val="100000"/>
              </a:lnSpc>
              <a:spcBef>
                <a:spcPts val="670"/>
              </a:spcBef>
            </a:pPr>
            <a:r>
              <a:rPr sz="1000" b="1" dirty="0">
                <a:solidFill>
                  <a:srgbClr val="FF0000"/>
                </a:solidFill>
                <a:latin typeface="Courier New" panose="02070309020205020404"/>
                <a:cs typeface="Courier New" panose="02070309020205020404"/>
              </a:rPr>
              <a:t>c6</a:t>
            </a:r>
            <a:r>
              <a:rPr sz="1000" dirty="0">
                <a:latin typeface="Courier New" panose="02070309020205020404"/>
                <a:cs typeface="Courier New" panose="02070309020205020404"/>
              </a:rPr>
              <a:t>4493a658f6ffca1fc8884120c7f7b5c0940946</a:t>
            </a:r>
            <a:endParaRPr sz="1000">
              <a:latin typeface="Courier New" panose="02070309020205020404"/>
              <a:cs typeface="Courier New" panose="02070309020205020404"/>
            </a:endParaRPr>
          </a:p>
        </p:txBody>
      </p:sp>
      <p:sp>
        <p:nvSpPr>
          <p:cNvPr id="17" name="object 17"/>
          <p:cNvSpPr txBox="1"/>
          <p:nvPr/>
        </p:nvSpPr>
        <p:spPr>
          <a:xfrm>
            <a:off x="510336" y="2358974"/>
            <a:ext cx="2486025" cy="267335"/>
          </a:xfrm>
          <a:prstGeom prst="rect">
            <a:avLst/>
          </a:prstGeom>
        </p:spPr>
        <p:txBody>
          <a:bodyPr vert="horz" wrap="square" lIns="0" tIns="17145" rIns="0" bIns="0" rtlCol="0">
            <a:spAutoFit/>
          </a:bodyPr>
          <a:lstStyle/>
          <a:p>
            <a:pPr marL="12700">
              <a:lnSpc>
                <a:spcPct val="100000"/>
              </a:lnSpc>
              <a:spcBef>
                <a:spcPts val="135"/>
              </a:spcBef>
            </a:pPr>
            <a:r>
              <a:rPr sz="1400" spc="-5" dirty="0">
                <a:latin typeface="Trebuchet MS" panose="020B0603020202020204"/>
                <a:cs typeface="Trebuchet MS" panose="020B0603020202020204"/>
              </a:rPr>
              <a:t>First </a:t>
            </a:r>
            <a:r>
              <a:rPr sz="1550" b="1" i="1" dirty="0">
                <a:latin typeface="Times New Roman" panose="02020603050405020304"/>
                <a:cs typeface="Times New Roman" panose="02020603050405020304"/>
              </a:rPr>
              <a:t>k</a:t>
            </a:r>
            <a:r>
              <a:rPr sz="1400" b="1" dirty="0">
                <a:latin typeface="Times New Roman" panose="02020603050405020304"/>
                <a:cs typeface="Times New Roman" panose="02020603050405020304"/>
              </a:rPr>
              <a:t>-</a:t>
            </a:r>
            <a:r>
              <a:rPr sz="1400" dirty="0">
                <a:latin typeface="Trebuchet MS" panose="020B0603020202020204"/>
                <a:cs typeface="Trebuchet MS" panose="020B0603020202020204"/>
              </a:rPr>
              <a:t>bits </a:t>
            </a:r>
            <a:r>
              <a:rPr sz="1400" spc="-5" dirty="0">
                <a:latin typeface="Trebuchet MS" panose="020B0603020202020204"/>
                <a:cs typeface="Trebuchet MS" panose="020B0603020202020204"/>
              </a:rPr>
              <a:t>maps </a:t>
            </a:r>
            <a:r>
              <a:rPr sz="1400" spc="-10" dirty="0">
                <a:latin typeface="Trebuchet MS" panose="020B0603020202020204"/>
                <a:cs typeface="Trebuchet MS" panose="020B0603020202020204"/>
              </a:rPr>
              <a:t>to </a:t>
            </a:r>
            <a:r>
              <a:rPr sz="1400" dirty="0">
                <a:latin typeface="Trebuchet MS" panose="020B0603020202020204"/>
                <a:cs typeface="Trebuchet MS" panose="020B0603020202020204"/>
              </a:rPr>
              <a:t>zone</a:t>
            </a:r>
            <a:r>
              <a:rPr sz="1400" spc="-35" dirty="0">
                <a:latin typeface="Trebuchet MS" panose="020B0603020202020204"/>
                <a:cs typeface="Trebuchet MS" panose="020B0603020202020204"/>
              </a:rPr>
              <a:t> </a:t>
            </a:r>
            <a:r>
              <a:rPr sz="1400" spc="-5" dirty="0">
                <a:latin typeface="Trebuchet MS" panose="020B0603020202020204"/>
                <a:cs typeface="Trebuchet MS" panose="020B0603020202020204"/>
              </a:rPr>
              <a:t>index</a:t>
            </a:r>
            <a:endParaRPr sz="1400">
              <a:latin typeface="Trebuchet MS" panose="020B0603020202020204"/>
              <a:cs typeface="Trebuchet MS" panose="020B0603020202020204"/>
            </a:endParaRPr>
          </a:p>
        </p:txBody>
      </p:sp>
      <p:sp>
        <p:nvSpPr>
          <p:cNvPr id="18" name="object 18"/>
          <p:cNvSpPr/>
          <p:nvPr/>
        </p:nvSpPr>
        <p:spPr>
          <a:xfrm>
            <a:off x="3822065" y="2144395"/>
            <a:ext cx="1896110" cy="1593850"/>
          </a:xfrm>
          <a:custGeom>
            <a:avLst/>
            <a:gdLst/>
            <a:ahLst/>
            <a:cxnLst/>
            <a:rect l="l" t="t" r="r" b="b"/>
            <a:pathLst>
              <a:path w="1896110" h="1593850">
                <a:moveTo>
                  <a:pt x="1838578" y="1565466"/>
                </a:moveTo>
                <a:lnTo>
                  <a:pt x="1818513" y="1593596"/>
                </a:lnTo>
                <a:lnTo>
                  <a:pt x="1878515" y="1565910"/>
                </a:lnTo>
                <a:lnTo>
                  <a:pt x="1844421" y="1565910"/>
                </a:lnTo>
                <a:lnTo>
                  <a:pt x="1838578" y="1565466"/>
                </a:lnTo>
                <a:close/>
              </a:path>
              <a:path w="1896110" h="1593850">
                <a:moveTo>
                  <a:pt x="1838834" y="1546364"/>
                </a:moveTo>
                <a:lnTo>
                  <a:pt x="1845056" y="1556385"/>
                </a:lnTo>
                <a:lnTo>
                  <a:pt x="1838578" y="1565466"/>
                </a:lnTo>
                <a:lnTo>
                  <a:pt x="1844421" y="1565910"/>
                </a:lnTo>
                <a:lnTo>
                  <a:pt x="1845818" y="1546860"/>
                </a:lnTo>
                <a:lnTo>
                  <a:pt x="1838834" y="1546364"/>
                </a:lnTo>
                <a:close/>
              </a:path>
              <a:path w="1896110" h="1593850">
                <a:moveTo>
                  <a:pt x="1820926" y="1517523"/>
                </a:moveTo>
                <a:lnTo>
                  <a:pt x="1838834" y="1546364"/>
                </a:lnTo>
                <a:lnTo>
                  <a:pt x="1845818" y="1546860"/>
                </a:lnTo>
                <a:lnTo>
                  <a:pt x="1844421" y="1565910"/>
                </a:lnTo>
                <a:lnTo>
                  <a:pt x="1878515" y="1565910"/>
                </a:lnTo>
                <a:lnTo>
                  <a:pt x="1895856" y="1557909"/>
                </a:lnTo>
                <a:lnTo>
                  <a:pt x="1820926" y="1517523"/>
                </a:lnTo>
                <a:close/>
              </a:path>
              <a:path w="1896110" h="1593850">
                <a:moveTo>
                  <a:pt x="508" y="0"/>
                </a:moveTo>
                <a:lnTo>
                  <a:pt x="0" y="19050"/>
                </a:lnTo>
                <a:lnTo>
                  <a:pt x="44323" y="20193"/>
                </a:lnTo>
                <a:lnTo>
                  <a:pt x="88264" y="23494"/>
                </a:lnTo>
                <a:lnTo>
                  <a:pt x="131952" y="28829"/>
                </a:lnTo>
                <a:lnTo>
                  <a:pt x="175387" y="36322"/>
                </a:lnTo>
                <a:lnTo>
                  <a:pt x="218567" y="45719"/>
                </a:lnTo>
                <a:lnTo>
                  <a:pt x="261238" y="57023"/>
                </a:lnTo>
                <a:lnTo>
                  <a:pt x="303402" y="70104"/>
                </a:lnTo>
                <a:lnTo>
                  <a:pt x="345059" y="85090"/>
                </a:lnTo>
                <a:lnTo>
                  <a:pt x="386080" y="101600"/>
                </a:lnTo>
                <a:lnTo>
                  <a:pt x="426085" y="119761"/>
                </a:lnTo>
                <a:lnTo>
                  <a:pt x="465455" y="139573"/>
                </a:lnTo>
                <a:lnTo>
                  <a:pt x="503809" y="160781"/>
                </a:lnTo>
                <a:lnTo>
                  <a:pt x="541147" y="183387"/>
                </a:lnTo>
                <a:lnTo>
                  <a:pt x="577342" y="207391"/>
                </a:lnTo>
                <a:lnTo>
                  <a:pt x="612394" y="232537"/>
                </a:lnTo>
                <a:lnTo>
                  <a:pt x="646049" y="259080"/>
                </a:lnTo>
                <a:lnTo>
                  <a:pt x="678307" y="286512"/>
                </a:lnTo>
                <a:lnTo>
                  <a:pt x="709168" y="315087"/>
                </a:lnTo>
                <a:lnTo>
                  <a:pt x="738505" y="344678"/>
                </a:lnTo>
                <a:lnTo>
                  <a:pt x="766190" y="375031"/>
                </a:lnTo>
                <a:lnTo>
                  <a:pt x="791972" y="406400"/>
                </a:lnTo>
                <a:lnTo>
                  <a:pt x="816101" y="438404"/>
                </a:lnTo>
                <a:lnTo>
                  <a:pt x="838326" y="471169"/>
                </a:lnTo>
                <a:lnTo>
                  <a:pt x="858520" y="504444"/>
                </a:lnTo>
                <a:lnTo>
                  <a:pt x="876681" y="538353"/>
                </a:lnTo>
                <a:lnTo>
                  <a:pt x="899668" y="589915"/>
                </a:lnTo>
                <a:lnTo>
                  <a:pt x="917701" y="642238"/>
                </a:lnTo>
                <a:lnTo>
                  <a:pt x="930275" y="695325"/>
                </a:lnTo>
                <a:lnTo>
                  <a:pt x="937387" y="748538"/>
                </a:lnTo>
                <a:lnTo>
                  <a:pt x="939038" y="802386"/>
                </a:lnTo>
                <a:lnTo>
                  <a:pt x="939926" y="820801"/>
                </a:lnTo>
                <a:lnTo>
                  <a:pt x="947293" y="876173"/>
                </a:lnTo>
                <a:lnTo>
                  <a:pt x="960247" y="930910"/>
                </a:lnTo>
                <a:lnTo>
                  <a:pt x="978915" y="985012"/>
                </a:lnTo>
                <a:lnTo>
                  <a:pt x="1002538" y="1037971"/>
                </a:lnTo>
                <a:lnTo>
                  <a:pt x="1021207" y="1072769"/>
                </a:lnTo>
                <a:lnTo>
                  <a:pt x="1041908" y="1106932"/>
                </a:lnTo>
                <a:lnTo>
                  <a:pt x="1064640" y="1140460"/>
                </a:lnTo>
                <a:lnTo>
                  <a:pt x="1089279" y="1173226"/>
                </a:lnTo>
                <a:lnTo>
                  <a:pt x="1115822" y="1205230"/>
                </a:lnTo>
                <a:lnTo>
                  <a:pt x="1144015" y="1236218"/>
                </a:lnTo>
                <a:lnTo>
                  <a:pt x="1173861" y="1266444"/>
                </a:lnTo>
                <a:lnTo>
                  <a:pt x="1205357" y="1295527"/>
                </a:lnTo>
                <a:lnTo>
                  <a:pt x="1238250" y="1323594"/>
                </a:lnTo>
                <a:lnTo>
                  <a:pt x="1272539" y="1350391"/>
                </a:lnTo>
                <a:lnTo>
                  <a:pt x="1308100" y="1376045"/>
                </a:lnTo>
                <a:lnTo>
                  <a:pt x="1344930" y="1400429"/>
                </a:lnTo>
                <a:lnTo>
                  <a:pt x="1382902" y="1423416"/>
                </a:lnTo>
                <a:lnTo>
                  <a:pt x="1421892" y="1445006"/>
                </a:lnTo>
                <a:lnTo>
                  <a:pt x="1461897" y="1465199"/>
                </a:lnTo>
                <a:lnTo>
                  <a:pt x="1502790" y="1483614"/>
                </a:lnTo>
                <a:lnTo>
                  <a:pt x="1544320" y="1500378"/>
                </a:lnTo>
                <a:lnTo>
                  <a:pt x="1586738" y="1515618"/>
                </a:lnTo>
                <a:lnTo>
                  <a:pt x="1629664" y="1528953"/>
                </a:lnTo>
                <a:lnTo>
                  <a:pt x="1673098" y="1540383"/>
                </a:lnTo>
                <a:lnTo>
                  <a:pt x="1717039" y="1549908"/>
                </a:lnTo>
                <a:lnTo>
                  <a:pt x="1761363" y="1557528"/>
                </a:lnTo>
                <a:lnTo>
                  <a:pt x="1805939" y="1562989"/>
                </a:lnTo>
                <a:lnTo>
                  <a:pt x="1838578" y="1565466"/>
                </a:lnTo>
                <a:lnTo>
                  <a:pt x="1845056" y="1556385"/>
                </a:lnTo>
                <a:lnTo>
                  <a:pt x="1838834" y="1546364"/>
                </a:lnTo>
                <a:lnTo>
                  <a:pt x="1808226" y="1544193"/>
                </a:lnTo>
                <a:lnTo>
                  <a:pt x="1764664" y="1538732"/>
                </a:lnTo>
                <a:lnTo>
                  <a:pt x="1721104" y="1531366"/>
                </a:lnTo>
                <a:lnTo>
                  <a:pt x="1678051" y="1521968"/>
                </a:lnTo>
                <a:lnTo>
                  <a:pt x="1635379" y="1510792"/>
                </a:lnTo>
                <a:lnTo>
                  <a:pt x="1593214" y="1497711"/>
                </a:lnTo>
                <a:lnTo>
                  <a:pt x="1551559" y="1482725"/>
                </a:lnTo>
                <a:lnTo>
                  <a:pt x="1510664" y="1466215"/>
                </a:lnTo>
                <a:lnTo>
                  <a:pt x="1470533" y="1448054"/>
                </a:lnTo>
                <a:lnTo>
                  <a:pt x="1431163" y="1428369"/>
                </a:lnTo>
                <a:lnTo>
                  <a:pt x="1392809" y="1407160"/>
                </a:lnTo>
                <a:lnTo>
                  <a:pt x="1355471" y="1384554"/>
                </a:lnTo>
                <a:lnTo>
                  <a:pt x="1319276" y="1360551"/>
                </a:lnTo>
                <a:lnTo>
                  <a:pt x="1284224" y="1335405"/>
                </a:lnTo>
                <a:lnTo>
                  <a:pt x="1250569" y="1309116"/>
                </a:lnTo>
                <a:lnTo>
                  <a:pt x="1218311" y="1281557"/>
                </a:lnTo>
                <a:lnTo>
                  <a:pt x="1187450" y="1252982"/>
                </a:lnTo>
                <a:lnTo>
                  <a:pt x="1158113" y="1223391"/>
                </a:lnTo>
                <a:lnTo>
                  <a:pt x="1130427" y="1193038"/>
                </a:lnTo>
                <a:lnTo>
                  <a:pt x="1104519" y="1161796"/>
                </a:lnTo>
                <a:lnTo>
                  <a:pt x="1080389" y="1129792"/>
                </a:lnTo>
                <a:lnTo>
                  <a:pt x="1058164" y="1097026"/>
                </a:lnTo>
                <a:lnTo>
                  <a:pt x="1037971" y="1063752"/>
                </a:lnTo>
                <a:lnTo>
                  <a:pt x="1019810" y="1029969"/>
                </a:lnTo>
                <a:lnTo>
                  <a:pt x="996696" y="978281"/>
                </a:lnTo>
                <a:lnTo>
                  <a:pt x="978662" y="925830"/>
                </a:lnTo>
                <a:lnTo>
                  <a:pt x="965962" y="872998"/>
                </a:lnTo>
                <a:lnTo>
                  <a:pt x="958976" y="819785"/>
                </a:lnTo>
                <a:lnTo>
                  <a:pt x="957326" y="765302"/>
                </a:lnTo>
                <a:lnTo>
                  <a:pt x="956310" y="746760"/>
                </a:lnTo>
                <a:lnTo>
                  <a:pt x="949071" y="691515"/>
                </a:lnTo>
                <a:lnTo>
                  <a:pt x="935863" y="636651"/>
                </a:lnTo>
                <a:lnTo>
                  <a:pt x="917321" y="582549"/>
                </a:lnTo>
                <a:lnTo>
                  <a:pt x="893445" y="529336"/>
                </a:lnTo>
                <a:lnTo>
                  <a:pt x="874902" y="494665"/>
                </a:lnTo>
                <a:lnTo>
                  <a:pt x="854075" y="460502"/>
                </a:lnTo>
                <a:lnTo>
                  <a:pt x="831342" y="426974"/>
                </a:lnTo>
                <a:lnTo>
                  <a:pt x="806704" y="394207"/>
                </a:lnTo>
                <a:lnTo>
                  <a:pt x="780161" y="362331"/>
                </a:lnTo>
                <a:lnTo>
                  <a:pt x="752094" y="331343"/>
                </a:lnTo>
                <a:lnTo>
                  <a:pt x="722122" y="301117"/>
                </a:lnTo>
                <a:lnTo>
                  <a:pt x="690626" y="272034"/>
                </a:lnTo>
                <a:lnTo>
                  <a:pt x="657860" y="243967"/>
                </a:lnTo>
                <a:lnTo>
                  <a:pt x="623443" y="217169"/>
                </a:lnTo>
                <a:lnTo>
                  <a:pt x="587883" y="191516"/>
                </a:lnTo>
                <a:lnTo>
                  <a:pt x="551052" y="167131"/>
                </a:lnTo>
                <a:lnTo>
                  <a:pt x="513080" y="144144"/>
                </a:lnTo>
                <a:lnTo>
                  <a:pt x="473963" y="122555"/>
                </a:lnTo>
                <a:lnTo>
                  <a:pt x="434086" y="102488"/>
                </a:lnTo>
                <a:lnTo>
                  <a:pt x="393192" y="83947"/>
                </a:lnTo>
                <a:lnTo>
                  <a:pt x="351536" y="67056"/>
                </a:lnTo>
                <a:lnTo>
                  <a:pt x="309118" y="51943"/>
                </a:lnTo>
                <a:lnTo>
                  <a:pt x="266064" y="38607"/>
                </a:lnTo>
                <a:lnTo>
                  <a:pt x="222631" y="27050"/>
                </a:lnTo>
                <a:lnTo>
                  <a:pt x="178562" y="17525"/>
                </a:lnTo>
                <a:lnTo>
                  <a:pt x="134238" y="9906"/>
                </a:lnTo>
                <a:lnTo>
                  <a:pt x="89662" y="4444"/>
                </a:lnTo>
                <a:lnTo>
                  <a:pt x="44831" y="1143"/>
                </a:lnTo>
                <a:lnTo>
                  <a:pt x="508" y="0"/>
                </a:lnTo>
                <a:close/>
              </a:path>
            </a:pathLst>
          </a:custGeom>
          <a:solidFill>
            <a:srgbClr val="585858"/>
          </a:solidFill>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23865" y="1504086"/>
            <a:ext cx="3423285" cy="3094990"/>
          </a:xfrm>
          <a:custGeom>
            <a:avLst/>
            <a:gdLst/>
            <a:ahLst/>
            <a:cxnLst/>
            <a:rect l="l" t="t" r="r" b="b"/>
            <a:pathLst>
              <a:path w="3423284" h="3094990">
                <a:moveTo>
                  <a:pt x="0" y="3094863"/>
                </a:moveTo>
                <a:lnTo>
                  <a:pt x="3423285" y="3094863"/>
                </a:lnTo>
                <a:lnTo>
                  <a:pt x="3423285" y="0"/>
                </a:lnTo>
                <a:lnTo>
                  <a:pt x="0" y="0"/>
                </a:lnTo>
                <a:lnTo>
                  <a:pt x="0" y="3094863"/>
                </a:lnTo>
                <a:close/>
              </a:path>
            </a:pathLst>
          </a:custGeom>
          <a:solidFill>
            <a:srgbClr val="B7B7B7"/>
          </a:solidFill>
        </p:spPr>
        <p:txBody>
          <a:bodyPr wrap="square" lIns="0" tIns="0" rIns="0" bIns="0" rtlCol="0"/>
          <a:lstStyle/>
          <a:p/>
        </p:txBody>
      </p:sp>
      <p:sp>
        <p:nvSpPr>
          <p:cNvPr id="3" name="object 3"/>
          <p:cNvSpPr txBox="1">
            <a:spLocks noGrp="1"/>
          </p:cNvSpPr>
          <p:nvPr>
            <p:ph type="title"/>
          </p:nvPr>
        </p:nvSpPr>
        <p:spPr>
          <a:xfrm>
            <a:off x="390550" y="281762"/>
            <a:ext cx="5046980" cy="454025"/>
          </a:xfrm>
          <a:prstGeom prst="rect">
            <a:avLst/>
          </a:prstGeom>
        </p:spPr>
        <p:txBody>
          <a:bodyPr vert="horz" wrap="square" lIns="0" tIns="13970" rIns="0" bIns="0" rtlCol="0">
            <a:spAutoFit/>
          </a:bodyPr>
          <a:lstStyle/>
          <a:p>
            <a:pPr marL="12700">
              <a:lnSpc>
                <a:spcPct val="100000"/>
              </a:lnSpc>
              <a:spcBef>
                <a:spcPts val="110"/>
              </a:spcBef>
            </a:pPr>
            <a:r>
              <a:rPr sz="2800" dirty="0">
                <a:solidFill>
                  <a:srgbClr val="000000"/>
                </a:solidFill>
              </a:rPr>
              <a:t>Partitioning </a:t>
            </a:r>
            <a:r>
              <a:rPr sz="2800" spc="-5" dirty="0">
                <a:solidFill>
                  <a:srgbClr val="000000"/>
                </a:solidFill>
              </a:rPr>
              <a:t>in </a:t>
            </a:r>
            <a:r>
              <a:rPr sz="2800" spc="10" dirty="0">
                <a:solidFill>
                  <a:srgbClr val="000000"/>
                </a:solidFill>
              </a:rPr>
              <a:t>Consensus</a:t>
            </a:r>
            <a:r>
              <a:rPr sz="2800" spc="-245" dirty="0">
                <a:solidFill>
                  <a:srgbClr val="000000"/>
                </a:solidFill>
              </a:rPr>
              <a:t> </a:t>
            </a:r>
            <a:r>
              <a:rPr sz="2800" spc="10" dirty="0">
                <a:solidFill>
                  <a:srgbClr val="000000"/>
                </a:solidFill>
              </a:rPr>
              <a:t>Zones</a:t>
            </a:r>
            <a:endParaRPr sz="2800"/>
          </a:p>
        </p:txBody>
      </p:sp>
      <p:sp>
        <p:nvSpPr>
          <p:cNvPr id="4" name="object 4"/>
          <p:cNvSpPr txBox="1"/>
          <p:nvPr/>
        </p:nvSpPr>
        <p:spPr>
          <a:xfrm>
            <a:off x="5627370" y="4050982"/>
            <a:ext cx="3204845" cy="362585"/>
          </a:xfrm>
          <a:prstGeom prst="rect">
            <a:avLst/>
          </a:prstGeom>
          <a:solidFill>
            <a:srgbClr val="FFFFFF"/>
          </a:solidFill>
          <a:ln w="9525">
            <a:solidFill>
              <a:srgbClr val="585858"/>
            </a:solidFill>
          </a:ln>
        </p:spPr>
        <p:txBody>
          <a:bodyPr vert="horz" wrap="square" lIns="0" tIns="62865" rIns="0" bIns="0" rtlCol="0">
            <a:spAutoFit/>
          </a:bodyPr>
          <a:lstStyle/>
          <a:p>
            <a:pPr marL="93980">
              <a:lnSpc>
                <a:spcPct val="100000"/>
              </a:lnSpc>
              <a:spcBef>
                <a:spcPts val="49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550" b="1" i="1" spc="-5" dirty="0">
                <a:latin typeface="Times New Roman" panose="02020603050405020304"/>
                <a:cs typeface="Times New Roman" panose="02020603050405020304"/>
              </a:rPr>
              <a:t>n</a:t>
            </a:r>
            <a:r>
              <a:rPr sz="1400" b="1" spc="-5"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5" name="object 5"/>
          <p:cNvSpPr/>
          <p:nvPr/>
        </p:nvSpPr>
        <p:spPr>
          <a:xfrm>
            <a:off x="5627370" y="3132645"/>
            <a:ext cx="3204845" cy="362585"/>
          </a:xfrm>
          <a:custGeom>
            <a:avLst/>
            <a:gdLst/>
            <a:ahLst/>
            <a:cxnLst/>
            <a:rect l="l" t="t" r="r" b="b"/>
            <a:pathLst>
              <a:path w="3204845" h="362585">
                <a:moveTo>
                  <a:pt x="0" y="362394"/>
                </a:moveTo>
                <a:lnTo>
                  <a:pt x="3204845" y="362394"/>
                </a:lnTo>
                <a:lnTo>
                  <a:pt x="3204845" y="0"/>
                </a:lnTo>
                <a:lnTo>
                  <a:pt x="0" y="0"/>
                </a:lnTo>
                <a:lnTo>
                  <a:pt x="0" y="362394"/>
                </a:lnTo>
                <a:close/>
              </a:path>
            </a:pathLst>
          </a:custGeom>
          <a:solidFill>
            <a:srgbClr val="FFFFFF"/>
          </a:solidFill>
        </p:spPr>
        <p:txBody>
          <a:bodyPr wrap="square" lIns="0" tIns="0" rIns="0" bIns="0" rtlCol="0"/>
          <a:lstStyle/>
          <a:p/>
        </p:txBody>
      </p:sp>
      <p:sp>
        <p:nvSpPr>
          <p:cNvPr id="6" name="object 6"/>
          <p:cNvSpPr/>
          <p:nvPr/>
        </p:nvSpPr>
        <p:spPr>
          <a:xfrm>
            <a:off x="5627370" y="3132645"/>
            <a:ext cx="3204845" cy="362585"/>
          </a:xfrm>
          <a:custGeom>
            <a:avLst/>
            <a:gdLst/>
            <a:ahLst/>
            <a:cxnLst/>
            <a:rect l="l" t="t" r="r" b="b"/>
            <a:pathLst>
              <a:path w="3204845" h="362585">
                <a:moveTo>
                  <a:pt x="0" y="362394"/>
                </a:moveTo>
                <a:lnTo>
                  <a:pt x="3204845" y="362394"/>
                </a:lnTo>
                <a:lnTo>
                  <a:pt x="3204845" y="0"/>
                </a:lnTo>
                <a:lnTo>
                  <a:pt x="0" y="0"/>
                </a:lnTo>
                <a:lnTo>
                  <a:pt x="0" y="362394"/>
                </a:lnTo>
                <a:close/>
              </a:path>
            </a:pathLst>
          </a:custGeom>
          <a:ln w="9525">
            <a:solidFill>
              <a:srgbClr val="585858"/>
            </a:solidFill>
          </a:ln>
        </p:spPr>
        <p:txBody>
          <a:bodyPr wrap="square" lIns="0" tIns="0" rIns="0" bIns="0" rtlCol="0"/>
          <a:lstStyle/>
          <a:p/>
        </p:txBody>
      </p:sp>
      <p:sp>
        <p:nvSpPr>
          <p:cNvPr id="7" name="object 7"/>
          <p:cNvSpPr txBox="1"/>
          <p:nvPr/>
        </p:nvSpPr>
        <p:spPr>
          <a:xfrm>
            <a:off x="5627370" y="3192907"/>
            <a:ext cx="3200400" cy="239395"/>
          </a:xfrm>
          <a:prstGeom prst="rect">
            <a:avLst/>
          </a:prstGeom>
        </p:spPr>
        <p:txBody>
          <a:bodyPr vert="horz" wrap="square" lIns="0" tIns="12700" rIns="0" bIns="0" rtlCol="0">
            <a:spAutoFit/>
          </a:bodyPr>
          <a:lstStyle/>
          <a:p>
            <a:pPr marL="93980">
              <a:lnSpc>
                <a:spcPct val="100000"/>
              </a:lnSpc>
              <a:spcBef>
                <a:spcPts val="100"/>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3</a:t>
            </a:r>
            <a:endParaRPr sz="1400">
              <a:latin typeface="Times New Roman" panose="02020603050405020304"/>
              <a:cs typeface="Times New Roman" panose="02020603050405020304"/>
            </a:endParaRPr>
          </a:p>
        </p:txBody>
      </p:sp>
      <p:sp>
        <p:nvSpPr>
          <p:cNvPr id="8" name="object 8"/>
          <p:cNvSpPr/>
          <p:nvPr/>
        </p:nvSpPr>
        <p:spPr>
          <a:xfrm>
            <a:off x="5627370" y="2642425"/>
            <a:ext cx="3204845" cy="362585"/>
          </a:xfrm>
          <a:custGeom>
            <a:avLst/>
            <a:gdLst/>
            <a:ahLst/>
            <a:cxnLst/>
            <a:rect l="l" t="t" r="r" b="b"/>
            <a:pathLst>
              <a:path w="3204845" h="362585">
                <a:moveTo>
                  <a:pt x="0" y="362394"/>
                </a:moveTo>
                <a:lnTo>
                  <a:pt x="3204845" y="362394"/>
                </a:lnTo>
                <a:lnTo>
                  <a:pt x="3204845" y="0"/>
                </a:lnTo>
                <a:lnTo>
                  <a:pt x="0" y="0"/>
                </a:lnTo>
                <a:lnTo>
                  <a:pt x="0" y="362394"/>
                </a:lnTo>
                <a:close/>
              </a:path>
            </a:pathLst>
          </a:custGeom>
          <a:solidFill>
            <a:srgbClr val="FFFFFF"/>
          </a:solidFill>
        </p:spPr>
        <p:txBody>
          <a:bodyPr wrap="square" lIns="0" tIns="0" rIns="0" bIns="0" rtlCol="0"/>
          <a:lstStyle/>
          <a:p/>
        </p:txBody>
      </p:sp>
      <p:sp>
        <p:nvSpPr>
          <p:cNvPr id="9" name="object 9"/>
          <p:cNvSpPr/>
          <p:nvPr/>
        </p:nvSpPr>
        <p:spPr>
          <a:xfrm>
            <a:off x="5627370" y="2642425"/>
            <a:ext cx="3204845" cy="362585"/>
          </a:xfrm>
          <a:custGeom>
            <a:avLst/>
            <a:gdLst/>
            <a:ahLst/>
            <a:cxnLst/>
            <a:rect l="l" t="t" r="r" b="b"/>
            <a:pathLst>
              <a:path w="3204845" h="362585">
                <a:moveTo>
                  <a:pt x="0" y="362394"/>
                </a:moveTo>
                <a:lnTo>
                  <a:pt x="3204845" y="362394"/>
                </a:lnTo>
                <a:lnTo>
                  <a:pt x="3204845" y="0"/>
                </a:lnTo>
                <a:lnTo>
                  <a:pt x="0" y="0"/>
                </a:lnTo>
                <a:lnTo>
                  <a:pt x="0" y="362394"/>
                </a:lnTo>
                <a:close/>
              </a:path>
            </a:pathLst>
          </a:custGeom>
          <a:ln w="9525">
            <a:solidFill>
              <a:srgbClr val="585858"/>
            </a:solidFill>
          </a:ln>
        </p:spPr>
        <p:txBody>
          <a:bodyPr wrap="square" lIns="0" tIns="0" rIns="0" bIns="0" rtlCol="0"/>
          <a:lstStyle/>
          <a:p/>
        </p:txBody>
      </p:sp>
      <p:sp>
        <p:nvSpPr>
          <p:cNvPr id="10" name="object 10"/>
          <p:cNvSpPr txBox="1"/>
          <p:nvPr/>
        </p:nvSpPr>
        <p:spPr>
          <a:xfrm>
            <a:off x="5627370" y="2702128"/>
            <a:ext cx="3200400" cy="240029"/>
          </a:xfrm>
          <a:prstGeom prst="rect">
            <a:avLst/>
          </a:prstGeom>
        </p:spPr>
        <p:txBody>
          <a:bodyPr vert="horz" wrap="square" lIns="0" tIns="13335" rIns="0" bIns="0" rtlCol="0">
            <a:spAutoFit/>
          </a:bodyPr>
          <a:lstStyle/>
          <a:p>
            <a:pPr marL="93980">
              <a:lnSpc>
                <a:spcPct val="100000"/>
              </a:lnSpc>
              <a:spcBef>
                <a:spcPts val="10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2</a:t>
            </a:r>
            <a:endParaRPr sz="1400">
              <a:latin typeface="Times New Roman" panose="02020603050405020304"/>
              <a:cs typeface="Times New Roman" panose="02020603050405020304"/>
            </a:endParaRPr>
          </a:p>
        </p:txBody>
      </p:sp>
      <p:sp>
        <p:nvSpPr>
          <p:cNvPr id="11" name="object 11"/>
          <p:cNvSpPr txBox="1"/>
          <p:nvPr/>
        </p:nvSpPr>
        <p:spPr>
          <a:xfrm>
            <a:off x="7043166" y="3613530"/>
            <a:ext cx="433070" cy="239395"/>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panose="020B0604020202020204"/>
                <a:cs typeface="Arial" panose="020B0604020202020204"/>
              </a:rPr>
              <a:t>…</a:t>
            </a:r>
            <a:r>
              <a:rPr sz="1400" b="1" spc="-70" dirty="0">
                <a:latin typeface="Arial" panose="020B0604020202020204"/>
                <a:cs typeface="Arial" panose="020B0604020202020204"/>
              </a:rPr>
              <a:t> </a:t>
            </a:r>
            <a:r>
              <a:rPr sz="1400" b="1" dirty="0">
                <a:latin typeface="Arial" panose="020B0604020202020204"/>
                <a:cs typeface="Arial" panose="020B0604020202020204"/>
              </a:rPr>
              <a:t>…</a:t>
            </a:r>
            <a:endParaRPr sz="1400">
              <a:latin typeface="Arial" panose="020B0604020202020204"/>
              <a:cs typeface="Arial" panose="020B0604020202020204"/>
            </a:endParaRPr>
          </a:p>
        </p:txBody>
      </p:sp>
      <p:sp>
        <p:nvSpPr>
          <p:cNvPr id="12" name="object 12"/>
          <p:cNvSpPr txBox="1"/>
          <p:nvPr/>
        </p:nvSpPr>
        <p:spPr>
          <a:xfrm>
            <a:off x="506069" y="1023569"/>
            <a:ext cx="1949450" cy="316865"/>
          </a:xfrm>
          <a:prstGeom prst="rect">
            <a:avLst/>
          </a:prstGeom>
        </p:spPr>
        <p:txBody>
          <a:bodyPr vert="horz" wrap="square" lIns="0" tIns="13970" rIns="0" bIns="0" rtlCol="0">
            <a:spAutoFit/>
          </a:bodyPr>
          <a:lstStyle/>
          <a:p>
            <a:pPr marL="12700">
              <a:lnSpc>
                <a:spcPct val="100000"/>
              </a:lnSpc>
              <a:spcBef>
                <a:spcPts val="110"/>
              </a:spcBef>
            </a:pPr>
            <a:r>
              <a:rPr sz="1800" dirty="0">
                <a:latin typeface="Trebuchet MS" panose="020B0603020202020204"/>
                <a:cs typeface="Trebuchet MS" panose="020B0603020202020204"/>
              </a:rPr>
              <a:t>Zone </a:t>
            </a:r>
            <a:r>
              <a:rPr sz="1800" spc="-5" dirty="0">
                <a:latin typeface="Trebuchet MS" panose="020B0603020202020204"/>
                <a:cs typeface="Trebuchet MS" panose="020B0603020202020204"/>
              </a:rPr>
              <a:t>Count:</a:t>
            </a:r>
            <a:r>
              <a:rPr sz="1800" spc="-55" dirty="0">
                <a:latin typeface="Trebuchet MS" panose="020B0603020202020204"/>
                <a:cs typeface="Trebuchet MS" panose="020B0603020202020204"/>
              </a:rPr>
              <a:t> </a:t>
            </a:r>
            <a:r>
              <a:rPr sz="1900" b="1" i="1" spc="-10" dirty="0">
                <a:latin typeface="Times New Roman" panose="02020603050405020304"/>
                <a:cs typeface="Times New Roman" panose="02020603050405020304"/>
              </a:rPr>
              <a:t>n</a:t>
            </a:r>
            <a:r>
              <a:rPr sz="1800" spc="-10" dirty="0">
                <a:latin typeface="Times New Roman" panose="02020603050405020304"/>
                <a:cs typeface="Times New Roman" panose="02020603050405020304"/>
              </a:rPr>
              <a:t>=2^</a:t>
            </a:r>
            <a:r>
              <a:rPr sz="1900" b="1" i="1" spc="-10" dirty="0">
                <a:latin typeface="Times New Roman" panose="02020603050405020304"/>
                <a:cs typeface="Times New Roman" panose="02020603050405020304"/>
              </a:rPr>
              <a:t>k</a:t>
            </a:r>
            <a:endParaRPr sz="1900">
              <a:latin typeface="Times New Roman" panose="02020603050405020304"/>
              <a:cs typeface="Times New Roman" panose="02020603050405020304"/>
            </a:endParaRPr>
          </a:p>
        </p:txBody>
      </p:sp>
      <p:sp>
        <p:nvSpPr>
          <p:cNvPr id="13" name="object 13"/>
          <p:cNvSpPr txBox="1"/>
          <p:nvPr/>
        </p:nvSpPr>
        <p:spPr>
          <a:xfrm>
            <a:off x="506069" y="1742008"/>
            <a:ext cx="1115060" cy="240029"/>
          </a:xfrm>
          <a:prstGeom prst="rect">
            <a:avLst/>
          </a:prstGeom>
        </p:spPr>
        <p:txBody>
          <a:bodyPr vert="horz" wrap="square" lIns="0" tIns="13335" rIns="0" bIns="0" rtlCol="0">
            <a:spAutoFit/>
          </a:bodyPr>
          <a:lstStyle/>
          <a:p>
            <a:pPr marL="12700">
              <a:lnSpc>
                <a:spcPct val="100000"/>
              </a:lnSpc>
              <a:spcBef>
                <a:spcPts val="105"/>
              </a:spcBef>
            </a:pPr>
            <a:r>
              <a:rPr sz="1400" spc="-5" dirty="0">
                <a:latin typeface="Trebuchet MS" panose="020B0603020202020204"/>
                <a:cs typeface="Trebuchet MS" panose="020B0603020202020204"/>
              </a:rPr>
              <a:t>User</a:t>
            </a:r>
            <a:r>
              <a:rPr sz="1400" spc="-60" dirty="0">
                <a:latin typeface="Trebuchet MS" panose="020B0603020202020204"/>
                <a:cs typeface="Trebuchet MS" panose="020B0603020202020204"/>
              </a:rPr>
              <a:t> </a:t>
            </a:r>
            <a:r>
              <a:rPr sz="1400" dirty="0">
                <a:latin typeface="Trebuchet MS" panose="020B0603020202020204"/>
                <a:cs typeface="Trebuchet MS" panose="020B0603020202020204"/>
              </a:rPr>
              <a:t>Address:</a:t>
            </a:r>
            <a:endParaRPr sz="1400">
              <a:latin typeface="Trebuchet MS" panose="020B0603020202020204"/>
              <a:cs typeface="Trebuchet MS" panose="020B0603020202020204"/>
            </a:endParaRPr>
          </a:p>
        </p:txBody>
      </p:sp>
      <p:sp>
        <p:nvSpPr>
          <p:cNvPr id="14" name="object 14"/>
          <p:cNvSpPr txBox="1"/>
          <p:nvPr/>
        </p:nvSpPr>
        <p:spPr>
          <a:xfrm>
            <a:off x="506069" y="3238627"/>
            <a:ext cx="1014094"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Trebuchet MS" panose="020B0603020202020204"/>
                <a:cs typeface="Trebuchet MS" panose="020B0603020202020204"/>
              </a:rPr>
              <a:t>Transaction:</a:t>
            </a:r>
            <a:endParaRPr sz="1400">
              <a:latin typeface="Trebuchet MS" panose="020B0603020202020204"/>
              <a:cs typeface="Trebuchet MS" panose="020B0603020202020204"/>
            </a:endParaRPr>
          </a:p>
        </p:txBody>
      </p:sp>
      <p:sp>
        <p:nvSpPr>
          <p:cNvPr id="15" name="object 15"/>
          <p:cNvSpPr/>
          <p:nvPr/>
        </p:nvSpPr>
        <p:spPr>
          <a:xfrm>
            <a:off x="5627370" y="2152205"/>
            <a:ext cx="3204845" cy="362585"/>
          </a:xfrm>
          <a:custGeom>
            <a:avLst/>
            <a:gdLst/>
            <a:ahLst/>
            <a:cxnLst/>
            <a:rect l="l" t="t" r="r" b="b"/>
            <a:pathLst>
              <a:path w="3204845" h="362585">
                <a:moveTo>
                  <a:pt x="0" y="362394"/>
                </a:moveTo>
                <a:lnTo>
                  <a:pt x="3204845" y="362394"/>
                </a:lnTo>
                <a:lnTo>
                  <a:pt x="3204845" y="0"/>
                </a:lnTo>
                <a:lnTo>
                  <a:pt x="0" y="0"/>
                </a:lnTo>
                <a:lnTo>
                  <a:pt x="0" y="362394"/>
                </a:lnTo>
                <a:close/>
              </a:path>
            </a:pathLst>
          </a:custGeom>
          <a:solidFill>
            <a:srgbClr val="FFFFFF"/>
          </a:solidFill>
        </p:spPr>
        <p:txBody>
          <a:bodyPr wrap="square" lIns="0" tIns="0" rIns="0" bIns="0" rtlCol="0"/>
          <a:lstStyle/>
          <a:p/>
        </p:txBody>
      </p:sp>
      <p:sp>
        <p:nvSpPr>
          <p:cNvPr id="16" name="object 16"/>
          <p:cNvSpPr/>
          <p:nvPr/>
        </p:nvSpPr>
        <p:spPr>
          <a:xfrm>
            <a:off x="5627370" y="2152205"/>
            <a:ext cx="3204845" cy="362585"/>
          </a:xfrm>
          <a:custGeom>
            <a:avLst/>
            <a:gdLst/>
            <a:ahLst/>
            <a:cxnLst/>
            <a:rect l="l" t="t" r="r" b="b"/>
            <a:pathLst>
              <a:path w="3204845" h="362585">
                <a:moveTo>
                  <a:pt x="0" y="362394"/>
                </a:moveTo>
                <a:lnTo>
                  <a:pt x="3204845" y="362394"/>
                </a:lnTo>
                <a:lnTo>
                  <a:pt x="3204845" y="0"/>
                </a:lnTo>
                <a:lnTo>
                  <a:pt x="0" y="0"/>
                </a:lnTo>
                <a:lnTo>
                  <a:pt x="0" y="362394"/>
                </a:lnTo>
                <a:close/>
              </a:path>
            </a:pathLst>
          </a:custGeom>
          <a:ln w="9525">
            <a:solidFill>
              <a:srgbClr val="585858"/>
            </a:solidFill>
          </a:ln>
        </p:spPr>
        <p:txBody>
          <a:bodyPr wrap="square" lIns="0" tIns="0" rIns="0" bIns="0" rtlCol="0"/>
          <a:lstStyle/>
          <a:p/>
        </p:txBody>
      </p:sp>
      <p:sp>
        <p:nvSpPr>
          <p:cNvPr id="17" name="object 17"/>
          <p:cNvSpPr txBox="1"/>
          <p:nvPr/>
        </p:nvSpPr>
        <p:spPr>
          <a:xfrm>
            <a:off x="5627370" y="2211400"/>
            <a:ext cx="3200400" cy="240029"/>
          </a:xfrm>
          <a:prstGeom prst="rect">
            <a:avLst/>
          </a:prstGeom>
        </p:spPr>
        <p:txBody>
          <a:bodyPr vert="horz" wrap="square" lIns="0" tIns="13335" rIns="0" bIns="0" rtlCol="0">
            <a:spAutoFit/>
          </a:bodyPr>
          <a:lstStyle/>
          <a:p>
            <a:pPr marL="93980">
              <a:lnSpc>
                <a:spcPct val="100000"/>
              </a:lnSpc>
              <a:spcBef>
                <a:spcPts val="10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10" dirty="0">
                <a:latin typeface="Trebuchet MS" panose="020B0603020202020204"/>
                <a:cs typeface="Trebuchet MS" panose="020B0603020202020204"/>
              </a:rPr>
              <a:t>#</a:t>
            </a:r>
            <a:r>
              <a:rPr sz="1400" b="1" spc="-10" dirty="0">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
        <p:nvSpPr>
          <p:cNvPr id="18" name="object 18"/>
          <p:cNvSpPr txBox="1"/>
          <p:nvPr/>
        </p:nvSpPr>
        <p:spPr>
          <a:xfrm>
            <a:off x="5627370" y="1661985"/>
            <a:ext cx="3204845" cy="362585"/>
          </a:xfrm>
          <a:prstGeom prst="rect">
            <a:avLst/>
          </a:prstGeom>
          <a:solidFill>
            <a:srgbClr val="FFFFFF"/>
          </a:solidFill>
          <a:ln w="9525">
            <a:solidFill>
              <a:srgbClr val="585858"/>
            </a:solidFill>
          </a:ln>
        </p:spPr>
        <p:txBody>
          <a:bodyPr vert="horz" wrap="square" lIns="0" tIns="71755" rIns="0" bIns="0" rtlCol="0">
            <a:spAutoFit/>
          </a:bodyPr>
          <a:lstStyle/>
          <a:p>
            <a:pPr marL="93980">
              <a:lnSpc>
                <a:spcPct val="100000"/>
              </a:lnSpc>
              <a:spcBef>
                <a:spcPts val="565"/>
              </a:spcBef>
            </a:pPr>
            <a:r>
              <a:rPr sz="1400" spc="-5" dirty="0">
                <a:latin typeface="Trebuchet MS" panose="020B0603020202020204"/>
                <a:cs typeface="Trebuchet MS" panose="020B0603020202020204"/>
              </a:rPr>
              <a:t>Consensus </a:t>
            </a:r>
            <a:r>
              <a:rPr sz="1400" spc="-10" dirty="0">
                <a:latin typeface="Trebuchet MS" panose="020B0603020202020204"/>
                <a:cs typeface="Trebuchet MS" panose="020B0603020202020204"/>
              </a:rPr>
              <a:t>Zone</a:t>
            </a:r>
            <a:r>
              <a:rPr sz="1400" spc="10" dirty="0">
                <a:latin typeface="Trebuchet MS" panose="020B0603020202020204"/>
                <a:cs typeface="Trebuchet MS" panose="020B0603020202020204"/>
              </a:rPr>
              <a:t> </a:t>
            </a:r>
            <a:r>
              <a:rPr sz="1400" spc="-5" dirty="0">
                <a:latin typeface="Trebuchet MS" panose="020B0603020202020204"/>
                <a:cs typeface="Trebuchet MS" panose="020B0603020202020204"/>
              </a:rPr>
              <a:t>#</a:t>
            </a:r>
            <a:r>
              <a:rPr sz="1400" b="1" spc="-5" dirty="0">
                <a:latin typeface="Times New Roman" panose="02020603050405020304"/>
                <a:cs typeface="Times New Roman" panose="02020603050405020304"/>
              </a:rPr>
              <a:t>0</a:t>
            </a:r>
            <a:endParaRPr sz="1400">
              <a:latin typeface="Times New Roman" panose="02020603050405020304"/>
              <a:cs typeface="Times New Roman" panose="02020603050405020304"/>
            </a:endParaRPr>
          </a:p>
        </p:txBody>
      </p:sp>
      <p:sp>
        <p:nvSpPr>
          <p:cNvPr id="19" name="object 19"/>
          <p:cNvSpPr txBox="1"/>
          <p:nvPr/>
        </p:nvSpPr>
        <p:spPr>
          <a:xfrm>
            <a:off x="529996" y="1972627"/>
            <a:ext cx="3292475" cy="362585"/>
          </a:xfrm>
          <a:prstGeom prst="rect">
            <a:avLst/>
          </a:prstGeom>
          <a:solidFill>
            <a:srgbClr val="F1F6F8"/>
          </a:solidFill>
          <a:ln w="9525">
            <a:solidFill>
              <a:srgbClr val="000000"/>
            </a:solidFill>
          </a:ln>
        </p:spPr>
        <p:txBody>
          <a:bodyPr vert="horz" wrap="square" lIns="0" tIns="85090" rIns="0" bIns="0" rtlCol="0">
            <a:spAutoFit/>
          </a:bodyPr>
          <a:lstStyle/>
          <a:p>
            <a:pPr marL="114935">
              <a:lnSpc>
                <a:spcPct val="100000"/>
              </a:lnSpc>
              <a:spcBef>
                <a:spcPts val="670"/>
              </a:spcBef>
            </a:pPr>
            <a:r>
              <a:rPr sz="1000" b="1" dirty="0">
                <a:solidFill>
                  <a:srgbClr val="FF0000"/>
                </a:solidFill>
                <a:latin typeface="Courier New" panose="02070309020205020404"/>
                <a:cs typeface="Courier New" panose="02070309020205020404"/>
              </a:rPr>
              <a:t>c6</a:t>
            </a:r>
            <a:r>
              <a:rPr sz="1000" dirty="0">
                <a:latin typeface="Courier New" panose="02070309020205020404"/>
                <a:cs typeface="Courier New" panose="02070309020205020404"/>
              </a:rPr>
              <a:t>4493a658f6ffca1fc8884120c7f7b5c0940946</a:t>
            </a:r>
            <a:endParaRPr sz="1000">
              <a:latin typeface="Courier New" panose="02070309020205020404"/>
              <a:cs typeface="Courier New" panose="02070309020205020404"/>
            </a:endParaRPr>
          </a:p>
        </p:txBody>
      </p:sp>
      <p:sp>
        <p:nvSpPr>
          <p:cNvPr id="20" name="object 20"/>
          <p:cNvSpPr txBox="1"/>
          <p:nvPr/>
        </p:nvSpPr>
        <p:spPr>
          <a:xfrm>
            <a:off x="510336" y="2358974"/>
            <a:ext cx="2486025" cy="267335"/>
          </a:xfrm>
          <a:prstGeom prst="rect">
            <a:avLst/>
          </a:prstGeom>
        </p:spPr>
        <p:txBody>
          <a:bodyPr vert="horz" wrap="square" lIns="0" tIns="17145" rIns="0" bIns="0" rtlCol="0">
            <a:spAutoFit/>
          </a:bodyPr>
          <a:lstStyle/>
          <a:p>
            <a:pPr marL="12700">
              <a:lnSpc>
                <a:spcPct val="100000"/>
              </a:lnSpc>
              <a:spcBef>
                <a:spcPts val="135"/>
              </a:spcBef>
            </a:pPr>
            <a:r>
              <a:rPr sz="1400" spc="-5" dirty="0">
                <a:latin typeface="Trebuchet MS" panose="020B0603020202020204"/>
                <a:cs typeface="Trebuchet MS" panose="020B0603020202020204"/>
              </a:rPr>
              <a:t>First </a:t>
            </a:r>
            <a:r>
              <a:rPr sz="1550" b="1" i="1" dirty="0">
                <a:latin typeface="Times New Roman" panose="02020603050405020304"/>
                <a:cs typeface="Times New Roman" panose="02020603050405020304"/>
              </a:rPr>
              <a:t>k</a:t>
            </a:r>
            <a:r>
              <a:rPr sz="1400" b="1" dirty="0">
                <a:latin typeface="Times New Roman" panose="02020603050405020304"/>
                <a:cs typeface="Times New Roman" panose="02020603050405020304"/>
              </a:rPr>
              <a:t>-</a:t>
            </a:r>
            <a:r>
              <a:rPr sz="1400" dirty="0">
                <a:latin typeface="Trebuchet MS" panose="020B0603020202020204"/>
                <a:cs typeface="Trebuchet MS" panose="020B0603020202020204"/>
              </a:rPr>
              <a:t>bits </a:t>
            </a:r>
            <a:r>
              <a:rPr sz="1400" spc="-5" dirty="0">
                <a:latin typeface="Trebuchet MS" panose="020B0603020202020204"/>
                <a:cs typeface="Trebuchet MS" panose="020B0603020202020204"/>
              </a:rPr>
              <a:t>maps </a:t>
            </a:r>
            <a:r>
              <a:rPr sz="1400" spc="-10" dirty="0">
                <a:latin typeface="Trebuchet MS" panose="020B0603020202020204"/>
                <a:cs typeface="Trebuchet MS" panose="020B0603020202020204"/>
              </a:rPr>
              <a:t>to </a:t>
            </a:r>
            <a:r>
              <a:rPr sz="1400" dirty="0">
                <a:latin typeface="Trebuchet MS" panose="020B0603020202020204"/>
                <a:cs typeface="Trebuchet MS" panose="020B0603020202020204"/>
              </a:rPr>
              <a:t>zone</a:t>
            </a:r>
            <a:r>
              <a:rPr sz="1400" spc="-35" dirty="0">
                <a:latin typeface="Trebuchet MS" panose="020B0603020202020204"/>
                <a:cs typeface="Trebuchet MS" panose="020B0603020202020204"/>
              </a:rPr>
              <a:t> </a:t>
            </a:r>
            <a:r>
              <a:rPr sz="1400" spc="-5" dirty="0">
                <a:latin typeface="Trebuchet MS" panose="020B0603020202020204"/>
                <a:cs typeface="Trebuchet MS" panose="020B0603020202020204"/>
              </a:rPr>
              <a:t>index</a:t>
            </a:r>
            <a:endParaRPr sz="1400">
              <a:latin typeface="Trebuchet MS" panose="020B0603020202020204"/>
              <a:cs typeface="Trebuchet MS" panose="020B0603020202020204"/>
            </a:endParaRPr>
          </a:p>
        </p:txBody>
      </p:sp>
      <p:sp>
        <p:nvSpPr>
          <p:cNvPr id="21" name="object 21"/>
          <p:cNvSpPr/>
          <p:nvPr/>
        </p:nvSpPr>
        <p:spPr>
          <a:xfrm>
            <a:off x="3822065" y="2144395"/>
            <a:ext cx="1896110" cy="1593850"/>
          </a:xfrm>
          <a:custGeom>
            <a:avLst/>
            <a:gdLst/>
            <a:ahLst/>
            <a:cxnLst/>
            <a:rect l="l" t="t" r="r" b="b"/>
            <a:pathLst>
              <a:path w="1896110" h="1593850">
                <a:moveTo>
                  <a:pt x="1838578" y="1565466"/>
                </a:moveTo>
                <a:lnTo>
                  <a:pt x="1818513" y="1593596"/>
                </a:lnTo>
                <a:lnTo>
                  <a:pt x="1878515" y="1565910"/>
                </a:lnTo>
                <a:lnTo>
                  <a:pt x="1844421" y="1565910"/>
                </a:lnTo>
                <a:lnTo>
                  <a:pt x="1838578" y="1565466"/>
                </a:lnTo>
                <a:close/>
              </a:path>
              <a:path w="1896110" h="1593850">
                <a:moveTo>
                  <a:pt x="1838834" y="1546364"/>
                </a:moveTo>
                <a:lnTo>
                  <a:pt x="1845056" y="1556385"/>
                </a:lnTo>
                <a:lnTo>
                  <a:pt x="1838578" y="1565466"/>
                </a:lnTo>
                <a:lnTo>
                  <a:pt x="1844421" y="1565910"/>
                </a:lnTo>
                <a:lnTo>
                  <a:pt x="1845818" y="1546860"/>
                </a:lnTo>
                <a:lnTo>
                  <a:pt x="1838834" y="1546364"/>
                </a:lnTo>
                <a:close/>
              </a:path>
              <a:path w="1896110" h="1593850">
                <a:moveTo>
                  <a:pt x="1820926" y="1517523"/>
                </a:moveTo>
                <a:lnTo>
                  <a:pt x="1838834" y="1546364"/>
                </a:lnTo>
                <a:lnTo>
                  <a:pt x="1845818" y="1546860"/>
                </a:lnTo>
                <a:lnTo>
                  <a:pt x="1844421" y="1565910"/>
                </a:lnTo>
                <a:lnTo>
                  <a:pt x="1878515" y="1565910"/>
                </a:lnTo>
                <a:lnTo>
                  <a:pt x="1895856" y="1557909"/>
                </a:lnTo>
                <a:lnTo>
                  <a:pt x="1820926" y="1517523"/>
                </a:lnTo>
                <a:close/>
              </a:path>
              <a:path w="1896110" h="1593850">
                <a:moveTo>
                  <a:pt x="508" y="0"/>
                </a:moveTo>
                <a:lnTo>
                  <a:pt x="0" y="19050"/>
                </a:lnTo>
                <a:lnTo>
                  <a:pt x="44323" y="20193"/>
                </a:lnTo>
                <a:lnTo>
                  <a:pt x="88264" y="23494"/>
                </a:lnTo>
                <a:lnTo>
                  <a:pt x="131952" y="28829"/>
                </a:lnTo>
                <a:lnTo>
                  <a:pt x="175387" y="36322"/>
                </a:lnTo>
                <a:lnTo>
                  <a:pt x="218567" y="45719"/>
                </a:lnTo>
                <a:lnTo>
                  <a:pt x="261238" y="57023"/>
                </a:lnTo>
                <a:lnTo>
                  <a:pt x="303402" y="70104"/>
                </a:lnTo>
                <a:lnTo>
                  <a:pt x="345059" y="85090"/>
                </a:lnTo>
                <a:lnTo>
                  <a:pt x="386080" y="101600"/>
                </a:lnTo>
                <a:lnTo>
                  <a:pt x="426085" y="119761"/>
                </a:lnTo>
                <a:lnTo>
                  <a:pt x="465455" y="139573"/>
                </a:lnTo>
                <a:lnTo>
                  <a:pt x="503809" y="160781"/>
                </a:lnTo>
                <a:lnTo>
                  <a:pt x="541147" y="183387"/>
                </a:lnTo>
                <a:lnTo>
                  <a:pt x="577342" y="207391"/>
                </a:lnTo>
                <a:lnTo>
                  <a:pt x="612394" y="232537"/>
                </a:lnTo>
                <a:lnTo>
                  <a:pt x="646049" y="259080"/>
                </a:lnTo>
                <a:lnTo>
                  <a:pt x="678307" y="286512"/>
                </a:lnTo>
                <a:lnTo>
                  <a:pt x="709168" y="315087"/>
                </a:lnTo>
                <a:lnTo>
                  <a:pt x="738505" y="344678"/>
                </a:lnTo>
                <a:lnTo>
                  <a:pt x="766190" y="375031"/>
                </a:lnTo>
                <a:lnTo>
                  <a:pt x="791972" y="406400"/>
                </a:lnTo>
                <a:lnTo>
                  <a:pt x="816101" y="438404"/>
                </a:lnTo>
                <a:lnTo>
                  <a:pt x="838326" y="471169"/>
                </a:lnTo>
                <a:lnTo>
                  <a:pt x="858520" y="504444"/>
                </a:lnTo>
                <a:lnTo>
                  <a:pt x="876681" y="538353"/>
                </a:lnTo>
                <a:lnTo>
                  <a:pt x="899668" y="589915"/>
                </a:lnTo>
                <a:lnTo>
                  <a:pt x="917701" y="642238"/>
                </a:lnTo>
                <a:lnTo>
                  <a:pt x="930275" y="695325"/>
                </a:lnTo>
                <a:lnTo>
                  <a:pt x="937387" y="748538"/>
                </a:lnTo>
                <a:lnTo>
                  <a:pt x="939038" y="802386"/>
                </a:lnTo>
                <a:lnTo>
                  <a:pt x="939926" y="820801"/>
                </a:lnTo>
                <a:lnTo>
                  <a:pt x="947293" y="876173"/>
                </a:lnTo>
                <a:lnTo>
                  <a:pt x="960247" y="930910"/>
                </a:lnTo>
                <a:lnTo>
                  <a:pt x="978915" y="985012"/>
                </a:lnTo>
                <a:lnTo>
                  <a:pt x="1002538" y="1037971"/>
                </a:lnTo>
                <a:lnTo>
                  <a:pt x="1021207" y="1072769"/>
                </a:lnTo>
                <a:lnTo>
                  <a:pt x="1041908" y="1106932"/>
                </a:lnTo>
                <a:lnTo>
                  <a:pt x="1064640" y="1140460"/>
                </a:lnTo>
                <a:lnTo>
                  <a:pt x="1089279" y="1173226"/>
                </a:lnTo>
                <a:lnTo>
                  <a:pt x="1115822" y="1205230"/>
                </a:lnTo>
                <a:lnTo>
                  <a:pt x="1144015" y="1236218"/>
                </a:lnTo>
                <a:lnTo>
                  <a:pt x="1173861" y="1266444"/>
                </a:lnTo>
                <a:lnTo>
                  <a:pt x="1205357" y="1295527"/>
                </a:lnTo>
                <a:lnTo>
                  <a:pt x="1238250" y="1323594"/>
                </a:lnTo>
                <a:lnTo>
                  <a:pt x="1272539" y="1350391"/>
                </a:lnTo>
                <a:lnTo>
                  <a:pt x="1308100" y="1376045"/>
                </a:lnTo>
                <a:lnTo>
                  <a:pt x="1344930" y="1400429"/>
                </a:lnTo>
                <a:lnTo>
                  <a:pt x="1382902" y="1423416"/>
                </a:lnTo>
                <a:lnTo>
                  <a:pt x="1421892" y="1445006"/>
                </a:lnTo>
                <a:lnTo>
                  <a:pt x="1461897" y="1465199"/>
                </a:lnTo>
                <a:lnTo>
                  <a:pt x="1502790" y="1483614"/>
                </a:lnTo>
                <a:lnTo>
                  <a:pt x="1544320" y="1500378"/>
                </a:lnTo>
                <a:lnTo>
                  <a:pt x="1586738" y="1515618"/>
                </a:lnTo>
                <a:lnTo>
                  <a:pt x="1629664" y="1528953"/>
                </a:lnTo>
                <a:lnTo>
                  <a:pt x="1673098" y="1540383"/>
                </a:lnTo>
                <a:lnTo>
                  <a:pt x="1717039" y="1549908"/>
                </a:lnTo>
                <a:lnTo>
                  <a:pt x="1761363" y="1557528"/>
                </a:lnTo>
                <a:lnTo>
                  <a:pt x="1805939" y="1562989"/>
                </a:lnTo>
                <a:lnTo>
                  <a:pt x="1838578" y="1565466"/>
                </a:lnTo>
                <a:lnTo>
                  <a:pt x="1845056" y="1556385"/>
                </a:lnTo>
                <a:lnTo>
                  <a:pt x="1838834" y="1546364"/>
                </a:lnTo>
                <a:lnTo>
                  <a:pt x="1808226" y="1544193"/>
                </a:lnTo>
                <a:lnTo>
                  <a:pt x="1764664" y="1538732"/>
                </a:lnTo>
                <a:lnTo>
                  <a:pt x="1721104" y="1531366"/>
                </a:lnTo>
                <a:lnTo>
                  <a:pt x="1678051" y="1521968"/>
                </a:lnTo>
                <a:lnTo>
                  <a:pt x="1635379" y="1510792"/>
                </a:lnTo>
                <a:lnTo>
                  <a:pt x="1593214" y="1497711"/>
                </a:lnTo>
                <a:lnTo>
                  <a:pt x="1551559" y="1482725"/>
                </a:lnTo>
                <a:lnTo>
                  <a:pt x="1510664" y="1466215"/>
                </a:lnTo>
                <a:lnTo>
                  <a:pt x="1470533" y="1448054"/>
                </a:lnTo>
                <a:lnTo>
                  <a:pt x="1431163" y="1428369"/>
                </a:lnTo>
                <a:lnTo>
                  <a:pt x="1392809" y="1407160"/>
                </a:lnTo>
                <a:lnTo>
                  <a:pt x="1355471" y="1384554"/>
                </a:lnTo>
                <a:lnTo>
                  <a:pt x="1319276" y="1360551"/>
                </a:lnTo>
                <a:lnTo>
                  <a:pt x="1284224" y="1335405"/>
                </a:lnTo>
                <a:lnTo>
                  <a:pt x="1250569" y="1309116"/>
                </a:lnTo>
                <a:lnTo>
                  <a:pt x="1218311" y="1281557"/>
                </a:lnTo>
                <a:lnTo>
                  <a:pt x="1187450" y="1252982"/>
                </a:lnTo>
                <a:lnTo>
                  <a:pt x="1158113" y="1223391"/>
                </a:lnTo>
                <a:lnTo>
                  <a:pt x="1130427" y="1193038"/>
                </a:lnTo>
                <a:lnTo>
                  <a:pt x="1104519" y="1161796"/>
                </a:lnTo>
                <a:lnTo>
                  <a:pt x="1080389" y="1129792"/>
                </a:lnTo>
                <a:lnTo>
                  <a:pt x="1058164" y="1097026"/>
                </a:lnTo>
                <a:lnTo>
                  <a:pt x="1037971" y="1063752"/>
                </a:lnTo>
                <a:lnTo>
                  <a:pt x="1019810" y="1029969"/>
                </a:lnTo>
                <a:lnTo>
                  <a:pt x="996696" y="978281"/>
                </a:lnTo>
                <a:lnTo>
                  <a:pt x="978662" y="925830"/>
                </a:lnTo>
                <a:lnTo>
                  <a:pt x="965962" y="872998"/>
                </a:lnTo>
                <a:lnTo>
                  <a:pt x="958976" y="819785"/>
                </a:lnTo>
                <a:lnTo>
                  <a:pt x="957326" y="765302"/>
                </a:lnTo>
                <a:lnTo>
                  <a:pt x="956310" y="746760"/>
                </a:lnTo>
                <a:lnTo>
                  <a:pt x="949071" y="691515"/>
                </a:lnTo>
                <a:lnTo>
                  <a:pt x="935863" y="636651"/>
                </a:lnTo>
                <a:lnTo>
                  <a:pt x="917321" y="582549"/>
                </a:lnTo>
                <a:lnTo>
                  <a:pt x="893445" y="529336"/>
                </a:lnTo>
                <a:lnTo>
                  <a:pt x="874902" y="494665"/>
                </a:lnTo>
                <a:lnTo>
                  <a:pt x="854075" y="460502"/>
                </a:lnTo>
                <a:lnTo>
                  <a:pt x="831342" y="426974"/>
                </a:lnTo>
                <a:lnTo>
                  <a:pt x="806704" y="394207"/>
                </a:lnTo>
                <a:lnTo>
                  <a:pt x="780161" y="362331"/>
                </a:lnTo>
                <a:lnTo>
                  <a:pt x="752094" y="331343"/>
                </a:lnTo>
                <a:lnTo>
                  <a:pt x="722122" y="301117"/>
                </a:lnTo>
                <a:lnTo>
                  <a:pt x="690626" y="272034"/>
                </a:lnTo>
                <a:lnTo>
                  <a:pt x="657860" y="243967"/>
                </a:lnTo>
                <a:lnTo>
                  <a:pt x="623443" y="217169"/>
                </a:lnTo>
                <a:lnTo>
                  <a:pt x="587883" y="191516"/>
                </a:lnTo>
                <a:lnTo>
                  <a:pt x="551052" y="167131"/>
                </a:lnTo>
                <a:lnTo>
                  <a:pt x="513080" y="144144"/>
                </a:lnTo>
                <a:lnTo>
                  <a:pt x="473963" y="122555"/>
                </a:lnTo>
                <a:lnTo>
                  <a:pt x="434086" y="102488"/>
                </a:lnTo>
                <a:lnTo>
                  <a:pt x="393192" y="83947"/>
                </a:lnTo>
                <a:lnTo>
                  <a:pt x="351536" y="67056"/>
                </a:lnTo>
                <a:lnTo>
                  <a:pt x="309118" y="51943"/>
                </a:lnTo>
                <a:lnTo>
                  <a:pt x="266064" y="38607"/>
                </a:lnTo>
                <a:lnTo>
                  <a:pt x="222631" y="27050"/>
                </a:lnTo>
                <a:lnTo>
                  <a:pt x="178562" y="17525"/>
                </a:lnTo>
                <a:lnTo>
                  <a:pt x="134238" y="9906"/>
                </a:lnTo>
                <a:lnTo>
                  <a:pt x="89662" y="4444"/>
                </a:lnTo>
                <a:lnTo>
                  <a:pt x="44831" y="1143"/>
                </a:lnTo>
                <a:lnTo>
                  <a:pt x="508" y="0"/>
                </a:lnTo>
                <a:close/>
              </a:path>
            </a:pathLst>
          </a:custGeom>
          <a:solidFill>
            <a:srgbClr val="585858"/>
          </a:solidFill>
        </p:spPr>
        <p:txBody>
          <a:bodyPr wrap="square" lIns="0" tIns="0" rIns="0" bIns="0" rtlCol="0"/>
          <a:lstStyle/>
          <a:p/>
        </p:txBody>
      </p:sp>
      <p:sp>
        <p:nvSpPr>
          <p:cNvPr id="22" name="object 22"/>
          <p:cNvSpPr txBox="1"/>
          <p:nvPr/>
        </p:nvSpPr>
        <p:spPr>
          <a:xfrm>
            <a:off x="529996" y="3435362"/>
            <a:ext cx="3292475" cy="435609"/>
          </a:xfrm>
          <a:prstGeom prst="rect">
            <a:avLst/>
          </a:prstGeom>
          <a:solidFill>
            <a:srgbClr val="F1F6F8"/>
          </a:solidFill>
          <a:ln w="9525">
            <a:solidFill>
              <a:srgbClr val="000000"/>
            </a:solidFill>
          </a:ln>
        </p:spPr>
        <p:txBody>
          <a:bodyPr vert="horz" wrap="square" lIns="0" tIns="90170" rIns="0" bIns="0" rtlCol="0">
            <a:spAutoFit/>
          </a:bodyPr>
          <a:lstStyle/>
          <a:p>
            <a:pPr marL="91440" marR="106045">
              <a:lnSpc>
                <a:spcPct val="100000"/>
              </a:lnSpc>
              <a:spcBef>
                <a:spcPts val="710"/>
              </a:spcBef>
              <a:tabLst>
                <a:tab pos="434340" algn="l"/>
              </a:tabLst>
            </a:pPr>
            <a:r>
              <a:rPr sz="900" spc="-5" dirty="0">
                <a:latin typeface="Courier New" panose="02070309020205020404"/>
                <a:cs typeface="Courier New" panose="02070309020205020404"/>
              </a:rPr>
              <a:t>From:</a:t>
            </a:r>
            <a:r>
              <a:rPr sz="900" b="1" spc="-5" dirty="0">
                <a:solidFill>
                  <a:srgbClr val="FF0000"/>
                </a:solidFill>
                <a:latin typeface="Courier New" panose="02070309020205020404"/>
                <a:cs typeface="Courier New" panose="02070309020205020404"/>
              </a:rPr>
              <a:t>5e</a:t>
            </a:r>
            <a:r>
              <a:rPr sz="900" spc="-5" dirty="0">
                <a:latin typeface="Courier New" panose="02070309020205020404"/>
                <a:cs typeface="Courier New" panose="02070309020205020404"/>
              </a:rPr>
              <a:t>032243d507c743b061ef021e2ec7fcc6d3ab89  To:	eba290cf248cb14442a071fbcb58a9cc5dcde28e</a:t>
            </a:r>
            <a:endParaRPr sz="900">
              <a:latin typeface="Courier New" panose="02070309020205020404"/>
              <a:cs typeface="Courier New" panose="02070309020205020404"/>
            </a:endParaRPr>
          </a:p>
        </p:txBody>
      </p:sp>
      <p:sp>
        <p:nvSpPr>
          <p:cNvPr id="23" name="object 23"/>
          <p:cNvSpPr/>
          <p:nvPr/>
        </p:nvSpPr>
        <p:spPr>
          <a:xfrm>
            <a:off x="3822191" y="3643757"/>
            <a:ext cx="1888489" cy="297815"/>
          </a:xfrm>
          <a:custGeom>
            <a:avLst/>
            <a:gdLst/>
            <a:ahLst/>
            <a:cxnLst/>
            <a:rect l="l" t="t" r="r" b="b"/>
            <a:pathLst>
              <a:path w="1888489" h="297814">
                <a:moveTo>
                  <a:pt x="1812671" y="221615"/>
                </a:moveTo>
                <a:lnTo>
                  <a:pt x="1831437" y="250336"/>
                </a:lnTo>
                <a:lnTo>
                  <a:pt x="1837817" y="250393"/>
                </a:lnTo>
                <a:lnTo>
                  <a:pt x="1837690" y="269430"/>
                </a:lnTo>
                <a:lnTo>
                  <a:pt x="1831239" y="269430"/>
                </a:lnTo>
                <a:lnTo>
                  <a:pt x="1812036" y="297789"/>
                </a:lnTo>
                <a:lnTo>
                  <a:pt x="1869947" y="269430"/>
                </a:lnTo>
                <a:lnTo>
                  <a:pt x="1837690" y="269430"/>
                </a:lnTo>
                <a:lnTo>
                  <a:pt x="1870057" y="269376"/>
                </a:lnTo>
                <a:lnTo>
                  <a:pt x="1888490" y="260350"/>
                </a:lnTo>
                <a:lnTo>
                  <a:pt x="1812671" y="221615"/>
                </a:lnTo>
                <a:close/>
              </a:path>
              <a:path w="1888489" h="297814">
                <a:moveTo>
                  <a:pt x="1831437" y="250336"/>
                </a:moveTo>
                <a:lnTo>
                  <a:pt x="1837690" y="259905"/>
                </a:lnTo>
                <a:lnTo>
                  <a:pt x="1831276" y="269376"/>
                </a:lnTo>
                <a:lnTo>
                  <a:pt x="1837690" y="269430"/>
                </a:lnTo>
                <a:lnTo>
                  <a:pt x="1837817" y="250393"/>
                </a:lnTo>
                <a:lnTo>
                  <a:pt x="1831437" y="250336"/>
                </a:lnTo>
                <a:close/>
              </a:path>
              <a:path w="1888489" h="297814">
                <a:moveTo>
                  <a:pt x="953824" y="133223"/>
                </a:moveTo>
                <a:lnTo>
                  <a:pt x="934720" y="133223"/>
                </a:lnTo>
                <a:lnTo>
                  <a:pt x="935101" y="135255"/>
                </a:lnTo>
                <a:lnTo>
                  <a:pt x="935036" y="135700"/>
                </a:lnTo>
                <a:lnTo>
                  <a:pt x="935482" y="139192"/>
                </a:lnTo>
                <a:lnTo>
                  <a:pt x="935609" y="140335"/>
                </a:lnTo>
                <a:lnTo>
                  <a:pt x="935863" y="140843"/>
                </a:lnTo>
                <a:lnTo>
                  <a:pt x="936752" y="143891"/>
                </a:lnTo>
                <a:lnTo>
                  <a:pt x="937260" y="145161"/>
                </a:lnTo>
                <a:lnTo>
                  <a:pt x="937641" y="145669"/>
                </a:lnTo>
                <a:lnTo>
                  <a:pt x="939292" y="148590"/>
                </a:lnTo>
                <a:lnTo>
                  <a:pt x="939546" y="149098"/>
                </a:lnTo>
                <a:lnTo>
                  <a:pt x="939927" y="149606"/>
                </a:lnTo>
                <a:lnTo>
                  <a:pt x="940181" y="149987"/>
                </a:lnTo>
                <a:lnTo>
                  <a:pt x="973201" y="172720"/>
                </a:lnTo>
                <a:lnTo>
                  <a:pt x="1022858" y="190246"/>
                </a:lnTo>
                <a:lnTo>
                  <a:pt x="1066165" y="201168"/>
                </a:lnTo>
                <a:lnTo>
                  <a:pt x="1116965" y="211582"/>
                </a:lnTo>
                <a:lnTo>
                  <a:pt x="1174496" y="221488"/>
                </a:lnTo>
                <a:lnTo>
                  <a:pt x="1238250" y="230733"/>
                </a:lnTo>
                <a:lnTo>
                  <a:pt x="1307465" y="239141"/>
                </a:lnTo>
                <a:lnTo>
                  <a:pt x="1381506" y="246773"/>
                </a:lnTo>
                <a:lnTo>
                  <a:pt x="1459738" y="253453"/>
                </a:lnTo>
                <a:lnTo>
                  <a:pt x="1541272" y="259181"/>
                </a:lnTo>
                <a:lnTo>
                  <a:pt x="1625727" y="263766"/>
                </a:lnTo>
                <a:lnTo>
                  <a:pt x="1712087" y="267106"/>
                </a:lnTo>
                <a:lnTo>
                  <a:pt x="1799971" y="269113"/>
                </a:lnTo>
                <a:lnTo>
                  <a:pt x="1831276" y="269376"/>
                </a:lnTo>
                <a:lnTo>
                  <a:pt x="1837690" y="259905"/>
                </a:lnTo>
                <a:lnTo>
                  <a:pt x="1831437" y="250336"/>
                </a:lnTo>
                <a:lnTo>
                  <a:pt x="1800352" y="250063"/>
                </a:lnTo>
                <a:lnTo>
                  <a:pt x="1712849" y="248069"/>
                </a:lnTo>
                <a:lnTo>
                  <a:pt x="1626743" y="244741"/>
                </a:lnTo>
                <a:lnTo>
                  <a:pt x="1542542" y="240182"/>
                </a:lnTo>
                <a:lnTo>
                  <a:pt x="1461262" y="234467"/>
                </a:lnTo>
                <a:lnTo>
                  <a:pt x="1383411" y="227838"/>
                </a:lnTo>
                <a:lnTo>
                  <a:pt x="1274572" y="216154"/>
                </a:lnTo>
                <a:lnTo>
                  <a:pt x="1208532" y="207391"/>
                </a:lnTo>
                <a:lnTo>
                  <a:pt x="1120648" y="192913"/>
                </a:lnTo>
                <a:lnTo>
                  <a:pt x="1070610" y="182753"/>
                </a:lnTo>
                <a:lnTo>
                  <a:pt x="1028446" y="171958"/>
                </a:lnTo>
                <a:lnTo>
                  <a:pt x="987679" y="158242"/>
                </a:lnTo>
                <a:lnTo>
                  <a:pt x="955952" y="139065"/>
                </a:lnTo>
                <a:lnTo>
                  <a:pt x="955802" y="139065"/>
                </a:lnTo>
                <a:lnTo>
                  <a:pt x="955001" y="137922"/>
                </a:lnTo>
                <a:lnTo>
                  <a:pt x="954341" y="136779"/>
                </a:lnTo>
                <a:lnTo>
                  <a:pt x="954173" y="136443"/>
                </a:lnTo>
                <a:lnTo>
                  <a:pt x="954141" y="136144"/>
                </a:lnTo>
                <a:lnTo>
                  <a:pt x="953897" y="135001"/>
                </a:lnTo>
                <a:lnTo>
                  <a:pt x="954051" y="135001"/>
                </a:lnTo>
                <a:lnTo>
                  <a:pt x="953824" y="133223"/>
                </a:lnTo>
                <a:close/>
              </a:path>
              <a:path w="1888489" h="297814">
                <a:moveTo>
                  <a:pt x="954913" y="137795"/>
                </a:moveTo>
                <a:lnTo>
                  <a:pt x="955802" y="139065"/>
                </a:lnTo>
                <a:lnTo>
                  <a:pt x="955365" y="138348"/>
                </a:lnTo>
                <a:lnTo>
                  <a:pt x="954913" y="137795"/>
                </a:lnTo>
                <a:close/>
              </a:path>
              <a:path w="1888489" h="297814">
                <a:moveTo>
                  <a:pt x="955365" y="138348"/>
                </a:moveTo>
                <a:lnTo>
                  <a:pt x="955802" y="139065"/>
                </a:lnTo>
                <a:lnTo>
                  <a:pt x="955952" y="139065"/>
                </a:lnTo>
                <a:lnTo>
                  <a:pt x="955365" y="138348"/>
                </a:lnTo>
                <a:close/>
              </a:path>
              <a:path w="1888489" h="297814">
                <a:moveTo>
                  <a:pt x="955028" y="137795"/>
                </a:moveTo>
                <a:lnTo>
                  <a:pt x="955365" y="138348"/>
                </a:lnTo>
                <a:lnTo>
                  <a:pt x="955028" y="137795"/>
                </a:lnTo>
                <a:close/>
              </a:path>
              <a:path w="1888489" h="297814">
                <a:moveTo>
                  <a:pt x="954242" y="136503"/>
                </a:moveTo>
                <a:lnTo>
                  <a:pt x="954341" y="136779"/>
                </a:lnTo>
                <a:lnTo>
                  <a:pt x="954913" y="137922"/>
                </a:lnTo>
                <a:lnTo>
                  <a:pt x="954655" y="137181"/>
                </a:lnTo>
                <a:lnTo>
                  <a:pt x="954242" y="136503"/>
                </a:lnTo>
                <a:close/>
              </a:path>
              <a:path w="1888489" h="297814">
                <a:moveTo>
                  <a:pt x="954655" y="137181"/>
                </a:moveTo>
                <a:lnTo>
                  <a:pt x="954913" y="137922"/>
                </a:lnTo>
                <a:lnTo>
                  <a:pt x="954655" y="137181"/>
                </a:lnTo>
                <a:close/>
              </a:path>
              <a:path w="1888489" h="297814">
                <a:moveTo>
                  <a:pt x="954140" y="135700"/>
                </a:moveTo>
                <a:lnTo>
                  <a:pt x="954196" y="136144"/>
                </a:lnTo>
                <a:lnTo>
                  <a:pt x="954306" y="136608"/>
                </a:lnTo>
                <a:lnTo>
                  <a:pt x="954655" y="137181"/>
                </a:lnTo>
                <a:lnTo>
                  <a:pt x="954140" y="135700"/>
                </a:lnTo>
                <a:close/>
              </a:path>
              <a:path w="1888489" h="297814">
                <a:moveTo>
                  <a:pt x="954256" y="136608"/>
                </a:moveTo>
                <a:lnTo>
                  <a:pt x="954278" y="136779"/>
                </a:lnTo>
                <a:lnTo>
                  <a:pt x="954256" y="136608"/>
                </a:lnTo>
                <a:close/>
              </a:path>
              <a:path w="1888489" h="297814">
                <a:moveTo>
                  <a:pt x="954024" y="136144"/>
                </a:moveTo>
                <a:lnTo>
                  <a:pt x="954230" y="136556"/>
                </a:lnTo>
                <a:lnTo>
                  <a:pt x="954024" y="136144"/>
                </a:lnTo>
                <a:close/>
              </a:path>
              <a:path w="1888489" h="297814">
                <a:moveTo>
                  <a:pt x="953897" y="135001"/>
                </a:moveTo>
                <a:lnTo>
                  <a:pt x="954141" y="136144"/>
                </a:lnTo>
                <a:lnTo>
                  <a:pt x="954242" y="136503"/>
                </a:lnTo>
                <a:lnTo>
                  <a:pt x="954140" y="135700"/>
                </a:lnTo>
                <a:lnTo>
                  <a:pt x="953897" y="135001"/>
                </a:lnTo>
                <a:close/>
              </a:path>
              <a:path w="1888489" h="297814">
                <a:moveTo>
                  <a:pt x="954141" y="136144"/>
                </a:moveTo>
                <a:lnTo>
                  <a:pt x="954206" y="136443"/>
                </a:lnTo>
                <a:lnTo>
                  <a:pt x="954141" y="136144"/>
                </a:lnTo>
                <a:close/>
              </a:path>
              <a:path w="1888489" h="297814">
                <a:moveTo>
                  <a:pt x="954051" y="135001"/>
                </a:moveTo>
                <a:lnTo>
                  <a:pt x="953897" y="135001"/>
                </a:lnTo>
                <a:lnTo>
                  <a:pt x="954140" y="135700"/>
                </a:lnTo>
                <a:lnTo>
                  <a:pt x="954051" y="135001"/>
                </a:lnTo>
                <a:close/>
              </a:path>
              <a:path w="1888489" h="297814">
                <a:moveTo>
                  <a:pt x="934908" y="134702"/>
                </a:moveTo>
                <a:lnTo>
                  <a:pt x="934979" y="135255"/>
                </a:lnTo>
                <a:lnTo>
                  <a:pt x="934908" y="134702"/>
                </a:lnTo>
                <a:close/>
              </a:path>
              <a:path w="1888489" h="297814">
                <a:moveTo>
                  <a:pt x="934720" y="133223"/>
                </a:moveTo>
                <a:lnTo>
                  <a:pt x="934908" y="134702"/>
                </a:lnTo>
                <a:lnTo>
                  <a:pt x="935101" y="135255"/>
                </a:lnTo>
                <a:lnTo>
                  <a:pt x="934720" y="133223"/>
                </a:lnTo>
                <a:close/>
              </a:path>
              <a:path w="1888489" h="297814">
                <a:moveTo>
                  <a:pt x="934303" y="132961"/>
                </a:moveTo>
                <a:lnTo>
                  <a:pt x="934908" y="134702"/>
                </a:lnTo>
                <a:lnTo>
                  <a:pt x="934784" y="133731"/>
                </a:lnTo>
                <a:lnTo>
                  <a:pt x="934303" y="132961"/>
                </a:lnTo>
                <a:close/>
              </a:path>
              <a:path w="1888489" h="297814">
                <a:moveTo>
                  <a:pt x="934085" y="132334"/>
                </a:moveTo>
                <a:lnTo>
                  <a:pt x="934303" y="132961"/>
                </a:lnTo>
                <a:lnTo>
                  <a:pt x="934720" y="133731"/>
                </a:lnTo>
                <a:lnTo>
                  <a:pt x="934085" y="132334"/>
                </a:lnTo>
                <a:close/>
              </a:path>
              <a:path w="1888489" h="297814">
                <a:moveTo>
                  <a:pt x="953710" y="132334"/>
                </a:moveTo>
                <a:lnTo>
                  <a:pt x="934085" y="132334"/>
                </a:lnTo>
                <a:lnTo>
                  <a:pt x="934720" y="133731"/>
                </a:lnTo>
                <a:lnTo>
                  <a:pt x="934720" y="133223"/>
                </a:lnTo>
                <a:lnTo>
                  <a:pt x="953824" y="133223"/>
                </a:lnTo>
                <a:lnTo>
                  <a:pt x="953710" y="132334"/>
                </a:lnTo>
                <a:close/>
              </a:path>
              <a:path w="1888489" h="297814">
                <a:moveTo>
                  <a:pt x="933282" y="131076"/>
                </a:moveTo>
                <a:lnTo>
                  <a:pt x="934303" y="132961"/>
                </a:lnTo>
                <a:lnTo>
                  <a:pt x="934085" y="132334"/>
                </a:lnTo>
                <a:lnTo>
                  <a:pt x="953710" y="132334"/>
                </a:lnTo>
                <a:lnTo>
                  <a:pt x="953678" y="132080"/>
                </a:lnTo>
                <a:lnTo>
                  <a:pt x="934085" y="132080"/>
                </a:lnTo>
                <a:lnTo>
                  <a:pt x="933282" y="131076"/>
                </a:lnTo>
                <a:close/>
              </a:path>
              <a:path w="1888489" h="297814">
                <a:moveTo>
                  <a:pt x="933069" y="130683"/>
                </a:moveTo>
                <a:lnTo>
                  <a:pt x="933282" y="131076"/>
                </a:lnTo>
                <a:lnTo>
                  <a:pt x="934085" y="132080"/>
                </a:lnTo>
                <a:lnTo>
                  <a:pt x="933069" y="130683"/>
                </a:lnTo>
                <a:close/>
              </a:path>
              <a:path w="1888489" h="297814">
                <a:moveTo>
                  <a:pt x="953516" y="130683"/>
                </a:moveTo>
                <a:lnTo>
                  <a:pt x="933069" y="130683"/>
                </a:lnTo>
                <a:lnTo>
                  <a:pt x="934085" y="132080"/>
                </a:lnTo>
                <a:lnTo>
                  <a:pt x="953678" y="132080"/>
                </a:lnTo>
                <a:lnTo>
                  <a:pt x="953516" y="130683"/>
                </a:lnTo>
                <a:close/>
              </a:path>
              <a:path w="1888489" h="297814">
                <a:moveTo>
                  <a:pt x="127" y="0"/>
                </a:moveTo>
                <a:lnTo>
                  <a:pt x="0" y="18923"/>
                </a:lnTo>
                <a:lnTo>
                  <a:pt x="88392" y="19685"/>
                </a:lnTo>
                <a:lnTo>
                  <a:pt x="176022" y="21844"/>
                </a:lnTo>
                <a:lnTo>
                  <a:pt x="262255" y="25146"/>
                </a:lnTo>
                <a:lnTo>
                  <a:pt x="346202" y="29718"/>
                </a:lnTo>
                <a:lnTo>
                  <a:pt x="427609" y="35433"/>
                </a:lnTo>
                <a:lnTo>
                  <a:pt x="505587" y="42037"/>
                </a:lnTo>
                <a:lnTo>
                  <a:pt x="579247" y="49657"/>
                </a:lnTo>
                <a:lnTo>
                  <a:pt x="680593" y="62611"/>
                </a:lnTo>
                <a:lnTo>
                  <a:pt x="740791" y="72136"/>
                </a:lnTo>
                <a:lnTo>
                  <a:pt x="794385" y="82169"/>
                </a:lnTo>
                <a:lnTo>
                  <a:pt x="840740" y="92710"/>
                </a:lnTo>
                <a:lnTo>
                  <a:pt x="878840" y="103505"/>
                </a:lnTo>
                <a:lnTo>
                  <a:pt x="918845" y="120015"/>
                </a:lnTo>
                <a:lnTo>
                  <a:pt x="933282" y="131076"/>
                </a:lnTo>
                <a:lnTo>
                  <a:pt x="933069" y="130683"/>
                </a:lnTo>
                <a:lnTo>
                  <a:pt x="953516" y="130683"/>
                </a:lnTo>
                <a:lnTo>
                  <a:pt x="953516" y="130175"/>
                </a:lnTo>
                <a:lnTo>
                  <a:pt x="953262" y="129540"/>
                </a:lnTo>
                <a:lnTo>
                  <a:pt x="953135" y="128905"/>
                </a:lnTo>
                <a:lnTo>
                  <a:pt x="951992" y="125857"/>
                </a:lnTo>
                <a:lnTo>
                  <a:pt x="951865" y="125476"/>
                </a:lnTo>
                <a:lnTo>
                  <a:pt x="951611" y="124968"/>
                </a:lnTo>
                <a:lnTo>
                  <a:pt x="951484" y="124460"/>
                </a:lnTo>
                <a:lnTo>
                  <a:pt x="949833" y="121539"/>
                </a:lnTo>
                <a:lnTo>
                  <a:pt x="949579" y="121031"/>
                </a:lnTo>
                <a:lnTo>
                  <a:pt x="949198" y="120650"/>
                </a:lnTo>
                <a:lnTo>
                  <a:pt x="948714" y="120015"/>
                </a:lnTo>
                <a:lnTo>
                  <a:pt x="945642" y="116205"/>
                </a:lnTo>
                <a:lnTo>
                  <a:pt x="908431" y="93980"/>
                </a:lnTo>
                <a:lnTo>
                  <a:pt x="865759" y="79756"/>
                </a:lnTo>
                <a:lnTo>
                  <a:pt x="822579" y="68707"/>
                </a:lnTo>
                <a:lnTo>
                  <a:pt x="771906" y="58293"/>
                </a:lnTo>
                <a:lnTo>
                  <a:pt x="714248" y="48387"/>
                </a:lnTo>
                <a:lnTo>
                  <a:pt x="616585" y="34925"/>
                </a:lnTo>
                <a:lnTo>
                  <a:pt x="544830" y="26797"/>
                </a:lnTo>
                <a:lnTo>
                  <a:pt x="468630" y="19685"/>
                </a:lnTo>
                <a:lnTo>
                  <a:pt x="429006" y="16383"/>
                </a:lnTo>
                <a:lnTo>
                  <a:pt x="347345" y="10668"/>
                </a:lnTo>
                <a:lnTo>
                  <a:pt x="263017" y="6096"/>
                </a:lnTo>
                <a:lnTo>
                  <a:pt x="176403" y="2794"/>
                </a:lnTo>
                <a:lnTo>
                  <a:pt x="88519" y="635"/>
                </a:lnTo>
                <a:lnTo>
                  <a:pt x="127" y="0"/>
                </a:lnTo>
                <a:close/>
              </a:path>
            </a:pathLst>
          </a:custGeom>
          <a:solidFill>
            <a:srgbClr val="585858"/>
          </a:solidFill>
        </p:spPr>
        <p:txBody>
          <a:bodyPr wrap="square" lIns="0" tIns="0" rIns="0" bIns="0" rtlCol="0"/>
          <a:lstStyle/>
          <a:p/>
        </p:txBody>
      </p:sp>
      <p:sp>
        <p:nvSpPr>
          <p:cNvPr id="24" name="object 24"/>
          <p:cNvSpPr txBox="1"/>
          <p:nvPr/>
        </p:nvSpPr>
        <p:spPr>
          <a:xfrm>
            <a:off x="510336" y="3911294"/>
            <a:ext cx="3181350" cy="267335"/>
          </a:xfrm>
          <a:prstGeom prst="rect">
            <a:avLst/>
          </a:prstGeom>
        </p:spPr>
        <p:txBody>
          <a:bodyPr vert="horz" wrap="square" lIns="0" tIns="17145" rIns="0" bIns="0" rtlCol="0">
            <a:spAutoFit/>
          </a:bodyPr>
          <a:lstStyle/>
          <a:p>
            <a:pPr marL="12700">
              <a:lnSpc>
                <a:spcPct val="100000"/>
              </a:lnSpc>
              <a:spcBef>
                <a:spcPts val="135"/>
              </a:spcBef>
            </a:pPr>
            <a:r>
              <a:rPr sz="1400" spc="-5" dirty="0">
                <a:latin typeface="Trebuchet MS" panose="020B0603020202020204"/>
                <a:cs typeface="Trebuchet MS" panose="020B0603020202020204"/>
              </a:rPr>
              <a:t>First </a:t>
            </a:r>
            <a:r>
              <a:rPr sz="1550" b="1" i="1" dirty="0">
                <a:latin typeface="Times New Roman" panose="02020603050405020304"/>
                <a:cs typeface="Times New Roman" panose="02020603050405020304"/>
              </a:rPr>
              <a:t>k</a:t>
            </a:r>
            <a:r>
              <a:rPr sz="1400" b="1" dirty="0">
                <a:latin typeface="Times New Roman" panose="02020603050405020304"/>
                <a:cs typeface="Times New Roman" panose="02020603050405020304"/>
              </a:rPr>
              <a:t>-</a:t>
            </a:r>
            <a:r>
              <a:rPr sz="1400" dirty="0">
                <a:latin typeface="Trebuchet MS" panose="020B0603020202020204"/>
                <a:cs typeface="Trebuchet MS" panose="020B0603020202020204"/>
              </a:rPr>
              <a:t>bits of </a:t>
            </a:r>
            <a:r>
              <a:rPr sz="1400" b="1" spc="-10" dirty="0">
                <a:latin typeface="Courier New" panose="02070309020205020404"/>
                <a:cs typeface="Courier New" panose="02070309020205020404"/>
              </a:rPr>
              <a:t>From</a:t>
            </a:r>
            <a:r>
              <a:rPr sz="1400" b="1" spc="-420" dirty="0">
                <a:latin typeface="Courier New" panose="02070309020205020404"/>
                <a:cs typeface="Courier New" panose="02070309020205020404"/>
              </a:rPr>
              <a:t> </a:t>
            </a:r>
            <a:r>
              <a:rPr sz="1400" spc="-5" dirty="0">
                <a:latin typeface="Trebuchet MS" panose="020B0603020202020204"/>
                <a:cs typeface="Trebuchet MS" panose="020B0603020202020204"/>
              </a:rPr>
              <a:t>maps </a:t>
            </a:r>
            <a:r>
              <a:rPr sz="1400" spc="-10" dirty="0">
                <a:latin typeface="Trebuchet MS" panose="020B0603020202020204"/>
                <a:cs typeface="Trebuchet MS" panose="020B0603020202020204"/>
              </a:rPr>
              <a:t>to </a:t>
            </a:r>
            <a:r>
              <a:rPr sz="1400" dirty="0">
                <a:latin typeface="Trebuchet MS" panose="020B0603020202020204"/>
                <a:cs typeface="Trebuchet MS" panose="020B0603020202020204"/>
              </a:rPr>
              <a:t>zone </a:t>
            </a:r>
            <a:r>
              <a:rPr sz="1400" spc="-5" dirty="0">
                <a:latin typeface="Trebuchet MS" panose="020B0603020202020204"/>
                <a:cs typeface="Trebuchet MS" panose="020B0603020202020204"/>
              </a:rPr>
              <a:t>index</a:t>
            </a:r>
            <a:endParaRPr sz="1400">
              <a:latin typeface="Trebuchet MS" panose="020B0603020202020204"/>
              <a:cs typeface="Trebuchet MS" panose="020B0603020202020204"/>
            </a:endParaRPr>
          </a:p>
        </p:txBody>
      </p:sp>
    </p:spTree>
  </p:cSld>
  <p:clrMapOvr>
    <a:masterClrMapping/>
  </p:clrMapOvr>
</p:sld>
</file>

<file path=ppt/tags/tag1.xml><?xml version="1.0" encoding="utf-8"?>
<p:tagLst xmlns:p="http://schemas.openxmlformats.org/presentationml/2006/main">
  <p:tag name="MH" val="20160830110146"/>
  <p:tag name="MH_LIBRARY" val="CONTENTS"/>
  <p:tag name="MH_TYPE" val="ENTRY"/>
  <p:tag name="ID" val="553512"/>
  <p:tag name="MH_ORDER"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9539</Words>
  <Application>WPS 演示</Application>
  <PresentationFormat>On-screen Show (4:3)</PresentationFormat>
  <Paragraphs>707</Paragraphs>
  <Slides>35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35</vt:i4>
      </vt:variant>
    </vt:vector>
  </HeadingPairs>
  <TitlesOfParts>
    <vt:vector size="51" baseType="lpstr">
      <vt:lpstr>Arial</vt:lpstr>
      <vt:lpstr>宋体</vt:lpstr>
      <vt:lpstr>Wingdings</vt:lpstr>
      <vt:lpstr>Trebuchet MS</vt:lpstr>
      <vt:lpstr>Wingdings</vt:lpstr>
      <vt:lpstr>等线</vt:lpstr>
      <vt:lpstr>Times New Roman</vt:lpstr>
      <vt:lpstr>Arial</vt:lpstr>
      <vt:lpstr>Courier New</vt:lpstr>
      <vt:lpstr>Calibri</vt:lpstr>
      <vt:lpstr>微软雅黑</vt:lpstr>
      <vt:lpstr>Arial Unicode MS</vt:lpstr>
      <vt:lpstr>DejaVu Sans</vt:lpstr>
      <vt:lpstr>Droid Sans Fallback</vt:lpstr>
      <vt:lpstr>Segoe Print</vt:lpstr>
      <vt:lpstr>Office Theme</vt:lpstr>
      <vt:lpstr>Monoxide</vt:lpstr>
      <vt:lpstr>PowerPoint 演示文稿</vt:lpstr>
      <vt:lpstr>Public Blockchain</vt:lpstr>
      <vt:lpstr>Not Scalable: Low TPS</vt:lpstr>
      <vt:lpstr>Not Scalable: Low TPS</vt:lpstr>
      <vt:lpstr>Asynchronous Consensus Zones</vt:lpstr>
      <vt:lpstr>SYSTEM DESIGN</vt:lpstr>
      <vt:lpstr>Partitioning in Consensus Zones</vt:lpstr>
      <vt:lpstr>Partitioning in Consensus Zones</vt:lpstr>
      <vt:lpstr>Consensus Zones</vt:lpstr>
      <vt:lpstr>PowerPoint 演示文稿</vt:lpstr>
      <vt:lpstr>Consensus Zones</vt:lpstr>
      <vt:lpstr>Consensus Zones</vt:lpstr>
      <vt:lpstr>Consensus Zones</vt:lpstr>
      <vt:lpstr>Consensus Zones</vt:lpstr>
      <vt:lpstr>CROSS-ZONE TRANSACTION</vt:lpstr>
      <vt:lpstr>Cross-Zone</vt:lpstr>
      <vt:lpstr>PowerPoint 演示文稿</vt:lpstr>
      <vt:lpstr>PowerPoint 演示文稿</vt:lpstr>
      <vt:lpstr>PowerPoint 演示文稿</vt:lpstr>
      <vt:lpstr>PowerPoint 演示文稿</vt:lpstr>
      <vt:lpstr>Message Passing</vt:lpstr>
      <vt:lpstr>PowerPoint 演示文稿</vt:lpstr>
      <vt:lpstr>PowerPoint 演示文稿</vt:lpstr>
      <vt:lpstr>PowerPoint 演示文稿</vt:lpstr>
      <vt:lpstr>Consensus Zones</vt:lpstr>
      <vt:lpstr>MINING POWER DILUTION</vt:lpstr>
      <vt:lpstr>攻击模型：</vt:lpstr>
      <vt:lpstr>Effective Mining Power</vt:lpstr>
      <vt:lpstr>Effective Mining Power</vt:lpstr>
      <vt:lpstr>Effective Mining Power</vt:lpstr>
      <vt:lpstr>Chu-ko-nu Mining (连弩挖矿)</vt:lpstr>
      <vt:lpstr>PowerPoint 演示文稿</vt:lpstr>
      <vt:lpstr>PowerPoint 演示文稿</vt:lpstr>
      <vt:lpstr>Scale out Blockchains with Asynchronous Consensus Zones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Monoxide</dc:title>
  <dc:creator>gene.w32</dc:creator>
  <cp:lastModifiedBy>qzuser</cp:lastModifiedBy>
  <cp:revision>14</cp:revision>
  <dcterms:created xsi:type="dcterms:W3CDTF">2019-10-25T07:34:00Z</dcterms:created>
  <dcterms:modified xsi:type="dcterms:W3CDTF">2019-10-29T14:28:14Z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2019-02-26T00:00:00Z</vt:filetime>
  </property>
  <property fmtid="{D5CDD505-2E9C-101B-9397-08002B2CF9AE}" pid="3" name="Creator">
    <vt:lpwstr>Microsoft® PowerPoint® 2010</vt:lpwstr>
  </property>
  <property fmtid="{D5CDD505-2E9C-101B-9397-08002B2CF9AE}" pid="4" name="LastSaved">
    <vt:filetime>2019-10-25T00:00:00Z</vt:filetime>
  </property>
  <property fmtid="{D5CDD505-2E9C-101B-9397-08002B2CF9AE}" pid="5" name="KSOProductBuildVer">
    <vt:lpwstr>2052-11.1.0.9145</vt:lpwstr>
  </property>
</Properties>
</file>