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315" r:id="rId3"/>
    <p:sldId id="258" r:id="rId4"/>
    <p:sldId id="317" r:id="rId5"/>
    <p:sldId id="316" r:id="rId6"/>
    <p:sldId id="263" r:id="rId7"/>
    <p:sldId id="319" r:id="rId8"/>
    <p:sldId id="318" r:id="rId9"/>
    <p:sldId id="322" r:id="rId10"/>
    <p:sldId id="323" r:id="rId11"/>
    <p:sldId id="321" r:id="rId12"/>
    <p:sldId id="266" r:id="rId13"/>
    <p:sldId id="320" r:id="rId14"/>
    <p:sldId id="325" r:id="rId15"/>
    <p:sldId id="331" r:id="rId16"/>
    <p:sldId id="332" r:id="rId17"/>
    <p:sldId id="326" r:id="rId18"/>
    <p:sldId id="329" r:id="rId19"/>
    <p:sldId id="328" r:id="rId20"/>
    <p:sldId id="330" r:id="rId21"/>
    <p:sldId id="334" r:id="rId22"/>
    <p:sldId id="327" r:id="rId23"/>
    <p:sldId id="333" r:id="rId24"/>
    <p:sldId id="278" r:id="rId25"/>
  </p:sldIdLst>
  <p:sldSz cx="13004800" cy="9753600"/>
  <p:notesSz cx="13004800" cy="97536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3" autoAdjust="0"/>
    <p:restoredTop sz="92573" autoAdjust="0"/>
  </p:normalViewPr>
  <p:slideViewPr>
    <p:cSldViewPr>
      <p:cViewPr varScale="1">
        <p:scale>
          <a:sx n="69" d="100"/>
          <a:sy n="69" d="100"/>
        </p:scale>
        <p:origin x="105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AA11D-2D18-4B6D-9043-24226A7224EE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7EB95-DDC8-4A23-9F88-63843F87EB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18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200" u="sng" spc="5" dirty="0">
                <a:solidFill>
                  <a:srgbClr val="C00000"/>
                </a:solidFill>
                <a:latin typeface="Palatino Linotype"/>
                <a:cs typeface="Palatino Linotype"/>
              </a:rPr>
              <a:t>        underlying proof-of-work (</a:t>
            </a:r>
            <a:r>
              <a:rPr lang="en-US" altLang="zh-CN" sz="3200" u="sng" spc="5" dirty="0" err="1">
                <a:solidFill>
                  <a:srgbClr val="C00000"/>
                </a:solidFill>
                <a:latin typeface="Palatino Linotype"/>
                <a:cs typeface="Palatino Linotype"/>
              </a:rPr>
              <a:t>PoW</a:t>
            </a:r>
            <a:r>
              <a:rPr lang="en-US" altLang="zh-CN" sz="3200" u="sng" spc="5" dirty="0">
                <a:solidFill>
                  <a:srgbClr val="C00000"/>
                </a:solidFill>
                <a:latin typeface="Palatino Linotype"/>
                <a:cs typeface="Palatino Linotype"/>
              </a:rPr>
              <a:t>)</a:t>
            </a:r>
            <a:r>
              <a:rPr lang="zh-CN" altLang="zh-CN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解决比特币基本工作证明</a:t>
            </a:r>
            <a:r>
              <a:rPr lang="en-US" altLang="zh-CN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3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</a:t>
            </a:r>
            <a:r>
              <a:rPr lang="en-US" altLang="zh-CN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zh-CN" sz="3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机制的能耗需求的基本问题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7EB95-DDC8-4A23-9F88-63843F87EB8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184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Crypsinous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的隐私可以通过以下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修改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来获取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首先，交易信息被函数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BlindTx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隐藏。此函数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隐藏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了一方不应该从分类帐状态中看到的任何信息，而状态验证在整个非盲状态下进行。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此外，使用泄漏算法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Lkg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对私有分类帐进行参数化，该算法还可以向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对手泄漏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分类帐状态的任何函数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7EB95-DDC8-4A23-9F88-63843F87EB8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891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7EB95-DDC8-4A23-9F88-63843F87EB8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22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7EB95-DDC8-4A23-9F88-63843F87EB8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5317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set of parties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r>
              <a:rPr lang="en-US" altLang="zh-CN" sz="1200" dirty="0" err="1">
                <a:latin typeface="Palatino Linotype"/>
              </a:rPr>
              <a:t>blockified</a:t>
            </a:r>
            <a:r>
              <a:rPr lang="zh-CN" altLang="en-US" sz="1200" dirty="0">
                <a:latin typeface="Palatino Linotype"/>
              </a:rPr>
              <a:t>（块化）   </a:t>
            </a:r>
            <a:r>
              <a:rPr lang="en-US" altLang="zh-CN" sz="1200" dirty="0">
                <a:latin typeface="Palatino Linotype"/>
              </a:rPr>
              <a:t>——</a:t>
            </a:r>
            <a:r>
              <a:rPr lang="zh-CN" altLang="en-US" sz="1200" b="1" dirty="0">
                <a:latin typeface="Palatino Linotype"/>
              </a:rPr>
              <a:t>将每个</a:t>
            </a:r>
            <a:r>
              <a:rPr lang="en-US" altLang="zh-CN" sz="1200" b="1" dirty="0">
                <a:latin typeface="Palatino Linotype"/>
              </a:rPr>
              <a:t>party</a:t>
            </a:r>
            <a:r>
              <a:rPr lang="zh-CN" altLang="en-US" sz="1200" b="1" dirty="0">
                <a:latin typeface="Palatino Linotype"/>
              </a:rPr>
              <a:t>的交易</a:t>
            </a:r>
            <a:r>
              <a:rPr lang="en-US" altLang="zh-CN" sz="1200" b="1" dirty="0" err="1">
                <a:latin typeface="Palatino Linotype"/>
              </a:rPr>
              <a:t>tx</a:t>
            </a:r>
            <a:r>
              <a:rPr lang="zh-CN" altLang="en-US" sz="1200" b="1" dirty="0">
                <a:latin typeface="Palatino Linotype"/>
              </a:rPr>
              <a:t>块（</a:t>
            </a:r>
            <a:r>
              <a:rPr lang="en-US" altLang="zh-CN" sz="1200" b="1" dirty="0" err="1">
                <a:latin typeface="Palatino Linotype"/>
              </a:rPr>
              <a:t>Blockify</a:t>
            </a:r>
            <a:r>
              <a:rPr lang="zh-CN" altLang="en-US" sz="1200" b="1" dirty="0">
                <a:latin typeface="Palatino Linotype"/>
              </a:rPr>
              <a:t>）进行隐藏，得到新的交易块（</a:t>
            </a:r>
            <a:r>
              <a:rPr lang="en-US" altLang="zh-CN" sz="1200" b="1" dirty="0" err="1">
                <a:latin typeface="Palatino Linotype"/>
              </a:rPr>
              <a:t>Blockify</a:t>
            </a:r>
            <a:r>
              <a:rPr lang="zh-CN" altLang="en-US" sz="1200" b="1" dirty="0">
                <a:latin typeface="Palatino Linotype"/>
              </a:rPr>
              <a:t>）！！！</a:t>
            </a:r>
            <a:endParaRPr lang="en-US" altLang="zh-CN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由于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BlindTx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函数必须应用于“块化”状态，另一种“状态盲”算法作为一个参数被接受，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我们要求它的行为等价于首先屏蔽所有的传输，然后将它们传递给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Blockify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直观地说，对于任何给定的状态状态，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Blind(P, ids, state)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将每个事务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替换为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BlindTx(state, P, ids,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后返回状态。特别是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,β¾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地图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(BlindTx(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 id)),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我们要求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7EB95-DDC8-4A23-9F88-63843F87EB8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679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P: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set of parties     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ids</a:t>
            </a:r>
            <a:r>
              <a:rPr lang="en-US" altLang="zh-CN" dirty="0"/>
              <a:t> :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set of generated ids 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sz="1200" dirty="0">
                <a:latin typeface="Palatino Linotype"/>
              </a:rPr>
              <a:t>annotated</a:t>
            </a:r>
            <a:r>
              <a:rPr lang="zh-CN" altLang="en-US" sz="1200" dirty="0">
                <a:latin typeface="Palatino Linotype"/>
              </a:rPr>
              <a:t>：注释的   </a:t>
            </a:r>
            <a:r>
              <a:rPr lang="en-US" altLang="zh-CN" sz="1200" dirty="0">
                <a:latin typeface="Palatino Linotype"/>
              </a:rPr>
              <a:t>modified</a:t>
            </a:r>
            <a:r>
              <a:rPr lang="zh-CN" altLang="en-US" sz="1200" dirty="0">
                <a:latin typeface="Palatino Linotype"/>
              </a:rPr>
              <a:t>：修改过的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对手收到一个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被替换为⊥的修改过的向量</a:t>
            </a:r>
            <a:r>
              <a:rPr lang="en-US" altLang="zh-CN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，它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本来是发送给诚实方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的子交易。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</a:t>
            </a:r>
            <a:r>
              <a:rPr lang="zh-CN" altLang="en-US" b="1" dirty="0"/>
              <a:t>用⊥来替换已经花掉的</a:t>
            </a:r>
            <a:r>
              <a:rPr lang="en-US" altLang="zh-CN" b="1" dirty="0"/>
              <a:t>coins</a:t>
            </a:r>
            <a:r>
              <a:rPr lang="zh-CN" altLang="en-US" b="1" dirty="0"/>
              <a:t>组件</a:t>
            </a:r>
            <a:r>
              <a:rPr lang="zh-CN" altLang="en-US" dirty="0"/>
              <a:t>（对于诚实</a:t>
            </a:r>
            <a:r>
              <a:rPr lang="en-US" altLang="zh-CN" dirty="0"/>
              <a:t>parties</a:t>
            </a:r>
            <a:r>
              <a:rPr lang="zh-CN" altLang="en-US" dirty="0"/>
              <a:t>或敌对的人）。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这保证了</a:t>
            </a:r>
            <a:r>
              <a:rPr lang="zh-CN" altLang="en-US" b="1" dirty="0"/>
              <a:t>过去交易的前向隐私安全</a:t>
            </a:r>
            <a:r>
              <a:rPr lang="zh-CN" altLang="en-US" dirty="0"/>
              <a:t>，因为即使在破坏的情况下，对手也无法检索到这些信息。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blindtx</a:t>
            </a:r>
            <a:r>
              <a:rPr lang="zh-CN" altLang="en-US" dirty="0"/>
              <a:t>返回一个向量，该向量</a:t>
            </a:r>
            <a:r>
              <a:rPr lang="zh-CN" altLang="en-US" b="1" dirty="0"/>
              <a:t>仅由某一方可读的事务组件组成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7EB95-DDC8-4A23-9F88-63843F87EB8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1138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7EB95-DDC8-4A23-9F88-63843F87EB8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490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对手收到一组获得选举胜利的</a:t>
            </a:r>
            <a:r>
              <a:rPr lang="en-US" altLang="zh-CN" dirty="0"/>
              <a:t>parties</a:t>
            </a:r>
            <a:r>
              <a:rPr lang="zh-CN" altLang="en-US" dirty="0"/>
              <a:t>，它是随机抽样</a:t>
            </a:r>
            <a:r>
              <a:rPr lang="en-US" altLang="zh-CN" dirty="0"/>
              <a:t>coin</a:t>
            </a:r>
            <a:r>
              <a:rPr lang="zh-CN" altLang="en-US" dirty="0"/>
              <a:t>，股份加权来随机选择的。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原则</a:t>
            </a:r>
            <a:r>
              <a:rPr lang="en-US" altLang="zh-CN" dirty="0"/>
              <a:t>:</a:t>
            </a:r>
            <a:r>
              <a:rPr lang="zh-CN" altLang="en-US" dirty="0"/>
              <a:t>泄露被选择的</a:t>
            </a:r>
            <a:r>
              <a:rPr lang="en-US" altLang="zh-CN" dirty="0"/>
              <a:t>leaders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诚实</a:t>
            </a:r>
            <a:r>
              <a:rPr lang="en-US" altLang="zh-CN" dirty="0"/>
              <a:t>parties</a:t>
            </a:r>
            <a:r>
              <a:rPr lang="zh-CN" altLang="en-US" dirty="0"/>
              <a:t>将由</a:t>
            </a:r>
            <a:r>
              <a:rPr lang="en-US" altLang="zh-CN" sz="1200" dirty="0" err="1">
                <a:latin typeface="Palatino Linotype"/>
              </a:rPr>
              <a:t>Lkg</a:t>
            </a:r>
            <a:r>
              <a:rPr lang="en-US" altLang="zh-CN" sz="1200" baseline="-25000" dirty="0" err="1">
                <a:latin typeface="Palatino Linotype"/>
              </a:rPr>
              <a:t>lead</a:t>
            </a:r>
            <a:r>
              <a:rPr lang="zh-CN" altLang="en-US" dirty="0"/>
              <a:t>选出，他们有可能赢得领导选举。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7EB95-DDC8-4A23-9F88-63843F87EB8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757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err="1">
                <a:latin typeface="Palatino Linotype"/>
              </a:rPr>
              <a:t>Zerocash</a:t>
            </a:r>
            <a:r>
              <a:rPr lang="en-US" altLang="zh-CN" sz="1200" dirty="0">
                <a:latin typeface="Palatino Linotype"/>
              </a:rPr>
              <a:t>-style</a:t>
            </a:r>
            <a:r>
              <a:rPr lang="zh-CN" altLang="en-US" sz="1200" dirty="0">
                <a:latin typeface="Palatino Linotype"/>
              </a:rPr>
              <a:t>允许自适应破坏对手，并</a:t>
            </a:r>
            <a:r>
              <a:rPr lang="zh-CN" altLang="en-US" sz="1200" b="1" dirty="0">
                <a:latin typeface="Palatino Linotype"/>
              </a:rPr>
              <a:t>计算它在破坏后发送给诚实方的硬币序列号</a:t>
            </a:r>
            <a:r>
              <a:rPr lang="zh-CN" altLang="en-US" sz="1200" dirty="0">
                <a:latin typeface="Palatino Linotype"/>
              </a:rPr>
              <a:t>。</a:t>
            </a:r>
            <a:endParaRPr lang="en-US" altLang="zh-CN" sz="1200" dirty="0">
              <a:latin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由于序列号是必须提交的，因此</a:t>
            </a:r>
            <a:r>
              <a:rPr lang="zh-CN" altLang="en-US" b="1" dirty="0"/>
              <a:t>模拟器必须知道对手发送的硬币什么时候花掉的</a:t>
            </a:r>
            <a:r>
              <a:rPr lang="zh-CN" altLang="en-US" dirty="0"/>
              <a:t>，以确保模拟的一致性。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出于这个原因，我们还泄露了对手硬币何时被消费。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7EB95-DDC8-4A23-9F88-63843F87EB8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791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Leakage</a:t>
            </a:r>
            <a:r>
              <a:rPr lang="zh-CN" altLang="en-US" sz="1200" dirty="0"/>
              <a:t>保持过去泄漏的记录，每个过去时间泄露为</a:t>
            </a:r>
            <a:r>
              <a:rPr lang="en-US" altLang="zh-CN" sz="1200" dirty="0" err="1"/>
              <a:t>Lr</a:t>
            </a:r>
            <a:r>
              <a:rPr lang="zh-CN" altLang="en-US" sz="1200" dirty="0"/>
              <a:t>。这是为了确保对手在访问泄露函数过去</a:t>
            </a:r>
            <a:r>
              <a:rPr lang="en-US" altLang="zh-CN" sz="1200" dirty="0"/>
              <a:t>slot</a:t>
            </a:r>
            <a:r>
              <a:rPr lang="zh-CN" altLang="en-US" sz="1200" dirty="0"/>
              <a:t>是有限的。</a:t>
            </a:r>
            <a:endParaRPr lang="en-US" altLang="zh-C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/>
              <a:t>Leakage</a:t>
            </a:r>
            <a:r>
              <a:rPr lang="zh-CN" altLang="en-US" sz="1200" dirty="0"/>
              <a:t>两个作用：有效模拟验证者选举并泄露获胜方；泄露对手的</a:t>
            </a:r>
            <a:r>
              <a:rPr lang="en-US" altLang="zh-CN" sz="1200" dirty="0"/>
              <a:t>coin</a:t>
            </a:r>
            <a:r>
              <a:rPr lang="zh-CN" altLang="en-US" sz="1200"/>
              <a:t>何时被消费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7EB95-DDC8-4A23-9F88-63843F87EB8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9667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我们构造了一个隐私保护的</a:t>
            </a:r>
            <a:r>
              <a:rPr lang="en-US" altLang="zh-CN" dirty="0" err="1"/>
              <a:t>PoS</a:t>
            </a:r>
            <a:r>
              <a:rPr lang="zh-CN" altLang="en-US" dirty="0"/>
              <a:t>协议。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我们对私人账本进行建模，并用它来构造一种私人货币。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7EB95-DDC8-4A23-9F88-63843F87EB8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48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Pos: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参与者按照股份比例进行选举。实现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依赖于了解各方持有的股份信息。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因此实现隐私安全很困难。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值得注意的是，</a:t>
            </a:r>
            <a:r>
              <a:rPr lang="en-US" altLang="zh-CN" sz="1200" b="1" kern="1200" dirty="0" err="1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PoS</a:t>
            </a:r>
            <a:r>
              <a:rPr lang="zh-CN" altLang="zh-CN" sz="1200" b="1" kern="120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和交易隐私在术语上似乎是矛盾的</a:t>
            </a:r>
            <a:r>
              <a:rPr lang="en-US" altLang="zh-CN" sz="1200" b="1" kern="120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zh-CN" sz="1200" b="1" kern="1200" dirty="0">
                <a:solidFill>
                  <a:srgbClr val="002060"/>
                </a:solidFill>
                <a:effectLst/>
                <a:latin typeface="+mn-lt"/>
                <a:ea typeface="+mn-ea"/>
                <a:cs typeface="+mn-cs"/>
              </a:rPr>
              <a:t>通过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股权证明来发行一个区块，从根本上泄露了发行者和分类帐状态的信息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7EB95-DDC8-4A23-9F88-63843F87EB8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637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上述情况提出了一个重要的开放问题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是否有可能建立一个</a:t>
            </a:r>
            <a:r>
              <a:rPr lang="zh-CN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1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</a:t>
            </a:r>
            <a:r>
              <a:rPr lang="zh-CN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协议的隐私增强分布式账本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我们通过设计一个新的隐私增强</a:t>
            </a:r>
            <a:r>
              <a:rPr lang="en-US" altLang="zh-CN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操作来规避矛盾</a:t>
            </a:r>
            <a:r>
              <a:rPr lang="en-US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在不泄露任何附加信息的情况下，启用对股权资格的证明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7EB95-DDC8-4A23-9F88-63843F87EB8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067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本文提出了一种新的在通用组合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(UC)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环境中</a:t>
            </a:r>
            <a:r>
              <a:rPr lang="zh-CN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1" u="sng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</a:t>
            </a:r>
            <a:r>
              <a:rPr lang="zh-CN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协议的隐私保护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分布式账本模型，以及一种实现该模型的协议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(Ouroboros Crypsinous)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我们的协议第一次实现了基于模拟的前向安全的隐私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保护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。它确保了</a:t>
            </a:r>
            <a:r>
              <a:rPr lang="zh-CN" altLang="zh-CN" sz="1200" b="1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隐私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以及一致性和活动性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与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分类帐同时运行的任何其他协议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是独立的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，甚至在自适应损坏的情况下也不受影响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7EB95-DDC8-4A23-9F88-63843F87EB8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188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可验证随机函数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(VRF)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一种伪随机函数，可以使用私钥参与随机数的计算，同时别人可以使用公钥对计算结果进行验证。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使用这个工具，每个节点可以使用不同的伪随机函数判定自己是否是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slot leader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，具体方法是判定产生的随机数是否低于一个阀值，该阀值的值和节点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stake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比例相关。 如果是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则直接出块，并在块中包含验证需要的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proof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信息。其他节点直到收到区块，才知道谁是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slot leader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7EB95-DDC8-4A23-9F88-63843F87EB8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092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7EB95-DDC8-4A23-9F88-63843F87EB8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10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将时间划分为离散的时间点。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在协议启动时，为各方分配系统的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初始股份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通常，只考虑此类股份的相对数量，即双方各持有多少股份。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每一个时间点</a:t>
            </a:r>
            <a:r>
              <a:rPr lang="en-US" altLang="zh-CN" sz="1200" spc="5" dirty="0">
                <a:latin typeface="Palatino Linotype"/>
              </a:rPr>
              <a:t>slot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，用户都有一个与他们的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相对股份成比例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概率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被“选举”为该时刻的领导者</a:t>
            </a:r>
            <a:r>
              <a:rPr lang="zh-CN" altLang="zh-CN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（验证者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这依赖于一个低于用户指定目标的伪随机值。然后，这些领导人可能会创建一个新的区块，并在其上签字，证明其具备领导资格。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7EB95-DDC8-4A23-9F88-63843F87EB8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071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spc="5" dirty="0">
                <a:latin typeface="Palatino Linotype"/>
              </a:rPr>
              <a:t>在每个</a:t>
            </a:r>
            <a:r>
              <a:rPr lang="en-US" altLang="zh-CN" sz="1200" spc="5" dirty="0">
                <a:latin typeface="Palatino Linotype"/>
              </a:rPr>
              <a:t>epoch</a:t>
            </a:r>
            <a:r>
              <a:rPr lang="zh-CN" altLang="en-US" sz="1200" spc="5" dirty="0">
                <a:latin typeface="Palatino Linotype"/>
              </a:rPr>
              <a:t>，领导者的股权分配是固定的，并且</a:t>
            </a:r>
            <a:r>
              <a:rPr lang="zh-CN" altLang="en-US" sz="1200" b="1" spc="5" dirty="0">
                <a:latin typeface="Palatino Linotype"/>
              </a:rPr>
              <a:t>用来确定它的伪随机值只在</a:t>
            </a:r>
            <a:r>
              <a:rPr lang="en-US" altLang="zh-CN" sz="1200" b="1" spc="5" dirty="0">
                <a:latin typeface="Palatino Linotype"/>
              </a:rPr>
              <a:t>epoch</a:t>
            </a:r>
            <a:r>
              <a:rPr lang="zh-CN" altLang="en-US" sz="1200" b="1" spc="5" dirty="0">
                <a:latin typeface="Palatino Linotype"/>
              </a:rPr>
              <a:t>开始时才能被预测。</a:t>
            </a:r>
            <a:endParaRPr lang="en-US" altLang="zh-CN" sz="1200" b="1" spc="5" dirty="0">
              <a:latin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spc="5" dirty="0">
                <a:latin typeface="Palatino Linotype"/>
              </a:rPr>
              <a:t>Epoch</a:t>
            </a:r>
            <a:r>
              <a:rPr lang="zh-CN" altLang="en-US" sz="1200" spc="5" dirty="0">
                <a:latin typeface="Palatino Linotype"/>
              </a:rPr>
              <a:t>开始时，确定随机熵值</a:t>
            </a:r>
            <a:r>
              <a:rPr lang="en-US" altLang="zh-CN" sz="1200" b="1" spc="5" dirty="0">
                <a:solidFill>
                  <a:srgbClr val="002060"/>
                </a:solidFill>
                <a:latin typeface="Palatino Linotype"/>
              </a:rPr>
              <a:t>η</a:t>
            </a:r>
            <a:r>
              <a:rPr lang="zh-CN" altLang="en-US" sz="1200" b="1" spc="5" dirty="0">
                <a:solidFill>
                  <a:srgbClr val="002060"/>
                </a:solidFill>
                <a:latin typeface="Palatino Linotype"/>
              </a:rPr>
              <a:t>。</a:t>
            </a:r>
            <a:endParaRPr lang="en-US" altLang="zh-CN" sz="1200" b="1" spc="5" dirty="0">
              <a:solidFill>
                <a:srgbClr val="002060"/>
              </a:solidFill>
              <a:latin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在每个</a:t>
            </a:r>
            <a:r>
              <a:rPr lang="en-US" altLang="zh-CN" sz="1200" b="1" spc="5" dirty="0">
                <a:solidFill>
                  <a:srgbClr val="002060"/>
                </a:solidFill>
                <a:latin typeface="Palatino Linotype"/>
              </a:rPr>
              <a:t>slot</a:t>
            </a:r>
            <a:r>
              <a:rPr lang="zh-CN" altLang="en-US" sz="1200" b="1" spc="5" dirty="0">
                <a:solidFill>
                  <a:srgbClr val="002060"/>
                </a:solidFill>
                <a:latin typeface="Palatino Linotype"/>
              </a:rPr>
              <a:t>，股份持有者</a:t>
            </a:r>
            <a:r>
              <a:rPr lang="zh-CN" altLang="en-US" sz="1200" b="1" spc="5" dirty="0">
                <a:latin typeface="Palatino Linotype"/>
              </a:rPr>
              <a:t>使用伪随机函数</a:t>
            </a:r>
            <a:r>
              <a:rPr lang="en-US" altLang="zh-CN" sz="1200" b="1" spc="5" dirty="0">
                <a:latin typeface="Palatino Linotype"/>
              </a:rPr>
              <a:t>VRF</a:t>
            </a:r>
            <a:r>
              <a:rPr lang="zh-CN" altLang="en-US" sz="1200" b="1" spc="5" dirty="0">
                <a:latin typeface="Palatino Linotype"/>
              </a:rPr>
              <a:t>判定自己是否是</a:t>
            </a:r>
            <a:r>
              <a:rPr lang="en-US" altLang="zh-CN" sz="1200" b="1" spc="5" dirty="0">
                <a:latin typeface="Palatino Linotype"/>
              </a:rPr>
              <a:t>slot leader</a:t>
            </a:r>
            <a:r>
              <a:rPr lang="zh-CN" altLang="en-US" sz="1200" b="1" spc="5" dirty="0">
                <a:latin typeface="Palatino Linotype"/>
              </a:rPr>
              <a:t>。</a:t>
            </a:r>
            <a:endParaRPr lang="en-US" altLang="zh-CN" sz="1200" b="1" spc="5" dirty="0">
              <a:latin typeface="Palatino Linotyp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如果结果落在由他们的股份决定的目标之下（选为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leader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），他们就创建一个块（出块）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7EB95-DDC8-4A23-9F88-63843F87EB8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533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未解决的问题：两个</a:t>
            </a:r>
            <a:r>
              <a:rPr lang="en-US" altLang="zh-CN" dirty="0"/>
              <a:t>leader</a:t>
            </a:r>
            <a:r>
              <a:rPr lang="zh-CN" altLang="en-US" dirty="0"/>
              <a:t>同时落到同一个</a:t>
            </a:r>
            <a:r>
              <a:rPr lang="en-US" altLang="zh-CN" dirty="0"/>
              <a:t>target</a:t>
            </a:r>
            <a:r>
              <a:rPr lang="zh-CN" altLang="en-US" dirty="0"/>
              <a:t>（</a:t>
            </a:r>
            <a:r>
              <a:rPr lang="en-US" altLang="zh-CN" dirty="0"/>
              <a:t>slot</a:t>
            </a:r>
            <a:r>
              <a:rPr lang="zh-CN" altLang="en-US" dirty="0"/>
              <a:t>时）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7EB95-DDC8-4A23-9F88-63843F87EB8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425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799" cy="975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06400" y="25654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06400" y="26162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0525" y="994523"/>
            <a:ext cx="12223750" cy="905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50" b="0" i="0">
                <a:solidFill>
                  <a:srgbClr val="2F476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50" b="0" i="0">
                <a:solidFill>
                  <a:srgbClr val="2F476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799" cy="975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06400" y="25654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06400" y="26162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50" b="0" i="0">
                <a:solidFill>
                  <a:srgbClr val="2F476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799" cy="9753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06400" y="25654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06400" y="26162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3004799" cy="97535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525" y="535766"/>
            <a:ext cx="12223750" cy="1858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50" b="0" i="0">
                <a:solidFill>
                  <a:srgbClr val="2F476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0525" y="3832987"/>
            <a:ext cx="12223750" cy="3053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6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10/30/2019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19446" y="2148295"/>
            <a:ext cx="10614025" cy="2554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" algn="ctr">
              <a:lnSpc>
                <a:spcPct val="100000"/>
              </a:lnSpc>
            </a:pPr>
            <a:r>
              <a:rPr sz="7200" b="1" dirty="0">
                <a:solidFill>
                  <a:srgbClr val="314863"/>
                </a:solidFill>
                <a:latin typeface="Times New Roman"/>
                <a:cs typeface="Times New Roman"/>
              </a:rPr>
              <a:t>O</a:t>
            </a:r>
            <a:r>
              <a:rPr sz="4800" b="1" dirty="0">
                <a:solidFill>
                  <a:srgbClr val="314863"/>
                </a:solidFill>
                <a:latin typeface="Times New Roman"/>
                <a:cs typeface="Times New Roman"/>
              </a:rPr>
              <a:t>UROBOROS</a:t>
            </a:r>
            <a:r>
              <a:rPr sz="4800" b="1" spc="425" dirty="0">
                <a:solidFill>
                  <a:srgbClr val="314863"/>
                </a:solidFill>
                <a:latin typeface="Times New Roman"/>
                <a:cs typeface="Times New Roman"/>
              </a:rPr>
              <a:t> </a:t>
            </a:r>
            <a:r>
              <a:rPr lang="en-US" sz="7200" b="1" spc="-160" dirty="0">
                <a:solidFill>
                  <a:srgbClr val="314863"/>
                </a:solidFill>
                <a:latin typeface="Times New Roman"/>
                <a:cs typeface="Times New Roman"/>
              </a:rPr>
              <a:t>C</a:t>
            </a:r>
            <a:r>
              <a:rPr lang="en-US" sz="4800" b="1" spc="-160" dirty="0">
                <a:solidFill>
                  <a:srgbClr val="314863"/>
                </a:solidFill>
                <a:latin typeface="Times New Roman"/>
                <a:cs typeface="Times New Roman"/>
              </a:rPr>
              <a:t>RYPSINOUS</a:t>
            </a:r>
            <a:r>
              <a:rPr sz="7200" b="1" spc="-160" dirty="0">
                <a:solidFill>
                  <a:srgbClr val="314863"/>
                </a:solidFill>
                <a:latin typeface="Times New Roman"/>
                <a:cs typeface="Times New Roman"/>
              </a:rPr>
              <a:t>:</a:t>
            </a:r>
            <a:r>
              <a:rPr lang="en-US" altLang="zh-CN" sz="7200" dirty="0">
                <a:latin typeface="Times New Roman"/>
                <a:cs typeface="Times New Roman"/>
              </a:rPr>
              <a:t/>
            </a:r>
            <a:br>
              <a:rPr lang="en-US" altLang="zh-CN" sz="7200" dirty="0">
                <a:latin typeface="Times New Roman"/>
                <a:cs typeface="Times New Roman"/>
              </a:rPr>
            </a:br>
            <a:r>
              <a:rPr lang="en-US" altLang="zh-CN" sz="4000" b="1" spc="-15" dirty="0">
                <a:solidFill>
                  <a:srgbClr val="314863"/>
                </a:solidFill>
                <a:latin typeface="Times New Roman"/>
                <a:cs typeface="Times New Roman"/>
              </a:rPr>
              <a:t/>
            </a:r>
            <a:br>
              <a:rPr lang="en-US" altLang="zh-CN" sz="4000" b="1" spc="-15" dirty="0">
                <a:solidFill>
                  <a:srgbClr val="314863"/>
                </a:solidFill>
                <a:latin typeface="Times New Roman"/>
                <a:cs typeface="Times New Roman"/>
              </a:rPr>
            </a:br>
            <a:r>
              <a:rPr lang="en-US" altLang="zh-CN" sz="5400" b="1" spc="-25" dirty="0">
                <a:solidFill>
                  <a:srgbClr val="314863"/>
                </a:solidFill>
                <a:latin typeface="Times New Roman"/>
                <a:cs typeface="Times New Roman"/>
              </a:rPr>
              <a:t>Privacy-Preserving Proof-of-Stake</a:t>
            </a:r>
            <a:endParaRPr sz="4000" b="1" spc="-25" dirty="0">
              <a:solidFill>
                <a:srgbClr val="314863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6400" y="5867400"/>
            <a:ext cx="533400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lang="en-US" altLang="zh-CN" sz="4000" spc="-25" dirty="0">
                <a:solidFill>
                  <a:srgbClr val="314863"/>
                </a:solidFill>
                <a:latin typeface="Times New Roman"/>
                <a:ea typeface="+mj-ea"/>
                <a:cs typeface="Times New Roman"/>
              </a:rPr>
              <a:t>Instructor:  </a:t>
            </a:r>
            <a:r>
              <a:rPr lang="en-US" altLang="zh-CN" sz="4000" spc="-25" dirty="0" err="1">
                <a:solidFill>
                  <a:srgbClr val="314863"/>
                </a:solidFill>
                <a:latin typeface="Times New Roman"/>
                <a:ea typeface="+mj-ea"/>
                <a:cs typeface="Times New Roman"/>
              </a:rPr>
              <a:t>Xiaotong</a:t>
            </a:r>
            <a:r>
              <a:rPr lang="en-US" altLang="zh-CN" sz="4000" spc="-25" dirty="0">
                <a:solidFill>
                  <a:srgbClr val="314863"/>
                </a:solidFill>
                <a:latin typeface="Times New Roman"/>
                <a:ea typeface="+mj-ea"/>
                <a:cs typeface="Times New Roman"/>
              </a:rPr>
              <a:t>  Liu</a:t>
            </a:r>
          </a:p>
          <a:p>
            <a:r>
              <a:rPr lang="en-US" altLang="zh-CN" sz="4000" spc="-25" dirty="0">
                <a:solidFill>
                  <a:srgbClr val="314863"/>
                </a:solidFill>
                <a:latin typeface="Times New Roman"/>
                <a:ea typeface="+mj-ea"/>
                <a:cs typeface="Times New Roman"/>
              </a:rPr>
              <a:t>Date:2019.10.17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25654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6400" y="26162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0200" y="862257"/>
            <a:ext cx="14478000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400" spc="-5" dirty="0"/>
              <a:t>Background – Ouroboros D</a:t>
            </a:r>
            <a:r>
              <a:rPr lang="en-US" altLang="zh-CN" sz="5400" spc="-5" dirty="0"/>
              <a:t>evelopment</a:t>
            </a:r>
            <a:endParaRPr sz="5400" dirty="0"/>
          </a:p>
        </p:txBody>
      </p:sp>
      <p:sp>
        <p:nvSpPr>
          <p:cNvPr id="5" name="object 5"/>
          <p:cNvSpPr txBox="1"/>
          <p:nvPr/>
        </p:nvSpPr>
        <p:spPr>
          <a:xfrm>
            <a:off x="482600" y="3124200"/>
            <a:ext cx="11734800" cy="5873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0" indent="-543560">
              <a:lnSpc>
                <a:spcPct val="100000"/>
              </a:lnSpc>
              <a:spcBef>
                <a:spcPts val="990"/>
              </a:spcBef>
              <a:buClr>
                <a:srgbClr val="5C86B9"/>
              </a:buClr>
              <a:buSzPct val="69736"/>
              <a:buFont typeface="Arial"/>
              <a:buChar char="●"/>
              <a:tabLst>
                <a:tab pos="1028065" algn="l"/>
                <a:tab pos="1028700" algn="l"/>
              </a:tabLst>
            </a:pPr>
            <a:r>
              <a:rPr lang="en-US" altLang="zh-CN" sz="2800" b="1" spc="5" dirty="0">
                <a:solidFill>
                  <a:srgbClr val="002060"/>
                </a:solidFill>
                <a:latin typeface="Palatino Linotype"/>
              </a:rPr>
              <a:t>Ouroboros Genesis (</a:t>
            </a:r>
            <a:r>
              <a:rPr lang="zh-CN" altLang="en-US" sz="2800" b="1" spc="5" dirty="0">
                <a:solidFill>
                  <a:srgbClr val="002060"/>
                </a:solidFill>
                <a:latin typeface="Palatino Linotype"/>
              </a:rPr>
              <a:t>第三代</a:t>
            </a:r>
            <a:r>
              <a:rPr lang="en-US" altLang="zh-CN" sz="2800" b="1" spc="5" dirty="0">
                <a:solidFill>
                  <a:srgbClr val="002060"/>
                </a:solidFill>
                <a:latin typeface="Palatino Linotype"/>
              </a:rPr>
              <a:t>): </a:t>
            </a:r>
          </a:p>
          <a:p>
            <a:pPr marL="485140">
              <a:lnSpc>
                <a:spcPct val="100000"/>
              </a:lnSpc>
              <a:spcBef>
                <a:spcPts val="990"/>
              </a:spcBef>
              <a:buClr>
                <a:srgbClr val="5C86B9"/>
              </a:buClr>
              <a:buSzPct val="69736"/>
              <a:tabLst>
                <a:tab pos="1028065" algn="l"/>
                <a:tab pos="1028700" algn="l"/>
              </a:tabLst>
            </a:pPr>
            <a:r>
              <a:rPr lang="en-US" altLang="zh-CN" sz="2800" spc="5" dirty="0">
                <a:latin typeface="Palatino Linotype"/>
              </a:rPr>
              <a:t>	</a:t>
            </a:r>
            <a:r>
              <a:rPr lang="zh-CN" altLang="en-US" sz="2800" spc="5" dirty="0">
                <a:latin typeface="Palatino Linotype"/>
              </a:rPr>
              <a:t>主要改进</a:t>
            </a:r>
            <a:r>
              <a:rPr lang="en-US" altLang="zh-CN" sz="2800" spc="5" dirty="0">
                <a:latin typeface="Palatino Linotype"/>
              </a:rPr>
              <a:t>:</a:t>
            </a:r>
            <a:r>
              <a:rPr lang="zh-CN" altLang="en-US" sz="2800" spc="5" dirty="0">
                <a:latin typeface="Palatino Linotype"/>
              </a:rPr>
              <a:t>为了防止“</a:t>
            </a:r>
            <a:r>
              <a:rPr lang="en-US" altLang="zh-CN" sz="2800" spc="5" dirty="0">
                <a:latin typeface="Palatino Linotype"/>
              </a:rPr>
              <a:t>grinding attacks</a:t>
            </a:r>
            <a:r>
              <a:rPr lang="zh-CN" altLang="en-US" sz="2800" spc="5" dirty="0">
                <a:latin typeface="Palatino Linotype"/>
              </a:rPr>
              <a:t>”，</a:t>
            </a:r>
            <a:r>
              <a:rPr lang="en-US" altLang="zh-CN" sz="2800" spc="5" dirty="0">
                <a:latin typeface="Palatino Linotype"/>
              </a:rPr>
              <a:t>Genesis</a:t>
            </a:r>
            <a:r>
              <a:rPr lang="zh-CN" altLang="en-US" sz="2800" spc="5" dirty="0">
                <a:latin typeface="Palatino Linotype"/>
              </a:rPr>
              <a:t>将时间进一步划分为若干个</a:t>
            </a:r>
            <a:r>
              <a:rPr lang="en-US" altLang="zh-CN" sz="2800" spc="5" dirty="0">
                <a:latin typeface="Palatino Linotype"/>
              </a:rPr>
              <a:t>epochs</a:t>
            </a:r>
            <a:r>
              <a:rPr lang="zh-CN" altLang="en-US" sz="2800" spc="5" dirty="0">
                <a:latin typeface="Palatino Linotype"/>
              </a:rPr>
              <a:t>。</a:t>
            </a:r>
            <a:r>
              <a:rPr lang="en-US" altLang="zh-CN" sz="2800" spc="5" dirty="0">
                <a:latin typeface="Palatino Linotype"/>
              </a:rPr>
              <a:t>grinding attacks</a:t>
            </a:r>
            <a:r>
              <a:rPr lang="zh-CN" altLang="en-US" sz="2800" spc="5" dirty="0">
                <a:latin typeface="Palatino Linotype"/>
              </a:rPr>
              <a:t>指的是</a:t>
            </a:r>
            <a:r>
              <a:rPr lang="en-US" altLang="zh-CN" sz="2800" spc="5" dirty="0">
                <a:latin typeface="Palatino Linotype"/>
              </a:rPr>
              <a:t>parties</a:t>
            </a:r>
            <a:r>
              <a:rPr lang="zh-CN" altLang="en-US" sz="2800" spc="5" dirty="0">
                <a:latin typeface="Palatino Linotype"/>
              </a:rPr>
              <a:t>企图用不同的账户任意选举领导人，并将资金转移给自己。</a:t>
            </a:r>
            <a:endParaRPr lang="en-US" altLang="zh-CN" sz="2800" spc="5" dirty="0">
              <a:latin typeface="Palatino Linotype"/>
            </a:endParaRPr>
          </a:p>
          <a:p>
            <a:pPr marL="485140">
              <a:lnSpc>
                <a:spcPct val="100000"/>
              </a:lnSpc>
              <a:spcBef>
                <a:spcPts val="990"/>
              </a:spcBef>
              <a:buClr>
                <a:srgbClr val="5C86B9"/>
              </a:buClr>
              <a:buSzPct val="69736"/>
              <a:tabLst>
                <a:tab pos="1028065" algn="l"/>
                <a:tab pos="1028700" algn="l"/>
              </a:tabLst>
            </a:pPr>
            <a:r>
              <a:rPr lang="en-US" altLang="zh-CN" sz="2800" dirty="0">
                <a:solidFill>
                  <a:srgbClr val="5C86B9"/>
                </a:solidFill>
                <a:latin typeface="MS PGothic"/>
                <a:cs typeface="MS PGothic"/>
              </a:rPr>
              <a:t>⇒</a:t>
            </a:r>
            <a:r>
              <a:rPr lang="zh-CN" altLang="en-US" sz="2800" spc="5" dirty="0">
                <a:latin typeface="Palatino Linotype"/>
              </a:rPr>
              <a:t>具体方法：在每个</a:t>
            </a:r>
            <a:r>
              <a:rPr lang="en-US" altLang="zh-CN" sz="2800" spc="5" dirty="0">
                <a:latin typeface="Palatino Linotype"/>
              </a:rPr>
              <a:t>epoch</a:t>
            </a:r>
            <a:r>
              <a:rPr lang="zh-CN" altLang="en-US" sz="2800" spc="5" dirty="0">
                <a:latin typeface="Palatino Linotype"/>
              </a:rPr>
              <a:t>，领导者的股权分配是固定的，并且</a:t>
            </a:r>
            <a:r>
              <a:rPr lang="zh-CN" altLang="en-US" sz="2800" b="1" spc="5" dirty="0">
                <a:latin typeface="Palatino Linotype"/>
              </a:rPr>
              <a:t>用来确定它的伪随机值只在</a:t>
            </a:r>
            <a:r>
              <a:rPr lang="en-US" altLang="zh-CN" sz="2800" b="1" spc="5" dirty="0">
                <a:latin typeface="Palatino Linotype"/>
              </a:rPr>
              <a:t>epoch</a:t>
            </a:r>
            <a:r>
              <a:rPr lang="zh-CN" altLang="en-US" sz="2800" b="1" spc="5" dirty="0">
                <a:latin typeface="Palatino Linotype"/>
              </a:rPr>
              <a:t>开始时才能被预测。</a:t>
            </a:r>
            <a:endParaRPr lang="en-US" sz="2800" b="1" spc="5" dirty="0">
              <a:latin typeface="Palatino Linotype"/>
            </a:endParaRPr>
          </a:p>
          <a:p>
            <a:pPr marL="1028700" indent="-543560">
              <a:lnSpc>
                <a:spcPct val="100000"/>
              </a:lnSpc>
              <a:spcBef>
                <a:spcPts val="990"/>
              </a:spcBef>
              <a:buClr>
                <a:srgbClr val="5C86B9"/>
              </a:buClr>
              <a:buSzPct val="69736"/>
              <a:buFont typeface="Arial"/>
              <a:buChar char="●"/>
              <a:tabLst>
                <a:tab pos="1028065" algn="l"/>
                <a:tab pos="1028700" algn="l"/>
              </a:tabLst>
            </a:pPr>
            <a:r>
              <a:rPr lang="en-US" altLang="zh-CN" sz="2800" b="1" spc="5" dirty="0">
                <a:solidFill>
                  <a:srgbClr val="002060"/>
                </a:solidFill>
                <a:latin typeface="Palatino Linotype"/>
              </a:rPr>
              <a:t>Ouroboros Crypsinous (</a:t>
            </a:r>
            <a:r>
              <a:rPr lang="zh-CN" altLang="en-US" sz="2800" b="1" spc="5" dirty="0">
                <a:solidFill>
                  <a:srgbClr val="002060"/>
                </a:solidFill>
                <a:latin typeface="Palatino Linotype"/>
              </a:rPr>
              <a:t>第四代</a:t>
            </a:r>
            <a:r>
              <a:rPr lang="en-US" altLang="zh-CN" sz="2800" b="1" spc="5" dirty="0">
                <a:solidFill>
                  <a:srgbClr val="002060"/>
                </a:solidFill>
                <a:latin typeface="Palatino Linotype"/>
              </a:rPr>
              <a:t>):</a:t>
            </a:r>
          </a:p>
          <a:p>
            <a:pPr marL="485140">
              <a:spcBef>
                <a:spcPts val="990"/>
              </a:spcBef>
              <a:buClr>
                <a:srgbClr val="5C86B9"/>
              </a:buClr>
              <a:buSzPct val="69736"/>
              <a:tabLst>
                <a:tab pos="1028065" algn="l"/>
                <a:tab pos="1028700" algn="l"/>
              </a:tabLst>
            </a:pPr>
            <a:r>
              <a:rPr lang="en-US" altLang="zh-CN" sz="2800" b="1" spc="5" dirty="0">
                <a:solidFill>
                  <a:srgbClr val="002060"/>
                </a:solidFill>
                <a:latin typeface="Palatino Linotype"/>
              </a:rPr>
              <a:t>	</a:t>
            </a:r>
            <a:r>
              <a:rPr lang="zh-CN" altLang="en-US" sz="2800" spc="5" dirty="0">
                <a:latin typeface="Palatino Linotype"/>
              </a:rPr>
              <a:t>主要改进</a:t>
            </a:r>
            <a:r>
              <a:rPr lang="en-US" altLang="zh-CN" sz="2800" spc="5" dirty="0">
                <a:latin typeface="Palatino Linotype"/>
              </a:rPr>
              <a:t>:</a:t>
            </a:r>
            <a:r>
              <a:rPr lang="zh-CN" altLang="en-US" sz="2800" spc="5" dirty="0">
                <a:latin typeface="Palatino Linotype"/>
              </a:rPr>
              <a:t>第一个基于</a:t>
            </a:r>
            <a:r>
              <a:rPr lang="en-US" altLang="zh-CN" sz="2800" spc="5" dirty="0" err="1">
                <a:latin typeface="Palatino Linotype"/>
              </a:rPr>
              <a:t>PoS</a:t>
            </a:r>
            <a:r>
              <a:rPr lang="zh-CN" altLang="en-US" sz="2800" spc="5" dirty="0">
                <a:latin typeface="Palatino Linotype"/>
              </a:rPr>
              <a:t>的隐私增强区块链协议，实现了前向安全隐私保护，</a:t>
            </a:r>
            <a:r>
              <a:rPr lang="zh-CN" altLang="en-US" sz="2800" b="1" spc="5" dirty="0">
                <a:latin typeface="Palatino Linotype"/>
              </a:rPr>
              <a:t>在不泄露任何附加信息的情况下，启用对股权资格的证明。</a:t>
            </a:r>
            <a:r>
              <a:rPr lang="zh-CN" altLang="en-US" sz="2800" spc="5" dirty="0">
                <a:latin typeface="Palatino Linotype"/>
              </a:rPr>
              <a:t>它确保了隐私</a:t>
            </a:r>
            <a:r>
              <a:rPr lang="en-US" altLang="zh-CN" sz="2800" spc="5" dirty="0">
                <a:latin typeface="Palatino Linotype"/>
              </a:rPr>
              <a:t>(</a:t>
            </a:r>
            <a:r>
              <a:rPr lang="zh-CN" altLang="en-US" sz="2800" spc="5" dirty="0">
                <a:latin typeface="Palatino Linotype"/>
              </a:rPr>
              <a:t>以及一致性和活动性</a:t>
            </a:r>
            <a:r>
              <a:rPr lang="en-US" altLang="zh-CN" sz="2800" spc="5" dirty="0">
                <a:latin typeface="Palatino Linotype"/>
              </a:rPr>
              <a:t>)</a:t>
            </a:r>
            <a:r>
              <a:rPr lang="zh-CN" altLang="en-US" sz="2800" spc="5" dirty="0">
                <a:latin typeface="Palatino Linotype"/>
              </a:rPr>
              <a:t>是独立于</a:t>
            </a:r>
            <a:r>
              <a:rPr lang="en-US" altLang="zh-CN" sz="2800" spc="5" dirty="0">
                <a:latin typeface="Palatino Linotype"/>
              </a:rPr>
              <a:t>ledger</a:t>
            </a:r>
            <a:r>
              <a:rPr lang="zh-CN" altLang="en-US" sz="2800" spc="5" dirty="0">
                <a:latin typeface="Palatino Linotype"/>
              </a:rPr>
              <a:t>其他并行运行的任何协议，甚至在自适应损坏的情况下也不受影响。</a:t>
            </a:r>
          </a:p>
          <a:p>
            <a:pPr marL="485140">
              <a:lnSpc>
                <a:spcPct val="100000"/>
              </a:lnSpc>
              <a:spcBef>
                <a:spcPts val="990"/>
              </a:spcBef>
              <a:buClr>
                <a:srgbClr val="5C86B9"/>
              </a:buClr>
              <a:buSzPct val="69736"/>
              <a:tabLst>
                <a:tab pos="1028065" algn="l"/>
                <a:tab pos="1028700" algn="l"/>
              </a:tabLst>
            </a:pPr>
            <a:endParaRPr lang="en-US" sz="3200" b="1" dirty="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956992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25654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6400" y="26162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0200" y="862257"/>
            <a:ext cx="12969876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6000" spc="-5" dirty="0"/>
              <a:t>Background – Ouroboros Genesis</a:t>
            </a:r>
            <a:endParaRPr sz="6000" dirty="0"/>
          </a:p>
        </p:txBody>
      </p:sp>
      <p:sp>
        <p:nvSpPr>
          <p:cNvPr id="5" name="object 5"/>
          <p:cNvSpPr txBox="1"/>
          <p:nvPr/>
        </p:nvSpPr>
        <p:spPr>
          <a:xfrm>
            <a:off x="558800" y="2895600"/>
            <a:ext cx="11598275" cy="7099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0" indent="-543560">
              <a:lnSpc>
                <a:spcPct val="100000"/>
              </a:lnSpc>
              <a:spcBef>
                <a:spcPts val="990"/>
              </a:spcBef>
              <a:buClr>
                <a:srgbClr val="5C86B9"/>
              </a:buClr>
              <a:buSzPct val="69736"/>
              <a:buFont typeface="Arial"/>
              <a:buChar char="●"/>
              <a:tabLst>
                <a:tab pos="1028065" algn="l"/>
                <a:tab pos="1028700" algn="l"/>
              </a:tabLst>
            </a:pPr>
            <a:r>
              <a:rPr lang="en-US" altLang="zh-CN" sz="3250" spc="5" dirty="0">
                <a:latin typeface="Palatino Linotype"/>
              </a:rPr>
              <a:t>Time is divided into discrete units: large </a:t>
            </a:r>
            <a:r>
              <a:rPr lang="en-US" altLang="zh-CN" sz="3250" b="1" spc="5" dirty="0">
                <a:solidFill>
                  <a:srgbClr val="002060"/>
                </a:solidFill>
                <a:latin typeface="Palatino Linotype"/>
              </a:rPr>
              <a:t>epochs</a:t>
            </a:r>
            <a:r>
              <a:rPr lang="en-US" altLang="zh-CN" sz="3250" spc="5" dirty="0">
                <a:latin typeface="Palatino Linotype"/>
              </a:rPr>
              <a:t>, and small </a:t>
            </a:r>
            <a:r>
              <a:rPr lang="en-US" altLang="zh-CN" sz="3250" b="1" spc="5" dirty="0">
                <a:solidFill>
                  <a:srgbClr val="002060"/>
                </a:solidFill>
                <a:latin typeface="Palatino Linotype"/>
              </a:rPr>
              <a:t>slots</a:t>
            </a:r>
            <a:r>
              <a:rPr lang="en-US" sz="3250" spc="5" dirty="0">
                <a:latin typeface="Palatino Linotype"/>
              </a:rPr>
              <a:t>.  </a:t>
            </a:r>
          </a:p>
          <a:p>
            <a:pPr marL="1028700" indent="-543560">
              <a:lnSpc>
                <a:spcPct val="100000"/>
              </a:lnSpc>
              <a:spcBef>
                <a:spcPts val="990"/>
              </a:spcBef>
              <a:buClr>
                <a:srgbClr val="5C86B9"/>
              </a:buClr>
              <a:buSzPct val="69736"/>
              <a:buFont typeface="Arial"/>
              <a:buChar char="●"/>
              <a:tabLst>
                <a:tab pos="1028065" algn="l"/>
                <a:tab pos="1028700" algn="l"/>
              </a:tabLst>
            </a:pPr>
            <a:r>
              <a:rPr lang="en-US" sz="3250" spc="5" dirty="0">
                <a:latin typeface="Palatino Linotype"/>
              </a:rPr>
              <a:t>At  protocol  start,  parties  are  assigned </a:t>
            </a:r>
            <a:r>
              <a:rPr lang="en-US" sz="3250" b="1" spc="5" dirty="0">
                <a:solidFill>
                  <a:srgbClr val="002060"/>
                </a:solidFill>
                <a:latin typeface="Palatino Linotype"/>
              </a:rPr>
              <a:t>initial  stake  </a:t>
            </a:r>
            <a:r>
              <a:rPr lang="en-US" sz="3250" spc="5" dirty="0">
                <a:latin typeface="Palatino Linotype"/>
              </a:rPr>
              <a:t>in  the  system.   Typically,  only  the  relative  amount  of  such  stake  is  considered, </a:t>
            </a:r>
            <a:r>
              <a:rPr lang="en-US" sz="3250" b="1" spc="5" dirty="0">
                <a:solidFill>
                  <a:srgbClr val="002060"/>
                </a:solidFill>
                <a:latin typeface="Palatino Linotype"/>
              </a:rPr>
              <a:t>how  much  each party holds out of the total stake. </a:t>
            </a:r>
          </a:p>
          <a:p>
            <a:pPr marL="1028700" indent="-543560">
              <a:lnSpc>
                <a:spcPct val="100000"/>
              </a:lnSpc>
              <a:spcBef>
                <a:spcPts val="990"/>
              </a:spcBef>
              <a:buClr>
                <a:srgbClr val="5C86B9"/>
              </a:buClr>
              <a:buSzPct val="69736"/>
              <a:buFont typeface="Arial"/>
              <a:buChar char="●"/>
              <a:tabLst>
                <a:tab pos="1028065" algn="l"/>
                <a:tab pos="1028700" algn="l"/>
              </a:tabLst>
            </a:pPr>
            <a:r>
              <a:rPr lang="en-US" sz="3250" spc="5" dirty="0">
                <a:latin typeface="Palatino Linotype"/>
              </a:rPr>
              <a:t>Each slot, users have a </a:t>
            </a:r>
            <a:r>
              <a:rPr lang="en-US" sz="3250" b="1" spc="5" dirty="0">
                <a:solidFill>
                  <a:srgbClr val="002060"/>
                </a:solidFill>
                <a:latin typeface="Palatino Linotype"/>
              </a:rPr>
              <a:t>probability proportional to their relative stake to be “elected” </a:t>
            </a:r>
            <a:r>
              <a:rPr lang="en-US" sz="3250" spc="5" dirty="0">
                <a:latin typeface="Palatino Linotype"/>
              </a:rPr>
              <a:t>as a leader of the slot. </a:t>
            </a:r>
          </a:p>
          <a:p>
            <a:pPr marL="1028700" indent="-543560">
              <a:lnSpc>
                <a:spcPct val="100000"/>
              </a:lnSpc>
              <a:spcBef>
                <a:spcPts val="990"/>
              </a:spcBef>
              <a:buClr>
                <a:srgbClr val="5C86B9"/>
              </a:buClr>
              <a:buSzPct val="69736"/>
              <a:buFont typeface="Arial"/>
              <a:buChar char="●"/>
              <a:tabLst>
                <a:tab pos="1028065" algn="l"/>
                <a:tab pos="1028700" algn="l"/>
              </a:tabLst>
            </a:pPr>
            <a:r>
              <a:rPr lang="en-US" sz="3250" spc="5" dirty="0">
                <a:latin typeface="Palatino Linotype"/>
              </a:rPr>
              <a:t>This relies on a pseudo-random value being below a user-specific target(</a:t>
            </a:r>
            <a:r>
              <a:rPr lang="en-US" sz="3250" b="1" spc="5" dirty="0">
                <a:solidFill>
                  <a:srgbClr val="002060"/>
                </a:solidFill>
                <a:latin typeface="Palatino Linotype"/>
              </a:rPr>
              <a:t>VRF</a:t>
            </a:r>
            <a:r>
              <a:rPr lang="en-US" sz="3250" spc="5" dirty="0">
                <a:latin typeface="Palatino Linotype"/>
              </a:rPr>
              <a:t>). Such leaders may then </a:t>
            </a:r>
            <a:r>
              <a:rPr lang="en-US" sz="3250" b="1" spc="5" dirty="0">
                <a:solidFill>
                  <a:srgbClr val="002060"/>
                </a:solidFill>
                <a:latin typeface="Palatino Linotype"/>
              </a:rPr>
              <a:t>create a new block</a:t>
            </a:r>
            <a:r>
              <a:rPr lang="en-US" sz="3250" spc="5" dirty="0">
                <a:latin typeface="Palatino Linotype"/>
              </a:rPr>
              <a:t>, and sign it with  a  proof  of  leadership  eligibility.</a:t>
            </a:r>
          </a:p>
          <a:p>
            <a:pPr marL="1028700" indent="-543560">
              <a:lnSpc>
                <a:spcPct val="100000"/>
              </a:lnSpc>
              <a:spcBef>
                <a:spcPts val="990"/>
              </a:spcBef>
              <a:buClr>
                <a:srgbClr val="5C86B9"/>
              </a:buClr>
              <a:buSzPct val="69736"/>
              <a:buFont typeface="Arial"/>
              <a:buChar char="●"/>
              <a:tabLst>
                <a:tab pos="1028065" algn="l"/>
                <a:tab pos="1028700" algn="l"/>
              </a:tabLst>
            </a:pPr>
            <a:endParaRPr lang="en-US" sz="3800" b="1" dirty="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726069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25654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6400" y="26162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0200" y="862257"/>
            <a:ext cx="12969876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6000" spc="-5" dirty="0"/>
              <a:t>Background – Ouroboros Genesis</a:t>
            </a:r>
            <a:endParaRPr sz="6000" dirty="0"/>
          </a:p>
        </p:txBody>
      </p:sp>
      <p:sp>
        <p:nvSpPr>
          <p:cNvPr id="5" name="object 5"/>
          <p:cNvSpPr txBox="1"/>
          <p:nvPr/>
        </p:nvSpPr>
        <p:spPr>
          <a:xfrm>
            <a:off x="558800" y="3429000"/>
            <a:ext cx="11598275" cy="5098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0" indent="-543560">
              <a:lnSpc>
                <a:spcPct val="100000"/>
              </a:lnSpc>
              <a:spcBef>
                <a:spcPts val="990"/>
              </a:spcBef>
              <a:buClr>
                <a:srgbClr val="5C86B9"/>
              </a:buClr>
              <a:buSzPct val="69736"/>
              <a:buFont typeface="Arial"/>
              <a:buChar char="●"/>
              <a:tabLst>
                <a:tab pos="1028065" algn="l"/>
                <a:tab pos="1028700" algn="l"/>
              </a:tabLst>
            </a:pPr>
            <a:r>
              <a:rPr lang="en-US" altLang="zh-CN" sz="3250" spc="5" dirty="0">
                <a:latin typeface="Palatino Linotype"/>
              </a:rPr>
              <a:t>In each epoch, the distribution of stake considered for leadership is fixed, and </a:t>
            </a:r>
            <a:r>
              <a:rPr lang="en-US" altLang="zh-CN" sz="3250" b="1" spc="5" dirty="0">
                <a:solidFill>
                  <a:srgbClr val="002060"/>
                </a:solidFill>
                <a:latin typeface="Palatino Linotype"/>
              </a:rPr>
              <a:t>the pseudo-random values used to determine it can only be predicted once the epoch starts.</a:t>
            </a:r>
          </a:p>
          <a:p>
            <a:pPr marL="1028700" indent="-543560">
              <a:lnSpc>
                <a:spcPct val="100000"/>
              </a:lnSpc>
              <a:spcBef>
                <a:spcPts val="990"/>
              </a:spcBef>
              <a:buClr>
                <a:srgbClr val="5C86B9"/>
              </a:buClr>
              <a:buSzPct val="69736"/>
              <a:buFont typeface="Arial"/>
              <a:buChar char="●"/>
              <a:tabLst>
                <a:tab pos="1028065" algn="l"/>
                <a:tab pos="1028700" algn="l"/>
              </a:tabLst>
            </a:pPr>
            <a:r>
              <a:rPr lang="en-US" altLang="zh-CN" sz="3250" spc="5" dirty="0">
                <a:latin typeface="Palatino Linotype"/>
              </a:rPr>
              <a:t>When an epoch starts, its </a:t>
            </a:r>
            <a:r>
              <a:rPr lang="en-US" altLang="zh-CN" sz="3250" b="1" spc="5" dirty="0">
                <a:solidFill>
                  <a:srgbClr val="002060"/>
                </a:solidFill>
                <a:latin typeface="Palatino Linotype"/>
              </a:rPr>
              <a:t>entropy η </a:t>
            </a:r>
            <a:r>
              <a:rPr lang="en-US" altLang="zh-CN" sz="3250" spc="5" dirty="0">
                <a:latin typeface="Palatino Linotype"/>
              </a:rPr>
              <a:t>is determined.</a:t>
            </a:r>
          </a:p>
          <a:p>
            <a:pPr marL="1028700" indent="-543560">
              <a:lnSpc>
                <a:spcPct val="100000"/>
              </a:lnSpc>
              <a:spcBef>
                <a:spcPts val="990"/>
              </a:spcBef>
              <a:buClr>
                <a:srgbClr val="5C86B9"/>
              </a:buClr>
              <a:buSzPct val="69736"/>
              <a:buFont typeface="Arial"/>
              <a:buChar char="●"/>
              <a:tabLst>
                <a:tab pos="1028065" algn="l"/>
                <a:tab pos="1028700" algn="l"/>
              </a:tabLst>
            </a:pPr>
            <a:r>
              <a:rPr lang="en-US" altLang="zh-CN" sz="3250" spc="5" dirty="0">
                <a:latin typeface="Palatino Linotype"/>
              </a:rPr>
              <a:t>In every </a:t>
            </a:r>
            <a:r>
              <a:rPr lang="en-US" altLang="zh-CN" sz="3250" b="1" spc="5" dirty="0">
                <a:solidFill>
                  <a:srgbClr val="002060"/>
                </a:solidFill>
                <a:latin typeface="Palatino Linotype"/>
              </a:rPr>
              <a:t>slot </a:t>
            </a:r>
            <a:r>
              <a:rPr lang="en-US" altLang="zh-CN" sz="3250" b="1" spc="5" dirty="0" err="1">
                <a:solidFill>
                  <a:srgbClr val="002060"/>
                </a:solidFill>
                <a:latin typeface="Palatino Linotype"/>
              </a:rPr>
              <a:t>sl</a:t>
            </a:r>
            <a:r>
              <a:rPr lang="en-US" altLang="zh-CN" sz="3250" spc="5" dirty="0">
                <a:latin typeface="Palatino Linotype"/>
              </a:rPr>
              <a:t>, stakeholders evaluate a VRF at (η, </a:t>
            </a:r>
            <a:r>
              <a:rPr lang="en-US" altLang="zh-CN" sz="3250" spc="5" dirty="0" err="1">
                <a:latin typeface="Palatino Linotype"/>
              </a:rPr>
              <a:t>sl</a:t>
            </a:r>
            <a:r>
              <a:rPr lang="en-US" altLang="zh-CN" sz="3250" spc="5" dirty="0">
                <a:latin typeface="Palatino Linotype"/>
              </a:rPr>
              <a:t>).</a:t>
            </a:r>
          </a:p>
          <a:p>
            <a:pPr marL="1028700" indent="-543560">
              <a:lnSpc>
                <a:spcPct val="100000"/>
              </a:lnSpc>
              <a:spcBef>
                <a:spcPts val="990"/>
              </a:spcBef>
              <a:buClr>
                <a:srgbClr val="5C86B9"/>
              </a:buClr>
              <a:buSzPct val="69736"/>
              <a:buFont typeface="Arial"/>
              <a:buChar char="●"/>
              <a:tabLst>
                <a:tab pos="1028065" algn="l"/>
                <a:tab pos="1028700" algn="l"/>
              </a:tabLst>
            </a:pPr>
            <a:r>
              <a:rPr lang="en-US" altLang="zh-CN" sz="3250" spc="5" dirty="0">
                <a:latin typeface="Palatino Linotype"/>
              </a:rPr>
              <a:t>If the result </a:t>
            </a:r>
            <a:r>
              <a:rPr lang="en-US" altLang="zh-CN" sz="3250" b="1" spc="5" dirty="0">
                <a:solidFill>
                  <a:srgbClr val="002060"/>
                </a:solidFill>
                <a:latin typeface="Palatino Linotype"/>
              </a:rPr>
              <a:t>falls</a:t>
            </a:r>
            <a:r>
              <a:rPr lang="en-US" altLang="zh-CN" sz="3250" spc="5" dirty="0">
                <a:latin typeface="Palatino Linotype"/>
              </a:rPr>
              <a:t> under a target, determined by their stake, they </a:t>
            </a:r>
            <a:r>
              <a:rPr lang="en-US" altLang="zh-CN" sz="3250" b="1" spc="5" dirty="0">
                <a:solidFill>
                  <a:srgbClr val="002060"/>
                </a:solidFill>
                <a:latin typeface="Palatino Linotype"/>
              </a:rPr>
              <a:t>create a  block</a:t>
            </a:r>
            <a:r>
              <a:rPr lang="en-US" altLang="zh-CN" sz="3250" spc="5" dirty="0">
                <a:latin typeface="Palatino Linotype"/>
              </a:rPr>
              <a:t>.</a:t>
            </a:r>
          </a:p>
          <a:p>
            <a:pPr marL="1028700" indent="-543560">
              <a:lnSpc>
                <a:spcPct val="100000"/>
              </a:lnSpc>
              <a:spcBef>
                <a:spcPts val="990"/>
              </a:spcBef>
              <a:buClr>
                <a:srgbClr val="5C86B9"/>
              </a:buClr>
              <a:buSzPct val="69736"/>
              <a:buFont typeface="Arial"/>
              <a:buChar char="●"/>
              <a:tabLst>
                <a:tab pos="1028065" algn="l"/>
                <a:tab pos="1028700" algn="l"/>
              </a:tabLst>
            </a:pPr>
            <a:endParaRPr lang="en-US" sz="3800" b="1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25654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6400" y="26162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0200" y="862257"/>
            <a:ext cx="12969876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6000" spc="-5" dirty="0"/>
              <a:t>Background – Ouroboros Genesis</a:t>
            </a:r>
            <a:endParaRPr sz="6000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9C5F840B-6667-496B-B73A-595D8700A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873" y="2971800"/>
            <a:ext cx="11335054" cy="503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79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25654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6400" y="26162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5224" y="990600"/>
            <a:ext cx="12050776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6000" dirty="0"/>
              <a:t> The Private Ledger</a:t>
            </a:r>
            <a:r>
              <a:rPr lang="en-US" altLang="zh-CN" sz="6000" spc="-5" dirty="0"/>
              <a:t> </a:t>
            </a:r>
            <a:endParaRPr sz="6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6722" y="2545522"/>
            <a:ext cx="11734800" cy="689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5C86B9"/>
              </a:buClr>
              <a:buSzPct val="69736"/>
              <a:tabLst>
                <a:tab pos="555625" algn="l"/>
                <a:tab pos="556260" algn="l"/>
              </a:tabLst>
            </a:pPr>
            <a:endParaRPr lang="en-US" sz="3200" dirty="0">
              <a:latin typeface="Palatino Linotype"/>
              <a:cs typeface="Palatino Linotype"/>
            </a:endParaRPr>
          </a:p>
          <a:p>
            <a:pPr marL="555625" indent="-542925">
              <a:buClr>
                <a:srgbClr val="5C86B9"/>
              </a:buClr>
              <a:buSzPct val="69736"/>
              <a:buFont typeface="Arial"/>
              <a:buChar char="●"/>
              <a:tabLst>
                <a:tab pos="555625" algn="l"/>
                <a:tab pos="556260" algn="l"/>
              </a:tabLst>
            </a:pPr>
            <a:r>
              <a:rPr lang="en-US" altLang="zh-CN" sz="3200" dirty="0">
                <a:latin typeface="Palatino Linotype"/>
              </a:rPr>
              <a:t>Privacy of </a:t>
            </a:r>
            <a:r>
              <a:rPr lang="en-US" altLang="zh-CN" sz="3200" dirty="0" err="1">
                <a:latin typeface="Palatino Linotype"/>
              </a:rPr>
              <a:t>Crypsinous</a:t>
            </a:r>
            <a:r>
              <a:rPr lang="en-US" altLang="zh-CN" sz="3200" dirty="0">
                <a:latin typeface="Palatino Linotype"/>
              </a:rPr>
              <a:t> is captured by the following modifications: </a:t>
            </a:r>
          </a:p>
          <a:p>
            <a:pPr marL="12700">
              <a:buClr>
                <a:srgbClr val="5C86B9"/>
              </a:buClr>
              <a:buSzPct val="69736"/>
              <a:tabLst>
                <a:tab pos="555625" algn="l"/>
                <a:tab pos="556260" algn="l"/>
              </a:tabLst>
            </a:pPr>
            <a:endParaRPr lang="en-US" altLang="zh-CN" sz="3200" dirty="0">
              <a:latin typeface="Palatino Linotype"/>
            </a:endParaRPr>
          </a:p>
          <a:p>
            <a:pPr marL="12700">
              <a:buClr>
                <a:srgbClr val="5C86B9"/>
              </a:buClr>
              <a:buSzPct val="69736"/>
              <a:tabLst>
                <a:tab pos="555625" algn="l"/>
                <a:tab pos="556260" algn="l"/>
              </a:tabLst>
            </a:pPr>
            <a:r>
              <a:rPr lang="en-US" altLang="zh-CN" sz="3200" dirty="0">
                <a:latin typeface="Palatino Linotype"/>
              </a:rPr>
              <a:t> 	</a:t>
            </a:r>
            <a:r>
              <a:rPr lang="en-US" altLang="zh-CN" sz="3200" dirty="0">
                <a:solidFill>
                  <a:srgbClr val="5C86B9"/>
                </a:solidFill>
                <a:latin typeface="MS PGothic"/>
                <a:cs typeface="MS PGothic"/>
              </a:rPr>
              <a:t>⇒ </a:t>
            </a:r>
            <a:r>
              <a:rPr lang="en-US" altLang="zh-CN" sz="3200" dirty="0">
                <a:latin typeface="Palatino Linotype"/>
              </a:rPr>
              <a:t>First, transactions returned from the functionality are 	</a:t>
            </a:r>
            <a:r>
              <a:rPr lang="en-US" altLang="zh-CN" sz="3200" b="1" dirty="0">
                <a:solidFill>
                  <a:srgbClr val="002060"/>
                </a:solidFill>
                <a:latin typeface="Palatino Linotype"/>
              </a:rPr>
              <a:t>blinded  by  a function </a:t>
            </a:r>
            <a:r>
              <a:rPr lang="en-US" altLang="zh-CN" sz="3200" b="1" dirty="0">
                <a:solidFill>
                  <a:srgbClr val="C00000"/>
                </a:solidFill>
                <a:latin typeface="Palatino Linotype"/>
              </a:rPr>
              <a:t>BlindTx</a:t>
            </a:r>
            <a:r>
              <a:rPr lang="en-US" altLang="zh-CN" sz="3200" b="1" dirty="0">
                <a:solidFill>
                  <a:srgbClr val="002060"/>
                </a:solidFill>
                <a:latin typeface="Palatino Linotype"/>
              </a:rPr>
              <a:t> </a:t>
            </a:r>
            <a:r>
              <a:rPr lang="en-US" altLang="zh-CN" sz="3200" dirty="0">
                <a:latin typeface="Palatino Linotype"/>
              </a:rPr>
              <a:t>which is a parameter of a 	functionality. This function </a:t>
            </a:r>
            <a:r>
              <a:rPr lang="en-US" altLang="zh-CN" sz="3200" b="1" dirty="0">
                <a:solidFill>
                  <a:srgbClr val="002060"/>
                </a:solidFill>
                <a:latin typeface="Palatino Linotype"/>
              </a:rPr>
              <a:t>hides any information a party 	should not see from the  ledger  state</a:t>
            </a:r>
            <a:r>
              <a:rPr lang="en-US" altLang="zh-CN" sz="3200" dirty="0">
                <a:latin typeface="Palatino Linotype"/>
              </a:rPr>
              <a:t>,  while  state validation 	operates over the entire, non-blinded state. </a:t>
            </a:r>
          </a:p>
          <a:p>
            <a:pPr marL="12700">
              <a:buClr>
                <a:srgbClr val="5C86B9"/>
              </a:buClr>
              <a:buSzPct val="69736"/>
              <a:tabLst>
                <a:tab pos="555625" algn="l"/>
                <a:tab pos="556260" algn="l"/>
              </a:tabLst>
            </a:pPr>
            <a:r>
              <a:rPr lang="en-US" altLang="zh-CN" sz="3200" dirty="0">
                <a:solidFill>
                  <a:srgbClr val="5C86B9"/>
                </a:solidFill>
                <a:latin typeface="MS PGothic"/>
                <a:cs typeface="MS PGothic"/>
              </a:rPr>
              <a:t>	⇒ </a:t>
            </a:r>
            <a:r>
              <a:rPr lang="en-US" altLang="zh-CN" sz="3200" dirty="0">
                <a:latin typeface="Palatino Linotype"/>
              </a:rPr>
              <a:t>Further, we parameterize the private ledger with a general 	purpose leakage algorithm, </a:t>
            </a:r>
            <a:r>
              <a:rPr lang="en-US" altLang="zh-CN" sz="3200" b="1" dirty="0" err="1">
                <a:solidFill>
                  <a:srgbClr val="C00000"/>
                </a:solidFill>
                <a:latin typeface="Palatino Linotype"/>
              </a:rPr>
              <a:t>Lkg</a:t>
            </a:r>
            <a:r>
              <a:rPr lang="en-US" altLang="zh-CN" sz="3200" dirty="0">
                <a:latin typeface="Palatino Linotype"/>
              </a:rPr>
              <a:t>, which may additionally leak 	any  function of the  ledger state to the adversary.</a:t>
            </a:r>
          </a:p>
          <a:p>
            <a:pPr marL="12700">
              <a:buClr>
                <a:srgbClr val="5C86B9"/>
              </a:buClr>
              <a:buSzPct val="69736"/>
              <a:tabLst>
                <a:tab pos="555625" algn="l"/>
                <a:tab pos="556260" algn="l"/>
              </a:tabLst>
            </a:pPr>
            <a:endParaRPr lang="en-US" altLang="zh-CN" sz="3200" dirty="0">
              <a:latin typeface="Palatino Linotype"/>
            </a:endParaRPr>
          </a:p>
          <a:p>
            <a:pPr marL="12700">
              <a:buClr>
                <a:srgbClr val="5C86B9"/>
              </a:buClr>
              <a:buSzPct val="69736"/>
              <a:tabLst>
                <a:tab pos="555625" algn="l"/>
                <a:tab pos="556260" algn="l"/>
              </a:tabLst>
            </a:pPr>
            <a:r>
              <a:rPr lang="en-US" altLang="zh-CN" sz="3200" dirty="0">
                <a:latin typeface="Palatino Linotype"/>
              </a:rPr>
              <a:t>	</a:t>
            </a:r>
            <a:endParaRPr lang="en-US" sz="3200" b="1" dirty="0">
              <a:solidFill>
                <a:srgbClr val="002060"/>
              </a:solidFill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528125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25654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6400" y="26162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5224" y="990600"/>
            <a:ext cx="12050776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6000" dirty="0"/>
              <a:t> The Public Ledger</a:t>
            </a:r>
            <a:r>
              <a:rPr lang="en-US" altLang="zh-CN" sz="6000" spc="-5" dirty="0"/>
              <a:t> </a:t>
            </a:r>
            <a:endParaRPr sz="6000" dirty="0">
              <a:latin typeface="Arial"/>
              <a:cs typeface="Arial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708F063-C97F-4DD4-AFAC-4E3AC90B7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3504564"/>
            <a:ext cx="12298170" cy="228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38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2082165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6400" y="2132965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6400" y="685800"/>
            <a:ext cx="12050776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6000" dirty="0"/>
              <a:t> The Private Ledger</a:t>
            </a:r>
            <a:r>
              <a:rPr lang="en-US" altLang="zh-CN" sz="6000" spc="-5" dirty="0"/>
              <a:t> </a:t>
            </a:r>
            <a:endParaRPr sz="6000" dirty="0">
              <a:latin typeface="Arial"/>
              <a:cs typeface="Arial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56AEB52A-D54C-4688-A5A3-29BC4956D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34" y="2743200"/>
            <a:ext cx="11549332" cy="576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54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19812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6400" y="20320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5224" y="685800"/>
            <a:ext cx="12050776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5400" dirty="0"/>
              <a:t> The Private Ledger</a:t>
            </a:r>
            <a:r>
              <a:rPr lang="en-US" altLang="zh-CN" sz="5400" spc="-5" dirty="0"/>
              <a:t> –</a:t>
            </a:r>
            <a:r>
              <a:rPr lang="en-US" sz="5400" dirty="0"/>
              <a:t> BlindTx  function</a:t>
            </a:r>
            <a:r>
              <a:rPr lang="en-US" altLang="zh-CN" sz="5400" spc="-5" dirty="0"/>
              <a:t> </a:t>
            </a:r>
            <a:endParaRPr sz="54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553212" y="1997765"/>
                <a:ext cx="11734800" cy="738663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buClr>
                    <a:srgbClr val="5C86B9"/>
                  </a:buClr>
                  <a:buSzPct val="69736"/>
                  <a:tabLst>
                    <a:tab pos="555625" algn="l"/>
                    <a:tab pos="556260" algn="l"/>
                  </a:tabLst>
                </a:pPr>
                <a:endParaRPr lang="en-US" sz="3200" dirty="0">
                  <a:latin typeface="Palatino Linotype"/>
                  <a:cs typeface="Palatino Linotype"/>
                </a:endParaRPr>
              </a:p>
              <a:p>
                <a:pPr marL="555625" indent="-542925">
                  <a:buClr>
                    <a:srgbClr val="5C86B9"/>
                  </a:buClr>
                  <a:buSzPct val="69736"/>
                  <a:buFont typeface="Arial"/>
                  <a:buChar char="●"/>
                  <a:tabLst>
                    <a:tab pos="555625" algn="l"/>
                    <a:tab pos="556260" algn="l"/>
                  </a:tabLst>
                </a:pPr>
                <a:r>
                  <a:rPr lang="en-US" altLang="zh-CN" sz="3200" dirty="0">
                    <a:latin typeface="Palatino Linotype"/>
                  </a:rPr>
                  <a:t>As the  BlindTx  function  must  be  applied  to  “</a:t>
                </a:r>
                <a:r>
                  <a:rPr lang="en-US" altLang="zh-CN" sz="3200" b="1" dirty="0" err="1">
                    <a:solidFill>
                      <a:srgbClr val="002060"/>
                    </a:solidFill>
                    <a:latin typeface="Palatino Linotype"/>
                  </a:rPr>
                  <a:t>blockified</a:t>
                </a:r>
                <a:r>
                  <a:rPr lang="en-US" altLang="zh-CN" sz="3200" dirty="0">
                    <a:latin typeface="Palatino Linotype"/>
                  </a:rPr>
                  <a:t>”  states, an additional “state blinding” algorithm is accepted as a parameter,  which  we  require  to  </a:t>
                </a:r>
                <a:r>
                  <a:rPr lang="en-US" altLang="zh-CN" sz="3200" b="1" dirty="0">
                    <a:solidFill>
                      <a:srgbClr val="002060"/>
                    </a:solidFill>
                    <a:latin typeface="Palatino Linotype"/>
                  </a:rPr>
                  <a:t>behave  equivalently  to  first  </a:t>
                </a:r>
                <a:r>
                  <a:rPr lang="en-US" altLang="zh-CN" sz="3200" b="1" u="sng" dirty="0">
                    <a:solidFill>
                      <a:srgbClr val="002060"/>
                    </a:solidFill>
                    <a:latin typeface="Palatino Linotype"/>
                  </a:rPr>
                  <a:t>blinding  all  transactions</a:t>
                </a:r>
                <a:r>
                  <a:rPr lang="en-US" altLang="zh-CN" sz="3200" b="1" dirty="0">
                    <a:solidFill>
                      <a:srgbClr val="002060"/>
                    </a:solidFill>
                    <a:latin typeface="Palatino Linotype"/>
                  </a:rPr>
                  <a:t>, then passing them to  </a:t>
                </a:r>
                <a:r>
                  <a:rPr lang="en-US" altLang="zh-CN" sz="3200" b="1" dirty="0" err="1">
                    <a:solidFill>
                      <a:srgbClr val="002060"/>
                    </a:solidFill>
                    <a:latin typeface="Palatino Linotype"/>
                  </a:rPr>
                  <a:t>Blockify</a:t>
                </a:r>
                <a:r>
                  <a:rPr lang="en-US" altLang="zh-CN" sz="3200" dirty="0">
                    <a:latin typeface="Palatino Linotype"/>
                  </a:rPr>
                  <a:t>.</a:t>
                </a:r>
              </a:p>
              <a:p>
                <a:pPr marL="555625" indent="-542925">
                  <a:buClr>
                    <a:srgbClr val="5C86B9"/>
                  </a:buClr>
                  <a:buSzPct val="69736"/>
                  <a:buFont typeface="Arial"/>
                  <a:buChar char="●"/>
                  <a:tabLst>
                    <a:tab pos="555625" algn="l"/>
                    <a:tab pos="556260" algn="l"/>
                  </a:tabLst>
                </a:pPr>
                <a:r>
                  <a:rPr lang="en-US" altLang="zh-CN" sz="3200" dirty="0">
                    <a:latin typeface="Palatino Linotype"/>
                  </a:rPr>
                  <a:t> Intuitively,  for  any  given  state  </a:t>
                </a:r>
                <a:r>
                  <a:rPr lang="en-US" altLang="zh-CN" sz="3200" dirty="0" err="1">
                    <a:latin typeface="Palatino Linotype"/>
                  </a:rPr>
                  <a:t>state</a:t>
                </a:r>
                <a:r>
                  <a:rPr lang="en-US" altLang="zh-CN" sz="3200" dirty="0">
                    <a:latin typeface="Palatino Linotype"/>
                  </a:rPr>
                  <a:t>,  </a:t>
                </a:r>
                <a:r>
                  <a:rPr lang="en-US" altLang="zh-CN" sz="3200" b="1" dirty="0">
                    <a:solidFill>
                      <a:srgbClr val="002060"/>
                    </a:solidFill>
                    <a:latin typeface="Palatino Linotype"/>
                  </a:rPr>
                  <a:t>Blind</a:t>
                </a:r>
                <a:r>
                  <a:rPr lang="en-US" altLang="zh-CN" sz="3200" dirty="0">
                    <a:latin typeface="Palatino Linotype"/>
                  </a:rPr>
                  <a:t>(P, ids, state) returns  state with  every  transaction  </a:t>
                </a:r>
                <a:r>
                  <a:rPr lang="en-US" altLang="zh-CN" sz="3200" dirty="0" err="1">
                    <a:latin typeface="Palatino Linotype"/>
                  </a:rPr>
                  <a:t>tx</a:t>
                </a:r>
                <a:r>
                  <a:rPr lang="en-US" altLang="zh-CN" sz="3200" dirty="0">
                    <a:latin typeface="Palatino Linotype"/>
                  </a:rPr>
                  <a:t> replaced  by  </a:t>
                </a:r>
                <a:r>
                  <a:rPr lang="en-US" altLang="zh-CN" sz="3200" b="1" dirty="0">
                    <a:solidFill>
                      <a:srgbClr val="002060"/>
                    </a:solidFill>
                    <a:latin typeface="Palatino Linotype"/>
                  </a:rPr>
                  <a:t>BlindTx</a:t>
                </a:r>
                <a:r>
                  <a:rPr lang="en-US" altLang="zh-CN" sz="3200" dirty="0">
                    <a:latin typeface="Palatino Linotype"/>
                  </a:rPr>
                  <a:t>(state, P, ids, </a:t>
                </a:r>
                <a:r>
                  <a:rPr lang="en-US" altLang="zh-CN" sz="3200" b="1" dirty="0" err="1">
                    <a:solidFill>
                      <a:srgbClr val="002060"/>
                    </a:solidFill>
                    <a:latin typeface="Palatino Linotype"/>
                  </a:rPr>
                  <a:t>tx</a:t>
                </a:r>
                <a:r>
                  <a:rPr lang="en-US" altLang="zh-CN" sz="3200" dirty="0">
                    <a:latin typeface="Palatino Linotype"/>
                  </a:rPr>
                  <a:t>).  </a:t>
                </a:r>
              </a:p>
              <a:p>
                <a:pPr marL="555625" indent="-542925">
                  <a:buClr>
                    <a:srgbClr val="5C86B9"/>
                  </a:buClr>
                  <a:buSzPct val="69736"/>
                  <a:buFont typeface="Arial"/>
                  <a:buChar char="●"/>
                  <a:tabLst>
                    <a:tab pos="555625" algn="l"/>
                    <a:tab pos="556260" algn="l"/>
                  </a:tabLst>
                </a:pPr>
                <a:r>
                  <a:rPr lang="en-US" altLang="zh-CN" sz="3200" dirty="0">
                    <a:latin typeface="Palatino Linotype"/>
                  </a:rPr>
                  <a:t> In  particular,  where β </a:t>
                </a:r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en-US" altLang="zh-CN" sz="3200" dirty="0">
                    <a:latin typeface="Palatino Linotype"/>
                  </a:rPr>
                  <a:t> map(</a:t>
                </a:r>
                <a:r>
                  <a:rPr lang="en-US" altLang="zh-CN" sz="3200" b="1" dirty="0">
                    <a:solidFill>
                      <a:srgbClr val="002060"/>
                    </a:solidFill>
                    <a:latin typeface="Palatino Linotype"/>
                  </a:rPr>
                  <a:t>BlindTx</a:t>
                </a:r>
                <a:r>
                  <a:rPr lang="en-US" altLang="zh-CN" sz="3200" dirty="0">
                    <a:latin typeface="Palatino Linotype"/>
                  </a:rPr>
                  <a:t>(state, P, ids)), we require that</a:t>
                </a:r>
                <a:r>
                  <a:rPr lang="zh-CN" altLang="en-US" sz="3200" dirty="0">
                    <a:latin typeface="Palatino Linotype"/>
                  </a:rPr>
                  <a:t>：</a:t>
                </a:r>
                <a:endParaRPr lang="en-US" altLang="zh-CN" sz="3200" dirty="0">
                  <a:latin typeface="Palatino Linotype"/>
                </a:endParaRPr>
              </a:p>
              <a:p>
                <a:pPr marL="12700">
                  <a:buClr>
                    <a:srgbClr val="5C86B9"/>
                  </a:buClr>
                  <a:buSzPct val="69736"/>
                  <a:tabLst>
                    <a:tab pos="555625" algn="l"/>
                    <a:tab pos="556260" algn="l"/>
                  </a:tabLst>
                </a:pPr>
                <a:endParaRPr lang="en-US" altLang="zh-CN" sz="3200" dirty="0">
                  <a:latin typeface="Palatino Linotype"/>
                </a:endParaRPr>
              </a:p>
              <a:p>
                <a:pPr marL="12700">
                  <a:buClr>
                    <a:srgbClr val="5C86B9"/>
                  </a:buClr>
                  <a:buSzPct val="69736"/>
                  <a:tabLst>
                    <a:tab pos="555625" algn="l"/>
                    <a:tab pos="556260" algn="l"/>
                  </a:tabLst>
                </a:pPr>
                <a:r>
                  <a:rPr lang="en-US" altLang="zh-CN" sz="3200" dirty="0">
                    <a:latin typeface="Palatino Linotype"/>
                  </a:rPr>
                  <a:t> 	</a:t>
                </a:r>
              </a:p>
              <a:p>
                <a:pPr marL="12700">
                  <a:buClr>
                    <a:srgbClr val="5C86B9"/>
                  </a:buClr>
                  <a:buSzPct val="69736"/>
                  <a:tabLst>
                    <a:tab pos="555625" algn="l"/>
                    <a:tab pos="556260" algn="l"/>
                  </a:tabLst>
                </a:pPr>
                <a:endParaRPr lang="en-US" altLang="zh-CN" sz="3200" dirty="0">
                  <a:latin typeface="Palatino Linotype"/>
                </a:endParaRPr>
              </a:p>
              <a:p>
                <a:pPr marL="12700">
                  <a:buClr>
                    <a:srgbClr val="5C86B9"/>
                  </a:buClr>
                  <a:buSzPct val="69736"/>
                  <a:tabLst>
                    <a:tab pos="555625" algn="l"/>
                    <a:tab pos="556260" algn="l"/>
                  </a:tabLst>
                </a:pPr>
                <a:r>
                  <a:rPr lang="en-US" altLang="zh-CN" sz="3200" dirty="0">
                    <a:latin typeface="Palatino Linotype"/>
                  </a:rPr>
                  <a:t>	</a:t>
                </a:r>
                <a:endParaRPr lang="en-US" sz="3200" b="1" dirty="0">
                  <a:solidFill>
                    <a:srgbClr val="002060"/>
                  </a:solidFill>
                  <a:latin typeface="Palatino Linotype"/>
                  <a:cs typeface="Palatino Linotype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12" y="1997765"/>
                <a:ext cx="11734800" cy="7386638"/>
              </a:xfrm>
              <a:prstGeom prst="rect">
                <a:avLst/>
              </a:prstGeom>
              <a:blipFill>
                <a:blip r:embed="rId3"/>
                <a:stretch>
                  <a:fillRect l="-1299" r="-2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6F028A32-0134-4BAE-8B5D-85A882B14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2000" y="7467600"/>
            <a:ext cx="7656972" cy="163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583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19812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6400" y="20320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6400" y="347594"/>
            <a:ext cx="12050776" cy="13542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4400" dirty="0"/>
              <a:t> The Private Ledger</a:t>
            </a:r>
            <a:r>
              <a:rPr lang="en-US" altLang="zh-CN" sz="4400" spc="-5" dirty="0"/>
              <a:t> –</a:t>
            </a:r>
            <a:r>
              <a:rPr lang="en-US" altLang="zh-CN" sz="4400" dirty="0"/>
              <a:t> </a:t>
            </a:r>
            <a:br>
              <a:rPr lang="en-US" altLang="zh-CN" sz="4400" dirty="0"/>
            </a:br>
            <a:r>
              <a:rPr lang="en-US" altLang="zh-CN" sz="4400" dirty="0"/>
              <a:t> Blinding for Forward-Secure Transactions</a:t>
            </a:r>
            <a:endParaRPr sz="44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564388" y="2082800"/>
                <a:ext cx="11734800" cy="7770782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ts val="3800"/>
                  </a:lnSpc>
                  <a:buClr>
                    <a:srgbClr val="5C86B9"/>
                  </a:buClr>
                  <a:buSzPct val="69736"/>
                  <a:tabLst>
                    <a:tab pos="555625" algn="l"/>
                    <a:tab pos="556260" algn="l"/>
                  </a:tabLst>
                </a:pPr>
                <a:endParaRPr lang="en-US" sz="2800" dirty="0">
                  <a:latin typeface="Palatino Linotype"/>
                  <a:cs typeface="Palatino Linotype"/>
                </a:endParaRPr>
              </a:p>
              <a:p>
                <a:pPr marL="555625" indent="-542925">
                  <a:lnSpc>
                    <a:spcPts val="3800"/>
                  </a:lnSpc>
                  <a:buClr>
                    <a:srgbClr val="5C86B9"/>
                  </a:buClr>
                  <a:buSzPct val="69736"/>
                  <a:buFont typeface="Arial"/>
                  <a:buChar char="●"/>
                  <a:tabLst>
                    <a:tab pos="555625" algn="l"/>
                    <a:tab pos="556260" algn="l"/>
                  </a:tabLst>
                </a:pPr>
                <a:r>
                  <a:rPr lang="en-US" altLang="zh-CN" sz="2800" dirty="0">
                    <a:latin typeface="Palatino Linotype"/>
                  </a:rPr>
                  <a:t>Transactions as consisting of a vector of sub-transactions, denoted</a:t>
                </a:r>
              </a:p>
              <a:p>
                <a:pPr marL="12700">
                  <a:lnSpc>
                    <a:spcPts val="3800"/>
                  </a:lnSpc>
                  <a:buClr>
                    <a:srgbClr val="5C86B9"/>
                  </a:buClr>
                  <a:buSzPct val="69736"/>
                  <a:tabLst>
                    <a:tab pos="555625" algn="l"/>
                    <a:tab pos="556260" algn="l"/>
                  </a:tabLst>
                </a:pPr>
                <a:r>
                  <a:rPr lang="en-US" altLang="zh-CN" sz="2800" dirty="0">
                    <a:latin typeface="Palatino Linotype"/>
                  </a:rPr>
                  <a:t>	 </a:t>
                </a:r>
                <a:r>
                  <a:rPr lang="en-US" altLang="zh-CN" sz="2800" b="1" dirty="0">
                    <a:solidFill>
                      <a:srgbClr val="002060"/>
                    </a:solidFill>
                    <a:latin typeface="Palatino Linotype"/>
                  </a:rPr>
                  <a:t>tx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en-US" altLang="zh-CN" sz="2800" b="1" dirty="0">
                    <a:solidFill>
                      <a:srgbClr val="002060"/>
                    </a:solidFill>
                    <a:latin typeface="Palatino Linotype"/>
                  </a:rPr>
                  <a:t> (stx</a:t>
                </a:r>
                <a:r>
                  <a:rPr lang="en-US" altLang="zh-CN" sz="2800" b="1" baseline="-25000" dirty="0">
                    <a:solidFill>
                      <a:srgbClr val="002060"/>
                    </a:solidFill>
                    <a:latin typeface="Palatino Linotype"/>
                  </a:rPr>
                  <a:t>1</a:t>
                </a:r>
                <a:r>
                  <a:rPr lang="en-US" altLang="zh-CN" sz="2800" b="1" dirty="0">
                    <a:solidFill>
                      <a:srgbClr val="002060"/>
                    </a:solidFill>
                    <a:latin typeface="Palatino Linotype"/>
                  </a:rPr>
                  <a:t>, stx</a:t>
                </a:r>
                <a:r>
                  <a:rPr lang="en-US" altLang="zh-CN" sz="2800" b="1" baseline="-25000" dirty="0">
                    <a:solidFill>
                      <a:srgbClr val="002060"/>
                    </a:solidFill>
                    <a:latin typeface="Palatino Linotype"/>
                  </a:rPr>
                  <a:t>2</a:t>
                </a:r>
                <a:r>
                  <a:rPr lang="en-US" altLang="zh-CN" sz="2800" b="1" dirty="0">
                    <a:solidFill>
                      <a:srgbClr val="002060"/>
                    </a:solidFill>
                    <a:latin typeface="Palatino Linotype"/>
                  </a:rPr>
                  <a:t>, . . . , </a:t>
                </a:r>
                <a:r>
                  <a:rPr lang="en-US" altLang="zh-CN" sz="2800" b="1" dirty="0" err="1">
                    <a:solidFill>
                      <a:srgbClr val="002060"/>
                    </a:solidFill>
                    <a:latin typeface="Palatino Linotype"/>
                  </a:rPr>
                  <a:t>stx</a:t>
                </a:r>
                <a14:m>
                  <m:oMath xmlns:m="http://schemas.openxmlformats.org/officeDocument/2006/math">
                    <m:r>
                      <a:rPr lang="en-US" altLang="zh-CN" sz="2800" b="1" i="1" baseline="-250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altLang="zh-CN" sz="2800" b="1" dirty="0">
                    <a:solidFill>
                      <a:srgbClr val="002060"/>
                    </a:solidFill>
                    <a:latin typeface="Palatino Linotype"/>
                  </a:rPr>
                  <a:t>). </a:t>
                </a:r>
                <a:endParaRPr lang="en-US" altLang="zh-CN" sz="2800" b="1" dirty="0">
                  <a:latin typeface="Palatino Linotype"/>
                </a:endParaRPr>
              </a:p>
              <a:p>
                <a:pPr marL="555625" indent="-542925">
                  <a:lnSpc>
                    <a:spcPts val="3800"/>
                  </a:lnSpc>
                  <a:buClr>
                    <a:srgbClr val="5C86B9"/>
                  </a:buClr>
                  <a:buSzPct val="69736"/>
                  <a:buFont typeface="Arial"/>
                  <a:buChar char="●"/>
                  <a:tabLst>
                    <a:tab pos="555625" algn="l"/>
                    <a:tab pos="556260" algn="l"/>
                  </a:tabLst>
                </a:pPr>
                <a:r>
                  <a:rPr lang="en-US" altLang="zh-CN" sz="2800" dirty="0">
                    <a:latin typeface="Palatino Linotype"/>
                  </a:rPr>
                  <a:t>Each sub-transaction consists of a recipient public key </a:t>
                </a:r>
                <a:r>
                  <a:rPr lang="en-US" altLang="zh-CN" sz="2800" dirty="0" err="1">
                    <a:latin typeface="Palatino Linotype"/>
                  </a:rPr>
                  <a:t>pk</a:t>
                </a:r>
                <a:r>
                  <a:rPr lang="en-US" altLang="zh-CN" sz="2800" baseline="-25000" dirty="0" err="1">
                    <a:latin typeface="Palatino Linotype"/>
                  </a:rPr>
                  <a:t>r</a:t>
                </a:r>
                <a:r>
                  <a:rPr lang="en-US" altLang="zh-CN" sz="2800" dirty="0">
                    <a:latin typeface="Palatino Linotype"/>
                  </a:rPr>
                  <a:t>, and an arbitrary message x, that </a:t>
                </a:r>
                <a:r>
                  <a:rPr lang="en-US" altLang="zh-CN" sz="2800" b="1" dirty="0">
                    <a:solidFill>
                      <a:srgbClr val="002060"/>
                    </a:solidFill>
                    <a:latin typeface="Palatino Linotype"/>
                  </a:rPr>
                  <a:t>is </a:t>
                </a:r>
                <a:r>
                  <a:rPr lang="en-US" altLang="zh-CN" sz="2800" b="1" dirty="0" err="1">
                    <a:solidFill>
                      <a:srgbClr val="002060"/>
                    </a:solidFill>
                    <a:latin typeface="Palatino Linotype"/>
                  </a:rPr>
                  <a:t>stx</a:t>
                </a:r>
                <a:r>
                  <a:rPr lang="en-US" altLang="zh-CN" sz="2800" b="1" dirty="0">
                    <a:solidFill>
                      <a:srgbClr val="002060"/>
                    </a:solidFill>
                    <a:latin typeface="Palatino Linotype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≜</m:t>
                    </m:r>
                  </m:oMath>
                </a14:m>
                <a:r>
                  <a:rPr lang="en-US" altLang="zh-CN" sz="2800" b="1" dirty="0">
                    <a:solidFill>
                      <a:srgbClr val="002060"/>
                    </a:solidFill>
                    <a:latin typeface="Palatino Linotype"/>
                  </a:rPr>
                  <a:t> (</a:t>
                </a:r>
                <a:r>
                  <a:rPr lang="en-US" altLang="zh-CN" sz="2800" b="1" dirty="0" err="1">
                    <a:solidFill>
                      <a:srgbClr val="002060"/>
                    </a:solidFill>
                    <a:latin typeface="Palatino Linotype"/>
                  </a:rPr>
                  <a:t>pk</a:t>
                </a:r>
                <a:r>
                  <a:rPr lang="en-US" altLang="zh-CN" sz="2800" b="1" baseline="-25000" dirty="0" err="1">
                    <a:solidFill>
                      <a:srgbClr val="002060"/>
                    </a:solidFill>
                    <a:latin typeface="Palatino Linotype"/>
                  </a:rPr>
                  <a:t>r</a:t>
                </a:r>
                <a:r>
                  <a:rPr lang="en-US" altLang="zh-CN" sz="2800" b="1" dirty="0">
                    <a:solidFill>
                      <a:srgbClr val="002060"/>
                    </a:solidFill>
                    <a:latin typeface="Palatino Linotype"/>
                  </a:rPr>
                  <a:t>, x). </a:t>
                </a:r>
                <a:endParaRPr lang="en-US" altLang="zh-CN" sz="2800" b="1" dirty="0">
                  <a:latin typeface="Palatino Linotype"/>
                </a:endParaRPr>
              </a:p>
              <a:p>
                <a:pPr marL="555625" indent="-542925">
                  <a:lnSpc>
                    <a:spcPts val="3800"/>
                  </a:lnSpc>
                  <a:buClr>
                    <a:srgbClr val="5C86B9"/>
                  </a:buClr>
                  <a:buSzPct val="69736"/>
                  <a:buFont typeface="Arial"/>
                  <a:buChar char="●"/>
                  <a:tabLst>
                    <a:tab pos="555625" algn="l"/>
                    <a:tab pos="556260" algn="l"/>
                  </a:tabLst>
                </a:pPr>
                <a:r>
                  <a:rPr lang="en-US" altLang="zh-CN" sz="2800" dirty="0">
                    <a:latin typeface="Palatino Linotype"/>
                  </a:rPr>
                  <a:t>We do not leak the entire annotated transaction to the adversary. Instead, the </a:t>
                </a:r>
                <a:r>
                  <a:rPr lang="en-US" altLang="zh-CN" sz="2800" b="1" dirty="0">
                    <a:solidFill>
                      <a:srgbClr val="002060"/>
                    </a:solidFill>
                    <a:latin typeface="Palatino Linotype"/>
                  </a:rPr>
                  <a:t>adversary</a:t>
                </a:r>
                <a:r>
                  <a:rPr lang="en-US" altLang="zh-CN" sz="2800" dirty="0">
                    <a:latin typeface="Palatino Linotype"/>
                  </a:rPr>
                  <a:t> is shown </a:t>
                </a:r>
                <a:r>
                  <a:rPr lang="en-US" altLang="zh-CN" sz="2800" b="1" dirty="0">
                    <a:solidFill>
                      <a:srgbClr val="002060"/>
                    </a:solidFill>
                    <a:latin typeface="Palatino Linotype"/>
                  </a:rPr>
                  <a:t>a modified vector </a:t>
                </a:r>
                <a:r>
                  <a:rPr lang="en-US" altLang="zh-CN" sz="2800" b="1" dirty="0" err="1">
                    <a:solidFill>
                      <a:srgbClr val="002060"/>
                    </a:solidFill>
                    <a:latin typeface="Palatino Linotype"/>
                  </a:rPr>
                  <a:t>tx</a:t>
                </a:r>
                <a:r>
                  <a:rPr lang="en-US" altLang="zh-CN" sz="2800" dirty="0">
                    <a:latin typeface="Palatino Linotype"/>
                  </a:rPr>
                  <a:t>, with sub-transactions addressed to honest parties </a:t>
                </a:r>
                <a:r>
                  <a:rPr lang="en-US" altLang="zh-CN" sz="2800" b="1" dirty="0">
                    <a:solidFill>
                      <a:srgbClr val="002060"/>
                    </a:solidFill>
                    <a:latin typeface="Palatino Linotype"/>
                  </a:rPr>
                  <a:t>replaced with </a:t>
                </a:r>
                <a:r>
                  <a:rPr lang="zh-CN" altLang="en-US" sz="2800" b="1" dirty="0">
                    <a:solidFill>
                      <a:srgbClr val="002060"/>
                    </a:solidFill>
                    <a:latin typeface="Palatino Linotype"/>
                  </a:rPr>
                  <a:t>⊥</a:t>
                </a:r>
                <a:r>
                  <a:rPr lang="en-US" altLang="zh-CN" sz="2800" dirty="0">
                    <a:latin typeface="Palatino Linotype"/>
                  </a:rPr>
                  <a:t>. </a:t>
                </a:r>
              </a:p>
              <a:p>
                <a:pPr marL="555625" indent="-542925">
                  <a:lnSpc>
                    <a:spcPts val="3800"/>
                  </a:lnSpc>
                  <a:buClr>
                    <a:srgbClr val="5C86B9"/>
                  </a:buClr>
                  <a:buSzPct val="69736"/>
                  <a:buFont typeface="Arial"/>
                  <a:buChar char="●"/>
                  <a:tabLst>
                    <a:tab pos="555625" algn="l"/>
                    <a:tab pos="556260" algn="l"/>
                  </a:tabLst>
                </a:pPr>
                <a:r>
                  <a:rPr lang="en-US" altLang="zh-CN" sz="2800" dirty="0">
                    <a:latin typeface="Palatino Linotype"/>
                  </a:rPr>
                  <a:t>We  </a:t>
                </a:r>
                <a:r>
                  <a:rPr lang="en-US" altLang="zh-CN" sz="2800" b="1" dirty="0">
                    <a:solidFill>
                      <a:srgbClr val="002060"/>
                    </a:solidFill>
                    <a:latin typeface="Palatino Linotype"/>
                  </a:rPr>
                  <a:t>replace</a:t>
                </a:r>
                <a:r>
                  <a:rPr lang="en-US" altLang="zh-CN" sz="2800" dirty="0">
                    <a:latin typeface="Palatino Linotype"/>
                  </a:rPr>
                  <a:t> components referring to </a:t>
                </a:r>
                <a:r>
                  <a:rPr lang="en-US" altLang="zh-CN" sz="2800" b="1" dirty="0">
                    <a:solidFill>
                      <a:srgbClr val="002060"/>
                    </a:solidFill>
                    <a:latin typeface="Palatino Linotype"/>
                  </a:rPr>
                  <a:t>already spent coins </a:t>
                </a:r>
                <a:r>
                  <a:rPr lang="en-US" altLang="zh-CN" sz="2800" dirty="0">
                    <a:latin typeface="Palatino Linotype"/>
                  </a:rPr>
                  <a:t>– for honest parties or adversarial – </a:t>
                </a:r>
                <a:r>
                  <a:rPr lang="en-US" altLang="zh-CN" sz="2800" b="1" dirty="0">
                    <a:solidFill>
                      <a:srgbClr val="002060"/>
                    </a:solidFill>
                    <a:latin typeface="Palatino Linotype"/>
                  </a:rPr>
                  <a:t>with </a:t>
                </a:r>
                <a:r>
                  <a:rPr lang="zh-CN" altLang="en-US" sz="2800" b="1" dirty="0">
                    <a:solidFill>
                      <a:srgbClr val="002060"/>
                    </a:solidFill>
                    <a:latin typeface="Palatino Linotype"/>
                  </a:rPr>
                  <a:t>⊥</a:t>
                </a:r>
                <a:r>
                  <a:rPr lang="en-US" altLang="zh-CN" sz="2800" dirty="0">
                    <a:latin typeface="Palatino Linotype"/>
                  </a:rPr>
                  <a:t>.</a:t>
                </a:r>
                <a:r>
                  <a:rPr lang="en-US" altLang="zh-CN" sz="2800" dirty="0">
                    <a:solidFill>
                      <a:srgbClr val="5C86B9"/>
                    </a:solidFill>
                    <a:latin typeface="MS PGothic"/>
                    <a:cs typeface="MS PGothic"/>
                  </a:rPr>
                  <a:t> </a:t>
                </a:r>
              </a:p>
              <a:p>
                <a:pPr marL="12700">
                  <a:lnSpc>
                    <a:spcPts val="3800"/>
                  </a:lnSpc>
                  <a:buClr>
                    <a:srgbClr val="5C86B9"/>
                  </a:buClr>
                  <a:buSzPct val="69736"/>
                  <a:tabLst>
                    <a:tab pos="555625" algn="l"/>
                    <a:tab pos="556260" algn="l"/>
                  </a:tabLst>
                </a:pPr>
                <a:r>
                  <a:rPr lang="en-US" altLang="zh-CN" sz="2800" dirty="0">
                    <a:solidFill>
                      <a:srgbClr val="5C86B9"/>
                    </a:solidFill>
                    <a:latin typeface="MS PGothic"/>
                    <a:cs typeface="MS PGothic"/>
                  </a:rPr>
                  <a:t>	⇒ </a:t>
                </a:r>
                <a:r>
                  <a:rPr lang="en-US" altLang="zh-CN" sz="2400" dirty="0">
                    <a:latin typeface="Palatino Linotype"/>
                  </a:rPr>
                  <a:t>This guarantees 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Palatino Linotype"/>
                  </a:rPr>
                  <a:t>forward privacy of past transactions</a:t>
                </a:r>
                <a:r>
                  <a:rPr lang="en-US" altLang="zh-CN" sz="2400" dirty="0">
                    <a:latin typeface="Palatino Linotype"/>
                  </a:rPr>
                  <a:t>, as even on corruption, 	the adversary cannot retrieve this information</a:t>
                </a:r>
                <a:r>
                  <a:rPr lang="en-US" altLang="zh-CN" sz="2800" dirty="0">
                    <a:latin typeface="Palatino Linotype"/>
                  </a:rPr>
                  <a:t>. </a:t>
                </a:r>
              </a:p>
              <a:p>
                <a:pPr marL="555625" indent="-542925">
                  <a:lnSpc>
                    <a:spcPts val="3800"/>
                  </a:lnSpc>
                  <a:buClr>
                    <a:srgbClr val="5C86B9"/>
                  </a:buClr>
                  <a:buSzPct val="69736"/>
                  <a:buFont typeface="Arial"/>
                  <a:buChar char="●"/>
                  <a:tabLst>
                    <a:tab pos="555625" algn="l"/>
                    <a:tab pos="556260" algn="l"/>
                  </a:tabLst>
                </a:pPr>
                <a:r>
                  <a:rPr lang="en-US" altLang="zh-CN" sz="2800" b="1" dirty="0">
                    <a:solidFill>
                      <a:srgbClr val="002060"/>
                    </a:solidFill>
                    <a:latin typeface="Palatino Linotype"/>
                  </a:rPr>
                  <a:t>BlindTx returns a vector </a:t>
                </a:r>
                <a:r>
                  <a:rPr lang="en-US" altLang="zh-CN" sz="2800" dirty="0">
                    <a:latin typeface="Palatino Linotype"/>
                  </a:rPr>
                  <a:t>consisting only of the components of the transaction that are </a:t>
                </a:r>
                <a:r>
                  <a:rPr lang="en-US" altLang="zh-CN" sz="2800" b="1" u="sng" dirty="0">
                    <a:solidFill>
                      <a:srgbClr val="002060"/>
                    </a:solidFill>
                    <a:latin typeface="Palatino Linotype"/>
                  </a:rPr>
                  <a:t>readable by some party U</a:t>
                </a:r>
                <a:r>
                  <a:rPr lang="en-US" altLang="zh-CN" sz="2800" b="1" u="sng" baseline="-25000" dirty="0">
                    <a:solidFill>
                      <a:srgbClr val="002060"/>
                    </a:solidFill>
                    <a:latin typeface="Palatino Linotype"/>
                  </a:rPr>
                  <a:t>p</a:t>
                </a:r>
                <a:r>
                  <a:rPr lang="en-US" altLang="zh-CN" sz="2800" b="1" u="sng" dirty="0">
                    <a:solidFill>
                      <a:srgbClr val="002060"/>
                    </a:solidFill>
                    <a:latin typeface="Palatino Linotype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u="sng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800" b="1" u="sng" dirty="0">
                    <a:solidFill>
                      <a:srgbClr val="002060"/>
                    </a:solidFill>
                    <a:latin typeface="Palatino Linotype"/>
                  </a:rPr>
                  <a:t> P </a:t>
                </a:r>
                <a:r>
                  <a:rPr lang="en-US" altLang="zh-CN" sz="2800" dirty="0">
                    <a:latin typeface="Palatino Linotype"/>
                  </a:rPr>
                  <a:t>.</a:t>
                </a:r>
              </a:p>
              <a:p>
                <a:pPr marL="12700">
                  <a:lnSpc>
                    <a:spcPts val="3800"/>
                  </a:lnSpc>
                  <a:buClr>
                    <a:srgbClr val="5C86B9"/>
                  </a:buClr>
                  <a:buSzPct val="69736"/>
                  <a:tabLst>
                    <a:tab pos="555625" algn="l"/>
                    <a:tab pos="556260" algn="l"/>
                  </a:tabLst>
                </a:pPr>
                <a:r>
                  <a:rPr lang="en-US" altLang="zh-CN" sz="2800" dirty="0">
                    <a:latin typeface="Palatino Linotype"/>
                  </a:rPr>
                  <a:t> 	</a:t>
                </a:r>
              </a:p>
              <a:p>
                <a:pPr marL="12700">
                  <a:lnSpc>
                    <a:spcPts val="3800"/>
                  </a:lnSpc>
                  <a:buClr>
                    <a:srgbClr val="5C86B9"/>
                  </a:buClr>
                  <a:buSzPct val="69736"/>
                  <a:tabLst>
                    <a:tab pos="555625" algn="l"/>
                    <a:tab pos="556260" algn="l"/>
                  </a:tabLst>
                </a:pPr>
                <a:r>
                  <a:rPr lang="en-US" altLang="zh-CN" sz="2800" dirty="0">
                    <a:latin typeface="Palatino Linotype"/>
                  </a:rPr>
                  <a:t> 	</a:t>
                </a:r>
                <a:endParaRPr lang="en-US" sz="2800" b="1" dirty="0">
                  <a:solidFill>
                    <a:srgbClr val="002060"/>
                  </a:solidFill>
                  <a:latin typeface="Palatino Linotype"/>
                  <a:cs typeface="Palatino Linotype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88" y="2082800"/>
                <a:ext cx="11734800" cy="7770782"/>
              </a:xfrm>
              <a:prstGeom prst="rect">
                <a:avLst/>
              </a:prstGeom>
              <a:blipFill>
                <a:blip r:embed="rId3"/>
                <a:stretch>
                  <a:fillRect l="-1143" r="-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8554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16764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6400" y="17272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8730" y="275283"/>
            <a:ext cx="13422376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000" dirty="0"/>
              <a:t> The Private Ledger</a:t>
            </a:r>
            <a:r>
              <a:rPr lang="en-US" altLang="zh-CN" sz="4000" spc="-5" dirty="0"/>
              <a:t> –</a:t>
            </a:r>
            <a:r>
              <a:rPr lang="en-US" sz="4000" dirty="0"/>
              <a:t> </a:t>
            </a:r>
            <a:br>
              <a:rPr lang="en-US" sz="4000" dirty="0"/>
            </a:br>
            <a:r>
              <a:rPr lang="en-US" sz="4000" dirty="0"/>
              <a:t> Blinding for Forward-Secure Transactions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7668DC43-477C-426A-82E7-8330FBDF0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753" y="1864221"/>
            <a:ext cx="9377294" cy="64526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6">
                <a:extLst>
                  <a:ext uri="{FF2B5EF4-FFF2-40B4-BE49-F238E27FC236}">
                    <a16:creationId xmlns:a16="http://schemas.microsoft.com/office/drawing/2014/main" xmlns="" id="{B3A5A364-2443-45F8-A5F0-673B3B888CE2}"/>
                  </a:ext>
                </a:extLst>
              </p:cNvPr>
              <p:cNvSpPr txBox="1"/>
              <p:nvPr/>
            </p:nvSpPr>
            <p:spPr>
              <a:xfrm>
                <a:off x="635000" y="8386989"/>
                <a:ext cx="12522200" cy="928588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 marL="12700">
                  <a:lnSpc>
                    <a:spcPts val="3800"/>
                  </a:lnSpc>
                  <a:buClr>
                    <a:srgbClr val="5C86B9"/>
                  </a:buClr>
                  <a:buSzPct val="69736"/>
                  <a:tabLst>
                    <a:tab pos="555625" algn="l"/>
                    <a:tab pos="556260" algn="l"/>
                  </a:tabLst>
                </a:pPr>
                <a:r>
                  <a:rPr lang="en-US" altLang="zh-CN" sz="2400" b="1" dirty="0">
                    <a:solidFill>
                      <a:srgbClr val="002060"/>
                    </a:solidFill>
                    <a:latin typeface="Palatino Linotype"/>
                    <a:cs typeface="Palatino Linotype"/>
                  </a:rPr>
                  <a:t>state </a:t>
                </a:r>
                <a:r>
                  <a:rPr lang="en-US" altLang="zh-CN" sz="2400" dirty="0">
                    <a:latin typeface="Palatino Linotype"/>
                    <a:cs typeface="Palatino Linotype"/>
                  </a:rPr>
                  <a:t>:</a:t>
                </a:r>
                <a:r>
                  <a:rPr lang="en-US" sz="2400" dirty="0">
                    <a:latin typeface="Palatino Linotype"/>
                    <a:cs typeface="Palatino Linotype"/>
                  </a:rPr>
                  <a:t>the full ledger state</a:t>
                </a:r>
                <a:r>
                  <a:rPr lang="zh-CN" altLang="en-US" sz="2400" dirty="0">
                    <a:latin typeface="Palatino Linotype"/>
                    <a:cs typeface="Palatino Linotype"/>
                  </a:rPr>
                  <a:t>；</a:t>
                </a:r>
                <a:r>
                  <a:rPr lang="en-US" altLang="zh-CN" sz="2400" dirty="0">
                    <a:latin typeface="Palatino Linotype"/>
                    <a:cs typeface="Palatino Linotype"/>
                  </a:rPr>
                  <a:t> 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Palatino Linotype"/>
                    <a:cs typeface="Palatino Linotype"/>
                  </a:rPr>
                  <a:t>BTX</a:t>
                </a:r>
                <a:r>
                  <a:rPr lang="en-US" altLang="zh-CN" sz="2400" dirty="0">
                    <a:latin typeface="Palatino Linotype"/>
                    <a:cs typeface="Palatino Linotype"/>
                  </a:rPr>
                  <a:t> :</a:t>
                </a:r>
                <a:r>
                  <a:rPr lang="en-US" sz="2400" dirty="0">
                    <a:latin typeface="Palatino Linotype"/>
                    <a:cs typeface="Palatino Linotype"/>
                  </a:rPr>
                  <a:t>an annotated transaction BTX = (</a:t>
                </a:r>
                <a:r>
                  <a:rPr lang="en-US" sz="2400" dirty="0" err="1">
                    <a:latin typeface="Palatino Linotype"/>
                    <a:cs typeface="Palatino Linotype"/>
                  </a:rPr>
                  <a:t>tx</a:t>
                </a:r>
                <a:r>
                  <a:rPr lang="en-US" sz="2400" dirty="0">
                    <a:latin typeface="Palatino Linotype"/>
                    <a:cs typeface="Palatino Linotype"/>
                  </a:rPr>
                  <a:t>, </a:t>
                </a:r>
                <a:r>
                  <a:rPr lang="en-US" sz="2400" dirty="0" err="1">
                    <a:latin typeface="Palatino Linotype"/>
                    <a:cs typeface="Palatino Linotype"/>
                  </a:rPr>
                  <a:t>txid</a:t>
                </a:r>
                <a:r>
                  <a:rPr lang="en-US" sz="2400" dirty="0">
                    <a:latin typeface="Palatino Linotype"/>
                    <a:cs typeface="Palatino Linotype"/>
                  </a:rPr>
                  <a:t>, </a:t>
                </a:r>
                <a:r>
                  <a:rPr lang="en-US" sz="2400" dirty="0" err="1">
                    <a:latin typeface="Palatino Linotype"/>
                    <a:cs typeface="Palatino Linotype"/>
                  </a:rPr>
                  <a:t>τ</a:t>
                </a:r>
                <a:r>
                  <a:rPr lang="en-US" sz="2400" baseline="-25000" dirty="0" err="1">
                    <a:latin typeface="Palatino Linotype"/>
                    <a:cs typeface="Palatino Linotype"/>
                  </a:rPr>
                  <a:t>L</a:t>
                </a:r>
                <a:r>
                  <a:rPr lang="en-US" sz="2400" dirty="0">
                    <a:latin typeface="Palatino Linotype"/>
                    <a:cs typeface="Palatino Linotype"/>
                  </a:rPr>
                  <a:t>, U</a:t>
                </a:r>
                <a:r>
                  <a:rPr lang="en-US" sz="2400" baseline="-25000" dirty="0">
                    <a:latin typeface="Palatino Linotype"/>
                    <a:cs typeface="Palatino Linotype"/>
                  </a:rPr>
                  <a:t>s</a:t>
                </a:r>
                <a:r>
                  <a:rPr lang="en-US" sz="2400" dirty="0">
                    <a:latin typeface="Palatino Linotype"/>
                    <a:cs typeface="Palatino Linotype"/>
                  </a:rPr>
                  <a:t>) </a:t>
                </a:r>
                <a:r>
                  <a:rPr lang="zh-CN" altLang="en-US" sz="2400" dirty="0">
                    <a:latin typeface="Palatino Linotype"/>
                    <a:cs typeface="Palatino Linotype"/>
                  </a:rPr>
                  <a:t>；</a:t>
                </a:r>
                <a:endParaRPr lang="en-US" altLang="zh-CN" sz="2400" b="1" i="0" dirty="0">
                  <a:solidFill>
                    <a:srgbClr val="00206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Palatino Linotype"/>
                </a:endParaRPr>
              </a:p>
              <a:p>
                <a:pPr marL="12700">
                  <a:lnSpc>
                    <a:spcPts val="3800"/>
                  </a:lnSpc>
                  <a:buClr>
                    <a:srgbClr val="5C86B9"/>
                  </a:buClr>
                  <a:buSzPct val="69736"/>
                  <a:tabLst>
                    <a:tab pos="555625" algn="l"/>
                    <a:tab pos="556260" algn="l"/>
                  </a:tabLst>
                </a:pPr>
                <a14:m>
                  <m:oMath xmlns:m="http://schemas.openxmlformats.org/officeDocument/2006/math">
                    <m:r>
                      <a:rPr lang="el-GR" altLang="zh-CN" sz="2400" b="1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Palatino Linotype"/>
                      </a:rPr>
                      <m:t>𝚸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Palatino Linotype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Palatino Linotype"/>
                      </a:rPr>
                      <m:t>:</m:t>
                    </m:r>
                  </m:oMath>
                </a14:m>
                <a:r>
                  <a:rPr lang="en-US" sz="2400" dirty="0">
                    <a:latin typeface="Palatino Linotype"/>
                    <a:cs typeface="Palatino Linotype"/>
                  </a:rPr>
                  <a:t>a set of parties </a:t>
                </a:r>
                <a:r>
                  <a:rPr lang="zh-CN" altLang="en-US" sz="2400" dirty="0">
                    <a:latin typeface="Palatino Linotype"/>
                    <a:cs typeface="Palatino Linotype"/>
                  </a:rPr>
                  <a:t>；               </a:t>
                </a:r>
                <a:r>
                  <a:rPr lang="en-US" altLang="zh-CN" sz="2400" b="1" dirty="0">
                    <a:solidFill>
                      <a:srgbClr val="002060"/>
                    </a:solidFill>
                    <a:latin typeface="Palatino Linotype"/>
                    <a:cs typeface="Palatino Linotype"/>
                  </a:rPr>
                  <a:t>ids</a:t>
                </a:r>
                <a:r>
                  <a:rPr lang="en-US" altLang="zh-CN" sz="2400" dirty="0">
                    <a:latin typeface="Palatino Linotype"/>
                  </a:rPr>
                  <a:t> </a:t>
                </a:r>
                <a:r>
                  <a:rPr lang="zh-CN" altLang="en-US" sz="2400" dirty="0">
                    <a:latin typeface="Palatino Linotype"/>
                  </a:rPr>
                  <a:t>：</a:t>
                </a:r>
                <a:r>
                  <a:rPr lang="en-US" sz="2400" dirty="0">
                    <a:latin typeface="Palatino Linotype"/>
                    <a:cs typeface="Palatino Linotype"/>
                  </a:rPr>
                  <a:t>the set of generated ids </a:t>
                </a:r>
                <a:r>
                  <a:rPr lang="en-US" altLang="zh-CN" sz="2400" dirty="0">
                    <a:latin typeface="Palatino Linotype"/>
                  </a:rPr>
                  <a:t>	</a:t>
                </a:r>
                <a:endParaRPr lang="en-US" sz="2400" b="1" dirty="0">
                  <a:solidFill>
                    <a:srgbClr val="002060"/>
                  </a:solidFill>
                  <a:latin typeface="Palatino Linotype"/>
                  <a:cs typeface="Palatino Linotype"/>
                </a:endParaRPr>
              </a:p>
            </p:txBody>
          </p:sp>
        </mc:Choice>
        <mc:Fallback xmlns="">
          <p:sp>
            <p:nvSpPr>
              <p:cNvPr id="23" name="object 6">
                <a:extLst>
                  <a:ext uri="{FF2B5EF4-FFF2-40B4-BE49-F238E27FC236}">
                    <a16:creationId xmlns:a16="http://schemas.microsoft.com/office/drawing/2014/main" id="{B3A5A364-2443-45F8-A5F0-673B3B888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8386989"/>
                <a:ext cx="12522200" cy="928588"/>
              </a:xfrm>
              <a:prstGeom prst="rect">
                <a:avLst/>
              </a:prstGeom>
              <a:blipFill>
                <a:blip r:embed="rId4"/>
                <a:stretch>
                  <a:fillRect l="-1363" t="-5921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162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18288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6400" y="18796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0200" y="469523"/>
            <a:ext cx="977773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6000" spc="-5" dirty="0"/>
              <a:t>Introduction</a:t>
            </a:r>
            <a:endParaRPr sz="6000" dirty="0"/>
          </a:p>
        </p:txBody>
      </p:sp>
      <p:sp>
        <p:nvSpPr>
          <p:cNvPr id="5" name="object 5"/>
          <p:cNvSpPr txBox="1"/>
          <p:nvPr/>
        </p:nvSpPr>
        <p:spPr>
          <a:xfrm>
            <a:off x="482600" y="2125305"/>
            <a:ext cx="11506200" cy="76383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9425" marR="5080" indent="-466725">
              <a:lnSpc>
                <a:spcPts val="4000"/>
              </a:lnSpc>
              <a:buClr>
                <a:srgbClr val="5C86B9"/>
              </a:buClr>
              <a:buSzPct val="69230"/>
              <a:buFont typeface="Arial"/>
              <a:buChar char="●"/>
              <a:tabLst>
                <a:tab pos="479425" algn="l"/>
                <a:tab pos="480059" algn="l"/>
                <a:tab pos="2000250" algn="l"/>
              </a:tabLst>
            </a:pPr>
            <a:r>
              <a:rPr lang="en-US" sz="2800" spc="5" dirty="0">
                <a:latin typeface="Palatino Linotype"/>
                <a:cs typeface="Palatino Linotype"/>
              </a:rPr>
              <a:t>A significant limitation of traditional blockchain protocols, such as the Bitcoin, is the fact that </a:t>
            </a:r>
            <a:r>
              <a:rPr lang="en-US" sz="2800" b="1" spc="5" dirty="0">
                <a:solidFill>
                  <a:srgbClr val="C00000"/>
                </a:solidFill>
                <a:latin typeface="Palatino Linotype"/>
                <a:cs typeface="Palatino Linotype"/>
              </a:rPr>
              <a:t>the transaction ledger is a public resource </a:t>
            </a:r>
            <a:r>
              <a:rPr lang="en-US" sz="2800" spc="5" dirty="0">
                <a:latin typeface="Palatino Linotype"/>
                <a:cs typeface="Palatino Linotype"/>
              </a:rPr>
              <a:t>and thus </a:t>
            </a:r>
            <a:r>
              <a:rPr lang="en-US" sz="2800" b="1" spc="5" dirty="0">
                <a:solidFill>
                  <a:srgbClr val="C00000"/>
                </a:solidFill>
                <a:latin typeface="Palatino Linotype"/>
                <a:cs typeface="Palatino Linotype"/>
              </a:rPr>
              <a:t>information</a:t>
            </a:r>
            <a:r>
              <a:rPr lang="en-US" sz="2800" spc="5" dirty="0">
                <a:latin typeface="Palatino Linotype"/>
                <a:cs typeface="Palatino Linotype"/>
              </a:rPr>
              <a:t> about the transaction issuers </a:t>
            </a:r>
            <a:r>
              <a:rPr lang="en-US" sz="2800" b="1" spc="5" dirty="0">
                <a:solidFill>
                  <a:srgbClr val="C00000"/>
                </a:solidFill>
                <a:latin typeface="Palatino Linotype"/>
                <a:cs typeface="Palatino Linotype"/>
              </a:rPr>
              <a:t>may be leaked to an adversary. </a:t>
            </a:r>
          </a:p>
          <a:p>
            <a:pPr marL="479425" marR="5080" indent="-466725">
              <a:lnSpc>
                <a:spcPts val="4000"/>
              </a:lnSpc>
              <a:buClr>
                <a:srgbClr val="5C86B9"/>
              </a:buClr>
              <a:buSzPct val="69230"/>
              <a:buFont typeface="Arial"/>
              <a:buChar char="●"/>
              <a:tabLst>
                <a:tab pos="479425" algn="l"/>
                <a:tab pos="480059" algn="l"/>
                <a:tab pos="2000250" algn="l"/>
              </a:tabLst>
            </a:pPr>
            <a:r>
              <a:rPr lang="en-US" sz="2800" spc="5" dirty="0" err="1">
                <a:latin typeface="Palatino Linotype"/>
                <a:cs typeface="Palatino Linotype"/>
              </a:rPr>
              <a:t>Th</a:t>
            </a:r>
            <a:r>
              <a:rPr lang="en-US" altLang="zh-CN" sz="2800" spc="5" dirty="0" err="1">
                <a:latin typeface="Palatino Linotype"/>
                <a:cs typeface="Palatino Linotype"/>
              </a:rPr>
              <a:t>us,th</a:t>
            </a:r>
            <a:r>
              <a:rPr lang="en-US" sz="2800" spc="5" dirty="0" err="1">
                <a:latin typeface="Palatino Linotype"/>
                <a:cs typeface="Palatino Linotype"/>
              </a:rPr>
              <a:t>is</a:t>
            </a:r>
            <a:r>
              <a:rPr lang="en-US" sz="2800" spc="5" dirty="0">
                <a:latin typeface="Palatino Linotype"/>
                <a:cs typeface="Palatino Linotype"/>
              </a:rPr>
              <a:t> state of affairs motivated the development of </a:t>
            </a:r>
            <a:r>
              <a:rPr lang="en-US" sz="2800" b="1" spc="5" dirty="0">
                <a:solidFill>
                  <a:srgbClr val="C00000"/>
                </a:solidFill>
                <a:latin typeface="Palatino Linotype"/>
                <a:cs typeface="Palatino Linotype"/>
              </a:rPr>
              <a:t>privacy</a:t>
            </a:r>
            <a:r>
              <a:rPr lang="en-US" sz="2800" spc="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lang="en-US" sz="2800" b="1" spc="5" dirty="0">
                <a:solidFill>
                  <a:srgbClr val="C00000"/>
                </a:solidFill>
                <a:latin typeface="Palatino Linotype"/>
                <a:cs typeface="Palatino Linotype"/>
              </a:rPr>
              <a:t>enhancing and privacy-preserving techniques for distributed ledgers</a:t>
            </a:r>
            <a:r>
              <a:rPr lang="en-US" sz="2800" spc="5" dirty="0">
                <a:latin typeface="Palatino Linotype"/>
                <a:cs typeface="Palatino Linotype"/>
              </a:rPr>
              <a:t>.</a:t>
            </a:r>
          </a:p>
          <a:p>
            <a:pPr marL="479425" marR="5080" indent="-466725">
              <a:lnSpc>
                <a:spcPts val="4000"/>
              </a:lnSpc>
              <a:buClr>
                <a:srgbClr val="5C86B9"/>
              </a:buClr>
              <a:buSzPct val="69230"/>
              <a:buFont typeface="Arial"/>
              <a:buChar char="●"/>
              <a:tabLst>
                <a:tab pos="479425" algn="l"/>
                <a:tab pos="480059" algn="l"/>
                <a:tab pos="2000250" algn="l"/>
              </a:tabLst>
            </a:pPr>
            <a:r>
              <a:rPr lang="en-US" sz="2800" spc="5" dirty="0">
                <a:latin typeface="Palatino Linotype"/>
                <a:cs typeface="Palatino Linotype"/>
              </a:rPr>
              <a:t>Concurrently with these developments however, another line of research works in blockchain design focused on</a:t>
            </a:r>
            <a:r>
              <a:rPr lang="en-US" sz="2800" b="1" spc="5" dirty="0">
                <a:latin typeface="Palatino Linotype"/>
                <a:cs typeface="Palatino Linotype"/>
              </a:rPr>
              <a:t> </a:t>
            </a:r>
            <a:r>
              <a:rPr lang="en-US" sz="2800" b="1" spc="5" dirty="0">
                <a:solidFill>
                  <a:srgbClr val="C00000"/>
                </a:solidFill>
                <a:latin typeface="Palatino Linotype"/>
                <a:cs typeface="Palatino Linotype"/>
              </a:rPr>
              <a:t>resolving fundamental issues with the energy consumption requirements of the underlying proof-of-work (</a:t>
            </a:r>
            <a:r>
              <a:rPr lang="en-US" sz="2800" b="1" spc="5" dirty="0" err="1">
                <a:solidFill>
                  <a:srgbClr val="C00000"/>
                </a:solidFill>
                <a:latin typeface="Palatino Linotype"/>
                <a:cs typeface="Palatino Linotype"/>
              </a:rPr>
              <a:t>PoW</a:t>
            </a:r>
            <a:r>
              <a:rPr lang="en-US" sz="2800" b="1" spc="5" dirty="0">
                <a:solidFill>
                  <a:srgbClr val="C00000"/>
                </a:solidFill>
                <a:latin typeface="Palatino Linotype"/>
                <a:cs typeface="Palatino Linotype"/>
              </a:rPr>
              <a:t>) </a:t>
            </a:r>
            <a:r>
              <a:rPr lang="en-US" sz="2800" spc="5" dirty="0">
                <a:latin typeface="Palatino Linotype"/>
                <a:cs typeface="Palatino Linotype"/>
              </a:rPr>
              <a:t>mechanism of Bitcoin. This lead to a sequence of  works in </a:t>
            </a:r>
            <a:r>
              <a:rPr lang="en-US" sz="2800" b="1" spc="5" dirty="0">
                <a:solidFill>
                  <a:srgbClr val="C00000"/>
                </a:solidFill>
                <a:latin typeface="Palatino Linotype"/>
                <a:cs typeface="Palatino Linotype"/>
              </a:rPr>
              <a:t>proof-of-stake (</a:t>
            </a:r>
            <a:r>
              <a:rPr lang="en-US" sz="2800" b="1" spc="5" dirty="0" err="1">
                <a:solidFill>
                  <a:srgbClr val="C00000"/>
                </a:solidFill>
                <a:latin typeface="Palatino Linotype"/>
                <a:cs typeface="Palatino Linotype"/>
              </a:rPr>
              <a:t>PoS</a:t>
            </a:r>
            <a:r>
              <a:rPr lang="en-US" sz="2800" b="1" spc="5" dirty="0">
                <a:solidFill>
                  <a:srgbClr val="C00000"/>
                </a:solidFill>
                <a:latin typeface="Palatino Linotype"/>
                <a:cs typeface="Palatino Linotype"/>
              </a:rPr>
              <a:t>) blockchain protocols </a:t>
            </a:r>
            <a:r>
              <a:rPr lang="en-US" sz="2800" spc="5" dirty="0">
                <a:latin typeface="Palatino Linotype"/>
                <a:cs typeface="Palatino Linotype"/>
              </a:rPr>
              <a:t>that include Ouroboros, Ouroboros </a:t>
            </a:r>
            <a:r>
              <a:rPr lang="en-US" sz="2800" spc="5" dirty="0" err="1">
                <a:latin typeface="Palatino Linotype"/>
                <a:cs typeface="Palatino Linotype"/>
              </a:rPr>
              <a:t>Praos,Ouroboros</a:t>
            </a:r>
            <a:r>
              <a:rPr lang="en-US" sz="2800" spc="5" dirty="0">
                <a:latin typeface="Palatino Linotype"/>
                <a:cs typeface="Palatino Linotype"/>
              </a:rPr>
              <a:t> Genesis and so on .</a:t>
            </a:r>
          </a:p>
          <a:p>
            <a:pPr>
              <a:lnSpc>
                <a:spcPts val="4000"/>
              </a:lnSpc>
              <a:spcBef>
                <a:spcPts val="35"/>
              </a:spcBef>
              <a:buClr>
                <a:srgbClr val="5C86B9"/>
              </a:buClr>
            </a:pP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15809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2103313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6400" y="20320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5224" y="685800"/>
            <a:ext cx="12050776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5400" dirty="0"/>
              <a:t> The Private Ledger</a:t>
            </a:r>
            <a:r>
              <a:rPr lang="en-US" altLang="zh-CN" sz="5400" spc="-5" dirty="0"/>
              <a:t> –</a:t>
            </a:r>
            <a:r>
              <a:rPr lang="en-US" altLang="zh-CN" sz="5400" dirty="0"/>
              <a:t> leakage  function</a:t>
            </a:r>
            <a:r>
              <a:rPr lang="en-US" altLang="zh-CN" sz="5400" spc="-5" dirty="0"/>
              <a:t> </a:t>
            </a:r>
            <a:endParaRPr sz="5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000" y="2117977"/>
            <a:ext cx="11283188" cy="6894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5C86B9"/>
              </a:buClr>
              <a:buSzPct val="69736"/>
              <a:tabLst>
                <a:tab pos="555625" algn="l"/>
                <a:tab pos="556260" algn="l"/>
              </a:tabLst>
            </a:pPr>
            <a:endParaRPr lang="en-US" sz="3200" dirty="0">
              <a:latin typeface="Palatino Linotype"/>
              <a:cs typeface="Palatino Linotype"/>
            </a:endParaRPr>
          </a:p>
          <a:p>
            <a:pPr marL="555625" indent="-542925">
              <a:buClr>
                <a:srgbClr val="5C86B9"/>
              </a:buClr>
              <a:buSzPct val="69736"/>
              <a:buFont typeface="Arial"/>
              <a:buChar char="●"/>
              <a:tabLst>
                <a:tab pos="555625" algn="l"/>
                <a:tab pos="556260" algn="l"/>
              </a:tabLst>
            </a:pPr>
            <a:r>
              <a:rPr lang="en-US" altLang="zh-CN" sz="3200" dirty="0">
                <a:latin typeface="Palatino Linotype"/>
              </a:rPr>
              <a:t>In our system, we </a:t>
            </a:r>
            <a:r>
              <a:rPr lang="en-US" altLang="zh-CN" sz="3200" u="sng" dirty="0">
                <a:latin typeface="Palatino Linotype"/>
              </a:rPr>
              <a:t>permit </a:t>
            </a:r>
            <a:r>
              <a:rPr lang="en-US" altLang="zh-CN" sz="3200" b="1" u="sng" dirty="0">
                <a:solidFill>
                  <a:srgbClr val="C00000"/>
                </a:solidFill>
                <a:latin typeface="Palatino Linotype"/>
              </a:rPr>
              <a:t>the leakage </a:t>
            </a:r>
            <a:r>
              <a:rPr lang="en-US" altLang="zh-CN" sz="3200" b="1" u="sng" dirty="0" err="1">
                <a:solidFill>
                  <a:srgbClr val="C00000"/>
                </a:solidFill>
                <a:latin typeface="Palatino Linotype"/>
              </a:rPr>
              <a:t>Lkglead</a:t>
            </a:r>
            <a:r>
              <a:rPr lang="en-US" altLang="zh-CN" sz="3200" b="1" u="sng" dirty="0">
                <a:solidFill>
                  <a:srgbClr val="C00000"/>
                </a:solidFill>
                <a:latin typeface="Palatino Linotype"/>
              </a:rPr>
              <a:t>, which effectively simulates the protocols leadership election</a:t>
            </a:r>
            <a:r>
              <a:rPr lang="en-US" altLang="zh-CN" sz="3200" dirty="0">
                <a:latin typeface="Palatino Linotype"/>
              </a:rPr>
              <a:t>,  and leaks the winning party. </a:t>
            </a:r>
          </a:p>
          <a:p>
            <a:pPr marL="555625" indent="-542925">
              <a:buClr>
                <a:srgbClr val="5C86B9"/>
              </a:buClr>
              <a:buSzPct val="69736"/>
              <a:buFont typeface="Arial"/>
              <a:buChar char="●"/>
              <a:tabLst>
                <a:tab pos="555625" algn="l"/>
                <a:tab pos="556260" algn="l"/>
              </a:tabLst>
            </a:pPr>
            <a:endParaRPr lang="en-US" altLang="zh-CN" sz="3200" dirty="0">
              <a:latin typeface="Palatino Linotype"/>
            </a:endParaRPr>
          </a:p>
          <a:p>
            <a:pPr marL="12700">
              <a:buClr>
                <a:srgbClr val="5C86B9"/>
              </a:buClr>
              <a:buSzPct val="69736"/>
              <a:tabLst>
                <a:tab pos="555625" algn="l"/>
                <a:tab pos="556260" algn="l"/>
              </a:tabLst>
            </a:pPr>
            <a:r>
              <a:rPr lang="en-US" altLang="zh-CN" sz="3200" b="1" dirty="0">
                <a:solidFill>
                  <a:srgbClr val="C00000"/>
                </a:solidFill>
                <a:latin typeface="Palatino Linotype"/>
              </a:rPr>
              <a:t>	</a:t>
            </a:r>
            <a:r>
              <a:rPr lang="en-US" altLang="zh-CN" sz="2800" b="1" dirty="0">
                <a:solidFill>
                  <a:srgbClr val="C00000"/>
                </a:solidFill>
                <a:latin typeface="Palatino Linotype"/>
              </a:rPr>
              <a:t> </a:t>
            </a:r>
            <a:r>
              <a:rPr lang="en-US" altLang="zh-CN" sz="2800" dirty="0">
                <a:solidFill>
                  <a:srgbClr val="5C86B9"/>
                </a:solidFill>
                <a:latin typeface="MS PGothic"/>
                <a:cs typeface="MS PGothic"/>
              </a:rPr>
              <a:t>⇒ </a:t>
            </a:r>
            <a:r>
              <a:rPr lang="en-US" altLang="zh-CN" sz="2800" dirty="0">
                <a:latin typeface="Palatino Linotype"/>
              </a:rPr>
              <a:t>for each time τ ,  </a:t>
            </a:r>
            <a:r>
              <a:rPr lang="en-US" altLang="zh-CN" sz="2800" b="1" dirty="0">
                <a:solidFill>
                  <a:srgbClr val="002060"/>
                </a:solidFill>
                <a:latin typeface="Palatino Linotype"/>
              </a:rPr>
              <a:t>the adversary receives a set of parties that 	won the leadership election</a:t>
            </a:r>
            <a:r>
              <a:rPr lang="en-US" altLang="zh-CN" sz="2800" dirty="0">
                <a:latin typeface="Palatino Linotype"/>
              </a:rPr>
              <a:t>.  This set is selected by sampling a 	random coin for  each  party,  weighted  by  their  stake.</a:t>
            </a:r>
          </a:p>
          <a:p>
            <a:pPr marL="12700">
              <a:buClr>
                <a:srgbClr val="5C86B9"/>
              </a:buClr>
              <a:buSzPct val="69736"/>
              <a:tabLst>
                <a:tab pos="555625" algn="l"/>
                <a:tab pos="556260" algn="l"/>
              </a:tabLst>
            </a:pPr>
            <a:r>
              <a:rPr lang="en-US" altLang="zh-CN" sz="2800" dirty="0">
                <a:solidFill>
                  <a:srgbClr val="5C86B9"/>
                </a:solidFill>
                <a:latin typeface="MS PGothic"/>
                <a:cs typeface="MS PGothic"/>
              </a:rPr>
              <a:t>	⇒ </a:t>
            </a:r>
            <a:r>
              <a:rPr lang="en-US" altLang="zh-CN" sz="2800" dirty="0">
                <a:latin typeface="Palatino Linotype"/>
              </a:rPr>
              <a:t>Leakage follows a general </a:t>
            </a:r>
            <a:r>
              <a:rPr lang="en-US" altLang="zh-CN" sz="2800" b="1" dirty="0">
                <a:solidFill>
                  <a:srgbClr val="002060"/>
                </a:solidFill>
                <a:latin typeface="Palatino Linotype"/>
              </a:rPr>
              <a:t>principle of leaking the elected 	leaders in a protocol.</a:t>
            </a:r>
          </a:p>
          <a:p>
            <a:pPr marL="12700">
              <a:buClr>
                <a:srgbClr val="5C86B9"/>
              </a:buClr>
              <a:buSzPct val="69736"/>
              <a:tabLst>
                <a:tab pos="555625" algn="l"/>
                <a:tab pos="556260" algn="l"/>
              </a:tabLst>
            </a:pPr>
            <a:r>
              <a:rPr lang="en-US" altLang="zh-CN" sz="2800" dirty="0">
                <a:solidFill>
                  <a:srgbClr val="5C86B9"/>
                </a:solidFill>
                <a:latin typeface="MS PGothic"/>
                <a:cs typeface="MS PGothic"/>
              </a:rPr>
              <a:t>	⇒ </a:t>
            </a:r>
            <a:r>
              <a:rPr lang="en-US" altLang="zh-CN" sz="2800" b="1" dirty="0">
                <a:solidFill>
                  <a:srgbClr val="002060"/>
                </a:solidFill>
                <a:latin typeface="Palatino Linotype"/>
              </a:rPr>
              <a:t>Honest parties will be selected </a:t>
            </a:r>
            <a:r>
              <a:rPr lang="en-US" altLang="zh-CN" sz="2800" dirty="0">
                <a:latin typeface="Palatino Linotype"/>
              </a:rPr>
              <a:t>by </a:t>
            </a:r>
            <a:r>
              <a:rPr lang="en-US" altLang="zh-CN" sz="2800" dirty="0" err="1">
                <a:latin typeface="Palatino Linotype"/>
              </a:rPr>
              <a:t>Lkg</a:t>
            </a:r>
            <a:r>
              <a:rPr lang="en-US" altLang="zh-CN" sz="2800" baseline="-25000" dirty="0" err="1">
                <a:latin typeface="Palatino Linotype"/>
              </a:rPr>
              <a:t>lead</a:t>
            </a:r>
            <a:r>
              <a:rPr lang="en-US" altLang="zh-CN" sz="2800" dirty="0">
                <a:latin typeface="Palatino Linotype"/>
              </a:rPr>
              <a:t> </a:t>
            </a:r>
            <a:r>
              <a:rPr lang="en-US" altLang="zh-CN" sz="2800" b="1" dirty="0">
                <a:solidFill>
                  <a:srgbClr val="002060"/>
                </a:solidFill>
                <a:latin typeface="Palatino Linotype"/>
              </a:rPr>
              <a:t>with the probability 	of them winning a leadership election </a:t>
            </a:r>
            <a:r>
              <a:rPr lang="en-US" altLang="zh-CN" sz="2800" dirty="0">
                <a:latin typeface="Palatino Linotype"/>
              </a:rPr>
              <a:t>in Ouroboros </a:t>
            </a:r>
            <a:r>
              <a:rPr lang="en-US" altLang="zh-CN" sz="2800" dirty="0" err="1">
                <a:latin typeface="Palatino Linotype"/>
              </a:rPr>
              <a:t>Crypsinous</a:t>
            </a:r>
            <a:r>
              <a:rPr lang="en-US" altLang="zh-CN" sz="2800" dirty="0">
                <a:latin typeface="Palatino Linotype"/>
              </a:rPr>
              <a:t>. 	This probability is the same as in Ouroboros Genesis, and is 	the function </a:t>
            </a:r>
            <a:r>
              <a:rPr lang="en-US" altLang="zh-CN" sz="2800" dirty="0" err="1">
                <a:latin typeface="Palatino Linotype"/>
              </a:rPr>
              <a:t>φ</a:t>
            </a:r>
            <a:r>
              <a:rPr lang="en-US" altLang="zh-CN" sz="2800" baseline="-25000" dirty="0" err="1">
                <a:latin typeface="Palatino Linotype"/>
              </a:rPr>
              <a:t>f</a:t>
            </a:r>
            <a:r>
              <a:rPr lang="en-US" altLang="zh-CN" sz="2800" dirty="0">
                <a:latin typeface="Palatino Linotype"/>
              </a:rPr>
              <a:t> of their stake.</a:t>
            </a:r>
          </a:p>
          <a:p>
            <a:pPr marL="555625" indent="-542925">
              <a:buClr>
                <a:srgbClr val="5C86B9"/>
              </a:buClr>
              <a:buSzPct val="69736"/>
              <a:buFont typeface="Arial"/>
              <a:buChar char="●"/>
              <a:tabLst>
                <a:tab pos="555625" algn="l"/>
                <a:tab pos="556260" algn="l"/>
              </a:tabLst>
            </a:pPr>
            <a:endParaRPr lang="en-US" sz="3200" b="1" dirty="0">
              <a:solidFill>
                <a:srgbClr val="002060"/>
              </a:solidFill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958870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19812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6400" y="20320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5224" y="685800"/>
            <a:ext cx="12050776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5400" dirty="0"/>
              <a:t> The Private Ledger</a:t>
            </a:r>
            <a:r>
              <a:rPr lang="en-US" altLang="zh-CN" sz="5400" spc="-5" dirty="0"/>
              <a:t> –</a:t>
            </a:r>
            <a:r>
              <a:rPr lang="en-US" altLang="zh-CN" sz="5400" dirty="0"/>
              <a:t> leakage  function</a:t>
            </a:r>
            <a:r>
              <a:rPr lang="en-US" altLang="zh-CN" sz="5400" spc="-5" dirty="0"/>
              <a:t> </a:t>
            </a:r>
            <a:endParaRPr sz="5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3212" y="1997765"/>
            <a:ext cx="11740388" cy="75097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5C86B9"/>
              </a:buClr>
              <a:buSzPct val="69736"/>
              <a:tabLst>
                <a:tab pos="555625" algn="l"/>
                <a:tab pos="556260" algn="l"/>
              </a:tabLst>
            </a:pPr>
            <a:endParaRPr lang="en-US" sz="3200" dirty="0">
              <a:latin typeface="Palatino Linotype"/>
              <a:cs typeface="Palatino Linotype"/>
            </a:endParaRPr>
          </a:p>
          <a:p>
            <a:pPr marL="555625" indent="-542925">
              <a:buClr>
                <a:srgbClr val="5C86B9"/>
              </a:buClr>
              <a:buSzPct val="69736"/>
              <a:buFont typeface="Arial"/>
              <a:buChar char="●"/>
              <a:tabLst>
                <a:tab pos="555625" algn="l"/>
                <a:tab pos="556260" algn="l"/>
              </a:tabLst>
            </a:pPr>
            <a:r>
              <a:rPr lang="en-US" altLang="zh-CN" sz="3200" dirty="0">
                <a:latin typeface="Palatino Linotype"/>
              </a:rPr>
              <a:t>In our system, we permit </a:t>
            </a:r>
            <a:r>
              <a:rPr lang="en-US" altLang="zh-CN" sz="3200" b="1" u="sng" dirty="0">
                <a:solidFill>
                  <a:srgbClr val="C00000"/>
                </a:solidFill>
                <a:latin typeface="Palatino Linotype"/>
              </a:rPr>
              <a:t>the leakage </a:t>
            </a:r>
            <a:r>
              <a:rPr lang="en-US" altLang="zh-CN" sz="3200" b="1" u="sng" dirty="0" err="1">
                <a:solidFill>
                  <a:srgbClr val="C00000"/>
                </a:solidFill>
                <a:latin typeface="Palatino Linotype"/>
              </a:rPr>
              <a:t>Lkglead</a:t>
            </a:r>
            <a:r>
              <a:rPr lang="en-US" altLang="zh-CN" sz="3200" b="1" u="sng" dirty="0">
                <a:solidFill>
                  <a:srgbClr val="C00000"/>
                </a:solidFill>
                <a:latin typeface="Palatino Linotype"/>
              </a:rPr>
              <a:t>, which effectively</a:t>
            </a:r>
            <a:r>
              <a:rPr lang="en-US" altLang="zh-CN" sz="3200" b="1" dirty="0">
                <a:solidFill>
                  <a:srgbClr val="C00000"/>
                </a:solidFill>
                <a:latin typeface="Palatino Linotype"/>
              </a:rPr>
              <a:t> </a:t>
            </a:r>
            <a:r>
              <a:rPr lang="en-US" altLang="zh-CN" sz="3200" dirty="0">
                <a:latin typeface="Palatino Linotype"/>
              </a:rPr>
              <a:t>simulates the protocols leadership election</a:t>
            </a:r>
            <a:r>
              <a:rPr lang="en-US" altLang="zh-CN" sz="3200" u="sng" dirty="0">
                <a:latin typeface="Palatino Linotype"/>
              </a:rPr>
              <a:t>,  </a:t>
            </a:r>
            <a:r>
              <a:rPr lang="en-US" altLang="zh-CN" sz="3200" b="1" u="sng" dirty="0">
                <a:solidFill>
                  <a:srgbClr val="C00000"/>
                </a:solidFill>
                <a:latin typeface="Palatino Linotype"/>
              </a:rPr>
              <a:t>and leaks the winning party. </a:t>
            </a:r>
          </a:p>
          <a:p>
            <a:pPr marL="12700">
              <a:buClr>
                <a:srgbClr val="5C86B9"/>
              </a:buClr>
              <a:buSzPct val="69736"/>
              <a:tabLst>
                <a:tab pos="555625" algn="l"/>
                <a:tab pos="556260" algn="l"/>
              </a:tabLst>
            </a:pPr>
            <a:endParaRPr lang="en-US" altLang="zh-CN" sz="3200" b="1" u="sng" dirty="0">
              <a:solidFill>
                <a:srgbClr val="C00000"/>
              </a:solidFill>
              <a:latin typeface="Palatino Linotype"/>
            </a:endParaRPr>
          </a:p>
          <a:p>
            <a:pPr marL="12700">
              <a:buClr>
                <a:srgbClr val="5C86B9"/>
              </a:buClr>
              <a:buSzPct val="69736"/>
              <a:tabLst>
                <a:tab pos="555625" algn="l"/>
                <a:tab pos="556260" algn="l"/>
              </a:tabLst>
            </a:pPr>
            <a:r>
              <a:rPr lang="en-US" altLang="zh-CN" sz="3200" dirty="0">
                <a:solidFill>
                  <a:srgbClr val="5C86B9"/>
                </a:solidFill>
                <a:latin typeface="MS PGothic"/>
                <a:cs typeface="MS PGothic"/>
              </a:rPr>
              <a:t>		⇒ </a:t>
            </a:r>
            <a:r>
              <a:rPr lang="en-US" altLang="zh-CN" sz="2800" dirty="0">
                <a:latin typeface="Palatino Linotype"/>
              </a:rPr>
              <a:t>In addition to this, we note </a:t>
            </a:r>
            <a:r>
              <a:rPr lang="en-US" altLang="zh-CN" sz="2800" dirty="0" err="1">
                <a:latin typeface="Palatino Linotype"/>
              </a:rPr>
              <a:t>Zerocash</a:t>
            </a:r>
            <a:r>
              <a:rPr lang="en-US" altLang="zh-CN" sz="2800" dirty="0">
                <a:latin typeface="Palatino Linotype"/>
              </a:rPr>
              <a:t>-style protocols will 	allow an 	adaptively corrupting adversary to compute the serial number of 	coins it sent  to an honest party after corrupting them.  </a:t>
            </a:r>
            <a:r>
              <a:rPr lang="en-US" altLang="zh-CN" sz="2800" b="1" dirty="0">
                <a:solidFill>
                  <a:srgbClr val="002060"/>
                </a:solidFill>
                <a:latin typeface="Palatino Linotype"/>
              </a:rPr>
              <a:t>As the serial 	number is by necessity committing, the simulator must know when  	such </a:t>
            </a:r>
            <a:r>
              <a:rPr lang="en-US" altLang="zh-CN" sz="2800" b="1" dirty="0" err="1">
                <a:solidFill>
                  <a:srgbClr val="002060"/>
                </a:solidFill>
                <a:latin typeface="Palatino Linotype"/>
              </a:rPr>
              <a:t>adversarially</a:t>
            </a:r>
            <a:r>
              <a:rPr lang="en-US" altLang="zh-CN" sz="2800" b="1" dirty="0">
                <a:solidFill>
                  <a:srgbClr val="002060"/>
                </a:solidFill>
                <a:latin typeface="Palatino Linotype"/>
              </a:rPr>
              <a:t> sent coins are spent, to ensure the consistency of 	the simulation</a:t>
            </a:r>
            <a:r>
              <a:rPr lang="en-US" altLang="zh-CN" sz="2800" dirty="0">
                <a:latin typeface="Palatino Linotype"/>
              </a:rPr>
              <a:t>. For this reason, we </a:t>
            </a:r>
            <a:r>
              <a:rPr lang="en-US" altLang="zh-CN" sz="2800" b="1" dirty="0">
                <a:solidFill>
                  <a:srgbClr val="002060"/>
                </a:solidFill>
                <a:latin typeface="Palatino Linotype"/>
              </a:rPr>
              <a:t>also leak the points </a:t>
            </a:r>
            <a:r>
              <a:rPr lang="en-US" altLang="zh-CN" sz="2800" b="1" dirty="0" err="1">
                <a:solidFill>
                  <a:srgbClr val="002060"/>
                </a:solidFill>
                <a:latin typeface="Palatino Linotype"/>
              </a:rPr>
              <a:t>adversarially</a:t>
            </a:r>
            <a:r>
              <a:rPr lang="en-US" altLang="zh-CN" sz="2800" b="1" dirty="0">
                <a:solidFill>
                  <a:srgbClr val="002060"/>
                </a:solidFill>
                <a:latin typeface="Palatino Linotype"/>
              </a:rPr>
              <a:t> 	sent coins are spent.</a:t>
            </a:r>
          </a:p>
          <a:p>
            <a:pPr marL="12700">
              <a:buClr>
                <a:srgbClr val="5C86B9"/>
              </a:buClr>
              <a:buSzPct val="69736"/>
              <a:tabLst>
                <a:tab pos="555625" algn="l"/>
                <a:tab pos="556260" algn="l"/>
              </a:tabLst>
            </a:pPr>
            <a:endParaRPr lang="en-US" altLang="zh-CN" sz="3200" dirty="0">
              <a:latin typeface="Palatino Linotype"/>
            </a:endParaRPr>
          </a:p>
          <a:p>
            <a:pPr marL="12700">
              <a:buClr>
                <a:srgbClr val="5C86B9"/>
              </a:buClr>
              <a:buSzPct val="69736"/>
              <a:tabLst>
                <a:tab pos="555625" algn="l"/>
                <a:tab pos="556260" algn="l"/>
              </a:tabLst>
            </a:pPr>
            <a:r>
              <a:rPr lang="en-US" altLang="zh-CN" sz="3200" dirty="0">
                <a:latin typeface="Palatino Linotype"/>
              </a:rPr>
              <a:t> 	</a:t>
            </a:r>
          </a:p>
          <a:p>
            <a:pPr marL="12700">
              <a:buClr>
                <a:srgbClr val="5C86B9"/>
              </a:buClr>
              <a:buSzPct val="69736"/>
              <a:tabLst>
                <a:tab pos="555625" algn="l"/>
                <a:tab pos="556260" algn="l"/>
              </a:tabLst>
            </a:pPr>
            <a:endParaRPr lang="en-US" altLang="zh-CN" sz="3200" dirty="0">
              <a:latin typeface="Palatino Linotype"/>
            </a:endParaRPr>
          </a:p>
          <a:p>
            <a:pPr marL="12700">
              <a:buClr>
                <a:srgbClr val="5C86B9"/>
              </a:buClr>
              <a:buSzPct val="69736"/>
              <a:tabLst>
                <a:tab pos="555625" algn="l"/>
                <a:tab pos="556260" algn="l"/>
              </a:tabLst>
            </a:pPr>
            <a:r>
              <a:rPr lang="en-US" altLang="zh-CN" sz="3200" dirty="0">
                <a:latin typeface="Palatino Linotype"/>
              </a:rPr>
              <a:t>	</a:t>
            </a:r>
            <a:endParaRPr lang="en-US" sz="3200" b="1" dirty="0">
              <a:solidFill>
                <a:srgbClr val="002060"/>
              </a:solidFill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7669466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14478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6400" y="14986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2104" y="499388"/>
            <a:ext cx="12050776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800" dirty="0"/>
              <a:t> The Private Ledger</a:t>
            </a:r>
            <a:r>
              <a:rPr lang="en-US" altLang="zh-CN" sz="4800" spc="-5" dirty="0"/>
              <a:t> –</a:t>
            </a:r>
            <a:r>
              <a:rPr lang="en-US" sz="4800" dirty="0"/>
              <a:t> </a:t>
            </a:r>
            <a:r>
              <a:rPr lang="en-US" altLang="zh-CN" sz="4800" dirty="0"/>
              <a:t>leakage</a:t>
            </a:r>
            <a:r>
              <a:rPr lang="en-US" sz="4800" dirty="0"/>
              <a:t>  function</a:t>
            </a:r>
            <a:r>
              <a:rPr lang="en-US" altLang="zh-CN" sz="4800" spc="-5" dirty="0"/>
              <a:t> </a:t>
            </a:r>
            <a:endParaRPr sz="4800" dirty="0">
              <a:latin typeface="Arial"/>
              <a:cs typeface="Arial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25EDEF80-F8F7-487E-95FB-FDD5E2E52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1749556"/>
            <a:ext cx="11121956" cy="759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72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21336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6400" y="21844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6400" y="609600"/>
            <a:ext cx="12050776" cy="10156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6600" dirty="0"/>
              <a:t>Conclusion</a:t>
            </a:r>
            <a:endParaRPr sz="6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4388" y="2337772"/>
            <a:ext cx="11734800" cy="6374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00"/>
              </a:lnSpc>
              <a:buClr>
                <a:srgbClr val="5C86B9"/>
              </a:buClr>
              <a:buSzPct val="69736"/>
              <a:tabLst>
                <a:tab pos="555625" algn="l"/>
                <a:tab pos="556260" algn="l"/>
              </a:tabLst>
            </a:pPr>
            <a:endParaRPr lang="en-US" sz="3600" dirty="0">
              <a:latin typeface="Palatino Linotype"/>
              <a:cs typeface="Palatino Linotype"/>
            </a:endParaRPr>
          </a:p>
          <a:p>
            <a:pPr marL="555625" indent="-542925">
              <a:lnSpc>
                <a:spcPts val="5000"/>
              </a:lnSpc>
              <a:buClr>
                <a:srgbClr val="5C86B9"/>
              </a:buClr>
              <a:buSzPct val="69736"/>
              <a:buFont typeface="Arial"/>
              <a:buChar char="●"/>
              <a:tabLst>
                <a:tab pos="555625" algn="l"/>
                <a:tab pos="556260" algn="l"/>
              </a:tabLst>
            </a:pPr>
            <a:r>
              <a:rPr lang="en-US" altLang="zh-CN" sz="3600" dirty="0">
                <a:latin typeface="Palatino Linotype"/>
              </a:rPr>
              <a:t>We construct a privacy-preserving proof-of-stake protocol.</a:t>
            </a:r>
          </a:p>
          <a:p>
            <a:pPr marL="555625" indent="-542925">
              <a:lnSpc>
                <a:spcPts val="5000"/>
              </a:lnSpc>
              <a:buClr>
                <a:srgbClr val="5C86B9"/>
              </a:buClr>
              <a:buSzPct val="69736"/>
              <a:buFont typeface="Arial"/>
              <a:buChar char="●"/>
              <a:tabLst>
                <a:tab pos="555625" algn="l"/>
                <a:tab pos="556260" algn="l"/>
              </a:tabLst>
            </a:pPr>
            <a:r>
              <a:rPr lang="en-US" altLang="zh-CN" sz="3600" dirty="0">
                <a:latin typeface="Palatino Linotype"/>
              </a:rPr>
              <a:t>We model the private ledger, and use it to construct a private currency.</a:t>
            </a:r>
          </a:p>
          <a:p>
            <a:pPr marL="12700">
              <a:lnSpc>
                <a:spcPts val="5000"/>
              </a:lnSpc>
              <a:buClr>
                <a:srgbClr val="5C86B9"/>
              </a:buClr>
              <a:buSzPct val="69736"/>
              <a:tabLst>
                <a:tab pos="555625" algn="l"/>
                <a:tab pos="556260" algn="l"/>
              </a:tabLst>
            </a:pPr>
            <a:endParaRPr lang="en-US" altLang="zh-CN" sz="3600" dirty="0">
              <a:latin typeface="Palatino Linotype"/>
            </a:endParaRPr>
          </a:p>
          <a:p>
            <a:pPr marL="12700">
              <a:lnSpc>
                <a:spcPts val="5000"/>
              </a:lnSpc>
              <a:buClr>
                <a:srgbClr val="5C86B9"/>
              </a:buClr>
              <a:buSzPct val="69736"/>
              <a:tabLst>
                <a:tab pos="555625" algn="l"/>
                <a:tab pos="556260" algn="l"/>
              </a:tabLst>
            </a:pPr>
            <a:endParaRPr lang="en-US" altLang="zh-CN" sz="3600" dirty="0">
              <a:latin typeface="Palatino Linotype"/>
            </a:endParaRPr>
          </a:p>
          <a:p>
            <a:pPr marL="12700">
              <a:lnSpc>
                <a:spcPts val="5000"/>
              </a:lnSpc>
              <a:buClr>
                <a:srgbClr val="5C86B9"/>
              </a:buClr>
              <a:buSzPct val="69736"/>
              <a:tabLst>
                <a:tab pos="555625" algn="l"/>
                <a:tab pos="556260" algn="l"/>
              </a:tabLst>
            </a:pPr>
            <a:r>
              <a:rPr lang="en-US" altLang="zh-CN" sz="3600" dirty="0">
                <a:latin typeface="Palatino Linotype"/>
              </a:rPr>
              <a:t> 	</a:t>
            </a:r>
          </a:p>
          <a:p>
            <a:pPr marL="12700">
              <a:lnSpc>
                <a:spcPts val="5000"/>
              </a:lnSpc>
              <a:buClr>
                <a:srgbClr val="5C86B9"/>
              </a:buClr>
              <a:buSzPct val="69736"/>
              <a:tabLst>
                <a:tab pos="555625" algn="l"/>
                <a:tab pos="556260" algn="l"/>
              </a:tabLst>
            </a:pPr>
            <a:endParaRPr lang="en-US" altLang="zh-CN" sz="3600" dirty="0">
              <a:latin typeface="Palatino Linotype"/>
            </a:endParaRPr>
          </a:p>
          <a:p>
            <a:pPr marL="12700">
              <a:lnSpc>
                <a:spcPts val="5000"/>
              </a:lnSpc>
              <a:buClr>
                <a:srgbClr val="5C86B9"/>
              </a:buClr>
              <a:buSzPct val="69736"/>
              <a:tabLst>
                <a:tab pos="555625" algn="l"/>
                <a:tab pos="556260" algn="l"/>
              </a:tabLst>
            </a:pPr>
            <a:r>
              <a:rPr lang="en-US" altLang="zh-CN" sz="3600" dirty="0">
                <a:latin typeface="Palatino Linotype"/>
              </a:rPr>
              <a:t>	</a:t>
            </a:r>
            <a:endParaRPr lang="en-US" sz="3600" b="1" dirty="0">
              <a:solidFill>
                <a:srgbClr val="002060"/>
              </a:solidFill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1146502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标题 52">
            <a:extLst>
              <a:ext uri="{FF2B5EF4-FFF2-40B4-BE49-F238E27FC236}">
                <a16:creationId xmlns:a16="http://schemas.microsoft.com/office/drawing/2014/main" xmlns="" id="{B01F8240-F9D8-4895-B1BF-7895BF56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7600" y="3581400"/>
            <a:ext cx="12223750" cy="2123658"/>
          </a:xfrm>
        </p:spPr>
        <p:txBody>
          <a:bodyPr/>
          <a:lstStyle/>
          <a:p>
            <a:r>
              <a:rPr lang="zh-CN" altLang="en-US" sz="13800" b="1" dirty="0"/>
              <a:t>谢谢观看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25654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6400" y="26162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25" y="948613"/>
            <a:ext cx="977773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6000" spc="-5" dirty="0"/>
              <a:t>Proof of</a:t>
            </a:r>
            <a:r>
              <a:rPr lang="en-US" altLang="zh-CN" sz="6000" spc="-65" dirty="0"/>
              <a:t> </a:t>
            </a:r>
            <a:r>
              <a:rPr lang="en-US" altLang="zh-CN" sz="6000" spc="-5" dirty="0"/>
              <a:t>Work</a:t>
            </a:r>
            <a:endParaRPr sz="6400" dirty="0"/>
          </a:p>
        </p:txBody>
      </p:sp>
      <p:sp>
        <p:nvSpPr>
          <p:cNvPr id="5" name="object 5"/>
          <p:cNvSpPr txBox="1"/>
          <p:nvPr/>
        </p:nvSpPr>
        <p:spPr>
          <a:xfrm>
            <a:off x="406400" y="3184603"/>
            <a:ext cx="11889105" cy="4566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9425" marR="5080" indent="-466725">
              <a:lnSpc>
                <a:spcPts val="4000"/>
              </a:lnSpc>
              <a:buClr>
                <a:srgbClr val="5C86B9"/>
              </a:buClr>
              <a:buSzPct val="69230"/>
              <a:buFont typeface="Arial"/>
              <a:buChar char="●"/>
              <a:tabLst>
                <a:tab pos="479425" algn="l"/>
                <a:tab pos="480059" algn="l"/>
                <a:tab pos="2000250" algn="l"/>
              </a:tabLst>
            </a:pPr>
            <a:r>
              <a:rPr lang="zh-CN" altLang="en-US" sz="2800" b="1" spc="5" dirty="0">
                <a:solidFill>
                  <a:srgbClr val="C00000"/>
                </a:solidFill>
                <a:latin typeface="+mn-ea"/>
                <a:cs typeface="Palatino Linotype"/>
              </a:rPr>
              <a:t>工作量证明算法</a:t>
            </a:r>
            <a:r>
              <a:rPr lang="en-US" altLang="zh-CN" sz="2800" b="1" spc="5" dirty="0">
                <a:solidFill>
                  <a:srgbClr val="C00000"/>
                </a:solidFill>
                <a:latin typeface="+mn-ea"/>
                <a:cs typeface="Palatino Linotype"/>
              </a:rPr>
              <a:t>(</a:t>
            </a:r>
            <a:r>
              <a:rPr lang="en-US" altLang="zh-CN" sz="2800" b="1" spc="5" dirty="0" err="1">
                <a:solidFill>
                  <a:srgbClr val="C00000"/>
                </a:solidFill>
                <a:latin typeface="+mn-ea"/>
                <a:cs typeface="Palatino Linotype"/>
              </a:rPr>
              <a:t>PoW</a:t>
            </a:r>
            <a:r>
              <a:rPr lang="zh-CN" altLang="en-US" sz="2800" b="1" spc="5" dirty="0">
                <a:solidFill>
                  <a:srgbClr val="C00000"/>
                </a:solidFill>
                <a:latin typeface="+mn-ea"/>
                <a:cs typeface="Palatino Linotype"/>
              </a:rPr>
              <a:t>，</a:t>
            </a:r>
            <a:r>
              <a:rPr lang="en-US" altLang="zh-CN" sz="2800" b="1" spc="5" dirty="0">
                <a:solidFill>
                  <a:srgbClr val="C00000"/>
                </a:solidFill>
                <a:latin typeface="+mn-ea"/>
                <a:cs typeface="Palatino Linotype"/>
              </a:rPr>
              <a:t>Proof of Work)</a:t>
            </a:r>
            <a:r>
              <a:rPr lang="zh-CN" altLang="en-US" sz="2800" b="1" spc="5" dirty="0">
                <a:solidFill>
                  <a:srgbClr val="C00000"/>
                </a:solidFill>
                <a:latin typeface="+mn-ea"/>
                <a:cs typeface="Palatino Linotype"/>
              </a:rPr>
              <a:t>：</a:t>
            </a:r>
            <a:r>
              <a:rPr lang="zh-CN" altLang="en-US" sz="2800" spc="5" dirty="0">
                <a:latin typeface="+mn-ea"/>
                <a:cs typeface="Palatino Linotype"/>
              </a:rPr>
              <a:t>在</a:t>
            </a:r>
            <a:r>
              <a:rPr lang="en-US" altLang="zh-CN" sz="2800" spc="5" dirty="0" err="1">
                <a:latin typeface="+mn-ea"/>
                <a:cs typeface="Palatino Linotype"/>
              </a:rPr>
              <a:t>PoW</a:t>
            </a:r>
            <a:r>
              <a:rPr lang="zh-CN" altLang="en-US" sz="2800" spc="5" dirty="0">
                <a:latin typeface="+mn-ea"/>
                <a:cs typeface="Palatino Linotype"/>
              </a:rPr>
              <a:t>算法中，</a:t>
            </a:r>
            <a:r>
              <a:rPr lang="zh-CN" altLang="en-US" sz="2800" b="1" spc="5" dirty="0">
                <a:solidFill>
                  <a:srgbClr val="002060"/>
                </a:solidFill>
                <a:latin typeface="+mn-ea"/>
                <a:cs typeface="Palatino Linotype"/>
              </a:rPr>
              <a:t>挖新的货币</a:t>
            </a:r>
            <a:r>
              <a:rPr lang="zh-CN" altLang="en-US" sz="2800" spc="5" dirty="0">
                <a:latin typeface="+mn-ea"/>
                <a:cs typeface="Palatino Linotype"/>
              </a:rPr>
              <a:t>需要大量的</a:t>
            </a:r>
            <a:r>
              <a:rPr lang="zh-CN" altLang="en-US" sz="2800" b="1" spc="5" dirty="0">
                <a:solidFill>
                  <a:srgbClr val="002060"/>
                </a:solidFill>
                <a:latin typeface="+mn-ea"/>
                <a:cs typeface="Palatino Linotype"/>
              </a:rPr>
              <a:t>计算能力</a:t>
            </a:r>
            <a:r>
              <a:rPr lang="zh-CN" altLang="en-US" sz="2800" spc="5" dirty="0">
                <a:latin typeface="+mn-ea"/>
                <a:cs typeface="Palatino Linotype"/>
              </a:rPr>
              <a:t>。</a:t>
            </a:r>
            <a:r>
              <a:rPr lang="en-US" altLang="zh-CN" sz="2800" spc="5" dirty="0" err="1">
                <a:latin typeface="+mn-ea"/>
                <a:cs typeface="Palatino Linotype"/>
              </a:rPr>
              <a:t>PoW</a:t>
            </a:r>
            <a:r>
              <a:rPr lang="zh-CN" altLang="en-US" sz="2800" spc="5" dirty="0">
                <a:latin typeface="+mn-ea"/>
                <a:cs typeface="Palatino Linotype"/>
              </a:rPr>
              <a:t>算法让所有节点解决密码难题，这个</a:t>
            </a:r>
            <a:r>
              <a:rPr lang="zh-CN" altLang="en-US" sz="2800" b="1" spc="5" dirty="0">
                <a:solidFill>
                  <a:srgbClr val="002060"/>
                </a:solidFill>
                <a:latin typeface="+mn-ea"/>
                <a:cs typeface="Palatino Linotype"/>
              </a:rPr>
              <a:t>难题</a:t>
            </a:r>
            <a:r>
              <a:rPr lang="zh-CN" altLang="en-US" sz="2800" spc="5" dirty="0">
                <a:latin typeface="+mn-ea"/>
                <a:cs typeface="Palatino Linotype"/>
              </a:rPr>
              <a:t>被矿工所</a:t>
            </a:r>
            <a:r>
              <a:rPr lang="zh-CN" altLang="en-US" sz="2800" b="1" spc="5" dirty="0">
                <a:solidFill>
                  <a:srgbClr val="002060"/>
                </a:solidFill>
                <a:latin typeface="+mn-ea"/>
                <a:cs typeface="Palatino Linotype"/>
              </a:rPr>
              <a:t>解决</a:t>
            </a:r>
            <a:r>
              <a:rPr lang="zh-CN" altLang="en-US" sz="2800" spc="5" dirty="0">
                <a:latin typeface="+mn-ea"/>
                <a:cs typeface="Palatino Linotype"/>
              </a:rPr>
              <a:t>，</a:t>
            </a:r>
            <a:r>
              <a:rPr lang="zh-CN" altLang="en-US" sz="2800" b="1" spc="5" dirty="0">
                <a:solidFill>
                  <a:srgbClr val="002060"/>
                </a:solidFill>
                <a:latin typeface="+mn-ea"/>
                <a:cs typeface="Palatino Linotype"/>
              </a:rPr>
              <a:t>率先完成的能够获得奖励</a:t>
            </a:r>
            <a:r>
              <a:rPr lang="zh-CN" altLang="en-US" sz="2800" spc="5" dirty="0">
                <a:latin typeface="+mn-ea"/>
                <a:cs typeface="Palatino Linotype"/>
              </a:rPr>
              <a:t>。这导致人们构建越来越大型的挖矿设备，对于那些有更好更多设备的人群，工作量证明将给予更多的奖励。你的计算能力越高，就越有可能去创建下一个区块，从而获得矿工奖励。为了进一步提高机会，矿工们一起组成了矿池</a:t>
            </a:r>
            <a:r>
              <a:rPr lang="en-US" altLang="zh-CN" sz="2800" spc="5" dirty="0">
                <a:latin typeface="+mn-ea"/>
                <a:cs typeface="Palatino Linotype"/>
              </a:rPr>
              <a:t>(mining pools)</a:t>
            </a:r>
            <a:r>
              <a:rPr lang="zh-CN" altLang="en-US" sz="2800" spc="5" dirty="0">
                <a:latin typeface="+mn-ea"/>
                <a:cs typeface="Palatino Linotype"/>
              </a:rPr>
              <a:t>，他们结合各自的算力，把奖励平均分配给矿池中的每个人。总而言之，</a:t>
            </a:r>
            <a:r>
              <a:rPr lang="zh-CN" altLang="en-US" sz="2800" b="1" spc="5" dirty="0">
                <a:solidFill>
                  <a:srgbClr val="002060"/>
                </a:solidFill>
                <a:latin typeface="+mn-ea"/>
                <a:cs typeface="Palatino Linotype"/>
              </a:rPr>
              <a:t>工作量证明让矿工们需使用大量的能量</a:t>
            </a:r>
            <a:r>
              <a:rPr lang="zh-CN" altLang="en-US" sz="2800" spc="5" dirty="0">
                <a:latin typeface="+mn-ea"/>
                <a:cs typeface="Palatino Linotype"/>
              </a:rPr>
              <a:t>，从而促进了矿池的产生，这让区块链变得</a:t>
            </a:r>
            <a:r>
              <a:rPr lang="zh-CN" altLang="en-US" sz="2800" b="1" spc="5" dirty="0">
                <a:solidFill>
                  <a:srgbClr val="002060"/>
                </a:solidFill>
                <a:latin typeface="+mn-ea"/>
                <a:cs typeface="Palatino Linotype"/>
              </a:rPr>
              <a:t>更加中心化，而不是去中心。</a:t>
            </a:r>
            <a:endParaRPr lang="en-US" sz="2800" b="1" spc="5" dirty="0">
              <a:solidFill>
                <a:srgbClr val="002060"/>
              </a:solidFill>
              <a:latin typeface="+mn-ea"/>
              <a:cs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25654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6400" y="26162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0525" y="948613"/>
            <a:ext cx="977773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6000" spc="-5" dirty="0"/>
              <a:t>Proof of</a:t>
            </a:r>
            <a:r>
              <a:rPr lang="en-US" altLang="zh-CN" sz="6000" spc="-65" dirty="0"/>
              <a:t> </a:t>
            </a:r>
            <a:r>
              <a:rPr lang="en-US" altLang="zh-CN" sz="6000" spc="-5" dirty="0"/>
              <a:t>Stake</a:t>
            </a:r>
            <a:endParaRPr sz="6400" dirty="0"/>
          </a:p>
        </p:txBody>
      </p:sp>
      <p:sp>
        <p:nvSpPr>
          <p:cNvPr id="5" name="object 5"/>
          <p:cNvSpPr txBox="1"/>
          <p:nvPr/>
        </p:nvSpPr>
        <p:spPr>
          <a:xfrm>
            <a:off x="406400" y="3184603"/>
            <a:ext cx="11889105" cy="50792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9425" marR="5080" indent="-466725">
              <a:lnSpc>
                <a:spcPts val="4000"/>
              </a:lnSpc>
              <a:buClr>
                <a:srgbClr val="5C86B9"/>
              </a:buClr>
              <a:buSzPct val="69230"/>
              <a:buFont typeface="Arial"/>
              <a:buChar char="●"/>
              <a:tabLst>
                <a:tab pos="479425" algn="l"/>
                <a:tab pos="480059" algn="l"/>
                <a:tab pos="2000250" algn="l"/>
              </a:tabLst>
            </a:pPr>
            <a:r>
              <a:rPr lang="zh-CN" altLang="en-US" sz="2800" b="1" spc="5" dirty="0">
                <a:solidFill>
                  <a:srgbClr val="C00000"/>
                </a:solidFill>
                <a:latin typeface="+mn-ea"/>
                <a:cs typeface="Palatino Linotype"/>
              </a:rPr>
              <a:t>权益证明算法</a:t>
            </a:r>
            <a:r>
              <a:rPr lang="en-US" altLang="zh-CN" sz="2800" b="1" spc="5" dirty="0">
                <a:solidFill>
                  <a:srgbClr val="C00000"/>
                </a:solidFill>
                <a:latin typeface="+mn-ea"/>
                <a:cs typeface="Palatino Linotype"/>
              </a:rPr>
              <a:t>(</a:t>
            </a:r>
            <a:r>
              <a:rPr lang="en-US" altLang="zh-CN" sz="2800" b="1" spc="5" dirty="0" err="1">
                <a:solidFill>
                  <a:srgbClr val="C00000"/>
                </a:solidFill>
                <a:latin typeface="+mn-ea"/>
                <a:cs typeface="Palatino Linotype"/>
              </a:rPr>
              <a:t>PoS</a:t>
            </a:r>
            <a:r>
              <a:rPr lang="zh-CN" altLang="en-US" sz="2800" b="1" spc="5" dirty="0">
                <a:solidFill>
                  <a:srgbClr val="C00000"/>
                </a:solidFill>
                <a:latin typeface="+mn-ea"/>
                <a:cs typeface="Palatino Linotype"/>
              </a:rPr>
              <a:t>，</a:t>
            </a:r>
            <a:r>
              <a:rPr lang="en-US" altLang="zh-CN" sz="2800" b="1" spc="5" dirty="0">
                <a:solidFill>
                  <a:srgbClr val="C00000"/>
                </a:solidFill>
                <a:latin typeface="+mn-ea"/>
                <a:cs typeface="Palatino Linotype"/>
              </a:rPr>
              <a:t>Proof-of-Stake)</a:t>
            </a:r>
            <a:r>
              <a:rPr lang="zh-CN" altLang="en-US" sz="2800" b="1" spc="5" dirty="0">
                <a:solidFill>
                  <a:srgbClr val="C00000"/>
                </a:solidFill>
                <a:latin typeface="+mn-ea"/>
                <a:cs typeface="Palatino Linotype"/>
              </a:rPr>
              <a:t>：</a:t>
            </a:r>
            <a:r>
              <a:rPr lang="zh-CN" altLang="en-US" sz="2800" spc="5" dirty="0">
                <a:latin typeface="+mn-ea"/>
                <a:cs typeface="Palatino Linotype"/>
              </a:rPr>
              <a:t>在</a:t>
            </a:r>
            <a:r>
              <a:rPr lang="en-US" altLang="zh-CN" sz="2800" spc="5" dirty="0" err="1">
                <a:latin typeface="+mn-ea"/>
                <a:cs typeface="Palatino Linotype"/>
              </a:rPr>
              <a:t>PoW</a:t>
            </a:r>
            <a:r>
              <a:rPr lang="zh-CN" altLang="en-US" sz="2800" spc="5" dirty="0">
                <a:latin typeface="+mn-ea"/>
                <a:cs typeface="Palatino Linotype"/>
              </a:rPr>
              <a:t>算法中，让每个人</a:t>
            </a:r>
            <a:r>
              <a:rPr lang="zh-CN" altLang="en-US" sz="2800" b="1" spc="5" dirty="0">
                <a:solidFill>
                  <a:srgbClr val="002060"/>
                </a:solidFill>
                <a:latin typeface="+mn-ea"/>
                <a:cs typeface="Palatino Linotype"/>
              </a:rPr>
              <a:t>互相竞争挖矿</a:t>
            </a:r>
            <a:r>
              <a:rPr lang="zh-CN" altLang="en-US" sz="2800" spc="5" dirty="0">
                <a:latin typeface="+mn-ea"/>
                <a:cs typeface="Palatino Linotype"/>
              </a:rPr>
              <a:t>是很浪费的。因此权益证明</a:t>
            </a:r>
            <a:r>
              <a:rPr lang="en-US" altLang="zh-CN" sz="2800" spc="5" dirty="0" err="1">
                <a:latin typeface="+mn-ea"/>
                <a:cs typeface="Palatino Linotype"/>
              </a:rPr>
              <a:t>PoS</a:t>
            </a:r>
            <a:r>
              <a:rPr lang="zh-CN" altLang="en-US" sz="2800" spc="5" dirty="0">
                <a:latin typeface="+mn-ea"/>
                <a:cs typeface="Palatino Linotype"/>
              </a:rPr>
              <a:t>与之相反，采用</a:t>
            </a:r>
            <a:r>
              <a:rPr lang="zh-CN" altLang="en-US" sz="2800" b="1" spc="5" dirty="0">
                <a:solidFill>
                  <a:srgbClr val="002060"/>
                </a:solidFill>
                <a:latin typeface="+mn-ea"/>
                <a:cs typeface="Palatino Linotype"/>
              </a:rPr>
              <a:t>选举</a:t>
            </a:r>
            <a:r>
              <a:rPr lang="zh-CN" altLang="en-US" sz="2800" spc="5" dirty="0">
                <a:latin typeface="+mn-ea"/>
                <a:cs typeface="Palatino Linotype"/>
              </a:rPr>
              <a:t>的形式，其中任意节点被随机选择来验证下一个区块。在这里有一些小的术语区别，权益证明中没有矿工，但是有验证者</a:t>
            </a:r>
            <a:r>
              <a:rPr lang="en-US" altLang="zh-CN" sz="2800" spc="5" dirty="0">
                <a:latin typeface="+mn-ea"/>
                <a:cs typeface="Palatino Linotype"/>
              </a:rPr>
              <a:t>(validator)</a:t>
            </a:r>
            <a:r>
              <a:rPr lang="zh-CN" altLang="en-US" sz="2800" spc="5" dirty="0">
                <a:latin typeface="+mn-ea"/>
                <a:cs typeface="Palatino Linotype"/>
              </a:rPr>
              <a:t>。并不让人们“挖</a:t>
            </a:r>
            <a:r>
              <a:rPr lang="en-US" altLang="zh-CN" sz="2800" spc="5" dirty="0">
                <a:latin typeface="+mn-ea"/>
                <a:cs typeface="Palatino Linotype"/>
              </a:rPr>
              <a:t>(mine)”</a:t>
            </a:r>
            <a:r>
              <a:rPr lang="zh-CN" altLang="en-US" sz="2800" spc="5" dirty="0">
                <a:latin typeface="+mn-ea"/>
                <a:cs typeface="Palatino Linotype"/>
              </a:rPr>
              <a:t>新区而是“</a:t>
            </a:r>
            <a:r>
              <a:rPr lang="zh-CN" altLang="en-US" sz="2800" b="1" u="sng" spc="5" dirty="0">
                <a:solidFill>
                  <a:srgbClr val="002060"/>
                </a:solidFill>
                <a:latin typeface="+mn-ea"/>
                <a:cs typeface="Palatino Linotype"/>
              </a:rPr>
              <a:t>铸造</a:t>
            </a:r>
            <a:r>
              <a:rPr lang="en-US" altLang="zh-CN" sz="2800" b="1" u="sng" spc="5" dirty="0">
                <a:solidFill>
                  <a:srgbClr val="002060"/>
                </a:solidFill>
                <a:latin typeface="+mn-ea"/>
                <a:cs typeface="Palatino Linotype"/>
              </a:rPr>
              <a:t>(mint)”</a:t>
            </a:r>
            <a:r>
              <a:rPr lang="zh-CN" altLang="en-US" sz="2800" spc="5" dirty="0">
                <a:latin typeface="+mn-ea"/>
                <a:cs typeface="Palatino Linotype"/>
              </a:rPr>
              <a:t>或“制造</a:t>
            </a:r>
            <a:r>
              <a:rPr lang="en-US" altLang="zh-CN" sz="2800" spc="5" dirty="0">
                <a:latin typeface="+mn-ea"/>
                <a:cs typeface="Palatino Linotype"/>
              </a:rPr>
              <a:t>(forge)</a:t>
            </a:r>
            <a:r>
              <a:rPr lang="zh-CN" altLang="en-US" sz="2800" spc="5" dirty="0">
                <a:latin typeface="+mn-ea"/>
                <a:cs typeface="Palatino Linotype"/>
              </a:rPr>
              <a:t>”新区块。验证者并不是被完全随机选择的，要成为验证者，</a:t>
            </a:r>
            <a:r>
              <a:rPr lang="zh-CN" altLang="en-US" sz="2800" b="1" u="sng" spc="5" dirty="0">
                <a:solidFill>
                  <a:srgbClr val="002060"/>
                </a:solidFill>
                <a:latin typeface="+mn-ea"/>
                <a:cs typeface="Palatino Linotype"/>
              </a:rPr>
              <a:t>节点需要在网络中存入一定数量的货币作为权益，可以将这理解为保证金。权益的份额大小决定了被选为验证者的几率</a:t>
            </a:r>
            <a:r>
              <a:rPr lang="zh-CN" altLang="en-US" sz="2800" u="sng" spc="5" dirty="0">
                <a:solidFill>
                  <a:srgbClr val="002060"/>
                </a:solidFill>
                <a:latin typeface="+mn-ea"/>
                <a:cs typeface="Palatino Linotype"/>
              </a:rPr>
              <a:t>，</a:t>
            </a:r>
            <a:r>
              <a:rPr lang="zh-CN" altLang="en-US" sz="2800" spc="5" dirty="0">
                <a:latin typeface="+mn-ea"/>
                <a:cs typeface="Palatino Linotype"/>
              </a:rPr>
              <a:t>从而得以创建下一个区块，这是线性相关的。假设</a:t>
            </a:r>
            <a:r>
              <a:rPr lang="en-US" altLang="zh-CN" sz="2800" spc="5" dirty="0">
                <a:latin typeface="+mn-ea"/>
                <a:cs typeface="Palatino Linotype"/>
              </a:rPr>
              <a:t>Bob</a:t>
            </a:r>
            <a:r>
              <a:rPr lang="zh-CN" altLang="en-US" sz="2800" spc="5" dirty="0">
                <a:latin typeface="+mn-ea"/>
                <a:cs typeface="Palatino Linotype"/>
              </a:rPr>
              <a:t>在网络中存入</a:t>
            </a:r>
            <a:r>
              <a:rPr lang="en-US" altLang="zh-CN" sz="2800" spc="5" dirty="0">
                <a:latin typeface="+mn-ea"/>
                <a:cs typeface="Palatino Linotype"/>
              </a:rPr>
              <a:t>100</a:t>
            </a:r>
            <a:r>
              <a:rPr lang="zh-CN" altLang="en-US" sz="2800" spc="5" dirty="0">
                <a:latin typeface="+mn-ea"/>
                <a:cs typeface="Palatino Linotype"/>
              </a:rPr>
              <a:t>美元 </a:t>
            </a:r>
            <a:r>
              <a:rPr lang="en-US" altLang="zh-CN" sz="2800" spc="5" dirty="0">
                <a:latin typeface="+mn-ea"/>
                <a:cs typeface="Palatino Linotype"/>
              </a:rPr>
              <a:t>Alice</a:t>
            </a:r>
            <a:r>
              <a:rPr lang="zh-CN" altLang="en-US" sz="2800" spc="5" dirty="0">
                <a:latin typeface="+mn-ea"/>
                <a:cs typeface="Palatino Linotype"/>
              </a:rPr>
              <a:t>存入</a:t>
            </a:r>
            <a:r>
              <a:rPr lang="en-US" altLang="zh-CN" sz="2800" spc="5" dirty="0">
                <a:latin typeface="+mn-ea"/>
                <a:cs typeface="Palatino Linotype"/>
              </a:rPr>
              <a:t>1000</a:t>
            </a:r>
            <a:r>
              <a:rPr lang="zh-CN" altLang="en-US" sz="2800" spc="5" dirty="0">
                <a:latin typeface="+mn-ea"/>
                <a:cs typeface="Palatino Linotype"/>
              </a:rPr>
              <a:t>美元，那么</a:t>
            </a:r>
            <a:r>
              <a:rPr lang="en-US" altLang="zh-CN" sz="2800" spc="5" dirty="0">
                <a:latin typeface="+mn-ea"/>
                <a:cs typeface="Palatino Linotype"/>
              </a:rPr>
              <a:t>Alice</a:t>
            </a:r>
            <a:r>
              <a:rPr lang="zh-CN" altLang="en-US" sz="2800" spc="5" dirty="0">
                <a:latin typeface="+mn-ea"/>
                <a:cs typeface="Palatino Linotype"/>
              </a:rPr>
              <a:t>比</a:t>
            </a:r>
            <a:r>
              <a:rPr lang="en-US" altLang="zh-CN" sz="2800" spc="5" dirty="0">
                <a:latin typeface="+mn-ea"/>
                <a:cs typeface="Palatino Linotype"/>
              </a:rPr>
              <a:t>Bob</a:t>
            </a:r>
            <a:r>
              <a:rPr lang="zh-CN" altLang="en-US" sz="2800" spc="5" dirty="0">
                <a:latin typeface="+mn-ea"/>
                <a:cs typeface="Palatino Linotype"/>
              </a:rPr>
              <a:t>有高于</a:t>
            </a:r>
            <a:r>
              <a:rPr lang="en-US" altLang="zh-CN" sz="2800" spc="5" dirty="0">
                <a:latin typeface="+mn-ea"/>
                <a:cs typeface="Palatino Linotype"/>
              </a:rPr>
              <a:t>10</a:t>
            </a:r>
            <a:r>
              <a:rPr lang="zh-CN" altLang="en-US" sz="2800" spc="5" dirty="0">
                <a:latin typeface="+mn-ea"/>
                <a:cs typeface="Palatino Linotype"/>
              </a:rPr>
              <a:t>倍的几率选为验证者。</a:t>
            </a:r>
            <a:endParaRPr lang="en-US" sz="2800" u="sng" spc="5" dirty="0">
              <a:latin typeface="+mn-ea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87646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5000" y="1828800"/>
            <a:ext cx="3657599" cy="46166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6000" spc="-5" dirty="0">
                <a:solidFill>
                  <a:srgbClr val="002060"/>
                </a:solidFill>
              </a:rPr>
              <a:t>Proof of Work </a:t>
            </a:r>
            <a:r>
              <a:rPr lang="en-US" altLang="zh-CN" sz="6000" spc="-5" dirty="0">
                <a:solidFill>
                  <a:srgbClr val="C00000"/>
                </a:solidFill>
              </a:rPr>
              <a:t/>
            </a:r>
            <a:br>
              <a:rPr lang="en-US" altLang="zh-CN" sz="6000" spc="-5" dirty="0">
                <a:solidFill>
                  <a:srgbClr val="C00000"/>
                </a:solidFill>
              </a:rPr>
            </a:br>
            <a:r>
              <a:rPr lang="en-US" altLang="zh-CN" sz="6000" spc="-5" dirty="0">
                <a:solidFill>
                  <a:srgbClr val="C00000"/>
                </a:solidFill>
              </a:rPr>
              <a:t>  </a:t>
            </a:r>
            <a:r>
              <a:rPr lang="en-US" altLang="zh-CN" sz="6000" b="1" spc="-5" dirty="0">
                <a:solidFill>
                  <a:srgbClr val="C00000"/>
                </a:solidFill>
              </a:rPr>
              <a:t>VS</a:t>
            </a:r>
            <a:r>
              <a:rPr lang="en-US" altLang="zh-CN" sz="6000" spc="-5" dirty="0">
                <a:solidFill>
                  <a:srgbClr val="C00000"/>
                </a:solidFill>
              </a:rPr>
              <a:t/>
            </a:r>
            <a:br>
              <a:rPr lang="en-US" altLang="zh-CN" sz="6000" spc="-5" dirty="0">
                <a:solidFill>
                  <a:srgbClr val="C00000"/>
                </a:solidFill>
              </a:rPr>
            </a:br>
            <a:r>
              <a:rPr lang="en-US" altLang="zh-CN" sz="6000" spc="-5" dirty="0">
                <a:solidFill>
                  <a:srgbClr val="002060"/>
                </a:solidFill>
              </a:rPr>
              <a:t>Proof of Stake</a:t>
            </a:r>
            <a:endParaRPr sz="6600" dirty="0">
              <a:solidFill>
                <a:srgbClr val="002060"/>
              </a:solidFill>
            </a:endParaRPr>
          </a:p>
        </p:txBody>
      </p:sp>
      <p:pic>
        <p:nvPicPr>
          <p:cNvPr id="1026" name="Picture 2" descr="proof of work vs proof of stake">
            <a:extLst>
              <a:ext uri="{FF2B5EF4-FFF2-40B4-BE49-F238E27FC236}">
                <a16:creationId xmlns:a16="http://schemas.microsoft.com/office/drawing/2014/main" xmlns="" id="{40D4C921-BFDF-4A55-BFCC-581CB6B0E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1200" y="193548"/>
            <a:ext cx="8338994" cy="936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07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25654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6400" y="26162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5224" y="990600"/>
            <a:ext cx="12203176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6000" spc="5" dirty="0"/>
              <a:t>The Problem  of  </a:t>
            </a:r>
            <a:r>
              <a:rPr lang="en-US" altLang="zh-CN" sz="6000" spc="5" dirty="0" err="1"/>
              <a:t>PoS</a:t>
            </a:r>
            <a:endParaRPr sz="6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1200" y="2971800"/>
            <a:ext cx="11201400" cy="57708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5625" indent="-542925">
              <a:lnSpc>
                <a:spcPct val="100000"/>
              </a:lnSpc>
              <a:buClr>
                <a:srgbClr val="5C86B9"/>
              </a:buClr>
              <a:buSzPct val="69736"/>
              <a:buFont typeface="Arial"/>
              <a:buChar char="●"/>
              <a:tabLst>
                <a:tab pos="555625" algn="l"/>
                <a:tab pos="556260" algn="l"/>
              </a:tabLst>
            </a:pPr>
            <a:endParaRPr lang="en-US" sz="3200" dirty="0">
              <a:latin typeface="Palatino Linotype"/>
              <a:cs typeface="Palatino Linotype"/>
            </a:endParaRPr>
          </a:p>
          <a:p>
            <a:pPr marL="555625" indent="-542925">
              <a:buClr>
                <a:srgbClr val="5C86B9"/>
              </a:buClr>
              <a:buSzPct val="69736"/>
              <a:buFont typeface="Arial"/>
              <a:buChar char="●"/>
              <a:tabLst>
                <a:tab pos="555625" algn="l"/>
                <a:tab pos="556260" algn="l"/>
              </a:tabLst>
            </a:pPr>
            <a:r>
              <a:rPr lang="en-US" altLang="zh-CN" sz="3200" b="1" dirty="0">
                <a:latin typeface="Palatino Linotype"/>
                <a:cs typeface="Palatino Linotype"/>
              </a:rPr>
              <a:t>Idea: </a:t>
            </a:r>
            <a:r>
              <a:rPr lang="en-US" altLang="zh-CN" sz="3200" dirty="0">
                <a:latin typeface="Palatino Linotype"/>
                <a:cs typeface="Palatino Linotype"/>
              </a:rPr>
              <a:t>participants elected proportionally to</a:t>
            </a:r>
            <a:r>
              <a:rPr lang="en-US" altLang="zh-CN" sz="3200" spc="-105" dirty="0">
                <a:latin typeface="Palatino Linotype"/>
                <a:cs typeface="Palatino Linotype"/>
              </a:rPr>
              <a:t> </a:t>
            </a:r>
            <a:r>
              <a:rPr lang="en-US" altLang="zh-CN" sz="3200" dirty="0">
                <a:latin typeface="Palatino Linotype"/>
                <a:cs typeface="Palatino Linotype"/>
              </a:rPr>
              <a:t>stake</a:t>
            </a:r>
          </a:p>
          <a:p>
            <a:pPr marL="555625" indent="-542925">
              <a:lnSpc>
                <a:spcPct val="100000"/>
              </a:lnSpc>
              <a:buClr>
                <a:srgbClr val="5C86B9"/>
              </a:buClr>
              <a:buSzPct val="69736"/>
              <a:buFont typeface="Arial"/>
              <a:buChar char="●"/>
              <a:tabLst>
                <a:tab pos="555625" algn="l"/>
                <a:tab pos="556260" algn="l"/>
              </a:tabLst>
            </a:pPr>
            <a:r>
              <a:rPr lang="en-US" sz="3200" dirty="0">
                <a:latin typeface="Palatino Linotype"/>
                <a:cs typeface="Palatino Linotype"/>
              </a:rPr>
              <a:t>Constructions rely on knowing the “stake” each party has.</a:t>
            </a:r>
          </a:p>
          <a:p>
            <a:pPr marL="318135">
              <a:spcBef>
                <a:spcPts val="3315"/>
              </a:spcBef>
              <a:tabLst>
                <a:tab pos="1063625" algn="l"/>
              </a:tabLst>
            </a:pPr>
            <a:r>
              <a:rPr lang="en-US" sz="2400" b="1" dirty="0">
                <a:solidFill>
                  <a:srgbClr val="C00000"/>
                </a:solidFill>
                <a:latin typeface="MS PGothic"/>
                <a:cs typeface="MS PGothic"/>
              </a:rPr>
              <a:t>⇒	</a:t>
            </a:r>
            <a:r>
              <a:rPr lang="en-US" altLang="zh-CN" sz="3200" b="1" dirty="0">
                <a:solidFill>
                  <a:srgbClr val="C00000"/>
                </a:solidFill>
                <a:latin typeface="Palatino Linotype"/>
                <a:cs typeface="Palatino Linotype"/>
              </a:rPr>
              <a:t>hard to implement</a:t>
            </a:r>
            <a:r>
              <a:rPr lang="en-US" altLang="zh-CN" sz="3200" b="1" spc="-10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lang="en-US" altLang="zh-CN" sz="3200" b="1" dirty="0">
                <a:solidFill>
                  <a:srgbClr val="C00000"/>
                </a:solidFill>
                <a:latin typeface="Palatino Linotype"/>
                <a:cs typeface="Palatino Linotype"/>
              </a:rPr>
              <a:t>securely</a:t>
            </a:r>
          </a:p>
          <a:p>
            <a:pPr marL="318135">
              <a:spcBef>
                <a:spcPts val="3315"/>
              </a:spcBef>
              <a:tabLst>
                <a:tab pos="1063625" algn="l"/>
              </a:tabLst>
            </a:pPr>
            <a:endParaRPr lang="en-US" altLang="zh-CN" sz="3200" b="1" dirty="0">
              <a:solidFill>
                <a:srgbClr val="C00000"/>
              </a:solidFill>
              <a:latin typeface="Palatino Linotype"/>
              <a:cs typeface="Palatino Linotype"/>
            </a:endParaRPr>
          </a:p>
          <a:p>
            <a:pPr marL="555625" indent="-542925">
              <a:buClr>
                <a:srgbClr val="5C86B9"/>
              </a:buClr>
              <a:buSzPct val="69736"/>
              <a:buFont typeface="Arial"/>
              <a:buChar char="●"/>
              <a:tabLst>
                <a:tab pos="555625" algn="l"/>
                <a:tab pos="556260" algn="l"/>
              </a:tabLst>
            </a:pPr>
            <a:r>
              <a:rPr lang="en-US" altLang="zh-CN" sz="3200" dirty="0">
                <a:latin typeface="Palatino Linotype"/>
                <a:cs typeface="Palatino Linotype"/>
              </a:rPr>
              <a:t>It is worth noting that </a:t>
            </a:r>
            <a:r>
              <a:rPr lang="en-US" altLang="zh-CN" sz="3200" b="1" dirty="0" err="1">
                <a:solidFill>
                  <a:srgbClr val="C00000"/>
                </a:solidFill>
                <a:latin typeface="Palatino Linotype"/>
                <a:cs typeface="Palatino Linotype"/>
              </a:rPr>
              <a:t>PoS</a:t>
            </a:r>
            <a:r>
              <a:rPr lang="en-US" altLang="zh-CN" sz="3200" b="1" dirty="0">
                <a:solidFill>
                  <a:srgbClr val="C00000"/>
                </a:solidFill>
                <a:latin typeface="Palatino Linotype"/>
                <a:cs typeface="Palatino Linotype"/>
              </a:rPr>
              <a:t> and transaction privacy </a:t>
            </a:r>
            <a:r>
              <a:rPr lang="en-US" altLang="zh-CN" sz="3200" dirty="0">
                <a:latin typeface="Palatino Linotype"/>
                <a:cs typeface="Palatino Linotype"/>
              </a:rPr>
              <a:t>is, seemingly,  a contradiction in terms: </a:t>
            </a:r>
          </a:p>
          <a:p>
            <a:pPr marL="12700">
              <a:lnSpc>
                <a:spcPct val="100000"/>
              </a:lnSpc>
              <a:buClr>
                <a:srgbClr val="5C86B9"/>
              </a:buClr>
              <a:buSzPct val="69736"/>
              <a:tabLst>
                <a:tab pos="555625" algn="l"/>
                <a:tab pos="556260" algn="l"/>
              </a:tabLst>
            </a:pPr>
            <a:endParaRPr lang="en-US" altLang="zh-CN" sz="32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buClr>
                <a:srgbClr val="5C86B9"/>
              </a:buClr>
              <a:buSzPct val="69736"/>
              <a:tabLst>
                <a:tab pos="555625" algn="l"/>
                <a:tab pos="556260" algn="l"/>
              </a:tabLst>
            </a:pPr>
            <a:r>
              <a:rPr lang="en-US" altLang="zh-CN" sz="3200" dirty="0">
                <a:solidFill>
                  <a:srgbClr val="5C86B9"/>
                </a:solidFill>
                <a:latin typeface="MS PGothic"/>
                <a:cs typeface="MS PGothic"/>
              </a:rPr>
              <a:t>	⇒ </a:t>
            </a:r>
            <a:r>
              <a:rPr lang="en-US" altLang="zh-CN" sz="3200" dirty="0">
                <a:latin typeface="Palatino Linotype"/>
              </a:rPr>
              <a:t>Is</a:t>
            </a:r>
            <a:r>
              <a:rPr lang="en-US" altLang="zh-CN" sz="3200" dirty="0">
                <a:latin typeface="Palatino Linotype"/>
                <a:cs typeface="Palatino Linotype"/>
              </a:rPr>
              <a:t>suing a block by proof-of-stake fundamentally </a:t>
            </a:r>
            <a:r>
              <a:rPr lang="en-US" altLang="zh-CN" sz="3200" b="1" dirty="0">
                <a:solidFill>
                  <a:srgbClr val="002060"/>
                </a:solidFill>
                <a:latin typeface="Palatino Linotype"/>
                <a:cs typeface="Palatino Linotype"/>
              </a:rPr>
              <a:t>leaks 	information about the issuer and the state of the ledger</a:t>
            </a:r>
            <a:r>
              <a:rPr lang="en-US" altLang="zh-CN" sz="3200" dirty="0">
                <a:latin typeface="Palatino Linotype"/>
                <a:cs typeface="Palatino Linotype"/>
              </a:rPr>
              <a:t>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25654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6400" y="26162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5224" y="990600"/>
            <a:ext cx="12050776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altLang="zh-CN" sz="6000" spc="5" dirty="0"/>
              <a:t>The Main Motivation Of This Work</a:t>
            </a:r>
            <a:endParaRPr sz="6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1200" y="2853690"/>
            <a:ext cx="11734800" cy="5416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5625" indent="-542925">
              <a:lnSpc>
                <a:spcPct val="100000"/>
              </a:lnSpc>
              <a:buClr>
                <a:srgbClr val="5C86B9"/>
              </a:buClr>
              <a:buSzPct val="69736"/>
              <a:buFont typeface="Arial"/>
              <a:buChar char="●"/>
              <a:tabLst>
                <a:tab pos="555625" algn="l"/>
                <a:tab pos="556260" algn="l"/>
              </a:tabLst>
            </a:pPr>
            <a:endParaRPr lang="en-US" sz="32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buClr>
                <a:srgbClr val="5C86B9"/>
              </a:buClr>
              <a:buSzPct val="69736"/>
              <a:tabLst>
                <a:tab pos="555625" algn="l"/>
                <a:tab pos="556260" algn="l"/>
              </a:tabLst>
            </a:pPr>
            <a:endParaRPr lang="en-US" sz="3200" dirty="0">
              <a:latin typeface="Palatino Linotype"/>
              <a:cs typeface="Palatino Linotype"/>
            </a:endParaRPr>
          </a:p>
          <a:p>
            <a:pPr marL="555625" indent="-542925">
              <a:buClr>
                <a:srgbClr val="5C86B9"/>
              </a:buClr>
              <a:buSzPct val="69736"/>
              <a:buFont typeface="Arial"/>
              <a:buChar char="●"/>
              <a:tabLst>
                <a:tab pos="555625" algn="l"/>
                <a:tab pos="556260" algn="l"/>
              </a:tabLst>
            </a:pPr>
            <a:r>
              <a:rPr lang="en-US" altLang="zh-CN" sz="3200" dirty="0">
                <a:latin typeface="Palatino Linotype"/>
              </a:rPr>
              <a:t>The above state of affairs raises an important open question:</a:t>
            </a:r>
          </a:p>
          <a:p>
            <a:pPr marL="12700">
              <a:buClr>
                <a:srgbClr val="5C86B9"/>
              </a:buClr>
              <a:buSzPct val="69736"/>
              <a:tabLst>
                <a:tab pos="555625" algn="l"/>
                <a:tab pos="556260" algn="l"/>
              </a:tabLst>
            </a:pPr>
            <a:endParaRPr lang="en-US" altLang="zh-CN" sz="3200" dirty="0">
              <a:latin typeface="Palatino Linotype"/>
            </a:endParaRPr>
          </a:p>
          <a:p>
            <a:pPr marL="12700">
              <a:buClr>
                <a:srgbClr val="5C86B9"/>
              </a:buClr>
              <a:buSzPct val="69736"/>
              <a:tabLst>
                <a:tab pos="555625" algn="l"/>
                <a:tab pos="556260" algn="l"/>
              </a:tabLst>
            </a:pPr>
            <a:r>
              <a:rPr lang="en-US" altLang="zh-CN" sz="3200" dirty="0">
                <a:latin typeface="Palatino Linotype"/>
              </a:rPr>
              <a:t>	 </a:t>
            </a:r>
            <a:r>
              <a:rPr lang="en-US" altLang="zh-CN" sz="3200" dirty="0">
                <a:solidFill>
                  <a:srgbClr val="5C86B9"/>
                </a:solidFill>
                <a:latin typeface="MS PGothic"/>
                <a:cs typeface="MS PGothic"/>
              </a:rPr>
              <a:t>⇒ </a:t>
            </a:r>
            <a:r>
              <a:rPr lang="en-US" altLang="zh-CN" sz="3200" b="1" dirty="0">
                <a:solidFill>
                  <a:srgbClr val="C00000"/>
                </a:solidFill>
                <a:latin typeface="Palatino Linotype"/>
              </a:rPr>
              <a:t>Is it possible to build a </a:t>
            </a:r>
            <a:r>
              <a:rPr lang="en-US" altLang="zh-CN" sz="3200" b="1" dirty="0" err="1">
                <a:solidFill>
                  <a:srgbClr val="C00000"/>
                </a:solidFill>
                <a:latin typeface="Palatino Linotype"/>
              </a:rPr>
              <a:t>PoS</a:t>
            </a:r>
            <a:r>
              <a:rPr lang="en-US" altLang="zh-CN" sz="3200" b="1" dirty="0">
                <a:solidFill>
                  <a:srgbClr val="C00000"/>
                </a:solidFill>
                <a:latin typeface="Palatino Linotype"/>
              </a:rPr>
              <a:t>-based privacy enhanced 	distributed ledger?</a:t>
            </a:r>
          </a:p>
          <a:p>
            <a:pPr marL="12700">
              <a:buClr>
                <a:srgbClr val="5C86B9"/>
              </a:buClr>
              <a:buSzPct val="69736"/>
              <a:tabLst>
                <a:tab pos="555625" algn="l"/>
                <a:tab pos="556260" algn="l"/>
              </a:tabLst>
            </a:pPr>
            <a:r>
              <a:rPr lang="en-US" altLang="zh-CN" sz="3200" dirty="0">
                <a:latin typeface="Palatino Linotype"/>
              </a:rPr>
              <a:t> </a:t>
            </a:r>
            <a:endParaRPr lang="en-US" altLang="zh-CN" sz="3200" dirty="0">
              <a:latin typeface="Palatino Linotype"/>
              <a:cs typeface="Palatino Linotype"/>
            </a:endParaRPr>
          </a:p>
          <a:p>
            <a:pPr marL="555625" indent="-542925">
              <a:lnSpc>
                <a:spcPct val="100000"/>
              </a:lnSpc>
              <a:buClr>
                <a:srgbClr val="5C86B9"/>
              </a:buClr>
              <a:buSzPct val="69736"/>
              <a:buFont typeface="Arial"/>
              <a:buChar char="●"/>
              <a:tabLst>
                <a:tab pos="555625" algn="l"/>
                <a:tab pos="556260" algn="l"/>
              </a:tabLst>
            </a:pPr>
            <a:r>
              <a:rPr lang="en-US" sz="3200" dirty="0">
                <a:latin typeface="Palatino Linotype"/>
                <a:cs typeface="Palatino Linotype"/>
              </a:rPr>
              <a:t>We circumvent the contradiction by designing a new privacy-enhancing </a:t>
            </a:r>
            <a:r>
              <a:rPr lang="en-US" sz="3200" dirty="0" err="1">
                <a:latin typeface="Palatino Linotype"/>
                <a:cs typeface="Palatino Linotype"/>
              </a:rPr>
              <a:t>PoS</a:t>
            </a:r>
            <a:r>
              <a:rPr lang="en-US" sz="3200" dirty="0">
                <a:latin typeface="Palatino Linotype"/>
                <a:cs typeface="Palatino Linotype"/>
              </a:rPr>
              <a:t> operation that enabl</a:t>
            </a:r>
            <a:r>
              <a:rPr lang="en-US" altLang="zh-CN" sz="3200" dirty="0">
                <a:latin typeface="Palatino Linotype"/>
                <a:cs typeface="Palatino Linotype"/>
              </a:rPr>
              <a:t>es</a:t>
            </a:r>
            <a:r>
              <a:rPr lang="en-US" sz="3200" dirty="0">
                <a:latin typeface="Palatino Linotype"/>
                <a:cs typeface="Palatino Linotype"/>
              </a:rPr>
              <a:t> </a:t>
            </a:r>
            <a:r>
              <a:rPr lang="en-US" sz="3200" b="1" dirty="0">
                <a:solidFill>
                  <a:srgbClr val="002060"/>
                </a:solidFill>
                <a:latin typeface="Palatino Linotype"/>
                <a:cs typeface="Palatino Linotype"/>
              </a:rPr>
              <a:t>on the way a proof of stake-eligibility that does not leak any additional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420969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25654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6400" y="2616200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5224" y="990600"/>
            <a:ext cx="11136376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6000" spc="5" dirty="0">
                <a:latin typeface="Arial"/>
                <a:cs typeface="Arial"/>
              </a:rPr>
              <a:t>O</a:t>
            </a:r>
            <a:r>
              <a:rPr lang="en-US" altLang="zh-CN" sz="6000" spc="5" dirty="0">
                <a:latin typeface="Arial"/>
                <a:cs typeface="Arial"/>
              </a:rPr>
              <a:t>ur Result</a:t>
            </a:r>
            <a:endParaRPr sz="6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581" y="2819400"/>
            <a:ext cx="11628755" cy="5416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5625" indent="-542925">
              <a:lnSpc>
                <a:spcPct val="100000"/>
              </a:lnSpc>
              <a:buClr>
                <a:srgbClr val="5C86B9"/>
              </a:buClr>
              <a:buSzPct val="69736"/>
              <a:buFont typeface="Arial"/>
              <a:buChar char="●"/>
              <a:tabLst>
                <a:tab pos="555625" algn="l"/>
                <a:tab pos="556260" algn="l"/>
              </a:tabLst>
            </a:pPr>
            <a:endParaRPr lang="en-US" sz="3200" dirty="0">
              <a:latin typeface="Palatino Linotype"/>
              <a:cs typeface="Palatino Linotype"/>
            </a:endParaRPr>
          </a:p>
          <a:p>
            <a:pPr marL="555625" indent="-542925">
              <a:buClr>
                <a:srgbClr val="5C86B9"/>
              </a:buClr>
              <a:buSzPct val="69736"/>
              <a:buFont typeface="Arial"/>
              <a:buChar char="●"/>
              <a:tabLst>
                <a:tab pos="555625" algn="l"/>
                <a:tab pos="556260" algn="l"/>
              </a:tabLst>
            </a:pPr>
            <a:r>
              <a:rPr lang="en-US" altLang="zh-CN" sz="3200" dirty="0">
                <a:latin typeface="Palatino Linotype"/>
                <a:cs typeface="Palatino Linotype"/>
              </a:rPr>
              <a:t>We propose a new formal model for </a:t>
            </a:r>
            <a:r>
              <a:rPr lang="en-US" altLang="zh-CN" sz="3200" b="1" dirty="0">
                <a:solidFill>
                  <a:srgbClr val="002060"/>
                </a:solidFill>
                <a:latin typeface="Palatino Linotype"/>
                <a:cs typeface="Palatino Linotype"/>
              </a:rPr>
              <a:t>a </a:t>
            </a:r>
            <a:r>
              <a:rPr lang="en-US" altLang="zh-CN" sz="3200" b="1" dirty="0" err="1">
                <a:solidFill>
                  <a:srgbClr val="002060"/>
                </a:solidFill>
                <a:latin typeface="Palatino Linotype"/>
                <a:cs typeface="Palatino Linotype"/>
              </a:rPr>
              <a:t>PoS</a:t>
            </a:r>
            <a:r>
              <a:rPr lang="en-US" altLang="zh-CN" sz="3200" b="1" dirty="0">
                <a:solidFill>
                  <a:srgbClr val="002060"/>
                </a:solidFill>
                <a:latin typeface="Palatino Linotype"/>
                <a:cs typeface="Palatino Linotype"/>
              </a:rPr>
              <a:t>-based privacy-preserving distributed ledger</a:t>
            </a:r>
            <a:r>
              <a:rPr lang="en-US" altLang="zh-CN" sz="3200" b="1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lang="en-US" altLang="zh-CN" sz="3200" dirty="0">
                <a:latin typeface="Palatino Linotype"/>
                <a:cs typeface="Palatino Linotype"/>
              </a:rPr>
              <a:t>in the universal composition (UC) setting, and a new protocol that realizes it—</a:t>
            </a:r>
            <a:r>
              <a:rPr lang="en-US" altLang="zh-CN" sz="3200" b="1" dirty="0">
                <a:solidFill>
                  <a:srgbClr val="C00000"/>
                </a:solidFill>
                <a:latin typeface="Palatino Linotype"/>
                <a:cs typeface="Palatino Linotype"/>
              </a:rPr>
              <a:t>Ouroboros Crypsinous.</a:t>
            </a:r>
          </a:p>
          <a:p>
            <a:pPr marL="555625" indent="-542925">
              <a:buClr>
                <a:srgbClr val="5C86B9"/>
              </a:buClr>
              <a:buSzPct val="69736"/>
              <a:buFont typeface="Arial"/>
              <a:buChar char="●"/>
              <a:tabLst>
                <a:tab pos="555625" algn="l"/>
                <a:tab pos="556260" algn="l"/>
              </a:tabLst>
            </a:pPr>
            <a:r>
              <a:rPr lang="en-US" sz="3200" dirty="0">
                <a:latin typeface="Palatino Linotype"/>
                <a:cs typeface="Palatino Linotype"/>
              </a:rPr>
              <a:t>Our protocol achieves simulation-based privacy that is </a:t>
            </a:r>
            <a:r>
              <a:rPr lang="en-US" sz="3200" b="1" dirty="0">
                <a:solidFill>
                  <a:srgbClr val="002060"/>
                </a:solidFill>
                <a:latin typeface="Palatino Linotype"/>
                <a:cs typeface="Palatino Linotype"/>
              </a:rPr>
              <a:t>forward-</a:t>
            </a:r>
            <a:r>
              <a:rPr lang="en-US" sz="3200" b="1" dirty="0" err="1">
                <a:solidFill>
                  <a:srgbClr val="002060"/>
                </a:solidFill>
                <a:latin typeface="Palatino Linotype"/>
                <a:cs typeface="Palatino Linotype"/>
              </a:rPr>
              <a:t>secure.</a:t>
            </a:r>
            <a:r>
              <a:rPr lang="en-US" sz="3200" dirty="0" err="1">
                <a:latin typeface="Palatino Linotype"/>
                <a:cs typeface="Palatino Linotype"/>
              </a:rPr>
              <a:t>It</a:t>
            </a:r>
            <a:r>
              <a:rPr lang="en-US" sz="3200" dirty="0">
                <a:latin typeface="Palatino Linotype"/>
                <a:cs typeface="Palatino Linotype"/>
              </a:rPr>
              <a:t> ensures that </a:t>
            </a:r>
            <a:r>
              <a:rPr lang="en-US" sz="3200" b="1" dirty="0">
                <a:solidFill>
                  <a:srgbClr val="002060"/>
                </a:solidFill>
                <a:latin typeface="Palatino Linotype"/>
                <a:cs typeface="Palatino Linotype"/>
              </a:rPr>
              <a:t>privacy</a:t>
            </a:r>
            <a:r>
              <a:rPr lang="en-US" sz="3200" dirty="0">
                <a:latin typeface="Palatino Linotype"/>
                <a:cs typeface="Palatino Linotype"/>
              </a:rPr>
              <a:t>   (as well as consistency and liveness) are preserved </a:t>
            </a:r>
            <a:r>
              <a:rPr lang="en-US" sz="3200" b="1" dirty="0">
                <a:solidFill>
                  <a:srgbClr val="002060"/>
                </a:solidFill>
                <a:latin typeface="Palatino Linotype"/>
                <a:cs typeface="Palatino Linotype"/>
              </a:rPr>
              <a:t>independently</a:t>
            </a:r>
            <a:r>
              <a:rPr lang="en-US" sz="3200" dirty="0">
                <a:latin typeface="Palatino Linotype"/>
                <a:cs typeface="Palatino Linotype"/>
              </a:rPr>
              <a:t> of any other protocols running concurrently with our ledger implementation, and even under adaptive corruption</a:t>
            </a:r>
          </a:p>
          <a:p>
            <a:pPr marL="555625" indent="-542925">
              <a:buClr>
                <a:srgbClr val="5C86B9"/>
              </a:buClr>
              <a:buSzPct val="69736"/>
              <a:buFont typeface="Arial"/>
              <a:buChar char="●"/>
              <a:tabLst>
                <a:tab pos="555625" algn="l"/>
                <a:tab pos="556260" algn="l"/>
              </a:tabLst>
            </a:pPr>
            <a:endParaRPr lang="en-US" sz="3200" dirty="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2001859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2082165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6400" y="2132965"/>
            <a:ext cx="12192000" cy="635"/>
          </a:xfrm>
          <a:custGeom>
            <a:avLst/>
            <a:gdLst/>
            <a:ahLst/>
            <a:cxnLst/>
            <a:rect l="l" t="t" r="r" b="b"/>
            <a:pathLst>
              <a:path w="12192000" h="635">
                <a:moveTo>
                  <a:pt x="0" y="0"/>
                </a:moveTo>
                <a:lnTo>
                  <a:pt x="12191999" y="126"/>
                </a:lnTo>
              </a:path>
            </a:pathLst>
          </a:custGeom>
          <a:ln w="12699">
            <a:solidFill>
              <a:srgbClr val="7794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8791" y="838200"/>
            <a:ext cx="144780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800" spc="-5" dirty="0"/>
              <a:t>Background – </a:t>
            </a:r>
            <a:r>
              <a:rPr lang="en-US" altLang="zh-CN" sz="4800" spc="-5" dirty="0"/>
              <a:t>Development</a:t>
            </a:r>
            <a:r>
              <a:rPr lang="en-US" sz="4800" spc="-5" dirty="0"/>
              <a:t> </a:t>
            </a:r>
            <a:r>
              <a:rPr lang="en-US" altLang="zh-CN" sz="4800" spc="-5" dirty="0"/>
              <a:t>of </a:t>
            </a:r>
            <a:r>
              <a:rPr lang="en-US" sz="4800" spc="-5" dirty="0"/>
              <a:t>Ouroboros</a:t>
            </a:r>
            <a:endParaRPr sz="4800" dirty="0"/>
          </a:p>
        </p:txBody>
      </p:sp>
      <p:sp>
        <p:nvSpPr>
          <p:cNvPr id="5" name="object 5"/>
          <p:cNvSpPr txBox="1"/>
          <p:nvPr/>
        </p:nvSpPr>
        <p:spPr>
          <a:xfrm>
            <a:off x="254000" y="2588101"/>
            <a:ext cx="11734800" cy="6606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0" indent="-543560">
              <a:lnSpc>
                <a:spcPct val="100000"/>
              </a:lnSpc>
              <a:spcBef>
                <a:spcPts val="990"/>
              </a:spcBef>
              <a:buClr>
                <a:srgbClr val="5C86B9"/>
              </a:buClr>
              <a:buSzPct val="69736"/>
              <a:buFont typeface="Arial"/>
              <a:buChar char="●"/>
              <a:tabLst>
                <a:tab pos="1028065" algn="l"/>
                <a:tab pos="1028700" algn="l"/>
              </a:tabLst>
            </a:pPr>
            <a:r>
              <a:rPr lang="en-US" sz="2800" b="1" spc="5" dirty="0">
                <a:solidFill>
                  <a:srgbClr val="002060"/>
                </a:solidFill>
                <a:latin typeface="Palatino Linotype"/>
              </a:rPr>
              <a:t>O</a:t>
            </a:r>
            <a:r>
              <a:rPr lang="en-US" altLang="zh-CN" sz="2800" b="1" spc="5" dirty="0">
                <a:solidFill>
                  <a:srgbClr val="002060"/>
                </a:solidFill>
                <a:latin typeface="Palatino Linotype"/>
              </a:rPr>
              <a:t>uroboros(</a:t>
            </a:r>
            <a:r>
              <a:rPr lang="zh-CN" altLang="en-US" sz="2800" b="1" spc="5" dirty="0">
                <a:solidFill>
                  <a:srgbClr val="002060"/>
                </a:solidFill>
                <a:latin typeface="Palatino Linotype"/>
              </a:rPr>
              <a:t>第一代</a:t>
            </a:r>
            <a:r>
              <a:rPr lang="en-US" altLang="zh-CN" sz="2800" b="1" spc="5" dirty="0">
                <a:solidFill>
                  <a:srgbClr val="002060"/>
                </a:solidFill>
                <a:latin typeface="Palatino Linotype"/>
              </a:rPr>
              <a:t>):</a:t>
            </a:r>
            <a:r>
              <a:rPr lang="zh-CN" altLang="en-US" sz="2800" spc="5" dirty="0">
                <a:latin typeface="Palatino Linotype"/>
              </a:rPr>
              <a:t>伪随机函数是公开的，也就是在</a:t>
            </a:r>
            <a:r>
              <a:rPr lang="en-US" altLang="zh-CN" sz="2800" spc="5" dirty="0">
                <a:latin typeface="Palatino Linotype"/>
              </a:rPr>
              <a:t>epoch</a:t>
            </a:r>
            <a:r>
              <a:rPr lang="zh-CN" altLang="en-US" sz="2800" spc="5" dirty="0">
                <a:latin typeface="Palatino Linotype"/>
              </a:rPr>
              <a:t>开始的时候，实际上</a:t>
            </a:r>
            <a:r>
              <a:rPr lang="zh-CN" altLang="en-US" sz="2800" b="1" spc="5" dirty="0">
                <a:latin typeface="Palatino Linotype"/>
              </a:rPr>
              <a:t>恶意节点已经可以知道整个</a:t>
            </a:r>
            <a:r>
              <a:rPr lang="en-US" altLang="zh-CN" sz="2800" b="1" spc="5" dirty="0">
                <a:latin typeface="Palatino Linotype"/>
              </a:rPr>
              <a:t>epoch</a:t>
            </a:r>
            <a:r>
              <a:rPr lang="zh-CN" altLang="en-US" sz="2800" b="1" spc="5" dirty="0">
                <a:latin typeface="Palatino Linotype"/>
              </a:rPr>
              <a:t>中所有</a:t>
            </a:r>
            <a:r>
              <a:rPr lang="en-US" altLang="zh-CN" sz="2800" b="1" spc="5" dirty="0">
                <a:latin typeface="Palatino Linotype"/>
              </a:rPr>
              <a:t>slot leader</a:t>
            </a:r>
            <a:r>
              <a:rPr lang="zh-CN" altLang="en-US" sz="2800" b="1" spc="5" dirty="0">
                <a:latin typeface="Palatino Linotype"/>
              </a:rPr>
              <a:t>是谁了</a:t>
            </a:r>
            <a:r>
              <a:rPr lang="zh-CN" altLang="en-US" sz="2800" spc="5" dirty="0">
                <a:latin typeface="Palatino Linotype"/>
              </a:rPr>
              <a:t>。恶意节点可以利用这一点进行攻击。</a:t>
            </a:r>
            <a:endParaRPr lang="en-US" sz="2800" spc="5" dirty="0">
              <a:latin typeface="Palatino Linotype"/>
            </a:endParaRPr>
          </a:p>
          <a:p>
            <a:pPr marL="1028700" indent="-543560">
              <a:spcBef>
                <a:spcPts val="990"/>
              </a:spcBef>
              <a:buClr>
                <a:srgbClr val="5C86B9"/>
              </a:buClr>
              <a:buSzPct val="69736"/>
              <a:buFont typeface="Arial"/>
              <a:buChar char="●"/>
              <a:tabLst>
                <a:tab pos="1028065" algn="l"/>
                <a:tab pos="1028700" algn="l"/>
              </a:tabLst>
            </a:pPr>
            <a:r>
              <a:rPr lang="en-US" altLang="zh-CN" sz="2800" b="1" spc="5" dirty="0">
                <a:solidFill>
                  <a:srgbClr val="002060"/>
                </a:solidFill>
                <a:latin typeface="Palatino Linotype"/>
              </a:rPr>
              <a:t>Ouroboros </a:t>
            </a:r>
            <a:r>
              <a:rPr lang="en-US" altLang="zh-CN" sz="2800" b="1" spc="5" dirty="0" err="1">
                <a:solidFill>
                  <a:srgbClr val="002060"/>
                </a:solidFill>
                <a:latin typeface="Palatino Linotype"/>
              </a:rPr>
              <a:t>Praos</a:t>
            </a:r>
            <a:r>
              <a:rPr lang="en-US" altLang="zh-CN" sz="2800" b="1" spc="5" dirty="0">
                <a:solidFill>
                  <a:srgbClr val="002060"/>
                </a:solidFill>
                <a:latin typeface="Palatino Linotype"/>
              </a:rPr>
              <a:t>(</a:t>
            </a:r>
            <a:r>
              <a:rPr lang="zh-CN" altLang="en-US" sz="2800" b="1" spc="5" dirty="0">
                <a:solidFill>
                  <a:srgbClr val="002060"/>
                </a:solidFill>
                <a:latin typeface="Palatino Linotype"/>
              </a:rPr>
              <a:t>第二代</a:t>
            </a:r>
            <a:r>
              <a:rPr lang="en-US" altLang="zh-CN" sz="2800" b="1" spc="5" dirty="0">
                <a:solidFill>
                  <a:srgbClr val="002060"/>
                </a:solidFill>
                <a:latin typeface="Palatino Linotype"/>
              </a:rPr>
              <a:t>):</a:t>
            </a:r>
            <a:r>
              <a:rPr lang="zh-CN" altLang="en-US" sz="2800" spc="5" dirty="0">
                <a:latin typeface="Palatino Linotype"/>
              </a:rPr>
              <a:t>主要改进</a:t>
            </a:r>
            <a:r>
              <a:rPr lang="en-US" altLang="zh-CN" sz="2800" spc="5" dirty="0">
                <a:latin typeface="Palatino Linotype"/>
              </a:rPr>
              <a:t>:</a:t>
            </a:r>
            <a:r>
              <a:rPr lang="zh-CN" altLang="en-US" sz="2800" spc="5" dirty="0">
                <a:latin typeface="Palatino Linotype"/>
              </a:rPr>
              <a:t>采用可验证随机函数</a:t>
            </a:r>
            <a:r>
              <a:rPr lang="en-US" altLang="zh-CN" sz="2800" spc="5" dirty="0">
                <a:latin typeface="Palatino Linotype"/>
              </a:rPr>
              <a:t>(VRF)</a:t>
            </a:r>
            <a:r>
              <a:rPr lang="zh-CN" altLang="en-US" sz="2800" spc="5" dirty="0">
                <a:latin typeface="Palatino Linotype"/>
              </a:rPr>
              <a:t>代替公开伪随机函数进行</a:t>
            </a:r>
            <a:r>
              <a:rPr lang="en-US" altLang="zh-CN" sz="2800" spc="5" dirty="0">
                <a:latin typeface="Palatino Linotype"/>
              </a:rPr>
              <a:t>slot leader</a:t>
            </a:r>
            <a:r>
              <a:rPr lang="zh-CN" altLang="en-US" sz="2800" spc="5" dirty="0">
                <a:latin typeface="Palatino Linotype"/>
              </a:rPr>
              <a:t>选择。</a:t>
            </a:r>
            <a:r>
              <a:rPr lang="en-US" altLang="zh-CN" sz="2800" spc="5" dirty="0">
                <a:latin typeface="Palatino Linotype"/>
              </a:rPr>
              <a:t>VRF</a:t>
            </a:r>
            <a:r>
              <a:rPr lang="zh-CN" altLang="en-US" sz="2800" spc="5" dirty="0">
                <a:latin typeface="Palatino Linotype"/>
              </a:rPr>
              <a:t>是一种伪随机函数，可以使用</a:t>
            </a:r>
            <a:r>
              <a:rPr lang="zh-CN" altLang="en-US" sz="2800" b="1" spc="5" dirty="0">
                <a:latin typeface="Palatino Linotype"/>
              </a:rPr>
              <a:t>私钥</a:t>
            </a:r>
            <a:r>
              <a:rPr lang="zh-CN" altLang="en-US" sz="2800" spc="5" dirty="0">
                <a:latin typeface="Palatino Linotype"/>
              </a:rPr>
              <a:t>参与随机数的计算，同时别人可以使用</a:t>
            </a:r>
            <a:r>
              <a:rPr lang="zh-CN" altLang="en-US" sz="2800" b="1" spc="5" dirty="0">
                <a:latin typeface="Palatino Linotype"/>
              </a:rPr>
              <a:t>公钥</a:t>
            </a:r>
            <a:r>
              <a:rPr lang="zh-CN" altLang="en-US" sz="2800" spc="5" dirty="0">
                <a:latin typeface="Palatino Linotype"/>
              </a:rPr>
              <a:t>对计算结果进行验证。</a:t>
            </a:r>
            <a:r>
              <a:rPr lang="zh-CN" altLang="en-US" sz="2800" b="1" spc="5" dirty="0">
                <a:latin typeface="Palatino Linotype"/>
              </a:rPr>
              <a:t>这样每个节点可以使用不同的伪随机函数判定自己是否是</a:t>
            </a:r>
            <a:r>
              <a:rPr lang="en-US" altLang="zh-CN" sz="2800" b="1" spc="5" dirty="0">
                <a:latin typeface="Palatino Linotype"/>
              </a:rPr>
              <a:t>slot leader</a:t>
            </a:r>
            <a:r>
              <a:rPr lang="zh-CN" altLang="en-US" sz="2800" b="1" spc="5" dirty="0">
                <a:latin typeface="Palatino Linotype"/>
              </a:rPr>
              <a:t>。</a:t>
            </a:r>
            <a:endParaRPr lang="en-US" altLang="zh-CN" sz="2800" b="1" spc="5" dirty="0">
              <a:latin typeface="Palatino Linotype"/>
            </a:endParaRPr>
          </a:p>
          <a:p>
            <a:pPr marL="1028700" indent="-543560">
              <a:spcBef>
                <a:spcPts val="990"/>
              </a:spcBef>
              <a:buClr>
                <a:srgbClr val="5C86B9"/>
              </a:buClr>
              <a:buSzPct val="69736"/>
              <a:buFont typeface="Arial"/>
              <a:buChar char="●"/>
              <a:tabLst>
                <a:tab pos="1028065" algn="l"/>
                <a:tab pos="1028700" algn="l"/>
              </a:tabLst>
            </a:pPr>
            <a:r>
              <a:rPr lang="zh-CN" altLang="en-US" sz="2800" spc="5" dirty="0">
                <a:latin typeface="Palatino Linotype"/>
              </a:rPr>
              <a:t>最后每个区块出块者会额外生成一个随机数放在区块中，用于产生下一个</a:t>
            </a:r>
            <a:r>
              <a:rPr lang="en-US" altLang="zh-CN" sz="2800" spc="5" dirty="0">
                <a:latin typeface="Palatino Linotype"/>
              </a:rPr>
              <a:t>epoch</a:t>
            </a:r>
            <a:r>
              <a:rPr lang="zh-CN" altLang="en-US" sz="2800" spc="5" dirty="0">
                <a:latin typeface="Palatino Linotype"/>
              </a:rPr>
              <a:t>的</a:t>
            </a:r>
            <a:r>
              <a:rPr lang="en-US" altLang="zh-CN" sz="2800" spc="5" dirty="0">
                <a:latin typeface="Palatino Linotype"/>
              </a:rPr>
              <a:t>seed</a:t>
            </a:r>
          </a:p>
          <a:p>
            <a:pPr marL="1028700" indent="-543560">
              <a:lnSpc>
                <a:spcPct val="100000"/>
              </a:lnSpc>
              <a:spcBef>
                <a:spcPts val="990"/>
              </a:spcBef>
              <a:buClr>
                <a:srgbClr val="5C86B9"/>
              </a:buClr>
              <a:buSzPct val="69736"/>
              <a:buFont typeface="Arial"/>
              <a:buChar char="●"/>
              <a:tabLst>
                <a:tab pos="1028065" algn="l"/>
                <a:tab pos="1028700" algn="l"/>
              </a:tabLst>
            </a:pPr>
            <a:r>
              <a:rPr lang="en-US" altLang="zh-CN" sz="2800" dirty="0">
                <a:solidFill>
                  <a:srgbClr val="5C86B9"/>
                </a:solidFill>
                <a:latin typeface="MS PGothic"/>
                <a:cs typeface="MS PGothic"/>
              </a:rPr>
              <a:t> ⇒</a:t>
            </a:r>
            <a:r>
              <a:rPr lang="zh-CN" altLang="en-US" sz="2800" b="1" spc="5" dirty="0">
                <a:solidFill>
                  <a:srgbClr val="002060"/>
                </a:solidFill>
                <a:latin typeface="Palatino Linotype"/>
              </a:rPr>
              <a:t>具体方法</a:t>
            </a:r>
            <a:r>
              <a:rPr lang="en-US" altLang="zh-CN" sz="2800" b="1" spc="5" dirty="0">
                <a:solidFill>
                  <a:srgbClr val="002060"/>
                </a:solidFill>
                <a:latin typeface="Palatino Linotype"/>
              </a:rPr>
              <a:t>:</a:t>
            </a:r>
            <a:r>
              <a:rPr lang="zh-CN" altLang="en-US" sz="2800" spc="5" dirty="0">
                <a:latin typeface="Palatino Linotype"/>
              </a:rPr>
              <a:t>判定产生的随机数是否低于一个阀值，该阀值的值与节点</a:t>
            </a:r>
            <a:r>
              <a:rPr lang="en-US" altLang="zh-CN" sz="2800" spc="5" dirty="0">
                <a:latin typeface="Palatino Linotype"/>
              </a:rPr>
              <a:t>stake</a:t>
            </a:r>
            <a:r>
              <a:rPr lang="zh-CN" altLang="en-US" sz="2800" spc="5" dirty="0">
                <a:latin typeface="Palatino Linotype"/>
              </a:rPr>
              <a:t>比例相关。 如果节点是</a:t>
            </a:r>
            <a:r>
              <a:rPr lang="en-US" altLang="zh-CN" sz="2800" spc="5" dirty="0">
                <a:latin typeface="Palatino Linotype"/>
              </a:rPr>
              <a:t>leader</a:t>
            </a:r>
            <a:r>
              <a:rPr lang="zh-CN" altLang="en-US" sz="2800" spc="5" dirty="0">
                <a:latin typeface="Palatino Linotype"/>
              </a:rPr>
              <a:t>则直接出块，并在块中包含验证需要的</a:t>
            </a:r>
            <a:r>
              <a:rPr lang="en-US" altLang="zh-CN" sz="2800" spc="5" dirty="0">
                <a:latin typeface="Palatino Linotype"/>
              </a:rPr>
              <a:t>proof</a:t>
            </a:r>
            <a:r>
              <a:rPr lang="zh-CN" altLang="en-US" sz="2800" spc="5" dirty="0">
                <a:latin typeface="Palatino Linotype"/>
              </a:rPr>
              <a:t>信息；其他节点直到收到区块后才知道谁是</a:t>
            </a:r>
            <a:r>
              <a:rPr lang="en-US" altLang="zh-CN" sz="2800" spc="5" dirty="0">
                <a:latin typeface="Palatino Linotype"/>
              </a:rPr>
              <a:t>slot leader</a:t>
            </a:r>
            <a:r>
              <a:rPr lang="zh-CN" altLang="en-US" sz="2800" spc="5" dirty="0">
                <a:latin typeface="Palatino Linotype"/>
              </a:rPr>
              <a:t>。</a:t>
            </a:r>
            <a:endParaRPr lang="en-US" sz="2800" spc="5" dirty="0">
              <a:latin typeface="Palatino Linotype"/>
            </a:endParaRPr>
          </a:p>
          <a:p>
            <a:pPr marL="1028700" indent="-543560">
              <a:lnSpc>
                <a:spcPct val="100000"/>
              </a:lnSpc>
              <a:spcBef>
                <a:spcPts val="990"/>
              </a:spcBef>
              <a:buClr>
                <a:srgbClr val="5C86B9"/>
              </a:buClr>
              <a:buSzPct val="69736"/>
              <a:buFont typeface="Arial"/>
              <a:buChar char="●"/>
              <a:tabLst>
                <a:tab pos="1028065" algn="l"/>
                <a:tab pos="1028700" algn="l"/>
              </a:tabLst>
            </a:pPr>
            <a:endParaRPr lang="en-US" sz="3200" b="1" dirty="0">
              <a:latin typeface="Palatino Linotype"/>
              <a:cs typeface="Palatino Linotype"/>
            </a:endParaRPr>
          </a:p>
        </p:txBody>
      </p:sp>
    </p:spTree>
    <p:extLst>
      <p:ext uri="{BB962C8B-B14F-4D97-AF65-F5344CB8AC3E}">
        <p14:creationId xmlns:p14="http://schemas.microsoft.com/office/powerpoint/2010/main" val="3704455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2167</Words>
  <Application>Microsoft Office PowerPoint</Application>
  <PresentationFormat>自定义</PresentationFormat>
  <Paragraphs>172</Paragraphs>
  <Slides>24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MS PGothic</vt:lpstr>
      <vt:lpstr>等线</vt:lpstr>
      <vt:lpstr>宋体</vt:lpstr>
      <vt:lpstr>Arial</vt:lpstr>
      <vt:lpstr>Calibri</vt:lpstr>
      <vt:lpstr>Cambria Math</vt:lpstr>
      <vt:lpstr>Palatino Linotype</vt:lpstr>
      <vt:lpstr>Times New Roman</vt:lpstr>
      <vt:lpstr>Office Theme</vt:lpstr>
      <vt:lpstr>OUROBOROS CRYPSINOUS:  Privacy-Preserving Proof-of-Stake</vt:lpstr>
      <vt:lpstr>Introduction</vt:lpstr>
      <vt:lpstr>Proof of Work</vt:lpstr>
      <vt:lpstr>Proof of Stake</vt:lpstr>
      <vt:lpstr>Proof of Work    VS Proof of Stake</vt:lpstr>
      <vt:lpstr>The Problem  of  PoS</vt:lpstr>
      <vt:lpstr>The Main Motivation Of This Work</vt:lpstr>
      <vt:lpstr>Our Result</vt:lpstr>
      <vt:lpstr>Background – Development of Ouroboros</vt:lpstr>
      <vt:lpstr>Background – Ouroboros Development</vt:lpstr>
      <vt:lpstr>Background – Ouroboros Genesis</vt:lpstr>
      <vt:lpstr>Background – Ouroboros Genesis</vt:lpstr>
      <vt:lpstr>Background – Ouroboros Genesis</vt:lpstr>
      <vt:lpstr> The Private Ledger </vt:lpstr>
      <vt:lpstr> The Public Ledger </vt:lpstr>
      <vt:lpstr> The Private Ledger </vt:lpstr>
      <vt:lpstr> The Private Ledger – BlindTx  function </vt:lpstr>
      <vt:lpstr> The Private Ledger –   Blinding for Forward-Secure Transactions</vt:lpstr>
      <vt:lpstr> The Private Ledger –   Blinding for Forward-Secure Transactions</vt:lpstr>
      <vt:lpstr> The Private Ledger – leakage  function </vt:lpstr>
      <vt:lpstr> The Private Ledger – leakage  function </vt:lpstr>
      <vt:lpstr> The Private Ledger – leakage  function </vt:lpstr>
      <vt:lpstr>Conclusion</vt:lpstr>
      <vt:lpstr>谢谢观看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OUROBOROS CRYPSINOUS:  Privacy-Preserving Proof-of-Stake</dc:title>
  <dc:creator>赵欣</dc:creator>
  <cp:lastModifiedBy>赵 欣</cp:lastModifiedBy>
  <cp:revision>152</cp:revision>
  <dcterms:created xsi:type="dcterms:W3CDTF">2019-10-09T16:15:04Z</dcterms:created>
  <dcterms:modified xsi:type="dcterms:W3CDTF">2019-10-30T02:39:59Z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