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75754" autoAdjust="0"/>
  </p:normalViewPr>
  <p:slideViewPr>
    <p:cSldViewPr snapToGrid="0">
      <p:cViewPr varScale="1">
        <p:scale>
          <a:sx n="65" d="100"/>
          <a:sy n="65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07C58-76FE-48F0-9315-8759BE45FBC1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1979-00C3-4CC9-8059-51798510B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非交互式零知识证明，不需要交互式过程，避免了验证者和证明者串通的可能性，但可能需要第三方机器和程序来确定验证的顺序。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7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一组变量的特定输入值代入目标问题对应的若干计算方程后，能使它们成立，这些输入称为问题的“解”。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zk-SNARK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要应对的就是如何证明“我知道解”。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方程式中如愿以偿地出现了多项式！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2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5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可以她知道的解</a:t>
            </a:r>
            <a:r>
              <a:rPr lang="en-US" altLang="zh-CN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，计算多项式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 = P(n)/Z(n)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，然后将两个多项式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H(n)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发给验证者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并没有直接将解</a:t>
            </a:r>
            <a:r>
              <a:rPr lang="en-US" altLang="zh-CN" sz="1200" b="0" i="1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告知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，也可以向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证明自己知道解，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4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BC</a:t>
            </a:r>
            <a:r>
              <a:rPr lang="zh-CN" altLang="en-US"/>
              <a:t>同理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2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的线性属性证明如下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1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CRS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中包含了两种同态映射值：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。同时，新增了几个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的映射值，它们会在后续的验证过程中用到；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为了验证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π'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?= α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，将其转化为验证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e(π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(α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?= e(π'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</a:t>
            </a:r>
            <a:r>
              <a:rPr lang="en-US" altLang="zh-CN" sz="1200" b="0" i="0" u="none" strike="noStrike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，因为按照两者是等价的。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同理，图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4-(2)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4-(3)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步的验证等式也通过双线性映射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进行了转化，验证工作变得可行。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1979-00C3-4CC9-8059-51798510BF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1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7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9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4199-CB00-4FB9-87F8-3ECCE458AB8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3BDC96-7087-4F2E-9B11-C660E50D72F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r-lab/libsn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1EDE-320F-4327-87F0-36D533631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Zksnark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85082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7E6F1-C996-4E1F-A330-431FD825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5"/>
          </a:xfrm>
        </p:spPr>
        <p:txBody>
          <a:bodyPr/>
          <a:lstStyle/>
          <a:p>
            <a:r>
              <a:rPr lang="en-US" altLang="zh-CN"/>
              <a:t>The solution S should satisfy all the four constraints </a:t>
            </a:r>
          </a:p>
          <a:p>
            <a:r>
              <a:rPr lang="en-US" altLang="zh-CN"/>
              <a:t>Can satisfy them in one shot? </a:t>
            </a:r>
            <a:r>
              <a:rPr lang="en-US" altLang="zh-CN" b="1"/>
              <a:t>Quadratic Arithmetic Program (QAP)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A44D8B1-1733-41C8-9131-E489D48AD920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EF2238B-7597-40B4-9899-3BFF3511C26D}"/>
              </a:ext>
            </a:extLst>
          </p:cNvPr>
          <p:cNvSpPr txBox="1">
            <a:spLocks/>
          </p:cNvSpPr>
          <p:nvPr/>
        </p:nvSpPr>
        <p:spPr>
          <a:xfrm>
            <a:off x="750811" y="3100345"/>
            <a:ext cx="2483292" cy="1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[0, 1,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0, 0, 1,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1, 0, 0, 1,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[5, 0, 0, 0, 0, 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8B09319-10A8-46D1-9A73-BED16B5AA8D0}"/>
              </a:ext>
            </a:extLst>
          </p:cNvPr>
          <p:cNvSpPr txBox="1">
            <a:spLocks/>
          </p:cNvSpPr>
          <p:nvPr/>
        </p:nvSpPr>
        <p:spPr>
          <a:xfrm>
            <a:off x="3286126" y="3129244"/>
            <a:ext cx="2809874" cy="155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A(1)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=[0, 1, 0, 0, 0, 0]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A(2)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=[0, 0, 0, 1, 0, 0]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A(3)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=[0, 1, 0, 0, 1, 0]</a:t>
            </a:r>
          </a:p>
          <a:p>
            <a:r>
              <a:rPr lang="pt-B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A(4)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=[5, 0, 0, 0, 0, 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F9CFB49-03BD-40BF-854C-96CF55824BF8}"/>
              </a:ext>
            </a:extLst>
          </p:cNvPr>
          <p:cNvSpPr txBox="1">
            <a:spLocks/>
          </p:cNvSpPr>
          <p:nvPr/>
        </p:nvSpPr>
        <p:spPr>
          <a:xfrm>
            <a:off x="6405616" y="3163787"/>
            <a:ext cx="5586061" cy="12584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B(n) 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B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=[C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C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9A945D-55A5-4E09-AF35-82E807F64495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672163-90DB-42C4-8C46-3AC00B621E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6297979" cy="344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The final QAP by Lagrange interpolation</a:t>
            </a:r>
            <a:endParaRPr lang="en-US" altLang="zh-CN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[-5.0, 9.166, -5.0, 0.833]  = -5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+ 9.166n – 5n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+ 0.833n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     </a:t>
            </a:r>
            <a:r>
              <a:rPr lang="pt-BR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altLang="zh-CN" sz="1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[8.0, -11.333, 5.0, -0.666] = 8 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-11.333n + 5n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-0.666n</a:t>
            </a:r>
            <a:r>
              <a:rPr lang="en-US" altLang="zh-CN" sz="1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        </a:t>
            </a:r>
            <a:r>
              <a:rPr lang="pt-BR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altLang="zh-CN" sz="1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[0.0, 0.0, 0.0, 0.0]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[-6.0, 9.5, -4.0, 0.5]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[4.0, -7.0, 3.5, -0.5]</a:t>
            </a:r>
          </a:p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[-1.0, 1.833, -1.0, 0.166]</a:t>
            </a:r>
            <a:endParaRPr lang="pt-BR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466DA6E-4D38-4E1C-A3B4-432CAFBF694B}"/>
              </a:ext>
            </a:extLst>
          </p:cNvPr>
          <p:cNvSpPr txBox="1">
            <a:spLocks/>
          </p:cNvSpPr>
          <p:nvPr/>
        </p:nvSpPr>
        <p:spPr>
          <a:xfrm>
            <a:off x="8572058" y="2291453"/>
            <a:ext cx="2483292" cy="1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[0, 1,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0, 0, 1,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[0, 1, 0, 0, 1,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[5, 0, 0, 0, 0, 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AACEC3B-712B-4328-A9A5-1044D01AF65D}"/>
              </a:ext>
            </a:extLst>
          </p:cNvPr>
          <p:cNvSpPr txBox="1">
            <a:spLocks/>
          </p:cNvSpPr>
          <p:nvPr/>
        </p:nvSpPr>
        <p:spPr>
          <a:xfrm>
            <a:off x="6745587" y="4851847"/>
            <a:ext cx="5153338" cy="4287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DE7DC7-7CD9-4342-A9A9-500E71A7D1D8}"/>
              </a:ext>
            </a:extLst>
          </p:cNvPr>
          <p:cNvSpPr/>
          <p:nvPr/>
        </p:nvSpPr>
        <p:spPr>
          <a:xfrm>
            <a:off x="8152356" y="3970356"/>
            <a:ext cx="2794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(n):  (1,0) (2,0) (3,0) (4,5)</a:t>
            </a:r>
          </a:p>
          <a:p>
            <a:r>
              <a:rPr lang="pt-BR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(n):  (1,1) (2,0) (3,1) (4,0)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690F0-FD67-42AA-AD5A-50C3477F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03160"/>
          </a:xfrm>
        </p:spPr>
        <p:txBody>
          <a:bodyPr>
            <a:normAutofit/>
          </a:bodyPr>
          <a:lstStyle/>
          <a:p>
            <a:r>
              <a:rPr lang="zh-CN" altLang="en-US"/>
              <a:t>我们想证明知道</a:t>
            </a:r>
            <a:r>
              <a:rPr lang="en-US" altLang="zh-CN"/>
              <a:t>x</a:t>
            </a:r>
            <a:r>
              <a:rPr lang="zh-CN" altLang="en-US"/>
              <a:t>满足等式</a:t>
            </a:r>
            <a:r>
              <a:rPr lang="en-US" altLang="zh-CN"/>
              <a:t>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+ x + 5 = y</a:t>
            </a:r>
          </a:p>
          <a:p>
            <a:r>
              <a:rPr lang="zh-CN" altLang="en-US"/>
              <a:t>将等式转换为电路</a:t>
            </a:r>
            <a:endParaRPr lang="en-US" altLang="zh-CN"/>
          </a:p>
          <a:p>
            <a:r>
              <a:rPr lang="zh-CN" altLang="en-US"/>
              <a:t>电路转换为</a:t>
            </a:r>
            <a:r>
              <a:rPr lang="en-US" altLang="zh-CN"/>
              <a:t> RICS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zh-CN"/>
              <a:t>)</a:t>
            </a:r>
          </a:p>
          <a:p>
            <a:r>
              <a:rPr lang="en-US" altLang="zh-CN"/>
              <a:t>R1CS</a:t>
            </a:r>
            <a:r>
              <a:rPr lang="zh-CN" altLang="en-US"/>
              <a:t>转换为</a:t>
            </a:r>
            <a:r>
              <a:rPr lang="en-US" altLang="zh-CN"/>
              <a:t>QAP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A(n), B(n), C(n)</a:t>
            </a:r>
            <a:r>
              <a:rPr lang="en-US" altLang="zh-CN"/>
              <a:t>)</a:t>
            </a:r>
          </a:p>
          <a:p>
            <a:r>
              <a:rPr lang="en-US" altLang="zh-CN"/>
              <a:t>s</a:t>
            </a:r>
            <a:r>
              <a:rPr lang="zh-CN" altLang="en-US"/>
              <a:t>满足</a:t>
            </a:r>
            <a:r>
              <a:rPr lang="en-US" altLang="zh-CN"/>
              <a:t>: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P(n)=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s⸱A(n) * s⸱B(n) - s⸱C(n) = H(n) * (n-1)(n-2)(n-3)(n-4) = H(n)*Z(n)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8B9F00C-1ACE-4A22-B81F-72C87EEA6E1D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40EBC0-C3F3-4CD5-B554-6A4B0EF5139E}"/>
              </a:ext>
            </a:extLst>
          </p:cNvPr>
          <p:cNvSpPr/>
          <p:nvPr/>
        </p:nvSpPr>
        <p:spPr>
          <a:xfrm>
            <a:off x="1969477" y="44237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s⸱ A(1) * s⸱B(1) - s⸱C(1) = 0</a:t>
            </a: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s⸱ A(2) * s⸱B(2) - s⸱C(2) = 0</a:t>
            </a: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s⸱ A(3) * s⸱B(3) - s⸱C(3) = 0</a:t>
            </a:r>
          </a:p>
          <a:p>
            <a:pPr lvl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s⸱ A(4) * s⸱B(4) - s⸱C(4) =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n=1,2,3,4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both sides evaluate to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62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A8F280-501B-4F15-839F-64A7D60B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803"/>
            <a:ext cx="11033498" cy="4876197"/>
          </a:xfrm>
        </p:spPr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dirty="0"/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3, 35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27, 30</a:t>
            </a:r>
            <a:r>
              <a:rPr lang="en-US" altLang="zh-CN" dirty="0"/>
              <a:t>]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[43.0, -73.333, 38.5, -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5.166] 	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[-3.0, 10.333, -5.0, 0.666]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[-41.0, 71.666, -24.5,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2.833]</a:t>
            </a:r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A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* B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s  -  C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88.0, 592.666, -1063.777, 805.833, -294.777, 51.5, -3.444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Z=(n-1)(n-2)(n-3)(n-4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24, -50, 35, -10,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</a:p>
          <a:p>
            <a:r>
              <a:rPr lang="pl-PL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t / Z = </a:t>
            </a:r>
            <a:r>
              <a:rPr lang="pl-PL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-3.666, 17.055, -3.444</a:t>
            </a:r>
            <a:r>
              <a:rPr lang="pl-PL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92252E2-201C-4D65-ABE9-889E06701C19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5616188-8618-4376-92D6-4A8579E7A7BA}"/>
              </a:ext>
            </a:extLst>
          </p:cNvPr>
          <p:cNvSpPr txBox="1">
            <a:spLocks/>
          </p:cNvSpPr>
          <p:nvPr/>
        </p:nvSpPr>
        <p:spPr>
          <a:xfrm>
            <a:off x="6968328" y="2483785"/>
            <a:ext cx="5153338" cy="4287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(n), A</a:t>
            </a:r>
            <a:r>
              <a:rPr lang="pt-BR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pt-B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(n)]</a:t>
            </a:r>
            <a:endParaRPr lang="pt-BR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1601B9E-7838-4561-AD07-220AA6971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10" y="2016125"/>
            <a:ext cx="7378904" cy="3449638"/>
          </a:xfr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C58C22E9-D831-4157-9E94-6887024844FA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6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110D5-B019-4246-8394-9E64F4F3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lang="zh-CN" altLang="en-US" b="1"/>
              <a:t>抽样实现简洁验证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70DDF-0FDE-44DF-B17D-7DA38DC8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这个方法实际应用是不可行的，因为至少存在一个效率的问题。</a:t>
            </a:r>
            <a:endParaRPr lang="en-US" altLang="zh-CN"/>
          </a:p>
          <a:p>
            <a:r>
              <a:rPr lang="zh-CN" altLang="en-US"/>
              <a:t>例如，对于</a:t>
            </a:r>
            <a:r>
              <a:rPr lang="en-US" altLang="zh-CN"/>
              <a:t>ZCash</a:t>
            </a:r>
            <a:r>
              <a:rPr lang="zh-CN" altLang="en-US"/>
              <a:t>，多项式的度（</a:t>
            </a:r>
            <a:r>
              <a:rPr lang="en-US" altLang="zh-CN"/>
              <a:t>degree</a:t>
            </a:r>
            <a:r>
              <a:rPr lang="zh-CN" altLang="en-US"/>
              <a:t>）最高可达</a:t>
            </a:r>
            <a:r>
              <a:rPr lang="en-US" altLang="zh-CN"/>
              <a:t>2,000,000</a:t>
            </a:r>
            <a:r>
              <a:rPr lang="zh-CN" altLang="en-US"/>
              <a:t>，这就意味着每次验证都需要传输大量数据（多项式数以百万计的系数值），显然不符合</a:t>
            </a:r>
            <a:r>
              <a:rPr lang="en-US" altLang="zh-CN"/>
              <a:t>zk-SNARK</a:t>
            </a:r>
            <a:r>
              <a:rPr lang="zh-CN" altLang="en-US"/>
              <a:t>简洁性的要求。</a:t>
            </a:r>
            <a:endParaRPr lang="en-US" altLang="zh-CN"/>
          </a:p>
          <a:p>
            <a:r>
              <a:rPr lang="zh-CN" altLang="en-US"/>
              <a:t>既然不能把整个多项式传送过去进行比较，那何不在单个点上求值后再比较？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2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E2BFB0-E34A-49CC-953C-AA990DEA7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187"/>
            <a:ext cx="6634435" cy="311858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C2F40-5927-4924-B977-755C6E26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/>
              <a:t>2. </a:t>
            </a:r>
            <a:r>
              <a:rPr lang="zh-CN" altLang="en-US" b="1"/>
              <a:t>抽样实现简洁验证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0ECE1B-154D-45F7-8C38-D88E22782D17}"/>
              </a:ext>
            </a:extLst>
          </p:cNvPr>
          <p:cNvSpPr/>
          <p:nvPr/>
        </p:nvSpPr>
        <p:spPr>
          <a:xfrm>
            <a:off x="6634435" y="2364816"/>
            <a:ext cx="57091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Carl</a:t>
            </a:r>
            <a:r>
              <a:rPr lang="zh-CN" altLang="en-US"/>
              <a:t>任意选择一个点</a:t>
            </a:r>
            <a:r>
              <a:rPr lang="en-US" altLang="zh-CN"/>
              <a:t>n = t</a:t>
            </a:r>
            <a:r>
              <a:rPr lang="zh-CN" altLang="en-US"/>
              <a:t>发给  </a:t>
            </a:r>
            <a:r>
              <a:rPr lang="en-US" altLang="zh-CN"/>
              <a:t>Anna</a:t>
            </a:r>
            <a:r>
              <a:rPr lang="zh-CN" altLang="en-US"/>
              <a:t>，这个点称为抽样点；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Anna</a:t>
            </a:r>
            <a:r>
              <a:rPr lang="zh-CN" altLang="en-US"/>
              <a:t>计算</a:t>
            </a:r>
            <a:r>
              <a:rPr lang="en-US" altLang="zh-CN"/>
              <a:t>P(t)</a:t>
            </a:r>
            <a:r>
              <a:rPr lang="zh-CN" altLang="en-US"/>
              <a:t>和</a:t>
            </a:r>
            <a:r>
              <a:rPr lang="en-US" altLang="zh-CN"/>
              <a:t>H(t)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Anna</a:t>
            </a:r>
            <a:r>
              <a:rPr lang="zh-CN" altLang="en-US"/>
              <a:t>把</a:t>
            </a:r>
            <a:r>
              <a:rPr lang="en-US" altLang="zh-CN"/>
              <a:t>P(t)</a:t>
            </a:r>
            <a:r>
              <a:rPr lang="zh-CN" altLang="en-US"/>
              <a:t>和</a:t>
            </a:r>
            <a:r>
              <a:rPr lang="en-US" altLang="zh-CN"/>
              <a:t>H(t)</a:t>
            </a:r>
            <a:r>
              <a:rPr lang="zh-CN" altLang="en-US"/>
              <a:t>发还给</a:t>
            </a:r>
            <a:r>
              <a:rPr lang="en-US" altLang="zh-CN"/>
              <a:t>Carl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Carl</a:t>
            </a:r>
            <a:r>
              <a:rPr lang="zh-CN" altLang="en-US"/>
              <a:t>检查</a:t>
            </a:r>
            <a:r>
              <a:rPr lang="en-US" altLang="zh-CN"/>
              <a:t>P(t) ?= H(t)*Z(t)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6DA30-BB9C-40A2-8BD9-FD66F4A0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因为</a:t>
            </a:r>
            <a:r>
              <a:rPr lang="en-US" altLang="zh-CN"/>
              <a:t>Anna</a:t>
            </a:r>
            <a:r>
              <a:rPr lang="zh-CN" altLang="en-US"/>
              <a:t>知道抽样点</a:t>
            </a:r>
            <a:r>
              <a:rPr lang="en-US" altLang="zh-CN"/>
              <a:t>n = t</a:t>
            </a:r>
            <a:r>
              <a:rPr lang="zh-CN" altLang="en-US"/>
              <a:t>，即使她不知道正确的解</a:t>
            </a:r>
            <a:r>
              <a:rPr lang="en-US" altLang="zh-CN"/>
              <a:t>s</a:t>
            </a:r>
            <a:r>
              <a:rPr lang="zh-CN" altLang="en-US"/>
              <a:t>，她仍可通过精心构造一个</a:t>
            </a:r>
            <a:r>
              <a:rPr lang="en-US" altLang="zh-CN"/>
              <a:t>H'(n)</a:t>
            </a:r>
            <a:r>
              <a:rPr lang="zh-CN" altLang="en-US"/>
              <a:t>，使得至少在抽样点</a:t>
            </a:r>
            <a:r>
              <a:rPr lang="en-US" altLang="zh-CN"/>
              <a:t>t</a:t>
            </a:r>
            <a:r>
              <a:rPr lang="zh-CN" altLang="en-US"/>
              <a:t>上</a:t>
            </a:r>
            <a:r>
              <a:rPr lang="en-US" altLang="zh-CN"/>
              <a:t>H'(t) = P'(t)/Z(t)</a:t>
            </a:r>
            <a:r>
              <a:rPr lang="zh-CN" altLang="en-US"/>
              <a:t>，显然，</a:t>
            </a:r>
            <a:r>
              <a:rPr lang="en-US" altLang="zh-CN"/>
              <a:t>H'(t)</a:t>
            </a:r>
            <a:r>
              <a:rPr lang="zh-CN" altLang="en-US"/>
              <a:t>和</a:t>
            </a:r>
            <a:r>
              <a:rPr lang="en-US" altLang="zh-CN"/>
              <a:t>P'(t)</a:t>
            </a:r>
            <a:r>
              <a:rPr lang="zh-CN" altLang="en-US"/>
              <a:t>组成的证据会被</a:t>
            </a:r>
            <a:r>
              <a:rPr lang="en-US" altLang="zh-CN"/>
              <a:t>Carl</a:t>
            </a:r>
            <a:r>
              <a:rPr lang="zh-CN" altLang="en-US"/>
              <a:t>所接受。</a:t>
            </a:r>
            <a:endParaRPr lang="en-US" altLang="zh-CN"/>
          </a:p>
          <a:p>
            <a:r>
              <a:rPr lang="zh-CN" altLang="en-US"/>
              <a:t>抽样点</a:t>
            </a:r>
            <a:r>
              <a:rPr lang="en-US" altLang="zh-CN"/>
              <a:t>t</a:t>
            </a:r>
            <a:r>
              <a:rPr lang="zh-CN" altLang="en-US"/>
              <a:t>不能让</a:t>
            </a:r>
            <a:r>
              <a:rPr lang="en-US" altLang="zh-CN"/>
              <a:t>Prover</a:t>
            </a:r>
            <a:r>
              <a:rPr lang="zh-CN" altLang="en-US"/>
              <a:t>（</a:t>
            </a:r>
            <a:r>
              <a:rPr lang="en-US" altLang="zh-CN"/>
              <a:t>Anna</a:t>
            </a:r>
            <a:r>
              <a:rPr lang="zh-CN" altLang="en-US"/>
              <a:t>）知道，同时还得让</a:t>
            </a:r>
            <a:r>
              <a:rPr lang="en-US" altLang="zh-CN"/>
              <a:t>Prover</a:t>
            </a:r>
            <a:r>
              <a:rPr lang="zh-CN" altLang="en-US"/>
              <a:t>能给出抽样点处的值。</a:t>
            </a:r>
          </a:p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DB4406B-5C0B-4CF8-ACC9-60679151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 b="1"/>
              <a:t>2. </a:t>
            </a:r>
            <a:r>
              <a:rPr lang="zh-CN" altLang="en-US" b="1"/>
              <a:t>抽样实现简洁验证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ABE39-5AE2-44B5-8450-62D0054E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3. </a:t>
            </a:r>
            <a:r>
              <a:rPr lang="zh-CN" altLang="en-US" b="1"/>
              <a:t>利用同态映射隐藏抽样点</a:t>
            </a:r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49A8F24-D999-4C7D-9395-CDD8FA0F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20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加法同态：一个函数</a:t>
            </a:r>
            <a:r>
              <a:rPr lang="en-US" altLang="zh-CN" dirty="0"/>
              <a:t>E(x)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可以推出</a:t>
            </a:r>
            <a:r>
              <a:rPr lang="en-US" altLang="zh-CN" dirty="0"/>
              <a:t>E(x)</a:t>
            </a:r>
            <a:r>
              <a:rPr lang="zh-CN" altLang="en-US" dirty="0"/>
              <a:t>，很难通过</a:t>
            </a:r>
            <a:r>
              <a:rPr lang="en-US" altLang="zh-CN" dirty="0"/>
              <a:t>E(x)</a:t>
            </a:r>
            <a:r>
              <a:rPr lang="zh-CN" altLang="en-US" dirty="0"/>
              <a:t>逆推出</a:t>
            </a:r>
            <a:r>
              <a:rPr lang="en-US" altLang="zh-CN" dirty="0"/>
              <a:t>x</a:t>
            </a:r>
            <a:r>
              <a:rPr lang="zh-CN" altLang="en-US" dirty="0"/>
              <a:t>，若</a:t>
            </a:r>
            <a:r>
              <a:rPr lang="en-US" altLang="zh-CN" dirty="0" err="1"/>
              <a:t>x≠y</a:t>
            </a:r>
            <a:r>
              <a:rPr lang="zh-CN" altLang="en-US" dirty="0"/>
              <a:t>，则</a:t>
            </a:r>
            <a:r>
              <a:rPr lang="en-US" altLang="zh-CN" dirty="0"/>
              <a:t>E(x)≠E(y)</a:t>
            </a:r>
            <a:r>
              <a:rPr lang="zh-CN" altLang="en-US" dirty="0"/>
              <a:t>，可以在不知道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情况下通过</a:t>
            </a:r>
            <a:r>
              <a:rPr lang="en-US" altLang="zh-CN" dirty="0"/>
              <a:t>E(x)</a:t>
            </a:r>
            <a:r>
              <a:rPr lang="zh-CN" altLang="en-US" dirty="0"/>
              <a:t>、</a:t>
            </a:r>
            <a:r>
              <a:rPr lang="en-US" altLang="zh-CN" dirty="0"/>
              <a:t>E(y)</a:t>
            </a:r>
            <a:r>
              <a:rPr lang="zh-CN" altLang="en-US" dirty="0"/>
              <a:t>计算</a:t>
            </a:r>
            <a:r>
              <a:rPr lang="en-US" altLang="zh-CN" dirty="0"/>
              <a:t>E(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  <a:r>
              <a:rPr lang="zh-CN" altLang="en-US" dirty="0"/>
              <a:t>。常规的加法并不能构造上述</a:t>
            </a:r>
            <a:r>
              <a:rPr lang="en-US" altLang="zh-CN" dirty="0"/>
              <a:t>E(x)</a:t>
            </a:r>
            <a:r>
              <a:rPr lang="zh-CN" altLang="en-US" dirty="0"/>
              <a:t>，</a:t>
            </a:r>
            <a:r>
              <a:rPr lang="en-US" altLang="zh-CN" dirty="0"/>
              <a:t>E(x)</a:t>
            </a:r>
            <a:r>
              <a:rPr lang="zh-CN" altLang="en-US" dirty="0"/>
              <a:t>运算需要在有限域内进行。</a:t>
            </a:r>
            <a:endParaRPr lang="en-US" altLang="zh-CN" dirty="0"/>
          </a:p>
          <a:p>
            <a:r>
              <a:rPr lang="zh-CN" altLang="zh-CN" dirty="0"/>
              <a:t>同理可以定义乘法同态和全同态。</a:t>
            </a:r>
          </a:p>
          <a:p>
            <a:r>
              <a:rPr lang="zh-CN" altLang="zh-CN" dirty="0"/>
              <a:t>常用非对称加密算法</a:t>
            </a:r>
            <a:r>
              <a:rPr lang="en-US" altLang="zh-CN" dirty="0"/>
              <a:t>RSA</a:t>
            </a:r>
            <a:r>
              <a:rPr lang="zh-CN" altLang="zh-CN" dirty="0"/>
              <a:t>和</a:t>
            </a:r>
            <a:r>
              <a:rPr lang="en-US" altLang="zh-CN" dirty="0"/>
              <a:t>ECC</a:t>
            </a:r>
            <a:r>
              <a:rPr lang="zh-CN" altLang="zh-CN" dirty="0"/>
              <a:t>都支持加法同态。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与</a:t>
            </a:r>
            <a:r>
              <a:rPr lang="en-US" altLang="zh-CN" dirty="0"/>
              <a:t>B</a:t>
            </a:r>
            <a:r>
              <a:rPr lang="zh-CN" altLang="zh-CN" dirty="0"/>
              <a:t>约定了一个加法同态函数</a:t>
            </a:r>
            <a:r>
              <a:rPr lang="en-US" altLang="zh-CN" dirty="0"/>
              <a:t>E(x)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知道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两个数且</a:t>
            </a:r>
            <a:r>
              <a:rPr lang="en-US" altLang="zh-CN" dirty="0" err="1"/>
              <a:t>x+y</a:t>
            </a:r>
            <a:r>
              <a:rPr lang="en-US" altLang="zh-CN" dirty="0"/>
              <a:t>=10</a:t>
            </a:r>
            <a:r>
              <a:rPr lang="zh-CN" altLang="zh-CN" dirty="0"/>
              <a:t>，但是</a:t>
            </a:r>
            <a:r>
              <a:rPr lang="en-US" altLang="zh-CN" dirty="0"/>
              <a:t>A</a:t>
            </a:r>
            <a:r>
              <a:rPr lang="zh-CN" altLang="zh-CN" dirty="0"/>
              <a:t>不想告诉</a:t>
            </a:r>
            <a:r>
              <a:rPr lang="en-US" altLang="zh-CN" dirty="0"/>
              <a:t>B 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的值，同时</a:t>
            </a:r>
            <a:r>
              <a:rPr lang="en-US" altLang="zh-CN" dirty="0"/>
              <a:t>A</a:t>
            </a:r>
            <a:r>
              <a:rPr lang="zh-CN" altLang="zh-CN" dirty="0"/>
              <a:t>想向</a:t>
            </a:r>
            <a:r>
              <a:rPr lang="en-US" altLang="zh-CN" dirty="0"/>
              <a:t>B</a:t>
            </a:r>
            <a:r>
              <a:rPr lang="zh-CN" altLang="zh-CN" dirty="0"/>
              <a:t>证明自己知道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且</a:t>
            </a:r>
            <a:r>
              <a:rPr lang="en-US" altLang="zh-CN" dirty="0" err="1"/>
              <a:t>x+y</a:t>
            </a:r>
            <a:r>
              <a:rPr lang="en-US" altLang="zh-CN" dirty="0"/>
              <a:t>=10</a:t>
            </a:r>
            <a:r>
              <a:rPr lang="zh-CN" altLang="zh-CN" dirty="0"/>
              <a:t>，利用同态隐藏可以这样做：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zh-CN" dirty="0"/>
              <a:t>计算</a:t>
            </a:r>
            <a:r>
              <a:rPr lang="en-US" altLang="zh-CN" dirty="0"/>
              <a:t>E(x)</a:t>
            </a:r>
            <a:r>
              <a:rPr lang="zh-CN" altLang="zh-CN" dirty="0"/>
              <a:t>，</a:t>
            </a:r>
            <a:r>
              <a:rPr lang="en-US" altLang="zh-CN" dirty="0"/>
              <a:t>E(y)</a:t>
            </a:r>
            <a:r>
              <a:rPr lang="zh-CN" altLang="zh-CN" dirty="0"/>
              <a:t>，并发送给</a:t>
            </a:r>
            <a:r>
              <a:rPr lang="en-US" altLang="zh-CN" dirty="0"/>
              <a:t>B 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通过</a:t>
            </a:r>
            <a:r>
              <a:rPr lang="en-US" altLang="zh-CN" dirty="0"/>
              <a:t>E(x)</a:t>
            </a:r>
            <a:r>
              <a:rPr lang="zh-CN" altLang="zh-CN" dirty="0"/>
              <a:t>，</a:t>
            </a:r>
            <a:r>
              <a:rPr lang="en-US" altLang="zh-CN" dirty="0"/>
              <a:t>E(y)</a:t>
            </a:r>
            <a:r>
              <a:rPr lang="zh-CN" altLang="zh-CN" dirty="0"/>
              <a:t>计算出</a:t>
            </a:r>
            <a:r>
              <a:rPr lang="en-US" altLang="zh-CN" dirty="0"/>
              <a:t>E(</a:t>
            </a:r>
            <a:r>
              <a:rPr lang="en-US" altLang="zh-CN" dirty="0" err="1"/>
              <a:t>x+y</a:t>
            </a:r>
            <a:r>
              <a:rPr lang="en-US" altLang="zh-CN" dirty="0"/>
              <a:t>) 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可以计算</a:t>
            </a:r>
            <a:r>
              <a:rPr lang="en-US" altLang="zh-CN" dirty="0"/>
              <a:t>E(10)</a:t>
            </a:r>
            <a:r>
              <a:rPr lang="zh-CN" altLang="zh-CN" dirty="0"/>
              <a:t>，并验证</a:t>
            </a:r>
            <a:r>
              <a:rPr lang="en-US" altLang="zh-CN" dirty="0"/>
              <a:t>E(</a:t>
            </a:r>
            <a:r>
              <a:rPr lang="en-US" altLang="zh-CN" dirty="0" err="1"/>
              <a:t>x+y</a:t>
            </a:r>
            <a:r>
              <a:rPr lang="en-US" altLang="zh-CN" dirty="0"/>
              <a:t>)=E(10)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17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E3FF5A0-ECDA-4DD0-A131-3D9564DA5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7" y="3429000"/>
            <a:ext cx="7725806" cy="320040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C8BA2F5-0EB6-41B9-AFB3-A8FD2824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 b="1"/>
              <a:t>3. </a:t>
            </a:r>
            <a:r>
              <a:rPr lang="zh-CN" altLang="en-US" b="1"/>
              <a:t>利用同态映射隐藏抽样点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E1FD3-C4A1-47BD-8A42-5807F5D6EC46}"/>
              </a:ext>
            </a:extLst>
          </p:cNvPr>
          <p:cNvSpPr/>
          <p:nvPr/>
        </p:nvSpPr>
        <p:spPr>
          <a:xfrm>
            <a:off x="1450975" y="1854200"/>
            <a:ext cx="96043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Carl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（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Verifier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）不再直接将抽样点告知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Anna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，而是提供了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t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的一系列指数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0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1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2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3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...t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N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的映射值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E(1)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E(t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1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)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E(t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2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)</a:t>
            </a:r>
            <a:r>
              <a:rPr lang="zh-CN" altLang="en-US" sz="2000">
                <a:solidFill>
                  <a:srgbClr val="404040"/>
                </a:solidFill>
                <a:latin typeface="Gill Sans MT (正文)"/>
              </a:rPr>
              <a:t>、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E(t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3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)...E(t</a:t>
            </a:r>
            <a:r>
              <a:rPr lang="en-US" altLang="zh-CN" sz="2000" baseline="30000">
                <a:solidFill>
                  <a:srgbClr val="404040"/>
                </a:solidFill>
                <a:latin typeface="Gill Sans MT (正文)"/>
              </a:rPr>
              <a:t>N</a:t>
            </a:r>
            <a:r>
              <a:rPr lang="en-US" altLang="zh-CN" sz="2000">
                <a:solidFill>
                  <a:srgbClr val="404040"/>
                </a:solidFill>
                <a:latin typeface="Gill Sans MT (正文)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Anna</a:t>
            </a:r>
            <a:r>
              <a:rPr lang="zh-CN" altLang="en-US" sz="2000"/>
              <a:t>无法直接计算</a:t>
            </a:r>
            <a:r>
              <a:rPr lang="en-US" altLang="zh-CN" sz="2000"/>
              <a:t>P(t)</a:t>
            </a:r>
            <a:r>
              <a:rPr lang="zh-CN" altLang="en-US" sz="2000"/>
              <a:t>和</a:t>
            </a:r>
            <a:r>
              <a:rPr lang="en-US" altLang="zh-CN" sz="2000"/>
              <a:t>H(t)</a:t>
            </a:r>
            <a:r>
              <a:rPr lang="zh-CN" altLang="en-US" sz="2000"/>
              <a:t>，只能根据上述映射值来计算</a:t>
            </a:r>
            <a:r>
              <a:rPr lang="en-US" altLang="zh-CN" sz="2000"/>
              <a:t>E(P(t))</a:t>
            </a:r>
            <a:r>
              <a:rPr lang="zh-CN" altLang="en-US" sz="2000"/>
              <a:t>和</a:t>
            </a:r>
            <a:r>
              <a:rPr lang="en-US" altLang="zh-CN" sz="2000"/>
              <a:t>E(H(t))</a:t>
            </a:r>
            <a:r>
              <a:rPr lang="zh-CN" altLang="en-US" sz="2000"/>
              <a:t>。多项式</a:t>
            </a:r>
            <a:r>
              <a:rPr lang="en-US" altLang="zh-CN" sz="2000"/>
              <a:t>P(t)</a:t>
            </a:r>
            <a:r>
              <a:rPr lang="zh-CN" altLang="en-US" sz="2000"/>
              <a:t>和</a:t>
            </a:r>
            <a:r>
              <a:rPr lang="en-US" altLang="zh-CN" sz="2000"/>
              <a:t>H(t)</a:t>
            </a:r>
            <a:r>
              <a:rPr lang="zh-CN" altLang="en-US" sz="2000"/>
              <a:t>分别是</a:t>
            </a:r>
            <a:r>
              <a:rPr lang="en-US" altLang="zh-CN" sz="2000"/>
              <a:t>{t</a:t>
            </a:r>
            <a:r>
              <a:rPr lang="en-US" altLang="zh-CN" sz="2000" baseline="30000"/>
              <a:t>n</a:t>
            </a:r>
            <a:r>
              <a:rPr lang="en-US" altLang="zh-CN" sz="2000"/>
              <a:t>, n=(1,2,3...,N)}</a:t>
            </a:r>
            <a:r>
              <a:rPr lang="zh-CN" altLang="en-US" sz="2000"/>
              <a:t>的线性组合，按照同态映射性质，</a:t>
            </a:r>
            <a:r>
              <a:rPr lang="en-US" altLang="zh-CN" sz="2000"/>
              <a:t>E(P(t))</a:t>
            </a:r>
            <a:r>
              <a:rPr lang="zh-CN" altLang="en-US" sz="2000"/>
              <a:t>和</a:t>
            </a:r>
            <a:r>
              <a:rPr lang="en-US" altLang="zh-CN" sz="2000"/>
              <a:t>E(H(t))</a:t>
            </a:r>
            <a:r>
              <a:rPr lang="zh-CN" altLang="en-US" sz="2000"/>
              <a:t>也应分别是</a:t>
            </a:r>
            <a:r>
              <a:rPr lang="en-US" altLang="zh-CN" sz="2000"/>
              <a:t>{E(t</a:t>
            </a:r>
            <a:r>
              <a:rPr lang="en-US" altLang="zh-CN" sz="2000" baseline="30000"/>
              <a:t>n</a:t>
            </a:r>
            <a:r>
              <a:rPr lang="en-US" altLang="zh-CN" sz="2000"/>
              <a:t>), n=(1,2,3...,N)}</a:t>
            </a:r>
            <a:r>
              <a:rPr lang="zh-CN" altLang="en-US" sz="2000"/>
              <a:t>的线性组合。</a:t>
            </a:r>
            <a:endParaRPr lang="zh-CN" altLang="en-US" sz="2000">
              <a:latin typeface="Gill Sans MT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14729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4C28-3C45-4CB8-BBAC-363E820A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ZKProof</a:t>
            </a:r>
            <a:r>
              <a:rPr lang="zh-CN" altLang="zh-CN" dirty="0"/>
              <a:t>（零知识证明）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8484A-F490-43C3-B1DC-1084E861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82511"/>
          </a:xfrm>
        </p:spPr>
        <p:txBody>
          <a:bodyPr/>
          <a:lstStyle/>
          <a:p>
            <a:r>
              <a:rPr lang="en-US" altLang="zh-CN" dirty="0" err="1"/>
              <a:t>ZKProof</a:t>
            </a:r>
            <a:r>
              <a:rPr lang="zh-CN" altLang="zh-CN" dirty="0"/>
              <a:t>（零知识证明）指的是</a:t>
            </a:r>
            <a:r>
              <a:rPr lang="zh-CN" altLang="zh-CN" u="sng" dirty="0"/>
              <a:t>证明者能够在不向验证者提供任何有用的信息的情况下，使验证者相信某个论断是正确的。</a:t>
            </a:r>
            <a:endParaRPr lang="en-US" altLang="zh-CN" u="sng" dirty="0"/>
          </a:p>
          <a:p>
            <a:r>
              <a:rPr lang="en-US" altLang="zh-CN" dirty="0" err="1"/>
              <a:t>ZKProof</a:t>
            </a:r>
            <a:r>
              <a:rPr lang="zh-CN" altLang="zh-CN" dirty="0"/>
              <a:t>实质上是一种涉及两方或更多方的协议，即两方或更多方完成一项任务所需采取的一系列步骤。证明者向验证者证明并使其相信自己知道或拥有某一消息，但证明过程不能向验证者泄漏任何关于被证明消息的信息。大量事实证明，</a:t>
            </a:r>
            <a:r>
              <a:rPr lang="en-US" altLang="zh-CN" dirty="0" err="1"/>
              <a:t>ZKProof</a:t>
            </a:r>
            <a:r>
              <a:rPr lang="zh-CN" altLang="zh-CN" dirty="0"/>
              <a:t>在密码学中非常有用。如果能够将</a:t>
            </a:r>
            <a:r>
              <a:rPr lang="en-US" altLang="zh-CN" dirty="0" err="1"/>
              <a:t>ZKProof</a:t>
            </a:r>
            <a:r>
              <a:rPr lang="zh-CN" altLang="zh-CN" dirty="0"/>
              <a:t>用于验证，将可以有效解决许多问题。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4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827E4-0695-4E92-867B-D39464BA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Anna</a:t>
            </a:r>
            <a:r>
              <a:rPr lang="zh-CN" altLang="en-US"/>
              <a:t>不知道</a:t>
            </a:r>
            <a:r>
              <a:rPr lang="en-US" altLang="zh-CN"/>
              <a:t>t</a:t>
            </a:r>
            <a:r>
              <a:rPr lang="zh-CN" altLang="en-US"/>
              <a:t>，也就不能找到合适的</a:t>
            </a:r>
            <a:r>
              <a:rPr lang="en-US" altLang="zh-CN"/>
              <a:t>H(t)</a:t>
            </a:r>
            <a:r>
              <a:rPr lang="zh-CN" altLang="en-US"/>
              <a:t>正好使</a:t>
            </a:r>
            <a:r>
              <a:rPr lang="en-US" altLang="zh-CN"/>
              <a:t>E(P(t)) = E(H(t) * Z(t))</a:t>
            </a:r>
            <a:r>
              <a:rPr lang="zh-CN" altLang="en-US"/>
              <a:t>成立，这样第一个漏洞便堵上了。</a:t>
            </a:r>
            <a:endParaRPr lang="en-US" altLang="zh-CN"/>
          </a:p>
          <a:p>
            <a:r>
              <a:rPr lang="zh-CN" altLang="en-US"/>
              <a:t>系数向量</a:t>
            </a:r>
            <a:r>
              <a:rPr lang="en-US" altLang="zh-CN"/>
              <a:t>A(n)</a:t>
            </a:r>
            <a:r>
              <a:rPr lang="zh-CN" altLang="en-US"/>
              <a:t>、</a:t>
            </a:r>
            <a:r>
              <a:rPr lang="en-US" altLang="zh-CN"/>
              <a:t>B(n)</a:t>
            </a:r>
            <a:r>
              <a:rPr lang="zh-CN" altLang="en-US"/>
              <a:t>和</a:t>
            </a:r>
            <a:r>
              <a:rPr lang="en-US" altLang="zh-CN"/>
              <a:t>C(n)</a:t>
            </a:r>
            <a:r>
              <a:rPr lang="zh-CN" altLang="en-US"/>
              <a:t>代表要求解的问题本身。假设</a:t>
            </a:r>
            <a:r>
              <a:rPr lang="en-US" altLang="zh-CN"/>
              <a:t>Prover</a:t>
            </a:r>
            <a:r>
              <a:rPr lang="zh-CN" altLang="en-US"/>
              <a:t>不知道使“</a:t>
            </a:r>
            <a:r>
              <a:rPr lang="en-US" altLang="zh-CN"/>
              <a:t>s . C(n) - s . A(n) * s . B(n) = H(n) * Z(n)”</a:t>
            </a:r>
            <a:r>
              <a:rPr lang="zh-CN" altLang="en-US"/>
              <a:t>成立的解</a:t>
            </a:r>
            <a:r>
              <a:rPr lang="en-US" altLang="zh-CN"/>
              <a:t>s</a:t>
            </a:r>
            <a:r>
              <a:rPr lang="zh-CN" altLang="en-US"/>
              <a:t>，但知道另一个问题的解</a:t>
            </a:r>
            <a:r>
              <a:rPr lang="en-US" altLang="zh-CN"/>
              <a:t>s'</a:t>
            </a:r>
            <a:r>
              <a:rPr lang="zh-CN" altLang="en-US"/>
              <a:t>：</a:t>
            </a:r>
            <a:r>
              <a:rPr lang="en-US" altLang="zh-CN"/>
              <a:t>s' . C'(n) - s' . A'(n) * s' = H'(n) * Z(n)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Prover</a:t>
            </a:r>
            <a:r>
              <a:rPr lang="zh-CN" altLang="en-US"/>
              <a:t>便可用不同于原始问题的系数向量</a:t>
            </a:r>
            <a:r>
              <a:rPr lang="en-US" altLang="zh-CN"/>
              <a:t>A‘(n)</a:t>
            </a:r>
            <a:r>
              <a:rPr lang="zh-CN" altLang="en-US"/>
              <a:t>、</a:t>
            </a:r>
            <a:r>
              <a:rPr lang="en-US" altLang="zh-CN"/>
              <a:t>B’(n)</a:t>
            </a:r>
            <a:r>
              <a:rPr lang="zh-CN" altLang="en-US"/>
              <a:t>和</a:t>
            </a:r>
            <a:r>
              <a:rPr lang="en-US" altLang="zh-CN"/>
              <a:t>C‘(n)</a:t>
            </a:r>
            <a:r>
              <a:rPr lang="zh-CN" altLang="en-US"/>
              <a:t>来生成</a:t>
            </a:r>
            <a:r>
              <a:rPr lang="en-US" altLang="zh-CN"/>
              <a:t>P’(n) = s . C’(n) - s . A’(n) * s . B’(n)</a:t>
            </a:r>
            <a:r>
              <a:rPr lang="zh-CN" altLang="en-US"/>
              <a:t>，然后将</a:t>
            </a:r>
            <a:r>
              <a:rPr lang="en-US" altLang="zh-CN"/>
              <a:t>P’(n)</a:t>
            </a:r>
            <a:r>
              <a:rPr lang="zh-CN" altLang="en-US"/>
              <a:t>和</a:t>
            </a:r>
            <a:r>
              <a:rPr lang="en-US" altLang="zh-CN"/>
              <a:t>H’(n)</a:t>
            </a:r>
            <a:r>
              <a:rPr lang="zh-CN" altLang="en-US"/>
              <a:t>作为响应发给</a:t>
            </a:r>
            <a:r>
              <a:rPr lang="en-US" altLang="zh-CN"/>
              <a:t>Verifier</a:t>
            </a:r>
            <a:r>
              <a:rPr lang="zh-CN" altLang="en-US"/>
              <a:t>，那么</a:t>
            </a:r>
            <a:r>
              <a:rPr lang="en-US" altLang="zh-CN"/>
              <a:t>Verifier</a:t>
            </a:r>
            <a:r>
              <a:rPr lang="zh-CN" altLang="en-US"/>
              <a:t>一定会得出</a:t>
            </a:r>
            <a:r>
              <a:rPr lang="en-US" altLang="zh-CN"/>
              <a:t>prover</a:t>
            </a:r>
            <a:r>
              <a:rPr lang="zh-CN" altLang="en-US"/>
              <a:t>知道解的结论。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69F5B1-CF28-4D03-8225-DC559DB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 b="1"/>
              <a:t>3. </a:t>
            </a:r>
            <a:r>
              <a:rPr lang="zh-CN" altLang="en-US" b="1"/>
              <a:t>利用同态映射隐藏抽样点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5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22DD6-6152-4561-B074-E644DAB6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DEC00F1-F90F-4F7C-851A-42E77E816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975" y="2016125"/>
                <a:ext cx="9604375" cy="34496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pair</m:t>
                    </m:r>
                  </m:oMath>
                </a14:m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zh-CN" dirty="0"/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zh-CN" dirty="0"/>
                  <a:t>，该乘法是在</a:t>
                </a:r>
                <a:r>
                  <a:rPr lang="en-US" altLang="zh-CN" dirty="0"/>
                  <a:t>ECC</a:t>
                </a:r>
                <a:r>
                  <a:rPr lang="zh-CN" altLang="zh-CN" dirty="0"/>
                  <a:t>上的乘法，知道</a:t>
                </a:r>
                <a:r>
                  <a:rPr lang="en-US" altLang="zh-CN" dirty="0" err="1"/>
                  <a:t>a,b</a:t>
                </a:r>
                <a:r>
                  <a:rPr lang="zh-CN" altLang="zh-CN" dirty="0"/>
                  <a:t>很难推出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且满足加法</a:t>
                </a:r>
                <a:r>
                  <a:rPr lang="zh-CN" altLang="zh-CN"/>
                  <a:t>和乘法交换律</a:t>
                </a:r>
                <a:endParaRPr lang="zh-CN" altLang="zh-CN" dirty="0"/>
              </a:p>
              <a:p>
                <a:r>
                  <a:rPr lang="zh-CN" altLang="zh-CN" dirty="0"/>
                  <a:t>构造</a:t>
                </a:r>
                <a:r>
                  <a:rPr lang="en-US" altLang="zh-CN" dirty="0"/>
                  <a:t>KCA</a:t>
                </a:r>
                <a:r>
                  <a:rPr lang="zh-CN" altLang="zh-CN" dirty="0"/>
                  <a:t>：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随机选择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zh-CN" dirty="0"/>
                  <a:t>生成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发送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给</a:t>
                </a:r>
                <a:r>
                  <a:rPr lang="en-US" altLang="zh-CN" dirty="0"/>
                  <a:t>A</a:t>
                </a:r>
                <a:endParaRPr lang="zh-CN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选择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′)=(</a:t>
                </a:r>
                <a:r>
                  <a:rPr lang="en-US" altLang="zh-CN" dirty="0" err="1"/>
                  <a:t>γ⋅a,γ⋅b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，将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</a:t>
                </a:r>
                <a:r>
                  <a:rPr lang="zh-CN" altLang="zh-CN" dirty="0"/>
                  <a:t>发送给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知道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，所以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可以验证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</a:t>
                </a:r>
                <a:r>
                  <a:rPr lang="zh-CN" altLang="zh-CN" dirty="0"/>
                  <a:t>是否为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对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DEC00F1-F90F-4F7C-851A-42E77E81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975" y="2016125"/>
                <a:ext cx="9604375" cy="3449638"/>
              </a:xfrm>
              <a:blipFill>
                <a:blip r:embed="rId2"/>
                <a:stretch>
                  <a:fillRect l="-571" t="-177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6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88DA-7178-4565-9856-F07DE31B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87A112B-697B-455F-B1D7-1A62E9320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0975" y="2016125"/>
                <a:ext cx="9604375" cy="3449638"/>
              </a:xfrm>
            </p:spPr>
            <p:txBody>
              <a:bodyPr/>
              <a:lstStyle/>
              <a:p>
                <a:r>
                  <a:rPr lang="zh-CN" altLang="zh-CN" dirty="0"/>
                  <a:t>通过这可以验证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是否知道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zh-CN" dirty="0"/>
                  <a:t>，类似可以推广到多个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对，构造</a:t>
                </a:r>
                <a:r>
                  <a:rPr lang="en-US" altLang="zh-CN" dirty="0"/>
                  <a:t>d-KCA</a:t>
                </a:r>
                <a:r>
                  <a:rPr lang="zh-CN" altLang="zh-CN" dirty="0"/>
                  <a:t>：</a:t>
                </a:r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生成两个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发送给</a:t>
                </a:r>
                <a:r>
                  <a:rPr lang="en-US" altLang="zh-CN" dirty="0"/>
                  <a:t>A</a:t>
                </a:r>
                <a:endParaRPr lang="zh-CN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选择两个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计算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zh-CN" dirty="0"/>
                  <a:t>，将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</a:t>
                </a:r>
                <a:r>
                  <a:rPr lang="zh-CN" altLang="zh-CN" dirty="0"/>
                  <a:t>发送给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b’=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验证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a′,b</a:t>
                </a:r>
                <a:r>
                  <a:rPr lang="en-US" altLang="zh-CN" dirty="0"/>
                  <a:t>′)</a:t>
                </a:r>
                <a:r>
                  <a:rPr lang="zh-CN" altLang="zh-CN" dirty="0"/>
                  <a:t>是否为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zh-CN" dirty="0"/>
                  <a:t>对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87A112B-697B-455F-B1D7-1A62E9320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975" y="2016125"/>
                <a:ext cx="9604375" cy="3449638"/>
              </a:xfrm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23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D9DB1-D418-4520-814C-E22C19F8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Carl</a:t>
            </a:r>
            <a:r>
              <a:rPr lang="zh-CN" altLang="en-US"/>
              <a:t>可以在质询中只提供</a:t>
            </a:r>
            <a:r>
              <a:rPr lang="en-US" altLang="zh-CN" i="1"/>
              <a:t>A</a:t>
            </a:r>
            <a:r>
              <a:rPr lang="en-US" altLang="zh-CN"/>
              <a:t>(t)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en-US" altLang="zh-CN"/>
              <a:t>(t)</a:t>
            </a:r>
            <a:r>
              <a:rPr lang="zh-CN" altLang="en-US"/>
              <a:t>和</a:t>
            </a:r>
            <a:r>
              <a:rPr lang="en-US" altLang="zh-CN" i="1"/>
              <a:t>C</a:t>
            </a:r>
            <a:r>
              <a:rPr lang="en-US" altLang="zh-CN"/>
              <a:t>(t)</a:t>
            </a:r>
            <a:r>
              <a:rPr lang="zh-CN" altLang="en-US"/>
              <a:t>的值，</a:t>
            </a:r>
            <a:r>
              <a:rPr lang="en-US" altLang="zh-CN"/>
              <a:t>Anna</a:t>
            </a:r>
            <a:r>
              <a:rPr lang="zh-CN" altLang="en-US"/>
              <a:t>因而被迫只能基于它们来构建应答，此漏洞由此得以堵上。强迫的手段便是</a:t>
            </a:r>
            <a:r>
              <a:rPr lang="en-US" altLang="zh-CN"/>
              <a:t>KCA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已知目标问题的</a:t>
            </a:r>
            <a:r>
              <a:rPr lang="en-US" altLang="zh-CN"/>
              <a:t>QAP</a:t>
            </a:r>
            <a:r>
              <a:rPr lang="zh-CN" altLang="en-US"/>
              <a:t>形式为</a:t>
            </a:r>
            <a:r>
              <a:rPr lang="en-US" altLang="zh-CN" i="1"/>
              <a:t>s</a:t>
            </a:r>
            <a:r>
              <a:rPr lang="en-US" altLang="zh-CN"/>
              <a:t> . </a:t>
            </a:r>
            <a:r>
              <a:rPr lang="en-US" altLang="zh-CN" i="1"/>
              <a:t>C</a:t>
            </a:r>
            <a:r>
              <a:rPr lang="en-US" altLang="zh-CN"/>
              <a:t>(n) - </a:t>
            </a:r>
            <a:r>
              <a:rPr lang="en-US" altLang="zh-CN" i="1"/>
              <a:t>s</a:t>
            </a:r>
            <a:r>
              <a:rPr lang="en-US" altLang="zh-CN"/>
              <a:t> . </a:t>
            </a:r>
            <a:r>
              <a:rPr lang="en-US" altLang="zh-CN" i="1"/>
              <a:t>A</a:t>
            </a:r>
            <a:r>
              <a:rPr lang="en-US" altLang="zh-CN"/>
              <a:t>(n) * </a:t>
            </a:r>
            <a:r>
              <a:rPr lang="en-US" altLang="zh-CN" i="1"/>
              <a:t>s</a:t>
            </a:r>
            <a:r>
              <a:rPr lang="en-US" altLang="zh-CN"/>
              <a:t> . </a:t>
            </a:r>
            <a:r>
              <a:rPr lang="en-US" altLang="zh-CN" i="1"/>
              <a:t>B</a:t>
            </a:r>
            <a:r>
              <a:rPr lang="en-US" altLang="zh-CN"/>
              <a:t>(n) = H(n) * Z(n)</a:t>
            </a:r>
            <a:r>
              <a:rPr lang="zh-CN" altLang="en-US"/>
              <a:t>，其中，多项式系数向量</a:t>
            </a:r>
            <a:r>
              <a:rPr lang="en-US" altLang="zh-CN" i="1"/>
              <a:t>A</a:t>
            </a:r>
            <a:r>
              <a:rPr lang="en-US" altLang="zh-CN"/>
              <a:t>(n)</a:t>
            </a:r>
            <a:r>
              <a:rPr lang="zh-CN" altLang="en-US"/>
              <a:t>、</a:t>
            </a:r>
            <a:r>
              <a:rPr lang="en-US" altLang="zh-CN" i="1"/>
              <a:t>B</a:t>
            </a:r>
            <a:r>
              <a:rPr lang="en-US" altLang="zh-CN"/>
              <a:t>(n)</a:t>
            </a:r>
            <a:r>
              <a:rPr lang="zh-CN" altLang="en-US"/>
              <a:t>、</a:t>
            </a:r>
            <a:r>
              <a:rPr lang="en-US" altLang="zh-CN" i="1"/>
              <a:t>C</a:t>
            </a:r>
            <a:r>
              <a:rPr lang="en-US" altLang="zh-CN"/>
              <a:t>(n)</a:t>
            </a:r>
            <a:r>
              <a:rPr lang="zh-CN" altLang="en-US"/>
              <a:t>和解向量</a:t>
            </a:r>
            <a:r>
              <a:rPr lang="en-US" altLang="zh-CN" i="1"/>
              <a:t>s</a:t>
            </a:r>
            <a:r>
              <a:rPr lang="en-US" altLang="zh-CN"/>
              <a:t>(n)</a:t>
            </a:r>
            <a:r>
              <a:rPr lang="zh-CN" altLang="en-US"/>
              <a:t>分别为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4E0A75A-8AF3-4416-B95C-635D90E0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61A527-AEDA-4F02-98AB-DF257148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7" y="3756429"/>
            <a:ext cx="3955883" cy="1737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2DD1EF-0829-4CFC-A772-79DBA416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81" y="3984202"/>
            <a:ext cx="3287797" cy="12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39E45-9DFF-4243-883B-54F3BDEF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Carl</a:t>
            </a:r>
            <a:r>
              <a:rPr lang="zh-CN" altLang="en-US"/>
              <a:t>在第</a:t>
            </a:r>
            <a:r>
              <a:rPr lang="en-US" altLang="zh-CN"/>
              <a:t>1</a:t>
            </a:r>
            <a:r>
              <a:rPr lang="zh-CN" altLang="en-US"/>
              <a:t>步提供给</a:t>
            </a:r>
            <a:r>
              <a:rPr lang="en-US" altLang="zh-CN"/>
              <a:t>Anna</a:t>
            </a:r>
            <a:r>
              <a:rPr lang="zh-CN" altLang="en-US"/>
              <a:t>的不是基本粒子</a:t>
            </a:r>
            <a:r>
              <a:rPr lang="en-US" altLang="zh-CN"/>
              <a:t>E(t</a:t>
            </a:r>
            <a:r>
              <a:rPr lang="en-US" altLang="zh-CN" baseline="30000"/>
              <a:t>n</a:t>
            </a:r>
            <a:r>
              <a:rPr lang="en-US" altLang="zh-CN"/>
              <a:t>)</a:t>
            </a:r>
            <a:r>
              <a:rPr lang="zh-CN" altLang="en-US"/>
              <a:t>，而是三组、每组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en-US" altLang="zh-CN"/>
              <a:t>α</a:t>
            </a:r>
            <a:r>
              <a:rPr lang="zh-CN" altLang="en-US"/>
              <a:t>对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4385FE-D70B-41D5-B1D5-43F2C764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210C64-6C75-4799-B25C-72C58A85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4" y="2571749"/>
            <a:ext cx="7986820" cy="2045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9CD8E-5C44-43F9-81D9-51B6FB4C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4" y="4616817"/>
            <a:ext cx="2616934" cy="2096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ACF1FB-55F1-4AF0-A8C8-AE1CA895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83" y="4605243"/>
            <a:ext cx="2504711" cy="20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9B5C5-8B5F-4D9C-ABC3-EF04204B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同时，</a:t>
            </a:r>
            <a:r>
              <a:rPr lang="en-US" altLang="zh-CN"/>
              <a:t>Carl</a:t>
            </a:r>
            <a:r>
              <a:rPr lang="zh-CN" altLang="en-US"/>
              <a:t>要求</a:t>
            </a:r>
            <a:r>
              <a:rPr lang="en-US" altLang="zh-CN"/>
              <a:t>Anna</a:t>
            </a:r>
            <a:r>
              <a:rPr lang="zh-CN" altLang="en-US"/>
              <a:t>在响应中返回三个</a:t>
            </a:r>
            <a:r>
              <a:rPr lang="el-GR" altLang="zh-CN"/>
              <a:t>α</a:t>
            </a:r>
            <a:r>
              <a:rPr lang="zh-CN" altLang="en-US"/>
              <a:t>对</a:t>
            </a:r>
            <a:r>
              <a:rPr lang="en-US" altLang="zh-CN"/>
              <a:t>&lt;E(A(t)), E(</a:t>
            </a:r>
            <a:r>
              <a:rPr lang="el-GR" altLang="zh-CN"/>
              <a:t>α</a:t>
            </a:r>
            <a:r>
              <a:rPr lang="en-US" altLang="zh-CN" baseline="-25000"/>
              <a:t>A</a:t>
            </a:r>
            <a:r>
              <a:rPr lang="en-US" altLang="zh-CN"/>
              <a:t>A(t))&gt;</a:t>
            </a:r>
            <a:r>
              <a:rPr lang="zh-CN" altLang="en-US"/>
              <a:t>、</a:t>
            </a:r>
            <a:r>
              <a:rPr lang="en-US" altLang="zh-CN"/>
              <a:t>&lt;E(B(t)), E(</a:t>
            </a:r>
            <a:r>
              <a:rPr lang="el-GR" altLang="zh-CN"/>
              <a:t>α</a:t>
            </a:r>
            <a:r>
              <a:rPr lang="en-US" altLang="zh-CN" baseline="-25000"/>
              <a:t>B</a:t>
            </a:r>
            <a:r>
              <a:rPr lang="en-US" altLang="zh-CN"/>
              <a:t>B(t))&gt;</a:t>
            </a:r>
            <a:r>
              <a:rPr lang="zh-CN" altLang="en-US"/>
              <a:t>和</a:t>
            </a:r>
            <a:r>
              <a:rPr lang="en-US" altLang="zh-CN"/>
              <a:t>&lt;E(C(t)), E(</a:t>
            </a:r>
            <a:r>
              <a:rPr lang="el-GR" altLang="zh-CN"/>
              <a:t>α</a:t>
            </a:r>
            <a:r>
              <a:rPr lang="en-US" altLang="zh-CN" baseline="-25000"/>
              <a:t>C</a:t>
            </a:r>
            <a:r>
              <a:rPr lang="en-US" altLang="zh-CN"/>
              <a:t>C(t))&gt;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因此根据</a:t>
            </a:r>
            <a:r>
              <a:rPr lang="en-US" altLang="zh-CN"/>
              <a:t>KCA</a:t>
            </a:r>
            <a:r>
              <a:rPr lang="zh-CN" altLang="en-US"/>
              <a:t>推断：为了生成第一个</a:t>
            </a:r>
            <a:r>
              <a:rPr lang="en-US" altLang="zh-CN"/>
              <a:t>α</a:t>
            </a:r>
            <a:r>
              <a:rPr lang="zh-CN" altLang="en-US"/>
              <a:t>对，她只能以</a:t>
            </a:r>
            <a:r>
              <a:rPr lang="en-US" altLang="zh-CN"/>
              <a:t>Carl</a:t>
            </a:r>
            <a:r>
              <a:rPr lang="zh-CN" altLang="en-US"/>
              <a:t>提供的第一组</a:t>
            </a:r>
            <a:r>
              <a:rPr lang="en-US" altLang="zh-CN"/>
              <a:t>α</a:t>
            </a:r>
            <a:r>
              <a:rPr lang="zh-CN" altLang="en-US"/>
              <a:t>对的某种线性组合来合成</a:t>
            </a:r>
            <a:r>
              <a:rPr lang="en-US" altLang="zh-CN"/>
              <a:t>E(A(t))</a:t>
            </a:r>
            <a:r>
              <a:rPr lang="zh-CN" altLang="en-US"/>
              <a:t>和</a:t>
            </a:r>
            <a:r>
              <a:rPr lang="en-US" altLang="zh-CN"/>
              <a:t>E(αA(t))</a:t>
            </a:r>
            <a:r>
              <a:rPr lang="zh-CN" altLang="en-US"/>
              <a:t>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F1D9DB7-000A-4B38-B2A1-F0E89BF6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CE54A8-BDB0-4EC8-9AF2-80DC1464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26" y="3741038"/>
            <a:ext cx="9266456" cy="1288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DB169B-FDAA-4F04-BA28-634B4AB0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626" y="5046784"/>
            <a:ext cx="6587564" cy="18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3A85-1EC0-44A3-B321-BB28332DB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56114"/>
          </a:xfrm>
        </p:spPr>
        <p:txBody>
          <a:bodyPr>
            <a:normAutofit/>
          </a:bodyPr>
          <a:lstStyle/>
          <a:p>
            <a:r>
              <a:rPr lang="zh-CN" altLang="en-US"/>
              <a:t>其中，系数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en-US" altLang="zh-CN" baseline="-25000"/>
              <a:t>i</a:t>
            </a:r>
            <a:r>
              <a:rPr lang="zh-CN" altLang="en-US"/>
              <a:t>如果仅为满足</a:t>
            </a:r>
            <a:r>
              <a:rPr lang="en-US" altLang="zh-CN"/>
              <a:t>α</a:t>
            </a:r>
            <a:r>
              <a:rPr lang="zh-CN" altLang="en-US"/>
              <a:t>对的约束，可以是任何整数，三个序列也不用相同。但如果要进一步强迫</a:t>
            </a:r>
            <a:r>
              <a:rPr lang="en-US" altLang="zh-CN"/>
              <a:t>Anna</a:t>
            </a:r>
            <a:r>
              <a:rPr lang="zh-CN" altLang="en-US"/>
              <a:t>使用相同的系数序列，怎么办呢？答案是引入多项式序列</a:t>
            </a:r>
            <a:r>
              <a:rPr lang="en-US" altLang="zh-CN"/>
              <a:t>{ L</a:t>
            </a:r>
            <a:r>
              <a:rPr lang="en-US" altLang="zh-CN" baseline="-25000"/>
              <a:t>i</a:t>
            </a:r>
            <a:r>
              <a:rPr lang="en-US" altLang="zh-CN"/>
              <a:t>(n) } :</a:t>
            </a:r>
          </a:p>
          <a:p>
            <a:r>
              <a:rPr lang="it-IT" altLang="zh-CN"/>
              <a:t>L</a:t>
            </a:r>
            <a:r>
              <a:rPr lang="it-IT" altLang="zh-CN" baseline="-25000"/>
              <a:t>i</a:t>
            </a:r>
            <a:r>
              <a:rPr lang="it-IT" altLang="zh-CN"/>
              <a:t>(n) = A</a:t>
            </a:r>
            <a:r>
              <a:rPr lang="it-IT" altLang="zh-CN" baseline="-25000"/>
              <a:t>i</a:t>
            </a:r>
            <a:r>
              <a:rPr lang="it-IT" altLang="zh-CN"/>
              <a:t>(n) + B</a:t>
            </a:r>
            <a:r>
              <a:rPr lang="it-IT" altLang="zh-CN" baseline="-25000"/>
              <a:t>i</a:t>
            </a:r>
            <a:r>
              <a:rPr lang="it-IT" altLang="zh-CN"/>
              <a:t>(n) + C</a:t>
            </a:r>
            <a:r>
              <a:rPr lang="it-IT" altLang="zh-CN" baseline="-25000"/>
              <a:t>i</a:t>
            </a:r>
            <a:r>
              <a:rPr lang="it-IT" altLang="zh-CN"/>
              <a:t>(n)</a:t>
            </a:r>
          </a:p>
          <a:p>
            <a:r>
              <a:rPr lang="zh-CN" altLang="en-US"/>
              <a:t>令</a:t>
            </a:r>
            <a:r>
              <a:rPr lang="en-US" altLang="zh-CN"/>
              <a:t>L(n) = </a:t>
            </a:r>
            <a:r>
              <a:rPr lang="el-GR" altLang="zh-CN"/>
              <a:t>Σ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(n)</a:t>
            </a:r>
            <a:r>
              <a:rPr lang="zh-CN" altLang="en-US"/>
              <a:t>，那么当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=b</a:t>
            </a:r>
            <a:r>
              <a:rPr lang="en-US" altLang="zh-CN" baseline="-25000"/>
              <a:t>i</a:t>
            </a:r>
            <a:r>
              <a:rPr lang="en-US" altLang="zh-CN"/>
              <a:t>=c</a:t>
            </a:r>
            <a:r>
              <a:rPr lang="en-US" altLang="zh-CN" baseline="-25000"/>
              <a:t>i</a:t>
            </a:r>
            <a:r>
              <a:rPr lang="en-US" altLang="zh-CN"/>
              <a:t>=l</a:t>
            </a:r>
            <a:r>
              <a:rPr lang="en-US" altLang="zh-CN" baseline="-25000"/>
              <a:t>i</a:t>
            </a:r>
            <a:r>
              <a:rPr lang="en-US" altLang="zh-CN"/>
              <a:t>(t)</a:t>
            </a:r>
            <a:r>
              <a:rPr lang="zh-CN" altLang="en-US"/>
              <a:t>时，有：</a:t>
            </a:r>
            <a:r>
              <a:rPr lang="en-US" altLang="zh-CN"/>
              <a:t>L(n) = </a:t>
            </a:r>
            <a:r>
              <a:rPr lang="el-GR" altLang="zh-CN"/>
              <a:t>Σ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(n) = A(n) + B(n) + C(n)</a:t>
            </a:r>
          </a:p>
          <a:p>
            <a:r>
              <a:rPr lang="zh-CN" altLang="en-US"/>
              <a:t>随机选择一个</a:t>
            </a:r>
            <a:r>
              <a:rPr lang="el-GR" altLang="zh-CN"/>
              <a:t>β</a:t>
            </a:r>
            <a:r>
              <a:rPr lang="zh-CN" altLang="el-GR"/>
              <a:t>，</a:t>
            </a:r>
            <a:r>
              <a:rPr lang="zh-CN" altLang="en-US"/>
              <a:t>对任意</a:t>
            </a:r>
            <a:r>
              <a:rPr lang="en-US" altLang="zh-CN"/>
              <a:t>n=t</a:t>
            </a:r>
            <a:r>
              <a:rPr lang="zh-CN" altLang="en-US"/>
              <a:t>，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L(t)) = E(</a:t>
            </a:r>
            <a:r>
              <a:rPr lang="el-GR" altLang="zh-CN"/>
              <a:t>β*(</a:t>
            </a:r>
            <a:r>
              <a:rPr lang="en-US" altLang="zh-CN"/>
              <a:t>A(t) + B(t) + C(t))) = </a:t>
            </a:r>
            <a:r>
              <a:rPr lang="el-GR" altLang="zh-CN"/>
              <a:t>β*(</a:t>
            </a:r>
            <a:r>
              <a:rPr lang="en-US" altLang="zh-CN"/>
              <a:t>E(A(t)) + E(B(t)) + E(C(t)))  </a:t>
            </a:r>
            <a:r>
              <a:rPr lang="zh-CN" altLang="en-US"/>
              <a:t>另一计算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L(t))</a:t>
            </a:r>
            <a:r>
              <a:rPr lang="zh-CN" altLang="en-US"/>
              <a:t>的方法是：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L(t)) = </a:t>
            </a:r>
            <a:r>
              <a:rPr lang="el-GR" altLang="zh-CN"/>
              <a:t>Σ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en-US" altLang="zh-CN"/>
              <a:t>(t))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β</a:t>
            </a:r>
            <a:r>
              <a:rPr lang="zh-CN" altLang="en-US"/>
              <a:t>对</a:t>
            </a:r>
            <a:r>
              <a:rPr lang="en-US" altLang="zh-CN"/>
              <a:t>Anna</a:t>
            </a:r>
            <a:r>
              <a:rPr lang="zh-CN" altLang="en-US"/>
              <a:t>而言是未知的，那么有理由相信：只有当</a:t>
            </a:r>
            <a:r>
              <a:rPr lang="en-US" altLang="zh-CN"/>
              <a:t>Anna</a:t>
            </a:r>
            <a:r>
              <a:rPr lang="zh-CN" altLang="en-US"/>
              <a:t>选择相同的系数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zh-CN" altLang="en-US"/>
              <a:t>，才能保证两种方法计算的</a:t>
            </a:r>
            <a:r>
              <a:rPr lang="en-US" altLang="zh-CN"/>
              <a:t>E(βL(t))</a:t>
            </a:r>
            <a:r>
              <a:rPr lang="zh-CN" altLang="en-US"/>
              <a:t>对于任何采样点</a:t>
            </a:r>
            <a:r>
              <a:rPr lang="en-US" altLang="zh-CN"/>
              <a:t>t</a:t>
            </a:r>
            <a:r>
              <a:rPr lang="zh-CN" altLang="en-US"/>
              <a:t>都是相等的。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EDCCE62-781B-4A84-BDDE-EED32F2F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8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5C63B-D3F2-4AC1-9C62-9FC8381E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583375" cy="3450613"/>
          </a:xfrm>
        </p:spPr>
        <p:txBody>
          <a:bodyPr/>
          <a:lstStyle/>
          <a:p>
            <a:r>
              <a:rPr lang="zh-CN" altLang="en-US"/>
              <a:t>因此，</a:t>
            </a:r>
            <a:r>
              <a:rPr lang="en-US" altLang="zh-CN"/>
              <a:t>Carl</a:t>
            </a:r>
            <a:r>
              <a:rPr lang="zh-CN" altLang="en-US"/>
              <a:t>发给</a:t>
            </a:r>
            <a:r>
              <a:rPr lang="en-US" altLang="zh-CN"/>
              <a:t>Anna</a:t>
            </a:r>
            <a:r>
              <a:rPr lang="zh-CN" altLang="en-US"/>
              <a:t>的质询中还应包括第四组数据：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Anna</a:t>
            </a:r>
            <a:r>
              <a:rPr lang="zh-CN" altLang="en-US"/>
              <a:t>的响应中相应增加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L(t))=E(l</a:t>
            </a:r>
            <a:r>
              <a:rPr lang="en-US" altLang="zh-CN" baseline="-25000"/>
              <a:t>1</a:t>
            </a:r>
            <a:r>
              <a:rPr lang="en-US" altLang="zh-CN"/>
              <a:t>*</a:t>
            </a:r>
            <a:r>
              <a:rPr lang="el-GR" altLang="zh-CN"/>
              <a:t>β</a:t>
            </a:r>
            <a:r>
              <a:rPr lang="en-US" altLang="zh-CN"/>
              <a:t>L</a:t>
            </a:r>
            <a:r>
              <a:rPr lang="en-US" altLang="zh-CN" baseline="-25000"/>
              <a:t>1</a:t>
            </a:r>
            <a:r>
              <a:rPr lang="en-US" altLang="zh-CN"/>
              <a:t>(t) + l</a:t>
            </a:r>
            <a:r>
              <a:rPr lang="en-US" altLang="zh-CN" baseline="-25000"/>
              <a:t>2</a:t>
            </a:r>
            <a:r>
              <a:rPr lang="en-US" altLang="zh-CN"/>
              <a:t>*</a:t>
            </a:r>
            <a:r>
              <a:rPr lang="el-GR" altLang="zh-CN"/>
              <a:t>β</a:t>
            </a:r>
            <a:r>
              <a:rPr lang="en-US" altLang="zh-CN"/>
              <a:t>L</a:t>
            </a:r>
            <a:r>
              <a:rPr lang="en-US" altLang="zh-CN" baseline="-25000"/>
              <a:t>2</a:t>
            </a:r>
            <a:r>
              <a:rPr lang="en-US" altLang="zh-CN"/>
              <a:t>(t) + ... + l</a:t>
            </a:r>
            <a:r>
              <a:rPr lang="en-US" altLang="zh-CN" baseline="-25000"/>
              <a:t>M</a:t>
            </a:r>
            <a:r>
              <a:rPr lang="en-US" altLang="zh-CN"/>
              <a:t>*</a:t>
            </a:r>
            <a:r>
              <a:rPr lang="el-GR" altLang="zh-CN"/>
              <a:t>β</a:t>
            </a:r>
            <a:r>
              <a:rPr lang="en-US" altLang="zh-CN"/>
              <a:t>L</a:t>
            </a:r>
            <a:r>
              <a:rPr lang="en-US" altLang="zh-CN" baseline="-25000"/>
              <a:t>M</a:t>
            </a:r>
            <a:r>
              <a:rPr lang="en-US" altLang="zh-CN"/>
              <a:t>(t))</a:t>
            </a:r>
          </a:p>
          <a:p>
            <a:r>
              <a:rPr lang="en-US" altLang="zh-CN"/>
              <a:t>Carl</a:t>
            </a:r>
            <a:r>
              <a:rPr lang="zh-CN" altLang="en-US"/>
              <a:t>通过检查</a:t>
            </a:r>
            <a:r>
              <a:rPr lang="en-US" altLang="zh-CN"/>
              <a:t>Anna</a:t>
            </a:r>
            <a:r>
              <a:rPr lang="zh-CN" altLang="en-US"/>
              <a:t>响应数据的一致性，即“</a:t>
            </a:r>
            <a:r>
              <a:rPr lang="en-US" altLang="zh-CN"/>
              <a:t>E(</a:t>
            </a:r>
            <a:r>
              <a:rPr lang="el-GR" altLang="zh-CN"/>
              <a:t>β</a:t>
            </a:r>
            <a:r>
              <a:rPr lang="en-US" altLang="zh-CN"/>
              <a:t>L(t)) ?= </a:t>
            </a:r>
            <a:r>
              <a:rPr lang="el-GR" altLang="zh-CN"/>
              <a:t>β*(</a:t>
            </a:r>
            <a:r>
              <a:rPr lang="en-US" altLang="zh-CN"/>
              <a:t>E(A(t)) + E(B(t)) + E(C(t)))”</a:t>
            </a:r>
            <a:r>
              <a:rPr lang="zh-CN" altLang="en-US"/>
              <a:t>来检验系数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en-US" altLang="zh-CN" baseline="-25000"/>
              <a:t>i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en-US" altLang="zh-CN" baseline="-25000"/>
              <a:t>i</a:t>
            </a:r>
            <a:r>
              <a:rPr lang="zh-CN" altLang="en-US"/>
              <a:t>是否相同</a:t>
            </a:r>
            <a:endParaRPr lang="en-US" altLang="zh-CN"/>
          </a:p>
          <a:p>
            <a:r>
              <a:rPr lang="zh-CN" altLang="en-US"/>
              <a:t>最后，为了让</a:t>
            </a:r>
            <a:r>
              <a:rPr lang="en-US" altLang="zh-CN"/>
              <a:t>Anna</a:t>
            </a:r>
            <a:r>
              <a:rPr lang="zh-CN" altLang="en-US"/>
              <a:t>能计算</a:t>
            </a:r>
            <a:r>
              <a:rPr lang="en-US" altLang="zh-CN"/>
              <a:t>E(H(t))</a:t>
            </a:r>
            <a:r>
              <a:rPr lang="zh-CN" altLang="en-US"/>
              <a:t>，质询中还应增加第五组数据：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4377C2-726C-4CB9-A741-DBBFA887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900E5-7FFA-4BBB-BE41-FAD705C3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82" y="1930676"/>
            <a:ext cx="2247535" cy="1798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CB4776-3191-4D53-8311-779471C7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472" y="3814583"/>
            <a:ext cx="2654528" cy="6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0F30C7F-BE15-4022-AE5B-243F53DA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B04407-A283-44BC-9380-BB2EC763A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04" y="2086463"/>
            <a:ext cx="8636591" cy="40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9E080-DB88-491D-B880-A0C20F43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 Verifier</a:t>
            </a:r>
            <a:r>
              <a:rPr lang="zh-CN" altLang="en-US"/>
              <a:t>发给</a:t>
            </a:r>
            <a:r>
              <a:rPr lang="en-US" altLang="zh-CN"/>
              <a:t>Proofer</a:t>
            </a:r>
            <a:r>
              <a:rPr lang="zh-CN" altLang="en-US"/>
              <a:t>的质询中包含的序列</a:t>
            </a:r>
            <a:r>
              <a:rPr lang="en-US" altLang="zh-CN"/>
              <a:t>{ E(ti) }</a:t>
            </a:r>
            <a:r>
              <a:rPr lang="zh-CN" altLang="en-US"/>
              <a:t>包含了</a:t>
            </a:r>
            <a:r>
              <a:rPr lang="en-US" altLang="zh-CN"/>
              <a:t>N</a:t>
            </a:r>
            <a:r>
              <a:rPr lang="zh-CN" altLang="en-US"/>
              <a:t>个元素（对</a:t>
            </a:r>
            <a:r>
              <a:rPr lang="en-US" altLang="zh-CN"/>
              <a:t>ZCash</a:t>
            </a:r>
            <a:r>
              <a:rPr lang="zh-CN" altLang="en-US"/>
              <a:t>而言，高达数百万），每次验证都要传输，怎能算得上“简洁”？</a:t>
            </a:r>
          </a:p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 E(C(t)-A(t)*B(t)) </a:t>
            </a:r>
            <a:r>
              <a:rPr lang="zh-CN" altLang="en-US"/>
              <a:t>包含了乘法，如何用</a:t>
            </a:r>
            <a:r>
              <a:rPr lang="en-US" altLang="zh-CN"/>
              <a:t>E(A(t))</a:t>
            </a:r>
            <a:r>
              <a:rPr lang="zh-CN" altLang="en-US"/>
              <a:t>、</a:t>
            </a:r>
            <a:r>
              <a:rPr lang="en-US" altLang="zh-CN"/>
              <a:t>E(B(t))</a:t>
            </a:r>
            <a:r>
              <a:rPr lang="zh-CN" altLang="en-US"/>
              <a:t>和</a:t>
            </a:r>
            <a:r>
              <a:rPr lang="en-US" altLang="zh-CN"/>
              <a:t>E(C(t))</a:t>
            </a:r>
            <a:r>
              <a:rPr lang="zh-CN" altLang="en-US"/>
              <a:t>来求值呢？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的解决办法很简单：把</a:t>
            </a:r>
            <a:r>
              <a:rPr lang="en-US" altLang="zh-CN"/>
              <a:t>Verifier</a:t>
            </a:r>
            <a:r>
              <a:rPr lang="zh-CN" altLang="en-US"/>
              <a:t>发给</a:t>
            </a:r>
            <a:r>
              <a:rPr lang="en-US" altLang="zh-CN"/>
              <a:t>Anna</a:t>
            </a:r>
            <a:r>
              <a:rPr lang="zh-CN" altLang="en-US"/>
              <a:t>的一大坨数据）变成所谓的“共同参考数据集”（</a:t>
            </a:r>
            <a:r>
              <a:rPr lang="en-US" altLang="zh-CN"/>
              <a:t>CRS</a:t>
            </a:r>
            <a:r>
              <a:rPr lang="zh-CN" altLang="en-US"/>
              <a:t>，</a:t>
            </a:r>
            <a:r>
              <a:rPr lang="en-US" altLang="zh-CN"/>
              <a:t>Common Reference String</a:t>
            </a:r>
            <a:r>
              <a:rPr lang="zh-CN" altLang="en-US"/>
              <a:t>），通过某种可信的方式产生，作为一种全体节点的共识，在所有交易的验证过程中使用，因而“质询</a:t>
            </a:r>
            <a:r>
              <a:rPr lang="en-US" altLang="zh-CN"/>
              <a:t>-</a:t>
            </a:r>
            <a:r>
              <a:rPr lang="zh-CN" altLang="en-US"/>
              <a:t>响应”的交互式验证方式变成了只需要</a:t>
            </a:r>
            <a:r>
              <a:rPr lang="en-US" altLang="zh-CN"/>
              <a:t>Prover</a:t>
            </a:r>
            <a:r>
              <a:rPr lang="zh-CN" altLang="en-US"/>
              <a:t>提交证据即可。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需要使用双线性映射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E6CECF7-062F-4D5D-A2E6-01A169E0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1E5C8-EB23-4215-8588-A991FA23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阿里巴巴的零知识证明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DE92C4-4847-4F75-8332-DFF7B429D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阿里巴巴被强盗捉住，阿里巴巴为了活下去需要向强盗证明自己知道门的咒语，如果阿里巴巴直接告诉强盗咒语就会被杀，阿里巴巴需要在不直接告诉强盗咒语的情况下让强盗相信他有密码，他对强盗说：“你们在离开我一箭远的地方，用弓箭指着我，当你们举起右手我就念咒语打开石门，举起左手我就念咒语关上石门，如果我做不到或逃跑，你们就用弓箭射死我。”，强盗举起了右手，只见阿里巴巴的嘴动了几下，石门果真打开了，强盗举起了左手，阿里巴巴的嘴动了几下后石门又关上了。强盗还是有点不信，说不准这是巧合呢，他们不断地换着节奏举右手举左手，石门跟着他们的节奏开开关关，一次可能是巧合，但是多次的成功开门可以极大概率证明阿里巴巴知道</a:t>
                </a:r>
                <a:r>
                  <a:rPr lang="zh-CN" altLang="zh-CN"/>
                  <a:t>咒语。</a:t>
                </a:r>
                <a:endParaRPr lang="en-US" altLang="zh-CN"/>
              </a:p>
              <a:p>
                <a:r>
                  <a:rPr lang="zh-CN" altLang="en-US"/>
                  <a:t>重复</a:t>
                </a:r>
                <a:r>
                  <a:rPr lang="en-US" altLang="zh-CN"/>
                  <a:t>N</a:t>
                </a:r>
                <a:r>
                  <a:rPr lang="zh-CN" altLang="en-US"/>
                  <a:t>次都成功，那么阿里巴巴知道咒语的概率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DE92C4-4847-4F75-8332-DFF7B429D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r="-2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349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447C9C2-95F4-4956-8CA9-406F0839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16" y="1920793"/>
            <a:ext cx="9495692" cy="422279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406583-2559-44E6-9925-8842814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KCA</a:t>
            </a:r>
            <a:r>
              <a:rPr lang="zh-CN" altLang="zh-CN"/>
              <a:t>（</a:t>
            </a:r>
            <a:r>
              <a:rPr lang="en-US" altLang="zh-CN"/>
              <a:t>Knowledge of Coefficient Test and Assumption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4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CB308-B9C9-4823-A1F5-FF46420F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5. </a:t>
            </a:r>
            <a:r>
              <a:rPr lang="zh-CN" altLang="en-US" b="1"/>
              <a:t>双线性映射</a:t>
            </a:r>
            <a:r>
              <a:rPr lang="en-US" altLang="zh-CN" b="1"/>
              <a:t>(bilinear map)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12C0D-7F2F-4CCF-B6E7-15E222EA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双线性映射：将分别来自两个域的两个元素映射到第三个域中的一个元素：</a:t>
            </a:r>
            <a:r>
              <a:rPr lang="en-US" altLang="zh-CN" b="1"/>
              <a:t>e(X, Y) → Z</a:t>
            </a:r>
            <a:r>
              <a:rPr lang="zh-CN" altLang="en-US" b="1"/>
              <a:t>，同时在两个输入上都具备线性：</a:t>
            </a:r>
            <a:endParaRPr lang="en-US" altLang="zh-CN" b="1"/>
          </a:p>
          <a:p>
            <a:r>
              <a:rPr lang="pt-BR" altLang="zh-CN" b="1"/>
              <a:t>e(P+R, Q) = e(P, Q) + e(R, Q)</a:t>
            </a:r>
          </a:p>
          <a:p>
            <a:r>
              <a:rPr lang="pt-BR" altLang="zh-CN" b="1"/>
              <a:t>e(P, Q+S) = e(P, Q) + e(P, S)</a:t>
            </a:r>
            <a:endParaRPr lang="en-US" altLang="zh-CN" b="1"/>
          </a:p>
          <a:p>
            <a:r>
              <a:rPr lang="zh-CN" altLang="en-US" b="1"/>
              <a:t>乘法的同态隐藏：假设</a:t>
            </a:r>
            <a:r>
              <a:rPr lang="en-US" altLang="zh-CN" b="1"/>
              <a:t>x=ab=cd</a:t>
            </a:r>
            <a:r>
              <a:rPr lang="zh-CN" altLang="en-US" b="1"/>
              <a:t>，存在两个加法同态映射</a:t>
            </a:r>
            <a:r>
              <a:rPr lang="en-US" altLang="zh-CN" b="1"/>
              <a:t>E</a:t>
            </a:r>
            <a:r>
              <a:rPr lang="en-US" altLang="zh-CN" b="1" baseline="-25000"/>
              <a:t>1</a:t>
            </a:r>
            <a:r>
              <a:rPr lang="zh-CN" altLang="en-US" b="1"/>
              <a:t>和</a:t>
            </a:r>
            <a:r>
              <a:rPr lang="en-US" altLang="zh-CN" b="1"/>
              <a:t>E</a:t>
            </a:r>
            <a:r>
              <a:rPr lang="en-US" altLang="zh-CN" b="1" baseline="-25000"/>
              <a:t>2</a:t>
            </a:r>
            <a:r>
              <a:rPr lang="zh-CN" altLang="en-US" b="1"/>
              <a:t>，以及一个双线性映射</a:t>
            </a:r>
            <a:r>
              <a:rPr lang="en-US" altLang="zh-CN" b="1"/>
              <a:t>e</a:t>
            </a:r>
            <a:r>
              <a:rPr lang="zh-CN" altLang="en-US" b="1"/>
              <a:t>，满足</a:t>
            </a:r>
            <a:r>
              <a:rPr lang="en-US" altLang="zh-CN" b="1"/>
              <a:t>e(E</a:t>
            </a:r>
            <a:r>
              <a:rPr lang="en-US" altLang="zh-CN" b="1" baseline="-25000"/>
              <a:t>1</a:t>
            </a:r>
            <a:r>
              <a:rPr lang="en-US" altLang="zh-CN" b="1"/>
              <a:t>(a), E</a:t>
            </a:r>
            <a:r>
              <a:rPr lang="en-US" altLang="zh-CN" b="1" baseline="-25000"/>
              <a:t>2</a:t>
            </a:r>
            <a:r>
              <a:rPr lang="en-US" altLang="zh-CN" b="1"/>
              <a:t>(b)) = e(E</a:t>
            </a:r>
            <a:r>
              <a:rPr lang="en-US" altLang="zh-CN" b="1" baseline="-25000"/>
              <a:t>1</a:t>
            </a:r>
            <a:r>
              <a:rPr lang="en-US" altLang="zh-CN" b="1"/>
              <a:t>(c), E</a:t>
            </a:r>
            <a:r>
              <a:rPr lang="en-US" altLang="zh-CN" b="1" baseline="-25000"/>
              <a:t>2</a:t>
            </a:r>
            <a:r>
              <a:rPr lang="en-US" altLang="zh-CN" b="1"/>
              <a:t>(d))=X</a:t>
            </a:r>
            <a:r>
              <a:rPr lang="zh-CN" altLang="en-US" b="1"/>
              <a:t>，</a:t>
            </a:r>
            <a:r>
              <a:rPr lang="en-US" altLang="zh-CN" b="1"/>
              <a:t>x-&gt;X</a:t>
            </a:r>
            <a:r>
              <a:rPr lang="zh-CN" altLang="en-US" b="1"/>
              <a:t>的映射也是加法同态映射，记作</a:t>
            </a:r>
            <a:r>
              <a:rPr lang="en-US" altLang="zh-CN" b="1"/>
              <a:t>E</a:t>
            </a:r>
            <a:r>
              <a:rPr lang="zh-CN" altLang="en-US" b="1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9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D37DBB-6FE9-4388-A571-448124541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51" y="1902730"/>
            <a:ext cx="8737697" cy="4150407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9D60B64-01B1-400C-AA9D-1EE3E338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r>
              <a:rPr lang="en-US" altLang="zh-CN" b="1"/>
              <a:t>5. </a:t>
            </a:r>
            <a:r>
              <a:rPr lang="zh-CN" altLang="en-US" b="1"/>
              <a:t>双线性映射</a:t>
            </a:r>
            <a:r>
              <a:rPr lang="en-US" altLang="zh-CN" b="1"/>
              <a:t>(bilinear map)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4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9B53-0FDF-4E81-9BF4-DB2DADE2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Zkproof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ZKSNARK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C5804-6BE7-4108-B7A8-22DFCD53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这整个过程就是</a:t>
            </a:r>
            <a:r>
              <a:rPr lang="en-US" altLang="zh-CN" dirty="0" err="1"/>
              <a:t>ZKProof</a:t>
            </a:r>
            <a:r>
              <a:rPr lang="zh-CN" altLang="zh-CN" dirty="0"/>
              <a:t>，阿里巴巴在没有透露咒语的情况下向强盗证明了他知道</a:t>
            </a:r>
            <a:r>
              <a:rPr lang="zh-CN" altLang="zh-CN"/>
              <a:t>咒语。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大部分</a:t>
            </a:r>
            <a:r>
              <a:rPr lang="zh-CN" altLang="zh-CN" dirty="0"/>
              <a:t>使用</a:t>
            </a:r>
            <a:r>
              <a:rPr lang="en-US" altLang="zh-CN" dirty="0" err="1"/>
              <a:t>ZKProof</a:t>
            </a:r>
            <a:r>
              <a:rPr lang="zh-CN" altLang="zh-CN" dirty="0"/>
              <a:t>的实例只能应用于一些特殊场景，目前有一个</a:t>
            </a:r>
            <a:r>
              <a:rPr lang="en-US" altLang="zh-CN" dirty="0" err="1"/>
              <a:t>zkSNARK</a:t>
            </a:r>
            <a:r>
              <a:rPr lang="en-US" altLang="zh-CN" dirty="0"/>
              <a:t>(zero-knowledge succinct non-interactive arguments of knowledge)</a:t>
            </a:r>
            <a:r>
              <a:rPr lang="zh-CN" altLang="zh-CN" dirty="0"/>
              <a:t>的方法更加通用，而且已经被该论文作者团队使用</a:t>
            </a:r>
            <a:r>
              <a:rPr lang="en-US" altLang="zh-CN" dirty="0" err="1"/>
              <a:t>c++</a:t>
            </a:r>
            <a:r>
              <a:rPr lang="zh-CN" altLang="zh-CN" dirty="0"/>
              <a:t>实现</a:t>
            </a:r>
            <a:r>
              <a:rPr lang="en-US" altLang="zh-CN" dirty="0"/>
              <a:t>(</a:t>
            </a:r>
            <a:r>
              <a:rPr lang="en-US" altLang="zh-CN" u="sng" dirty="0">
                <a:hlinkClick r:id="rId3"/>
              </a:rPr>
              <a:t>https://github.com/scipr-lab/libsnark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89F18B-2615-4F89-902E-F1822A2C4B94}"/>
              </a:ext>
            </a:extLst>
          </p:cNvPr>
          <p:cNvGrpSpPr/>
          <p:nvPr/>
        </p:nvGrpSpPr>
        <p:grpSpPr>
          <a:xfrm>
            <a:off x="1766058" y="2787134"/>
            <a:ext cx="4487158" cy="1283732"/>
            <a:chOff x="2036190" y="2210586"/>
            <a:chExt cx="4487158" cy="1283732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F4FB609B-8F21-4462-81B4-93B5CB1BD2FA}"/>
                </a:ext>
              </a:extLst>
            </p:cNvPr>
            <p:cNvSpPr/>
            <p:nvPr/>
          </p:nvSpPr>
          <p:spPr>
            <a:xfrm>
              <a:off x="3412725" y="2395252"/>
              <a:ext cx="155448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5E01B77-4A84-4018-9396-B42DAF0486D2}"/>
                </a:ext>
              </a:extLst>
            </p:cNvPr>
            <p:cNvSpPr txBox="1"/>
            <p:nvPr/>
          </p:nvSpPr>
          <p:spPr>
            <a:xfrm>
              <a:off x="3714161" y="239525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06646E4-9AE5-46DA-A3E3-A96D723F2C8C}"/>
                </a:ext>
              </a:extLst>
            </p:cNvPr>
            <p:cNvSpPr/>
            <p:nvPr/>
          </p:nvSpPr>
          <p:spPr>
            <a:xfrm>
              <a:off x="2036190" y="2667786"/>
              <a:ext cx="1376535" cy="36933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零知识证明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16C3C02-07BC-4BEE-A1AC-B6B464CECE17}"/>
                </a:ext>
              </a:extLst>
            </p:cNvPr>
            <p:cNvSpPr/>
            <p:nvPr/>
          </p:nvSpPr>
          <p:spPr>
            <a:xfrm>
              <a:off x="3568173" y="2210586"/>
              <a:ext cx="2210458" cy="36933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交互式零知识证明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B4559BE-B8AE-45CF-929D-78718C061026}"/>
                </a:ext>
              </a:extLst>
            </p:cNvPr>
            <p:cNvSpPr/>
            <p:nvPr/>
          </p:nvSpPr>
          <p:spPr>
            <a:xfrm>
              <a:off x="3568172" y="3124986"/>
              <a:ext cx="2955176" cy="36933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非交互式零知识证明</a:t>
              </a:r>
              <a:r>
                <a:rPr lang="en-US" altLang="zh-CN"/>
                <a:t>(NIZK)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1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1D200-F145-48C4-928B-5F495439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zksnark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16439-6336-41E2-A8AE-FF817123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该</a:t>
            </a:r>
            <a:r>
              <a:rPr lang="zh-CN" altLang="zh-CN" dirty="0"/>
              <a:t>程序大致步骤为以下三步：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系统生成 </a:t>
            </a:r>
            <a:r>
              <a:rPr lang="en-US" altLang="zh-CN" dirty="0" err="1"/>
              <a:t>pk</a:t>
            </a:r>
            <a:r>
              <a:rPr lang="zh-CN" altLang="zh-CN" dirty="0"/>
              <a:t>、</a:t>
            </a:r>
            <a:r>
              <a:rPr lang="en-US" altLang="zh-CN" dirty="0" err="1"/>
              <a:t>vk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prover</a:t>
            </a:r>
            <a:r>
              <a:rPr lang="zh-CN" altLang="zh-CN" dirty="0"/>
              <a:t>通过</a:t>
            </a:r>
            <a:r>
              <a:rPr lang="en-US" altLang="zh-CN" dirty="0" err="1"/>
              <a:t>pk</a:t>
            </a:r>
            <a:r>
              <a:rPr lang="zh-CN" altLang="zh-CN" dirty="0"/>
              <a:t>及其他参数生成</a:t>
            </a:r>
            <a:r>
              <a:rPr lang="en-US" altLang="zh-CN" dirty="0"/>
              <a:t>proof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verifier</a:t>
            </a:r>
            <a:r>
              <a:rPr lang="zh-CN" altLang="zh-CN" dirty="0"/>
              <a:t>可通过</a:t>
            </a:r>
            <a:r>
              <a:rPr lang="en-US" altLang="zh-CN" dirty="0" err="1"/>
              <a:t>vk</a:t>
            </a:r>
            <a:r>
              <a:rPr lang="zh-CN" altLang="zh-CN" dirty="0"/>
              <a:t>、</a:t>
            </a:r>
            <a:r>
              <a:rPr lang="en-US" altLang="zh-CN" dirty="0"/>
              <a:t>proof</a:t>
            </a:r>
            <a:r>
              <a:rPr lang="zh-CN" altLang="zh-CN" dirty="0"/>
              <a:t>验证结果是否正确</a:t>
            </a:r>
          </a:p>
          <a:p>
            <a:r>
              <a:rPr lang="zh-CN" altLang="zh-CN" dirty="0"/>
              <a:t>目前该技术已经被用到加密货币</a:t>
            </a:r>
            <a:r>
              <a:rPr lang="en-US" altLang="zh-CN" dirty="0" err="1"/>
              <a:t>Zcash</a:t>
            </a:r>
            <a:r>
              <a:rPr lang="zh-CN" altLang="zh-CN" dirty="0"/>
              <a:t>上，</a:t>
            </a:r>
            <a:r>
              <a:rPr lang="zh-CN" altLang="zh-CN"/>
              <a:t>用于保护</a:t>
            </a:r>
            <a:r>
              <a:rPr lang="zh-CN" altLang="en-US"/>
              <a:t>交易账户和交易金额。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35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A7E4D-1F44-4DF4-8B4E-861EE3C1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zcash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5F0698B-FA09-41A1-8781-68E528A1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4792811"/>
            <a:ext cx="9604375" cy="206518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A52156-7934-4245-8FB1-00C9E76CF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211104"/>
            <a:ext cx="9603275" cy="24357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58265D-B319-44C2-9908-40CE9D4B8B47}"/>
              </a:ext>
            </a:extLst>
          </p:cNvPr>
          <p:cNvSpPr txBox="1"/>
          <p:nvPr/>
        </p:nvSpPr>
        <p:spPr>
          <a:xfrm>
            <a:off x="1451578" y="192072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透明地址和隐藏地址</a:t>
            </a:r>
          </a:p>
        </p:txBody>
      </p:sp>
    </p:spTree>
    <p:extLst>
      <p:ext uri="{BB962C8B-B14F-4D97-AF65-F5344CB8AC3E}">
        <p14:creationId xmlns:p14="http://schemas.microsoft.com/office/powerpoint/2010/main" val="26474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4373-70EA-4348-B5DD-8CE2103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zksnark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2C9681-EDCC-4C4C-9145-59AAD82F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3" y="2066322"/>
            <a:ext cx="8262605" cy="3449638"/>
          </a:xfrm>
        </p:spPr>
      </p:pic>
    </p:spTree>
    <p:extLst>
      <p:ext uri="{BB962C8B-B14F-4D97-AF65-F5344CB8AC3E}">
        <p14:creationId xmlns:p14="http://schemas.microsoft.com/office/powerpoint/2010/main" val="26272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9743-FCCC-4DC6-85EF-B4AE2F73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52F3D-E1AA-40B2-8356-D30435A0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altLang="zh-CN"/>
              <a:t>zk-SNARK</a:t>
            </a:r>
            <a:r>
              <a:rPr lang="zh-CN" altLang="en-US"/>
              <a:t>只适合特定形式的计算问题，即所谓</a:t>
            </a:r>
            <a:r>
              <a:rPr lang="en-US" altLang="zh-CN"/>
              <a:t>QAP</a:t>
            </a:r>
            <a:r>
              <a:rPr lang="zh-CN" altLang="en-US"/>
              <a:t>（</a:t>
            </a:r>
            <a:r>
              <a:rPr lang="en-US" altLang="zh-CN"/>
              <a:t>Quadratic Arithmetic Programs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en-US" altLang="zh-CN"/>
              <a:t>Arithmetic equation: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+ x + 5 = y</a:t>
            </a:r>
          </a:p>
          <a:p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zh-CN" altLang="en-US"/>
              <a:t>知道满足这个等式的</a:t>
            </a:r>
            <a:r>
              <a:rPr lang="en-US" altLang="zh-CN"/>
              <a:t>x</a:t>
            </a:r>
          </a:p>
          <a:p>
            <a:r>
              <a:rPr lang="en-US" altLang="zh-CN"/>
              <a:t>Step 1: </a:t>
            </a:r>
            <a:r>
              <a:rPr lang="zh-CN" altLang="en-US"/>
              <a:t>等式</a:t>
            </a:r>
            <a:r>
              <a:rPr lang="en-US" altLang="zh-CN"/>
              <a:t>-&gt;</a:t>
            </a:r>
            <a:r>
              <a:rPr lang="zh-CN" altLang="en-US"/>
              <a:t>算术电路</a:t>
            </a:r>
          </a:p>
          <a:p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6276058-331C-42BA-A2B9-5883610D24F6}"/>
              </a:ext>
            </a:extLst>
          </p:cNvPr>
          <p:cNvGrpSpPr/>
          <p:nvPr/>
        </p:nvGrpSpPr>
        <p:grpSpPr>
          <a:xfrm>
            <a:off x="5429164" y="2753308"/>
            <a:ext cx="4616926" cy="3585633"/>
            <a:chOff x="986118" y="2851027"/>
            <a:chExt cx="4616926" cy="358563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CAE3634-96A2-4F88-8524-EF7345579BC4}"/>
                </a:ext>
              </a:extLst>
            </p:cNvPr>
            <p:cNvSpPr/>
            <p:nvPr/>
          </p:nvSpPr>
          <p:spPr>
            <a:xfrm>
              <a:off x="3322919" y="4132730"/>
              <a:ext cx="334680" cy="322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1BF152-BDA6-44BF-9C73-10FC8A8FE209}"/>
                </a:ext>
              </a:extLst>
            </p:cNvPr>
            <p:cNvSpPr/>
            <p:nvPr/>
          </p:nvSpPr>
          <p:spPr>
            <a:xfrm>
              <a:off x="1682378" y="5406300"/>
              <a:ext cx="334680" cy="322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×</a:t>
              </a:r>
              <a:endParaRPr lang="zh-CN" altLang="en-US" sz="1200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8E2E82B-18CD-4E91-BE0C-8C04EC16502D}"/>
                </a:ext>
              </a:extLst>
            </p:cNvPr>
            <p:cNvSpPr/>
            <p:nvPr/>
          </p:nvSpPr>
          <p:spPr>
            <a:xfrm>
              <a:off x="2495178" y="4860038"/>
              <a:ext cx="334680" cy="322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×</a:t>
              </a:r>
              <a:endParaRPr lang="zh-CN" altLang="en-US" sz="1200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83C9E7E-D5B2-4FB2-B1FF-E2131384496D}"/>
                </a:ext>
              </a:extLst>
            </p:cNvPr>
            <p:cNvSpPr/>
            <p:nvPr/>
          </p:nvSpPr>
          <p:spPr>
            <a:xfrm>
              <a:off x="4268648" y="3514997"/>
              <a:ext cx="334680" cy="3227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4094DF-530C-4CE5-BC0C-9EBF5CC5E2C2}"/>
                </a:ext>
              </a:extLst>
            </p:cNvPr>
            <p:cNvSpPr/>
            <p:nvPr/>
          </p:nvSpPr>
          <p:spPr>
            <a:xfrm>
              <a:off x="986118" y="6078071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C696C2A-AB77-4716-80EB-3A303D681377}"/>
                </a:ext>
              </a:extLst>
            </p:cNvPr>
            <p:cNvSpPr/>
            <p:nvPr/>
          </p:nvSpPr>
          <p:spPr>
            <a:xfrm>
              <a:off x="2133601" y="6078070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E107139-BA1D-4EDE-A671-876999FC6FB3}"/>
                </a:ext>
              </a:extLst>
            </p:cNvPr>
            <p:cNvSpPr/>
            <p:nvPr/>
          </p:nvSpPr>
          <p:spPr>
            <a:xfrm>
              <a:off x="3175377" y="5440691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E00E65-229E-481C-91B2-D340AA84AA60}"/>
                </a:ext>
              </a:extLst>
            </p:cNvPr>
            <p:cNvSpPr/>
            <p:nvPr/>
          </p:nvSpPr>
          <p:spPr>
            <a:xfrm>
              <a:off x="3875743" y="4824177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079FF8B-7BEA-4715-9700-70475E7758F1}"/>
                </a:ext>
              </a:extLst>
            </p:cNvPr>
            <p:cNvCxnSpPr>
              <a:stCxn id="13" idx="0"/>
              <a:endCxn id="10" idx="4"/>
            </p:cNvCxnSpPr>
            <p:nvPr/>
          </p:nvCxnSpPr>
          <p:spPr>
            <a:xfrm flipV="1">
              <a:off x="1250577" y="5729028"/>
              <a:ext cx="599141" cy="349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3F4C41-D3A3-47F3-BDE0-B11A5CE1920D}"/>
                </a:ext>
              </a:extLst>
            </p:cNvPr>
            <p:cNvCxnSpPr>
              <a:stCxn id="14" idx="0"/>
              <a:endCxn id="10" idx="4"/>
            </p:cNvCxnSpPr>
            <p:nvPr/>
          </p:nvCxnSpPr>
          <p:spPr>
            <a:xfrm flipH="1" flipV="1">
              <a:off x="1849718" y="5729028"/>
              <a:ext cx="548342" cy="34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BE576A-44FE-486B-AFAE-50F82FEE4332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>
            <a:xfrm flipH="1" flipV="1">
              <a:off x="2780845" y="5135504"/>
              <a:ext cx="658991" cy="305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A1AC16-789E-4841-8962-062014932675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1968045" y="5135504"/>
              <a:ext cx="576146" cy="318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2D1811-385D-4A37-ACE8-5371C75992FF}"/>
                </a:ext>
              </a:extLst>
            </p:cNvPr>
            <p:cNvCxnSpPr>
              <a:stCxn id="11" idx="7"/>
              <a:endCxn id="9" idx="3"/>
            </p:cNvCxnSpPr>
            <p:nvPr/>
          </p:nvCxnSpPr>
          <p:spPr>
            <a:xfrm flipV="1">
              <a:off x="2780845" y="4408196"/>
              <a:ext cx="591087" cy="499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000FC77-86F3-462C-A749-223945D225E5}"/>
                </a:ext>
              </a:extLst>
            </p:cNvPr>
            <p:cNvCxnSpPr>
              <a:stCxn id="16" idx="0"/>
              <a:endCxn id="9" idx="6"/>
            </p:cNvCxnSpPr>
            <p:nvPr/>
          </p:nvCxnSpPr>
          <p:spPr>
            <a:xfrm flipH="1" flipV="1">
              <a:off x="3657599" y="4294094"/>
              <a:ext cx="482603" cy="530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7838261-EAB6-413C-AD64-A9FD6CC9A951}"/>
                </a:ext>
              </a:extLst>
            </p:cNvPr>
            <p:cNvCxnSpPr/>
            <p:nvPr/>
          </p:nvCxnSpPr>
          <p:spPr>
            <a:xfrm flipH="1">
              <a:off x="3588625" y="3762987"/>
              <a:ext cx="680023" cy="397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31CC44E-0D23-4FA5-A9E8-8526210FC05C}"/>
                </a:ext>
              </a:extLst>
            </p:cNvPr>
            <p:cNvCxnSpPr/>
            <p:nvPr/>
          </p:nvCxnSpPr>
          <p:spPr>
            <a:xfrm flipH="1" flipV="1">
              <a:off x="4624360" y="3762987"/>
              <a:ext cx="658991" cy="305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2EF512-32A5-4B2D-94AA-27E92AFEDA7F}"/>
                </a:ext>
              </a:extLst>
            </p:cNvPr>
            <p:cNvSpPr/>
            <p:nvPr/>
          </p:nvSpPr>
          <p:spPr>
            <a:xfrm>
              <a:off x="5074127" y="4096869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906AD1B-CEAB-4C93-8E25-B03FF9A919D3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4434310" y="3212757"/>
              <a:ext cx="1678" cy="302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DC5DF6B-3BB5-4FD9-AFF2-CBBE492894E3}"/>
                </a:ext>
              </a:extLst>
            </p:cNvPr>
            <p:cNvSpPr/>
            <p:nvPr/>
          </p:nvSpPr>
          <p:spPr>
            <a:xfrm>
              <a:off x="4169851" y="2851027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i="1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F44CB6-4FD8-484E-8613-544DB0B2199C}"/>
                </a:ext>
              </a:extLst>
            </p:cNvPr>
            <p:cNvSpPr/>
            <p:nvPr/>
          </p:nvSpPr>
          <p:spPr>
            <a:xfrm>
              <a:off x="1794812" y="4943693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CB73645-57EB-45C2-AC57-CC88C2A9618E}"/>
                </a:ext>
              </a:extLst>
            </p:cNvPr>
            <p:cNvSpPr/>
            <p:nvPr/>
          </p:nvSpPr>
          <p:spPr>
            <a:xfrm>
              <a:off x="2662518" y="4284298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F1B7177-5F4A-4E3B-9BED-3AED61463423}"/>
                </a:ext>
              </a:extLst>
            </p:cNvPr>
            <p:cNvSpPr/>
            <p:nvPr/>
          </p:nvSpPr>
          <p:spPr>
            <a:xfrm>
              <a:off x="3588625" y="3556991"/>
              <a:ext cx="528917" cy="358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6BE2590F-33E6-40B3-97C0-58834C9D1951}"/>
              </a:ext>
            </a:extLst>
          </p:cNvPr>
          <p:cNvSpPr txBox="1">
            <a:spLocks/>
          </p:cNvSpPr>
          <p:nvPr/>
        </p:nvSpPr>
        <p:spPr>
          <a:xfrm>
            <a:off x="10208373" y="3807327"/>
            <a:ext cx="1735026" cy="16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 = y3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= y 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8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5D1B1-2D8A-44B6-B152-63BF5999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Step2:</a:t>
            </a:r>
            <a:r>
              <a:rPr lang="zh-CN" altLang="en-US"/>
              <a:t>从电路转为</a:t>
            </a:r>
            <a:r>
              <a:rPr lang="en-US" altLang="zh-CN"/>
              <a:t>R1CS</a:t>
            </a:r>
          </a:p>
          <a:p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R1CS: rank-1 constraint system </a:t>
            </a:r>
            <a:r>
              <a:rPr lang="pt-B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(a, b, c)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solution s satisfies R1CS if: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⸱ a * s ⸱ b – s ⸱ c = 0</a:t>
            </a:r>
          </a:p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AA8007-17A6-486A-9159-BDF121A6703A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/>
              <a:t>1. </a:t>
            </a:r>
            <a:r>
              <a:rPr lang="zh-CN" altLang="en-US" b="1"/>
              <a:t>将计算问题描述成一个</a:t>
            </a:r>
            <a:r>
              <a:rPr lang="en-US" altLang="zh-CN" b="1"/>
              <a:t>QAP</a:t>
            </a: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8530EB6-A6F9-4A1F-8D15-7C07A6CB8609}"/>
              </a:ext>
            </a:extLst>
          </p:cNvPr>
          <p:cNvSpPr txBox="1">
            <a:spLocks/>
          </p:cNvSpPr>
          <p:nvPr/>
        </p:nvSpPr>
        <p:spPr>
          <a:xfrm>
            <a:off x="304479" y="3547109"/>
            <a:ext cx="1536992" cy="166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 = 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 = y </a:t>
            </a:r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CF4B940-0819-4E74-9541-7D8308A51B69}"/>
              </a:ext>
            </a:extLst>
          </p:cNvPr>
          <p:cNvSpPr txBox="1">
            <a:spLocks/>
          </p:cNvSpPr>
          <p:nvPr/>
        </p:nvSpPr>
        <p:spPr>
          <a:xfrm>
            <a:off x="3885822" y="3580448"/>
            <a:ext cx="2679093" cy="1895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y</a:t>
            </a:r>
            <a:r>
              <a:rPr lang="en-US" altLang="zh-CN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[0, 1, 0, 0, 0, 0]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[0, 0, 1, 0, 0, 0]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[0, 0, 0, 1, 0, 0]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[0, 0, 0, 0, 1, 0]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[0, 0, 0, 0, 0, 1]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⸱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70878F2-99AC-4C5F-A197-1A95DD364A45}"/>
              </a:ext>
            </a:extLst>
          </p:cNvPr>
          <p:cNvSpPr txBox="1">
            <a:spLocks/>
          </p:cNvSpPr>
          <p:nvPr/>
        </p:nvSpPr>
        <p:spPr>
          <a:xfrm>
            <a:off x="6473980" y="3547110"/>
            <a:ext cx="2571750" cy="98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[0, 1,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[0, 1,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[0, 0, 0, 1, 0, 0]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26C9D0E-313C-4D53-87E9-ADBCE3053075}"/>
              </a:ext>
            </a:extLst>
          </p:cNvPr>
          <p:cNvSpPr txBox="1">
            <a:spLocks/>
          </p:cNvSpPr>
          <p:nvPr/>
        </p:nvSpPr>
        <p:spPr>
          <a:xfrm>
            <a:off x="9153073" y="3547109"/>
            <a:ext cx="2571750" cy="98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[0, 0, 0, 1,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[0, 1,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[0, 0, 0, 0, 1, 0]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FA0B3BA-A461-4EB0-A446-EA5D9606B606}"/>
              </a:ext>
            </a:extLst>
          </p:cNvPr>
          <p:cNvSpPr txBox="1">
            <a:spLocks/>
          </p:cNvSpPr>
          <p:nvPr/>
        </p:nvSpPr>
        <p:spPr>
          <a:xfrm>
            <a:off x="6519448" y="4920006"/>
            <a:ext cx="2571750" cy="98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[0, 1, 0, 0, 1,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[1, 0,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[0, 0, 0, 0, 0, 1]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4DFE562-0FBD-4995-ABFB-B03D41CCD47A}"/>
              </a:ext>
            </a:extLst>
          </p:cNvPr>
          <p:cNvSpPr txBox="1">
            <a:spLocks/>
          </p:cNvSpPr>
          <p:nvPr/>
        </p:nvSpPr>
        <p:spPr>
          <a:xfrm>
            <a:off x="9153073" y="4893174"/>
            <a:ext cx="2571750" cy="98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[5, 0, 0, 0, 0, 1]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[1, 0, 0, 0, 0, 0]</a:t>
            </a:r>
          </a:p>
          <a:p>
            <a:r>
              <a:rPr lang="pt-B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[0, 0, 1, 0, 0, 0]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5AF3FD-5987-499A-802A-D214B282F360}"/>
              </a:ext>
            </a:extLst>
          </p:cNvPr>
          <p:cNvSpPr txBox="1"/>
          <p:nvPr/>
        </p:nvSpPr>
        <p:spPr>
          <a:xfrm>
            <a:off x="7558912" y="4524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7777AA-64A1-4409-84BE-C5B25C76D786}"/>
              </a:ext>
            </a:extLst>
          </p:cNvPr>
          <p:cNvSpPr txBox="1"/>
          <p:nvPr/>
        </p:nvSpPr>
        <p:spPr>
          <a:xfrm>
            <a:off x="10447152" y="4524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B5AF96-84D7-4277-A328-A359F435C1CC}"/>
              </a:ext>
            </a:extLst>
          </p:cNvPr>
          <p:cNvSpPr txBox="1"/>
          <p:nvPr/>
        </p:nvSpPr>
        <p:spPr>
          <a:xfrm>
            <a:off x="7558912" y="5743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1">
            <a:extLst>
              <a:ext uri="{FF2B5EF4-FFF2-40B4-BE49-F238E27FC236}">
                <a16:creationId xmlns:a16="http://schemas.microsoft.com/office/drawing/2014/main" id="{2F5AF3FD-5987-499A-802A-D214B282F360}"/>
              </a:ext>
            </a:extLst>
          </p:cNvPr>
          <p:cNvSpPr txBox="1"/>
          <p:nvPr/>
        </p:nvSpPr>
        <p:spPr>
          <a:xfrm>
            <a:off x="10447152" y="5746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7D8FDF-5E2E-4525-BB37-99EA00F0645A}"/>
                  </a:ext>
                </a:extLst>
              </p:cNvPr>
              <p:cNvSpPr txBox="1"/>
              <p:nvPr/>
            </p:nvSpPr>
            <p:spPr>
              <a:xfrm>
                <a:off x="1858979" y="3580448"/>
                <a:ext cx="1222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A7D8FDF-5E2E-4525-BB37-99EA00F0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979" y="3580448"/>
                <a:ext cx="1222899" cy="276999"/>
              </a:xfrm>
              <a:prstGeom prst="rect">
                <a:avLst/>
              </a:prstGeom>
              <a:blipFill>
                <a:blip r:embed="rId2"/>
                <a:stretch>
                  <a:fillRect l="-1990" t="-2174" r="-34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9B574E-B507-4DDB-A2DE-1A95A3E8CEC7}"/>
                  </a:ext>
                </a:extLst>
              </p:cNvPr>
              <p:cNvSpPr txBox="1"/>
              <p:nvPr/>
            </p:nvSpPr>
            <p:spPr>
              <a:xfrm>
                <a:off x="1837106" y="3975157"/>
                <a:ext cx="1569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9B574E-B507-4DDB-A2DE-1A95A3E8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06" y="3975157"/>
                <a:ext cx="1569725" cy="276999"/>
              </a:xfrm>
              <a:prstGeom prst="rect">
                <a:avLst/>
              </a:prstGeom>
              <a:blipFill>
                <a:blip r:embed="rId3"/>
                <a:stretch>
                  <a:fillRect l="-3101" r="-271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1C5527-0138-4835-A136-771EBEBA6FC6}"/>
                  </a:ext>
                </a:extLst>
              </p:cNvPr>
              <p:cNvSpPr txBox="1"/>
              <p:nvPr/>
            </p:nvSpPr>
            <p:spPr>
              <a:xfrm>
                <a:off x="1803872" y="4393710"/>
                <a:ext cx="1790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1C5527-0138-4835-A136-771EBEBA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72" y="4393710"/>
                <a:ext cx="1790427" cy="276999"/>
              </a:xfrm>
              <a:prstGeom prst="rect">
                <a:avLst/>
              </a:prstGeom>
              <a:blipFill>
                <a:blip r:embed="rId4"/>
                <a:stretch>
                  <a:fillRect l="-2041" r="-3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BC9B574E-B507-4DDB-A2DE-1A95A3E8CEC7}"/>
                  </a:ext>
                </a:extLst>
              </p:cNvPr>
              <p:cNvSpPr txBox="1"/>
              <p:nvPr/>
            </p:nvSpPr>
            <p:spPr>
              <a:xfrm>
                <a:off x="1841471" y="4759689"/>
                <a:ext cx="1729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+5)−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BC9B574E-B507-4DDB-A2DE-1A95A3E8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71" y="4759689"/>
                <a:ext cx="1729769" cy="276999"/>
              </a:xfrm>
              <a:prstGeom prst="rect">
                <a:avLst/>
              </a:prstGeom>
              <a:blipFill>
                <a:blip r:embed="rId5"/>
                <a:stretch>
                  <a:fillRect l="-3873" r="-246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39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4313</Words>
  <Application>Microsoft Office PowerPoint</Application>
  <PresentationFormat>宽屏</PresentationFormat>
  <Paragraphs>227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Gill Sans MT (正文)</vt:lpstr>
      <vt:lpstr>等线</vt:lpstr>
      <vt:lpstr>Arial</vt:lpstr>
      <vt:lpstr>Calibri</vt:lpstr>
      <vt:lpstr>Cambria Math</vt:lpstr>
      <vt:lpstr>Gill Sans MT</vt:lpstr>
      <vt:lpstr>Times New Roman</vt:lpstr>
      <vt:lpstr>画廊</vt:lpstr>
      <vt:lpstr>Zksnark原理</vt:lpstr>
      <vt:lpstr>ZKProof（零知识证明）</vt:lpstr>
      <vt:lpstr>阿里巴巴的零知识证明</vt:lpstr>
      <vt:lpstr>Zkproof 和 ZKSNARK</vt:lpstr>
      <vt:lpstr>zksnark</vt:lpstr>
      <vt:lpstr>zcash</vt:lpstr>
      <vt:lpstr>zksnark</vt:lpstr>
      <vt:lpstr>1. 将计算问题描述成一个QAP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抽样实现简洁验证</vt:lpstr>
      <vt:lpstr>2. 抽样实现简洁验证</vt:lpstr>
      <vt:lpstr>2. 抽样实现简洁验证</vt:lpstr>
      <vt:lpstr>3. 利用同态映射隐藏抽样点</vt:lpstr>
      <vt:lpstr>3. 利用同态映射隐藏抽样点</vt:lpstr>
      <vt:lpstr>3. 利用同态映射隐藏抽样点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4、KCA（Knowledge of Coefficient Test and Assumption）</vt:lpstr>
      <vt:lpstr>5. 双线性映射(bilinear map)</vt:lpstr>
      <vt:lpstr>5. 双线性映射(bilinear 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Zksnark原理</dc:title>
  <dc:creator>周 延</dc:creator>
  <cp:lastModifiedBy>周 延</cp:lastModifiedBy>
  <cp:revision>46</cp:revision>
  <dcterms:created xsi:type="dcterms:W3CDTF">2018-10-15T22:43:18Z</dcterms:created>
  <dcterms:modified xsi:type="dcterms:W3CDTF">2019-11-12T03:23:47Z</dcterms:modified>
</cp:coreProperties>
</file>