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87" r:id="rId4"/>
    <p:sldId id="264" r:id="rId5"/>
    <p:sldId id="265" r:id="rId6"/>
    <p:sldId id="267" r:id="rId7"/>
    <p:sldId id="268" r:id="rId8"/>
    <p:sldId id="270" r:id="rId9"/>
    <p:sldId id="290" r:id="rId10"/>
    <p:sldId id="272" r:id="rId11"/>
    <p:sldId id="288" r:id="rId12"/>
    <p:sldId id="289" r:id="rId13"/>
    <p:sldId id="297" r:id="rId14"/>
    <p:sldId id="291" r:id="rId15"/>
    <p:sldId id="275" r:id="rId16"/>
    <p:sldId id="285" r:id="rId17"/>
    <p:sldId id="286" r:id="rId18"/>
    <p:sldId id="295" r:id="rId19"/>
    <p:sldId id="293" r:id="rId20"/>
    <p:sldId id="294" r:id="rId21"/>
    <p:sldId id="298" r:id="rId22"/>
    <p:sldId id="277" r:id="rId23"/>
    <p:sldId id="284" r:id="rId24"/>
    <p:sldId id="280" r:id="rId25"/>
    <p:sldId id="281" r:id="rId26"/>
    <p:sldId id="282" r:id="rId27"/>
  </p:sldIdLst>
  <p:sldSz cx="20104100" cy="11309350"/>
  <p:notesSz cx="20104100" cy="113093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IC" initials="I" lastIdx="1" clrIdx="0">
    <p:extLst>
      <p:ext uri="{19B8F6BF-5375-455C-9EA6-DF929625EA0E}">
        <p15:presenceInfo xmlns:p15="http://schemas.microsoft.com/office/powerpoint/2012/main" userId="II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7" autoAdjust="0"/>
    <p:restoredTop sz="84801" autoAdjust="0"/>
  </p:normalViewPr>
  <p:slideViewPr>
    <p:cSldViewPr>
      <p:cViewPr varScale="1">
        <p:scale>
          <a:sx n="54" d="100"/>
          <a:sy n="54" d="100"/>
        </p:scale>
        <p:origin x="33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0576B-1224-4E0F-B267-26700D1D2FE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7F696-9DF1-4564-9378-6B87C25C1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71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（横向扩展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en-US" altLang="zh-CN" dirty="0" err="1"/>
              <a:t>OmniLedger</a:t>
            </a:r>
            <a:r>
              <a:rPr lang="zh-CN" altLang="en-US" dirty="0"/>
              <a:t>期望的吞吐量随着参与验证者的数量而线性增加。）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7F696-9DF1-4564-9378-6B87C25C100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911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</a:t>
            </a:r>
            <a:r>
              <a:rPr lang="en-US" altLang="zh-CN" b="1" dirty="0"/>
              <a:t>IS</a:t>
            </a:r>
            <a:r>
              <a:rPr lang="zh-CN" altLang="en-US" b="1" dirty="0"/>
              <a:t>的领导者检查</a:t>
            </a:r>
            <a:r>
              <a:rPr lang="en-US" altLang="zh-CN" b="1" dirty="0" err="1"/>
              <a:t>tx</a:t>
            </a:r>
            <a:endParaRPr lang="en-US" altLang="zh-CN" b="1" dirty="0"/>
          </a:p>
          <a:p>
            <a:r>
              <a:rPr lang="zh-CN" altLang="en-US" dirty="0"/>
              <a:t>如果交易合法，领导者在状态上标记这个输入被花费，，然后广播一个</a:t>
            </a:r>
            <a:r>
              <a:rPr lang="zh-CN" altLang="en-US" b="1" dirty="0"/>
              <a:t>接受证明</a:t>
            </a:r>
            <a:r>
              <a:rPr lang="zh-CN" altLang="en-US" dirty="0"/>
              <a:t>；如果交易被拒绝，领导者创建一个</a:t>
            </a:r>
            <a:r>
              <a:rPr lang="zh-CN" altLang="en-US" b="1" dirty="0"/>
              <a:t>拒绝证明</a:t>
            </a:r>
            <a:r>
              <a:rPr lang="zh-CN" altLang="en-US" dirty="0"/>
              <a:t>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所有的</a:t>
            </a:r>
            <a:r>
              <a:rPr lang="en-US" altLang="zh-CN" b="1" dirty="0"/>
              <a:t>(IS)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领导者都返回了接受证明，那么对应的交易就可以被提交。然而如果只要有一个</a:t>
            </a:r>
            <a:r>
              <a:rPr lang="en-US" altLang="zh-CN" dirty="0"/>
              <a:t>(IS)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返回了拒绝证明，那么该交易就无法提交，必须被取消并且回收资金。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输入分片</a:t>
            </a:r>
            <a:r>
              <a:rPr lang="en-US" altLang="zh-CN" b="1" dirty="0"/>
              <a:t>(IS)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领导者接收到解锁取消请求后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标记原先的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UTXO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重新可花费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7F696-9DF1-4564-9378-6B87C25C100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631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所有分片都忠诚地处理合法交易；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zh-CN" altLang="en-US" b="1" dirty="0"/>
              <a:t>所有输入分片</a:t>
            </a:r>
            <a:r>
              <a:rPr lang="zh-CN" altLang="en-US" dirty="0"/>
              <a:t>返回接收证明，那么每个</a:t>
            </a:r>
            <a:r>
              <a:rPr lang="zh-CN" altLang="en-US" b="1" dirty="0"/>
              <a:t>输出</a:t>
            </a:r>
            <a:r>
              <a:rPr lang="zh-CN" altLang="en-US" dirty="0"/>
              <a:t>分片都进行</a:t>
            </a:r>
            <a:r>
              <a:rPr lang="zh-CN" altLang="en-US" b="1" dirty="0"/>
              <a:t>解锁提交</a:t>
            </a:r>
            <a:r>
              <a:rPr lang="zh-CN" altLang="en-US" dirty="0"/>
              <a:t>； </a:t>
            </a:r>
            <a:endParaRPr lang="en-US" altLang="zh-CN" dirty="0"/>
          </a:p>
          <a:p>
            <a:r>
              <a:rPr lang="zh-CN" altLang="en-US" dirty="0"/>
              <a:t>即使只有一个输入分片返回拒绝证明，那么</a:t>
            </a:r>
            <a:r>
              <a:rPr lang="zh-CN" altLang="en-US" b="1" dirty="0"/>
              <a:t>所有输</a:t>
            </a:r>
            <a:r>
              <a:rPr lang="zh-CN" altLang="en-US" dirty="0"/>
              <a:t>入分片都</a:t>
            </a:r>
            <a:r>
              <a:rPr lang="zh-CN" altLang="en-US" b="1" dirty="0"/>
              <a:t>解锁取消</a:t>
            </a:r>
            <a:r>
              <a:rPr lang="zh-CN" altLang="en-US" dirty="0"/>
              <a:t>； </a:t>
            </a:r>
            <a:endParaRPr lang="en-US" altLang="zh-CN" dirty="0"/>
          </a:p>
          <a:p>
            <a:r>
              <a:rPr lang="zh-CN" altLang="en-US" dirty="0"/>
              <a:t>即使只有一个输入分片返回拒绝证明，那么没有输出分片需要解锁提交。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7F696-9DF1-4564-9378-6B87C25C100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654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7F696-9DF1-4564-9378-6B87C25C100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314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具有大量的小分片数量可以获得更好的性能，但是安全性很差。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选择大的分片会以更高的延迟为代价，但保证交易的最终性。然而这不能反映那些具有频繁使用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低价值交易的客户的优先级（比如杂货店支付或咖啡），他们喜欢交易处理地越快越好。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7F696-9DF1-4564-9378-6B87C25C100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21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为降低小额交易延迟</a:t>
            </a:r>
            <a:endParaRPr lang="en-US" altLang="zh-CN" b="1" dirty="0"/>
          </a:p>
          <a:p>
            <a:r>
              <a:rPr lang="en-US" altLang="zh-CN" dirty="0" err="1"/>
              <a:t>OmniLedger</a:t>
            </a:r>
            <a:r>
              <a:rPr lang="zh-CN" altLang="en-US" dirty="0"/>
              <a:t>支持可选的</a:t>
            </a:r>
            <a:r>
              <a:rPr lang="en-US" altLang="zh-CN" b="1" i="1" dirty="0"/>
              <a:t>"trust-but-verify"</a:t>
            </a:r>
            <a:r>
              <a:rPr lang="zh-CN" altLang="en-US" b="1" i="1" dirty="0"/>
              <a:t>验证方式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即在</a:t>
            </a:r>
            <a:r>
              <a:rPr lang="zh-CN" altLang="en-US" b="1" dirty="0"/>
              <a:t>较小的第一层</a:t>
            </a:r>
            <a:r>
              <a:rPr lang="zh-CN" altLang="en-US" dirty="0"/>
              <a:t>的验证者快速处理这些交易，然后把它们提交给</a:t>
            </a:r>
            <a:r>
              <a:rPr lang="zh-CN" altLang="en-US" b="1" dirty="0"/>
              <a:t>更大但更慢的第二层，</a:t>
            </a:r>
            <a:r>
              <a:rPr lang="zh-CN" altLang="en-US" dirty="0"/>
              <a:t>来重新验证第一层交易的正确性以及长期的安全性。</a:t>
            </a:r>
            <a:endParaRPr lang="en-US" altLang="zh-CN" dirty="0"/>
          </a:p>
          <a:p>
            <a:r>
              <a:rPr lang="zh-CN" altLang="en-US" dirty="0"/>
              <a:t>这种</a:t>
            </a:r>
            <a:r>
              <a:rPr lang="en-US" altLang="zh-CN" dirty="0"/>
              <a:t>2</a:t>
            </a:r>
            <a:r>
              <a:rPr lang="zh-CN" altLang="en-US" dirty="0"/>
              <a:t>层解决方案保证任何第一层的不当行为可以在数分钟内被检测，然后以损失押金的形式进行严厉地惩罚。</a:t>
            </a:r>
            <a:endParaRPr lang="en-US" altLang="zh-CN" dirty="0"/>
          </a:p>
          <a:p>
            <a:r>
              <a:rPr lang="zh-CN" altLang="en-US" dirty="0"/>
              <a:t>客户可以等待</a:t>
            </a:r>
            <a:r>
              <a:rPr lang="zh-CN" altLang="en-US" b="1" dirty="0"/>
              <a:t>两层处理完大额交易</a:t>
            </a:r>
            <a:r>
              <a:rPr lang="zh-CN" altLang="en-US" dirty="0"/>
              <a:t>以保证最大的安全性，或者可以</a:t>
            </a:r>
            <a:r>
              <a:rPr lang="zh-CN" altLang="en-US" b="1" dirty="0"/>
              <a:t>只等待第一层处理完小额交易（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选择实时处理和乐观的最终保证）</a:t>
            </a:r>
            <a:br>
              <a:rPr lang="zh-CN" altLang="en-US" dirty="0"/>
            </a:b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7F696-9DF1-4564-9378-6B87C25C100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821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时代开始时，所有验证者采用每个时代的随机数将自己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分配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到分片中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多个乐观分组或一个核心分组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，从对应分片的上个状态区块启动他们的状态。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 </a:t>
            </a:r>
            <a:r>
              <a:rPr lang="zh-CN" altLang="en-US" dirty="0"/>
              <a:t>交易被</a:t>
            </a:r>
            <a:r>
              <a:rPr lang="zh-CN" altLang="en-US" b="1" dirty="0"/>
              <a:t>乐观分组</a:t>
            </a:r>
            <a:r>
              <a:rPr lang="zh-CN" altLang="en-US" dirty="0"/>
              <a:t>首先处理并生成</a:t>
            </a:r>
            <a:r>
              <a:rPr lang="zh-CN" altLang="en-US" b="1" dirty="0"/>
              <a:t>乐观验证区块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这些区块会作为</a:t>
            </a:r>
            <a:r>
              <a:rPr lang="zh-CN" altLang="en-US" b="1" dirty="0"/>
              <a:t>核心验证者的</a:t>
            </a:r>
            <a:r>
              <a:rPr lang="zh-CN" altLang="en-US" dirty="0"/>
              <a:t>输入进行</a:t>
            </a:r>
            <a:r>
              <a:rPr lang="zh-CN" altLang="en-US" b="1" dirty="0"/>
              <a:t>重新验证</a:t>
            </a:r>
            <a:r>
              <a:rPr lang="zh-CN" altLang="en-US" dirty="0"/>
              <a:t>， 核心验证者会</a:t>
            </a:r>
            <a:r>
              <a:rPr lang="zh-CN" altLang="en-US" b="1" dirty="0"/>
              <a:t>并行</a:t>
            </a:r>
            <a:r>
              <a:rPr lang="zh-CN" altLang="en-US" dirty="0"/>
              <a:t>运行，并将</a:t>
            </a:r>
            <a:r>
              <a:rPr lang="zh-CN" altLang="en-US" b="1" dirty="0"/>
              <a:t>乐观验证区块</a:t>
            </a:r>
            <a:r>
              <a:rPr lang="zh-CN" altLang="en-US" dirty="0"/>
              <a:t>进行</a:t>
            </a:r>
            <a:r>
              <a:rPr lang="zh-CN" altLang="en-US" b="1" dirty="0"/>
              <a:t>重新组合</a:t>
            </a:r>
            <a:r>
              <a:rPr lang="en-US" altLang="zh-CN" b="1" dirty="0"/>
              <a:t>,</a:t>
            </a:r>
            <a:r>
              <a:rPr lang="zh-CN" altLang="en-US" b="1" dirty="0"/>
              <a:t>以显示最大化系统吞吐量</a:t>
            </a:r>
            <a:r>
              <a:rPr lang="zh-CN" altLang="en-US" dirty="0"/>
              <a:t>。</a:t>
            </a:r>
            <a:endParaRPr lang="en-US" altLang="zh-CN" dirty="0"/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7F696-9DF1-4564-9378-6B87C25C100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47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“信任但检查”模型</a:t>
            </a:r>
            <a:r>
              <a:rPr lang="en-US" altLang="zh-CN" b="1" dirty="0"/>
              <a:t>:</a:t>
            </a:r>
          </a:p>
          <a:p>
            <a:r>
              <a:rPr lang="zh-CN" altLang="en-US" dirty="0"/>
              <a:t>乐观验证者会组成更小的分组，甚至可能一个验证者一个组。</a:t>
            </a:r>
            <a:r>
              <a:rPr lang="zh-CN" altLang="en-US" b="1" dirty="0"/>
              <a:t>因此他们实时地生成更小的区块，但是可能很不安全，因为攻击可能会按比例控制较小数量的验证者来破坏交易。</a:t>
            </a:r>
            <a:endParaRPr lang="en-US" altLang="zh-CN" b="1" dirty="0"/>
          </a:p>
          <a:p>
            <a:r>
              <a:rPr lang="zh-CN" altLang="en-US" dirty="0"/>
              <a:t>结果，一些不合法的交易被提交，但是最终核心验证者会检查所有临时的提交，检测任何不一致，然后惩罚恶意验证者，并赔偿被欺诈的客户的损害。</a:t>
            </a:r>
            <a:endParaRPr lang="en-US" altLang="zh-CN" dirty="0"/>
          </a:p>
          <a:p>
            <a:r>
              <a:rPr lang="zh-CN" altLang="en-US" dirty="0"/>
              <a:t>这种“信任但检查”的方法在</a:t>
            </a:r>
            <a:r>
              <a:rPr lang="zh-CN" altLang="en-US" b="1" dirty="0"/>
              <a:t>实时处理小额交易时取得平衡，因为验证者不会因为少量的钱进行作恶</a:t>
            </a:r>
            <a:r>
              <a:rPr lang="zh-CN" altLang="en-US" dirty="0"/>
              <a:t>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7F696-9DF1-4564-9378-6B87C25C100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27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7F696-9DF1-4564-9378-6B87C25C100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181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spc="10" dirty="0" err="1">
                <a:latin typeface="Arial"/>
                <a:cs typeface="Arial"/>
              </a:rPr>
              <a:t>OmniLedger</a:t>
            </a:r>
            <a:r>
              <a:rPr lang="zh-CN" altLang="en-US" dirty="0"/>
              <a:t>随着验证者数量线性横向扩展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（横向扩展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en-US" altLang="zh-CN" dirty="0" err="1"/>
              <a:t>OmniLedger</a:t>
            </a:r>
            <a:r>
              <a:rPr lang="zh-CN" altLang="en-US" dirty="0"/>
              <a:t>期望的吞吐量随着参与验证者的数量而线性增加。）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7F696-9DF1-4564-9378-6B87C25C100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00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二层验证模型  第一层降低小额延迟；第二层由于整合成大块 寻求系统最大吞吐量  而牺牲延迟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7F696-9DF1-4564-9378-6B87C25C100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491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7F696-9DF1-4564-9378-6B87C25C100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146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完全去中心化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b="1" dirty="0"/>
              <a:t>随机信标是一个可信任的第三方机构</a:t>
            </a:r>
            <a:r>
              <a:rPr lang="en-US" altLang="zh-CN" b="1" dirty="0"/>
              <a:t>)</a:t>
            </a:r>
          </a:p>
          <a:p>
            <a:r>
              <a:rPr lang="zh-CN" altLang="en-US" b="1" dirty="0"/>
              <a:t>安全的交易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分片内或</a:t>
            </a:r>
            <a:r>
              <a:rPr lang="zh-CN" altLang="en-US" b="1" dirty="0"/>
              <a:t>跨分片</a:t>
            </a:r>
            <a:r>
              <a:rPr lang="zh-CN" altLang="en-US" dirty="0"/>
              <a:t>的交易都能原子性的提交确认或最终取消。 </a:t>
            </a:r>
            <a:endParaRPr lang="en-US" altLang="zh-CN" dirty="0"/>
          </a:p>
          <a:p>
            <a:r>
              <a:rPr lang="zh-CN" altLang="en-US" b="1" dirty="0"/>
              <a:t>横向扩展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en-US" altLang="zh-CN" dirty="0" err="1"/>
              <a:t>OmniLedger</a:t>
            </a:r>
            <a:r>
              <a:rPr lang="zh-CN" altLang="en-US" dirty="0"/>
              <a:t>期望的吞吐量随着参与验证者的数量而线性增加。</a:t>
            </a:r>
            <a:endParaRPr lang="en-US" altLang="zh-CN" dirty="0"/>
          </a:p>
          <a:p>
            <a:r>
              <a:rPr lang="zh-CN" altLang="en-US" b="1" dirty="0"/>
              <a:t>更低的存储开销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验证者不需要存储完整的交易历史，而仅仅需要存储汇总分片状态的定期计算的参考点。</a:t>
            </a:r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状态区块</a:t>
            </a:r>
            <a:r>
              <a:rPr lang="en-US" altLang="zh-CN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(state blocks)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OmniLedger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上部署以减小存储空间和更新开销。</a:t>
            </a:r>
            <a:endParaRPr lang="en-US" altLang="zh-CN" dirty="0"/>
          </a:p>
          <a:p>
            <a:r>
              <a:rPr lang="zh-CN" altLang="en-US" b="1" dirty="0"/>
              <a:t>低延迟</a:t>
            </a:r>
            <a:r>
              <a:rPr lang="zh-CN" altLang="en-US" dirty="0"/>
              <a:t> </a:t>
            </a:r>
            <a:r>
              <a:rPr lang="en-US" altLang="zh-CN"/>
              <a:t>:</a:t>
            </a:r>
            <a:r>
              <a:rPr lang="zh-CN" altLang="en-US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</a:t>
            </a:r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层模型</a:t>
            </a:r>
            <a:r>
              <a:rPr lang="en-US" altLang="zh-CN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或者叫乐观验证</a:t>
            </a:r>
            <a:r>
              <a:rPr lang="en-US" altLang="zh-CN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来降低小额交易延迟。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7F696-9DF1-4564-9378-6B87C25C100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691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完全去中心化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删除信任的随机数指标</a:t>
            </a:r>
            <a:r>
              <a:rPr lang="en-US" altLang="zh-CN" dirty="0"/>
              <a:t>---</a:t>
            </a:r>
            <a:r>
              <a:rPr lang="zh-CN" altLang="en-US" dirty="0"/>
              <a:t>第三方机构</a:t>
            </a:r>
            <a:endParaRPr lang="en-US" altLang="zh-CN" dirty="0"/>
          </a:p>
          <a:p>
            <a:r>
              <a:rPr lang="zh-CN" altLang="en-US" b="1" dirty="0"/>
              <a:t>更低的存储开销</a:t>
            </a:r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zh-CN" altLang="en-US" dirty="0"/>
              <a:t>验证者不需要存储完整的交易历史，而仅仅需要存储汇总分片状态的定期计算的参考点。</a:t>
            </a:r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状态区块</a:t>
            </a:r>
            <a:r>
              <a:rPr lang="en-US" altLang="zh-CN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(state blocks)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OmniLedger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上部署以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减小存储空间和更新开销。</a:t>
            </a:r>
            <a:endParaRPr lang="en-US" altLang="zh-CN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低延迟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信任但验证二层模型</a:t>
            </a:r>
            <a:r>
              <a:rPr lang="en-US" altLang="zh-CN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或者叫乐观验证</a:t>
            </a:r>
            <a:r>
              <a:rPr lang="en-US" altLang="zh-CN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</a:t>
            </a:r>
            <a:r>
              <a:rPr lang="zh-CN" altLang="en-US" sz="1200" b="1" i="0" u="sng" kern="1200" dirty="0">
                <a:solidFill>
                  <a:srgbClr val="C00000"/>
                </a:solidFill>
                <a:effectLst/>
                <a:latin typeface="+mn-lt"/>
                <a:ea typeface="+mn-ea"/>
                <a:cs typeface="+mn-cs"/>
              </a:rPr>
              <a:t>降低小额交易延迟。</a:t>
            </a:r>
            <a:endParaRPr lang="en-US" altLang="zh-CN" sz="1200" b="1" i="0" u="sng" kern="1200" dirty="0">
              <a:solidFill>
                <a:srgbClr val="C00000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b="1" u="sng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7F696-9DF1-4564-9378-6B87C25C100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452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我们删除了可信任的随机数信标。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b="1" i="1" dirty="0" err="1"/>
              <a:t>RandHound</a:t>
            </a:r>
            <a:r>
              <a:rPr lang="zh-CN" altLang="en-US" dirty="0"/>
              <a:t>协议，一种</a:t>
            </a:r>
            <a:r>
              <a:rPr lang="zh-CN" altLang="en-US" b="1" dirty="0"/>
              <a:t>分布式随机数生成协议</a:t>
            </a:r>
            <a:r>
              <a:rPr lang="en-US" altLang="zh-CN" b="1" dirty="0"/>
              <a:t>-------</a:t>
            </a:r>
            <a:r>
              <a:rPr lang="zh-CN" altLang="en-US" b="1" dirty="0"/>
              <a:t>提供无偏见的去中心化的随机性。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 err="1"/>
              <a:t>RandHound</a:t>
            </a:r>
            <a:r>
              <a:rPr lang="zh-CN" altLang="en-US" b="1" dirty="0"/>
              <a:t>安全地为分片分配验证者</a:t>
            </a:r>
            <a:r>
              <a:rPr lang="zh-CN" altLang="en-US" dirty="0"/>
              <a:t>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7F696-9DF1-4564-9378-6B87C25C100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434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 err="1"/>
              <a:t>RandHound</a:t>
            </a:r>
            <a:r>
              <a:rPr lang="zh-CN" altLang="en-US" b="1" dirty="0"/>
              <a:t>依靠领导者来协调协议运行</a:t>
            </a:r>
            <a:r>
              <a:rPr lang="zh-CN" altLang="en-US" dirty="0"/>
              <a:t>，需要从验证者中选举一个出来。</a:t>
            </a:r>
            <a:endParaRPr lang="en-US" altLang="zh-CN" dirty="0"/>
          </a:p>
          <a:p>
            <a:r>
              <a:rPr lang="zh-CN" altLang="en-US" dirty="0"/>
              <a:t>但当我们在第一次使用</a:t>
            </a:r>
            <a:r>
              <a:rPr lang="en-US" altLang="zh-CN" dirty="0" err="1"/>
              <a:t>RandHound</a:t>
            </a:r>
            <a:r>
              <a:rPr lang="zh-CN" altLang="en-US" dirty="0"/>
              <a:t>时，就碰到了</a:t>
            </a:r>
            <a:r>
              <a:rPr lang="zh-CN" altLang="en-US" b="1" dirty="0"/>
              <a:t>先有鸡还是现有蛋的问题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（因为我们需要</a:t>
            </a:r>
            <a:r>
              <a:rPr lang="en-US" altLang="zh-CN" dirty="0" err="1"/>
              <a:t>RandHound</a:t>
            </a:r>
            <a:r>
              <a:rPr lang="zh-CN" altLang="en-US" dirty="0"/>
              <a:t>来产生随机数，但是</a:t>
            </a:r>
            <a:r>
              <a:rPr lang="en-US" altLang="zh-CN" dirty="0" err="1"/>
              <a:t>RandHound</a:t>
            </a:r>
            <a:r>
              <a:rPr lang="zh-CN" altLang="en-US" dirty="0"/>
              <a:t>自己又需要随机选举的领导者，那么第一次运行时，这个随机领导者怎么产生？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7F696-9DF1-4564-9378-6B87C25C100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988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e</a:t>
            </a:r>
            <a:r>
              <a:rPr lang="zh-CN" altLang="en-US" dirty="0"/>
              <a:t>时代开始，每个验证者</a:t>
            </a:r>
            <a:r>
              <a:rPr lang="en-US" altLang="zh-CN" dirty="0" err="1"/>
              <a:t>i</a:t>
            </a:r>
            <a:r>
              <a:rPr lang="zh-CN" altLang="en-US" dirty="0"/>
              <a:t>计算一张门票</a:t>
            </a:r>
            <a:r>
              <a:rPr lang="en-US" altLang="zh-CN" dirty="0"/>
              <a:t>:----</a:t>
            </a:r>
            <a:r>
              <a:rPr lang="en-US" altLang="zh-CN" b="1" dirty="0"/>
              <a:t>VRF</a:t>
            </a:r>
            <a:r>
              <a:rPr lang="zh-CN" altLang="en-US" b="1" dirty="0"/>
              <a:t>使用私钥产生的随机数</a:t>
            </a:r>
            <a:r>
              <a:rPr lang="zh-CN" altLang="en-US" dirty="0"/>
              <a:t>。</a:t>
            </a:r>
            <a:r>
              <a:rPr lang="en-US" altLang="zh-CN" dirty="0"/>
              <a:t>-------</a:t>
            </a:r>
            <a:r>
              <a:rPr lang="zh-CN" altLang="en-US" dirty="0"/>
              <a:t>伪随机数</a:t>
            </a:r>
            <a:br>
              <a:rPr lang="en-US" altLang="zh-CN" dirty="0"/>
            </a:br>
            <a:r>
              <a:rPr lang="en-US" altLang="zh-CN" dirty="0"/>
              <a:t>config[e]</a:t>
            </a:r>
            <a:r>
              <a:rPr lang="zh-CN" altLang="en-US" dirty="0"/>
              <a:t>包含所有合理注册的验证者的配置信息（保存在身份区块链中）</a:t>
            </a:r>
            <a:r>
              <a:rPr lang="en-US" altLang="zh-CN" dirty="0"/>
              <a:t>v</a:t>
            </a:r>
            <a:r>
              <a:rPr lang="zh-CN" altLang="en-US" dirty="0"/>
              <a:t>是一个视图计数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验证者们开始相互传播他们的门票，持续一个时间∆，</a:t>
            </a:r>
            <a:r>
              <a:rPr lang="zh-CN" altLang="en-US" b="1" u="sng" dirty="0"/>
              <a:t>之后他们锁定一个他们迄今看到的最小的合法门票</a:t>
            </a:r>
            <a:r>
              <a:rPr lang="zh-CN" altLang="en-US" dirty="0"/>
              <a:t>，并接收该门票对应的节点为运行</a:t>
            </a:r>
            <a:r>
              <a:rPr lang="en-US" altLang="zh-CN" dirty="0" err="1"/>
              <a:t>RandHound</a:t>
            </a:r>
            <a:r>
              <a:rPr lang="zh-CN" altLang="en-US" dirty="0"/>
              <a:t>协议的</a:t>
            </a:r>
            <a:r>
              <a:rPr lang="zh-CN" altLang="en-US" b="1" dirty="0"/>
              <a:t>领导者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3 </a:t>
            </a:r>
            <a:r>
              <a:rPr lang="zh-CN" altLang="en-US" dirty="0"/>
              <a:t>如果被选举的节点在另一个时间∆内启动</a:t>
            </a:r>
            <a:r>
              <a:rPr lang="en-US" altLang="zh-CN" dirty="0" err="1"/>
              <a:t>RandHound</a:t>
            </a:r>
            <a:r>
              <a:rPr lang="zh-CN" altLang="en-US" dirty="0"/>
              <a:t>失败，那么验证者们认为本次运行失败，并在本时代之后的时间将该验证者排除在外，即使他后来上线了。</a:t>
            </a:r>
          </a:p>
          <a:p>
            <a:r>
              <a:rPr lang="en-US" altLang="zh-CN" dirty="0"/>
              <a:t>4 </a:t>
            </a:r>
            <a:r>
              <a:rPr lang="zh-CN" altLang="en-US" dirty="0"/>
              <a:t>这种情况下，验证者们增加视图计数值为</a:t>
            </a:r>
            <a:r>
              <a:rPr lang="en-US" altLang="zh-CN" dirty="0"/>
              <a:t>v+1</a:t>
            </a:r>
            <a:r>
              <a:rPr lang="zh-CN" altLang="en-US" dirty="0"/>
              <a:t>，重新运行选举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7F696-9DF1-4564-9378-6B87C25C100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41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当验证者们成功完成了</a:t>
            </a:r>
            <a:r>
              <a:rPr lang="en-US" altLang="zh-CN" dirty="0" err="1"/>
              <a:t>RandHound</a:t>
            </a:r>
            <a:r>
              <a:rPr lang="zh-CN" altLang="en-US" dirty="0"/>
              <a:t>的运行，并且领导者已经成功广播了</a:t>
            </a:r>
            <a:r>
              <a:rPr lang="en-US" altLang="zh-CN" dirty="0"/>
              <a:t>rand[e]</a:t>
            </a:r>
            <a:r>
              <a:rPr lang="zh-CN" altLang="en-US" dirty="0"/>
              <a:t>（携带正确性证明），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中的每个合理注册的验证者就可以先验证正确性，</a:t>
            </a:r>
          </a:p>
          <a:p>
            <a:r>
              <a:rPr lang="zh-CN" altLang="en-US" dirty="0"/>
              <a:t>然后用</a:t>
            </a:r>
            <a:r>
              <a:rPr lang="en-US" altLang="zh-CN" dirty="0"/>
              <a:t>rand[e]</a:t>
            </a:r>
            <a:r>
              <a:rPr lang="zh-CN" altLang="en-US" dirty="0"/>
              <a:t>来计算</a:t>
            </a:r>
            <a:r>
              <a:rPr lang="en-US" altLang="zh-CN" dirty="0"/>
              <a:t>1,...,n</a:t>
            </a:r>
            <a:r>
              <a:rPr lang="zh-CN" altLang="en-US" dirty="0"/>
              <a:t>的</a:t>
            </a:r>
            <a:r>
              <a:rPr lang="en-US" altLang="zh-CN" dirty="0"/>
              <a:t>π[e]</a:t>
            </a:r>
            <a:r>
              <a:rPr lang="zh-CN" altLang="en-US" dirty="0"/>
              <a:t>排列，</a:t>
            </a:r>
          </a:p>
          <a:p>
            <a:r>
              <a:rPr lang="zh-CN" altLang="en-US" dirty="0"/>
              <a:t>再将结果分配到大小都为</a:t>
            </a:r>
            <a:r>
              <a:rPr lang="en-US" altLang="zh-CN" dirty="0"/>
              <a:t>m</a:t>
            </a:r>
            <a:r>
              <a:rPr lang="zh-CN" altLang="en-US" dirty="0"/>
              <a:t>的水桶里</a:t>
            </a:r>
            <a:r>
              <a:rPr lang="en-US" altLang="zh-CN" dirty="0"/>
              <a:t>(</a:t>
            </a:r>
            <a:r>
              <a:rPr lang="en-US" altLang="zh-CN" dirty="0" err="1"/>
              <a:t>bukets</a:t>
            </a:r>
            <a:r>
              <a:rPr lang="en-US" altLang="zh-CN" dirty="0"/>
              <a:t>)</a:t>
            </a:r>
            <a:r>
              <a:rPr lang="zh-CN" altLang="en-US" dirty="0"/>
              <a:t>，决定将哪些节点分配到哪个分片。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7F696-9DF1-4564-9378-6B87C25C100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1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针对跨分片交易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zh-CN" altLang="en-US" dirty="0"/>
              <a:t>稻草人方式，是</a:t>
            </a:r>
            <a:r>
              <a:rPr lang="zh-CN" altLang="en-US" b="1" dirty="0"/>
              <a:t>将一个交易同步地发送给多个分片处理</a:t>
            </a:r>
            <a:r>
              <a:rPr lang="zh-CN" altLang="en-US" dirty="0"/>
              <a:t>，因为有些分片会提交交易，其它的会取消。这种情况下，这些</a:t>
            </a:r>
            <a:r>
              <a:rPr lang="en-US" altLang="zh-CN" dirty="0"/>
              <a:t>UTXO</a:t>
            </a:r>
            <a:r>
              <a:rPr lang="zh-CN" altLang="en-US" b="1" dirty="0"/>
              <a:t>在接受交易的分片中被丢失，因为没有一种直接的方式可以回退半提交的交易</a:t>
            </a:r>
            <a:endParaRPr lang="en-US" altLang="zh-CN" b="1" dirty="0"/>
          </a:p>
          <a:p>
            <a:endParaRPr lang="en-US" altLang="zh-CN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1" dirty="0" err="1"/>
              <a:t>Atomix</a:t>
            </a:r>
            <a:r>
              <a:rPr lang="zh-CN" altLang="en-US" b="1" i="1" dirty="0"/>
              <a:t>通过</a:t>
            </a:r>
            <a:r>
              <a:rPr lang="zh-CN" altLang="en-US" dirty="0"/>
              <a:t>一种</a:t>
            </a:r>
            <a:r>
              <a:rPr lang="en-US" altLang="zh-CN" dirty="0"/>
              <a:t>2</a:t>
            </a:r>
            <a:r>
              <a:rPr lang="zh-CN" altLang="en-US" dirty="0"/>
              <a:t>阶段客户端驱动的</a:t>
            </a:r>
            <a:r>
              <a:rPr lang="en-US" altLang="zh-CN" dirty="0"/>
              <a:t>“</a:t>
            </a:r>
            <a:r>
              <a:rPr lang="zh-CN" altLang="en-US" dirty="0"/>
              <a:t>锁</a:t>
            </a:r>
            <a:r>
              <a:rPr lang="en-US" altLang="zh-CN" dirty="0"/>
              <a:t>/</a:t>
            </a:r>
            <a:r>
              <a:rPr lang="zh-CN" altLang="en-US" dirty="0"/>
              <a:t>解锁</a:t>
            </a:r>
            <a:r>
              <a:rPr lang="en-US" altLang="zh-CN" dirty="0"/>
              <a:t>”</a:t>
            </a:r>
            <a:r>
              <a:rPr lang="zh-CN" altLang="en-US" dirty="0"/>
              <a:t>协议改进稻草人方式，用来保证客户端可以要么在跨分片</a:t>
            </a:r>
            <a:r>
              <a:rPr lang="zh-CN" altLang="en-US" b="1" dirty="0"/>
              <a:t>完全提交一个交易</a:t>
            </a:r>
            <a:r>
              <a:rPr lang="zh-CN" altLang="en-US" dirty="0"/>
              <a:t>，要么获取”拒绝证据“来</a:t>
            </a:r>
            <a:r>
              <a:rPr lang="zh-CN" altLang="en-US" b="1" dirty="0"/>
              <a:t>取消或解锁被部分完成交易影响的状态。</a:t>
            </a:r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7F696-9DF1-4564-9378-6B87C25C100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32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72055" y="988602"/>
            <a:ext cx="11759988" cy="145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197336" y="6372949"/>
            <a:ext cx="11709427" cy="2287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014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014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369152" y="3001975"/>
            <a:ext cx="6361430" cy="750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014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014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014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03090" y="988602"/>
            <a:ext cx="6097918" cy="145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23360" y="4240697"/>
            <a:ext cx="8537575" cy="434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492331" y="10756814"/>
            <a:ext cx="330834" cy="276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014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5107" y="4287328"/>
            <a:ext cx="17066260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50" spc="50" dirty="0"/>
              <a:t>OmniLedger: </a:t>
            </a:r>
            <a:r>
              <a:rPr sz="4250" spc="10" dirty="0"/>
              <a:t>A </a:t>
            </a:r>
            <a:r>
              <a:rPr sz="4250" spc="-5" dirty="0"/>
              <a:t>Secure, </a:t>
            </a:r>
            <a:r>
              <a:rPr sz="4250" spc="5" dirty="0"/>
              <a:t>Scale-Out, </a:t>
            </a:r>
            <a:r>
              <a:rPr sz="4250" spc="45" dirty="0"/>
              <a:t>Decentralized </a:t>
            </a:r>
            <a:r>
              <a:rPr sz="4250" spc="85" dirty="0"/>
              <a:t>Ledger </a:t>
            </a:r>
            <a:r>
              <a:rPr sz="4250" spc="5" dirty="0"/>
              <a:t>via</a:t>
            </a:r>
            <a:r>
              <a:rPr sz="4250" spc="-70" dirty="0"/>
              <a:t> </a:t>
            </a:r>
            <a:r>
              <a:rPr sz="4250" spc="25" dirty="0"/>
              <a:t>Sharding</a:t>
            </a:r>
            <a:endParaRPr sz="4250"/>
          </a:p>
        </p:txBody>
      </p:sp>
      <p:sp>
        <p:nvSpPr>
          <p:cNvPr id="4" name="object 4"/>
          <p:cNvSpPr txBox="1"/>
          <p:nvPr/>
        </p:nvSpPr>
        <p:spPr>
          <a:xfrm>
            <a:off x="14319250" y="6037917"/>
            <a:ext cx="3797300" cy="927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72440">
              <a:lnSpc>
                <a:spcPct val="121100"/>
              </a:lnSpc>
            </a:pPr>
            <a:r>
              <a:rPr sz="2450" spc="-95" dirty="0">
                <a:latin typeface="Arial"/>
                <a:cs typeface="Arial"/>
              </a:rPr>
              <a:t>IEEE </a:t>
            </a:r>
            <a:r>
              <a:rPr sz="2450" spc="10" dirty="0">
                <a:latin typeface="Arial"/>
                <a:cs typeface="Arial"/>
              </a:rPr>
              <a:t>Security </a:t>
            </a:r>
            <a:r>
              <a:rPr sz="2450" spc="15" dirty="0">
                <a:latin typeface="Arial"/>
                <a:cs typeface="Arial"/>
              </a:rPr>
              <a:t>&amp; </a:t>
            </a:r>
            <a:r>
              <a:rPr sz="2450" spc="10" dirty="0">
                <a:latin typeface="Arial"/>
                <a:cs typeface="Arial"/>
              </a:rPr>
              <a:t>Privacy  2018-05-22, </a:t>
            </a:r>
            <a:r>
              <a:rPr sz="2450" spc="-35" dirty="0">
                <a:latin typeface="Arial"/>
                <a:cs typeface="Arial"/>
              </a:rPr>
              <a:t>San</a:t>
            </a:r>
            <a:r>
              <a:rPr sz="2450" spc="-65" dirty="0">
                <a:latin typeface="Arial"/>
                <a:cs typeface="Arial"/>
              </a:rPr>
              <a:t> </a:t>
            </a:r>
            <a:r>
              <a:rPr sz="2450" spc="10" dirty="0">
                <a:latin typeface="Arial"/>
                <a:cs typeface="Arial"/>
              </a:rPr>
              <a:t>Fransisco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4119" y="5863695"/>
            <a:ext cx="16756380" cy="0"/>
          </a:xfrm>
          <a:custGeom>
            <a:avLst/>
            <a:gdLst/>
            <a:ahLst/>
            <a:cxnLst/>
            <a:rect l="l" t="t" r="r" b="b"/>
            <a:pathLst>
              <a:path w="16756380">
                <a:moveTo>
                  <a:pt x="0" y="0"/>
                </a:moveTo>
                <a:lnTo>
                  <a:pt x="16755856" y="0"/>
                </a:lnTo>
              </a:path>
            </a:pathLst>
          </a:custGeom>
          <a:ln w="41883">
            <a:solidFill>
              <a:srgbClr val="ECB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05839D-96D0-4D40-BD92-9C20C1F008C0}"/>
              </a:ext>
            </a:extLst>
          </p:cNvPr>
          <p:cNvSpPr txBox="1"/>
          <p:nvPr/>
        </p:nvSpPr>
        <p:spPr>
          <a:xfrm>
            <a:off x="6775450" y="6965652"/>
            <a:ext cx="3276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汇报人：刘小童</a:t>
            </a:r>
            <a:endParaRPr lang="en-US" altLang="zh-CN" sz="3200" dirty="0"/>
          </a:p>
          <a:p>
            <a:r>
              <a:rPr lang="zh-CN" altLang="en-US" sz="3200" dirty="0"/>
              <a:t>日期：</a:t>
            </a:r>
            <a:r>
              <a:rPr lang="en-US" altLang="zh-CN" sz="3200" dirty="0"/>
              <a:t>2019.11.6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681" y="537369"/>
            <a:ext cx="180594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8000" spc="-20" dirty="0" err="1"/>
              <a:t>R</a:t>
            </a:r>
            <a:r>
              <a:rPr lang="en-US" altLang="zh-CN" sz="8000" spc="-20" dirty="0" err="1"/>
              <a:t>andHound:chicken-and-egg</a:t>
            </a:r>
            <a:r>
              <a:rPr lang="en-US" altLang="zh-CN" sz="8000" spc="-20" dirty="0"/>
              <a:t> problem </a:t>
            </a:r>
            <a:endParaRPr sz="8000" spc="65" dirty="0"/>
          </a:p>
        </p:txBody>
      </p:sp>
      <p:sp>
        <p:nvSpPr>
          <p:cNvPr id="19" name="object 19"/>
          <p:cNvSpPr txBox="1"/>
          <p:nvPr/>
        </p:nvSpPr>
        <p:spPr>
          <a:xfrm>
            <a:off x="1221206" y="2530475"/>
            <a:ext cx="16230600" cy="6800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3290" marR="5080" indent="-911225">
              <a:lnSpc>
                <a:spcPts val="4100"/>
              </a:lnSpc>
            </a:pPr>
            <a:r>
              <a:rPr lang="en-US" sz="3300" spc="-5" dirty="0">
                <a:latin typeface="Arial"/>
                <a:cs typeface="Arial"/>
              </a:rPr>
              <a:t>        1. </a:t>
            </a:r>
            <a:r>
              <a:rPr lang="en-US" sz="3300" b="1" spc="-5" dirty="0">
                <a:latin typeface="Arial"/>
                <a:cs typeface="Arial"/>
              </a:rPr>
              <a:t>As </a:t>
            </a:r>
            <a:r>
              <a:rPr lang="en-US" sz="3300" b="1" spc="-5" dirty="0" err="1">
                <a:latin typeface="Arial"/>
                <a:cs typeface="Arial"/>
              </a:rPr>
              <a:t>RandHound</a:t>
            </a:r>
            <a:r>
              <a:rPr lang="en-US" sz="3300" b="1" spc="-5" dirty="0">
                <a:latin typeface="Arial"/>
                <a:cs typeface="Arial"/>
              </a:rPr>
              <a:t> relies on a </a:t>
            </a:r>
            <a:r>
              <a:rPr lang="en-US" sz="3300" b="1" spc="-5" dirty="0">
                <a:solidFill>
                  <a:srgbClr val="C00000"/>
                </a:solidFill>
                <a:latin typeface="Arial"/>
                <a:cs typeface="Arial"/>
              </a:rPr>
              <a:t>leader</a:t>
            </a:r>
            <a:r>
              <a:rPr lang="en-US" sz="3300" b="1" spc="-5" dirty="0">
                <a:latin typeface="Arial"/>
                <a:cs typeface="Arial"/>
              </a:rPr>
              <a:t> to orchestrate the protocol run, we need to select one of the validators for this role.</a:t>
            </a:r>
          </a:p>
          <a:p>
            <a:pPr marL="923290" marR="5080" indent="-911225">
              <a:lnSpc>
                <a:spcPts val="4100"/>
              </a:lnSpc>
            </a:pPr>
            <a:endParaRPr lang="en-US" sz="3300" b="1" spc="-5" dirty="0">
              <a:latin typeface="Arial"/>
              <a:cs typeface="Arial"/>
            </a:endParaRPr>
          </a:p>
          <a:p>
            <a:pPr marL="923290" marR="5080" indent="-911225">
              <a:lnSpc>
                <a:spcPts val="4100"/>
              </a:lnSpc>
            </a:pPr>
            <a:r>
              <a:rPr lang="en-US" sz="3300" spc="-5" dirty="0">
                <a:latin typeface="Arial"/>
                <a:cs typeface="Arial"/>
              </a:rPr>
              <a:t>	2. The selection mechanism must be </a:t>
            </a:r>
            <a:r>
              <a:rPr lang="en-US" sz="3300" b="1" spc="-5" dirty="0">
                <a:latin typeface="Arial"/>
                <a:cs typeface="Arial"/>
              </a:rPr>
              <a:t>unpredictable and </a:t>
            </a:r>
            <a:r>
              <a:rPr lang="en-US" sz="3300" b="1" spc="-5" dirty="0" err="1">
                <a:latin typeface="Arial"/>
                <a:cs typeface="Arial"/>
              </a:rPr>
              <a:t>unbiasable</a:t>
            </a:r>
            <a:r>
              <a:rPr lang="en-US" sz="3300" spc="-5" dirty="0">
                <a:latin typeface="Arial"/>
                <a:cs typeface="Arial"/>
              </a:rPr>
              <a:t>, </a:t>
            </a:r>
            <a:r>
              <a:rPr lang="en-US" sz="3300" b="1" spc="-5" dirty="0">
                <a:latin typeface="Arial"/>
                <a:cs typeface="Arial"/>
              </a:rPr>
              <a:t>which has a chicken-and-egg problem. </a:t>
            </a:r>
          </a:p>
          <a:p>
            <a:pPr marL="923290" marR="5080" indent="-911225">
              <a:lnSpc>
                <a:spcPts val="4100"/>
              </a:lnSpc>
            </a:pPr>
            <a:endParaRPr lang="en-US" sz="3300" spc="-5" dirty="0">
              <a:latin typeface="Arial"/>
              <a:cs typeface="Arial"/>
            </a:endParaRPr>
          </a:p>
          <a:p>
            <a:pPr marL="923290" marR="5080" indent="-911225">
              <a:lnSpc>
                <a:spcPts val="4100"/>
              </a:lnSpc>
            </a:pPr>
            <a:endParaRPr lang="en-US" sz="3300" spc="-5" dirty="0">
              <a:latin typeface="Arial"/>
              <a:cs typeface="Arial"/>
            </a:endParaRPr>
          </a:p>
          <a:p>
            <a:pPr marL="923290" marR="5080" indent="-911225">
              <a:lnSpc>
                <a:spcPts val="4100"/>
              </a:lnSpc>
            </a:pPr>
            <a:endParaRPr lang="en-US" sz="3300" spc="-5" dirty="0">
              <a:latin typeface="Arial"/>
              <a:cs typeface="Arial"/>
            </a:endParaRPr>
          </a:p>
          <a:p>
            <a:pPr marL="923290" marR="5080" indent="-911225">
              <a:lnSpc>
                <a:spcPts val="4100"/>
              </a:lnSpc>
            </a:pPr>
            <a:r>
              <a:rPr lang="en-US" sz="3300" spc="-5" dirty="0">
                <a:latin typeface="Arial"/>
                <a:cs typeface="Arial"/>
              </a:rPr>
              <a:t>	    </a:t>
            </a:r>
            <a:r>
              <a:rPr lang="en-US" sz="3300" b="1" spc="-5" dirty="0">
                <a:latin typeface="Arial"/>
                <a:cs typeface="Arial"/>
              </a:rPr>
              <a:t>Because we need </a:t>
            </a:r>
            <a:r>
              <a:rPr lang="en-US" sz="3300" b="1" spc="-5" dirty="0" err="1">
                <a:latin typeface="Arial"/>
                <a:cs typeface="Arial"/>
              </a:rPr>
              <a:t>RandHound</a:t>
            </a:r>
            <a:r>
              <a:rPr lang="en-US" sz="3300" b="1" spc="-5" dirty="0">
                <a:latin typeface="Arial"/>
                <a:cs typeface="Arial"/>
              </a:rPr>
              <a:t> to generate random Numbers, but </a:t>
            </a:r>
            <a:r>
              <a:rPr lang="en-US" sz="3300" b="1" spc="-5" dirty="0" err="1">
                <a:latin typeface="Arial"/>
                <a:cs typeface="Arial"/>
              </a:rPr>
              <a:t>RandHound</a:t>
            </a:r>
            <a:r>
              <a:rPr lang="en-US" sz="3300" b="1" spc="-5" dirty="0">
                <a:latin typeface="Arial"/>
                <a:cs typeface="Arial"/>
              </a:rPr>
              <a:t> itself needs randomly elected leaders, so how can this random leader be generated in the first run?</a:t>
            </a:r>
          </a:p>
          <a:p>
            <a:pPr marL="923290" marR="5080" indent="-911225">
              <a:lnSpc>
                <a:spcPts val="4100"/>
              </a:lnSpc>
            </a:pPr>
            <a:endParaRPr lang="en-US" sz="3300" spc="-5" dirty="0">
              <a:latin typeface="Arial"/>
              <a:cs typeface="Arial"/>
            </a:endParaRPr>
          </a:p>
          <a:p>
            <a:pPr marL="923290" marR="5080" indent="-911225">
              <a:lnSpc>
                <a:spcPts val="4100"/>
              </a:lnSpc>
            </a:pPr>
            <a:r>
              <a:rPr lang="en-US" sz="3300" spc="-5" dirty="0">
                <a:latin typeface="Arial"/>
                <a:cs typeface="Arial"/>
              </a:rPr>
              <a:t>		</a:t>
            </a:r>
            <a:r>
              <a:rPr lang="en-US" sz="3300" b="1" spc="-5" dirty="0">
                <a:solidFill>
                  <a:srgbClr val="C00000"/>
                </a:solidFill>
                <a:latin typeface="Arial"/>
                <a:cs typeface="Arial"/>
              </a:rPr>
              <a:t>Combine </a:t>
            </a:r>
            <a:r>
              <a:rPr lang="en-US" sz="3300" b="1" spc="-5" dirty="0" err="1">
                <a:solidFill>
                  <a:srgbClr val="C00000"/>
                </a:solidFill>
                <a:latin typeface="Arial"/>
                <a:cs typeface="Arial"/>
              </a:rPr>
              <a:t>RandHound</a:t>
            </a:r>
            <a:r>
              <a:rPr lang="en-US" sz="3300" b="1" spc="-5" dirty="0">
                <a:solidFill>
                  <a:srgbClr val="C00000"/>
                </a:solidFill>
                <a:latin typeface="Arial"/>
                <a:cs typeface="Arial"/>
              </a:rPr>
              <a:t> with a VRF-based leader election algorithm.</a:t>
            </a:r>
            <a:endParaRPr sz="33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A56C8623-5033-424C-9B23-976F8E04F1D5}"/>
              </a:ext>
            </a:extLst>
          </p:cNvPr>
          <p:cNvSpPr/>
          <p:nvPr/>
        </p:nvSpPr>
        <p:spPr>
          <a:xfrm>
            <a:off x="8375650" y="5426075"/>
            <a:ext cx="304800" cy="8737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9F8EA41-8845-4C80-A3C6-BBF5E3AF229D}"/>
              </a:ext>
            </a:extLst>
          </p:cNvPr>
          <p:cNvSpPr/>
          <p:nvPr/>
        </p:nvSpPr>
        <p:spPr>
          <a:xfrm>
            <a:off x="2355850" y="8855075"/>
            <a:ext cx="4572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3850" y="735585"/>
            <a:ext cx="18888419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6600" dirty="0"/>
              <a:t>VRF-based leader election algorithm</a:t>
            </a:r>
            <a:endParaRPr sz="6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9"/>
              <p:cNvSpPr txBox="1"/>
              <p:nvPr/>
            </p:nvSpPr>
            <p:spPr>
              <a:xfrm>
                <a:off x="679450" y="2530475"/>
                <a:ext cx="14478000" cy="82716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923290" marR="5080" indent="-911225">
                  <a:lnSpc>
                    <a:spcPts val="5000"/>
                  </a:lnSpc>
                </a:pPr>
                <a:r>
                  <a:rPr lang="en-US" sz="3300" spc="-5" dirty="0">
                    <a:latin typeface="Arial"/>
                    <a:cs typeface="Arial"/>
                  </a:rPr>
                  <a:t>        1.  	At the beginning of an epoch </a:t>
                </a:r>
                <a14:m>
                  <m:oMath xmlns:m="http://schemas.openxmlformats.org/officeDocument/2006/math">
                    <m:r>
                      <a:rPr lang="en-US" sz="3300" b="1" i="1" spc="-5" dirty="0" smtClean="0">
                        <a:latin typeface="Cambria Math" panose="02040503050406030204" pitchFamily="18" charset="0"/>
                        <a:cs typeface="Arial"/>
                      </a:rPr>
                      <m:t>𝒆</m:t>
                    </m:r>
                  </m:oMath>
                </a14:m>
                <a:r>
                  <a:rPr lang="en-US" sz="3300" spc="-5" dirty="0">
                    <a:latin typeface="Arial"/>
                    <a:cs typeface="Arial"/>
                  </a:rPr>
                  <a:t>, each validator </a:t>
                </a:r>
                <a14:m>
                  <m:oMath xmlns:m="http://schemas.openxmlformats.org/officeDocument/2006/math">
                    <m:r>
                      <a:rPr lang="en-US" sz="3300" b="1" i="1" spc="-5" dirty="0" smtClean="0">
                        <a:latin typeface="Cambria Math" panose="02040503050406030204" pitchFamily="18" charset="0"/>
                        <a:cs typeface="Arial"/>
                      </a:rPr>
                      <m:t>𝒊</m:t>
                    </m:r>
                  </m:oMath>
                </a14:m>
                <a:r>
                  <a:rPr lang="en-US" sz="3300" spc="-5" dirty="0">
                    <a:latin typeface="Arial"/>
                    <a:cs typeface="Arial"/>
                  </a:rPr>
                  <a:t> computes a ticket </a:t>
                </a:r>
              </a:p>
              <a:p>
                <a:pPr marL="923290" marR="5080" indent="-911225">
                  <a:lnSpc>
                    <a:spcPts val="5000"/>
                  </a:lnSpc>
                </a:pPr>
                <a:r>
                  <a:rPr lang="en-US" sz="3300" spc="-5" dirty="0">
                    <a:latin typeface="Arial"/>
                    <a:cs typeface="Arial"/>
                  </a:rPr>
                  <a:t>					</a:t>
                </a:r>
                <a:r>
                  <a:rPr lang="en-US" sz="3300" b="1" spc="-5" dirty="0">
                    <a:latin typeface="Arial"/>
                    <a:cs typeface="Arial"/>
                  </a:rPr>
                  <a:t>ticket</a:t>
                </a:r>
                <a14:m>
                  <m:oMath xmlns:m="http://schemas.openxmlformats.org/officeDocument/2006/math">
                    <m:r>
                      <a:rPr lang="en-US" sz="3300" b="1" i="1" spc="-5" baseline="-25000" dirty="0" smtClean="0">
                        <a:latin typeface="Cambria Math" panose="02040503050406030204" pitchFamily="18" charset="0"/>
                        <a:cs typeface="Arial"/>
                      </a:rPr>
                      <m:t>𝒊</m:t>
                    </m:r>
                  </m:oMath>
                </a14:m>
                <a:r>
                  <a:rPr lang="en-US" sz="3300" b="1" spc="-5" baseline="-25000" dirty="0" err="1">
                    <a:latin typeface="Arial"/>
                    <a:cs typeface="Arial"/>
                  </a:rPr>
                  <a:t>,</a:t>
                </a:r>
                <a14:m>
                  <m:oMath xmlns:m="http://schemas.openxmlformats.org/officeDocument/2006/math">
                    <m:r>
                      <a:rPr lang="en-US" sz="3300" b="1" i="1" spc="-5" baseline="-25000" dirty="0" smtClean="0">
                        <a:latin typeface="Cambria Math" panose="02040503050406030204" pitchFamily="18" charset="0"/>
                        <a:cs typeface="Arial"/>
                      </a:rPr>
                      <m:t>𝒆</m:t>
                    </m:r>
                  </m:oMath>
                </a14:m>
                <a:r>
                  <a:rPr lang="en-US" sz="3300" b="1" spc="-5" baseline="-25000" dirty="0" err="1">
                    <a:latin typeface="Arial"/>
                    <a:cs typeface="Arial"/>
                  </a:rPr>
                  <a:t>,</a:t>
                </a:r>
                <a14:m>
                  <m:oMath xmlns:m="http://schemas.openxmlformats.org/officeDocument/2006/math">
                    <m:r>
                      <a:rPr lang="en-US" sz="3300" b="1" i="1" spc="-5" baseline="-25000" dirty="0" smtClean="0">
                        <a:latin typeface="Cambria Math" panose="02040503050406030204" pitchFamily="18" charset="0"/>
                        <a:cs typeface="Arial"/>
                      </a:rPr>
                      <m:t>𝒗</m:t>
                    </m:r>
                  </m:oMath>
                </a14:m>
                <a:r>
                  <a:rPr lang="en-US" sz="3300" b="1" spc="-5" baseline="-25000" dirty="0">
                    <a:latin typeface="Arial"/>
                    <a:cs typeface="Arial"/>
                  </a:rPr>
                  <a:t> </a:t>
                </a:r>
                <a:r>
                  <a:rPr lang="en-US" sz="3300" b="1" spc="-5" dirty="0">
                    <a:latin typeface="Arial"/>
                    <a:cs typeface="Arial"/>
                  </a:rPr>
                  <a:t>= </a:t>
                </a:r>
                <a:r>
                  <a:rPr lang="en-US" sz="3300" b="1" spc="-5" dirty="0" err="1">
                    <a:latin typeface="Arial"/>
                    <a:cs typeface="Arial"/>
                  </a:rPr>
                  <a:t>VRF</a:t>
                </a:r>
                <a14:m>
                  <m:oMath xmlns:m="http://schemas.openxmlformats.org/officeDocument/2006/math">
                    <m:r>
                      <a:rPr lang="en-US" sz="3300" b="1" i="1" spc="-5" baseline="-25000" dirty="0" smtClean="0">
                        <a:latin typeface="Cambria Math" panose="02040503050406030204" pitchFamily="18" charset="0"/>
                        <a:cs typeface="Arial"/>
                      </a:rPr>
                      <m:t>𝒔𝒌𝒊</m:t>
                    </m:r>
                  </m:oMath>
                </a14:m>
                <a:r>
                  <a:rPr lang="en-US" sz="3300" b="1" spc="-5" dirty="0">
                    <a:latin typeface="Arial"/>
                    <a:cs typeface="Arial"/>
                  </a:rPr>
                  <a:t>(“leader” ∥ config</a:t>
                </a:r>
                <a14:m>
                  <m:oMath xmlns:m="http://schemas.openxmlformats.org/officeDocument/2006/math">
                    <m:r>
                      <a:rPr lang="en-US" sz="3300" b="1" i="1" spc="-5" baseline="-25000" dirty="0" smtClean="0">
                        <a:latin typeface="Cambria Math" panose="02040503050406030204" pitchFamily="18" charset="0"/>
                        <a:cs typeface="Arial"/>
                      </a:rPr>
                      <m:t>𝒆</m:t>
                    </m:r>
                  </m:oMath>
                </a14:m>
                <a:r>
                  <a:rPr lang="en-US" sz="3300" b="1" spc="-5" dirty="0">
                    <a:latin typeface="Arial"/>
                    <a:cs typeface="Arial"/>
                  </a:rPr>
                  <a:t> ∥ </a:t>
                </a:r>
                <a14:m>
                  <m:oMath xmlns:m="http://schemas.openxmlformats.org/officeDocument/2006/math">
                    <m:r>
                      <a:rPr lang="en-US" sz="3300" b="1" i="1" spc="-5" dirty="0" smtClean="0">
                        <a:latin typeface="Cambria Math" panose="02040503050406030204" pitchFamily="18" charset="0"/>
                        <a:cs typeface="Arial"/>
                      </a:rPr>
                      <m:t>𝒗</m:t>
                    </m:r>
                  </m:oMath>
                </a14:m>
                <a:r>
                  <a:rPr lang="en-US" sz="3300" b="1" spc="-5" dirty="0">
                    <a:latin typeface="Arial"/>
                    <a:cs typeface="Arial"/>
                  </a:rPr>
                  <a:t>) </a:t>
                </a:r>
              </a:p>
              <a:p>
                <a:pPr marL="923290" marR="5080" indent="-911225">
                  <a:lnSpc>
                    <a:spcPts val="5000"/>
                  </a:lnSpc>
                </a:pPr>
                <a:r>
                  <a:rPr lang="en-US" sz="3300" spc="-5" dirty="0">
                    <a:latin typeface="Arial"/>
                    <a:cs typeface="Arial"/>
                  </a:rPr>
                  <a:t>	        </a:t>
                </a:r>
                <a:r>
                  <a:rPr lang="en-US" sz="3300" spc="-5" dirty="0" err="1">
                    <a:latin typeface="Arial"/>
                    <a:cs typeface="Arial"/>
                  </a:rPr>
                  <a:t>config</a:t>
                </a:r>
                <a:r>
                  <a:rPr lang="en-US" sz="3300" spc="-5" baseline="-25000" dirty="0" err="1">
                    <a:latin typeface="Arial"/>
                    <a:cs typeface="Arial"/>
                  </a:rPr>
                  <a:t>e</a:t>
                </a:r>
                <a:r>
                  <a:rPr lang="en-US" sz="3300" spc="-5" dirty="0">
                    <a:latin typeface="Arial"/>
                    <a:cs typeface="Arial"/>
                  </a:rPr>
                  <a:t> is the configuration containing all properly registered      	validators of epoch </a:t>
                </a:r>
                <a:r>
                  <a:rPr lang="en-US" altLang="zh-CN" sz="3300" spc="-5" dirty="0">
                    <a:latin typeface="Arial"/>
                    <a:cs typeface="Arial"/>
                  </a:rPr>
                  <a:t>and</a:t>
                </a:r>
                <a14:m>
                  <m:oMath xmlns:m="http://schemas.openxmlformats.org/officeDocument/2006/math">
                    <m:r>
                      <a:rPr lang="en-US" sz="3300" b="0" i="0" spc="-5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3300" b="1" i="1" spc="-5" dirty="0" smtClean="0">
                        <a:latin typeface="Cambria Math" panose="02040503050406030204" pitchFamily="18" charset="0"/>
                        <a:cs typeface="Arial"/>
                      </a:rPr>
                      <m:t>𝒗</m:t>
                    </m:r>
                  </m:oMath>
                </a14:m>
                <a:r>
                  <a:rPr lang="en-US" sz="3300" spc="-5" dirty="0">
                    <a:latin typeface="Arial"/>
                    <a:cs typeface="Arial"/>
                  </a:rPr>
                  <a:t> is a view counter.</a:t>
                </a:r>
              </a:p>
              <a:p>
                <a:pPr marL="923290" marR="5080" indent="-911225">
                  <a:lnSpc>
                    <a:spcPts val="5000"/>
                  </a:lnSpc>
                </a:pPr>
                <a:r>
                  <a:rPr lang="en-US" sz="3300" spc="-5" dirty="0">
                    <a:latin typeface="Arial"/>
                    <a:cs typeface="Arial"/>
                  </a:rPr>
                  <a:t>	2. 	Validators then gossip these tickets with each other for a time </a:t>
                </a:r>
                <a14:m>
                  <m:oMath xmlns:m="http://schemas.openxmlformats.org/officeDocument/2006/math">
                    <m:r>
                      <a:rPr lang="en-US" sz="3300" i="1" spc="-5" dirty="0" smtClean="0">
                        <a:latin typeface="Cambria Math" panose="02040503050406030204" pitchFamily="18" charset="0"/>
                        <a:cs typeface="Arial"/>
                      </a:rPr>
                      <m:t>∆</m:t>
                    </m:r>
                  </m:oMath>
                </a14:m>
                <a:r>
                  <a:rPr lang="en-US" sz="3300" spc="-5" dirty="0">
                    <a:latin typeface="Arial"/>
                    <a:cs typeface="Arial"/>
                  </a:rPr>
                  <a:t>, after which they lock in </a:t>
                </a:r>
                <a:r>
                  <a:rPr lang="en-US" sz="3300" b="1" spc="-5" dirty="0">
                    <a:latin typeface="Arial"/>
                    <a:cs typeface="Arial"/>
                  </a:rPr>
                  <a:t>the lowest-value valid ticket </a:t>
                </a:r>
                <a:r>
                  <a:rPr lang="en-US" sz="3300" spc="-5" dirty="0">
                    <a:latin typeface="Arial"/>
                    <a:cs typeface="Arial"/>
                  </a:rPr>
                  <a:t>and accept the corresponding node as the </a:t>
                </a:r>
                <a:r>
                  <a:rPr lang="en-US" sz="3300" b="1" spc="-5" dirty="0">
                    <a:latin typeface="Arial"/>
                    <a:cs typeface="Arial"/>
                  </a:rPr>
                  <a:t>leader</a:t>
                </a:r>
                <a:r>
                  <a:rPr lang="en-US" sz="3300" spc="-5" dirty="0">
                    <a:latin typeface="Arial"/>
                    <a:cs typeface="Arial"/>
                  </a:rPr>
                  <a:t> of the </a:t>
                </a:r>
                <a:r>
                  <a:rPr lang="en-US" sz="3300" spc="-5" dirty="0" err="1">
                    <a:latin typeface="Arial"/>
                    <a:cs typeface="Arial"/>
                  </a:rPr>
                  <a:t>RandHound</a:t>
                </a:r>
                <a:r>
                  <a:rPr lang="en-US" sz="3300" spc="-5" dirty="0">
                    <a:latin typeface="Arial"/>
                    <a:cs typeface="Arial"/>
                  </a:rPr>
                  <a:t> protocol run.</a:t>
                </a:r>
              </a:p>
              <a:p>
                <a:pPr marL="923290" marR="5080" indent="-911225">
                  <a:lnSpc>
                    <a:spcPts val="5000"/>
                  </a:lnSpc>
                </a:pPr>
                <a:r>
                  <a:rPr lang="en-US" sz="3300" spc="-5" dirty="0">
                    <a:latin typeface="Arial"/>
                    <a:cs typeface="Arial"/>
                  </a:rPr>
                  <a:t>	3.	If the elected node fails to start </a:t>
                </a:r>
                <a:r>
                  <a:rPr lang="en-US" sz="3300" spc="-5" dirty="0" err="1">
                    <a:latin typeface="Arial"/>
                    <a:cs typeface="Arial"/>
                  </a:rPr>
                  <a:t>RandHound</a:t>
                </a:r>
                <a:r>
                  <a:rPr lang="en-US" sz="3300" spc="-5" dirty="0">
                    <a:latin typeface="Arial"/>
                    <a:cs typeface="Arial"/>
                  </a:rPr>
                  <a:t> within another </a:t>
                </a:r>
                <a14:m>
                  <m:oMath xmlns:m="http://schemas.openxmlformats.org/officeDocument/2006/math">
                    <m:r>
                      <a:rPr lang="en-US" sz="3300" i="1" spc="-5" dirty="0" smtClean="0">
                        <a:latin typeface="Cambria Math" panose="02040503050406030204" pitchFamily="18" charset="0"/>
                        <a:cs typeface="Arial"/>
                      </a:rPr>
                      <m:t>∆</m:t>
                    </m:r>
                  </m:oMath>
                </a14:m>
                <a:r>
                  <a:rPr lang="en-US" sz="3300" spc="-5" dirty="0">
                    <a:latin typeface="Arial"/>
                    <a:cs typeface="Arial"/>
                  </a:rPr>
                  <a:t>, validators consider the current run as failed and </a:t>
                </a:r>
                <a:r>
                  <a:rPr lang="en-US" altLang="zh-CN" sz="3300" u="sng" spc="-5" dirty="0">
                    <a:latin typeface="Arial"/>
                    <a:cs typeface="Arial"/>
                  </a:rPr>
                  <a:t>exclude</a:t>
                </a:r>
                <a:r>
                  <a:rPr lang="en-US" sz="3300" spc="-5" dirty="0">
                    <a:latin typeface="Arial"/>
                    <a:cs typeface="Arial"/>
                  </a:rPr>
                  <a:t> this validator for the rest of the epoch. </a:t>
                </a:r>
              </a:p>
              <a:p>
                <a:pPr marL="923290" marR="5080" indent="-911225">
                  <a:lnSpc>
                    <a:spcPts val="5000"/>
                  </a:lnSpc>
                </a:pPr>
                <a:r>
                  <a:rPr lang="en-US" sz="3300" spc="-5" dirty="0">
                    <a:latin typeface="Arial"/>
                    <a:cs typeface="Arial"/>
                  </a:rPr>
                  <a:t>	4. 	In this case, the validators increase the view number to </a:t>
                </a:r>
                <a14:m>
                  <m:oMath xmlns:m="http://schemas.openxmlformats.org/officeDocument/2006/math">
                    <m:r>
                      <a:rPr lang="en-US" sz="3300" i="1" spc="-5" dirty="0" smtClean="0">
                        <a:latin typeface="Cambria Math" panose="02040503050406030204" pitchFamily="18" charset="0"/>
                        <a:cs typeface="Arial"/>
                      </a:rPr>
                      <m:t>𝑣</m:t>
                    </m:r>
                    <m:r>
                      <a:rPr lang="en-US" sz="3300" i="1" spc="-5" dirty="0" smtClean="0">
                        <a:latin typeface="Cambria Math" panose="02040503050406030204" pitchFamily="18" charset="0"/>
                        <a:cs typeface="Arial"/>
                      </a:rPr>
                      <m:t> + 1 </m:t>
                    </m:r>
                  </m:oMath>
                </a14:m>
                <a:r>
                  <a:rPr lang="en-US" sz="3300" spc="-5" dirty="0">
                    <a:latin typeface="Arial"/>
                    <a:cs typeface="Arial"/>
                  </a:rPr>
                  <a:t>and re-run the leader election . </a:t>
                </a:r>
              </a:p>
              <a:p>
                <a:pPr marL="923290" marR="5080" indent="-911225">
                  <a:lnSpc>
                    <a:spcPts val="5000"/>
                  </a:lnSpc>
                </a:pPr>
                <a:r>
                  <a:rPr lang="en-US" sz="3300" spc="-5" dirty="0">
                    <a:latin typeface="Arial"/>
                    <a:cs typeface="Arial"/>
                  </a:rPr>
                  <a:t>	</a:t>
                </a:r>
                <a:endParaRPr sz="3300" u="sng" dirty="0">
                  <a:solidFill>
                    <a:srgbClr val="C00000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9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2530475"/>
                <a:ext cx="14478000" cy="8271688"/>
              </a:xfrm>
              <a:prstGeom prst="rect">
                <a:avLst/>
              </a:prstGeom>
              <a:blipFill>
                <a:blip r:embed="rId3"/>
                <a:stretch>
                  <a:fillRect t="-737" r="-1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8E03FBC-03F7-44EB-9950-79915571E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3250" y="3521075"/>
            <a:ext cx="3109172" cy="47859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06952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6940" y="854075"/>
            <a:ext cx="20113969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8000" spc="65" dirty="0" err="1"/>
              <a:t>Sharding</a:t>
            </a:r>
            <a:r>
              <a:rPr lang="en-US" sz="8000" spc="65" dirty="0"/>
              <a:t> via distributed randomness</a:t>
            </a:r>
            <a:endParaRPr sz="8000" spc="6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9"/>
              <p:cNvSpPr txBox="1"/>
              <p:nvPr/>
            </p:nvSpPr>
            <p:spPr>
              <a:xfrm>
                <a:off x="831850" y="2606675"/>
                <a:ext cx="17906999" cy="378328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923290" marR="5080" indent="-911225">
                  <a:lnSpc>
                    <a:spcPts val="5000"/>
                  </a:lnSpc>
                </a:pPr>
                <a:r>
                  <a:rPr lang="en-US" sz="3300" spc="-5" dirty="0">
                    <a:latin typeface="Arial"/>
                    <a:cs typeface="Arial"/>
                  </a:rPr>
                  <a:t>	</a:t>
                </a:r>
                <a:r>
                  <a:rPr lang="en-US" sz="3600" spc="-5" dirty="0">
                    <a:latin typeface="Arial"/>
                    <a:cs typeface="Arial"/>
                  </a:rPr>
                  <a:t>Once the validators have successfully </a:t>
                </a:r>
                <a:r>
                  <a:rPr lang="en-US" sz="3600" u="sng" spc="-5" dirty="0">
                    <a:latin typeface="Arial"/>
                    <a:cs typeface="Arial"/>
                  </a:rPr>
                  <a:t>completed a run of </a:t>
                </a:r>
                <a:r>
                  <a:rPr lang="en-US" sz="3600" u="sng" spc="-5" dirty="0" err="1">
                    <a:latin typeface="Arial"/>
                    <a:cs typeface="Arial"/>
                  </a:rPr>
                  <a:t>RandHound</a:t>
                </a:r>
                <a:r>
                  <a:rPr lang="en-US" sz="3600" spc="-5" dirty="0">
                    <a:latin typeface="Arial"/>
                    <a:cs typeface="Arial"/>
                  </a:rPr>
                  <a:t> and the leader has </a:t>
                </a:r>
                <a:r>
                  <a:rPr lang="en-US" sz="3600" u="sng" spc="-5" dirty="0">
                    <a:latin typeface="Arial"/>
                    <a:cs typeface="Arial"/>
                  </a:rPr>
                  <a:t>broadcast </a:t>
                </a:r>
                <a14:m>
                  <m:oMath xmlns:m="http://schemas.openxmlformats.org/officeDocument/2006/math">
                    <m:r>
                      <a:rPr lang="en-US" sz="3600" b="1" i="1" u="sng" spc="-5" dirty="0" smtClean="0">
                        <a:latin typeface="Cambria Math" panose="02040503050406030204" pitchFamily="18" charset="0"/>
                        <a:cs typeface="Arial"/>
                      </a:rPr>
                      <m:t>𝒓𝒏𝒅</m:t>
                    </m:r>
                    <m:r>
                      <a:rPr lang="en-US" sz="3600" b="1" i="1" u="sng" spc="-5" baseline="-25000" dirty="0" err="1" smtClean="0">
                        <a:latin typeface="Cambria Math" panose="02040503050406030204" pitchFamily="18" charset="0"/>
                        <a:cs typeface="Arial"/>
                      </a:rPr>
                      <m:t>𝒆</m:t>
                    </m:r>
                  </m:oMath>
                </a14:m>
                <a:r>
                  <a:rPr lang="en-US" sz="3600" u="sng" spc="-5" dirty="0">
                    <a:latin typeface="Arial"/>
                    <a:cs typeface="Arial"/>
                  </a:rPr>
                  <a:t> </a:t>
                </a:r>
                <a:r>
                  <a:rPr lang="en-US" sz="3600" spc="-5" dirty="0">
                    <a:latin typeface="Arial"/>
                    <a:cs typeface="Arial"/>
                  </a:rPr>
                  <a:t>together with its correctness proof</a:t>
                </a:r>
                <a:endParaRPr lang="en-US" sz="3300" spc="-5" dirty="0">
                  <a:latin typeface="Arial"/>
                  <a:cs typeface="Arial"/>
                </a:endParaRPr>
              </a:p>
              <a:p>
                <a:pPr marL="923290" marR="5080" indent="-911225">
                  <a:lnSpc>
                    <a:spcPts val="5000"/>
                  </a:lnSpc>
                </a:pPr>
                <a:r>
                  <a:rPr lang="en-US" sz="3300" spc="-5" dirty="0">
                    <a:latin typeface="Arial"/>
                    <a:cs typeface="Arial"/>
                  </a:rPr>
                  <a:t>		</a:t>
                </a:r>
                <a:r>
                  <a:rPr lang="en-US" sz="4000" b="1" spc="-5" dirty="0">
                    <a:latin typeface="Arial"/>
                    <a:cs typeface="Arial"/>
                  </a:rPr>
                  <a:t>∙</a:t>
                </a:r>
                <a:r>
                  <a:rPr lang="en-US" sz="3300" spc="-5" dirty="0">
                    <a:latin typeface="Arial"/>
                    <a:cs typeface="Arial"/>
                  </a:rPr>
                  <a:t> each of the </a:t>
                </a:r>
                <a14:m>
                  <m:oMath xmlns:m="http://schemas.openxmlformats.org/officeDocument/2006/math">
                    <m:r>
                      <a:rPr lang="en-US" sz="3300" i="1" spc="-5" dirty="0" smtClean="0">
                        <a:latin typeface="Cambria Math" panose="02040503050406030204" pitchFamily="18" charset="0"/>
                        <a:cs typeface="Arial"/>
                      </a:rPr>
                      <m:t>𝑛</m:t>
                    </m:r>
                  </m:oMath>
                </a14:m>
                <a:r>
                  <a:rPr lang="en-US" sz="3300" spc="-5" dirty="0">
                    <a:latin typeface="Arial"/>
                    <a:cs typeface="Arial"/>
                  </a:rPr>
                  <a:t> properly registered validators can first verify </a:t>
                </a:r>
              </a:p>
              <a:p>
                <a:pPr marL="923290" marR="5080" indent="-911225">
                  <a:lnSpc>
                    <a:spcPts val="5000"/>
                  </a:lnSpc>
                </a:pPr>
                <a:r>
                  <a:rPr lang="en-US" sz="3300" spc="-5" dirty="0">
                    <a:latin typeface="Arial"/>
                    <a:cs typeface="Arial"/>
                  </a:rPr>
                  <a:t>		</a:t>
                </a:r>
                <a:r>
                  <a:rPr lang="en-US" altLang="zh-CN" sz="4000" b="1" spc="-5" dirty="0">
                    <a:latin typeface="Arial"/>
                    <a:cs typeface="Arial"/>
                  </a:rPr>
                  <a:t>∙</a:t>
                </a:r>
                <a:r>
                  <a:rPr lang="en-US" altLang="zh-CN" sz="3300" spc="-5" dirty="0">
                    <a:latin typeface="Arial"/>
                    <a:cs typeface="Arial"/>
                  </a:rPr>
                  <a:t> </a:t>
                </a:r>
                <a:r>
                  <a:rPr lang="en-US" sz="3300" spc="-5" dirty="0">
                    <a:latin typeface="Arial"/>
                    <a:cs typeface="Arial"/>
                  </a:rPr>
                  <a:t>then use </a:t>
                </a:r>
                <a14:m>
                  <m:oMath xmlns:m="http://schemas.openxmlformats.org/officeDocument/2006/math">
                    <m:r>
                      <a:rPr lang="en-US" sz="3300" i="1" spc="-5" dirty="0" smtClean="0">
                        <a:latin typeface="Cambria Math" panose="02040503050406030204" pitchFamily="18" charset="0"/>
                        <a:cs typeface="Arial"/>
                      </a:rPr>
                      <m:t>𝑟𝑛𝑑</m:t>
                    </m:r>
                    <m:r>
                      <a:rPr lang="en-US" sz="3300" i="1" spc="-5" baseline="-25000" dirty="0" err="1" smtClean="0">
                        <a:latin typeface="Cambria Math" panose="02040503050406030204" pitchFamily="18" charset="0"/>
                        <a:cs typeface="Arial"/>
                      </a:rPr>
                      <m:t>𝑒</m:t>
                    </m:r>
                  </m:oMath>
                </a14:m>
                <a:r>
                  <a:rPr lang="en-US" sz="3300" spc="-5" dirty="0">
                    <a:latin typeface="Arial"/>
                    <a:cs typeface="Arial"/>
                  </a:rPr>
                  <a:t> to compute a permutation </a:t>
                </a:r>
                <a14:m>
                  <m:oMath xmlns:m="http://schemas.openxmlformats.org/officeDocument/2006/math">
                    <m:r>
                      <a:rPr lang="en-US" sz="3300" i="1" spc="-5" dirty="0" smtClean="0">
                        <a:latin typeface="Cambria Math" panose="02040503050406030204" pitchFamily="18" charset="0"/>
                        <a:cs typeface="Arial"/>
                      </a:rPr>
                      <m:t>𝜋</m:t>
                    </m:r>
                    <m:r>
                      <a:rPr lang="en-US" sz="3300" i="1" spc="-5" baseline="-25000" dirty="0" smtClean="0">
                        <a:latin typeface="Cambria Math" panose="02040503050406030204" pitchFamily="18" charset="0"/>
                        <a:cs typeface="Arial"/>
                      </a:rPr>
                      <m:t>𝑒</m:t>
                    </m:r>
                  </m:oMath>
                </a14:m>
                <a:r>
                  <a:rPr lang="en-US" sz="3300" spc="-5" dirty="0">
                    <a:latin typeface="Arial"/>
                    <a:cs typeface="Arial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300" i="1" spc="-5" dirty="0" smtClean="0">
                        <a:latin typeface="Cambria Math" panose="02040503050406030204" pitchFamily="18" charset="0"/>
                        <a:cs typeface="Arial"/>
                      </a:rPr>
                      <m:t>1, …. ,</m:t>
                    </m:r>
                    <m:r>
                      <a:rPr lang="en-US" sz="3300" i="1" spc="-5" dirty="0" smtClean="0">
                        <a:latin typeface="Cambria Math" panose="02040503050406030204" pitchFamily="18" charset="0"/>
                        <a:cs typeface="Arial"/>
                      </a:rPr>
                      <m:t>𝑛</m:t>
                    </m:r>
                    <m:r>
                      <a:rPr lang="en-US" sz="3300" i="1" spc="-5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endParaRPr lang="en-US" sz="3300" spc="-5" dirty="0">
                  <a:latin typeface="Arial"/>
                  <a:cs typeface="Arial"/>
                </a:endParaRPr>
              </a:p>
              <a:p>
                <a:pPr marL="923290" marR="5080" indent="-911225">
                  <a:lnSpc>
                    <a:spcPts val="5000"/>
                  </a:lnSpc>
                </a:pPr>
                <a:r>
                  <a:rPr lang="en-US" sz="3300" spc="-5" dirty="0">
                    <a:latin typeface="Arial"/>
                    <a:cs typeface="Arial"/>
                  </a:rPr>
                  <a:t>		</a:t>
                </a:r>
                <a:r>
                  <a:rPr lang="en-US" altLang="zh-CN" sz="4000" b="1" spc="-5" dirty="0">
                    <a:latin typeface="Arial"/>
                    <a:cs typeface="Arial"/>
                  </a:rPr>
                  <a:t>∙</a:t>
                </a:r>
                <a:r>
                  <a:rPr lang="en-US" altLang="zh-CN" sz="3300" spc="-5" dirty="0">
                    <a:latin typeface="Arial"/>
                    <a:cs typeface="Arial"/>
                  </a:rPr>
                  <a:t> </a:t>
                </a:r>
                <a:r>
                  <a:rPr lang="en-US" sz="3300" spc="-5" dirty="0">
                    <a:latin typeface="Arial"/>
                    <a:cs typeface="Arial"/>
                  </a:rPr>
                  <a:t>subdivide the result into </a:t>
                </a:r>
                <a14:m>
                  <m:oMath xmlns:m="http://schemas.openxmlformats.org/officeDocument/2006/math">
                    <m:r>
                      <a:rPr lang="en-US" sz="3300" i="1" spc="-5" dirty="0" smtClean="0"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</m:oMath>
                </a14:m>
                <a:r>
                  <a:rPr lang="en-US" sz="3300" spc="-5" dirty="0">
                    <a:latin typeface="Arial"/>
                    <a:cs typeface="Arial"/>
                  </a:rPr>
                  <a:t> approximately equally-sized buckets, thereby determining 	its assignment of nodes to shards.</a:t>
                </a:r>
                <a:endParaRPr sz="3300" u="sng" dirty="0">
                  <a:solidFill>
                    <a:srgbClr val="C00000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9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0" y="2606675"/>
                <a:ext cx="17906999" cy="3783280"/>
              </a:xfrm>
              <a:prstGeom prst="rect">
                <a:avLst/>
              </a:prstGeom>
              <a:blipFill>
                <a:blip r:embed="rId3"/>
                <a:stretch>
                  <a:fillRect t="-2903" r="-919" b="-5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38DC7F4F-CA73-411D-88A0-3F541E648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250" y="6671995"/>
            <a:ext cx="8755591" cy="3783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87685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026" y="988602"/>
            <a:ext cx="14537055" cy="145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Shard </a:t>
            </a:r>
            <a:r>
              <a:rPr spc="-45" dirty="0"/>
              <a:t>Validator</a:t>
            </a:r>
            <a:r>
              <a:rPr spc="-10" dirty="0"/>
              <a:t> </a:t>
            </a:r>
            <a:r>
              <a:rPr spc="65" dirty="0"/>
              <a:t>Assignment</a:t>
            </a:r>
          </a:p>
        </p:txBody>
      </p:sp>
      <p:sp>
        <p:nvSpPr>
          <p:cNvPr id="3" name="object 3"/>
          <p:cNvSpPr/>
          <p:nvPr/>
        </p:nvSpPr>
        <p:spPr>
          <a:xfrm>
            <a:off x="9868810" y="4778650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29" h="367029">
                <a:moveTo>
                  <a:pt x="183240" y="0"/>
                </a:moveTo>
                <a:lnTo>
                  <a:pt x="136756" y="5963"/>
                </a:lnTo>
                <a:lnTo>
                  <a:pt x="92742" y="23853"/>
                </a:lnTo>
                <a:lnTo>
                  <a:pt x="53669" y="53669"/>
                </a:lnTo>
                <a:lnTo>
                  <a:pt x="23853" y="92742"/>
                </a:lnTo>
                <a:lnTo>
                  <a:pt x="5963" y="136756"/>
                </a:lnTo>
                <a:lnTo>
                  <a:pt x="0" y="183240"/>
                </a:lnTo>
                <a:lnTo>
                  <a:pt x="5963" y="229723"/>
                </a:lnTo>
                <a:lnTo>
                  <a:pt x="23853" y="273737"/>
                </a:lnTo>
                <a:lnTo>
                  <a:pt x="53669" y="312811"/>
                </a:lnTo>
                <a:lnTo>
                  <a:pt x="92742" y="342627"/>
                </a:lnTo>
                <a:lnTo>
                  <a:pt x="136756" y="360517"/>
                </a:lnTo>
                <a:lnTo>
                  <a:pt x="183240" y="366480"/>
                </a:lnTo>
                <a:lnTo>
                  <a:pt x="229723" y="360517"/>
                </a:lnTo>
                <a:lnTo>
                  <a:pt x="273737" y="342627"/>
                </a:lnTo>
                <a:lnTo>
                  <a:pt x="312811" y="312811"/>
                </a:lnTo>
                <a:lnTo>
                  <a:pt x="342627" y="273737"/>
                </a:lnTo>
                <a:lnTo>
                  <a:pt x="360517" y="229723"/>
                </a:lnTo>
                <a:lnTo>
                  <a:pt x="366480" y="183240"/>
                </a:lnTo>
                <a:lnTo>
                  <a:pt x="360517" y="136756"/>
                </a:lnTo>
                <a:lnTo>
                  <a:pt x="342627" y="92742"/>
                </a:lnTo>
                <a:lnTo>
                  <a:pt x="312811" y="53669"/>
                </a:lnTo>
                <a:lnTo>
                  <a:pt x="273737" y="23853"/>
                </a:lnTo>
                <a:lnTo>
                  <a:pt x="229723" y="5963"/>
                </a:lnTo>
                <a:lnTo>
                  <a:pt x="183240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68809" y="4778650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29" h="367029">
                <a:moveTo>
                  <a:pt x="312811" y="53669"/>
                </a:moveTo>
                <a:lnTo>
                  <a:pt x="342627" y="92743"/>
                </a:lnTo>
                <a:lnTo>
                  <a:pt x="360517" y="136756"/>
                </a:lnTo>
                <a:lnTo>
                  <a:pt x="366480" y="183240"/>
                </a:lnTo>
                <a:lnTo>
                  <a:pt x="360517" y="229724"/>
                </a:lnTo>
                <a:lnTo>
                  <a:pt x="342627" y="273737"/>
                </a:lnTo>
                <a:lnTo>
                  <a:pt x="312811" y="312811"/>
                </a:lnTo>
                <a:lnTo>
                  <a:pt x="273737" y="342627"/>
                </a:lnTo>
                <a:lnTo>
                  <a:pt x="229724" y="360517"/>
                </a:lnTo>
                <a:lnTo>
                  <a:pt x="183240" y="366480"/>
                </a:lnTo>
                <a:lnTo>
                  <a:pt x="136756" y="360517"/>
                </a:lnTo>
                <a:lnTo>
                  <a:pt x="92743" y="342627"/>
                </a:lnTo>
                <a:lnTo>
                  <a:pt x="53669" y="312811"/>
                </a:lnTo>
                <a:lnTo>
                  <a:pt x="23853" y="273737"/>
                </a:lnTo>
                <a:lnTo>
                  <a:pt x="5963" y="229724"/>
                </a:lnTo>
                <a:lnTo>
                  <a:pt x="0" y="183240"/>
                </a:lnTo>
                <a:lnTo>
                  <a:pt x="5963" y="136756"/>
                </a:lnTo>
                <a:lnTo>
                  <a:pt x="23853" y="92743"/>
                </a:lnTo>
                <a:lnTo>
                  <a:pt x="53669" y="53669"/>
                </a:lnTo>
                <a:lnTo>
                  <a:pt x="92743" y="23853"/>
                </a:lnTo>
                <a:lnTo>
                  <a:pt x="136756" y="5963"/>
                </a:lnTo>
                <a:lnTo>
                  <a:pt x="183240" y="0"/>
                </a:lnTo>
                <a:lnTo>
                  <a:pt x="229724" y="5963"/>
                </a:lnTo>
                <a:lnTo>
                  <a:pt x="273737" y="23853"/>
                </a:lnTo>
                <a:lnTo>
                  <a:pt x="312811" y="53669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44480" y="6407069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30" h="367029">
                <a:moveTo>
                  <a:pt x="183241" y="0"/>
                </a:moveTo>
                <a:lnTo>
                  <a:pt x="136757" y="5963"/>
                </a:lnTo>
                <a:lnTo>
                  <a:pt x="92743" y="23853"/>
                </a:lnTo>
                <a:lnTo>
                  <a:pt x="53670" y="53669"/>
                </a:lnTo>
                <a:lnTo>
                  <a:pt x="23853" y="92742"/>
                </a:lnTo>
                <a:lnTo>
                  <a:pt x="5963" y="136756"/>
                </a:lnTo>
                <a:lnTo>
                  <a:pt x="0" y="183240"/>
                </a:lnTo>
                <a:lnTo>
                  <a:pt x="5963" y="229723"/>
                </a:lnTo>
                <a:lnTo>
                  <a:pt x="23853" y="273737"/>
                </a:lnTo>
                <a:lnTo>
                  <a:pt x="53670" y="312811"/>
                </a:lnTo>
                <a:lnTo>
                  <a:pt x="92743" y="342627"/>
                </a:lnTo>
                <a:lnTo>
                  <a:pt x="136757" y="360517"/>
                </a:lnTo>
                <a:lnTo>
                  <a:pt x="183241" y="366480"/>
                </a:lnTo>
                <a:lnTo>
                  <a:pt x="229724" y="360517"/>
                </a:lnTo>
                <a:lnTo>
                  <a:pt x="273738" y="342627"/>
                </a:lnTo>
                <a:lnTo>
                  <a:pt x="312811" y="312811"/>
                </a:lnTo>
                <a:lnTo>
                  <a:pt x="342628" y="273737"/>
                </a:lnTo>
                <a:lnTo>
                  <a:pt x="360517" y="229723"/>
                </a:lnTo>
                <a:lnTo>
                  <a:pt x="366481" y="183240"/>
                </a:lnTo>
                <a:lnTo>
                  <a:pt x="360517" y="136756"/>
                </a:lnTo>
                <a:lnTo>
                  <a:pt x="342628" y="92742"/>
                </a:lnTo>
                <a:lnTo>
                  <a:pt x="312811" y="53669"/>
                </a:lnTo>
                <a:lnTo>
                  <a:pt x="273738" y="23853"/>
                </a:lnTo>
                <a:lnTo>
                  <a:pt x="229724" y="5963"/>
                </a:lnTo>
                <a:lnTo>
                  <a:pt x="183241" y="0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44480" y="6407069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30" h="367029">
                <a:moveTo>
                  <a:pt x="312811" y="312811"/>
                </a:moveTo>
                <a:lnTo>
                  <a:pt x="273737" y="342627"/>
                </a:lnTo>
                <a:lnTo>
                  <a:pt x="229724" y="360517"/>
                </a:lnTo>
                <a:lnTo>
                  <a:pt x="183240" y="366480"/>
                </a:lnTo>
                <a:lnTo>
                  <a:pt x="136756" y="360517"/>
                </a:lnTo>
                <a:lnTo>
                  <a:pt x="92743" y="342627"/>
                </a:lnTo>
                <a:lnTo>
                  <a:pt x="53669" y="312811"/>
                </a:lnTo>
                <a:lnTo>
                  <a:pt x="23853" y="273737"/>
                </a:lnTo>
                <a:lnTo>
                  <a:pt x="5963" y="229724"/>
                </a:lnTo>
                <a:lnTo>
                  <a:pt x="0" y="183240"/>
                </a:lnTo>
                <a:lnTo>
                  <a:pt x="5963" y="136756"/>
                </a:lnTo>
                <a:lnTo>
                  <a:pt x="23853" y="92743"/>
                </a:lnTo>
                <a:lnTo>
                  <a:pt x="53669" y="53669"/>
                </a:lnTo>
                <a:lnTo>
                  <a:pt x="92743" y="23853"/>
                </a:lnTo>
                <a:lnTo>
                  <a:pt x="136756" y="5963"/>
                </a:lnTo>
                <a:lnTo>
                  <a:pt x="183240" y="0"/>
                </a:lnTo>
                <a:lnTo>
                  <a:pt x="229724" y="5963"/>
                </a:lnTo>
                <a:lnTo>
                  <a:pt x="273737" y="23853"/>
                </a:lnTo>
                <a:lnTo>
                  <a:pt x="312811" y="53669"/>
                </a:lnTo>
                <a:lnTo>
                  <a:pt x="342627" y="92743"/>
                </a:lnTo>
                <a:lnTo>
                  <a:pt x="360517" y="136756"/>
                </a:lnTo>
                <a:lnTo>
                  <a:pt x="366480" y="183240"/>
                </a:lnTo>
                <a:lnTo>
                  <a:pt x="360517" y="229724"/>
                </a:lnTo>
                <a:lnTo>
                  <a:pt x="342627" y="273737"/>
                </a:lnTo>
                <a:lnTo>
                  <a:pt x="312811" y="312811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44480" y="4943763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30" h="367029">
                <a:moveTo>
                  <a:pt x="183241" y="0"/>
                </a:moveTo>
                <a:lnTo>
                  <a:pt x="136757" y="5963"/>
                </a:lnTo>
                <a:lnTo>
                  <a:pt x="92743" y="23853"/>
                </a:lnTo>
                <a:lnTo>
                  <a:pt x="53670" y="53669"/>
                </a:lnTo>
                <a:lnTo>
                  <a:pt x="23853" y="92742"/>
                </a:lnTo>
                <a:lnTo>
                  <a:pt x="5963" y="136756"/>
                </a:lnTo>
                <a:lnTo>
                  <a:pt x="0" y="183240"/>
                </a:lnTo>
                <a:lnTo>
                  <a:pt x="5963" y="229723"/>
                </a:lnTo>
                <a:lnTo>
                  <a:pt x="23853" y="273737"/>
                </a:lnTo>
                <a:lnTo>
                  <a:pt x="53670" y="312811"/>
                </a:lnTo>
                <a:lnTo>
                  <a:pt x="92743" y="342627"/>
                </a:lnTo>
                <a:lnTo>
                  <a:pt x="136757" y="360517"/>
                </a:lnTo>
                <a:lnTo>
                  <a:pt x="183241" y="366480"/>
                </a:lnTo>
                <a:lnTo>
                  <a:pt x="229724" y="360517"/>
                </a:lnTo>
                <a:lnTo>
                  <a:pt x="273738" y="342627"/>
                </a:lnTo>
                <a:lnTo>
                  <a:pt x="312811" y="312811"/>
                </a:lnTo>
                <a:lnTo>
                  <a:pt x="342628" y="273737"/>
                </a:lnTo>
                <a:lnTo>
                  <a:pt x="360517" y="229723"/>
                </a:lnTo>
                <a:lnTo>
                  <a:pt x="366481" y="183240"/>
                </a:lnTo>
                <a:lnTo>
                  <a:pt x="360517" y="136756"/>
                </a:lnTo>
                <a:lnTo>
                  <a:pt x="342628" y="92742"/>
                </a:lnTo>
                <a:lnTo>
                  <a:pt x="312811" y="53669"/>
                </a:lnTo>
                <a:lnTo>
                  <a:pt x="273738" y="23853"/>
                </a:lnTo>
                <a:lnTo>
                  <a:pt x="229724" y="5963"/>
                </a:lnTo>
                <a:lnTo>
                  <a:pt x="183241" y="0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44480" y="4943763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30" h="367029">
                <a:moveTo>
                  <a:pt x="312811" y="312811"/>
                </a:moveTo>
                <a:lnTo>
                  <a:pt x="273737" y="342627"/>
                </a:lnTo>
                <a:lnTo>
                  <a:pt x="229724" y="360517"/>
                </a:lnTo>
                <a:lnTo>
                  <a:pt x="183240" y="366480"/>
                </a:lnTo>
                <a:lnTo>
                  <a:pt x="136756" y="360517"/>
                </a:lnTo>
                <a:lnTo>
                  <a:pt x="92743" y="342627"/>
                </a:lnTo>
                <a:lnTo>
                  <a:pt x="53669" y="312811"/>
                </a:lnTo>
                <a:lnTo>
                  <a:pt x="23853" y="273737"/>
                </a:lnTo>
                <a:lnTo>
                  <a:pt x="5963" y="229724"/>
                </a:lnTo>
                <a:lnTo>
                  <a:pt x="0" y="183240"/>
                </a:lnTo>
                <a:lnTo>
                  <a:pt x="5963" y="136756"/>
                </a:lnTo>
                <a:lnTo>
                  <a:pt x="23853" y="92743"/>
                </a:lnTo>
                <a:lnTo>
                  <a:pt x="53669" y="53669"/>
                </a:lnTo>
                <a:lnTo>
                  <a:pt x="92743" y="23853"/>
                </a:lnTo>
                <a:lnTo>
                  <a:pt x="136756" y="5963"/>
                </a:lnTo>
                <a:lnTo>
                  <a:pt x="183240" y="0"/>
                </a:lnTo>
                <a:lnTo>
                  <a:pt x="229724" y="5963"/>
                </a:lnTo>
                <a:lnTo>
                  <a:pt x="273737" y="23853"/>
                </a:lnTo>
                <a:lnTo>
                  <a:pt x="312811" y="53669"/>
                </a:lnTo>
                <a:lnTo>
                  <a:pt x="342627" y="92743"/>
                </a:lnTo>
                <a:lnTo>
                  <a:pt x="360517" y="136756"/>
                </a:lnTo>
                <a:lnTo>
                  <a:pt x="366480" y="183240"/>
                </a:lnTo>
                <a:lnTo>
                  <a:pt x="360517" y="229724"/>
                </a:lnTo>
                <a:lnTo>
                  <a:pt x="342627" y="273737"/>
                </a:lnTo>
                <a:lnTo>
                  <a:pt x="312811" y="312811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86603" y="4943763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29" h="367029">
                <a:moveTo>
                  <a:pt x="183241" y="0"/>
                </a:moveTo>
                <a:lnTo>
                  <a:pt x="136757" y="5963"/>
                </a:lnTo>
                <a:lnTo>
                  <a:pt x="92743" y="23853"/>
                </a:lnTo>
                <a:lnTo>
                  <a:pt x="53670" y="53669"/>
                </a:lnTo>
                <a:lnTo>
                  <a:pt x="23853" y="92742"/>
                </a:lnTo>
                <a:lnTo>
                  <a:pt x="5963" y="136756"/>
                </a:lnTo>
                <a:lnTo>
                  <a:pt x="0" y="183240"/>
                </a:lnTo>
                <a:lnTo>
                  <a:pt x="5963" y="229723"/>
                </a:lnTo>
                <a:lnTo>
                  <a:pt x="23853" y="273737"/>
                </a:lnTo>
                <a:lnTo>
                  <a:pt x="53670" y="312811"/>
                </a:lnTo>
                <a:lnTo>
                  <a:pt x="92743" y="342627"/>
                </a:lnTo>
                <a:lnTo>
                  <a:pt x="136757" y="360517"/>
                </a:lnTo>
                <a:lnTo>
                  <a:pt x="183241" y="366480"/>
                </a:lnTo>
                <a:lnTo>
                  <a:pt x="229724" y="360517"/>
                </a:lnTo>
                <a:lnTo>
                  <a:pt x="273738" y="342627"/>
                </a:lnTo>
                <a:lnTo>
                  <a:pt x="312811" y="312811"/>
                </a:lnTo>
                <a:lnTo>
                  <a:pt x="342628" y="273737"/>
                </a:lnTo>
                <a:lnTo>
                  <a:pt x="360517" y="229723"/>
                </a:lnTo>
                <a:lnTo>
                  <a:pt x="366481" y="183240"/>
                </a:lnTo>
                <a:lnTo>
                  <a:pt x="360517" y="136756"/>
                </a:lnTo>
                <a:lnTo>
                  <a:pt x="342628" y="92742"/>
                </a:lnTo>
                <a:lnTo>
                  <a:pt x="312811" y="53669"/>
                </a:lnTo>
                <a:lnTo>
                  <a:pt x="273738" y="23853"/>
                </a:lnTo>
                <a:lnTo>
                  <a:pt x="229724" y="5963"/>
                </a:lnTo>
                <a:lnTo>
                  <a:pt x="183241" y="0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86604" y="4943763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29" h="367029">
                <a:moveTo>
                  <a:pt x="312811" y="312811"/>
                </a:moveTo>
                <a:lnTo>
                  <a:pt x="273737" y="342627"/>
                </a:lnTo>
                <a:lnTo>
                  <a:pt x="229724" y="360517"/>
                </a:lnTo>
                <a:lnTo>
                  <a:pt x="183240" y="366480"/>
                </a:lnTo>
                <a:lnTo>
                  <a:pt x="136756" y="360517"/>
                </a:lnTo>
                <a:lnTo>
                  <a:pt x="92743" y="342627"/>
                </a:lnTo>
                <a:lnTo>
                  <a:pt x="53669" y="312811"/>
                </a:lnTo>
                <a:lnTo>
                  <a:pt x="23853" y="273737"/>
                </a:lnTo>
                <a:lnTo>
                  <a:pt x="5963" y="229724"/>
                </a:lnTo>
                <a:lnTo>
                  <a:pt x="0" y="183240"/>
                </a:lnTo>
                <a:lnTo>
                  <a:pt x="5963" y="136756"/>
                </a:lnTo>
                <a:lnTo>
                  <a:pt x="23853" y="92743"/>
                </a:lnTo>
                <a:lnTo>
                  <a:pt x="53669" y="53669"/>
                </a:lnTo>
                <a:lnTo>
                  <a:pt x="92743" y="23853"/>
                </a:lnTo>
                <a:lnTo>
                  <a:pt x="136756" y="5963"/>
                </a:lnTo>
                <a:lnTo>
                  <a:pt x="183240" y="0"/>
                </a:lnTo>
                <a:lnTo>
                  <a:pt x="229724" y="5963"/>
                </a:lnTo>
                <a:lnTo>
                  <a:pt x="273737" y="23853"/>
                </a:lnTo>
                <a:lnTo>
                  <a:pt x="312811" y="53669"/>
                </a:lnTo>
                <a:lnTo>
                  <a:pt x="342627" y="92743"/>
                </a:lnTo>
                <a:lnTo>
                  <a:pt x="360517" y="136756"/>
                </a:lnTo>
                <a:lnTo>
                  <a:pt x="366480" y="183240"/>
                </a:lnTo>
                <a:lnTo>
                  <a:pt x="360517" y="229724"/>
                </a:lnTo>
                <a:lnTo>
                  <a:pt x="342627" y="273737"/>
                </a:lnTo>
                <a:lnTo>
                  <a:pt x="312811" y="312811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86603" y="5678034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29" h="367029">
                <a:moveTo>
                  <a:pt x="183241" y="0"/>
                </a:moveTo>
                <a:lnTo>
                  <a:pt x="136757" y="5963"/>
                </a:lnTo>
                <a:lnTo>
                  <a:pt x="92743" y="23853"/>
                </a:lnTo>
                <a:lnTo>
                  <a:pt x="53670" y="53669"/>
                </a:lnTo>
                <a:lnTo>
                  <a:pt x="23853" y="92742"/>
                </a:lnTo>
                <a:lnTo>
                  <a:pt x="5963" y="136756"/>
                </a:lnTo>
                <a:lnTo>
                  <a:pt x="0" y="183240"/>
                </a:lnTo>
                <a:lnTo>
                  <a:pt x="5963" y="229723"/>
                </a:lnTo>
                <a:lnTo>
                  <a:pt x="23853" y="273737"/>
                </a:lnTo>
                <a:lnTo>
                  <a:pt x="53670" y="312811"/>
                </a:lnTo>
                <a:lnTo>
                  <a:pt x="92743" y="342627"/>
                </a:lnTo>
                <a:lnTo>
                  <a:pt x="136757" y="360517"/>
                </a:lnTo>
                <a:lnTo>
                  <a:pt x="183241" y="366480"/>
                </a:lnTo>
                <a:lnTo>
                  <a:pt x="229724" y="360517"/>
                </a:lnTo>
                <a:lnTo>
                  <a:pt x="273738" y="342627"/>
                </a:lnTo>
                <a:lnTo>
                  <a:pt x="312811" y="312811"/>
                </a:lnTo>
                <a:lnTo>
                  <a:pt x="342628" y="273737"/>
                </a:lnTo>
                <a:lnTo>
                  <a:pt x="360517" y="229723"/>
                </a:lnTo>
                <a:lnTo>
                  <a:pt x="366481" y="183240"/>
                </a:lnTo>
                <a:lnTo>
                  <a:pt x="360517" y="136756"/>
                </a:lnTo>
                <a:lnTo>
                  <a:pt x="342628" y="92742"/>
                </a:lnTo>
                <a:lnTo>
                  <a:pt x="312811" y="53669"/>
                </a:lnTo>
                <a:lnTo>
                  <a:pt x="273738" y="23853"/>
                </a:lnTo>
                <a:lnTo>
                  <a:pt x="229724" y="5963"/>
                </a:lnTo>
                <a:lnTo>
                  <a:pt x="183241" y="0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86604" y="5678034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29" h="367029">
                <a:moveTo>
                  <a:pt x="312811" y="312811"/>
                </a:moveTo>
                <a:lnTo>
                  <a:pt x="273737" y="342627"/>
                </a:lnTo>
                <a:lnTo>
                  <a:pt x="229724" y="360517"/>
                </a:lnTo>
                <a:lnTo>
                  <a:pt x="183240" y="366480"/>
                </a:lnTo>
                <a:lnTo>
                  <a:pt x="136756" y="360517"/>
                </a:lnTo>
                <a:lnTo>
                  <a:pt x="92743" y="342627"/>
                </a:lnTo>
                <a:lnTo>
                  <a:pt x="53669" y="312811"/>
                </a:lnTo>
                <a:lnTo>
                  <a:pt x="23853" y="273737"/>
                </a:lnTo>
                <a:lnTo>
                  <a:pt x="5963" y="229724"/>
                </a:lnTo>
                <a:lnTo>
                  <a:pt x="0" y="183240"/>
                </a:lnTo>
                <a:lnTo>
                  <a:pt x="5963" y="136756"/>
                </a:lnTo>
                <a:lnTo>
                  <a:pt x="23853" y="92743"/>
                </a:lnTo>
                <a:lnTo>
                  <a:pt x="53669" y="53669"/>
                </a:lnTo>
                <a:lnTo>
                  <a:pt x="92743" y="23853"/>
                </a:lnTo>
                <a:lnTo>
                  <a:pt x="136756" y="5963"/>
                </a:lnTo>
                <a:lnTo>
                  <a:pt x="183240" y="0"/>
                </a:lnTo>
                <a:lnTo>
                  <a:pt x="229724" y="5963"/>
                </a:lnTo>
                <a:lnTo>
                  <a:pt x="273737" y="23853"/>
                </a:lnTo>
                <a:lnTo>
                  <a:pt x="312811" y="53669"/>
                </a:lnTo>
                <a:lnTo>
                  <a:pt x="342627" y="92743"/>
                </a:lnTo>
                <a:lnTo>
                  <a:pt x="360517" y="136756"/>
                </a:lnTo>
                <a:lnTo>
                  <a:pt x="366480" y="183240"/>
                </a:lnTo>
                <a:lnTo>
                  <a:pt x="360517" y="229724"/>
                </a:lnTo>
                <a:lnTo>
                  <a:pt x="342627" y="273737"/>
                </a:lnTo>
                <a:lnTo>
                  <a:pt x="312811" y="312811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44480" y="5678034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30" h="367029">
                <a:moveTo>
                  <a:pt x="183241" y="0"/>
                </a:moveTo>
                <a:lnTo>
                  <a:pt x="136757" y="5963"/>
                </a:lnTo>
                <a:lnTo>
                  <a:pt x="92743" y="23853"/>
                </a:lnTo>
                <a:lnTo>
                  <a:pt x="53670" y="53669"/>
                </a:lnTo>
                <a:lnTo>
                  <a:pt x="23853" y="92742"/>
                </a:lnTo>
                <a:lnTo>
                  <a:pt x="5963" y="136756"/>
                </a:lnTo>
                <a:lnTo>
                  <a:pt x="0" y="183240"/>
                </a:lnTo>
                <a:lnTo>
                  <a:pt x="5963" y="229723"/>
                </a:lnTo>
                <a:lnTo>
                  <a:pt x="23853" y="273737"/>
                </a:lnTo>
                <a:lnTo>
                  <a:pt x="53670" y="312811"/>
                </a:lnTo>
                <a:lnTo>
                  <a:pt x="92743" y="342627"/>
                </a:lnTo>
                <a:lnTo>
                  <a:pt x="136757" y="360517"/>
                </a:lnTo>
                <a:lnTo>
                  <a:pt x="183241" y="366480"/>
                </a:lnTo>
                <a:lnTo>
                  <a:pt x="229724" y="360517"/>
                </a:lnTo>
                <a:lnTo>
                  <a:pt x="273738" y="342627"/>
                </a:lnTo>
                <a:lnTo>
                  <a:pt x="312811" y="312811"/>
                </a:lnTo>
                <a:lnTo>
                  <a:pt x="342628" y="273737"/>
                </a:lnTo>
                <a:lnTo>
                  <a:pt x="360517" y="229723"/>
                </a:lnTo>
                <a:lnTo>
                  <a:pt x="366481" y="183240"/>
                </a:lnTo>
                <a:lnTo>
                  <a:pt x="360517" y="136756"/>
                </a:lnTo>
                <a:lnTo>
                  <a:pt x="342628" y="92742"/>
                </a:lnTo>
                <a:lnTo>
                  <a:pt x="312811" y="53669"/>
                </a:lnTo>
                <a:lnTo>
                  <a:pt x="273738" y="23853"/>
                </a:lnTo>
                <a:lnTo>
                  <a:pt x="229724" y="5963"/>
                </a:lnTo>
                <a:lnTo>
                  <a:pt x="183241" y="0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44480" y="5678034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30" h="367029">
                <a:moveTo>
                  <a:pt x="312811" y="312811"/>
                </a:moveTo>
                <a:lnTo>
                  <a:pt x="273737" y="342627"/>
                </a:lnTo>
                <a:lnTo>
                  <a:pt x="229724" y="360517"/>
                </a:lnTo>
                <a:lnTo>
                  <a:pt x="183240" y="366480"/>
                </a:lnTo>
                <a:lnTo>
                  <a:pt x="136756" y="360517"/>
                </a:lnTo>
                <a:lnTo>
                  <a:pt x="92743" y="342627"/>
                </a:lnTo>
                <a:lnTo>
                  <a:pt x="53669" y="312811"/>
                </a:lnTo>
                <a:lnTo>
                  <a:pt x="23853" y="273737"/>
                </a:lnTo>
                <a:lnTo>
                  <a:pt x="5963" y="229724"/>
                </a:lnTo>
                <a:lnTo>
                  <a:pt x="0" y="183240"/>
                </a:lnTo>
                <a:lnTo>
                  <a:pt x="5963" y="136756"/>
                </a:lnTo>
                <a:lnTo>
                  <a:pt x="23853" y="92743"/>
                </a:lnTo>
                <a:lnTo>
                  <a:pt x="53669" y="53669"/>
                </a:lnTo>
                <a:lnTo>
                  <a:pt x="92743" y="23853"/>
                </a:lnTo>
                <a:lnTo>
                  <a:pt x="136756" y="5963"/>
                </a:lnTo>
                <a:lnTo>
                  <a:pt x="183240" y="0"/>
                </a:lnTo>
                <a:lnTo>
                  <a:pt x="229724" y="5963"/>
                </a:lnTo>
                <a:lnTo>
                  <a:pt x="273737" y="23853"/>
                </a:lnTo>
                <a:lnTo>
                  <a:pt x="312811" y="53669"/>
                </a:lnTo>
                <a:lnTo>
                  <a:pt x="342627" y="92743"/>
                </a:lnTo>
                <a:lnTo>
                  <a:pt x="360517" y="136756"/>
                </a:lnTo>
                <a:lnTo>
                  <a:pt x="366480" y="183240"/>
                </a:lnTo>
                <a:lnTo>
                  <a:pt x="360517" y="229724"/>
                </a:lnTo>
                <a:lnTo>
                  <a:pt x="342627" y="273737"/>
                </a:lnTo>
                <a:lnTo>
                  <a:pt x="312811" y="312811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86603" y="4206875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29" h="367029">
                <a:moveTo>
                  <a:pt x="183241" y="0"/>
                </a:moveTo>
                <a:lnTo>
                  <a:pt x="136757" y="5963"/>
                </a:lnTo>
                <a:lnTo>
                  <a:pt x="92743" y="23853"/>
                </a:lnTo>
                <a:lnTo>
                  <a:pt x="53670" y="53669"/>
                </a:lnTo>
                <a:lnTo>
                  <a:pt x="23853" y="92742"/>
                </a:lnTo>
                <a:lnTo>
                  <a:pt x="5963" y="136756"/>
                </a:lnTo>
                <a:lnTo>
                  <a:pt x="0" y="183240"/>
                </a:lnTo>
                <a:lnTo>
                  <a:pt x="5963" y="229723"/>
                </a:lnTo>
                <a:lnTo>
                  <a:pt x="23853" y="273737"/>
                </a:lnTo>
                <a:lnTo>
                  <a:pt x="53670" y="312811"/>
                </a:lnTo>
                <a:lnTo>
                  <a:pt x="92743" y="342627"/>
                </a:lnTo>
                <a:lnTo>
                  <a:pt x="136757" y="360517"/>
                </a:lnTo>
                <a:lnTo>
                  <a:pt x="183241" y="366480"/>
                </a:lnTo>
                <a:lnTo>
                  <a:pt x="229724" y="360517"/>
                </a:lnTo>
                <a:lnTo>
                  <a:pt x="273738" y="342627"/>
                </a:lnTo>
                <a:lnTo>
                  <a:pt x="312811" y="312811"/>
                </a:lnTo>
                <a:lnTo>
                  <a:pt x="342628" y="273737"/>
                </a:lnTo>
                <a:lnTo>
                  <a:pt x="360517" y="229723"/>
                </a:lnTo>
                <a:lnTo>
                  <a:pt x="366481" y="183240"/>
                </a:lnTo>
                <a:lnTo>
                  <a:pt x="360517" y="136756"/>
                </a:lnTo>
                <a:lnTo>
                  <a:pt x="342628" y="92742"/>
                </a:lnTo>
                <a:lnTo>
                  <a:pt x="312811" y="53669"/>
                </a:lnTo>
                <a:lnTo>
                  <a:pt x="273738" y="23853"/>
                </a:lnTo>
                <a:lnTo>
                  <a:pt x="229724" y="5963"/>
                </a:lnTo>
                <a:lnTo>
                  <a:pt x="183241" y="0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86604" y="4206875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29" h="367029">
                <a:moveTo>
                  <a:pt x="312811" y="312811"/>
                </a:moveTo>
                <a:lnTo>
                  <a:pt x="273737" y="342627"/>
                </a:lnTo>
                <a:lnTo>
                  <a:pt x="229724" y="360517"/>
                </a:lnTo>
                <a:lnTo>
                  <a:pt x="183240" y="366480"/>
                </a:lnTo>
                <a:lnTo>
                  <a:pt x="136756" y="360517"/>
                </a:lnTo>
                <a:lnTo>
                  <a:pt x="92743" y="342627"/>
                </a:lnTo>
                <a:lnTo>
                  <a:pt x="53669" y="312811"/>
                </a:lnTo>
                <a:lnTo>
                  <a:pt x="23853" y="273737"/>
                </a:lnTo>
                <a:lnTo>
                  <a:pt x="5963" y="229724"/>
                </a:lnTo>
                <a:lnTo>
                  <a:pt x="0" y="183240"/>
                </a:lnTo>
                <a:lnTo>
                  <a:pt x="5963" y="136756"/>
                </a:lnTo>
                <a:lnTo>
                  <a:pt x="23853" y="92743"/>
                </a:lnTo>
                <a:lnTo>
                  <a:pt x="53669" y="53669"/>
                </a:lnTo>
                <a:lnTo>
                  <a:pt x="92743" y="23853"/>
                </a:lnTo>
                <a:lnTo>
                  <a:pt x="136756" y="5963"/>
                </a:lnTo>
                <a:lnTo>
                  <a:pt x="183240" y="0"/>
                </a:lnTo>
                <a:lnTo>
                  <a:pt x="229724" y="5963"/>
                </a:lnTo>
                <a:lnTo>
                  <a:pt x="273737" y="23853"/>
                </a:lnTo>
                <a:lnTo>
                  <a:pt x="312811" y="53669"/>
                </a:lnTo>
                <a:lnTo>
                  <a:pt x="342627" y="92743"/>
                </a:lnTo>
                <a:lnTo>
                  <a:pt x="360517" y="136756"/>
                </a:lnTo>
                <a:lnTo>
                  <a:pt x="366480" y="183240"/>
                </a:lnTo>
                <a:lnTo>
                  <a:pt x="360517" y="229724"/>
                </a:lnTo>
                <a:lnTo>
                  <a:pt x="342627" y="273737"/>
                </a:lnTo>
                <a:lnTo>
                  <a:pt x="312811" y="312811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44480" y="4206875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30" h="367029">
                <a:moveTo>
                  <a:pt x="183241" y="0"/>
                </a:moveTo>
                <a:lnTo>
                  <a:pt x="136757" y="5963"/>
                </a:lnTo>
                <a:lnTo>
                  <a:pt x="92743" y="23853"/>
                </a:lnTo>
                <a:lnTo>
                  <a:pt x="53670" y="53669"/>
                </a:lnTo>
                <a:lnTo>
                  <a:pt x="23853" y="92742"/>
                </a:lnTo>
                <a:lnTo>
                  <a:pt x="5963" y="136756"/>
                </a:lnTo>
                <a:lnTo>
                  <a:pt x="0" y="183240"/>
                </a:lnTo>
                <a:lnTo>
                  <a:pt x="5963" y="229723"/>
                </a:lnTo>
                <a:lnTo>
                  <a:pt x="23853" y="273737"/>
                </a:lnTo>
                <a:lnTo>
                  <a:pt x="53670" y="312811"/>
                </a:lnTo>
                <a:lnTo>
                  <a:pt x="92743" y="342627"/>
                </a:lnTo>
                <a:lnTo>
                  <a:pt x="136757" y="360517"/>
                </a:lnTo>
                <a:lnTo>
                  <a:pt x="183241" y="366480"/>
                </a:lnTo>
                <a:lnTo>
                  <a:pt x="229724" y="360517"/>
                </a:lnTo>
                <a:lnTo>
                  <a:pt x="273738" y="342627"/>
                </a:lnTo>
                <a:lnTo>
                  <a:pt x="312811" y="312811"/>
                </a:lnTo>
                <a:lnTo>
                  <a:pt x="342628" y="273737"/>
                </a:lnTo>
                <a:lnTo>
                  <a:pt x="360517" y="229723"/>
                </a:lnTo>
                <a:lnTo>
                  <a:pt x="366481" y="183240"/>
                </a:lnTo>
                <a:lnTo>
                  <a:pt x="360517" y="136756"/>
                </a:lnTo>
                <a:lnTo>
                  <a:pt x="342628" y="92742"/>
                </a:lnTo>
                <a:lnTo>
                  <a:pt x="312811" y="53669"/>
                </a:lnTo>
                <a:lnTo>
                  <a:pt x="273738" y="23853"/>
                </a:lnTo>
                <a:lnTo>
                  <a:pt x="229724" y="5963"/>
                </a:lnTo>
                <a:lnTo>
                  <a:pt x="183241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44480" y="4206875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30" h="367029">
                <a:moveTo>
                  <a:pt x="312811" y="312811"/>
                </a:moveTo>
                <a:lnTo>
                  <a:pt x="273737" y="342627"/>
                </a:lnTo>
                <a:lnTo>
                  <a:pt x="229724" y="360517"/>
                </a:lnTo>
                <a:lnTo>
                  <a:pt x="183240" y="366480"/>
                </a:lnTo>
                <a:lnTo>
                  <a:pt x="136756" y="360517"/>
                </a:lnTo>
                <a:lnTo>
                  <a:pt x="92743" y="342627"/>
                </a:lnTo>
                <a:lnTo>
                  <a:pt x="53669" y="312811"/>
                </a:lnTo>
                <a:lnTo>
                  <a:pt x="23853" y="273737"/>
                </a:lnTo>
                <a:lnTo>
                  <a:pt x="5963" y="229724"/>
                </a:lnTo>
                <a:lnTo>
                  <a:pt x="0" y="183240"/>
                </a:lnTo>
                <a:lnTo>
                  <a:pt x="5963" y="136756"/>
                </a:lnTo>
                <a:lnTo>
                  <a:pt x="23853" y="92743"/>
                </a:lnTo>
                <a:lnTo>
                  <a:pt x="53669" y="53669"/>
                </a:lnTo>
                <a:lnTo>
                  <a:pt x="92743" y="23853"/>
                </a:lnTo>
                <a:lnTo>
                  <a:pt x="136756" y="5963"/>
                </a:lnTo>
                <a:lnTo>
                  <a:pt x="183240" y="0"/>
                </a:lnTo>
                <a:lnTo>
                  <a:pt x="229724" y="5963"/>
                </a:lnTo>
                <a:lnTo>
                  <a:pt x="273737" y="23853"/>
                </a:lnTo>
                <a:lnTo>
                  <a:pt x="312811" y="53669"/>
                </a:lnTo>
                <a:lnTo>
                  <a:pt x="342627" y="92743"/>
                </a:lnTo>
                <a:lnTo>
                  <a:pt x="360517" y="136756"/>
                </a:lnTo>
                <a:lnTo>
                  <a:pt x="366480" y="183240"/>
                </a:lnTo>
                <a:lnTo>
                  <a:pt x="360517" y="229724"/>
                </a:lnTo>
                <a:lnTo>
                  <a:pt x="342627" y="273737"/>
                </a:lnTo>
                <a:lnTo>
                  <a:pt x="312811" y="312811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30732" y="2952525"/>
            <a:ext cx="448183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3290" marR="5080" indent="-911225">
              <a:lnSpc>
                <a:spcPct val="100000"/>
              </a:lnSpc>
            </a:pPr>
            <a:r>
              <a:rPr sz="3300" spc="-5" dirty="0">
                <a:latin typeface="Arial"/>
                <a:cs typeface="Arial"/>
              </a:rPr>
              <a:t>1. </a:t>
            </a:r>
            <a:r>
              <a:rPr sz="3300" spc="-80" dirty="0">
                <a:latin typeface="Arial"/>
                <a:cs typeface="Arial"/>
              </a:rPr>
              <a:t>Temp. </a:t>
            </a:r>
            <a:r>
              <a:rPr sz="3300" spc="25" dirty="0">
                <a:latin typeface="Arial"/>
                <a:cs typeface="Arial"/>
              </a:rPr>
              <a:t>leader</a:t>
            </a:r>
            <a:r>
              <a:rPr sz="3300" spc="-235" dirty="0">
                <a:latin typeface="Arial"/>
                <a:cs typeface="Arial"/>
              </a:rPr>
              <a:t> </a:t>
            </a:r>
            <a:r>
              <a:rPr sz="3300" spc="20" dirty="0">
                <a:latin typeface="Arial"/>
                <a:cs typeface="Arial"/>
              </a:rPr>
              <a:t>election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85410" y="5897880"/>
            <a:ext cx="675640" cy="518795"/>
          </a:xfrm>
          <a:custGeom>
            <a:avLst/>
            <a:gdLst/>
            <a:ahLst/>
            <a:cxnLst/>
            <a:rect l="l" t="t" r="r" b="b"/>
            <a:pathLst>
              <a:path w="675639" h="518795">
                <a:moveTo>
                  <a:pt x="308897" y="0"/>
                </a:moveTo>
                <a:lnTo>
                  <a:pt x="308897" y="176261"/>
                </a:lnTo>
                <a:lnTo>
                  <a:pt x="0" y="176261"/>
                </a:lnTo>
                <a:lnTo>
                  <a:pt x="0" y="342155"/>
                </a:lnTo>
                <a:lnTo>
                  <a:pt x="308897" y="342155"/>
                </a:lnTo>
                <a:lnTo>
                  <a:pt x="308897" y="518417"/>
                </a:lnTo>
                <a:lnTo>
                  <a:pt x="675378" y="259208"/>
                </a:lnTo>
                <a:lnTo>
                  <a:pt x="308897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781557" y="5974949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30" h="367029">
                <a:moveTo>
                  <a:pt x="183240" y="0"/>
                </a:moveTo>
                <a:lnTo>
                  <a:pt x="136755" y="5963"/>
                </a:lnTo>
                <a:lnTo>
                  <a:pt x="92741" y="23853"/>
                </a:lnTo>
                <a:lnTo>
                  <a:pt x="53668" y="53669"/>
                </a:lnTo>
                <a:lnTo>
                  <a:pt x="23852" y="92742"/>
                </a:lnTo>
                <a:lnTo>
                  <a:pt x="5963" y="136756"/>
                </a:lnTo>
                <a:lnTo>
                  <a:pt x="0" y="183240"/>
                </a:lnTo>
                <a:lnTo>
                  <a:pt x="5963" y="229723"/>
                </a:lnTo>
                <a:lnTo>
                  <a:pt x="23852" y="273737"/>
                </a:lnTo>
                <a:lnTo>
                  <a:pt x="53668" y="312811"/>
                </a:lnTo>
                <a:lnTo>
                  <a:pt x="92741" y="342627"/>
                </a:lnTo>
                <a:lnTo>
                  <a:pt x="136755" y="360517"/>
                </a:lnTo>
                <a:lnTo>
                  <a:pt x="183240" y="366480"/>
                </a:lnTo>
                <a:lnTo>
                  <a:pt x="229725" y="360517"/>
                </a:lnTo>
                <a:lnTo>
                  <a:pt x="273739" y="342627"/>
                </a:lnTo>
                <a:lnTo>
                  <a:pt x="312812" y="312811"/>
                </a:lnTo>
                <a:lnTo>
                  <a:pt x="342628" y="273737"/>
                </a:lnTo>
                <a:lnTo>
                  <a:pt x="360517" y="229723"/>
                </a:lnTo>
                <a:lnTo>
                  <a:pt x="366480" y="183240"/>
                </a:lnTo>
                <a:lnTo>
                  <a:pt x="360517" y="136756"/>
                </a:lnTo>
                <a:lnTo>
                  <a:pt x="342628" y="92742"/>
                </a:lnTo>
                <a:lnTo>
                  <a:pt x="312812" y="53669"/>
                </a:lnTo>
                <a:lnTo>
                  <a:pt x="273739" y="23853"/>
                </a:lnTo>
                <a:lnTo>
                  <a:pt x="229725" y="5963"/>
                </a:lnTo>
                <a:lnTo>
                  <a:pt x="18324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781561" y="5974948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30" h="367029">
                <a:moveTo>
                  <a:pt x="312811" y="312811"/>
                </a:moveTo>
                <a:lnTo>
                  <a:pt x="273737" y="342627"/>
                </a:lnTo>
                <a:lnTo>
                  <a:pt x="229724" y="360517"/>
                </a:lnTo>
                <a:lnTo>
                  <a:pt x="183240" y="366480"/>
                </a:lnTo>
                <a:lnTo>
                  <a:pt x="136756" y="360517"/>
                </a:lnTo>
                <a:lnTo>
                  <a:pt x="92743" y="342627"/>
                </a:lnTo>
                <a:lnTo>
                  <a:pt x="53669" y="312811"/>
                </a:lnTo>
                <a:lnTo>
                  <a:pt x="23853" y="273737"/>
                </a:lnTo>
                <a:lnTo>
                  <a:pt x="5963" y="229724"/>
                </a:lnTo>
                <a:lnTo>
                  <a:pt x="0" y="183240"/>
                </a:lnTo>
                <a:lnTo>
                  <a:pt x="5963" y="136756"/>
                </a:lnTo>
                <a:lnTo>
                  <a:pt x="23853" y="92743"/>
                </a:lnTo>
                <a:lnTo>
                  <a:pt x="53669" y="53669"/>
                </a:lnTo>
                <a:lnTo>
                  <a:pt x="92743" y="23853"/>
                </a:lnTo>
                <a:lnTo>
                  <a:pt x="136756" y="5963"/>
                </a:lnTo>
                <a:lnTo>
                  <a:pt x="183240" y="0"/>
                </a:lnTo>
                <a:lnTo>
                  <a:pt x="229724" y="5963"/>
                </a:lnTo>
                <a:lnTo>
                  <a:pt x="273737" y="23853"/>
                </a:lnTo>
                <a:lnTo>
                  <a:pt x="312811" y="53669"/>
                </a:lnTo>
                <a:lnTo>
                  <a:pt x="342627" y="92743"/>
                </a:lnTo>
                <a:lnTo>
                  <a:pt x="360517" y="136756"/>
                </a:lnTo>
                <a:lnTo>
                  <a:pt x="366480" y="183240"/>
                </a:lnTo>
                <a:lnTo>
                  <a:pt x="360517" y="229724"/>
                </a:lnTo>
                <a:lnTo>
                  <a:pt x="342627" y="273737"/>
                </a:lnTo>
                <a:lnTo>
                  <a:pt x="312811" y="312811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781557" y="5241987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30" h="367029">
                <a:moveTo>
                  <a:pt x="183240" y="0"/>
                </a:moveTo>
                <a:lnTo>
                  <a:pt x="136755" y="5963"/>
                </a:lnTo>
                <a:lnTo>
                  <a:pt x="92741" y="23853"/>
                </a:lnTo>
                <a:lnTo>
                  <a:pt x="53668" y="53669"/>
                </a:lnTo>
                <a:lnTo>
                  <a:pt x="23852" y="92742"/>
                </a:lnTo>
                <a:lnTo>
                  <a:pt x="5963" y="136756"/>
                </a:lnTo>
                <a:lnTo>
                  <a:pt x="0" y="183240"/>
                </a:lnTo>
                <a:lnTo>
                  <a:pt x="5963" y="229723"/>
                </a:lnTo>
                <a:lnTo>
                  <a:pt x="23852" y="273737"/>
                </a:lnTo>
                <a:lnTo>
                  <a:pt x="53668" y="312811"/>
                </a:lnTo>
                <a:lnTo>
                  <a:pt x="92741" y="342627"/>
                </a:lnTo>
                <a:lnTo>
                  <a:pt x="136755" y="360517"/>
                </a:lnTo>
                <a:lnTo>
                  <a:pt x="183240" y="366480"/>
                </a:lnTo>
                <a:lnTo>
                  <a:pt x="229725" y="360517"/>
                </a:lnTo>
                <a:lnTo>
                  <a:pt x="273739" y="342627"/>
                </a:lnTo>
                <a:lnTo>
                  <a:pt x="312812" y="312811"/>
                </a:lnTo>
                <a:lnTo>
                  <a:pt x="342628" y="273737"/>
                </a:lnTo>
                <a:lnTo>
                  <a:pt x="360517" y="229723"/>
                </a:lnTo>
                <a:lnTo>
                  <a:pt x="366480" y="183240"/>
                </a:lnTo>
                <a:lnTo>
                  <a:pt x="360517" y="136756"/>
                </a:lnTo>
                <a:lnTo>
                  <a:pt x="342628" y="92742"/>
                </a:lnTo>
                <a:lnTo>
                  <a:pt x="312812" y="53669"/>
                </a:lnTo>
                <a:lnTo>
                  <a:pt x="273739" y="23853"/>
                </a:lnTo>
                <a:lnTo>
                  <a:pt x="229725" y="5963"/>
                </a:lnTo>
                <a:lnTo>
                  <a:pt x="18324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781561" y="5241987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30" h="367029">
                <a:moveTo>
                  <a:pt x="312811" y="312811"/>
                </a:moveTo>
                <a:lnTo>
                  <a:pt x="273737" y="342627"/>
                </a:lnTo>
                <a:lnTo>
                  <a:pt x="229724" y="360517"/>
                </a:lnTo>
                <a:lnTo>
                  <a:pt x="183240" y="366480"/>
                </a:lnTo>
                <a:lnTo>
                  <a:pt x="136756" y="360517"/>
                </a:lnTo>
                <a:lnTo>
                  <a:pt x="92743" y="342627"/>
                </a:lnTo>
                <a:lnTo>
                  <a:pt x="53669" y="312811"/>
                </a:lnTo>
                <a:lnTo>
                  <a:pt x="23853" y="273737"/>
                </a:lnTo>
                <a:lnTo>
                  <a:pt x="5963" y="229724"/>
                </a:lnTo>
                <a:lnTo>
                  <a:pt x="0" y="183240"/>
                </a:lnTo>
                <a:lnTo>
                  <a:pt x="5963" y="136756"/>
                </a:lnTo>
                <a:lnTo>
                  <a:pt x="23853" y="92743"/>
                </a:lnTo>
                <a:lnTo>
                  <a:pt x="53669" y="53669"/>
                </a:lnTo>
                <a:lnTo>
                  <a:pt x="92743" y="23853"/>
                </a:lnTo>
                <a:lnTo>
                  <a:pt x="136756" y="5963"/>
                </a:lnTo>
                <a:lnTo>
                  <a:pt x="183240" y="0"/>
                </a:lnTo>
                <a:lnTo>
                  <a:pt x="229724" y="5963"/>
                </a:lnTo>
                <a:lnTo>
                  <a:pt x="273737" y="23853"/>
                </a:lnTo>
                <a:lnTo>
                  <a:pt x="312811" y="53669"/>
                </a:lnTo>
                <a:lnTo>
                  <a:pt x="342627" y="92743"/>
                </a:lnTo>
                <a:lnTo>
                  <a:pt x="360517" y="136756"/>
                </a:lnTo>
                <a:lnTo>
                  <a:pt x="366480" y="183240"/>
                </a:lnTo>
                <a:lnTo>
                  <a:pt x="360517" y="229724"/>
                </a:lnTo>
                <a:lnTo>
                  <a:pt x="342627" y="273737"/>
                </a:lnTo>
                <a:lnTo>
                  <a:pt x="312811" y="312811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13210" y="5241987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30" h="367029">
                <a:moveTo>
                  <a:pt x="183240" y="0"/>
                </a:moveTo>
                <a:lnTo>
                  <a:pt x="136755" y="5963"/>
                </a:lnTo>
                <a:lnTo>
                  <a:pt x="92741" y="23853"/>
                </a:lnTo>
                <a:lnTo>
                  <a:pt x="53668" y="53669"/>
                </a:lnTo>
                <a:lnTo>
                  <a:pt x="23852" y="92742"/>
                </a:lnTo>
                <a:lnTo>
                  <a:pt x="5963" y="136756"/>
                </a:lnTo>
                <a:lnTo>
                  <a:pt x="0" y="183240"/>
                </a:lnTo>
                <a:lnTo>
                  <a:pt x="5963" y="229723"/>
                </a:lnTo>
                <a:lnTo>
                  <a:pt x="23852" y="273737"/>
                </a:lnTo>
                <a:lnTo>
                  <a:pt x="53668" y="312811"/>
                </a:lnTo>
                <a:lnTo>
                  <a:pt x="92741" y="342627"/>
                </a:lnTo>
                <a:lnTo>
                  <a:pt x="136755" y="360517"/>
                </a:lnTo>
                <a:lnTo>
                  <a:pt x="183240" y="366480"/>
                </a:lnTo>
                <a:lnTo>
                  <a:pt x="229725" y="360517"/>
                </a:lnTo>
                <a:lnTo>
                  <a:pt x="273739" y="342627"/>
                </a:lnTo>
                <a:lnTo>
                  <a:pt x="312812" y="312811"/>
                </a:lnTo>
                <a:lnTo>
                  <a:pt x="342628" y="273737"/>
                </a:lnTo>
                <a:lnTo>
                  <a:pt x="360517" y="229723"/>
                </a:lnTo>
                <a:lnTo>
                  <a:pt x="366480" y="183240"/>
                </a:lnTo>
                <a:lnTo>
                  <a:pt x="360517" y="136756"/>
                </a:lnTo>
                <a:lnTo>
                  <a:pt x="342628" y="92742"/>
                </a:lnTo>
                <a:lnTo>
                  <a:pt x="312812" y="53669"/>
                </a:lnTo>
                <a:lnTo>
                  <a:pt x="273739" y="23853"/>
                </a:lnTo>
                <a:lnTo>
                  <a:pt x="229725" y="5963"/>
                </a:lnTo>
                <a:lnTo>
                  <a:pt x="18324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513205" y="5241987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30" h="367029">
                <a:moveTo>
                  <a:pt x="312811" y="312811"/>
                </a:moveTo>
                <a:lnTo>
                  <a:pt x="273737" y="342627"/>
                </a:lnTo>
                <a:lnTo>
                  <a:pt x="229724" y="360517"/>
                </a:lnTo>
                <a:lnTo>
                  <a:pt x="183240" y="366480"/>
                </a:lnTo>
                <a:lnTo>
                  <a:pt x="136756" y="360517"/>
                </a:lnTo>
                <a:lnTo>
                  <a:pt x="92743" y="342627"/>
                </a:lnTo>
                <a:lnTo>
                  <a:pt x="53669" y="312811"/>
                </a:lnTo>
                <a:lnTo>
                  <a:pt x="23853" y="273737"/>
                </a:lnTo>
                <a:lnTo>
                  <a:pt x="5963" y="229724"/>
                </a:lnTo>
                <a:lnTo>
                  <a:pt x="0" y="183240"/>
                </a:lnTo>
                <a:lnTo>
                  <a:pt x="5963" y="136756"/>
                </a:lnTo>
                <a:lnTo>
                  <a:pt x="23853" y="92743"/>
                </a:lnTo>
                <a:lnTo>
                  <a:pt x="53669" y="53669"/>
                </a:lnTo>
                <a:lnTo>
                  <a:pt x="92743" y="23853"/>
                </a:lnTo>
                <a:lnTo>
                  <a:pt x="136756" y="5963"/>
                </a:lnTo>
                <a:lnTo>
                  <a:pt x="183240" y="0"/>
                </a:lnTo>
                <a:lnTo>
                  <a:pt x="229724" y="5963"/>
                </a:lnTo>
                <a:lnTo>
                  <a:pt x="273737" y="23853"/>
                </a:lnTo>
                <a:lnTo>
                  <a:pt x="312811" y="53669"/>
                </a:lnTo>
                <a:lnTo>
                  <a:pt x="342627" y="92743"/>
                </a:lnTo>
                <a:lnTo>
                  <a:pt x="360517" y="136756"/>
                </a:lnTo>
                <a:lnTo>
                  <a:pt x="366480" y="183240"/>
                </a:lnTo>
                <a:lnTo>
                  <a:pt x="360517" y="229724"/>
                </a:lnTo>
                <a:lnTo>
                  <a:pt x="342627" y="273737"/>
                </a:lnTo>
                <a:lnTo>
                  <a:pt x="312811" y="312811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781557" y="6707911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30" h="367029">
                <a:moveTo>
                  <a:pt x="183240" y="0"/>
                </a:moveTo>
                <a:lnTo>
                  <a:pt x="136755" y="5963"/>
                </a:lnTo>
                <a:lnTo>
                  <a:pt x="92741" y="23853"/>
                </a:lnTo>
                <a:lnTo>
                  <a:pt x="53668" y="53669"/>
                </a:lnTo>
                <a:lnTo>
                  <a:pt x="23852" y="92742"/>
                </a:lnTo>
                <a:lnTo>
                  <a:pt x="5963" y="136756"/>
                </a:lnTo>
                <a:lnTo>
                  <a:pt x="0" y="183240"/>
                </a:lnTo>
                <a:lnTo>
                  <a:pt x="5963" y="229723"/>
                </a:lnTo>
                <a:lnTo>
                  <a:pt x="23852" y="273737"/>
                </a:lnTo>
                <a:lnTo>
                  <a:pt x="53668" y="312811"/>
                </a:lnTo>
                <a:lnTo>
                  <a:pt x="92741" y="342627"/>
                </a:lnTo>
                <a:lnTo>
                  <a:pt x="136755" y="360517"/>
                </a:lnTo>
                <a:lnTo>
                  <a:pt x="183240" y="366480"/>
                </a:lnTo>
                <a:lnTo>
                  <a:pt x="229725" y="360517"/>
                </a:lnTo>
                <a:lnTo>
                  <a:pt x="273739" y="342627"/>
                </a:lnTo>
                <a:lnTo>
                  <a:pt x="312812" y="312811"/>
                </a:lnTo>
                <a:lnTo>
                  <a:pt x="342628" y="273737"/>
                </a:lnTo>
                <a:lnTo>
                  <a:pt x="360517" y="229723"/>
                </a:lnTo>
                <a:lnTo>
                  <a:pt x="366480" y="183240"/>
                </a:lnTo>
                <a:lnTo>
                  <a:pt x="360517" y="136756"/>
                </a:lnTo>
                <a:lnTo>
                  <a:pt x="342628" y="92742"/>
                </a:lnTo>
                <a:lnTo>
                  <a:pt x="312812" y="53669"/>
                </a:lnTo>
                <a:lnTo>
                  <a:pt x="273739" y="23853"/>
                </a:lnTo>
                <a:lnTo>
                  <a:pt x="229725" y="5963"/>
                </a:lnTo>
                <a:lnTo>
                  <a:pt x="18324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781561" y="6707910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30" h="367029">
                <a:moveTo>
                  <a:pt x="312811" y="312811"/>
                </a:moveTo>
                <a:lnTo>
                  <a:pt x="273737" y="342627"/>
                </a:lnTo>
                <a:lnTo>
                  <a:pt x="229724" y="360517"/>
                </a:lnTo>
                <a:lnTo>
                  <a:pt x="183240" y="366480"/>
                </a:lnTo>
                <a:lnTo>
                  <a:pt x="136756" y="360517"/>
                </a:lnTo>
                <a:lnTo>
                  <a:pt x="92743" y="342627"/>
                </a:lnTo>
                <a:lnTo>
                  <a:pt x="53669" y="312811"/>
                </a:lnTo>
                <a:lnTo>
                  <a:pt x="23853" y="273737"/>
                </a:lnTo>
                <a:lnTo>
                  <a:pt x="5963" y="229724"/>
                </a:lnTo>
                <a:lnTo>
                  <a:pt x="0" y="183240"/>
                </a:lnTo>
                <a:lnTo>
                  <a:pt x="5963" y="136756"/>
                </a:lnTo>
                <a:lnTo>
                  <a:pt x="23853" y="92743"/>
                </a:lnTo>
                <a:lnTo>
                  <a:pt x="53669" y="53669"/>
                </a:lnTo>
                <a:lnTo>
                  <a:pt x="92743" y="23853"/>
                </a:lnTo>
                <a:lnTo>
                  <a:pt x="136756" y="5963"/>
                </a:lnTo>
                <a:lnTo>
                  <a:pt x="183240" y="0"/>
                </a:lnTo>
                <a:lnTo>
                  <a:pt x="229724" y="5963"/>
                </a:lnTo>
                <a:lnTo>
                  <a:pt x="273737" y="23853"/>
                </a:lnTo>
                <a:lnTo>
                  <a:pt x="312811" y="53669"/>
                </a:lnTo>
                <a:lnTo>
                  <a:pt x="342627" y="92743"/>
                </a:lnTo>
                <a:lnTo>
                  <a:pt x="360517" y="136756"/>
                </a:lnTo>
                <a:lnTo>
                  <a:pt x="366480" y="183240"/>
                </a:lnTo>
                <a:lnTo>
                  <a:pt x="360517" y="229724"/>
                </a:lnTo>
                <a:lnTo>
                  <a:pt x="342627" y="273737"/>
                </a:lnTo>
                <a:lnTo>
                  <a:pt x="312811" y="312811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13210" y="5974949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30" h="367029">
                <a:moveTo>
                  <a:pt x="183240" y="0"/>
                </a:moveTo>
                <a:lnTo>
                  <a:pt x="136755" y="5963"/>
                </a:lnTo>
                <a:lnTo>
                  <a:pt x="92741" y="23853"/>
                </a:lnTo>
                <a:lnTo>
                  <a:pt x="53668" y="53669"/>
                </a:lnTo>
                <a:lnTo>
                  <a:pt x="23852" y="92742"/>
                </a:lnTo>
                <a:lnTo>
                  <a:pt x="5963" y="136756"/>
                </a:lnTo>
                <a:lnTo>
                  <a:pt x="0" y="183240"/>
                </a:lnTo>
                <a:lnTo>
                  <a:pt x="5963" y="229723"/>
                </a:lnTo>
                <a:lnTo>
                  <a:pt x="23852" y="273737"/>
                </a:lnTo>
                <a:lnTo>
                  <a:pt x="53668" y="312811"/>
                </a:lnTo>
                <a:lnTo>
                  <a:pt x="92741" y="342627"/>
                </a:lnTo>
                <a:lnTo>
                  <a:pt x="136755" y="360517"/>
                </a:lnTo>
                <a:lnTo>
                  <a:pt x="183240" y="366480"/>
                </a:lnTo>
                <a:lnTo>
                  <a:pt x="229725" y="360517"/>
                </a:lnTo>
                <a:lnTo>
                  <a:pt x="273739" y="342627"/>
                </a:lnTo>
                <a:lnTo>
                  <a:pt x="312812" y="312811"/>
                </a:lnTo>
                <a:lnTo>
                  <a:pt x="342628" y="273737"/>
                </a:lnTo>
                <a:lnTo>
                  <a:pt x="360517" y="229723"/>
                </a:lnTo>
                <a:lnTo>
                  <a:pt x="366480" y="183240"/>
                </a:lnTo>
                <a:lnTo>
                  <a:pt x="360517" y="136756"/>
                </a:lnTo>
                <a:lnTo>
                  <a:pt x="342628" y="92742"/>
                </a:lnTo>
                <a:lnTo>
                  <a:pt x="312812" y="53669"/>
                </a:lnTo>
                <a:lnTo>
                  <a:pt x="273739" y="23853"/>
                </a:lnTo>
                <a:lnTo>
                  <a:pt x="229725" y="5963"/>
                </a:lnTo>
                <a:lnTo>
                  <a:pt x="18324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513205" y="5974948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30" h="367029">
                <a:moveTo>
                  <a:pt x="312811" y="312811"/>
                </a:moveTo>
                <a:lnTo>
                  <a:pt x="273737" y="342627"/>
                </a:lnTo>
                <a:lnTo>
                  <a:pt x="229724" y="360517"/>
                </a:lnTo>
                <a:lnTo>
                  <a:pt x="183240" y="366480"/>
                </a:lnTo>
                <a:lnTo>
                  <a:pt x="136756" y="360517"/>
                </a:lnTo>
                <a:lnTo>
                  <a:pt x="92743" y="342627"/>
                </a:lnTo>
                <a:lnTo>
                  <a:pt x="53669" y="312811"/>
                </a:lnTo>
                <a:lnTo>
                  <a:pt x="23853" y="273737"/>
                </a:lnTo>
                <a:lnTo>
                  <a:pt x="5963" y="229724"/>
                </a:lnTo>
                <a:lnTo>
                  <a:pt x="0" y="183240"/>
                </a:lnTo>
                <a:lnTo>
                  <a:pt x="5963" y="136756"/>
                </a:lnTo>
                <a:lnTo>
                  <a:pt x="23853" y="92743"/>
                </a:lnTo>
                <a:lnTo>
                  <a:pt x="53669" y="53669"/>
                </a:lnTo>
                <a:lnTo>
                  <a:pt x="92743" y="23853"/>
                </a:lnTo>
                <a:lnTo>
                  <a:pt x="136756" y="5963"/>
                </a:lnTo>
                <a:lnTo>
                  <a:pt x="183240" y="0"/>
                </a:lnTo>
                <a:lnTo>
                  <a:pt x="229724" y="5963"/>
                </a:lnTo>
                <a:lnTo>
                  <a:pt x="273737" y="23853"/>
                </a:lnTo>
                <a:lnTo>
                  <a:pt x="312811" y="53669"/>
                </a:lnTo>
                <a:lnTo>
                  <a:pt x="342627" y="92743"/>
                </a:lnTo>
                <a:lnTo>
                  <a:pt x="360517" y="136756"/>
                </a:lnTo>
                <a:lnTo>
                  <a:pt x="366480" y="183240"/>
                </a:lnTo>
                <a:lnTo>
                  <a:pt x="360517" y="229724"/>
                </a:lnTo>
                <a:lnTo>
                  <a:pt x="342627" y="273737"/>
                </a:lnTo>
                <a:lnTo>
                  <a:pt x="312811" y="312811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513210" y="4510333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30" h="367029">
                <a:moveTo>
                  <a:pt x="183240" y="0"/>
                </a:moveTo>
                <a:lnTo>
                  <a:pt x="136755" y="5963"/>
                </a:lnTo>
                <a:lnTo>
                  <a:pt x="92741" y="23853"/>
                </a:lnTo>
                <a:lnTo>
                  <a:pt x="53668" y="53669"/>
                </a:lnTo>
                <a:lnTo>
                  <a:pt x="23852" y="92742"/>
                </a:lnTo>
                <a:lnTo>
                  <a:pt x="5963" y="136756"/>
                </a:lnTo>
                <a:lnTo>
                  <a:pt x="0" y="183240"/>
                </a:lnTo>
                <a:lnTo>
                  <a:pt x="5963" y="229723"/>
                </a:lnTo>
                <a:lnTo>
                  <a:pt x="23852" y="273737"/>
                </a:lnTo>
                <a:lnTo>
                  <a:pt x="53668" y="312811"/>
                </a:lnTo>
                <a:lnTo>
                  <a:pt x="92741" y="342627"/>
                </a:lnTo>
                <a:lnTo>
                  <a:pt x="136755" y="360517"/>
                </a:lnTo>
                <a:lnTo>
                  <a:pt x="183240" y="366480"/>
                </a:lnTo>
                <a:lnTo>
                  <a:pt x="229725" y="360517"/>
                </a:lnTo>
                <a:lnTo>
                  <a:pt x="273739" y="342627"/>
                </a:lnTo>
                <a:lnTo>
                  <a:pt x="312812" y="312811"/>
                </a:lnTo>
                <a:lnTo>
                  <a:pt x="342628" y="273737"/>
                </a:lnTo>
                <a:lnTo>
                  <a:pt x="360517" y="229723"/>
                </a:lnTo>
                <a:lnTo>
                  <a:pt x="366480" y="183240"/>
                </a:lnTo>
                <a:lnTo>
                  <a:pt x="360517" y="136756"/>
                </a:lnTo>
                <a:lnTo>
                  <a:pt x="342628" y="92742"/>
                </a:lnTo>
                <a:lnTo>
                  <a:pt x="312812" y="53669"/>
                </a:lnTo>
                <a:lnTo>
                  <a:pt x="273739" y="23853"/>
                </a:lnTo>
                <a:lnTo>
                  <a:pt x="229725" y="5963"/>
                </a:lnTo>
                <a:lnTo>
                  <a:pt x="18324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513205" y="4510333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30" h="367029">
                <a:moveTo>
                  <a:pt x="312811" y="312811"/>
                </a:moveTo>
                <a:lnTo>
                  <a:pt x="273737" y="342627"/>
                </a:lnTo>
                <a:lnTo>
                  <a:pt x="229724" y="360517"/>
                </a:lnTo>
                <a:lnTo>
                  <a:pt x="183240" y="366480"/>
                </a:lnTo>
                <a:lnTo>
                  <a:pt x="136756" y="360517"/>
                </a:lnTo>
                <a:lnTo>
                  <a:pt x="92743" y="342627"/>
                </a:lnTo>
                <a:lnTo>
                  <a:pt x="53669" y="312811"/>
                </a:lnTo>
                <a:lnTo>
                  <a:pt x="23853" y="273737"/>
                </a:lnTo>
                <a:lnTo>
                  <a:pt x="5963" y="229724"/>
                </a:lnTo>
                <a:lnTo>
                  <a:pt x="0" y="183240"/>
                </a:lnTo>
                <a:lnTo>
                  <a:pt x="5963" y="136756"/>
                </a:lnTo>
                <a:lnTo>
                  <a:pt x="23853" y="92743"/>
                </a:lnTo>
                <a:lnTo>
                  <a:pt x="53669" y="53669"/>
                </a:lnTo>
                <a:lnTo>
                  <a:pt x="92743" y="23853"/>
                </a:lnTo>
                <a:lnTo>
                  <a:pt x="136756" y="5963"/>
                </a:lnTo>
                <a:lnTo>
                  <a:pt x="183240" y="0"/>
                </a:lnTo>
                <a:lnTo>
                  <a:pt x="229724" y="5963"/>
                </a:lnTo>
                <a:lnTo>
                  <a:pt x="273737" y="23853"/>
                </a:lnTo>
                <a:lnTo>
                  <a:pt x="312811" y="53669"/>
                </a:lnTo>
                <a:lnTo>
                  <a:pt x="342627" y="92743"/>
                </a:lnTo>
                <a:lnTo>
                  <a:pt x="360517" y="136756"/>
                </a:lnTo>
                <a:lnTo>
                  <a:pt x="366480" y="183240"/>
                </a:lnTo>
                <a:lnTo>
                  <a:pt x="360517" y="229724"/>
                </a:lnTo>
                <a:lnTo>
                  <a:pt x="342627" y="273737"/>
                </a:lnTo>
                <a:lnTo>
                  <a:pt x="312811" y="312811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781557" y="4510333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30" h="367029">
                <a:moveTo>
                  <a:pt x="183240" y="0"/>
                </a:moveTo>
                <a:lnTo>
                  <a:pt x="136755" y="5963"/>
                </a:lnTo>
                <a:lnTo>
                  <a:pt x="92741" y="23853"/>
                </a:lnTo>
                <a:lnTo>
                  <a:pt x="53668" y="53669"/>
                </a:lnTo>
                <a:lnTo>
                  <a:pt x="23852" y="92742"/>
                </a:lnTo>
                <a:lnTo>
                  <a:pt x="5963" y="136756"/>
                </a:lnTo>
                <a:lnTo>
                  <a:pt x="0" y="183240"/>
                </a:lnTo>
                <a:lnTo>
                  <a:pt x="5963" y="229723"/>
                </a:lnTo>
                <a:lnTo>
                  <a:pt x="23852" y="273737"/>
                </a:lnTo>
                <a:lnTo>
                  <a:pt x="53668" y="312811"/>
                </a:lnTo>
                <a:lnTo>
                  <a:pt x="92741" y="342627"/>
                </a:lnTo>
                <a:lnTo>
                  <a:pt x="136755" y="360517"/>
                </a:lnTo>
                <a:lnTo>
                  <a:pt x="183240" y="366480"/>
                </a:lnTo>
                <a:lnTo>
                  <a:pt x="229725" y="360517"/>
                </a:lnTo>
                <a:lnTo>
                  <a:pt x="273739" y="342627"/>
                </a:lnTo>
                <a:lnTo>
                  <a:pt x="312812" y="312811"/>
                </a:lnTo>
                <a:lnTo>
                  <a:pt x="342628" y="273737"/>
                </a:lnTo>
                <a:lnTo>
                  <a:pt x="360517" y="229723"/>
                </a:lnTo>
                <a:lnTo>
                  <a:pt x="366480" y="183240"/>
                </a:lnTo>
                <a:lnTo>
                  <a:pt x="360517" y="136756"/>
                </a:lnTo>
                <a:lnTo>
                  <a:pt x="342628" y="92742"/>
                </a:lnTo>
                <a:lnTo>
                  <a:pt x="312812" y="53669"/>
                </a:lnTo>
                <a:lnTo>
                  <a:pt x="273739" y="23853"/>
                </a:lnTo>
                <a:lnTo>
                  <a:pt x="229725" y="5963"/>
                </a:lnTo>
                <a:lnTo>
                  <a:pt x="18324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781561" y="4510333"/>
            <a:ext cx="367030" cy="367030"/>
          </a:xfrm>
          <a:custGeom>
            <a:avLst/>
            <a:gdLst/>
            <a:ahLst/>
            <a:cxnLst/>
            <a:rect l="l" t="t" r="r" b="b"/>
            <a:pathLst>
              <a:path w="367030" h="367029">
                <a:moveTo>
                  <a:pt x="312811" y="312811"/>
                </a:moveTo>
                <a:lnTo>
                  <a:pt x="273737" y="342627"/>
                </a:lnTo>
                <a:lnTo>
                  <a:pt x="229724" y="360517"/>
                </a:lnTo>
                <a:lnTo>
                  <a:pt x="183240" y="366480"/>
                </a:lnTo>
                <a:lnTo>
                  <a:pt x="136756" y="360517"/>
                </a:lnTo>
                <a:lnTo>
                  <a:pt x="92743" y="342627"/>
                </a:lnTo>
                <a:lnTo>
                  <a:pt x="53669" y="312811"/>
                </a:lnTo>
                <a:lnTo>
                  <a:pt x="23853" y="273737"/>
                </a:lnTo>
                <a:lnTo>
                  <a:pt x="5963" y="229724"/>
                </a:lnTo>
                <a:lnTo>
                  <a:pt x="0" y="183240"/>
                </a:lnTo>
                <a:lnTo>
                  <a:pt x="5963" y="136756"/>
                </a:lnTo>
                <a:lnTo>
                  <a:pt x="23853" y="92743"/>
                </a:lnTo>
                <a:lnTo>
                  <a:pt x="53669" y="53669"/>
                </a:lnTo>
                <a:lnTo>
                  <a:pt x="92743" y="23853"/>
                </a:lnTo>
                <a:lnTo>
                  <a:pt x="136756" y="5963"/>
                </a:lnTo>
                <a:lnTo>
                  <a:pt x="183240" y="0"/>
                </a:lnTo>
                <a:lnTo>
                  <a:pt x="229724" y="5963"/>
                </a:lnTo>
                <a:lnTo>
                  <a:pt x="273737" y="23853"/>
                </a:lnTo>
                <a:lnTo>
                  <a:pt x="312811" y="53669"/>
                </a:lnTo>
                <a:lnTo>
                  <a:pt x="342627" y="92743"/>
                </a:lnTo>
                <a:lnTo>
                  <a:pt x="360517" y="136756"/>
                </a:lnTo>
                <a:lnTo>
                  <a:pt x="366480" y="183240"/>
                </a:lnTo>
                <a:lnTo>
                  <a:pt x="360517" y="229724"/>
                </a:lnTo>
                <a:lnTo>
                  <a:pt x="342627" y="273737"/>
                </a:lnTo>
                <a:lnTo>
                  <a:pt x="312811" y="312811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5316675" y="2952525"/>
            <a:ext cx="3908425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3130" marR="5080" indent="-901065">
              <a:lnSpc>
                <a:spcPct val="100000"/>
              </a:lnSpc>
            </a:pPr>
            <a:r>
              <a:rPr sz="3300" spc="-5" dirty="0">
                <a:latin typeface="Arial"/>
                <a:cs typeface="Arial"/>
              </a:rPr>
              <a:t>3. </a:t>
            </a:r>
            <a:r>
              <a:rPr sz="3300" spc="-15" dirty="0">
                <a:latin typeface="Arial"/>
                <a:cs typeface="Arial"/>
              </a:rPr>
              <a:t>Shard </a:t>
            </a:r>
            <a:r>
              <a:rPr sz="3300" spc="15" dirty="0">
                <a:latin typeface="Arial"/>
                <a:cs typeface="Arial"/>
              </a:rPr>
              <a:t>assignment  </a:t>
            </a:r>
            <a:r>
              <a:rPr sz="3300" spc="25" dirty="0">
                <a:latin typeface="Arial"/>
                <a:cs typeface="Arial"/>
              </a:rPr>
              <a:t>(using</a:t>
            </a:r>
            <a:r>
              <a:rPr sz="3300" spc="-75" dirty="0">
                <a:latin typeface="Arial"/>
                <a:cs typeface="Arial"/>
              </a:rPr>
              <a:t> </a:t>
            </a:r>
            <a:r>
              <a:rPr sz="3300" i="1" spc="45" dirty="0">
                <a:latin typeface="Arial"/>
                <a:cs typeface="Arial"/>
              </a:rPr>
              <a:t>rnd</a:t>
            </a:r>
            <a:r>
              <a:rPr sz="3300" i="1" spc="67" baseline="-6313" dirty="0">
                <a:latin typeface="Arial"/>
                <a:cs typeface="Arial"/>
              </a:rPr>
              <a:t>e</a:t>
            </a:r>
            <a:r>
              <a:rPr sz="3300" spc="45" dirty="0">
                <a:latin typeface="Arial"/>
                <a:cs typeface="Arial"/>
              </a:rPr>
              <a:t>)</a:t>
            </a:r>
            <a:endParaRPr sz="33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2386292" y="5852354"/>
            <a:ext cx="3035935" cy="518795"/>
          </a:xfrm>
          <a:custGeom>
            <a:avLst/>
            <a:gdLst/>
            <a:ahLst/>
            <a:cxnLst/>
            <a:rect l="l" t="t" r="r" b="b"/>
            <a:pathLst>
              <a:path w="3035934" h="518795">
                <a:moveTo>
                  <a:pt x="2669206" y="0"/>
                </a:moveTo>
                <a:lnTo>
                  <a:pt x="2669206" y="176261"/>
                </a:lnTo>
                <a:lnTo>
                  <a:pt x="0" y="176261"/>
                </a:lnTo>
                <a:lnTo>
                  <a:pt x="0" y="342155"/>
                </a:lnTo>
                <a:lnTo>
                  <a:pt x="2669206" y="342155"/>
                </a:lnTo>
                <a:lnTo>
                  <a:pt x="2669206" y="518417"/>
                </a:lnTo>
                <a:lnTo>
                  <a:pt x="3035687" y="259208"/>
                </a:lnTo>
                <a:lnTo>
                  <a:pt x="2669206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442570" y="2952525"/>
            <a:ext cx="5103495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5145" marR="5080" indent="-513080">
              <a:lnSpc>
                <a:spcPct val="100000"/>
              </a:lnSpc>
            </a:pPr>
            <a:r>
              <a:rPr sz="3300" spc="-5" dirty="0">
                <a:latin typeface="Arial"/>
                <a:cs typeface="Arial"/>
              </a:rPr>
              <a:t>2. Randomness </a:t>
            </a:r>
            <a:r>
              <a:rPr sz="3300" spc="15" dirty="0">
                <a:latin typeface="Arial"/>
                <a:cs typeface="Arial"/>
              </a:rPr>
              <a:t>generation  </a:t>
            </a:r>
            <a:r>
              <a:rPr sz="3300" spc="25" dirty="0">
                <a:latin typeface="Arial"/>
                <a:cs typeface="Arial"/>
              </a:rPr>
              <a:t>(Output </a:t>
            </a:r>
            <a:r>
              <a:rPr sz="3300" spc="-5" dirty="0">
                <a:latin typeface="Arial"/>
                <a:cs typeface="Arial"/>
              </a:rPr>
              <a:t>is</a:t>
            </a:r>
            <a:r>
              <a:rPr sz="3300" spc="-105" dirty="0">
                <a:latin typeface="Arial"/>
                <a:cs typeface="Arial"/>
              </a:rPr>
              <a:t> </a:t>
            </a:r>
            <a:r>
              <a:rPr sz="3300" spc="30" dirty="0">
                <a:latin typeface="Arial"/>
                <a:cs typeface="Arial"/>
              </a:rPr>
              <a:t>unbiasable)</a:t>
            </a:r>
            <a:endParaRPr sz="33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01365" y="7126647"/>
            <a:ext cx="140462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265" dirty="0">
                <a:latin typeface="Arial"/>
                <a:cs typeface="Arial"/>
              </a:rPr>
              <a:t>V</a:t>
            </a:r>
            <a:r>
              <a:rPr sz="2450" spc="20" dirty="0">
                <a:latin typeface="Arial"/>
                <a:cs typeface="Arial"/>
              </a:rPr>
              <a:t>alidators</a:t>
            </a:r>
            <a:endParaRPr sz="24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625537" y="7307920"/>
            <a:ext cx="1409065" cy="77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 marR="5080" indent="-10795">
              <a:lnSpc>
                <a:spcPct val="101000"/>
              </a:lnSpc>
            </a:pPr>
            <a:r>
              <a:rPr sz="2450" spc="-265" dirty="0">
                <a:latin typeface="Arial"/>
                <a:cs typeface="Arial"/>
              </a:rPr>
              <a:t>V</a:t>
            </a:r>
            <a:r>
              <a:rPr sz="2450" spc="20" dirty="0">
                <a:latin typeface="Arial"/>
                <a:cs typeface="Arial"/>
              </a:rPr>
              <a:t>alidators  </a:t>
            </a:r>
            <a:r>
              <a:rPr sz="2450" spc="10" dirty="0">
                <a:latin typeface="Arial"/>
                <a:cs typeface="Arial"/>
              </a:rPr>
              <a:t>(sha</a:t>
            </a:r>
            <a:r>
              <a:rPr sz="2450" spc="-40" dirty="0">
                <a:latin typeface="Arial"/>
                <a:cs typeface="Arial"/>
              </a:rPr>
              <a:t>r</a:t>
            </a:r>
            <a:r>
              <a:rPr sz="2450" spc="75" dirty="0">
                <a:latin typeface="Arial"/>
                <a:cs typeface="Arial"/>
              </a:rPr>
              <a:t>ded)</a:t>
            </a:r>
            <a:endParaRPr sz="24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988246" y="5908977"/>
            <a:ext cx="2243455" cy="104711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559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2485"/>
              </a:spcBef>
            </a:pPr>
            <a:r>
              <a:rPr sz="2600" spc="60" dirty="0">
                <a:solidFill>
                  <a:srgbClr val="FFFFFF"/>
                </a:solidFill>
                <a:latin typeface="Arial"/>
                <a:cs typeface="Arial"/>
              </a:rPr>
              <a:t>RandHound*</a:t>
            </a:r>
            <a:endParaRPr sz="2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052422" y="5324399"/>
            <a:ext cx="0" cy="388620"/>
          </a:xfrm>
          <a:custGeom>
            <a:avLst/>
            <a:gdLst/>
            <a:ahLst/>
            <a:cxnLst/>
            <a:rect l="l" t="t" r="r" b="b"/>
            <a:pathLst>
              <a:path h="388620">
                <a:moveTo>
                  <a:pt x="0" y="0"/>
                </a:moveTo>
                <a:lnTo>
                  <a:pt x="0" y="388074"/>
                </a:lnTo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945618" y="5686297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213606" y="0"/>
                </a:moveTo>
                <a:lnTo>
                  <a:pt x="0" y="0"/>
                </a:lnTo>
                <a:lnTo>
                  <a:pt x="106803" y="213606"/>
                </a:lnTo>
                <a:lnTo>
                  <a:pt x="2136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945618" y="5136970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106803" y="0"/>
                </a:moveTo>
                <a:lnTo>
                  <a:pt x="0" y="213606"/>
                </a:lnTo>
                <a:lnTo>
                  <a:pt x="213606" y="213606"/>
                </a:lnTo>
                <a:lnTo>
                  <a:pt x="1068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117912" y="4206875"/>
            <a:ext cx="5928360" cy="160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45" dirty="0">
                <a:latin typeface="Arial"/>
                <a:cs typeface="Arial"/>
              </a:rPr>
              <a:t>Temp.</a:t>
            </a:r>
            <a:r>
              <a:rPr sz="2450" spc="-60" dirty="0">
                <a:latin typeface="Arial"/>
                <a:cs typeface="Arial"/>
              </a:rPr>
              <a:t> </a:t>
            </a:r>
            <a:r>
              <a:rPr sz="2450" spc="30" dirty="0">
                <a:latin typeface="Arial"/>
                <a:cs typeface="Arial"/>
              </a:rPr>
              <a:t>leader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Times New Roman"/>
              <a:cs typeface="Times New Roman"/>
            </a:endParaRPr>
          </a:p>
          <a:p>
            <a:pPr marL="3488690" marR="5080" indent="565150">
              <a:lnSpc>
                <a:spcPct val="101000"/>
              </a:lnSpc>
            </a:pPr>
            <a:r>
              <a:rPr sz="2450" spc="-5" dirty="0">
                <a:latin typeface="Arial"/>
                <a:cs typeface="Arial"/>
              </a:rPr>
              <a:t>Verifiable  </a:t>
            </a:r>
            <a:r>
              <a:rPr sz="2450" spc="25" dirty="0">
                <a:latin typeface="Arial"/>
                <a:cs typeface="Arial"/>
              </a:rPr>
              <a:t>randomness</a:t>
            </a:r>
            <a:r>
              <a:rPr sz="2450" spc="-75" dirty="0">
                <a:latin typeface="Arial"/>
                <a:cs typeface="Arial"/>
              </a:rPr>
              <a:t> </a:t>
            </a:r>
            <a:r>
              <a:rPr sz="2450" i="1" spc="50" dirty="0">
                <a:latin typeface="Arial"/>
                <a:cs typeface="Arial"/>
              </a:rPr>
              <a:t>rnd</a:t>
            </a:r>
            <a:r>
              <a:rPr sz="2475" i="1" spc="75" baseline="-6734" dirty="0">
                <a:latin typeface="Arial"/>
                <a:cs typeface="Arial"/>
              </a:rPr>
              <a:t>e</a:t>
            </a:r>
            <a:endParaRPr sz="2475" baseline="-6734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505031" y="10756814"/>
            <a:ext cx="305435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sz="1950" spc="15" dirty="0">
                <a:latin typeface="Arial"/>
                <a:cs typeface="Arial"/>
              </a:rPr>
              <a:t>17</a:t>
            </a:r>
            <a:endParaRPr sz="19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6135" y="10470753"/>
            <a:ext cx="7546975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65" dirty="0">
                <a:latin typeface="Arial"/>
                <a:cs typeface="Arial"/>
              </a:rPr>
              <a:t>* </a:t>
            </a:r>
            <a:r>
              <a:rPr sz="1650" spc="-5" dirty="0">
                <a:latin typeface="Arial"/>
                <a:cs typeface="Arial"/>
              </a:rPr>
              <a:t>Syta, </a:t>
            </a:r>
            <a:r>
              <a:rPr sz="1650" spc="-20" dirty="0">
                <a:latin typeface="Arial"/>
                <a:cs typeface="Arial"/>
              </a:rPr>
              <a:t>Ewa, </a:t>
            </a:r>
            <a:r>
              <a:rPr sz="1650" spc="10" dirty="0">
                <a:latin typeface="Arial"/>
                <a:cs typeface="Arial"/>
              </a:rPr>
              <a:t>et </a:t>
            </a:r>
            <a:r>
              <a:rPr sz="1650" spc="-15" dirty="0">
                <a:latin typeface="Arial"/>
                <a:cs typeface="Arial"/>
              </a:rPr>
              <a:t>al. </a:t>
            </a:r>
            <a:r>
              <a:rPr sz="1650" spc="10" dirty="0">
                <a:latin typeface="Arial"/>
                <a:cs typeface="Arial"/>
              </a:rPr>
              <a:t>"Scalable bias-resistant </a:t>
            </a:r>
            <a:r>
              <a:rPr sz="1650" spc="20" dirty="0">
                <a:latin typeface="Arial"/>
                <a:cs typeface="Arial"/>
              </a:rPr>
              <a:t>distributed </a:t>
            </a:r>
            <a:r>
              <a:rPr sz="1650" spc="10" dirty="0">
                <a:latin typeface="Arial"/>
                <a:cs typeface="Arial"/>
              </a:rPr>
              <a:t>randomness." </a:t>
            </a:r>
            <a:r>
              <a:rPr sz="1650" spc="-5" dirty="0">
                <a:latin typeface="Arial"/>
                <a:cs typeface="Arial"/>
              </a:rPr>
              <a:t>Oakland</a:t>
            </a:r>
            <a:r>
              <a:rPr sz="1650" spc="150" dirty="0">
                <a:latin typeface="Arial"/>
                <a:cs typeface="Arial"/>
              </a:rPr>
              <a:t> </a:t>
            </a:r>
            <a:r>
              <a:rPr sz="1650" spc="30" dirty="0">
                <a:latin typeface="Arial"/>
                <a:cs typeface="Arial"/>
              </a:rPr>
              <a:t>‘17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9050" y="1235075"/>
            <a:ext cx="20113969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8000" spc="65" dirty="0" err="1"/>
              <a:t>Atomix</a:t>
            </a:r>
            <a:endParaRPr sz="8000" spc="65" dirty="0"/>
          </a:p>
        </p:txBody>
      </p:sp>
      <p:sp>
        <p:nvSpPr>
          <p:cNvPr id="19" name="object 19"/>
          <p:cNvSpPr txBox="1"/>
          <p:nvPr/>
        </p:nvSpPr>
        <p:spPr>
          <a:xfrm>
            <a:off x="1365250" y="3442434"/>
            <a:ext cx="17827969" cy="7127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3290" marR="5080" indent="-911225">
              <a:lnSpc>
                <a:spcPts val="4300"/>
              </a:lnSpc>
            </a:pPr>
            <a:r>
              <a:rPr lang="en-US" sz="3300" b="1" spc="-5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lang="en-US" altLang="zh-CN" sz="3300" b="1" spc="-5" dirty="0">
                <a:solidFill>
                  <a:srgbClr val="C00000"/>
                </a:solidFill>
                <a:latin typeface="Arial"/>
                <a:cs typeface="Arial"/>
              </a:rPr>
              <a:t>The strawman approach to a cross-shard transaction: </a:t>
            </a:r>
          </a:p>
          <a:p>
            <a:pPr marL="923290" marR="5080" indent="-911225">
              <a:lnSpc>
                <a:spcPts val="4300"/>
              </a:lnSpc>
            </a:pPr>
            <a:r>
              <a:rPr lang="en-US" altLang="zh-CN" sz="3300" spc="-5" dirty="0">
                <a:latin typeface="Arial"/>
                <a:cs typeface="Arial"/>
              </a:rPr>
              <a:t>	     (1)Concurrently send a transaction to several shards for processing ;</a:t>
            </a:r>
          </a:p>
          <a:p>
            <a:pPr marL="923290" marR="5080" indent="-911225">
              <a:lnSpc>
                <a:spcPts val="4300"/>
              </a:lnSpc>
            </a:pPr>
            <a:r>
              <a:rPr lang="en-US" altLang="zh-CN" sz="3300" spc="-5" dirty="0">
                <a:latin typeface="Arial"/>
                <a:cs typeface="Arial"/>
              </a:rPr>
              <a:t>	     (2)Some shards might commit the transaction ,</a:t>
            </a:r>
            <a:r>
              <a:rPr lang="zh-CN" altLang="en-US" sz="3300" spc="-5" dirty="0">
                <a:latin typeface="Arial"/>
                <a:cs typeface="Arial"/>
              </a:rPr>
              <a:t> </a:t>
            </a:r>
            <a:r>
              <a:rPr lang="en-US" altLang="zh-CN" sz="3300" spc="-5" dirty="0">
                <a:latin typeface="Arial"/>
                <a:cs typeface="Arial"/>
              </a:rPr>
              <a:t>while others might abort ; </a:t>
            </a:r>
          </a:p>
          <a:p>
            <a:pPr marL="923290" marR="5080" indent="-911225">
              <a:lnSpc>
                <a:spcPts val="4300"/>
              </a:lnSpc>
            </a:pPr>
            <a:r>
              <a:rPr lang="en-US" altLang="zh-CN" sz="3300" spc="-5" dirty="0">
                <a:latin typeface="Arial"/>
                <a:cs typeface="Arial"/>
              </a:rPr>
              <a:t>	     (3)The </a:t>
            </a:r>
            <a:r>
              <a:rPr lang="en-US" altLang="zh-CN" sz="3300" b="1" spc="-5" dirty="0">
                <a:latin typeface="Arial"/>
                <a:cs typeface="Arial"/>
              </a:rPr>
              <a:t>UTXOs</a:t>
            </a:r>
            <a:r>
              <a:rPr lang="en-US" altLang="zh-CN" sz="3300" spc="-5" dirty="0">
                <a:latin typeface="Arial"/>
                <a:cs typeface="Arial"/>
              </a:rPr>
              <a:t> at the shard who accepted the transactions are </a:t>
            </a:r>
            <a:r>
              <a:rPr lang="en-US" altLang="zh-CN" sz="3300" b="1" spc="-5" dirty="0">
                <a:latin typeface="Arial"/>
                <a:cs typeface="Arial"/>
              </a:rPr>
              <a:t>lost</a:t>
            </a:r>
            <a:r>
              <a:rPr lang="en-US" altLang="zh-CN" sz="3300" spc="-5" dirty="0">
                <a:latin typeface="Arial"/>
                <a:cs typeface="Arial"/>
              </a:rPr>
              <a:t> as there is </a:t>
            </a:r>
            <a:r>
              <a:rPr lang="en-US" altLang="zh-CN" sz="3300" b="1" spc="-5" dirty="0">
                <a:latin typeface="Arial"/>
                <a:cs typeface="Arial"/>
              </a:rPr>
              <a:t>no straightforward way to roll back a </a:t>
            </a:r>
            <a:r>
              <a:rPr lang="en-US" altLang="zh-CN" sz="3300" b="1" u="sng" spc="-5" dirty="0">
                <a:latin typeface="Arial"/>
                <a:cs typeface="Arial"/>
              </a:rPr>
              <a:t>half-committed</a:t>
            </a:r>
            <a:r>
              <a:rPr lang="en-US" altLang="zh-CN" sz="3300" b="1" spc="-5" dirty="0">
                <a:latin typeface="Arial"/>
                <a:cs typeface="Arial"/>
              </a:rPr>
              <a:t> transaction</a:t>
            </a:r>
          </a:p>
          <a:p>
            <a:pPr marL="923290" marR="5080" indent="-911225">
              <a:lnSpc>
                <a:spcPts val="4300"/>
              </a:lnSpc>
            </a:pPr>
            <a:endParaRPr lang="en-US" altLang="zh-CN" sz="3300" b="1" spc="-5" dirty="0">
              <a:latin typeface="Arial"/>
              <a:cs typeface="Arial"/>
            </a:endParaRPr>
          </a:p>
          <a:p>
            <a:pPr marL="923290" marR="5080" indent="-911225">
              <a:lnSpc>
                <a:spcPts val="4300"/>
              </a:lnSpc>
            </a:pPr>
            <a:r>
              <a:rPr lang="en-US" altLang="zh-CN" sz="3300" b="1" spc="-5" dirty="0">
                <a:latin typeface="Arial"/>
                <a:cs typeface="Arial"/>
              </a:rPr>
              <a:t>	</a:t>
            </a:r>
            <a:r>
              <a:rPr lang="en-US" altLang="zh-CN" sz="3300" b="1" spc="-5" dirty="0">
                <a:solidFill>
                  <a:srgbClr val="C00000"/>
                </a:solidFill>
                <a:latin typeface="Arial"/>
                <a:cs typeface="Arial"/>
              </a:rPr>
              <a:t>Solution:</a:t>
            </a:r>
          </a:p>
          <a:p>
            <a:pPr marL="923290" marR="5080" indent="-911225">
              <a:lnSpc>
                <a:spcPts val="4300"/>
              </a:lnSpc>
            </a:pPr>
            <a:r>
              <a:rPr lang="en-US" altLang="zh-CN" sz="3300" spc="-5" dirty="0">
                <a:latin typeface="Arial"/>
                <a:cs typeface="Arial"/>
              </a:rPr>
              <a:t>	     </a:t>
            </a:r>
            <a:r>
              <a:rPr lang="en-US" altLang="zh-CN" sz="3300" spc="-5" dirty="0" err="1">
                <a:latin typeface="Arial"/>
                <a:cs typeface="Arial"/>
              </a:rPr>
              <a:t>Atomix</a:t>
            </a:r>
            <a:r>
              <a:rPr lang="en-US" altLang="zh-CN" sz="3300" spc="-5" dirty="0">
                <a:latin typeface="Arial"/>
                <a:cs typeface="Arial"/>
              </a:rPr>
              <a:t> improves with a </a:t>
            </a:r>
            <a:r>
              <a:rPr lang="en-US" altLang="zh-CN" sz="3300" b="1" spc="-5" dirty="0">
                <a:latin typeface="Arial"/>
                <a:cs typeface="Arial"/>
              </a:rPr>
              <a:t>two-phase client-driven “lock/unlock” protocol </a:t>
            </a:r>
            <a:r>
              <a:rPr lang="en-US" altLang="zh-CN" sz="3300" spc="-5" dirty="0">
                <a:latin typeface="Arial"/>
                <a:cs typeface="Arial"/>
              </a:rPr>
              <a:t>that ensures that clients can either </a:t>
            </a:r>
            <a:r>
              <a:rPr lang="en-US" altLang="zh-CN" sz="3300" b="1" spc="-5" dirty="0">
                <a:latin typeface="Arial"/>
                <a:cs typeface="Arial"/>
              </a:rPr>
              <a:t>fully</a:t>
            </a:r>
            <a:r>
              <a:rPr lang="en-US" altLang="zh-CN" sz="3300" spc="-5" dirty="0">
                <a:latin typeface="Arial"/>
                <a:cs typeface="Arial"/>
              </a:rPr>
              <a:t> </a:t>
            </a:r>
            <a:r>
              <a:rPr lang="en-US" altLang="zh-CN" sz="3300" b="1" spc="-5" dirty="0">
                <a:latin typeface="Arial"/>
                <a:cs typeface="Arial"/>
              </a:rPr>
              <a:t>commit</a:t>
            </a:r>
            <a:r>
              <a:rPr lang="en-US" altLang="zh-CN" sz="3300" spc="-5" dirty="0">
                <a:latin typeface="Arial"/>
                <a:cs typeface="Arial"/>
              </a:rPr>
              <a:t> a transaction across shards, or obtain “rejection proofs” to abort and unlock state affected by </a:t>
            </a:r>
            <a:r>
              <a:rPr lang="en-US" altLang="zh-CN" sz="3300" b="1" spc="-5" dirty="0">
                <a:latin typeface="Arial"/>
                <a:cs typeface="Arial"/>
              </a:rPr>
              <a:t>partially</a:t>
            </a:r>
            <a:r>
              <a:rPr lang="en-US" altLang="zh-CN" sz="3300" spc="-5" dirty="0">
                <a:latin typeface="Arial"/>
                <a:cs typeface="Arial"/>
              </a:rPr>
              <a:t> completed transactions.</a:t>
            </a:r>
          </a:p>
          <a:p>
            <a:pPr marL="923290" marR="5080" indent="-911225">
              <a:lnSpc>
                <a:spcPts val="4300"/>
              </a:lnSpc>
            </a:pPr>
            <a:endParaRPr lang="en-US" altLang="zh-CN" sz="3300" spc="-5" dirty="0">
              <a:latin typeface="Arial"/>
              <a:cs typeface="Arial"/>
            </a:endParaRPr>
          </a:p>
          <a:p>
            <a:pPr marL="923290" marR="5080" indent="-911225">
              <a:lnSpc>
                <a:spcPts val="4300"/>
              </a:lnSpc>
            </a:pPr>
            <a:endParaRPr lang="en-US" altLang="zh-CN" sz="3300" b="1" spc="-5" dirty="0">
              <a:latin typeface="Arial"/>
              <a:cs typeface="Arial"/>
            </a:endParaRPr>
          </a:p>
          <a:p>
            <a:pPr marL="923290" marR="5080" indent="-911225">
              <a:lnSpc>
                <a:spcPts val="4300"/>
              </a:lnSpc>
            </a:pPr>
            <a:endParaRPr sz="3300" u="sng" dirty="0">
              <a:solidFill>
                <a:srgbClr val="C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6731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927" y="745867"/>
            <a:ext cx="17200245" cy="1363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950" dirty="0"/>
              <a:t>Atomix: </a:t>
            </a:r>
            <a:r>
              <a:rPr sz="8950" spc="-30" dirty="0"/>
              <a:t>Cross-Shard</a:t>
            </a:r>
            <a:r>
              <a:rPr sz="8950" spc="-55" dirty="0"/>
              <a:t> </a:t>
            </a:r>
            <a:r>
              <a:rPr sz="8950" spc="-65" dirty="0"/>
              <a:t>Transactions</a:t>
            </a:r>
            <a:endParaRPr sz="8950" dirty="0"/>
          </a:p>
        </p:txBody>
      </p:sp>
      <p:sp>
        <p:nvSpPr>
          <p:cNvPr id="3" name="object 3"/>
          <p:cNvSpPr txBox="1"/>
          <p:nvPr/>
        </p:nvSpPr>
        <p:spPr>
          <a:xfrm>
            <a:off x="1076272" y="2835275"/>
            <a:ext cx="212407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15" dirty="0">
                <a:latin typeface="Arial"/>
                <a:cs typeface="Arial"/>
              </a:rPr>
              <a:t>Challenge: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6272" y="3673475"/>
            <a:ext cx="17970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7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1591488" y="3624339"/>
                <a:ext cx="7681595" cy="96385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marR="5080">
                  <a:lnSpc>
                    <a:spcPct val="100899"/>
                  </a:lnSpc>
                </a:pPr>
                <a:r>
                  <a:rPr sz="3200" spc="20" dirty="0">
                    <a:latin typeface="Arial"/>
                    <a:cs typeface="Arial"/>
                  </a:rPr>
                  <a:t>Cross-shard </a:t>
                </a:r>
                <a14:m>
                  <m:oMath xmlns:m="http://schemas.openxmlformats.org/officeDocument/2006/math">
                    <m:r>
                      <a:rPr lang="zh-CN" altLang="en-US" sz="3200" i="1" spc="10" dirty="0" smtClean="0">
                        <a:latin typeface="Cambria Math" panose="02040503050406030204" pitchFamily="18" charset="0"/>
                        <a:cs typeface="Arial"/>
                      </a:rPr>
                      <m:t>𝑡𝑥</m:t>
                    </m:r>
                  </m:oMath>
                </a14:m>
                <a:r>
                  <a:rPr sz="3200" spc="10" dirty="0">
                    <a:latin typeface="Arial"/>
                    <a:cs typeface="Arial"/>
                  </a:rPr>
                  <a:t> </a:t>
                </a:r>
                <a:r>
                  <a:rPr sz="3200" spc="45" dirty="0">
                    <a:latin typeface="Arial"/>
                    <a:cs typeface="Arial"/>
                  </a:rPr>
                  <a:t>commit </a:t>
                </a:r>
                <a:r>
                  <a:rPr sz="3200" spc="30" dirty="0">
                    <a:latin typeface="Arial"/>
                    <a:cs typeface="Arial"/>
                  </a:rPr>
                  <a:t>atomically </a:t>
                </a:r>
                <a:r>
                  <a:rPr sz="3200" spc="10" dirty="0">
                    <a:latin typeface="Arial"/>
                    <a:cs typeface="Arial"/>
                  </a:rPr>
                  <a:t>or</a:t>
                </a:r>
                <a:r>
                  <a:rPr sz="3200" spc="-120" dirty="0">
                    <a:latin typeface="Arial"/>
                    <a:cs typeface="Arial"/>
                  </a:rPr>
                  <a:t> </a:t>
                </a:r>
                <a:r>
                  <a:rPr sz="3200" spc="60" dirty="0">
                    <a:latin typeface="Arial"/>
                    <a:cs typeface="Arial"/>
                  </a:rPr>
                  <a:t>abort  </a:t>
                </a:r>
                <a:r>
                  <a:rPr sz="3200" spc="10" dirty="0">
                    <a:latin typeface="Arial"/>
                    <a:cs typeface="Arial"/>
                  </a:rPr>
                  <a:t>eventually</a:t>
                </a:r>
                <a:endParaRPr sz="3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488" y="3624339"/>
                <a:ext cx="7681595" cy="963854"/>
              </a:xfrm>
              <a:prstGeom prst="rect">
                <a:avLst/>
              </a:prstGeom>
              <a:blipFill>
                <a:blip r:embed="rId3"/>
                <a:stretch>
                  <a:fillRect l="-3016" t="-15823" b="-24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 txBox="1"/>
          <p:nvPr/>
        </p:nvSpPr>
        <p:spPr>
          <a:xfrm>
            <a:off x="1076272" y="4889864"/>
            <a:ext cx="3172460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10" dirty="0">
                <a:latin typeface="Arial"/>
                <a:cs typeface="Arial"/>
              </a:rPr>
              <a:t>Solution: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Atomix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5752" y="5647055"/>
            <a:ext cx="17970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70" dirty="0">
                <a:latin typeface="Arial"/>
                <a:cs typeface="Arial"/>
              </a:rPr>
              <a:t>•</a:t>
            </a:r>
            <a:endParaRPr sz="24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1601389" y="5653903"/>
                <a:ext cx="7181850" cy="159229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3200" spc="40" dirty="0">
                    <a:latin typeface="Arial"/>
                    <a:cs typeface="Arial"/>
                  </a:rPr>
                  <a:t>Client-managed</a:t>
                </a:r>
                <a:r>
                  <a:rPr sz="3200" spc="-70" dirty="0">
                    <a:latin typeface="Arial"/>
                    <a:cs typeface="Arial"/>
                  </a:rPr>
                  <a:t> </a:t>
                </a:r>
                <a:r>
                  <a:rPr sz="3200" spc="50" dirty="0">
                    <a:latin typeface="Arial"/>
                    <a:cs typeface="Arial"/>
                  </a:rPr>
                  <a:t>protocol</a:t>
                </a:r>
                <a:endParaRPr sz="3200" dirty="0">
                  <a:latin typeface="Arial"/>
                  <a:cs typeface="Arial"/>
                </a:endParaRPr>
              </a:p>
              <a:p>
                <a:pPr marL="682625" marR="5080" indent="-450850">
                  <a:lnSpc>
                    <a:spcPct val="100899"/>
                  </a:lnSpc>
                  <a:spcBef>
                    <a:spcPts val="1980"/>
                  </a:spcBef>
                </a:pPr>
                <a:r>
                  <a:rPr sz="2800" spc="10" dirty="0">
                    <a:latin typeface="Arial"/>
                    <a:cs typeface="Arial"/>
                  </a:rPr>
                  <a:t>1. </a:t>
                </a:r>
                <a:r>
                  <a:rPr sz="2800" spc="10" dirty="0">
                    <a:solidFill>
                      <a:srgbClr val="C00000"/>
                    </a:solidFill>
                    <a:latin typeface="Arial"/>
                    <a:cs typeface="Arial"/>
                  </a:rPr>
                  <a:t>Client</a:t>
                </a:r>
                <a:r>
                  <a:rPr sz="2800" spc="10" dirty="0">
                    <a:latin typeface="Arial"/>
                    <a:cs typeface="Arial"/>
                  </a:rPr>
                  <a:t> </a:t>
                </a:r>
                <a:r>
                  <a:rPr sz="2800" spc="50" dirty="0">
                    <a:latin typeface="Arial"/>
                    <a:cs typeface="Arial"/>
                  </a:rPr>
                  <a:t>sends </a:t>
                </a:r>
                <a:r>
                  <a:rPr sz="2800" spc="35" dirty="0">
                    <a:latin typeface="Arial"/>
                    <a:cs typeface="Arial"/>
                  </a:rPr>
                  <a:t>cross-shard </a:t>
                </a:r>
                <a14:m>
                  <m:oMath xmlns:m="http://schemas.openxmlformats.org/officeDocument/2006/math">
                    <m:r>
                      <a:rPr lang="zh-CN" altLang="en-US" sz="2800" i="1" spc="10" dirty="0" smtClean="0">
                        <a:latin typeface="Cambria Math" panose="02040503050406030204" pitchFamily="18" charset="0"/>
                        <a:cs typeface="Arial"/>
                      </a:rPr>
                      <m:t>𝑡𝑥</m:t>
                    </m:r>
                  </m:oMath>
                </a14:m>
                <a:r>
                  <a:rPr sz="2800" spc="10" dirty="0">
                    <a:latin typeface="Arial"/>
                    <a:cs typeface="Arial"/>
                  </a:rPr>
                  <a:t> to</a:t>
                </a:r>
                <a:r>
                  <a:rPr sz="2800" spc="-145" dirty="0">
                    <a:latin typeface="Arial"/>
                    <a:cs typeface="Arial"/>
                  </a:rPr>
                  <a:t> </a:t>
                </a:r>
                <a:r>
                  <a:rPr sz="2800" spc="45" dirty="0">
                    <a:latin typeface="Arial"/>
                    <a:cs typeface="Arial"/>
                  </a:rPr>
                  <a:t>input  </a:t>
                </a:r>
                <a:r>
                  <a:rPr sz="2800" spc="35" dirty="0">
                    <a:latin typeface="Arial"/>
                    <a:cs typeface="Arial"/>
                  </a:rPr>
                  <a:t>shards</a:t>
                </a:r>
                <a:r>
                  <a:rPr lang="en-US" altLang="zh-CN" sz="2800" spc="35" dirty="0">
                    <a:latin typeface="Arial"/>
                    <a:cs typeface="Arial"/>
                  </a:rPr>
                  <a:t> (</a:t>
                </a:r>
                <a:r>
                  <a:rPr lang="en-US" altLang="zh-CN" sz="2800" spc="35" dirty="0">
                    <a:solidFill>
                      <a:srgbClr val="C00000"/>
                    </a:solidFill>
                    <a:latin typeface="Arial"/>
                    <a:cs typeface="Arial"/>
                  </a:rPr>
                  <a:t>IS</a:t>
                </a:r>
                <a:r>
                  <a:rPr lang="en-US" altLang="zh-CN" sz="2800" spc="35" dirty="0">
                    <a:latin typeface="Arial"/>
                    <a:cs typeface="Arial"/>
                  </a:rPr>
                  <a:t>).</a:t>
                </a:r>
                <a:endParaRPr sz="28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389" y="5653903"/>
                <a:ext cx="7181850" cy="1592295"/>
              </a:xfrm>
              <a:prstGeom prst="rect">
                <a:avLst/>
              </a:prstGeom>
              <a:blipFill>
                <a:blip r:embed="rId4"/>
                <a:stretch>
                  <a:fillRect l="-3311" t="-7634" b="-12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 txBox="1"/>
          <p:nvPr/>
        </p:nvSpPr>
        <p:spPr>
          <a:xfrm>
            <a:off x="1407425" y="7542431"/>
            <a:ext cx="7204075" cy="3112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marR="5080" indent="-450850">
              <a:lnSpc>
                <a:spcPct val="100899"/>
              </a:lnSpc>
            </a:pPr>
            <a:r>
              <a:rPr sz="2800" spc="10" dirty="0">
                <a:latin typeface="Arial"/>
                <a:cs typeface="Arial"/>
              </a:rPr>
              <a:t>2. </a:t>
            </a:r>
            <a:r>
              <a:rPr lang="en-US" sz="2800" spc="10" dirty="0">
                <a:latin typeface="Arial"/>
                <a:cs typeface="Arial"/>
              </a:rPr>
              <a:t>Each IS leader validates the transaction within Shard.</a:t>
            </a:r>
          </a:p>
          <a:p>
            <a:pPr marL="818515" marR="5080" indent="-450850">
              <a:lnSpc>
                <a:spcPct val="100899"/>
              </a:lnSpc>
            </a:pPr>
            <a:r>
              <a:rPr lang="en-US" altLang="zh-CN" sz="2800" spc="10" dirty="0">
                <a:latin typeface="Arial"/>
                <a:cs typeface="Arial"/>
              </a:rPr>
              <a:t>3. </a:t>
            </a:r>
            <a:r>
              <a:rPr sz="2800" spc="35" dirty="0">
                <a:latin typeface="Arial"/>
                <a:cs typeface="Arial"/>
              </a:rPr>
              <a:t>Collect </a:t>
            </a:r>
            <a:r>
              <a:rPr sz="2800" spc="30" dirty="0">
                <a:latin typeface="Arial"/>
                <a:cs typeface="Arial"/>
              </a:rPr>
              <a:t>proofs </a:t>
            </a:r>
            <a:r>
              <a:rPr sz="2800" dirty="0">
                <a:latin typeface="Arial"/>
                <a:cs typeface="Arial"/>
              </a:rPr>
              <a:t>from </a:t>
            </a:r>
            <a:r>
              <a:rPr sz="2800" spc="45" dirty="0">
                <a:latin typeface="Arial"/>
                <a:cs typeface="Arial"/>
              </a:rPr>
              <a:t>input </a:t>
            </a:r>
            <a:r>
              <a:rPr sz="2800" spc="35" dirty="0">
                <a:latin typeface="Arial"/>
                <a:cs typeface="Arial"/>
              </a:rPr>
              <a:t>shards</a:t>
            </a:r>
            <a:r>
              <a:rPr lang="en-US" altLang="zh-CN" sz="3200" spc="35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  <a:p>
            <a:pPr marL="469900" marR="5080" lvl="1">
              <a:lnSpc>
                <a:spcPct val="100899"/>
              </a:lnSpc>
              <a:spcBef>
                <a:spcPts val="1980"/>
              </a:spcBef>
              <a:buAutoNum type="alphaLcParenBoth"/>
              <a:tabLst>
                <a:tab pos="628650" algn="l"/>
              </a:tabLst>
            </a:pPr>
            <a:r>
              <a:rPr lang="en-US" altLang="zh-CN" sz="2400" spc="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If </a:t>
            </a:r>
            <a:r>
              <a:rPr sz="2400" spc="10" dirty="0">
                <a:solidFill>
                  <a:srgbClr val="C00000"/>
                </a:solidFill>
                <a:latin typeface="Arial"/>
                <a:cs typeface="Arial"/>
              </a:rPr>
              <a:t>all </a:t>
            </a:r>
            <a:r>
              <a:rPr sz="2400" spc="45" dirty="0">
                <a:solidFill>
                  <a:srgbClr val="C00000"/>
                </a:solidFill>
                <a:latin typeface="Arial"/>
                <a:cs typeface="Arial"/>
              </a:rPr>
              <a:t>input </a:t>
            </a:r>
            <a:r>
              <a:rPr sz="2400" spc="35" dirty="0">
                <a:solidFill>
                  <a:srgbClr val="C00000"/>
                </a:solidFill>
                <a:latin typeface="Arial"/>
                <a:cs typeface="Arial"/>
              </a:rPr>
              <a:t>shards </a:t>
            </a:r>
            <a:r>
              <a:rPr lang="en-US" sz="2400" spc="90" dirty="0">
                <a:latin typeface="Arial"/>
                <a:cs typeface="Arial"/>
              </a:rPr>
              <a:t>issued</a:t>
            </a:r>
            <a:r>
              <a:rPr lang="en-US" altLang="zh-CN" sz="2400" spc="90" dirty="0">
                <a:latin typeface="Arial"/>
                <a:cs typeface="Arial"/>
              </a:rPr>
              <a:t> </a:t>
            </a:r>
            <a:r>
              <a:rPr lang="en-US" sz="2400" spc="90" dirty="0">
                <a:latin typeface="Arial"/>
                <a:cs typeface="Arial"/>
              </a:rPr>
              <a:t>proofs-of-acceptance</a:t>
            </a:r>
            <a:r>
              <a:rPr lang="en-US" altLang="zh-CN" sz="2400" spc="9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, </a:t>
            </a:r>
            <a:r>
              <a:rPr lang="en-US" sz="2400" spc="90" dirty="0">
                <a:latin typeface="Arial"/>
                <a:cs typeface="Arial"/>
              </a:rPr>
              <a:t>then client gossips </a:t>
            </a:r>
            <a:r>
              <a:rPr sz="2400" spc="45" dirty="0">
                <a:solidFill>
                  <a:srgbClr val="C00000"/>
                </a:solidFill>
                <a:latin typeface="Arial"/>
                <a:cs typeface="Arial"/>
              </a:rPr>
              <a:t>commit</a:t>
            </a:r>
            <a:r>
              <a:rPr lang="en-US" altLang="zh-CN" sz="2400" spc="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altLang="zh-CN" sz="2400" spc="45" dirty="0" err="1">
                <a:solidFill>
                  <a:srgbClr val="C00000"/>
                </a:solidFill>
                <a:latin typeface="Arial"/>
                <a:cs typeface="Arial"/>
              </a:rPr>
              <a:t>tx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C00000"/>
                </a:solidFill>
                <a:latin typeface="Arial"/>
                <a:cs typeface="Arial"/>
              </a:rPr>
              <a:t>output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shard</a:t>
            </a:r>
            <a:r>
              <a:rPr lang="en-US" altLang="zh-CN" sz="2400" spc="30" dirty="0">
                <a:latin typeface="Arial"/>
                <a:cs typeface="Arial"/>
              </a:rPr>
              <a:t>;</a:t>
            </a:r>
            <a:endParaRPr sz="2400" dirty="0">
              <a:latin typeface="Arial"/>
              <a:cs typeface="Arial"/>
            </a:endParaRPr>
          </a:p>
          <a:p>
            <a:pPr marL="1108075" lvl="1" indent="-638175">
              <a:spcBef>
                <a:spcPts val="35"/>
              </a:spcBef>
              <a:buAutoNum type="alphaLcParenBoth"/>
              <a:tabLst>
                <a:tab pos="651510" algn="l"/>
              </a:tabLst>
            </a:pPr>
            <a:r>
              <a:rPr lang="en-US" altLang="zh-CN" sz="2400" spc="15" dirty="0" err="1">
                <a:latin typeface="Arial"/>
                <a:cs typeface="Arial"/>
              </a:rPr>
              <a:t>Otherwise,</a:t>
            </a:r>
            <a:r>
              <a:rPr sz="2400" spc="60" dirty="0" err="1">
                <a:solidFill>
                  <a:srgbClr val="C00000"/>
                </a:solidFill>
                <a:latin typeface="Arial"/>
                <a:cs typeface="Arial"/>
              </a:rPr>
              <a:t>abort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and </a:t>
            </a:r>
            <a:r>
              <a:rPr sz="2400" spc="30" dirty="0">
                <a:solidFill>
                  <a:srgbClr val="C00000"/>
                </a:solidFill>
                <a:latin typeface="Arial"/>
                <a:cs typeface="Arial"/>
              </a:rPr>
              <a:t>reclaim</a:t>
            </a:r>
            <a:r>
              <a:rPr lang="en-US" altLang="zh-CN" sz="2400" spc="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altLang="zh-CN" sz="2400" spc="30" dirty="0" err="1">
                <a:solidFill>
                  <a:srgbClr val="C00000"/>
                </a:solidFill>
                <a:latin typeface="Arial"/>
                <a:cs typeface="Arial"/>
              </a:rPr>
              <a:t>tx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input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funds</a:t>
            </a:r>
            <a:r>
              <a:rPr lang="en-US" altLang="zh-CN" sz="2400" spc="5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46660" y="8439073"/>
            <a:ext cx="792670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35" dirty="0">
                <a:latin typeface="Arial"/>
                <a:cs typeface="Arial"/>
              </a:rPr>
              <a:t>The </a:t>
            </a:r>
            <a:r>
              <a:rPr sz="2450" spc="40" dirty="0">
                <a:latin typeface="Arial"/>
                <a:cs typeface="Arial"/>
              </a:rPr>
              <a:t>Atomix </a:t>
            </a:r>
            <a:r>
              <a:rPr sz="2450" spc="55" dirty="0">
                <a:latin typeface="Arial"/>
                <a:cs typeface="Arial"/>
              </a:rPr>
              <a:t>protocol </a:t>
            </a:r>
            <a:r>
              <a:rPr sz="2450" spc="35" dirty="0">
                <a:latin typeface="Arial"/>
                <a:cs typeface="Arial"/>
              </a:rPr>
              <a:t>for </a:t>
            </a:r>
            <a:r>
              <a:rPr sz="2450" dirty="0">
                <a:latin typeface="Arial"/>
                <a:cs typeface="Arial"/>
              </a:rPr>
              <a:t>secure </a:t>
            </a:r>
            <a:r>
              <a:rPr sz="2450" spc="30" dirty="0">
                <a:latin typeface="Arial"/>
                <a:cs typeface="Arial"/>
              </a:rPr>
              <a:t>cross-shard</a:t>
            </a:r>
            <a:r>
              <a:rPr sz="2450" spc="-40" dirty="0">
                <a:latin typeface="Arial"/>
                <a:cs typeface="Arial"/>
              </a:rPr>
              <a:t> </a:t>
            </a:r>
            <a:r>
              <a:rPr sz="2450" spc="25" dirty="0">
                <a:latin typeface="Arial"/>
                <a:cs typeface="Arial"/>
              </a:rPr>
              <a:t>transactions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04220" y="5525058"/>
            <a:ext cx="52578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10" dirty="0">
                <a:latin typeface="Arial"/>
                <a:cs typeface="Arial"/>
              </a:rPr>
              <a:t>client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43227" y="5724229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04714" y="0"/>
                </a:moveTo>
                <a:lnTo>
                  <a:pt x="65311" y="7667"/>
                </a:lnTo>
                <a:lnTo>
                  <a:pt x="30674" y="30668"/>
                </a:lnTo>
                <a:lnTo>
                  <a:pt x="7668" y="65306"/>
                </a:lnTo>
                <a:lnTo>
                  <a:pt x="0" y="104708"/>
                </a:lnTo>
                <a:lnTo>
                  <a:pt x="7668" y="144110"/>
                </a:lnTo>
                <a:lnTo>
                  <a:pt x="30674" y="178748"/>
                </a:lnTo>
                <a:lnTo>
                  <a:pt x="65311" y="201750"/>
                </a:lnTo>
                <a:lnTo>
                  <a:pt x="104714" y="209417"/>
                </a:lnTo>
                <a:lnTo>
                  <a:pt x="144116" y="201750"/>
                </a:lnTo>
                <a:lnTo>
                  <a:pt x="178753" y="178748"/>
                </a:lnTo>
                <a:lnTo>
                  <a:pt x="201753" y="144110"/>
                </a:lnTo>
                <a:lnTo>
                  <a:pt x="209420" y="104708"/>
                </a:lnTo>
                <a:lnTo>
                  <a:pt x="201753" y="65306"/>
                </a:lnTo>
                <a:lnTo>
                  <a:pt x="178753" y="30668"/>
                </a:lnTo>
                <a:lnTo>
                  <a:pt x="144116" y="7667"/>
                </a:lnTo>
                <a:lnTo>
                  <a:pt x="1047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43232" y="5724229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34971" y="5904491"/>
            <a:ext cx="757555" cy="780415"/>
          </a:xfrm>
          <a:custGeom>
            <a:avLst/>
            <a:gdLst/>
            <a:ahLst/>
            <a:cxnLst/>
            <a:rect l="l" t="t" r="r" b="b"/>
            <a:pathLst>
              <a:path w="757554" h="780415">
                <a:moveTo>
                  <a:pt x="0" y="780412"/>
                </a:moveTo>
                <a:lnTo>
                  <a:pt x="14806" y="723549"/>
                </a:lnTo>
                <a:lnTo>
                  <a:pt x="29259" y="678120"/>
                </a:lnTo>
                <a:lnTo>
                  <a:pt x="45549" y="633886"/>
                </a:lnTo>
                <a:lnTo>
                  <a:pt x="63675" y="590845"/>
                </a:lnTo>
                <a:lnTo>
                  <a:pt x="83638" y="549000"/>
                </a:lnTo>
                <a:lnTo>
                  <a:pt x="105437" y="508348"/>
                </a:lnTo>
                <a:lnTo>
                  <a:pt x="129072" y="468891"/>
                </a:lnTo>
                <a:lnTo>
                  <a:pt x="154544" y="430628"/>
                </a:lnTo>
                <a:lnTo>
                  <a:pt x="181852" y="393559"/>
                </a:lnTo>
                <a:lnTo>
                  <a:pt x="210996" y="357685"/>
                </a:lnTo>
                <a:lnTo>
                  <a:pt x="241977" y="323005"/>
                </a:lnTo>
                <a:lnTo>
                  <a:pt x="274794" y="289519"/>
                </a:lnTo>
                <a:lnTo>
                  <a:pt x="309447" y="257228"/>
                </a:lnTo>
                <a:lnTo>
                  <a:pt x="345937" y="226131"/>
                </a:lnTo>
                <a:lnTo>
                  <a:pt x="384263" y="196228"/>
                </a:lnTo>
                <a:lnTo>
                  <a:pt x="424426" y="167520"/>
                </a:lnTo>
                <a:lnTo>
                  <a:pt x="466424" y="140005"/>
                </a:lnTo>
                <a:lnTo>
                  <a:pt x="510260" y="113685"/>
                </a:lnTo>
                <a:lnTo>
                  <a:pt x="555931" y="88560"/>
                </a:lnTo>
                <a:lnTo>
                  <a:pt x="603439" y="64628"/>
                </a:lnTo>
                <a:lnTo>
                  <a:pt x="652784" y="41891"/>
                </a:lnTo>
                <a:lnTo>
                  <a:pt x="703965" y="20348"/>
                </a:lnTo>
                <a:lnTo>
                  <a:pt x="756982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93271" y="6639580"/>
            <a:ext cx="98425" cy="109220"/>
          </a:xfrm>
          <a:custGeom>
            <a:avLst/>
            <a:gdLst/>
            <a:ahLst/>
            <a:cxnLst/>
            <a:rect l="l" t="t" r="r" b="b"/>
            <a:pathLst>
              <a:path w="98425" h="109220">
                <a:moveTo>
                  <a:pt x="0" y="0"/>
                </a:moveTo>
                <a:lnTo>
                  <a:pt x="28124" y="108808"/>
                </a:lnTo>
                <a:lnTo>
                  <a:pt x="87057" y="35083"/>
                </a:lnTo>
                <a:lnTo>
                  <a:pt x="43893" y="35083"/>
                </a:lnTo>
                <a:lnTo>
                  <a:pt x="0" y="0"/>
                </a:lnTo>
                <a:close/>
              </a:path>
              <a:path w="98425" h="109220">
                <a:moveTo>
                  <a:pt x="98300" y="21018"/>
                </a:moveTo>
                <a:lnTo>
                  <a:pt x="43893" y="35083"/>
                </a:lnTo>
                <a:lnTo>
                  <a:pt x="87057" y="35083"/>
                </a:lnTo>
                <a:lnTo>
                  <a:pt x="98300" y="21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76370" y="6094401"/>
            <a:ext cx="73660" cy="682625"/>
          </a:xfrm>
          <a:custGeom>
            <a:avLst/>
            <a:gdLst/>
            <a:ahLst/>
            <a:cxnLst/>
            <a:rect l="l" t="t" r="r" b="b"/>
            <a:pathLst>
              <a:path w="73659" h="682625">
                <a:moveTo>
                  <a:pt x="73088" y="682451"/>
                </a:moveTo>
                <a:lnTo>
                  <a:pt x="71973" y="672040"/>
                </a:ln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595689" y="6736101"/>
            <a:ext cx="100330" cy="105410"/>
          </a:xfrm>
          <a:custGeom>
            <a:avLst/>
            <a:gdLst/>
            <a:ahLst/>
            <a:cxnLst/>
            <a:rect l="l" t="t" r="r" b="b"/>
            <a:pathLst>
              <a:path w="100329" h="105409">
                <a:moveTo>
                  <a:pt x="0" y="10703"/>
                </a:moveTo>
                <a:lnTo>
                  <a:pt x="60678" y="105301"/>
                </a:lnTo>
                <a:lnTo>
                  <a:pt x="88638" y="30339"/>
                </a:lnTo>
                <a:lnTo>
                  <a:pt x="52658" y="30339"/>
                </a:lnTo>
                <a:lnTo>
                  <a:pt x="0" y="10703"/>
                </a:lnTo>
                <a:close/>
              </a:path>
              <a:path w="100329" h="105409">
                <a:moveTo>
                  <a:pt x="99955" y="0"/>
                </a:moveTo>
                <a:lnTo>
                  <a:pt x="52658" y="30339"/>
                </a:lnTo>
                <a:lnTo>
                  <a:pt x="88638" y="30339"/>
                </a:lnTo>
                <a:lnTo>
                  <a:pt x="99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023613" y="3110742"/>
            <a:ext cx="103695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25" dirty="0">
                <a:latin typeface="Arial"/>
                <a:cs typeface="Arial"/>
              </a:rPr>
              <a:t>(1)</a:t>
            </a:r>
            <a:r>
              <a:rPr sz="1450" b="1" spc="-65" dirty="0">
                <a:latin typeface="Arial"/>
                <a:cs typeface="Arial"/>
              </a:rPr>
              <a:t> </a:t>
            </a:r>
            <a:r>
              <a:rPr sz="1450" b="1" spc="10" dirty="0">
                <a:latin typeface="Arial"/>
                <a:cs typeface="Arial"/>
              </a:rPr>
              <a:t>Initialize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510539" y="5791288"/>
            <a:ext cx="18288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0" dirty="0">
                <a:latin typeface="Arial"/>
                <a:cs typeface="Arial"/>
              </a:rPr>
              <a:t>tx</a:t>
            </a:r>
            <a:endParaRPr sz="1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62336" y="6168240"/>
            <a:ext cx="18288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0" dirty="0">
                <a:latin typeface="Arial"/>
                <a:cs typeface="Arial"/>
              </a:rPr>
              <a:t>tx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699670" y="3649204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04711" y="0"/>
                </a:moveTo>
                <a:lnTo>
                  <a:pt x="65308" y="7667"/>
                </a:lnTo>
                <a:lnTo>
                  <a:pt x="30666" y="30668"/>
                </a:lnTo>
                <a:lnTo>
                  <a:pt x="7666" y="65306"/>
                </a:lnTo>
                <a:lnTo>
                  <a:pt x="0" y="104708"/>
                </a:lnTo>
                <a:lnTo>
                  <a:pt x="7666" y="144110"/>
                </a:lnTo>
                <a:lnTo>
                  <a:pt x="30666" y="178748"/>
                </a:lnTo>
                <a:lnTo>
                  <a:pt x="65308" y="201750"/>
                </a:lnTo>
                <a:lnTo>
                  <a:pt x="104711" y="209417"/>
                </a:lnTo>
                <a:lnTo>
                  <a:pt x="144114" y="201750"/>
                </a:lnTo>
                <a:lnTo>
                  <a:pt x="178756" y="178748"/>
                </a:lnTo>
                <a:lnTo>
                  <a:pt x="201756" y="144110"/>
                </a:lnTo>
                <a:lnTo>
                  <a:pt x="209422" y="104708"/>
                </a:lnTo>
                <a:lnTo>
                  <a:pt x="201756" y="65306"/>
                </a:lnTo>
                <a:lnTo>
                  <a:pt x="178756" y="30668"/>
                </a:lnTo>
                <a:lnTo>
                  <a:pt x="144114" y="7667"/>
                </a:lnTo>
                <a:lnTo>
                  <a:pt x="104711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699667" y="3649204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837358" y="3825777"/>
            <a:ext cx="643890" cy="806450"/>
          </a:xfrm>
          <a:custGeom>
            <a:avLst/>
            <a:gdLst/>
            <a:ahLst/>
            <a:cxnLst/>
            <a:rect l="l" t="t" r="r" b="b"/>
            <a:pathLst>
              <a:path w="643890" h="806450">
                <a:moveTo>
                  <a:pt x="0" y="805904"/>
                </a:moveTo>
                <a:lnTo>
                  <a:pt x="3341" y="754371"/>
                </a:lnTo>
                <a:lnTo>
                  <a:pt x="8882" y="704349"/>
                </a:lnTo>
                <a:lnTo>
                  <a:pt x="16623" y="655839"/>
                </a:lnTo>
                <a:lnTo>
                  <a:pt x="26562" y="608841"/>
                </a:lnTo>
                <a:lnTo>
                  <a:pt x="38700" y="563354"/>
                </a:lnTo>
                <a:lnTo>
                  <a:pt x="53038" y="519378"/>
                </a:lnTo>
                <a:lnTo>
                  <a:pt x="69575" y="476914"/>
                </a:lnTo>
                <a:lnTo>
                  <a:pt x="88311" y="435962"/>
                </a:lnTo>
                <a:lnTo>
                  <a:pt x="109246" y="396521"/>
                </a:lnTo>
                <a:lnTo>
                  <a:pt x="132380" y="358591"/>
                </a:lnTo>
                <a:lnTo>
                  <a:pt x="157714" y="322173"/>
                </a:lnTo>
                <a:lnTo>
                  <a:pt x="185246" y="287267"/>
                </a:lnTo>
                <a:lnTo>
                  <a:pt x="214978" y="253872"/>
                </a:lnTo>
                <a:lnTo>
                  <a:pt x="246909" y="221988"/>
                </a:lnTo>
                <a:lnTo>
                  <a:pt x="281039" y="191616"/>
                </a:lnTo>
                <a:lnTo>
                  <a:pt x="317368" y="162755"/>
                </a:lnTo>
                <a:lnTo>
                  <a:pt x="355897" y="135406"/>
                </a:lnTo>
                <a:lnTo>
                  <a:pt x="396625" y="109568"/>
                </a:lnTo>
                <a:lnTo>
                  <a:pt x="439551" y="85242"/>
                </a:lnTo>
                <a:lnTo>
                  <a:pt x="484677" y="62427"/>
                </a:lnTo>
                <a:lnTo>
                  <a:pt x="532002" y="41124"/>
                </a:lnTo>
                <a:lnTo>
                  <a:pt x="581527" y="21333"/>
                </a:lnTo>
                <a:lnTo>
                  <a:pt x="633250" y="3052"/>
                </a:lnTo>
                <a:lnTo>
                  <a:pt x="643281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431948" y="3788059"/>
            <a:ext cx="111125" cy="96520"/>
          </a:xfrm>
          <a:custGeom>
            <a:avLst/>
            <a:gdLst/>
            <a:ahLst/>
            <a:cxnLst/>
            <a:rect l="l" t="t" r="r" b="b"/>
            <a:pathLst>
              <a:path w="111125" h="96520">
                <a:moveTo>
                  <a:pt x="0" y="0"/>
                </a:moveTo>
                <a:lnTo>
                  <a:pt x="38679" y="40766"/>
                </a:lnTo>
                <a:lnTo>
                  <a:pt x="29266" y="96165"/>
                </a:lnTo>
                <a:lnTo>
                  <a:pt x="110802" y="188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801067" y="4085837"/>
            <a:ext cx="2540" cy="537845"/>
          </a:xfrm>
          <a:custGeom>
            <a:avLst/>
            <a:gdLst/>
            <a:ahLst/>
            <a:cxnLst/>
            <a:rect l="l" t="t" r="r" b="b"/>
            <a:pathLst>
              <a:path w="2540" h="537845">
                <a:moveTo>
                  <a:pt x="1025" y="0"/>
                </a:moveTo>
                <a:lnTo>
                  <a:pt x="1025" y="537585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752724" y="4020918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87978" y="75389"/>
                </a:moveTo>
                <a:lnTo>
                  <a:pt x="50354" y="75389"/>
                </a:lnTo>
                <a:lnTo>
                  <a:pt x="100520" y="100711"/>
                </a:lnTo>
                <a:lnTo>
                  <a:pt x="87978" y="75389"/>
                </a:lnTo>
                <a:close/>
              </a:path>
              <a:path w="100965" h="100964">
                <a:moveTo>
                  <a:pt x="50637" y="0"/>
                </a:moveTo>
                <a:lnTo>
                  <a:pt x="0" y="100327"/>
                </a:lnTo>
                <a:lnTo>
                  <a:pt x="50354" y="75389"/>
                </a:lnTo>
                <a:lnTo>
                  <a:pt x="87978" y="75389"/>
                </a:lnTo>
                <a:lnTo>
                  <a:pt x="506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4437121" y="3110742"/>
            <a:ext cx="1091565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25" dirty="0">
                <a:latin typeface="Arial"/>
                <a:cs typeface="Arial"/>
              </a:rPr>
              <a:t>(2)</a:t>
            </a:r>
            <a:r>
              <a:rPr sz="1450" b="1" spc="-85" dirty="0">
                <a:latin typeface="Arial"/>
                <a:cs typeface="Arial"/>
              </a:rPr>
              <a:t> </a:t>
            </a:r>
            <a:r>
              <a:rPr sz="1450" b="1" spc="25" dirty="0">
                <a:latin typeface="Arial"/>
                <a:cs typeface="Arial"/>
              </a:rPr>
              <a:t>Lock</a:t>
            </a:r>
            <a:endParaRPr sz="1450">
              <a:latin typeface="Arial"/>
              <a:cs typeface="Arial"/>
            </a:endParaRPr>
          </a:p>
          <a:p>
            <a:pPr marL="577850">
              <a:lnSpc>
                <a:spcPct val="100000"/>
              </a:lnSpc>
              <a:spcBef>
                <a:spcPts val="1275"/>
              </a:spcBef>
            </a:pPr>
            <a:r>
              <a:rPr sz="1650" spc="10" dirty="0">
                <a:latin typeface="Arial"/>
                <a:cs typeface="Arial"/>
              </a:rPr>
              <a:t>client</a:t>
            </a:r>
            <a:endParaRPr sz="1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379563" y="3707582"/>
            <a:ext cx="67183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40" dirty="0">
                <a:latin typeface="Arial"/>
                <a:cs typeface="Arial"/>
              </a:rPr>
              <a:t>accept</a:t>
            </a:r>
            <a:r>
              <a:rPr sz="1425" spc="30" baseline="-5847" dirty="0">
                <a:latin typeface="Arial"/>
                <a:cs typeface="Arial"/>
              </a:rPr>
              <a:t>1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939723" y="4178772"/>
            <a:ext cx="67183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40" dirty="0">
                <a:latin typeface="Arial"/>
                <a:cs typeface="Arial"/>
              </a:rPr>
              <a:t>accept</a:t>
            </a:r>
            <a:r>
              <a:rPr sz="1425" spc="30" baseline="-5847" dirty="0">
                <a:latin typeface="Arial"/>
                <a:cs typeface="Arial"/>
              </a:rPr>
              <a:t>2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945644" y="3649204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04706" y="0"/>
                </a:moveTo>
                <a:lnTo>
                  <a:pt x="65303" y="7667"/>
                </a:lnTo>
                <a:lnTo>
                  <a:pt x="30666" y="30668"/>
                </a:lnTo>
                <a:lnTo>
                  <a:pt x="7666" y="65306"/>
                </a:lnTo>
                <a:lnTo>
                  <a:pt x="0" y="104708"/>
                </a:lnTo>
                <a:lnTo>
                  <a:pt x="7666" y="144110"/>
                </a:lnTo>
                <a:lnTo>
                  <a:pt x="30666" y="178748"/>
                </a:lnTo>
                <a:lnTo>
                  <a:pt x="65303" y="201750"/>
                </a:lnTo>
                <a:lnTo>
                  <a:pt x="104706" y="209417"/>
                </a:lnTo>
                <a:lnTo>
                  <a:pt x="144108" y="201750"/>
                </a:lnTo>
                <a:lnTo>
                  <a:pt x="178745" y="178748"/>
                </a:lnTo>
                <a:lnTo>
                  <a:pt x="201751" y="144110"/>
                </a:lnTo>
                <a:lnTo>
                  <a:pt x="209420" y="104708"/>
                </a:lnTo>
                <a:lnTo>
                  <a:pt x="201751" y="65306"/>
                </a:lnTo>
                <a:lnTo>
                  <a:pt x="178745" y="30668"/>
                </a:lnTo>
                <a:lnTo>
                  <a:pt x="144108" y="7667"/>
                </a:lnTo>
                <a:lnTo>
                  <a:pt x="104706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45642" y="3649204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315065" y="3788562"/>
            <a:ext cx="692785" cy="710565"/>
          </a:xfrm>
          <a:custGeom>
            <a:avLst/>
            <a:gdLst/>
            <a:ahLst/>
            <a:cxnLst/>
            <a:rect l="l" t="t" r="r" b="b"/>
            <a:pathLst>
              <a:path w="692784" h="710564">
                <a:moveTo>
                  <a:pt x="0" y="0"/>
                </a:moveTo>
                <a:lnTo>
                  <a:pt x="56582" y="12915"/>
                </a:lnTo>
                <a:lnTo>
                  <a:pt x="110769" y="27631"/>
                </a:lnTo>
                <a:lnTo>
                  <a:pt x="162560" y="44148"/>
                </a:lnTo>
                <a:lnTo>
                  <a:pt x="211957" y="62464"/>
                </a:lnTo>
                <a:lnTo>
                  <a:pt x="258958" y="82580"/>
                </a:lnTo>
                <a:lnTo>
                  <a:pt x="303564" y="104496"/>
                </a:lnTo>
                <a:lnTo>
                  <a:pt x="345775" y="128213"/>
                </a:lnTo>
                <a:lnTo>
                  <a:pt x="385591" y="153729"/>
                </a:lnTo>
                <a:lnTo>
                  <a:pt x="423011" y="181046"/>
                </a:lnTo>
                <a:lnTo>
                  <a:pt x="458036" y="210162"/>
                </a:lnTo>
                <a:lnTo>
                  <a:pt x="490666" y="241079"/>
                </a:lnTo>
                <a:lnTo>
                  <a:pt x="520901" y="273795"/>
                </a:lnTo>
                <a:lnTo>
                  <a:pt x="548741" y="308312"/>
                </a:lnTo>
                <a:lnTo>
                  <a:pt x="574185" y="344629"/>
                </a:lnTo>
                <a:lnTo>
                  <a:pt x="597234" y="382746"/>
                </a:lnTo>
                <a:lnTo>
                  <a:pt x="617888" y="422663"/>
                </a:lnTo>
                <a:lnTo>
                  <a:pt x="636146" y="464380"/>
                </a:lnTo>
                <a:lnTo>
                  <a:pt x="652010" y="507897"/>
                </a:lnTo>
                <a:lnTo>
                  <a:pt x="665478" y="553214"/>
                </a:lnTo>
                <a:lnTo>
                  <a:pt x="676551" y="600332"/>
                </a:lnTo>
                <a:lnTo>
                  <a:pt x="685229" y="649249"/>
                </a:lnTo>
                <a:lnTo>
                  <a:pt x="691511" y="699967"/>
                </a:lnTo>
                <a:lnTo>
                  <a:pt x="692179" y="710417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954815" y="4460245"/>
            <a:ext cx="100330" cy="104139"/>
          </a:xfrm>
          <a:custGeom>
            <a:avLst/>
            <a:gdLst/>
            <a:ahLst/>
            <a:cxnLst/>
            <a:rect l="l" t="t" r="r" b="b"/>
            <a:pathLst>
              <a:path w="100330" h="104139">
                <a:moveTo>
                  <a:pt x="0" y="6412"/>
                </a:moveTo>
                <a:lnTo>
                  <a:pt x="56574" y="103521"/>
                </a:lnTo>
                <a:lnTo>
                  <a:pt x="88368" y="28285"/>
                </a:lnTo>
                <a:lnTo>
                  <a:pt x="51757" y="28285"/>
                </a:lnTo>
                <a:lnTo>
                  <a:pt x="0" y="6412"/>
                </a:lnTo>
                <a:close/>
              </a:path>
              <a:path w="100330" h="104139">
                <a:moveTo>
                  <a:pt x="100321" y="0"/>
                </a:moveTo>
                <a:lnTo>
                  <a:pt x="51757" y="28285"/>
                </a:lnTo>
                <a:lnTo>
                  <a:pt x="88368" y="28285"/>
                </a:lnTo>
                <a:lnTo>
                  <a:pt x="1003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7033901" y="3110742"/>
            <a:ext cx="2032000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10" dirty="0">
                <a:latin typeface="Arial"/>
                <a:cs typeface="Arial"/>
              </a:rPr>
              <a:t>(3a) </a:t>
            </a:r>
            <a:r>
              <a:rPr sz="1450" b="1" spc="20" dirty="0">
                <a:latin typeface="Arial"/>
                <a:cs typeface="Arial"/>
              </a:rPr>
              <a:t>Unlock </a:t>
            </a:r>
            <a:r>
              <a:rPr sz="1450" b="1" spc="30" dirty="0">
                <a:latin typeface="Arial"/>
                <a:cs typeface="Arial"/>
              </a:rPr>
              <a:t>to</a:t>
            </a:r>
            <a:r>
              <a:rPr sz="1450" b="1" spc="-35" dirty="0">
                <a:latin typeface="Arial"/>
                <a:cs typeface="Arial"/>
              </a:rPr>
              <a:t> </a:t>
            </a:r>
            <a:r>
              <a:rPr sz="1450" b="1" spc="30" dirty="0">
                <a:latin typeface="Arial"/>
                <a:cs typeface="Arial"/>
              </a:rPr>
              <a:t>Commit</a:t>
            </a:r>
            <a:endParaRPr sz="1450">
              <a:latin typeface="Arial"/>
              <a:cs typeface="Arial"/>
            </a:endParaRPr>
          </a:p>
          <a:p>
            <a:pPr marL="1289685">
              <a:lnSpc>
                <a:spcPct val="100000"/>
              </a:lnSpc>
              <a:spcBef>
                <a:spcPts val="1275"/>
              </a:spcBef>
            </a:pPr>
            <a:r>
              <a:rPr sz="1650" spc="10" dirty="0">
                <a:latin typeface="Arial"/>
                <a:cs typeface="Arial"/>
              </a:rPr>
              <a:t>client</a:t>
            </a:r>
            <a:endParaRPr sz="16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091461" y="4001957"/>
            <a:ext cx="65786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365" marR="5080" indent="-241300">
              <a:lnSpc>
                <a:spcPct val="104200"/>
              </a:lnSpc>
            </a:pPr>
            <a:r>
              <a:rPr sz="1450" spc="40" dirty="0">
                <a:latin typeface="Arial"/>
                <a:cs typeface="Arial"/>
              </a:rPr>
              <a:t>commit  </a:t>
            </a:r>
            <a:r>
              <a:rPr sz="1450" spc="50" dirty="0">
                <a:latin typeface="Arial"/>
                <a:cs typeface="Arial"/>
              </a:rPr>
              <a:t>tx</a:t>
            </a:r>
            <a:endParaRPr sz="14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699670" y="6371634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04711" y="0"/>
                </a:moveTo>
                <a:lnTo>
                  <a:pt x="65308" y="7667"/>
                </a:lnTo>
                <a:lnTo>
                  <a:pt x="30666" y="30668"/>
                </a:lnTo>
                <a:lnTo>
                  <a:pt x="7666" y="65306"/>
                </a:lnTo>
                <a:lnTo>
                  <a:pt x="0" y="104708"/>
                </a:lnTo>
                <a:lnTo>
                  <a:pt x="7666" y="144110"/>
                </a:lnTo>
                <a:lnTo>
                  <a:pt x="30666" y="178748"/>
                </a:lnTo>
                <a:lnTo>
                  <a:pt x="65308" y="201750"/>
                </a:lnTo>
                <a:lnTo>
                  <a:pt x="104711" y="209417"/>
                </a:lnTo>
                <a:lnTo>
                  <a:pt x="144114" y="201750"/>
                </a:lnTo>
                <a:lnTo>
                  <a:pt x="178756" y="178748"/>
                </a:lnTo>
                <a:lnTo>
                  <a:pt x="201756" y="144110"/>
                </a:lnTo>
                <a:lnTo>
                  <a:pt x="209422" y="104708"/>
                </a:lnTo>
                <a:lnTo>
                  <a:pt x="201756" y="65306"/>
                </a:lnTo>
                <a:lnTo>
                  <a:pt x="178756" y="30668"/>
                </a:lnTo>
                <a:lnTo>
                  <a:pt x="144114" y="7667"/>
                </a:lnTo>
                <a:lnTo>
                  <a:pt x="104711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699667" y="6371634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839180" y="6543150"/>
            <a:ext cx="640715" cy="784225"/>
          </a:xfrm>
          <a:custGeom>
            <a:avLst/>
            <a:gdLst/>
            <a:ahLst/>
            <a:cxnLst/>
            <a:rect l="l" t="t" r="r" b="b"/>
            <a:pathLst>
              <a:path w="640715" h="784225">
                <a:moveTo>
                  <a:pt x="0" y="783606"/>
                </a:moveTo>
                <a:lnTo>
                  <a:pt x="3629" y="732987"/>
                </a:lnTo>
                <a:lnTo>
                  <a:pt x="9419" y="683884"/>
                </a:lnTo>
                <a:lnTo>
                  <a:pt x="17371" y="636297"/>
                </a:lnTo>
                <a:lnTo>
                  <a:pt x="27485" y="590226"/>
                </a:lnTo>
                <a:lnTo>
                  <a:pt x="39759" y="545671"/>
                </a:lnTo>
                <a:lnTo>
                  <a:pt x="54196" y="502632"/>
                </a:lnTo>
                <a:lnTo>
                  <a:pt x="70793" y="461108"/>
                </a:lnTo>
                <a:lnTo>
                  <a:pt x="89552" y="421101"/>
                </a:lnTo>
                <a:lnTo>
                  <a:pt x="110473" y="382610"/>
                </a:lnTo>
                <a:lnTo>
                  <a:pt x="133555" y="345634"/>
                </a:lnTo>
                <a:lnTo>
                  <a:pt x="158798" y="310175"/>
                </a:lnTo>
                <a:lnTo>
                  <a:pt x="186203" y="276231"/>
                </a:lnTo>
                <a:lnTo>
                  <a:pt x="215769" y="243804"/>
                </a:lnTo>
                <a:lnTo>
                  <a:pt x="247496" y="212892"/>
                </a:lnTo>
                <a:lnTo>
                  <a:pt x="281385" y="183496"/>
                </a:lnTo>
                <a:lnTo>
                  <a:pt x="317436" y="155616"/>
                </a:lnTo>
                <a:lnTo>
                  <a:pt x="355648" y="129252"/>
                </a:lnTo>
                <a:lnTo>
                  <a:pt x="396021" y="104405"/>
                </a:lnTo>
                <a:lnTo>
                  <a:pt x="438556" y="81073"/>
                </a:lnTo>
                <a:lnTo>
                  <a:pt x="483252" y="59257"/>
                </a:lnTo>
                <a:lnTo>
                  <a:pt x="530109" y="38956"/>
                </a:lnTo>
                <a:lnTo>
                  <a:pt x="579128" y="20172"/>
                </a:lnTo>
                <a:lnTo>
                  <a:pt x="630309" y="2904"/>
                </a:lnTo>
                <a:lnTo>
                  <a:pt x="64038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431424" y="6504719"/>
            <a:ext cx="111125" cy="97155"/>
          </a:xfrm>
          <a:custGeom>
            <a:avLst/>
            <a:gdLst/>
            <a:ahLst/>
            <a:cxnLst/>
            <a:rect l="l" t="t" r="r" b="b"/>
            <a:pathLst>
              <a:path w="111125" h="97154">
                <a:moveTo>
                  <a:pt x="0" y="0"/>
                </a:moveTo>
                <a:lnTo>
                  <a:pt x="38072" y="41331"/>
                </a:lnTo>
                <a:lnTo>
                  <a:pt x="27852" y="96586"/>
                </a:lnTo>
                <a:lnTo>
                  <a:pt x="110509" y="204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801099" y="6808267"/>
            <a:ext cx="2540" cy="511175"/>
          </a:xfrm>
          <a:custGeom>
            <a:avLst/>
            <a:gdLst/>
            <a:ahLst/>
            <a:cxnLst/>
            <a:rect l="l" t="t" r="r" b="b"/>
            <a:pathLst>
              <a:path w="2540" h="511175">
                <a:moveTo>
                  <a:pt x="994" y="0"/>
                </a:moveTo>
                <a:lnTo>
                  <a:pt x="994" y="510832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752691" y="6743348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5">
                <a:moveTo>
                  <a:pt x="87979" y="75389"/>
                </a:moveTo>
                <a:lnTo>
                  <a:pt x="50354" y="75389"/>
                </a:lnTo>
                <a:lnTo>
                  <a:pt x="100520" y="100715"/>
                </a:lnTo>
                <a:lnTo>
                  <a:pt x="87979" y="75389"/>
                </a:lnTo>
                <a:close/>
              </a:path>
              <a:path w="100965" h="100965">
                <a:moveTo>
                  <a:pt x="50647" y="0"/>
                </a:moveTo>
                <a:lnTo>
                  <a:pt x="0" y="100323"/>
                </a:lnTo>
                <a:lnTo>
                  <a:pt x="50354" y="75389"/>
                </a:lnTo>
                <a:lnTo>
                  <a:pt x="87979" y="75389"/>
                </a:lnTo>
                <a:lnTo>
                  <a:pt x="506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4437121" y="5833172"/>
            <a:ext cx="1091565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25" dirty="0">
                <a:latin typeface="Arial"/>
                <a:cs typeface="Arial"/>
              </a:rPr>
              <a:t>(2)</a:t>
            </a:r>
            <a:r>
              <a:rPr sz="1450" b="1" spc="-85" dirty="0">
                <a:latin typeface="Arial"/>
                <a:cs typeface="Arial"/>
              </a:rPr>
              <a:t> </a:t>
            </a:r>
            <a:r>
              <a:rPr sz="1450" b="1" spc="25" dirty="0">
                <a:latin typeface="Arial"/>
                <a:cs typeface="Arial"/>
              </a:rPr>
              <a:t>Lock</a:t>
            </a:r>
            <a:endParaRPr sz="1450">
              <a:latin typeface="Arial"/>
              <a:cs typeface="Arial"/>
            </a:endParaRPr>
          </a:p>
          <a:p>
            <a:pPr marL="577850">
              <a:lnSpc>
                <a:spcPct val="100000"/>
              </a:lnSpc>
              <a:spcBef>
                <a:spcPts val="1275"/>
              </a:spcBef>
            </a:pPr>
            <a:r>
              <a:rPr sz="1650" spc="10" dirty="0">
                <a:latin typeface="Arial"/>
                <a:cs typeface="Arial"/>
              </a:rPr>
              <a:t>client</a:t>
            </a:r>
            <a:endParaRPr sz="16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379563" y="6430013"/>
            <a:ext cx="67183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40" dirty="0">
                <a:latin typeface="Arial"/>
                <a:cs typeface="Arial"/>
              </a:rPr>
              <a:t>accept</a:t>
            </a:r>
            <a:r>
              <a:rPr sz="1425" spc="30" baseline="-5847" dirty="0">
                <a:latin typeface="Arial"/>
                <a:cs typeface="Arial"/>
              </a:rPr>
              <a:t>1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992078" y="6901203"/>
            <a:ext cx="56007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20" dirty="0">
                <a:latin typeface="Arial"/>
                <a:cs typeface="Arial"/>
              </a:rPr>
              <a:t>r</a:t>
            </a:r>
            <a:r>
              <a:rPr sz="1450" spc="25" dirty="0">
                <a:latin typeface="Arial"/>
                <a:cs typeface="Arial"/>
              </a:rPr>
              <a:t>eject</a:t>
            </a:r>
            <a:r>
              <a:rPr sz="1425" spc="30" baseline="-5847" dirty="0">
                <a:latin typeface="Arial"/>
                <a:cs typeface="Arial"/>
              </a:rPr>
              <a:t>2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7945644" y="6371634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04706" y="0"/>
                </a:moveTo>
                <a:lnTo>
                  <a:pt x="65303" y="7667"/>
                </a:lnTo>
                <a:lnTo>
                  <a:pt x="30666" y="30668"/>
                </a:lnTo>
                <a:lnTo>
                  <a:pt x="7666" y="65306"/>
                </a:lnTo>
                <a:lnTo>
                  <a:pt x="0" y="104708"/>
                </a:lnTo>
                <a:lnTo>
                  <a:pt x="7666" y="144110"/>
                </a:lnTo>
                <a:lnTo>
                  <a:pt x="30666" y="178748"/>
                </a:lnTo>
                <a:lnTo>
                  <a:pt x="65303" y="201750"/>
                </a:lnTo>
                <a:lnTo>
                  <a:pt x="104706" y="209417"/>
                </a:lnTo>
                <a:lnTo>
                  <a:pt x="144108" y="201750"/>
                </a:lnTo>
                <a:lnTo>
                  <a:pt x="178745" y="178748"/>
                </a:lnTo>
                <a:lnTo>
                  <a:pt x="201751" y="144110"/>
                </a:lnTo>
                <a:lnTo>
                  <a:pt x="209420" y="104708"/>
                </a:lnTo>
                <a:lnTo>
                  <a:pt x="201751" y="65306"/>
                </a:lnTo>
                <a:lnTo>
                  <a:pt x="178745" y="30668"/>
                </a:lnTo>
                <a:lnTo>
                  <a:pt x="144108" y="7667"/>
                </a:lnTo>
                <a:lnTo>
                  <a:pt x="104706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945642" y="6371634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115696" y="6468606"/>
            <a:ext cx="668020" cy="746125"/>
          </a:xfrm>
          <a:custGeom>
            <a:avLst/>
            <a:gdLst/>
            <a:ahLst/>
            <a:cxnLst/>
            <a:rect l="l" t="t" r="r" b="b"/>
            <a:pathLst>
              <a:path w="668019" h="746125">
                <a:moveTo>
                  <a:pt x="667761" y="0"/>
                </a:moveTo>
                <a:lnTo>
                  <a:pt x="618559" y="4978"/>
                </a:lnTo>
                <a:lnTo>
                  <a:pt x="571220" y="12189"/>
                </a:lnTo>
                <a:lnTo>
                  <a:pt x="525741" y="21632"/>
                </a:lnTo>
                <a:lnTo>
                  <a:pt x="482125" y="33307"/>
                </a:lnTo>
                <a:lnTo>
                  <a:pt x="440370" y="47214"/>
                </a:lnTo>
                <a:lnTo>
                  <a:pt x="400477" y="63353"/>
                </a:lnTo>
                <a:lnTo>
                  <a:pt x="362446" y="81724"/>
                </a:lnTo>
                <a:lnTo>
                  <a:pt x="326276" y="102327"/>
                </a:lnTo>
                <a:lnTo>
                  <a:pt x="291968" y="125162"/>
                </a:lnTo>
                <a:lnTo>
                  <a:pt x="259522" y="150230"/>
                </a:lnTo>
                <a:lnTo>
                  <a:pt x="228938" y="177529"/>
                </a:lnTo>
                <a:lnTo>
                  <a:pt x="200215" y="207060"/>
                </a:lnTo>
                <a:lnTo>
                  <a:pt x="173354" y="238824"/>
                </a:lnTo>
                <a:lnTo>
                  <a:pt x="148355" y="272819"/>
                </a:lnTo>
                <a:lnTo>
                  <a:pt x="125217" y="309047"/>
                </a:lnTo>
                <a:lnTo>
                  <a:pt x="103941" y="347506"/>
                </a:lnTo>
                <a:lnTo>
                  <a:pt x="84527" y="388198"/>
                </a:lnTo>
                <a:lnTo>
                  <a:pt x="66975" y="431122"/>
                </a:lnTo>
                <a:lnTo>
                  <a:pt x="51284" y="476278"/>
                </a:lnTo>
                <a:lnTo>
                  <a:pt x="37455" y="523665"/>
                </a:lnTo>
                <a:lnTo>
                  <a:pt x="25488" y="573285"/>
                </a:lnTo>
                <a:lnTo>
                  <a:pt x="15382" y="625137"/>
                </a:lnTo>
                <a:lnTo>
                  <a:pt x="7138" y="679221"/>
                </a:lnTo>
                <a:lnTo>
                  <a:pt x="756" y="735537"/>
                </a:lnTo>
                <a:lnTo>
                  <a:pt x="0" y="745982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068139" y="7175450"/>
            <a:ext cx="100330" cy="104139"/>
          </a:xfrm>
          <a:custGeom>
            <a:avLst/>
            <a:gdLst/>
            <a:ahLst/>
            <a:cxnLst/>
            <a:rect l="l" t="t" r="r" b="b"/>
            <a:pathLst>
              <a:path w="100330" h="104140">
                <a:moveTo>
                  <a:pt x="0" y="0"/>
                </a:moveTo>
                <a:lnTo>
                  <a:pt x="42867" y="103887"/>
                </a:lnTo>
                <a:lnTo>
                  <a:pt x="87527" y="28694"/>
                </a:lnTo>
                <a:lnTo>
                  <a:pt x="48312" y="28694"/>
                </a:lnTo>
                <a:lnTo>
                  <a:pt x="0" y="0"/>
                </a:lnTo>
                <a:close/>
              </a:path>
              <a:path w="100330" h="104140">
                <a:moveTo>
                  <a:pt x="100258" y="7259"/>
                </a:moveTo>
                <a:lnTo>
                  <a:pt x="48312" y="28694"/>
                </a:lnTo>
                <a:lnTo>
                  <a:pt x="87527" y="28694"/>
                </a:lnTo>
                <a:lnTo>
                  <a:pt x="100258" y="7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7138609" y="5833172"/>
            <a:ext cx="1826895" cy="1252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15" dirty="0">
                <a:latin typeface="Arial"/>
                <a:cs typeface="Arial"/>
              </a:rPr>
              <a:t>(3b) </a:t>
            </a:r>
            <a:r>
              <a:rPr sz="1450" b="1" spc="20" dirty="0">
                <a:latin typeface="Arial"/>
                <a:cs typeface="Arial"/>
              </a:rPr>
              <a:t>Unlock </a:t>
            </a:r>
            <a:r>
              <a:rPr sz="1450" b="1" spc="30" dirty="0">
                <a:latin typeface="Arial"/>
                <a:cs typeface="Arial"/>
              </a:rPr>
              <a:t>to</a:t>
            </a:r>
            <a:r>
              <a:rPr sz="1450" b="1" spc="-45" dirty="0">
                <a:latin typeface="Arial"/>
                <a:cs typeface="Arial"/>
              </a:rPr>
              <a:t> </a:t>
            </a:r>
            <a:r>
              <a:rPr sz="1450" b="1" spc="10" dirty="0">
                <a:latin typeface="Arial"/>
                <a:cs typeface="Arial"/>
              </a:rPr>
              <a:t>Abort</a:t>
            </a:r>
            <a:endParaRPr sz="1450">
              <a:latin typeface="Arial"/>
              <a:cs typeface="Arial"/>
            </a:endParaRPr>
          </a:p>
          <a:p>
            <a:pPr marL="1184910">
              <a:lnSpc>
                <a:spcPct val="100000"/>
              </a:lnSpc>
              <a:spcBef>
                <a:spcPts val="1275"/>
              </a:spcBef>
            </a:pPr>
            <a:r>
              <a:rPr sz="1650" spc="10" dirty="0">
                <a:latin typeface="Arial"/>
                <a:cs typeface="Arial"/>
              </a:rPr>
              <a:t>client</a:t>
            </a:r>
            <a:endParaRPr sz="1650">
              <a:latin typeface="Arial"/>
              <a:cs typeface="Arial"/>
            </a:endParaRPr>
          </a:p>
          <a:p>
            <a:pPr marL="148590" marR="943610" indent="62230">
              <a:lnSpc>
                <a:spcPct val="104200"/>
              </a:lnSpc>
              <a:spcBef>
                <a:spcPts val="1115"/>
              </a:spcBef>
            </a:pPr>
            <a:r>
              <a:rPr sz="1450" spc="15" dirty="0">
                <a:latin typeface="Arial"/>
                <a:cs typeface="Arial"/>
              </a:rPr>
              <a:t>reclaim  </a:t>
            </a:r>
            <a:r>
              <a:rPr sz="1450" spc="50" dirty="0">
                <a:latin typeface="Arial"/>
                <a:cs typeface="Arial"/>
              </a:rPr>
              <a:t>tx</a:t>
            </a:r>
            <a:r>
              <a:rPr sz="1450" spc="-70" dirty="0">
                <a:latin typeface="Arial"/>
                <a:cs typeface="Arial"/>
              </a:rPr>
              <a:t> </a:t>
            </a:r>
            <a:r>
              <a:rPr sz="1450" spc="30" dirty="0">
                <a:latin typeface="Arial"/>
                <a:cs typeface="Arial"/>
              </a:rPr>
              <a:t>inputs</a:t>
            </a:r>
            <a:endParaRPr sz="14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3233744" y="2932915"/>
            <a:ext cx="3141345" cy="2618105"/>
          </a:xfrm>
          <a:custGeom>
            <a:avLst/>
            <a:gdLst/>
            <a:ahLst/>
            <a:cxnLst/>
            <a:rect l="l" t="t" r="r" b="b"/>
            <a:pathLst>
              <a:path w="3141344" h="2618104">
                <a:moveTo>
                  <a:pt x="0" y="0"/>
                </a:moveTo>
                <a:lnTo>
                  <a:pt x="3141265" y="0"/>
                </a:lnTo>
                <a:lnTo>
                  <a:pt x="3141265" y="2617721"/>
                </a:lnTo>
                <a:lnTo>
                  <a:pt x="0" y="2617721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977304" y="2911475"/>
            <a:ext cx="3141345" cy="5361305"/>
          </a:xfrm>
          <a:custGeom>
            <a:avLst/>
            <a:gdLst/>
            <a:ahLst/>
            <a:cxnLst/>
            <a:rect l="l" t="t" r="r" b="b"/>
            <a:pathLst>
              <a:path w="3141344" h="5361305">
                <a:moveTo>
                  <a:pt x="0" y="0"/>
                </a:moveTo>
                <a:lnTo>
                  <a:pt x="3141265" y="0"/>
                </a:lnTo>
                <a:lnTo>
                  <a:pt x="3141265" y="5361093"/>
                </a:lnTo>
                <a:lnTo>
                  <a:pt x="0" y="5361093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233744" y="5655346"/>
            <a:ext cx="3141345" cy="2618105"/>
          </a:xfrm>
          <a:custGeom>
            <a:avLst/>
            <a:gdLst/>
            <a:ahLst/>
            <a:cxnLst/>
            <a:rect l="l" t="t" r="r" b="b"/>
            <a:pathLst>
              <a:path w="3141344" h="2618104">
                <a:moveTo>
                  <a:pt x="0" y="0"/>
                </a:moveTo>
                <a:lnTo>
                  <a:pt x="3141265" y="0"/>
                </a:lnTo>
                <a:lnTo>
                  <a:pt x="3141265" y="2617721"/>
                </a:lnTo>
                <a:lnTo>
                  <a:pt x="0" y="2617721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479718" y="5655346"/>
            <a:ext cx="3141345" cy="2618105"/>
          </a:xfrm>
          <a:custGeom>
            <a:avLst/>
            <a:gdLst/>
            <a:ahLst/>
            <a:cxnLst/>
            <a:rect l="l" t="t" r="r" b="b"/>
            <a:pathLst>
              <a:path w="3141344" h="2618104">
                <a:moveTo>
                  <a:pt x="0" y="0"/>
                </a:moveTo>
                <a:lnTo>
                  <a:pt x="3141265" y="0"/>
                </a:lnTo>
                <a:lnTo>
                  <a:pt x="3141265" y="2617721"/>
                </a:lnTo>
                <a:lnTo>
                  <a:pt x="0" y="2617721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479718" y="2932915"/>
            <a:ext cx="3141345" cy="2618105"/>
          </a:xfrm>
          <a:custGeom>
            <a:avLst/>
            <a:gdLst/>
            <a:ahLst/>
            <a:cxnLst/>
            <a:rect l="l" t="t" r="r" b="b"/>
            <a:pathLst>
              <a:path w="3141344" h="2618104">
                <a:moveTo>
                  <a:pt x="0" y="0"/>
                </a:moveTo>
                <a:lnTo>
                  <a:pt x="3141265" y="0"/>
                </a:lnTo>
                <a:lnTo>
                  <a:pt x="3141265" y="2617721"/>
                </a:lnTo>
                <a:lnTo>
                  <a:pt x="0" y="2617721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024911" y="3006418"/>
            <a:ext cx="523875" cy="419100"/>
          </a:xfrm>
          <a:custGeom>
            <a:avLst/>
            <a:gdLst/>
            <a:ahLst/>
            <a:cxnLst/>
            <a:rect l="l" t="t" r="r" b="b"/>
            <a:pathLst>
              <a:path w="523875" h="419100">
                <a:moveTo>
                  <a:pt x="319362" y="0"/>
                </a:moveTo>
                <a:lnTo>
                  <a:pt x="319362" y="125650"/>
                </a:lnTo>
                <a:lnTo>
                  <a:pt x="0" y="125650"/>
                </a:lnTo>
                <a:lnTo>
                  <a:pt x="0" y="293184"/>
                </a:lnTo>
                <a:lnTo>
                  <a:pt x="319362" y="293184"/>
                </a:lnTo>
                <a:lnTo>
                  <a:pt x="319362" y="418835"/>
                </a:lnTo>
                <a:lnTo>
                  <a:pt x="523544" y="209417"/>
                </a:lnTo>
                <a:lnTo>
                  <a:pt x="319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024911" y="5728849"/>
            <a:ext cx="523875" cy="419100"/>
          </a:xfrm>
          <a:custGeom>
            <a:avLst/>
            <a:gdLst/>
            <a:ahLst/>
            <a:cxnLst/>
            <a:rect l="l" t="t" r="r" b="b"/>
            <a:pathLst>
              <a:path w="523875" h="419100">
                <a:moveTo>
                  <a:pt x="319362" y="0"/>
                </a:moveTo>
                <a:lnTo>
                  <a:pt x="319362" y="125650"/>
                </a:lnTo>
                <a:lnTo>
                  <a:pt x="0" y="125650"/>
                </a:lnTo>
                <a:lnTo>
                  <a:pt x="0" y="293184"/>
                </a:lnTo>
                <a:lnTo>
                  <a:pt x="319362" y="293184"/>
                </a:lnTo>
                <a:lnTo>
                  <a:pt x="319362" y="418835"/>
                </a:lnTo>
                <a:lnTo>
                  <a:pt x="523544" y="209417"/>
                </a:lnTo>
                <a:lnTo>
                  <a:pt x="319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270299" y="5728849"/>
            <a:ext cx="523875" cy="419100"/>
          </a:xfrm>
          <a:custGeom>
            <a:avLst/>
            <a:gdLst/>
            <a:ahLst/>
            <a:cxnLst/>
            <a:rect l="l" t="t" r="r" b="b"/>
            <a:pathLst>
              <a:path w="523875" h="419100">
                <a:moveTo>
                  <a:pt x="319362" y="0"/>
                </a:moveTo>
                <a:lnTo>
                  <a:pt x="319362" y="125650"/>
                </a:lnTo>
                <a:lnTo>
                  <a:pt x="0" y="125650"/>
                </a:lnTo>
                <a:lnTo>
                  <a:pt x="0" y="293184"/>
                </a:lnTo>
                <a:lnTo>
                  <a:pt x="319362" y="293184"/>
                </a:lnTo>
                <a:lnTo>
                  <a:pt x="319362" y="418835"/>
                </a:lnTo>
                <a:lnTo>
                  <a:pt x="523544" y="209417"/>
                </a:lnTo>
                <a:lnTo>
                  <a:pt x="319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270299" y="3006418"/>
            <a:ext cx="523875" cy="419100"/>
          </a:xfrm>
          <a:custGeom>
            <a:avLst/>
            <a:gdLst/>
            <a:ahLst/>
            <a:cxnLst/>
            <a:rect l="l" t="t" r="r" b="b"/>
            <a:pathLst>
              <a:path w="523875" h="419100">
                <a:moveTo>
                  <a:pt x="319362" y="0"/>
                </a:moveTo>
                <a:lnTo>
                  <a:pt x="319362" y="125650"/>
                </a:lnTo>
                <a:lnTo>
                  <a:pt x="0" y="125650"/>
                </a:lnTo>
                <a:lnTo>
                  <a:pt x="0" y="293184"/>
                </a:lnTo>
                <a:lnTo>
                  <a:pt x="319362" y="293184"/>
                </a:lnTo>
                <a:lnTo>
                  <a:pt x="319362" y="418835"/>
                </a:lnTo>
                <a:lnTo>
                  <a:pt x="523544" y="209417"/>
                </a:lnTo>
                <a:lnTo>
                  <a:pt x="319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0437243" y="3937942"/>
            <a:ext cx="22282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5" dirty="0">
                <a:latin typeface="Arial"/>
                <a:cs typeface="Arial"/>
              </a:rPr>
              <a:t>cross-shard transaction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50" dirty="0">
                <a:latin typeface="Arial"/>
                <a:cs typeface="Arial"/>
              </a:rPr>
              <a:t>tx</a:t>
            </a:r>
            <a:endParaRPr sz="145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0701244" y="4848073"/>
            <a:ext cx="838200" cy="279400"/>
          </a:xfrm>
          <a:custGeom>
            <a:avLst/>
            <a:gdLst/>
            <a:ahLst/>
            <a:cxnLst/>
            <a:rect l="l" t="t" r="r" b="b"/>
            <a:pathLst>
              <a:path w="838200" h="279400">
                <a:moveTo>
                  <a:pt x="0" y="279223"/>
                </a:moveTo>
                <a:lnTo>
                  <a:pt x="837953" y="279223"/>
                </a:lnTo>
                <a:lnTo>
                  <a:pt x="837953" y="0"/>
                </a:lnTo>
                <a:lnTo>
                  <a:pt x="0" y="0"/>
                </a:lnTo>
                <a:lnTo>
                  <a:pt x="0" y="279223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539198" y="4848073"/>
            <a:ext cx="838200" cy="279400"/>
          </a:xfrm>
          <a:custGeom>
            <a:avLst/>
            <a:gdLst/>
            <a:ahLst/>
            <a:cxnLst/>
            <a:rect l="l" t="t" r="r" b="b"/>
            <a:pathLst>
              <a:path w="838200" h="279400">
                <a:moveTo>
                  <a:pt x="0" y="279223"/>
                </a:moveTo>
                <a:lnTo>
                  <a:pt x="837953" y="279223"/>
                </a:lnTo>
                <a:lnTo>
                  <a:pt x="837953" y="0"/>
                </a:lnTo>
                <a:lnTo>
                  <a:pt x="0" y="0"/>
                </a:lnTo>
                <a:lnTo>
                  <a:pt x="0" y="279223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0701244" y="4289626"/>
            <a:ext cx="1676400" cy="279400"/>
          </a:xfrm>
          <a:prstGeom prst="rect">
            <a:avLst/>
          </a:prstGeom>
          <a:solidFill>
            <a:srgbClr val="5E5E5E"/>
          </a:solidFill>
        </p:spPr>
        <p:txBody>
          <a:bodyPr vert="horz" wrap="square" lIns="0" tIns="5651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445"/>
              </a:spcBef>
              <a:tabLst>
                <a:tab pos="910590" algn="l"/>
              </a:tabLst>
            </a:pP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inputs	</a:t>
            </a:r>
            <a:r>
              <a:rPr sz="1450" b="1" spc="10" dirty="0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835137" y="4567282"/>
            <a:ext cx="1404620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3200"/>
              </a:lnSpc>
              <a:tabLst>
                <a:tab pos="850265" algn="l"/>
              </a:tabLst>
            </a:pP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1</a:t>
            </a:r>
            <a:r>
              <a:rPr sz="1425" baseline="-5847" dirty="0">
                <a:latin typeface="Arial"/>
                <a:cs typeface="Arial"/>
              </a:rPr>
              <a:t>	</a:t>
            </a: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15" baseline="-5847" dirty="0">
                <a:latin typeface="Arial"/>
                <a:cs typeface="Arial"/>
              </a:rPr>
              <a:t>3  </a:t>
            </a:r>
            <a:r>
              <a:rPr sz="1450" spc="15" dirty="0">
                <a:latin typeface="Arial"/>
                <a:cs typeface="Arial"/>
              </a:rPr>
              <a:t>shard</a:t>
            </a:r>
            <a:r>
              <a:rPr sz="1425" spc="22" baseline="-5847" dirty="0">
                <a:latin typeface="Arial"/>
                <a:cs typeface="Arial"/>
              </a:rPr>
              <a:t>2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9149797" y="3111125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04706" y="0"/>
                </a:moveTo>
                <a:lnTo>
                  <a:pt x="65306" y="7669"/>
                </a:lnTo>
                <a:lnTo>
                  <a:pt x="30666" y="30673"/>
                </a:lnTo>
                <a:lnTo>
                  <a:pt x="7666" y="65311"/>
                </a:lnTo>
                <a:lnTo>
                  <a:pt x="0" y="104712"/>
                </a:lnTo>
                <a:lnTo>
                  <a:pt x="7666" y="144113"/>
                </a:lnTo>
                <a:lnTo>
                  <a:pt x="30666" y="178751"/>
                </a:lnTo>
                <a:lnTo>
                  <a:pt x="65308" y="201753"/>
                </a:lnTo>
                <a:lnTo>
                  <a:pt x="104710" y="209421"/>
                </a:lnTo>
                <a:lnTo>
                  <a:pt x="144109" y="201753"/>
                </a:lnTo>
                <a:lnTo>
                  <a:pt x="178745" y="178751"/>
                </a:lnTo>
                <a:lnTo>
                  <a:pt x="186454" y="167142"/>
                </a:lnTo>
                <a:lnTo>
                  <a:pt x="91387" y="167142"/>
                </a:lnTo>
                <a:lnTo>
                  <a:pt x="25033" y="101013"/>
                </a:lnTo>
                <a:lnTo>
                  <a:pt x="42446" y="84396"/>
                </a:lnTo>
                <a:lnTo>
                  <a:pt x="133402" y="84396"/>
                </a:lnTo>
                <a:lnTo>
                  <a:pt x="164578" y="53266"/>
                </a:lnTo>
                <a:lnTo>
                  <a:pt x="193747" y="53266"/>
                </a:lnTo>
                <a:lnTo>
                  <a:pt x="178745" y="30673"/>
                </a:lnTo>
                <a:lnTo>
                  <a:pt x="162318" y="17254"/>
                </a:lnTo>
                <a:lnTo>
                  <a:pt x="144105" y="7669"/>
                </a:lnTo>
                <a:lnTo>
                  <a:pt x="124703" y="1917"/>
                </a:lnTo>
                <a:lnTo>
                  <a:pt x="104706" y="0"/>
                </a:lnTo>
                <a:close/>
              </a:path>
              <a:path w="209550" h="209550">
                <a:moveTo>
                  <a:pt x="193747" y="53266"/>
                </a:moveTo>
                <a:lnTo>
                  <a:pt x="164578" y="53266"/>
                </a:lnTo>
                <a:lnTo>
                  <a:pt x="184379" y="73811"/>
                </a:lnTo>
                <a:lnTo>
                  <a:pt x="91387" y="167142"/>
                </a:lnTo>
                <a:lnTo>
                  <a:pt x="186454" y="167142"/>
                </a:lnTo>
                <a:lnTo>
                  <a:pt x="201745" y="144113"/>
                </a:lnTo>
                <a:lnTo>
                  <a:pt x="209412" y="104712"/>
                </a:lnTo>
                <a:lnTo>
                  <a:pt x="201745" y="65311"/>
                </a:lnTo>
                <a:lnTo>
                  <a:pt x="193747" y="53266"/>
                </a:lnTo>
                <a:close/>
              </a:path>
              <a:path w="209550" h="209550">
                <a:moveTo>
                  <a:pt x="133402" y="84396"/>
                </a:moveTo>
                <a:lnTo>
                  <a:pt x="42446" y="84396"/>
                </a:lnTo>
                <a:lnTo>
                  <a:pt x="88434" y="129297"/>
                </a:lnTo>
                <a:lnTo>
                  <a:pt x="133402" y="84396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9045082" y="5833593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04711" y="0"/>
                </a:moveTo>
                <a:lnTo>
                  <a:pt x="65300" y="7707"/>
                </a:lnTo>
                <a:lnTo>
                  <a:pt x="30650" y="30737"/>
                </a:lnTo>
                <a:lnTo>
                  <a:pt x="7662" y="65348"/>
                </a:lnTo>
                <a:lnTo>
                  <a:pt x="0" y="104716"/>
                </a:lnTo>
                <a:lnTo>
                  <a:pt x="7662" y="144085"/>
                </a:lnTo>
                <a:lnTo>
                  <a:pt x="30650" y="178697"/>
                </a:lnTo>
                <a:lnTo>
                  <a:pt x="65290" y="201682"/>
                </a:lnTo>
                <a:lnTo>
                  <a:pt x="104715" y="209344"/>
                </a:lnTo>
                <a:lnTo>
                  <a:pt x="144138" y="201682"/>
                </a:lnTo>
                <a:lnTo>
                  <a:pt x="178772" y="178697"/>
                </a:lnTo>
                <a:lnTo>
                  <a:pt x="201760" y="144085"/>
                </a:lnTo>
                <a:lnTo>
                  <a:pt x="205365" y="125562"/>
                </a:lnTo>
                <a:lnTo>
                  <a:pt x="39310" y="125562"/>
                </a:lnTo>
                <a:lnTo>
                  <a:pt x="39310" y="83708"/>
                </a:lnTo>
                <a:lnTo>
                  <a:pt x="205333" y="83708"/>
                </a:lnTo>
                <a:lnTo>
                  <a:pt x="201760" y="65348"/>
                </a:lnTo>
                <a:lnTo>
                  <a:pt x="178772" y="30737"/>
                </a:lnTo>
                <a:lnTo>
                  <a:pt x="162348" y="17314"/>
                </a:lnTo>
                <a:lnTo>
                  <a:pt x="144123" y="7706"/>
                </a:lnTo>
                <a:lnTo>
                  <a:pt x="124705" y="1929"/>
                </a:lnTo>
                <a:lnTo>
                  <a:pt x="104711" y="0"/>
                </a:lnTo>
                <a:close/>
              </a:path>
              <a:path w="209550" h="209550">
                <a:moveTo>
                  <a:pt x="205333" y="83708"/>
                </a:moveTo>
                <a:lnTo>
                  <a:pt x="170112" y="83708"/>
                </a:lnTo>
                <a:lnTo>
                  <a:pt x="170112" y="125562"/>
                </a:lnTo>
                <a:lnTo>
                  <a:pt x="205365" y="125562"/>
                </a:lnTo>
                <a:lnTo>
                  <a:pt x="209422" y="104716"/>
                </a:lnTo>
                <a:lnTo>
                  <a:pt x="205333" y="83708"/>
                </a:lnTo>
                <a:close/>
              </a:path>
            </a:pathLst>
          </a:custGeom>
          <a:solidFill>
            <a:srgbClr val="C82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272954" y="5833593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04703" y="0"/>
                </a:moveTo>
                <a:lnTo>
                  <a:pt x="65293" y="7707"/>
                </a:lnTo>
                <a:lnTo>
                  <a:pt x="30643" y="30737"/>
                </a:lnTo>
                <a:lnTo>
                  <a:pt x="7660" y="65348"/>
                </a:lnTo>
                <a:lnTo>
                  <a:pt x="0" y="104716"/>
                </a:lnTo>
                <a:lnTo>
                  <a:pt x="7660" y="144085"/>
                </a:lnTo>
                <a:lnTo>
                  <a:pt x="30643" y="178697"/>
                </a:lnTo>
                <a:lnTo>
                  <a:pt x="65282" y="201682"/>
                </a:lnTo>
                <a:lnTo>
                  <a:pt x="104708" y="209344"/>
                </a:lnTo>
                <a:lnTo>
                  <a:pt x="144135" y="201682"/>
                </a:lnTo>
                <a:lnTo>
                  <a:pt x="178774" y="178697"/>
                </a:lnTo>
                <a:lnTo>
                  <a:pt x="201756" y="144085"/>
                </a:lnTo>
                <a:lnTo>
                  <a:pt x="205361" y="125562"/>
                </a:lnTo>
                <a:lnTo>
                  <a:pt x="39312" y="125562"/>
                </a:lnTo>
                <a:lnTo>
                  <a:pt x="39312" y="83708"/>
                </a:lnTo>
                <a:lnTo>
                  <a:pt x="205329" y="83708"/>
                </a:lnTo>
                <a:lnTo>
                  <a:pt x="201756" y="65348"/>
                </a:lnTo>
                <a:lnTo>
                  <a:pt x="178774" y="30737"/>
                </a:lnTo>
                <a:lnTo>
                  <a:pt x="162344" y="17314"/>
                </a:lnTo>
                <a:lnTo>
                  <a:pt x="144117" y="7706"/>
                </a:lnTo>
                <a:lnTo>
                  <a:pt x="124698" y="1929"/>
                </a:lnTo>
                <a:lnTo>
                  <a:pt x="104703" y="0"/>
                </a:lnTo>
                <a:close/>
              </a:path>
              <a:path w="209550" h="209550">
                <a:moveTo>
                  <a:pt x="205329" y="83708"/>
                </a:moveTo>
                <a:lnTo>
                  <a:pt x="170104" y="83708"/>
                </a:lnTo>
                <a:lnTo>
                  <a:pt x="170104" y="125562"/>
                </a:lnTo>
                <a:lnTo>
                  <a:pt x="205361" y="125562"/>
                </a:lnTo>
                <a:lnTo>
                  <a:pt x="209417" y="104716"/>
                </a:lnTo>
                <a:lnTo>
                  <a:pt x="205329" y="83708"/>
                </a:lnTo>
                <a:close/>
              </a:path>
            </a:pathLst>
          </a:custGeom>
          <a:solidFill>
            <a:srgbClr val="C82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272954" y="3111125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04703" y="0"/>
                </a:moveTo>
                <a:lnTo>
                  <a:pt x="65305" y="7669"/>
                </a:lnTo>
                <a:lnTo>
                  <a:pt x="30674" y="30673"/>
                </a:lnTo>
                <a:lnTo>
                  <a:pt x="7668" y="65311"/>
                </a:lnTo>
                <a:lnTo>
                  <a:pt x="0" y="104712"/>
                </a:lnTo>
                <a:lnTo>
                  <a:pt x="7668" y="144113"/>
                </a:lnTo>
                <a:lnTo>
                  <a:pt x="30674" y="178751"/>
                </a:lnTo>
                <a:lnTo>
                  <a:pt x="65310" y="201753"/>
                </a:lnTo>
                <a:lnTo>
                  <a:pt x="104708" y="209421"/>
                </a:lnTo>
                <a:lnTo>
                  <a:pt x="144107" y="201753"/>
                </a:lnTo>
                <a:lnTo>
                  <a:pt x="178743" y="178751"/>
                </a:lnTo>
                <a:lnTo>
                  <a:pt x="186453" y="167142"/>
                </a:lnTo>
                <a:lnTo>
                  <a:pt x="91395" y="167142"/>
                </a:lnTo>
                <a:lnTo>
                  <a:pt x="25030" y="101013"/>
                </a:lnTo>
                <a:lnTo>
                  <a:pt x="42454" y="84396"/>
                </a:lnTo>
                <a:lnTo>
                  <a:pt x="133399" y="84396"/>
                </a:lnTo>
                <a:lnTo>
                  <a:pt x="164576" y="53266"/>
                </a:lnTo>
                <a:lnTo>
                  <a:pt x="193748" y="53266"/>
                </a:lnTo>
                <a:lnTo>
                  <a:pt x="178743" y="30673"/>
                </a:lnTo>
                <a:lnTo>
                  <a:pt x="162321" y="17254"/>
                </a:lnTo>
                <a:lnTo>
                  <a:pt x="144110" y="7669"/>
                </a:lnTo>
                <a:lnTo>
                  <a:pt x="124706" y="1917"/>
                </a:lnTo>
                <a:lnTo>
                  <a:pt x="104703" y="0"/>
                </a:lnTo>
                <a:close/>
              </a:path>
              <a:path w="209550" h="209550">
                <a:moveTo>
                  <a:pt x="193748" y="53266"/>
                </a:moveTo>
                <a:lnTo>
                  <a:pt x="164576" y="53266"/>
                </a:lnTo>
                <a:lnTo>
                  <a:pt x="184376" y="73811"/>
                </a:lnTo>
                <a:lnTo>
                  <a:pt x="91395" y="167142"/>
                </a:lnTo>
                <a:lnTo>
                  <a:pt x="186453" y="167142"/>
                </a:lnTo>
                <a:lnTo>
                  <a:pt x="201749" y="144113"/>
                </a:lnTo>
                <a:lnTo>
                  <a:pt x="209417" y="104712"/>
                </a:lnTo>
                <a:lnTo>
                  <a:pt x="201749" y="65311"/>
                </a:lnTo>
                <a:lnTo>
                  <a:pt x="193748" y="53266"/>
                </a:lnTo>
                <a:close/>
              </a:path>
              <a:path w="209550" h="209550">
                <a:moveTo>
                  <a:pt x="133399" y="84396"/>
                </a:moveTo>
                <a:lnTo>
                  <a:pt x="42454" y="84396"/>
                </a:lnTo>
                <a:lnTo>
                  <a:pt x="88431" y="129297"/>
                </a:lnTo>
                <a:lnTo>
                  <a:pt x="133399" y="84396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2447653" y="7759815"/>
            <a:ext cx="56705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3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473861" y="7759815"/>
            <a:ext cx="56705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2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0086801" y="7462464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102212" y="0"/>
                </a:moveTo>
                <a:lnTo>
                  <a:pt x="63750" y="7484"/>
                </a:lnTo>
                <a:lnTo>
                  <a:pt x="29937" y="29937"/>
                </a:lnTo>
                <a:lnTo>
                  <a:pt x="7484" y="63749"/>
                </a:lnTo>
                <a:lnTo>
                  <a:pt x="0" y="102212"/>
                </a:lnTo>
                <a:lnTo>
                  <a:pt x="7484" y="140675"/>
                </a:lnTo>
                <a:lnTo>
                  <a:pt x="29937" y="174487"/>
                </a:lnTo>
                <a:lnTo>
                  <a:pt x="63750" y="196940"/>
                </a:lnTo>
                <a:lnTo>
                  <a:pt x="102212" y="204425"/>
                </a:lnTo>
                <a:lnTo>
                  <a:pt x="140675" y="196940"/>
                </a:lnTo>
                <a:lnTo>
                  <a:pt x="174488" y="174487"/>
                </a:lnTo>
                <a:lnTo>
                  <a:pt x="196941" y="140675"/>
                </a:lnTo>
                <a:lnTo>
                  <a:pt x="204425" y="102212"/>
                </a:lnTo>
                <a:lnTo>
                  <a:pt x="196941" y="63749"/>
                </a:lnTo>
                <a:lnTo>
                  <a:pt x="174488" y="29937"/>
                </a:lnTo>
                <a:lnTo>
                  <a:pt x="140675" y="7484"/>
                </a:lnTo>
                <a:lnTo>
                  <a:pt x="102212" y="0"/>
                </a:lnTo>
                <a:close/>
              </a:path>
            </a:pathLst>
          </a:custGeom>
          <a:solidFill>
            <a:srgbClr val="ECB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086800" y="7462464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174488" y="29937"/>
                </a:moveTo>
                <a:lnTo>
                  <a:pt x="196941" y="63750"/>
                </a:lnTo>
                <a:lnTo>
                  <a:pt x="204425" y="102212"/>
                </a:lnTo>
                <a:lnTo>
                  <a:pt x="196941" y="140675"/>
                </a:lnTo>
                <a:lnTo>
                  <a:pt x="174488" y="174488"/>
                </a:lnTo>
                <a:lnTo>
                  <a:pt x="140675" y="196941"/>
                </a:lnTo>
                <a:lnTo>
                  <a:pt x="102212" y="204425"/>
                </a:lnTo>
                <a:lnTo>
                  <a:pt x="63750" y="196941"/>
                </a:lnTo>
                <a:lnTo>
                  <a:pt x="29937" y="174488"/>
                </a:lnTo>
                <a:lnTo>
                  <a:pt x="7484" y="140675"/>
                </a:lnTo>
                <a:lnTo>
                  <a:pt x="0" y="102212"/>
                </a:lnTo>
                <a:lnTo>
                  <a:pt x="7484" y="63750"/>
                </a:lnTo>
                <a:lnTo>
                  <a:pt x="29937" y="29937"/>
                </a:lnTo>
                <a:lnTo>
                  <a:pt x="63750" y="7484"/>
                </a:lnTo>
                <a:lnTo>
                  <a:pt x="102212" y="0"/>
                </a:lnTo>
                <a:lnTo>
                  <a:pt x="140675" y="7484"/>
                </a:lnTo>
                <a:lnTo>
                  <a:pt x="174488" y="29937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399455" y="6932020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102211" y="0"/>
                </a:moveTo>
                <a:lnTo>
                  <a:pt x="63749" y="7484"/>
                </a:lnTo>
                <a:lnTo>
                  <a:pt x="29937" y="29937"/>
                </a:lnTo>
                <a:lnTo>
                  <a:pt x="7484" y="63749"/>
                </a:lnTo>
                <a:lnTo>
                  <a:pt x="0" y="102212"/>
                </a:lnTo>
                <a:lnTo>
                  <a:pt x="7484" y="140675"/>
                </a:lnTo>
                <a:lnTo>
                  <a:pt x="29937" y="174488"/>
                </a:lnTo>
                <a:lnTo>
                  <a:pt x="63749" y="196941"/>
                </a:lnTo>
                <a:lnTo>
                  <a:pt x="102211" y="204425"/>
                </a:lnTo>
                <a:lnTo>
                  <a:pt x="140672" y="196941"/>
                </a:lnTo>
                <a:lnTo>
                  <a:pt x="174484" y="174488"/>
                </a:lnTo>
                <a:lnTo>
                  <a:pt x="196942" y="140675"/>
                </a:lnTo>
                <a:lnTo>
                  <a:pt x="204428" y="102212"/>
                </a:lnTo>
                <a:lnTo>
                  <a:pt x="196942" y="63749"/>
                </a:lnTo>
                <a:lnTo>
                  <a:pt x="174484" y="29937"/>
                </a:lnTo>
                <a:lnTo>
                  <a:pt x="140672" y="7484"/>
                </a:lnTo>
                <a:lnTo>
                  <a:pt x="10221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399455" y="6932020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174488" y="29937"/>
                </a:moveTo>
                <a:lnTo>
                  <a:pt x="196941" y="63750"/>
                </a:lnTo>
                <a:lnTo>
                  <a:pt x="204425" y="102212"/>
                </a:lnTo>
                <a:lnTo>
                  <a:pt x="196941" y="140675"/>
                </a:lnTo>
                <a:lnTo>
                  <a:pt x="174488" y="174488"/>
                </a:lnTo>
                <a:lnTo>
                  <a:pt x="140675" y="196941"/>
                </a:lnTo>
                <a:lnTo>
                  <a:pt x="102212" y="204425"/>
                </a:lnTo>
                <a:lnTo>
                  <a:pt x="63750" y="196941"/>
                </a:lnTo>
                <a:lnTo>
                  <a:pt x="29937" y="174488"/>
                </a:lnTo>
                <a:lnTo>
                  <a:pt x="7484" y="140675"/>
                </a:lnTo>
                <a:lnTo>
                  <a:pt x="0" y="102212"/>
                </a:lnTo>
                <a:lnTo>
                  <a:pt x="7484" y="63750"/>
                </a:lnTo>
                <a:lnTo>
                  <a:pt x="29937" y="29937"/>
                </a:lnTo>
                <a:lnTo>
                  <a:pt x="63750" y="7484"/>
                </a:lnTo>
                <a:lnTo>
                  <a:pt x="102212" y="0"/>
                </a:lnTo>
                <a:lnTo>
                  <a:pt x="140675" y="7484"/>
                </a:lnTo>
                <a:lnTo>
                  <a:pt x="174488" y="29937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780572" y="7484247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102211" y="0"/>
                </a:moveTo>
                <a:lnTo>
                  <a:pt x="63748" y="7484"/>
                </a:lnTo>
                <a:lnTo>
                  <a:pt x="29936" y="29937"/>
                </a:lnTo>
                <a:lnTo>
                  <a:pt x="7484" y="63750"/>
                </a:lnTo>
                <a:lnTo>
                  <a:pt x="0" y="102212"/>
                </a:lnTo>
                <a:lnTo>
                  <a:pt x="7484" y="140675"/>
                </a:lnTo>
                <a:lnTo>
                  <a:pt x="29936" y="174488"/>
                </a:lnTo>
                <a:lnTo>
                  <a:pt x="63748" y="196941"/>
                </a:lnTo>
                <a:lnTo>
                  <a:pt x="102211" y="204425"/>
                </a:lnTo>
                <a:lnTo>
                  <a:pt x="140674" y="196941"/>
                </a:lnTo>
                <a:lnTo>
                  <a:pt x="174486" y="174488"/>
                </a:lnTo>
                <a:lnTo>
                  <a:pt x="196939" y="140675"/>
                </a:lnTo>
                <a:lnTo>
                  <a:pt x="204423" y="102212"/>
                </a:lnTo>
                <a:lnTo>
                  <a:pt x="196939" y="63750"/>
                </a:lnTo>
                <a:lnTo>
                  <a:pt x="174486" y="29937"/>
                </a:lnTo>
                <a:lnTo>
                  <a:pt x="140674" y="7484"/>
                </a:lnTo>
                <a:lnTo>
                  <a:pt x="10221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780572" y="7484247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174488" y="29937"/>
                </a:moveTo>
                <a:lnTo>
                  <a:pt x="196941" y="63750"/>
                </a:lnTo>
                <a:lnTo>
                  <a:pt x="204425" y="102212"/>
                </a:lnTo>
                <a:lnTo>
                  <a:pt x="196941" y="140675"/>
                </a:lnTo>
                <a:lnTo>
                  <a:pt x="174488" y="174488"/>
                </a:lnTo>
                <a:lnTo>
                  <a:pt x="140675" y="196941"/>
                </a:lnTo>
                <a:lnTo>
                  <a:pt x="102212" y="204425"/>
                </a:lnTo>
                <a:lnTo>
                  <a:pt x="63750" y="196941"/>
                </a:lnTo>
                <a:lnTo>
                  <a:pt x="29937" y="174488"/>
                </a:lnTo>
                <a:lnTo>
                  <a:pt x="7484" y="140675"/>
                </a:lnTo>
                <a:lnTo>
                  <a:pt x="0" y="102212"/>
                </a:lnTo>
                <a:lnTo>
                  <a:pt x="7484" y="63750"/>
                </a:lnTo>
                <a:lnTo>
                  <a:pt x="29937" y="29937"/>
                </a:lnTo>
                <a:lnTo>
                  <a:pt x="63750" y="7484"/>
                </a:lnTo>
                <a:lnTo>
                  <a:pt x="102212" y="0"/>
                </a:lnTo>
                <a:lnTo>
                  <a:pt x="140675" y="7484"/>
                </a:lnTo>
                <a:lnTo>
                  <a:pt x="174488" y="29937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243613" y="7126893"/>
            <a:ext cx="203835" cy="345440"/>
          </a:xfrm>
          <a:custGeom>
            <a:avLst/>
            <a:gdLst/>
            <a:ahLst/>
            <a:cxnLst/>
            <a:rect l="l" t="t" r="r" b="b"/>
            <a:pathLst>
              <a:path w="203834" h="345440">
                <a:moveTo>
                  <a:pt x="0" y="345150"/>
                </a:moveTo>
                <a:lnTo>
                  <a:pt x="203438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562798" y="7122807"/>
            <a:ext cx="259079" cy="375285"/>
          </a:xfrm>
          <a:custGeom>
            <a:avLst/>
            <a:gdLst/>
            <a:ahLst/>
            <a:cxnLst/>
            <a:rect l="l" t="t" r="r" b="b"/>
            <a:pathLst>
              <a:path w="259079" h="375284">
                <a:moveTo>
                  <a:pt x="0" y="0"/>
                </a:moveTo>
                <a:lnTo>
                  <a:pt x="258923" y="375174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296489" y="7568051"/>
            <a:ext cx="479425" cy="15240"/>
          </a:xfrm>
          <a:custGeom>
            <a:avLst/>
            <a:gdLst/>
            <a:ahLst/>
            <a:cxnLst/>
            <a:rect l="l" t="t" r="r" b="b"/>
            <a:pathLst>
              <a:path w="479425" h="15240">
                <a:moveTo>
                  <a:pt x="0" y="0"/>
                </a:moveTo>
                <a:lnTo>
                  <a:pt x="478892" y="15036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918756" y="6904529"/>
            <a:ext cx="1240155" cy="862330"/>
          </a:xfrm>
          <a:custGeom>
            <a:avLst/>
            <a:gdLst/>
            <a:ahLst/>
            <a:cxnLst/>
            <a:rect l="l" t="t" r="r" b="b"/>
            <a:pathLst>
              <a:path w="1240154" h="862329">
                <a:moveTo>
                  <a:pt x="619875" y="0"/>
                </a:moveTo>
                <a:lnTo>
                  <a:pt x="0" y="329189"/>
                </a:lnTo>
                <a:lnTo>
                  <a:pt x="236769" y="861830"/>
                </a:lnTo>
                <a:lnTo>
                  <a:pt x="1002973" y="861830"/>
                </a:lnTo>
                <a:lnTo>
                  <a:pt x="1239741" y="329189"/>
                </a:lnTo>
                <a:lnTo>
                  <a:pt x="619875" y="0"/>
                </a:lnTo>
                <a:close/>
              </a:path>
            </a:pathLst>
          </a:custGeom>
          <a:solidFill>
            <a:srgbClr val="F8BA00">
              <a:alpha val="717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10259238" y="7728403"/>
            <a:ext cx="56705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1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1293734" y="7379236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81564" y="0"/>
                </a:moveTo>
                <a:lnTo>
                  <a:pt x="50870" y="5972"/>
                </a:lnTo>
                <a:lnTo>
                  <a:pt x="23889" y="23890"/>
                </a:lnTo>
                <a:lnTo>
                  <a:pt x="5972" y="50873"/>
                </a:lnTo>
                <a:lnTo>
                  <a:pt x="0" y="81567"/>
                </a:lnTo>
                <a:lnTo>
                  <a:pt x="5972" y="112260"/>
                </a:lnTo>
                <a:lnTo>
                  <a:pt x="23889" y="139243"/>
                </a:lnTo>
                <a:lnTo>
                  <a:pt x="50870" y="157161"/>
                </a:lnTo>
                <a:lnTo>
                  <a:pt x="81564" y="163134"/>
                </a:lnTo>
                <a:lnTo>
                  <a:pt x="112259" y="157161"/>
                </a:lnTo>
                <a:lnTo>
                  <a:pt x="139247" y="139243"/>
                </a:lnTo>
                <a:lnTo>
                  <a:pt x="157164" y="112260"/>
                </a:lnTo>
                <a:lnTo>
                  <a:pt x="163136" y="81567"/>
                </a:lnTo>
                <a:lnTo>
                  <a:pt x="157164" y="50873"/>
                </a:lnTo>
                <a:lnTo>
                  <a:pt x="139247" y="23890"/>
                </a:lnTo>
                <a:lnTo>
                  <a:pt x="112259" y="5972"/>
                </a:lnTo>
                <a:lnTo>
                  <a:pt x="81564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293729" y="7379237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39243" y="23890"/>
                </a:moveTo>
                <a:lnTo>
                  <a:pt x="157161" y="50873"/>
                </a:lnTo>
                <a:lnTo>
                  <a:pt x="163133" y="81566"/>
                </a:lnTo>
                <a:lnTo>
                  <a:pt x="157161" y="112260"/>
                </a:lnTo>
                <a:lnTo>
                  <a:pt x="139243" y="139243"/>
                </a:lnTo>
                <a:lnTo>
                  <a:pt x="112260" y="157161"/>
                </a:lnTo>
                <a:lnTo>
                  <a:pt x="81566" y="163133"/>
                </a:lnTo>
                <a:lnTo>
                  <a:pt x="50873" y="157161"/>
                </a:lnTo>
                <a:lnTo>
                  <a:pt x="23890" y="139243"/>
                </a:lnTo>
                <a:lnTo>
                  <a:pt x="5972" y="112260"/>
                </a:lnTo>
                <a:lnTo>
                  <a:pt x="0" y="81566"/>
                </a:lnTo>
                <a:lnTo>
                  <a:pt x="5972" y="50873"/>
                </a:lnTo>
                <a:lnTo>
                  <a:pt x="23890" y="23890"/>
                </a:lnTo>
                <a:lnTo>
                  <a:pt x="50873" y="5972"/>
                </a:lnTo>
                <a:lnTo>
                  <a:pt x="81566" y="0"/>
                </a:lnTo>
                <a:lnTo>
                  <a:pt x="112260" y="5972"/>
                </a:lnTo>
                <a:lnTo>
                  <a:pt x="139243" y="2389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677994" y="6982409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81564" y="0"/>
                </a:moveTo>
                <a:lnTo>
                  <a:pt x="50870" y="5972"/>
                </a:lnTo>
                <a:lnTo>
                  <a:pt x="23889" y="23890"/>
                </a:lnTo>
                <a:lnTo>
                  <a:pt x="5972" y="50873"/>
                </a:lnTo>
                <a:lnTo>
                  <a:pt x="0" y="81567"/>
                </a:lnTo>
                <a:lnTo>
                  <a:pt x="5972" y="112261"/>
                </a:lnTo>
                <a:lnTo>
                  <a:pt x="23889" y="139243"/>
                </a:lnTo>
                <a:lnTo>
                  <a:pt x="50870" y="157161"/>
                </a:lnTo>
                <a:lnTo>
                  <a:pt x="81564" y="163133"/>
                </a:lnTo>
                <a:lnTo>
                  <a:pt x="112259" y="157161"/>
                </a:lnTo>
                <a:lnTo>
                  <a:pt x="139247" y="139243"/>
                </a:lnTo>
                <a:lnTo>
                  <a:pt x="157164" y="112261"/>
                </a:lnTo>
                <a:lnTo>
                  <a:pt x="163136" y="81567"/>
                </a:lnTo>
                <a:lnTo>
                  <a:pt x="157164" y="50873"/>
                </a:lnTo>
                <a:lnTo>
                  <a:pt x="139247" y="23890"/>
                </a:lnTo>
                <a:lnTo>
                  <a:pt x="112259" y="5972"/>
                </a:lnTo>
                <a:lnTo>
                  <a:pt x="81564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677990" y="6982409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39243" y="23890"/>
                </a:moveTo>
                <a:lnTo>
                  <a:pt x="157161" y="50873"/>
                </a:lnTo>
                <a:lnTo>
                  <a:pt x="163133" y="81566"/>
                </a:lnTo>
                <a:lnTo>
                  <a:pt x="157161" y="112260"/>
                </a:lnTo>
                <a:lnTo>
                  <a:pt x="139243" y="139243"/>
                </a:lnTo>
                <a:lnTo>
                  <a:pt x="112260" y="157161"/>
                </a:lnTo>
                <a:lnTo>
                  <a:pt x="81566" y="163133"/>
                </a:lnTo>
                <a:lnTo>
                  <a:pt x="50873" y="157161"/>
                </a:lnTo>
                <a:lnTo>
                  <a:pt x="23890" y="139243"/>
                </a:lnTo>
                <a:lnTo>
                  <a:pt x="5972" y="112260"/>
                </a:lnTo>
                <a:lnTo>
                  <a:pt x="0" y="81566"/>
                </a:lnTo>
                <a:lnTo>
                  <a:pt x="5972" y="50873"/>
                </a:lnTo>
                <a:lnTo>
                  <a:pt x="23890" y="23890"/>
                </a:lnTo>
                <a:lnTo>
                  <a:pt x="50873" y="5972"/>
                </a:lnTo>
                <a:lnTo>
                  <a:pt x="81566" y="0"/>
                </a:lnTo>
                <a:lnTo>
                  <a:pt x="112260" y="5972"/>
                </a:lnTo>
                <a:lnTo>
                  <a:pt x="139243" y="2389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435662" y="7126309"/>
            <a:ext cx="264160" cy="272415"/>
          </a:xfrm>
          <a:custGeom>
            <a:avLst/>
            <a:gdLst/>
            <a:ahLst/>
            <a:cxnLst/>
            <a:rect l="l" t="t" r="r" b="b"/>
            <a:pathLst>
              <a:path w="264159" h="272415">
                <a:moveTo>
                  <a:pt x="0" y="272162"/>
                </a:moveTo>
                <a:lnTo>
                  <a:pt x="263544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829765" y="7115095"/>
            <a:ext cx="250190" cy="182245"/>
          </a:xfrm>
          <a:custGeom>
            <a:avLst/>
            <a:gdLst/>
            <a:ahLst/>
            <a:cxnLst/>
            <a:rect l="l" t="t" r="r" b="b"/>
            <a:pathLst>
              <a:path w="250190" h="182245">
                <a:moveTo>
                  <a:pt x="250059" y="182084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068412" y="7266699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81568" y="0"/>
                </a:moveTo>
                <a:lnTo>
                  <a:pt x="50872" y="5972"/>
                </a:lnTo>
                <a:lnTo>
                  <a:pt x="23889" y="23890"/>
                </a:lnTo>
                <a:lnTo>
                  <a:pt x="5972" y="50873"/>
                </a:lnTo>
                <a:lnTo>
                  <a:pt x="0" y="81566"/>
                </a:lnTo>
                <a:lnTo>
                  <a:pt x="5972" y="112260"/>
                </a:lnTo>
                <a:lnTo>
                  <a:pt x="23889" y="139243"/>
                </a:lnTo>
                <a:lnTo>
                  <a:pt x="50872" y="157161"/>
                </a:lnTo>
                <a:lnTo>
                  <a:pt x="81568" y="163133"/>
                </a:lnTo>
                <a:lnTo>
                  <a:pt x="112263" y="157161"/>
                </a:lnTo>
                <a:lnTo>
                  <a:pt x="139247" y="139243"/>
                </a:lnTo>
                <a:lnTo>
                  <a:pt x="157164" y="112260"/>
                </a:lnTo>
                <a:lnTo>
                  <a:pt x="163136" y="81566"/>
                </a:lnTo>
                <a:lnTo>
                  <a:pt x="157164" y="50873"/>
                </a:lnTo>
                <a:lnTo>
                  <a:pt x="139247" y="23890"/>
                </a:lnTo>
                <a:lnTo>
                  <a:pt x="112263" y="5972"/>
                </a:lnTo>
                <a:lnTo>
                  <a:pt x="81568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068417" y="7266699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39243" y="23890"/>
                </a:moveTo>
                <a:lnTo>
                  <a:pt x="157161" y="50873"/>
                </a:lnTo>
                <a:lnTo>
                  <a:pt x="163133" y="81566"/>
                </a:lnTo>
                <a:lnTo>
                  <a:pt x="157161" y="112260"/>
                </a:lnTo>
                <a:lnTo>
                  <a:pt x="139243" y="139243"/>
                </a:lnTo>
                <a:lnTo>
                  <a:pt x="112260" y="157161"/>
                </a:lnTo>
                <a:lnTo>
                  <a:pt x="81566" y="163133"/>
                </a:lnTo>
                <a:lnTo>
                  <a:pt x="50873" y="157161"/>
                </a:lnTo>
                <a:lnTo>
                  <a:pt x="23890" y="139243"/>
                </a:lnTo>
                <a:lnTo>
                  <a:pt x="5972" y="112260"/>
                </a:lnTo>
                <a:lnTo>
                  <a:pt x="0" y="81566"/>
                </a:lnTo>
                <a:lnTo>
                  <a:pt x="5972" y="50873"/>
                </a:lnTo>
                <a:lnTo>
                  <a:pt x="23890" y="23890"/>
                </a:lnTo>
                <a:lnTo>
                  <a:pt x="50873" y="5972"/>
                </a:lnTo>
                <a:lnTo>
                  <a:pt x="81566" y="0"/>
                </a:lnTo>
                <a:lnTo>
                  <a:pt x="112260" y="5972"/>
                </a:lnTo>
                <a:lnTo>
                  <a:pt x="139243" y="2389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461305" y="7360751"/>
            <a:ext cx="603250" cy="87630"/>
          </a:xfrm>
          <a:custGeom>
            <a:avLst/>
            <a:gdLst/>
            <a:ahLst/>
            <a:cxnLst/>
            <a:rect l="l" t="t" r="r" b="b"/>
            <a:pathLst>
              <a:path w="603250" h="87629">
                <a:moveTo>
                  <a:pt x="602734" y="0"/>
                </a:moveTo>
                <a:lnTo>
                  <a:pt x="0" y="87558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145430" y="6987872"/>
            <a:ext cx="1136015" cy="695325"/>
          </a:xfrm>
          <a:custGeom>
            <a:avLst/>
            <a:gdLst/>
            <a:ahLst/>
            <a:cxnLst/>
            <a:rect l="l" t="t" r="r" b="b"/>
            <a:pathLst>
              <a:path w="1136015" h="695325">
                <a:moveTo>
                  <a:pt x="567783" y="0"/>
                </a:moveTo>
                <a:lnTo>
                  <a:pt x="0" y="265521"/>
                </a:lnTo>
                <a:lnTo>
                  <a:pt x="216872" y="695145"/>
                </a:lnTo>
                <a:lnTo>
                  <a:pt x="918684" y="695145"/>
                </a:lnTo>
                <a:lnTo>
                  <a:pt x="1135557" y="265521"/>
                </a:lnTo>
                <a:lnTo>
                  <a:pt x="567783" y="0"/>
                </a:lnTo>
                <a:close/>
              </a:path>
            </a:pathLst>
          </a:custGeom>
          <a:solidFill>
            <a:srgbClr val="61D836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2248339" y="6886397"/>
            <a:ext cx="895350" cy="795655"/>
          </a:xfrm>
          <a:custGeom>
            <a:avLst/>
            <a:gdLst/>
            <a:ahLst/>
            <a:cxnLst/>
            <a:rect l="l" t="t" r="r" b="b"/>
            <a:pathLst>
              <a:path w="895350" h="795654">
                <a:moveTo>
                  <a:pt x="447389" y="0"/>
                </a:moveTo>
                <a:lnTo>
                  <a:pt x="0" y="303769"/>
                </a:lnTo>
                <a:lnTo>
                  <a:pt x="170884" y="795279"/>
                </a:lnTo>
                <a:lnTo>
                  <a:pt x="723883" y="795279"/>
                </a:lnTo>
                <a:lnTo>
                  <a:pt x="894768" y="303769"/>
                </a:lnTo>
                <a:lnTo>
                  <a:pt x="447389" y="0"/>
                </a:lnTo>
                <a:close/>
              </a:path>
            </a:pathLst>
          </a:custGeom>
          <a:solidFill>
            <a:srgbClr val="00A2FF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2614207" y="749748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67096" y="0"/>
                </a:moveTo>
                <a:lnTo>
                  <a:pt x="41847" y="4913"/>
                </a:lnTo>
                <a:lnTo>
                  <a:pt x="19648" y="19652"/>
                </a:lnTo>
                <a:lnTo>
                  <a:pt x="4912" y="41848"/>
                </a:lnTo>
                <a:lnTo>
                  <a:pt x="0" y="67096"/>
                </a:lnTo>
                <a:lnTo>
                  <a:pt x="4912" y="92344"/>
                </a:lnTo>
                <a:lnTo>
                  <a:pt x="19648" y="114539"/>
                </a:lnTo>
                <a:lnTo>
                  <a:pt x="41847" y="129278"/>
                </a:lnTo>
                <a:lnTo>
                  <a:pt x="67096" y="134191"/>
                </a:lnTo>
                <a:lnTo>
                  <a:pt x="92342" y="129278"/>
                </a:lnTo>
                <a:lnTo>
                  <a:pt x="114535" y="114539"/>
                </a:lnTo>
                <a:lnTo>
                  <a:pt x="129278" y="92344"/>
                </a:lnTo>
                <a:lnTo>
                  <a:pt x="134192" y="67096"/>
                </a:lnTo>
                <a:lnTo>
                  <a:pt x="129278" y="41848"/>
                </a:lnTo>
                <a:lnTo>
                  <a:pt x="114535" y="19652"/>
                </a:lnTo>
                <a:lnTo>
                  <a:pt x="92342" y="4913"/>
                </a:lnTo>
                <a:lnTo>
                  <a:pt x="6709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2614212" y="749748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14539" y="19651"/>
                </a:moveTo>
                <a:lnTo>
                  <a:pt x="129278" y="41847"/>
                </a:lnTo>
                <a:lnTo>
                  <a:pt x="134191" y="67095"/>
                </a:lnTo>
                <a:lnTo>
                  <a:pt x="129278" y="92343"/>
                </a:lnTo>
                <a:lnTo>
                  <a:pt x="114539" y="114539"/>
                </a:lnTo>
                <a:lnTo>
                  <a:pt x="92343" y="129278"/>
                </a:lnTo>
                <a:lnTo>
                  <a:pt x="67095" y="134191"/>
                </a:lnTo>
                <a:lnTo>
                  <a:pt x="41847" y="129278"/>
                </a:lnTo>
                <a:lnTo>
                  <a:pt x="19651" y="114539"/>
                </a:lnTo>
                <a:lnTo>
                  <a:pt x="4912" y="92343"/>
                </a:lnTo>
                <a:lnTo>
                  <a:pt x="0" y="67095"/>
                </a:lnTo>
                <a:lnTo>
                  <a:pt x="4912" y="41847"/>
                </a:lnTo>
                <a:lnTo>
                  <a:pt x="19651" y="19651"/>
                </a:lnTo>
                <a:lnTo>
                  <a:pt x="41847" y="4912"/>
                </a:lnTo>
                <a:lnTo>
                  <a:pt x="67095" y="0"/>
                </a:lnTo>
                <a:lnTo>
                  <a:pt x="92343" y="4912"/>
                </a:lnTo>
                <a:lnTo>
                  <a:pt x="114539" y="19651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2267003" y="7216942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67097" y="0"/>
                </a:moveTo>
                <a:lnTo>
                  <a:pt x="41847" y="4912"/>
                </a:lnTo>
                <a:lnTo>
                  <a:pt x="19648" y="19651"/>
                </a:lnTo>
                <a:lnTo>
                  <a:pt x="4912" y="41847"/>
                </a:lnTo>
                <a:lnTo>
                  <a:pt x="0" y="67095"/>
                </a:lnTo>
                <a:lnTo>
                  <a:pt x="4912" y="92343"/>
                </a:lnTo>
                <a:lnTo>
                  <a:pt x="19648" y="114539"/>
                </a:lnTo>
                <a:lnTo>
                  <a:pt x="41847" y="129278"/>
                </a:lnTo>
                <a:lnTo>
                  <a:pt x="67097" y="134191"/>
                </a:lnTo>
                <a:lnTo>
                  <a:pt x="92347" y="129278"/>
                </a:lnTo>
                <a:lnTo>
                  <a:pt x="114546" y="114539"/>
                </a:lnTo>
                <a:lnTo>
                  <a:pt x="129282" y="92343"/>
                </a:lnTo>
                <a:lnTo>
                  <a:pt x="134194" y="67095"/>
                </a:lnTo>
                <a:lnTo>
                  <a:pt x="129282" y="41847"/>
                </a:lnTo>
                <a:lnTo>
                  <a:pt x="114546" y="19651"/>
                </a:lnTo>
                <a:lnTo>
                  <a:pt x="92347" y="4912"/>
                </a:lnTo>
                <a:lnTo>
                  <a:pt x="67097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267008" y="7216942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14539" y="19651"/>
                </a:moveTo>
                <a:lnTo>
                  <a:pt x="129278" y="41847"/>
                </a:lnTo>
                <a:lnTo>
                  <a:pt x="134191" y="67095"/>
                </a:lnTo>
                <a:lnTo>
                  <a:pt x="129278" y="92343"/>
                </a:lnTo>
                <a:lnTo>
                  <a:pt x="114539" y="114539"/>
                </a:lnTo>
                <a:lnTo>
                  <a:pt x="92343" y="129278"/>
                </a:lnTo>
                <a:lnTo>
                  <a:pt x="67095" y="134191"/>
                </a:lnTo>
                <a:lnTo>
                  <a:pt x="41847" y="129278"/>
                </a:lnTo>
                <a:lnTo>
                  <a:pt x="19651" y="114539"/>
                </a:lnTo>
                <a:lnTo>
                  <a:pt x="4912" y="92343"/>
                </a:lnTo>
                <a:lnTo>
                  <a:pt x="0" y="67095"/>
                </a:lnTo>
                <a:lnTo>
                  <a:pt x="4912" y="41847"/>
                </a:lnTo>
                <a:lnTo>
                  <a:pt x="19651" y="19651"/>
                </a:lnTo>
                <a:lnTo>
                  <a:pt x="41847" y="4912"/>
                </a:lnTo>
                <a:lnTo>
                  <a:pt x="67095" y="0"/>
                </a:lnTo>
                <a:lnTo>
                  <a:pt x="92343" y="4912"/>
                </a:lnTo>
                <a:lnTo>
                  <a:pt x="114539" y="19651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2632625" y="6936399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67096" y="0"/>
                </a:moveTo>
                <a:lnTo>
                  <a:pt x="41847" y="4912"/>
                </a:lnTo>
                <a:lnTo>
                  <a:pt x="19648" y="19651"/>
                </a:lnTo>
                <a:lnTo>
                  <a:pt x="4912" y="41847"/>
                </a:lnTo>
                <a:lnTo>
                  <a:pt x="0" y="67095"/>
                </a:lnTo>
                <a:lnTo>
                  <a:pt x="4912" y="92343"/>
                </a:lnTo>
                <a:lnTo>
                  <a:pt x="19648" y="114538"/>
                </a:lnTo>
                <a:lnTo>
                  <a:pt x="41847" y="129278"/>
                </a:lnTo>
                <a:lnTo>
                  <a:pt x="67096" y="134191"/>
                </a:lnTo>
                <a:lnTo>
                  <a:pt x="92342" y="129278"/>
                </a:lnTo>
                <a:lnTo>
                  <a:pt x="114535" y="114538"/>
                </a:lnTo>
                <a:lnTo>
                  <a:pt x="129278" y="92343"/>
                </a:lnTo>
                <a:lnTo>
                  <a:pt x="134192" y="67095"/>
                </a:lnTo>
                <a:lnTo>
                  <a:pt x="129278" y="41847"/>
                </a:lnTo>
                <a:lnTo>
                  <a:pt x="114535" y="19651"/>
                </a:lnTo>
                <a:lnTo>
                  <a:pt x="92342" y="4912"/>
                </a:lnTo>
                <a:lnTo>
                  <a:pt x="67096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632620" y="6936399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14539" y="19651"/>
                </a:moveTo>
                <a:lnTo>
                  <a:pt x="129278" y="41847"/>
                </a:lnTo>
                <a:lnTo>
                  <a:pt x="134191" y="67095"/>
                </a:lnTo>
                <a:lnTo>
                  <a:pt x="129278" y="92343"/>
                </a:lnTo>
                <a:lnTo>
                  <a:pt x="114539" y="114539"/>
                </a:lnTo>
                <a:lnTo>
                  <a:pt x="92343" y="129278"/>
                </a:lnTo>
                <a:lnTo>
                  <a:pt x="67095" y="134191"/>
                </a:lnTo>
                <a:lnTo>
                  <a:pt x="41847" y="129278"/>
                </a:lnTo>
                <a:lnTo>
                  <a:pt x="19651" y="114539"/>
                </a:lnTo>
                <a:lnTo>
                  <a:pt x="4912" y="92343"/>
                </a:lnTo>
                <a:lnTo>
                  <a:pt x="0" y="67095"/>
                </a:lnTo>
                <a:lnTo>
                  <a:pt x="4912" y="41847"/>
                </a:lnTo>
                <a:lnTo>
                  <a:pt x="19651" y="19651"/>
                </a:lnTo>
                <a:lnTo>
                  <a:pt x="41847" y="4912"/>
                </a:lnTo>
                <a:lnTo>
                  <a:pt x="67095" y="0"/>
                </a:lnTo>
                <a:lnTo>
                  <a:pt x="92343" y="4912"/>
                </a:lnTo>
                <a:lnTo>
                  <a:pt x="114539" y="19651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390250" y="7329410"/>
            <a:ext cx="234950" cy="189865"/>
          </a:xfrm>
          <a:custGeom>
            <a:avLst/>
            <a:gdLst/>
            <a:ahLst/>
            <a:cxnLst/>
            <a:rect l="l" t="t" r="r" b="b"/>
            <a:pathLst>
              <a:path w="234950" h="189865">
                <a:moveTo>
                  <a:pt x="234857" y="189766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391402" y="7047468"/>
            <a:ext cx="251460" cy="193040"/>
          </a:xfrm>
          <a:custGeom>
            <a:avLst/>
            <a:gdLst/>
            <a:ahLst/>
            <a:cxnLst/>
            <a:rect l="l" t="t" r="r" b="b"/>
            <a:pathLst>
              <a:path w="251459" h="193040">
                <a:moveTo>
                  <a:pt x="0" y="192600"/>
                </a:moveTo>
                <a:lnTo>
                  <a:pt x="251007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2744334" y="7417265"/>
            <a:ext cx="199390" cy="112395"/>
          </a:xfrm>
          <a:custGeom>
            <a:avLst/>
            <a:gdLst/>
            <a:ahLst/>
            <a:cxnLst/>
            <a:rect l="l" t="t" r="r" b="b"/>
            <a:pathLst>
              <a:path w="199390" h="112395">
                <a:moveTo>
                  <a:pt x="0" y="111858"/>
                </a:moveTo>
                <a:lnTo>
                  <a:pt x="198839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2683676" y="7075756"/>
            <a:ext cx="13970" cy="416559"/>
          </a:xfrm>
          <a:custGeom>
            <a:avLst/>
            <a:gdLst/>
            <a:ahLst/>
            <a:cxnLst/>
            <a:rect l="l" t="t" r="r" b="b"/>
            <a:pathLst>
              <a:path w="13970" h="416559">
                <a:moveTo>
                  <a:pt x="13670" y="0"/>
                </a:moveTo>
                <a:lnTo>
                  <a:pt x="0" y="416531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2939110" y="731470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67096" y="0"/>
                </a:moveTo>
                <a:lnTo>
                  <a:pt x="41849" y="4912"/>
                </a:lnTo>
                <a:lnTo>
                  <a:pt x="19656" y="19651"/>
                </a:lnTo>
                <a:lnTo>
                  <a:pt x="4914" y="41847"/>
                </a:lnTo>
                <a:lnTo>
                  <a:pt x="0" y="67095"/>
                </a:lnTo>
                <a:lnTo>
                  <a:pt x="4914" y="92343"/>
                </a:lnTo>
                <a:lnTo>
                  <a:pt x="19656" y="114538"/>
                </a:lnTo>
                <a:lnTo>
                  <a:pt x="41849" y="129278"/>
                </a:lnTo>
                <a:lnTo>
                  <a:pt x="67096" y="134191"/>
                </a:lnTo>
                <a:lnTo>
                  <a:pt x="92344" y="129278"/>
                </a:lnTo>
                <a:lnTo>
                  <a:pt x="114543" y="114538"/>
                </a:lnTo>
                <a:lnTo>
                  <a:pt x="129280" y="92343"/>
                </a:lnTo>
                <a:lnTo>
                  <a:pt x="134192" y="67095"/>
                </a:lnTo>
                <a:lnTo>
                  <a:pt x="129280" y="41847"/>
                </a:lnTo>
                <a:lnTo>
                  <a:pt x="114543" y="19651"/>
                </a:lnTo>
                <a:lnTo>
                  <a:pt x="92344" y="4912"/>
                </a:lnTo>
                <a:lnTo>
                  <a:pt x="6709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2939114" y="731470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114539" y="19651"/>
                </a:moveTo>
                <a:lnTo>
                  <a:pt x="129278" y="41847"/>
                </a:lnTo>
                <a:lnTo>
                  <a:pt x="134191" y="67095"/>
                </a:lnTo>
                <a:lnTo>
                  <a:pt x="129278" y="92343"/>
                </a:lnTo>
                <a:lnTo>
                  <a:pt x="114539" y="114539"/>
                </a:lnTo>
                <a:lnTo>
                  <a:pt x="92343" y="129278"/>
                </a:lnTo>
                <a:lnTo>
                  <a:pt x="67095" y="134191"/>
                </a:lnTo>
                <a:lnTo>
                  <a:pt x="41847" y="129278"/>
                </a:lnTo>
                <a:lnTo>
                  <a:pt x="19651" y="114539"/>
                </a:lnTo>
                <a:lnTo>
                  <a:pt x="4912" y="92343"/>
                </a:lnTo>
                <a:lnTo>
                  <a:pt x="0" y="67095"/>
                </a:lnTo>
                <a:lnTo>
                  <a:pt x="4912" y="41847"/>
                </a:lnTo>
                <a:lnTo>
                  <a:pt x="19651" y="19651"/>
                </a:lnTo>
                <a:lnTo>
                  <a:pt x="41847" y="4912"/>
                </a:lnTo>
                <a:lnTo>
                  <a:pt x="67095" y="0"/>
                </a:lnTo>
                <a:lnTo>
                  <a:pt x="92343" y="4912"/>
                </a:lnTo>
                <a:lnTo>
                  <a:pt x="114539" y="19651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2745161" y="7059590"/>
            <a:ext cx="215900" cy="266700"/>
          </a:xfrm>
          <a:custGeom>
            <a:avLst/>
            <a:gdLst/>
            <a:ahLst/>
            <a:cxnLst/>
            <a:rect l="l" t="t" r="r" b="b"/>
            <a:pathLst>
              <a:path w="215900" h="266700">
                <a:moveTo>
                  <a:pt x="215568" y="266081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15400442" y="5320099"/>
            <a:ext cx="56705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3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4520888" y="5288686"/>
            <a:ext cx="56705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2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3681795" y="5128384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91" y="0"/>
                </a:moveTo>
                <a:lnTo>
                  <a:pt x="29182" y="3426"/>
                </a:lnTo>
                <a:lnTo>
                  <a:pt x="13703" y="13704"/>
                </a:lnTo>
                <a:lnTo>
                  <a:pt x="3425" y="29183"/>
                </a:lnTo>
                <a:lnTo>
                  <a:pt x="0" y="46790"/>
                </a:lnTo>
                <a:lnTo>
                  <a:pt x="3425" y="64397"/>
                </a:lnTo>
                <a:lnTo>
                  <a:pt x="13703" y="79875"/>
                </a:lnTo>
                <a:lnTo>
                  <a:pt x="29182" y="90153"/>
                </a:lnTo>
                <a:lnTo>
                  <a:pt x="46791" y="93579"/>
                </a:lnTo>
                <a:lnTo>
                  <a:pt x="64400" y="90153"/>
                </a:lnTo>
                <a:lnTo>
                  <a:pt x="79879" y="79875"/>
                </a:lnTo>
                <a:lnTo>
                  <a:pt x="90157" y="64397"/>
                </a:lnTo>
                <a:lnTo>
                  <a:pt x="93583" y="46790"/>
                </a:lnTo>
                <a:lnTo>
                  <a:pt x="90157" y="29183"/>
                </a:lnTo>
                <a:lnTo>
                  <a:pt x="79879" y="13704"/>
                </a:lnTo>
                <a:lnTo>
                  <a:pt x="64400" y="3426"/>
                </a:lnTo>
                <a:lnTo>
                  <a:pt x="46791" y="0"/>
                </a:lnTo>
                <a:close/>
              </a:path>
            </a:pathLst>
          </a:custGeom>
          <a:solidFill>
            <a:srgbClr val="ECB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3681792" y="5128384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824922" y="4885564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86" y="0"/>
                </a:moveTo>
                <a:lnTo>
                  <a:pt x="29181" y="3426"/>
                </a:lnTo>
                <a:lnTo>
                  <a:pt x="13703" y="13704"/>
                </a:lnTo>
                <a:lnTo>
                  <a:pt x="3425" y="29182"/>
                </a:lnTo>
                <a:lnTo>
                  <a:pt x="0" y="46789"/>
                </a:lnTo>
                <a:lnTo>
                  <a:pt x="3425" y="64396"/>
                </a:lnTo>
                <a:lnTo>
                  <a:pt x="13703" y="79875"/>
                </a:lnTo>
                <a:lnTo>
                  <a:pt x="29181" y="90153"/>
                </a:lnTo>
                <a:lnTo>
                  <a:pt x="46786" y="93579"/>
                </a:lnTo>
                <a:lnTo>
                  <a:pt x="64392" y="90153"/>
                </a:lnTo>
                <a:lnTo>
                  <a:pt x="79869" y="79875"/>
                </a:lnTo>
                <a:lnTo>
                  <a:pt x="90147" y="64396"/>
                </a:lnTo>
                <a:lnTo>
                  <a:pt x="93573" y="46789"/>
                </a:lnTo>
                <a:lnTo>
                  <a:pt x="90147" y="29182"/>
                </a:lnTo>
                <a:lnTo>
                  <a:pt x="79869" y="13704"/>
                </a:lnTo>
                <a:lnTo>
                  <a:pt x="64392" y="3426"/>
                </a:lnTo>
                <a:lnTo>
                  <a:pt x="467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824918" y="4885564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999379" y="5138356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94" y="0"/>
                </a:moveTo>
                <a:lnTo>
                  <a:pt x="29188" y="3426"/>
                </a:lnTo>
                <a:lnTo>
                  <a:pt x="13711" y="13704"/>
                </a:lnTo>
                <a:lnTo>
                  <a:pt x="3427" y="29182"/>
                </a:lnTo>
                <a:lnTo>
                  <a:pt x="0" y="46789"/>
                </a:lnTo>
                <a:lnTo>
                  <a:pt x="3427" y="64396"/>
                </a:lnTo>
                <a:lnTo>
                  <a:pt x="13711" y="79875"/>
                </a:lnTo>
                <a:lnTo>
                  <a:pt x="29188" y="90153"/>
                </a:lnTo>
                <a:lnTo>
                  <a:pt x="46794" y="93579"/>
                </a:lnTo>
                <a:lnTo>
                  <a:pt x="64399" y="90153"/>
                </a:lnTo>
                <a:lnTo>
                  <a:pt x="79877" y="79875"/>
                </a:lnTo>
                <a:lnTo>
                  <a:pt x="90154" y="64396"/>
                </a:lnTo>
                <a:lnTo>
                  <a:pt x="93580" y="46789"/>
                </a:lnTo>
                <a:lnTo>
                  <a:pt x="90154" y="29182"/>
                </a:lnTo>
                <a:lnTo>
                  <a:pt x="79877" y="13704"/>
                </a:lnTo>
                <a:lnTo>
                  <a:pt x="64399" y="3426"/>
                </a:lnTo>
                <a:lnTo>
                  <a:pt x="46794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3999385" y="5138355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3754952" y="4977090"/>
            <a:ext cx="90805" cy="153670"/>
          </a:xfrm>
          <a:custGeom>
            <a:avLst/>
            <a:gdLst/>
            <a:ahLst/>
            <a:cxnLst/>
            <a:rect l="l" t="t" r="r" b="b"/>
            <a:pathLst>
              <a:path w="90805" h="153670">
                <a:moveTo>
                  <a:pt x="0" y="153348"/>
                </a:moveTo>
                <a:lnTo>
                  <a:pt x="90386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3901188" y="4975066"/>
            <a:ext cx="115570" cy="167640"/>
          </a:xfrm>
          <a:custGeom>
            <a:avLst/>
            <a:gdLst/>
            <a:ahLst/>
            <a:cxnLst/>
            <a:rect l="l" t="t" r="r" b="b"/>
            <a:pathLst>
              <a:path w="115569" h="167639">
                <a:moveTo>
                  <a:pt x="0" y="0"/>
                </a:moveTo>
                <a:lnTo>
                  <a:pt x="115509" y="16737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3780585" y="5176806"/>
            <a:ext cx="213995" cy="6985"/>
          </a:xfrm>
          <a:custGeom>
            <a:avLst/>
            <a:gdLst/>
            <a:ahLst/>
            <a:cxnLst/>
            <a:rect l="l" t="t" r="r" b="b"/>
            <a:pathLst>
              <a:path w="213994" h="6985">
                <a:moveTo>
                  <a:pt x="0" y="0"/>
                </a:moveTo>
                <a:lnTo>
                  <a:pt x="213586" y="6706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3528363" y="4780565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15" y="0"/>
                </a:moveTo>
                <a:lnTo>
                  <a:pt x="0" y="212513"/>
                </a:lnTo>
                <a:lnTo>
                  <a:pt x="137126" y="556368"/>
                </a:lnTo>
                <a:lnTo>
                  <a:pt x="580903" y="556368"/>
                </a:lnTo>
                <a:lnTo>
                  <a:pt x="718040" y="212513"/>
                </a:lnTo>
                <a:lnTo>
                  <a:pt x="359015" y="0"/>
                </a:lnTo>
                <a:close/>
              </a:path>
            </a:pathLst>
          </a:custGeom>
          <a:solidFill>
            <a:srgbClr val="F8BA00">
              <a:alpha val="717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13630864" y="5278215"/>
            <a:ext cx="56705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1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14593707" y="5109979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63" y="0"/>
                </a:moveTo>
                <a:lnTo>
                  <a:pt x="22306" y="2618"/>
                </a:lnTo>
                <a:lnTo>
                  <a:pt x="10476" y="10474"/>
                </a:lnTo>
                <a:lnTo>
                  <a:pt x="2619" y="22304"/>
                </a:lnTo>
                <a:lnTo>
                  <a:pt x="0" y="35761"/>
                </a:lnTo>
                <a:lnTo>
                  <a:pt x="2619" y="49218"/>
                </a:lnTo>
                <a:lnTo>
                  <a:pt x="10476" y="61047"/>
                </a:lnTo>
                <a:lnTo>
                  <a:pt x="22306" y="68903"/>
                </a:lnTo>
                <a:lnTo>
                  <a:pt x="35763" y="71522"/>
                </a:lnTo>
                <a:lnTo>
                  <a:pt x="49219" y="68903"/>
                </a:lnTo>
                <a:lnTo>
                  <a:pt x="61050" y="61047"/>
                </a:lnTo>
                <a:lnTo>
                  <a:pt x="68907" y="49218"/>
                </a:lnTo>
                <a:lnTo>
                  <a:pt x="71526" y="35761"/>
                </a:lnTo>
                <a:lnTo>
                  <a:pt x="68907" y="22304"/>
                </a:lnTo>
                <a:lnTo>
                  <a:pt x="61050" y="10474"/>
                </a:lnTo>
                <a:lnTo>
                  <a:pt x="49219" y="2618"/>
                </a:lnTo>
                <a:lnTo>
                  <a:pt x="35763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593712" y="5109979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4762184" y="4935998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59" y="0"/>
                </a:moveTo>
                <a:lnTo>
                  <a:pt x="22302" y="2618"/>
                </a:lnTo>
                <a:lnTo>
                  <a:pt x="10476" y="10473"/>
                </a:lnTo>
                <a:lnTo>
                  <a:pt x="2619" y="22303"/>
                </a:lnTo>
                <a:lnTo>
                  <a:pt x="0" y="35760"/>
                </a:lnTo>
                <a:lnTo>
                  <a:pt x="2619" y="49217"/>
                </a:lnTo>
                <a:lnTo>
                  <a:pt x="10476" y="61048"/>
                </a:lnTo>
                <a:lnTo>
                  <a:pt x="22302" y="68904"/>
                </a:lnTo>
                <a:lnTo>
                  <a:pt x="35759" y="71522"/>
                </a:lnTo>
                <a:lnTo>
                  <a:pt x="49218" y="68904"/>
                </a:lnTo>
                <a:lnTo>
                  <a:pt x="61050" y="61048"/>
                </a:lnTo>
                <a:lnTo>
                  <a:pt x="68901" y="49217"/>
                </a:lnTo>
                <a:lnTo>
                  <a:pt x="71518" y="35760"/>
                </a:lnTo>
                <a:lnTo>
                  <a:pt x="68901" y="22303"/>
                </a:lnTo>
                <a:lnTo>
                  <a:pt x="61050" y="10473"/>
                </a:lnTo>
                <a:lnTo>
                  <a:pt x="49218" y="2618"/>
                </a:lnTo>
                <a:lnTo>
                  <a:pt x="35759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4762179" y="4935998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4657962" y="5001181"/>
            <a:ext cx="111760" cy="115570"/>
          </a:xfrm>
          <a:custGeom>
            <a:avLst/>
            <a:gdLst/>
            <a:ahLst/>
            <a:cxnLst/>
            <a:rect l="l" t="t" r="r" b="b"/>
            <a:pathLst>
              <a:path w="111759" h="115570">
                <a:moveTo>
                  <a:pt x="0" y="115139"/>
                </a:moveTo>
                <a:lnTo>
                  <a:pt x="111493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831066" y="4995879"/>
            <a:ext cx="105410" cy="76835"/>
          </a:xfrm>
          <a:custGeom>
            <a:avLst/>
            <a:gdLst/>
            <a:ahLst/>
            <a:cxnLst/>
            <a:rect l="l" t="t" r="r" b="b"/>
            <a:pathLst>
              <a:path w="105409" h="76835">
                <a:moveTo>
                  <a:pt x="104957" y="76426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933352" y="5060639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63" y="0"/>
                </a:moveTo>
                <a:lnTo>
                  <a:pt x="22306" y="2618"/>
                </a:lnTo>
                <a:lnTo>
                  <a:pt x="10476" y="10474"/>
                </a:lnTo>
                <a:lnTo>
                  <a:pt x="2619" y="22304"/>
                </a:lnTo>
                <a:lnTo>
                  <a:pt x="0" y="35761"/>
                </a:lnTo>
                <a:lnTo>
                  <a:pt x="2619" y="49218"/>
                </a:lnTo>
                <a:lnTo>
                  <a:pt x="10476" y="61048"/>
                </a:lnTo>
                <a:lnTo>
                  <a:pt x="22306" y="68904"/>
                </a:lnTo>
                <a:lnTo>
                  <a:pt x="35763" y="71522"/>
                </a:lnTo>
                <a:lnTo>
                  <a:pt x="49219" y="68904"/>
                </a:lnTo>
                <a:lnTo>
                  <a:pt x="61050" y="61048"/>
                </a:lnTo>
                <a:lnTo>
                  <a:pt x="68907" y="49218"/>
                </a:lnTo>
                <a:lnTo>
                  <a:pt x="71526" y="35761"/>
                </a:lnTo>
                <a:lnTo>
                  <a:pt x="68907" y="22304"/>
                </a:lnTo>
                <a:lnTo>
                  <a:pt x="61050" y="10474"/>
                </a:lnTo>
                <a:lnTo>
                  <a:pt x="49219" y="2618"/>
                </a:lnTo>
                <a:lnTo>
                  <a:pt x="35763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933356" y="5060639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4670107" y="5102295"/>
            <a:ext cx="258445" cy="38100"/>
          </a:xfrm>
          <a:custGeom>
            <a:avLst/>
            <a:gdLst/>
            <a:ahLst/>
            <a:cxnLst/>
            <a:rect l="l" t="t" r="r" b="b"/>
            <a:pathLst>
              <a:path w="258444" h="38100">
                <a:moveTo>
                  <a:pt x="258429" y="0"/>
                </a:moveTo>
                <a:lnTo>
                  <a:pt x="0" y="37541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4440272" y="4780565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15" y="0"/>
                </a:moveTo>
                <a:lnTo>
                  <a:pt x="0" y="212513"/>
                </a:lnTo>
                <a:lnTo>
                  <a:pt x="137137" y="556368"/>
                </a:lnTo>
                <a:lnTo>
                  <a:pt x="580903" y="556368"/>
                </a:lnTo>
                <a:lnTo>
                  <a:pt x="718040" y="212513"/>
                </a:lnTo>
                <a:lnTo>
                  <a:pt x="359015" y="0"/>
                </a:lnTo>
                <a:close/>
              </a:path>
            </a:pathLst>
          </a:custGeom>
          <a:solidFill>
            <a:srgbClr val="61D836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5362359" y="4780565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25" y="0"/>
                </a:moveTo>
                <a:lnTo>
                  <a:pt x="0" y="212513"/>
                </a:lnTo>
                <a:lnTo>
                  <a:pt x="137137" y="556368"/>
                </a:lnTo>
                <a:lnTo>
                  <a:pt x="580903" y="556368"/>
                </a:lnTo>
                <a:lnTo>
                  <a:pt x="718040" y="212513"/>
                </a:lnTo>
                <a:lnTo>
                  <a:pt x="359025" y="0"/>
                </a:lnTo>
                <a:close/>
              </a:path>
            </a:pathLst>
          </a:custGeom>
          <a:solidFill>
            <a:srgbClr val="00A2FF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5681258" y="5187456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11" y="3523"/>
                </a:lnTo>
                <a:lnTo>
                  <a:pt x="14096" y="14093"/>
                </a:lnTo>
                <a:lnTo>
                  <a:pt x="3524" y="30011"/>
                </a:lnTo>
                <a:lnTo>
                  <a:pt x="0" y="48118"/>
                </a:lnTo>
                <a:lnTo>
                  <a:pt x="3524" y="66225"/>
                </a:lnTo>
                <a:lnTo>
                  <a:pt x="14096" y="82143"/>
                </a:lnTo>
                <a:lnTo>
                  <a:pt x="30011" y="92713"/>
                </a:lnTo>
                <a:lnTo>
                  <a:pt x="48117" y="96236"/>
                </a:lnTo>
                <a:lnTo>
                  <a:pt x="66226" y="92713"/>
                </a:lnTo>
                <a:lnTo>
                  <a:pt x="82146" y="82143"/>
                </a:lnTo>
                <a:lnTo>
                  <a:pt x="92713" y="66225"/>
                </a:lnTo>
                <a:lnTo>
                  <a:pt x="96235" y="48118"/>
                </a:lnTo>
                <a:lnTo>
                  <a:pt x="92713" y="30011"/>
                </a:lnTo>
                <a:lnTo>
                  <a:pt x="82146" y="14093"/>
                </a:lnTo>
                <a:lnTo>
                  <a:pt x="66226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5681261" y="5187456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5432261" y="4986263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11" y="3523"/>
                </a:lnTo>
                <a:lnTo>
                  <a:pt x="14096" y="14093"/>
                </a:lnTo>
                <a:lnTo>
                  <a:pt x="3524" y="30010"/>
                </a:lnTo>
                <a:lnTo>
                  <a:pt x="0" y="48117"/>
                </a:lnTo>
                <a:lnTo>
                  <a:pt x="3524" y="66224"/>
                </a:lnTo>
                <a:lnTo>
                  <a:pt x="14096" y="82142"/>
                </a:lnTo>
                <a:lnTo>
                  <a:pt x="30011" y="92712"/>
                </a:lnTo>
                <a:lnTo>
                  <a:pt x="48117" y="96235"/>
                </a:lnTo>
                <a:lnTo>
                  <a:pt x="66226" y="92712"/>
                </a:lnTo>
                <a:lnTo>
                  <a:pt x="82146" y="82142"/>
                </a:lnTo>
                <a:lnTo>
                  <a:pt x="92713" y="66224"/>
                </a:lnTo>
                <a:lnTo>
                  <a:pt x="96235" y="48117"/>
                </a:lnTo>
                <a:lnTo>
                  <a:pt x="92713" y="30010"/>
                </a:lnTo>
                <a:lnTo>
                  <a:pt x="82146" y="14093"/>
                </a:lnTo>
                <a:lnTo>
                  <a:pt x="66226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5432262" y="4986263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5694462" y="4785069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21" y="0"/>
                </a:moveTo>
                <a:lnTo>
                  <a:pt x="30015" y="3523"/>
                </a:lnTo>
                <a:lnTo>
                  <a:pt x="14096" y="14094"/>
                </a:lnTo>
                <a:lnTo>
                  <a:pt x="3524" y="30011"/>
                </a:lnTo>
                <a:lnTo>
                  <a:pt x="0" y="48118"/>
                </a:lnTo>
                <a:lnTo>
                  <a:pt x="3524" y="66225"/>
                </a:lnTo>
                <a:lnTo>
                  <a:pt x="14096" y="82143"/>
                </a:lnTo>
                <a:lnTo>
                  <a:pt x="30015" y="92713"/>
                </a:lnTo>
                <a:lnTo>
                  <a:pt x="48121" y="96236"/>
                </a:lnTo>
                <a:lnTo>
                  <a:pt x="66227" y="92713"/>
                </a:lnTo>
                <a:lnTo>
                  <a:pt x="82146" y="82143"/>
                </a:lnTo>
                <a:lnTo>
                  <a:pt x="92719" y="66225"/>
                </a:lnTo>
                <a:lnTo>
                  <a:pt x="96243" y="48118"/>
                </a:lnTo>
                <a:lnTo>
                  <a:pt x="92719" y="30011"/>
                </a:lnTo>
                <a:lnTo>
                  <a:pt x="82146" y="14094"/>
                </a:lnTo>
                <a:lnTo>
                  <a:pt x="66227" y="3523"/>
                </a:lnTo>
                <a:lnTo>
                  <a:pt x="48121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5694465" y="478507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5521757" y="5067817"/>
            <a:ext cx="166370" cy="134620"/>
          </a:xfrm>
          <a:custGeom>
            <a:avLst/>
            <a:gdLst/>
            <a:ahLst/>
            <a:cxnLst/>
            <a:rect l="l" t="t" r="r" b="b"/>
            <a:pathLst>
              <a:path w="166369" h="134620">
                <a:moveTo>
                  <a:pt x="166198" y="134289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5522606" y="4865594"/>
            <a:ext cx="177800" cy="136525"/>
          </a:xfrm>
          <a:custGeom>
            <a:avLst/>
            <a:gdLst/>
            <a:ahLst/>
            <a:cxnLst/>
            <a:rect l="l" t="t" r="r" b="b"/>
            <a:pathLst>
              <a:path w="177800" h="136525">
                <a:moveTo>
                  <a:pt x="0" y="136383"/>
                </a:moveTo>
                <a:lnTo>
                  <a:pt x="177742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5775792" y="5130614"/>
            <a:ext cx="140335" cy="79375"/>
          </a:xfrm>
          <a:custGeom>
            <a:avLst/>
            <a:gdLst/>
            <a:ahLst/>
            <a:cxnLst/>
            <a:rect l="l" t="t" r="r" b="b"/>
            <a:pathLst>
              <a:path w="140334" h="79375">
                <a:moveTo>
                  <a:pt x="0" y="78847"/>
                </a:moveTo>
                <a:lnTo>
                  <a:pt x="140159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5731123" y="4886478"/>
            <a:ext cx="10160" cy="295910"/>
          </a:xfrm>
          <a:custGeom>
            <a:avLst/>
            <a:gdLst/>
            <a:ahLst/>
            <a:cxnLst/>
            <a:rect l="l" t="t" r="r" b="b"/>
            <a:pathLst>
              <a:path w="10159" h="295910">
                <a:moveTo>
                  <a:pt x="9707" y="0"/>
                </a:moveTo>
                <a:lnTo>
                  <a:pt x="0" y="295772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5914267" y="5056376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11" y="3523"/>
                </a:lnTo>
                <a:lnTo>
                  <a:pt x="14096" y="14093"/>
                </a:lnTo>
                <a:lnTo>
                  <a:pt x="3524" y="30010"/>
                </a:lnTo>
                <a:lnTo>
                  <a:pt x="0" y="48117"/>
                </a:lnTo>
                <a:lnTo>
                  <a:pt x="3524" y="66224"/>
                </a:lnTo>
                <a:lnTo>
                  <a:pt x="14096" y="82142"/>
                </a:lnTo>
                <a:lnTo>
                  <a:pt x="30011" y="92713"/>
                </a:lnTo>
                <a:lnTo>
                  <a:pt x="48117" y="96236"/>
                </a:lnTo>
                <a:lnTo>
                  <a:pt x="66226" y="92713"/>
                </a:lnTo>
                <a:lnTo>
                  <a:pt x="82146" y="82142"/>
                </a:lnTo>
                <a:lnTo>
                  <a:pt x="92713" y="66224"/>
                </a:lnTo>
                <a:lnTo>
                  <a:pt x="96235" y="48117"/>
                </a:lnTo>
                <a:lnTo>
                  <a:pt x="92713" y="30010"/>
                </a:lnTo>
                <a:lnTo>
                  <a:pt x="82146" y="14093"/>
                </a:lnTo>
                <a:lnTo>
                  <a:pt x="66226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5914268" y="505637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5776074" y="4874526"/>
            <a:ext cx="153035" cy="188595"/>
          </a:xfrm>
          <a:custGeom>
            <a:avLst/>
            <a:gdLst/>
            <a:ahLst/>
            <a:cxnLst/>
            <a:rect l="l" t="t" r="r" b="b"/>
            <a:pathLst>
              <a:path w="153034" h="188595">
                <a:moveTo>
                  <a:pt x="152789" y="188592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15400442" y="8011116"/>
            <a:ext cx="56705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3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13681795" y="7824061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91" y="0"/>
                </a:moveTo>
                <a:lnTo>
                  <a:pt x="29182" y="3425"/>
                </a:lnTo>
                <a:lnTo>
                  <a:pt x="13703" y="13703"/>
                </a:lnTo>
                <a:lnTo>
                  <a:pt x="3425" y="29182"/>
                </a:lnTo>
                <a:lnTo>
                  <a:pt x="0" y="46789"/>
                </a:lnTo>
                <a:lnTo>
                  <a:pt x="3425" y="64396"/>
                </a:lnTo>
                <a:lnTo>
                  <a:pt x="13703" y="79874"/>
                </a:lnTo>
                <a:lnTo>
                  <a:pt x="29182" y="90152"/>
                </a:lnTo>
                <a:lnTo>
                  <a:pt x="46791" y="93579"/>
                </a:lnTo>
                <a:lnTo>
                  <a:pt x="64400" y="90152"/>
                </a:lnTo>
                <a:lnTo>
                  <a:pt x="79879" y="79874"/>
                </a:lnTo>
                <a:lnTo>
                  <a:pt x="90157" y="64396"/>
                </a:lnTo>
                <a:lnTo>
                  <a:pt x="93583" y="46789"/>
                </a:lnTo>
                <a:lnTo>
                  <a:pt x="90157" y="29182"/>
                </a:lnTo>
                <a:lnTo>
                  <a:pt x="79879" y="13703"/>
                </a:lnTo>
                <a:lnTo>
                  <a:pt x="64400" y="3425"/>
                </a:lnTo>
                <a:lnTo>
                  <a:pt x="46791" y="0"/>
                </a:lnTo>
                <a:close/>
              </a:path>
            </a:pathLst>
          </a:custGeom>
          <a:solidFill>
            <a:srgbClr val="ECB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3681792" y="7824061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3824922" y="7581241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86" y="0"/>
                </a:moveTo>
                <a:lnTo>
                  <a:pt x="29181" y="3426"/>
                </a:lnTo>
                <a:lnTo>
                  <a:pt x="13703" y="13704"/>
                </a:lnTo>
                <a:lnTo>
                  <a:pt x="3425" y="29182"/>
                </a:lnTo>
                <a:lnTo>
                  <a:pt x="0" y="46789"/>
                </a:lnTo>
                <a:lnTo>
                  <a:pt x="3425" y="64396"/>
                </a:lnTo>
                <a:lnTo>
                  <a:pt x="13703" y="79875"/>
                </a:lnTo>
                <a:lnTo>
                  <a:pt x="29181" y="90153"/>
                </a:lnTo>
                <a:lnTo>
                  <a:pt x="46786" y="93579"/>
                </a:lnTo>
                <a:lnTo>
                  <a:pt x="64392" y="90153"/>
                </a:lnTo>
                <a:lnTo>
                  <a:pt x="79869" y="79875"/>
                </a:lnTo>
                <a:lnTo>
                  <a:pt x="90147" y="64396"/>
                </a:lnTo>
                <a:lnTo>
                  <a:pt x="93573" y="46789"/>
                </a:lnTo>
                <a:lnTo>
                  <a:pt x="90147" y="29182"/>
                </a:lnTo>
                <a:lnTo>
                  <a:pt x="79869" y="13704"/>
                </a:lnTo>
                <a:lnTo>
                  <a:pt x="64392" y="3426"/>
                </a:lnTo>
                <a:lnTo>
                  <a:pt x="467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3824918" y="7581241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3999379" y="7834033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94" y="0"/>
                </a:moveTo>
                <a:lnTo>
                  <a:pt x="29188" y="3426"/>
                </a:lnTo>
                <a:lnTo>
                  <a:pt x="13711" y="13704"/>
                </a:lnTo>
                <a:lnTo>
                  <a:pt x="3427" y="29182"/>
                </a:lnTo>
                <a:lnTo>
                  <a:pt x="0" y="46789"/>
                </a:lnTo>
                <a:lnTo>
                  <a:pt x="3427" y="64396"/>
                </a:lnTo>
                <a:lnTo>
                  <a:pt x="13711" y="79875"/>
                </a:lnTo>
                <a:lnTo>
                  <a:pt x="29188" y="90153"/>
                </a:lnTo>
                <a:lnTo>
                  <a:pt x="46794" y="93579"/>
                </a:lnTo>
                <a:lnTo>
                  <a:pt x="64399" y="90153"/>
                </a:lnTo>
                <a:lnTo>
                  <a:pt x="79877" y="79875"/>
                </a:lnTo>
                <a:lnTo>
                  <a:pt x="90154" y="64396"/>
                </a:lnTo>
                <a:lnTo>
                  <a:pt x="93580" y="46789"/>
                </a:lnTo>
                <a:lnTo>
                  <a:pt x="90154" y="29182"/>
                </a:lnTo>
                <a:lnTo>
                  <a:pt x="79877" y="13704"/>
                </a:lnTo>
                <a:lnTo>
                  <a:pt x="64399" y="3426"/>
                </a:lnTo>
                <a:lnTo>
                  <a:pt x="46794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3999385" y="7834033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3754952" y="7672767"/>
            <a:ext cx="90805" cy="153670"/>
          </a:xfrm>
          <a:custGeom>
            <a:avLst/>
            <a:gdLst/>
            <a:ahLst/>
            <a:cxnLst/>
            <a:rect l="l" t="t" r="r" b="b"/>
            <a:pathLst>
              <a:path w="90805" h="153670">
                <a:moveTo>
                  <a:pt x="0" y="153348"/>
                </a:moveTo>
                <a:lnTo>
                  <a:pt x="90386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3901188" y="7670743"/>
            <a:ext cx="115570" cy="167640"/>
          </a:xfrm>
          <a:custGeom>
            <a:avLst/>
            <a:gdLst/>
            <a:ahLst/>
            <a:cxnLst/>
            <a:rect l="l" t="t" r="r" b="b"/>
            <a:pathLst>
              <a:path w="115569" h="167640">
                <a:moveTo>
                  <a:pt x="0" y="0"/>
                </a:moveTo>
                <a:lnTo>
                  <a:pt x="115509" y="16737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3780585" y="7872484"/>
            <a:ext cx="213995" cy="6985"/>
          </a:xfrm>
          <a:custGeom>
            <a:avLst/>
            <a:gdLst/>
            <a:ahLst/>
            <a:cxnLst/>
            <a:rect l="l" t="t" r="r" b="b"/>
            <a:pathLst>
              <a:path w="213994" h="6984">
                <a:moveTo>
                  <a:pt x="0" y="0"/>
                </a:moveTo>
                <a:lnTo>
                  <a:pt x="213586" y="6706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3528363" y="7476242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15" y="0"/>
                </a:moveTo>
                <a:lnTo>
                  <a:pt x="0" y="212513"/>
                </a:lnTo>
                <a:lnTo>
                  <a:pt x="137126" y="556368"/>
                </a:lnTo>
                <a:lnTo>
                  <a:pt x="580903" y="556368"/>
                </a:lnTo>
                <a:lnTo>
                  <a:pt x="718040" y="212513"/>
                </a:lnTo>
                <a:lnTo>
                  <a:pt x="359015" y="0"/>
                </a:lnTo>
                <a:close/>
              </a:path>
            </a:pathLst>
          </a:custGeom>
          <a:solidFill>
            <a:srgbClr val="F8BA00">
              <a:alpha val="717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13630864" y="7990174"/>
            <a:ext cx="145669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2335" algn="l"/>
              </a:tabLst>
            </a:pPr>
            <a:r>
              <a:rPr sz="2175" spc="15" baseline="3831" dirty="0">
                <a:latin typeface="Arial"/>
                <a:cs typeface="Arial"/>
              </a:rPr>
              <a:t>sha</a:t>
            </a:r>
            <a:r>
              <a:rPr sz="2175" spc="-37" baseline="3831" dirty="0">
                <a:latin typeface="Arial"/>
                <a:cs typeface="Arial"/>
              </a:rPr>
              <a:t>r</a:t>
            </a:r>
            <a:r>
              <a:rPr sz="2175" spc="104" baseline="3831" dirty="0">
                <a:latin typeface="Arial"/>
                <a:cs typeface="Arial"/>
              </a:rPr>
              <a:t>d</a:t>
            </a:r>
            <a:r>
              <a:rPr sz="950" spc="20" dirty="0">
                <a:latin typeface="Arial"/>
                <a:cs typeface="Arial"/>
              </a:rPr>
              <a:t>1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2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14593707" y="7805656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63" y="0"/>
                </a:moveTo>
                <a:lnTo>
                  <a:pt x="22306" y="2618"/>
                </a:lnTo>
                <a:lnTo>
                  <a:pt x="10476" y="10474"/>
                </a:lnTo>
                <a:lnTo>
                  <a:pt x="2619" y="22304"/>
                </a:lnTo>
                <a:lnTo>
                  <a:pt x="0" y="35761"/>
                </a:lnTo>
                <a:lnTo>
                  <a:pt x="2619" y="49218"/>
                </a:lnTo>
                <a:lnTo>
                  <a:pt x="10476" y="61048"/>
                </a:lnTo>
                <a:lnTo>
                  <a:pt x="22306" y="68904"/>
                </a:lnTo>
                <a:lnTo>
                  <a:pt x="35763" y="71522"/>
                </a:lnTo>
                <a:lnTo>
                  <a:pt x="49219" y="68904"/>
                </a:lnTo>
                <a:lnTo>
                  <a:pt x="61050" y="61048"/>
                </a:lnTo>
                <a:lnTo>
                  <a:pt x="68907" y="49218"/>
                </a:lnTo>
                <a:lnTo>
                  <a:pt x="71526" y="35761"/>
                </a:lnTo>
                <a:lnTo>
                  <a:pt x="68907" y="22304"/>
                </a:lnTo>
                <a:lnTo>
                  <a:pt x="61050" y="10474"/>
                </a:lnTo>
                <a:lnTo>
                  <a:pt x="49219" y="2618"/>
                </a:lnTo>
                <a:lnTo>
                  <a:pt x="35763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4593712" y="7805656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4762184" y="763167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59" y="0"/>
                </a:moveTo>
                <a:lnTo>
                  <a:pt x="22302" y="2618"/>
                </a:lnTo>
                <a:lnTo>
                  <a:pt x="10476" y="10473"/>
                </a:lnTo>
                <a:lnTo>
                  <a:pt x="2619" y="22304"/>
                </a:lnTo>
                <a:lnTo>
                  <a:pt x="0" y="35761"/>
                </a:lnTo>
                <a:lnTo>
                  <a:pt x="2619" y="49218"/>
                </a:lnTo>
                <a:lnTo>
                  <a:pt x="10476" y="61048"/>
                </a:lnTo>
                <a:lnTo>
                  <a:pt x="22302" y="68904"/>
                </a:lnTo>
                <a:lnTo>
                  <a:pt x="35759" y="71522"/>
                </a:lnTo>
                <a:lnTo>
                  <a:pt x="49218" y="68904"/>
                </a:lnTo>
                <a:lnTo>
                  <a:pt x="61050" y="61048"/>
                </a:lnTo>
                <a:lnTo>
                  <a:pt x="68901" y="49218"/>
                </a:lnTo>
                <a:lnTo>
                  <a:pt x="71518" y="35761"/>
                </a:lnTo>
                <a:lnTo>
                  <a:pt x="68901" y="22304"/>
                </a:lnTo>
                <a:lnTo>
                  <a:pt x="61050" y="10473"/>
                </a:lnTo>
                <a:lnTo>
                  <a:pt x="49218" y="2618"/>
                </a:lnTo>
                <a:lnTo>
                  <a:pt x="35759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4762179" y="763167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4657962" y="7696859"/>
            <a:ext cx="111760" cy="115570"/>
          </a:xfrm>
          <a:custGeom>
            <a:avLst/>
            <a:gdLst/>
            <a:ahLst/>
            <a:cxnLst/>
            <a:rect l="l" t="t" r="r" b="b"/>
            <a:pathLst>
              <a:path w="111759" h="115570">
                <a:moveTo>
                  <a:pt x="0" y="115139"/>
                </a:moveTo>
                <a:lnTo>
                  <a:pt x="111493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4831066" y="7691556"/>
            <a:ext cx="105410" cy="76835"/>
          </a:xfrm>
          <a:custGeom>
            <a:avLst/>
            <a:gdLst/>
            <a:ahLst/>
            <a:cxnLst/>
            <a:rect l="l" t="t" r="r" b="b"/>
            <a:pathLst>
              <a:path w="105409" h="76834">
                <a:moveTo>
                  <a:pt x="104957" y="76426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4933352" y="7756316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63" y="0"/>
                </a:moveTo>
                <a:lnTo>
                  <a:pt x="22306" y="2618"/>
                </a:lnTo>
                <a:lnTo>
                  <a:pt x="10476" y="10474"/>
                </a:lnTo>
                <a:lnTo>
                  <a:pt x="2619" y="22304"/>
                </a:lnTo>
                <a:lnTo>
                  <a:pt x="0" y="35761"/>
                </a:lnTo>
                <a:lnTo>
                  <a:pt x="2619" y="49218"/>
                </a:lnTo>
                <a:lnTo>
                  <a:pt x="10476" y="61048"/>
                </a:lnTo>
                <a:lnTo>
                  <a:pt x="22306" y="68904"/>
                </a:lnTo>
                <a:lnTo>
                  <a:pt x="35763" y="71522"/>
                </a:lnTo>
                <a:lnTo>
                  <a:pt x="49219" y="68904"/>
                </a:lnTo>
                <a:lnTo>
                  <a:pt x="61050" y="61048"/>
                </a:lnTo>
                <a:lnTo>
                  <a:pt x="68907" y="49218"/>
                </a:lnTo>
                <a:lnTo>
                  <a:pt x="71526" y="35761"/>
                </a:lnTo>
                <a:lnTo>
                  <a:pt x="68907" y="22304"/>
                </a:lnTo>
                <a:lnTo>
                  <a:pt x="61050" y="10474"/>
                </a:lnTo>
                <a:lnTo>
                  <a:pt x="49219" y="2618"/>
                </a:lnTo>
                <a:lnTo>
                  <a:pt x="35763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4933356" y="7756316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4670107" y="7797972"/>
            <a:ext cx="258445" cy="38100"/>
          </a:xfrm>
          <a:custGeom>
            <a:avLst/>
            <a:gdLst/>
            <a:ahLst/>
            <a:cxnLst/>
            <a:rect l="l" t="t" r="r" b="b"/>
            <a:pathLst>
              <a:path w="258444" h="38100">
                <a:moveTo>
                  <a:pt x="258429" y="0"/>
                </a:moveTo>
                <a:lnTo>
                  <a:pt x="0" y="37541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4440272" y="7476242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15" y="0"/>
                </a:moveTo>
                <a:lnTo>
                  <a:pt x="0" y="212513"/>
                </a:lnTo>
                <a:lnTo>
                  <a:pt x="137137" y="556368"/>
                </a:lnTo>
                <a:lnTo>
                  <a:pt x="580903" y="556368"/>
                </a:lnTo>
                <a:lnTo>
                  <a:pt x="718040" y="212513"/>
                </a:lnTo>
                <a:lnTo>
                  <a:pt x="359015" y="0"/>
                </a:lnTo>
                <a:close/>
              </a:path>
            </a:pathLst>
          </a:custGeom>
          <a:solidFill>
            <a:srgbClr val="61D836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5362359" y="7476242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25" y="0"/>
                </a:moveTo>
                <a:lnTo>
                  <a:pt x="0" y="212513"/>
                </a:lnTo>
                <a:lnTo>
                  <a:pt x="137137" y="556368"/>
                </a:lnTo>
                <a:lnTo>
                  <a:pt x="580903" y="556368"/>
                </a:lnTo>
                <a:lnTo>
                  <a:pt x="718040" y="212513"/>
                </a:lnTo>
                <a:lnTo>
                  <a:pt x="359025" y="0"/>
                </a:lnTo>
                <a:close/>
              </a:path>
            </a:pathLst>
          </a:custGeom>
          <a:solidFill>
            <a:srgbClr val="00A2FF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5681258" y="7883133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11" y="3523"/>
                </a:lnTo>
                <a:lnTo>
                  <a:pt x="14096" y="14094"/>
                </a:lnTo>
                <a:lnTo>
                  <a:pt x="3524" y="30011"/>
                </a:lnTo>
                <a:lnTo>
                  <a:pt x="0" y="48118"/>
                </a:lnTo>
                <a:lnTo>
                  <a:pt x="3524" y="66225"/>
                </a:lnTo>
                <a:lnTo>
                  <a:pt x="14096" y="82143"/>
                </a:lnTo>
                <a:lnTo>
                  <a:pt x="30011" y="92713"/>
                </a:lnTo>
                <a:lnTo>
                  <a:pt x="48117" y="96236"/>
                </a:lnTo>
                <a:lnTo>
                  <a:pt x="66226" y="92713"/>
                </a:lnTo>
                <a:lnTo>
                  <a:pt x="82146" y="82143"/>
                </a:lnTo>
                <a:lnTo>
                  <a:pt x="92713" y="66225"/>
                </a:lnTo>
                <a:lnTo>
                  <a:pt x="96235" y="48118"/>
                </a:lnTo>
                <a:lnTo>
                  <a:pt x="92713" y="30011"/>
                </a:lnTo>
                <a:lnTo>
                  <a:pt x="82146" y="14094"/>
                </a:lnTo>
                <a:lnTo>
                  <a:pt x="66226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5681261" y="7883133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5432261" y="768194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11" y="3523"/>
                </a:lnTo>
                <a:lnTo>
                  <a:pt x="14096" y="14093"/>
                </a:lnTo>
                <a:lnTo>
                  <a:pt x="3524" y="30010"/>
                </a:lnTo>
                <a:lnTo>
                  <a:pt x="0" y="48117"/>
                </a:lnTo>
                <a:lnTo>
                  <a:pt x="3524" y="66224"/>
                </a:lnTo>
                <a:lnTo>
                  <a:pt x="14096" y="82142"/>
                </a:lnTo>
                <a:lnTo>
                  <a:pt x="30011" y="92712"/>
                </a:lnTo>
                <a:lnTo>
                  <a:pt x="48117" y="96235"/>
                </a:lnTo>
                <a:lnTo>
                  <a:pt x="66226" y="92712"/>
                </a:lnTo>
                <a:lnTo>
                  <a:pt x="82146" y="82142"/>
                </a:lnTo>
                <a:lnTo>
                  <a:pt x="92713" y="66224"/>
                </a:lnTo>
                <a:lnTo>
                  <a:pt x="96235" y="48117"/>
                </a:lnTo>
                <a:lnTo>
                  <a:pt x="92713" y="30010"/>
                </a:lnTo>
                <a:lnTo>
                  <a:pt x="82146" y="14093"/>
                </a:lnTo>
                <a:lnTo>
                  <a:pt x="66226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5432262" y="7681939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5694462" y="7480746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21" y="0"/>
                </a:moveTo>
                <a:lnTo>
                  <a:pt x="30015" y="3523"/>
                </a:lnTo>
                <a:lnTo>
                  <a:pt x="14096" y="14094"/>
                </a:lnTo>
                <a:lnTo>
                  <a:pt x="3524" y="30011"/>
                </a:lnTo>
                <a:lnTo>
                  <a:pt x="0" y="48118"/>
                </a:lnTo>
                <a:lnTo>
                  <a:pt x="3524" y="66225"/>
                </a:lnTo>
                <a:lnTo>
                  <a:pt x="14096" y="82143"/>
                </a:lnTo>
                <a:lnTo>
                  <a:pt x="30015" y="92713"/>
                </a:lnTo>
                <a:lnTo>
                  <a:pt x="48121" y="96236"/>
                </a:lnTo>
                <a:lnTo>
                  <a:pt x="66227" y="92713"/>
                </a:lnTo>
                <a:lnTo>
                  <a:pt x="82146" y="82143"/>
                </a:lnTo>
                <a:lnTo>
                  <a:pt x="92719" y="66225"/>
                </a:lnTo>
                <a:lnTo>
                  <a:pt x="96243" y="48118"/>
                </a:lnTo>
                <a:lnTo>
                  <a:pt x="92719" y="30011"/>
                </a:lnTo>
                <a:lnTo>
                  <a:pt x="82146" y="14094"/>
                </a:lnTo>
                <a:lnTo>
                  <a:pt x="66227" y="3523"/>
                </a:lnTo>
                <a:lnTo>
                  <a:pt x="48121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5694465" y="7480747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5521757" y="7763494"/>
            <a:ext cx="166370" cy="134620"/>
          </a:xfrm>
          <a:custGeom>
            <a:avLst/>
            <a:gdLst/>
            <a:ahLst/>
            <a:cxnLst/>
            <a:rect l="l" t="t" r="r" b="b"/>
            <a:pathLst>
              <a:path w="166369" h="134620">
                <a:moveTo>
                  <a:pt x="166198" y="134289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5522606" y="7561272"/>
            <a:ext cx="177800" cy="136525"/>
          </a:xfrm>
          <a:custGeom>
            <a:avLst/>
            <a:gdLst/>
            <a:ahLst/>
            <a:cxnLst/>
            <a:rect l="l" t="t" r="r" b="b"/>
            <a:pathLst>
              <a:path w="177800" h="136525">
                <a:moveTo>
                  <a:pt x="0" y="136383"/>
                </a:moveTo>
                <a:lnTo>
                  <a:pt x="177742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5775792" y="7826291"/>
            <a:ext cx="140335" cy="79375"/>
          </a:xfrm>
          <a:custGeom>
            <a:avLst/>
            <a:gdLst/>
            <a:ahLst/>
            <a:cxnLst/>
            <a:rect l="l" t="t" r="r" b="b"/>
            <a:pathLst>
              <a:path w="140334" h="79375">
                <a:moveTo>
                  <a:pt x="0" y="78847"/>
                </a:moveTo>
                <a:lnTo>
                  <a:pt x="140159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5731123" y="7582155"/>
            <a:ext cx="10160" cy="295910"/>
          </a:xfrm>
          <a:custGeom>
            <a:avLst/>
            <a:gdLst/>
            <a:ahLst/>
            <a:cxnLst/>
            <a:rect l="l" t="t" r="r" b="b"/>
            <a:pathLst>
              <a:path w="10159" h="295909">
                <a:moveTo>
                  <a:pt x="9707" y="0"/>
                </a:moveTo>
                <a:lnTo>
                  <a:pt x="0" y="295772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5914267" y="7752053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11" y="3523"/>
                </a:lnTo>
                <a:lnTo>
                  <a:pt x="14096" y="14093"/>
                </a:lnTo>
                <a:lnTo>
                  <a:pt x="3524" y="30010"/>
                </a:lnTo>
                <a:lnTo>
                  <a:pt x="0" y="48117"/>
                </a:lnTo>
                <a:lnTo>
                  <a:pt x="3524" y="66224"/>
                </a:lnTo>
                <a:lnTo>
                  <a:pt x="14096" y="82142"/>
                </a:lnTo>
                <a:lnTo>
                  <a:pt x="30011" y="92713"/>
                </a:lnTo>
                <a:lnTo>
                  <a:pt x="48117" y="96236"/>
                </a:lnTo>
                <a:lnTo>
                  <a:pt x="66226" y="92713"/>
                </a:lnTo>
                <a:lnTo>
                  <a:pt x="82146" y="82142"/>
                </a:lnTo>
                <a:lnTo>
                  <a:pt x="92713" y="66224"/>
                </a:lnTo>
                <a:lnTo>
                  <a:pt x="96235" y="48117"/>
                </a:lnTo>
                <a:lnTo>
                  <a:pt x="92713" y="30010"/>
                </a:lnTo>
                <a:lnTo>
                  <a:pt x="82146" y="14093"/>
                </a:lnTo>
                <a:lnTo>
                  <a:pt x="66226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5914268" y="7752052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5776074" y="7570203"/>
            <a:ext cx="153035" cy="188595"/>
          </a:xfrm>
          <a:custGeom>
            <a:avLst/>
            <a:gdLst/>
            <a:ahLst/>
            <a:cxnLst/>
            <a:rect l="l" t="t" r="r" b="b"/>
            <a:pathLst>
              <a:path w="153034" h="188595">
                <a:moveTo>
                  <a:pt x="152789" y="188592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/>
          <p:nvPr/>
        </p:nvSpPr>
        <p:spPr>
          <a:xfrm>
            <a:off x="18646418" y="5257274"/>
            <a:ext cx="56705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3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16927769" y="5068102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86" y="0"/>
                </a:moveTo>
                <a:lnTo>
                  <a:pt x="29181" y="3426"/>
                </a:lnTo>
                <a:lnTo>
                  <a:pt x="13703" y="13704"/>
                </a:lnTo>
                <a:lnTo>
                  <a:pt x="3425" y="29182"/>
                </a:lnTo>
                <a:lnTo>
                  <a:pt x="0" y="46789"/>
                </a:lnTo>
                <a:lnTo>
                  <a:pt x="3425" y="64396"/>
                </a:lnTo>
                <a:lnTo>
                  <a:pt x="13703" y="79875"/>
                </a:lnTo>
                <a:lnTo>
                  <a:pt x="29181" y="90153"/>
                </a:lnTo>
                <a:lnTo>
                  <a:pt x="46786" y="93579"/>
                </a:lnTo>
                <a:lnTo>
                  <a:pt x="64392" y="90153"/>
                </a:lnTo>
                <a:lnTo>
                  <a:pt x="79869" y="79875"/>
                </a:lnTo>
                <a:lnTo>
                  <a:pt x="90153" y="64396"/>
                </a:lnTo>
                <a:lnTo>
                  <a:pt x="93580" y="46789"/>
                </a:lnTo>
                <a:lnTo>
                  <a:pt x="90153" y="29182"/>
                </a:lnTo>
                <a:lnTo>
                  <a:pt x="79869" y="13704"/>
                </a:lnTo>
                <a:lnTo>
                  <a:pt x="64392" y="3426"/>
                </a:lnTo>
                <a:lnTo>
                  <a:pt x="46786" y="0"/>
                </a:lnTo>
                <a:close/>
              </a:path>
            </a:pathLst>
          </a:custGeom>
          <a:solidFill>
            <a:srgbClr val="ECB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6927766" y="5068102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7070895" y="4825281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86" y="0"/>
                </a:moveTo>
                <a:lnTo>
                  <a:pt x="29181" y="3426"/>
                </a:lnTo>
                <a:lnTo>
                  <a:pt x="13703" y="13704"/>
                </a:lnTo>
                <a:lnTo>
                  <a:pt x="3425" y="29183"/>
                </a:lnTo>
                <a:lnTo>
                  <a:pt x="0" y="46790"/>
                </a:lnTo>
                <a:lnTo>
                  <a:pt x="3425" y="64397"/>
                </a:lnTo>
                <a:lnTo>
                  <a:pt x="13703" y="79875"/>
                </a:lnTo>
                <a:lnTo>
                  <a:pt x="29181" y="90153"/>
                </a:lnTo>
                <a:lnTo>
                  <a:pt x="46786" y="93579"/>
                </a:lnTo>
                <a:lnTo>
                  <a:pt x="64392" y="90153"/>
                </a:lnTo>
                <a:lnTo>
                  <a:pt x="79869" y="79875"/>
                </a:lnTo>
                <a:lnTo>
                  <a:pt x="90147" y="64397"/>
                </a:lnTo>
                <a:lnTo>
                  <a:pt x="93573" y="46790"/>
                </a:lnTo>
                <a:lnTo>
                  <a:pt x="90147" y="29183"/>
                </a:lnTo>
                <a:lnTo>
                  <a:pt x="79869" y="13704"/>
                </a:lnTo>
                <a:lnTo>
                  <a:pt x="64392" y="3426"/>
                </a:lnTo>
                <a:lnTo>
                  <a:pt x="467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7070894" y="4825281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7245352" y="5078073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91" y="0"/>
                </a:moveTo>
                <a:lnTo>
                  <a:pt x="29182" y="3426"/>
                </a:lnTo>
                <a:lnTo>
                  <a:pt x="13703" y="13704"/>
                </a:lnTo>
                <a:lnTo>
                  <a:pt x="3425" y="29182"/>
                </a:lnTo>
                <a:lnTo>
                  <a:pt x="0" y="46789"/>
                </a:lnTo>
                <a:lnTo>
                  <a:pt x="3425" y="64396"/>
                </a:lnTo>
                <a:lnTo>
                  <a:pt x="13703" y="79875"/>
                </a:lnTo>
                <a:lnTo>
                  <a:pt x="29182" y="90153"/>
                </a:lnTo>
                <a:lnTo>
                  <a:pt x="46791" y="93579"/>
                </a:lnTo>
                <a:lnTo>
                  <a:pt x="64400" y="90153"/>
                </a:lnTo>
                <a:lnTo>
                  <a:pt x="79879" y="79875"/>
                </a:lnTo>
                <a:lnTo>
                  <a:pt x="90157" y="64396"/>
                </a:lnTo>
                <a:lnTo>
                  <a:pt x="93583" y="46789"/>
                </a:lnTo>
                <a:lnTo>
                  <a:pt x="90157" y="29182"/>
                </a:lnTo>
                <a:lnTo>
                  <a:pt x="79879" y="13704"/>
                </a:lnTo>
                <a:lnTo>
                  <a:pt x="64400" y="3426"/>
                </a:lnTo>
                <a:lnTo>
                  <a:pt x="467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7245348" y="5078073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7000928" y="4916808"/>
            <a:ext cx="90805" cy="153670"/>
          </a:xfrm>
          <a:custGeom>
            <a:avLst/>
            <a:gdLst/>
            <a:ahLst/>
            <a:cxnLst/>
            <a:rect l="l" t="t" r="r" b="b"/>
            <a:pathLst>
              <a:path w="90805" h="153670">
                <a:moveTo>
                  <a:pt x="0" y="153348"/>
                </a:moveTo>
                <a:lnTo>
                  <a:pt x="90386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7147164" y="4914784"/>
            <a:ext cx="115570" cy="167640"/>
          </a:xfrm>
          <a:custGeom>
            <a:avLst/>
            <a:gdLst/>
            <a:ahLst/>
            <a:cxnLst/>
            <a:rect l="l" t="t" r="r" b="b"/>
            <a:pathLst>
              <a:path w="115569" h="167639">
                <a:moveTo>
                  <a:pt x="0" y="0"/>
                </a:moveTo>
                <a:lnTo>
                  <a:pt x="115509" y="16737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7026560" y="5116524"/>
            <a:ext cx="213995" cy="6985"/>
          </a:xfrm>
          <a:custGeom>
            <a:avLst/>
            <a:gdLst/>
            <a:ahLst/>
            <a:cxnLst/>
            <a:rect l="l" t="t" r="r" b="b"/>
            <a:pathLst>
              <a:path w="213994" h="6985">
                <a:moveTo>
                  <a:pt x="0" y="0"/>
                </a:moveTo>
                <a:lnTo>
                  <a:pt x="213586" y="6706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6774326" y="4720283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25" y="0"/>
                </a:moveTo>
                <a:lnTo>
                  <a:pt x="0" y="212513"/>
                </a:lnTo>
                <a:lnTo>
                  <a:pt x="137137" y="556368"/>
                </a:lnTo>
                <a:lnTo>
                  <a:pt x="580914" y="556368"/>
                </a:lnTo>
                <a:lnTo>
                  <a:pt x="718040" y="212513"/>
                </a:lnTo>
                <a:lnTo>
                  <a:pt x="359025" y="0"/>
                </a:lnTo>
                <a:close/>
              </a:path>
            </a:pathLst>
          </a:custGeom>
          <a:solidFill>
            <a:srgbClr val="F8BA00">
              <a:alpha val="717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 txBox="1"/>
          <p:nvPr/>
        </p:nvSpPr>
        <p:spPr>
          <a:xfrm>
            <a:off x="16876838" y="5236332"/>
            <a:ext cx="145669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2335" algn="l"/>
              </a:tabLst>
            </a:pPr>
            <a:r>
              <a:rPr sz="2175" spc="15" baseline="3831" dirty="0">
                <a:latin typeface="Arial"/>
                <a:cs typeface="Arial"/>
              </a:rPr>
              <a:t>sha</a:t>
            </a:r>
            <a:r>
              <a:rPr sz="2175" spc="-37" baseline="3831" dirty="0">
                <a:latin typeface="Arial"/>
                <a:cs typeface="Arial"/>
              </a:rPr>
              <a:t>r</a:t>
            </a:r>
            <a:r>
              <a:rPr sz="2175" spc="104" baseline="3831" dirty="0">
                <a:latin typeface="Arial"/>
                <a:cs typeface="Arial"/>
              </a:rPr>
              <a:t>d</a:t>
            </a:r>
            <a:r>
              <a:rPr sz="950" spc="20" dirty="0">
                <a:latin typeface="Arial"/>
                <a:cs typeface="Arial"/>
              </a:rPr>
              <a:t>1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2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17839681" y="5049696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63" y="0"/>
                </a:moveTo>
                <a:lnTo>
                  <a:pt x="22306" y="2618"/>
                </a:lnTo>
                <a:lnTo>
                  <a:pt x="10476" y="10473"/>
                </a:lnTo>
                <a:lnTo>
                  <a:pt x="2619" y="22303"/>
                </a:lnTo>
                <a:lnTo>
                  <a:pt x="0" y="35760"/>
                </a:lnTo>
                <a:lnTo>
                  <a:pt x="2619" y="49217"/>
                </a:lnTo>
                <a:lnTo>
                  <a:pt x="10476" y="61048"/>
                </a:lnTo>
                <a:lnTo>
                  <a:pt x="22306" y="68904"/>
                </a:lnTo>
                <a:lnTo>
                  <a:pt x="35763" y="71522"/>
                </a:lnTo>
                <a:lnTo>
                  <a:pt x="49219" y="68904"/>
                </a:lnTo>
                <a:lnTo>
                  <a:pt x="61050" y="61048"/>
                </a:lnTo>
                <a:lnTo>
                  <a:pt x="68907" y="49217"/>
                </a:lnTo>
                <a:lnTo>
                  <a:pt x="71526" y="35760"/>
                </a:lnTo>
                <a:lnTo>
                  <a:pt x="68907" y="22303"/>
                </a:lnTo>
                <a:lnTo>
                  <a:pt x="61050" y="10473"/>
                </a:lnTo>
                <a:lnTo>
                  <a:pt x="49219" y="2618"/>
                </a:lnTo>
                <a:lnTo>
                  <a:pt x="35763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7839676" y="5049696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8008156" y="487571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55" y="0"/>
                </a:moveTo>
                <a:lnTo>
                  <a:pt x="22299" y="2618"/>
                </a:lnTo>
                <a:lnTo>
                  <a:pt x="10468" y="10474"/>
                </a:lnTo>
                <a:lnTo>
                  <a:pt x="2617" y="22304"/>
                </a:lnTo>
                <a:lnTo>
                  <a:pt x="0" y="35761"/>
                </a:lnTo>
                <a:lnTo>
                  <a:pt x="2617" y="49218"/>
                </a:lnTo>
                <a:lnTo>
                  <a:pt x="10468" y="61048"/>
                </a:lnTo>
                <a:lnTo>
                  <a:pt x="22299" y="68904"/>
                </a:lnTo>
                <a:lnTo>
                  <a:pt x="35755" y="71522"/>
                </a:lnTo>
                <a:lnTo>
                  <a:pt x="49211" y="68904"/>
                </a:lnTo>
                <a:lnTo>
                  <a:pt x="61042" y="61048"/>
                </a:lnTo>
                <a:lnTo>
                  <a:pt x="68899" y="49218"/>
                </a:lnTo>
                <a:lnTo>
                  <a:pt x="71518" y="35761"/>
                </a:lnTo>
                <a:lnTo>
                  <a:pt x="68899" y="22304"/>
                </a:lnTo>
                <a:lnTo>
                  <a:pt x="61042" y="10474"/>
                </a:lnTo>
                <a:lnTo>
                  <a:pt x="49211" y="2618"/>
                </a:lnTo>
                <a:lnTo>
                  <a:pt x="35755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8008153" y="4875716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7903925" y="4940898"/>
            <a:ext cx="111760" cy="115570"/>
          </a:xfrm>
          <a:custGeom>
            <a:avLst/>
            <a:gdLst/>
            <a:ahLst/>
            <a:cxnLst/>
            <a:rect l="l" t="t" r="r" b="b"/>
            <a:pathLst>
              <a:path w="111759" h="115570">
                <a:moveTo>
                  <a:pt x="0" y="115139"/>
                </a:moveTo>
                <a:lnTo>
                  <a:pt x="111493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8077040" y="4935597"/>
            <a:ext cx="105410" cy="76835"/>
          </a:xfrm>
          <a:custGeom>
            <a:avLst/>
            <a:gdLst/>
            <a:ahLst/>
            <a:cxnLst/>
            <a:rect l="l" t="t" r="r" b="b"/>
            <a:pathLst>
              <a:path w="105409" h="76835">
                <a:moveTo>
                  <a:pt x="104957" y="76426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8179326" y="5000357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59" y="0"/>
                </a:moveTo>
                <a:lnTo>
                  <a:pt x="22302" y="2618"/>
                </a:lnTo>
                <a:lnTo>
                  <a:pt x="10476" y="10474"/>
                </a:lnTo>
                <a:lnTo>
                  <a:pt x="2619" y="22304"/>
                </a:lnTo>
                <a:lnTo>
                  <a:pt x="0" y="35761"/>
                </a:lnTo>
                <a:lnTo>
                  <a:pt x="2619" y="49218"/>
                </a:lnTo>
                <a:lnTo>
                  <a:pt x="10476" y="61047"/>
                </a:lnTo>
                <a:lnTo>
                  <a:pt x="22302" y="68903"/>
                </a:lnTo>
                <a:lnTo>
                  <a:pt x="35759" y="71522"/>
                </a:lnTo>
                <a:lnTo>
                  <a:pt x="49218" y="68903"/>
                </a:lnTo>
                <a:lnTo>
                  <a:pt x="61050" y="61047"/>
                </a:lnTo>
                <a:lnTo>
                  <a:pt x="68901" y="49218"/>
                </a:lnTo>
                <a:lnTo>
                  <a:pt x="71518" y="35761"/>
                </a:lnTo>
                <a:lnTo>
                  <a:pt x="68901" y="22304"/>
                </a:lnTo>
                <a:lnTo>
                  <a:pt x="61050" y="10474"/>
                </a:lnTo>
                <a:lnTo>
                  <a:pt x="49218" y="2618"/>
                </a:lnTo>
                <a:lnTo>
                  <a:pt x="35759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8179321" y="5000356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7916083" y="5042013"/>
            <a:ext cx="258445" cy="38100"/>
          </a:xfrm>
          <a:custGeom>
            <a:avLst/>
            <a:gdLst/>
            <a:ahLst/>
            <a:cxnLst/>
            <a:rect l="l" t="t" r="r" b="b"/>
            <a:pathLst>
              <a:path w="258444" h="38100">
                <a:moveTo>
                  <a:pt x="258429" y="0"/>
                </a:moveTo>
                <a:lnTo>
                  <a:pt x="0" y="37541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7686247" y="4720283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15" y="0"/>
                </a:moveTo>
                <a:lnTo>
                  <a:pt x="0" y="212513"/>
                </a:lnTo>
                <a:lnTo>
                  <a:pt x="137126" y="556368"/>
                </a:lnTo>
                <a:lnTo>
                  <a:pt x="580903" y="556368"/>
                </a:lnTo>
                <a:lnTo>
                  <a:pt x="718040" y="212513"/>
                </a:lnTo>
                <a:lnTo>
                  <a:pt x="359015" y="0"/>
                </a:lnTo>
                <a:close/>
              </a:path>
            </a:pathLst>
          </a:custGeom>
          <a:solidFill>
            <a:srgbClr val="61D836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8608333" y="4720283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15" y="0"/>
                </a:moveTo>
                <a:lnTo>
                  <a:pt x="0" y="212513"/>
                </a:lnTo>
                <a:lnTo>
                  <a:pt x="137137" y="556368"/>
                </a:lnTo>
                <a:lnTo>
                  <a:pt x="580903" y="556368"/>
                </a:lnTo>
                <a:lnTo>
                  <a:pt x="718040" y="212513"/>
                </a:lnTo>
                <a:lnTo>
                  <a:pt x="359015" y="0"/>
                </a:lnTo>
                <a:close/>
              </a:path>
            </a:pathLst>
          </a:custGeom>
          <a:solidFill>
            <a:srgbClr val="00A2FF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8927232" y="512717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11" y="3523"/>
                </a:lnTo>
                <a:lnTo>
                  <a:pt x="14096" y="14093"/>
                </a:lnTo>
                <a:lnTo>
                  <a:pt x="3524" y="30010"/>
                </a:lnTo>
                <a:lnTo>
                  <a:pt x="0" y="48117"/>
                </a:lnTo>
                <a:lnTo>
                  <a:pt x="3524" y="66224"/>
                </a:lnTo>
                <a:lnTo>
                  <a:pt x="14096" y="82142"/>
                </a:lnTo>
                <a:lnTo>
                  <a:pt x="30011" y="92712"/>
                </a:lnTo>
                <a:lnTo>
                  <a:pt x="48117" y="96235"/>
                </a:lnTo>
                <a:lnTo>
                  <a:pt x="66226" y="92712"/>
                </a:lnTo>
                <a:lnTo>
                  <a:pt x="82146" y="82142"/>
                </a:lnTo>
                <a:lnTo>
                  <a:pt x="92713" y="66224"/>
                </a:lnTo>
                <a:lnTo>
                  <a:pt x="96235" y="48117"/>
                </a:lnTo>
                <a:lnTo>
                  <a:pt x="92713" y="30010"/>
                </a:lnTo>
                <a:lnTo>
                  <a:pt x="82146" y="14093"/>
                </a:lnTo>
                <a:lnTo>
                  <a:pt x="66226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8927235" y="5127173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8678231" y="492598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09" y="3523"/>
                </a:lnTo>
                <a:lnTo>
                  <a:pt x="14088" y="14093"/>
                </a:lnTo>
                <a:lnTo>
                  <a:pt x="3522" y="30011"/>
                </a:lnTo>
                <a:lnTo>
                  <a:pt x="0" y="48118"/>
                </a:lnTo>
                <a:lnTo>
                  <a:pt x="3522" y="66225"/>
                </a:lnTo>
                <a:lnTo>
                  <a:pt x="14088" y="82143"/>
                </a:lnTo>
                <a:lnTo>
                  <a:pt x="30009" y="92713"/>
                </a:lnTo>
                <a:lnTo>
                  <a:pt x="48117" y="96236"/>
                </a:lnTo>
                <a:lnTo>
                  <a:pt x="66224" y="92713"/>
                </a:lnTo>
                <a:lnTo>
                  <a:pt x="82138" y="82143"/>
                </a:lnTo>
                <a:lnTo>
                  <a:pt x="92711" y="66225"/>
                </a:lnTo>
                <a:lnTo>
                  <a:pt x="96235" y="48118"/>
                </a:lnTo>
                <a:lnTo>
                  <a:pt x="92711" y="30011"/>
                </a:lnTo>
                <a:lnTo>
                  <a:pt x="82138" y="14093"/>
                </a:lnTo>
                <a:lnTo>
                  <a:pt x="66224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8678227" y="492598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8940436" y="4724787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11" y="3523"/>
                </a:lnTo>
                <a:lnTo>
                  <a:pt x="14096" y="14093"/>
                </a:lnTo>
                <a:lnTo>
                  <a:pt x="3524" y="30010"/>
                </a:lnTo>
                <a:lnTo>
                  <a:pt x="0" y="48117"/>
                </a:lnTo>
                <a:lnTo>
                  <a:pt x="3524" y="66224"/>
                </a:lnTo>
                <a:lnTo>
                  <a:pt x="14096" y="82142"/>
                </a:lnTo>
                <a:lnTo>
                  <a:pt x="30011" y="92713"/>
                </a:lnTo>
                <a:lnTo>
                  <a:pt x="48117" y="96236"/>
                </a:lnTo>
                <a:lnTo>
                  <a:pt x="66226" y="92713"/>
                </a:lnTo>
                <a:lnTo>
                  <a:pt x="82146" y="82142"/>
                </a:lnTo>
                <a:lnTo>
                  <a:pt x="92713" y="66224"/>
                </a:lnTo>
                <a:lnTo>
                  <a:pt x="96235" y="48117"/>
                </a:lnTo>
                <a:lnTo>
                  <a:pt x="92713" y="30010"/>
                </a:lnTo>
                <a:lnTo>
                  <a:pt x="82146" y="14093"/>
                </a:lnTo>
                <a:lnTo>
                  <a:pt x="66226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8940439" y="4724787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8767731" y="5007535"/>
            <a:ext cx="166370" cy="134620"/>
          </a:xfrm>
          <a:custGeom>
            <a:avLst/>
            <a:gdLst/>
            <a:ahLst/>
            <a:cxnLst/>
            <a:rect l="l" t="t" r="r" b="b"/>
            <a:pathLst>
              <a:path w="166369" h="134620">
                <a:moveTo>
                  <a:pt x="166198" y="134289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8768579" y="4805312"/>
            <a:ext cx="177800" cy="136525"/>
          </a:xfrm>
          <a:custGeom>
            <a:avLst/>
            <a:gdLst/>
            <a:ahLst/>
            <a:cxnLst/>
            <a:rect l="l" t="t" r="r" b="b"/>
            <a:pathLst>
              <a:path w="177800" h="136525">
                <a:moveTo>
                  <a:pt x="0" y="136383"/>
                </a:moveTo>
                <a:lnTo>
                  <a:pt x="177742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9021766" y="5070331"/>
            <a:ext cx="140335" cy="79375"/>
          </a:xfrm>
          <a:custGeom>
            <a:avLst/>
            <a:gdLst/>
            <a:ahLst/>
            <a:cxnLst/>
            <a:rect l="l" t="t" r="r" b="b"/>
            <a:pathLst>
              <a:path w="140334" h="79375">
                <a:moveTo>
                  <a:pt x="0" y="78847"/>
                </a:moveTo>
                <a:lnTo>
                  <a:pt x="140159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8977097" y="4826195"/>
            <a:ext cx="10160" cy="295910"/>
          </a:xfrm>
          <a:custGeom>
            <a:avLst/>
            <a:gdLst/>
            <a:ahLst/>
            <a:cxnLst/>
            <a:rect l="l" t="t" r="r" b="b"/>
            <a:pathLst>
              <a:path w="10159" h="295910">
                <a:moveTo>
                  <a:pt x="9707" y="0"/>
                </a:moveTo>
                <a:lnTo>
                  <a:pt x="0" y="295772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9160241" y="4996093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6" y="0"/>
                </a:moveTo>
                <a:lnTo>
                  <a:pt x="30010" y="3523"/>
                </a:lnTo>
                <a:lnTo>
                  <a:pt x="14096" y="14094"/>
                </a:lnTo>
                <a:lnTo>
                  <a:pt x="3524" y="30011"/>
                </a:lnTo>
                <a:lnTo>
                  <a:pt x="0" y="48118"/>
                </a:lnTo>
                <a:lnTo>
                  <a:pt x="3524" y="66225"/>
                </a:lnTo>
                <a:lnTo>
                  <a:pt x="14096" y="82143"/>
                </a:lnTo>
                <a:lnTo>
                  <a:pt x="30010" y="92713"/>
                </a:lnTo>
                <a:lnTo>
                  <a:pt x="48116" y="96236"/>
                </a:lnTo>
                <a:lnTo>
                  <a:pt x="66221" y="92713"/>
                </a:lnTo>
                <a:lnTo>
                  <a:pt x="82136" y="82143"/>
                </a:lnTo>
                <a:lnTo>
                  <a:pt x="92708" y="66225"/>
                </a:lnTo>
                <a:lnTo>
                  <a:pt x="96232" y="48118"/>
                </a:lnTo>
                <a:lnTo>
                  <a:pt x="92708" y="30011"/>
                </a:lnTo>
                <a:lnTo>
                  <a:pt x="82136" y="14094"/>
                </a:lnTo>
                <a:lnTo>
                  <a:pt x="66221" y="3523"/>
                </a:lnTo>
                <a:lnTo>
                  <a:pt x="4811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9160244" y="499609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9022049" y="4814244"/>
            <a:ext cx="153035" cy="188595"/>
          </a:xfrm>
          <a:custGeom>
            <a:avLst/>
            <a:gdLst/>
            <a:ahLst/>
            <a:cxnLst/>
            <a:rect l="l" t="t" r="r" b="b"/>
            <a:pathLst>
              <a:path w="153034" h="188595">
                <a:moveTo>
                  <a:pt x="152789" y="188592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 txBox="1"/>
          <p:nvPr/>
        </p:nvSpPr>
        <p:spPr>
          <a:xfrm>
            <a:off x="18646418" y="7969233"/>
            <a:ext cx="56705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3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16927769" y="7782675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86" y="0"/>
                </a:moveTo>
                <a:lnTo>
                  <a:pt x="29181" y="3426"/>
                </a:lnTo>
                <a:lnTo>
                  <a:pt x="13703" y="13704"/>
                </a:lnTo>
                <a:lnTo>
                  <a:pt x="3425" y="29182"/>
                </a:lnTo>
                <a:lnTo>
                  <a:pt x="0" y="46789"/>
                </a:lnTo>
                <a:lnTo>
                  <a:pt x="3425" y="64396"/>
                </a:lnTo>
                <a:lnTo>
                  <a:pt x="13703" y="79875"/>
                </a:lnTo>
                <a:lnTo>
                  <a:pt x="29181" y="90153"/>
                </a:lnTo>
                <a:lnTo>
                  <a:pt x="46786" y="93579"/>
                </a:lnTo>
                <a:lnTo>
                  <a:pt x="64392" y="90153"/>
                </a:lnTo>
                <a:lnTo>
                  <a:pt x="79869" y="79875"/>
                </a:lnTo>
                <a:lnTo>
                  <a:pt x="90153" y="64396"/>
                </a:lnTo>
                <a:lnTo>
                  <a:pt x="93580" y="46789"/>
                </a:lnTo>
                <a:lnTo>
                  <a:pt x="90153" y="29182"/>
                </a:lnTo>
                <a:lnTo>
                  <a:pt x="79869" y="13704"/>
                </a:lnTo>
                <a:lnTo>
                  <a:pt x="64392" y="3426"/>
                </a:lnTo>
                <a:lnTo>
                  <a:pt x="46786" y="0"/>
                </a:lnTo>
                <a:close/>
              </a:path>
            </a:pathLst>
          </a:custGeom>
          <a:solidFill>
            <a:srgbClr val="ECB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6927766" y="7782676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7070895" y="7539854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86" y="0"/>
                </a:moveTo>
                <a:lnTo>
                  <a:pt x="29181" y="3426"/>
                </a:lnTo>
                <a:lnTo>
                  <a:pt x="13703" y="13704"/>
                </a:lnTo>
                <a:lnTo>
                  <a:pt x="3425" y="29182"/>
                </a:lnTo>
                <a:lnTo>
                  <a:pt x="0" y="46789"/>
                </a:lnTo>
                <a:lnTo>
                  <a:pt x="3425" y="64396"/>
                </a:lnTo>
                <a:lnTo>
                  <a:pt x="13703" y="79875"/>
                </a:lnTo>
                <a:lnTo>
                  <a:pt x="29181" y="90153"/>
                </a:lnTo>
                <a:lnTo>
                  <a:pt x="46786" y="93579"/>
                </a:lnTo>
                <a:lnTo>
                  <a:pt x="64392" y="90153"/>
                </a:lnTo>
                <a:lnTo>
                  <a:pt x="79869" y="79875"/>
                </a:lnTo>
                <a:lnTo>
                  <a:pt x="90147" y="64396"/>
                </a:lnTo>
                <a:lnTo>
                  <a:pt x="93573" y="46789"/>
                </a:lnTo>
                <a:lnTo>
                  <a:pt x="90147" y="29182"/>
                </a:lnTo>
                <a:lnTo>
                  <a:pt x="79869" y="13704"/>
                </a:lnTo>
                <a:lnTo>
                  <a:pt x="64392" y="3426"/>
                </a:lnTo>
                <a:lnTo>
                  <a:pt x="467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7070894" y="7539855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7245352" y="7792647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91" y="0"/>
                </a:moveTo>
                <a:lnTo>
                  <a:pt x="29182" y="3426"/>
                </a:lnTo>
                <a:lnTo>
                  <a:pt x="13703" y="13704"/>
                </a:lnTo>
                <a:lnTo>
                  <a:pt x="3425" y="29182"/>
                </a:lnTo>
                <a:lnTo>
                  <a:pt x="0" y="46789"/>
                </a:lnTo>
                <a:lnTo>
                  <a:pt x="3425" y="64396"/>
                </a:lnTo>
                <a:lnTo>
                  <a:pt x="13703" y="79875"/>
                </a:lnTo>
                <a:lnTo>
                  <a:pt x="29182" y="90153"/>
                </a:lnTo>
                <a:lnTo>
                  <a:pt x="46791" y="93579"/>
                </a:lnTo>
                <a:lnTo>
                  <a:pt x="64400" y="90153"/>
                </a:lnTo>
                <a:lnTo>
                  <a:pt x="79879" y="79875"/>
                </a:lnTo>
                <a:lnTo>
                  <a:pt x="90157" y="64396"/>
                </a:lnTo>
                <a:lnTo>
                  <a:pt x="93583" y="46789"/>
                </a:lnTo>
                <a:lnTo>
                  <a:pt x="90157" y="29182"/>
                </a:lnTo>
                <a:lnTo>
                  <a:pt x="79879" y="13704"/>
                </a:lnTo>
                <a:lnTo>
                  <a:pt x="64400" y="3426"/>
                </a:lnTo>
                <a:lnTo>
                  <a:pt x="467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7245348" y="7792647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7000928" y="7631382"/>
            <a:ext cx="90805" cy="153670"/>
          </a:xfrm>
          <a:custGeom>
            <a:avLst/>
            <a:gdLst/>
            <a:ahLst/>
            <a:cxnLst/>
            <a:rect l="l" t="t" r="r" b="b"/>
            <a:pathLst>
              <a:path w="90805" h="153670">
                <a:moveTo>
                  <a:pt x="0" y="153348"/>
                </a:moveTo>
                <a:lnTo>
                  <a:pt x="90386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7147164" y="7629358"/>
            <a:ext cx="115570" cy="167640"/>
          </a:xfrm>
          <a:custGeom>
            <a:avLst/>
            <a:gdLst/>
            <a:ahLst/>
            <a:cxnLst/>
            <a:rect l="l" t="t" r="r" b="b"/>
            <a:pathLst>
              <a:path w="115569" h="167640">
                <a:moveTo>
                  <a:pt x="0" y="0"/>
                </a:moveTo>
                <a:lnTo>
                  <a:pt x="115509" y="16737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7026560" y="7831099"/>
            <a:ext cx="213995" cy="6985"/>
          </a:xfrm>
          <a:custGeom>
            <a:avLst/>
            <a:gdLst/>
            <a:ahLst/>
            <a:cxnLst/>
            <a:rect l="l" t="t" r="r" b="b"/>
            <a:pathLst>
              <a:path w="213994" h="6984">
                <a:moveTo>
                  <a:pt x="0" y="0"/>
                </a:moveTo>
                <a:lnTo>
                  <a:pt x="213586" y="6706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6774328" y="7434857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25" y="0"/>
                </a:moveTo>
                <a:lnTo>
                  <a:pt x="0" y="212513"/>
                </a:lnTo>
                <a:lnTo>
                  <a:pt x="137136" y="556368"/>
                </a:lnTo>
                <a:lnTo>
                  <a:pt x="580913" y="556368"/>
                </a:lnTo>
                <a:lnTo>
                  <a:pt x="718038" y="212512"/>
                </a:lnTo>
                <a:lnTo>
                  <a:pt x="359025" y="0"/>
                </a:lnTo>
                <a:close/>
              </a:path>
            </a:pathLst>
          </a:custGeom>
          <a:solidFill>
            <a:srgbClr val="F8BA00">
              <a:alpha val="717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 txBox="1"/>
          <p:nvPr/>
        </p:nvSpPr>
        <p:spPr>
          <a:xfrm>
            <a:off x="16876838" y="7948291"/>
            <a:ext cx="145669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2335" algn="l"/>
              </a:tabLst>
            </a:pPr>
            <a:r>
              <a:rPr sz="2175" spc="15" baseline="3831" dirty="0">
                <a:latin typeface="Arial"/>
                <a:cs typeface="Arial"/>
              </a:rPr>
              <a:t>sha</a:t>
            </a:r>
            <a:r>
              <a:rPr sz="2175" spc="-37" baseline="3831" dirty="0">
                <a:latin typeface="Arial"/>
                <a:cs typeface="Arial"/>
              </a:rPr>
              <a:t>r</a:t>
            </a:r>
            <a:r>
              <a:rPr sz="2175" spc="104" baseline="3831" dirty="0">
                <a:latin typeface="Arial"/>
                <a:cs typeface="Arial"/>
              </a:rPr>
              <a:t>d</a:t>
            </a:r>
            <a:r>
              <a:rPr sz="950" spc="20" dirty="0">
                <a:latin typeface="Arial"/>
                <a:cs typeface="Arial"/>
              </a:rPr>
              <a:t>1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2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17839681" y="7764270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63" y="0"/>
                </a:moveTo>
                <a:lnTo>
                  <a:pt x="22306" y="2618"/>
                </a:lnTo>
                <a:lnTo>
                  <a:pt x="10476" y="10473"/>
                </a:lnTo>
                <a:lnTo>
                  <a:pt x="2619" y="22303"/>
                </a:lnTo>
                <a:lnTo>
                  <a:pt x="0" y="35760"/>
                </a:lnTo>
                <a:lnTo>
                  <a:pt x="2619" y="49217"/>
                </a:lnTo>
                <a:lnTo>
                  <a:pt x="10476" y="61048"/>
                </a:lnTo>
                <a:lnTo>
                  <a:pt x="22306" y="68904"/>
                </a:lnTo>
                <a:lnTo>
                  <a:pt x="35763" y="71522"/>
                </a:lnTo>
                <a:lnTo>
                  <a:pt x="49219" y="68904"/>
                </a:lnTo>
                <a:lnTo>
                  <a:pt x="61050" y="61048"/>
                </a:lnTo>
                <a:lnTo>
                  <a:pt x="68907" y="49217"/>
                </a:lnTo>
                <a:lnTo>
                  <a:pt x="71526" y="35760"/>
                </a:lnTo>
                <a:lnTo>
                  <a:pt x="68907" y="22303"/>
                </a:lnTo>
                <a:lnTo>
                  <a:pt x="61050" y="10473"/>
                </a:lnTo>
                <a:lnTo>
                  <a:pt x="49219" y="2618"/>
                </a:lnTo>
                <a:lnTo>
                  <a:pt x="35763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7839676" y="7764270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8008156" y="7590289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55" y="0"/>
                </a:moveTo>
                <a:lnTo>
                  <a:pt x="22299" y="2618"/>
                </a:lnTo>
                <a:lnTo>
                  <a:pt x="10468" y="10474"/>
                </a:lnTo>
                <a:lnTo>
                  <a:pt x="2617" y="22304"/>
                </a:lnTo>
                <a:lnTo>
                  <a:pt x="0" y="35761"/>
                </a:lnTo>
                <a:lnTo>
                  <a:pt x="2617" y="49218"/>
                </a:lnTo>
                <a:lnTo>
                  <a:pt x="10468" y="61048"/>
                </a:lnTo>
                <a:lnTo>
                  <a:pt x="22299" y="68904"/>
                </a:lnTo>
                <a:lnTo>
                  <a:pt x="35755" y="71522"/>
                </a:lnTo>
                <a:lnTo>
                  <a:pt x="49211" y="68904"/>
                </a:lnTo>
                <a:lnTo>
                  <a:pt x="61042" y="61048"/>
                </a:lnTo>
                <a:lnTo>
                  <a:pt x="68899" y="49218"/>
                </a:lnTo>
                <a:lnTo>
                  <a:pt x="71518" y="35761"/>
                </a:lnTo>
                <a:lnTo>
                  <a:pt x="68899" y="22304"/>
                </a:lnTo>
                <a:lnTo>
                  <a:pt x="61042" y="10474"/>
                </a:lnTo>
                <a:lnTo>
                  <a:pt x="49211" y="2618"/>
                </a:lnTo>
                <a:lnTo>
                  <a:pt x="35755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8008153" y="7590290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7903925" y="7655472"/>
            <a:ext cx="111760" cy="115570"/>
          </a:xfrm>
          <a:custGeom>
            <a:avLst/>
            <a:gdLst/>
            <a:ahLst/>
            <a:cxnLst/>
            <a:rect l="l" t="t" r="r" b="b"/>
            <a:pathLst>
              <a:path w="111759" h="115570">
                <a:moveTo>
                  <a:pt x="0" y="115139"/>
                </a:moveTo>
                <a:lnTo>
                  <a:pt x="111493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8077040" y="7650171"/>
            <a:ext cx="105410" cy="76835"/>
          </a:xfrm>
          <a:custGeom>
            <a:avLst/>
            <a:gdLst/>
            <a:ahLst/>
            <a:cxnLst/>
            <a:rect l="l" t="t" r="r" b="b"/>
            <a:pathLst>
              <a:path w="105409" h="76834">
                <a:moveTo>
                  <a:pt x="104957" y="76426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8179326" y="7714931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59" y="0"/>
                </a:moveTo>
                <a:lnTo>
                  <a:pt x="22302" y="2618"/>
                </a:lnTo>
                <a:lnTo>
                  <a:pt x="10476" y="10473"/>
                </a:lnTo>
                <a:lnTo>
                  <a:pt x="2619" y="22304"/>
                </a:lnTo>
                <a:lnTo>
                  <a:pt x="0" y="35761"/>
                </a:lnTo>
                <a:lnTo>
                  <a:pt x="2619" y="49218"/>
                </a:lnTo>
                <a:lnTo>
                  <a:pt x="10476" y="61048"/>
                </a:lnTo>
                <a:lnTo>
                  <a:pt x="22302" y="68904"/>
                </a:lnTo>
                <a:lnTo>
                  <a:pt x="35759" y="71522"/>
                </a:lnTo>
                <a:lnTo>
                  <a:pt x="49218" y="68904"/>
                </a:lnTo>
                <a:lnTo>
                  <a:pt x="61050" y="61048"/>
                </a:lnTo>
                <a:lnTo>
                  <a:pt x="68901" y="49218"/>
                </a:lnTo>
                <a:lnTo>
                  <a:pt x="71518" y="35761"/>
                </a:lnTo>
                <a:lnTo>
                  <a:pt x="68901" y="22304"/>
                </a:lnTo>
                <a:lnTo>
                  <a:pt x="61050" y="10473"/>
                </a:lnTo>
                <a:lnTo>
                  <a:pt x="49218" y="2618"/>
                </a:lnTo>
                <a:lnTo>
                  <a:pt x="35759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8179321" y="7714931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7916083" y="7756587"/>
            <a:ext cx="258445" cy="38100"/>
          </a:xfrm>
          <a:custGeom>
            <a:avLst/>
            <a:gdLst/>
            <a:ahLst/>
            <a:cxnLst/>
            <a:rect l="l" t="t" r="r" b="b"/>
            <a:pathLst>
              <a:path w="258444" h="38100">
                <a:moveTo>
                  <a:pt x="258429" y="0"/>
                </a:moveTo>
                <a:lnTo>
                  <a:pt x="0" y="37541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7686247" y="7434857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14" y="0"/>
                </a:moveTo>
                <a:lnTo>
                  <a:pt x="0" y="212513"/>
                </a:lnTo>
                <a:lnTo>
                  <a:pt x="137126" y="556368"/>
                </a:lnTo>
                <a:lnTo>
                  <a:pt x="580903" y="556368"/>
                </a:lnTo>
                <a:lnTo>
                  <a:pt x="718038" y="212512"/>
                </a:lnTo>
                <a:lnTo>
                  <a:pt x="359014" y="0"/>
                </a:lnTo>
                <a:close/>
              </a:path>
            </a:pathLst>
          </a:custGeom>
          <a:solidFill>
            <a:srgbClr val="61D836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8608333" y="7434857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14" y="0"/>
                </a:moveTo>
                <a:lnTo>
                  <a:pt x="0" y="212513"/>
                </a:lnTo>
                <a:lnTo>
                  <a:pt x="137136" y="556368"/>
                </a:lnTo>
                <a:lnTo>
                  <a:pt x="580903" y="556368"/>
                </a:lnTo>
                <a:lnTo>
                  <a:pt x="718038" y="212512"/>
                </a:lnTo>
                <a:lnTo>
                  <a:pt x="359014" y="0"/>
                </a:lnTo>
                <a:close/>
              </a:path>
            </a:pathLst>
          </a:custGeom>
          <a:solidFill>
            <a:srgbClr val="00A2FF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8927232" y="7841748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11" y="3523"/>
                </a:lnTo>
                <a:lnTo>
                  <a:pt x="14096" y="14093"/>
                </a:lnTo>
                <a:lnTo>
                  <a:pt x="3524" y="30010"/>
                </a:lnTo>
                <a:lnTo>
                  <a:pt x="0" y="48117"/>
                </a:lnTo>
                <a:lnTo>
                  <a:pt x="3524" y="66224"/>
                </a:lnTo>
                <a:lnTo>
                  <a:pt x="14096" y="82142"/>
                </a:lnTo>
                <a:lnTo>
                  <a:pt x="30011" y="92712"/>
                </a:lnTo>
                <a:lnTo>
                  <a:pt x="48117" y="96235"/>
                </a:lnTo>
                <a:lnTo>
                  <a:pt x="66226" y="92712"/>
                </a:lnTo>
                <a:lnTo>
                  <a:pt x="82146" y="82142"/>
                </a:lnTo>
                <a:lnTo>
                  <a:pt x="92713" y="66224"/>
                </a:lnTo>
                <a:lnTo>
                  <a:pt x="96235" y="48117"/>
                </a:lnTo>
                <a:lnTo>
                  <a:pt x="92713" y="30010"/>
                </a:lnTo>
                <a:lnTo>
                  <a:pt x="82146" y="14093"/>
                </a:lnTo>
                <a:lnTo>
                  <a:pt x="66226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8927235" y="7841748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8678231" y="764055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09" y="3523"/>
                </a:lnTo>
                <a:lnTo>
                  <a:pt x="14088" y="14093"/>
                </a:lnTo>
                <a:lnTo>
                  <a:pt x="3522" y="30011"/>
                </a:lnTo>
                <a:lnTo>
                  <a:pt x="0" y="48118"/>
                </a:lnTo>
                <a:lnTo>
                  <a:pt x="3522" y="66225"/>
                </a:lnTo>
                <a:lnTo>
                  <a:pt x="14088" y="82143"/>
                </a:lnTo>
                <a:lnTo>
                  <a:pt x="30009" y="92713"/>
                </a:lnTo>
                <a:lnTo>
                  <a:pt x="48117" y="96236"/>
                </a:lnTo>
                <a:lnTo>
                  <a:pt x="66224" y="92713"/>
                </a:lnTo>
                <a:lnTo>
                  <a:pt x="82138" y="82143"/>
                </a:lnTo>
                <a:lnTo>
                  <a:pt x="92711" y="66225"/>
                </a:lnTo>
                <a:lnTo>
                  <a:pt x="96235" y="48118"/>
                </a:lnTo>
                <a:lnTo>
                  <a:pt x="92711" y="30011"/>
                </a:lnTo>
                <a:lnTo>
                  <a:pt x="82138" y="14093"/>
                </a:lnTo>
                <a:lnTo>
                  <a:pt x="66224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8678227" y="764055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8940436" y="743936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11" y="3523"/>
                </a:lnTo>
                <a:lnTo>
                  <a:pt x="14096" y="14093"/>
                </a:lnTo>
                <a:lnTo>
                  <a:pt x="3524" y="30010"/>
                </a:lnTo>
                <a:lnTo>
                  <a:pt x="0" y="48117"/>
                </a:lnTo>
                <a:lnTo>
                  <a:pt x="3524" y="66224"/>
                </a:lnTo>
                <a:lnTo>
                  <a:pt x="14096" y="82142"/>
                </a:lnTo>
                <a:lnTo>
                  <a:pt x="30011" y="92713"/>
                </a:lnTo>
                <a:lnTo>
                  <a:pt x="48117" y="96236"/>
                </a:lnTo>
                <a:lnTo>
                  <a:pt x="66226" y="92713"/>
                </a:lnTo>
                <a:lnTo>
                  <a:pt x="82146" y="82142"/>
                </a:lnTo>
                <a:lnTo>
                  <a:pt x="92713" y="66224"/>
                </a:lnTo>
                <a:lnTo>
                  <a:pt x="96235" y="48117"/>
                </a:lnTo>
                <a:lnTo>
                  <a:pt x="92713" y="30010"/>
                </a:lnTo>
                <a:lnTo>
                  <a:pt x="82146" y="14093"/>
                </a:lnTo>
                <a:lnTo>
                  <a:pt x="66226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8940439" y="743936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8767731" y="7722109"/>
            <a:ext cx="166370" cy="134620"/>
          </a:xfrm>
          <a:custGeom>
            <a:avLst/>
            <a:gdLst/>
            <a:ahLst/>
            <a:cxnLst/>
            <a:rect l="l" t="t" r="r" b="b"/>
            <a:pathLst>
              <a:path w="166369" h="134620">
                <a:moveTo>
                  <a:pt x="166198" y="134289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8768579" y="7519886"/>
            <a:ext cx="177800" cy="136525"/>
          </a:xfrm>
          <a:custGeom>
            <a:avLst/>
            <a:gdLst/>
            <a:ahLst/>
            <a:cxnLst/>
            <a:rect l="l" t="t" r="r" b="b"/>
            <a:pathLst>
              <a:path w="177800" h="136525">
                <a:moveTo>
                  <a:pt x="0" y="136383"/>
                </a:moveTo>
                <a:lnTo>
                  <a:pt x="177742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9021766" y="7784905"/>
            <a:ext cx="140335" cy="79375"/>
          </a:xfrm>
          <a:custGeom>
            <a:avLst/>
            <a:gdLst/>
            <a:ahLst/>
            <a:cxnLst/>
            <a:rect l="l" t="t" r="r" b="b"/>
            <a:pathLst>
              <a:path w="140334" h="79375">
                <a:moveTo>
                  <a:pt x="0" y="78847"/>
                </a:moveTo>
                <a:lnTo>
                  <a:pt x="140159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8977097" y="7540769"/>
            <a:ext cx="10160" cy="295910"/>
          </a:xfrm>
          <a:custGeom>
            <a:avLst/>
            <a:gdLst/>
            <a:ahLst/>
            <a:cxnLst/>
            <a:rect l="l" t="t" r="r" b="b"/>
            <a:pathLst>
              <a:path w="10159" h="295909">
                <a:moveTo>
                  <a:pt x="9707" y="0"/>
                </a:moveTo>
                <a:lnTo>
                  <a:pt x="0" y="295772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9160241" y="7710667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6" y="0"/>
                </a:moveTo>
                <a:lnTo>
                  <a:pt x="30010" y="3523"/>
                </a:lnTo>
                <a:lnTo>
                  <a:pt x="14096" y="14094"/>
                </a:lnTo>
                <a:lnTo>
                  <a:pt x="3524" y="30011"/>
                </a:lnTo>
                <a:lnTo>
                  <a:pt x="0" y="48118"/>
                </a:lnTo>
                <a:lnTo>
                  <a:pt x="3524" y="66225"/>
                </a:lnTo>
                <a:lnTo>
                  <a:pt x="14096" y="82143"/>
                </a:lnTo>
                <a:lnTo>
                  <a:pt x="30010" y="92713"/>
                </a:lnTo>
                <a:lnTo>
                  <a:pt x="48116" y="96236"/>
                </a:lnTo>
                <a:lnTo>
                  <a:pt x="66221" y="92713"/>
                </a:lnTo>
                <a:lnTo>
                  <a:pt x="82136" y="82143"/>
                </a:lnTo>
                <a:lnTo>
                  <a:pt x="92708" y="66225"/>
                </a:lnTo>
                <a:lnTo>
                  <a:pt x="96232" y="48118"/>
                </a:lnTo>
                <a:lnTo>
                  <a:pt x="92708" y="30011"/>
                </a:lnTo>
                <a:lnTo>
                  <a:pt x="82136" y="14094"/>
                </a:lnTo>
                <a:lnTo>
                  <a:pt x="66221" y="3523"/>
                </a:lnTo>
                <a:lnTo>
                  <a:pt x="4811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9160244" y="7710667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9022049" y="7528818"/>
            <a:ext cx="153035" cy="188595"/>
          </a:xfrm>
          <a:custGeom>
            <a:avLst/>
            <a:gdLst/>
            <a:ahLst/>
            <a:cxnLst/>
            <a:rect l="l" t="t" r="r" b="b"/>
            <a:pathLst>
              <a:path w="153034" h="188595">
                <a:moveTo>
                  <a:pt x="152789" y="188592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6AFB82FA-6546-4772-AFB4-A84326166AC4}"/>
              </a:ext>
            </a:extLst>
          </p:cNvPr>
          <p:cNvSpPr txBox="1"/>
          <p:nvPr/>
        </p:nvSpPr>
        <p:spPr>
          <a:xfrm>
            <a:off x="9391189" y="9169079"/>
            <a:ext cx="10431976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Commit </a:t>
            </a:r>
            <a:r>
              <a:rPr lang="en-US" altLang="zh-CN" sz="2000" dirty="0" err="1"/>
              <a:t>tx:The</a:t>
            </a:r>
            <a:r>
              <a:rPr lang="en-US" altLang="zh-CN" sz="2000" dirty="0"/>
              <a:t> client  creates and gossips an </a:t>
            </a:r>
            <a:r>
              <a:rPr lang="en-US" altLang="zh-CN" sz="2000" dirty="0">
                <a:solidFill>
                  <a:srgbClr val="C00000"/>
                </a:solidFill>
              </a:rPr>
              <a:t>unlock-to-commit transaction </a:t>
            </a:r>
            <a:r>
              <a:rPr lang="en-US" altLang="zh-CN" sz="2000" dirty="0"/>
              <a:t>that consists of the lock transaction and a </a:t>
            </a:r>
            <a:r>
              <a:rPr lang="en-US" altLang="zh-CN" sz="2000" dirty="0">
                <a:solidFill>
                  <a:srgbClr val="C00000"/>
                </a:solidFill>
              </a:rPr>
              <a:t>proof-of-acceptance</a:t>
            </a:r>
            <a:r>
              <a:rPr lang="en-US" altLang="zh-CN" sz="2000" dirty="0"/>
              <a:t> .</a:t>
            </a:r>
          </a:p>
          <a:p>
            <a:r>
              <a:rPr lang="en-US" altLang="zh-CN" sz="2000" dirty="0"/>
              <a:t>Reclaim </a:t>
            </a:r>
            <a:r>
              <a:rPr lang="en-US" altLang="zh-CN" sz="2000" dirty="0" err="1"/>
              <a:t>tx</a:t>
            </a:r>
            <a:r>
              <a:rPr lang="en-US" altLang="zh-CN" sz="2000" dirty="0"/>
              <a:t>: The client must request the involved ISs to unlock that particular transaction by gossiping an </a:t>
            </a:r>
            <a:r>
              <a:rPr lang="en-US" altLang="zh-CN" sz="2000" dirty="0">
                <a:solidFill>
                  <a:srgbClr val="C00000"/>
                </a:solidFill>
              </a:rPr>
              <a:t>unlock-to-abort transaction </a:t>
            </a:r>
            <a:r>
              <a:rPr lang="en-US" altLang="zh-CN" sz="2000" dirty="0"/>
              <a:t>that includes </a:t>
            </a:r>
            <a:r>
              <a:rPr lang="en-US" altLang="zh-CN" sz="2000" dirty="0">
                <a:solidFill>
                  <a:srgbClr val="C00000"/>
                </a:solidFill>
              </a:rPr>
              <a:t>(at least) one proof-of-rejection </a:t>
            </a:r>
            <a:r>
              <a:rPr lang="en-US" altLang="zh-CN" sz="2000" dirty="0"/>
              <a:t>for one of the input shards.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242" y="699144"/>
            <a:ext cx="17200245" cy="1363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950" dirty="0"/>
              <a:t>Atomix: </a:t>
            </a:r>
            <a:r>
              <a:rPr sz="8950" spc="-30" dirty="0"/>
              <a:t>Cross-Shard</a:t>
            </a:r>
            <a:r>
              <a:rPr sz="8950" spc="-55" dirty="0"/>
              <a:t> </a:t>
            </a:r>
            <a:r>
              <a:rPr sz="8950" spc="-65" dirty="0"/>
              <a:t>Transactions</a:t>
            </a:r>
            <a:endParaRPr sz="8950" dirty="0"/>
          </a:p>
        </p:txBody>
      </p:sp>
      <p:sp>
        <p:nvSpPr>
          <p:cNvPr id="8" name="object 8"/>
          <p:cNvSpPr txBox="1"/>
          <p:nvPr/>
        </p:nvSpPr>
        <p:spPr>
          <a:xfrm>
            <a:off x="1103682" y="2701157"/>
            <a:ext cx="8329349" cy="70248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600"/>
              </a:lnSpc>
            </a:pPr>
            <a:r>
              <a:rPr lang="en-US" sz="3200" spc="40" dirty="0">
                <a:latin typeface="Arial"/>
                <a:cs typeface="Arial"/>
              </a:rPr>
              <a:t>Under our assumptions, shards are honest, do not fail, eventually receive all messages. </a:t>
            </a:r>
          </a:p>
          <a:p>
            <a:pPr marL="12700">
              <a:lnSpc>
                <a:spcPts val="4600"/>
              </a:lnSpc>
            </a:pPr>
            <a:endParaRPr lang="en-US" sz="3200" spc="40" dirty="0">
              <a:latin typeface="Arial"/>
              <a:cs typeface="Arial"/>
            </a:endParaRPr>
          </a:p>
          <a:p>
            <a:pPr marL="12700">
              <a:lnSpc>
                <a:spcPts val="4600"/>
              </a:lnSpc>
            </a:pPr>
            <a:r>
              <a:rPr lang="en-US" sz="3200" spc="40" dirty="0">
                <a:latin typeface="Arial"/>
                <a:cs typeface="Arial"/>
              </a:rPr>
              <a:t>(1) If </a:t>
            </a:r>
            <a:r>
              <a:rPr lang="en-US" sz="3200" spc="40" dirty="0">
                <a:solidFill>
                  <a:srgbClr val="C00000"/>
                </a:solidFill>
                <a:latin typeface="Arial"/>
                <a:cs typeface="Arial"/>
              </a:rPr>
              <a:t>all input shards </a:t>
            </a:r>
            <a:r>
              <a:rPr lang="en-US" sz="3200" spc="40" dirty="0">
                <a:latin typeface="Arial"/>
                <a:cs typeface="Arial"/>
              </a:rPr>
              <a:t>issue a proof-of- acceptance, then every </a:t>
            </a:r>
            <a:r>
              <a:rPr lang="en-US" sz="3200" spc="40" dirty="0">
                <a:solidFill>
                  <a:srgbClr val="C00000"/>
                </a:solidFill>
                <a:latin typeface="Arial"/>
                <a:cs typeface="Arial"/>
              </a:rPr>
              <a:t>output shard unlocks to commit</a:t>
            </a:r>
            <a:r>
              <a:rPr lang="en-US" sz="3200" spc="40" dirty="0">
                <a:latin typeface="Arial"/>
                <a:cs typeface="Arial"/>
              </a:rPr>
              <a:t>;</a:t>
            </a:r>
          </a:p>
          <a:p>
            <a:pPr marL="12700">
              <a:lnSpc>
                <a:spcPts val="4600"/>
              </a:lnSpc>
            </a:pPr>
            <a:r>
              <a:rPr lang="en-US" sz="3200" spc="40" dirty="0">
                <a:latin typeface="Arial"/>
                <a:cs typeface="Arial"/>
              </a:rPr>
              <a:t>(2) If </a:t>
            </a:r>
            <a:r>
              <a:rPr lang="en-US" sz="3200" spc="40" dirty="0">
                <a:solidFill>
                  <a:srgbClr val="C00000"/>
                </a:solidFill>
                <a:latin typeface="Arial"/>
                <a:cs typeface="Arial"/>
              </a:rPr>
              <a:t>even one input shard </a:t>
            </a:r>
            <a:r>
              <a:rPr lang="en-US" sz="3200" spc="40" dirty="0">
                <a:latin typeface="Arial"/>
                <a:cs typeface="Arial"/>
              </a:rPr>
              <a:t>issues a proof-of-rejection, then </a:t>
            </a:r>
            <a:r>
              <a:rPr lang="en-US" sz="3200" b="1" spc="40" dirty="0">
                <a:solidFill>
                  <a:srgbClr val="C00000"/>
                </a:solidFill>
                <a:latin typeface="Arial"/>
                <a:cs typeface="Arial"/>
              </a:rPr>
              <a:t>all</a:t>
            </a:r>
            <a:r>
              <a:rPr lang="en-US" sz="3200" spc="40" dirty="0">
                <a:solidFill>
                  <a:srgbClr val="C00000"/>
                </a:solidFill>
                <a:latin typeface="Arial"/>
                <a:cs typeface="Arial"/>
              </a:rPr>
              <a:t> input shards unlocks to abort</a:t>
            </a:r>
            <a:r>
              <a:rPr lang="en-US" sz="3200" spc="40" dirty="0">
                <a:latin typeface="Arial"/>
                <a:cs typeface="Arial"/>
              </a:rPr>
              <a:t>; </a:t>
            </a:r>
          </a:p>
          <a:p>
            <a:pPr marL="12700">
              <a:lnSpc>
                <a:spcPts val="4600"/>
              </a:lnSpc>
            </a:pPr>
            <a:r>
              <a:rPr lang="en-US" sz="3200" spc="40" dirty="0">
                <a:latin typeface="Arial"/>
                <a:cs typeface="Arial"/>
              </a:rPr>
              <a:t>(3) If </a:t>
            </a:r>
            <a:r>
              <a:rPr lang="en-US" sz="3200" spc="40" dirty="0">
                <a:solidFill>
                  <a:srgbClr val="C00000"/>
                </a:solidFill>
                <a:latin typeface="Arial"/>
                <a:cs typeface="Arial"/>
              </a:rPr>
              <a:t>even one input shard </a:t>
            </a:r>
            <a:r>
              <a:rPr lang="en-US" sz="3200" spc="40" dirty="0">
                <a:latin typeface="Arial"/>
                <a:cs typeface="Arial"/>
              </a:rPr>
              <a:t>issues a</a:t>
            </a:r>
          </a:p>
          <a:p>
            <a:pPr marL="12700">
              <a:lnSpc>
                <a:spcPts val="4600"/>
              </a:lnSpc>
            </a:pPr>
            <a:r>
              <a:rPr lang="en-US" sz="3200" spc="40" dirty="0">
                <a:latin typeface="Arial"/>
                <a:cs typeface="Arial"/>
              </a:rPr>
              <a:t>proof-of-rejection, then </a:t>
            </a:r>
            <a:r>
              <a:rPr lang="en-US" sz="3200" spc="40" dirty="0">
                <a:solidFill>
                  <a:srgbClr val="C00000"/>
                </a:solidFill>
                <a:latin typeface="Arial"/>
                <a:cs typeface="Arial"/>
              </a:rPr>
              <a:t>no output shard unlocks to commit.</a:t>
            </a:r>
            <a:endParaRPr sz="32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46660" y="9395360"/>
            <a:ext cx="792670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35" dirty="0">
                <a:latin typeface="Arial"/>
                <a:cs typeface="Arial"/>
              </a:rPr>
              <a:t>The </a:t>
            </a:r>
            <a:r>
              <a:rPr sz="2450" spc="40" dirty="0">
                <a:latin typeface="Arial"/>
                <a:cs typeface="Arial"/>
              </a:rPr>
              <a:t>Atomix </a:t>
            </a:r>
            <a:r>
              <a:rPr sz="2450" spc="55" dirty="0">
                <a:latin typeface="Arial"/>
                <a:cs typeface="Arial"/>
              </a:rPr>
              <a:t>protocol </a:t>
            </a:r>
            <a:r>
              <a:rPr sz="2450" spc="35" dirty="0">
                <a:latin typeface="Arial"/>
                <a:cs typeface="Arial"/>
              </a:rPr>
              <a:t>for </a:t>
            </a:r>
            <a:r>
              <a:rPr sz="2450" dirty="0">
                <a:latin typeface="Arial"/>
                <a:cs typeface="Arial"/>
              </a:rPr>
              <a:t>secure </a:t>
            </a:r>
            <a:r>
              <a:rPr sz="2450" spc="30" dirty="0">
                <a:latin typeface="Arial"/>
                <a:cs typeface="Arial"/>
              </a:rPr>
              <a:t>cross-shard</a:t>
            </a:r>
            <a:r>
              <a:rPr sz="2450" spc="-40" dirty="0">
                <a:latin typeface="Arial"/>
                <a:cs typeface="Arial"/>
              </a:rPr>
              <a:t> </a:t>
            </a:r>
            <a:r>
              <a:rPr sz="2450" spc="25" dirty="0">
                <a:latin typeface="Arial"/>
                <a:cs typeface="Arial"/>
              </a:rPr>
              <a:t>transactions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04220" y="6481345"/>
            <a:ext cx="52578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10" dirty="0">
                <a:latin typeface="Arial"/>
                <a:cs typeface="Arial"/>
              </a:rPr>
              <a:t>client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43227" y="6680516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04714" y="0"/>
                </a:moveTo>
                <a:lnTo>
                  <a:pt x="65311" y="7667"/>
                </a:lnTo>
                <a:lnTo>
                  <a:pt x="30674" y="30668"/>
                </a:lnTo>
                <a:lnTo>
                  <a:pt x="7668" y="65306"/>
                </a:lnTo>
                <a:lnTo>
                  <a:pt x="0" y="104708"/>
                </a:lnTo>
                <a:lnTo>
                  <a:pt x="7668" y="144110"/>
                </a:lnTo>
                <a:lnTo>
                  <a:pt x="30674" y="178748"/>
                </a:lnTo>
                <a:lnTo>
                  <a:pt x="65311" y="201750"/>
                </a:lnTo>
                <a:lnTo>
                  <a:pt x="104714" y="209417"/>
                </a:lnTo>
                <a:lnTo>
                  <a:pt x="144116" y="201750"/>
                </a:lnTo>
                <a:lnTo>
                  <a:pt x="178753" y="178748"/>
                </a:lnTo>
                <a:lnTo>
                  <a:pt x="201753" y="144110"/>
                </a:lnTo>
                <a:lnTo>
                  <a:pt x="209420" y="104708"/>
                </a:lnTo>
                <a:lnTo>
                  <a:pt x="201753" y="65306"/>
                </a:lnTo>
                <a:lnTo>
                  <a:pt x="178753" y="30668"/>
                </a:lnTo>
                <a:lnTo>
                  <a:pt x="144116" y="7667"/>
                </a:lnTo>
                <a:lnTo>
                  <a:pt x="1047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43232" y="6680516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34971" y="6860778"/>
            <a:ext cx="757555" cy="780415"/>
          </a:xfrm>
          <a:custGeom>
            <a:avLst/>
            <a:gdLst/>
            <a:ahLst/>
            <a:cxnLst/>
            <a:rect l="l" t="t" r="r" b="b"/>
            <a:pathLst>
              <a:path w="757554" h="780415">
                <a:moveTo>
                  <a:pt x="0" y="780412"/>
                </a:moveTo>
                <a:lnTo>
                  <a:pt x="14806" y="723549"/>
                </a:lnTo>
                <a:lnTo>
                  <a:pt x="29259" y="678120"/>
                </a:lnTo>
                <a:lnTo>
                  <a:pt x="45549" y="633886"/>
                </a:lnTo>
                <a:lnTo>
                  <a:pt x="63675" y="590845"/>
                </a:lnTo>
                <a:lnTo>
                  <a:pt x="83638" y="549000"/>
                </a:lnTo>
                <a:lnTo>
                  <a:pt x="105437" y="508348"/>
                </a:lnTo>
                <a:lnTo>
                  <a:pt x="129072" y="468891"/>
                </a:lnTo>
                <a:lnTo>
                  <a:pt x="154544" y="430628"/>
                </a:lnTo>
                <a:lnTo>
                  <a:pt x="181852" y="393559"/>
                </a:lnTo>
                <a:lnTo>
                  <a:pt x="210996" y="357685"/>
                </a:lnTo>
                <a:lnTo>
                  <a:pt x="241977" y="323005"/>
                </a:lnTo>
                <a:lnTo>
                  <a:pt x="274794" y="289519"/>
                </a:lnTo>
                <a:lnTo>
                  <a:pt x="309447" y="257228"/>
                </a:lnTo>
                <a:lnTo>
                  <a:pt x="345937" y="226131"/>
                </a:lnTo>
                <a:lnTo>
                  <a:pt x="384263" y="196228"/>
                </a:lnTo>
                <a:lnTo>
                  <a:pt x="424426" y="167520"/>
                </a:lnTo>
                <a:lnTo>
                  <a:pt x="466424" y="140005"/>
                </a:lnTo>
                <a:lnTo>
                  <a:pt x="510260" y="113685"/>
                </a:lnTo>
                <a:lnTo>
                  <a:pt x="555931" y="88560"/>
                </a:lnTo>
                <a:lnTo>
                  <a:pt x="603439" y="64628"/>
                </a:lnTo>
                <a:lnTo>
                  <a:pt x="652784" y="41891"/>
                </a:lnTo>
                <a:lnTo>
                  <a:pt x="703965" y="20348"/>
                </a:lnTo>
                <a:lnTo>
                  <a:pt x="756982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93271" y="7595867"/>
            <a:ext cx="98425" cy="109220"/>
          </a:xfrm>
          <a:custGeom>
            <a:avLst/>
            <a:gdLst/>
            <a:ahLst/>
            <a:cxnLst/>
            <a:rect l="l" t="t" r="r" b="b"/>
            <a:pathLst>
              <a:path w="98425" h="109220">
                <a:moveTo>
                  <a:pt x="0" y="0"/>
                </a:moveTo>
                <a:lnTo>
                  <a:pt x="28124" y="108808"/>
                </a:lnTo>
                <a:lnTo>
                  <a:pt x="87057" y="35083"/>
                </a:lnTo>
                <a:lnTo>
                  <a:pt x="43893" y="35083"/>
                </a:lnTo>
                <a:lnTo>
                  <a:pt x="0" y="0"/>
                </a:lnTo>
                <a:close/>
              </a:path>
              <a:path w="98425" h="109220">
                <a:moveTo>
                  <a:pt x="98300" y="21018"/>
                </a:moveTo>
                <a:lnTo>
                  <a:pt x="43893" y="35083"/>
                </a:lnTo>
                <a:lnTo>
                  <a:pt x="87057" y="35083"/>
                </a:lnTo>
                <a:lnTo>
                  <a:pt x="98300" y="21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76370" y="7050688"/>
            <a:ext cx="73660" cy="682625"/>
          </a:xfrm>
          <a:custGeom>
            <a:avLst/>
            <a:gdLst/>
            <a:ahLst/>
            <a:cxnLst/>
            <a:rect l="l" t="t" r="r" b="b"/>
            <a:pathLst>
              <a:path w="73659" h="682625">
                <a:moveTo>
                  <a:pt x="73088" y="682451"/>
                </a:moveTo>
                <a:lnTo>
                  <a:pt x="71973" y="672040"/>
                </a:ln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595689" y="7692388"/>
            <a:ext cx="100330" cy="105410"/>
          </a:xfrm>
          <a:custGeom>
            <a:avLst/>
            <a:gdLst/>
            <a:ahLst/>
            <a:cxnLst/>
            <a:rect l="l" t="t" r="r" b="b"/>
            <a:pathLst>
              <a:path w="100329" h="105409">
                <a:moveTo>
                  <a:pt x="0" y="10703"/>
                </a:moveTo>
                <a:lnTo>
                  <a:pt x="60678" y="105301"/>
                </a:lnTo>
                <a:lnTo>
                  <a:pt x="88638" y="30339"/>
                </a:lnTo>
                <a:lnTo>
                  <a:pt x="52658" y="30339"/>
                </a:lnTo>
                <a:lnTo>
                  <a:pt x="0" y="10703"/>
                </a:lnTo>
                <a:close/>
              </a:path>
              <a:path w="100329" h="105409">
                <a:moveTo>
                  <a:pt x="99955" y="0"/>
                </a:moveTo>
                <a:lnTo>
                  <a:pt x="52658" y="30339"/>
                </a:lnTo>
                <a:lnTo>
                  <a:pt x="88638" y="30339"/>
                </a:lnTo>
                <a:lnTo>
                  <a:pt x="99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023613" y="4067029"/>
            <a:ext cx="103695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25" dirty="0">
                <a:latin typeface="Arial"/>
                <a:cs typeface="Arial"/>
              </a:rPr>
              <a:t>(1)</a:t>
            </a:r>
            <a:r>
              <a:rPr sz="1450" b="1" spc="-65" dirty="0">
                <a:latin typeface="Arial"/>
                <a:cs typeface="Arial"/>
              </a:rPr>
              <a:t> </a:t>
            </a:r>
            <a:r>
              <a:rPr sz="1450" b="1" spc="10" dirty="0">
                <a:latin typeface="Arial"/>
                <a:cs typeface="Arial"/>
              </a:rPr>
              <a:t>Initialize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510539" y="6747575"/>
            <a:ext cx="18288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0" dirty="0">
                <a:latin typeface="Arial"/>
                <a:cs typeface="Arial"/>
              </a:rPr>
              <a:t>tx</a:t>
            </a:r>
            <a:endParaRPr sz="1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62336" y="7124527"/>
            <a:ext cx="18288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0" dirty="0">
                <a:latin typeface="Arial"/>
                <a:cs typeface="Arial"/>
              </a:rPr>
              <a:t>tx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699670" y="4605491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04711" y="0"/>
                </a:moveTo>
                <a:lnTo>
                  <a:pt x="65308" y="7667"/>
                </a:lnTo>
                <a:lnTo>
                  <a:pt x="30666" y="30668"/>
                </a:lnTo>
                <a:lnTo>
                  <a:pt x="7666" y="65306"/>
                </a:lnTo>
                <a:lnTo>
                  <a:pt x="0" y="104708"/>
                </a:lnTo>
                <a:lnTo>
                  <a:pt x="7666" y="144110"/>
                </a:lnTo>
                <a:lnTo>
                  <a:pt x="30666" y="178748"/>
                </a:lnTo>
                <a:lnTo>
                  <a:pt x="65308" y="201750"/>
                </a:lnTo>
                <a:lnTo>
                  <a:pt x="104711" y="209417"/>
                </a:lnTo>
                <a:lnTo>
                  <a:pt x="144114" y="201750"/>
                </a:lnTo>
                <a:lnTo>
                  <a:pt x="178756" y="178748"/>
                </a:lnTo>
                <a:lnTo>
                  <a:pt x="201756" y="144110"/>
                </a:lnTo>
                <a:lnTo>
                  <a:pt x="209422" y="104708"/>
                </a:lnTo>
                <a:lnTo>
                  <a:pt x="201756" y="65306"/>
                </a:lnTo>
                <a:lnTo>
                  <a:pt x="178756" y="30668"/>
                </a:lnTo>
                <a:lnTo>
                  <a:pt x="144114" y="7667"/>
                </a:lnTo>
                <a:lnTo>
                  <a:pt x="104711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699667" y="4605491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837358" y="4782064"/>
            <a:ext cx="643890" cy="806450"/>
          </a:xfrm>
          <a:custGeom>
            <a:avLst/>
            <a:gdLst/>
            <a:ahLst/>
            <a:cxnLst/>
            <a:rect l="l" t="t" r="r" b="b"/>
            <a:pathLst>
              <a:path w="643890" h="806450">
                <a:moveTo>
                  <a:pt x="0" y="805904"/>
                </a:moveTo>
                <a:lnTo>
                  <a:pt x="3341" y="754371"/>
                </a:lnTo>
                <a:lnTo>
                  <a:pt x="8882" y="704349"/>
                </a:lnTo>
                <a:lnTo>
                  <a:pt x="16623" y="655839"/>
                </a:lnTo>
                <a:lnTo>
                  <a:pt x="26562" y="608841"/>
                </a:lnTo>
                <a:lnTo>
                  <a:pt x="38700" y="563354"/>
                </a:lnTo>
                <a:lnTo>
                  <a:pt x="53038" y="519378"/>
                </a:lnTo>
                <a:lnTo>
                  <a:pt x="69575" y="476914"/>
                </a:lnTo>
                <a:lnTo>
                  <a:pt x="88311" y="435962"/>
                </a:lnTo>
                <a:lnTo>
                  <a:pt x="109246" y="396521"/>
                </a:lnTo>
                <a:lnTo>
                  <a:pt x="132380" y="358591"/>
                </a:lnTo>
                <a:lnTo>
                  <a:pt x="157714" y="322173"/>
                </a:lnTo>
                <a:lnTo>
                  <a:pt x="185246" y="287267"/>
                </a:lnTo>
                <a:lnTo>
                  <a:pt x="214978" y="253872"/>
                </a:lnTo>
                <a:lnTo>
                  <a:pt x="246909" y="221988"/>
                </a:lnTo>
                <a:lnTo>
                  <a:pt x="281039" y="191616"/>
                </a:lnTo>
                <a:lnTo>
                  <a:pt x="317368" y="162755"/>
                </a:lnTo>
                <a:lnTo>
                  <a:pt x="355897" y="135406"/>
                </a:lnTo>
                <a:lnTo>
                  <a:pt x="396625" y="109568"/>
                </a:lnTo>
                <a:lnTo>
                  <a:pt x="439551" y="85242"/>
                </a:lnTo>
                <a:lnTo>
                  <a:pt x="484677" y="62427"/>
                </a:lnTo>
                <a:lnTo>
                  <a:pt x="532002" y="41124"/>
                </a:lnTo>
                <a:lnTo>
                  <a:pt x="581527" y="21333"/>
                </a:lnTo>
                <a:lnTo>
                  <a:pt x="633250" y="3052"/>
                </a:lnTo>
                <a:lnTo>
                  <a:pt x="643281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431948" y="4744346"/>
            <a:ext cx="111125" cy="96520"/>
          </a:xfrm>
          <a:custGeom>
            <a:avLst/>
            <a:gdLst/>
            <a:ahLst/>
            <a:cxnLst/>
            <a:rect l="l" t="t" r="r" b="b"/>
            <a:pathLst>
              <a:path w="111125" h="96520">
                <a:moveTo>
                  <a:pt x="0" y="0"/>
                </a:moveTo>
                <a:lnTo>
                  <a:pt x="38679" y="40766"/>
                </a:lnTo>
                <a:lnTo>
                  <a:pt x="29266" y="96165"/>
                </a:lnTo>
                <a:lnTo>
                  <a:pt x="110802" y="188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801067" y="5042124"/>
            <a:ext cx="2540" cy="537845"/>
          </a:xfrm>
          <a:custGeom>
            <a:avLst/>
            <a:gdLst/>
            <a:ahLst/>
            <a:cxnLst/>
            <a:rect l="l" t="t" r="r" b="b"/>
            <a:pathLst>
              <a:path w="2540" h="537845">
                <a:moveTo>
                  <a:pt x="1025" y="0"/>
                </a:moveTo>
                <a:lnTo>
                  <a:pt x="1025" y="537585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752724" y="4977205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87978" y="75389"/>
                </a:moveTo>
                <a:lnTo>
                  <a:pt x="50354" y="75389"/>
                </a:lnTo>
                <a:lnTo>
                  <a:pt x="100520" y="100711"/>
                </a:lnTo>
                <a:lnTo>
                  <a:pt x="87978" y="75389"/>
                </a:lnTo>
                <a:close/>
              </a:path>
              <a:path w="100965" h="100964">
                <a:moveTo>
                  <a:pt x="50637" y="0"/>
                </a:moveTo>
                <a:lnTo>
                  <a:pt x="0" y="100327"/>
                </a:lnTo>
                <a:lnTo>
                  <a:pt x="50354" y="75389"/>
                </a:lnTo>
                <a:lnTo>
                  <a:pt x="87978" y="75389"/>
                </a:lnTo>
                <a:lnTo>
                  <a:pt x="506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4437121" y="4067029"/>
            <a:ext cx="1091565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25" dirty="0">
                <a:latin typeface="Arial"/>
                <a:cs typeface="Arial"/>
              </a:rPr>
              <a:t>(2)</a:t>
            </a:r>
            <a:r>
              <a:rPr sz="1450" b="1" spc="-85" dirty="0">
                <a:latin typeface="Arial"/>
                <a:cs typeface="Arial"/>
              </a:rPr>
              <a:t> </a:t>
            </a:r>
            <a:r>
              <a:rPr sz="1450" b="1" spc="25" dirty="0">
                <a:latin typeface="Arial"/>
                <a:cs typeface="Arial"/>
              </a:rPr>
              <a:t>Lock</a:t>
            </a:r>
            <a:endParaRPr sz="1450">
              <a:latin typeface="Arial"/>
              <a:cs typeface="Arial"/>
            </a:endParaRPr>
          </a:p>
          <a:p>
            <a:pPr marL="577850">
              <a:lnSpc>
                <a:spcPct val="100000"/>
              </a:lnSpc>
              <a:spcBef>
                <a:spcPts val="1275"/>
              </a:spcBef>
            </a:pPr>
            <a:r>
              <a:rPr sz="1650" spc="10" dirty="0">
                <a:latin typeface="Arial"/>
                <a:cs typeface="Arial"/>
              </a:rPr>
              <a:t>client</a:t>
            </a:r>
            <a:endParaRPr sz="1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379563" y="4663869"/>
            <a:ext cx="67183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40" dirty="0">
                <a:latin typeface="Arial"/>
                <a:cs typeface="Arial"/>
              </a:rPr>
              <a:t>accept</a:t>
            </a:r>
            <a:r>
              <a:rPr sz="1425" spc="30" baseline="-5847" dirty="0">
                <a:latin typeface="Arial"/>
                <a:cs typeface="Arial"/>
              </a:rPr>
              <a:t>1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939723" y="5135059"/>
            <a:ext cx="67183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40" dirty="0">
                <a:latin typeface="Arial"/>
                <a:cs typeface="Arial"/>
              </a:rPr>
              <a:t>accept</a:t>
            </a:r>
            <a:r>
              <a:rPr sz="1425" spc="30" baseline="-5847" dirty="0">
                <a:latin typeface="Arial"/>
                <a:cs typeface="Arial"/>
              </a:rPr>
              <a:t>2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945644" y="4605491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04706" y="0"/>
                </a:moveTo>
                <a:lnTo>
                  <a:pt x="65303" y="7667"/>
                </a:lnTo>
                <a:lnTo>
                  <a:pt x="30666" y="30668"/>
                </a:lnTo>
                <a:lnTo>
                  <a:pt x="7666" y="65306"/>
                </a:lnTo>
                <a:lnTo>
                  <a:pt x="0" y="104708"/>
                </a:lnTo>
                <a:lnTo>
                  <a:pt x="7666" y="144110"/>
                </a:lnTo>
                <a:lnTo>
                  <a:pt x="30666" y="178748"/>
                </a:lnTo>
                <a:lnTo>
                  <a:pt x="65303" y="201750"/>
                </a:lnTo>
                <a:lnTo>
                  <a:pt x="104706" y="209417"/>
                </a:lnTo>
                <a:lnTo>
                  <a:pt x="144108" y="201750"/>
                </a:lnTo>
                <a:lnTo>
                  <a:pt x="178745" y="178748"/>
                </a:lnTo>
                <a:lnTo>
                  <a:pt x="201751" y="144110"/>
                </a:lnTo>
                <a:lnTo>
                  <a:pt x="209420" y="104708"/>
                </a:lnTo>
                <a:lnTo>
                  <a:pt x="201751" y="65306"/>
                </a:lnTo>
                <a:lnTo>
                  <a:pt x="178745" y="30668"/>
                </a:lnTo>
                <a:lnTo>
                  <a:pt x="144108" y="7667"/>
                </a:lnTo>
                <a:lnTo>
                  <a:pt x="104706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45642" y="4605491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315065" y="4744849"/>
            <a:ext cx="692785" cy="710565"/>
          </a:xfrm>
          <a:custGeom>
            <a:avLst/>
            <a:gdLst/>
            <a:ahLst/>
            <a:cxnLst/>
            <a:rect l="l" t="t" r="r" b="b"/>
            <a:pathLst>
              <a:path w="692784" h="710564">
                <a:moveTo>
                  <a:pt x="0" y="0"/>
                </a:moveTo>
                <a:lnTo>
                  <a:pt x="56582" y="12915"/>
                </a:lnTo>
                <a:lnTo>
                  <a:pt x="110769" y="27631"/>
                </a:lnTo>
                <a:lnTo>
                  <a:pt x="162560" y="44148"/>
                </a:lnTo>
                <a:lnTo>
                  <a:pt x="211957" y="62464"/>
                </a:lnTo>
                <a:lnTo>
                  <a:pt x="258958" y="82580"/>
                </a:lnTo>
                <a:lnTo>
                  <a:pt x="303564" y="104496"/>
                </a:lnTo>
                <a:lnTo>
                  <a:pt x="345775" y="128213"/>
                </a:lnTo>
                <a:lnTo>
                  <a:pt x="385591" y="153729"/>
                </a:lnTo>
                <a:lnTo>
                  <a:pt x="423011" y="181046"/>
                </a:lnTo>
                <a:lnTo>
                  <a:pt x="458036" y="210162"/>
                </a:lnTo>
                <a:lnTo>
                  <a:pt x="490666" y="241079"/>
                </a:lnTo>
                <a:lnTo>
                  <a:pt x="520901" y="273795"/>
                </a:lnTo>
                <a:lnTo>
                  <a:pt x="548741" y="308312"/>
                </a:lnTo>
                <a:lnTo>
                  <a:pt x="574185" y="344629"/>
                </a:lnTo>
                <a:lnTo>
                  <a:pt x="597234" y="382746"/>
                </a:lnTo>
                <a:lnTo>
                  <a:pt x="617888" y="422663"/>
                </a:lnTo>
                <a:lnTo>
                  <a:pt x="636146" y="464380"/>
                </a:lnTo>
                <a:lnTo>
                  <a:pt x="652010" y="507897"/>
                </a:lnTo>
                <a:lnTo>
                  <a:pt x="665478" y="553214"/>
                </a:lnTo>
                <a:lnTo>
                  <a:pt x="676551" y="600332"/>
                </a:lnTo>
                <a:lnTo>
                  <a:pt x="685229" y="649249"/>
                </a:lnTo>
                <a:lnTo>
                  <a:pt x="691511" y="699967"/>
                </a:lnTo>
                <a:lnTo>
                  <a:pt x="692179" y="710417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954815" y="5416532"/>
            <a:ext cx="100330" cy="104139"/>
          </a:xfrm>
          <a:custGeom>
            <a:avLst/>
            <a:gdLst/>
            <a:ahLst/>
            <a:cxnLst/>
            <a:rect l="l" t="t" r="r" b="b"/>
            <a:pathLst>
              <a:path w="100330" h="104139">
                <a:moveTo>
                  <a:pt x="0" y="6412"/>
                </a:moveTo>
                <a:lnTo>
                  <a:pt x="56574" y="103521"/>
                </a:lnTo>
                <a:lnTo>
                  <a:pt x="88368" y="28285"/>
                </a:lnTo>
                <a:lnTo>
                  <a:pt x="51757" y="28285"/>
                </a:lnTo>
                <a:lnTo>
                  <a:pt x="0" y="6412"/>
                </a:lnTo>
                <a:close/>
              </a:path>
              <a:path w="100330" h="104139">
                <a:moveTo>
                  <a:pt x="100321" y="0"/>
                </a:moveTo>
                <a:lnTo>
                  <a:pt x="51757" y="28285"/>
                </a:lnTo>
                <a:lnTo>
                  <a:pt x="88368" y="28285"/>
                </a:lnTo>
                <a:lnTo>
                  <a:pt x="1003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7033901" y="4067029"/>
            <a:ext cx="2032000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10" dirty="0">
                <a:latin typeface="Arial"/>
                <a:cs typeface="Arial"/>
              </a:rPr>
              <a:t>(3a) </a:t>
            </a:r>
            <a:r>
              <a:rPr sz="1450" b="1" spc="20" dirty="0">
                <a:latin typeface="Arial"/>
                <a:cs typeface="Arial"/>
              </a:rPr>
              <a:t>Unlock </a:t>
            </a:r>
            <a:r>
              <a:rPr sz="1450" b="1" spc="30" dirty="0">
                <a:latin typeface="Arial"/>
                <a:cs typeface="Arial"/>
              </a:rPr>
              <a:t>to</a:t>
            </a:r>
            <a:r>
              <a:rPr sz="1450" b="1" spc="-35" dirty="0">
                <a:latin typeface="Arial"/>
                <a:cs typeface="Arial"/>
              </a:rPr>
              <a:t> </a:t>
            </a:r>
            <a:r>
              <a:rPr sz="1450" b="1" spc="30" dirty="0">
                <a:latin typeface="Arial"/>
                <a:cs typeface="Arial"/>
              </a:rPr>
              <a:t>Commit</a:t>
            </a:r>
            <a:endParaRPr sz="1450">
              <a:latin typeface="Arial"/>
              <a:cs typeface="Arial"/>
            </a:endParaRPr>
          </a:p>
          <a:p>
            <a:pPr marL="1289685">
              <a:lnSpc>
                <a:spcPct val="100000"/>
              </a:lnSpc>
              <a:spcBef>
                <a:spcPts val="1275"/>
              </a:spcBef>
            </a:pPr>
            <a:r>
              <a:rPr sz="1650" spc="10" dirty="0">
                <a:latin typeface="Arial"/>
                <a:cs typeface="Arial"/>
              </a:rPr>
              <a:t>client</a:t>
            </a:r>
            <a:endParaRPr sz="16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091461" y="4958244"/>
            <a:ext cx="65786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365" marR="5080" indent="-241300">
              <a:lnSpc>
                <a:spcPct val="104200"/>
              </a:lnSpc>
            </a:pPr>
            <a:r>
              <a:rPr sz="1450" spc="40" dirty="0">
                <a:latin typeface="Arial"/>
                <a:cs typeface="Arial"/>
              </a:rPr>
              <a:t>commit  </a:t>
            </a:r>
            <a:r>
              <a:rPr sz="1450" spc="50" dirty="0">
                <a:latin typeface="Arial"/>
                <a:cs typeface="Arial"/>
              </a:rPr>
              <a:t>tx</a:t>
            </a:r>
            <a:endParaRPr sz="14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699670" y="7327921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04711" y="0"/>
                </a:moveTo>
                <a:lnTo>
                  <a:pt x="65308" y="7667"/>
                </a:lnTo>
                <a:lnTo>
                  <a:pt x="30666" y="30668"/>
                </a:lnTo>
                <a:lnTo>
                  <a:pt x="7666" y="65306"/>
                </a:lnTo>
                <a:lnTo>
                  <a:pt x="0" y="104708"/>
                </a:lnTo>
                <a:lnTo>
                  <a:pt x="7666" y="144110"/>
                </a:lnTo>
                <a:lnTo>
                  <a:pt x="30666" y="178748"/>
                </a:lnTo>
                <a:lnTo>
                  <a:pt x="65308" y="201750"/>
                </a:lnTo>
                <a:lnTo>
                  <a:pt x="104711" y="209417"/>
                </a:lnTo>
                <a:lnTo>
                  <a:pt x="144114" y="201750"/>
                </a:lnTo>
                <a:lnTo>
                  <a:pt x="178756" y="178748"/>
                </a:lnTo>
                <a:lnTo>
                  <a:pt x="201756" y="144110"/>
                </a:lnTo>
                <a:lnTo>
                  <a:pt x="209422" y="104708"/>
                </a:lnTo>
                <a:lnTo>
                  <a:pt x="201756" y="65306"/>
                </a:lnTo>
                <a:lnTo>
                  <a:pt x="178756" y="30668"/>
                </a:lnTo>
                <a:lnTo>
                  <a:pt x="144114" y="7667"/>
                </a:lnTo>
                <a:lnTo>
                  <a:pt x="104711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699667" y="7327921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839180" y="7499437"/>
            <a:ext cx="640715" cy="784225"/>
          </a:xfrm>
          <a:custGeom>
            <a:avLst/>
            <a:gdLst/>
            <a:ahLst/>
            <a:cxnLst/>
            <a:rect l="l" t="t" r="r" b="b"/>
            <a:pathLst>
              <a:path w="640715" h="784225">
                <a:moveTo>
                  <a:pt x="0" y="783606"/>
                </a:moveTo>
                <a:lnTo>
                  <a:pt x="3629" y="732987"/>
                </a:lnTo>
                <a:lnTo>
                  <a:pt x="9419" y="683884"/>
                </a:lnTo>
                <a:lnTo>
                  <a:pt x="17371" y="636297"/>
                </a:lnTo>
                <a:lnTo>
                  <a:pt x="27485" y="590226"/>
                </a:lnTo>
                <a:lnTo>
                  <a:pt x="39759" y="545671"/>
                </a:lnTo>
                <a:lnTo>
                  <a:pt x="54196" y="502632"/>
                </a:lnTo>
                <a:lnTo>
                  <a:pt x="70793" y="461108"/>
                </a:lnTo>
                <a:lnTo>
                  <a:pt x="89552" y="421101"/>
                </a:lnTo>
                <a:lnTo>
                  <a:pt x="110473" y="382610"/>
                </a:lnTo>
                <a:lnTo>
                  <a:pt x="133555" y="345634"/>
                </a:lnTo>
                <a:lnTo>
                  <a:pt x="158798" y="310175"/>
                </a:lnTo>
                <a:lnTo>
                  <a:pt x="186203" y="276231"/>
                </a:lnTo>
                <a:lnTo>
                  <a:pt x="215769" y="243804"/>
                </a:lnTo>
                <a:lnTo>
                  <a:pt x="247496" y="212892"/>
                </a:lnTo>
                <a:lnTo>
                  <a:pt x="281385" y="183496"/>
                </a:lnTo>
                <a:lnTo>
                  <a:pt x="317436" y="155616"/>
                </a:lnTo>
                <a:lnTo>
                  <a:pt x="355648" y="129252"/>
                </a:lnTo>
                <a:lnTo>
                  <a:pt x="396021" y="104405"/>
                </a:lnTo>
                <a:lnTo>
                  <a:pt x="438556" y="81073"/>
                </a:lnTo>
                <a:lnTo>
                  <a:pt x="483252" y="59257"/>
                </a:lnTo>
                <a:lnTo>
                  <a:pt x="530109" y="38956"/>
                </a:lnTo>
                <a:lnTo>
                  <a:pt x="579128" y="20172"/>
                </a:lnTo>
                <a:lnTo>
                  <a:pt x="630309" y="2904"/>
                </a:lnTo>
                <a:lnTo>
                  <a:pt x="64038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431424" y="7461006"/>
            <a:ext cx="111125" cy="97155"/>
          </a:xfrm>
          <a:custGeom>
            <a:avLst/>
            <a:gdLst/>
            <a:ahLst/>
            <a:cxnLst/>
            <a:rect l="l" t="t" r="r" b="b"/>
            <a:pathLst>
              <a:path w="111125" h="97154">
                <a:moveTo>
                  <a:pt x="0" y="0"/>
                </a:moveTo>
                <a:lnTo>
                  <a:pt x="38072" y="41331"/>
                </a:lnTo>
                <a:lnTo>
                  <a:pt x="27852" y="96586"/>
                </a:lnTo>
                <a:lnTo>
                  <a:pt x="110509" y="204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801099" y="7764554"/>
            <a:ext cx="2540" cy="511175"/>
          </a:xfrm>
          <a:custGeom>
            <a:avLst/>
            <a:gdLst/>
            <a:ahLst/>
            <a:cxnLst/>
            <a:rect l="l" t="t" r="r" b="b"/>
            <a:pathLst>
              <a:path w="2540" h="511175">
                <a:moveTo>
                  <a:pt x="994" y="0"/>
                </a:moveTo>
                <a:lnTo>
                  <a:pt x="994" y="510832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752691" y="7699635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5">
                <a:moveTo>
                  <a:pt x="87979" y="75389"/>
                </a:moveTo>
                <a:lnTo>
                  <a:pt x="50354" y="75389"/>
                </a:lnTo>
                <a:lnTo>
                  <a:pt x="100520" y="100715"/>
                </a:lnTo>
                <a:lnTo>
                  <a:pt x="87979" y="75389"/>
                </a:lnTo>
                <a:close/>
              </a:path>
              <a:path w="100965" h="100965">
                <a:moveTo>
                  <a:pt x="50647" y="0"/>
                </a:moveTo>
                <a:lnTo>
                  <a:pt x="0" y="100323"/>
                </a:lnTo>
                <a:lnTo>
                  <a:pt x="50354" y="75389"/>
                </a:lnTo>
                <a:lnTo>
                  <a:pt x="87979" y="75389"/>
                </a:lnTo>
                <a:lnTo>
                  <a:pt x="506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4437121" y="6789459"/>
            <a:ext cx="1091565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25" dirty="0">
                <a:latin typeface="Arial"/>
                <a:cs typeface="Arial"/>
              </a:rPr>
              <a:t>(2)</a:t>
            </a:r>
            <a:r>
              <a:rPr sz="1450" b="1" spc="-85" dirty="0">
                <a:latin typeface="Arial"/>
                <a:cs typeface="Arial"/>
              </a:rPr>
              <a:t> </a:t>
            </a:r>
            <a:r>
              <a:rPr sz="1450" b="1" spc="25" dirty="0">
                <a:latin typeface="Arial"/>
                <a:cs typeface="Arial"/>
              </a:rPr>
              <a:t>Lock</a:t>
            </a:r>
            <a:endParaRPr sz="1450">
              <a:latin typeface="Arial"/>
              <a:cs typeface="Arial"/>
            </a:endParaRPr>
          </a:p>
          <a:p>
            <a:pPr marL="577850">
              <a:lnSpc>
                <a:spcPct val="100000"/>
              </a:lnSpc>
              <a:spcBef>
                <a:spcPts val="1275"/>
              </a:spcBef>
            </a:pPr>
            <a:r>
              <a:rPr sz="1650" spc="10" dirty="0">
                <a:latin typeface="Arial"/>
                <a:cs typeface="Arial"/>
              </a:rPr>
              <a:t>client</a:t>
            </a:r>
            <a:endParaRPr sz="16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379563" y="7386300"/>
            <a:ext cx="67183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40" dirty="0">
                <a:latin typeface="Arial"/>
                <a:cs typeface="Arial"/>
              </a:rPr>
              <a:t>accept</a:t>
            </a:r>
            <a:r>
              <a:rPr sz="1425" spc="30" baseline="-5847" dirty="0">
                <a:latin typeface="Arial"/>
                <a:cs typeface="Arial"/>
              </a:rPr>
              <a:t>1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992078" y="7857490"/>
            <a:ext cx="56007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20" dirty="0">
                <a:latin typeface="Arial"/>
                <a:cs typeface="Arial"/>
              </a:rPr>
              <a:t>r</a:t>
            </a:r>
            <a:r>
              <a:rPr sz="1450" spc="25" dirty="0">
                <a:latin typeface="Arial"/>
                <a:cs typeface="Arial"/>
              </a:rPr>
              <a:t>eject</a:t>
            </a:r>
            <a:r>
              <a:rPr sz="1425" spc="30" baseline="-5847" dirty="0">
                <a:latin typeface="Arial"/>
                <a:cs typeface="Arial"/>
              </a:rPr>
              <a:t>2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7945644" y="7327921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04706" y="0"/>
                </a:moveTo>
                <a:lnTo>
                  <a:pt x="65303" y="7667"/>
                </a:lnTo>
                <a:lnTo>
                  <a:pt x="30666" y="30668"/>
                </a:lnTo>
                <a:lnTo>
                  <a:pt x="7666" y="65306"/>
                </a:lnTo>
                <a:lnTo>
                  <a:pt x="0" y="104708"/>
                </a:lnTo>
                <a:lnTo>
                  <a:pt x="7666" y="144110"/>
                </a:lnTo>
                <a:lnTo>
                  <a:pt x="30666" y="178748"/>
                </a:lnTo>
                <a:lnTo>
                  <a:pt x="65303" y="201750"/>
                </a:lnTo>
                <a:lnTo>
                  <a:pt x="104706" y="209417"/>
                </a:lnTo>
                <a:lnTo>
                  <a:pt x="144108" y="201750"/>
                </a:lnTo>
                <a:lnTo>
                  <a:pt x="178745" y="178748"/>
                </a:lnTo>
                <a:lnTo>
                  <a:pt x="201751" y="144110"/>
                </a:lnTo>
                <a:lnTo>
                  <a:pt x="209420" y="104708"/>
                </a:lnTo>
                <a:lnTo>
                  <a:pt x="201751" y="65306"/>
                </a:lnTo>
                <a:lnTo>
                  <a:pt x="178745" y="30668"/>
                </a:lnTo>
                <a:lnTo>
                  <a:pt x="144108" y="7667"/>
                </a:lnTo>
                <a:lnTo>
                  <a:pt x="104706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945642" y="7327921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115696" y="7424893"/>
            <a:ext cx="668020" cy="746125"/>
          </a:xfrm>
          <a:custGeom>
            <a:avLst/>
            <a:gdLst/>
            <a:ahLst/>
            <a:cxnLst/>
            <a:rect l="l" t="t" r="r" b="b"/>
            <a:pathLst>
              <a:path w="668019" h="746125">
                <a:moveTo>
                  <a:pt x="667761" y="0"/>
                </a:moveTo>
                <a:lnTo>
                  <a:pt x="618559" y="4978"/>
                </a:lnTo>
                <a:lnTo>
                  <a:pt x="571220" y="12189"/>
                </a:lnTo>
                <a:lnTo>
                  <a:pt x="525741" y="21632"/>
                </a:lnTo>
                <a:lnTo>
                  <a:pt x="482125" y="33307"/>
                </a:lnTo>
                <a:lnTo>
                  <a:pt x="440370" y="47214"/>
                </a:lnTo>
                <a:lnTo>
                  <a:pt x="400477" y="63353"/>
                </a:lnTo>
                <a:lnTo>
                  <a:pt x="362446" y="81724"/>
                </a:lnTo>
                <a:lnTo>
                  <a:pt x="326276" y="102327"/>
                </a:lnTo>
                <a:lnTo>
                  <a:pt x="291968" y="125162"/>
                </a:lnTo>
                <a:lnTo>
                  <a:pt x="259522" y="150230"/>
                </a:lnTo>
                <a:lnTo>
                  <a:pt x="228938" y="177529"/>
                </a:lnTo>
                <a:lnTo>
                  <a:pt x="200215" y="207060"/>
                </a:lnTo>
                <a:lnTo>
                  <a:pt x="173354" y="238824"/>
                </a:lnTo>
                <a:lnTo>
                  <a:pt x="148355" y="272819"/>
                </a:lnTo>
                <a:lnTo>
                  <a:pt x="125217" y="309047"/>
                </a:lnTo>
                <a:lnTo>
                  <a:pt x="103941" y="347506"/>
                </a:lnTo>
                <a:lnTo>
                  <a:pt x="84527" y="388198"/>
                </a:lnTo>
                <a:lnTo>
                  <a:pt x="66975" y="431122"/>
                </a:lnTo>
                <a:lnTo>
                  <a:pt x="51284" y="476278"/>
                </a:lnTo>
                <a:lnTo>
                  <a:pt x="37455" y="523665"/>
                </a:lnTo>
                <a:lnTo>
                  <a:pt x="25488" y="573285"/>
                </a:lnTo>
                <a:lnTo>
                  <a:pt x="15382" y="625137"/>
                </a:lnTo>
                <a:lnTo>
                  <a:pt x="7138" y="679221"/>
                </a:lnTo>
                <a:lnTo>
                  <a:pt x="756" y="735537"/>
                </a:lnTo>
                <a:lnTo>
                  <a:pt x="0" y="745982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068139" y="8131737"/>
            <a:ext cx="100330" cy="104139"/>
          </a:xfrm>
          <a:custGeom>
            <a:avLst/>
            <a:gdLst/>
            <a:ahLst/>
            <a:cxnLst/>
            <a:rect l="l" t="t" r="r" b="b"/>
            <a:pathLst>
              <a:path w="100330" h="104140">
                <a:moveTo>
                  <a:pt x="0" y="0"/>
                </a:moveTo>
                <a:lnTo>
                  <a:pt x="42867" y="103887"/>
                </a:lnTo>
                <a:lnTo>
                  <a:pt x="87527" y="28694"/>
                </a:lnTo>
                <a:lnTo>
                  <a:pt x="48312" y="28694"/>
                </a:lnTo>
                <a:lnTo>
                  <a:pt x="0" y="0"/>
                </a:lnTo>
                <a:close/>
              </a:path>
              <a:path w="100330" h="104140">
                <a:moveTo>
                  <a:pt x="100258" y="7259"/>
                </a:moveTo>
                <a:lnTo>
                  <a:pt x="48312" y="28694"/>
                </a:lnTo>
                <a:lnTo>
                  <a:pt x="87527" y="28694"/>
                </a:lnTo>
                <a:lnTo>
                  <a:pt x="100258" y="7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7138609" y="6789459"/>
            <a:ext cx="1826895" cy="1252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15" dirty="0">
                <a:latin typeface="Arial"/>
                <a:cs typeface="Arial"/>
              </a:rPr>
              <a:t>(3b) </a:t>
            </a:r>
            <a:r>
              <a:rPr sz="1450" b="1" spc="20" dirty="0">
                <a:latin typeface="Arial"/>
                <a:cs typeface="Arial"/>
              </a:rPr>
              <a:t>Unlock </a:t>
            </a:r>
            <a:r>
              <a:rPr sz="1450" b="1" spc="30" dirty="0">
                <a:latin typeface="Arial"/>
                <a:cs typeface="Arial"/>
              </a:rPr>
              <a:t>to</a:t>
            </a:r>
            <a:r>
              <a:rPr sz="1450" b="1" spc="-45" dirty="0">
                <a:latin typeface="Arial"/>
                <a:cs typeface="Arial"/>
              </a:rPr>
              <a:t> </a:t>
            </a:r>
            <a:r>
              <a:rPr sz="1450" b="1" spc="10" dirty="0">
                <a:latin typeface="Arial"/>
                <a:cs typeface="Arial"/>
              </a:rPr>
              <a:t>Abort</a:t>
            </a:r>
            <a:endParaRPr sz="1450">
              <a:latin typeface="Arial"/>
              <a:cs typeface="Arial"/>
            </a:endParaRPr>
          </a:p>
          <a:p>
            <a:pPr marL="1184910">
              <a:lnSpc>
                <a:spcPct val="100000"/>
              </a:lnSpc>
              <a:spcBef>
                <a:spcPts val="1275"/>
              </a:spcBef>
            </a:pPr>
            <a:r>
              <a:rPr sz="1650" spc="10" dirty="0">
                <a:latin typeface="Arial"/>
                <a:cs typeface="Arial"/>
              </a:rPr>
              <a:t>client</a:t>
            </a:r>
            <a:endParaRPr sz="1650">
              <a:latin typeface="Arial"/>
              <a:cs typeface="Arial"/>
            </a:endParaRPr>
          </a:p>
          <a:p>
            <a:pPr marL="148590" marR="943610" indent="62230">
              <a:lnSpc>
                <a:spcPct val="104200"/>
              </a:lnSpc>
              <a:spcBef>
                <a:spcPts val="1115"/>
              </a:spcBef>
            </a:pPr>
            <a:r>
              <a:rPr sz="1450" spc="15" dirty="0">
                <a:latin typeface="Arial"/>
                <a:cs typeface="Arial"/>
              </a:rPr>
              <a:t>reclaim  </a:t>
            </a:r>
            <a:r>
              <a:rPr sz="1450" spc="50" dirty="0">
                <a:latin typeface="Arial"/>
                <a:cs typeface="Arial"/>
              </a:rPr>
              <a:t>tx</a:t>
            </a:r>
            <a:r>
              <a:rPr sz="1450" spc="-70" dirty="0">
                <a:latin typeface="Arial"/>
                <a:cs typeface="Arial"/>
              </a:rPr>
              <a:t> </a:t>
            </a:r>
            <a:r>
              <a:rPr sz="1450" spc="30" dirty="0">
                <a:latin typeface="Arial"/>
                <a:cs typeface="Arial"/>
              </a:rPr>
              <a:t>inputs</a:t>
            </a:r>
            <a:endParaRPr sz="14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3233744" y="3889202"/>
            <a:ext cx="3141345" cy="2618105"/>
          </a:xfrm>
          <a:custGeom>
            <a:avLst/>
            <a:gdLst/>
            <a:ahLst/>
            <a:cxnLst/>
            <a:rect l="l" t="t" r="r" b="b"/>
            <a:pathLst>
              <a:path w="3141344" h="2618104">
                <a:moveTo>
                  <a:pt x="0" y="0"/>
                </a:moveTo>
                <a:lnTo>
                  <a:pt x="3141265" y="0"/>
                </a:lnTo>
                <a:lnTo>
                  <a:pt x="3141265" y="2617721"/>
                </a:lnTo>
                <a:lnTo>
                  <a:pt x="0" y="2617721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977304" y="3867762"/>
            <a:ext cx="3141345" cy="5361305"/>
          </a:xfrm>
          <a:custGeom>
            <a:avLst/>
            <a:gdLst/>
            <a:ahLst/>
            <a:cxnLst/>
            <a:rect l="l" t="t" r="r" b="b"/>
            <a:pathLst>
              <a:path w="3141344" h="5361305">
                <a:moveTo>
                  <a:pt x="0" y="0"/>
                </a:moveTo>
                <a:lnTo>
                  <a:pt x="3141265" y="0"/>
                </a:lnTo>
                <a:lnTo>
                  <a:pt x="3141265" y="5361093"/>
                </a:lnTo>
                <a:lnTo>
                  <a:pt x="0" y="5361093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233744" y="6611633"/>
            <a:ext cx="3141345" cy="2618105"/>
          </a:xfrm>
          <a:custGeom>
            <a:avLst/>
            <a:gdLst/>
            <a:ahLst/>
            <a:cxnLst/>
            <a:rect l="l" t="t" r="r" b="b"/>
            <a:pathLst>
              <a:path w="3141344" h="2618104">
                <a:moveTo>
                  <a:pt x="0" y="0"/>
                </a:moveTo>
                <a:lnTo>
                  <a:pt x="3141265" y="0"/>
                </a:lnTo>
                <a:lnTo>
                  <a:pt x="3141265" y="2617721"/>
                </a:lnTo>
                <a:lnTo>
                  <a:pt x="0" y="2617721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479718" y="6611633"/>
            <a:ext cx="3141345" cy="2618105"/>
          </a:xfrm>
          <a:custGeom>
            <a:avLst/>
            <a:gdLst/>
            <a:ahLst/>
            <a:cxnLst/>
            <a:rect l="l" t="t" r="r" b="b"/>
            <a:pathLst>
              <a:path w="3141344" h="2618104">
                <a:moveTo>
                  <a:pt x="0" y="0"/>
                </a:moveTo>
                <a:lnTo>
                  <a:pt x="3141265" y="0"/>
                </a:lnTo>
                <a:lnTo>
                  <a:pt x="3141265" y="2617721"/>
                </a:lnTo>
                <a:lnTo>
                  <a:pt x="0" y="2617721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479718" y="3889202"/>
            <a:ext cx="3141345" cy="2618105"/>
          </a:xfrm>
          <a:custGeom>
            <a:avLst/>
            <a:gdLst/>
            <a:ahLst/>
            <a:cxnLst/>
            <a:rect l="l" t="t" r="r" b="b"/>
            <a:pathLst>
              <a:path w="3141344" h="2618104">
                <a:moveTo>
                  <a:pt x="0" y="0"/>
                </a:moveTo>
                <a:lnTo>
                  <a:pt x="3141265" y="0"/>
                </a:lnTo>
                <a:lnTo>
                  <a:pt x="3141265" y="2617721"/>
                </a:lnTo>
                <a:lnTo>
                  <a:pt x="0" y="2617721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024911" y="3962705"/>
            <a:ext cx="523875" cy="419100"/>
          </a:xfrm>
          <a:custGeom>
            <a:avLst/>
            <a:gdLst/>
            <a:ahLst/>
            <a:cxnLst/>
            <a:rect l="l" t="t" r="r" b="b"/>
            <a:pathLst>
              <a:path w="523875" h="419100">
                <a:moveTo>
                  <a:pt x="319362" y="0"/>
                </a:moveTo>
                <a:lnTo>
                  <a:pt x="319362" y="125650"/>
                </a:lnTo>
                <a:lnTo>
                  <a:pt x="0" y="125650"/>
                </a:lnTo>
                <a:lnTo>
                  <a:pt x="0" y="293184"/>
                </a:lnTo>
                <a:lnTo>
                  <a:pt x="319362" y="293184"/>
                </a:lnTo>
                <a:lnTo>
                  <a:pt x="319362" y="418835"/>
                </a:lnTo>
                <a:lnTo>
                  <a:pt x="523544" y="209417"/>
                </a:lnTo>
                <a:lnTo>
                  <a:pt x="319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024911" y="6685136"/>
            <a:ext cx="523875" cy="419100"/>
          </a:xfrm>
          <a:custGeom>
            <a:avLst/>
            <a:gdLst/>
            <a:ahLst/>
            <a:cxnLst/>
            <a:rect l="l" t="t" r="r" b="b"/>
            <a:pathLst>
              <a:path w="523875" h="419100">
                <a:moveTo>
                  <a:pt x="319362" y="0"/>
                </a:moveTo>
                <a:lnTo>
                  <a:pt x="319362" y="125650"/>
                </a:lnTo>
                <a:lnTo>
                  <a:pt x="0" y="125650"/>
                </a:lnTo>
                <a:lnTo>
                  <a:pt x="0" y="293184"/>
                </a:lnTo>
                <a:lnTo>
                  <a:pt x="319362" y="293184"/>
                </a:lnTo>
                <a:lnTo>
                  <a:pt x="319362" y="418835"/>
                </a:lnTo>
                <a:lnTo>
                  <a:pt x="523544" y="209417"/>
                </a:lnTo>
                <a:lnTo>
                  <a:pt x="319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270299" y="6685136"/>
            <a:ext cx="523875" cy="419100"/>
          </a:xfrm>
          <a:custGeom>
            <a:avLst/>
            <a:gdLst/>
            <a:ahLst/>
            <a:cxnLst/>
            <a:rect l="l" t="t" r="r" b="b"/>
            <a:pathLst>
              <a:path w="523875" h="419100">
                <a:moveTo>
                  <a:pt x="319362" y="0"/>
                </a:moveTo>
                <a:lnTo>
                  <a:pt x="319362" y="125650"/>
                </a:lnTo>
                <a:lnTo>
                  <a:pt x="0" y="125650"/>
                </a:lnTo>
                <a:lnTo>
                  <a:pt x="0" y="293184"/>
                </a:lnTo>
                <a:lnTo>
                  <a:pt x="319362" y="293184"/>
                </a:lnTo>
                <a:lnTo>
                  <a:pt x="319362" y="418835"/>
                </a:lnTo>
                <a:lnTo>
                  <a:pt x="523544" y="209417"/>
                </a:lnTo>
                <a:lnTo>
                  <a:pt x="319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270299" y="3962705"/>
            <a:ext cx="523875" cy="419100"/>
          </a:xfrm>
          <a:custGeom>
            <a:avLst/>
            <a:gdLst/>
            <a:ahLst/>
            <a:cxnLst/>
            <a:rect l="l" t="t" r="r" b="b"/>
            <a:pathLst>
              <a:path w="523875" h="419100">
                <a:moveTo>
                  <a:pt x="319362" y="0"/>
                </a:moveTo>
                <a:lnTo>
                  <a:pt x="319362" y="125650"/>
                </a:lnTo>
                <a:lnTo>
                  <a:pt x="0" y="125650"/>
                </a:lnTo>
                <a:lnTo>
                  <a:pt x="0" y="293184"/>
                </a:lnTo>
                <a:lnTo>
                  <a:pt x="319362" y="293184"/>
                </a:lnTo>
                <a:lnTo>
                  <a:pt x="319362" y="418835"/>
                </a:lnTo>
                <a:lnTo>
                  <a:pt x="523544" y="209417"/>
                </a:lnTo>
                <a:lnTo>
                  <a:pt x="319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0437243" y="4894229"/>
            <a:ext cx="22282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5" dirty="0">
                <a:latin typeface="Arial"/>
                <a:cs typeface="Arial"/>
              </a:rPr>
              <a:t>cross-shard transaction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50" dirty="0">
                <a:latin typeface="Arial"/>
                <a:cs typeface="Arial"/>
              </a:rPr>
              <a:t>tx</a:t>
            </a:r>
            <a:endParaRPr sz="145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0701244" y="5804360"/>
            <a:ext cx="838200" cy="279400"/>
          </a:xfrm>
          <a:custGeom>
            <a:avLst/>
            <a:gdLst/>
            <a:ahLst/>
            <a:cxnLst/>
            <a:rect l="l" t="t" r="r" b="b"/>
            <a:pathLst>
              <a:path w="838200" h="279400">
                <a:moveTo>
                  <a:pt x="0" y="279223"/>
                </a:moveTo>
                <a:lnTo>
                  <a:pt x="837953" y="279223"/>
                </a:lnTo>
                <a:lnTo>
                  <a:pt x="837953" y="0"/>
                </a:lnTo>
                <a:lnTo>
                  <a:pt x="0" y="0"/>
                </a:lnTo>
                <a:lnTo>
                  <a:pt x="0" y="279223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539198" y="5804360"/>
            <a:ext cx="838200" cy="279400"/>
          </a:xfrm>
          <a:custGeom>
            <a:avLst/>
            <a:gdLst/>
            <a:ahLst/>
            <a:cxnLst/>
            <a:rect l="l" t="t" r="r" b="b"/>
            <a:pathLst>
              <a:path w="838200" h="279400">
                <a:moveTo>
                  <a:pt x="0" y="279223"/>
                </a:moveTo>
                <a:lnTo>
                  <a:pt x="837953" y="279223"/>
                </a:lnTo>
                <a:lnTo>
                  <a:pt x="837953" y="0"/>
                </a:lnTo>
                <a:lnTo>
                  <a:pt x="0" y="0"/>
                </a:lnTo>
                <a:lnTo>
                  <a:pt x="0" y="279223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0701244" y="5245913"/>
            <a:ext cx="1676400" cy="279400"/>
          </a:xfrm>
          <a:prstGeom prst="rect">
            <a:avLst/>
          </a:prstGeom>
          <a:solidFill>
            <a:srgbClr val="5E5E5E"/>
          </a:solidFill>
        </p:spPr>
        <p:txBody>
          <a:bodyPr vert="horz" wrap="square" lIns="0" tIns="5651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445"/>
              </a:spcBef>
              <a:tabLst>
                <a:tab pos="910590" algn="l"/>
              </a:tabLst>
            </a:pP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inputs	</a:t>
            </a:r>
            <a:r>
              <a:rPr sz="1450" b="1" spc="10" dirty="0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835137" y="5523569"/>
            <a:ext cx="1404620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3200"/>
              </a:lnSpc>
              <a:tabLst>
                <a:tab pos="850265" algn="l"/>
              </a:tabLst>
            </a:pP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1</a:t>
            </a:r>
            <a:r>
              <a:rPr sz="1425" baseline="-5847" dirty="0">
                <a:latin typeface="Arial"/>
                <a:cs typeface="Arial"/>
              </a:rPr>
              <a:t>	</a:t>
            </a: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15" baseline="-5847" dirty="0">
                <a:latin typeface="Arial"/>
                <a:cs typeface="Arial"/>
              </a:rPr>
              <a:t>3  </a:t>
            </a:r>
            <a:r>
              <a:rPr sz="1450" spc="15" dirty="0">
                <a:latin typeface="Arial"/>
                <a:cs typeface="Arial"/>
              </a:rPr>
              <a:t>shard</a:t>
            </a:r>
            <a:r>
              <a:rPr sz="1425" spc="22" baseline="-5847" dirty="0">
                <a:latin typeface="Arial"/>
                <a:cs typeface="Arial"/>
              </a:rPr>
              <a:t>2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9149797" y="4067412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04706" y="0"/>
                </a:moveTo>
                <a:lnTo>
                  <a:pt x="65306" y="7669"/>
                </a:lnTo>
                <a:lnTo>
                  <a:pt x="30666" y="30673"/>
                </a:lnTo>
                <a:lnTo>
                  <a:pt x="7666" y="65311"/>
                </a:lnTo>
                <a:lnTo>
                  <a:pt x="0" y="104712"/>
                </a:lnTo>
                <a:lnTo>
                  <a:pt x="7666" y="144113"/>
                </a:lnTo>
                <a:lnTo>
                  <a:pt x="30666" y="178751"/>
                </a:lnTo>
                <a:lnTo>
                  <a:pt x="65308" y="201753"/>
                </a:lnTo>
                <a:lnTo>
                  <a:pt x="104710" y="209421"/>
                </a:lnTo>
                <a:lnTo>
                  <a:pt x="144109" y="201753"/>
                </a:lnTo>
                <a:lnTo>
                  <a:pt x="178745" y="178751"/>
                </a:lnTo>
                <a:lnTo>
                  <a:pt x="186454" y="167142"/>
                </a:lnTo>
                <a:lnTo>
                  <a:pt x="91387" y="167142"/>
                </a:lnTo>
                <a:lnTo>
                  <a:pt x="25033" y="101013"/>
                </a:lnTo>
                <a:lnTo>
                  <a:pt x="42446" y="84396"/>
                </a:lnTo>
                <a:lnTo>
                  <a:pt x="133402" y="84396"/>
                </a:lnTo>
                <a:lnTo>
                  <a:pt x="164578" y="53266"/>
                </a:lnTo>
                <a:lnTo>
                  <a:pt x="193747" y="53266"/>
                </a:lnTo>
                <a:lnTo>
                  <a:pt x="178745" y="30673"/>
                </a:lnTo>
                <a:lnTo>
                  <a:pt x="162318" y="17254"/>
                </a:lnTo>
                <a:lnTo>
                  <a:pt x="144105" y="7669"/>
                </a:lnTo>
                <a:lnTo>
                  <a:pt x="124703" y="1917"/>
                </a:lnTo>
                <a:lnTo>
                  <a:pt x="104706" y="0"/>
                </a:lnTo>
                <a:close/>
              </a:path>
              <a:path w="209550" h="209550">
                <a:moveTo>
                  <a:pt x="193747" y="53266"/>
                </a:moveTo>
                <a:lnTo>
                  <a:pt x="164578" y="53266"/>
                </a:lnTo>
                <a:lnTo>
                  <a:pt x="184379" y="73811"/>
                </a:lnTo>
                <a:lnTo>
                  <a:pt x="91387" y="167142"/>
                </a:lnTo>
                <a:lnTo>
                  <a:pt x="186454" y="167142"/>
                </a:lnTo>
                <a:lnTo>
                  <a:pt x="201745" y="144113"/>
                </a:lnTo>
                <a:lnTo>
                  <a:pt x="209412" y="104712"/>
                </a:lnTo>
                <a:lnTo>
                  <a:pt x="201745" y="65311"/>
                </a:lnTo>
                <a:lnTo>
                  <a:pt x="193747" y="53266"/>
                </a:lnTo>
                <a:close/>
              </a:path>
              <a:path w="209550" h="209550">
                <a:moveTo>
                  <a:pt x="133402" y="84396"/>
                </a:moveTo>
                <a:lnTo>
                  <a:pt x="42446" y="84396"/>
                </a:lnTo>
                <a:lnTo>
                  <a:pt x="88434" y="129297"/>
                </a:lnTo>
                <a:lnTo>
                  <a:pt x="133402" y="84396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9045082" y="6789880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04711" y="0"/>
                </a:moveTo>
                <a:lnTo>
                  <a:pt x="65300" y="7707"/>
                </a:lnTo>
                <a:lnTo>
                  <a:pt x="30650" y="30737"/>
                </a:lnTo>
                <a:lnTo>
                  <a:pt x="7662" y="65348"/>
                </a:lnTo>
                <a:lnTo>
                  <a:pt x="0" y="104716"/>
                </a:lnTo>
                <a:lnTo>
                  <a:pt x="7662" y="144085"/>
                </a:lnTo>
                <a:lnTo>
                  <a:pt x="30650" y="178697"/>
                </a:lnTo>
                <a:lnTo>
                  <a:pt x="65290" y="201682"/>
                </a:lnTo>
                <a:lnTo>
                  <a:pt x="104715" y="209344"/>
                </a:lnTo>
                <a:lnTo>
                  <a:pt x="144138" y="201682"/>
                </a:lnTo>
                <a:lnTo>
                  <a:pt x="178772" y="178697"/>
                </a:lnTo>
                <a:lnTo>
                  <a:pt x="201760" y="144085"/>
                </a:lnTo>
                <a:lnTo>
                  <a:pt x="205365" y="125562"/>
                </a:lnTo>
                <a:lnTo>
                  <a:pt x="39310" y="125562"/>
                </a:lnTo>
                <a:lnTo>
                  <a:pt x="39310" y="83708"/>
                </a:lnTo>
                <a:lnTo>
                  <a:pt x="205333" y="83708"/>
                </a:lnTo>
                <a:lnTo>
                  <a:pt x="201760" y="65348"/>
                </a:lnTo>
                <a:lnTo>
                  <a:pt x="178772" y="30737"/>
                </a:lnTo>
                <a:lnTo>
                  <a:pt x="162348" y="17314"/>
                </a:lnTo>
                <a:lnTo>
                  <a:pt x="144123" y="7706"/>
                </a:lnTo>
                <a:lnTo>
                  <a:pt x="124705" y="1929"/>
                </a:lnTo>
                <a:lnTo>
                  <a:pt x="104711" y="0"/>
                </a:lnTo>
                <a:close/>
              </a:path>
              <a:path w="209550" h="209550">
                <a:moveTo>
                  <a:pt x="205333" y="83708"/>
                </a:moveTo>
                <a:lnTo>
                  <a:pt x="170112" y="83708"/>
                </a:lnTo>
                <a:lnTo>
                  <a:pt x="170112" y="125562"/>
                </a:lnTo>
                <a:lnTo>
                  <a:pt x="205365" y="125562"/>
                </a:lnTo>
                <a:lnTo>
                  <a:pt x="209422" y="104716"/>
                </a:lnTo>
                <a:lnTo>
                  <a:pt x="205333" y="83708"/>
                </a:lnTo>
                <a:close/>
              </a:path>
            </a:pathLst>
          </a:custGeom>
          <a:solidFill>
            <a:srgbClr val="C82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272954" y="6789880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04703" y="0"/>
                </a:moveTo>
                <a:lnTo>
                  <a:pt x="65293" y="7707"/>
                </a:lnTo>
                <a:lnTo>
                  <a:pt x="30643" y="30737"/>
                </a:lnTo>
                <a:lnTo>
                  <a:pt x="7660" y="65348"/>
                </a:lnTo>
                <a:lnTo>
                  <a:pt x="0" y="104716"/>
                </a:lnTo>
                <a:lnTo>
                  <a:pt x="7660" y="144085"/>
                </a:lnTo>
                <a:lnTo>
                  <a:pt x="30643" y="178697"/>
                </a:lnTo>
                <a:lnTo>
                  <a:pt x="65282" y="201682"/>
                </a:lnTo>
                <a:lnTo>
                  <a:pt x="104708" y="209344"/>
                </a:lnTo>
                <a:lnTo>
                  <a:pt x="144135" y="201682"/>
                </a:lnTo>
                <a:lnTo>
                  <a:pt x="178774" y="178697"/>
                </a:lnTo>
                <a:lnTo>
                  <a:pt x="201756" y="144085"/>
                </a:lnTo>
                <a:lnTo>
                  <a:pt x="205361" y="125562"/>
                </a:lnTo>
                <a:lnTo>
                  <a:pt x="39312" y="125562"/>
                </a:lnTo>
                <a:lnTo>
                  <a:pt x="39312" y="83708"/>
                </a:lnTo>
                <a:lnTo>
                  <a:pt x="205329" y="83708"/>
                </a:lnTo>
                <a:lnTo>
                  <a:pt x="201756" y="65348"/>
                </a:lnTo>
                <a:lnTo>
                  <a:pt x="178774" y="30737"/>
                </a:lnTo>
                <a:lnTo>
                  <a:pt x="162344" y="17314"/>
                </a:lnTo>
                <a:lnTo>
                  <a:pt x="144117" y="7706"/>
                </a:lnTo>
                <a:lnTo>
                  <a:pt x="124698" y="1929"/>
                </a:lnTo>
                <a:lnTo>
                  <a:pt x="104703" y="0"/>
                </a:lnTo>
                <a:close/>
              </a:path>
              <a:path w="209550" h="209550">
                <a:moveTo>
                  <a:pt x="205329" y="83708"/>
                </a:moveTo>
                <a:lnTo>
                  <a:pt x="170104" y="83708"/>
                </a:lnTo>
                <a:lnTo>
                  <a:pt x="170104" y="125562"/>
                </a:lnTo>
                <a:lnTo>
                  <a:pt x="205361" y="125562"/>
                </a:lnTo>
                <a:lnTo>
                  <a:pt x="209417" y="104716"/>
                </a:lnTo>
                <a:lnTo>
                  <a:pt x="205329" y="83708"/>
                </a:lnTo>
                <a:close/>
              </a:path>
            </a:pathLst>
          </a:custGeom>
          <a:solidFill>
            <a:srgbClr val="C82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272954" y="4067412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04703" y="0"/>
                </a:moveTo>
                <a:lnTo>
                  <a:pt x="65305" y="7669"/>
                </a:lnTo>
                <a:lnTo>
                  <a:pt x="30674" y="30673"/>
                </a:lnTo>
                <a:lnTo>
                  <a:pt x="7668" y="65311"/>
                </a:lnTo>
                <a:lnTo>
                  <a:pt x="0" y="104712"/>
                </a:lnTo>
                <a:lnTo>
                  <a:pt x="7668" y="144113"/>
                </a:lnTo>
                <a:lnTo>
                  <a:pt x="30674" y="178751"/>
                </a:lnTo>
                <a:lnTo>
                  <a:pt x="65310" y="201753"/>
                </a:lnTo>
                <a:lnTo>
                  <a:pt x="104708" y="209421"/>
                </a:lnTo>
                <a:lnTo>
                  <a:pt x="144107" y="201753"/>
                </a:lnTo>
                <a:lnTo>
                  <a:pt x="178743" y="178751"/>
                </a:lnTo>
                <a:lnTo>
                  <a:pt x="186453" y="167142"/>
                </a:lnTo>
                <a:lnTo>
                  <a:pt x="91395" y="167142"/>
                </a:lnTo>
                <a:lnTo>
                  <a:pt x="25030" y="101013"/>
                </a:lnTo>
                <a:lnTo>
                  <a:pt x="42454" y="84396"/>
                </a:lnTo>
                <a:lnTo>
                  <a:pt x="133399" y="84396"/>
                </a:lnTo>
                <a:lnTo>
                  <a:pt x="164576" y="53266"/>
                </a:lnTo>
                <a:lnTo>
                  <a:pt x="193748" y="53266"/>
                </a:lnTo>
                <a:lnTo>
                  <a:pt x="178743" y="30673"/>
                </a:lnTo>
                <a:lnTo>
                  <a:pt x="162321" y="17254"/>
                </a:lnTo>
                <a:lnTo>
                  <a:pt x="144110" y="7669"/>
                </a:lnTo>
                <a:lnTo>
                  <a:pt x="124706" y="1917"/>
                </a:lnTo>
                <a:lnTo>
                  <a:pt x="104703" y="0"/>
                </a:lnTo>
                <a:close/>
              </a:path>
              <a:path w="209550" h="209550">
                <a:moveTo>
                  <a:pt x="193748" y="53266"/>
                </a:moveTo>
                <a:lnTo>
                  <a:pt x="164576" y="53266"/>
                </a:lnTo>
                <a:lnTo>
                  <a:pt x="184376" y="73811"/>
                </a:lnTo>
                <a:lnTo>
                  <a:pt x="91395" y="167142"/>
                </a:lnTo>
                <a:lnTo>
                  <a:pt x="186453" y="167142"/>
                </a:lnTo>
                <a:lnTo>
                  <a:pt x="201749" y="144113"/>
                </a:lnTo>
                <a:lnTo>
                  <a:pt x="209417" y="104712"/>
                </a:lnTo>
                <a:lnTo>
                  <a:pt x="201749" y="65311"/>
                </a:lnTo>
                <a:lnTo>
                  <a:pt x="193748" y="53266"/>
                </a:lnTo>
                <a:close/>
              </a:path>
              <a:path w="209550" h="209550">
                <a:moveTo>
                  <a:pt x="133399" y="84396"/>
                </a:moveTo>
                <a:lnTo>
                  <a:pt x="42454" y="84396"/>
                </a:lnTo>
                <a:lnTo>
                  <a:pt x="88431" y="129297"/>
                </a:lnTo>
                <a:lnTo>
                  <a:pt x="133399" y="84396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2447653" y="8716102"/>
            <a:ext cx="56705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3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473861" y="8716102"/>
            <a:ext cx="56705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2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0086801" y="8418751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102212" y="0"/>
                </a:moveTo>
                <a:lnTo>
                  <a:pt x="63750" y="7484"/>
                </a:lnTo>
                <a:lnTo>
                  <a:pt x="29937" y="29937"/>
                </a:lnTo>
                <a:lnTo>
                  <a:pt x="7484" y="63749"/>
                </a:lnTo>
                <a:lnTo>
                  <a:pt x="0" y="102212"/>
                </a:lnTo>
                <a:lnTo>
                  <a:pt x="7484" y="140675"/>
                </a:lnTo>
                <a:lnTo>
                  <a:pt x="29937" y="174487"/>
                </a:lnTo>
                <a:lnTo>
                  <a:pt x="63750" y="196940"/>
                </a:lnTo>
                <a:lnTo>
                  <a:pt x="102212" y="204425"/>
                </a:lnTo>
                <a:lnTo>
                  <a:pt x="140675" y="196940"/>
                </a:lnTo>
                <a:lnTo>
                  <a:pt x="174488" y="174487"/>
                </a:lnTo>
                <a:lnTo>
                  <a:pt x="196941" y="140675"/>
                </a:lnTo>
                <a:lnTo>
                  <a:pt x="204425" y="102212"/>
                </a:lnTo>
                <a:lnTo>
                  <a:pt x="196941" y="63749"/>
                </a:lnTo>
                <a:lnTo>
                  <a:pt x="174488" y="29937"/>
                </a:lnTo>
                <a:lnTo>
                  <a:pt x="140675" y="7484"/>
                </a:lnTo>
                <a:lnTo>
                  <a:pt x="102212" y="0"/>
                </a:lnTo>
                <a:close/>
              </a:path>
            </a:pathLst>
          </a:custGeom>
          <a:solidFill>
            <a:srgbClr val="ECB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086800" y="8418751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174488" y="29937"/>
                </a:moveTo>
                <a:lnTo>
                  <a:pt x="196941" y="63750"/>
                </a:lnTo>
                <a:lnTo>
                  <a:pt x="204425" y="102212"/>
                </a:lnTo>
                <a:lnTo>
                  <a:pt x="196941" y="140675"/>
                </a:lnTo>
                <a:lnTo>
                  <a:pt x="174488" y="174488"/>
                </a:lnTo>
                <a:lnTo>
                  <a:pt x="140675" y="196941"/>
                </a:lnTo>
                <a:lnTo>
                  <a:pt x="102212" y="204425"/>
                </a:lnTo>
                <a:lnTo>
                  <a:pt x="63750" y="196941"/>
                </a:lnTo>
                <a:lnTo>
                  <a:pt x="29937" y="174488"/>
                </a:lnTo>
                <a:lnTo>
                  <a:pt x="7484" y="140675"/>
                </a:lnTo>
                <a:lnTo>
                  <a:pt x="0" y="102212"/>
                </a:lnTo>
                <a:lnTo>
                  <a:pt x="7484" y="63750"/>
                </a:lnTo>
                <a:lnTo>
                  <a:pt x="29937" y="29937"/>
                </a:lnTo>
                <a:lnTo>
                  <a:pt x="63750" y="7484"/>
                </a:lnTo>
                <a:lnTo>
                  <a:pt x="102212" y="0"/>
                </a:lnTo>
                <a:lnTo>
                  <a:pt x="140675" y="7484"/>
                </a:lnTo>
                <a:lnTo>
                  <a:pt x="174488" y="29937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399455" y="7888307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102211" y="0"/>
                </a:moveTo>
                <a:lnTo>
                  <a:pt x="63749" y="7484"/>
                </a:lnTo>
                <a:lnTo>
                  <a:pt x="29937" y="29937"/>
                </a:lnTo>
                <a:lnTo>
                  <a:pt x="7484" y="63749"/>
                </a:lnTo>
                <a:lnTo>
                  <a:pt x="0" y="102212"/>
                </a:lnTo>
                <a:lnTo>
                  <a:pt x="7484" y="140675"/>
                </a:lnTo>
                <a:lnTo>
                  <a:pt x="29937" y="174488"/>
                </a:lnTo>
                <a:lnTo>
                  <a:pt x="63749" y="196941"/>
                </a:lnTo>
                <a:lnTo>
                  <a:pt x="102211" y="204425"/>
                </a:lnTo>
                <a:lnTo>
                  <a:pt x="140672" y="196941"/>
                </a:lnTo>
                <a:lnTo>
                  <a:pt x="174484" y="174488"/>
                </a:lnTo>
                <a:lnTo>
                  <a:pt x="196942" y="140675"/>
                </a:lnTo>
                <a:lnTo>
                  <a:pt x="204428" y="102212"/>
                </a:lnTo>
                <a:lnTo>
                  <a:pt x="196942" y="63749"/>
                </a:lnTo>
                <a:lnTo>
                  <a:pt x="174484" y="29937"/>
                </a:lnTo>
                <a:lnTo>
                  <a:pt x="140672" y="7484"/>
                </a:lnTo>
                <a:lnTo>
                  <a:pt x="10221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399455" y="7888307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174488" y="29937"/>
                </a:moveTo>
                <a:lnTo>
                  <a:pt x="196941" y="63750"/>
                </a:lnTo>
                <a:lnTo>
                  <a:pt x="204425" y="102212"/>
                </a:lnTo>
                <a:lnTo>
                  <a:pt x="196941" y="140675"/>
                </a:lnTo>
                <a:lnTo>
                  <a:pt x="174488" y="174488"/>
                </a:lnTo>
                <a:lnTo>
                  <a:pt x="140675" y="196941"/>
                </a:lnTo>
                <a:lnTo>
                  <a:pt x="102212" y="204425"/>
                </a:lnTo>
                <a:lnTo>
                  <a:pt x="63750" y="196941"/>
                </a:lnTo>
                <a:lnTo>
                  <a:pt x="29937" y="174488"/>
                </a:lnTo>
                <a:lnTo>
                  <a:pt x="7484" y="140675"/>
                </a:lnTo>
                <a:lnTo>
                  <a:pt x="0" y="102212"/>
                </a:lnTo>
                <a:lnTo>
                  <a:pt x="7484" y="63750"/>
                </a:lnTo>
                <a:lnTo>
                  <a:pt x="29937" y="29937"/>
                </a:lnTo>
                <a:lnTo>
                  <a:pt x="63750" y="7484"/>
                </a:lnTo>
                <a:lnTo>
                  <a:pt x="102212" y="0"/>
                </a:lnTo>
                <a:lnTo>
                  <a:pt x="140675" y="7484"/>
                </a:lnTo>
                <a:lnTo>
                  <a:pt x="174488" y="29937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780572" y="8440534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102211" y="0"/>
                </a:moveTo>
                <a:lnTo>
                  <a:pt x="63748" y="7484"/>
                </a:lnTo>
                <a:lnTo>
                  <a:pt x="29936" y="29937"/>
                </a:lnTo>
                <a:lnTo>
                  <a:pt x="7484" y="63750"/>
                </a:lnTo>
                <a:lnTo>
                  <a:pt x="0" y="102212"/>
                </a:lnTo>
                <a:lnTo>
                  <a:pt x="7484" y="140675"/>
                </a:lnTo>
                <a:lnTo>
                  <a:pt x="29936" y="174488"/>
                </a:lnTo>
                <a:lnTo>
                  <a:pt x="63748" y="196941"/>
                </a:lnTo>
                <a:lnTo>
                  <a:pt x="102211" y="204425"/>
                </a:lnTo>
                <a:lnTo>
                  <a:pt x="140674" y="196941"/>
                </a:lnTo>
                <a:lnTo>
                  <a:pt x="174486" y="174488"/>
                </a:lnTo>
                <a:lnTo>
                  <a:pt x="196939" y="140675"/>
                </a:lnTo>
                <a:lnTo>
                  <a:pt x="204423" y="102212"/>
                </a:lnTo>
                <a:lnTo>
                  <a:pt x="196939" y="63750"/>
                </a:lnTo>
                <a:lnTo>
                  <a:pt x="174486" y="29937"/>
                </a:lnTo>
                <a:lnTo>
                  <a:pt x="140674" y="7484"/>
                </a:lnTo>
                <a:lnTo>
                  <a:pt x="10221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780572" y="8440534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174488" y="29937"/>
                </a:moveTo>
                <a:lnTo>
                  <a:pt x="196941" y="63750"/>
                </a:lnTo>
                <a:lnTo>
                  <a:pt x="204425" y="102212"/>
                </a:lnTo>
                <a:lnTo>
                  <a:pt x="196941" y="140675"/>
                </a:lnTo>
                <a:lnTo>
                  <a:pt x="174488" y="174488"/>
                </a:lnTo>
                <a:lnTo>
                  <a:pt x="140675" y="196941"/>
                </a:lnTo>
                <a:lnTo>
                  <a:pt x="102212" y="204425"/>
                </a:lnTo>
                <a:lnTo>
                  <a:pt x="63750" y="196941"/>
                </a:lnTo>
                <a:lnTo>
                  <a:pt x="29937" y="174488"/>
                </a:lnTo>
                <a:lnTo>
                  <a:pt x="7484" y="140675"/>
                </a:lnTo>
                <a:lnTo>
                  <a:pt x="0" y="102212"/>
                </a:lnTo>
                <a:lnTo>
                  <a:pt x="7484" y="63750"/>
                </a:lnTo>
                <a:lnTo>
                  <a:pt x="29937" y="29937"/>
                </a:lnTo>
                <a:lnTo>
                  <a:pt x="63750" y="7484"/>
                </a:lnTo>
                <a:lnTo>
                  <a:pt x="102212" y="0"/>
                </a:lnTo>
                <a:lnTo>
                  <a:pt x="140675" y="7484"/>
                </a:lnTo>
                <a:lnTo>
                  <a:pt x="174488" y="29937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243613" y="8083180"/>
            <a:ext cx="203835" cy="345440"/>
          </a:xfrm>
          <a:custGeom>
            <a:avLst/>
            <a:gdLst/>
            <a:ahLst/>
            <a:cxnLst/>
            <a:rect l="l" t="t" r="r" b="b"/>
            <a:pathLst>
              <a:path w="203834" h="345440">
                <a:moveTo>
                  <a:pt x="0" y="345150"/>
                </a:moveTo>
                <a:lnTo>
                  <a:pt x="203438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562798" y="8079094"/>
            <a:ext cx="259079" cy="375285"/>
          </a:xfrm>
          <a:custGeom>
            <a:avLst/>
            <a:gdLst/>
            <a:ahLst/>
            <a:cxnLst/>
            <a:rect l="l" t="t" r="r" b="b"/>
            <a:pathLst>
              <a:path w="259079" h="375284">
                <a:moveTo>
                  <a:pt x="0" y="0"/>
                </a:moveTo>
                <a:lnTo>
                  <a:pt x="258923" y="375174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296489" y="8524338"/>
            <a:ext cx="479425" cy="15240"/>
          </a:xfrm>
          <a:custGeom>
            <a:avLst/>
            <a:gdLst/>
            <a:ahLst/>
            <a:cxnLst/>
            <a:rect l="l" t="t" r="r" b="b"/>
            <a:pathLst>
              <a:path w="479425" h="15240">
                <a:moveTo>
                  <a:pt x="0" y="0"/>
                </a:moveTo>
                <a:lnTo>
                  <a:pt x="478892" y="15036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918756" y="7860816"/>
            <a:ext cx="1240155" cy="862330"/>
          </a:xfrm>
          <a:custGeom>
            <a:avLst/>
            <a:gdLst/>
            <a:ahLst/>
            <a:cxnLst/>
            <a:rect l="l" t="t" r="r" b="b"/>
            <a:pathLst>
              <a:path w="1240154" h="862329">
                <a:moveTo>
                  <a:pt x="619875" y="0"/>
                </a:moveTo>
                <a:lnTo>
                  <a:pt x="0" y="329189"/>
                </a:lnTo>
                <a:lnTo>
                  <a:pt x="236769" y="861830"/>
                </a:lnTo>
                <a:lnTo>
                  <a:pt x="1002973" y="861830"/>
                </a:lnTo>
                <a:lnTo>
                  <a:pt x="1239741" y="329189"/>
                </a:lnTo>
                <a:lnTo>
                  <a:pt x="619875" y="0"/>
                </a:lnTo>
                <a:close/>
              </a:path>
            </a:pathLst>
          </a:custGeom>
          <a:solidFill>
            <a:srgbClr val="F8BA00">
              <a:alpha val="717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10259238" y="8684690"/>
            <a:ext cx="56705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1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1293734" y="8335523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81564" y="0"/>
                </a:moveTo>
                <a:lnTo>
                  <a:pt x="50870" y="5972"/>
                </a:lnTo>
                <a:lnTo>
                  <a:pt x="23889" y="23890"/>
                </a:lnTo>
                <a:lnTo>
                  <a:pt x="5972" y="50873"/>
                </a:lnTo>
                <a:lnTo>
                  <a:pt x="0" y="81567"/>
                </a:lnTo>
                <a:lnTo>
                  <a:pt x="5972" y="112260"/>
                </a:lnTo>
                <a:lnTo>
                  <a:pt x="23889" y="139243"/>
                </a:lnTo>
                <a:lnTo>
                  <a:pt x="50870" y="157161"/>
                </a:lnTo>
                <a:lnTo>
                  <a:pt x="81564" y="163134"/>
                </a:lnTo>
                <a:lnTo>
                  <a:pt x="112259" y="157161"/>
                </a:lnTo>
                <a:lnTo>
                  <a:pt x="139247" y="139243"/>
                </a:lnTo>
                <a:lnTo>
                  <a:pt x="157164" y="112260"/>
                </a:lnTo>
                <a:lnTo>
                  <a:pt x="163136" y="81567"/>
                </a:lnTo>
                <a:lnTo>
                  <a:pt x="157164" y="50873"/>
                </a:lnTo>
                <a:lnTo>
                  <a:pt x="139247" y="23890"/>
                </a:lnTo>
                <a:lnTo>
                  <a:pt x="112259" y="5972"/>
                </a:lnTo>
                <a:lnTo>
                  <a:pt x="81564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293729" y="8335524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39243" y="23890"/>
                </a:moveTo>
                <a:lnTo>
                  <a:pt x="157161" y="50873"/>
                </a:lnTo>
                <a:lnTo>
                  <a:pt x="163133" y="81566"/>
                </a:lnTo>
                <a:lnTo>
                  <a:pt x="157161" y="112260"/>
                </a:lnTo>
                <a:lnTo>
                  <a:pt x="139243" y="139243"/>
                </a:lnTo>
                <a:lnTo>
                  <a:pt x="112260" y="157161"/>
                </a:lnTo>
                <a:lnTo>
                  <a:pt x="81566" y="163133"/>
                </a:lnTo>
                <a:lnTo>
                  <a:pt x="50873" y="157161"/>
                </a:lnTo>
                <a:lnTo>
                  <a:pt x="23890" y="139243"/>
                </a:lnTo>
                <a:lnTo>
                  <a:pt x="5972" y="112260"/>
                </a:lnTo>
                <a:lnTo>
                  <a:pt x="0" y="81566"/>
                </a:lnTo>
                <a:lnTo>
                  <a:pt x="5972" y="50873"/>
                </a:lnTo>
                <a:lnTo>
                  <a:pt x="23890" y="23890"/>
                </a:lnTo>
                <a:lnTo>
                  <a:pt x="50873" y="5972"/>
                </a:lnTo>
                <a:lnTo>
                  <a:pt x="81566" y="0"/>
                </a:lnTo>
                <a:lnTo>
                  <a:pt x="112260" y="5972"/>
                </a:lnTo>
                <a:lnTo>
                  <a:pt x="139243" y="2389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677994" y="7938696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81564" y="0"/>
                </a:moveTo>
                <a:lnTo>
                  <a:pt x="50870" y="5972"/>
                </a:lnTo>
                <a:lnTo>
                  <a:pt x="23889" y="23890"/>
                </a:lnTo>
                <a:lnTo>
                  <a:pt x="5972" y="50873"/>
                </a:lnTo>
                <a:lnTo>
                  <a:pt x="0" y="81567"/>
                </a:lnTo>
                <a:lnTo>
                  <a:pt x="5972" y="112261"/>
                </a:lnTo>
                <a:lnTo>
                  <a:pt x="23889" y="139243"/>
                </a:lnTo>
                <a:lnTo>
                  <a:pt x="50870" y="157161"/>
                </a:lnTo>
                <a:lnTo>
                  <a:pt x="81564" y="163133"/>
                </a:lnTo>
                <a:lnTo>
                  <a:pt x="112259" y="157161"/>
                </a:lnTo>
                <a:lnTo>
                  <a:pt x="139247" y="139243"/>
                </a:lnTo>
                <a:lnTo>
                  <a:pt x="157164" y="112261"/>
                </a:lnTo>
                <a:lnTo>
                  <a:pt x="163136" y="81567"/>
                </a:lnTo>
                <a:lnTo>
                  <a:pt x="157164" y="50873"/>
                </a:lnTo>
                <a:lnTo>
                  <a:pt x="139247" y="23890"/>
                </a:lnTo>
                <a:lnTo>
                  <a:pt x="112259" y="5972"/>
                </a:lnTo>
                <a:lnTo>
                  <a:pt x="81564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677990" y="7938696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39243" y="23890"/>
                </a:moveTo>
                <a:lnTo>
                  <a:pt x="157161" y="50873"/>
                </a:lnTo>
                <a:lnTo>
                  <a:pt x="163133" y="81566"/>
                </a:lnTo>
                <a:lnTo>
                  <a:pt x="157161" y="112260"/>
                </a:lnTo>
                <a:lnTo>
                  <a:pt x="139243" y="139243"/>
                </a:lnTo>
                <a:lnTo>
                  <a:pt x="112260" y="157161"/>
                </a:lnTo>
                <a:lnTo>
                  <a:pt x="81566" y="163133"/>
                </a:lnTo>
                <a:lnTo>
                  <a:pt x="50873" y="157161"/>
                </a:lnTo>
                <a:lnTo>
                  <a:pt x="23890" y="139243"/>
                </a:lnTo>
                <a:lnTo>
                  <a:pt x="5972" y="112260"/>
                </a:lnTo>
                <a:lnTo>
                  <a:pt x="0" y="81566"/>
                </a:lnTo>
                <a:lnTo>
                  <a:pt x="5972" y="50873"/>
                </a:lnTo>
                <a:lnTo>
                  <a:pt x="23890" y="23890"/>
                </a:lnTo>
                <a:lnTo>
                  <a:pt x="50873" y="5972"/>
                </a:lnTo>
                <a:lnTo>
                  <a:pt x="81566" y="0"/>
                </a:lnTo>
                <a:lnTo>
                  <a:pt x="112260" y="5972"/>
                </a:lnTo>
                <a:lnTo>
                  <a:pt x="139243" y="2389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435662" y="8082596"/>
            <a:ext cx="264160" cy="272415"/>
          </a:xfrm>
          <a:custGeom>
            <a:avLst/>
            <a:gdLst/>
            <a:ahLst/>
            <a:cxnLst/>
            <a:rect l="l" t="t" r="r" b="b"/>
            <a:pathLst>
              <a:path w="264159" h="272415">
                <a:moveTo>
                  <a:pt x="0" y="272162"/>
                </a:moveTo>
                <a:lnTo>
                  <a:pt x="263544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829765" y="8071382"/>
            <a:ext cx="250190" cy="182245"/>
          </a:xfrm>
          <a:custGeom>
            <a:avLst/>
            <a:gdLst/>
            <a:ahLst/>
            <a:cxnLst/>
            <a:rect l="l" t="t" r="r" b="b"/>
            <a:pathLst>
              <a:path w="250190" h="182245">
                <a:moveTo>
                  <a:pt x="250059" y="182084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068412" y="8222986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81568" y="0"/>
                </a:moveTo>
                <a:lnTo>
                  <a:pt x="50872" y="5972"/>
                </a:lnTo>
                <a:lnTo>
                  <a:pt x="23889" y="23890"/>
                </a:lnTo>
                <a:lnTo>
                  <a:pt x="5972" y="50873"/>
                </a:lnTo>
                <a:lnTo>
                  <a:pt x="0" y="81566"/>
                </a:lnTo>
                <a:lnTo>
                  <a:pt x="5972" y="112260"/>
                </a:lnTo>
                <a:lnTo>
                  <a:pt x="23889" y="139243"/>
                </a:lnTo>
                <a:lnTo>
                  <a:pt x="50872" y="157161"/>
                </a:lnTo>
                <a:lnTo>
                  <a:pt x="81568" y="163133"/>
                </a:lnTo>
                <a:lnTo>
                  <a:pt x="112263" y="157161"/>
                </a:lnTo>
                <a:lnTo>
                  <a:pt x="139247" y="139243"/>
                </a:lnTo>
                <a:lnTo>
                  <a:pt x="157164" y="112260"/>
                </a:lnTo>
                <a:lnTo>
                  <a:pt x="163136" y="81566"/>
                </a:lnTo>
                <a:lnTo>
                  <a:pt x="157164" y="50873"/>
                </a:lnTo>
                <a:lnTo>
                  <a:pt x="139247" y="23890"/>
                </a:lnTo>
                <a:lnTo>
                  <a:pt x="112263" y="5972"/>
                </a:lnTo>
                <a:lnTo>
                  <a:pt x="81568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068417" y="8222986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39243" y="23890"/>
                </a:moveTo>
                <a:lnTo>
                  <a:pt x="157161" y="50873"/>
                </a:lnTo>
                <a:lnTo>
                  <a:pt x="163133" y="81566"/>
                </a:lnTo>
                <a:lnTo>
                  <a:pt x="157161" y="112260"/>
                </a:lnTo>
                <a:lnTo>
                  <a:pt x="139243" y="139243"/>
                </a:lnTo>
                <a:lnTo>
                  <a:pt x="112260" y="157161"/>
                </a:lnTo>
                <a:lnTo>
                  <a:pt x="81566" y="163133"/>
                </a:lnTo>
                <a:lnTo>
                  <a:pt x="50873" y="157161"/>
                </a:lnTo>
                <a:lnTo>
                  <a:pt x="23890" y="139243"/>
                </a:lnTo>
                <a:lnTo>
                  <a:pt x="5972" y="112260"/>
                </a:lnTo>
                <a:lnTo>
                  <a:pt x="0" y="81566"/>
                </a:lnTo>
                <a:lnTo>
                  <a:pt x="5972" y="50873"/>
                </a:lnTo>
                <a:lnTo>
                  <a:pt x="23890" y="23890"/>
                </a:lnTo>
                <a:lnTo>
                  <a:pt x="50873" y="5972"/>
                </a:lnTo>
                <a:lnTo>
                  <a:pt x="81566" y="0"/>
                </a:lnTo>
                <a:lnTo>
                  <a:pt x="112260" y="5972"/>
                </a:lnTo>
                <a:lnTo>
                  <a:pt x="139243" y="2389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461305" y="8317038"/>
            <a:ext cx="603250" cy="87630"/>
          </a:xfrm>
          <a:custGeom>
            <a:avLst/>
            <a:gdLst/>
            <a:ahLst/>
            <a:cxnLst/>
            <a:rect l="l" t="t" r="r" b="b"/>
            <a:pathLst>
              <a:path w="603250" h="87629">
                <a:moveTo>
                  <a:pt x="602734" y="0"/>
                </a:moveTo>
                <a:lnTo>
                  <a:pt x="0" y="87558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145430" y="7944159"/>
            <a:ext cx="1136015" cy="695325"/>
          </a:xfrm>
          <a:custGeom>
            <a:avLst/>
            <a:gdLst/>
            <a:ahLst/>
            <a:cxnLst/>
            <a:rect l="l" t="t" r="r" b="b"/>
            <a:pathLst>
              <a:path w="1136015" h="695325">
                <a:moveTo>
                  <a:pt x="567783" y="0"/>
                </a:moveTo>
                <a:lnTo>
                  <a:pt x="0" y="265521"/>
                </a:lnTo>
                <a:lnTo>
                  <a:pt x="216872" y="695145"/>
                </a:lnTo>
                <a:lnTo>
                  <a:pt x="918684" y="695145"/>
                </a:lnTo>
                <a:lnTo>
                  <a:pt x="1135557" y="265521"/>
                </a:lnTo>
                <a:lnTo>
                  <a:pt x="567783" y="0"/>
                </a:lnTo>
                <a:close/>
              </a:path>
            </a:pathLst>
          </a:custGeom>
          <a:solidFill>
            <a:srgbClr val="61D836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2248339" y="7842684"/>
            <a:ext cx="895350" cy="795655"/>
          </a:xfrm>
          <a:custGeom>
            <a:avLst/>
            <a:gdLst/>
            <a:ahLst/>
            <a:cxnLst/>
            <a:rect l="l" t="t" r="r" b="b"/>
            <a:pathLst>
              <a:path w="895350" h="795654">
                <a:moveTo>
                  <a:pt x="447389" y="0"/>
                </a:moveTo>
                <a:lnTo>
                  <a:pt x="0" y="303769"/>
                </a:lnTo>
                <a:lnTo>
                  <a:pt x="170884" y="795279"/>
                </a:lnTo>
                <a:lnTo>
                  <a:pt x="723883" y="795279"/>
                </a:lnTo>
                <a:lnTo>
                  <a:pt x="894768" y="303769"/>
                </a:lnTo>
                <a:lnTo>
                  <a:pt x="447389" y="0"/>
                </a:lnTo>
                <a:close/>
              </a:path>
            </a:pathLst>
          </a:custGeom>
          <a:solidFill>
            <a:srgbClr val="00A2FF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2614207" y="8453770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67096" y="0"/>
                </a:moveTo>
                <a:lnTo>
                  <a:pt x="41847" y="4913"/>
                </a:lnTo>
                <a:lnTo>
                  <a:pt x="19648" y="19652"/>
                </a:lnTo>
                <a:lnTo>
                  <a:pt x="4912" y="41848"/>
                </a:lnTo>
                <a:lnTo>
                  <a:pt x="0" y="67096"/>
                </a:lnTo>
                <a:lnTo>
                  <a:pt x="4912" y="92344"/>
                </a:lnTo>
                <a:lnTo>
                  <a:pt x="19648" y="114539"/>
                </a:lnTo>
                <a:lnTo>
                  <a:pt x="41847" y="129278"/>
                </a:lnTo>
                <a:lnTo>
                  <a:pt x="67096" y="134191"/>
                </a:lnTo>
                <a:lnTo>
                  <a:pt x="92342" y="129278"/>
                </a:lnTo>
                <a:lnTo>
                  <a:pt x="114535" y="114539"/>
                </a:lnTo>
                <a:lnTo>
                  <a:pt x="129278" y="92344"/>
                </a:lnTo>
                <a:lnTo>
                  <a:pt x="134192" y="67096"/>
                </a:lnTo>
                <a:lnTo>
                  <a:pt x="129278" y="41848"/>
                </a:lnTo>
                <a:lnTo>
                  <a:pt x="114535" y="19652"/>
                </a:lnTo>
                <a:lnTo>
                  <a:pt x="92342" y="4913"/>
                </a:lnTo>
                <a:lnTo>
                  <a:pt x="6709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2614212" y="8453770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14539" y="19651"/>
                </a:moveTo>
                <a:lnTo>
                  <a:pt x="129278" y="41847"/>
                </a:lnTo>
                <a:lnTo>
                  <a:pt x="134191" y="67095"/>
                </a:lnTo>
                <a:lnTo>
                  <a:pt x="129278" y="92343"/>
                </a:lnTo>
                <a:lnTo>
                  <a:pt x="114539" y="114539"/>
                </a:lnTo>
                <a:lnTo>
                  <a:pt x="92343" y="129278"/>
                </a:lnTo>
                <a:lnTo>
                  <a:pt x="67095" y="134191"/>
                </a:lnTo>
                <a:lnTo>
                  <a:pt x="41847" y="129278"/>
                </a:lnTo>
                <a:lnTo>
                  <a:pt x="19651" y="114539"/>
                </a:lnTo>
                <a:lnTo>
                  <a:pt x="4912" y="92343"/>
                </a:lnTo>
                <a:lnTo>
                  <a:pt x="0" y="67095"/>
                </a:lnTo>
                <a:lnTo>
                  <a:pt x="4912" y="41847"/>
                </a:lnTo>
                <a:lnTo>
                  <a:pt x="19651" y="19651"/>
                </a:lnTo>
                <a:lnTo>
                  <a:pt x="41847" y="4912"/>
                </a:lnTo>
                <a:lnTo>
                  <a:pt x="67095" y="0"/>
                </a:lnTo>
                <a:lnTo>
                  <a:pt x="92343" y="4912"/>
                </a:lnTo>
                <a:lnTo>
                  <a:pt x="114539" y="19651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2267003" y="8173229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67097" y="0"/>
                </a:moveTo>
                <a:lnTo>
                  <a:pt x="41847" y="4912"/>
                </a:lnTo>
                <a:lnTo>
                  <a:pt x="19648" y="19651"/>
                </a:lnTo>
                <a:lnTo>
                  <a:pt x="4912" y="41847"/>
                </a:lnTo>
                <a:lnTo>
                  <a:pt x="0" y="67095"/>
                </a:lnTo>
                <a:lnTo>
                  <a:pt x="4912" y="92343"/>
                </a:lnTo>
                <a:lnTo>
                  <a:pt x="19648" y="114539"/>
                </a:lnTo>
                <a:lnTo>
                  <a:pt x="41847" y="129278"/>
                </a:lnTo>
                <a:lnTo>
                  <a:pt x="67097" y="134191"/>
                </a:lnTo>
                <a:lnTo>
                  <a:pt x="92347" y="129278"/>
                </a:lnTo>
                <a:lnTo>
                  <a:pt x="114546" y="114539"/>
                </a:lnTo>
                <a:lnTo>
                  <a:pt x="129282" y="92343"/>
                </a:lnTo>
                <a:lnTo>
                  <a:pt x="134194" y="67095"/>
                </a:lnTo>
                <a:lnTo>
                  <a:pt x="129282" y="41847"/>
                </a:lnTo>
                <a:lnTo>
                  <a:pt x="114546" y="19651"/>
                </a:lnTo>
                <a:lnTo>
                  <a:pt x="92347" y="4912"/>
                </a:lnTo>
                <a:lnTo>
                  <a:pt x="67097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267008" y="8173229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14539" y="19651"/>
                </a:moveTo>
                <a:lnTo>
                  <a:pt x="129278" y="41847"/>
                </a:lnTo>
                <a:lnTo>
                  <a:pt x="134191" y="67095"/>
                </a:lnTo>
                <a:lnTo>
                  <a:pt x="129278" y="92343"/>
                </a:lnTo>
                <a:lnTo>
                  <a:pt x="114539" y="114539"/>
                </a:lnTo>
                <a:lnTo>
                  <a:pt x="92343" y="129278"/>
                </a:lnTo>
                <a:lnTo>
                  <a:pt x="67095" y="134191"/>
                </a:lnTo>
                <a:lnTo>
                  <a:pt x="41847" y="129278"/>
                </a:lnTo>
                <a:lnTo>
                  <a:pt x="19651" y="114539"/>
                </a:lnTo>
                <a:lnTo>
                  <a:pt x="4912" y="92343"/>
                </a:lnTo>
                <a:lnTo>
                  <a:pt x="0" y="67095"/>
                </a:lnTo>
                <a:lnTo>
                  <a:pt x="4912" y="41847"/>
                </a:lnTo>
                <a:lnTo>
                  <a:pt x="19651" y="19651"/>
                </a:lnTo>
                <a:lnTo>
                  <a:pt x="41847" y="4912"/>
                </a:lnTo>
                <a:lnTo>
                  <a:pt x="67095" y="0"/>
                </a:lnTo>
                <a:lnTo>
                  <a:pt x="92343" y="4912"/>
                </a:lnTo>
                <a:lnTo>
                  <a:pt x="114539" y="19651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2632625" y="7892686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67096" y="0"/>
                </a:moveTo>
                <a:lnTo>
                  <a:pt x="41847" y="4912"/>
                </a:lnTo>
                <a:lnTo>
                  <a:pt x="19648" y="19651"/>
                </a:lnTo>
                <a:lnTo>
                  <a:pt x="4912" y="41847"/>
                </a:lnTo>
                <a:lnTo>
                  <a:pt x="0" y="67095"/>
                </a:lnTo>
                <a:lnTo>
                  <a:pt x="4912" y="92343"/>
                </a:lnTo>
                <a:lnTo>
                  <a:pt x="19648" y="114538"/>
                </a:lnTo>
                <a:lnTo>
                  <a:pt x="41847" y="129278"/>
                </a:lnTo>
                <a:lnTo>
                  <a:pt x="67096" y="134191"/>
                </a:lnTo>
                <a:lnTo>
                  <a:pt x="92342" y="129278"/>
                </a:lnTo>
                <a:lnTo>
                  <a:pt x="114535" y="114538"/>
                </a:lnTo>
                <a:lnTo>
                  <a:pt x="129278" y="92343"/>
                </a:lnTo>
                <a:lnTo>
                  <a:pt x="134192" y="67095"/>
                </a:lnTo>
                <a:lnTo>
                  <a:pt x="129278" y="41847"/>
                </a:lnTo>
                <a:lnTo>
                  <a:pt x="114535" y="19651"/>
                </a:lnTo>
                <a:lnTo>
                  <a:pt x="92342" y="4912"/>
                </a:lnTo>
                <a:lnTo>
                  <a:pt x="67096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632620" y="7892686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14539" y="19651"/>
                </a:moveTo>
                <a:lnTo>
                  <a:pt x="129278" y="41847"/>
                </a:lnTo>
                <a:lnTo>
                  <a:pt x="134191" y="67095"/>
                </a:lnTo>
                <a:lnTo>
                  <a:pt x="129278" y="92343"/>
                </a:lnTo>
                <a:lnTo>
                  <a:pt x="114539" y="114539"/>
                </a:lnTo>
                <a:lnTo>
                  <a:pt x="92343" y="129278"/>
                </a:lnTo>
                <a:lnTo>
                  <a:pt x="67095" y="134191"/>
                </a:lnTo>
                <a:lnTo>
                  <a:pt x="41847" y="129278"/>
                </a:lnTo>
                <a:lnTo>
                  <a:pt x="19651" y="114539"/>
                </a:lnTo>
                <a:lnTo>
                  <a:pt x="4912" y="92343"/>
                </a:lnTo>
                <a:lnTo>
                  <a:pt x="0" y="67095"/>
                </a:lnTo>
                <a:lnTo>
                  <a:pt x="4912" y="41847"/>
                </a:lnTo>
                <a:lnTo>
                  <a:pt x="19651" y="19651"/>
                </a:lnTo>
                <a:lnTo>
                  <a:pt x="41847" y="4912"/>
                </a:lnTo>
                <a:lnTo>
                  <a:pt x="67095" y="0"/>
                </a:lnTo>
                <a:lnTo>
                  <a:pt x="92343" y="4912"/>
                </a:lnTo>
                <a:lnTo>
                  <a:pt x="114539" y="19651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390250" y="8285697"/>
            <a:ext cx="234950" cy="189865"/>
          </a:xfrm>
          <a:custGeom>
            <a:avLst/>
            <a:gdLst/>
            <a:ahLst/>
            <a:cxnLst/>
            <a:rect l="l" t="t" r="r" b="b"/>
            <a:pathLst>
              <a:path w="234950" h="189865">
                <a:moveTo>
                  <a:pt x="234857" y="189766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391402" y="8003755"/>
            <a:ext cx="251460" cy="193040"/>
          </a:xfrm>
          <a:custGeom>
            <a:avLst/>
            <a:gdLst/>
            <a:ahLst/>
            <a:cxnLst/>
            <a:rect l="l" t="t" r="r" b="b"/>
            <a:pathLst>
              <a:path w="251459" h="193040">
                <a:moveTo>
                  <a:pt x="0" y="192600"/>
                </a:moveTo>
                <a:lnTo>
                  <a:pt x="251007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2744334" y="8373552"/>
            <a:ext cx="199390" cy="112395"/>
          </a:xfrm>
          <a:custGeom>
            <a:avLst/>
            <a:gdLst/>
            <a:ahLst/>
            <a:cxnLst/>
            <a:rect l="l" t="t" r="r" b="b"/>
            <a:pathLst>
              <a:path w="199390" h="112395">
                <a:moveTo>
                  <a:pt x="0" y="111858"/>
                </a:moveTo>
                <a:lnTo>
                  <a:pt x="198839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2683676" y="8032043"/>
            <a:ext cx="13970" cy="416559"/>
          </a:xfrm>
          <a:custGeom>
            <a:avLst/>
            <a:gdLst/>
            <a:ahLst/>
            <a:cxnLst/>
            <a:rect l="l" t="t" r="r" b="b"/>
            <a:pathLst>
              <a:path w="13970" h="416559">
                <a:moveTo>
                  <a:pt x="13670" y="0"/>
                </a:moveTo>
                <a:lnTo>
                  <a:pt x="0" y="416531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2939110" y="8270994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67096" y="0"/>
                </a:moveTo>
                <a:lnTo>
                  <a:pt x="41849" y="4912"/>
                </a:lnTo>
                <a:lnTo>
                  <a:pt x="19656" y="19651"/>
                </a:lnTo>
                <a:lnTo>
                  <a:pt x="4914" y="41847"/>
                </a:lnTo>
                <a:lnTo>
                  <a:pt x="0" y="67095"/>
                </a:lnTo>
                <a:lnTo>
                  <a:pt x="4914" y="92343"/>
                </a:lnTo>
                <a:lnTo>
                  <a:pt x="19656" y="114538"/>
                </a:lnTo>
                <a:lnTo>
                  <a:pt x="41849" y="129278"/>
                </a:lnTo>
                <a:lnTo>
                  <a:pt x="67096" y="134191"/>
                </a:lnTo>
                <a:lnTo>
                  <a:pt x="92344" y="129278"/>
                </a:lnTo>
                <a:lnTo>
                  <a:pt x="114543" y="114538"/>
                </a:lnTo>
                <a:lnTo>
                  <a:pt x="129280" y="92343"/>
                </a:lnTo>
                <a:lnTo>
                  <a:pt x="134192" y="67095"/>
                </a:lnTo>
                <a:lnTo>
                  <a:pt x="129280" y="41847"/>
                </a:lnTo>
                <a:lnTo>
                  <a:pt x="114543" y="19651"/>
                </a:lnTo>
                <a:lnTo>
                  <a:pt x="92344" y="4912"/>
                </a:lnTo>
                <a:lnTo>
                  <a:pt x="6709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2939114" y="8270994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114539" y="19651"/>
                </a:moveTo>
                <a:lnTo>
                  <a:pt x="129278" y="41847"/>
                </a:lnTo>
                <a:lnTo>
                  <a:pt x="134191" y="67095"/>
                </a:lnTo>
                <a:lnTo>
                  <a:pt x="129278" y="92343"/>
                </a:lnTo>
                <a:lnTo>
                  <a:pt x="114539" y="114539"/>
                </a:lnTo>
                <a:lnTo>
                  <a:pt x="92343" y="129278"/>
                </a:lnTo>
                <a:lnTo>
                  <a:pt x="67095" y="134191"/>
                </a:lnTo>
                <a:lnTo>
                  <a:pt x="41847" y="129278"/>
                </a:lnTo>
                <a:lnTo>
                  <a:pt x="19651" y="114539"/>
                </a:lnTo>
                <a:lnTo>
                  <a:pt x="4912" y="92343"/>
                </a:lnTo>
                <a:lnTo>
                  <a:pt x="0" y="67095"/>
                </a:lnTo>
                <a:lnTo>
                  <a:pt x="4912" y="41847"/>
                </a:lnTo>
                <a:lnTo>
                  <a:pt x="19651" y="19651"/>
                </a:lnTo>
                <a:lnTo>
                  <a:pt x="41847" y="4912"/>
                </a:lnTo>
                <a:lnTo>
                  <a:pt x="67095" y="0"/>
                </a:lnTo>
                <a:lnTo>
                  <a:pt x="92343" y="4912"/>
                </a:lnTo>
                <a:lnTo>
                  <a:pt x="114539" y="19651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2745161" y="8015877"/>
            <a:ext cx="215900" cy="266700"/>
          </a:xfrm>
          <a:custGeom>
            <a:avLst/>
            <a:gdLst/>
            <a:ahLst/>
            <a:cxnLst/>
            <a:rect l="l" t="t" r="r" b="b"/>
            <a:pathLst>
              <a:path w="215900" h="266700">
                <a:moveTo>
                  <a:pt x="215568" y="266081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15400442" y="6276386"/>
            <a:ext cx="56705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3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4520888" y="6244973"/>
            <a:ext cx="56705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2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3681795" y="6084671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91" y="0"/>
                </a:moveTo>
                <a:lnTo>
                  <a:pt x="29182" y="3426"/>
                </a:lnTo>
                <a:lnTo>
                  <a:pt x="13703" y="13704"/>
                </a:lnTo>
                <a:lnTo>
                  <a:pt x="3425" y="29183"/>
                </a:lnTo>
                <a:lnTo>
                  <a:pt x="0" y="46790"/>
                </a:lnTo>
                <a:lnTo>
                  <a:pt x="3425" y="64397"/>
                </a:lnTo>
                <a:lnTo>
                  <a:pt x="13703" y="79875"/>
                </a:lnTo>
                <a:lnTo>
                  <a:pt x="29182" y="90153"/>
                </a:lnTo>
                <a:lnTo>
                  <a:pt x="46791" y="93579"/>
                </a:lnTo>
                <a:lnTo>
                  <a:pt x="64400" y="90153"/>
                </a:lnTo>
                <a:lnTo>
                  <a:pt x="79879" y="79875"/>
                </a:lnTo>
                <a:lnTo>
                  <a:pt x="90157" y="64397"/>
                </a:lnTo>
                <a:lnTo>
                  <a:pt x="93583" y="46790"/>
                </a:lnTo>
                <a:lnTo>
                  <a:pt x="90157" y="29183"/>
                </a:lnTo>
                <a:lnTo>
                  <a:pt x="79879" y="13704"/>
                </a:lnTo>
                <a:lnTo>
                  <a:pt x="64400" y="3426"/>
                </a:lnTo>
                <a:lnTo>
                  <a:pt x="46791" y="0"/>
                </a:lnTo>
                <a:close/>
              </a:path>
            </a:pathLst>
          </a:custGeom>
          <a:solidFill>
            <a:srgbClr val="ECB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3681792" y="6084671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824922" y="5841851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86" y="0"/>
                </a:moveTo>
                <a:lnTo>
                  <a:pt x="29181" y="3426"/>
                </a:lnTo>
                <a:lnTo>
                  <a:pt x="13703" y="13704"/>
                </a:lnTo>
                <a:lnTo>
                  <a:pt x="3425" y="29182"/>
                </a:lnTo>
                <a:lnTo>
                  <a:pt x="0" y="46789"/>
                </a:lnTo>
                <a:lnTo>
                  <a:pt x="3425" y="64396"/>
                </a:lnTo>
                <a:lnTo>
                  <a:pt x="13703" y="79875"/>
                </a:lnTo>
                <a:lnTo>
                  <a:pt x="29181" y="90153"/>
                </a:lnTo>
                <a:lnTo>
                  <a:pt x="46786" y="93579"/>
                </a:lnTo>
                <a:lnTo>
                  <a:pt x="64392" y="90153"/>
                </a:lnTo>
                <a:lnTo>
                  <a:pt x="79869" y="79875"/>
                </a:lnTo>
                <a:lnTo>
                  <a:pt x="90147" y="64396"/>
                </a:lnTo>
                <a:lnTo>
                  <a:pt x="93573" y="46789"/>
                </a:lnTo>
                <a:lnTo>
                  <a:pt x="90147" y="29182"/>
                </a:lnTo>
                <a:lnTo>
                  <a:pt x="79869" y="13704"/>
                </a:lnTo>
                <a:lnTo>
                  <a:pt x="64392" y="3426"/>
                </a:lnTo>
                <a:lnTo>
                  <a:pt x="467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824918" y="5841851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999379" y="6094643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94" y="0"/>
                </a:moveTo>
                <a:lnTo>
                  <a:pt x="29188" y="3426"/>
                </a:lnTo>
                <a:lnTo>
                  <a:pt x="13711" y="13704"/>
                </a:lnTo>
                <a:lnTo>
                  <a:pt x="3427" y="29182"/>
                </a:lnTo>
                <a:lnTo>
                  <a:pt x="0" y="46789"/>
                </a:lnTo>
                <a:lnTo>
                  <a:pt x="3427" y="64396"/>
                </a:lnTo>
                <a:lnTo>
                  <a:pt x="13711" y="79875"/>
                </a:lnTo>
                <a:lnTo>
                  <a:pt x="29188" y="90153"/>
                </a:lnTo>
                <a:lnTo>
                  <a:pt x="46794" y="93579"/>
                </a:lnTo>
                <a:lnTo>
                  <a:pt x="64399" y="90153"/>
                </a:lnTo>
                <a:lnTo>
                  <a:pt x="79877" y="79875"/>
                </a:lnTo>
                <a:lnTo>
                  <a:pt x="90154" y="64396"/>
                </a:lnTo>
                <a:lnTo>
                  <a:pt x="93580" y="46789"/>
                </a:lnTo>
                <a:lnTo>
                  <a:pt x="90154" y="29182"/>
                </a:lnTo>
                <a:lnTo>
                  <a:pt x="79877" y="13704"/>
                </a:lnTo>
                <a:lnTo>
                  <a:pt x="64399" y="3426"/>
                </a:lnTo>
                <a:lnTo>
                  <a:pt x="46794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3999385" y="6094642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3754952" y="5933377"/>
            <a:ext cx="90805" cy="153670"/>
          </a:xfrm>
          <a:custGeom>
            <a:avLst/>
            <a:gdLst/>
            <a:ahLst/>
            <a:cxnLst/>
            <a:rect l="l" t="t" r="r" b="b"/>
            <a:pathLst>
              <a:path w="90805" h="153670">
                <a:moveTo>
                  <a:pt x="0" y="153348"/>
                </a:moveTo>
                <a:lnTo>
                  <a:pt x="90386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3901188" y="5931353"/>
            <a:ext cx="115570" cy="167640"/>
          </a:xfrm>
          <a:custGeom>
            <a:avLst/>
            <a:gdLst/>
            <a:ahLst/>
            <a:cxnLst/>
            <a:rect l="l" t="t" r="r" b="b"/>
            <a:pathLst>
              <a:path w="115569" h="167639">
                <a:moveTo>
                  <a:pt x="0" y="0"/>
                </a:moveTo>
                <a:lnTo>
                  <a:pt x="115509" y="16737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3780585" y="6133093"/>
            <a:ext cx="213995" cy="6985"/>
          </a:xfrm>
          <a:custGeom>
            <a:avLst/>
            <a:gdLst/>
            <a:ahLst/>
            <a:cxnLst/>
            <a:rect l="l" t="t" r="r" b="b"/>
            <a:pathLst>
              <a:path w="213994" h="6985">
                <a:moveTo>
                  <a:pt x="0" y="0"/>
                </a:moveTo>
                <a:lnTo>
                  <a:pt x="213586" y="6706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3528363" y="5736852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15" y="0"/>
                </a:moveTo>
                <a:lnTo>
                  <a:pt x="0" y="212513"/>
                </a:lnTo>
                <a:lnTo>
                  <a:pt x="137126" y="556368"/>
                </a:lnTo>
                <a:lnTo>
                  <a:pt x="580903" y="556368"/>
                </a:lnTo>
                <a:lnTo>
                  <a:pt x="718040" y="212513"/>
                </a:lnTo>
                <a:lnTo>
                  <a:pt x="359015" y="0"/>
                </a:lnTo>
                <a:close/>
              </a:path>
            </a:pathLst>
          </a:custGeom>
          <a:solidFill>
            <a:srgbClr val="F8BA00">
              <a:alpha val="717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13630864" y="6234502"/>
            <a:ext cx="56705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1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14593707" y="6066266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63" y="0"/>
                </a:moveTo>
                <a:lnTo>
                  <a:pt x="22306" y="2618"/>
                </a:lnTo>
                <a:lnTo>
                  <a:pt x="10476" y="10474"/>
                </a:lnTo>
                <a:lnTo>
                  <a:pt x="2619" y="22304"/>
                </a:lnTo>
                <a:lnTo>
                  <a:pt x="0" y="35761"/>
                </a:lnTo>
                <a:lnTo>
                  <a:pt x="2619" y="49218"/>
                </a:lnTo>
                <a:lnTo>
                  <a:pt x="10476" y="61047"/>
                </a:lnTo>
                <a:lnTo>
                  <a:pt x="22306" y="68903"/>
                </a:lnTo>
                <a:lnTo>
                  <a:pt x="35763" y="71522"/>
                </a:lnTo>
                <a:lnTo>
                  <a:pt x="49219" y="68903"/>
                </a:lnTo>
                <a:lnTo>
                  <a:pt x="61050" y="61047"/>
                </a:lnTo>
                <a:lnTo>
                  <a:pt x="68907" y="49218"/>
                </a:lnTo>
                <a:lnTo>
                  <a:pt x="71526" y="35761"/>
                </a:lnTo>
                <a:lnTo>
                  <a:pt x="68907" y="22304"/>
                </a:lnTo>
                <a:lnTo>
                  <a:pt x="61050" y="10474"/>
                </a:lnTo>
                <a:lnTo>
                  <a:pt x="49219" y="2618"/>
                </a:lnTo>
                <a:lnTo>
                  <a:pt x="35763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593712" y="6066266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4762184" y="589228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59" y="0"/>
                </a:moveTo>
                <a:lnTo>
                  <a:pt x="22302" y="2618"/>
                </a:lnTo>
                <a:lnTo>
                  <a:pt x="10476" y="10473"/>
                </a:lnTo>
                <a:lnTo>
                  <a:pt x="2619" y="22303"/>
                </a:lnTo>
                <a:lnTo>
                  <a:pt x="0" y="35760"/>
                </a:lnTo>
                <a:lnTo>
                  <a:pt x="2619" y="49217"/>
                </a:lnTo>
                <a:lnTo>
                  <a:pt x="10476" y="61048"/>
                </a:lnTo>
                <a:lnTo>
                  <a:pt x="22302" y="68904"/>
                </a:lnTo>
                <a:lnTo>
                  <a:pt x="35759" y="71522"/>
                </a:lnTo>
                <a:lnTo>
                  <a:pt x="49218" y="68904"/>
                </a:lnTo>
                <a:lnTo>
                  <a:pt x="61050" y="61048"/>
                </a:lnTo>
                <a:lnTo>
                  <a:pt x="68901" y="49217"/>
                </a:lnTo>
                <a:lnTo>
                  <a:pt x="71518" y="35760"/>
                </a:lnTo>
                <a:lnTo>
                  <a:pt x="68901" y="22303"/>
                </a:lnTo>
                <a:lnTo>
                  <a:pt x="61050" y="10473"/>
                </a:lnTo>
                <a:lnTo>
                  <a:pt x="49218" y="2618"/>
                </a:lnTo>
                <a:lnTo>
                  <a:pt x="35759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4762179" y="589228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4657962" y="5957468"/>
            <a:ext cx="111760" cy="115570"/>
          </a:xfrm>
          <a:custGeom>
            <a:avLst/>
            <a:gdLst/>
            <a:ahLst/>
            <a:cxnLst/>
            <a:rect l="l" t="t" r="r" b="b"/>
            <a:pathLst>
              <a:path w="111759" h="115570">
                <a:moveTo>
                  <a:pt x="0" y="115139"/>
                </a:moveTo>
                <a:lnTo>
                  <a:pt x="111493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831066" y="5952166"/>
            <a:ext cx="105410" cy="76835"/>
          </a:xfrm>
          <a:custGeom>
            <a:avLst/>
            <a:gdLst/>
            <a:ahLst/>
            <a:cxnLst/>
            <a:rect l="l" t="t" r="r" b="b"/>
            <a:pathLst>
              <a:path w="105409" h="76835">
                <a:moveTo>
                  <a:pt x="104957" y="76426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933352" y="6016926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63" y="0"/>
                </a:moveTo>
                <a:lnTo>
                  <a:pt x="22306" y="2618"/>
                </a:lnTo>
                <a:lnTo>
                  <a:pt x="10476" y="10474"/>
                </a:lnTo>
                <a:lnTo>
                  <a:pt x="2619" y="22304"/>
                </a:lnTo>
                <a:lnTo>
                  <a:pt x="0" y="35761"/>
                </a:lnTo>
                <a:lnTo>
                  <a:pt x="2619" y="49218"/>
                </a:lnTo>
                <a:lnTo>
                  <a:pt x="10476" y="61048"/>
                </a:lnTo>
                <a:lnTo>
                  <a:pt x="22306" y="68904"/>
                </a:lnTo>
                <a:lnTo>
                  <a:pt x="35763" y="71522"/>
                </a:lnTo>
                <a:lnTo>
                  <a:pt x="49219" y="68904"/>
                </a:lnTo>
                <a:lnTo>
                  <a:pt x="61050" y="61048"/>
                </a:lnTo>
                <a:lnTo>
                  <a:pt x="68907" y="49218"/>
                </a:lnTo>
                <a:lnTo>
                  <a:pt x="71526" y="35761"/>
                </a:lnTo>
                <a:lnTo>
                  <a:pt x="68907" y="22304"/>
                </a:lnTo>
                <a:lnTo>
                  <a:pt x="61050" y="10474"/>
                </a:lnTo>
                <a:lnTo>
                  <a:pt x="49219" y="2618"/>
                </a:lnTo>
                <a:lnTo>
                  <a:pt x="35763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933356" y="6016926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4670107" y="6058582"/>
            <a:ext cx="258445" cy="38100"/>
          </a:xfrm>
          <a:custGeom>
            <a:avLst/>
            <a:gdLst/>
            <a:ahLst/>
            <a:cxnLst/>
            <a:rect l="l" t="t" r="r" b="b"/>
            <a:pathLst>
              <a:path w="258444" h="38100">
                <a:moveTo>
                  <a:pt x="258429" y="0"/>
                </a:moveTo>
                <a:lnTo>
                  <a:pt x="0" y="37541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4440272" y="5736852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15" y="0"/>
                </a:moveTo>
                <a:lnTo>
                  <a:pt x="0" y="212513"/>
                </a:lnTo>
                <a:lnTo>
                  <a:pt x="137137" y="556368"/>
                </a:lnTo>
                <a:lnTo>
                  <a:pt x="580903" y="556368"/>
                </a:lnTo>
                <a:lnTo>
                  <a:pt x="718040" y="212513"/>
                </a:lnTo>
                <a:lnTo>
                  <a:pt x="359015" y="0"/>
                </a:lnTo>
                <a:close/>
              </a:path>
            </a:pathLst>
          </a:custGeom>
          <a:solidFill>
            <a:srgbClr val="61D836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5362359" y="5736852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25" y="0"/>
                </a:moveTo>
                <a:lnTo>
                  <a:pt x="0" y="212513"/>
                </a:lnTo>
                <a:lnTo>
                  <a:pt x="137137" y="556368"/>
                </a:lnTo>
                <a:lnTo>
                  <a:pt x="580903" y="556368"/>
                </a:lnTo>
                <a:lnTo>
                  <a:pt x="718040" y="212513"/>
                </a:lnTo>
                <a:lnTo>
                  <a:pt x="359025" y="0"/>
                </a:lnTo>
                <a:close/>
              </a:path>
            </a:pathLst>
          </a:custGeom>
          <a:solidFill>
            <a:srgbClr val="00A2FF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5681258" y="6143743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11" y="3523"/>
                </a:lnTo>
                <a:lnTo>
                  <a:pt x="14096" y="14093"/>
                </a:lnTo>
                <a:lnTo>
                  <a:pt x="3524" y="30011"/>
                </a:lnTo>
                <a:lnTo>
                  <a:pt x="0" y="48118"/>
                </a:lnTo>
                <a:lnTo>
                  <a:pt x="3524" y="66225"/>
                </a:lnTo>
                <a:lnTo>
                  <a:pt x="14096" y="82143"/>
                </a:lnTo>
                <a:lnTo>
                  <a:pt x="30011" y="92713"/>
                </a:lnTo>
                <a:lnTo>
                  <a:pt x="48117" y="96236"/>
                </a:lnTo>
                <a:lnTo>
                  <a:pt x="66226" y="92713"/>
                </a:lnTo>
                <a:lnTo>
                  <a:pt x="82146" y="82143"/>
                </a:lnTo>
                <a:lnTo>
                  <a:pt x="92713" y="66225"/>
                </a:lnTo>
                <a:lnTo>
                  <a:pt x="96235" y="48118"/>
                </a:lnTo>
                <a:lnTo>
                  <a:pt x="92713" y="30011"/>
                </a:lnTo>
                <a:lnTo>
                  <a:pt x="82146" y="14093"/>
                </a:lnTo>
                <a:lnTo>
                  <a:pt x="66226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5681261" y="6143743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5432261" y="594255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11" y="3523"/>
                </a:lnTo>
                <a:lnTo>
                  <a:pt x="14096" y="14093"/>
                </a:lnTo>
                <a:lnTo>
                  <a:pt x="3524" y="30010"/>
                </a:lnTo>
                <a:lnTo>
                  <a:pt x="0" y="48117"/>
                </a:lnTo>
                <a:lnTo>
                  <a:pt x="3524" y="66224"/>
                </a:lnTo>
                <a:lnTo>
                  <a:pt x="14096" y="82142"/>
                </a:lnTo>
                <a:lnTo>
                  <a:pt x="30011" y="92712"/>
                </a:lnTo>
                <a:lnTo>
                  <a:pt x="48117" y="96235"/>
                </a:lnTo>
                <a:lnTo>
                  <a:pt x="66226" y="92712"/>
                </a:lnTo>
                <a:lnTo>
                  <a:pt x="82146" y="82142"/>
                </a:lnTo>
                <a:lnTo>
                  <a:pt x="92713" y="66224"/>
                </a:lnTo>
                <a:lnTo>
                  <a:pt x="96235" y="48117"/>
                </a:lnTo>
                <a:lnTo>
                  <a:pt x="92713" y="30010"/>
                </a:lnTo>
                <a:lnTo>
                  <a:pt x="82146" y="14093"/>
                </a:lnTo>
                <a:lnTo>
                  <a:pt x="66226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5432262" y="594255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5694462" y="5741356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21" y="0"/>
                </a:moveTo>
                <a:lnTo>
                  <a:pt x="30015" y="3523"/>
                </a:lnTo>
                <a:lnTo>
                  <a:pt x="14096" y="14094"/>
                </a:lnTo>
                <a:lnTo>
                  <a:pt x="3524" y="30011"/>
                </a:lnTo>
                <a:lnTo>
                  <a:pt x="0" y="48118"/>
                </a:lnTo>
                <a:lnTo>
                  <a:pt x="3524" y="66225"/>
                </a:lnTo>
                <a:lnTo>
                  <a:pt x="14096" y="82143"/>
                </a:lnTo>
                <a:lnTo>
                  <a:pt x="30015" y="92713"/>
                </a:lnTo>
                <a:lnTo>
                  <a:pt x="48121" y="96236"/>
                </a:lnTo>
                <a:lnTo>
                  <a:pt x="66227" y="92713"/>
                </a:lnTo>
                <a:lnTo>
                  <a:pt x="82146" y="82143"/>
                </a:lnTo>
                <a:lnTo>
                  <a:pt x="92719" y="66225"/>
                </a:lnTo>
                <a:lnTo>
                  <a:pt x="96243" y="48118"/>
                </a:lnTo>
                <a:lnTo>
                  <a:pt x="92719" y="30011"/>
                </a:lnTo>
                <a:lnTo>
                  <a:pt x="82146" y="14094"/>
                </a:lnTo>
                <a:lnTo>
                  <a:pt x="66227" y="3523"/>
                </a:lnTo>
                <a:lnTo>
                  <a:pt x="48121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5694465" y="5741357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5521757" y="6024104"/>
            <a:ext cx="166370" cy="134620"/>
          </a:xfrm>
          <a:custGeom>
            <a:avLst/>
            <a:gdLst/>
            <a:ahLst/>
            <a:cxnLst/>
            <a:rect l="l" t="t" r="r" b="b"/>
            <a:pathLst>
              <a:path w="166369" h="134620">
                <a:moveTo>
                  <a:pt x="166198" y="134289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5522606" y="5821881"/>
            <a:ext cx="177800" cy="136525"/>
          </a:xfrm>
          <a:custGeom>
            <a:avLst/>
            <a:gdLst/>
            <a:ahLst/>
            <a:cxnLst/>
            <a:rect l="l" t="t" r="r" b="b"/>
            <a:pathLst>
              <a:path w="177800" h="136525">
                <a:moveTo>
                  <a:pt x="0" y="136383"/>
                </a:moveTo>
                <a:lnTo>
                  <a:pt x="177742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5775792" y="6086901"/>
            <a:ext cx="140335" cy="79375"/>
          </a:xfrm>
          <a:custGeom>
            <a:avLst/>
            <a:gdLst/>
            <a:ahLst/>
            <a:cxnLst/>
            <a:rect l="l" t="t" r="r" b="b"/>
            <a:pathLst>
              <a:path w="140334" h="79375">
                <a:moveTo>
                  <a:pt x="0" y="78847"/>
                </a:moveTo>
                <a:lnTo>
                  <a:pt x="140159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5731123" y="5842765"/>
            <a:ext cx="10160" cy="295910"/>
          </a:xfrm>
          <a:custGeom>
            <a:avLst/>
            <a:gdLst/>
            <a:ahLst/>
            <a:cxnLst/>
            <a:rect l="l" t="t" r="r" b="b"/>
            <a:pathLst>
              <a:path w="10159" h="295910">
                <a:moveTo>
                  <a:pt x="9707" y="0"/>
                </a:moveTo>
                <a:lnTo>
                  <a:pt x="0" y="295772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5914267" y="6012663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11" y="3523"/>
                </a:lnTo>
                <a:lnTo>
                  <a:pt x="14096" y="14093"/>
                </a:lnTo>
                <a:lnTo>
                  <a:pt x="3524" y="30010"/>
                </a:lnTo>
                <a:lnTo>
                  <a:pt x="0" y="48117"/>
                </a:lnTo>
                <a:lnTo>
                  <a:pt x="3524" y="66224"/>
                </a:lnTo>
                <a:lnTo>
                  <a:pt x="14096" y="82142"/>
                </a:lnTo>
                <a:lnTo>
                  <a:pt x="30011" y="92713"/>
                </a:lnTo>
                <a:lnTo>
                  <a:pt x="48117" y="96236"/>
                </a:lnTo>
                <a:lnTo>
                  <a:pt x="66226" y="92713"/>
                </a:lnTo>
                <a:lnTo>
                  <a:pt x="82146" y="82142"/>
                </a:lnTo>
                <a:lnTo>
                  <a:pt x="92713" y="66224"/>
                </a:lnTo>
                <a:lnTo>
                  <a:pt x="96235" y="48117"/>
                </a:lnTo>
                <a:lnTo>
                  <a:pt x="92713" y="30010"/>
                </a:lnTo>
                <a:lnTo>
                  <a:pt x="82146" y="14093"/>
                </a:lnTo>
                <a:lnTo>
                  <a:pt x="66226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5914268" y="6012662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5776074" y="5830813"/>
            <a:ext cx="153035" cy="188595"/>
          </a:xfrm>
          <a:custGeom>
            <a:avLst/>
            <a:gdLst/>
            <a:ahLst/>
            <a:cxnLst/>
            <a:rect l="l" t="t" r="r" b="b"/>
            <a:pathLst>
              <a:path w="153034" h="188595">
                <a:moveTo>
                  <a:pt x="152789" y="188592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15400442" y="8967403"/>
            <a:ext cx="56705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3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13681795" y="8780348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91" y="0"/>
                </a:moveTo>
                <a:lnTo>
                  <a:pt x="29182" y="3425"/>
                </a:lnTo>
                <a:lnTo>
                  <a:pt x="13703" y="13703"/>
                </a:lnTo>
                <a:lnTo>
                  <a:pt x="3425" y="29182"/>
                </a:lnTo>
                <a:lnTo>
                  <a:pt x="0" y="46789"/>
                </a:lnTo>
                <a:lnTo>
                  <a:pt x="3425" y="64396"/>
                </a:lnTo>
                <a:lnTo>
                  <a:pt x="13703" y="79874"/>
                </a:lnTo>
                <a:lnTo>
                  <a:pt x="29182" y="90152"/>
                </a:lnTo>
                <a:lnTo>
                  <a:pt x="46791" y="93579"/>
                </a:lnTo>
                <a:lnTo>
                  <a:pt x="64400" y="90152"/>
                </a:lnTo>
                <a:lnTo>
                  <a:pt x="79879" y="79874"/>
                </a:lnTo>
                <a:lnTo>
                  <a:pt x="90157" y="64396"/>
                </a:lnTo>
                <a:lnTo>
                  <a:pt x="93583" y="46789"/>
                </a:lnTo>
                <a:lnTo>
                  <a:pt x="90157" y="29182"/>
                </a:lnTo>
                <a:lnTo>
                  <a:pt x="79879" y="13703"/>
                </a:lnTo>
                <a:lnTo>
                  <a:pt x="64400" y="3425"/>
                </a:lnTo>
                <a:lnTo>
                  <a:pt x="46791" y="0"/>
                </a:lnTo>
                <a:close/>
              </a:path>
            </a:pathLst>
          </a:custGeom>
          <a:solidFill>
            <a:srgbClr val="ECB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3681792" y="8780348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3824922" y="8537528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86" y="0"/>
                </a:moveTo>
                <a:lnTo>
                  <a:pt x="29181" y="3426"/>
                </a:lnTo>
                <a:lnTo>
                  <a:pt x="13703" y="13704"/>
                </a:lnTo>
                <a:lnTo>
                  <a:pt x="3425" y="29182"/>
                </a:lnTo>
                <a:lnTo>
                  <a:pt x="0" y="46789"/>
                </a:lnTo>
                <a:lnTo>
                  <a:pt x="3425" y="64396"/>
                </a:lnTo>
                <a:lnTo>
                  <a:pt x="13703" y="79875"/>
                </a:lnTo>
                <a:lnTo>
                  <a:pt x="29181" y="90153"/>
                </a:lnTo>
                <a:lnTo>
                  <a:pt x="46786" y="93579"/>
                </a:lnTo>
                <a:lnTo>
                  <a:pt x="64392" y="90153"/>
                </a:lnTo>
                <a:lnTo>
                  <a:pt x="79869" y="79875"/>
                </a:lnTo>
                <a:lnTo>
                  <a:pt x="90147" y="64396"/>
                </a:lnTo>
                <a:lnTo>
                  <a:pt x="93573" y="46789"/>
                </a:lnTo>
                <a:lnTo>
                  <a:pt x="90147" y="29182"/>
                </a:lnTo>
                <a:lnTo>
                  <a:pt x="79869" y="13704"/>
                </a:lnTo>
                <a:lnTo>
                  <a:pt x="64392" y="3426"/>
                </a:lnTo>
                <a:lnTo>
                  <a:pt x="467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3824918" y="8537528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3999379" y="8790320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94" y="0"/>
                </a:moveTo>
                <a:lnTo>
                  <a:pt x="29188" y="3426"/>
                </a:lnTo>
                <a:lnTo>
                  <a:pt x="13711" y="13704"/>
                </a:lnTo>
                <a:lnTo>
                  <a:pt x="3427" y="29182"/>
                </a:lnTo>
                <a:lnTo>
                  <a:pt x="0" y="46789"/>
                </a:lnTo>
                <a:lnTo>
                  <a:pt x="3427" y="64396"/>
                </a:lnTo>
                <a:lnTo>
                  <a:pt x="13711" y="79875"/>
                </a:lnTo>
                <a:lnTo>
                  <a:pt x="29188" y="90153"/>
                </a:lnTo>
                <a:lnTo>
                  <a:pt x="46794" y="93579"/>
                </a:lnTo>
                <a:lnTo>
                  <a:pt x="64399" y="90153"/>
                </a:lnTo>
                <a:lnTo>
                  <a:pt x="79877" y="79875"/>
                </a:lnTo>
                <a:lnTo>
                  <a:pt x="90154" y="64396"/>
                </a:lnTo>
                <a:lnTo>
                  <a:pt x="93580" y="46789"/>
                </a:lnTo>
                <a:lnTo>
                  <a:pt x="90154" y="29182"/>
                </a:lnTo>
                <a:lnTo>
                  <a:pt x="79877" y="13704"/>
                </a:lnTo>
                <a:lnTo>
                  <a:pt x="64399" y="3426"/>
                </a:lnTo>
                <a:lnTo>
                  <a:pt x="46794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3999385" y="8790320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3754952" y="8629054"/>
            <a:ext cx="90805" cy="153670"/>
          </a:xfrm>
          <a:custGeom>
            <a:avLst/>
            <a:gdLst/>
            <a:ahLst/>
            <a:cxnLst/>
            <a:rect l="l" t="t" r="r" b="b"/>
            <a:pathLst>
              <a:path w="90805" h="153670">
                <a:moveTo>
                  <a:pt x="0" y="153348"/>
                </a:moveTo>
                <a:lnTo>
                  <a:pt x="90386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3901188" y="8627030"/>
            <a:ext cx="115570" cy="167640"/>
          </a:xfrm>
          <a:custGeom>
            <a:avLst/>
            <a:gdLst/>
            <a:ahLst/>
            <a:cxnLst/>
            <a:rect l="l" t="t" r="r" b="b"/>
            <a:pathLst>
              <a:path w="115569" h="167640">
                <a:moveTo>
                  <a:pt x="0" y="0"/>
                </a:moveTo>
                <a:lnTo>
                  <a:pt x="115509" y="16737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3780585" y="8828771"/>
            <a:ext cx="213995" cy="6985"/>
          </a:xfrm>
          <a:custGeom>
            <a:avLst/>
            <a:gdLst/>
            <a:ahLst/>
            <a:cxnLst/>
            <a:rect l="l" t="t" r="r" b="b"/>
            <a:pathLst>
              <a:path w="213994" h="6984">
                <a:moveTo>
                  <a:pt x="0" y="0"/>
                </a:moveTo>
                <a:lnTo>
                  <a:pt x="213586" y="6706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3528363" y="8432529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15" y="0"/>
                </a:moveTo>
                <a:lnTo>
                  <a:pt x="0" y="212513"/>
                </a:lnTo>
                <a:lnTo>
                  <a:pt x="137126" y="556368"/>
                </a:lnTo>
                <a:lnTo>
                  <a:pt x="580903" y="556368"/>
                </a:lnTo>
                <a:lnTo>
                  <a:pt x="718040" y="212513"/>
                </a:lnTo>
                <a:lnTo>
                  <a:pt x="359015" y="0"/>
                </a:lnTo>
                <a:close/>
              </a:path>
            </a:pathLst>
          </a:custGeom>
          <a:solidFill>
            <a:srgbClr val="F8BA00">
              <a:alpha val="717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13630864" y="8946461"/>
            <a:ext cx="145669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2335" algn="l"/>
              </a:tabLst>
            </a:pPr>
            <a:r>
              <a:rPr sz="2175" spc="15" baseline="3831" dirty="0">
                <a:latin typeface="Arial"/>
                <a:cs typeface="Arial"/>
              </a:rPr>
              <a:t>sha</a:t>
            </a:r>
            <a:r>
              <a:rPr sz="2175" spc="-37" baseline="3831" dirty="0">
                <a:latin typeface="Arial"/>
                <a:cs typeface="Arial"/>
              </a:rPr>
              <a:t>r</a:t>
            </a:r>
            <a:r>
              <a:rPr sz="2175" spc="104" baseline="3831" dirty="0">
                <a:latin typeface="Arial"/>
                <a:cs typeface="Arial"/>
              </a:rPr>
              <a:t>d</a:t>
            </a:r>
            <a:r>
              <a:rPr sz="950" spc="20" dirty="0">
                <a:latin typeface="Arial"/>
                <a:cs typeface="Arial"/>
              </a:rPr>
              <a:t>1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2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14593707" y="876194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63" y="0"/>
                </a:moveTo>
                <a:lnTo>
                  <a:pt x="22306" y="2618"/>
                </a:lnTo>
                <a:lnTo>
                  <a:pt x="10476" y="10474"/>
                </a:lnTo>
                <a:lnTo>
                  <a:pt x="2619" y="22304"/>
                </a:lnTo>
                <a:lnTo>
                  <a:pt x="0" y="35761"/>
                </a:lnTo>
                <a:lnTo>
                  <a:pt x="2619" y="49218"/>
                </a:lnTo>
                <a:lnTo>
                  <a:pt x="10476" y="61048"/>
                </a:lnTo>
                <a:lnTo>
                  <a:pt x="22306" y="68904"/>
                </a:lnTo>
                <a:lnTo>
                  <a:pt x="35763" y="71522"/>
                </a:lnTo>
                <a:lnTo>
                  <a:pt x="49219" y="68904"/>
                </a:lnTo>
                <a:lnTo>
                  <a:pt x="61050" y="61048"/>
                </a:lnTo>
                <a:lnTo>
                  <a:pt x="68907" y="49218"/>
                </a:lnTo>
                <a:lnTo>
                  <a:pt x="71526" y="35761"/>
                </a:lnTo>
                <a:lnTo>
                  <a:pt x="68907" y="22304"/>
                </a:lnTo>
                <a:lnTo>
                  <a:pt x="61050" y="10474"/>
                </a:lnTo>
                <a:lnTo>
                  <a:pt x="49219" y="2618"/>
                </a:lnTo>
                <a:lnTo>
                  <a:pt x="35763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4593712" y="876194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4762184" y="8587962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59" y="0"/>
                </a:moveTo>
                <a:lnTo>
                  <a:pt x="22302" y="2618"/>
                </a:lnTo>
                <a:lnTo>
                  <a:pt x="10476" y="10473"/>
                </a:lnTo>
                <a:lnTo>
                  <a:pt x="2619" y="22304"/>
                </a:lnTo>
                <a:lnTo>
                  <a:pt x="0" y="35761"/>
                </a:lnTo>
                <a:lnTo>
                  <a:pt x="2619" y="49218"/>
                </a:lnTo>
                <a:lnTo>
                  <a:pt x="10476" y="61048"/>
                </a:lnTo>
                <a:lnTo>
                  <a:pt x="22302" y="68904"/>
                </a:lnTo>
                <a:lnTo>
                  <a:pt x="35759" y="71522"/>
                </a:lnTo>
                <a:lnTo>
                  <a:pt x="49218" y="68904"/>
                </a:lnTo>
                <a:lnTo>
                  <a:pt x="61050" y="61048"/>
                </a:lnTo>
                <a:lnTo>
                  <a:pt x="68901" y="49218"/>
                </a:lnTo>
                <a:lnTo>
                  <a:pt x="71518" y="35761"/>
                </a:lnTo>
                <a:lnTo>
                  <a:pt x="68901" y="22304"/>
                </a:lnTo>
                <a:lnTo>
                  <a:pt x="61050" y="10473"/>
                </a:lnTo>
                <a:lnTo>
                  <a:pt x="49218" y="2618"/>
                </a:lnTo>
                <a:lnTo>
                  <a:pt x="35759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4762179" y="8587962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4657962" y="8653146"/>
            <a:ext cx="111760" cy="115570"/>
          </a:xfrm>
          <a:custGeom>
            <a:avLst/>
            <a:gdLst/>
            <a:ahLst/>
            <a:cxnLst/>
            <a:rect l="l" t="t" r="r" b="b"/>
            <a:pathLst>
              <a:path w="111759" h="115570">
                <a:moveTo>
                  <a:pt x="0" y="115139"/>
                </a:moveTo>
                <a:lnTo>
                  <a:pt x="111493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4831066" y="8647843"/>
            <a:ext cx="105410" cy="76835"/>
          </a:xfrm>
          <a:custGeom>
            <a:avLst/>
            <a:gdLst/>
            <a:ahLst/>
            <a:cxnLst/>
            <a:rect l="l" t="t" r="r" b="b"/>
            <a:pathLst>
              <a:path w="105409" h="76834">
                <a:moveTo>
                  <a:pt x="104957" y="76426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4933352" y="871260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63" y="0"/>
                </a:moveTo>
                <a:lnTo>
                  <a:pt x="22306" y="2618"/>
                </a:lnTo>
                <a:lnTo>
                  <a:pt x="10476" y="10474"/>
                </a:lnTo>
                <a:lnTo>
                  <a:pt x="2619" y="22304"/>
                </a:lnTo>
                <a:lnTo>
                  <a:pt x="0" y="35761"/>
                </a:lnTo>
                <a:lnTo>
                  <a:pt x="2619" y="49218"/>
                </a:lnTo>
                <a:lnTo>
                  <a:pt x="10476" y="61048"/>
                </a:lnTo>
                <a:lnTo>
                  <a:pt x="22306" y="68904"/>
                </a:lnTo>
                <a:lnTo>
                  <a:pt x="35763" y="71522"/>
                </a:lnTo>
                <a:lnTo>
                  <a:pt x="49219" y="68904"/>
                </a:lnTo>
                <a:lnTo>
                  <a:pt x="61050" y="61048"/>
                </a:lnTo>
                <a:lnTo>
                  <a:pt x="68907" y="49218"/>
                </a:lnTo>
                <a:lnTo>
                  <a:pt x="71526" y="35761"/>
                </a:lnTo>
                <a:lnTo>
                  <a:pt x="68907" y="22304"/>
                </a:lnTo>
                <a:lnTo>
                  <a:pt x="61050" y="10474"/>
                </a:lnTo>
                <a:lnTo>
                  <a:pt x="49219" y="2618"/>
                </a:lnTo>
                <a:lnTo>
                  <a:pt x="35763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4933356" y="871260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4670107" y="8754259"/>
            <a:ext cx="258445" cy="38100"/>
          </a:xfrm>
          <a:custGeom>
            <a:avLst/>
            <a:gdLst/>
            <a:ahLst/>
            <a:cxnLst/>
            <a:rect l="l" t="t" r="r" b="b"/>
            <a:pathLst>
              <a:path w="258444" h="38100">
                <a:moveTo>
                  <a:pt x="258429" y="0"/>
                </a:moveTo>
                <a:lnTo>
                  <a:pt x="0" y="37541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4440272" y="8432529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15" y="0"/>
                </a:moveTo>
                <a:lnTo>
                  <a:pt x="0" y="212513"/>
                </a:lnTo>
                <a:lnTo>
                  <a:pt x="137137" y="556368"/>
                </a:lnTo>
                <a:lnTo>
                  <a:pt x="580903" y="556368"/>
                </a:lnTo>
                <a:lnTo>
                  <a:pt x="718040" y="212513"/>
                </a:lnTo>
                <a:lnTo>
                  <a:pt x="359015" y="0"/>
                </a:lnTo>
                <a:close/>
              </a:path>
            </a:pathLst>
          </a:custGeom>
          <a:solidFill>
            <a:srgbClr val="61D836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5362359" y="8432529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25" y="0"/>
                </a:moveTo>
                <a:lnTo>
                  <a:pt x="0" y="212513"/>
                </a:lnTo>
                <a:lnTo>
                  <a:pt x="137137" y="556368"/>
                </a:lnTo>
                <a:lnTo>
                  <a:pt x="580903" y="556368"/>
                </a:lnTo>
                <a:lnTo>
                  <a:pt x="718040" y="212513"/>
                </a:lnTo>
                <a:lnTo>
                  <a:pt x="359025" y="0"/>
                </a:lnTo>
                <a:close/>
              </a:path>
            </a:pathLst>
          </a:custGeom>
          <a:solidFill>
            <a:srgbClr val="00A2FF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5681258" y="883942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11" y="3523"/>
                </a:lnTo>
                <a:lnTo>
                  <a:pt x="14096" y="14094"/>
                </a:lnTo>
                <a:lnTo>
                  <a:pt x="3524" y="30011"/>
                </a:lnTo>
                <a:lnTo>
                  <a:pt x="0" y="48118"/>
                </a:lnTo>
                <a:lnTo>
                  <a:pt x="3524" y="66225"/>
                </a:lnTo>
                <a:lnTo>
                  <a:pt x="14096" y="82143"/>
                </a:lnTo>
                <a:lnTo>
                  <a:pt x="30011" y="92713"/>
                </a:lnTo>
                <a:lnTo>
                  <a:pt x="48117" y="96236"/>
                </a:lnTo>
                <a:lnTo>
                  <a:pt x="66226" y="92713"/>
                </a:lnTo>
                <a:lnTo>
                  <a:pt x="82146" y="82143"/>
                </a:lnTo>
                <a:lnTo>
                  <a:pt x="92713" y="66225"/>
                </a:lnTo>
                <a:lnTo>
                  <a:pt x="96235" y="48118"/>
                </a:lnTo>
                <a:lnTo>
                  <a:pt x="92713" y="30011"/>
                </a:lnTo>
                <a:lnTo>
                  <a:pt x="82146" y="14094"/>
                </a:lnTo>
                <a:lnTo>
                  <a:pt x="66226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5681261" y="883942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5432261" y="8638227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11" y="3523"/>
                </a:lnTo>
                <a:lnTo>
                  <a:pt x="14096" y="14093"/>
                </a:lnTo>
                <a:lnTo>
                  <a:pt x="3524" y="30010"/>
                </a:lnTo>
                <a:lnTo>
                  <a:pt x="0" y="48117"/>
                </a:lnTo>
                <a:lnTo>
                  <a:pt x="3524" y="66224"/>
                </a:lnTo>
                <a:lnTo>
                  <a:pt x="14096" y="82142"/>
                </a:lnTo>
                <a:lnTo>
                  <a:pt x="30011" y="92712"/>
                </a:lnTo>
                <a:lnTo>
                  <a:pt x="48117" y="96235"/>
                </a:lnTo>
                <a:lnTo>
                  <a:pt x="66226" y="92712"/>
                </a:lnTo>
                <a:lnTo>
                  <a:pt x="82146" y="82142"/>
                </a:lnTo>
                <a:lnTo>
                  <a:pt x="92713" y="66224"/>
                </a:lnTo>
                <a:lnTo>
                  <a:pt x="96235" y="48117"/>
                </a:lnTo>
                <a:lnTo>
                  <a:pt x="92713" y="30010"/>
                </a:lnTo>
                <a:lnTo>
                  <a:pt x="82146" y="14093"/>
                </a:lnTo>
                <a:lnTo>
                  <a:pt x="66226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5432262" y="8638226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5694462" y="8437033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21" y="0"/>
                </a:moveTo>
                <a:lnTo>
                  <a:pt x="30015" y="3523"/>
                </a:lnTo>
                <a:lnTo>
                  <a:pt x="14096" y="14094"/>
                </a:lnTo>
                <a:lnTo>
                  <a:pt x="3524" y="30011"/>
                </a:lnTo>
                <a:lnTo>
                  <a:pt x="0" y="48118"/>
                </a:lnTo>
                <a:lnTo>
                  <a:pt x="3524" y="66225"/>
                </a:lnTo>
                <a:lnTo>
                  <a:pt x="14096" y="82143"/>
                </a:lnTo>
                <a:lnTo>
                  <a:pt x="30015" y="92713"/>
                </a:lnTo>
                <a:lnTo>
                  <a:pt x="48121" y="96236"/>
                </a:lnTo>
                <a:lnTo>
                  <a:pt x="66227" y="92713"/>
                </a:lnTo>
                <a:lnTo>
                  <a:pt x="82146" y="82143"/>
                </a:lnTo>
                <a:lnTo>
                  <a:pt x="92719" y="66225"/>
                </a:lnTo>
                <a:lnTo>
                  <a:pt x="96243" y="48118"/>
                </a:lnTo>
                <a:lnTo>
                  <a:pt x="92719" y="30011"/>
                </a:lnTo>
                <a:lnTo>
                  <a:pt x="82146" y="14094"/>
                </a:lnTo>
                <a:lnTo>
                  <a:pt x="66227" y="3523"/>
                </a:lnTo>
                <a:lnTo>
                  <a:pt x="48121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5694465" y="843703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5521757" y="8719781"/>
            <a:ext cx="166370" cy="134620"/>
          </a:xfrm>
          <a:custGeom>
            <a:avLst/>
            <a:gdLst/>
            <a:ahLst/>
            <a:cxnLst/>
            <a:rect l="l" t="t" r="r" b="b"/>
            <a:pathLst>
              <a:path w="166369" h="134620">
                <a:moveTo>
                  <a:pt x="166198" y="134289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5522606" y="8517559"/>
            <a:ext cx="177800" cy="136525"/>
          </a:xfrm>
          <a:custGeom>
            <a:avLst/>
            <a:gdLst/>
            <a:ahLst/>
            <a:cxnLst/>
            <a:rect l="l" t="t" r="r" b="b"/>
            <a:pathLst>
              <a:path w="177800" h="136525">
                <a:moveTo>
                  <a:pt x="0" y="136383"/>
                </a:moveTo>
                <a:lnTo>
                  <a:pt x="177742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5775792" y="8782578"/>
            <a:ext cx="140335" cy="79375"/>
          </a:xfrm>
          <a:custGeom>
            <a:avLst/>
            <a:gdLst/>
            <a:ahLst/>
            <a:cxnLst/>
            <a:rect l="l" t="t" r="r" b="b"/>
            <a:pathLst>
              <a:path w="140334" h="79375">
                <a:moveTo>
                  <a:pt x="0" y="78847"/>
                </a:moveTo>
                <a:lnTo>
                  <a:pt x="140159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5731123" y="8538442"/>
            <a:ext cx="10160" cy="295910"/>
          </a:xfrm>
          <a:custGeom>
            <a:avLst/>
            <a:gdLst/>
            <a:ahLst/>
            <a:cxnLst/>
            <a:rect l="l" t="t" r="r" b="b"/>
            <a:pathLst>
              <a:path w="10159" h="295909">
                <a:moveTo>
                  <a:pt x="9707" y="0"/>
                </a:moveTo>
                <a:lnTo>
                  <a:pt x="0" y="295772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5914267" y="870834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11" y="3523"/>
                </a:lnTo>
                <a:lnTo>
                  <a:pt x="14096" y="14093"/>
                </a:lnTo>
                <a:lnTo>
                  <a:pt x="3524" y="30010"/>
                </a:lnTo>
                <a:lnTo>
                  <a:pt x="0" y="48117"/>
                </a:lnTo>
                <a:lnTo>
                  <a:pt x="3524" y="66224"/>
                </a:lnTo>
                <a:lnTo>
                  <a:pt x="14096" y="82142"/>
                </a:lnTo>
                <a:lnTo>
                  <a:pt x="30011" y="92713"/>
                </a:lnTo>
                <a:lnTo>
                  <a:pt x="48117" y="96236"/>
                </a:lnTo>
                <a:lnTo>
                  <a:pt x="66226" y="92713"/>
                </a:lnTo>
                <a:lnTo>
                  <a:pt x="82146" y="82142"/>
                </a:lnTo>
                <a:lnTo>
                  <a:pt x="92713" y="66224"/>
                </a:lnTo>
                <a:lnTo>
                  <a:pt x="96235" y="48117"/>
                </a:lnTo>
                <a:lnTo>
                  <a:pt x="92713" y="30010"/>
                </a:lnTo>
                <a:lnTo>
                  <a:pt x="82146" y="14093"/>
                </a:lnTo>
                <a:lnTo>
                  <a:pt x="66226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5914268" y="8708339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5776074" y="8526490"/>
            <a:ext cx="153035" cy="188595"/>
          </a:xfrm>
          <a:custGeom>
            <a:avLst/>
            <a:gdLst/>
            <a:ahLst/>
            <a:cxnLst/>
            <a:rect l="l" t="t" r="r" b="b"/>
            <a:pathLst>
              <a:path w="153034" h="188595">
                <a:moveTo>
                  <a:pt x="152789" y="188592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/>
          <p:nvPr/>
        </p:nvSpPr>
        <p:spPr>
          <a:xfrm>
            <a:off x="18646418" y="6213561"/>
            <a:ext cx="56705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3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16927769" y="6024389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86" y="0"/>
                </a:moveTo>
                <a:lnTo>
                  <a:pt x="29181" y="3426"/>
                </a:lnTo>
                <a:lnTo>
                  <a:pt x="13703" y="13704"/>
                </a:lnTo>
                <a:lnTo>
                  <a:pt x="3425" y="29182"/>
                </a:lnTo>
                <a:lnTo>
                  <a:pt x="0" y="46789"/>
                </a:lnTo>
                <a:lnTo>
                  <a:pt x="3425" y="64396"/>
                </a:lnTo>
                <a:lnTo>
                  <a:pt x="13703" y="79875"/>
                </a:lnTo>
                <a:lnTo>
                  <a:pt x="29181" y="90153"/>
                </a:lnTo>
                <a:lnTo>
                  <a:pt x="46786" y="93579"/>
                </a:lnTo>
                <a:lnTo>
                  <a:pt x="64392" y="90153"/>
                </a:lnTo>
                <a:lnTo>
                  <a:pt x="79869" y="79875"/>
                </a:lnTo>
                <a:lnTo>
                  <a:pt x="90153" y="64396"/>
                </a:lnTo>
                <a:lnTo>
                  <a:pt x="93580" y="46789"/>
                </a:lnTo>
                <a:lnTo>
                  <a:pt x="90153" y="29182"/>
                </a:lnTo>
                <a:lnTo>
                  <a:pt x="79869" y="13704"/>
                </a:lnTo>
                <a:lnTo>
                  <a:pt x="64392" y="3426"/>
                </a:lnTo>
                <a:lnTo>
                  <a:pt x="46786" y="0"/>
                </a:lnTo>
                <a:close/>
              </a:path>
            </a:pathLst>
          </a:custGeom>
          <a:solidFill>
            <a:srgbClr val="ECB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6927766" y="6024389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7070895" y="5781568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86" y="0"/>
                </a:moveTo>
                <a:lnTo>
                  <a:pt x="29181" y="3426"/>
                </a:lnTo>
                <a:lnTo>
                  <a:pt x="13703" y="13704"/>
                </a:lnTo>
                <a:lnTo>
                  <a:pt x="3425" y="29183"/>
                </a:lnTo>
                <a:lnTo>
                  <a:pt x="0" y="46790"/>
                </a:lnTo>
                <a:lnTo>
                  <a:pt x="3425" y="64397"/>
                </a:lnTo>
                <a:lnTo>
                  <a:pt x="13703" y="79875"/>
                </a:lnTo>
                <a:lnTo>
                  <a:pt x="29181" y="90153"/>
                </a:lnTo>
                <a:lnTo>
                  <a:pt x="46786" y="93579"/>
                </a:lnTo>
                <a:lnTo>
                  <a:pt x="64392" y="90153"/>
                </a:lnTo>
                <a:lnTo>
                  <a:pt x="79869" y="79875"/>
                </a:lnTo>
                <a:lnTo>
                  <a:pt x="90147" y="64397"/>
                </a:lnTo>
                <a:lnTo>
                  <a:pt x="93573" y="46790"/>
                </a:lnTo>
                <a:lnTo>
                  <a:pt x="90147" y="29183"/>
                </a:lnTo>
                <a:lnTo>
                  <a:pt x="79869" y="13704"/>
                </a:lnTo>
                <a:lnTo>
                  <a:pt x="64392" y="3426"/>
                </a:lnTo>
                <a:lnTo>
                  <a:pt x="467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7070894" y="5781568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7245352" y="6034360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91" y="0"/>
                </a:moveTo>
                <a:lnTo>
                  <a:pt x="29182" y="3426"/>
                </a:lnTo>
                <a:lnTo>
                  <a:pt x="13703" y="13704"/>
                </a:lnTo>
                <a:lnTo>
                  <a:pt x="3425" y="29182"/>
                </a:lnTo>
                <a:lnTo>
                  <a:pt x="0" y="46789"/>
                </a:lnTo>
                <a:lnTo>
                  <a:pt x="3425" y="64396"/>
                </a:lnTo>
                <a:lnTo>
                  <a:pt x="13703" y="79875"/>
                </a:lnTo>
                <a:lnTo>
                  <a:pt x="29182" y="90153"/>
                </a:lnTo>
                <a:lnTo>
                  <a:pt x="46791" y="93579"/>
                </a:lnTo>
                <a:lnTo>
                  <a:pt x="64400" y="90153"/>
                </a:lnTo>
                <a:lnTo>
                  <a:pt x="79879" y="79875"/>
                </a:lnTo>
                <a:lnTo>
                  <a:pt x="90157" y="64396"/>
                </a:lnTo>
                <a:lnTo>
                  <a:pt x="93583" y="46789"/>
                </a:lnTo>
                <a:lnTo>
                  <a:pt x="90157" y="29182"/>
                </a:lnTo>
                <a:lnTo>
                  <a:pt x="79879" y="13704"/>
                </a:lnTo>
                <a:lnTo>
                  <a:pt x="64400" y="3426"/>
                </a:lnTo>
                <a:lnTo>
                  <a:pt x="467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7245348" y="6034360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7000928" y="5873095"/>
            <a:ext cx="90805" cy="153670"/>
          </a:xfrm>
          <a:custGeom>
            <a:avLst/>
            <a:gdLst/>
            <a:ahLst/>
            <a:cxnLst/>
            <a:rect l="l" t="t" r="r" b="b"/>
            <a:pathLst>
              <a:path w="90805" h="153670">
                <a:moveTo>
                  <a:pt x="0" y="153348"/>
                </a:moveTo>
                <a:lnTo>
                  <a:pt x="90386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7147164" y="5871071"/>
            <a:ext cx="115570" cy="167640"/>
          </a:xfrm>
          <a:custGeom>
            <a:avLst/>
            <a:gdLst/>
            <a:ahLst/>
            <a:cxnLst/>
            <a:rect l="l" t="t" r="r" b="b"/>
            <a:pathLst>
              <a:path w="115569" h="167639">
                <a:moveTo>
                  <a:pt x="0" y="0"/>
                </a:moveTo>
                <a:lnTo>
                  <a:pt x="115509" y="16737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7026560" y="6072811"/>
            <a:ext cx="213995" cy="6985"/>
          </a:xfrm>
          <a:custGeom>
            <a:avLst/>
            <a:gdLst/>
            <a:ahLst/>
            <a:cxnLst/>
            <a:rect l="l" t="t" r="r" b="b"/>
            <a:pathLst>
              <a:path w="213994" h="6985">
                <a:moveTo>
                  <a:pt x="0" y="0"/>
                </a:moveTo>
                <a:lnTo>
                  <a:pt x="213586" y="6706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6774326" y="5676570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25" y="0"/>
                </a:moveTo>
                <a:lnTo>
                  <a:pt x="0" y="212513"/>
                </a:lnTo>
                <a:lnTo>
                  <a:pt x="137137" y="556368"/>
                </a:lnTo>
                <a:lnTo>
                  <a:pt x="580914" y="556368"/>
                </a:lnTo>
                <a:lnTo>
                  <a:pt x="718040" y="212513"/>
                </a:lnTo>
                <a:lnTo>
                  <a:pt x="359025" y="0"/>
                </a:lnTo>
                <a:close/>
              </a:path>
            </a:pathLst>
          </a:custGeom>
          <a:solidFill>
            <a:srgbClr val="F8BA00">
              <a:alpha val="717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 txBox="1"/>
          <p:nvPr/>
        </p:nvSpPr>
        <p:spPr>
          <a:xfrm>
            <a:off x="16876838" y="6192619"/>
            <a:ext cx="145669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2335" algn="l"/>
              </a:tabLst>
            </a:pPr>
            <a:r>
              <a:rPr sz="2175" spc="15" baseline="3831" dirty="0">
                <a:latin typeface="Arial"/>
                <a:cs typeface="Arial"/>
              </a:rPr>
              <a:t>sha</a:t>
            </a:r>
            <a:r>
              <a:rPr sz="2175" spc="-37" baseline="3831" dirty="0">
                <a:latin typeface="Arial"/>
                <a:cs typeface="Arial"/>
              </a:rPr>
              <a:t>r</a:t>
            </a:r>
            <a:r>
              <a:rPr sz="2175" spc="104" baseline="3831" dirty="0">
                <a:latin typeface="Arial"/>
                <a:cs typeface="Arial"/>
              </a:rPr>
              <a:t>d</a:t>
            </a:r>
            <a:r>
              <a:rPr sz="950" spc="20" dirty="0">
                <a:latin typeface="Arial"/>
                <a:cs typeface="Arial"/>
              </a:rPr>
              <a:t>1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2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17839681" y="600598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63" y="0"/>
                </a:moveTo>
                <a:lnTo>
                  <a:pt x="22306" y="2618"/>
                </a:lnTo>
                <a:lnTo>
                  <a:pt x="10476" y="10473"/>
                </a:lnTo>
                <a:lnTo>
                  <a:pt x="2619" y="22303"/>
                </a:lnTo>
                <a:lnTo>
                  <a:pt x="0" y="35760"/>
                </a:lnTo>
                <a:lnTo>
                  <a:pt x="2619" y="49217"/>
                </a:lnTo>
                <a:lnTo>
                  <a:pt x="10476" y="61048"/>
                </a:lnTo>
                <a:lnTo>
                  <a:pt x="22306" y="68904"/>
                </a:lnTo>
                <a:lnTo>
                  <a:pt x="35763" y="71522"/>
                </a:lnTo>
                <a:lnTo>
                  <a:pt x="49219" y="68904"/>
                </a:lnTo>
                <a:lnTo>
                  <a:pt x="61050" y="61048"/>
                </a:lnTo>
                <a:lnTo>
                  <a:pt x="68907" y="49217"/>
                </a:lnTo>
                <a:lnTo>
                  <a:pt x="71526" y="35760"/>
                </a:lnTo>
                <a:lnTo>
                  <a:pt x="68907" y="22303"/>
                </a:lnTo>
                <a:lnTo>
                  <a:pt x="61050" y="10473"/>
                </a:lnTo>
                <a:lnTo>
                  <a:pt x="49219" y="2618"/>
                </a:lnTo>
                <a:lnTo>
                  <a:pt x="35763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7839676" y="600598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8008156" y="5832002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55" y="0"/>
                </a:moveTo>
                <a:lnTo>
                  <a:pt x="22299" y="2618"/>
                </a:lnTo>
                <a:lnTo>
                  <a:pt x="10468" y="10474"/>
                </a:lnTo>
                <a:lnTo>
                  <a:pt x="2617" y="22304"/>
                </a:lnTo>
                <a:lnTo>
                  <a:pt x="0" y="35761"/>
                </a:lnTo>
                <a:lnTo>
                  <a:pt x="2617" y="49218"/>
                </a:lnTo>
                <a:lnTo>
                  <a:pt x="10468" y="61048"/>
                </a:lnTo>
                <a:lnTo>
                  <a:pt x="22299" y="68904"/>
                </a:lnTo>
                <a:lnTo>
                  <a:pt x="35755" y="71522"/>
                </a:lnTo>
                <a:lnTo>
                  <a:pt x="49211" y="68904"/>
                </a:lnTo>
                <a:lnTo>
                  <a:pt x="61042" y="61048"/>
                </a:lnTo>
                <a:lnTo>
                  <a:pt x="68899" y="49218"/>
                </a:lnTo>
                <a:lnTo>
                  <a:pt x="71518" y="35761"/>
                </a:lnTo>
                <a:lnTo>
                  <a:pt x="68899" y="22304"/>
                </a:lnTo>
                <a:lnTo>
                  <a:pt x="61042" y="10474"/>
                </a:lnTo>
                <a:lnTo>
                  <a:pt x="49211" y="2618"/>
                </a:lnTo>
                <a:lnTo>
                  <a:pt x="35755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8008153" y="583200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7903925" y="5897185"/>
            <a:ext cx="111760" cy="115570"/>
          </a:xfrm>
          <a:custGeom>
            <a:avLst/>
            <a:gdLst/>
            <a:ahLst/>
            <a:cxnLst/>
            <a:rect l="l" t="t" r="r" b="b"/>
            <a:pathLst>
              <a:path w="111759" h="115570">
                <a:moveTo>
                  <a:pt x="0" y="115139"/>
                </a:moveTo>
                <a:lnTo>
                  <a:pt x="111493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8077040" y="5891884"/>
            <a:ext cx="105410" cy="76835"/>
          </a:xfrm>
          <a:custGeom>
            <a:avLst/>
            <a:gdLst/>
            <a:ahLst/>
            <a:cxnLst/>
            <a:rect l="l" t="t" r="r" b="b"/>
            <a:pathLst>
              <a:path w="105409" h="76835">
                <a:moveTo>
                  <a:pt x="104957" y="76426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8179326" y="5956644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59" y="0"/>
                </a:moveTo>
                <a:lnTo>
                  <a:pt x="22302" y="2618"/>
                </a:lnTo>
                <a:lnTo>
                  <a:pt x="10476" y="10474"/>
                </a:lnTo>
                <a:lnTo>
                  <a:pt x="2619" y="22304"/>
                </a:lnTo>
                <a:lnTo>
                  <a:pt x="0" y="35761"/>
                </a:lnTo>
                <a:lnTo>
                  <a:pt x="2619" y="49218"/>
                </a:lnTo>
                <a:lnTo>
                  <a:pt x="10476" y="61047"/>
                </a:lnTo>
                <a:lnTo>
                  <a:pt x="22302" y="68903"/>
                </a:lnTo>
                <a:lnTo>
                  <a:pt x="35759" y="71522"/>
                </a:lnTo>
                <a:lnTo>
                  <a:pt x="49218" y="68903"/>
                </a:lnTo>
                <a:lnTo>
                  <a:pt x="61050" y="61047"/>
                </a:lnTo>
                <a:lnTo>
                  <a:pt x="68901" y="49218"/>
                </a:lnTo>
                <a:lnTo>
                  <a:pt x="71518" y="35761"/>
                </a:lnTo>
                <a:lnTo>
                  <a:pt x="68901" y="22304"/>
                </a:lnTo>
                <a:lnTo>
                  <a:pt x="61050" y="10474"/>
                </a:lnTo>
                <a:lnTo>
                  <a:pt x="49218" y="2618"/>
                </a:lnTo>
                <a:lnTo>
                  <a:pt x="35759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8179321" y="595664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7916083" y="5998300"/>
            <a:ext cx="258445" cy="38100"/>
          </a:xfrm>
          <a:custGeom>
            <a:avLst/>
            <a:gdLst/>
            <a:ahLst/>
            <a:cxnLst/>
            <a:rect l="l" t="t" r="r" b="b"/>
            <a:pathLst>
              <a:path w="258444" h="38100">
                <a:moveTo>
                  <a:pt x="258429" y="0"/>
                </a:moveTo>
                <a:lnTo>
                  <a:pt x="0" y="37541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7686247" y="5676570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15" y="0"/>
                </a:moveTo>
                <a:lnTo>
                  <a:pt x="0" y="212513"/>
                </a:lnTo>
                <a:lnTo>
                  <a:pt x="137126" y="556368"/>
                </a:lnTo>
                <a:lnTo>
                  <a:pt x="580903" y="556368"/>
                </a:lnTo>
                <a:lnTo>
                  <a:pt x="718040" y="212513"/>
                </a:lnTo>
                <a:lnTo>
                  <a:pt x="359015" y="0"/>
                </a:lnTo>
                <a:close/>
              </a:path>
            </a:pathLst>
          </a:custGeom>
          <a:solidFill>
            <a:srgbClr val="61D836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8608333" y="5676570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15" y="0"/>
                </a:moveTo>
                <a:lnTo>
                  <a:pt x="0" y="212513"/>
                </a:lnTo>
                <a:lnTo>
                  <a:pt x="137137" y="556368"/>
                </a:lnTo>
                <a:lnTo>
                  <a:pt x="580903" y="556368"/>
                </a:lnTo>
                <a:lnTo>
                  <a:pt x="718040" y="212513"/>
                </a:lnTo>
                <a:lnTo>
                  <a:pt x="359015" y="0"/>
                </a:lnTo>
                <a:close/>
              </a:path>
            </a:pathLst>
          </a:custGeom>
          <a:solidFill>
            <a:srgbClr val="00A2FF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8927232" y="608346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11" y="3523"/>
                </a:lnTo>
                <a:lnTo>
                  <a:pt x="14096" y="14093"/>
                </a:lnTo>
                <a:lnTo>
                  <a:pt x="3524" y="30010"/>
                </a:lnTo>
                <a:lnTo>
                  <a:pt x="0" y="48117"/>
                </a:lnTo>
                <a:lnTo>
                  <a:pt x="3524" y="66224"/>
                </a:lnTo>
                <a:lnTo>
                  <a:pt x="14096" y="82142"/>
                </a:lnTo>
                <a:lnTo>
                  <a:pt x="30011" y="92712"/>
                </a:lnTo>
                <a:lnTo>
                  <a:pt x="48117" y="96235"/>
                </a:lnTo>
                <a:lnTo>
                  <a:pt x="66226" y="92712"/>
                </a:lnTo>
                <a:lnTo>
                  <a:pt x="82146" y="82142"/>
                </a:lnTo>
                <a:lnTo>
                  <a:pt x="92713" y="66224"/>
                </a:lnTo>
                <a:lnTo>
                  <a:pt x="96235" y="48117"/>
                </a:lnTo>
                <a:lnTo>
                  <a:pt x="92713" y="30010"/>
                </a:lnTo>
                <a:lnTo>
                  <a:pt x="82146" y="14093"/>
                </a:lnTo>
                <a:lnTo>
                  <a:pt x="66226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8927235" y="608346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8678231" y="5882267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09" y="3523"/>
                </a:lnTo>
                <a:lnTo>
                  <a:pt x="14088" y="14093"/>
                </a:lnTo>
                <a:lnTo>
                  <a:pt x="3522" y="30011"/>
                </a:lnTo>
                <a:lnTo>
                  <a:pt x="0" y="48118"/>
                </a:lnTo>
                <a:lnTo>
                  <a:pt x="3522" y="66225"/>
                </a:lnTo>
                <a:lnTo>
                  <a:pt x="14088" y="82143"/>
                </a:lnTo>
                <a:lnTo>
                  <a:pt x="30009" y="92713"/>
                </a:lnTo>
                <a:lnTo>
                  <a:pt x="48117" y="96236"/>
                </a:lnTo>
                <a:lnTo>
                  <a:pt x="66224" y="92713"/>
                </a:lnTo>
                <a:lnTo>
                  <a:pt x="82138" y="82143"/>
                </a:lnTo>
                <a:lnTo>
                  <a:pt x="92711" y="66225"/>
                </a:lnTo>
                <a:lnTo>
                  <a:pt x="96235" y="48118"/>
                </a:lnTo>
                <a:lnTo>
                  <a:pt x="92711" y="30011"/>
                </a:lnTo>
                <a:lnTo>
                  <a:pt x="82138" y="14093"/>
                </a:lnTo>
                <a:lnTo>
                  <a:pt x="66224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8678227" y="5882268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8940436" y="568107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11" y="3523"/>
                </a:lnTo>
                <a:lnTo>
                  <a:pt x="14096" y="14093"/>
                </a:lnTo>
                <a:lnTo>
                  <a:pt x="3524" y="30010"/>
                </a:lnTo>
                <a:lnTo>
                  <a:pt x="0" y="48117"/>
                </a:lnTo>
                <a:lnTo>
                  <a:pt x="3524" y="66224"/>
                </a:lnTo>
                <a:lnTo>
                  <a:pt x="14096" y="82142"/>
                </a:lnTo>
                <a:lnTo>
                  <a:pt x="30011" y="92713"/>
                </a:lnTo>
                <a:lnTo>
                  <a:pt x="48117" y="96236"/>
                </a:lnTo>
                <a:lnTo>
                  <a:pt x="66226" y="92713"/>
                </a:lnTo>
                <a:lnTo>
                  <a:pt x="82146" y="82142"/>
                </a:lnTo>
                <a:lnTo>
                  <a:pt x="92713" y="66224"/>
                </a:lnTo>
                <a:lnTo>
                  <a:pt x="96235" y="48117"/>
                </a:lnTo>
                <a:lnTo>
                  <a:pt x="92713" y="30010"/>
                </a:lnTo>
                <a:lnTo>
                  <a:pt x="82146" y="14093"/>
                </a:lnTo>
                <a:lnTo>
                  <a:pt x="66226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8940439" y="568107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8767731" y="5963822"/>
            <a:ext cx="166370" cy="134620"/>
          </a:xfrm>
          <a:custGeom>
            <a:avLst/>
            <a:gdLst/>
            <a:ahLst/>
            <a:cxnLst/>
            <a:rect l="l" t="t" r="r" b="b"/>
            <a:pathLst>
              <a:path w="166369" h="134620">
                <a:moveTo>
                  <a:pt x="166198" y="134289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8768579" y="5761599"/>
            <a:ext cx="177800" cy="136525"/>
          </a:xfrm>
          <a:custGeom>
            <a:avLst/>
            <a:gdLst/>
            <a:ahLst/>
            <a:cxnLst/>
            <a:rect l="l" t="t" r="r" b="b"/>
            <a:pathLst>
              <a:path w="177800" h="136525">
                <a:moveTo>
                  <a:pt x="0" y="136383"/>
                </a:moveTo>
                <a:lnTo>
                  <a:pt x="177742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9021766" y="6026618"/>
            <a:ext cx="140335" cy="79375"/>
          </a:xfrm>
          <a:custGeom>
            <a:avLst/>
            <a:gdLst/>
            <a:ahLst/>
            <a:cxnLst/>
            <a:rect l="l" t="t" r="r" b="b"/>
            <a:pathLst>
              <a:path w="140334" h="79375">
                <a:moveTo>
                  <a:pt x="0" y="78847"/>
                </a:moveTo>
                <a:lnTo>
                  <a:pt x="140159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8977097" y="5782482"/>
            <a:ext cx="10160" cy="295910"/>
          </a:xfrm>
          <a:custGeom>
            <a:avLst/>
            <a:gdLst/>
            <a:ahLst/>
            <a:cxnLst/>
            <a:rect l="l" t="t" r="r" b="b"/>
            <a:pathLst>
              <a:path w="10159" h="295910">
                <a:moveTo>
                  <a:pt x="9707" y="0"/>
                </a:moveTo>
                <a:lnTo>
                  <a:pt x="0" y="295772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9160241" y="595238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6" y="0"/>
                </a:moveTo>
                <a:lnTo>
                  <a:pt x="30010" y="3523"/>
                </a:lnTo>
                <a:lnTo>
                  <a:pt x="14096" y="14094"/>
                </a:lnTo>
                <a:lnTo>
                  <a:pt x="3524" y="30011"/>
                </a:lnTo>
                <a:lnTo>
                  <a:pt x="0" y="48118"/>
                </a:lnTo>
                <a:lnTo>
                  <a:pt x="3524" y="66225"/>
                </a:lnTo>
                <a:lnTo>
                  <a:pt x="14096" y="82143"/>
                </a:lnTo>
                <a:lnTo>
                  <a:pt x="30010" y="92713"/>
                </a:lnTo>
                <a:lnTo>
                  <a:pt x="48116" y="96236"/>
                </a:lnTo>
                <a:lnTo>
                  <a:pt x="66221" y="92713"/>
                </a:lnTo>
                <a:lnTo>
                  <a:pt x="82136" y="82143"/>
                </a:lnTo>
                <a:lnTo>
                  <a:pt x="92708" y="66225"/>
                </a:lnTo>
                <a:lnTo>
                  <a:pt x="96232" y="48118"/>
                </a:lnTo>
                <a:lnTo>
                  <a:pt x="92708" y="30011"/>
                </a:lnTo>
                <a:lnTo>
                  <a:pt x="82136" y="14094"/>
                </a:lnTo>
                <a:lnTo>
                  <a:pt x="66221" y="3523"/>
                </a:lnTo>
                <a:lnTo>
                  <a:pt x="4811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9160244" y="595238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9022049" y="5770531"/>
            <a:ext cx="153035" cy="188595"/>
          </a:xfrm>
          <a:custGeom>
            <a:avLst/>
            <a:gdLst/>
            <a:ahLst/>
            <a:cxnLst/>
            <a:rect l="l" t="t" r="r" b="b"/>
            <a:pathLst>
              <a:path w="153034" h="188595">
                <a:moveTo>
                  <a:pt x="152789" y="188592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 txBox="1"/>
          <p:nvPr/>
        </p:nvSpPr>
        <p:spPr>
          <a:xfrm>
            <a:off x="18646418" y="8925520"/>
            <a:ext cx="56705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3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16927769" y="8738962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86" y="0"/>
                </a:moveTo>
                <a:lnTo>
                  <a:pt x="29181" y="3426"/>
                </a:lnTo>
                <a:lnTo>
                  <a:pt x="13703" y="13704"/>
                </a:lnTo>
                <a:lnTo>
                  <a:pt x="3425" y="29182"/>
                </a:lnTo>
                <a:lnTo>
                  <a:pt x="0" y="46789"/>
                </a:lnTo>
                <a:lnTo>
                  <a:pt x="3425" y="64396"/>
                </a:lnTo>
                <a:lnTo>
                  <a:pt x="13703" y="79875"/>
                </a:lnTo>
                <a:lnTo>
                  <a:pt x="29181" y="90153"/>
                </a:lnTo>
                <a:lnTo>
                  <a:pt x="46786" y="93579"/>
                </a:lnTo>
                <a:lnTo>
                  <a:pt x="64392" y="90153"/>
                </a:lnTo>
                <a:lnTo>
                  <a:pt x="79869" y="79875"/>
                </a:lnTo>
                <a:lnTo>
                  <a:pt x="90153" y="64396"/>
                </a:lnTo>
                <a:lnTo>
                  <a:pt x="93580" y="46789"/>
                </a:lnTo>
                <a:lnTo>
                  <a:pt x="90153" y="29182"/>
                </a:lnTo>
                <a:lnTo>
                  <a:pt x="79869" y="13704"/>
                </a:lnTo>
                <a:lnTo>
                  <a:pt x="64392" y="3426"/>
                </a:lnTo>
                <a:lnTo>
                  <a:pt x="46786" y="0"/>
                </a:lnTo>
                <a:close/>
              </a:path>
            </a:pathLst>
          </a:custGeom>
          <a:solidFill>
            <a:srgbClr val="ECB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6927766" y="8738963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7070895" y="8496141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86" y="0"/>
                </a:moveTo>
                <a:lnTo>
                  <a:pt x="29181" y="3426"/>
                </a:lnTo>
                <a:lnTo>
                  <a:pt x="13703" y="13704"/>
                </a:lnTo>
                <a:lnTo>
                  <a:pt x="3425" y="29182"/>
                </a:lnTo>
                <a:lnTo>
                  <a:pt x="0" y="46789"/>
                </a:lnTo>
                <a:lnTo>
                  <a:pt x="3425" y="64396"/>
                </a:lnTo>
                <a:lnTo>
                  <a:pt x="13703" y="79875"/>
                </a:lnTo>
                <a:lnTo>
                  <a:pt x="29181" y="90153"/>
                </a:lnTo>
                <a:lnTo>
                  <a:pt x="46786" y="93579"/>
                </a:lnTo>
                <a:lnTo>
                  <a:pt x="64392" y="90153"/>
                </a:lnTo>
                <a:lnTo>
                  <a:pt x="79869" y="79875"/>
                </a:lnTo>
                <a:lnTo>
                  <a:pt x="90147" y="64396"/>
                </a:lnTo>
                <a:lnTo>
                  <a:pt x="93573" y="46789"/>
                </a:lnTo>
                <a:lnTo>
                  <a:pt x="90147" y="29182"/>
                </a:lnTo>
                <a:lnTo>
                  <a:pt x="79869" y="13704"/>
                </a:lnTo>
                <a:lnTo>
                  <a:pt x="64392" y="3426"/>
                </a:lnTo>
                <a:lnTo>
                  <a:pt x="467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7070894" y="8496142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7245352" y="8748934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91" y="0"/>
                </a:moveTo>
                <a:lnTo>
                  <a:pt x="29182" y="3426"/>
                </a:lnTo>
                <a:lnTo>
                  <a:pt x="13703" y="13704"/>
                </a:lnTo>
                <a:lnTo>
                  <a:pt x="3425" y="29182"/>
                </a:lnTo>
                <a:lnTo>
                  <a:pt x="0" y="46789"/>
                </a:lnTo>
                <a:lnTo>
                  <a:pt x="3425" y="64396"/>
                </a:lnTo>
                <a:lnTo>
                  <a:pt x="13703" y="79875"/>
                </a:lnTo>
                <a:lnTo>
                  <a:pt x="29182" y="90153"/>
                </a:lnTo>
                <a:lnTo>
                  <a:pt x="46791" y="93579"/>
                </a:lnTo>
                <a:lnTo>
                  <a:pt x="64400" y="90153"/>
                </a:lnTo>
                <a:lnTo>
                  <a:pt x="79879" y="79875"/>
                </a:lnTo>
                <a:lnTo>
                  <a:pt x="90157" y="64396"/>
                </a:lnTo>
                <a:lnTo>
                  <a:pt x="93583" y="46789"/>
                </a:lnTo>
                <a:lnTo>
                  <a:pt x="90157" y="29182"/>
                </a:lnTo>
                <a:lnTo>
                  <a:pt x="79879" y="13704"/>
                </a:lnTo>
                <a:lnTo>
                  <a:pt x="64400" y="3426"/>
                </a:lnTo>
                <a:lnTo>
                  <a:pt x="467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7245348" y="8748934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7000928" y="8587669"/>
            <a:ext cx="90805" cy="153670"/>
          </a:xfrm>
          <a:custGeom>
            <a:avLst/>
            <a:gdLst/>
            <a:ahLst/>
            <a:cxnLst/>
            <a:rect l="l" t="t" r="r" b="b"/>
            <a:pathLst>
              <a:path w="90805" h="153670">
                <a:moveTo>
                  <a:pt x="0" y="153348"/>
                </a:moveTo>
                <a:lnTo>
                  <a:pt x="90386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7147164" y="8585645"/>
            <a:ext cx="115570" cy="167640"/>
          </a:xfrm>
          <a:custGeom>
            <a:avLst/>
            <a:gdLst/>
            <a:ahLst/>
            <a:cxnLst/>
            <a:rect l="l" t="t" r="r" b="b"/>
            <a:pathLst>
              <a:path w="115569" h="167640">
                <a:moveTo>
                  <a:pt x="0" y="0"/>
                </a:moveTo>
                <a:lnTo>
                  <a:pt x="115509" y="16737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7026560" y="8787386"/>
            <a:ext cx="213995" cy="6985"/>
          </a:xfrm>
          <a:custGeom>
            <a:avLst/>
            <a:gdLst/>
            <a:ahLst/>
            <a:cxnLst/>
            <a:rect l="l" t="t" r="r" b="b"/>
            <a:pathLst>
              <a:path w="213994" h="6984">
                <a:moveTo>
                  <a:pt x="0" y="0"/>
                </a:moveTo>
                <a:lnTo>
                  <a:pt x="213586" y="6706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6774328" y="8391144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25" y="0"/>
                </a:moveTo>
                <a:lnTo>
                  <a:pt x="0" y="212513"/>
                </a:lnTo>
                <a:lnTo>
                  <a:pt x="137136" y="556368"/>
                </a:lnTo>
                <a:lnTo>
                  <a:pt x="580913" y="556368"/>
                </a:lnTo>
                <a:lnTo>
                  <a:pt x="718038" y="212512"/>
                </a:lnTo>
                <a:lnTo>
                  <a:pt x="359025" y="0"/>
                </a:lnTo>
                <a:close/>
              </a:path>
            </a:pathLst>
          </a:custGeom>
          <a:solidFill>
            <a:srgbClr val="F8BA00">
              <a:alpha val="717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 txBox="1"/>
          <p:nvPr/>
        </p:nvSpPr>
        <p:spPr>
          <a:xfrm>
            <a:off x="16876838" y="8904578"/>
            <a:ext cx="145669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2335" algn="l"/>
              </a:tabLst>
            </a:pPr>
            <a:r>
              <a:rPr sz="2175" spc="15" baseline="3831" dirty="0">
                <a:latin typeface="Arial"/>
                <a:cs typeface="Arial"/>
              </a:rPr>
              <a:t>sha</a:t>
            </a:r>
            <a:r>
              <a:rPr sz="2175" spc="-37" baseline="3831" dirty="0">
                <a:latin typeface="Arial"/>
                <a:cs typeface="Arial"/>
              </a:rPr>
              <a:t>r</a:t>
            </a:r>
            <a:r>
              <a:rPr sz="2175" spc="104" baseline="3831" dirty="0">
                <a:latin typeface="Arial"/>
                <a:cs typeface="Arial"/>
              </a:rPr>
              <a:t>d</a:t>
            </a:r>
            <a:r>
              <a:rPr sz="950" spc="20" dirty="0">
                <a:latin typeface="Arial"/>
                <a:cs typeface="Arial"/>
              </a:rPr>
              <a:t>1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2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17839681" y="8720557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63" y="0"/>
                </a:moveTo>
                <a:lnTo>
                  <a:pt x="22306" y="2618"/>
                </a:lnTo>
                <a:lnTo>
                  <a:pt x="10476" y="10473"/>
                </a:lnTo>
                <a:lnTo>
                  <a:pt x="2619" y="22303"/>
                </a:lnTo>
                <a:lnTo>
                  <a:pt x="0" y="35760"/>
                </a:lnTo>
                <a:lnTo>
                  <a:pt x="2619" y="49217"/>
                </a:lnTo>
                <a:lnTo>
                  <a:pt x="10476" y="61048"/>
                </a:lnTo>
                <a:lnTo>
                  <a:pt x="22306" y="68904"/>
                </a:lnTo>
                <a:lnTo>
                  <a:pt x="35763" y="71522"/>
                </a:lnTo>
                <a:lnTo>
                  <a:pt x="49219" y="68904"/>
                </a:lnTo>
                <a:lnTo>
                  <a:pt x="61050" y="61048"/>
                </a:lnTo>
                <a:lnTo>
                  <a:pt x="68907" y="49217"/>
                </a:lnTo>
                <a:lnTo>
                  <a:pt x="71526" y="35760"/>
                </a:lnTo>
                <a:lnTo>
                  <a:pt x="68907" y="22303"/>
                </a:lnTo>
                <a:lnTo>
                  <a:pt x="61050" y="10473"/>
                </a:lnTo>
                <a:lnTo>
                  <a:pt x="49219" y="2618"/>
                </a:lnTo>
                <a:lnTo>
                  <a:pt x="35763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7839676" y="8720557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8008156" y="8546576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55" y="0"/>
                </a:moveTo>
                <a:lnTo>
                  <a:pt x="22299" y="2618"/>
                </a:lnTo>
                <a:lnTo>
                  <a:pt x="10468" y="10474"/>
                </a:lnTo>
                <a:lnTo>
                  <a:pt x="2617" y="22304"/>
                </a:lnTo>
                <a:lnTo>
                  <a:pt x="0" y="35761"/>
                </a:lnTo>
                <a:lnTo>
                  <a:pt x="2617" y="49218"/>
                </a:lnTo>
                <a:lnTo>
                  <a:pt x="10468" y="61048"/>
                </a:lnTo>
                <a:lnTo>
                  <a:pt x="22299" y="68904"/>
                </a:lnTo>
                <a:lnTo>
                  <a:pt x="35755" y="71522"/>
                </a:lnTo>
                <a:lnTo>
                  <a:pt x="49211" y="68904"/>
                </a:lnTo>
                <a:lnTo>
                  <a:pt x="61042" y="61048"/>
                </a:lnTo>
                <a:lnTo>
                  <a:pt x="68899" y="49218"/>
                </a:lnTo>
                <a:lnTo>
                  <a:pt x="71518" y="35761"/>
                </a:lnTo>
                <a:lnTo>
                  <a:pt x="68899" y="22304"/>
                </a:lnTo>
                <a:lnTo>
                  <a:pt x="61042" y="10474"/>
                </a:lnTo>
                <a:lnTo>
                  <a:pt x="49211" y="2618"/>
                </a:lnTo>
                <a:lnTo>
                  <a:pt x="35755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8008153" y="8546577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7903925" y="8611759"/>
            <a:ext cx="111760" cy="115570"/>
          </a:xfrm>
          <a:custGeom>
            <a:avLst/>
            <a:gdLst/>
            <a:ahLst/>
            <a:cxnLst/>
            <a:rect l="l" t="t" r="r" b="b"/>
            <a:pathLst>
              <a:path w="111759" h="115570">
                <a:moveTo>
                  <a:pt x="0" y="115139"/>
                </a:moveTo>
                <a:lnTo>
                  <a:pt x="111493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8077040" y="8606458"/>
            <a:ext cx="105410" cy="76835"/>
          </a:xfrm>
          <a:custGeom>
            <a:avLst/>
            <a:gdLst/>
            <a:ahLst/>
            <a:cxnLst/>
            <a:rect l="l" t="t" r="r" b="b"/>
            <a:pathLst>
              <a:path w="105409" h="76834">
                <a:moveTo>
                  <a:pt x="104957" y="76426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8179326" y="8671218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59" y="0"/>
                </a:moveTo>
                <a:lnTo>
                  <a:pt x="22302" y="2618"/>
                </a:lnTo>
                <a:lnTo>
                  <a:pt x="10476" y="10473"/>
                </a:lnTo>
                <a:lnTo>
                  <a:pt x="2619" y="22304"/>
                </a:lnTo>
                <a:lnTo>
                  <a:pt x="0" y="35761"/>
                </a:lnTo>
                <a:lnTo>
                  <a:pt x="2619" y="49218"/>
                </a:lnTo>
                <a:lnTo>
                  <a:pt x="10476" y="61048"/>
                </a:lnTo>
                <a:lnTo>
                  <a:pt x="22302" y="68904"/>
                </a:lnTo>
                <a:lnTo>
                  <a:pt x="35759" y="71522"/>
                </a:lnTo>
                <a:lnTo>
                  <a:pt x="49218" y="68904"/>
                </a:lnTo>
                <a:lnTo>
                  <a:pt x="61050" y="61048"/>
                </a:lnTo>
                <a:lnTo>
                  <a:pt x="68901" y="49218"/>
                </a:lnTo>
                <a:lnTo>
                  <a:pt x="71518" y="35761"/>
                </a:lnTo>
                <a:lnTo>
                  <a:pt x="68901" y="22304"/>
                </a:lnTo>
                <a:lnTo>
                  <a:pt x="61050" y="10473"/>
                </a:lnTo>
                <a:lnTo>
                  <a:pt x="49218" y="2618"/>
                </a:lnTo>
                <a:lnTo>
                  <a:pt x="35759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8179321" y="8671218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7916083" y="8712874"/>
            <a:ext cx="258445" cy="38100"/>
          </a:xfrm>
          <a:custGeom>
            <a:avLst/>
            <a:gdLst/>
            <a:ahLst/>
            <a:cxnLst/>
            <a:rect l="l" t="t" r="r" b="b"/>
            <a:pathLst>
              <a:path w="258444" h="38100">
                <a:moveTo>
                  <a:pt x="258429" y="0"/>
                </a:moveTo>
                <a:lnTo>
                  <a:pt x="0" y="37541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7686247" y="8391144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14" y="0"/>
                </a:moveTo>
                <a:lnTo>
                  <a:pt x="0" y="212513"/>
                </a:lnTo>
                <a:lnTo>
                  <a:pt x="137126" y="556368"/>
                </a:lnTo>
                <a:lnTo>
                  <a:pt x="580903" y="556368"/>
                </a:lnTo>
                <a:lnTo>
                  <a:pt x="718038" y="212512"/>
                </a:lnTo>
                <a:lnTo>
                  <a:pt x="359014" y="0"/>
                </a:lnTo>
                <a:close/>
              </a:path>
            </a:pathLst>
          </a:custGeom>
          <a:solidFill>
            <a:srgbClr val="61D836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8608333" y="8391144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14" y="0"/>
                </a:moveTo>
                <a:lnTo>
                  <a:pt x="0" y="212513"/>
                </a:lnTo>
                <a:lnTo>
                  <a:pt x="137136" y="556368"/>
                </a:lnTo>
                <a:lnTo>
                  <a:pt x="580903" y="556368"/>
                </a:lnTo>
                <a:lnTo>
                  <a:pt x="718038" y="212512"/>
                </a:lnTo>
                <a:lnTo>
                  <a:pt x="359014" y="0"/>
                </a:lnTo>
                <a:close/>
              </a:path>
            </a:pathLst>
          </a:custGeom>
          <a:solidFill>
            <a:srgbClr val="00A2FF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8927232" y="879803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11" y="3523"/>
                </a:lnTo>
                <a:lnTo>
                  <a:pt x="14096" y="14093"/>
                </a:lnTo>
                <a:lnTo>
                  <a:pt x="3524" y="30010"/>
                </a:lnTo>
                <a:lnTo>
                  <a:pt x="0" y="48117"/>
                </a:lnTo>
                <a:lnTo>
                  <a:pt x="3524" y="66224"/>
                </a:lnTo>
                <a:lnTo>
                  <a:pt x="14096" y="82142"/>
                </a:lnTo>
                <a:lnTo>
                  <a:pt x="30011" y="92712"/>
                </a:lnTo>
                <a:lnTo>
                  <a:pt x="48117" y="96235"/>
                </a:lnTo>
                <a:lnTo>
                  <a:pt x="66226" y="92712"/>
                </a:lnTo>
                <a:lnTo>
                  <a:pt x="82146" y="82142"/>
                </a:lnTo>
                <a:lnTo>
                  <a:pt x="92713" y="66224"/>
                </a:lnTo>
                <a:lnTo>
                  <a:pt x="96235" y="48117"/>
                </a:lnTo>
                <a:lnTo>
                  <a:pt x="92713" y="30010"/>
                </a:lnTo>
                <a:lnTo>
                  <a:pt x="82146" y="14093"/>
                </a:lnTo>
                <a:lnTo>
                  <a:pt x="66226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8927235" y="879803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8678231" y="859684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09" y="3523"/>
                </a:lnTo>
                <a:lnTo>
                  <a:pt x="14088" y="14093"/>
                </a:lnTo>
                <a:lnTo>
                  <a:pt x="3522" y="30011"/>
                </a:lnTo>
                <a:lnTo>
                  <a:pt x="0" y="48118"/>
                </a:lnTo>
                <a:lnTo>
                  <a:pt x="3522" y="66225"/>
                </a:lnTo>
                <a:lnTo>
                  <a:pt x="14088" y="82143"/>
                </a:lnTo>
                <a:lnTo>
                  <a:pt x="30009" y="92713"/>
                </a:lnTo>
                <a:lnTo>
                  <a:pt x="48117" y="96236"/>
                </a:lnTo>
                <a:lnTo>
                  <a:pt x="66224" y="92713"/>
                </a:lnTo>
                <a:lnTo>
                  <a:pt x="82138" y="82143"/>
                </a:lnTo>
                <a:lnTo>
                  <a:pt x="92711" y="66225"/>
                </a:lnTo>
                <a:lnTo>
                  <a:pt x="96235" y="48118"/>
                </a:lnTo>
                <a:lnTo>
                  <a:pt x="92711" y="30011"/>
                </a:lnTo>
                <a:lnTo>
                  <a:pt x="82138" y="14093"/>
                </a:lnTo>
                <a:lnTo>
                  <a:pt x="66224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8678227" y="859684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8940436" y="8395648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11" y="3523"/>
                </a:lnTo>
                <a:lnTo>
                  <a:pt x="14096" y="14093"/>
                </a:lnTo>
                <a:lnTo>
                  <a:pt x="3524" y="30010"/>
                </a:lnTo>
                <a:lnTo>
                  <a:pt x="0" y="48117"/>
                </a:lnTo>
                <a:lnTo>
                  <a:pt x="3524" y="66224"/>
                </a:lnTo>
                <a:lnTo>
                  <a:pt x="14096" y="82142"/>
                </a:lnTo>
                <a:lnTo>
                  <a:pt x="30011" y="92713"/>
                </a:lnTo>
                <a:lnTo>
                  <a:pt x="48117" y="96236"/>
                </a:lnTo>
                <a:lnTo>
                  <a:pt x="66226" y="92713"/>
                </a:lnTo>
                <a:lnTo>
                  <a:pt x="82146" y="82142"/>
                </a:lnTo>
                <a:lnTo>
                  <a:pt x="92713" y="66224"/>
                </a:lnTo>
                <a:lnTo>
                  <a:pt x="96235" y="48117"/>
                </a:lnTo>
                <a:lnTo>
                  <a:pt x="92713" y="30010"/>
                </a:lnTo>
                <a:lnTo>
                  <a:pt x="82146" y="14093"/>
                </a:lnTo>
                <a:lnTo>
                  <a:pt x="66226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8940439" y="8395648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8767731" y="8678396"/>
            <a:ext cx="166370" cy="134620"/>
          </a:xfrm>
          <a:custGeom>
            <a:avLst/>
            <a:gdLst/>
            <a:ahLst/>
            <a:cxnLst/>
            <a:rect l="l" t="t" r="r" b="b"/>
            <a:pathLst>
              <a:path w="166369" h="134620">
                <a:moveTo>
                  <a:pt x="166198" y="134289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8768579" y="8476173"/>
            <a:ext cx="177800" cy="136525"/>
          </a:xfrm>
          <a:custGeom>
            <a:avLst/>
            <a:gdLst/>
            <a:ahLst/>
            <a:cxnLst/>
            <a:rect l="l" t="t" r="r" b="b"/>
            <a:pathLst>
              <a:path w="177800" h="136525">
                <a:moveTo>
                  <a:pt x="0" y="136383"/>
                </a:moveTo>
                <a:lnTo>
                  <a:pt x="177742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9021766" y="8741192"/>
            <a:ext cx="140335" cy="79375"/>
          </a:xfrm>
          <a:custGeom>
            <a:avLst/>
            <a:gdLst/>
            <a:ahLst/>
            <a:cxnLst/>
            <a:rect l="l" t="t" r="r" b="b"/>
            <a:pathLst>
              <a:path w="140334" h="79375">
                <a:moveTo>
                  <a:pt x="0" y="78847"/>
                </a:moveTo>
                <a:lnTo>
                  <a:pt x="140159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8977097" y="8497056"/>
            <a:ext cx="10160" cy="295910"/>
          </a:xfrm>
          <a:custGeom>
            <a:avLst/>
            <a:gdLst/>
            <a:ahLst/>
            <a:cxnLst/>
            <a:rect l="l" t="t" r="r" b="b"/>
            <a:pathLst>
              <a:path w="10159" h="295909">
                <a:moveTo>
                  <a:pt x="9707" y="0"/>
                </a:moveTo>
                <a:lnTo>
                  <a:pt x="0" y="295772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9160241" y="866695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6" y="0"/>
                </a:moveTo>
                <a:lnTo>
                  <a:pt x="30010" y="3523"/>
                </a:lnTo>
                <a:lnTo>
                  <a:pt x="14096" y="14094"/>
                </a:lnTo>
                <a:lnTo>
                  <a:pt x="3524" y="30011"/>
                </a:lnTo>
                <a:lnTo>
                  <a:pt x="0" y="48118"/>
                </a:lnTo>
                <a:lnTo>
                  <a:pt x="3524" y="66225"/>
                </a:lnTo>
                <a:lnTo>
                  <a:pt x="14096" y="82143"/>
                </a:lnTo>
                <a:lnTo>
                  <a:pt x="30010" y="92713"/>
                </a:lnTo>
                <a:lnTo>
                  <a:pt x="48116" y="96236"/>
                </a:lnTo>
                <a:lnTo>
                  <a:pt x="66221" y="92713"/>
                </a:lnTo>
                <a:lnTo>
                  <a:pt x="82136" y="82143"/>
                </a:lnTo>
                <a:lnTo>
                  <a:pt x="92708" y="66225"/>
                </a:lnTo>
                <a:lnTo>
                  <a:pt x="96232" y="48118"/>
                </a:lnTo>
                <a:lnTo>
                  <a:pt x="92708" y="30011"/>
                </a:lnTo>
                <a:lnTo>
                  <a:pt x="82136" y="14094"/>
                </a:lnTo>
                <a:lnTo>
                  <a:pt x="66221" y="3523"/>
                </a:lnTo>
                <a:lnTo>
                  <a:pt x="4811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9160244" y="866695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9022049" y="8485105"/>
            <a:ext cx="153035" cy="188595"/>
          </a:xfrm>
          <a:custGeom>
            <a:avLst/>
            <a:gdLst/>
            <a:ahLst/>
            <a:cxnLst/>
            <a:rect l="l" t="t" r="r" b="b"/>
            <a:pathLst>
              <a:path w="153034" h="188595">
                <a:moveTo>
                  <a:pt x="152789" y="188592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9621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242" y="699144"/>
            <a:ext cx="17200245" cy="1363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950" dirty="0"/>
              <a:t>Atomix: </a:t>
            </a:r>
            <a:r>
              <a:rPr sz="8950" spc="-30" dirty="0"/>
              <a:t>Cross-Shard</a:t>
            </a:r>
            <a:r>
              <a:rPr sz="8950" spc="-55" dirty="0"/>
              <a:t> </a:t>
            </a:r>
            <a:r>
              <a:rPr sz="8950" spc="-65" dirty="0"/>
              <a:t>Transactions</a:t>
            </a:r>
            <a:endParaRPr sz="8950" dirty="0"/>
          </a:p>
        </p:txBody>
      </p:sp>
      <p:sp>
        <p:nvSpPr>
          <p:cNvPr id="8" name="object 8"/>
          <p:cNvSpPr txBox="1"/>
          <p:nvPr/>
        </p:nvSpPr>
        <p:spPr>
          <a:xfrm>
            <a:off x="1113879" y="3318012"/>
            <a:ext cx="7764143" cy="5844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600"/>
              </a:lnSpc>
            </a:pPr>
            <a:r>
              <a:rPr lang="en-US" sz="3200" spc="40" dirty="0">
                <a:latin typeface="Arial"/>
                <a:cs typeface="Arial"/>
              </a:rPr>
              <a:t>(1)In </a:t>
            </a:r>
            <a:r>
              <a:rPr lang="en-US" sz="3200" spc="40" dirty="0" err="1">
                <a:latin typeface="Arial"/>
                <a:cs typeface="Arial"/>
              </a:rPr>
              <a:t>Atomix</a:t>
            </a:r>
            <a:r>
              <a:rPr lang="en-US" sz="3200" spc="40" dirty="0">
                <a:latin typeface="Arial"/>
                <a:cs typeface="Arial"/>
              </a:rPr>
              <a:t>, if a transaction cannot be committed, then </a:t>
            </a:r>
            <a:r>
              <a:rPr lang="en-US" sz="3200" spc="40" dirty="0">
                <a:solidFill>
                  <a:srgbClr val="C00000"/>
                </a:solidFill>
                <a:latin typeface="Arial"/>
                <a:cs typeface="Arial"/>
              </a:rPr>
              <a:t>the locked funds can be reclaimed. </a:t>
            </a:r>
          </a:p>
          <a:p>
            <a:pPr marL="12700">
              <a:lnSpc>
                <a:spcPts val="4600"/>
              </a:lnSpc>
            </a:pPr>
            <a:endParaRPr lang="en-US" sz="3200" spc="40" dirty="0">
              <a:latin typeface="Arial"/>
              <a:cs typeface="Arial"/>
            </a:endParaRPr>
          </a:p>
          <a:p>
            <a:pPr marL="12700">
              <a:lnSpc>
                <a:spcPts val="4600"/>
              </a:lnSpc>
            </a:pPr>
            <a:r>
              <a:rPr lang="en-US" sz="3200" spc="40" dirty="0">
                <a:latin typeface="Arial"/>
                <a:cs typeface="Arial"/>
              </a:rPr>
              <a:t>(2)If a transaction cannot be committed, then there must exist </a:t>
            </a:r>
            <a:r>
              <a:rPr lang="en-US" sz="3200" spc="40" dirty="0">
                <a:solidFill>
                  <a:srgbClr val="C00000"/>
                </a:solidFill>
                <a:latin typeface="Arial"/>
                <a:cs typeface="Arial"/>
              </a:rPr>
              <a:t>at least one proof-of-rejection</a:t>
            </a:r>
            <a:r>
              <a:rPr lang="en-US" sz="3200" spc="40" dirty="0">
                <a:latin typeface="Arial"/>
                <a:cs typeface="Arial"/>
              </a:rPr>
              <a:t> issued by an input shard.</a:t>
            </a:r>
          </a:p>
          <a:p>
            <a:pPr marL="12700">
              <a:lnSpc>
                <a:spcPts val="4600"/>
              </a:lnSpc>
            </a:pPr>
            <a:endParaRPr lang="en-US" sz="3200" spc="40" dirty="0">
              <a:latin typeface="Arial"/>
              <a:cs typeface="Arial"/>
            </a:endParaRPr>
          </a:p>
          <a:p>
            <a:pPr marL="12700">
              <a:lnSpc>
                <a:spcPts val="4600"/>
              </a:lnSpc>
            </a:pPr>
            <a:r>
              <a:rPr lang="en-US" sz="3200" spc="40" dirty="0">
                <a:latin typeface="Arial"/>
                <a:cs typeface="Arial"/>
              </a:rPr>
              <a:t>(3) Once </a:t>
            </a:r>
            <a:r>
              <a:rPr lang="en-US" sz="3200" b="1" spc="40" dirty="0">
                <a:solidFill>
                  <a:srgbClr val="C00000"/>
                </a:solidFill>
                <a:latin typeface="Arial"/>
                <a:cs typeface="Arial"/>
              </a:rPr>
              <a:t>all</a:t>
            </a:r>
            <a:r>
              <a:rPr lang="en-US" sz="3200" spc="40" dirty="0">
                <a:solidFill>
                  <a:srgbClr val="C00000"/>
                </a:solidFill>
                <a:latin typeface="Arial"/>
                <a:cs typeface="Arial"/>
              </a:rPr>
              <a:t> input shards </a:t>
            </a:r>
            <a:r>
              <a:rPr lang="en-US" sz="3200" u="sng" spc="40" dirty="0">
                <a:latin typeface="Arial"/>
                <a:cs typeface="Arial"/>
              </a:rPr>
              <a:t>unlock to abort</a:t>
            </a:r>
            <a:r>
              <a:rPr lang="en-US" sz="3200" spc="40" dirty="0">
                <a:latin typeface="Arial"/>
                <a:cs typeface="Arial"/>
              </a:rPr>
              <a:t>, the </a:t>
            </a:r>
            <a:r>
              <a:rPr lang="en-US" sz="3200" spc="40" dirty="0">
                <a:solidFill>
                  <a:srgbClr val="C00000"/>
                </a:solidFill>
                <a:latin typeface="Arial"/>
                <a:cs typeface="Arial"/>
              </a:rPr>
              <a:t>funds</a:t>
            </a:r>
            <a:r>
              <a:rPr lang="en-US" sz="3200" spc="40" dirty="0">
                <a:latin typeface="Arial"/>
                <a:cs typeface="Arial"/>
              </a:rPr>
              <a:t> become available again.</a:t>
            </a:r>
            <a:endParaRPr lang="en-US" sz="32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46660" y="9395360"/>
            <a:ext cx="792670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35" dirty="0">
                <a:latin typeface="Arial"/>
                <a:cs typeface="Arial"/>
              </a:rPr>
              <a:t>The </a:t>
            </a:r>
            <a:r>
              <a:rPr sz="2450" spc="40" dirty="0">
                <a:latin typeface="Arial"/>
                <a:cs typeface="Arial"/>
              </a:rPr>
              <a:t>Atomix </a:t>
            </a:r>
            <a:r>
              <a:rPr sz="2450" spc="55" dirty="0">
                <a:latin typeface="Arial"/>
                <a:cs typeface="Arial"/>
              </a:rPr>
              <a:t>protocol </a:t>
            </a:r>
            <a:r>
              <a:rPr sz="2450" spc="35" dirty="0">
                <a:latin typeface="Arial"/>
                <a:cs typeface="Arial"/>
              </a:rPr>
              <a:t>for </a:t>
            </a:r>
            <a:r>
              <a:rPr sz="2450" dirty="0">
                <a:latin typeface="Arial"/>
                <a:cs typeface="Arial"/>
              </a:rPr>
              <a:t>secure </a:t>
            </a:r>
            <a:r>
              <a:rPr sz="2450" spc="30" dirty="0">
                <a:latin typeface="Arial"/>
                <a:cs typeface="Arial"/>
              </a:rPr>
              <a:t>cross-shard</a:t>
            </a:r>
            <a:r>
              <a:rPr sz="2450" spc="-40" dirty="0">
                <a:latin typeface="Arial"/>
                <a:cs typeface="Arial"/>
              </a:rPr>
              <a:t> </a:t>
            </a:r>
            <a:r>
              <a:rPr sz="2450" spc="25" dirty="0">
                <a:latin typeface="Arial"/>
                <a:cs typeface="Arial"/>
              </a:rPr>
              <a:t>transactions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04220" y="6481345"/>
            <a:ext cx="52578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10" dirty="0">
                <a:latin typeface="Arial"/>
                <a:cs typeface="Arial"/>
              </a:rPr>
              <a:t>client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43227" y="6680516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04714" y="0"/>
                </a:moveTo>
                <a:lnTo>
                  <a:pt x="65311" y="7667"/>
                </a:lnTo>
                <a:lnTo>
                  <a:pt x="30674" y="30668"/>
                </a:lnTo>
                <a:lnTo>
                  <a:pt x="7668" y="65306"/>
                </a:lnTo>
                <a:lnTo>
                  <a:pt x="0" y="104708"/>
                </a:lnTo>
                <a:lnTo>
                  <a:pt x="7668" y="144110"/>
                </a:lnTo>
                <a:lnTo>
                  <a:pt x="30674" y="178748"/>
                </a:lnTo>
                <a:lnTo>
                  <a:pt x="65311" y="201750"/>
                </a:lnTo>
                <a:lnTo>
                  <a:pt x="104714" y="209417"/>
                </a:lnTo>
                <a:lnTo>
                  <a:pt x="144116" y="201750"/>
                </a:lnTo>
                <a:lnTo>
                  <a:pt x="178753" y="178748"/>
                </a:lnTo>
                <a:lnTo>
                  <a:pt x="201753" y="144110"/>
                </a:lnTo>
                <a:lnTo>
                  <a:pt x="209420" y="104708"/>
                </a:lnTo>
                <a:lnTo>
                  <a:pt x="201753" y="65306"/>
                </a:lnTo>
                <a:lnTo>
                  <a:pt x="178753" y="30668"/>
                </a:lnTo>
                <a:lnTo>
                  <a:pt x="144116" y="7667"/>
                </a:lnTo>
                <a:lnTo>
                  <a:pt x="104714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43232" y="6680516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34971" y="6860778"/>
            <a:ext cx="757555" cy="780415"/>
          </a:xfrm>
          <a:custGeom>
            <a:avLst/>
            <a:gdLst/>
            <a:ahLst/>
            <a:cxnLst/>
            <a:rect l="l" t="t" r="r" b="b"/>
            <a:pathLst>
              <a:path w="757554" h="780415">
                <a:moveTo>
                  <a:pt x="0" y="780412"/>
                </a:moveTo>
                <a:lnTo>
                  <a:pt x="14806" y="723549"/>
                </a:lnTo>
                <a:lnTo>
                  <a:pt x="29259" y="678120"/>
                </a:lnTo>
                <a:lnTo>
                  <a:pt x="45549" y="633886"/>
                </a:lnTo>
                <a:lnTo>
                  <a:pt x="63675" y="590845"/>
                </a:lnTo>
                <a:lnTo>
                  <a:pt x="83638" y="549000"/>
                </a:lnTo>
                <a:lnTo>
                  <a:pt x="105437" y="508348"/>
                </a:lnTo>
                <a:lnTo>
                  <a:pt x="129072" y="468891"/>
                </a:lnTo>
                <a:lnTo>
                  <a:pt x="154544" y="430628"/>
                </a:lnTo>
                <a:lnTo>
                  <a:pt x="181852" y="393559"/>
                </a:lnTo>
                <a:lnTo>
                  <a:pt x="210996" y="357685"/>
                </a:lnTo>
                <a:lnTo>
                  <a:pt x="241977" y="323005"/>
                </a:lnTo>
                <a:lnTo>
                  <a:pt x="274794" y="289519"/>
                </a:lnTo>
                <a:lnTo>
                  <a:pt x="309447" y="257228"/>
                </a:lnTo>
                <a:lnTo>
                  <a:pt x="345937" y="226131"/>
                </a:lnTo>
                <a:lnTo>
                  <a:pt x="384263" y="196228"/>
                </a:lnTo>
                <a:lnTo>
                  <a:pt x="424426" y="167520"/>
                </a:lnTo>
                <a:lnTo>
                  <a:pt x="466424" y="140005"/>
                </a:lnTo>
                <a:lnTo>
                  <a:pt x="510260" y="113685"/>
                </a:lnTo>
                <a:lnTo>
                  <a:pt x="555931" y="88560"/>
                </a:lnTo>
                <a:lnTo>
                  <a:pt x="603439" y="64628"/>
                </a:lnTo>
                <a:lnTo>
                  <a:pt x="652784" y="41891"/>
                </a:lnTo>
                <a:lnTo>
                  <a:pt x="703965" y="20348"/>
                </a:lnTo>
                <a:lnTo>
                  <a:pt x="756982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93271" y="7595867"/>
            <a:ext cx="98425" cy="109220"/>
          </a:xfrm>
          <a:custGeom>
            <a:avLst/>
            <a:gdLst/>
            <a:ahLst/>
            <a:cxnLst/>
            <a:rect l="l" t="t" r="r" b="b"/>
            <a:pathLst>
              <a:path w="98425" h="109220">
                <a:moveTo>
                  <a:pt x="0" y="0"/>
                </a:moveTo>
                <a:lnTo>
                  <a:pt x="28124" y="108808"/>
                </a:lnTo>
                <a:lnTo>
                  <a:pt x="87057" y="35083"/>
                </a:lnTo>
                <a:lnTo>
                  <a:pt x="43893" y="35083"/>
                </a:lnTo>
                <a:lnTo>
                  <a:pt x="0" y="0"/>
                </a:lnTo>
                <a:close/>
              </a:path>
              <a:path w="98425" h="109220">
                <a:moveTo>
                  <a:pt x="98300" y="21018"/>
                </a:moveTo>
                <a:lnTo>
                  <a:pt x="43893" y="35083"/>
                </a:lnTo>
                <a:lnTo>
                  <a:pt x="87057" y="35083"/>
                </a:lnTo>
                <a:lnTo>
                  <a:pt x="98300" y="21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76370" y="7050688"/>
            <a:ext cx="73660" cy="682625"/>
          </a:xfrm>
          <a:custGeom>
            <a:avLst/>
            <a:gdLst/>
            <a:ahLst/>
            <a:cxnLst/>
            <a:rect l="l" t="t" r="r" b="b"/>
            <a:pathLst>
              <a:path w="73659" h="682625">
                <a:moveTo>
                  <a:pt x="73088" y="682451"/>
                </a:moveTo>
                <a:lnTo>
                  <a:pt x="71973" y="672040"/>
                </a:ln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595689" y="7692388"/>
            <a:ext cx="100330" cy="105410"/>
          </a:xfrm>
          <a:custGeom>
            <a:avLst/>
            <a:gdLst/>
            <a:ahLst/>
            <a:cxnLst/>
            <a:rect l="l" t="t" r="r" b="b"/>
            <a:pathLst>
              <a:path w="100329" h="105409">
                <a:moveTo>
                  <a:pt x="0" y="10703"/>
                </a:moveTo>
                <a:lnTo>
                  <a:pt x="60678" y="105301"/>
                </a:lnTo>
                <a:lnTo>
                  <a:pt x="88638" y="30339"/>
                </a:lnTo>
                <a:lnTo>
                  <a:pt x="52658" y="30339"/>
                </a:lnTo>
                <a:lnTo>
                  <a:pt x="0" y="10703"/>
                </a:lnTo>
                <a:close/>
              </a:path>
              <a:path w="100329" h="105409">
                <a:moveTo>
                  <a:pt x="99955" y="0"/>
                </a:moveTo>
                <a:lnTo>
                  <a:pt x="52658" y="30339"/>
                </a:lnTo>
                <a:lnTo>
                  <a:pt x="88638" y="30339"/>
                </a:lnTo>
                <a:lnTo>
                  <a:pt x="99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023613" y="4067029"/>
            <a:ext cx="103695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25" dirty="0">
                <a:latin typeface="Arial"/>
                <a:cs typeface="Arial"/>
              </a:rPr>
              <a:t>(1)</a:t>
            </a:r>
            <a:r>
              <a:rPr sz="1450" b="1" spc="-65" dirty="0">
                <a:latin typeface="Arial"/>
                <a:cs typeface="Arial"/>
              </a:rPr>
              <a:t> </a:t>
            </a:r>
            <a:r>
              <a:rPr sz="1450" b="1" spc="10" dirty="0">
                <a:latin typeface="Arial"/>
                <a:cs typeface="Arial"/>
              </a:rPr>
              <a:t>Initialize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510539" y="6747575"/>
            <a:ext cx="18288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0" dirty="0">
                <a:latin typeface="Arial"/>
                <a:cs typeface="Arial"/>
              </a:rPr>
              <a:t>tx</a:t>
            </a:r>
            <a:endParaRPr sz="1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62336" y="7124527"/>
            <a:ext cx="18288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0" dirty="0">
                <a:latin typeface="Arial"/>
                <a:cs typeface="Arial"/>
              </a:rPr>
              <a:t>tx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699670" y="4605491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04711" y="0"/>
                </a:moveTo>
                <a:lnTo>
                  <a:pt x="65308" y="7667"/>
                </a:lnTo>
                <a:lnTo>
                  <a:pt x="30666" y="30668"/>
                </a:lnTo>
                <a:lnTo>
                  <a:pt x="7666" y="65306"/>
                </a:lnTo>
                <a:lnTo>
                  <a:pt x="0" y="104708"/>
                </a:lnTo>
                <a:lnTo>
                  <a:pt x="7666" y="144110"/>
                </a:lnTo>
                <a:lnTo>
                  <a:pt x="30666" y="178748"/>
                </a:lnTo>
                <a:lnTo>
                  <a:pt x="65308" y="201750"/>
                </a:lnTo>
                <a:lnTo>
                  <a:pt x="104711" y="209417"/>
                </a:lnTo>
                <a:lnTo>
                  <a:pt x="144114" y="201750"/>
                </a:lnTo>
                <a:lnTo>
                  <a:pt x="178756" y="178748"/>
                </a:lnTo>
                <a:lnTo>
                  <a:pt x="201756" y="144110"/>
                </a:lnTo>
                <a:lnTo>
                  <a:pt x="209422" y="104708"/>
                </a:lnTo>
                <a:lnTo>
                  <a:pt x="201756" y="65306"/>
                </a:lnTo>
                <a:lnTo>
                  <a:pt x="178756" y="30668"/>
                </a:lnTo>
                <a:lnTo>
                  <a:pt x="144114" y="7667"/>
                </a:lnTo>
                <a:lnTo>
                  <a:pt x="104711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699667" y="4605491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837358" y="4782064"/>
            <a:ext cx="643890" cy="806450"/>
          </a:xfrm>
          <a:custGeom>
            <a:avLst/>
            <a:gdLst/>
            <a:ahLst/>
            <a:cxnLst/>
            <a:rect l="l" t="t" r="r" b="b"/>
            <a:pathLst>
              <a:path w="643890" h="806450">
                <a:moveTo>
                  <a:pt x="0" y="805904"/>
                </a:moveTo>
                <a:lnTo>
                  <a:pt x="3341" y="754371"/>
                </a:lnTo>
                <a:lnTo>
                  <a:pt x="8882" y="704349"/>
                </a:lnTo>
                <a:lnTo>
                  <a:pt x="16623" y="655839"/>
                </a:lnTo>
                <a:lnTo>
                  <a:pt x="26562" y="608841"/>
                </a:lnTo>
                <a:lnTo>
                  <a:pt x="38700" y="563354"/>
                </a:lnTo>
                <a:lnTo>
                  <a:pt x="53038" y="519378"/>
                </a:lnTo>
                <a:lnTo>
                  <a:pt x="69575" y="476914"/>
                </a:lnTo>
                <a:lnTo>
                  <a:pt x="88311" y="435962"/>
                </a:lnTo>
                <a:lnTo>
                  <a:pt x="109246" y="396521"/>
                </a:lnTo>
                <a:lnTo>
                  <a:pt x="132380" y="358591"/>
                </a:lnTo>
                <a:lnTo>
                  <a:pt x="157714" y="322173"/>
                </a:lnTo>
                <a:lnTo>
                  <a:pt x="185246" y="287267"/>
                </a:lnTo>
                <a:lnTo>
                  <a:pt x="214978" y="253872"/>
                </a:lnTo>
                <a:lnTo>
                  <a:pt x="246909" y="221988"/>
                </a:lnTo>
                <a:lnTo>
                  <a:pt x="281039" y="191616"/>
                </a:lnTo>
                <a:lnTo>
                  <a:pt x="317368" y="162755"/>
                </a:lnTo>
                <a:lnTo>
                  <a:pt x="355897" y="135406"/>
                </a:lnTo>
                <a:lnTo>
                  <a:pt x="396625" y="109568"/>
                </a:lnTo>
                <a:lnTo>
                  <a:pt x="439551" y="85242"/>
                </a:lnTo>
                <a:lnTo>
                  <a:pt x="484677" y="62427"/>
                </a:lnTo>
                <a:lnTo>
                  <a:pt x="532002" y="41124"/>
                </a:lnTo>
                <a:lnTo>
                  <a:pt x="581527" y="21333"/>
                </a:lnTo>
                <a:lnTo>
                  <a:pt x="633250" y="3052"/>
                </a:lnTo>
                <a:lnTo>
                  <a:pt x="643281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431948" y="4744346"/>
            <a:ext cx="111125" cy="96520"/>
          </a:xfrm>
          <a:custGeom>
            <a:avLst/>
            <a:gdLst/>
            <a:ahLst/>
            <a:cxnLst/>
            <a:rect l="l" t="t" r="r" b="b"/>
            <a:pathLst>
              <a:path w="111125" h="96520">
                <a:moveTo>
                  <a:pt x="0" y="0"/>
                </a:moveTo>
                <a:lnTo>
                  <a:pt x="38679" y="40766"/>
                </a:lnTo>
                <a:lnTo>
                  <a:pt x="29266" y="96165"/>
                </a:lnTo>
                <a:lnTo>
                  <a:pt x="110802" y="188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801067" y="5042124"/>
            <a:ext cx="2540" cy="537845"/>
          </a:xfrm>
          <a:custGeom>
            <a:avLst/>
            <a:gdLst/>
            <a:ahLst/>
            <a:cxnLst/>
            <a:rect l="l" t="t" r="r" b="b"/>
            <a:pathLst>
              <a:path w="2540" h="537845">
                <a:moveTo>
                  <a:pt x="1025" y="0"/>
                </a:moveTo>
                <a:lnTo>
                  <a:pt x="1025" y="537585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752724" y="4977205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87978" y="75389"/>
                </a:moveTo>
                <a:lnTo>
                  <a:pt x="50354" y="75389"/>
                </a:lnTo>
                <a:lnTo>
                  <a:pt x="100520" y="100711"/>
                </a:lnTo>
                <a:lnTo>
                  <a:pt x="87978" y="75389"/>
                </a:lnTo>
                <a:close/>
              </a:path>
              <a:path w="100965" h="100964">
                <a:moveTo>
                  <a:pt x="50637" y="0"/>
                </a:moveTo>
                <a:lnTo>
                  <a:pt x="0" y="100327"/>
                </a:lnTo>
                <a:lnTo>
                  <a:pt x="50354" y="75389"/>
                </a:lnTo>
                <a:lnTo>
                  <a:pt x="87978" y="75389"/>
                </a:lnTo>
                <a:lnTo>
                  <a:pt x="506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4437121" y="4067029"/>
            <a:ext cx="1091565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25" dirty="0">
                <a:latin typeface="Arial"/>
                <a:cs typeface="Arial"/>
              </a:rPr>
              <a:t>(2)</a:t>
            </a:r>
            <a:r>
              <a:rPr sz="1450" b="1" spc="-85" dirty="0">
                <a:latin typeface="Arial"/>
                <a:cs typeface="Arial"/>
              </a:rPr>
              <a:t> </a:t>
            </a:r>
            <a:r>
              <a:rPr sz="1450" b="1" spc="25" dirty="0">
                <a:latin typeface="Arial"/>
                <a:cs typeface="Arial"/>
              </a:rPr>
              <a:t>Lock</a:t>
            </a:r>
            <a:endParaRPr sz="1450">
              <a:latin typeface="Arial"/>
              <a:cs typeface="Arial"/>
            </a:endParaRPr>
          </a:p>
          <a:p>
            <a:pPr marL="577850">
              <a:lnSpc>
                <a:spcPct val="100000"/>
              </a:lnSpc>
              <a:spcBef>
                <a:spcPts val="1275"/>
              </a:spcBef>
            </a:pPr>
            <a:r>
              <a:rPr sz="1650" spc="10" dirty="0">
                <a:latin typeface="Arial"/>
                <a:cs typeface="Arial"/>
              </a:rPr>
              <a:t>client</a:t>
            </a:r>
            <a:endParaRPr sz="1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379563" y="4663869"/>
            <a:ext cx="67183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40" dirty="0">
                <a:latin typeface="Arial"/>
                <a:cs typeface="Arial"/>
              </a:rPr>
              <a:t>accept</a:t>
            </a:r>
            <a:r>
              <a:rPr sz="1425" spc="30" baseline="-5847" dirty="0">
                <a:latin typeface="Arial"/>
                <a:cs typeface="Arial"/>
              </a:rPr>
              <a:t>1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939723" y="5135059"/>
            <a:ext cx="67183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40" dirty="0">
                <a:latin typeface="Arial"/>
                <a:cs typeface="Arial"/>
              </a:rPr>
              <a:t>accept</a:t>
            </a:r>
            <a:r>
              <a:rPr sz="1425" spc="30" baseline="-5847" dirty="0">
                <a:latin typeface="Arial"/>
                <a:cs typeface="Arial"/>
              </a:rPr>
              <a:t>2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945644" y="4605491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04706" y="0"/>
                </a:moveTo>
                <a:lnTo>
                  <a:pt x="65303" y="7667"/>
                </a:lnTo>
                <a:lnTo>
                  <a:pt x="30666" y="30668"/>
                </a:lnTo>
                <a:lnTo>
                  <a:pt x="7666" y="65306"/>
                </a:lnTo>
                <a:lnTo>
                  <a:pt x="0" y="104708"/>
                </a:lnTo>
                <a:lnTo>
                  <a:pt x="7666" y="144110"/>
                </a:lnTo>
                <a:lnTo>
                  <a:pt x="30666" y="178748"/>
                </a:lnTo>
                <a:lnTo>
                  <a:pt x="65303" y="201750"/>
                </a:lnTo>
                <a:lnTo>
                  <a:pt x="104706" y="209417"/>
                </a:lnTo>
                <a:lnTo>
                  <a:pt x="144108" y="201750"/>
                </a:lnTo>
                <a:lnTo>
                  <a:pt x="178745" y="178748"/>
                </a:lnTo>
                <a:lnTo>
                  <a:pt x="201751" y="144110"/>
                </a:lnTo>
                <a:lnTo>
                  <a:pt x="209420" y="104708"/>
                </a:lnTo>
                <a:lnTo>
                  <a:pt x="201751" y="65306"/>
                </a:lnTo>
                <a:lnTo>
                  <a:pt x="178745" y="30668"/>
                </a:lnTo>
                <a:lnTo>
                  <a:pt x="144108" y="7667"/>
                </a:lnTo>
                <a:lnTo>
                  <a:pt x="104706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45642" y="4605491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315065" y="4744849"/>
            <a:ext cx="692785" cy="710565"/>
          </a:xfrm>
          <a:custGeom>
            <a:avLst/>
            <a:gdLst/>
            <a:ahLst/>
            <a:cxnLst/>
            <a:rect l="l" t="t" r="r" b="b"/>
            <a:pathLst>
              <a:path w="692784" h="710564">
                <a:moveTo>
                  <a:pt x="0" y="0"/>
                </a:moveTo>
                <a:lnTo>
                  <a:pt x="56582" y="12915"/>
                </a:lnTo>
                <a:lnTo>
                  <a:pt x="110769" y="27631"/>
                </a:lnTo>
                <a:lnTo>
                  <a:pt x="162560" y="44148"/>
                </a:lnTo>
                <a:lnTo>
                  <a:pt x="211957" y="62464"/>
                </a:lnTo>
                <a:lnTo>
                  <a:pt x="258958" y="82580"/>
                </a:lnTo>
                <a:lnTo>
                  <a:pt x="303564" y="104496"/>
                </a:lnTo>
                <a:lnTo>
                  <a:pt x="345775" y="128213"/>
                </a:lnTo>
                <a:lnTo>
                  <a:pt x="385591" y="153729"/>
                </a:lnTo>
                <a:lnTo>
                  <a:pt x="423011" y="181046"/>
                </a:lnTo>
                <a:lnTo>
                  <a:pt x="458036" y="210162"/>
                </a:lnTo>
                <a:lnTo>
                  <a:pt x="490666" y="241079"/>
                </a:lnTo>
                <a:lnTo>
                  <a:pt x="520901" y="273795"/>
                </a:lnTo>
                <a:lnTo>
                  <a:pt x="548741" y="308312"/>
                </a:lnTo>
                <a:lnTo>
                  <a:pt x="574185" y="344629"/>
                </a:lnTo>
                <a:lnTo>
                  <a:pt x="597234" y="382746"/>
                </a:lnTo>
                <a:lnTo>
                  <a:pt x="617888" y="422663"/>
                </a:lnTo>
                <a:lnTo>
                  <a:pt x="636146" y="464380"/>
                </a:lnTo>
                <a:lnTo>
                  <a:pt x="652010" y="507897"/>
                </a:lnTo>
                <a:lnTo>
                  <a:pt x="665478" y="553214"/>
                </a:lnTo>
                <a:lnTo>
                  <a:pt x="676551" y="600332"/>
                </a:lnTo>
                <a:lnTo>
                  <a:pt x="685229" y="649249"/>
                </a:lnTo>
                <a:lnTo>
                  <a:pt x="691511" y="699967"/>
                </a:lnTo>
                <a:lnTo>
                  <a:pt x="692179" y="710417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954815" y="5416532"/>
            <a:ext cx="100330" cy="104139"/>
          </a:xfrm>
          <a:custGeom>
            <a:avLst/>
            <a:gdLst/>
            <a:ahLst/>
            <a:cxnLst/>
            <a:rect l="l" t="t" r="r" b="b"/>
            <a:pathLst>
              <a:path w="100330" h="104139">
                <a:moveTo>
                  <a:pt x="0" y="6412"/>
                </a:moveTo>
                <a:lnTo>
                  <a:pt x="56574" y="103521"/>
                </a:lnTo>
                <a:lnTo>
                  <a:pt x="88368" y="28285"/>
                </a:lnTo>
                <a:lnTo>
                  <a:pt x="51757" y="28285"/>
                </a:lnTo>
                <a:lnTo>
                  <a:pt x="0" y="6412"/>
                </a:lnTo>
                <a:close/>
              </a:path>
              <a:path w="100330" h="104139">
                <a:moveTo>
                  <a:pt x="100321" y="0"/>
                </a:moveTo>
                <a:lnTo>
                  <a:pt x="51757" y="28285"/>
                </a:lnTo>
                <a:lnTo>
                  <a:pt x="88368" y="28285"/>
                </a:lnTo>
                <a:lnTo>
                  <a:pt x="1003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7033901" y="4067029"/>
            <a:ext cx="2032000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10" dirty="0">
                <a:latin typeface="Arial"/>
                <a:cs typeface="Arial"/>
              </a:rPr>
              <a:t>(3a) </a:t>
            </a:r>
            <a:r>
              <a:rPr sz="1450" b="1" spc="20" dirty="0">
                <a:latin typeface="Arial"/>
                <a:cs typeface="Arial"/>
              </a:rPr>
              <a:t>Unlock </a:t>
            </a:r>
            <a:r>
              <a:rPr sz="1450" b="1" spc="30" dirty="0">
                <a:latin typeface="Arial"/>
                <a:cs typeface="Arial"/>
              </a:rPr>
              <a:t>to</a:t>
            </a:r>
            <a:r>
              <a:rPr sz="1450" b="1" spc="-35" dirty="0">
                <a:latin typeface="Arial"/>
                <a:cs typeface="Arial"/>
              </a:rPr>
              <a:t> </a:t>
            </a:r>
            <a:r>
              <a:rPr sz="1450" b="1" spc="30" dirty="0">
                <a:latin typeface="Arial"/>
                <a:cs typeface="Arial"/>
              </a:rPr>
              <a:t>Commit</a:t>
            </a:r>
            <a:endParaRPr sz="1450">
              <a:latin typeface="Arial"/>
              <a:cs typeface="Arial"/>
            </a:endParaRPr>
          </a:p>
          <a:p>
            <a:pPr marL="1289685">
              <a:lnSpc>
                <a:spcPct val="100000"/>
              </a:lnSpc>
              <a:spcBef>
                <a:spcPts val="1275"/>
              </a:spcBef>
            </a:pPr>
            <a:r>
              <a:rPr sz="1650" spc="10" dirty="0">
                <a:latin typeface="Arial"/>
                <a:cs typeface="Arial"/>
              </a:rPr>
              <a:t>client</a:t>
            </a:r>
            <a:endParaRPr sz="16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091461" y="4958244"/>
            <a:ext cx="65786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365" marR="5080" indent="-241300">
              <a:lnSpc>
                <a:spcPct val="104200"/>
              </a:lnSpc>
            </a:pPr>
            <a:r>
              <a:rPr sz="1450" spc="40" dirty="0">
                <a:latin typeface="Arial"/>
                <a:cs typeface="Arial"/>
              </a:rPr>
              <a:t>commit  </a:t>
            </a:r>
            <a:r>
              <a:rPr sz="1450" spc="50" dirty="0">
                <a:latin typeface="Arial"/>
                <a:cs typeface="Arial"/>
              </a:rPr>
              <a:t>tx</a:t>
            </a:r>
            <a:endParaRPr sz="14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699670" y="7327921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04711" y="0"/>
                </a:moveTo>
                <a:lnTo>
                  <a:pt x="65308" y="7667"/>
                </a:lnTo>
                <a:lnTo>
                  <a:pt x="30666" y="30668"/>
                </a:lnTo>
                <a:lnTo>
                  <a:pt x="7666" y="65306"/>
                </a:lnTo>
                <a:lnTo>
                  <a:pt x="0" y="104708"/>
                </a:lnTo>
                <a:lnTo>
                  <a:pt x="7666" y="144110"/>
                </a:lnTo>
                <a:lnTo>
                  <a:pt x="30666" y="178748"/>
                </a:lnTo>
                <a:lnTo>
                  <a:pt x="65308" y="201750"/>
                </a:lnTo>
                <a:lnTo>
                  <a:pt x="104711" y="209417"/>
                </a:lnTo>
                <a:lnTo>
                  <a:pt x="144114" y="201750"/>
                </a:lnTo>
                <a:lnTo>
                  <a:pt x="178756" y="178748"/>
                </a:lnTo>
                <a:lnTo>
                  <a:pt x="201756" y="144110"/>
                </a:lnTo>
                <a:lnTo>
                  <a:pt x="209422" y="104708"/>
                </a:lnTo>
                <a:lnTo>
                  <a:pt x="201756" y="65306"/>
                </a:lnTo>
                <a:lnTo>
                  <a:pt x="178756" y="30668"/>
                </a:lnTo>
                <a:lnTo>
                  <a:pt x="144114" y="7667"/>
                </a:lnTo>
                <a:lnTo>
                  <a:pt x="104711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699667" y="7327921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839180" y="7499437"/>
            <a:ext cx="640715" cy="784225"/>
          </a:xfrm>
          <a:custGeom>
            <a:avLst/>
            <a:gdLst/>
            <a:ahLst/>
            <a:cxnLst/>
            <a:rect l="l" t="t" r="r" b="b"/>
            <a:pathLst>
              <a:path w="640715" h="784225">
                <a:moveTo>
                  <a:pt x="0" y="783606"/>
                </a:moveTo>
                <a:lnTo>
                  <a:pt x="3629" y="732987"/>
                </a:lnTo>
                <a:lnTo>
                  <a:pt x="9419" y="683884"/>
                </a:lnTo>
                <a:lnTo>
                  <a:pt x="17371" y="636297"/>
                </a:lnTo>
                <a:lnTo>
                  <a:pt x="27485" y="590226"/>
                </a:lnTo>
                <a:lnTo>
                  <a:pt x="39759" y="545671"/>
                </a:lnTo>
                <a:lnTo>
                  <a:pt x="54196" y="502632"/>
                </a:lnTo>
                <a:lnTo>
                  <a:pt x="70793" y="461108"/>
                </a:lnTo>
                <a:lnTo>
                  <a:pt x="89552" y="421101"/>
                </a:lnTo>
                <a:lnTo>
                  <a:pt x="110473" y="382610"/>
                </a:lnTo>
                <a:lnTo>
                  <a:pt x="133555" y="345634"/>
                </a:lnTo>
                <a:lnTo>
                  <a:pt x="158798" y="310175"/>
                </a:lnTo>
                <a:lnTo>
                  <a:pt x="186203" y="276231"/>
                </a:lnTo>
                <a:lnTo>
                  <a:pt x="215769" y="243804"/>
                </a:lnTo>
                <a:lnTo>
                  <a:pt x="247496" y="212892"/>
                </a:lnTo>
                <a:lnTo>
                  <a:pt x="281385" y="183496"/>
                </a:lnTo>
                <a:lnTo>
                  <a:pt x="317436" y="155616"/>
                </a:lnTo>
                <a:lnTo>
                  <a:pt x="355648" y="129252"/>
                </a:lnTo>
                <a:lnTo>
                  <a:pt x="396021" y="104405"/>
                </a:lnTo>
                <a:lnTo>
                  <a:pt x="438556" y="81073"/>
                </a:lnTo>
                <a:lnTo>
                  <a:pt x="483252" y="59257"/>
                </a:lnTo>
                <a:lnTo>
                  <a:pt x="530109" y="38956"/>
                </a:lnTo>
                <a:lnTo>
                  <a:pt x="579128" y="20172"/>
                </a:lnTo>
                <a:lnTo>
                  <a:pt x="630309" y="2904"/>
                </a:lnTo>
                <a:lnTo>
                  <a:pt x="64038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431424" y="7461006"/>
            <a:ext cx="111125" cy="97155"/>
          </a:xfrm>
          <a:custGeom>
            <a:avLst/>
            <a:gdLst/>
            <a:ahLst/>
            <a:cxnLst/>
            <a:rect l="l" t="t" r="r" b="b"/>
            <a:pathLst>
              <a:path w="111125" h="97154">
                <a:moveTo>
                  <a:pt x="0" y="0"/>
                </a:moveTo>
                <a:lnTo>
                  <a:pt x="38072" y="41331"/>
                </a:lnTo>
                <a:lnTo>
                  <a:pt x="27852" y="96586"/>
                </a:lnTo>
                <a:lnTo>
                  <a:pt x="110509" y="204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801099" y="7764554"/>
            <a:ext cx="2540" cy="511175"/>
          </a:xfrm>
          <a:custGeom>
            <a:avLst/>
            <a:gdLst/>
            <a:ahLst/>
            <a:cxnLst/>
            <a:rect l="l" t="t" r="r" b="b"/>
            <a:pathLst>
              <a:path w="2540" h="511175">
                <a:moveTo>
                  <a:pt x="994" y="0"/>
                </a:moveTo>
                <a:lnTo>
                  <a:pt x="994" y="510832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752691" y="7699635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5">
                <a:moveTo>
                  <a:pt x="87979" y="75389"/>
                </a:moveTo>
                <a:lnTo>
                  <a:pt x="50354" y="75389"/>
                </a:lnTo>
                <a:lnTo>
                  <a:pt x="100520" y="100715"/>
                </a:lnTo>
                <a:lnTo>
                  <a:pt x="87979" y="75389"/>
                </a:lnTo>
                <a:close/>
              </a:path>
              <a:path w="100965" h="100965">
                <a:moveTo>
                  <a:pt x="50647" y="0"/>
                </a:moveTo>
                <a:lnTo>
                  <a:pt x="0" y="100323"/>
                </a:lnTo>
                <a:lnTo>
                  <a:pt x="50354" y="75389"/>
                </a:lnTo>
                <a:lnTo>
                  <a:pt x="87979" y="75389"/>
                </a:lnTo>
                <a:lnTo>
                  <a:pt x="506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4437121" y="6789459"/>
            <a:ext cx="1091565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25" dirty="0">
                <a:latin typeface="Arial"/>
                <a:cs typeface="Arial"/>
              </a:rPr>
              <a:t>(2)</a:t>
            </a:r>
            <a:r>
              <a:rPr sz="1450" b="1" spc="-85" dirty="0">
                <a:latin typeface="Arial"/>
                <a:cs typeface="Arial"/>
              </a:rPr>
              <a:t> </a:t>
            </a:r>
            <a:r>
              <a:rPr sz="1450" b="1" spc="25" dirty="0">
                <a:latin typeface="Arial"/>
                <a:cs typeface="Arial"/>
              </a:rPr>
              <a:t>Lock</a:t>
            </a:r>
            <a:endParaRPr sz="1450">
              <a:latin typeface="Arial"/>
              <a:cs typeface="Arial"/>
            </a:endParaRPr>
          </a:p>
          <a:p>
            <a:pPr marL="577850">
              <a:lnSpc>
                <a:spcPct val="100000"/>
              </a:lnSpc>
              <a:spcBef>
                <a:spcPts val="1275"/>
              </a:spcBef>
            </a:pPr>
            <a:r>
              <a:rPr sz="1650" spc="10" dirty="0">
                <a:latin typeface="Arial"/>
                <a:cs typeface="Arial"/>
              </a:rPr>
              <a:t>client</a:t>
            </a:r>
            <a:endParaRPr sz="16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379563" y="7386300"/>
            <a:ext cx="67183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40" dirty="0">
                <a:latin typeface="Arial"/>
                <a:cs typeface="Arial"/>
              </a:rPr>
              <a:t>accept</a:t>
            </a:r>
            <a:r>
              <a:rPr sz="1425" spc="30" baseline="-5847" dirty="0">
                <a:latin typeface="Arial"/>
                <a:cs typeface="Arial"/>
              </a:rPr>
              <a:t>1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992078" y="7857490"/>
            <a:ext cx="56007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20" dirty="0">
                <a:latin typeface="Arial"/>
                <a:cs typeface="Arial"/>
              </a:rPr>
              <a:t>r</a:t>
            </a:r>
            <a:r>
              <a:rPr sz="1450" spc="25" dirty="0">
                <a:latin typeface="Arial"/>
                <a:cs typeface="Arial"/>
              </a:rPr>
              <a:t>eject</a:t>
            </a:r>
            <a:r>
              <a:rPr sz="1425" spc="30" baseline="-5847" dirty="0">
                <a:latin typeface="Arial"/>
                <a:cs typeface="Arial"/>
              </a:rPr>
              <a:t>2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7945644" y="7327921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04706" y="0"/>
                </a:moveTo>
                <a:lnTo>
                  <a:pt x="65303" y="7667"/>
                </a:lnTo>
                <a:lnTo>
                  <a:pt x="30666" y="30668"/>
                </a:lnTo>
                <a:lnTo>
                  <a:pt x="7666" y="65306"/>
                </a:lnTo>
                <a:lnTo>
                  <a:pt x="0" y="104708"/>
                </a:lnTo>
                <a:lnTo>
                  <a:pt x="7666" y="144110"/>
                </a:lnTo>
                <a:lnTo>
                  <a:pt x="30666" y="178748"/>
                </a:lnTo>
                <a:lnTo>
                  <a:pt x="65303" y="201750"/>
                </a:lnTo>
                <a:lnTo>
                  <a:pt x="104706" y="209417"/>
                </a:lnTo>
                <a:lnTo>
                  <a:pt x="144108" y="201750"/>
                </a:lnTo>
                <a:lnTo>
                  <a:pt x="178745" y="178748"/>
                </a:lnTo>
                <a:lnTo>
                  <a:pt x="201751" y="144110"/>
                </a:lnTo>
                <a:lnTo>
                  <a:pt x="209420" y="104708"/>
                </a:lnTo>
                <a:lnTo>
                  <a:pt x="201751" y="65306"/>
                </a:lnTo>
                <a:lnTo>
                  <a:pt x="178745" y="30668"/>
                </a:lnTo>
                <a:lnTo>
                  <a:pt x="144108" y="7667"/>
                </a:lnTo>
                <a:lnTo>
                  <a:pt x="104706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945642" y="7327921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115696" y="7424893"/>
            <a:ext cx="668020" cy="746125"/>
          </a:xfrm>
          <a:custGeom>
            <a:avLst/>
            <a:gdLst/>
            <a:ahLst/>
            <a:cxnLst/>
            <a:rect l="l" t="t" r="r" b="b"/>
            <a:pathLst>
              <a:path w="668019" h="746125">
                <a:moveTo>
                  <a:pt x="667761" y="0"/>
                </a:moveTo>
                <a:lnTo>
                  <a:pt x="618559" y="4978"/>
                </a:lnTo>
                <a:lnTo>
                  <a:pt x="571220" y="12189"/>
                </a:lnTo>
                <a:lnTo>
                  <a:pt x="525741" y="21632"/>
                </a:lnTo>
                <a:lnTo>
                  <a:pt x="482125" y="33307"/>
                </a:lnTo>
                <a:lnTo>
                  <a:pt x="440370" y="47214"/>
                </a:lnTo>
                <a:lnTo>
                  <a:pt x="400477" y="63353"/>
                </a:lnTo>
                <a:lnTo>
                  <a:pt x="362446" y="81724"/>
                </a:lnTo>
                <a:lnTo>
                  <a:pt x="326276" y="102327"/>
                </a:lnTo>
                <a:lnTo>
                  <a:pt x="291968" y="125162"/>
                </a:lnTo>
                <a:lnTo>
                  <a:pt x="259522" y="150230"/>
                </a:lnTo>
                <a:lnTo>
                  <a:pt x="228938" y="177529"/>
                </a:lnTo>
                <a:lnTo>
                  <a:pt x="200215" y="207060"/>
                </a:lnTo>
                <a:lnTo>
                  <a:pt x="173354" y="238824"/>
                </a:lnTo>
                <a:lnTo>
                  <a:pt x="148355" y="272819"/>
                </a:lnTo>
                <a:lnTo>
                  <a:pt x="125217" y="309047"/>
                </a:lnTo>
                <a:lnTo>
                  <a:pt x="103941" y="347506"/>
                </a:lnTo>
                <a:lnTo>
                  <a:pt x="84527" y="388198"/>
                </a:lnTo>
                <a:lnTo>
                  <a:pt x="66975" y="431122"/>
                </a:lnTo>
                <a:lnTo>
                  <a:pt x="51284" y="476278"/>
                </a:lnTo>
                <a:lnTo>
                  <a:pt x="37455" y="523665"/>
                </a:lnTo>
                <a:lnTo>
                  <a:pt x="25488" y="573285"/>
                </a:lnTo>
                <a:lnTo>
                  <a:pt x="15382" y="625137"/>
                </a:lnTo>
                <a:lnTo>
                  <a:pt x="7138" y="679221"/>
                </a:lnTo>
                <a:lnTo>
                  <a:pt x="756" y="735537"/>
                </a:lnTo>
                <a:lnTo>
                  <a:pt x="0" y="745982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068139" y="8131737"/>
            <a:ext cx="100330" cy="104139"/>
          </a:xfrm>
          <a:custGeom>
            <a:avLst/>
            <a:gdLst/>
            <a:ahLst/>
            <a:cxnLst/>
            <a:rect l="l" t="t" r="r" b="b"/>
            <a:pathLst>
              <a:path w="100330" h="104140">
                <a:moveTo>
                  <a:pt x="0" y="0"/>
                </a:moveTo>
                <a:lnTo>
                  <a:pt x="42867" y="103887"/>
                </a:lnTo>
                <a:lnTo>
                  <a:pt x="87527" y="28694"/>
                </a:lnTo>
                <a:lnTo>
                  <a:pt x="48312" y="28694"/>
                </a:lnTo>
                <a:lnTo>
                  <a:pt x="0" y="0"/>
                </a:lnTo>
                <a:close/>
              </a:path>
              <a:path w="100330" h="104140">
                <a:moveTo>
                  <a:pt x="100258" y="7259"/>
                </a:moveTo>
                <a:lnTo>
                  <a:pt x="48312" y="28694"/>
                </a:lnTo>
                <a:lnTo>
                  <a:pt x="87527" y="28694"/>
                </a:lnTo>
                <a:lnTo>
                  <a:pt x="100258" y="7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7138609" y="6789459"/>
            <a:ext cx="1826895" cy="1252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15" dirty="0">
                <a:latin typeface="Arial"/>
                <a:cs typeface="Arial"/>
              </a:rPr>
              <a:t>(3b) </a:t>
            </a:r>
            <a:r>
              <a:rPr sz="1450" b="1" spc="20" dirty="0">
                <a:latin typeface="Arial"/>
                <a:cs typeface="Arial"/>
              </a:rPr>
              <a:t>Unlock </a:t>
            </a:r>
            <a:r>
              <a:rPr sz="1450" b="1" spc="30" dirty="0">
                <a:latin typeface="Arial"/>
                <a:cs typeface="Arial"/>
              </a:rPr>
              <a:t>to</a:t>
            </a:r>
            <a:r>
              <a:rPr sz="1450" b="1" spc="-45" dirty="0">
                <a:latin typeface="Arial"/>
                <a:cs typeface="Arial"/>
              </a:rPr>
              <a:t> </a:t>
            </a:r>
            <a:r>
              <a:rPr sz="1450" b="1" spc="10" dirty="0">
                <a:latin typeface="Arial"/>
                <a:cs typeface="Arial"/>
              </a:rPr>
              <a:t>Abort</a:t>
            </a:r>
            <a:endParaRPr sz="1450">
              <a:latin typeface="Arial"/>
              <a:cs typeface="Arial"/>
            </a:endParaRPr>
          </a:p>
          <a:p>
            <a:pPr marL="1184910">
              <a:lnSpc>
                <a:spcPct val="100000"/>
              </a:lnSpc>
              <a:spcBef>
                <a:spcPts val="1275"/>
              </a:spcBef>
            </a:pPr>
            <a:r>
              <a:rPr sz="1650" spc="10" dirty="0">
                <a:latin typeface="Arial"/>
                <a:cs typeface="Arial"/>
              </a:rPr>
              <a:t>client</a:t>
            </a:r>
            <a:endParaRPr sz="1650">
              <a:latin typeface="Arial"/>
              <a:cs typeface="Arial"/>
            </a:endParaRPr>
          </a:p>
          <a:p>
            <a:pPr marL="148590" marR="943610" indent="62230">
              <a:lnSpc>
                <a:spcPct val="104200"/>
              </a:lnSpc>
              <a:spcBef>
                <a:spcPts val="1115"/>
              </a:spcBef>
            </a:pPr>
            <a:r>
              <a:rPr sz="1450" spc="15" dirty="0">
                <a:latin typeface="Arial"/>
                <a:cs typeface="Arial"/>
              </a:rPr>
              <a:t>reclaim  </a:t>
            </a:r>
            <a:r>
              <a:rPr sz="1450" spc="50" dirty="0">
                <a:latin typeface="Arial"/>
                <a:cs typeface="Arial"/>
              </a:rPr>
              <a:t>tx</a:t>
            </a:r>
            <a:r>
              <a:rPr sz="1450" spc="-70" dirty="0">
                <a:latin typeface="Arial"/>
                <a:cs typeface="Arial"/>
              </a:rPr>
              <a:t> </a:t>
            </a:r>
            <a:r>
              <a:rPr sz="1450" spc="30" dirty="0">
                <a:latin typeface="Arial"/>
                <a:cs typeface="Arial"/>
              </a:rPr>
              <a:t>inputs</a:t>
            </a:r>
            <a:endParaRPr sz="14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3233744" y="3889202"/>
            <a:ext cx="3141345" cy="2618105"/>
          </a:xfrm>
          <a:custGeom>
            <a:avLst/>
            <a:gdLst/>
            <a:ahLst/>
            <a:cxnLst/>
            <a:rect l="l" t="t" r="r" b="b"/>
            <a:pathLst>
              <a:path w="3141344" h="2618104">
                <a:moveTo>
                  <a:pt x="0" y="0"/>
                </a:moveTo>
                <a:lnTo>
                  <a:pt x="3141265" y="0"/>
                </a:lnTo>
                <a:lnTo>
                  <a:pt x="3141265" y="2617721"/>
                </a:lnTo>
                <a:lnTo>
                  <a:pt x="0" y="2617721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977304" y="3867762"/>
            <a:ext cx="3141345" cy="5361305"/>
          </a:xfrm>
          <a:custGeom>
            <a:avLst/>
            <a:gdLst/>
            <a:ahLst/>
            <a:cxnLst/>
            <a:rect l="l" t="t" r="r" b="b"/>
            <a:pathLst>
              <a:path w="3141344" h="5361305">
                <a:moveTo>
                  <a:pt x="0" y="0"/>
                </a:moveTo>
                <a:lnTo>
                  <a:pt x="3141265" y="0"/>
                </a:lnTo>
                <a:lnTo>
                  <a:pt x="3141265" y="5361093"/>
                </a:lnTo>
                <a:lnTo>
                  <a:pt x="0" y="5361093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233744" y="6611633"/>
            <a:ext cx="3141345" cy="2618105"/>
          </a:xfrm>
          <a:custGeom>
            <a:avLst/>
            <a:gdLst/>
            <a:ahLst/>
            <a:cxnLst/>
            <a:rect l="l" t="t" r="r" b="b"/>
            <a:pathLst>
              <a:path w="3141344" h="2618104">
                <a:moveTo>
                  <a:pt x="0" y="0"/>
                </a:moveTo>
                <a:lnTo>
                  <a:pt x="3141265" y="0"/>
                </a:lnTo>
                <a:lnTo>
                  <a:pt x="3141265" y="2617721"/>
                </a:lnTo>
                <a:lnTo>
                  <a:pt x="0" y="2617721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479718" y="6611633"/>
            <a:ext cx="3141345" cy="2618105"/>
          </a:xfrm>
          <a:custGeom>
            <a:avLst/>
            <a:gdLst/>
            <a:ahLst/>
            <a:cxnLst/>
            <a:rect l="l" t="t" r="r" b="b"/>
            <a:pathLst>
              <a:path w="3141344" h="2618104">
                <a:moveTo>
                  <a:pt x="0" y="0"/>
                </a:moveTo>
                <a:lnTo>
                  <a:pt x="3141265" y="0"/>
                </a:lnTo>
                <a:lnTo>
                  <a:pt x="3141265" y="2617721"/>
                </a:lnTo>
                <a:lnTo>
                  <a:pt x="0" y="2617721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479718" y="3889202"/>
            <a:ext cx="3141345" cy="2618105"/>
          </a:xfrm>
          <a:custGeom>
            <a:avLst/>
            <a:gdLst/>
            <a:ahLst/>
            <a:cxnLst/>
            <a:rect l="l" t="t" r="r" b="b"/>
            <a:pathLst>
              <a:path w="3141344" h="2618104">
                <a:moveTo>
                  <a:pt x="0" y="0"/>
                </a:moveTo>
                <a:lnTo>
                  <a:pt x="3141265" y="0"/>
                </a:lnTo>
                <a:lnTo>
                  <a:pt x="3141265" y="2617721"/>
                </a:lnTo>
                <a:lnTo>
                  <a:pt x="0" y="2617721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024911" y="3962705"/>
            <a:ext cx="523875" cy="419100"/>
          </a:xfrm>
          <a:custGeom>
            <a:avLst/>
            <a:gdLst/>
            <a:ahLst/>
            <a:cxnLst/>
            <a:rect l="l" t="t" r="r" b="b"/>
            <a:pathLst>
              <a:path w="523875" h="419100">
                <a:moveTo>
                  <a:pt x="319362" y="0"/>
                </a:moveTo>
                <a:lnTo>
                  <a:pt x="319362" y="125650"/>
                </a:lnTo>
                <a:lnTo>
                  <a:pt x="0" y="125650"/>
                </a:lnTo>
                <a:lnTo>
                  <a:pt x="0" y="293184"/>
                </a:lnTo>
                <a:lnTo>
                  <a:pt x="319362" y="293184"/>
                </a:lnTo>
                <a:lnTo>
                  <a:pt x="319362" y="418835"/>
                </a:lnTo>
                <a:lnTo>
                  <a:pt x="523544" y="209417"/>
                </a:lnTo>
                <a:lnTo>
                  <a:pt x="319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024911" y="6685136"/>
            <a:ext cx="523875" cy="419100"/>
          </a:xfrm>
          <a:custGeom>
            <a:avLst/>
            <a:gdLst/>
            <a:ahLst/>
            <a:cxnLst/>
            <a:rect l="l" t="t" r="r" b="b"/>
            <a:pathLst>
              <a:path w="523875" h="419100">
                <a:moveTo>
                  <a:pt x="319362" y="0"/>
                </a:moveTo>
                <a:lnTo>
                  <a:pt x="319362" y="125650"/>
                </a:lnTo>
                <a:lnTo>
                  <a:pt x="0" y="125650"/>
                </a:lnTo>
                <a:lnTo>
                  <a:pt x="0" y="293184"/>
                </a:lnTo>
                <a:lnTo>
                  <a:pt x="319362" y="293184"/>
                </a:lnTo>
                <a:lnTo>
                  <a:pt x="319362" y="418835"/>
                </a:lnTo>
                <a:lnTo>
                  <a:pt x="523544" y="209417"/>
                </a:lnTo>
                <a:lnTo>
                  <a:pt x="319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270299" y="6685136"/>
            <a:ext cx="523875" cy="419100"/>
          </a:xfrm>
          <a:custGeom>
            <a:avLst/>
            <a:gdLst/>
            <a:ahLst/>
            <a:cxnLst/>
            <a:rect l="l" t="t" r="r" b="b"/>
            <a:pathLst>
              <a:path w="523875" h="419100">
                <a:moveTo>
                  <a:pt x="319362" y="0"/>
                </a:moveTo>
                <a:lnTo>
                  <a:pt x="319362" y="125650"/>
                </a:lnTo>
                <a:lnTo>
                  <a:pt x="0" y="125650"/>
                </a:lnTo>
                <a:lnTo>
                  <a:pt x="0" y="293184"/>
                </a:lnTo>
                <a:lnTo>
                  <a:pt x="319362" y="293184"/>
                </a:lnTo>
                <a:lnTo>
                  <a:pt x="319362" y="418835"/>
                </a:lnTo>
                <a:lnTo>
                  <a:pt x="523544" y="209417"/>
                </a:lnTo>
                <a:lnTo>
                  <a:pt x="319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270299" y="3962705"/>
            <a:ext cx="523875" cy="419100"/>
          </a:xfrm>
          <a:custGeom>
            <a:avLst/>
            <a:gdLst/>
            <a:ahLst/>
            <a:cxnLst/>
            <a:rect l="l" t="t" r="r" b="b"/>
            <a:pathLst>
              <a:path w="523875" h="419100">
                <a:moveTo>
                  <a:pt x="319362" y="0"/>
                </a:moveTo>
                <a:lnTo>
                  <a:pt x="319362" y="125650"/>
                </a:lnTo>
                <a:lnTo>
                  <a:pt x="0" y="125650"/>
                </a:lnTo>
                <a:lnTo>
                  <a:pt x="0" y="293184"/>
                </a:lnTo>
                <a:lnTo>
                  <a:pt x="319362" y="293184"/>
                </a:lnTo>
                <a:lnTo>
                  <a:pt x="319362" y="418835"/>
                </a:lnTo>
                <a:lnTo>
                  <a:pt x="523544" y="209417"/>
                </a:lnTo>
                <a:lnTo>
                  <a:pt x="319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0437243" y="4894229"/>
            <a:ext cx="222821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5" dirty="0">
                <a:latin typeface="Arial"/>
                <a:cs typeface="Arial"/>
              </a:rPr>
              <a:t>cross-shard transaction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50" dirty="0">
                <a:latin typeface="Arial"/>
                <a:cs typeface="Arial"/>
              </a:rPr>
              <a:t>tx</a:t>
            </a:r>
            <a:endParaRPr sz="145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0701244" y="5804360"/>
            <a:ext cx="838200" cy="279400"/>
          </a:xfrm>
          <a:custGeom>
            <a:avLst/>
            <a:gdLst/>
            <a:ahLst/>
            <a:cxnLst/>
            <a:rect l="l" t="t" r="r" b="b"/>
            <a:pathLst>
              <a:path w="838200" h="279400">
                <a:moveTo>
                  <a:pt x="0" y="279223"/>
                </a:moveTo>
                <a:lnTo>
                  <a:pt x="837953" y="279223"/>
                </a:lnTo>
                <a:lnTo>
                  <a:pt x="837953" y="0"/>
                </a:lnTo>
                <a:lnTo>
                  <a:pt x="0" y="0"/>
                </a:lnTo>
                <a:lnTo>
                  <a:pt x="0" y="279223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539198" y="5804360"/>
            <a:ext cx="838200" cy="279400"/>
          </a:xfrm>
          <a:custGeom>
            <a:avLst/>
            <a:gdLst/>
            <a:ahLst/>
            <a:cxnLst/>
            <a:rect l="l" t="t" r="r" b="b"/>
            <a:pathLst>
              <a:path w="838200" h="279400">
                <a:moveTo>
                  <a:pt x="0" y="279223"/>
                </a:moveTo>
                <a:lnTo>
                  <a:pt x="837953" y="279223"/>
                </a:lnTo>
                <a:lnTo>
                  <a:pt x="837953" y="0"/>
                </a:lnTo>
                <a:lnTo>
                  <a:pt x="0" y="0"/>
                </a:lnTo>
                <a:lnTo>
                  <a:pt x="0" y="279223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0701244" y="5245913"/>
            <a:ext cx="1676400" cy="279400"/>
          </a:xfrm>
          <a:prstGeom prst="rect">
            <a:avLst/>
          </a:prstGeom>
          <a:solidFill>
            <a:srgbClr val="5E5E5E"/>
          </a:solidFill>
        </p:spPr>
        <p:txBody>
          <a:bodyPr vert="horz" wrap="square" lIns="0" tIns="5651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445"/>
              </a:spcBef>
              <a:tabLst>
                <a:tab pos="910590" algn="l"/>
              </a:tabLst>
            </a:pP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inputs	</a:t>
            </a:r>
            <a:r>
              <a:rPr sz="1450" b="1" spc="10" dirty="0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835137" y="5523569"/>
            <a:ext cx="1404620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3200"/>
              </a:lnSpc>
              <a:tabLst>
                <a:tab pos="850265" algn="l"/>
              </a:tabLst>
            </a:pP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1</a:t>
            </a:r>
            <a:r>
              <a:rPr sz="1425" baseline="-5847" dirty="0">
                <a:latin typeface="Arial"/>
                <a:cs typeface="Arial"/>
              </a:rPr>
              <a:t>	</a:t>
            </a: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15" baseline="-5847" dirty="0">
                <a:latin typeface="Arial"/>
                <a:cs typeface="Arial"/>
              </a:rPr>
              <a:t>3  </a:t>
            </a:r>
            <a:r>
              <a:rPr sz="1450" spc="15" dirty="0">
                <a:latin typeface="Arial"/>
                <a:cs typeface="Arial"/>
              </a:rPr>
              <a:t>shard</a:t>
            </a:r>
            <a:r>
              <a:rPr sz="1425" spc="22" baseline="-5847" dirty="0">
                <a:latin typeface="Arial"/>
                <a:cs typeface="Arial"/>
              </a:rPr>
              <a:t>2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9149797" y="4067412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04706" y="0"/>
                </a:moveTo>
                <a:lnTo>
                  <a:pt x="65306" y="7669"/>
                </a:lnTo>
                <a:lnTo>
                  <a:pt x="30666" y="30673"/>
                </a:lnTo>
                <a:lnTo>
                  <a:pt x="7666" y="65311"/>
                </a:lnTo>
                <a:lnTo>
                  <a:pt x="0" y="104712"/>
                </a:lnTo>
                <a:lnTo>
                  <a:pt x="7666" y="144113"/>
                </a:lnTo>
                <a:lnTo>
                  <a:pt x="30666" y="178751"/>
                </a:lnTo>
                <a:lnTo>
                  <a:pt x="65308" y="201753"/>
                </a:lnTo>
                <a:lnTo>
                  <a:pt x="104710" y="209421"/>
                </a:lnTo>
                <a:lnTo>
                  <a:pt x="144109" y="201753"/>
                </a:lnTo>
                <a:lnTo>
                  <a:pt x="178745" y="178751"/>
                </a:lnTo>
                <a:lnTo>
                  <a:pt x="186454" y="167142"/>
                </a:lnTo>
                <a:lnTo>
                  <a:pt x="91387" y="167142"/>
                </a:lnTo>
                <a:lnTo>
                  <a:pt x="25033" y="101013"/>
                </a:lnTo>
                <a:lnTo>
                  <a:pt x="42446" y="84396"/>
                </a:lnTo>
                <a:lnTo>
                  <a:pt x="133402" y="84396"/>
                </a:lnTo>
                <a:lnTo>
                  <a:pt x="164578" y="53266"/>
                </a:lnTo>
                <a:lnTo>
                  <a:pt x="193747" y="53266"/>
                </a:lnTo>
                <a:lnTo>
                  <a:pt x="178745" y="30673"/>
                </a:lnTo>
                <a:lnTo>
                  <a:pt x="162318" y="17254"/>
                </a:lnTo>
                <a:lnTo>
                  <a:pt x="144105" y="7669"/>
                </a:lnTo>
                <a:lnTo>
                  <a:pt x="124703" y="1917"/>
                </a:lnTo>
                <a:lnTo>
                  <a:pt x="104706" y="0"/>
                </a:lnTo>
                <a:close/>
              </a:path>
              <a:path w="209550" h="209550">
                <a:moveTo>
                  <a:pt x="193747" y="53266"/>
                </a:moveTo>
                <a:lnTo>
                  <a:pt x="164578" y="53266"/>
                </a:lnTo>
                <a:lnTo>
                  <a:pt x="184379" y="73811"/>
                </a:lnTo>
                <a:lnTo>
                  <a:pt x="91387" y="167142"/>
                </a:lnTo>
                <a:lnTo>
                  <a:pt x="186454" y="167142"/>
                </a:lnTo>
                <a:lnTo>
                  <a:pt x="201745" y="144113"/>
                </a:lnTo>
                <a:lnTo>
                  <a:pt x="209412" y="104712"/>
                </a:lnTo>
                <a:lnTo>
                  <a:pt x="201745" y="65311"/>
                </a:lnTo>
                <a:lnTo>
                  <a:pt x="193747" y="53266"/>
                </a:lnTo>
                <a:close/>
              </a:path>
              <a:path w="209550" h="209550">
                <a:moveTo>
                  <a:pt x="133402" y="84396"/>
                </a:moveTo>
                <a:lnTo>
                  <a:pt x="42446" y="84396"/>
                </a:lnTo>
                <a:lnTo>
                  <a:pt x="88434" y="129297"/>
                </a:lnTo>
                <a:lnTo>
                  <a:pt x="133402" y="84396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9045082" y="6789880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04711" y="0"/>
                </a:moveTo>
                <a:lnTo>
                  <a:pt x="65300" y="7707"/>
                </a:lnTo>
                <a:lnTo>
                  <a:pt x="30650" y="30737"/>
                </a:lnTo>
                <a:lnTo>
                  <a:pt x="7662" y="65348"/>
                </a:lnTo>
                <a:lnTo>
                  <a:pt x="0" y="104716"/>
                </a:lnTo>
                <a:lnTo>
                  <a:pt x="7662" y="144085"/>
                </a:lnTo>
                <a:lnTo>
                  <a:pt x="30650" y="178697"/>
                </a:lnTo>
                <a:lnTo>
                  <a:pt x="65290" y="201682"/>
                </a:lnTo>
                <a:lnTo>
                  <a:pt x="104715" y="209344"/>
                </a:lnTo>
                <a:lnTo>
                  <a:pt x="144138" y="201682"/>
                </a:lnTo>
                <a:lnTo>
                  <a:pt x="178772" y="178697"/>
                </a:lnTo>
                <a:lnTo>
                  <a:pt x="201760" y="144085"/>
                </a:lnTo>
                <a:lnTo>
                  <a:pt x="205365" y="125562"/>
                </a:lnTo>
                <a:lnTo>
                  <a:pt x="39310" y="125562"/>
                </a:lnTo>
                <a:lnTo>
                  <a:pt x="39310" y="83708"/>
                </a:lnTo>
                <a:lnTo>
                  <a:pt x="205333" y="83708"/>
                </a:lnTo>
                <a:lnTo>
                  <a:pt x="201760" y="65348"/>
                </a:lnTo>
                <a:lnTo>
                  <a:pt x="178772" y="30737"/>
                </a:lnTo>
                <a:lnTo>
                  <a:pt x="162348" y="17314"/>
                </a:lnTo>
                <a:lnTo>
                  <a:pt x="144123" y="7706"/>
                </a:lnTo>
                <a:lnTo>
                  <a:pt x="124705" y="1929"/>
                </a:lnTo>
                <a:lnTo>
                  <a:pt x="104711" y="0"/>
                </a:lnTo>
                <a:close/>
              </a:path>
              <a:path w="209550" h="209550">
                <a:moveTo>
                  <a:pt x="205333" y="83708"/>
                </a:moveTo>
                <a:lnTo>
                  <a:pt x="170112" y="83708"/>
                </a:lnTo>
                <a:lnTo>
                  <a:pt x="170112" y="125562"/>
                </a:lnTo>
                <a:lnTo>
                  <a:pt x="205365" y="125562"/>
                </a:lnTo>
                <a:lnTo>
                  <a:pt x="209422" y="104716"/>
                </a:lnTo>
                <a:lnTo>
                  <a:pt x="205333" y="83708"/>
                </a:lnTo>
                <a:close/>
              </a:path>
            </a:pathLst>
          </a:custGeom>
          <a:solidFill>
            <a:srgbClr val="C82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272954" y="6789880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04703" y="0"/>
                </a:moveTo>
                <a:lnTo>
                  <a:pt x="65293" y="7707"/>
                </a:lnTo>
                <a:lnTo>
                  <a:pt x="30643" y="30737"/>
                </a:lnTo>
                <a:lnTo>
                  <a:pt x="7660" y="65348"/>
                </a:lnTo>
                <a:lnTo>
                  <a:pt x="0" y="104716"/>
                </a:lnTo>
                <a:lnTo>
                  <a:pt x="7660" y="144085"/>
                </a:lnTo>
                <a:lnTo>
                  <a:pt x="30643" y="178697"/>
                </a:lnTo>
                <a:lnTo>
                  <a:pt x="65282" y="201682"/>
                </a:lnTo>
                <a:lnTo>
                  <a:pt x="104708" y="209344"/>
                </a:lnTo>
                <a:lnTo>
                  <a:pt x="144135" y="201682"/>
                </a:lnTo>
                <a:lnTo>
                  <a:pt x="178774" y="178697"/>
                </a:lnTo>
                <a:lnTo>
                  <a:pt x="201756" y="144085"/>
                </a:lnTo>
                <a:lnTo>
                  <a:pt x="205361" y="125562"/>
                </a:lnTo>
                <a:lnTo>
                  <a:pt x="39312" y="125562"/>
                </a:lnTo>
                <a:lnTo>
                  <a:pt x="39312" y="83708"/>
                </a:lnTo>
                <a:lnTo>
                  <a:pt x="205329" y="83708"/>
                </a:lnTo>
                <a:lnTo>
                  <a:pt x="201756" y="65348"/>
                </a:lnTo>
                <a:lnTo>
                  <a:pt x="178774" y="30737"/>
                </a:lnTo>
                <a:lnTo>
                  <a:pt x="162344" y="17314"/>
                </a:lnTo>
                <a:lnTo>
                  <a:pt x="144117" y="7706"/>
                </a:lnTo>
                <a:lnTo>
                  <a:pt x="124698" y="1929"/>
                </a:lnTo>
                <a:lnTo>
                  <a:pt x="104703" y="0"/>
                </a:lnTo>
                <a:close/>
              </a:path>
              <a:path w="209550" h="209550">
                <a:moveTo>
                  <a:pt x="205329" y="83708"/>
                </a:moveTo>
                <a:lnTo>
                  <a:pt x="170104" y="83708"/>
                </a:lnTo>
                <a:lnTo>
                  <a:pt x="170104" y="125562"/>
                </a:lnTo>
                <a:lnTo>
                  <a:pt x="205361" y="125562"/>
                </a:lnTo>
                <a:lnTo>
                  <a:pt x="209417" y="104716"/>
                </a:lnTo>
                <a:lnTo>
                  <a:pt x="205329" y="83708"/>
                </a:lnTo>
                <a:close/>
              </a:path>
            </a:pathLst>
          </a:custGeom>
          <a:solidFill>
            <a:srgbClr val="C82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272954" y="4067412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04703" y="0"/>
                </a:moveTo>
                <a:lnTo>
                  <a:pt x="65305" y="7669"/>
                </a:lnTo>
                <a:lnTo>
                  <a:pt x="30674" y="30673"/>
                </a:lnTo>
                <a:lnTo>
                  <a:pt x="7668" y="65311"/>
                </a:lnTo>
                <a:lnTo>
                  <a:pt x="0" y="104712"/>
                </a:lnTo>
                <a:lnTo>
                  <a:pt x="7668" y="144113"/>
                </a:lnTo>
                <a:lnTo>
                  <a:pt x="30674" y="178751"/>
                </a:lnTo>
                <a:lnTo>
                  <a:pt x="65310" y="201753"/>
                </a:lnTo>
                <a:lnTo>
                  <a:pt x="104708" y="209421"/>
                </a:lnTo>
                <a:lnTo>
                  <a:pt x="144107" y="201753"/>
                </a:lnTo>
                <a:lnTo>
                  <a:pt x="178743" y="178751"/>
                </a:lnTo>
                <a:lnTo>
                  <a:pt x="186453" y="167142"/>
                </a:lnTo>
                <a:lnTo>
                  <a:pt x="91395" y="167142"/>
                </a:lnTo>
                <a:lnTo>
                  <a:pt x="25030" y="101013"/>
                </a:lnTo>
                <a:lnTo>
                  <a:pt x="42454" y="84396"/>
                </a:lnTo>
                <a:lnTo>
                  <a:pt x="133399" y="84396"/>
                </a:lnTo>
                <a:lnTo>
                  <a:pt x="164576" y="53266"/>
                </a:lnTo>
                <a:lnTo>
                  <a:pt x="193748" y="53266"/>
                </a:lnTo>
                <a:lnTo>
                  <a:pt x="178743" y="30673"/>
                </a:lnTo>
                <a:lnTo>
                  <a:pt x="162321" y="17254"/>
                </a:lnTo>
                <a:lnTo>
                  <a:pt x="144110" y="7669"/>
                </a:lnTo>
                <a:lnTo>
                  <a:pt x="124706" y="1917"/>
                </a:lnTo>
                <a:lnTo>
                  <a:pt x="104703" y="0"/>
                </a:lnTo>
                <a:close/>
              </a:path>
              <a:path w="209550" h="209550">
                <a:moveTo>
                  <a:pt x="193748" y="53266"/>
                </a:moveTo>
                <a:lnTo>
                  <a:pt x="164576" y="53266"/>
                </a:lnTo>
                <a:lnTo>
                  <a:pt x="184376" y="73811"/>
                </a:lnTo>
                <a:lnTo>
                  <a:pt x="91395" y="167142"/>
                </a:lnTo>
                <a:lnTo>
                  <a:pt x="186453" y="167142"/>
                </a:lnTo>
                <a:lnTo>
                  <a:pt x="201749" y="144113"/>
                </a:lnTo>
                <a:lnTo>
                  <a:pt x="209417" y="104712"/>
                </a:lnTo>
                <a:lnTo>
                  <a:pt x="201749" y="65311"/>
                </a:lnTo>
                <a:lnTo>
                  <a:pt x="193748" y="53266"/>
                </a:lnTo>
                <a:close/>
              </a:path>
              <a:path w="209550" h="209550">
                <a:moveTo>
                  <a:pt x="133399" y="84396"/>
                </a:moveTo>
                <a:lnTo>
                  <a:pt x="42454" y="84396"/>
                </a:lnTo>
                <a:lnTo>
                  <a:pt x="88431" y="129297"/>
                </a:lnTo>
                <a:lnTo>
                  <a:pt x="133399" y="84396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2447653" y="8716102"/>
            <a:ext cx="56705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3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473861" y="8716102"/>
            <a:ext cx="56705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2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0086801" y="8418751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102212" y="0"/>
                </a:moveTo>
                <a:lnTo>
                  <a:pt x="63750" y="7484"/>
                </a:lnTo>
                <a:lnTo>
                  <a:pt x="29937" y="29937"/>
                </a:lnTo>
                <a:lnTo>
                  <a:pt x="7484" y="63749"/>
                </a:lnTo>
                <a:lnTo>
                  <a:pt x="0" y="102212"/>
                </a:lnTo>
                <a:lnTo>
                  <a:pt x="7484" y="140675"/>
                </a:lnTo>
                <a:lnTo>
                  <a:pt x="29937" y="174487"/>
                </a:lnTo>
                <a:lnTo>
                  <a:pt x="63750" y="196940"/>
                </a:lnTo>
                <a:lnTo>
                  <a:pt x="102212" y="204425"/>
                </a:lnTo>
                <a:lnTo>
                  <a:pt x="140675" y="196940"/>
                </a:lnTo>
                <a:lnTo>
                  <a:pt x="174488" y="174487"/>
                </a:lnTo>
                <a:lnTo>
                  <a:pt x="196941" y="140675"/>
                </a:lnTo>
                <a:lnTo>
                  <a:pt x="204425" y="102212"/>
                </a:lnTo>
                <a:lnTo>
                  <a:pt x="196941" y="63749"/>
                </a:lnTo>
                <a:lnTo>
                  <a:pt x="174488" y="29937"/>
                </a:lnTo>
                <a:lnTo>
                  <a:pt x="140675" y="7484"/>
                </a:lnTo>
                <a:lnTo>
                  <a:pt x="102212" y="0"/>
                </a:lnTo>
                <a:close/>
              </a:path>
            </a:pathLst>
          </a:custGeom>
          <a:solidFill>
            <a:srgbClr val="ECB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086800" y="8418751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174488" y="29937"/>
                </a:moveTo>
                <a:lnTo>
                  <a:pt x="196941" y="63750"/>
                </a:lnTo>
                <a:lnTo>
                  <a:pt x="204425" y="102212"/>
                </a:lnTo>
                <a:lnTo>
                  <a:pt x="196941" y="140675"/>
                </a:lnTo>
                <a:lnTo>
                  <a:pt x="174488" y="174488"/>
                </a:lnTo>
                <a:lnTo>
                  <a:pt x="140675" y="196941"/>
                </a:lnTo>
                <a:lnTo>
                  <a:pt x="102212" y="204425"/>
                </a:lnTo>
                <a:lnTo>
                  <a:pt x="63750" y="196941"/>
                </a:lnTo>
                <a:lnTo>
                  <a:pt x="29937" y="174488"/>
                </a:lnTo>
                <a:lnTo>
                  <a:pt x="7484" y="140675"/>
                </a:lnTo>
                <a:lnTo>
                  <a:pt x="0" y="102212"/>
                </a:lnTo>
                <a:lnTo>
                  <a:pt x="7484" y="63750"/>
                </a:lnTo>
                <a:lnTo>
                  <a:pt x="29937" y="29937"/>
                </a:lnTo>
                <a:lnTo>
                  <a:pt x="63750" y="7484"/>
                </a:lnTo>
                <a:lnTo>
                  <a:pt x="102212" y="0"/>
                </a:lnTo>
                <a:lnTo>
                  <a:pt x="140675" y="7484"/>
                </a:lnTo>
                <a:lnTo>
                  <a:pt x="174488" y="29937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399455" y="7888307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102211" y="0"/>
                </a:moveTo>
                <a:lnTo>
                  <a:pt x="63749" y="7484"/>
                </a:lnTo>
                <a:lnTo>
                  <a:pt x="29937" y="29937"/>
                </a:lnTo>
                <a:lnTo>
                  <a:pt x="7484" y="63749"/>
                </a:lnTo>
                <a:lnTo>
                  <a:pt x="0" y="102212"/>
                </a:lnTo>
                <a:lnTo>
                  <a:pt x="7484" y="140675"/>
                </a:lnTo>
                <a:lnTo>
                  <a:pt x="29937" y="174488"/>
                </a:lnTo>
                <a:lnTo>
                  <a:pt x="63749" y="196941"/>
                </a:lnTo>
                <a:lnTo>
                  <a:pt x="102211" y="204425"/>
                </a:lnTo>
                <a:lnTo>
                  <a:pt x="140672" y="196941"/>
                </a:lnTo>
                <a:lnTo>
                  <a:pt x="174484" y="174488"/>
                </a:lnTo>
                <a:lnTo>
                  <a:pt x="196942" y="140675"/>
                </a:lnTo>
                <a:lnTo>
                  <a:pt x="204428" y="102212"/>
                </a:lnTo>
                <a:lnTo>
                  <a:pt x="196942" y="63749"/>
                </a:lnTo>
                <a:lnTo>
                  <a:pt x="174484" y="29937"/>
                </a:lnTo>
                <a:lnTo>
                  <a:pt x="140672" y="7484"/>
                </a:lnTo>
                <a:lnTo>
                  <a:pt x="10221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399455" y="7888307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174488" y="29937"/>
                </a:moveTo>
                <a:lnTo>
                  <a:pt x="196941" y="63750"/>
                </a:lnTo>
                <a:lnTo>
                  <a:pt x="204425" y="102212"/>
                </a:lnTo>
                <a:lnTo>
                  <a:pt x="196941" y="140675"/>
                </a:lnTo>
                <a:lnTo>
                  <a:pt x="174488" y="174488"/>
                </a:lnTo>
                <a:lnTo>
                  <a:pt x="140675" y="196941"/>
                </a:lnTo>
                <a:lnTo>
                  <a:pt x="102212" y="204425"/>
                </a:lnTo>
                <a:lnTo>
                  <a:pt x="63750" y="196941"/>
                </a:lnTo>
                <a:lnTo>
                  <a:pt x="29937" y="174488"/>
                </a:lnTo>
                <a:lnTo>
                  <a:pt x="7484" y="140675"/>
                </a:lnTo>
                <a:lnTo>
                  <a:pt x="0" y="102212"/>
                </a:lnTo>
                <a:lnTo>
                  <a:pt x="7484" y="63750"/>
                </a:lnTo>
                <a:lnTo>
                  <a:pt x="29937" y="29937"/>
                </a:lnTo>
                <a:lnTo>
                  <a:pt x="63750" y="7484"/>
                </a:lnTo>
                <a:lnTo>
                  <a:pt x="102212" y="0"/>
                </a:lnTo>
                <a:lnTo>
                  <a:pt x="140675" y="7484"/>
                </a:lnTo>
                <a:lnTo>
                  <a:pt x="174488" y="29937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780572" y="8440534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102211" y="0"/>
                </a:moveTo>
                <a:lnTo>
                  <a:pt x="63748" y="7484"/>
                </a:lnTo>
                <a:lnTo>
                  <a:pt x="29936" y="29937"/>
                </a:lnTo>
                <a:lnTo>
                  <a:pt x="7484" y="63750"/>
                </a:lnTo>
                <a:lnTo>
                  <a:pt x="0" y="102212"/>
                </a:lnTo>
                <a:lnTo>
                  <a:pt x="7484" y="140675"/>
                </a:lnTo>
                <a:lnTo>
                  <a:pt x="29936" y="174488"/>
                </a:lnTo>
                <a:lnTo>
                  <a:pt x="63748" y="196941"/>
                </a:lnTo>
                <a:lnTo>
                  <a:pt x="102211" y="204425"/>
                </a:lnTo>
                <a:lnTo>
                  <a:pt x="140674" y="196941"/>
                </a:lnTo>
                <a:lnTo>
                  <a:pt x="174486" y="174488"/>
                </a:lnTo>
                <a:lnTo>
                  <a:pt x="196939" y="140675"/>
                </a:lnTo>
                <a:lnTo>
                  <a:pt x="204423" y="102212"/>
                </a:lnTo>
                <a:lnTo>
                  <a:pt x="196939" y="63750"/>
                </a:lnTo>
                <a:lnTo>
                  <a:pt x="174486" y="29937"/>
                </a:lnTo>
                <a:lnTo>
                  <a:pt x="140674" y="7484"/>
                </a:lnTo>
                <a:lnTo>
                  <a:pt x="10221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780572" y="8440534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174488" y="29937"/>
                </a:moveTo>
                <a:lnTo>
                  <a:pt x="196941" y="63750"/>
                </a:lnTo>
                <a:lnTo>
                  <a:pt x="204425" y="102212"/>
                </a:lnTo>
                <a:lnTo>
                  <a:pt x="196941" y="140675"/>
                </a:lnTo>
                <a:lnTo>
                  <a:pt x="174488" y="174488"/>
                </a:lnTo>
                <a:lnTo>
                  <a:pt x="140675" y="196941"/>
                </a:lnTo>
                <a:lnTo>
                  <a:pt x="102212" y="204425"/>
                </a:lnTo>
                <a:lnTo>
                  <a:pt x="63750" y="196941"/>
                </a:lnTo>
                <a:lnTo>
                  <a:pt x="29937" y="174488"/>
                </a:lnTo>
                <a:lnTo>
                  <a:pt x="7484" y="140675"/>
                </a:lnTo>
                <a:lnTo>
                  <a:pt x="0" y="102212"/>
                </a:lnTo>
                <a:lnTo>
                  <a:pt x="7484" y="63750"/>
                </a:lnTo>
                <a:lnTo>
                  <a:pt x="29937" y="29937"/>
                </a:lnTo>
                <a:lnTo>
                  <a:pt x="63750" y="7484"/>
                </a:lnTo>
                <a:lnTo>
                  <a:pt x="102212" y="0"/>
                </a:lnTo>
                <a:lnTo>
                  <a:pt x="140675" y="7484"/>
                </a:lnTo>
                <a:lnTo>
                  <a:pt x="174488" y="29937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243613" y="8083180"/>
            <a:ext cx="203835" cy="345440"/>
          </a:xfrm>
          <a:custGeom>
            <a:avLst/>
            <a:gdLst/>
            <a:ahLst/>
            <a:cxnLst/>
            <a:rect l="l" t="t" r="r" b="b"/>
            <a:pathLst>
              <a:path w="203834" h="345440">
                <a:moveTo>
                  <a:pt x="0" y="345150"/>
                </a:moveTo>
                <a:lnTo>
                  <a:pt x="203438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562798" y="8079094"/>
            <a:ext cx="259079" cy="375285"/>
          </a:xfrm>
          <a:custGeom>
            <a:avLst/>
            <a:gdLst/>
            <a:ahLst/>
            <a:cxnLst/>
            <a:rect l="l" t="t" r="r" b="b"/>
            <a:pathLst>
              <a:path w="259079" h="375284">
                <a:moveTo>
                  <a:pt x="0" y="0"/>
                </a:moveTo>
                <a:lnTo>
                  <a:pt x="258923" y="375174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296489" y="8524338"/>
            <a:ext cx="479425" cy="15240"/>
          </a:xfrm>
          <a:custGeom>
            <a:avLst/>
            <a:gdLst/>
            <a:ahLst/>
            <a:cxnLst/>
            <a:rect l="l" t="t" r="r" b="b"/>
            <a:pathLst>
              <a:path w="479425" h="15240">
                <a:moveTo>
                  <a:pt x="0" y="0"/>
                </a:moveTo>
                <a:lnTo>
                  <a:pt x="478892" y="15036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918756" y="7860816"/>
            <a:ext cx="1240155" cy="862330"/>
          </a:xfrm>
          <a:custGeom>
            <a:avLst/>
            <a:gdLst/>
            <a:ahLst/>
            <a:cxnLst/>
            <a:rect l="l" t="t" r="r" b="b"/>
            <a:pathLst>
              <a:path w="1240154" h="862329">
                <a:moveTo>
                  <a:pt x="619875" y="0"/>
                </a:moveTo>
                <a:lnTo>
                  <a:pt x="0" y="329189"/>
                </a:lnTo>
                <a:lnTo>
                  <a:pt x="236769" y="861830"/>
                </a:lnTo>
                <a:lnTo>
                  <a:pt x="1002973" y="861830"/>
                </a:lnTo>
                <a:lnTo>
                  <a:pt x="1239741" y="329189"/>
                </a:lnTo>
                <a:lnTo>
                  <a:pt x="619875" y="0"/>
                </a:lnTo>
                <a:close/>
              </a:path>
            </a:pathLst>
          </a:custGeom>
          <a:solidFill>
            <a:srgbClr val="F8BA00">
              <a:alpha val="717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10259238" y="8684690"/>
            <a:ext cx="56705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1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1293734" y="8335523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81564" y="0"/>
                </a:moveTo>
                <a:lnTo>
                  <a:pt x="50870" y="5972"/>
                </a:lnTo>
                <a:lnTo>
                  <a:pt x="23889" y="23890"/>
                </a:lnTo>
                <a:lnTo>
                  <a:pt x="5972" y="50873"/>
                </a:lnTo>
                <a:lnTo>
                  <a:pt x="0" y="81567"/>
                </a:lnTo>
                <a:lnTo>
                  <a:pt x="5972" y="112260"/>
                </a:lnTo>
                <a:lnTo>
                  <a:pt x="23889" y="139243"/>
                </a:lnTo>
                <a:lnTo>
                  <a:pt x="50870" y="157161"/>
                </a:lnTo>
                <a:lnTo>
                  <a:pt x="81564" y="163134"/>
                </a:lnTo>
                <a:lnTo>
                  <a:pt x="112259" y="157161"/>
                </a:lnTo>
                <a:lnTo>
                  <a:pt x="139247" y="139243"/>
                </a:lnTo>
                <a:lnTo>
                  <a:pt x="157164" y="112260"/>
                </a:lnTo>
                <a:lnTo>
                  <a:pt x="163136" y="81567"/>
                </a:lnTo>
                <a:lnTo>
                  <a:pt x="157164" y="50873"/>
                </a:lnTo>
                <a:lnTo>
                  <a:pt x="139247" y="23890"/>
                </a:lnTo>
                <a:lnTo>
                  <a:pt x="112259" y="5972"/>
                </a:lnTo>
                <a:lnTo>
                  <a:pt x="81564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293729" y="8335524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39243" y="23890"/>
                </a:moveTo>
                <a:lnTo>
                  <a:pt x="157161" y="50873"/>
                </a:lnTo>
                <a:lnTo>
                  <a:pt x="163133" y="81566"/>
                </a:lnTo>
                <a:lnTo>
                  <a:pt x="157161" y="112260"/>
                </a:lnTo>
                <a:lnTo>
                  <a:pt x="139243" y="139243"/>
                </a:lnTo>
                <a:lnTo>
                  <a:pt x="112260" y="157161"/>
                </a:lnTo>
                <a:lnTo>
                  <a:pt x="81566" y="163133"/>
                </a:lnTo>
                <a:lnTo>
                  <a:pt x="50873" y="157161"/>
                </a:lnTo>
                <a:lnTo>
                  <a:pt x="23890" y="139243"/>
                </a:lnTo>
                <a:lnTo>
                  <a:pt x="5972" y="112260"/>
                </a:lnTo>
                <a:lnTo>
                  <a:pt x="0" y="81566"/>
                </a:lnTo>
                <a:lnTo>
                  <a:pt x="5972" y="50873"/>
                </a:lnTo>
                <a:lnTo>
                  <a:pt x="23890" y="23890"/>
                </a:lnTo>
                <a:lnTo>
                  <a:pt x="50873" y="5972"/>
                </a:lnTo>
                <a:lnTo>
                  <a:pt x="81566" y="0"/>
                </a:lnTo>
                <a:lnTo>
                  <a:pt x="112260" y="5972"/>
                </a:lnTo>
                <a:lnTo>
                  <a:pt x="139243" y="2389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677994" y="7938696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81564" y="0"/>
                </a:moveTo>
                <a:lnTo>
                  <a:pt x="50870" y="5972"/>
                </a:lnTo>
                <a:lnTo>
                  <a:pt x="23889" y="23890"/>
                </a:lnTo>
                <a:lnTo>
                  <a:pt x="5972" y="50873"/>
                </a:lnTo>
                <a:lnTo>
                  <a:pt x="0" y="81567"/>
                </a:lnTo>
                <a:lnTo>
                  <a:pt x="5972" y="112261"/>
                </a:lnTo>
                <a:lnTo>
                  <a:pt x="23889" y="139243"/>
                </a:lnTo>
                <a:lnTo>
                  <a:pt x="50870" y="157161"/>
                </a:lnTo>
                <a:lnTo>
                  <a:pt x="81564" y="163133"/>
                </a:lnTo>
                <a:lnTo>
                  <a:pt x="112259" y="157161"/>
                </a:lnTo>
                <a:lnTo>
                  <a:pt x="139247" y="139243"/>
                </a:lnTo>
                <a:lnTo>
                  <a:pt x="157164" y="112261"/>
                </a:lnTo>
                <a:lnTo>
                  <a:pt x="163136" y="81567"/>
                </a:lnTo>
                <a:lnTo>
                  <a:pt x="157164" y="50873"/>
                </a:lnTo>
                <a:lnTo>
                  <a:pt x="139247" y="23890"/>
                </a:lnTo>
                <a:lnTo>
                  <a:pt x="112259" y="5972"/>
                </a:lnTo>
                <a:lnTo>
                  <a:pt x="81564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677990" y="7938696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39243" y="23890"/>
                </a:moveTo>
                <a:lnTo>
                  <a:pt x="157161" y="50873"/>
                </a:lnTo>
                <a:lnTo>
                  <a:pt x="163133" y="81566"/>
                </a:lnTo>
                <a:lnTo>
                  <a:pt x="157161" y="112260"/>
                </a:lnTo>
                <a:lnTo>
                  <a:pt x="139243" y="139243"/>
                </a:lnTo>
                <a:lnTo>
                  <a:pt x="112260" y="157161"/>
                </a:lnTo>
                <a:lnTo>
                  <a:pt x="81566" y="163133"/>
                </a:lnTo>
                <a:lnTo>
                  <a:pt x="50873" y="157161"/>
                </a:lnTo>
                <a:lnTo>
                  <a:pt x="23890" y="139243"/>
                </a:lnTo>
                <a:lnTo>
                  <a:pt x="5972" y="112260"/>
                </a:lnTo>
                <a:lnTo>
                  <a:pt x="0" y="81566"/>
                </a:lnTo>
                <a:lnTo>
                  <a:pt x="5972" y="50873"/>
                </a:lnTo>
                <a:lnTo>
                  <a:pt x="23890" y="23890"/>
                </a:lnTo>
                <a:lnTo>
                  <a:pt x="50873" y="5972"/>
                </a:lnTo>
                <a:lnTo>
                  <a:pt x="81566" y="0"/>
                </a:lnTo>
                <a:lnTo>
                  <a:pt x="112260" y="5972"/>
                </a:lnTo>
                <a:lnTo>
                  <a:pt x="139243" y="2389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435662" y="8082596"/>
            <a:ext cx="264160" cy="272415"/>
          </a:xfrm>
          <a:custGeom>
            <a:avLst/>
            <a:gdLst/>
            <a:ahLst/>
            <a:cxnLst/>
            <a:rect l="l" t="t" r="r" b="b"/>
            <a:pathLst>
              <a:path w="264159" h="272415">
                <a:moveTo>
                  <a:pt x="0" y="272162"/>
                </a:moveTo>
                <a:lnTo>
                  <a:pt x="263544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829765" y="8071382"/>
            <a:ext cx="250190" cy="182245"/>
          </a:xfrm>
          <a:custGeom>
            <a:avLst/>
            <a:gdLst/>
            <a:ahLst/>
            <a:cxnLst/>
            <a:rect l="l" t="t" r="r" b="b"/>
            <a:pathLst>
              <a:path w="250190" h="182245">
                <a:moveTo>
                  <a:pt x="250059" y="182084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068412" y="8222986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81568" y="0"/>
                </a:moveTo>
                <a:lnTo>
                  <a:pt x="50872" y="5972"/>
                </a:lnTo>
                <a:lnTo>
                  <a:pt x="23889" y="23890"/>
                </a:lnTo>
                <a:lnTo>
                  <a:pt x="5972" y="50873"/>
                </a:lnTo>
                <a:lnTo>
                  <a:pt x="0" y="81566"/>
                </a:lnTo>
                <a:lnTo>
                  <a:pt x="5972" y="112260"/>
                </a:lnTo>
                <a:lnTo>
                  <a:pt x="23889" y="139243"/>
                </a:lnTo>
                <a:lnTo>
                  <a:pt x="50872" y="157161"/>
                </a:lnTo>
                <a:lnTo>
                  <a:pt x="81568" y="163133"/>
                </a:lnTo>
                <a:lnTo>
                  <a:pt x="112263" y="157161"/>
                </a:lnTo>
                <a:lnTo>
                  <a:pt x="139247" y="139243"/>
                </a:lnTo>
                <a:lnTo>
                  <a:pt x="157164" y="112260"/>
                </a:lnTo>
                <a:lnTo>
                  <a:pt x="163136" y="81566"/>
                </a:lnTo>
                <a:lnTo>
                  <a:pt x="157164" y="50873"/>
                </a:lnTo>
                <a:lnTo>
                  <a:pt x="139247" y="23890"/>
                </a:lnTo>
                <a:lnTo>
                  <a:pt x="112263" y="5972"/>
                </a:lnTo>
                <a:lnTo>
                  <a:pt x="81568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068417" y="8222986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39243" y="23890"/>
                </a:moveTo>
                <a:lnTo>
                  <a:pt x="157161" y="50873"/>
                </a:lnTo>
                <a:lnTo>
                  <a:pt x="163133" y="81566"/>
                </a:lnTo>
                <a:lnTo>
                  <a:pt x="157161" y="112260"/>
                </a:lnTo>
                <a:lnTo>
                  <a:pt x="139243" y="139243"/>
                </a:lnTo>
                <a:lnTo>
                  <a:pt x="112260" y="157161"/>
                </a:lnTo>
                <a:lnTo>
                  <a:pt x="81566" y="163133"/>
                </a:lnTo>
                <a:lnTo>
                  <a:pt x="50873" y="157161"/>
                </a:lnTo>
                <a:lnTo>
                  <a:pt x="23890" y="139243"/>
                </a:lnTo>
                <a:lnTo>
                  <a:pt x="5972" y="112260"/>
                </a:lnTo>
                <a:lnTo>
                  <a:pt x="0" y="81566"/>
                </a:lnTo>
                <a:lnTo>
                  <a:pt x="5972" y="50873"/>
                </a:lnTo>
                <a:lnTo>
                  <a:pt x="23890" y="23890"/>
                </a:lnTo>
                <a:lnTo>
                  <a:pt x="50873" y="5972"/>
                </a:lnTo>
                <a:lnTo>
                  <a:pt x="81566" y="0"/>
                </a:lnTo>
                <a:lnTo>
                  <a:pt x="112260" y="5972"/>
                </a:lnTo>
                <a:lnTo>
                  <a:pt x="139243" y="2389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461305" y="8317038"/>
            <a:ext cx="603250" cy="87630"/>
          </a:xfrm>
          <a:custGeom>
            <a:avLst/>
            <a:gdLst/>
            <a:ahLst/>
            <a:cxnLst/>
            <a:rect l="l" t="t" r="r" b="b"/>
            <a:pathLst>
              <a:path w="603250" h="87629">
                <a:moveTo>
                  <a:pt x="602734" y="0"/>
                </a:moveTo>
                <a:lnTo>
                  <a:pt x="0" y="87558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145430" y="7944159"/>
            <a:ext cx="1136015" cy="695325"/>
          </a:xfrm>
          <a:custGeom>
            <a:avLst/>
            <a:gdLst/>
            <a:ahLst/>
            <a:cxnLst/>
            <a:rect l="l" t="t" r="r" b="b"/>
            <a:pathLst>
              <a:path w="1136015" h="695325">
                <a:moveTo>
                  <a:pt x="567783" y="0"/>
                </a:moveTo>
                <a:lnTo>
                  <a:pt x="0" y="265521"/>
                </a:lnTo>
                <a:lnTo>
                  <a:pt x="216872" y="695145"/>
                </a:lnTo>
                <a:lnTo>
                  <a:pt x="918684" y="695145"/>
                </a:lnTo>
                <a:lnTo>
                  <a:pt x="1135557" y="265521"/>
                </a:lnTo>
                <a:lnTo>
                  <a:pt x="567783" y="0"/>
                </a:lnTo>
                <a:close/>
              </a:path>
            </a:pathLst>
          </a:custGeom>
          <a:solidFill>
            <a:srgbClr val="61D836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2248339" y="7842684"/>
            <a:ext cx="895350" cy="795655"/>
          </a:xfrm>
          <a:custGeom>
            <a:avLst/>
            <a:gdLst/>
            <a:ahLst/>
            <a:cxnLst/>
            <a:rect l="l" t="t" r="r" b="b"/>
            <a:pathLst>
              <a:path w="895350" h="795654">
                <a:moveTo>
                  <a:pt x="447389" y="0"/>
                </a:moveTo>
                <a:lnTo>
                  <a:pt x="0" y="303769"/>
                </a:lnTo>
                <a:lnTo>
                  <a:pt x="170884" y="795279"/>
                </a:lnTo>
                <a:lnTo>
                  <a:pt x="723883" y="795279"/>
                </a:lnTo>
                <a:lnTo>
                  <a:pt x="894768" y="303769"/>
                </a:lnTo>
                <a:lnTo>
                  <a:pt x="447389" y="0"/>
                </a:lnTo>
                <a:close/>
              </a:path>
            </a:pathLst>
          </a:custGeom>
          <a:solidFill>
            <a:srgbClr val="00A2FF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2614207" y="8453770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67096" y="0"/>
                </a:moveTo>
                <a:lnTo>
                  <a:pt x="41847" y="4913"/>
                </a:lnTo>
                <a:lnTo>
                  <a:pt x="19648" y="19652"/>
                </a:lnTo>
                <a:lnTo>
                  <a:pt x="4912" y="41848"/>
                </a:lnTo>
                <a:lnTo>
                  <a:pt x="0" y="67096"/>
                </a:lnTo>
                <a:lnTo>
                  <a:pt x="4912" y="92344"/>
                </a:lnTo>
                <a:lnTo>
                  <a:pt x="19648" y="114539"/>
                </a:lnTo>
                <a:lnTo>
                  <a:pt x="41847" y="129278"/>
                </a:lnTo>
                <a:lnTo>
                  <a:pt x="67096" y="134191"/>
                </a:lnTo>
                <a:lnTo>
                  <a:pt x="92342" y="129278"/>
                </a:lnTo>
                <a:lnTo>
                  <a:pt x="114535" y="114539"/>
                </a:lnTo>
                <a:lnTo>
                  <a:pt x="129278" y="92344"/>
                </a:lnTo>
                <a:lnTo>
                  <a:pt x="134192" y="67096"/>
                </a:lnTo>
                <a:lnTo>
                  <a:pt x="129278" y="41848"/>
                </a:lnTo>
                <a:lnTo>
                  <a:pt x="114535" y="19652"/>
                </a:lnTo>
                <a:lnTo>
                  <a:pt x="92342" y="4913"/>
                </a:lnTo>
                <a:lnTo>
                  <a:pt x="6709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2614212" y="8453770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14539" y="19651"/>
                </a:moveTo>
                <a:lnTo>
                  <a:pt x="129278" y="41847"/>
                </a:lnTo>
                <a:lnTo>
                  <a:pt x="134191" y="67095"/>
                </a:lnTo>
                <a:lnTo>
                  <a:pt x="129278" y="92343"/>
                </a:lnTo>
                <a:lnTo>
                  <a:pt x="114539" y="114539"/>
                </a:lnTo>
                <a:lnTo>
                  <a:pt x="92343" y="129278"/>
                </a:lnTo>
                <a:lnTo>
                  <a:pt x="67095" y="134191"/>
                </a:lnTo>
                <a:lnTo>
                  <a:pt x="41847" y="129278"/>
                </a:lnTo>
                <a:lnTo>
                  <a:pt x="19651" y="114539"/>
                </a:lnTo>
                <a:lnTo>
                  <a:pt x="4912" y="92343"/>
                </a:lnTo>
                <a:lnTo>
                  <a:pt x="0" y="67095"/>
                </a:lnTo>
                <a:lnTo>
                  <a:pt x="4912" y="41847"/>
                </a:lnTo>
                <a:lnTo>
                  <a:pt x="19651" y="19651"/>
                </a:lnTo>
                <a:lnTo>
                  <a:pt x="41847" y="4912"/>
                </a:lnTo>
                <a:lnTo>
                  <a:pt x="67095" y="0"/>
                </a:lnTo>
                <a:lnTo>
                  <a:pt x="92343" y="4912"/>
                </a:lnTo>
                <a:lnTo>
                  <a:pt x="114539" y="19651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2267003" y="8173229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67097" y="0"/>
                </a:moveTo>
                <a:lnTo>
                  <a:pt x="41847" y="4912"/>
                </a:lnTo>
                <a:lnTo>
                  <a:pt x="19648" y="19651"/>
                </a:lnTo>
                <a:lnTo>
                  <a:pt x="4912" y="41847"/>
                </a:lnTo>
                <a:lnTo>
                  <a:pt x="0" y="67095"/>
                </a:lnTo>
                <a:lnTo>
                  <a:pt x="4912" y="92343"/>
                </a:lnTo>
                <a:lnTo>
                  <a:pt x="19648" y="114539"/>
                </a:lnTo>
                <a:lnTo>
                  <a:pt x="41847" y="129278"/>
                </a:lnTo>
                <a:lnTo>
                  <a:pt x="67097" y="134191"/>
                </a:lnTo>
                <a:lnTo>
                  <a:pt x="92347" y="129278"/>
                </a:lnTo>
                <a:lnTo>
                  <a:pt x="114546" y="114539"/>
                </a:lnTo>
                <a:lnTo>
                  <a:pt x="129282" y="92343"/>
                </a:lnTo>
                <a:lnTo>
                  <a:pt x="134194" y="67095"/>
                </a:lnTo>
                <a:lnTo>
                  <a:pt x="129282" y="41847"/>
                </a:lnTo>
                <a:lnTo>
                  <a:pt x="114546" y="19651"/>
                </a:lnTo>
                <a:lnTo>
                  <a:pt x="92347" y="4912"/>
                </a:lnTo>
                <a:lnTo>
                  <a:pt x="67097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267008" y="8173229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14539" y="19651"/>
                </a:moveTo>
                <a:lnTo>
                  <a:pt x="129278" y="41847"/>
                </a:lnTo>
                <a:lnTo>
                  <a:pt x="134191" y="67095"/>
                </a:lnTo>
                <a:lnTo>
                  <a:pt x="129278" y="92343"/>
                </a:lnTo>
                <a:lnTo>
                  <a:pt x="114539" y="114539"/>
                </a:lnTo>
                <a:lnTo>
                  <a:pt x="92343" y="129278"/>
                </a:lnTo>
                <a:lnTo>
                  <a:pt x="67095" y="134191"/>
                </a:lnTo>
                <a:lnTo>
                  <a:pt x="41847" y="129278"/>
                </a:lnTo>
                <a:lnTo>
                  <a:pt x="19651" y="114539"/>
                </a:lnTo>
                <a:lnTo>
                  <a:pt x="4912" y="92343"/>
                </a:lnTo>
                <a:lnTo>
                  <a:pt x="0" y="67095"/>
                </a:lnTo>
                <a:lnTo>
                  <a:pt x="4912" y="41847"/>
                </a:lnTo>
                <a:lnTo>
                  <a:pt x="19651" y="19651"/>
                </a:lnTo>
                <a:lnTo>
                  <a:pt x="41847" y="4912"/>
                </a:lnTo>
                <a:lnTo>
                  <a:pt x="67095" y="0"/>
                </a:lnTo>
                <a:lnTo>
                  <a:pt x="92343" y="4912"/>
                </a:lnTo>
                <a:lnTo>
                  <a:pt x="114539" y="19651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2632625" y="7892686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67096" y="0"/>
                </a:moveTo>
                <a:lnTo>
                  <a:pt x="41847" y="4912"/>
                </a:lnTo>
                <a:lnTo>
                  <a:pt x="19648" y="19651"/>
                </a:lnTo>
                <a:lnTo>
                  <a:pt x="4912" y="41847"/>
                </a:lnTo>
                <a:lnTo>
                  <a:pt x="0" y="67095"/>
                </a:lnTo>
                <a:lnTo>
                  <a:pt x="4912" y="92343"/>
                </a:lnTo>
                <a:lnTo>
                  <a:pt x="19648" y="114538"/>
                </a:lnTo>
                <a:lnTo>
                  <a:pt x="41847" y="129278"/>
                </a:lnTo>
                <a:lnTo>
                  <a:pt x="67096" y="134191"/>
                </a:lnTo>
                <a:lnTo>
                  <a:pt x="92342" y="129278"/>
                </a:lnTo>
                <a:lnTo>
                  <a:pt x="114535" y="114538"/>
                </a:lnTo>
                <a:lnTo>
                  <a:pt x="129278" y="92343"/>
                </a:lnTo>
                <a:lnTo>
                  <a:pt x="134192" y="67095"/>
                </a:lnTo>
                <a:lnTo>
                  <a:pt x="129278" y="41847"/>
                </a:lnTo>
                <a:lnTo>
                  <a:pt x="114535" y="19651"/>
                </a:lnTo>
                <a:lnTo>
                  <a:pt x="92342" y="4912"/>
                </a:lnTo>
                <a:lnTo>
                  <a:pt x="67096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632620" y="7892686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14539" y="19651"/>
                </a:moveTo>
                <a:lnTo>
                  <a:pt x="129278" y="41847"/>
                </a:lnTo>
                <a:lnTo>
                  <a:pt x="134191" y="67095"/>
                </a:lnTo>
                <a:lnTo>
                  <a:pt x="129278" y="92343"/>
                </a:lnTo>
                <a:lnTo>
                  <a:pt x="114539" y="114539"/>
                </a:lnTo>
                <a:lnTo>
                  <a:pt x="92343" y="129278"/>
                </a:lnTo>
                <a:lnTo>
                  <a:pt x="67095" y="134191"/>
                </a:lnTo>
                <a:lnTo>
                  <a:pt x="41847" y="129278"/>
                </a:lnTo>
                <a:lnTo>
                  <a:pt x="19651" y="114539"/>
                </a:lnTo>
                <a:lnTo>
                  <a:pt x="4912" y="92343"/>
                </a:lnTo>
                <a:lnTo>
                  <a:pt x="0" y="67095"/>
                </a:lnTo>
                <a:lnTo>
                  <a:pt x="4912" y="41847"/>
                </a:lnTo>
                <a:lnTo>
                  <a:pt x="19651" y="19651"/>
                </a:lnTo>
                <a:lnTo>
                  <a:pt x="41847" y="4912"/>
                </a:lnTo>
                <a:lnTo>
                  <a:pt x="67095" y="0"/>
                </a:lnTo>
                <a:lnTo>
                  <a:pt x="92343" y="4912"/>
                </a:lnTo>
                <a:lnTo>
                  <a:pt x="114539" y="19651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390250" y="8285697"/>
            <a:ext cx="234950" cy="189865"/>
          </a:xfrm>
          <a:custGeom>
            <a:avLst/>
            <a:gdLst/>
            <a:ahLst/>
            <a:cxnLst/>
            <a:rect l="l" t="t" r="r" b="b"/>
            <a:pathLst>
              <a:path w="234950" h="189865">
                <a:moveTo>
                  <a:pt x="234857" y="189766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391402" y="8003755"/>
            <a:ext cx="251460" cy="193040"/>
          </a:xfrm>
          <a:custGeom>
            <a:avLst/>
            <a:gdLst/>
            <a:ahLst/>
            <a:cxnLst/>
            <a:rect l="l" t="t" r="r" b="b"/>
            <a:pathLst>
              <a:path w="251459" h="193040">
                <a:moveTo>
                  <a:pt x="0" y="192600"/>
                </a:moveTo>
                <a:lnTo>
                  <a:pt x="251007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2744334" y="8373552"/>
            <a:ext cx="199390" cy="112395"/>
          </a:xfrm>
          <a:custGeom>
            <a:avLst/>
            <a:gdLst/>
            <a:ahLst/>
            <a:cxnLst/>
            <a:rect l="l" t="t" r="r" b="b"/>
            <a:pathLst>
              <a:path w="199390" h="112395">
                <a:moveTo>
                  <a:pt x="0" y="111858"/>
                </a:moveTo>
                <a:lnTo>
                  <a:pt x="198839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2683676" y="8032043"/>
            <a:ext cx="13970" cy="416559"/>
          </a:xfrm>
          <a:custGeom>
            <a:avLst/>
            <a:gdLst/>
            <a:ahLst/>
            <a:cxnLst/>
            <a:rect l="l" t="t" r="r" b="b"/>
            <a:pathLst>
              <a:path w="13970" h="416559">
                <a:moveTo>
                  <a:pt x="13670" y="0"/>
                </a:moveTo>
                <a:lnTo>
                  <a:pt x="0" y="416531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2939110" y="8270994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67096" y="0"/>
                </a:moveTo>
                <a:lnTo>
                  <a:pt x="41849" y="4912"/>
                </a:lnTo>
                <a:lnTo>
                  <a:pt x="19656" y="19651"/>
                </a:lnTo>
                <a:lnTo>
                  <a:pt x="4914" y="41847"/>
                </a:lnTo>
                <a:lnTo>
                  <a:pt x="0" y="67095"/>
                </a:lnTo>
                <a:lnTo>
                  <a:pt x="4914" y="92343"/>
                </a:lnTo>
                <a:lnTo>
                  <a:pt x="19656" y="114538"/>
                </a:lnTo>
                <a:lnTo>
                  <a:pt x="41849" y="129278"/>
                </a:lnTo>
                <a:lnTo>
                  <a:pt x="67096" y="134191"/>
                </a:lnTo>
                <a:lnTo>
                  <a:pt x="92344" y="129278"/>
                </a:lnTo>
                <a:lnTo>
                  <a:pt x="114543" y="114538"/>
                </a:lnTo>
                <a:lnTo>
                  <a:pt x="129280" y="92343"/>
                </a:lnTo>
                <a:lnTo>
                  <a:pt x="134192" y="67095"/>
                </a:lnTo>
                <a:lnTo>
                  <a:pt x="129280" y="41847"/>
                </a:lnTo>
                <a:lnTo>
                  <a:pt x="114543" y="19651"/>
                </a:lnTo>
                <a:lnTo>
                  <a:pt x="92344" y="4912"/>
                </a:lnTo>
                <a:lnTo>
                  <a:pt x="6709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2939114" y="8270994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114539" y="19651"/>
                </a:moveTo>
                <a:lnTo>
                  <a:pt x="129278" y="41847"/>
                </a:lnTo>
                <a:lnTo>
                  <a:pt x="134191" y="67095"/>
                </a:lnTo>
                <a:lnTo>
                  <a:pt x="129278" y="92343"/>
                </a:lnTo>
                <a:lnTo>
                  <a:pt x="114539" y="114539"/>
                </a:lnTo>
                <a:lnTo>
                  <a:pt x="92343" y="129278"/>
                </a:lnTo>
                <a:lnTo>
                  <a:pt x="67095" y="134191"/>
                </a:lnTo>
                <a:lnTo>
                  <a:pt x="41847" y="129278"/>
                </a:lnTo>
                <a:lnTo>
                  <a:pt x="19651" y="114539"/>
                </a:lnTo>
                <a:lnTo>
                  <a:pt x="4912" y="92343"/>
                </a:lnTo>
                <a:lnTo>
                  <a:pt x="0" y="67095"/>
                </a:lnTo>
                <a:lnTo>
                  <a:pt x="4912" y="41847"/>
                </a:lnTo>
                <a:lnTo>
                  <a:pt x="19651" y="19651"/>
                </a:lnTo>
                <a:lnTo>
                  <a:pt x="41847" y="4912"/>
                </a:lnTo>
                <a:lnTo>
                  <a:pt x="67095" y="0"/>
                </a:lnTo>
                <a:lnTo>
                  <a:pt x="92343" y="4912"/>
                </a:lnTo>
                <a:lnTo>
                  <a:pt x="114539" y="19651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2745161" y="8015877"/>
            <a:ext cx="215900" cy="266700"/>
          </a:xfrm>
          <a:custGeom>
            <a:avLst/>
            <a:gdLst/>
            <a:ahLst/>
            <a:cxnLst/>
            <a:rect l="l" t="t" r="r" b="b"/>
            <a:pathLst>
              <a:path w="215900" h="266700">
                <a:moveTo>
                  <a:pt x="215568" y="266081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15400442" y="6276386"/>
            <a:ext cx="56705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3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4520888" y="6244973"/>
            <a:ext cx="56705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2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3681795" y="6084671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91" y="0"/>
                </a:moveTo>
                <a:lnTo>
                  <a:pt x="29182" y="3426"/>
                </a:lnTo>
                <a:lnTo>
                  <a:pt x="13703" y="13704"/>
                </a:lnTo>
                <a:lnTo>
                  <a:pt x="3425" y="29183"/>
                </a:lnTo>
                <a:lnTo>
                  <a:pt x="0" y="46790"/>
                </a:lnTo>
                <a:lnTo>
                  <a:pt x="3425" y="64397"/>
                </a:lnTo>
                <a:lnTo>
                  <a:pt x="13703" y="79875"/>
                </a:lnTo>
                <a:lnTo>
                  <a:pt x="29182" y="90153"/>
                </a:lnTo>
                <a:lnTo>
                  <a:pt x="46791" y="93579"/>
                </a:lnTo>
                <a:lnTo>
                  <a:pt x="64400" y="90153"/>
                </a:lnTo>
                <a:lnTo>
                  <a:pt x="79879" y="79875"/>
                </a:lnTo>
                <a:lnTo>
                  <a:pt x="90157" y="64397"/>
                </a:lnTo>
                <a:lnTo>
                  <a:pt x="93583" y="46790"/>
                </a:lnTo>
                <a:lnTo>
                  <a:pt x="90157" y="29183"/>
                </a:lnTo>
                <a:lnTo>
                  <a:pt x="79879" y="13704"/>
                </a:lnTo>
                <a:lnTo>
                  <a:pt x="64400" y="3426"/>
                </a:lnTo>
                <a:lnTo>
                  <a:pt x="46791" y="0"/>
                </a:lnTo>
                <a:close/>
              </a:path>
            </a:pathLst>
          </a:custGeom>
          <a:solidFill>
            <a:srgbClr val="ECB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3681792" y="6084671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824922" y="5841851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86" y="0"/>
                </a:moveTo>
                <a:lnTo>
                  <a:pt x="29181" y="3426"/>
                </a:lnTo>
                <a:lnTo>
                  <a:pt x="13703" y="13704"/>
                </a:lnTo>
                <a:lnTo>
                  <a:pt x="3425" y="29182"/>
                </a:lnTo>
                <a:lnTo>
                  <a:pt x="0" y="46789"/>
                </a:lnTo>
                <a:lnTo>
                  <a:pt x="3425" y="64396"/>
                </a:lnTo>
                <a:lnTo>
                  <a:pt x="13703" y="79875"/>
                </a:lnTo>
                <a:lnTo>
                  <a:pt x="29181" y="90153"/>
                </a:lnTo>
                <a:lnTo>
                  <a:pt x="46786" y="93579"/>
                </a:lnTo>
                <a:lnTo>
                  <a:pt x="64392" y="90153"/>
                </a:lnTo>
                <a:lnTo>
                  <a:pt x="79869" y="79875"/>
                </a:lnTo>
                <a:lnTo>
                  <a:pt x="90147" y="64396"/>
                </a:lnTo>
                <a:lnTo>
                  <a:pt x="93573" y="46789"/>
                </a:lnTo>
                <a:lnTo>
                  <a:pt x="90147" y="29182"/>
                </a:lnTo>
                <a:lnTo>
                  <a:pt x="79869" y="13704"/>
                </a:lnTo>
                <a:lnTo>
                  <a:pt x="64392" y="3426"/>
                </a:lnTo>
                <a:lnTo>
                  <a:pt x="467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824918" y="5841851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999379" y="6094643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94" y="0"/>
                </a:moveTo>
                <a:lnTo>
                  <a:pt x="29188" y="3426"/>
                </a:lnTo>
                <a:lnTo>
                  <a:pt x="13711" y="13704"/>
                </a:lnTo>
                <a:lnTo>
                  <a:pt x="3427" y="29182"/>
                </a:lnTo>
                <a:lnTo>
                  <a:pt x="0" y="46789"/>
                </a:lnTo>
                <a:lnTo>
                  <a:pt x="3427" y="64396"/>
                </a:lnTo>
                <a:lnTo>
                  <a:pt x="13711" y="79875"/>
                </a:lnTo>
                <a:lnTo>
                  <a:pt x="29188" y="90153"/>
                </a:lnTo>
                <a:lnTo>
                  <a:pt x="46794" y="93579"/>
                </a:lnTo>
                <a:lnTo>
                  <a:pt x="64399" y="90153"/>
                </a:lnTo>
                <a:lnTo>
                  <a:pt x="79877" y="79875"/>
                </a:lnTo>
                <a:lnTo>
                  <a:pt x="90154" y="64396"/>
                </a:lnTo>
                <a:lnTo>
                  <a:pt x="93580" y="46789"/>
                </a:lnTo>
                <a:lnTo>
                  <a:pt x="90154" y="29182"/>
                </a:lnTo>
                <a:lnTo>
                  <a:pt x="79877" y="13704"/>
                </a:lnTo>
                <a:lnTo>
                  <a:pt x="64399" y="3426"/>
                </a:lnTo>
                <a:lnTo>
                  <a:pt x="46794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3999385" y="6094642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3754952" y="5933377"/>
            <a:ext cx="90805" cy="153670"/>
          </a:xfrm>
          <a:custGeom>
            <a:avLst/>
            <a:gdLst/>
            <a:ahLst/>
            <a:cxnLst/>
            <a:rect l="l" t="t" r="r" b="b"/>
            <a:pathLst>
              <a:path w="90805" h="153670">
                <a:moveTo>
                  <a:pt x="0" y="153348"/>
                </a:moveTo>
                <a:lnTo>
                  <a:pt x="90386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3901188" y="5931353"/>
            <a:ext cx="115570" cy="167640"/>
          </a:xfrm>
          <a:custGeom>
            <a:avLst/>
            <a:gdLst/>
            <a:ahLst/>
            <a:cxnLst/>
            <a:rect l="l" t="t" r="r" b="b"/>
            <a:pathLst>
              <a:path w="115569" h="167639">
                <a:moveTo>
                  <a:pt x="0" y="0"/>
                </a:moveTo>
                <a:lnTo>
                  <a:pt x="115509" y="16737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3780585" y="6133093"/>
            <a:ext cx="213995" cy="6985"/>
          </a:xfrm>
          <a:custGeom>
            <a:avLst/>
            <a:gdLst/>
            <a:ahLst/>
            <a:cxnLst/>
            <a:rect l="l" t="t" r="r" b="b"/>
            <a:pathLst>
              <a:path w="213994" h="6985">
                <a:moveTo>
                  <a:pt x="0" y="0"/>
                </a:moveTo>
                <a:lnTo>
                  <a:pt x="213586" y="6706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3528363" y="5736852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15" y="0"/>
                </a:moveTo>
                <a:lnTo>
                  <a:pt x="0" y="212513"/>
                </a:lnTo>
                <a:lnTo>
                  <a:pt x="137126" y="556368"/>
                </a:lnTo>
                <a:lnTo>
                  <a:pt x="580903" y="556368"/>
                </a:lnTo>
                <a:lnTo>
                  <a:pt x="718040" y="212513"/>
                </a:lnTo>
                <a:lnTo>
                  <a:pt x="359015" y="0"/>
                </a:lnTo>
                <a:close/>
              </a:path>
            </a:pathLst>
          </a:custGeom>
          <a:solidFill>
            <a:srgbClr val="F8BA00">
              <a:alpha val="717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13630864" y="6234502"/>
            <a:ext cx="56705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1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14593707" y="6066266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63" y="0"/>
                </a:moveTo>
                <a:lnTo>
                  <a:pt x="22306" y="2618"/>
                </a:lnTo>
                <a:lnTo>
                  <a:pt x="10476" y="10474"/>
                </a:lnTo>
                <a:lnTo>
                  <a:pt x="2619" y="22304"/>
                </a:lnTo>
                <a:lnTo>
                  <a:pt x="0" y="35761"/>
                </a:lnTo>
                <a:lnTo>
                  <a:pt x="2619" y="49218"/>
                </a:lnTo>
                <a:lnTo>
                  <a:pt x="10476" y="61047"/>
                </a:lnTo>
                <a:lnTo>
                  <a:pt x="22306" y="68903"/>
                </a:lnTo>
                <a:lnTo>
                  <a:pt x="35763" y="71522"/>
                </a:lnTo>
                <a:lnTo>
                  <a:pt x="49219" y="68903"/>
                </a:lnTo>
                <a:lnTo>
                  <a:pt x="61050" y="61047"/>
                </a:lnTo>
                <a:lnTo>
                  <a:pt x="68907" y="49218"/>
                </a:lnTo>
                <a:lnTo>
                  <a:pt x="71526" y="35761"/>
                </a:lnTo>
                <a:lnTo>
                  <a:pt x="68907" y="22304"/>
                </a:lnTo>
                <a:lnTo>
                  <a:pt x="61050" y="10474"/>
                </a:lnTo>
                <a:lnTo>
                  <a:pt x="49219" y="2618"/>
                </a:lnTo>
                <a:lnTo>
                  <a:pt x="35763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593712" y="6066266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4762184" y="589228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59" y="0"/>
                </a:moveTo>
                <a:lnTo>
                  <a:pt x="22302" y="2618"/>
                </a:lnTo>
                <a:lnTo>
                  <a:pt x="10476" y="10473"/>
                </a:lnTo>
                <a:lnTo>
                  <a:pt x="2619" y="22303"/>
                </a:lnTo>
                <a:lnTo>
                  <a:pt x="0" y="35760"/>
                </a:lnTo>
                <a:lnTo>
                  <a:pt x="2619" y="49217"/>
                </a:lnTo>
                <a:lnTo>
                  <a:pt x="10476" y="61048"/>
                </a:lnTo>
                <a:lnTo>
                  <a:pt x="22302" y="68904"/>
                </a:lnTo>
                <a:lnTo>
                  <a:pt x="35759" y="71522"/>
                </a:lnTo>
                <a:lnTo>
                  <a:pt x="49218" y="68904"/>
                </a:lnTo>
                <a:lnTo>
                  <a:pt x="61050" y="61048"/>
                </a:lnTo>
                <a:lnTo>
                  <a:pt x="68901" y="49217"/>
                </a:lnTo>
                <a:lnTo>
                  <a:pt x="71518" y="35760"/>
                </a:lnTo>
                <a:lnTo>
                  <a:pt x="68901" y="22303"/>
                </a:lnTo>
                <a:lnTo>
                  <a:pt x="61050" y="10473"/>
                </a:lnTo>
                <a:lnTo>
                  <a:pt x="49218" y="2618"/>
                </a:lnTo>
                <a:lnTo>
                  <a:pt x="35759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4762179" y="589228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4657962" y="5957468"/>
            <a:ext cx="111760" cy="115570"/>
          </a:xfrm>
          <a:custGeom>
            <a:avLst/>
            <a:gdLst/>
            <a:ahLst/>
            <a:cxnLst/>
            <a:rect l="l" t="t" r="r" b="b"/>
            <a:pathLst>
              <a:path w="111759" h="115570">
                <a:moveTo>
                  <a:pt x="0" y="115139"/>
                </a:moveTo>
                <a:lnTo>
                  <a:pt x="111493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831066" y="5952166"/>
            <a:ext cx="105410" cy="76835"/>
          </a:xfrm>
          <a:custGeom>
            <a:avLst/>
            <a:gdLst/>
            <a:ahLst/>
            <a:cxnLst/>
            <a:rect l="l" t="t" r="r" b="b"/>
            <a:pathLst>
              <a:path w="105409" h="76835">
                <a:moveTo>
                  <a:pt x="104957" y="76426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933352" y="6016926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63" y="0"/>
                </a:moveTo>
                <a:lnTo>
                  <a:pt x="22306" y="2618"/>
                </a:lnTo>
                <a:lnTo>
                  <a:pt x="10476" y="10474"/>
                </a:lnTo>
                <a:lnTo>
                  <a:pt x="2619" y="22304"/>
                </a:lnTo>
                <a:lnTo>
                  <a:pt x="0" y="35761"/>
                </a:lnTo>
                <a:lnTo>
                  <a:pt x="2619" y="49218"/>
                </a:lnTo>
                <a:lnTo>
                  <a:pt x="10476" y="61048"/>
                </a:lnTo>
                <a:lnTo>
                  <a:pt x="22306" y="68904"/>
                </a:lnTo>
                <a:lnTo>
                  <a:pt x="35763" y="71522"/>
                </a:lnTo>
                <a:lnTo>
                  <a:pt x="49219" y="68904"/>
                </a:lnTo>
                <a:lnTo>
                  <a:pt x="61050" y="61048"/>
                </a:lnTo>
                <a:lnTo>
                  <a:pt x="68907" y="49218"/>
                </a:lnTo>
                <a:lnTo>
                  <a:pt x="71526" y="35761"/>
                </a:lnTo>
                <a:lnTo>
                  <a:pt x="68907" y="22304"/>
                </a:lnTo>
                <a:lnTo>
                  <a:pt x="61050" y="10474"/>
                </a:lnTo>
                <a:lnTo>
                  <a:pt x="49219" y="2618"/>
                </a:lnTo>
                <a:lnTo>
                  <a:pt x="35763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933356" y="6016926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4670107" y="6058582"/>
            <a:ext cx="258445" cy="38100"/>
          </a:xfrm>
          <a:custGeom>
            <a:avLst/>
            <a:gdLst/>
            <a:ahLst/>
            <a:cxnLst/>
            <a:rect l="l" t="t" r="r" b="b"/>
            <a:pathLst>
              <a:path w="258444" h="38100">
                <a:moveTo>
                  <a:pt x="258429" y="0"/>
                </a:moveTo>
                <a:lnTo>
                  <a:pt x="0" y="37541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4440272" y="5736852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15" y="0"/>
                </a:moveTo>
                <a:lnTo>
                  <a:pt x="0" y="212513"/>
                </a:lnTo>
                <a:lnTo>
                  <a:pt x="137137" y="556368"/>
                </a:lnTo>
                <a:lnTo>
                  <a:pt x="580903" y="556368"/>
                </a:lnTo>
                <a:lnTo>
                  <a:pt x="718040" y="212513"/>
                </a:lnTo>
                <a:lnTo>
                  <a:pt x="359015" y="0"/>
                </a:lnTo>
                <a:close/>
              </a:path>
            </a:pathLst>
          </a:custGeom>
          <a:solidFill>
            <a:srgbClr val="61D836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5362359" y="5736852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25" y="0"/>
                </a:moveTo>
                <a:lnTo>
                  <a:pt x="0" y="212513"/>
                </a:lnTo>
                <a:lnTo>
                  <a:pt x="137137" y="556368"/>
                </a:lnTo>
                <a:lnTo>
                  <a:pt x="580903" y="556368"/>
                </a:lnTo>
                <a:lnTo>
                  <a:pt x="718040" y="212513"/>
                </a:lnTo>
                <a:lnTo>
                  <a:pt x="359025" y="0"/>
                </a:lnTo>
                <a:close/>
              </a:path>
            </a:pathLst>
          </a:custGeom>
          <a:solidFill>
            <a:srgbClr val="00A2FF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5681258" y="6143743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11" y="3523"/>
                </a:lnTo>
                <a:lnTo>
                  <a:pt x="14096" y="14093"/>
                </a:lnTo>
                <a:lnTo>
                  <a:pt x="3524" y="30011"/>
                </a:lnTo>
                <a:lnTo>
                  <a:pt x="0" y="48118"/>
                </a:lnTo>
                <a:lnTo>
                  <a:pt x="3524" y="66225"/>
                </a:lnTo>
                <a:lnTo>
                  <a:pt x="14096" y="82143"/>
                </a:lnTo>
                <a:lnTo>
                  <a:pt x="30011" y="92713"/>
                </a:lnTo>
                <a:lnTo>
                  <a:pt x="48117" y="96236"/>
                </a:lnTo>
                <a:lnTo>
                  <a:pt x="66226" y="92713"/>
                </a:lnTo>
                <a:lnTo>
                  <a:pt x="82146" y="82143"/>
                </a:lnTo>
                <a:lnTo>
                  <a:pt x="92713" y="66225"/>
                </a:lnTo>
                <a:lnTo>
                  <a:pt x="96235" y="48118"/>
                </a:lnTo>
                <a:lnTo>
                  <a:pt x="92713" y="30011"/>
                </a:lnTo>
                <a:lnTo>
                  <a:pt x="82146" y="14093"/>
                </a:lnTo>
                <a:lnTo>
                  <a:pt x="66226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5681261" y="6143743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5432261" y="594255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11" y="3523"/>
                </a:lnTo>
                <a:lnTo>
                  <a:pt x="14096" y="14093"/>
                </a:lnTo>
                <a:lnTo>
                  <a:pt x="3524" y="30010"/>
                </a:lnTo>
                <a:lnTo>
                  <a:pt x="0" y="48117"/>
                </a:lnTo>
                <a:lnTo>
                  <a:pt x="3524" y="66224"/>
                </a:lnTo>
                <a:lnTo>
                  <a:pt x="14096" y="82142"/>
                </a:lnTo>
                <a:lnTo>
                  <a:pt x="30011" y="92712"/>
                </a:lnTo>
                <a:lnTo>
                  <a:pt x="48117" y="96235"/>
                </a:lnTo>
                <a:lnTo>
                  <a:pt x="66226" y="92712"/>
                </a:lnTo>
                <a:lnTo>
                  <a:pt x="82146" y="82142"/>
                </a:lnTo>
                <a:lnTo>
                  <a:pt x="92713" y="66224"/>
                </a:lnTo>
                <a:lnTo>
                  <a:pt x="96235" y="48117"/>
                </a:lnTo>
                <a:lnTo>
                  <a:pt x="92713" y="30010"/>
                </a:lnTo>
                <a:lnTo>
                  <a:pt x="82146" y="14093"/>
                </a:lnTo>
                <a:lnTo>
                  <a:pt x="66226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5432262" y="594255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5694462" y="5741356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21" y="0"/>
                </a:moveTo>
                <a:lnTo>
                  <a:pt x="30015" y="3523"/>
                </a:lnTo>
                <a:lnTo>
                  <a:pt x="14096" y="14094"/>
                </a:lnTo>
                <a:lnTo>
                  <a:pt x="3524" y="30011"/>
                </a:lnTo>
                <a:lnTo>
                  <a:pt x="0" y="48118"/>
                </a:lnTo>
                <a:lnTo>
                  <a:pt x="3524" y="66225"/>
                </a:lnTo>
                <a:lnTo>
                  <a:pt x="14096" y="82143"/>
                </a:lnTo>
                <a:lnTo>
                  <a:pt x="30015" y="92713"/>
                </a:lnTo>
                <a:lnTo>
                  <a:pt x="48121" y="96236"/>
                </a:lnTo>
                <a:lnTo>
                  <a:pt x="66227" y="92713"/>
                </a:lnTo>
                <a:lnTo>
                  <a:pt x="82146" y="82143"/>
                </a:lnTo>
                <a:lnTo>
                  <a:pt x="92719" y="66225"/>
                </a:lnTo>
                <a:lnTo>
                  <a:pt x="96243" y="48118"/>
                </a:lnTo>
                <a:lnTo>
                  <a:pt x="92719" y="30011"/>
                </a:lnTo>
                <a:lnTo>
                  <a:pt x="82146" y="14094"/>
                </a:lnTo>
                <a:lnTo>
                  <a:pt x="66227" y="3523"/>
                </a:lnTo>
                <a:lnTo>
                  <a:pt x="48121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5694465" y="5741357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5521757" y="6024104"/>
            <a:ext cx="166370" cy="134620"/>
          </a:xfrm>
          <a:custGeom>
            <a:avLst/>
            <a:gdLst/>
            <a:ahLst/>
            <a:cxnLst/>
            <a:rect l="l" t="t" r="r" b="b"/>
            <a:pathLst>
              <a:path w="166369" h="134620">
                <a:moveTo>
                  <a:pt x="166198" y="134289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5522606" y="5821881"/>
            <a:ext cx="177800" cy="136525"/>
          </a:xfrm>
          <a:custGeom>
            <a:avLst/>
            <a:gdLst/>
            <a:ahLst/>
            <a:cxnLst/>
            <a:rect l="l" t="t" r="r" b="b"/>
            <a:pathLst>
              <a:path w="177800" h="136525">
                <a:moveTo>
                  <a:pt x="0" y="136383"/>
                </a:moveTo>
                <a:lnTo>
                  <a:pt x="177742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5775792" y="6086901"/>
            <a:ext cx="140335" cy="79375"/>
          </a:xfrm>
          <a:custGeom>
            <a:avLst/>
            <a:gdLst/>
            <a:ahLst/>
            <a:cxnLst/>
            <a:rect l="l" t="t" r="r" b="b"/>
            <a:pathLst>
              <a:path w="140334" h="79375">
                <a:moveTo>
                  <a:pt x="0" y="78847"/>
                </a:moveTo>
                <a:lnTo>
                  <a:pt x="140159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5731123" y="5842765"/>
            <a:ext cx="10160" cy="295910"/>
          </a:xfrm>
          <a:custGeom>
            <a:avLst/>
            <a:gdLst/>
            <a:ahLst/>
            <a:cxnLst/>
            <a:rect l="l" t="t" r="r" b="b"/>
            <a:pathLst>
              <a:path w="10159" h="295910">
                <a:moveTo>
                  <a:pt x="9707" y="0"/>
                </a:moveTo>
                <a:lnTo>
                  <a:pt x="0" y="295772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5914267" y="6012663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11" y="3523"/>
                </a:lnTo>
                <a:lnTo>
                  <a:pt x="14096" y="14093"/>
                </a:lnTo>
                <a:lnTo>
                  <a:pt x="3524" y="30010"/>
                </a:lnTo>
                <a:lnTo>
                  <a:pt x="0" y="48117"/>
                </a:lnTo>
                <a:lnTo>
                  <a:pt x="3524" y="66224"/>
                </a:lnTo>
                <a:lnTo>
                  <a:pt x="14096" y="82142"/>
                </a:lnTo>
                <a:lnTo>
                  <a:pt x="30011" y="92713"/>
                </a:lnTo>
                <a:lnTo>
                  <a:pt x="48117" y="96236"/>
                </a:lnTo>
                <a:lnTo>
                  <a:pt x="66226" y="92713"/>
                </a:lnTo>
                <a:lnTo>
                  <a:pt x="82146" y="82142"/>
                </a:lnTo>
                <a:lnTo>
                  <a:pt x="92713" y="66224"/>
                </a:lnTo>
                <a:lnTo>
                  <a:pt x="96235" y="48117"/>
                </a:lnTo>
                <a:lnTo>
                  <a:pt x="92713" y="30010"/>
                </a:lnTo>
                <a:lnTo>
                  <a:pt x="82146" y="14093"/>
                </a:lnTo>
                <a:lnTo>
                  <a:pt x="66226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5914268" y="6012662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5776074" y="5830813"/>
            <a:ext cx="153035" cy="188595"/>
          </a:xfrm>
          <a:custGeom>
            <a:avLst/>
            <a:gdLst/>
            <a:ahLst/>
            <a:cxnLst/>
            <a:rect l="l" t="t" r="r" b="b"/>
            <a:pathLst>
              <a:path w="153034" h="188595">
                <a:moveTo>
                  <a:pt x="152789" y="188592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15400442" y="8967403"/>
            <a:ext cx="56705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3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13681795" y="8780348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91" y="0"/>
                </a:moveTo>
                <a:lnTo>
                  <a:pt x="29182" y="3425"/>
                </a:lnTo>
                <a:lnTo>
                  <a:pt x="13703" y="13703"/>
                </a:lnTo>
                <a:lnTo>
                  <a:pt x="3425" y="29182"/>
                </a:lnTo>
                <a:lnTo>
                  <a:pt x="0" y="46789"/>
                </a:lnTo>
                <a:lnTo>
                  <a:pt x="3425" y="64396"/>
                </a:lnTo>
                <a:lnTo>
                  <a:pt x="13703" y="79874"/>
                </a:lnTo>
                <a:lnTo>
                  <a:pt x="29182" y="90152"/>
                </a:lnTo>
                <a:lnTo>
                  <a:pt x="46791" y="93579"/>
                </a:lnTo>
                <a:lnTo>
                  <a:pt x="64400" y="90152"/>
                </a:lnTo>
                <a:lnTo>
                  <a:pt x="79879" y="79874"/>
                </a:lnTo>
                <a:lnTo>
                  <a:pt x="90157" y="64396"/>
                </a:lnTo>
                <a:lnTo>
                  <a:pt x="93583" y="46789"/>
                </a:lnTo>
                <a:lnTo>
                  <a:pt x="90157" y="29182"/>
                </a:lnTo>
                <a:lnTo>
                  <a:pt x="79879" y="13703"/>
                </a:lnTo>
                <a:lnTo>
                  <a:pt x="64400" y="3425"/>
                </a:lnTo>
                <a:lnTo>
                  <a:pt x="46791" y="0"/>
                </a:lnTo>
                <a:close/>
              </a:path>
            </a:pathLst>
          </a:custGeom>
          <a:solidFill>
            <a:srgbClr val="ECB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3681792" y="8780348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3824922" y="8537528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86" y="0"/>
                </a:moveTo>
                <a:lnTo>
                  <a:pt x="29181" y="3426"/>
                </a:lnTo>
                <a:lnTo>
                  <a:pt x="13703" y="13704"/>
                </a:lnTo>
                <a:lnTo>
                  <a:pt x="3425" y="29182"/>
                </a:lnTo>
                <a:lnTo>
                  <a:pt x="0" y="46789"/>
                </a:lnTo>
                <a:lnTo>
                  <a:pt x="3425" y="64396"/>
                </a:lnTo>
                <a:lnTo>
                  <a:pt x="13703" y="79875"/>
                </a:lnTo>
                <a:lnTo>
                  <a:pt x="29181" y="90153"/>
                </a:lnTo>
                <a:lnTo>
                  <a:pt x="46786" y="93579"/>
                </a:lnTo>
                <a:lnTo>
                  <a:pt x="64392" y="90153"/>
                </a:lnTo>
                <a:lnTo>
                  <a:pt x="79869" y="79875"/>
                </a:lnTo>
                <a:lnTo>
                  <a:pt x="90147" y="64396"/>
                </a:lnTo>
                <a:lnTo>
                  <a:pt x="93573" y="46789"/>
                </a:lnTo>
                <a:lnTo>
                  <a:pt x="90147" y="29182"/>
                </a:lnTo>
                <a:lnTo>
                  <a:pt x="79869" y="13704"/>
                </a:lnTo>
                <a:lnTo>
                  <a:pt x="64392" y="3426"/>
                </a:lnTo>
                <a:lnTo>
                  <a:pt x="467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3824918" y="8537528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3999379" y="8790320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94" y="0"/>
                </a:moveTo>
                <a:lnTo>
                  <a:pt x="29188" y="3426"/>
                </a:lnTo>
                <a:lnTo>
                  <a:pt x="13711" y="13704"/>
                </a:lnTo>
                <a:lnTo>
                  <a:pt x="3427" y="29182"/>
                </a:lnTo>
                <a:lnTo>
                  <a:pt x="0" y="46789"/>
                </a:lnTo>
                <a:lnTo>
                  <a:pt x="3427" y="64396"/>
                </a:lnTo>
                <a:lnTo>
                  <a:pt x="13711" y="79875"/>
                </a:lnTo>
                <a:lnTo>
                  <a:pt x="29188" y="90153"/>
                </a:lnTo>
                <a:lnTo>
                  <a:pt x="46794" y="93579"/>
                </a:lnTo>
                <a:lnTo>
                  <a:pt x="64399" y="90153"/>
                </a:lnTo>
                <a:lnTo>
                  <a:pt x="79877" y="79875"/>
                </a:lnTo>
                <a:lnTo>
                  <a:pt x="90154" y="64396"/>
                </a:lnTo>
                <a:lnTo>
                  <a:pt x="93580" y="46789"/>
                </a:lnTo>
                <a:lnTo>
                  <a:pt x="90154" y="29182"/>
                </a:lnTo>
                <a:lnTo>
                  <a:pt x="79877" y="13704"/>
                </a:lnTo>
                <a:lnTo>
                  <a:pt x="64399" y="3426"/>
                </a:lnTo>
                <a:lnTo>
                  <a:pt x="46794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3999385" y="8790320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3754952" y="8629054"/>
            <a:ext cx="90805" cy="153670"/>
          </a:xfrm>
          <a:custGeom>
            <a:avLst/>
            <a:gdLst/>
            <a:ahLst/>
            <a:cxnLst/>
            <a:rect l="l" t="t" r="r" b="b"/>
            <a:pathLst>
              <a:path w="90805" h="153670">
                <a:moveTo>
                  <a:pt x="0" y="153348"/>
                </a:moveTo>
                <a:lnTo>
                  <a:pt x="90386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3901188" y="8627030"/>
            <a:ext cx="115570" cy="167640"/>
          </a:xfrm>
          <a:custGeom>
            <a:avLst/>
            <a:gdLst/>
            <a:ahLst/>
            <a:cxnLst/>
            <a:rect l="l" t="t" r="r" b="b"/>
            <a:pathLst>
              <a:path w="115569" h="167640">
                <a:moveTo>
                  <a:pt x="0" y="0"/>
                </a:moveTo>
                <a:lnTo>
                  <a:pt x="115509" y="16737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3780585" y="8828771"/>
            <a:ext cx="213995" cy="6985"/>
          </a:xfrm>
          <a:custGeom>
            <a:avLst/>
            <a:gdLst/>
            <a:ahLst/>
            <a:cxnLst/>
            <a:rect l="l" t="t" r="r" b="b"/>
            <a:pathLst>
              <a:path w="213994" h="6984">
                <a:moveTo>
                  <a:pt x="0" y="0"/>
                </a:moveTo>
                <a:lnTo>
                  <a:pt x="213586" y="6706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3528363" y="8432529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15" y="0"/>
                </a:moveTo>
                <a:lnTo>
                  <a:pt x="0" y="212513"/>
                </a:lnTo>
                <a:lnTo>
                  <a:pt x="137126" y="556368"/>
                </a:lnTo>
                <a:lnTo>
                  <a:pt x="580903" y="556368"/>
                </a:lnTo>
                <a:lnTo>
                  <a:pt x="718040" y="212513"/>
                </a:lnTo>
                <a:lnTo>
                  <a:pt x="359015" y="0"/>
                </a:lnTo>
                <a:close/>
              </a:path>
            </a:pathLst>
          </a:custGeom>
          <a:solidFill>
            <a:srgbClr val="F8BA00">
              <a:alpha val="717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13630864" y="8946461"/>
            <a:ext cx="145669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2335" algn="l"/>
              </a:tabLst>
            </a:pPr>
            <a:r>
              <a:rPr sz="2175" spc="15" baseline="3831" dirty="0">
                <a:latin typeface="Arial"/>
                <a:cs typeface="Arial"/>
              </a:rPr>
              <a:t>sha</a:t>
            </a:r>
            <a:r>
              <a:rPr sz="2175" spc="-37" baseline="3831" dirty="0">
                <a:latin typeface="Arial"/>
                <a:cs typeface="Arial"/>
              </a:rPr>
              <a:t>r</a:t>
            </a:r>
            <a:r>
              <a:rPr sz="2175" spc="104" baseline="3831" dirty="0">
                <a:latin typeface="Arial"/>
                <a:cs typeface="Arial"/>
              </a:rPr>
              <a:t>d</a:t>
            </a:r>
            <a:r>
              <a:rPr sz="950" spc="20" dirty="0">
                <a:latin typeface="Arial"/>
                <a:cs typeface="Arial"/>
              </a:rPr>
              <a:t>1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2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14593707" y="876194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63" y="0"/>
                </a:moveTo>
                <a:lnTo>
                  <a:pt x="22306" y="2618"/>
                </a:lnTo>
                <a:lnTo>
                  <a:pt x="10476" y="10474"/>
                </a:lnTo>
                <a:lnTo>
                  <a:pt x="2619" y="22304"/>
                </a:lnTo>
                <a:lnTo>
                  <a:pt x="0" y="35761"/>
                </a:lnTo>
                <a:lnTo>
                  <a:pt x="2619" y="49218"/>
                </a:lnTo>
                <a:lnTo>
                  <a:pt x="10476" y="61048"/>
                </a:lnTo>
                <a:lnTo>
                  <a:pt x="22306" y="68904"/>
                </a:lnTo>
                <a:lnTo>
                  <a:pt x="35763" y="71522"/>
                </a:lnTo>
                <a:lnTo>
                  <a:pt x="49219" y="68904"/>
                </a:lnTo>
                <a:lnTo>
                  <a:pt x="61050" y="61048"/>
                </a:lnTo>
                <a:lnTo>
                  <a:pt x="68907" y="49218"/>
                </a:lnTo>
                <a:lnTo>
                  <a:pt x="71526" y="35761"/>
                </a:lnTo>
                <a:lnTo>
                  <a:pt x="68907" y="22304"/>
                </a:lnTo>
                <a:lnTo>
                  <a:pt x="61050" y="10474"/>
                </a:lnTo>
                <a:lnTo>
                  <a:pt x="49219" y="2618"/>
                </a:lnTo>
                <a:lnTo>
                  <a:pt x="35763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4593712" y="876194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4762184" y="8587962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59" y="0"/>
                </a:moveTo>
                <a:lnTo>
                  <a:pt x="22302" y="2618"/>
                </a:lnTo>
                <a:lnTo>
                  <a:pt x="10476" y="10473"/>
                </a:lnTo>
                <a:lnTo>
                  <a:pt x="2619" y="22304"/>
                </a:lnTo>
                <a:lnTo>
                  <a:pt x="0" y="35761"/>
                </a:lnTo>
                <a:lnTo>
                  <a:pt x="2619" y="49218"/>
                </a:lnTo>
                <a:lnTo>
                  <a:pt x="10476" y="61048"/>
                </a:lnTo>
                <a:lnTo>
                  <a:pt x="22302" y="68904"/>
                </a:lnTo>
                <a:lnTo>
                  <a:pt x="35759" y="71522"/>
                </a:lnTo>
                <a:lnTo>
                  <a:pt x="49218" y="68904"/>
                </a:lnTo>
                <a:lnTo>
                  <a:pt x="61050" y="61048"/>
                </a:lnTo>
                <a:lnTo>
                  <a:pt x="68901" y="49218"/>
                </a:lnTo>
                <a:lnTo>
                  <a:pt x="71518" y="35761"/>
                </a:lnTo>
                <a:lnTo>
                  <a:pt x="68901" y="22304"/>
                </a:lnTo>
                <a:lnTo>
                  <a:pt x="61050" y="10473"/>
                </a:lnTo>
                <a:lnTo>
                  <a:pt x="49218" y="2618"/>
                </a:lnTo>
                <a:lnTo>
                  <a:pt x="35759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4762179" y="8587962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4657962" y="8653146"/>
            <a:ext cx="111760" cy="115570"/>
          </a:xfrm>
          <a:custGeom>
            <a:avLst/>
            <a:gdLst/>
            <a:ahLst/>
            <a:cxnLst/>
            <a:rect l="l" t="t" r="r" b="b"/>
            <a:pathLst>
              <a:path w="111759" h="115570">
                <a:moveTo>
                  <a:pt x="0" y="115139"/>
                </a:moveTo>
                <a:lnTo>
                  <a:pt x="111493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4831066" y="8647843"/>
            <a:ext cx="105410" cy="76835"/>
          </a:xfrm>
          <a:custGeom>
            <a:avLst/>
            <a:gdLst/>
            <a:ahLst/>
            <a:cxnLst/>
            <a:rect l="l" t="t" r="r" b="b"/>
            <a:pathLst>
              <a:path w="105409" h="76834">
                <a:moveTo>
                  <a:pt x="104957" y="76426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4933352" y="871260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63" y="0"/>
                </a:moveTo>
                <a:lnTo>
                  <a:pt x="22306" y="2618"/>
                </a:lnTo>
                <a:lnTo>
                  <a:pt x="10476" y="10474"/>
                </a:lnTo>
                <a:lnTo>
                  <a:pt x="2619" y="22304"/>
                </a:lnTo>
                <a:lnTo>
                  <a:pt x="0" y="35761"/>
                </a:lnTo>
                <a:lnTo>
                  <a:pt x="2619" y="49218"/>
                </a:lnTo>
                <a:lnTo>
                  <a:pt x="10476" y="61048"/>
                </a:lnTo>
                <a:lnTo>
                  <a:pt x="22306" y="68904"/>
                </a:lnTo>
                <a:lnTo>
                  <a:pt x="35763" y="71522"/>
                </a:lnTo>
                <a:lnTo>
                  <a:pt x="49219" y="68904"/>
                </a:lnTo>
                <a:lnTo>
                  <a:pt x="61050" y="61048"/>
                </a:lnTo>
                <a:lnTo>
                  <a:pt x="68907" y="49218"/>
                </a:lnTo>
                <a:lnTo>
                  <a:pt x="71526" y="35761"/>
                </a:lnTo>
                <a:lnTo>
                  <a:pt x="68907" y="22304"/>
                </a:lnTo>
                <a:lnTo>
                  <a:pt x="61050" y="10474"/>
                </a:lnTo>
                <a:lnTo>
                  <a:pt x="49219" y="2618"/>
                </a:lnTo>
                <a:lnTo>
                  <a:pt x="35763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4933356" y="871260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4670107" y="8754259"/>
            <a:ext cx="258445" cy="38100"/>
          </a:xfrm>
          <a:custGeom>
            <a:avLst/>
            <a:gdLst/>
            <a:ahLst/>
            <a:cxnLst/>
            <a:rect l="l" t="t" r="r" b="b"/>
            <a:pathLst>
              <a:path w="258444" h="38100">
                <a:moveTo>
                  <a:pt x="258429" y="0"/>
                </a:moveTo>
                <a:lnTo>
                  <a:pt x="0" y="37541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4440272" y="8432529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15" y="0"/>
                </a:moveTo>
                <a:lnTo>
                  <a:pt x="0" y="212513"/>
                </a:lnTo>
                <a:lnTo>
                  <a:pt x="137137" y="556368"/>
                </a:lnTo>
                <a:lnTo>
                  <a:pt x="580903" y="556368"/>
                </a:lnTo>
                <a:lnTo>
                  <a:pt x="718040" y="212513"/>
                </a:lnTo>
                <a:lnTo>
                  <a:pt x="359015" y="0"/>
                </a:lnTo>
                <a:close/>
              </a:path>
            </a:pathLst>
          </a:custGeom>
          <a:solidFill>
            <a:srgbClr val="61D836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5362359" y="8432529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25" y="0"/>
                </a:moveTo>
                <a:lnTo>
                  <a:pt x="0" y="212513"/>
                </a:lnTo>
                <a:lnTo>
                  <a:pt x="137137" y="556368"/>
                </a:lnTo>
                <a:lnTo>
                  <a:pt x="580903" y="556368"/>
                </a:lnTo>
                <a:lnTo>
                  <a:pt x="718040" y="212513"/>
                </a:lnTo>
                <a:lnTo>
                  <a:pt x="359025" y="0"/>
                </a:lnTo>
                <a:close/>
              </a:path>
            </a:pathLst>
          </a:custGeom>
          <a:solidFill>
            <a:srgbClr val="00A2FF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5681258" y="883942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11" y="3523"/>
                </a:lnTo>
                <a:lnTo>
                  <a:pt x="14096" y="14094"/>
                </a:lnTo>
                <a:lnTo>
                  <a:pt x="3524" y="30011"/>
                </a:lnTo>
                <a:lnTo>
                  <a:pt x="0" y="48118"/>
                </a:lnTo>
                <a:lnTo>
                  <a:pt x="3524" y="66225"/>
                </a:lnTo>
                <a:lnTo>
                  <a:pt x="14096" y="82143"/>
                </a:lnTo>
                <a:lnTo>
                  <a:pt x="30011" y="92713"/>
                </a:lnTo>
                <a:lnTo>
                  <a:pt x="48117" y="96236"/>
                </a:lnTo>
                <a:lnTo>
                  <a:pt x="66226" y="92713"/>
                </a:lnTo>
                <a:lnTo>
                  <a:pt x="82146" y="82143"/>
                </a:lnTo>
                <a:lnTo>
                  <a:pt x="92713" y="66225"/>
                </a:lnTo>
                <a:lnTo>
                  <a:pt x="96235" y="48118"/>
                </a:lnTo>
                <a:lnTo>
                  <a:pt x="92713" y="30011"/>
                </a:lnTo>
                <a:lnTo>
                  <a:pt x="82146" y="14094"/>
                </a:lnTo>
                <a:lnTo>
                  <a:pt x="66226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5681261" y="883942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5432261" y="8638227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11" y="3523"/>
                </a:lnTo>
                <a:lnTo>
                  <a:pt x="14096" y="14093"/>
                </a:lnTo>
                <a:lnTo>
                  <a:pt x="3524" y="30010"/>
                </a:lnTo>
                <a:lnTo>
                  <a:pt x="0" y="48117"/>
                </a:lnTo>
                <a:lnTo>
                  <a:pt x="3524" y="66224"/>
                </a:lnTo>
                <a:lnTo>
                  <a:pt x="14096" y="82142"/>
                </a:lnTo>
                <a:lnTo>
                  <a:pt x="30011" y="92712"/>
                </a:lnTo>
                <a:lnTo>
                  <a:pt x="48117" y="96235"/>
                </a:lnTo>
                <a:lnTo>
                  <a:pt x="66226" y="92712"/>
                </a:lnTo>
                <a:lnTo>
                  <a:pt x="82146" y="82142"/>
                </a:lnTo>
                <a:lnTo>
                  <a:pt x="92713" y="66224"/>
                </a:lnTo>
                <a:lnTo>
                  <a:pt x="96235" y="48117"/>
                </a:lnTo>
                <a:lnTo>
                  <a:pt x="92713" y="30010"/>
                </a:lnTo>
                <a:lnTo>
                  <a:pt x="82146" y="14093"/>
                </a:lnTo>
                <a:lnTo>
                  <a:pt x="66226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5432262" y="8638226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5694462" y="8437033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21" y="0"/>
                </a:moveTo>
                <a:lnTo>
                  <a:pt x="30015" y="3523"/>
                </a:lnTo>
                <a:lnTo>
                  <a:pt x="14096" y="14094"/>
                </a:lnTo>
                <a:lnTo>
                  <a:pt x="3524" y="30011"/>
                </a:lnTo>
                <a:lnTo>
                  <a:pt x="0" y="48118"/>
                </a:lnTo>
                <a:lnTo>
                  <a:pt x="3524" y="66225"/>
                </a:lnTo>
                <a:lnTo>
                  <a:pt x="14096" y="82143"/>
                </a:lnTo>
                <a:lnTo>
                  <a:pt x="30015" y="92713"/>
                </a:lnTo>
                <a:lnTo>
                  <a:pt x="48121" y="96236"/>
                </a:lnTo>
                <a:lnTo>
                  <a:pt x="66227" y="92713"/>
                </a:lnTo>
                <a:lnTo>
                  <a:pt x="82146" y="82143"/>
                </a:lnTo>
                <a:lnTo>
                  <a:pt x="92719" y="66225"/>
                </a:lnTo>
                <a:lnTo>
                  <a:pt x="96243" y="48118"/>
                </a:lnTo>
                <a:lnTo>
                  <a:pt x="92719" y="30011"/>
                </a:lnTo>
                <a:lnTo>
                  <a:pt x="82146" y="14094"/>
                </a:lnTo>
                <a:lnTo>
                  <a:pt x="66227" y="3523"/>
                </a:lnTo>
                <a:lnTo>
                  <a:pt x="48121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5694465" y="843703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5521757" y="8719781"/>
            <a:ext cx="166370" cy="134620"/>
          </a:xfrm>
          <a:custGeom>
            <a:avLst/>
            <a:gdLst/>
            <a:ahLst/>
            <a:cxnLst/>
            <a:rect l="l" t="t" r="r" b="b"/>
            <a:pathLst>
              <a:path w="166369" h="134620">
                <a:moveTo>
                  <a:pt x="166198" y="134289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5522606" y="8517559"/>
            <a:ext cx="177800" cy="136525"/>
          </a:xfrm>
          <a:custGeom>
            <a:avLst/>
            <a:gdLst/>
            <a:ahLst/>
            <a:cxnLst/>
            <a:rect l="l" t="t" r="r" b="b"/>
            <a:pathLst>
              <a:path w="177800" h="136525">
                <a:moveTo>
                  <a:pt x="0" y="136383"/>
                </a:moveTo>
                <a:lnTo>
                  <a:pt x="177742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5775792" y="8782578"/>
            <a:ext cx="140335" cy="79375"/>
          </a:xfrm>
          <a:custGeom>
            <a:avLst/>
            <a:gdLst/>
            <a:ahLst/>
            <a:cxnLst/>
            <a:rect l="l" t="t" r="r" b="b"/>
            <a:pathLst>
              <a:path w="140334" h="79375">
                <a:moveTo>
                  <a:pt x="0" y="78847"/>
                </a:moveTo>
                <a:lnTo>
                  <a:pt x="140159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5731123" y="8538442"/>
            <a:ext cx="10160" cy="295910"/>
          </a:xfrm>
          <a:custGeom>
            <a:avLst/>
            <a:gdLst/>
            <a:ahLst/>
            <a:cxnLst/>
            <a:rect l="l" t="t" r="r" b="b"/>
            <a:pathLst>
              <a:path w="10159" h="295909">
                <a:moveTo>
                  <a:pt x="9707" y="0"/>
                </a:moveTo>
                <a:lnTo>
                  <a:pt x="0" y="295772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5914267" y="870834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11" y="3523"/>
                </a:lnTo>
                <a:lnTo>
                  <a:pt x="14096" y="14093"/>
                </a:lnTo>
                <a:lnTo>
                  <a:pt x="3524" y="30010"/>
                </a:lnTo>
                <a:lnTo>
                  <a:pt x="0" y="48117"/>
                </a:lnTo>
                <a:lnTo>
                  <a:pt x="3524" y="66224"/>
                </a:lnTo>
                <a:lnTo>
                  <a:pt x="14096" y="82142"/>
                </a:lnTo>
                <a:lnTo>
                  <a:pt x="30011" y="92713"/>
                </a:lnTo>
                <a:lnTo>
                  <a:pt x="48117" y="96236"/>
                </a:lnTo>
                <a:lnTo>
                  <a:pt x="66226" y="92713"/>
                </a:lnTo>
                <a:lnTo>
                  <a:pt x="82146" y="82142"/>
                </a:lnTo>
                <a:lnTo>
                  <a:pt x="92713" y="66224"/>
                </a:lnTo>
                <a:lnTo>
                  <a:pt x="96235" y="48117"/>
                </a:lnTo>
                <a:lnTo>
                  <a:pt x="92713" y="30010"/>
                </a:lnTo>
                <a:lnTo>
                  <a:pt x="82146" y="14093"/>
                </a:lnTo>
                <a:lnTo>
                  <a:pt x="66226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5914268" y="8708339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5776074" y="8526490"/>
            <a:ext cx="153035" cy="188595"/>
          </a:xfrm>
          <a:custGeom>
            <a:avLst/>
            <a:gdLst/>
            <a:ahLst/>
            <a:cxnLst/>
            <a:rect l="l" t="t" r="r" b="b"/>
            <a:pathLst>
              <a:path w="153034" h="188595">
                <a:moveTo>
                  <a:pt x="152789" y="188592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/>
          <p:nvPr/>
        </p:nvSpPr>
        <p:spPr>
          <a:xfrm>
            <a:off x="18646418" y="6213561"/>
            <a:ext cx="56705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3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16927769" y="6024389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86" y="0"/>
                </a:moveTo>
                <a:lnTo>
                  <a:pt x="29181" y="3426"/>
                </a:lnTo>
                <a:lnTo>
                  <a:pt x="13703" y="13704"/>
                </a:lnTo>
                <a:lnTo>
                  <a:pt x="3425" y="29182"/>
                </a:lnTo>
                <a:lnTo>
                  <a:pt x="0" y="46789"/>
                </a:lnTo>
                <a:lnTo>
                  <a:pt x="3425" y="64396"/>
                </a:lnTo>
                <a:lnTo>
                  <a:pt x="13703" y="79875"/>
                </a:lnTo>
                <a:lnTo>
                  <a:pt x="29181" y="90153"/>
                </a:lnTo>
                <a:lnTo>
                  <a:pt x="46786" y="93579"/>
                </a:lnTo>
                <a:lnTo>
                  <a:pt x="64392" y="90153"/>
                </a:lnTo>
                <a:lnTo>
                  <a:pt x="79869" y="79875"/>
                </a:lnTo>
                <a:lnTo>
                  <a:pt x="90153" y="64396"/>
                </a:lnTo>
                <a:lnTo>
                  <a:pt x="93580" y="46789"/>
                </a:lnTo>
                <a:lnTo>
                  <a:pt x="90153" y="29182"/>
                </a:lnTo>
                <a:lnTo>
                  <a:pt x="79869" y="13704"/>
                </a:lnTo>
                <a:lnTo>
                  <a:pt x="64392" y="3426"/>
                </a:lnTo>
                <a:lnTo>
                  <a:pt x="46786" y="0"/>
                </a:lnTo>
                <a:close/>
              </a:path>
            </a:pathLst>
          </a:custGeom>
          <a:solidFill>
            <a:srgbClr val="ECB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6927766" y="6024389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7070895" y="5781568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86" y="0"/>
                </a:moveTo>
                <a:lnTo>
                  <a:pt x="29181" y="3426"/>
                </a:lnTo>
                <a:lnTo>
                  <a:pt x="13703" y="13704"/>
                </a:lnTo>
                <a:lnTo>
                  <a:pt x="3425" y="29183"/>
                </a:lnTo>
                <a:lnTo>
                  <a:pt x="0" y="46790"/>
                </a:lnTo>
                <a:lnTo>
                  <a:pt x="3425" y="64397"/>
                </a:lnTo>
                <a:lnTo>
                  <a:pt x="13703" y="79875"/>
                </a:lnTo>
                <a:lnTo>
                  <a:pt x="29181" y="90153"/>
                </a:lnTo>
                <a:lnTo>
                  <a:pt x="46786" y="93579"/>
                </a:lnTo>
                <a:lnTo>
                  <a:pt x="64392" y="90153"/>
                </a:lnTo>
                <a:lnTo>
                  <a:pt x="79869" y="79875"/>
                </a:lnTo>
                <a:lnTo>
                  <a:pt x="90147" y="64397"/>
                </a:lnTo>
                <a:lnTo>
                  <a:pt x="93573" y="46790"/>
                </a:lnTo>
                <a:lnTo>
                  <a:pt x="90147" y="29183"/>
                </a:lnTo>
                <a:lnTo>
                  <a:pt x="79869" y="13704"/>
                </a:lnTo>
                <a:lnTo>
                  <a:pt x="64392" y="3426"/>
                </a:lnTo>
                <a:lnTo>
                  <a:pt x="467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7070894" y="5781568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7245352" y="6034360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91" y="0"/>
                </a:moveTo>
                <a:lnTo>
                  <a:pt x="29182" y="3426"/>
                </a:lnTo>
                <a:lnTo>
                  <a:pt x="13703" y="13704"/>
                </a:lnTo>
                <a:lnTo>
                  <a:pt x="3425" y="29182"/>
                </a:lnTo>
                <a:lnTo>
                  <a:pt x="0" y="46789"/>
                </a:lnTo>
                <a:lnTo>
                  <a:pt x="3425" y="64396"/>
                </a:lnTo>
                <a:lnTo>
                  <a:pt x="13703" y="79875"/>
                </a:lnTo>
                <a:lnTo>
                  <a:pt x="29182" y="90153"/>
                </a:lnTo>
                <a:lnTo>
                  <a:pt x="46791" y="93579"/>
                </a:lnTo>
                <a:lnTo>
                  <a:pt x="64400" y="90153"/>
                </a:lnTo>
                <a:lnTo>
                  <a:pt x="79879" y="79875"/>
                </a:lnTo>
                <a:lnTo>
                  <a:pt x="90157" y="64396"/>
                </a:lnTo>
                <a:lnTo>
                  <a:pt x="93583" y="46789"/>
                </a:lnTo>
                <a:lnTo>
                  <a:pt x="90157" y="29182"/>
                </a:lnTo>
                <a:lnTo>
                  <a:pt x="79879" y="13704"/>
                </a:lnTo>
                <a:lnTo>
                  <a:pt x="64400" y="3426"/>
                </a:lnTo>
                <a:lnTo>
                  <a:pt x="467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7245348" y="6034360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7000928" y="5873095"/>
            <a:ext cx="90805" cy="153670"/>
          </a:xfrm>
          <a:custGeom>
            <a:avLst/>
            <a:gdLst/>
            <a:ahLst/>
            <a:cxnLst/>
            <a:rect l="l" t="t" r="r" b="b"/>
            <a:pathLst>
              <a:path w="90805" h="153670">
                <a:moveTo>
                  <a:pt x="0" y="153348"/>
                </a:moveTo>
                <a:lnTo>
                  <a:pt x="90386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7147164" y="5871071"/>
            <a:ext cx="115570" cy="167640"/>
          </a:xfrm>
          <a:custGeom>
            <a:avLst/>
            <a:gdLst/>
            <a:ahLst/>
            <a:cxnLst/>
            <a:rect l="l" t="t" r="r" b="b"/>
            <a:pathLst>
              <a:path w="115569" h="167639">
                <a:moveTo>
                  <a:pt x="0" y="0"/>
                </a:moveTo>
                <a:lnTo>
                  <a:pt x="115509" y="16737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7026560" y="6072811"/>
            <a:ext cx="213995" cy="6985"/>
          </a:xfrm>
          <a:custGeom>
            <a:avLst/>
            <a:gdLst/>
            <a:ahLst/>
            <a:cxnLst/>
            <a:rect l="l" t="t" r="r" b="b"/>
            <a:pathLst>
              <a:path w="213994" h="6985">
                <a:moveTo>
                  <a:pt x="0" y="0"/>
                </a:moveTo>
                <a:lnTo>
                  <a:pt x="213586" y="6706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6774326" y="5676570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25" y="0"/>
                </a:moveTo>
                <a:lnTo>
                  <a:pt x="0" y="212513"/>
                </a:lnTo>
                <a:lnTo>
                  <a:pt x="137137" y="556368"/>
                </a:lnTo>
                <a:lnTo>
                  <a:pt x="580914" y="556368"/>
                </a:lnTo>
                <a:lnTo>
                  <a:pt x="718040" y="212513"/>
                </a:lnTo>
                <a:lnTo>
                  <a:pt x="359025" y="0"/>
                </a:lnTo>
                <a:close/>
              </a:path>
            </a:pathLst>
          </a:custGeom>
          <a:solidFill>
            <a:srgbClr val="F8BA00">
              <a:alpha val="717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 txBox="1"/>
          <p:nvPr/>
        </p:nvSpPr>
        <p:spPr>
          <a:xfrm>
            <a:off x="16876838" y="6192619"/>
            <a:ext cx="145669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2335" algn="l"/>
              </a:tabLst>
            </a:pPr>
            <a:r>
              <a:rPr sz="2175" spc="15" baseline="3831" dirty="0">
                <a:latin typeface="Arial"/>
                <a:cs typeface="Arial"/>
              </a:rPr>
              <a:t>sha</a:t>
            </a:r>
            <a:r>
              <a:rPr sz="2175" spc="-37" baseline="3831" dirty="0">
                <a:latin typeface="Arial"/>
                <a:cs typeface="Arial"/>
              </a:rPr>
              <a:t>r</a:t>
            </a:r>
            <a:r>
              <a:rPr sz="2175" spc="104" baseline="3831" dirty="0">
                <a:latin typeface="Arial"/>
                <a:cs typeface="Arial"/>
              </a:rPr>
              <a:t>d</a:t>
            </a:r>
            <a:r>
              <a:rPr sz="950" spc="20" dirty="0">
                <a:latin typeface="Arial"/>
                <a:cs typeface="Arial"/>
              </a:rPr>
              <a:t>1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2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17839681" y="600598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63" y="0"/>
                </a:moveTo>
                <a:lnTo>
                  <a:pt x="22306" y="2618"/>
                </a:lnTo>
                <a:lnTo>
                  <a:pt x="10476" y="10473"/>
                </a:lnTo>
                <a:lnTo>
                  <a:pt x="2619" y="22303"/>
                </a:lnTo>
                <a:lnTo>
                  <a:pt x="0" y="35760"/>
                </a:lnTo>
                <a:lnTo>
                  <a:pt x="2619" y="49217"/>
                </a:lnTo>
                <a:lnTo>
                  <a:pt x="10476" y="61048"/>
                </a:lnTo>
                <a:lnTo>
                  <a:pt x="22306" y="68904"/>
                </a:lnTo>
                <a:lnTo>
                  <a:pt x="35763" y="71522"/>
                </a:lnTo>
                <a:lnTo>
                  <a:pt x="49219" y="68904"/>
                </a:lnTo>
                <a:lnTo>
                  <a:pt x="61050" y="61048"/>
                </a:lnTo>
                <a:lnTo>
                  <a:pt x="68907" y="49217"/>
                </a:lnTo>
                <a:lnTo>
                  <a:pt x="71526" y="35760"/>
                </a:lnTo>
                <a:lnTo>
                  <a:pt x="68907" y="22303"/>
                </a:lnTo>
                <a:lnTo>
                  <a:pt x="61050" y="10473"/>
                </a:lnTo>
                <a:lnTo>
                  <a:pt x="49219" y="2618"/>
                </a:lnTo>
                <a:lnTo>
                  <a:pt x="35763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7839676" y="600598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8008156" y="5832002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55" y="0"/>
                </a:moveTo>
                <a:lnTo>
                  <a:pt x="22299" y="2618"/>
                </a:lnTo>
                <a:lnTo>
                  <a:pt x="10468" y="10474"/>
                </a:lnTo>
                <a:lnTo>
                  <a:pt x="2617" y="22304"/>
                </a:lnTo>
                <a:lnTo>
                  <a:pt x="0" y="35761"/>
                </a:lnTo>
                <a:lnTo>
                  <a:pt x="2617" y="49218"/>
                </a:lnTo>
                <a:lnTo>
                  <a:pt x="10468" y="61048"/>
                </a:lnTo>
                <a:lnTo>
                  <a:pt x="22299" y="68904"/>
                </a:lnTo>
                <a:lnTo>
                  <a:pt x="35755" y="71522"/>
                </a:lnTo>
                <a:lnTo>
                  <a:pt x="49211" y="68904"/>
                </a:lnTo>
                <a:lnTo>
                  <a:pt x="61042" y="61048"/>
                </a:lnTo>
                <a:lnTo>
                  <a:pt x="68899" y="49218"/>
                </a:lnTo>
                <a:lnTo>
                  <a:pt x="71518" y="35761"/>
                </a:lnTo>
                <a:lnTo>
                  <a:pt x="68899" y="22304"/>
                </a:lnTo>
                <a:lnTo>
                  <a:pt x="61042" y="10474"/>
                </a:lnTo>
                <a:lnTo>
                  <a:pt x="49211" y="2618"/>
                </a:lnTo>
                <a:lnTo>
                  <a:pt x="35755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8008153" y="583200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7903925" y="5897185"/>
            <a:ext cx="111760" cy="115570"/>
          </a:xfrm>
          <a:custGeom>
            <a:avLst/>
            <a:gdLst/>
            <a:ahLst/>
            <a:cxnLst/>
            <a:rect l="l" t="t" r="r" b="b"/>
            <a:pathLst>
              <a:path w="111759" h="115570">
                <a:moveTo>
                  <a:pt x="0" y="115139"/>
                </a:moveTo>
                <a:lnTo>
                  <a:pt x="111493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8077040" y="5891884"/>
            <a:ext cx="105410" cy="76835"/>
          </a:xfrm>
          <a:custGeom>
            <a:avLst/>
            <a:gdLst/>
            <a:ahLst/>
            <a:cxnLst/>
            <a:rect l="l" t="t" r="r" b="b"/>
            <a:pathLst>
              <a:path w="105409" h="76835">
                <a:moveTo>
                  <a:pt x="104957" y="76426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8179326" y="5956644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59" y="0"/>
                </a:moveTo>
                <a:lnTo>
                  <a:pt x="22302" y="2618"/>
                </a:lnTo>
                <a:lnTo>
                  <a:pt x="10476" y="10474"/>
                </a:lnTo>
                <a:lnTo>
                  <a:pt x="2619" y="22304"/>
                </a:lnTo>
                <a:lnTo>
                  <a:pt x="0" y="35761"/>
                </a:lnTo>
                <a:lnTo>
                  <a:pt x="2619" y="49218"/>
                </a:lnTo>
                <a:lnTo>
                  <a:pt x="10476" y="61047"/>
                </a:lnTo>
                <a:lnTo>
                  <a:pt x="22302" y="68903"/>
                </a:lnTo>
                <a:lnTo>
                  <a:pt x="35759" y="71522"/>
                </a:lnTo>
                <a:lnTo>
                  <a:pt x="49218" y="68903"/>
                </a:lnTo>
                <a:lnTo>
                  <a:pt x="61050" y="61047"/>
                </a:lnTo>
                <a:lnTo>
                  <a:pt x="68901" y="49218"/>
                </a:lnTo>
                <a:lnTo>
                  <a:pt x="71518" y="35761"/>
                </a:lnTo>
                <a:lnTo>
                  <a:pt x="68901" y="22304"/>
                </a:lnTo>
                <a:lnTo>
                  <a:pt x="61050" y="10474"/>
                </a:lnTo>
                <a:lnTo>
                  <a:pt x="49218" y="2618"/>
                </a:lnTo>
                <a:lnTo>
                  <a:pt x="35759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8179321" y="595664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7916083" y="5998300"/>
            <a:ext cx="258445" cy="38100"/>
          </a:xfrm>
          <a:custGeom>
            <a:avLst/>
            <a:gdLst/>
            <a:ahLst/>
            <a:cxnLst/>
            <a:rect l="l" t="t" r="r" b="b"/>
            <a:pathLst>
              <a:path w="258444" h="38100">
                <a:moveTo>
                  <a:pt x="258429" y="0"/>
                </a:moveTo>
                <a:lnTo>
                  <a:pt x="0" y="37541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7686247" y="5676570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15" y="0"/>
                </a:moveTo>
                <a:lnTo>
                  <a:pt x="0" y="212513"/>
                </a:lnTo>
                <a:lnTo>
                  <a:pt x="137126" y="556368"/>
                </a:lnTo>
                <a:lnTo>
                  <a:pt x="580903" y="556368"/>
                </a:lnTo>
                <a:lnTo>
                  <a:pt x="718040" y="212513"/>
                </a:lnTo>
                <a:lnTo>
                  <a:pt x="359015" y="0"/>
                </a:lnTo>
                <a:close/>
              </a:path>
            </a:pathLst>
          </a:custGeom>
          <a:solidFill>
            <a:srgbClr val="61D836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8608333" y="5676570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15" y="0"/>
                </a:moveTo>
                <a:lnTo>
                  <a:pt x="0" y="212513"/>
                </a:lnTo>
                <a:lnTo>
                  <a:pt x="137137" y="556368"/>
                </a:lnTo>
                <a:lnTo>
                  <a:pt x="580903" y="556368"/>
                </a:lnTo>
                <a:lnTo>
                  <a:pt x="718040" y="212513"/>
                </a:lnTo>
                <a:lnTo>
                  <a:pt x="359015" y="0"/>
                </a:lnTo>
                <a:close/>
              </a:path>
            </a:pathLst>
          </a:custGeom>
          <a:solidFill>
            <a:srgbClr val="00A2FF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8927232" y="608346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11" y="3523"/>
                </a:lnTo>
                <a:lnTo>
                  <a:pt x="14096" y="14093"/>
                </a:lnTo>
                <a:lnTo>
                  <a:pt x="3524" y="30010"/>
                </a:lnTo>
                <a:lnTo>
                  <a:pt x="0" y="48117"/>
                </a:lnTo>
                <a:lnTo>
                  <a:pt x="3524" y="66224"/>
                </a:lnTo>
                <a:lnTo>
                  <a:pt x="14096" y="82142"/>
                </a:lnTo>
                <a:lnTo>
                  <a:pt x="30011" y="92712"/>
                </a:lnTo>
                <a:lnTo>
                  <a:pt x="48117" y="96235"/>
                </a:lnTo>
                <a:lnTo>
                  <a:pt x="66226" y="92712"/>
                </a:lnTo>
                <a:lnTo>
                  <a:pt x="82146" y="82142"/>
                </a:lnTo>
                <a:lnTo>
                  <a:pt x="92713" y="66224"/>
                </a:lnTo>
                <a:lnTo>
                  <a:pt x="96235" y="48117"/>
                </a:lnTo>
                <a:lnTo>
                  <a:pt x="92713" y="30010"/>
                </a:lnTo>
                <a:lnTo>
                  <a:pt x="82146" y="14093"/>
                </a:lnTo>
                <a:lnTo>
                  <a:pt x="66226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8927235" y="608346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8678231" y="5882267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09" y="3523"/>
                </a:lnTo>
                <a:lnTo>
                  <a:pt x="14088" y="14093"/>
                </a:lnTo>
                <a:lnTo>
                  <a:pt x="3522" y="30011"/>
                </a:lnTo>
                <a:lnTo>
                  <a:pt x="0" y="48118"/>
                </a:lnTo>
                <a:lnTo>
                  <a:pt x="3522" y="66225"/>
                </a:lnTo>
                <a:lnTo>
                  <a:pt x="14088" y="82143"/>
                </a:lnTo>
                <a:lnTo>
                  <a:pt x="30009" y="92713"/>
                </a:lnTo>
                <a:lnTo>
                  <a:pt x="48117" y="96236"/>
                </a:lnTo>
                <a:lnTo>
                  <a:pt x="66224" y="92713"/>
                </a:lnTo>
                <a:lnTo>
                  <a:pt x="82138" y="82143"/>
                </a:lnTo>
                <a:lnTo>
                  <a:pt x="92711" y="66225"/>
                </a:lnTo>
                <a:lnTo>
                  <a:pt x="96235" y="48118"/>
                </a:lnTo>
                <a:lnTo>
                  <a:pt x="92711" y="30011"/>
                </a:lnTo>
                <a:lnTo>
                  <a:pt x="82138" y="14093"/>
                </a:lnTo>
                <a:lnTo>
                  <a:pt x="66224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8678227" y="5882268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8940436" y="568107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11" y="3523"/>
                </a:lnTo>
                <a:lnTo>
                  <a:pt x="14096" y="14093"/>
                </a:lnTo>
                <a:lnTo>
                  <a:pt x="3524" y="30010"/>
                </a:lnTo>
                <a:lnTo>
                  <a:pt x="0" y="48117"/>
                </a:lnTo>
                <a:lnTo>
                  <a:pt x="3524" y="66224"/>
                </a:lnTo>
                <a:lnTo>
                  <a:pt x="14096" y="82142"/>
                </a:lnTo>
                <a:lnTo>
                  <a:pt x="30011" y="92713"/>
                </a:lnTo>
                <a:lnTo>
                  <a:pt x="48117" y="96236"/>
                </a:lnTo>
                <a:lnTo>
                  <a:pt x="66226" y="92713"/>
                </a:lnTo>
                <a:lnTo>
                  <a:pt x="82146" y="82142"/>
                </a:lnTo>
                <a:lnTo>
                  <a:pt x="92713" y="66224"/>
                </a:lnTo>
                <a:lnTo>
                  <a:pt x="96235" y="48117"/>
                </a:lnTo>
                <a:lnTo>
                  <a:pt x="92713" y="30010"/>
                </a:lnTo>
                <a:lnTo>
                  <a:pt x="82146" y="14093"/>
                </a:lnTo>
                <a:lnTo>
                  <a:pt x="66226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8940439" y="568107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8767731" y="5963822"/>
            <a:ext cx="166370" cy="134620"/>
          </a:xfrm>
          <a:custGeom>
            <a:avLst/>
            <a:gdLst/>
            <a:ahLst/>
            <a:cxnLst/>
            <a:rect l="l" t="t" r="r" b="b"/>
            <a:pathLst>
              <a:path w="166369" h="134620">
                <a:moveTo>
                  <a:pt x="166198" y="134289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8768579" y="5761599"/>
            <a:ext cx="177800" cy="136525"/>
          </a:xfrm>
          <a:custGeom>
            <a:avLst/>
            <a:gdLst/>
            <a:ahLst/>
            <a:cxnLst/>
            <a:rect l="l" t="t" r="r" b="b"/>
            <a:pathLst>
              <a:path w="177800" h="136525">
                <a:moveTo>
                  <a:pt x="0" y="136383"/>
                </a:moveTo>
                <a:lnTo>
                  <a:pt x="177742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9021766" y="6026618"/>
            <a:ext cx="140335" cy="79375"/>
          </a:xfrm>
          <a:custGeom>
            <a:avLst/>
            <a:gdLst/>
            <a:ahLst/>
            <a:cxnLst/>
            <a:rect l="l" t="t" r="r" b="b"/>
            <a:pathLst>
              <a:path w="140334" h="79375">
                <a:moveTo>
                  <a:pt x="0" y="78847"/>
                </a:moveTo>
                <a:lnTo>
                  <a:pt x="140159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8977097" y="5782482"/>
            <a:ext cx="10160" cy="295910"/>
          </a:xfrm>
          <a:custGeom>
            <a:avLst/>
            <a:gdLst/>
            <a:ahLst/>
            <a:cxnLst/>
            <a:rect l="l" t="t" r="r" b="b"/>
            <a:pathLst>
              <a:path w="10159" h="295910">
                <a:moveTo>
                  <a:pt x="9707" y="0"/>
                </a:moveTo>
                <a:lnTo>
                  <a:pt x="0" y="295772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9160241" y="595238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6" y="0"/>
                </a:moveTo>
                <a:lnTo>
                  <a:pt x="30010" y="3523"/>
                </a:lnTo>
                <a:lnTo>
                  <a:pt x="14096" y="14094"/>
                </a:lnTo>
                <a:lnTo>
                  <a:pt x="3524" y="30011"/>
                </a:lnTo>
                <a:lnTo>
                  <a:pt x="0" y="48118"/>
                </a:lnTo>
                <a:lnTo>
                  <a:pt x="3524" y="66225"/>
                </a:lnTo>
                <a:lnTo>
                  <a:pt x="14096" y="82143"/>
                </a:lnTo>
                <a:lnTo>
                  <a:pt x="30010" y="92713"/>
                </a:lnTo>
                <a:lnTo>
                  <a:pt x="48116" y="96236"/>
                </a:lnTo>
                <a:lnTo>
                  <a:pt x="66221" y="92713"/>
                </a:lnTo>
                <a:lnTo>
                  <a:pt x="82136" y="82143"/>
                </a:lnTo>
                <a:lnTo>
                  <a:pt x="92708" y="66225"/>
                </a:lnTo>
                <a:lnTo>
                  <a:pt x="96232" y="48118"/>
                </a:lnTo>
                <a:lnTo>
                  <a:pt x="92708" y="30011"/>
                </a:lnTo>
                <a:lnTo>
                  <a:pt x="82136" y="14094"/>
                </a:lnTo>
                <a:lnTo>
                  <a:pt x="66221" y="3523"/>
                </a:lnTo>
                <a:lnTo>
                  <a:pt x="4811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9160244" y="595238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9022049" y="5770531"/>
            <a:ext cx="153035" cy="188595"/>
          </a:xfrm>
          <a:custGeom>
            <a:avLst/>
            <a:gdLst/>
            <a:ahLst/>
            <a:cxnLst/>
            <a:rect l="l" t="t" r="r" b="b"/>
            <a:pathLst>
              <a:path w="153034" h="188595">
                <a:moveTo>
                  <a:pt x="152789" y="188592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 txBox="1"/>
          <p:nvPr/>
        </p:nvSpPr>
        <p:spPr>
          <a:xfrm>
            <a:off x="18646418" y="8925520"/>
            <a:ext cx="56705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3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16927769" y="8738962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86" y="0"/>
                </a:moveTo>
                <a:lnTo>
                  <a:pt x="29181" y="3426"/>
                </a:lnTo>
                <a:lnTo>
                  <a:pt x="13703" y="13704"/>
                </a:lnTo>
                <a:lnTo>
                  <a:pt x="3425" y="29182"/>
                </a:lnTo>
                <a:lnTo>
                  <a:pt x="0" y="46789"/>
                </a:lnTo>
                <a:lnTo>
                  <a:pt x="3425" y="64396"/>
                </a:lnTo>
                <a:lnTo>
                  <a:pt x="13703" y="79875"/>
                </a:lnTo>
                <a:lnTo>
                  <a:pt x="29181" y="90153"/>
                </a:lnTo>
                <a:lnTo>
                  <a:pt x="46786" y="93579"/>
                </a:lnTo>
                <a:lnTo>
                  <a:pt x="64392" y="90153"/>
                </a:lnTo>
                <a:lnTo>
                  <a:pt x="79869" y="79875"/>
                </a:lnTo>
                <a:lnTo>
                  <a:pt x="90153" y="64396"/>
                </a:lnTo>
                <a:lnTo>
                  <a:pt x="93580" y="46789"/>
                </a:lnTo>
                <a:lnTo>
                  <a:pt x="90153" y="29182"/>
                </a:lnTo>
                <a:lnTo>
                  <a:pt x="79869" y="13704"/>
                </a:lnTo>
                <a:lnTo>
                  <a:pt x="64392" y="3426"/>
                </a:lnTo>
                <a:lnTo>
                  <a:pt x="46786" y="0"/>
                </a:lnTo>
                <a:close/>
              </a:path>
            </a:pathLst>
          </a:custGeom>
          <a:solidFill>
            <a:srgbClr val="ECB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6927766" y="8738963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7070895" y="8496141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86" y="0"/>
                </a:moveTo>
                <a:lnTo>
                  <a:pt x="29181" y="3426"/>
                </a:lnTo>
                <a:lnTo>
                  <a:pt x="13703" y="13704"/>
                </a:lnTo>
                <a:lnTo>
                  <a:pt x="3425" y="29182"/>
                </a:lnTo>
                <a:lnTo>
                  <a:pt x="0" y="46789"/>
                </a:lnTo>
                <a:lnTo>
                  <a:pt x="3425" y="64396"/>
                </a:lnTo>
                <a:lnTo>
                  <a:pt x="13703" y="79875"/>
                </a:lnTo>
                <a:lnTo>
                  <a:pt x="29181" y="90153"/>
                </a:lnTo>
                <a:lnTo>
                  <a:pt x="46786" y="93579"/>
                </a:lnTo>
                <a:lnTo>
                  <a:pt x="64392" y="90153"/>
                </a:lnTo>
                <a:lnTo>
                  <a:pt x="79869" y="79875"/>
                </a:lnTo>
                <a:lnTo>
                  <a:pt x="90147" y="64396"/>
                </a:lnTo>
                <a:lnTo>
                  <a:pt x="93573" y="46789"/>
                </a:lnTo>
                <a:lnTo>
                  <a:pt x="90147" y="29182"/>
                </a:lnTo>
                <a:lnTo>
                  <a:pt x="79869" y="13704"/>
                </a:lnTo>
                <a:lnTo>
                  <a:pt x="64392" y="3426"/>
                </a:lnTo>
                <a:lnTo>
                  <a:pt x="46786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7070894" y="8496142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7245352" y="8748934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46791" y="0"/>
                </a:moveTo>
                <a:lnTo>
                  <a:pt x="29182" y="3426"/>
                </a:lnTo>
                <a:lnTo>
                  <a:pt x="13703" y="13704"/>
                </a:lnTo>
                <a:lnTo>
                  <a:pt x="3425" y="29182"/>
                </a:lnTo>
                <a:lnTo>
                  <a:pt x="0" y="46789"/>
                </a:lnTo>
                <a:lnTo>
                  <a:pt x="3425" y="64396"/>
                </a:lnTo>
                <a:lnTo>
                  <a:pt x="13703" y="79875"/>
                </a:lnTo>
                <a:lnTo>
                  <a:pt x="29182" y="90153"/>
                </a:lnTo>
                <a:lnTo>
                  <a:pt x="46791" y="93579"/>
                </a:lnTo>
                <a:lnTo>
                  <a:pt x="64400" y="90153"/>
                </a:lnTo>
                <a:lnTo>
                  <a:pt x="79879" y="79875"/>
                </a:lnTo>
                <a:lnTo>
                  <a:pt x="90157" y="64396"/>
                </a:lnTo>
                <a:lnTo>
                  <a:pt x="93583" y="46789"/>
                </a:lnTo>
                <a:lnTo>
                  <a:pt x="90157" y="29182"/>
                </a:lnTo>
                <a:lnTo>
                  <a:pt x="79879" y="13704"/>
                </a:lnTo>
                <a:lnTo>
                  <a:pt x="64400" y="3426"/>
                </a:lnTo>
                <a:lnTo>
                  <a:pt x="46791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7245348" y="8748934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79875" y="13704"/>
                </a:moveTo>
                <a:lnTo>
                  <a:pt x="90153" y="29182"/>
                </a:lnTo>
                <a:lnTo>
                  <a:pt x="93579" y="46789"/>
                </a:lnTo>
                <a:lnTo>
                  <a:pt x="90153" y="64396"/>
                </a:lnTo>
                <a:lnTo>
                  <a:pt x="79875" y="79875"/>
                </a:lnTo>
                <a:lnTo>
                  <a:pt x="64396" y="90153"/>
                </a:lnTo>
                <a:lnTo>
                  <a:pt x="46789" y="93579"/>
                </a:lnTo>
                <a:lnTo>
                  <a:pt x="29182" y="90153"/>
                </a:lnTo>
                <a:lnTo>
                  <a:pt x="13704" y="79875"/>
                </a:lnTo>
                <a:lnTo>
                  <a:pt x="3426" y="64396"/>
                </a:lnTo>
                <a:lnTo>
                  <a:pt x="0" y="46789"/>
                </a:lnTo>
                <a:lnTo>
                  <a:pt x="3426" y="29182"/>
                </a:lnTo>
                <a:lnTo>
                  <a:pt x="13704" y="13704"/>
                </a:lnTo>
                <a:lnTo>
                  <a:pt x="29182" y="3426"/>
                </a:lnTo>
                <a:lnTo>
                  <a:pt x="46789" y="0"/>
                </a:lnTo>
                <a:lnTo>
                  <a:pt x="64396" y="3426"/>
                </a:lnTo>
                <a:lnTo>
                  <a:pt x="79875" y="1370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7000928" y="8587669"/>
            <a:ext cx="90805" cy="153670"/>
          </a:xfrm>
          <a:custGeom>
            <a:avLst/>
            <a:gdLst/>
            <a:ahLst/>
            <a:cxnLst/>
            <a:rect l="l" t="t" r="r" b="b"/>
            <a:pathLst>
              <a:path w="90805" h="153670">
                <a:moveTo>
                  <a:pt x="0" y="153348"/>
                </a:moveTo>
                <a:lnTo>
                  <a:pt x="90386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7147164" y="8585645"/>
            <a:ext cx="115570" cy="167640"/>
          </a:xfrm>
          <a:custGeom>
            <a:avLst/>
            <a:gdLst/>
            <a:ahLst/>
            <a:cxnLst/>
            <a:rect l="l" t="t" r="r" b="b"/>
            <a:pathLst>
              <a:path w="115569" h="167640">
                <a:moveTo>
                  <a:pt x="0" y="0"/>
                </a:moveTo>
                <a:lnTo>
                  <a:pt x="115509" y="16737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7026560" y="8787386"/>
            <a:ext cx="213995" cy="6985"/>
          </a:xfrm>
          <a:custGeom>
            <a:avLst/>
            <a:gdLst/>
            <a:ahLst/>
            <a:cxnLst/>
            <a:rect l="l" t="t" r="r" b="b"/>
            <a:pathLst>
              <a:path w="213994" h="6984">
                <a:moveTo>
                  <a:pt x="0" y="0"/>
                </a:moveTo>
                <a:lnTo>
                  <a:pt x="213586" y="6706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6774328" y="8391144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25" y="0"/>
                </a:moveTo>
                <a:lnTo>
                  <a:pt x="0" y="212513"/>
                </a:lnTo>
                <a:lnTo>
                  <a:pt x="137136" y="556368"/>
                </a:lnTo>
                <a:lnTo>
                  <a:pt x="580913" y="556368"/>
                </a:lnTo>
                <a:lnTo>
                  <a:pt x="718038" y="212512"/>
                </a:lnTo>
                <a:lnTo>
                  <a:pt x="359025" y="0"/>
                </a:lnTo>
                <a:close/>
              </a:path>
            </a:pathLst>
          </a:custGeom>
          <a:solidFill>
            <a:srgbClr val="F8BA00">
              <a:alpha val="717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 txBox="1"/>
          <p:nvPr/>
        </p:nvSpPr>
        <p:spPr>
          <a:xfrm>
            <a:off x="16876838" y="8904578"/>
            <a:ext cx="145669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2335" algn="l"/>
              </a:tabLst>
            </a:pPr>
            <a:r>
              <a:rPr sz="2175" spc="15" baseline="3831" dirty="0">
                <a:latin typeface="Arial"/>
                <a:cs typeface="Arial"/>
              </a:rPr>
              <a:t>sha</a:t>
            </a:r>
            <a:r>
              <a:rPr sz="2175" spc="-37" baseline="3831" dirty="0">
                <a:latin typeface="Arial"/>
                <a:cs typeface="Arial"/>
              </a:rPr>
              <a:t>r</a:t>
            </a:r>
            <a:r>
              <a:rPr sz="2175" spc="104" baseline="3831" dirty="0">
                <a:latin typeface="Arial"/>
                <a:cs typeface="Arial"/>
              </a:rPr>
              <a:t>d</a:t>
            </a:r>
            <a:r>
              <a:rPr sz="950" spc="20" dirty="0">
                <a:latin typeface="Arial"/>
                <a:cs typeface="Arial"/>
              </a:rPr>
              <a:t>1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1450" spc="10" dirty="0">
                <a:latin typeface="Arial"/>
                <a:cs typeface="Arial"/>
              </a:rPr>
              <a:t>sha</a:t>
            </a:r>
            <a:r>
              <a:rPr sz="1450" spc="-25" dirty="0">
                <a:latin typeface="Arial"/>
                <a:cs typeface="Arial"/>
              </a:rPr>
              <a:t>r</a:t>
            </a:r>
            <a:r>
              <a:rPr sz="1450" spc="70" dirty="0">
                <a:latin typeface="Arial"/>
                <a:cs typeface="Arial"/>
              </a:rPr>
              <a:t>d</a:t>
            </a:r>
            <a:r>
              <a:rPr sz="1425" spc="30" baseline="-5847" dirty="0">
                <a:latin typeface="Arial"/>
                <a:cs typeface="Arial"/>
              </a:rPr>
              <a:t>2</a:t>
            </a:r>
            <a:endParaRPr sz="1425" baseline="-5847">
              <a:latin typeface="Arial"/>
              <a:cs typeface="Arial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17839681" y="8720557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63" y="0"/>
                </a:moveTo>
                <a:lnTo>
                  <a:pt x="22306" y="2618"/>
                </a:lnTo>
                <a:lnTo>
                  <a:pt x="10476" y="10473"/>
                </a:lnTo>
                <a:lnTo>
                  <a:pt x="2619" y="22303"/>
                </a:lnTo>
                <a:lnTo>
                  <a:pt x="0" y="35760"/>
                </a:lnTo>
                <a:lnTo>
                  <a:pt x="2619" y="49217"/>
                </a:lnTo>
                <a:lnTo>
                  <a:pt x="10476" y="61048"/>
                </a:lnTo>
                <a:lnTo>
                  <a:pt x="22306" y="68904"/>
                </a:lnTo>
                <a:lnTo>
                  <a:pt x="35763" y="71522"/>
                </a:lnTo>
                <a:lnTo>
                  <a:pt x="49219" y="68904"/>
                </a:lnTo>
                <a:lnTo>
                  <a:pt x="61050" y="61048"/>
                </a:lnTo>
                <a:lnTo>
                  <a:pt x="68907" y="49217"/>
                </a:lnTo>
                <a:lnTo>
                  <a:pt x="71526" y="35760"/>
                </a:lnTo>
                <a:lnTo>
                  <a:pt x="68907" y="22303"/>
                </a:lnTo>
                <a:lnTo>
                  <a:pt x="61050" y="10473"/>
                </a:lnTo>
                <a:lnTo>
                  <a:pt x="49219" y="2618"/>
                </a:lnTo>
                <a:lnTo>
                  <a:pt x="35763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7839676" y="8720557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8008156" y="8546576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55" y="0"/>
                </a:moveTo>
                <a:lnTo>
                  <a:pt x="22299" y="2618"/>
                </a:lnTo>
                <a:lnTo>
                  <a:pt x="10468" y="10474"/>
                </a:lnTo>
                <a:lnTo>
                  <a:pt x="2617" y="22304"/>
                </a:lnTo>
                <a:lnTo>
                  <a:pt x="0" y="35761"/>
                </a:lnTo>
                <a:lnTo>
                  <a:pt x="2617" y="49218"/>
                </a:lnTo>
                <a:lnTo>
                  <a:pt x="10468" y="61048"/>
                </a:lnTo>
                <a:lnTo>
                  <a:pt x="22299" y="68904"/>
                </a:lnTo>
                <a:lnTo>
                  <a:pt x="35755" y="71522"/>
                </a:lnTo>
                <a:lnTo>
                  <a:pt x="49211" y="68904"/>
                </a:lnTo>
                <a:lnTo>
                  <a:pt x="61042" y="61048"/>
                </a:lnTo>
                <a:lnTo>
                  <a:pt x="68899" y="49218"/>
                </a:lnTo>
                <a:lnTo>
                  <a:pt x="71518" y="35761"/>
                </a:lnTo>
                <a:lnTo>
                  <a:pt x="68899" y="22304"/>
                </a:lnTo>
                <a:lnTo>
                  <a:pt x="61042" y="10474"/>
                </a:lnTo>
                <a:lnTo>
                  <a:pt x="49211" y="2618"/>
                </a:lnTo>
                <a:lnTo>
                  <a:pt x="35755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8008153" y="8546577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7903925" y="8611759"/>
            <a:ext cx="111760" cy="115570"/>
          </a:xfrm>
          <a:custGeom>
            <a:avLst/>
            <a:gdLst/>
            <a:ahLst/>
            <a:cxnLst/>
            <a:rect l="l" t="t" r="r" b="b"/>
            <a:pathLst>
              <a:path w="111759" h="115570">
                <a:moveTo>
                  <a:pt x="0" y="115139"/>
                </a:moveTo>
                <a:lnTo>
                  <a:pt x="111493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8077040" y="8606458"/>
            <a:ext cx="105410" cy="76835"/>
          </a:xfrm>
          <a:custGeom>
            <a:avLst/>
            <a:gdLst/>
            <a:ahLst/>
            <a:cxnLst/>
            <a:rect l="l" t="t" r="r" b="b"/>
            <a:pathLst>
              <a:path w="105409" h="76834">
                <a:moveTo>
                  <a:pt x="104957" y="76426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8179326" y="8671218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759" y="0"/>
                </a:moveTo>
                <a:lnTo>
                  <a:pt x="22302" y="2618"/>
                </a:lnTo>
                <a:lnTo>
                  <a:pt x="10476" y="10473"/>
                </a:lnTo>
                <a:lnTo>
                  <a:pt x="2619" y="22304"/>
                </a:lnTo>
                <a:lnTo>
                  <a:pt x="0" y="35761"/>
                </a:lnTo>
                <a:lnTo>
                  <a:pt x="2619" y="49218"/>
                </a:lnTo>
                <a:lnTo>
                  <a:pt x="10476" y="61048"/>
                </a:lnTo>
                <a:lnTo>
                  <a:pt x="22302" y="68904"/>
                </a:lnTo>
                <a:lnTo>
                  <a:pt x="35759" y="71522"/>
                </a:lnTo>
                <a:lnTo>
                  <a:pt x="49218" y="68904"/>
                </a:lnTo>
                <a:lnTo>
                  <a:pt x="61050" y="61048"/>
                </a:lnTo>
                <a:lnTo>
                  <a:pt x="68901" y="49218"/>
                </a:lnTo>
                <a:lnTo>
                  <a:pt x="71518" y="35761"/>
                </a:lnTo>
                <a:lnTo>
                  <a:pt x="68901" y="22304"/>
                </a:lnTo>
                <a:lnTo>
                  <a:pt x="61050" y="10473"/>
                </a:lnTo>
                <a:lnTo>
                  <a:pt x="49218" y="2618"/>
                </a:lnTo>
                <a:lnTo>
                  <a:pt x="35759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8179321" y="8671218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61048" y="10474"/>
                </a:moveTo>
                <a:lnTo>
                  <a:pt x="68904" y="22304"/>
                </a:lnTo>
                <a:lnTo>
                  <a:pt x="71522" y="35761"/>
                </a:lnTo>
                <a:lnTo>
                  <a:pt x="68904" y="49218"/>
                </a:lnTo>
                <a:lnTo>
                  <a:pt x="61048" y="61048"/>
                </a:lnTo>
                <a:lnTo>
                  <a:pt x="49218" y="68904"/>
                </a:lnTo>
                <a:lnTo>
                  <a:pt x="35761" y="71522"/>
                </a:lnTo>
                <a:lnTo>
                  <a:pt x="22304" y="68904"/>
                </a:lnTo>
                <a:lnTo>
                  <a:pt x="10474" y="61048"/>
                </a:lnTo>
                <a:lnTo>
                  <a:pt x="2618" y="49218"/>
                </a:lnTo>
                <a:lnTo>
                  <a:pt x="0" y="35761"/>
                </a:lnTo>
                <a:lnTo>
                  <a:pt x="2618" y="22304"/>
                </a:lnTo>
                <a:lnTo>
                  <a:pt x="10474" y="10474"/>
                </a:lnTo>
                <a:lnTo>
                  <a:pt x="22304" y="2618"/>
                </a:lnTo>
                <a:lnTo>
                  <a:pt x="35761" y="0"/>
                </a:lnTo>
                <a:lnTo>
                  <a:pt x="49218" y="2618"/>
                </a:lnTo>
                <a:lnTo>
                  <a:pt x="61048" y="10474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7916083" y="8712874"/>
            <a:ext cx="258445" cy="38100"/>
          </a:xfrm>
          <a:custGeom>
            <a:avLst/>
            <a:gdLst/>
            <a:ahLst/>
            <a:cxnLst/>
            <a:rect l="l" t="t" r="r" b="b"/>
            <a:pathLst>
              <a:path w="258444" h="38100">
                <a:moveTo>
                  <a:pt x="258429" y="0"/>
                </a:moveTo>
                <a:lnTo>
                  <a:pt x="0" y="37541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7686247" y="8391144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14" y="0"/>
                </a:moveTo>
                <a:lnTo>
                  <a:pt x="0" y="212513"/>
                </a:lnTo>
                <a:lnTo>
                  <a:pt x="137126" y="556368"/>
                </a:lnTo>
                <a:lnTo>
                  <a:pt x="580903" y="556368"/>
                </a:lnTo>
                <a:lnTo>
                  <a:pt x="718038" y="212512"/>
                </a:lnTo>
                <a:lnTo>
                  <a:pt x="359014" y="0"/>
                </a:lnTo>
                <a:close/>
              </a:path>
            </a:pathLst>
          </a:custGeom>
          <a:solidFill>
            <a:srgbClr val="61D836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8608333" y="8391144"/>
            <a:ext cx="718185" cy="556895"/>
          </a:xfrm>
          <a:custGeom>
            <a:avLst/>
            <a:gdLst/>
            <a:ahLst/>
            <a:cxnLst/>
            <a:rect l="l" t="t" r="r" b="b"/>
            <a:pathLst>
              <a:path w="718184" h="556895">
                <a:moveTo>
                  <a:pt x="359014" y="0"/>
                </a:moveTo>
                <a:lnTo>
                  <a:pt x="0" y="212513"/>
                </a:lnTo>
                <a:lnTo>
                  <a:pt x="137136" y="556368"/>
                </a:lnTo>
                <a:lnTo>
                  <a:pt x="580903" y="556368"/>
                </a:lnTo>
                <a:lnTo>
                  <a:pt x="718038" y="212512"/>
                </a:lnTo>
                <a:lnTo>
                  <a:pt x="359014" y="0"/>
                </a:lnTo>
                <a:close/>
              </a:path>
            </a:pathLst>
          </a:custGeom>
          <a:solidFill>
            <a:srgbClr val="00A2FF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8927232" y="879803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11" y="3523"/>
                </a:lnTo>
                <a:lnTo>
                  <a:pt x="14096" y="14093"/>
                </a:lnTo>
                <a:lnTo>
                  <a:pt x="3524" y="30010"/>
                </a:lnTo>
                <a:lnTo>
                  <a:pt x="0" y="48117"/>
                </a:lnTo>
                <a:lnTo>
                  <a:pt x="3524" y="66224"/>
                </a:lnTo>
                <a:lnTo>
                  <a:pt x="14096" y="82142"/>
                </a:lnTo>
                <a:lnTo>
                  <a:pt x="30011" y="92712"/>
                </a:lnTo>
                <a:lnTo>
                  <a:pt x="48117" y="96235"/>
                </a:lnTo>
                <a:lnTo>
                  <a:pt x="66226" y="92712"/>
                </a:lnTo>
                <a:lnTo>
                  <a:pt x="82146" y="82142"/>
                </a:lnTo>
                <a:lnTo>
                  <a:pt x="92713" y="66224"/>
                </a:lnTo>
                <a:lnTo>
                  <a:pt x="96235" y="48117"/>
                </a:lnTo>
                <a:lnTo>
                  <a:pt x="92713" y="30010"/>
                </a:lnTo>
                <a:lnTo>
                  <a:pt x="82146" y="14093"/>
                </a:lnTo>
                <a:lnTo>
                  <a:pt x="66226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8927235" y="879803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8678231" y="859684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09" y="3523"/>
                </a:lnTo>
                <a:lnTo>
                  <a:pt x="14088" y="14093"/>
                </a:lnTo>
                <a:lnTo>
                  <a:pt x="3522" y="30011"/>
                </a:lnTo>
                <a:lnTo>
                  <a:pt x="0" y="48118"/>
                </a:lnTo>
                <a:lnTo>
                  <a:pt x="3522" y="66225"/>
                </a:lnTo>
                <a:lnTo>
                  <a:pt x="14088" y="82143"/>
                </a:lnTo>
                <a:lnTo>
                  <a:pt x="30009" y="92713"/>
                </a:lnTo>
                <a:lnTo>
                  <a:pt x="48117" y="96236"/>
                </a:lnTo>
                <a:lnTo>
                  <a:pt x="66224" y="92713"/>
                </a:lnTo>
                <a:lnTo>
                  <a:pt x="82138" y="82143"/>
                </a:lnTo>
                <a:lnTo>
                  <a:pt x="92711" y="66225"/>
                </a:lnTo>
                <a:lnTo>
                  <a:pt x="96235" y="48118"/>
                </a:lnTo>
                <a:lnTo>
                  <a:pt x="92711" y="30011"/>
                </a:lnTo>
                <a:lnTo>
                  <a:pt x="82138" y="14093"/>
                </a:lnTo>
                <a:lnTo>
                  <a:pt x="66224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8678227" y="859684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8940436" y="8395648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7" y="0"/>
                </a:moveTo>
                <a:lnTo>
                  <a:pt x="30011" y="3523"/>
                </a:lnTo>
                <a:lnTo>
                  <a:pt x="14096" y="14093"/>
                </a:lnTo>
                <a:lnTo>
                  <a:pt x="3524" y="30010"/>
                </a:lnTo>
                <a:lnTo>
                  <a:pt x="0" y="48117"/>
                </a:lnTo>
                <a:lnTo>
                  <a:pt x="3524" y="66224"/>
                </a:lnTo>
                <a:lnTo>
                  <a:pt x="14096" y="82142"/>
                </a:lnTo>
                <a:lnTo>
                  <a:pt x="30011" y="92713"/>
                </a:lnTo>
                <a:lnTo>
                  <a:pt x="48117" y="96236"/>
                </a:lnTo>
                <a:lnTo>
                  <a:pt x="66226" y="92713"/>
                </a:lnTo>
                <a:lnTo>
                  <a:pt x="82146" y="82142"/>
                </a:lnTo>
                <a:lnTo>
                  <a:pt x="92713" y="66224"/>
                </a:lnTo>
                <a:lnTo>
                  <a:pt x="96235" y="48117"/>
                </a:lnTo>
                <a:lnTo>
                  <a:pt x="92713" y="30010"/>
                </a:lnTo>
                <a:lnTo>
                  <a:pt x="82146" y="14093"/>
                </a:lnTo>
                <a:lnTo>
                  <a:pt x="66226" y="3523"/>
                </a:lnTo>
                <a:lnTo>
                  <a:pt x="48117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8940439" y="8395648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8767731" y="8678396"/>
            <a:ext cx="166370" cy="134620"/>
          </a:xfrm>
          <a:custGeom>
            <a:avLst/>
            <a:gdLst/>
            <a:ahLst/>
            <a:cxnLst/>
            <a:rect l="l" t="t" r="r" b="b"/>
            <a:pathLst>
              <a:path w="166369" h="134620">
                <a:moveTo>
                  <a:pt x="166198" y="134289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8768579" y="8476173"/>
            <a:ext cx="177800" cy="136525"/>
          </a:xfrm>
          <a:custGeom>
            <a:avLst/>
            <a:gdLst/>
            <a:ahLst/>
            <a:cxnLst/>
            <a:rect l="l" t="t" r="r" b="b"/>
            <a:pathLst>
              <a:path w="177800" h="136525">
                <a:moveTo>
                  <a:pt x="0" y="136383"/>
                </a:moveTo>
                <a:lnTo>
                  <a:pt x="177742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9021766" y="8741192"/>
            <a:ext cx="140335" cy="79375"/>
          </a:xfrm>
          <a:custGeom>
            <a:avLst/>
            <a:gdLst/>
            <a:ahLst/>
            <a:cxnLst/>
            <a:rect l="l" t="t" r="r" b="b"/>
            <a:pathLst>
              <a:path w="140334" h="79375">
                <a:moveTo>
                  <a:pt x="0" y="78847"/>
                </a:moveTo>
                <a:lnTo>
                  <a:pt x="140159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8977097" y="8497056"/>
            <a:ext cx="10160" cy="295910"/>
          </a:xfrm>
          <a:custGeom>
            <a:avLst/>
            <a:gdLst/>
            <a:ahLst/>
            <a:cxnLst/>
            <a:rect l="l" t="t" r="r" b="b"/>
            <a:pathLst>
              <a:path w="10159" h="295909">
                <a:moveTo>
                  <a:pt x="9707" y="0"/>
                </a:moveTo>
                <a:lnTo>
                  <a:pt x="0" y="295772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9160241" y="866695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48116" y="0"/>
                </a:moveTo>
                <a:lnTo>
                  <a:pt x="30010" y="3523"/>
                </a:lnTo>
                <a:lnTo>
                  <a:pt x="14096" y="14094"/>
                </a:lnTo>
                <a:lnTo>
                  <a:pt x="3524" y="30011"/>
                </a:lnTo>
                <a:lnTo>
                  <a:pt x="0" y="48118"/>
                </a:lnTo>
                <a:lnTo>
                  <a:pt x="3524" y="66225"/>
                </a:lnTo>
                <a:lnTo>
                  <a:pt x="14096" y="82143"/>
                </a:lnTo>
                <a:lnTo>
                  <a:pt x="30010" y="92713"/>
                </a:lnTo>
                <a:lnTo>
                  <a:pt x="48116" y="96236"/>
                </a:lnTo>
                <a:lnTo>
                  <a:pt x="66221" y="92713"/>
                </a:lnTo>
                <a:lnTo>
                  <a:pt x="82136" y="82143"/>
                </a:lnTo>
                <a:lnTo>
                  <a:pt x="92708" y="66225"/>
                </a:lnTo>
                <a:lnTo>
                  <a:pt x="96232" y="48118"/>
                </a:lnTo>
                <a:lnTo>
                  <a:pt x="92708" y="30011"/>
                </a:lnTo>
                <a:lnTo>
                  <a:pt x="82136" y="14094"/>
                </a:lnTo>
                <a:lnTo>
                  <a:pt x="66221" y="3523"/>
                </a:lnTo>
                <a:lnTo>
                  <a:pt x="4811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9160244" y="866695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82142" y="14093"/>
                </a:moveTo>
                <a:lnTo>
                  <a:pt x="92713" y="30011"/>
                </a:lnTo>
                <a:lnTo>
                  <a:pt x="96236" y="48118"/>
                </a:lnTo>
                <a:lnTo>
                  <a:pt x="92713" y="66225"/>
                </a:lnTo>
                <a:lnTo>
                  <a:pt x="82142" y="82142"/>
                </a:lnTo>
                <a:lnTo>
                  <a:pt x="66225" y="92713"/>
                </a:lnTo>
                <a:lnTo>
                  <a:pt x="48118" y="96236"/>
                </a:lnTo>
                <a:lnTo>
                  <a:pt x="30011" y="92713"/>
                </a:lnTo>
                <a:lnTo>
                  <a:pt x="14093" y="82142"/>
                </a:lnTo>
                <a:lnTo>
                  <a:pt x="3523" y="66225"/>
                </a:lnTo>
                <a:lnTo>
                  <a:pt x="0" y="48118"/>
                </a:lnTo>
                <a:lnTo>
                  <a:pt x="3523" y="30011"/>
                </a:lnTo>
                <a:lnTo>
                  <a:pt x="14093" y="14093"/>
                </a:lnTo>
                <a:lnTo>
                  <a:pt x="30011" y="3523"/>
                </a:lnTo>
                <a:lnTo>
                  <a:pt x="48118" y="0"/>
                </a:lnTo>
                <a:lnTo>
                  <a:pt x="66225" y="3523"/>
                </a:lnTo>
                <a:lnTo>
                  <a:pt x="82142" y="14093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9022049" y="8485105"/>
            <a:ext cx="153035" cy="188595"/>
          </a:xfrm>
          <a:custGeom>
            <a:avLst/>
            <a:gdLst/>
            <a:ahLst/>
            <a:cxnLst/>
            <a:rect l="l" t="t" r="r" b="b"/>
            <a:pathLst>
              <a:path w="153034" h="188595">
                <a:moveTo>
                  <a:pt x="152789" y="188592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9674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593850" y="3597275"/>
            <a:ext cx="15730146" cy="4457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00"/>
              </a:lnSpc>
            </a:pPr>
            <a:r>
              <a:rPr lang="en-US" sz="3200" spc="35" dirty="0">
                <a:latin typeface="Arial"/>
                <a:cs typeface="Arial"/>
              </a:rPr>
              <a:t>1. 	A higher number of </a:t>
            </a:r>
            <a:r>
              <a:rPr lang="en-US" sz="3200" b="1" spc="35" dirty="0">
                <a:latin typeface="Arial"/>
                <a:cs typeface="Arial"/>
              </a:rPr>
              <a:t>smaller shards </a:t>
            </a:r>
            <a:r>
              <a:rPr lang="en-US" sz="3200" spc="35" dirty="0">
                <a:latin typeface="Arial"/>
                <a:cs typeface="Arial"/>
              </a:rPr>
              <a:t>results in a better performance but its 	security is poor.</a:t>
            </a:r>
          </a:p>
          <a:p>
            <a:pPr marL="12700" marR="5080">
              <a:lnSpc>
                <a:spcPts val="3500"/>
              </a:lnSpc>
            </a:pPr>
            <a:endParaRPr lang="en-US" sz="3200" spc="35" dirty="0">
              <a:latin typeface="Arial"/>
              <a:cs typeface="Arial"/>
            </a:endParaRPr>
          </a:p>
          <a:p>
            <a:pPr marL="12700" marR="5080">
              <a:lnSpc>
                <a:spcPts val="3500"/>
              </a:lnSpc>
            </a:pPr>
            <a:r>
              <a:rPr lang="en-US" sz="3200" spc="35" dirty="0">
                <a:latin typeface="Arial"/>
                <a:cs typeface="Arial"/>
              </a:rPr>
              <a:t>2. 	Choose </a:t>
            </a:r>
            <a:r>
              <a:rPr lang="en-US" sz="3200" b="1" spc="35" dirty="0">
                <a:latin typeface="Arial"/>
                <a:cs typeface="Arial"/>
              </a:rPr>
              <a:t>large shards </a:t>
            </a:r>
            <a:r>
              <a:rPr lang="en-US" sz="3200" spc="35" dirty="0">
                <a:latin typeface="Arial"/>
                <a:cs typeface="Arial"/>
              </a:rPr>
              <a:t>at the cost of </a:t>
            </a:r>
            <a:r>
              <a:rPr lang="en-US" sz="3200" b="1" spc="35" dirty="0">
                <a:latin typeface="Arial"/>
                <a:cs typeface="Arial"/>
              </a:rPr>
              <a:t>higher latency </a:t>
            </a:r>
            <a:r>
              <a:rPr lang="en-US" sz="3200" spc="35" dirty="0">
                <a:latin typeface="Arial"/>
                <a:cs typeface="Arial"/>
              </a:rPr>
              <a:t>but guarantee the finality of            	transactions.</a:t>
            </a:r>
          </a:p>
          <a:p>
            <a:pPr marL="12700" marR="5080">
              <a:lnSpc>
                <a:spcPts val="3500"/>
              </a:lnSpc>
            </a:pPr>
            <a:endParaRPr lang="en-US" sz="3200" spc="35" dirty="0">
              <a:latin typeface="Arial"/>
              <a:cs typeface="Arial"/>
            </a:endParaRPr>
          </a:p>
          <a:p>
            <a:pPr marL="12700" marR="5080">
              <a:lnSpc>
                <a:spcPts val="3500"/>
              </a:lnSpc>
            </a:pPr>
            <a:r>
              <a:rPr lang="en-US" sz="3200" spc="35" dirty="0">
                <a:latin typeface="Arial"/>
                <a:cs typeface="Arial"/>
              </a:rPr>
              <a:t>	This might not appropriately reflect the priorities of clients with </a:t>
            </a:r>
            <a:r>
              <a:rPr lang="en-US" sz="3200" spc="35" dirty="0" err="1">
                <a:latin typeface="Arial"/>
                <a:cs typeface="Arial"/>
              </a:rPr>
              <a:t>frequent,low</a:t>
            </a:r>
            <a:r>
              <a:rPr lang="en-US" sz="3200" spc="35" dirty="0">
                <a:latin typeface="Arial"/>
                <a:cs typeface="Arial"/>
              </a:rPr>
              <a:t>-	value transactions and who would like to have transactions processed as quickly 	as possible.</a:t>
            </a:r>
          </a:p>
          <a:p>
            <a:pPr marL="12700" marR="5080">
              <a:lnSpc>
                <a:spcPts val="3500"/>
              </a:lnSpc>
            </a:pPr>
            <a:endParaRPr lang="en-US" sz="3200" spc="35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349248" y="600795"/>
            <a:ext cx="17075785" cy="126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8000" spc="-90" dirty="0"/>
              <a:t>Throughput / Latency trade-oﬀ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EDA1A09-B79C-437B-B116-B2FEB2A13835}"/>
              </a:ext>
            </a:extLst>
          </p:cNvPr>
          <p:cNvSpPr/>
          <p:nvPr/>
        </p:nvSpPr>
        <p:spPr>
          <a:xfrm>
            <a:off x="1898650" y="6340475"/>
            <a:ext cx="4572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31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9050" y="1235075"/>
            <a:ext cx="20113969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8000" spc="-90" dirty="0"/>
              <a:t>Trust-but-Verify</a:t>
            </a:r>
            <a:endParaRPr sz="8000" spc="65" dirty="0"/>
          </a:p>
        </p:txBody>
      </p:sp>
      <p:sp>
        <p:nvSpPr>
          <p:cNvPr id="19" name="object 19"/>
          <p:cNvSpPr txBox="1"/>
          <p:nvPr/>
        </p:nvSpPr>
        <p:spPr>
          <a:xfrm>
            <a:off x="1365250" y="3442434"/>
            <a:ext cx="17827969" cy="7127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3290" marR="5080" indent="-911225">
              <a:lnSpc>
                <a:spcPts val="4300"/>
              </a:lnSpc>
            </a:pPr>
            <a:r>
              <a:rPr lang="en-US" sz="3300" spc="-5" dirty="0">
                <a:latin typeface="Arial"/>
                <a:cs typeface="Arial"/>
              </a:rPr>
              <a:t>	</a:t>
            </a:r>
            <a:r>
              <a:rPr lang="en-US" altLang="zh-CN" sz="3300" spc="-5" dirty="0">
                <a:latin typeface="Arial"/>
                <a:cs typeface="Arial"/>
              </a:rPr>
              <a:t>To minimize </a:t>
            </a:r>
            <a:r>
              <a:rPr lang="en-US" altLang="zh-CN" sz="3300" b="1" spc="-5" dirty="0">
                <a:latin typeface="Arial"/>
                <a:cs typeface="Arial"/>
              </a:rPr>
              <a:t>transaction latency </a:t>
            </a:r>
            <a:r>
              <a:rPr lang="en-US" altLang="zh-CN" sz="3300" spc="-5" dirty="0">
                <a:latin typeface="Arial"/>
                <a:cs typeface="Arial"/>
              </a:rPr>
              <a:t>such as </a:t>
            </a:r>
            <a:r>
              <a:rPr lang="en-US" altLang="zh-CN" sz="3300" b="1" spc="-5" dirty="0">
                <a:latin typeface="Arial"/>
                <a:cs typeface="Arial"/>
              </a:rPr>
              <a:t>low-value payments</a:t>
            </a:r>
            <a:r>
              <a:rPr lang="zh-CN" altLang="en-US" sz="3300" b="1" spc="-5" dirty="0">
                <a:latin typeface="Arial"/>
                <a:cs typeface="Arial"/>
              </a:rPr>
              <a:t>：</a:t>
            </a:r>
            <a:endParaRPr lang="en-US" altLang="zh-CN" sz="3300" spc="-5" dirty="0">
              <a:latin typeface="Arial"/>
              <a:cs typeface="Arial"/>
            </a:endParaRPr>
          </a:p>
          <a:p>
            <a:pPr marL="923290" marR="5080" indent="-911225">
              <a:lnSpc>
                <a:spcPts val="4300"/>
              </a:lnSpc>
            </a:pPr>
            <a:r>
              <a:rPr lang="en-US" altLang="zh-CN" sz="3300" spc="-5" dirty="0">
                <a:latin typeface="Arial"/>
                <a:cs typeface="Arial"/>
              </a:rPr>
              <a:t>	</a:t>
            </a:r>
          </a:p>
          <a:p>
            <a:pPr marL="923290" marR="5080" indent="-911225">
              <a:lnSpc>
                <a:spcPts val="4300"/>
              </a:lnSpc>
            </a:pPr>
            <a:r>
              <a:rPr lang="en-US" altLang="zh-CN" sz="3300" spc="-5" dirty="0">
                <a:latin typeface="Arial"/>
                <a:cs typeface="Arial"/>
              </a:rPr>
              <a:t>	</a:t>
            </a:r>
            <a:r>
              <a:rPr lang="en-US" altLang="zh-CN" sz="3300" spc="-5" dirty="0" err="1">
                <a:latin typeface="Arial"/>
                <a:cs typeface="Arial"/>
              </a:rPr>
              <a:t>OmniLedger</a:t>
            </a:r>
            <a:r>
              <a:rPr lang="en-US" altLang="zh-CN" sz="3300" spc="-5" dirty="0">
                <a:latin typeface="Arial"/>
                <a:cs typeface="Arial"/>
              </a:rPr>
              <a:t> supports optional trust-but-verify validation :</a:t>
            </a:r>
          </a:p>
          <a:p>
            <a:pPr marL="923290" marR="5080" indent="-911225">
              <a:lnSpc>
                <a:spcPts val="4300"/>
              </a:lnSpc>
            </a:pPr>
            <a:r>
              <a:rPr lang="en-US" altLang="zh-CN" sz="3300" spc="-5" dirty="0">
                <a:latin typeface="Arial"/>
                <a:cs typeface="Arial"/>
              </a:rPr>
              <a:t>		(1)a first </a:t>
            </a:r>
            <a:r>
              <a:rPr lang="en-US" altLang="zh-CN" sz="3300" b="1" spc="-5" dirty="0">
                <a:latin typeface="Arial"/>
                <a:cs typeface="Arial"/>
              </a:rPr>
              <a:t>small</a:t>
            </a:r>
            <a:r>
              <a:rPr lang="en-US" altLang="zh-CN" sz="3300" spc="-5" dirty="0">
                <a:latin typeface="Arial"/>
                <a:cs typeface="Arial"/>
              </a:rPr>
              <a:t> tier of validators processes the transactions quickly </a:t>
            </a:r>
          </a:p>
          <a:p>
            <a:pPr marL="923290" marR="5080" indent="-911225">
              <a:lnSpc>
                <a:spcPts val="4300"/>
              </a:lnSpc>
            </a:pPr>
            <a:r>
              <a:rPr lang="en-US" altLang="zh-CN" sz="3300" spc="-5" dirty="0">
                <a:latin typeface="Arial"/>
                <a:cs typeface="Arial"/>
              </a:rPr>
              <a:t>		(2)</a:t>
            </a:r>
            <a:r>
              <a:rPr lang="en-US" altLang="zh-CN" sz="3300" spc="-5" dirty="0" err="1">
                <a:latin typeface="Arial"/>
                <a:cs typeface="Arial"/>
              </a:rPr>
              <a:t>then,hands</a:t>
            </a:r>
            <a:r>
              <a:rPr lang="en-US" altLang="zh-CN" sz="3300" spc="-5" dirty="0">
                <a:latin typeface="Arial"/>
                <a:cs typeface="Arial"/>
              </a:rPr>
              <a:t> them over to a second </a:t>
            </a:r>
            <a:r>
              <a:rPr lang="en-US" altLang="zh-CN" sz="3300" b="1" spc="-5" dirty="0">
                <a:latin typeface="Arial"/>
                <a:cs typeface="Arial"/>
              </a:rPr>
              <a:t>larger, hence slower</a:t>
            </a:r>
            <a:r>
              <a:rPr lang="en-US" altLang="zh-CN" sz="3300" spc="-5" dirty="0">
                <a:latin typeface="Arial"/>
                <a:cs typeface="Arial"/>
              </a:rPr>
              <a:t>, tier that reverifies the 	correctness of the first tier transactions and ensures long-term security. </a:t>
            </a:r>
          </a:p>
          <a:p>
            <a:pPr marL="923290" marR="5080" indent="-911225">
              <a:lnSpc>
                <a:spcPts val="4300"/>
              </a:lnSpc>
            </a:pPr>
            <a:endParaRPr lang="en-US" altLang="zh-CN" sz="3300" spc="-5" dirty="0">
              <a:latin typeface="Arial"/>
              <a:cs typeface="Arial"/>
            </a:endParaRPr>
          </a:p>
          <a:p>
            <a:pPr marL="923290" marR="5080" indent="-911225">
              <a:lnSpc>
                <a:spcPts val="4300"/>
              </a:lnSpc>
            </a:pPr>
            <a:r>
              <a:rPr lang="en-US" altLang="zh-CN" sz="3300" spc="-5" dirty="0">
                <a:latin typeface="Arial"/>
                <a:cs typeface="Arial"/>
              </a:rPr>
              <a:t>	This two-level approach ensures that any misbehavior within the first tier is detected within minutes, and can be strongly disincentivized through recourse such as loss of deposits.</a:t>
            </a:r>
          </a:p>
          <a:p>
            <a:pPr marL="923290" marR="5080" indent="-911225">
              <a:lnSpc>
                <a:spcPts val="4300"/>
              </a:lnSpc>
            </a:pPr>
            <a:r>
              <a:rPr lang="en-US" altLang="zh-CN" sz="3300" spc="-5" dirty="0">
                <a:latin typeface="Arial"/>
                <a:cs typeface="Arial"/>
              </a:rPr>
              <a:t>	</a:t>
            </a:r>
          </a:p>
          <a:p>
            <a:pPr marL="923290" marR="5080" indent="-911225">
              <a:lnSpc>
                <a:spcPts val="4300"/>
              </a:lnSpc>
            </a:pPr>
            <a:r>
              <a:rPr lang="en-US" altLang="zh-CN" sz="3300" spc="-5" dirty="0">
                <a:latin typeface="Arial"/>
                <a:cs typeface="Arial"/>
              </a:rPr>
              <a:t>		</a:t>
            </a:r>
            <a:r>
              <a:rPr lang="en-US" altLang="zh-CN" sz="3300" b="1" spc="-5" dirty="0">
                <a:latin typeface="Arial"/>
                <a:cs typeface="Arial"/>
              </a:rPr>
              <a:t>Clients can wait for both tiers to process </a:t>
            </a:r>
            <a:r>
              <a:rPr lang="en-US" altLang="zh-CN" sz="3300" b="1" spc="-5" dirty="0" err="1">
                <a:latin typeface="Arial"/>
                <a:cs typeface="Arial"/>
              </a:rPr>
              <a:t>highvalue</a:t>
            </a:r>
            <a:r>
              <a:rPr lang="en-US" altLang="zh-CN" sz="3300" b="1" spc="-5" dirty="0">
                <a:latin typeface="Arial"/>
                <a:cs typeface="Arial"/>
              </a:rPr>
              <a:t> transactions for maximum 	security , or just wait for the first tier to process low-value transactions</a:t>
            </a:r>
            <a:r>
              <a:rPr lang="en-US" altLang="zh-CN" sz="3300" spc="-5" dirty="0">
                <a:latin typeface="Arial"/>
                <a:cs typeface="Arial"/>
              </a:rPr>
              <a:t>. </a:t>
            </a:r>
            <a:endParaRPr lang="en-US" altLang="zh-CN" sz="3300" b="1" spc="-5" dirty="0">
              <a:latin typeface="Arial"/>
              <a:cs typeface="Arial"/>
            </a:endParaRPr>
          </a:p>
          <a:p>
            <a:pPr marL="923290" marR="5080" indent="-911225">
              <a:lnSpc>
                <a:spcPts val="4300"/>
              </a:lnSpc>
            </a:pPr>
            <a:endParaRPr sz="3300" u="sng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14867051-EB38-42C2-AFB5-9727886B0F00}"/>
              </a:ext>
            </a:extLst>
          </p:cNvPr>
          <p:cNvSpPr/>
          <p:nvPr/>
        </p:nvSpPr>
        <p:spPr>
          <a:xfrm>
            <a:off x="2432050" y="9007475"/>
            <a:ext cx="4572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51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pc="-370" dirty="0"/>
              <a:t>Talk</a:t>
            </a:r>
            <a:r>
              <a:rPr spc="-50" dirty="0"/>
              <a:t> </a:t>
            </a:r>
            <a:r>
              <a:rPr spc="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1811" y="4315969"/>
            <a:ext cx="22987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484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5355" y="4234974"/>
            <a:ext cx="274764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50" spc="30" dirty="0">
                <a:latin typeface="Arial"/>
                <a:cs typeface="Arial"/>
              </a:rPr>
              <a:t>M</a:t>
            </a:r>
            <a:r>
              <a:rPr sz="4250" spc="15" dirty="0">
                <a:latin typeface="Arial"/>
                <a:cs typeface="Arial"/>
              </a:rPr>
              <a:t>o</a:t>
            </a:r>
            <a:r>
              <a:rPr sz="4250" spc="10" dirty="0">
                <a:latin typeface="Arial"/>
                <a:cs typeface="Arial"/>
              </a:rPr>
              <a:t>t</a:t>
            </a:r>
            <a:r>
              <a:rPr sz="4250" spc="5" dirty="0">
                <a:latin typeface="Arial"/>
                <a:cs typeface="Arial"/>
              </a:rPr>
              <a:t>i</a:t>
            </a:r>
            <a:r>
              <a:rPr sz="4250" spc="15" dirty="0">
                <a:latin typeface="Arial"/>
                <a:cs typeface="Arial"/>
              </a:rPr>
              <a:t>vat</a:t>
            </a:r>
            <a:r>
              <a:rPr sz="4250" spc="10" dirty="0">
                <a:latin typeface="Arial"/>
                <a:cs typeface="Arial"/>
              </a:rPr>
              <a:t>io</a:t>
            </a:r>
            <a:r>
              <a:rPr sz="4250" spc="20" dirty="0">
                <a:latin typeface="Arial"/>
                <a:cs typeface="Arial"/>
              </a:rPr>
              <a:t>n</a:t>
            </a:r>
            <a:endParaRPr sz="42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1811" y="5582946"/>
            <a:ext cx="22987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484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5355" y="5501950"/>
            <a:ext cx="308165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50" spc="65" dirty="0">
                <a:latin typeface="Arial"/>
                <a:cs typeface="Arial"/>
              </a:rPr>
              <a:t>OmniLedger</a:t>
            </a:r>
            <a:endParaRPr sz="4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1811" y="6849923"/>
            <a:ext cx="22987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484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5355" y="6768927"/>
            <a:ext cx="253746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50" spc="-10" dirty="0">
                <a:latin typeface="Arial"/>
                <a:cs typeface="Arial"/>
              </a:rPr>
              <a:t>Evaluation</a:t>
            </a:r>
            <a:endParaRPr sz="4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1811" y="8116900"/>
            <a:ext cx="22987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484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5355" y="8035904"/>
            <a:ext cx="274891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50" spc="40" dirty="0">
                <a:latin typeface="Arial"/>
                <a:cs typeface="Arial"/>
              </a:rPr>
              <a:t>Conclusion</a:t>
            </a:r>
            <a:endParaRPr sz="4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06476" y="2079261"/>
            <a:ext cx="184023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300" b="1" spc="-5" dirty="0">
                <a:latin typeface="Arial"/>
                <a:cs typeface="Arial"/>
              </a:rPr>
              <a:t>S</a:t>
            </a:r>
            <a:r>
              <a:rPr lang="en-US" altLang="zh-CN" sz="3300" b="1" spc="-5" dirty="0">
                <a:latin typeface="Arial"/>
                <a:cs typeface="Arial"/>
              </a:rPr>
              <a:t>teps</a:t>
            </a:r>
            <a:r>
              <a:rPr sz="3300" b="1" spc="-5" dirty="0">
                <a:latin typeface="Arial"/>
                <a:cs typeface="Arial"/>
              </a:rPr>
              <a:t>:</a:t>
            </a:r>
            <a:endParaRPr sz="33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5"/>
              <p:cNvSpPr txBox="1"/>
              <p:nvPr/>
            </p:nvSpPr>
            <p:spPr>
              <a:xfrm>
                <a:off x="823712" y="2848330"/>
                <a:ext cx="7714435" cy="911512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marR="5080">
                  <a:lnSpc>
                    <a:spcPts val="4200"/>
                  </a:lnSpc>
                </a:pPr>
                <a:r>
                  <a:rPr lang="en-US" sz="3200" spc="35" dirty="0">
                    <a:latin typeface="Arial"/>
                    <a:cs typeface="Arial"/>
                  </a:rPr>
                  <a:t>1. At the beginning of an epoch </a:t>
                </a:r>
                <a14:m>
                  <m:oMath xmlns:m="http://schemas.openxmlformats.org/officeDocument/2006/math">
                    <m:r>
                      <a:rPr lang="en-US" sz="3200" i="1" spc="35" dirty="0" smtClean="0">
                        <a:latin typeface="Cambria Math" panose="02040503050406030204" pitchFamily="18" charset="0"/>
                        <a:cs typeface="Arial"/>
                      </a:rPr>
                      <m:t>𝑒</m:t>
                    </m:r>
                  </m:oMath>
                </a14:m>
                <a:r>
                  <a:rPr lang="en-US" sz="3200" spc="35" dirty="0">
                    <a:latin typeface="Arial"/>
                    <a:cs typeface="Arial"/>
                  </a:rPr>
                  <a:t>, all validators are assigned to </a:t>
                </a:r>
                <a:r>
                  <a:rPr lang="en-US" altLang="zh-CN" sz="3200" spc="35" dirty="0">
                    <a:latin typeface="Arial"/>
                    <a:cs typeface="Arial"/>
                  </a:rPr>
                  <a:t>multiple optimistic groups </a:t>
                </a:r>
                <a:r>
                  <a:rPr lang="en-US" sz="3200" spc="35" dirty="0">
                    <a:latin typeface="Arial"/>
                    <a:cs typeface="Arial"/>
                  </a:rPr>
                  <a:t>by using the per-epoch randomness. </a:t>
                </a:r>
              </a:p>
              <a:p>
                <a:pPr marL="12700" marR="5080">
                  <a:lnSpc>
                    <a:spcPts val="4200"/>
                  </a:lnSpc>
                </a:pPr>
                <a:r>
                  <a:rPr lang="en-US" altLang="zh-CN" sz="3200" spc="35" dirty="0">
                    <a:latin typeface="Arial"/>
                    <a:cs typeface="Arial"/>
                  </a:rPr>
                  <a:t>2</a:t>
                </a:r>
                <a:r>
                  <a:rPr lang="en-US" sz="3200" spc="35" dirty="0">
                    <a:latin typeface="Arial"/>
                    <a:cs typeface="Arial"/>
                  </a:rPr>
                  <a:t>.Transactions are first processed by an   </a:t>
                </a:r>
                <a:r>
                  <a:rPr lang="en-US" sz="3200" spc="35" dirty="0">
                    <a:solidFill>
                      <a:srgbClr val="C00000"/>
                    </a:solidFill>
                    <a:latin typeface="Arial"/>
                    <a:cs typeface="Arial"/>
                  </a:rPr>
                  <a:t>optimistic group </a:t>
                </a:r>
                <a:r>
                  <a:rPr lang="en-US" sz="3200" spc="35" dirty="0">
                    <a:latin typeface="Arial"/>
                    <a:cs typeface="Arial"/>
                  </a:rPr>
                  <a:t>that produces </a:t>
                </a:r>
                <a:r>
                  <a:rPr lang="en-US" sz="3200" spc="35" dirty="0">
                    <a:solidFill>
                      <a:srgbClr val="C00000"/>
                    </a:solidFill>
                    <a:latin typeface="Arial"/>
                    <a:cs typeface="Arial"/>
                  </a:rPr>
                  <a:t>optimistically validated blocks. </a:t>
                </a:r>
                <a:endParaRPr lang="en-US" sz="3200" b="1" spc="35" dirty="0">
                  <a:latin typeface="Arial"/>
                  <a:cs typeface="Arial"/>
                </a:endParaRPr>
              </a:p>
              <a:p>
                <a:pPr marL="12700" marR="5080">
                  <a:lnSpc>
                    <a:spcPts val="4200"/>
                  </a:lnSpc>
                </a:pPr>
                <a:r>
                  <a:rPr lang="en-US" altLang="zh-CN" sz="3200" spc="35" dirty="0">
                    <a:latin typeface="Arial"/>
                    <a:cs typeface="Arial"/>
                  </a:rPr>
                  <a:t>3</a:t>
                </a:r>
                <a:r>
                  <a:rPr lang="en-US" sz="3200" spc="35" dirty="0">
                    <a:latin typeface="Arial"/>
                    <a:cs typeface="Arial"/>
                  </a:rPr>
                  <a:t>.These blocks serve as input for </a:t>
                </a:r>
                <a:r>
                  <a:rPr lang="en-US" sz="3200" u="sng" spc="35" dirty="0">
                    <a:latin typeface="Arial"/>
                    <a:cs typeface="Arial"/>
                  </a:rPr>
                  <a:t>re-validation</a:t>
                </a:r>
                <a:r>
                  <a:rPr lang="en-US" sz="3200" spc="35" dirty="0">
                    <a:latin typeface="Arial"/>
                    <a:cs typeface="Arial"/>
                  </a:rPr>
                  <a:t> by </a:t>
                </a:r>
                <a:r>
                  <a:rPr lang="en-US" sz="3200" spc="35" dirty="0">
                    <a:solidFill>
                      <a:srgbClr val="C00000"/>
                    </a:solidFill>
                    <a:latin typeface="Arial"/>
                    <a:cs typeface="Arial"/>
                  </a:rPr>
                  <a:t>core validators ,</a:t>
                </a:r>
                <a:r>
                  <a:rPr lang="en-US" sz="3200" spc="35" dirty="0">
                    <a:latin typeface="Arial"/>
                    <a:cs typeface="Arial"/>
                  </a:rPr>
                  <a:t>who run </a:t>
                </a:r>
                <a:r>
                  <a:rPr lang="en-US" sz="3200" u="sng" spc="35" dirty="0">
                    <a:latin typeface="Arial"/>
                    <a:cs typeface="Arial"/>
                  </a:rPr>
                  <a:t>concurrently</a:t>
                </a:r>
                <a:r>
                  <a:rPr lang="en-US" sz="3200" spc="35" dirty="0">
                    <a:latin typeface="Arial"/>
                    <a:cs typeface="Arial"/>
                  </a:rPr>
                  <a:t> and combine optimistic validated blocks, thus </a:t>
                </a:r>
                <a:r>
                  <a:rPr lang="en-US" sz="3200" spc="35" dirty="0">
                    <a:solidFill>
                      <a:srgbClr val="C00000"/>
                    </a:solidFill>
                    <a:latin typeface="Arial"/>
                    <a:cs typeface="Arial"/>
                  </a:rPr>
                  <a:t>maximizing the system’s throughput.</a:t>
                </a:r>
              </a:p>
              <a:p>
                <a:pPr marL="12700" marR="5080">
                  <a:lnSpc>
                    <a:spcPts val="4200"/>
                  </a:lnSpc>
                </a:pPr>
                <a:r>
                  <a:rPr lang="en-US" sz="3200" spc="35" dirty="0">
                    <a:latin typeface="Arial"/>
                    <a:cs typeface="Arial"/>
                  </a:rPr>
                  <a:t>4.Valid transactions are included in a finalized block that is added to the shard’s ledger. </a:t>
                </a:r>
              </a:p>
              <a:p>
                <a:pPr marL="12700" marR="5080">
                  <a:lnSpc>
                    <a:spcPts val="4200"/>
                  </a:lnSpc>
                </a:pPr>
                <a:endParaRPr lang="en-US" sz="3200" b="1" spc="35" dirty="0">
                  <a:latin typeface="Arial"/>
                  <a:cs typeface="Arial"/>
                </a:endParaRPr>
              </a:p>
              <a:p>
                <a:pPr marL="12700" marR="5080">
                  <a:lnSpc>
                    <a:spcPts val="4200"/>
                  </a:lnSpc>
                </a:pPr>
                <a:endParaRPr lang="en-US" sz="3200" b="1" spc="35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12" y="2848330"/>
                <a:ext cx="7714435" cy="9115124"/>
              </a:xfrm>
              <a:prstGeom prst="rect">
                <a:avLst/>
              </a:prstGeom>
              <a:blipFill>
                <a:blip r:embed="rId3"/>
                <a:stretch>
                  <a:fillRect l="-3002" t="-1270" r="-35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349248" y="600795"/>
            <a:ext cx="17075785" cy="126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90" dirty="0"/>
              <a:t>Trust-but-Verify </a:t>
            </a:r>
            <a:r>
              <a:rPr sz="8000" spc="-55" dirty="0"/>
              <a:t>Transaction</a:t>
            </a:r>
            <a:r>
              <a:rPr sz="8000" spc="125" dirty="0"/>
              <a:t> </a:t>
            </a:r>
            <a:r>
              <a:rPr sz="8000" spc="-35" dirty="0"/>
              <a:t>Validation</a:t>
            </a:r>
            <a:endParaRPr sz="8000" dirty="0"/>
          </a:p>
        </p:txBody>
      </p:sp>
      <p:sp>
        <p:nvSpPr>
          <p:cNvPr id="17" name="object 17"/>
          <p:cNvSpPr/>
          <p:nvPr/>
        </p:nvSpPr>
        <p:spPr>
          <a:xfrm>
            <a:off x="9125539" y="4020920"/>
            <a:ext cx="10905268" cy="4326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290529" y="8218887"/>
            <a:ext cx="1628921" cy="737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45440">
              <a:lnSpc>
                <a:spcPct val="101000"/>
              </a:lnSpc>
            </a:pPr>
            <a:r>
              <a:rPr sz="2450" b="1" spc="-25" dirty="0">
                <a:latin typeface="Arial"/>
                <a:cs typeface="Arial"/>
              </a:rPr>
              <a:t>core  </a:t>
            </a:r>
            <a:r>
              <a:rPr sz="2450" b="1" spc="-40" dirty="0">
                <a:latin typeface="Arial"/>
                <a:cs typeface="Arial"/>
              </a:rPr>
              <a:t>validators</a:t>
            </a:r>
            <a:endParaRPr sz="2450" b="1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740899" y="8501602"/>
            <a:ext cx="132207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 marR="5080" indent="-10795">
              <a:lnSpc>
                <a:spcPct val="101000"/>
              </a:lnSpc>
            </a:pPr>
            <a:r>
              <a:rPr sz="2450" spc="-5" dirty="0">
                <a:latin typeface="Arial"/>
                <a:cs typeface="Arial"/>
              </a:rPr>
              <a:t>optimistic  </a:t>
            </a:r>
            <a:r>
              <a:rPr sz="2450" spc="-40" dirty="0">
                <a:latin typeface="Arial"/>
                <a:cs typeface="Arial"/>
              </a:rPr>
              <a:t>validators</a:t>
            </a:r>
            <a:endParaRPr sz="2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46722" y="5992322"/>
            <a:ext cx="880744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35" dirty="0">
                <a:latin typeface="Arial"/>
                <a:cs typeface="Arial"/>
              </a:rPr>
              <a:t>clients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51927" y="4474044"/>
            <a:ext cx="26987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5" dirty="0">
                <a:latin typeface="Arial"/>
                <a:cs typeface="Arial"/>
              </a:rPr>
              <a:t>tx</a:t>
            </a:r>
            <a:endParaRPr sz="2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49820" y="5709609"/>
            <a:ext cx="26987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5" dirty="0">
                <a:latin typeface="Arial"/>
                <a:cs typeface="Arial"/>
              </a:rPr>
              <a:t>tx</a:t>
            </a:r>
            <a:endParaRPr sz="2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651927" y="7405892"/>
            <a:ext cx="26987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5" dirty="0">
                <a:latin typeface="Arial"/>
                <a:cs typeface="Arial"/>
              </a:rPr>
              <a:t>tx</a:t>
            </a:r>
            <a:endParaRPr sz="2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274731" y="7203212"/>
            <a:ext cx="230060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3530">
              <a:lnSpc>
                <a:spcPct val="101000"/>
              </a:lnSpc>
            </a:pPr>
            <a:r>
              <a:rPr sz="2450" spc="-35" dirty="0">
                <a:latin typeface="Arial"/>
                <a:cs typeface="Arial"/>
              </a:rPr>
              <a:t>shard </a:t>
            </a:r>
            <a:r>
              <a:rPr sz="2450" spc="-40" dirty="0">
                <a:latin typeface="Arial"/>
                <a:cs typeface="Arial"/>
              </a:rPr>
              <a:t>ledger  </a:t>
            </a:r>
            <a:r>
              <a:rPr sz="2450" spc="-50" dirty="0">
                <a:latin typeface="Arial"/>
                <a:cs typeface="Arial"/>
              </a:rPr>
              <a:t>(with </a:t>
            </a:r>
            <a:r>
              <a:rPr sz="2450" spc="-20" dirty="0">
                <a:latin typeface="Arial"/>
                <a:cs typeface="Arial"/>
              </a:rPr>
              <a:t>state</a:t>
            </a:r>
            <a:r>
              <a:rPr sz="2450" spc="5" dirty="0">
                <a:latin typeface="Arial"/>
                <a:cs typeface="Arial"/>
              </a:rPr>
              <a:t> </a:t>
            </a:r>
            <a:r>
              <a:rPr sz="2450" spc="-30" dirty="0">
                <a:latin typeface="Arial"/>
                <a:cs typeface="Arial"/>
              </a:rPr>
              <a:t>block)</a:t>
            </a:r>
            <a:endParaRPr sz="24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819217" y="4421690"/>
            <a:ext cx="1922145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b="1" spc="-60" dirty="0">
                <a:latin typeface="Arial"/>
                <a:cs typeface="Arial"/>
              </a:rPr>
              <a:t>finalized</a:t>
            </a:r>
            <a:r>
              <a:rPr sz="2450" b="1" spc="-70" dirty="0">
                <a:latin typeface="Arial"/>
                <a:cs typeface="Arial"/>
              </a:rPr>
              <a:t> </a:t>
            </a:r>
            <a:r>
              <a:rPr sz="2450" b="1" spc="10" dirty="0">
                <a:latin typeface="Arial"/>
                <a:cs typeface="Arial"/>
              </a:rPr>
              <a:t>block</a:t>
            </a:r>
            <a:endParaRPr sz="2450" b="1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604716" y="3077682"/>
            <a:ext cx="2171734" cy="1148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1000"/>
              </a:lnSpc>
            </a:pPr>
            <a:r>
              <a:rPr sz="2450" b="1" spc="-30" dirty="0">
                <a:latin typeface="Arial"/>
                <a:cs typeface="Arial"/>
              </a:rPr>
              <a:t>optimistically  </a:t>
            </a:r>
            <a:r>
              <a:rPr sz="2450" b="1" spc="-40" dirty="0">
                <a:latin typeface="Arial"/>
                <a:cs typeface="Arial"/>
              </a:rPr>
              <a:t>validated  </a:t>
            </a:r>
            <a:r>
              <a:rPr sz="2450" b="1" dirty="0">
                <a:latin typeface="Arial"/>
                <a:cs typeface="Arial"/>
              </a:rPr>
              <a:t>blocks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6845426" y="6548640"/>
            <a:ext cx="75692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00"/>
              </a:lnSpc>
            </a:pPr>
            <a:r>
              <a:rPr sz="3675" spc="15" baseline="4535" dirty="0">
                <a:latin typeface="Arial"/>
                <a:cs typeface="Arial"/>
              </a:rPr>
              <a:t>sb</a:t>
            </a:r>
            <a:r>
              <a:rPr sz="1650" i="1" spc="-15" dirty="0">
                <a:latin typeface="Arial"/>
                <a:cs typeface="Arial"/>
              </a:rPr>
              <a:t>j,e-1</a:t>
            </a:r>
            <a:endParaRPr sz="16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1947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822450" y="2759075"/>
            <a:ext cx="15730146" cy="6283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00"/>
              </a:lnSpc>
            </a:pPr>
            <a:endParaRPr lang="en-US" sz="3200" spc="35" dirty="0">
              <a:latin typeface="Arial"/>
              <a:cs typeface="Arial"/>
            </a:endParaRPr>
          </a:p>
          <a:p>
            <a:pPr marL="12700" marR="5080">
              <a:lnSpc>
                <a:spcPts val="3500"/>
              </a:lnSpc>
            </a:pPr>
            <a:r>
              <a:rPr lang="en-US" sz="3200" b="1" spc="35" dirty="0">
                <a:solidFill>
                  <a:srgbClr val="C00000"/>
                </a:solidFill>
                <a:latin typeface="Arial"/>
                <a:cs typeface="Arial"/>
              </a:rPr>
              <a:t>Trust but verify model: </a:t>
            </a:r>
          </a:p>
          <a:p>
            <a:pPr marL="12700" marR="5080">
              <a:lnSpc>
                <a:spcPts val="3500"/>
              </a:lnSpc>
            </a:pPr>
            <a:endParaRPr lang="en-US" sz="3200" b="1" spc="35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700" marR="5080">
              <a:lnSpc>
                <a:spcPts val="3500"/>
              </a:lnSpc>
            </a:pPr>
            <a:r>
              <a:rPr lang="en-US" sz="3200" spc="35" dirty="0">
                <a:latin typeface="Arial"/>
                <a:cs typeface="Arial"/>
              </a:rPr>
              <a:t>	</a:t>
            </a:r>
            <a:r>
              <a:rPr lang="en-US" sz="3200" b="1" spc="35" dirty="0">
                <a:latin typeface="Arial"/>
                <a:cs typeface="Arial"/>
              </a:rPr>
              <a:t>Optimistic validators form much smaller </a:t>
            </a:r>
            <a:r>
              <a:rPr lang="en-US" sz="3200" b="1" spc="35" dirty="0" err="1">
                <a:latin typeface="Arial"/>
                <a:cs typeface="Arial"/>
              </a:rPr>
              <a:t>groups,and</a:t>
            </a:r>
            <a:r>
              <a:rPr lang="en-US" sz="3200" b="1" spc="35" dirty="0">
                <a:latin typeface="Arial"/>
                <a:cs typeface="Arial"/>
              </a:rPr>
              <a:t> they produce smaller blocks </a:t>
            </a:r>
            <a:r>
              <a:rPr lang="en-US" sz="3200" b="1" spc="35" dirty="0">
                <a:solidFill>
                  <a:srgbClr val="C00000"/>
                </a:solidFill>
                <a:latin typeface="Arial"/>
                <a:cs typeface="Arial"/>
              </a:rPr>
              <a:t>with real-time latencies but are potentially less secure , </a:t>
            </a:r>
            <a:r>
              <a:rPr lang="en-US" sz="3200" b="1" spc="35" dirty="0">
                <a:latin typeface="Arial"/>
                <a:cs typeface="Arial"/>
              </a:rPr>
              <a:t>as the adversary needs to control a  smaller number of validators to subvert their operation.</a:t>
            </a:r>
          </a:p>
          <a:p>
            <a:pPr marL="12700" marR="5080">
              <a:lnSpc>
                <a:spcPts val="3500"/>
              </a:lnSpc>
            </a:pPr>
            <a:endParaRPr lang="en-US" sz="3200" b="1" spc="35" dirty="0">
              <a:latin typeface="Arial"/>
              <a:cs typeface="Arial"/>
            </a:endParaRPr>
          </a:p>
          <a:p>
            <a:pPr marL="12700" marR="5080">
              <a:lnSpc>
                <a:spcPts val="3500"/>
              </a:lnSpc>
            </a:pPr>
            <a:r>
              <a:rPr lang="en-US" sz="3200" spc="35" dirty="0">
                <a:latin typeface="Arial"/>
                <a:cs typeface="Arial"/>
              </a:rPr>
              <a:t>	As a result, some bad transactions might be committed, but ultimately core validators verify all provisional commitments, detecting any inconsistencies to punish rogue validators and to compensate the customers for the damages. </a:t>
            </a:r>
          </a:p>
          <a:p>
            <a:pPr marL="12700" marR="5080">
              <a:lnSpc>
                <a:spcPts val="3500"/>
              </a:lnSpc>
            </a:pPr>
            <a:endParaRPr lang="en-US" sz="3200" spc="35" dirty="0">
              <a:latin typeface="Arial"/>
              <a:cs typeface="Arial"/>
            </a:endParaRPr>
          </a:p>
          <a:p>
            <a:pPr marL="12700" marR="5080">
              <a:lnSpc>
                <a:spcPts val="3500"/>
              </a:lnSpc>
            </a:pPr>
            <a:r>
              <a:rPr lang="en-US" sz="3200" spc="35" dirty="0">
                <a:latin typeface="Arial"/>
                <a:cs typeface="Arial"/>
              </a:rPr>
              <a:t>	</a:t>
            </a:r>
            <a:r>
              <a:rPr lang="en-US" sz="3200" b="1" spc="35" dirty="0">
                <a:latin typeface="Arial"/>
                <a:cs typeface="Arial"/>
              </a:rPr>
              <a:t>The trust-but-verify approach strikes a balance for processing small transactions in real-time, as validators are unlikely to misbehave for small amounts of money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349248" y="600795"/>
            <a:ext cx="17075785" cy="126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8000" spc="-90" dirty="0"/>
              <a:t>Throughput / Latency trade-oﬀ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EDA1A09-B79C-437B-B116-B2FEB2A13835}"/>
              </a:ext>
            </a:extLst>
          </p:cNvPr>
          <p:cNvSpPr/>
          <p:nvPr/>
        </p:nvSpPr>
        <p:spPr>
          <a:xfrm>
            <a:off x="2058266" y="4130675"/>
            <a:ext cx="4572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413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2962995"/>
            <a:ext cx="216662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b="1" spc="-5" dirty="0">
                <a:latin typeface="Arial"/>
                <a:cs typeface="Arial"/>
              </a:rPr>
              <a:t>Challenge: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272" y="3908616"/>
            <a:ext cx="18288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5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9816" y="3832079"/>
            <a:ext cx="601662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25" dirty="0">
                <a:latin typeface="Arial"/>
                <a:cs typeface="Arial"/>
              </a:rPr>
              <a:t>Latency </a:t>
            </a:r>
            <a:r>
              <a:rPr sz="3300" spc="-5" dirty="0">
                <a:latin typeface="Arial"/>
                <a:cs typeface="Arial"/>
              </a:rPr>
              <a:t>vs. </a:t>
            </a:r>
            <a:r>
              <a:rPr sz="3300" spc="25" dirty="0">
                <a:latin typeface="Arial"/>
                <a:cs typeface="Arial"/>
              </a:rPr>
              <a:t>throughput</a:t>
            </a:r>
            <a:r>
              <a:rPr sz="3300" spc="-45" dirty="0">
                <a:latin typeface="Arial"/>
                <a:cs typeface="Arial"/>
              </a:rPr>
              <a:t> </a:t>
            </a:r>
            <a:r>
              <a:rPr sz="3300" spc="10" dirty="0">
                <a:latin typeface="Arial"/>
                <a:cs typeface="Arial"/>
              </a:rPr>
              <a:t>trade-off</a:t>
            </a:r>
            <a:endParaRPr sz="3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272" y="4701163"/>
            <a:ext cx="184023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b="1" spc="-5" dirty="0">
                <a:latin typeface="Arial"/>
                <a:cs typeface="Arial"/>
              </a:rPr>
              <a:t>S</a:t>
            </a:r>
            <a:r>
              <a:rPr sz="3300" b="1" spc="-10" dirty="0">
                <a:latin typeface="Arial"/>
                <a:cs typeface="Arial"/>
              </a:rPr>
              <a:t>olu</a:t>
            </a:r>
            <a:r>
              <a:rPr sz="3300" b="1" spc="-5" dirty="0">
                <a:latin typeface="Arial"/>
                <a:cs typeface="Arial"/>
              </a:rPr>
              <a:t>t</a:t>
            </a:r>
            <a:r>
              <a:rPr sz="3300" b="1" spc="-10" dirty="0">
                <a:latin typeface="Arial"/>
                <a:cs typeface="Arial"/>
              </a:rPr>
              <a:t>ion</a:t>
            </a:r>
            <a:r>
              <a:rPr sz="3300" b="1" spc="-5" dirty="0">
                <a:latin typeface="Arial"/>
                <a:cs typeface="Arial"/>
              </a:rPr>
              <a:t>:</a:t>
            </a:r>
            <a:endParaRPr sz="3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6272" y="5646783"/>
            <a:ext cx="18288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5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9816" y="5570246"/>
            <a:ext cx="680974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55" dirty="0">
                <a:latin typeface="Arial"/>
                <a:cs typeface="Arial"/>
              </a:rPr>
              <a:t>Two-level </a:t>
            </a:r>
            <a:r>
              <a:rPr sz="3300" spc="25" dirty="0">
                <a:latin typeface="Arial"/>
                <a:cs typeface="Arial"/>
              </a:rPr>
              <a:t>“trust-but-verify”</a:t>
            </a:r>
            <a:r>
              <a:rPr sz="3300" spc="80" dirty="0">
                <a:latin typeface="Arial"/>
                <a:cs typeface="Arial"/>
              </a:rPr>
              <a:t> </a:t>
            </a:r>
            <a:r>
              <a:rPr sz="3300" spc="15" dirty="0">
                <a:latin typeface="Arial"/>
                <a:cs typeface="Arial"/>
              </a:rPr>
              <a:t>validation</a:t>
            </a:r>
            <a:endParaRPr sz="3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6272" y="6515867"/>
            <a:ext cx="18288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5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9816" y="6439329"/>
            <a:ext cx="3804034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b="1" spc="-5" dirty="0">
                <a:latin typeface="Arial"/>
                <a:cs typeface="Arial"/>
              </a:rPr>
              <a:t>Low</a:t>
            </a:r>
            <a:r>
              <a:rPr sz="3300" b="1" spc="-75" dirty="0">
                <a:latin typeface="Arial"/>
                <a:cs typeface="Arial"/>
              </a:rPr>
              <a:t> </a:t>
            </a:r>
            <a:r>
              <a:rPr sz="3300" b="1" spc="20" dirty="0">
                <a:latin typeface="Arial"/>
                <a:cs typeface="Arial"/>
              </a:rPr>
              <a:t>latency</a:t>
            </a:r>
            <a:r>
              <a:rPr sz="3300" spc="20" dirty="0">
                <a:latin typeface="Arial"/>
                <a:cs typeface="Arial"/>
              </a:rPr>
              <a:t>: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9816" y="7280242"/>
            <a:ext cx="17335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45" dirty="0">
                <a:latin typeface="Tahoma"/>
                <a:cs typeface="Tahoma"/>
              </a:rPr>
              <a:t>‣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3360" y="7203704"/>
            <a:ext cx="7101205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300" spc="25" dirty="0">
                <a:latin typeface="Arial"/>
                <a:cs typeface="Arial"/>
              </a:rPr>
              <a:t>Optimistically </a:t>
            </a:r>
            <a:r>
              <a:rPr sz="3300" spc="20" dirty="0">
                <a:latin typeface="Arial"/>
                <a:cs typeface="Arial"/>
              </a:rPr>
              <a:t>validate </a:t>
            </a:r>
            <a:r>
              <a:rPr sz="3300" spc="10" dirty="0">
                <a:latin typeface="Arial"/>
                <a:cs typeface="Arial"/>
              </a:rPr>
              <a:t>transactions</a:t>
            </a:r>
            <a:r>
              <a:rPr sz="3300" spc="-75" dirty="0">
                <a:latin typeface="Arial"/>
                <a:cs typeface="Arial"/>
              </a:rPr>
              <a:t> </a:t>
            </a:r>
            <a:r>
              <a:rPr sz="3300" spc="85" dirty="0">
                <a:latin typeface="Arial"/>
                <a:cs typeface="Arial"/>
              </a:rPr>
              <a:t>by  </a:t>
            </a:r>
            <a:r>
              <a:rPr sz="3300" spc="45" dirty="0">
                <a:latin typeface="Arial"/>
                <a:cs typeface="Arial"/>
              </a:rPr>
              <a:t>“insecure”</a:t>
            </a:r>
            <a:r>
              <a:rPr sz="3300" spc="-45" dirty="0">
                <a:latin typeface="Arial"/>
                <a:cs typeface="Arial"/>
              </a:rPr>
              <a:t> </a:t>
            </a:r>
            <a:r>
              <a:rPr sz="3300" spc="15" dirty="0">
                <a:latin typeface="Arial"/>
                <a:cs typeface="Arial"/>
              </a:rPr>
              <a:t>shards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6272" y="8651927"/>
            <a:ext cx="18288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5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9816" y="8575390"/>
            <a:ext cx="5480434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b="1" spc="40" dirty="0">
                <a:latin typeface="Arial"/>
                <a:cs typeface="Arial"/>
              </a:rPr>
              <a:t>High</a:t>
            </a:r>
            <a:r>
              <a:rPr sz="3300" b="1" spc="-70" dirty="0">
                <a:latin typeface="Arial"/>
                <a:cs typeface="Arial"/>
              </a:rPr>
              <a:t> </a:t>
            </a:r>
            <a:r>
              <a:rPr sz="3300" b="1" spc="25" dirty="0">
                <a:latin typeface="Arial"/>
                <a:cs typeface="Arial"/>
              </a:rPr>
              <a:t>throughput</a:t>
            </a:r>
            <a:r>
              <a:rPr sz="3300" spc="25" dirty="0">
                <a:latin typeface="Arial"/>
                <a:cs typeface="Arial"/>
              </a:rPr>
              <a:t>: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9816" y="9416302"/>
            <a:ext cx="17335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45" dirty="0">
                <a:latin typeface="Tahoma"/>
                <a:cs typeface="Tahoma"/>
              </a:rPr>
              <a:t>‣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23360" y="9339764"/>
            <a:ext cx="7683500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300" spc="35" dirty="0">
                <a:latin typeface="Arial"/>
                <a:cs typeface="Arial"/>
              </a:rPr>
              <a:t>Batch </a:t>
            </a:r>
            <a:r>
              <a:rPr sz="3300" spc="25" dirty="0">
                <a:latin typeface="Arial"/>
                <a:cs typeface="Arial"/>
              </a:rPr>
              <a:t>optimistically </a:t>
            </a:r>
            <a:r>
              <a:rPr sz="3300" spc="35" dirty="0">
                <a:latin typeface="Arial"/>
                <a:cs typeface="Arial"/>
              </a:rPr>
              <a:t>validated </a:t>
            </a:r>
            <a:r>
              <a:rPr sz="3300" spc="55" dirty="0">
                <a:latin typeface="Arial"/>
                <a:cs typeface="Arial"/>
              </a:rPr>
              <a:t>blocks</a:t>
            </a:r>
            <a:r>
              <a:rPr sz="3300" spc="-114" dirty="0">
                <a:latin typeface="Arial"/>
                <a:cs typeface="Arial"/>
              </a:rPr>
              <a:t> </a:t>
            </a:r>
            <a:r>
              <a:rPr sz="3300" spc="55" dirty="0">
                <a:latin typeface="Arial"/>
                <a:cs typeface="Arial"/>
              </a:rPr>
              <a:t>and  </a:t>
            </a:r>
            <a:r>
              <a:rPr sz="3300" spc="35" dirty="0">
                <a:latin typeface="Arial"/>
                <a:cs typeface="Arial"/>
              </a:rPr>
              <a:t>audit </a:t>
            </a:r>
            <a:r>
              <a:rPr sz="3300" spc="85" dirty="0">
                <a:latin typeface="Arial"/>
                <a:cs typeface="Arial"/>
              </a:rPr>
              <a:t>by </a:t>
            </a:r>
            <a:r>
              <a:rPr sz="3300" spc="60" dirty="0">
                <a:latin typeface="Arial"/>
                <a:cs typeface="Arial"/>
              </a:rPr>
              <a:t>“secure”</a:t>
            </a:r>
            <a:r>
              <a:rPr sz="3300" spc="-185" dirty="0">
                <a:latin typeface="Arial"/>
                <a:cs typeface="Arial"/>
              </a:rPr>
              <a:t> </a:t>
            </a:r>
            <a:r>
              <a:rPr sz="3300" spc="15" dirty="0">
                <a:latin typeface="Arial"/>
                <a:cs typeface="Arial"/>
              </a:rPr>
              <a:t>shards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516049" y="1088648"/>
            <a:ext cx="17075785" cy="126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90" dirty="0"/>
              <a:t>Trust-but-Verify </a:t>
            </a:r>
            <a:r>
              <a:rPr sz="8000" spc="-55" dirty="0"/>
              <a:t>Transaction</a:t>
            </a:r>
            <a:r>
              <a:rPr sz="8000" spc="125" dirty="0"/>
              <a:t> </a:t>
            </a:r>
            <a:r>
              <a:rPr sz="8000" spc="-35" dirty="0"/>
              <a:t>Validation</a:t>
            </a:r>
            <a:endParaRPr sz="8000" dirty="0"/>
          </a:p>
        </p:txBody>
      </p:sp>
      <p:sp>
        <p:nvSpPr>
          <p:cNvPr id="17" name="object 17"/>
          <p:cNvSpPr/>
          <p:nvPr/>
        </p:nvSpPr>
        <p:spPr>
          <a:xfrm>
            <a:off x="9125539" y="4020920"/>
            <a:ext cx="10905268" cy="4326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290529" y="8218887"/>
            <a:ext cx="131127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45440">
              <a:lnSpc>
                <a:spcPct val="101000"/>
              </a:lnSpc>
            </a:pPr>
            <a:r>
              <a:rPr sz="2450" spc="-25" dirty="0">
                <a:latin typeface="Arial"/>
                <a:cs typeface="Arial"/>
              </a:rPr>
              <a:t>core  </a:t>
            </a:r>
            <a:r>
              <a:rPr sz="2450" spc="-40" dirty="0">
                <a:latin typeface="Arial"/>
                <a:cs typeface="Arial"/>
              </a:rPr>
              <a:t>validators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740899" y="8501602"/>
            <a:ext cx="132207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 marR="5080" indent="-10795">
              <a:lnSpc>
                <a:spcPct val="101000"/>
              </a:lnSpc>
            </a:pPr>
            <a:r>
              <a:rPr sz="2450" spc="-5" dirty="0">
                <a:latin typeface="Arial"/>
                <a:cs typeface="Arial"/>
              </a:rPr>
              <a:t>optimistic  </a:t>
            </a:r>
            <a:r>
              <a:rPr sz="2450" spc="-40" dirty="0">
                <a:latin typeface="Arial"/>
                <a:cs typeface="Arial"/>
              </a:rPr>
              <a:t>validators</a:t>
            </a:r>
            <a:endParaRPr sz="2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46722" y="5992322"/>
            <a:ext cx="880744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35" dirty="0">
                <a:latin typeface="Arial"/>
                <a:cs typeface="Arial"/>
              </a:rPr>
              <a:t>clients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51927" y="4474044"/>
            <a:ext cx="26987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5" dirty="0">
                <a:latin typeface="Arial"/>
                <a:cs typeface="Arial"/>
              </a:rPr>
              <a:t>tx</a:t>
            </a:r>
            <a:endParaRPr sz="2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49820" y="5709609"/>
            <a:ext cx="26987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5" dirty="0">
                <a:latin typeface="Arial"/>
                <a:cs typeface="Arial"/>
              </a:rPr>
              <a:t>tx</a:t>
            </a:r>
            <a:endParaRPr sz="2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651927" y="7405892"/>
            <a:ext cx="26987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5" dirty="0">
                <a:latin typeface="Arial"/>
                <a:cs typeface="Arial"/>
              </a:rPr>
              <a:t>tx</a:t>
            </a:r>
            <a:endParaRPr sz="2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274731" y="7203212"/>
            <a:ext cx="230060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3530">
              <a:lnSpc>
                <a:spcPct val="101000"/>
              </a:lnSpc>
            </a:pPr>
            <a:r>
              <a:rPr sz="2450" spc="-35" dirty="0">
                <a:latin typeface="Arial"/>
                <a:cs typeface="Arial"/>
              </a:rPr>
              <a:t>shard </a:t>
            </a:r>
            <a:r>
              <a:rPr sz="2450" spc="-40" dirty="0">
                <a:latin typeface="Arial"/>
                <a:cs typeface="Arial"/>
              </a:rPr>
              <a:t>ledger  </a:t>
            </a:r>
            <a:r>
              <a:rPr sz="2450" spc="-50" dirty="0">
                <a:latin typeface="Arial"/>
                <a:cs typeface="Arial"/>
              </a:rPr>
              <a:t>(with </a:t>
            </a:r>
            <a:r>
              <a:rPr sz="2450" spc="-20" dirty="0">
                <a:latin typeface="Arial"/>
                <a:cs typeface="Arial"/>
              </a:rPr>
              <a:t>state</a:t>
            </a:r>
            <a:r>
              <a:rPr sz="2450" spc="5" dirty="0">
                <a:latin typeface="Arial"/>
                <a:cs typeface="Arial"/>
              </a:rPr>
              <a:t> </a:t>
            </a:r>
            <a:r>
              <a:rPr sz="2450" spc="-30" dirty="0">
                <a:latin typeface="Arial"/>
                <a:cs typeface="Arial"/>
              </a:rPr>
              <a:t>block)</a:t>
            </a:r>
            <a:endParaRPr sz="24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819217" y="4421690"/>
            <a:ext cx="19221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60" dirty="0">
                <a:latin typeface="Arial"/>
                <a:cs typeface="Arial"/>
              </a:rPr>
              <a:t>finalized</a:t>
            </a:r>
            <a:r>
              <a:rPr sz="2450" spc="-70" dirty="0">
                <a:latin typeface="Arial"/>
                <a:cs typeface="Arial"/>
              </a:rPr>
              <a:t> </a:t>
            </a:r>
            <a:r>
              <a:rPr sz="2450" spc="10" dirty="0">
                <a:latin typeface="Arial"/>
                <a:cs typeface="Arial"/>
              </a:rPr>
              <a:t>block</a:t>
            </a:r>
            <a:endParaRPr sz="24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604716" y="3077682"/>
            <a:ext cx="1741170" cy="1148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1000"/>
              </a:lnSpc>
            </a:pPr>
            <a:r>
              <a:rPr sz="2450" spc="-30" dirty="0">
                <a:latin typeface="Arial"/>
                <a:cs typeface="Arial"/>
              </a:rPr>
              <a:t>optimistically  </a:t>
            </a:r>
            <a:r>
              <a:rPr sz="2450" spc="-40" dirty="0">
                <a:latin typeface="Arial"/>
                <a:cs typeface="Arial"/>
              </a:rPr>
              <a:t>validated  </a:t>
            </a:r>
            <a:r>
              <a:rPr sz="2450" dirty="0">
                <a:latin typeface="Arial"/>
                <a:cs typeface="Arial"/>
              </a:rPr>
              <a:t>blocks</a:t>
            </a:r>
            <a:endParaRPr sz="24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845426" y="6548640"/>
            <a:ext cx="75692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00"/>
              </a:lnSpc>
            </a:pPr>
            <a:r>
              <a:rPr sz="3675" spc="15" baseline="4535" dirty="0">
                <a:latin typeface="Arial"/>
                <a:cs typeface="Arial"/>
              </a:rPr>
              <a:t>sb</a:t>
            </a:r>
            <a:r>
              <a:rPr sz="1650" i="1" spc="-15" dirty="0">
                <a:latin typeface="Arial"/>
                <a:cs typeface="Arial"/>
              </a:rPr>
              <a:t>j,e-1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7501" y="988602"/>
            <a:ext cx="5891530" cy="140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353435"/>
            <a:ext cx="18288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75" dirty="0">
                <a:latin typeface="Arial"/>
                <a:cs typeface="Arial"/>
              </a:rPr>
              <a:t>•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9816" y="3235238"/>
            <a:ext cx="9963785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300" b="1" spc="-5" dirty="0">
                <a:latin typeface="Arial"/>
                <a:cs typeface="Arial"/>
              </a:rPr>
              <a:t>OmniLedger – Secure scale-out distributed ledger  framework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7416" y="4995325"/>
            <a:ext cx="17335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45" dirty="0">
                <a:latin typeface="Tahoma"/>
                <a:cs typeface="Tahoma"/>
              </a:rPr>
              <a:t>‣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7416" y="5664690"/>
            <a:ext cx="17335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45" dirty="0">
                <a:latin typeface="Tahoma"/>
                <a:cs typeface="Tahoma"/>
              </a:rPr>
              <a:t>‣</a:t>
            </a:r>
            <a:endParaRPr sz="245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7416" y="6524074"/>
            <a:ext cx="17335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45" dirty="0">
                <a:latin typeface="Tahoma"/>
                <a:cs typeface="Tahoma"/>
              </a:rPr>
              <a:t>‣</a:t>
            </a:r>
            <a:endParaRPr sz="245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1877581" y="4797274"/>
            <a:ext cx="10225565" cy="360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000"/>
              </a:lnSpc>
            </a:pPr>
            <a:r>
              <a:rPr lang="en-US" altLang="zh-CN" spc="-5" dirty="0" err="1"/>
              <a:t>RandHound</a:t>
            </a:r>
            <a:r>
              <a:rPr lang="en-US" altLang="zh-CN" spc="-5" dirty="0"/>
              <a:t>:</a:t>
            </a:r>
            <a:r>
              <a:rPr lang="zh-CN" altLang="en-US" spc="-5" dirty="0"/>
              <a:t> </a:t>
            </a:r>
            <a:r>
              <a:rPr lang="en-US" altLang="zh-CN" spc="-5" dirty="0"/>
              <a:t>distributed randomness generation</a:t>
            </a:r>
          </a:p>
          <a:p>
            <a:pPr marL="12700" marR="5080">
              <a:lnSpc>
                <a:spcPct val="152000"/>
              </a:lnSpc>
            </a:pPr>
            <a:r>
              <a:rPr spc="-5" dirty="0" err="1"/>
              <a:t>Atomix</a:t>
            </a:r>
            <a:r>
              <a:rPr spc="-5" dirty="0"/>
              <a:t>: </a:t>
            </a:r>
            <a:r>
              <a:rPr spc="20" dirty="0"/>
              <a:t>Client-managed cross-shard </a:t>
            </a:r>
            <a:r>
              <a:rPr spc="-5" dirty="0" err="1"/>
              <a:t>tx</a:t>
            </a:r>
            <a:r>
              <a:rPr spc="-5" dirty="0"/>
              <a:t>  </a:t>
            </a:r>
            <a:r>
              <a:rPr spc="10" dirty="0" err="1"/>
              <a:t>Sharding</a:t>
            </a:r>
            <a:r>
              <a:rPr spc="10" dirty="0"/>
              <a:t>: </a:t>
            </a:r>
            <a:r>
              <a:rPr spc="-30" dirty="0"/>
              <a:t>Visa-level </a:t>
            </a:r>
            <a:r>
              <a:rPr spc="25" dirty="0"/>
              <a:t>throughput </a:t>
            </a:r>
            <a:r>
              <a:rPr spc="55" dirty="0"/>
              <a:t>and</a:t>
            </a:r>
            <a:r>
              <a:rPr spc="25" dirty="0"/>
              <a:t> </a:t>
            </a:r>
            <a:r>
              <a:rPr spc="55" dirty="0"/>
              <a:t>beyond</a:t>
            </a:r>
          </a:p>
          <a:p>
            <a:pPr marL="12700" marR="944244">
              <a:lnSpc>
                <a:spcPct val="100000"/>
              </a:lnSpc>
              <a:spcBef>
                <a:spcPts val="2055"/>
              </a:spcBef>
            </a:pPr>
            <a:r>
              <a:rPr spc="-20" dirty="0"/>
              <a:t>Trust-but-verify </a:t>
            </a:r>
            <a:r>
              <a:rPr spc="15" dirty="0"/>
              <a:t>validation: </a:t>
            </a:r>
            <a:r>
              <a:rPr spc="25" dirty="0"/>
              <a:t>latency</a:t>
            </a:r>
            <a:r>
              <a:rPr spc="-65" dirty="0"/>
              <a:t> </a:t>
            </a:r>
            <a:r>
              <a:rPr spc="-5" dirty="0"/>
              <a:t>vs</a:t>
            </a:r>
            <a:r>
              <a:rPr lang="en-US" altLang="zh-CN" spc="-5" dirty="0"/>
              <a:t> </a:t>
            </a:r>
            <a:r>
              <a:rPr spc="25" dirty="0"/>
              <a:t>throughput</a:t>
            </a:r>
            <a:r>
              <a:rPr spc="-30" dirty="0"/>
              <a:t> </a:t>
            </a:r>
            <a:r>
              <a:rPr spc="10" dirty="0"/>
              <a:t>tradeoff</a:t>
            </a:r>
          </a:p>
        </p:txBody>
      </p:sp>
      <p:sp>
        <p:nvSpPr>
          <p:cNvPr id="15" name="object 15"/>
          <p:cNvSpPr/>
          <p:nvPr/>
        </p:nvSpPr>
        <p:spPr>
          <a:xfrm>
            <a:off x="13889956" y="1440300"/>
            <a:ext cx="5261433" cy="5154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663103" y="6261921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25" y="0"/>
                </a:moveTo>
                <a:lnTo>
                  <a:pt x="127421" y="0"/>
                </a:lnTo>
                <a:lnTo>
                  <a:pt x="82494" y="14299"/>
                </a:lnTo>
                <a:lnTo>
                  <a:pt x="42897" y="42897"/>
                </a:lnTo>
                <a:lnTo>
                  <a:pt x="14299" y="82494"/>
                </a:lnTo>
                <a:lnTo>
                  <a:pt x="0" y="127422"/>
                </a:lnTo>
                <a:lnTo>
                  <a:pt x="0" y="174126"/>
                </a:lnTo>
                <a:lnTo>
                  <a:pt x="14299" y="219054"/>
                </a:lnTo>
                <a:lnTo>
                  <a:pt x="42897" y="258651"/>
                </a:lnTo>
                <a:lnTo>
                  <a:pt x="82494" y="287249"/>
                </a:lnTo>
                <a:lnTo>
                  <a:pt x="127421" y="301548"/>
                </a:lnTo>
                <a:lnTo>
                  <a:pt x="174125" y="301548"/>
                </a:lnTo>
                <a:lnTo>
                  <a:pt x="219052" y="287249"/>
                </a:lnTo>
                <a:lnTo>
                  <a:pt x="258649" y="258651"/>
                </a:lnTo>
                <a:lnTo>
                  <a:pt x="287247" y="219054"/>
                </a:lnTo>
                <a:lnTo>
                  <a:pt x="301546" y="174126"/>
                </a:lnTo>
                <a:lnTo>
                  <a:pt x="301546" y="127422"/>
                </a:lnTo>
                <a:lnTo>
                  <a:pt x="287247" y="82494"/>
                </a:lnTo>
                <a:lnTo>
                  <a:pt x="258649" y="42897"/>
                </a:lnTo>
                <a:lnTo>
                  <a:pt x="219052" y="14299"/>
                </a:lnTo>
                <a:lnTo>
                  <a:pt x="174125" y="0"/>
                </a:lnTo>
                <a:close/>
              </a:path>
            </a:pathLst>
          </a:custGeom>
          <a:solidFill>
            <a:srgbClr val="ECB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663098" y="6261921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651" y="42896"/>
                </a:moveTo>
                <a:lnTo>
                  <a:pt x="287249" y="82494"/>
                </a:lnTo>
                <a:lnTo>
                  <a:pt x="301548" y="127421"/>
                </a:lnTo>
                <a:lnTo>
                  <a:pt x="301548" y="174126"/>
                </a:lnTo>
                <a:lnTo>
                  <a:pt x="287249" y="219054"/>
                </a:lnTo>
                <a:lnTo>
                  <a:pt x="258651" y="258651"/>
                </a:lnTo>
                <a:lnTo>
                  <a:pt x="219054" y="287249"/>
                </a:lnTo>
                <a:lnTo>
                  <a:pt x="174126" y="301548"/>
                </a:lnTo>
                <a:lnTo>
                  <a:pt x="127421" y="301548"/>
                </a:lnTo>
                <a:lnTo>
                  <a:pt x="82494" y="287249"/>
                </a:lnTo>
                <a:lnTo>
                  <a:pt x="42896" y="258651"/>
                </a:lnTo>
                <a:lnTo>
                  <a:pt x="14298" y="219054"/>
                </a:lnTo>
                <a:lnTo>
                  <a:pt x="0" y="174126"/>
                </a:lnTo>
                <a:lnTo>
                  <a:pt x="0" y="127421"/>
                </a:lnTo>
                <a:lnTo>
                  <a:pt x="14298" y="82494"/>
                </a:lnTo>
                <a:lnTo>
                  <a:pt x="42896" y="42896"/>
                </a:lnTo>
                <a:lnTo>
                  <a:pt x="82494" y="14298"/>
                </a:lnTo>
                <a:lnTo>
                  <a:pt x="127421" y="0"/>
                </a:lnTo>
                <a:lnTo>
                  <a:pt x="174126" y="0"/>
                </a:lnTo>
                <a:lnTo>
                  <a:pt x="219054" y="14298"/>
                </a:lnTo>
                <a:lnTo>
                  <a:pt x="258651" y="42896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129767" y="5470188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24" y="0"/>
                </a:moveTo>
                <a:lnTo>
                  <a:pt x="127417" y="0"/>
                </a:lnTo>
                <a:lnTo>
                  <a:pt x="82487" y="14299"/>
                </a:lnTo>
                <a:lnTo>
                  <a:pt x="42889" y="42897"/>
                </a:lnTo>
                <a:lnTo>
                  <a:pt x="14296" y="82494"/>
                </a:lnTo>
                <a:lnTo>
                  <a:pt x="0" y="127422"/>
                </a:lnTo>
                <a:lnTo>
                  <a:pt x="0" y="174126"/>
                </a:lnTo>
                <a:lnTo>
                  <a:pt x="14296" y="219054"/>
                </a:lnTo>
                <a:lnTo>
                  <a:pt x="42889" y="258651"/>
                </a:lnTo>
                <a:lnTo>
                  <a:pt x="82487" y="287249"/>
                </a:lnTo>
                <a:lnTo>
                  <a:pt x="127417" y="301548"/>
                </a:lnTo>
                <a:lnTo>
                  <a:pt x="174124" y="301548"/>
                </a:lnTo>
                <a:lnTo>
                  <a:pt x="219054" y="287249"/>
                </a:lnTo>
                <a:lnTo>
                  <a:pt x="258652" y="258651"/>
                </a:lnTo>
                <a:lnTo>
                  <a:pt x="287250" y="219054"/>
                </a:lnTo>
                <a:lnTo>
                  <a:pt x="301549" y="174126"/>
                </a:lnTo>
                <a:lnTo>
                  <a:pt x="301549" y="127422"/>
                </a:lnTo>
                <a:lnTo>
                  <a:pt x="287250" y="82494"/>
                </a:lnTo>
                <a:lnTo>
                  <a:pt x="258652" y="42897"/>
                </a:lnTo>
                <a:lnTo>
                  <a:pt x="219054" y="14299"/>
                </a:lnTo>
                <a:lnTo>
                  <a:pt x="174124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129764" y="5470188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651" y="42896"/>
                </a:moveTo>
                <a:lnTo>
                  <a:pt x="287249" y="82494"/>
                </a:lnTo>
                <a:lnTo>
                  <a:pt x="301548" y="127421"/>
                </a:lnTo>
                <a:lnTo>
                  <a:pt x="301548" y="174126"/>
                </a:lnTo>
                <a:lnTo>
                  <a:pt x="287249" y="219054"/>
                </a:lnTo>
                <a:lnTo>
                  <a:pt x="258651" y="258651"/>
                </a:lnTo>
                <a:lnTo>
                  <a:pt x="219054" y="287249"/>
                </a:lnTo>
                <a:lnTo>
                  <a:pt x="174126" y="301548"/>
                </a:lnTo>
                <a:lnTo>
                  <a:pt x="127421" y="301548"/>
                </a:lnTo>
                <a:lnTo>
                  <a:pt x="82494" y="287249"/>
                </a:lnTo>
                <a:lnTo>
                  <a:pt x="42896" y="258651"/>
                </a:lnTo>
                <a:lnTo>
                  <a:pt x="14298" y="219054"/>
                </a:lnTo>
                <a:lnTo>
                  <a:pt x="0" y="174126"/>
                </a:lnTo>
                <a:lnTo>
                  <a:pt x="0" y="127421"/>
                </a:lnTo>
                <a:lnTo>
                  <a:pt x="14298" y="82494"/>
                </a:lnTo>
                <a:lnTo>
                  <a:pt x="42896" y="42896"/>
                </a:lnTo>
                <a:lnTo>
                  <a:pt x="82494" y="14298"/>
                </a:lnTo>
                <a:lnTo>
                  <a:pt x="127421" y="0"/>
                </a:lnTo>
                <a:lnTo>
                  <a:pt x="174126" y="0"/>
                </a:lnTo>
                <a:lnTo>
                  <a:pt x="219054" y="14298"/>
                </a:lnTo>
                <a:lnTo>
                  <a:pt x="258651" y="42896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698611" y="6294434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25" y="0"/>
                </a:moveTo>
                <a:lnTo>
                  <a:pt x="127421" y="0"/>
                </a:lnTo>
                <a:lnTo>
                  <a:pt x="82494" y="14299"/>
                </a:lnTo>
                <a:lnTo>
                  <a:pt x="42897" y="42897"/>
                </a:lnTo>
                <a:lnTo>
                  <a:pt x="14299" y="82494"/>
                </a:lnTo>
                <a:lnTo>
                  <a:pt x="0" y="127422"/>
                </a:lnTo>
                <a:lnTo>
                  <a:pt x="0" y="174126"/>
                </a:lnTo>
                <a:lnTo>
                  <a:pt x="14299" y="219054"/>
                </a:lnTo>
                <a:lnTo>
                  <a:pt x="42897" y="258651"/>
                </a:lnTo>
                <a:lnTo>
                  <a:pt x="82494" y="287249"/>
                </a:lnTo>
                <a:lnTo>
                  <a:pt x="127421" y="301548"/>
                </a:lnTo>
                <a:lnTo>
                  <a:pt x="174125" y="301548"/>
                </a:lnTo>
                <a:lnTo>
                  <a:pt x="219052" y="287249"/>
                </a:lnTo>
                <a:lnTo>
                  <a:pt x="258649" y="258651"/>
                </a:lnTo>
                <a:lnTo>
                  <a:pt x="287247" y="219054"/>
                </a:lnTo>
                <a:lnTo>
                  <a:pt x="301546" y="174126"/>
                </a:lnTo>
                <a:lnTo>
                  <a:pt x="301546" y="127422"/>
                </a:lnTo>
                <a:lnTo>
                  <a:pt x="287247" y="82494"/>
                </a:lnTo>
                <a:lnTo>
                  <a:pt x="258649" y="42897"/>
                </a:lnTo>
                <a:lnTo>
                  <a:pt x="219052" y="14299"/>
                </a:lnTo>
                <a:lnTo>
                  <a:pt x="17412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698605" y="6294434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651" y="42896"/>
                </a:moveTo>
                <a:lnTo>
                  <a:pt x="287249" y="82494"/>
                </a:lnTo>
                <a:lnTo>
                  <a:pt x="301548" y="127421"/>
                </a:lnTo>
                <a:lnTo>
                  <a:pt x="301548" y="174126"/>
                </a:lnTo>
                <a:lnTo>
                  <a:pt x="287249" y="219054"/>
                </a:lnTo>
                <a:lnTo>
                  <a:pt x="258651" y="258651"/>
                </a:lnTo>
                <a:lnTo>
                  <a:pt x="219054" y="287249"/>
                </a:lnTo>
                <a:lnTo>
                  <a:pt x="174126" y="301548"/>
                </a:lnTo>
                <a:lnTo>
                  <a:pt x="127421" y="301548"/>
                </a:lnTo>
                <a:lnTo>
                  <a:pt x="82494" y="287249"/>
                </a:lnTo>
                <a:lnTo>
                  <a:pt x="42896" y="258651"/>
                </a:lnTo>
                <a:lnTo>
                  <a:pt x="14298" y="219054"/>
                </a:lnTo>
                <a:lnTo>
                  <a:pt x="0" y="174126"/>
                </a:lnTo>
                <a:lnTo>
                  <a:pt x="0" y="127421"/>
                </a:lnTo>
                <a:lnTo>
                  <a:pt x="14298" y="82494"/>
                </a:lnTo>
                <a:lnTo>
                  <a:pt x="42896" y="42896"/>
                </a:lnTo>
                <a:lnTo>
                  <a:pt x="82494" y="14298"/>
                </a:lnTo>
                <a:lnTo>
                  <a:pt x="127421" y="0"/>
                </a:lnTo>
                <a:lnTo>
                  <a:pt x="174126" y="0"/>
                </a:lnTo>
                <a:lnTo>
                  <a:pt x="219054" y="14298"/>
                </a:lnTo>
                <a:lnTo>
                  <a:pt x="258651" y="42896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894067" y="5756877"/>
            <a:ext cx="306705" cy="520065"/>
          </a:xfrm>
          <a:custGeom>
            <a:avLst/>
            <a:gdLst/>
            <a:ahLst/>
            <a:cxnLst/>
            <a:rect l="l" t="t" r="r" b="b"/>
            <a:pathLst>
              <a:path w="306705" h="520064">
                <a:moveTo>
                  <a:pt x="0" y="519758"/>
                </a:moveTo>
                <a:lnTo>
                  <a:pt x="306356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70148" y="5750805"/>
            <a:ext cx="389890" cy="564515"/>
          </a:xfrm>
          <a:custGeom>
            <a:avLst/>
            <a:gdLst/>
            <a:ahLst/>
            <a:cxnLst/>
            <a:rect l="l" t="t" r="r" b="b"/>
            <a:pathLst>
              <a:path w="389890" h="564514">
                <a:moveTo>
                  <a:pt x="0" y="0"/>
                </a:moveTo>
                <a:lnTo>
                  <a:pt x="389544" y="564441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71437" y="6417643"/>
            <a:ext cx="720725" cy="22860"/>
          </a:xfrm>
          <a:custGeom>
            <a:avLst/>
            <a:gdLst/>
            <a:ahLst/>
            <a:cxnLst/>
            <a:rect l="l" t="t" r="r" b="b"/>
            <a:pathLst>
              <a:path w="720725" h="22860">
                <a:moveTo>
                  <a:pt x="0" y="0"/>
                </a:moveTo>
                <a:lnTo>
                  <a:pt x="720224" y="22613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2280119" y="7301183"/>
            <a:ext cx="2100580" cy="377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50" b="1" spc="10" dirty="0">
                <a:latin typeface="Arial"/>
                <a:cs typeface="Arial"/>
              </a:rPr>
              <a:t>Shard</a:t>
            </a:r>
            <a:r>
              <a:rPr sz="2450" b="1" spc="-80" dirty="0">
                <a:latin typeface="Arial"/>
                <a:cs typeface="Arial"/>
              </a:rPr>
              <a:t> </a:t>
            </a:r>
            <a:r>
              <a:rPr sz="2450" b="1" spc="10" dirty="0">
                <a:latin typeface="Arial"/>
                <a:cs typeface="Arial"/>
              </a:rPr>
              <a:t>1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628379" y="6912474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1" y="0"/>
                </a:lnTo>
                <a:lnTo>
                  <a:pt x="228841" y="228842"/>
                </a:lnTo>
                <a:lnTo>
                  <a:pt x="0" y="228842"/>
                </a:lnTo>
                <a:lnTo>
                  <a:pt x="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628379" y="6912474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2" y="0"/>
                </a:lnTo>
                <a:lnTo>
                  <a:pt x="228842" y="228842"/>
                </a:lnTo>
                <a:lnTo>
                  <a:pt x="0" y="228842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401350" y="6912474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51" y="0"/>
                </a:lnTo>
                <a:lnTo>
                  <a:pt x="228851" y="228842"/>
                </a:lnTo>
                <a:lnTo>
                  <a:pt x="0" y="228842"/>
                </a:lnTo>
                <a:lnTo>
                  <a:pt x="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401350" y="6912474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2" y="0"/>
                </a:lnTo>
                <a:lnTo>
                  <a:pt x="228842" y="228842"/>
                </a:lnTo>
                <a:lnTo>
                  <a:pt x="0" y="228842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159076" y="6912474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1" y="0"/>
                </a:lnTo>
                <a:lnTo>
                  <a:pt x="228841" y="228842"/>
                </a:lnTo>
                <a:lnTo>
                  <a:pt x="0" y="228842"/>
                </a:lnTo>
                <a:lnTo>
                  <a:pt x="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159076" y="6912474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2" y="0"/>
                </a:lnTo>
                <a:lnTo>
                  <a:pt x="228842" y="228842"/>
                </a:lnTo>
                <a:lnTo>
                  <a:pt x="0" y="228842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957616" y="7026895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0" y="0"/>
                </a:lnTo>
                <a:lnTo>
                  <a:pt x="380415" y="0"/>
                </a:lnTo>
                <a:lnTo>
                  <a:pt x="433264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867566" y="6976636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5">
                <a:moveTo>
                  <a:pt x="100520" y="0"/>
                </a:moveTo>
                <a:lnTo>
                  <a:pt x="0" y="50260"/>
                </a:lnTo>
                <a:lnTo>
                  <a:pt x="10052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730597" y="7026895"/>
            <a:ext cx="418465" cy="0"/>
          </a:xfrm>
          <a:custGeom>
            <a:avLst/>
            <a:gdLst/>
            <a:ahLst/>
            <a:cxnLst/>
            <a:rect l="l" t="t" r="r" b="b"/>
            <a:pathLst>
              <a:path w="418465">
                <a:moveTo>
                  <a:pt x="0" y="0"/>
                </a:moveTo>
                <a:lnTo>
                  <a:pt x="0" y="0"/>
                </a:lnTo>
                <a:lnTo>
                  <a:pt x="367064" y="0"/>
                </a:lnTo>
                <a:lnTo>
                  <a:pt x="418006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640548" y="6976636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5">
                <a:moveTo>
                  <a:pt x="100520" y="0"/>
                </a:moveTo>
                <a:lnTo>
                  <a:pt x="0" y="50260"/>
                </a:lnTo>
                <a:lnTo>
                  <a:pt x="10052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275343" y="7024126"/>
            <a:ext cx="342900" cy="2540"/>
          </a:xfrm>
          <a:custGeom>
            <a:avLst/>
            <a:gdLst/>
            <a:ahLst/>
            <a:cxnLst/>
            <a:rect l="l" t="t" r="r" b="b"/>
            <a:pathLst>
              <a:path w="342900" h="2540">
                <a:moveTo>
                  <a:pt x="0" y="0"/>
                </a:moveTo>
                <a:lnTo>
                  <a:pt x="342566" y="2029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668957" y="4490584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25" y="0"/>
                </a:moveTo>
                <a:lnTo>
                  <a:pt x="127421" y="0"/>
                </a:lnTo>
                <a:lnTo>
                  <a:pt x="82494" y="14299"/>
                </a:lnTo>
                <a:lnTo>
                  <a:pt x="42897" y="42897"/>
                </a:lnTo>
                <a:lnTo>
                  <a:pt x="14299" y="82494"/>
                </a:lnTo>
                <a:lnTo>
                  <a:pt x="0" y="127421"/>
                </a:lnTo>
                <a:lnTo>
                  <a:pt x="0" y="174126"/>
                </a:lnTo>
                <a:lnTo>
                  <a:pt x="14299" y="219053"/>
                </a:lnTo>
                <a:lnTo>
                  <a:pt x="42897" y="258650"/>
                </a:lnTo>
                <a:lnTo>
                  <a:pt x="82494" y="287248"/>
                </a:lnTo>
                <a:lnTo>
                  <a:pt x="127421" y="301547"/>
                </a:lnTo>
                <a:lnTo>
                  <a:pt x="174125" y="301547"/>
                </a:lnTo>
                <a:lnTo>
                  <a:pt x="219052" y="287248"/>
                </a:lnTo>
                <a:lnTo>
                  <a:pt x="258649" y="258650"/>
                </a:lnTo>
                <a:lnTo>
                  <a:pt x="287247" y="219053"/>
                </a:lnTo>
                <a:lnTo>
                  <a:pt x="301546" y="174126"/>
                </a:lnTo>
                <a:lnTo>
                  <a:pt x="301546" y="127421"/>
                </a:lnTo>
                <a:lnTo>
                  <a:pt x="287247" y="82494"/>
                </a:lnTo>
                <a:lnTo>
                  <a:pt x="258649" y="42897"/>
                </a:lnTo>
                <a:lnTo>
                  <a:pt x="219052" y="14299"/>
                </a:lnTo>
                <a:lnTo>
                  <a:pt x="17412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668951" y="4490584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651" y="42896"/>
                </a:moveTo>
                <a:lnTo>
                  <a:pt x="287249" y="82494"/>
                </a:lnTo>
                <a:lnTo>
                  <a:pt x="301548" y="127421"/>
                </a:lnTo>
                <a:lnTo>
                  <a:pt x="301548" y="174126"/>
                </a:lnTo>
                <a:lnTo>
                  <a:pt x="287249" y="219054"/>
                </a:lnTo>
                <a:lnTo>
                  <a:pt x="258651" y="258651"/>
                </a:lnTo>
                <a:lnTo>
                  <a:pt x="219054" y="287249"/>
                </a:lnTo>
                <a:lnTo>
                  <a:pt x="174126" y="301548"/>
                </a:lnTo>
                <a:lnTo>
                  <a:pt x="127421" y="301548"/>
                </a:lnTo>
                <a:lnTo>
                  <a:pt x="82494" y="287249"/>
                </a:lnTo>
                <a:lnTo>
                  <a:pt x="42896" y="258651"/>
                </a:lnTo>
                <a:lnTo>
                  <a:pt x="14298" y="219054"/>
                </a:lnTo>
                <a:lnTo>
                  <a:pt x="0" y="174126"/>
                </a:lnTo>
                <a:lnTo>
                  <a:pt x="0" y="127421"/>
                </a:lnTo>
                <a:lnTo>
                  <a:pt x="14298" y="82494"/>
                </a:lnTo>
                <a:lnTo>
                  <a:pt x="42896" y="42896"/>
                </a:lnTo>
                <a:lnTo>
                  <a:pt x="82494" y="14298"/>
                </a:lnTo>
                <a:lnTo>
                  <a:pt x="127421" y="0"/>
                </a:lnTo>
                <a:lnTo>
                  <a:pt x="174126" y="0"/>
                </a:lnTo>
                <a:lnTo>
                  <a:pt x="219054" y="14298"/>
                </a:lnTo>
                <a:lnTo>
                  <a:pt x="258651" y="42896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7337557" y="7301183"/>
            <a:ext cx="2100580" cy="377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50" b="1" spc="10" dirty="0">
                <a:latin typeface="Arial"/>
                <a:cs typeface="Arial"/>
              </a:rPr>
              <a:t>Shard</a:t>
            </a:r>
            <a:r>
              <a:rPr sz="2450" b="1" spc="-80" dirty="0">
                <a:latin typeface="Arial"/>
                <a:cs typeface="Arial"/>
              </a:rPr>
              <a:t> </a:t>
            </a:r>
            <a:r>
              <a:rPr sz="2450" b="1" spc="10" dirty="0">
                <a:latin typeface="Arial"/>
                <a:cs typeface="Arial"/>
              </a:rPr>
              <a:t>3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7687084" y="6911629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1" y="0"/>
                </a:lnTo>
                <a:lnTo>
                  <a:pt x="228841" y="228843"/>
                </a:lnTo>
                <a:lnTo>
                  <a:pt x="0" y="228843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687084" y="6911629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2" y="0"/>
                </a:lnTo>
                <a:lnTo>
                  <a:pt x="228842" y="228842"/>
                </a:lnTo>
                <a:lnTo>
                  <a:pt x="0" y="228842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460065" y="6911629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1" y="0"/>
                </a:lnTo>
                <a:lnTo>
                  <a:pt x="228841" y="228843"/>
                </a:lnTo>
                <a:lnTo>
                  <a:pt x="0" y="228843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460067" y="6911629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2" y="0"/>
                </a:lnTo>
                <a:lnTo>
                  <a:pt x="228842" y="228842"/>
                </a:lnTo>
                <a:lnTo>
                  <a:pt x="0" y="228842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17782" y="6911629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51" y="0"/>
                </a:lnTo>
                <a:lnTo>
                  <a:pt x="228851" y="228843"/>
                </a:lnTo>
                <a:lnTo>
                  <a:pt x="0" y="228843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217782" y="6911629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2" y="0"/>
                </a:lnTo>
                <a:lnTo>
                  <a:pt x="228842" y="228842"/>
                </a:lnTo>
                <a:lnTo>
                  <a:pt x="0" y="228842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016331" y="7026050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0" y="0"/>
                </a:lnTo>
                <a:lnTo>
                  <a:pt x="380415" y="0"/>
                </a:lnTo>
                <a:lnTo>
                  <a:pt x="433264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26280" y="6975790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5">
                <a:moveTo>
                  <a:pt x="100520" y="0"/>
                </a:moveTo>
                <a:lnTo>
                  <a:pt x="0" y="50260"/>
                </a:lnTo>
                <a:lnTo>
                  <a:pt x="10052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789312" y="7026050"/>
            <a:ext cx="418465" cy="0"/>
          </a:xfrm>
          <a:custGeom>
            <a:avLst/>
            <a:gdLst/>
            <a:ahLst/>
            <a:cxnLst/>
            <a:rect l="l" t="t" r="r" b="b"/>
            <a:pathLst>
              <a:path w="418465">
                <a:moveTo>
                  <a:pt x="0" y="0"/>
                </a:moveTo>
                <a:lnTo>
                  <a:pt x="0" y="0"/>
                </a:lnTo>
                <a:lnTo>
                  <a:pt x="367064" y="0"/>
                </a:lnTo>
                <a:lnTo>
                  <a:pt x="418006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699263" y="6975790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5">
                <a:moveTo>
                  <a:pt x="100520" y="0"/>
                </a:moveTo>
                <a:lnTo>
                  <a:pt x="0" y="50260"/>
                </a:lnTo>
                <a:lnTo>
                  <a:pt x="10052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334048" y="7023281"/>
            <a:ext cx="342900" cy="2540"/>
          </a:xfrm>
          <a:custGeom>
            <a:avLst/>
            <a:gdLst/>
            <a:ahLst/>
            <a:cxnLst/>
            <a:rect l="l" t="t" r="r" b="b"/>
            <a:pathLst>
              <a:path w="342900" h="2540">
                <a:moveTo>
                  <a:pt x="0" y="0"/>
                </a:moveTo>
                <a:lnTo>
                  <a:pt x="342566" y="2029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4814074" y="7322125"/>
            <a:ext cx="2100580" cy="377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50" b="1" spc="10" dirty="0">
                <a:latin typeface="Arial"/>
                <a:cs typeface="Arial"/>
              </a:rPr>
              <a:t>Shard</a:t>
            </a:r>
            <a:r>
              <a:rPr sz="2450" b="1" spc="-80" dirty="0">
                <a:latin typeface="Arial"/>
                <a:cs typeface="Arial"/>
              </a:rPr>
              <a:t> </a:t>
            </a:r>
            <a:r>
              <a:rPr sz="2450" b="1" spc="10" dirty="0">
                <a:latin typeface="Arial"/>
                <a:cs typeface="Arial"/>
              </a:rPr>
              <a:t>2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5034547" y="6911629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1" y="0"/>
                </a:lnTo>
                <a:lnTo>
                  <a:pt x="228841" y="228843"/>
                </a:lnTo>
                <a:lnTo>
                  <a:pt x="0" y="2288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034547" y="6911629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2" y="0"/>
                </a:lnTo>
                <a:lnTo>
                  <a:pt x="228842" y="228842"/>
                </a:lnTo>
                <a:lnTo>
                  <a:pt x="0" y="228842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807529" y="6911629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1" y="0"/>
                </a:lnTo>
                <a:lnTo>
                  <a:pt x="228841" y="228843"/>
                </a:lnTo>
                <a:lnTo>
                  <a:pt x="0" y="2288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807529" y="6911629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2" y="0"/>
                </a:lnTo>
                <a:lnTo>
                  <a:pt x="228842" y="228842"/>
                </a:lnTo>
                <a:lnTo>
                  <a:pt x="0" y="228842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565255" y="6911629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1" y="0"/>
                </a:lnTo>
                <a:lnTo>
                  <a:pt x="228841" y="228843"/>
                </a:lnTo>
                <a:lnTo>
                  <a:pt x="0" y="2288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565255" y="6911629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2" y="0"/>
                </a:lnTo>
                <a:lnTo>
                  <a:pt x="228842" y="228842"/>
                </a:lnTo>
                <a:lnTo>
                  <a:pt x="0" y="228842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363793" y="7026050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0" y="0"/>
                </a:lnTo>
                <a:lnTo>
                  <a:pt x="380414" y="0"/>
                </a:lnTo>
                <a:lnTo>
                  <a:pt x="433263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273743" y="6975790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5">
                <a:moveTo>
                  <a:pt x="100520" y="0"/>
                </a:moveTo>
                <a:lnTo>
                  <a:pt x="0" y="50260"/>
                </a:lnTo>
                <a:lnTo>
                  <a:pt x="10052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6136776" y="7026050"/>
            <a:ext cx="418465" cy="0"/>
          </a:xfrm>
          <a:custGeom>
            <a:avLst/>
            <a:gdLst/>
            <a:ahLst/>
            <a:cxnLst/>
            <a:rect l="l" t="t" r="r" b="b"/>
            <a:pathLst>
              <a:path w="418465">
                <a:moveTo>
                  <a:pt x="0" y="0"/>
                </a:moveTo>
                <a:lnTo>
                  <a:pt x="0" y="0"/>
                </a:lnTo>
                <a:lnTo>
                  <a:pt x="367064" y="0"/>
                </a:lnTo>
                <a:lnTo>
                  <a:pt x="418006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046725" y="6975790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5">
                <a:moveTo>
                  <a:pt x="100520" y="0"/>
                </a:moveTo>
                <a:lnTo>
                  <a:pt x="0" y="50260"/>
                </a:lnTo>
                <a:lnTo>
                  <a:pt x="10052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681511" y="7023281"/>
            <a:ext cx="342900" cy="2540"/>
          </a:xfrm>
          <a:custGeom>
            <a:avLst/>
            <a:gdLst/>
            <a:ahLst/>
            <a:cxnLst/>
            <a:rect l="l" t="t" r="r" b="b"/>
            <a:pathLst>
              <a:path w="342900" h="2540">
                <a:moveTo>
                  <a:pt x="0" y="0"/>
                </a:moveTo>
                <a:lnTo>
                  <a:pt x="342566" y="2029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884721" y="4560247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32" y="0"/>
                </a:moveTo>
                <a:lnTo>
                  <a:pt x="127425" y="0"/>
                </a:lnTo>
                <a:lnTo>
                  <a:pt x="82495" y="14299"/>
                </a:lnTo>
                <a:lnTo>
                  <a:pt x="42897" y="42897"/>
                </a:lnTo>
                <a:lnTo>
                  <a:pt x="14299" y="82494"/>
                </a:lnTo>
                <a:lnTo>
                  <a:pt x="0" y="127421"/>
                </a:lnTo>
                <a:lnTo>
                  <a:pt x="0" y="174126"/>
                </a:lnTo>
                <a:lnTo>
                  <a:pt x="14299" y="219054"/>
                </a:lnTo>
                <a:lnTo>
                  <a:pt x="42897" y="258651"/>
                </a:lnTo>
                <a:lnTo>
                  <a:pt x="82495" y="287249"/>
                </a:lnTo>
                <a:lnTo>
                  <a:pt x="127425" y="301548"/>
                </a:lnTo>
                <a:lnTo>
                  <a:pt x="174132" y="301548"/>
                </a:lnTo>
                <a:lnTo>
                  <a:pt x="219061" y="287249"/>
                </a:lnTo>
                <a:lnTo>
                  <a:pt x="258660" y="258651"/>
                </a:lnTo>
                <a:lnTo>
                  <a:pt x="287258" y="219054"/>
                </a:lnTo>
                <a:lnTo>
                  <a:pt x="301557" y="174126"/>
                </a:lnTo>
                <a:lnTo>
                  <a:pt x="301557" y="127421"/>
                </a:lnTo>
                <a:lnTo>
                  <a:pt x="287258" y="82494"/>
                </a:lnTo>
                <a:lnTo>
                  <a:pt x="258660" y="42897"/>
                </a:lnTo>
                <a:lnTo>
                  <a:pt x="219061" y="14299"/>
                </a:lnTo>
                <a:lnTo>
                  <a:pt x="174132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884728" y="4560247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651" y="42896"/>
                </a:moveTo>
                <a:lnTo>
                  <a:pt x="287249" y="82494"/>
                </a:lnTo>
                <a:lnTo>
                  <a:pt x="301548" y="127421"/>
                </a:lnTo>
                <a:lnTo>
                  <a:pt x="301548" y="174126"/>
                </a:lnTo>
                <a:lnTo>
                  <a:pt x="287249" y="219054"/>
                </a:lnTo>
                <a:lnTo>
                  <a:pt x="258651" y="258651"/>
                </a:lnTo>
                <a:lnTo>
                  <a:pt x="219054" y="287249"/>
                </a:lnTo>
                <a:lnTo>
                  <a:pt x="174126" y="301548"/>
                </a:lnTo>
                <a:lnTo>
                  <a:pt x="127421" y="301548"/>
                </a:lnTo>
                <a:lnTo>
                  <a:pt x="82494" y="287249"/>
                </a:lnTo>
                <a:lnTo>
                  <a:pt x="42896" y="258651"/>
                </a:lnTo>
                <a:lnTo>
                  <a:pt x="14298" y="219054"/>
                </a:lnTo>
                <a:lnTo>
                  <a:pt x="0" y="174126"/>
                </a:lnTo>
                <a:lnTo>
                  <a:pt x="0" y="127421"/>
                </a:lnTo>
                <a:lnTo>
                  <a:pt x="14298" y="82494"/>
                </a:lnTo>
                <a:lnTo>
                  <a:pt x="42896" y="42896"/>
                </a:lnTo>
                <a:lnTo>
                  <a:pt x="82494" y="14298"/>
                </a:lnTo>
                <a:lnTo>
                  <a:pt x="127421" y="0"/>
                </a:lnTo>
                <a:lnTo>
                  <a:pt x="174126" y="0"/>
                </a:lnTo>
                <a:lnTo>
                  <a:pt x="219054" y="14298"/>
                </a:lnTo>
                <a:lnTo>
                  <a:pt x="258651" y="42896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981247" y="4181099"/>
            <a:ext cx="835660" cy="1036319"/>
          </a:xfrm>
          <a:custGeom>
            <a:avLst/>
            <a:gdLst/>
            <a:ahLst/>
            <a:cxnLst/>
            <a:rect l="l" t="t" r="r" b="b"/>
            <a:pathLst>
              <a:path w="835659" h="1036320">
                <a:moveTo>
                  <a:pt x="0" y="1035776"/>
                </a:moveTo>
                <a:lnTo>
                  <a:pt x="9859" y="1023550"/>
                </a:lnTo>
                <a:lnTo>
                  <a:pt x="835310" y="0"/>
                </a:lnTo>
              </a:path>
            </a:pathLst>
          </a:custGeom>
          <a:ln w="3141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904340" y="5161267"/>
            <a:ext cx="140970" cy="151130"/>
          </a:xfrm>
          <a:custGeom>
            <a:avLst/>
            <a:gdLst/>
            <a:ahLst/>
            <a:cxnLst/>
            <a:rect l="l" t="t" r="r" b="b"/>
            <a:pathLst>
              <a:path w="140969" h="151129">
                <a:moveTo>
                  <a:pt x="32962" y="0"/>
                </a:moveTo>
                <a:lnTo>
                  <a:pt x="0" y="150972"/>
                </a:lnTo>
                <a:lnTo>
                  <a:pt x="140550" y="86765"/>
                </a:lnTo>
                <a:lnTo>
                  <a:pt x="32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7704038" y="2840586"/>
            <a:ext cx="152717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b="1" spc="-125" dirty="0">
                <a:latin typeface="Arial"/>
                <a:cs typeface="Arial"/>
              </a:rPr>
              <a:t>V</a:t>
            </a:r>
            <a:r>
              <a:rPr sz="2450" b="1" spc="10" dirty="0">
                <a:latin typeface="Arial"/>
                <a:cs typeface="Arial"/>
              </a:rPr>
              <a:t>alidators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274914" y="6784993"/>
            <a:ext cx="888365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3185">
              <a:lnSpc>
                <a:spcPct val="100499"/>
              </a:lnSpc>
            </a:pPr>
            <a:r>
              <a:rPr sz="2050" spc="-5" dirty="0">
                <a:latin typeface="Arial"/>
                <a:cs typeface="Arial"/>
              </a:rPr>
              <a:t>Shard  </a:t>
            </a:r>
            <a:r>
              <a:rPr sz="2050" spc="10" dirty="0">
                <a:latin typeface="Arial"/>
                <a:cs typeface="Arial"/>
              </a:rPr>
              <a:t>ledgers</a:t>
            </a:r>
            <a:endParaRPr sz="205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5620151" y="8887924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772" y="0"/>
                </a:moveTo>
                <a:lnTo>
                  <a:pt x="0" y="261772"/>
                </a:lnTo>
                <a:lnTo>
                  <a:pt x="261772" y="523544"/>
                </a:lnTo>
                <a:lnTo>
                  <a:pt x="523544" y="261772"/>
                </a:lnTo>
                <a:lnTo>
                  <a:pt x="261772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620151" y="8887924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772" y="0"/>
                </a:moveTo>
                <a:lnTo>
                  <a:pt x="523544" y="261772"/>
                </a:lnTo>
                <a:lnTo>
                  <a:pt x="261772" y="523544"/>
                </a:lnTo>
                <a:lnTo>
                  <a:pt x="0" y="261772"/>
                </a:lnTo>
                <a:lnTo>
                  <a:pt x="261772" y="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594188" y="7897751"/>
            <a:ext cx="1739900" cy="1231265"/>
          </a:xfrm>
          <a:custGeom>
            <a:avLst/>
            <a:gdLst/>
            <a:ahLst/>
            <a:cxnLst/>
            <a:rect l="l" t="t" r="r" b="b"/>
            <a:pathLst>
              <a:path w="1739900" h="1231265">
                <a:moveTo>
                  <a:pt x="1739798" y="1231042"/>
                </a:moveTo>
                <a:lnTo>
                  <a:pt x="1673180" y="1222070"/>
                </a:lnTo>
                <a:lnTo>
                  <a:pt x="1622761" y="1213895"/>
                </a:lnTo>
                <a:lnTo>
                  <a:pt x="1572925" y="1204824"/>
                </a:lnTo>
                <a:lnTo>
                  <a:pt x="1523673" y="1194856"/>
                </a:lnTo>
                <a:lnTo>
                  <a:pt x="1475006" y="1183991"/>
                </a:lnTo>
                <a:lnTo>
                  <a:pt x="1426922" y="1172229"/>
                </a:lnTo>
                <a:lnTo>
                  <a:pt x="1379421" y="1159570"/>
                </a:lnTo>
                <a:lnTo>
                  <a:pt x="1332505" y="1146015"/>
                </a:lnTo>
                <a:lnTo>
                  <a:pt x="1286173" y="1131563"/>
                </a:lnTo>
                <a:lnTo>
                  <a:pt x="1240424" y="1116215"/>
                </a:lnTo>
                <a:lnTo>
                  <a:pt x="1195260" y="1099969"/>
                </a:lnTo>
                <a:lnTo>
                  <a:pt x="1150679" y="1082827"/>
                </a:lnTo>
                <a:lnTo>
                  <a:pt x="1106682" y="1064788"/>
                </a:lnTo>
                <a:lnTo>
                  <a:pt x="1063269" y="1045853"/>
                </a:lnTo>
                <a:lnTo>
                  <a:pt x="1020440" y="1026020"/>
                </a:lnTo>
                <a:lnTo>
                  <a:pt x="978195" y="1005291"/>
                </a:lnTo>
                <a:lnTo>
                  <a:pt x="936533" y="983665"/>
                </a:lnTo>
                <a:lnTo>
                  <a:pt x="895456" y="961143"/>
                </a:lnTo>
                <a:lnTo>
                  <a:pt x="854962" y="937724"/>
                </a:lnTo>
                <a:lnTo>
                  <a:pt x="815053" y="913408"/>
                </a:lnTo>
                <a:lnTo>
                  <a:pt x="775727" y="888195"/>
                </a:lnTo>
                <a:lnTo>
                  <a:pt x="736985" y="862085"/>
                </a:lnTo>
                <a:lnTo>
                  <a:pt x="698827" y="835079"/>
                </a:lnTo>
                <a:lnTo>
                  <a:pt x="661252" y="807176"/>
                </a:lnTo>
                <a:lnTo>
                  <a:pt x="624262" y="778377"/>
                </a:lnTo>
                <a:lnTo>
                  <a:pt x="587855" y="748680"/>
                </a:lnTo>
                <a:lnTo>
                  <a:pt x="552033" y="718087"/>
                </a:lnTo>
                <a:lnTo>
                  <a:pt x="516794" y="686597"/>
                </a:lnTo>
                <a:lnTo>
                  <a:pt x="482139" y="654210"/>
                </a:lnTo>
                <a:lnTo>
                  <a:pt x="448068" y="620927"/>
                </a:lnTo>
                <a:lnTo>
                  <a:pt x="414581" y="586747"/>
                </a:lnTo>
                <a:lnTo>
                  <a:pt x="381677" y="551670"/>
                </a:lnTo>
                <a:lnTo>
                  <a:pt x="349358" y="515697"/>
                </a:lnTo>
                <a:lnTo>
                  <a:pt x="317622" y="478826"/>
                </a:lnTo>
                <a:lnTo>
                  <a:pt x="286471" y="441059"/>
                </a:lnTo>
                <a:lnTo>
                  <a:pt x="255903" y="402395"/>
                </a:lnTo>
                <a:lnTo>
                  <a:pt x="225919" y="362835"/>
                </a:lnTo>
                <a:lnTo>
                  <a:pt x="196519" y="322378"/>
                </a:lnTo>
                <a:lnTo>
                  <a:pt x="167702" y="281024"/>
                </a:lnTo>
                <a:lnTo>
                  <a:pt x="139470" y="238773"/>
                </a:lnTo>
                <a:lnTo>
                  <a:pt x="111822" y="195625"/>
                </a:lnTo>
                <a:lnTo>
                  <a:pt x="84757" y="151581"/>
                </a:lnTo>
                <a:lnTo>
                  <a:pt x="58276" y="106640"/>
                </a:lnTo>
                <a:lnTo>
                  <a:pt x="32379" y="60803"/>
                </a:lnTo>
                <a:lnTo>
                  <a:pt x="7066" y="14068"/>
                </a:ln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539199" y="7788275"/>
            <a:ext cx="123825" cy="154940"/>
          </a:xfrm>
          <a:custGeom>
            <a:avLst/>
            <a:gdLst/>
            <a:ahLst/>
            <a:cxnLst/>
            <a:rect l="l" t="t" r="r" b="b"/>
            <a:pathLst>
              <a:path w="123825" h="154940">
                <a:moveTo>
                  <a:pt x="0" y="0"/>
                </a:moveTo>
                <a:lnTo>
                  <a:pt x="282" y="154529"/>
                </a:lnTo>
                <a:lnTo>
                  <a:pt x="123797" y="924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310925" y="9058395"/>
            <a:ext cx="145415" cy="137795"/>
          </a:xfrm>
          <a:custGeom>
            <a:avLst/>
            <a:gdLst/>
            <a:ahLst/>
            <a:cxnLst/>
            <a:rect l="l" t="t" r="r" b="b"/>
            <a:pathLst>
              <a:path w="145415" h="137795">
                <a:moveTo>
                  <a:pt x="14900" y="0"/>
                </a:moveTo>
                <a:lnTo>
                  <a:pt x="0" y="137410"/>
                </a:lnTo>
                <a:lnTo>
                  <a:pt x="144854" y="83606"/>
                </a:lnTo>
                <a:lnTo>
                  <a:pt x="14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299671" y="7901945"/>
            <a:ext cx="1878330" cy="1301115"/>
          </a:xfrm>
          <a:custGeom>
            <a:avLst/>
            <a:gdLst/>
            <a:ahLst/>
            <a:cxnLst/>
            <a:rect l="l" t="t" r="r" b="b"/>
            <a:pathLst>
              <a:path w="1878330" h="1301115">
                <a:moveTo>
                  <a:pt x="0" y="1298655"/>
                </a:moveTo>
                <a:lnTo>
                  <a:pt x="50786" y="1300389"/>
                </a:lnTo>
                <a:lnTo>
                  <a:pt x="101010" y="1301046"/>
                </a:lnTo>
                <a:lnTo>
                  <a:pt x="150670" y="1300627"/>
                </a:lnTo>
                <a:lnTo>
                  <a:pt x="199767" y="1299132"/>
                </a:lnTo>
                <a:lnTo>
                  <a:pt x="248300" y="1296560"/>
                </a:lnTo>
                <a:lnTo>
                  <a:pt x="296270" y="1292911"/>
                </a:lnTo>
                <a:lnTo>
                  <a:pt x="343677" y="1288186"/>
                </a:lnTo>
                <a:lnTo>
                  <a:pt x="390521" y="1282385"/>
                </a:lnTo>
                <a:lnTo>
                  <a:pt x="436801" y="1275507"/>
                </a:lnTo>
                <a:lnTo>
                  <a:pt x="482518" y="1267552"/>
                </a:lnTo>
                <a:lnTo>
                  <a:pt x="527672" y="1258522"/>
                </a:lnTo>
                <a:lnTo>
                  <a:pt x="572262" y="1248415"/>
                </a:lnTo>
                <a:lnTo>
                  <a:pt x="616289" y="1237231"/>
                </a:lnTo>
                <a:lnTo>
                  <a:pt x="659753" y="1224971"/>
                </a:lnTo>
                <a:lnTo>
                  <a:pt x="702653" y="1211634"/>
                </a:lnTo>
                <a:lnTo>
                  <a:pt x="744990" y="1197221"/>
                </a:lnTo>
                <a:lnTo>
                  <a:pt x="786764" y="1181732"/>
                </a:lnTo>
                <a:lnTo>
                  <a:pt x="827974" y="1165166"/>
                </a:lnTo>
                <a:lnTo>
                  <a:pt x="868622" y="1147524"/>
                </a:lnTo>
                <a:lnTo>
                  <a:pt x="908705" y="1128805"/>
                </a:lnTo>
                <a:lnTo>
                  <a:pt x="948226" y="1109010"/>
                </a:lnTo>
                <a:lnTo>
                  <a:pt x="987183" y="1088138"/>
                </a:lnTo>
                <a:lnTo>
                  <a:pt x="1025577" y="1066190"/>
                </a:lnTo>
                <a:lnTo>
                  <a:pt x="1063408" y="1043165"/>
                </a:lnTo>
                <a:lnTo>
                  <a:pt x="1100675" y="1019064"/>
                </a:lnTo>
                <a:lnTo>
                  <a:pt x="1137379" y="993887"/>
                </a:lnTo>
                <a:lnTo>
                  <a:pt x="1173520" y="967633"/>
                </a:lnTo>
                <a:lnTo>
                  <a:pt x="1209097" y="940303"/>
                </a:lnTo>
                <a:lnTo>
                  <a:pt x="1244111" y="911896"/>
                </a:lnTo>
                <a:lnTo>
                  <a:pt x="1278562" y="882413"/>
                </a:lnTo>
                <a:lnTo>
                  <a:pt x="1312449" y="851853"/>
                </a:lnTo>
                <a:lnTo>
                  <a:pt x="1345773" y="820217"/>
                </a:lnTo>
                <a:lnTo>
                  <a:pt x="1378534" y="787504"/>
                </a:lnTo>
                <a:lnTo>
                  <a:pt x="1410731" y="753715"/>
                </a:lnTo>
                <a:lnTo>
                  <a:pt x="1442366" y="718850"/>
                </a:lnTo>
                <a:lnTo>
                  <a:pt x="1473436" y="682908"/>
                </a:lnTo>
                <a:lnTo>
                  <a:pt x="1503944" y="645889"/>
                </a:lnTo>
                <a:lnTo>
                  <a:pt x="1533888" y="607795"/>
                </a:lnTo>
                <a:lnTo>
                  <a:pt x="1563269" y="568623"/>
                </a:lnTo>
                <a:lnTo>
                  <a:pt x="1592087" y="528376"/>
                </a:lnTo>
                <a:lnTo>
                  <a:pt x="1620341" y="487051"/>
                </a:lnTo>
                <a:lnTo>
                  <a:pt x="1648032" y="444651"/>
                </a:lnTo>
                <a:lnTo>
                  <a:pt x="1675160" y="401174"/>
                </a:lnTo>
                <a:lnTo>
                  <a:pt x="1701724" y="356620"/>
                </a:lnTo>
                <a:lnTo>
                  <a:pt x="1727725" y="310990"/>
                </a:lnTo>
                <a:lnTo>
                  <a:pt x="1753163" y="264284"/>
                </a:lnTo>
                <a:lnTo>
                  <a:pt x="1778037" y="216501"/>
                </a:lnTo>
                <a:lnTo>
                  <a:pt x="1802348" y="167642"/>
                </a:lnTo>
                <a:lnTo>
                  <a:pt x="1826096" y="117706"/>
                </a:lnTo>
                <a:lnTo>
                  <a:pt x="1849280" y="66694"/>
                </a:lnTo>
                <a:lnTo>
                  <a:pt x="1871902" y="14606"/>
                </a:lnTo>
                <a:lnTo>
                  <a:pt x="1877773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107459" y="7788275"/>
            <a:ext cx="128270" cy="154305"/>
          </a:xfrm>
          <a:custGeom>
            <a:avLst/>
            <a:gdLst/>
            <a:ahLst/>
            <a:cxnLst/>
            <a:rect l="l" t="t" r="r" b="b"/>
            <a:pathLst>
              <a:path w="128269" h="154304">
                <a:moveTo>
                  <a:pt x="115671" y="0"/>
                </a:moveTo>
                <a:lnTo>
                  <a:pt x="0" y="102468"/>
                </a:lnTo>
                <a:lnTo>
                  <a:pt x="128247" y="154018"/>
                </a:lnTo>
                <a:lnTo>
                  <a:pt x="1156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5868395" y="7931719"/>
            <a:ext cx="7620" cy="669290"/>
          </a:xfrm>
          <a:custGeom>
            <a:avLst/>
            <a:gdLst/>
            <a:ahLst/>
            <a:cxnLst/>
            <a:rect l="l" t="t" r="r" b="b"/>
            <a:pathLst>
              <a:path w="7619" h="669290">
                <a:moveTo>
                  <a:pt x="7435" y="669243"/>
                </a:moveTo>
                <a:lnTo>
                  <a:pt x="7260" y="653537"/>
                </a:lnTo>
                <a:lnTo>
                  <a:pt x="174" y="15705"/>
                </a:ln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799466" y="7809217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30" h="139065">
                <a:moveTo>
                  <a:pt x="67568" y="0"/>
                </a:moveTo>
                <a:lnTo>
                  <a:pt x="0" y="138974"/>
                </a:lnTo>
                <a:lnTo>
                  <a:pt x="138205" y="137439"/>
                </a:lnTo>
                <a:lnTo>
                  <a:pt x="67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806556" y="8584489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30" h="139065">
                <a:moveTo>
                  <a:pt x="138205" y="0"/>
                </a:moveTo>
                <a:lnTo>
                  <a:pt x="0" y="1536"/>
                </a:lnTo>
                <a:lnTo>
                  <a:pt x="70636" y="138974"/>
                </a:lnTo>
                <a:lnTo>
                  <a:pt x="138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14657010" y="9570552"/>
            <a:ext cx="2406650" cy="1007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50" b="1" spc="10" dirty="0">
                <a:latin typeface="Arial"/>
                <a:cs typeface="Arial"/>
              </a:rPr>
              <a:t>Client</a:t>
            </a:r>
            <a:endParaRPr sz="24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2050" spc="5" dirty="0">
                <a:latin typeface="Arial"/>
                <a:cs typeface="Arial"/>
              </a:rPr>
              <a:t>(</a:t>
            </a:r>
            <a:r>
              <a:rPr sz="2050" b="1" spc="5" dirty="0">
                <a:solidFill>
                  <a:srgbClr val="C00000"/>
                </a:solidFill>
                <a:latin typeface="Arial"/>
                <a:cs typeface="Arial"/>
              </a:rPr>
              <a:t>Atomix</a:t>
            </a:r>
            <a:r>
              <a:rPr sz="2050" spc="-95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coordinator)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7546975" y="8903554"/>
            <a:ext cx="735965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30"/>
              </a:lnSpc>
            </a:pPr>
            <a:r>
              <a:rPr sz="3675" spc="7" baseline="4535" dirty="0">
                <a:latin typeface="Arial"/>
                <a:cs typeface="Arial"/>
              </a:rPr>
              <a:t>tx</a:t>
            </a:r>
            <a:r>
              <a:rPr sz="1650" spc="-5" dirty="0">
                <a:latin typeface="Arial"/>
                <a:cs typeface="Arial"/>
              </a:rPr>
              <a:t>3,out</a:t>
            </a:r>
            <a:endParaRPr sz="16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5955399" y="8097296"/>
            <a:ext cx="607695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30"/>
              </a:lnSpc>
            </a:pPr>
            <a:r>
              <a:rPr sz="3675" spc="7" baseline="4535" dirty="0">
                <a:latin typeface="Arial"/>
                <a:cs typeface="Arial"/>
              </a:rPr>
              <a:t>tx</a:t>
            </a:r>
            <a:r>
              <a:rPr sz="1650" spc="-5" dirty="0">
                <a:latin typeface="Arial"/>
                <a:cs typeface="Arial"/>
              </a:rPr>
              <a:t>2,in</a:t>
            </a:r>
            <a:endParaRPr sz="16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3620393" y="8903554"/>
            <a:ext cx="607695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30"/>
              </a:lnSpc>
            </a:pPr>
            <a:r>
              <a:rPr sz="3675" spc="7" baseline="4535" dirty="0">
                <a:latin typeface="Arial"/>
                <a:cs typeface="Arial"/>
              </a:rPr>
              <a:t>tx</a:t>
            </a:r>
            <a:r>
              <a:rPr sz="1650" spc="-5" dirty="0">
                <a:latin typeface="Arial"/>
                <a:cs typeface="Arial"/>
              </a:rPr>
              <a:t>1,in</a:t>
            </a:r>
            <a:endParaRPr sz="16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6437060" y="1416546"/>
            <a:ext cx="3316604" cy="715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50" spc="-15" dirty="0">
                <a:latin typeface="Arial"/>
                <a:cs typeface="Arial"/>
              </a:rPr>
              <a:t>Epoch </a:t>
            </a:r>
            <a:r>
              <a:rPr sz="2450" spc="-25" dirty="0">
                <a:latin typeface="Arial"/>
                <a:cs typeface="Arial"/>
              </a:rPr>
              <a:t>randomness</a:t>
            </a:r>
            <a:r>
              <a:rPr sz="2450" spc="-65" dirty="0">
                <a:latin typeface="Arial"/>
                <a:cs typeface="Arial"/>
              </a:rPr>
              <a:t> </a:t>
            </a:r>
            <a:r>
              <a:rPr sz="2450" i="1" spc="-10" dirty="0">
                <a:latin typeface="Arial"/>
                <a:cs typeface="Arial"/>
              </a:rPr>
              <a:t>rnd</a:t>
            </a:r>
            <a:r>
              <a:rPr sz="2475" i="1" spc="-15" baseline="-6734" dirty="0">
                <a:latin typeface="Arial"/>
                <a:cs typeface="Arial"/>
              </a:rPr>
              <a:t>e</a:t>
            </a:r>
            <a:endParaRPr sz="2475" baseline="-6734" dirty="0">
              <a:latin typeface="Arial"/>
              <a:cs typeface="Arial"/>
            </a:endParaRPr>
          </a:p>
          <a:p>
            <a:pPr marL="19050" algn="ctr">
              <a:lnSpc>
                <a:spcPct val="100000"/>
              </a:lnSpc>
              <a:spcBef>
                <a:spcPts val="95"/>
              </a:spcBef>
            </a:pPr>
            <a:r>
              <a:rPr sz="2050" spc="-55" dirty="0">
                <a:latin typeface="Arial"/>
                <a:cs typeface="Arial"/>
              </a:rPr>
              <a:t>(</a:t>
            </a:r>
            <a:r>
              <a:rPr sz="2050" b="1" spc="-55" dirty="0">
                <a:solidFill>
                  <a:srgbClr val="C00000"/>
                </a:solidFill>
                <a:latin typeface="Arial"/>
                <a:cs typeface="Arial"/>
              </a:rPr>
              <a:t>RandHound</a:t>
            </a:r>
            <a:r>
              <a:rPr sz="2050" spc="-55" dirty="0">
                <a:latin typeface="Arial"/>
                <a:cs typeface="Arial"/>
              </a:rPr>
              <a:t>)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2356518" y="5303666"/>
            <a:ext cx="1950720" cy="1464945"/>
          </a:xfrm>
          <a:custGeom>
            <a:avLst/>
            <a:gdLst/>
            <a:ahLst/>
            <a:cxnLst/>
            <a:rect l="l" t="t" r="r" b="b"/>
            <a:pathLst>
              <a:path w="1950719" h="1464945">
                <a:moveTo>
                  <a:pt x="975109" y="0"/>
                </a:moveTo>
                <a:lnTo>
                  <a:pt x="1950218" y="559366"/>
                </a:lnTo>
                <a:lnTo>
                  <a:pt x="1577759" y="1464439"/>
                </a:lnTo>
                <a:lnTo>
                  <a:pt x="372458" y="1464439"/>
                </a:lnTo>
                <a:lnTo>
                  <a:pt x="0" y="559366"/>
                </a:lnTo>
                <a:lnTo>
                  <a:pt x="975109" y="0"/>
                </a:lnTo>
                <a:close/>
              </a:path>
            </a:pathLst>
          </a:custGeom>
          <a:ln w="73296">
            <a:solidFill>
              <a:srgbClr val="F8BA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641396" y="5291116"/>
            <a:ext cx="2115820" cy="1474470"/>
          </a:xfrm>
          <a:custGeom>
            <a:avLst/>
            <a:gdLst/>
            <a:ahLst/>
            <a:cxnLst/>
            <a:rect l="l" t="t" r="r" b="b"/>
            <a:pathLst>
              <a:path w="2115819" h="1474470">
                <a:moveTo>
                  <a:pt x="1057797" y="0"/>
                </a:moveTo>
                <a:lnTo>
                  <a:pt x="2115594" y="563049"/>
                </a:lnTo>
                <a:lnTo>
                  <a:pt x="1711551" y="1474083"/>
                </a:lnTo>
                <a:lnTo>
                  <a:pt x="404042" y="1474083"/>
                </a:lnTo>
                <a:lnTo>
                  <a:pt x="0" y="563049"/>
                </a:lnTo>
                <a:lnTo>
                  <a:pt x="1057797" y="0"/>
                </a:lnTo>
                <a:close/>
              </a:path>
            </a:pathLst>
          </a:custGeom>
          <a:ln w="73296">
            <a:solidFill>
              <a:srgbClr val="61D83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7332538" y="5077504"/>
            <a:ext cx="2115820" cy="1672589"/>
          </a:xfrm>
          <a:custGeom>
            <a:avLst/>
            <a:gdLst/>
            <a:ahLst/>
            <a:cxnLst/>
            <a:rect l="l" t="t" r="r" b="b"/>
            <a:pathLst>
              <a:path w="2115819" h="1672590">
                <a:moveTo>
                  <a:pt x="1057797" y="0"/>
                </a:moveTo>
                <a:lnTo>
                  <a:pt x="2115594" y="638683"/>
                </a:lnTo>
                <a:lnTo>
                  <a:pt x="1711551" y="1672093"/>
                </a:lnTo>
                <a:lnTo>
                  <a:pt x="404042" y="1672093"/>
                </a:lnTo>
                <a:lnTo>
                  <a:pt x="0" y="638682"/>
                </a:lnTo>
                <a:lnTo>
                  <a:pt x="1057797" y="0"/>
                </a:lnTo>
                <a:close/>
              </a:path>
            </a:pathLst>
          </a:custGeom>
          <a:ln w="73296">
            <a:solidFill>
              <a:srgbClr val="00A2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7">
            <a:extLst>
              <a:ext uri="{FF2B5EF4-FFF2-40B4-BE49-F238E27FC236}">
                <a16:creationId xmlns:a16="http://schemas.microsoft.com/office/drawing/2014/main" id="{8DC93D18-9635-46FE-9FD3-C181E79D91C8}"/>
              </a:ext>
            </a:extLst>
          </p:cNvPr>
          <p:cNvSpPr txBox="1"/>
          <p:nvPr/>
        </p:nvSpPr>
        <p:spPr>
          <a:xfrm>
            <a:off x="1441450" y="7417290"/>
            <a:ext cx="17335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45" dirty="0">
                <a:latin typeface="Tahoma"/>
                <a:cs typeface="Tahoma"/>
              </a:rPr>
              <a:t>‣</a:t>
            </a:r>
            <a:endParaRPr sz="24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9892" y="988602"/>
            <a:ext cx="11562080" cy="145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Evaluation:</a:t>
            </a:r>
            <a:r>
              <a:rPr spc="-55" dirty="0"/>
              <a:t> </a:t>
            </a:r>
            <a:r>
              <a:rPr b="1" spc="15" dirty="0">
                <a:latin typeface="Arial"/>
                <a:cs typeface="Arial"/>
              </a:rPr>
              <a:t>Scale-Out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984096"/>
              </p:ext>
            </p:extLst>
          </p:nvPr>
        </p:nvGraphicFramePr>
        <p:xfrm>
          <a:off x="2795726" y="4435475"/>
          <a:ext cx="14157696" cy="2130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7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1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6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0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1403">
                <a:tc>
                  <a:txBody>
                    <a:bodyPr/>
                    <a:lstStyle/>
                    <a:p>
                      <a:pPr marL="5080" algn="ctr">
                        <a:lnSpc>
                          <a:spcPts val="4355"/>
                        </a:lnSpc>
                      </a:pPr>
                      <a:r>
                        <a:rPr sz="3700" b="1" spc="-10" dirty="0">
                          <a:latin typeface="Arial"/>
                          <a:cs typeface="Arial"/>
                        </a:rPr>
                        <a:t>#validators</a:t>
                      </a:r>
                      <a:r>
                        <a:rPr sz="37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700" b="1" spc="-50" dirty="0">
                          <a:latin typeface="Arial"/>
                          <a:cs typeface="Arial"/>
                        </a:rPr>
                        <a:t>(#shards)</a:t>
                      </a:r>
                      <a:endParaRPr sz="3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 algn="ctr">
                        <a:lnSpc>
                          <a:spcPts val="4355"/>
                        </a:lnSpc>
                      </a:pPr>
                      <a:r>
                        <a:rPr sz="3700" b="1" spc="5" dirty="0">
                          <a:latin typeface="Arial"/>
                          <a:cs typeface="Arial"/>
                        </a:rPr>
                        <a:t>70</a:t>
                      </a:r>
                      <a:r>
                        <a:rPr sz="37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700" b="1" spc="-90" dirty="0">
                          <a:latin typeface="Arial"/>
                          <a:cs typeface="Arial"/>
                        </a:rPr>
                        <a:t>(1)</a:t>
                      </a:r>
                      <a:endParaRPr sz="3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ts val="4355"/>
                        </a:lnSpc>
                      </a:pPr>
                      <a:r>
                        <a:rPr sz="3700" b="1" spc="5" dirty="0">
                          <a:latin typeface="Arial"/>
                          <a:cs typeface="Arial"/>
                        </a:rPr>
                        <a:t>140</a:t>
                      </a:r>
                      <a:r>
                        <a:rPr sz="37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700" b="1" spc="-90" dirty="0">
                          <a:latin typeface="Arial"/>
                          <a:cs typeface="Arial"/>
                        </a:rPr>
                        <a:t>(2)</a:t>
                      </a:r>
                      <a:endParaRPr sz="3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4355"/>
                        </a:lnSpc>
                      </a:pPr>
                      <a:r>
                        <a:rPr sz="3700" b="1" spc="5" dirty="0">
                          <a:latin typeface="Arial"/>
                          <a:cs typeface="Arial"/>
                        </a:rPr>
                        <a:t>280</a:t>
                      </a:r>
                      <a:r>
                        <a:rPr sz="37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700" b="1" spc="-90" dirty="0">
                          <a:latin typeface="Arial"/>
                          <a:cs typeface="Arial"/>
                        </a:rPr>
                        <a:t>(4)</a:t>
                      </a:r>
                      <a:endParaRPr sz="3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55"/>
                        </a:lnSpc>
                      </a:pPr>
                      <a:r>
                        <a:rPr sz="3700" b="1" spc="5" dirty="0">
                          <a:latin typeface="Arial"/>
                          <a:cs typeface="Arial"/>
                        </a:rPr>
                        <a:t>560</a:t>
                      </a:r>
                      <a:r>
                        <a:rPr sz="37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700" b="1" spc="-90" dirty="0">
                          <a:latin typeface="Arial"/>
                          <a:cs typeface="Arial"/>
                        </a:rPr>
                        <a:t>(8)</a:t>
                      </a:r>
                      <a:endParaRPr sz="3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 algn="ctr">
                        <a:lnSpc>
                          <a:spcPts val="4355"/>
                        </a:lnSpc>
                      </a:pPr>
                      <a:r>
                        <a:rPr sz="3700" b="1" spc="5" dirty="0">
                          <a:latin typeface="Arial"/>
                          <a:cs typeface="Arial"/>
                        </a:rPr>
                        <a:t>1120</a:t>
                      </a:r>
                      <a:r>
                        <a:rPr sz="37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700" b="1" spc="-65" dirty="0">
                          <a:latin typeface="Arial"/>
                          <a:cs typeface="Arial"/>
                        </a:rPr>
                        <a:t>(16)</a:t>
                      </a:r>
                      <a:endParaRPr sz="3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891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3700" spc="10" dirty="0">
                          <a:latin typeface="Arial"/>
                          <a:cs typeface="Arial"/>
                        </a:rPr>
                        <a:t>OmniLedger</a:t>
                      </a:r>
                      <a:r>
                        <a:rPr sz="37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700" spc="-5" dirty="0">
                          <a:latin typeface="Arial"/>
                          <a:cs typeface="Arial"/>
                        </a:rPr>
                        <a:t>(tx/sec)</a:t>
                      </a:r>
                      <a:endParaRPr sz="3700" dirty="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04139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3700" spc="5" dirty="0">
                          <a:latin typeface="Arial"/>
                          <a:cs typeface="Arial"/>
                        </a:rPr>
                        <a:t>439</a:t>
                      </a:r>
                      <a:endParaRPr sz="37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3700" spc="5" dirty="0">
                          <a:latin typeface="Arial"/>
                          <a:cs typeface="Arial"/>
                        </a:rPr>
                        <a:t>869</a:t>
                      </a:r>
                      <a:endParaRPr sz="37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1430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3700" spc="5" dirty="0">
                          <a:latin typeface="Arial"/>
                          <a:cs typeface="Arial"/>
                        </a:rPr>
                        <a:t>1674</a:t>
                      </a:r>
                      <a:endParaRPr sz="37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3700" spc="5" dirty="0">
                          <a:latin typeface="Arial"/>
                          <a:cs typeface="Arial"/>
                        </a:rPr>
                        <a:t>3240</a:t>
                      </a:r>
                      <a:endParaRPr sz="37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3700" spc="5" dirty="0">
                          <a:latin typeface="Arial"/>
                          <a:cs typeface="Arial"/>
                        </a:rPr>
                        <a:t>5850</a:t>
                      </a:r>
                      <a:endParaRPr sz="37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111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700" spc="60" dirty="0">
                          <a:latin typeface="Arial"/>
                          <a:cs typeface="Arial"/>
                        </a:rPr>
                        <a:t>Bitcoin</a:t>
                      </a:r>
                      <a:r>
                        <a:rPr sz="37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700" spc="-5" dirty="0">
                          <a:latin typeface="Arial"/>
                          <a:cs typeface="Arial"/>
                        </a:rPr>
                        <a:t>(tx/sec)</a:t>
                      </a:r>
                      <a:endParaRPr sz="3700">
                        <a:latin typeface="Arial"/>
                        <a:cs typeface="Arial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L="113664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700" spc="35" dirty="0">
                          <a:latin typeface="Arial"/>
                          <a:cs typeface="Arial"/>
                        </a:rPr>
                        <a:t>~4</a:t>
                      </a:r>
                      <a:endParaRPr sz="3700">
                        <a:latin typeface="Arial"/>
                        <a:cs typeface="Arial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L="8636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700" spc="35" dirty="0">
                          <a:latin typeface="Arial"/>
                          <a:cs typeface="Arial"/>
                        </a:rPr>
                        <a:t>~4</a:t>
                      </a:r>
                      <a:endParaRPr sz="3700">
                        <a:latin typeface="Arial"/>
                        <a:cs typeface="Arial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700" spc="35" dirty="0">
                          <a:latin typeface="Arial"/>
                          <a:cs typeface="Arial"/>
                        </a:rPr>
                        <a:t>~4</a:t>
                      </a:r>
                      <a:endParaRPr sz="3700">
                        <a:latin typeface="Arial"/>
                        <a:cs typeface="Arial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700" spc="35" dirty="0">
                          <a:latin typeface="Arial"/>
                          <a:cs typeface="Arial"/>
                        </a:rPr>
                        <a:t>~4</a:t>
                      </a:r>
                      <a:endParaRPr sz="3700">
                        <a:latin typeface="Arial"/>
                        <a:cs typeface="Arial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700" spc="35" dirty="0">
                          <a:latin typeface="Arial"/>
                          <a:cs typeface="Arial"/>
                        </a:rPr>
                        <a:t>~4</a:t>
                      </a:r>
                      <a:endParaRPr sz="3700" dirty="0">
                        <a:latin typeface="Arial"/>
                        <a:cs typeface="Arial"/>
                      </a:endParaRPr>
                    </a:p>
                  </a:txBody>
                  <a:tcPr marL="0" marR="0" marT="1009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641578" y="7438987"/>
            <a:ext cx="8814435" cy="119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1005" marR="5080" indent="-408940">
              <a:lnSpc>
                <a:spcPct val="104000"/>
              </a:lnSpc>
            </a:pPr>
            <a:r>
              <a:rPr sz="3700" b="1" spc="40" dirty="0">
                <a:latin typeface="Arial"/>
                <a:cs typeface="Arial"/>
              </a:rPr>
              <a:t>Scale-out </a:t>
            </a:r>
            <a:r>
              <a:rPr sz="3700" spc="-20" dirty="0">
                <a:latin typeface="Arial"/>
                <a:cs typeface="Arial"/>
              </a:rPr>
              <a:t>throughput </a:t>
            </a:r>
            <a:r>
              <a:rPr sz="3700" spc="-45" dirty="0">
                <a:latin typeface="Arial"/>
                <a:cs typeface="Arial"/>
              </a:rPr>
              <a:t>for 12.5%-adversary  and </a:t>
            </a:r>
            <a:r>
              <a:rPr sz="3700" b="1" spc="-25" dirty="0">
                <a:latin typeface="Arial"/>
                <a:cs typeface="Arial"/>
              </a:rPr>
              <a:t>shard </a:t>
            </a:r>
            <a:r>
              <a:rPr sz="3700" b="1" dirty="0">
                <a:latin typeface="Arial"/>
                <a:cs typeface="Arial"/>
              </a:rPr>
              <a:t>size </a:t>
            </a:r>
            <a:r>
              <a:rPr sz="3700" b="1" spc="5" dirty="0">
                <a:latin typeface="Arial"/>
                <a:cs typeface="Arial"/>
              </a:rPr>
              <a:t>70 </a:t>
            </a:r>
            <a:r>
              <a:rPr sz="3700" spc="-45" dirty="0">
                <a:latin typeface="Arial"/>
                <a:cs typeface="Arial"/>
              </a:rPr>
              <a:t>and </a:t>
            </a:r>
            <a:r>
              <a:rPr sz="3700" spc="5" dirty="0">
                <a:latin typeface="Arial"/>
                <a:cs typeface="Arial"/>
              </a:rPr>
              <a:t>1200</a:t>
            </a:r>
            <a:r>
              <a:rPr sz="3700" spc="50" dirty="0">
                <a:latin typeface="Arial"/>
                <a:cs typeface="Arial"/>
              </a:rPr>
              <a:t> </a:t>
            </a:r>
            <a:r>
              <a:rPr sz="3700" spc="-65" dirty="0">
                <a:latin typeface="Arial"/>
                <a:cs typeface="Arial"/>
              </a:rPr>
              <a:t>validators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4935" y="988602"/>
            <a:ext cx="12665075" cy="145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Evaluation:</a:t>
            </a:r>
            <a:r>
              <a:rPr spc="-20" dirty="0"/>
              <a:t> </a:t>
            </a:r>
            <a:r>
              <a:rPr b="1" spc="10" dirty="0">
                <a:latin typeface="Arial"/>
                <a:cs typeface="Arial"/>
              </a:rPr>
              <a:t>Throughput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7750" y="10407795"/>
            <a:ext cx="498411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30" dirty="0">
                <a:latin typeface="Arial"/>
                <a:cs typeface="Arial"/>
              </a:rPr>
              <a:t>Results </a:t>
            </a:r>
            <a:r>
              <a:rPr sz="3300" spc="-5" dirty="0">
                <a:latin typeface="Arial"/>
                <a:cs typeface="Arial"/>
              </a:rPr>
              <a:t>for 1800</a:t>
            </a:r>
            <a:r>
              <a:rPr sz="3300" dirty="0">
                <a:latin typeface="Arial"/>
                <a:cs typeface="Arial"/>
              </a:rPr>
              <a:t> </a:t>
            </a:r>
            <a:r>
              <a:rPr sz="3300" spc="15" dirty="0">
                <a:latin typeface="Arial"/>
                <a:cs typeface="Arial"/>
              </a:rPr>
              <a:t>validators</a:t>
            </a:r>
            <a:endParaRPr sz="3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16607" y="2605174"/>
            <a:ext cx="10470885" cy="7731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3436" y="988602"/>
            <a:ext cx="10520045" cy="145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Evaluation:</a:t>
            </a:r>
            <a:r>
              <a:rPr spc="-50" dirty="0"/>
              <a:t> </a:t>
            </a:r>
            <a:r>
              <a:rPr b="1" spc="15" dirty="0">
                <a:latin typeface="Arial"/>
                <a:cs typeface="Arial"/>
              </a:rPr>
              <a:t>Latency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10906" y="5285702"/>
          <a:ext cx="14679772" cy="3059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1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7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5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2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1191">
                <a:tc>
                  <a:txBody>
                    <a:bodyPr/>
                    <a:lstStyle/>
                    <a:p>
                      <a:pPr marL="170815" algn="ctr">
                        <a:lnSpc>
                          <a:spcPts val="3090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#shards,</a:t>
                      </a:r>
                      <a:r>
                        <a:rPr sz="26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" dirty="0">
                          <a:latin typeface="Arial"/>
                          <a:cs typeface="Arial"/>
                        </a:rPr>
                        <a:t>adversary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4460" algn="ctr">
                        <a:lnSpc>
                          <a:spcPts val="3090"/>
                        </a:lnSpc>
                      </a:pPr>
                      <a:r>
                        <a:rPr sz="2600" b="1" spc="15" dirty="0">
                          <a:latin typeface="Arial"/>
                          <a:cs typeface="Arial"/>
                        </a:rPr>
                        <a:t>4,</a:t>
                      </a:r>
                      <a:r>
                        <a:rPr sz="26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70" dirty="0">
                          <a:latin typeface="Arial"/>
                          <a:cs typeface="Arial"/>
                        </a:rPr>
                        <a:t>1%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6690" algn="ctr">
                        <a:lnSpc>
                          <a:spcPts val="3090"/>
                        </a:lnSpc>
                      </a:pPr>
                      <a:r>
                        <a:rPr sz="2600" b="1" spc="15" dirty="0">
                          <a:latin typeface="Arial"/>
                          <a:cs typeface="Arial"/>
                        </a:rPr>
                        <a:t>25,</a:t>
                      </a:r>
                      <a:r>
                        <a:rPr sz="26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70" dirty="0">
                          <a:latin typeface="Arial"/>
                          <a:cs typeface="Arial"/>
                        </a:rPr>
                        <a:t>5%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 algn="ctr">
                        <a:lnSpc>
                          <a:spcPts val="3090"/>
                        </a:lnSpc>
                      </a:pPr>
                      <a:r>
                        <a:rPr sz="2600" b="1" spc="15" dirty="0">
                          <a:latin typeface="Arial"/>
                          <a:cs typeface="Arial"/>
                        </a:rPr>
                        <a:t>70,</a:t>
                      </a:r>
                      <a:r>
                        <a:rPr sz="26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80" dirty="0">
                          <a:latin typeface="Arial"/>
                          <a:cs typeface="Arial"/>
                        </a:rPr>
                        <a:t>12.5%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3090"/>
                        </a:lnSpc>
                      </a:pPr>
                      <a:r>
                        <a:rPr sz="2600" b="1" spc="15" dirty="0">
                          <a:latin typeface="Arial"/>
                          <a:cs typeface="Arial"/>
                        </a:rPr>
                        <a:t>600,</a:t>
                      </a:r>
                      <a:r>
                        <a:rPr sz="26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120" dirty="0">
                          <a:latin typeface="Arial"/>
                          <a:cs typeface="Arial"/>
                        </a:rPr>
                        <a:t>25%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747">
                <a:tc>
                  <a:txBody>
                    <a:bodyPr/>
                    <a:lstStyle/>
                    <a:p>
                      <a:pPr marL="16573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600" b="1" spc="10" dirty="0">
                          <a:latin typeface="Arial"/>
                          <a:cs typeface="Arial"/>
                        </a:rPr>
                        <a:t>regular</a:t>
                      </a:r>
                      <a:r>
                        <a:rPr sz="26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validation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509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3652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600" spc="15" dirty="0">
                          <a:latin typeface="Arial"/>
                          <a:cs typeface="Arial"/>
                        </a:rPr>
                        <a:t>1.38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509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7526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600" spc="15" dirty="0">
                          <a:latin typeface="Arial"/>
                          <a:cs typeface="Arial"/>
                        </a:rPr>
                        <a:t>5.99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509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600" spc="15" dirty="0">
                          <a:latin typeface="Arial"/>
                          <a:cs typeface="Arial"/>
                        </a:rPr>
                        <a:t>8.04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5095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600" spc="15" dirty="0">
                          <a:latin typeface="Arial"/>
                          <a:cs typeface="Arial"/>
                        </a:rPr>
                        <a:t>14.52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5095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747">
                <a:tc>
                  <a:txBody>
                    <a:bodyPr/>
                    <a:lstStyle/>
                    <a:p>
                      <a:pPr marL="158750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2600" b="1" spc="15" dirty="0">
                          <a:latin typeface="Arial"/>
                          <a:cs typeface="Arial"/>
                        </a:rPr>
                        <a:t>1st </a:t>
                      </a:r>
                      <a:r>
                        <a:rPr sz="2600" b="1" spc="-40" dirty="0">
                          <a:latin typeface="Arial"/>
                          <a:cs typeface="Arial"/>
                        </a:rPr>
                        <a:t>lvl.</a:t>
                      </a:r>
                      <a:r>
                        <a:rPr sz="2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validation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0014" marB="0"/>
                </a:tc>
                <a:tc>
                  <a:txBody>
                    <a:bodyPr/>
                    <a:lstStyle/>
                    <a:p>
                      <a:pPr marR="136525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2600" spc="15" dirty="0">
                          <a:latin typeface="Arial"/>
                          <a:cs typeface="Arial"/>
                        </a:rPr>
                        <a:t>1.38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0014" marB="0"/>
                </a:tc>
                <a:tc>
                  <a:txBody>
                    <a:bodyPr/>
                    <a:lstStyle/>
                    <a:p>
                      <a:pPr marR="175260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2600" spc="15" dirty="0">
                          <a:latin typeface="Arial"/>
                          <a:cs typeface="Arial"/>
                        </a:rPr>
                        <a:t>1.38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0014" marB="0"/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2600" spc="15" dirty="0">
                          <a:latin typeface="Arial"/>
                          <a:cs typeface="Arial"/>
                        </a:rPr>
                        <a:t>1.38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0014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2600" spc="15" dirty="0">
                          <a:latin typeface="Arial"/>
                          <a:cs typeface="Arial"/>
                        </a:rPr>
                        <a:t>4.48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001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747">
                <a:tc>
                  <a:txBody>
                    <a:bodyPr/>
                    <a:lstStyle/>
                    <a:p>
                      <a:pPr marL="16002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600" b="1" spc="5" dirty="0">
                          <a:latin typeface="Arial"/>
                          <a:cs typeface="Arial"/>
                        </a:rPr>
                        <a:t>2nd </a:t>
                      </a:r>
                      <a:r>
                        <a:rPr sz="2600" b="1" spc="-40" dirty="0">
                          <a:latin typeface="Arial"/>
                          <a:cs typeface="Arial"/>
                        </a:rPr>
                        <a:t>lvl.</a:t>
                      </a:r>
                      <a:r>
                        <a:rPr sz="26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validation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3652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600" spc="15" dirty="0">
                          <a:latin typeface="Arial"/>
                          <a:cs typeface="Arial"/>
                        </a:rPr>
                        <a:t>1.38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784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600" spc="15" dirty="0">
                          <a:latin typeface="Arial"/>
                          <a:cs typeface="Arial"/>
                        </a:rPr>
                        <a:t>55.89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600" spc="15" dirty="0">
                          <a:latin typeface="Arial"/>
                          <a:cs typeface="Arial"/>
                        </a:rPr>
                        <a:t>41.89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600" spc="15" dirty="0">
                          <a:latin typeface="Arial"/>
                          <a:cs typeface="Arial"/>
                        </a:rPr>
                        <a:t>62.96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571">
                <a:tc>
                  <a:txBody>
                    <a:bodyPr/>
                    <a:lstStyle/>
                    <a:p>
                      <a:pPr marL="175895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Bitcoin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marR="124460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600" spc="20" dirty="0">
                          <a:latin typeface="Arial"/>
                          <a:cs typeface="Arial"/>
                        </a:rPr>
                        <a:t>600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marR="184785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600" spc="20" dirty="0">
                          <a:latin typeface="Arial"/>
                          <a:cs typeface="Arial"/>
                        </a:rPr>
                        <a:t>600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marL="99060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600" spc="20" dirty="0">
                          <a:latin typeface="Arial"/>
                          <a:cs typeface="Arial"/>
                        </a:rPr>
                        <a:t>600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600" spc="20" dirty="0">
                          <a:latin typeface="Arial"/>
                          <a:cs typeface="Arial"/>
                        </a:rPr>
                        <a:t>600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065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42195" y="3758782"/>
            <a:ext cx="15028544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25" dirty="0">
                <a:latin typeface="Arial"/>
                <a:cs typeface="Arial"/>
              </a:rPr>
              <a:t>Transaction </a:t>
            </a:r>
            <a:r>
              <a:rPr sz="3300" spc="30" dirty="0">
                <a:latin typeface="Arial"/>
                <a:cs typeface="Arial"/>
              </a:rPr>
              <a:t>confirmation </a:t>
            </a:r>
            <a:r>
              <a:rPr sz="3300" spc="15" dirty="0">
                <a:latin typeface="Arial"/>
                <a:cs typeface="Arial"/>
              </a:rPr>
              <a:t>latency </a:t>
            </a:r>
            <a:r>
              <a:rPr sz="3300" spc="-5" dirty="0">
                <a:latin typeface="Arial"/>
                <a:cs typeface="Arial"/>
              </a:rPr>
              <a:t>in </a:t>
            </a:r>
            <a:r>
              <a:rPr sz="3300" spc="30" dirty="0">
                <a:latin typeface="Arial"/>
                <a:cs typeface="Arial"/>
              </a:rPr>
              <a:t>seconds </a:t>
            </a:r>
            <a:r>
              <a:rPr sz="3300" spc="35" dirty="0">
                <a:latin typeface="Arial"/>
                <a:cs typeface="Arial"/>
              </a:rPr>
              <a:t>for </a:t>
            </a:r>
            <a:r>
              <a:rPr sz="3300" spc="-20" dirty="0">
                <a:latin typeface="Arial"/>
                <a:cs typeface="Arial"/>
              </a:rPr>
              <a:t>regular </a:t>
            </a:r>
            <a:r>
              <a:rPr sz="3300" spc="15" dirty="0">
                <a:latin typeface="Arial"/>
                <a:cs typeface="Arial"/>
              </a:rPr>
              <a:t>and </a:t>
            </a:r>
            <a:r>
              <a:rPr sz="3300" spc="20" dirty="0">
                <a:latin typeface="Arial"/>
                <a:cs typeface="Arial"/>
              </a:rPr>
              <a:t>mutli-level</a:t>
            </a:r>
            <a:r>
              <a:rPr sz="3300" spc="-25" dirty="0">
                <a:latin typeface="Arial"/>
                <a:cs typeface="Arial"/>
              </a:rPr>
              <a:t> </a:t>
            </a:r>
            <a:r>
              <a:rPr sz="3300" spc="15" dirty="0">
                <a:latin typeface="Arial"/>
                <a:cs typeface="Arial"/>
              </a:rPr>
              <a:t>validation</a:t>
            </a:r>
            <a:endParaRPr sz="3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85880" y="8899495"/>
            <a:ext cx="6019569" cy="1499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1000"/>
              </a:lnSpc>
            </a:pPr>
            <a:r>
              <a:rPr sz="2450" b="1" spc="20" dirty="0">
                <a:latin typeface="Arial"/>
                <a:cs typeface="Arial"/>
              </a:rPr>
              <a:t>latency </a:t>
            </a:r>
            <a:r>
              <a:rPr sz="2450" b="1" spc="-5" dirty="0">
                <a:latin typeface="Arial"/>
                <a:cs typeface="Arial"/>
              </a:rPr>
              <a:t>increase </a:t>
            </a:r>
            <a:r>
              <a:rPr sz="2450" b="1" spc="15" dirty="0">
                <a:solidFill>
                  <a:srgbClr val="C00000"/>
                </a:solidFill>
                <a:latin typeface="Arial"/>
                <a:cs typeface="Arial"/>
              </a:rPr>
              <a:t>since </a:t>
            </a:r>
            <a:r>
              <a:rPr sz="2450" b="1" spc="35" dirty="0">
                <a:solidFill>
                  <a:srgbClr val="C00000"/>
                </a:solidFill>
                <a:latin typeface="Arial"/>
                <a:cs typeface="Arial"/>
              </a:rPr>
              <a:t>optimistically  </a:t>
            </a:r>
            <a:r>
              <a:rPr sz="2450" b="1" spc="25" dirty="0">
                <a:solidFill>
                  <a:srgbClr val="C00000"/>
                </a:solidFill>
                <a:latin typeface="Arial"/>
                <a:cs typeface="Arial"/>
              </a:rPr>
              <a:t>validated </a:t>
            </a:r>
            <a:r>
              <a:rPr sz="2450" b="1" spc="55" dirty="0">
                <a:solidFill>
                  <a:srgbClr val="C00000"/>
                </a:solidFill>
                <a:latin typeface="Arial"/>
                <a:cs typeface="Arial"/>
              </a:rPr>
              <a:t>blocks </a:t>
            </a:r>
            <a:r>
              <a:rPr sz="2450" b="1" spc="-40" dirty="0">
                <a:solidFill>
                  <a:srgbClr val="C00000"/>
                </a:solidFill>
                <a:latin typeface="Arial"/>
                <a:cs typeface="Arial"/>
              </a:rPr>
              <a:t>are </a:t>
            </a:r>
            <a:r>
              <a:rPr sz="2450" b="1" spc="50" dirty="0">
                <a:solidFill>
                  <a:srgbClr val="C00000"/>
                </a:solidFill>
                <a:latin typeface="Arial"/>
                <a:cs typeface="Arial"/>
              </a:rPr>
              <a:t>batched </a:t>
            </a:r>
            <a:r>
              <a:rPr sz="2450" b="1" spc="40" dirty="0">
                <a:solidFill>
                  <a:srgbClr val="C00000"/>
                </a:solidFill>
                <a:latin typeface="Arial"/>
                <a:cs typeface="Arial"/>
              </a:rPr>
              <a:t>into  </a:t>
            </a:r>
            <a:r>
              <a:rPr sz="2450" b="1" spc="-15" dirty="0">
                <a:solidFill>
                  <a:srgbClr val="C00000"/>
                </a:solidFill>
                <a:latin typeface="Arial"/>
                <a:cs typeface="Arial"/>
              </a:rPr>
              <a:t>larger </a:t>
            </a:r>
            <a:r>
              <a:rPr sz="2450" b="1" spc="55" dirty="0">
                <a:solidFill>
                  <a:srgbClr val="C00000"/>
                </a:solidFill>
                <a:latin typeface="Arial"/>
                <a:cs typeface="Arial"/>
              </a:rPr>
              <a:t>blocks </a:t>
            </a:r>
            <a:r>
              <a:rPr sz="2450" b="1" spc="35" dirty="0">
                <a:latin typeface="Arial"/>
                <a:cs typeface="Arial"/>
              </a:rPr>
              <a:t>for </a:t>
            </a:r>
            <a:r>
              <a:rPr sz="2450" b="1" spc="5" dirty="0">
                <a:latin typeface="Arial"/>
                <a:cs typeface="Arial"/>
              </a:rPr>
              <a:t>final </a:t>
            </a:r>
            <a:r>
              <a:rPr sz="2450" b="1" spc="20" dirty="0">
                <a:latin typeface="Arial"/>
                <a:cs typeface="Arial"/>
              </a:rPr>
              <a:t>validation </a:t>
            </a:r>
            <a:r>
              <a:rPr sz="2450" b="1" spc="75" dirty="0">
                <a:latin typeface="Arial"/>
                <a:cs typeface="Arial"/>
              </a:rPr>
              <a:t>to  </a:t>
            </a:r>
            <a:r>
              <a:rPr sz="2450" b="1" spc="40" dirty="0">
                <a:solidFill>
                  <a:srgbClr val="C00000"/>
                </a:solidFill>
                <a:latin typeface="Arial"/>
                <a:cs typeface="Arial"/>
              </a:rPr>
              <a:t>get better</a:t>
            </a:r>
            <a:r>
              <a:rPr sz="2450" b="1" spc="-1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50" b="1" spc="40" dirty="0">
                <a:solidFill>
                  <a:srgbClr val="C00000"/>
                </a:solidFill>
                <a:latin typeface="Arial"/>
                <a:cs typeface="Arial"/>
              </a:rPr>
              <a:t>throughput</a:t>
            </a:r>
            <a:endParaRPr sz="245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483298" y="6399525"/>
            <a:ext cx="1205689" cy="1487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00853" y="8123946"/>
            <a:ext cx="372745" cy="595630"/>
          </a:xfrm>
          <a:custGeom>
            <a:avLst/>
            <a:gdLst/>
            <a:ahLst/>
            <a:cxnLst/>
            <a:rect l="l" t="t" r="r" b="b"/>
            <a:pathLst>
              <a:path w="372744" h="595629">
                <a:moveTo>
                  <a:pt x="0" y="595450"/>
                </a:moveTo>
                <a:lnTo>
                  <a:pt x="361397" y="17786"/>
                </a:lnTo>
                <a:lnTo>
                  <a:pt x="372525" y="0"/>
                </a:lnTo>
              </a:path>
            </a:pathLst>
          </a:custGeom>
          <a:ln w="41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587702" y="7992569"/>
            <a:ext cx="168275" cy="196215"/>
          </a:xfrm>
          <a:custGeom>
            <a:avLst/>
            <a:gdLst/>
            <a:ahLst/>
            <a:cxnLst/>
            <a:rect l="l" t="t" r="r" b="b"/>
            <a:pathLst>
              <a:path w="168275" h="196215">
                <a:moveTo>
                  <a:pt x="167869" y="0"/>
                </a:moveTo>
                <a:lnTo>
                  <a:pt x="0" y="102481"/>
                </a:lnTo>
                <a:lnTo>
                  <a:pt x="149136" y="195780"/>
                </a:lnTo>
                <a:lnTo>
                  <a:pt x="1678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672625" y="5814317"/>
            <a:ext cx="2021839" cy="204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50" spc="10" dirty="0">
                <a:latin typeface="Arial"/>
                <a:cs typeface="Arial"/>
              </a:rPr>
              <a:t>1 </a:t>
            </a:r>
            <a:r>
              <a:rPr sz="2450" dirty="0">
                <a:latin typeface="Arial"/>
                <a:cs typeface="Arial"/>
              </a:rPr>
              <a:t>MB</a:t>
            </a:r>
            <a:r>
              <a:rPr sz="2450" spc="-75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blocks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50" spc="10" dirty="0">
                <a:latin typeface="Arial"/>
                <a:cs typeface="Arial"/>
              </a:rPr>
              <a:t>500 </a:t>
            </a:r>
            <a:r>
              <a:rPr sz="2450" spc="-10" dirty="0">
                <a:latin typeface="Arial"/>
                <a:cs typeface="Arial"/>
              </a:rPr>
              <a:t>KB</a:t>
            </a:r>
            <a:r>
              <a:rPr sz="2450" spc="-70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blocks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Times New Roman"/>
              <a:cs typeface="Times New Roman"/>
            </a:endParaRPr>
          </a:p>
          <a:p>
            <a:pPr marR="7620" algn="ctr">
              <a:lnSpc>
                <a:spcPct val="100000"/>
              </a:lnSpc>
            </a:pPr>
            <a:r>
              <a:rPr sz="2450" spc="10" dirty="0">
                <a:latin typeface="Arial"/>
                <a:cs typeface="Arial"/>
              </a:rPr>
              <a:t>16 </a:t>
            </a:r>
            <a:r>
              <a:rPr sz="2450" dirty="0">
                <a:latin typeface="Arial"/>
                <a:cs typeface="Arial"/>
              </a:rPr>
              <a:t>MB</a:t>
            </a:r>
            <a:r>
              <a:rPr sz="2450" spc="-75" dirty="0">
                <a:latin typeface="Arial"/>
                <a:cs typeface="Arial"/>
              </a:rPr>
              <a:t> </a:t>
            </a:r>
            <a:r>
              <a:rPr sz="2450" dirty="0">
                <a:latin typeface="Arial"/>
                <a:cs typeface="Arial"/>
              </a:rPr>
              <a:t>blocks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678202"/>
            <a:ext cx="1292796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7200" spc="15" dirty="0"/>
              <a:t>分片技术</a:t>
            </a:r>
            <a:r>
              <a:rPr lang="en-US" altLang="zh-CN" sz="7200" spc="15" dirty="0"/>
              <a:t>(</a:t>
            </a:r>
            <a:r>
              <a:rPr lang="en-US" altLang="zh-CN" sz="7200" spc="15" dirty="0" err="1"/>
              <a:t>sharding</a:t>
            </a:r>
            <a:r>
              <a:rPr lang="en-US" altLang="zh-CN" sz="7200" spc="15" dirty="0"/>
              <a:t>)</a:t>
            </a:r>
            <a:r>
              <a:rPr lang="zh-CN" altLang="en-US" sz="7200" spc="15" dirty="0"/>
              <a:t>：</a:t>
            </a:r>
            <a:endParaRPr sz="7200" spc="100" dirty="0"/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B07C18F9-7987-45DA-B603-05F9D3077317}"/>
              </a:ext>
            </a:extLst>
          </p:cNvPr>
          <p:cNvSpPr txBox="1"/>
          <p:nvPr/>
        </p:nvSpPr>
        <p:spPr>
          <a:xfrm>
            <a:off x="1076272" y="2835275"/>
            <a:ext cx="470857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200" b="1" spc="15" dirty="0">
                <a:latin typeface="+mj-ea"/>
                <a:ea typeface="+mj-ea"/>
                <a:cs typeface="Arial"/>
              </a:rPr>
              <a:t>以太坊网络低吞吐量原因</a:t>
            </a:r>
            <a:r>
              <a:rPr sz="3200" b="1" spc="15" dirty="0">
                <a:latin typeface="+mj-ea"/>
                <a:ea typeface="+mj-ea"/>
                <a:cs typeface="Arial"/>
              </a:rPr>
              <a:t>:</a:t>
            </a:r>
            <a:endParaRPr sz="3200" dirty="0">
              <a:latin typeface="+mj-ea"/>
              <a:ea typeface="+mj-ea"/>
              <a:cs typeface="Arial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96A488B4-8918-4E70-9231-85453FA16B2B}"/>
              </a:ext>
            </a:extLst>
          </p:cNvPr>
          <p:cNvSpPr txBox="1"/>
          <p:nvPr/>
        </p:nvSpPr>
        <p:spPr>
          <a:xfrm>
            <a:off x="2370455" y="3914191"/>
            <a:ext cx="7681595" cy="462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99"/>
              </a:lnSpc>
            </a:pPr>
            <a:r>
              <a:rPr lang="zh-CN" altLang="en-US" sz="3200" spc="20" dirty="0">
                <a:latin typeface="+mn-ea"/>
                <a:cs typeface="Arial"/>
              </a:rPr>
              <a:t>网络中的每个节点都需要处理所有交易</a:t>
            </a:r>
            <a:endParaRPr sz="3200" dirty="0">
              <a:latin typeface="+mn-ea"/>
              <a:cs typeface="Arial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12D9E95A-13E6-4D7F-9E8D-CD64DBE4DDCF}"/>
              </a:ext>
            </a:extLst>
          </p:cNvPr>
          <p:cNvSpPr txBox="1"/>
          <p:nvPr/>
        </p:nvSpPr>
        <p:spPr>
          <a:xfrm>
            <a:off x="1076272" y="5034161"/>
            <a:ext cx="1408117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200" b="1" spc="-70" dirty="0">
                <a:latin typeface="Arial"/>
                <a:cs typeface="Arial"/>
              </a:rPr>
              <a:t>解决方案</a:t>
            </a:r>
            <a:r>
              <a:rPr sz="3200" b="1" spc="10" dirty="0">
                <a:latin typeface="Arial"/>
                <a:cs typeface="Arial"/>
              </a:rPr>
              <a:t>:</a:t>
            </a:r>
            <a:r>
              <a:rPr lang="en-US" altLang="zh-CN" sz="3200" spc="40" dirty="0">
                <a:latin typeface="Arial"/>
                <a:cs typeface="Arial"/>
              </a:rPr>
              <a:t> </a:t>
            </a:r>
            <a:r>
              <a:rPr lang="en-US" altLang="zh-CN" sz="3200" spc="40" dirty="0" err="1">
                <a:latin typeface="Arial"/>
                <a:cs typeface="Arial"/>
              </a:rPr>
              <a:t>Sharding</a:t>
            </a:r>
            <a:r>
              <a:rPr lang="en-US" altLang="zh-CN" sz="3200" spc="40" dirty="0">
                <a:latin typeface="Arial"/>
                <a:cs typeface="Arial"/>
              </a:rPr>
              <a:t>(</a:t>
            </a:r>
            <a:r>
              <a:rPr lang="zh-CN" altLang="en-US" sz="3200" spc="40" dirty="0">
                <a:latin typeface="Arial"/>
                <a:cs typeface="Arial"/>
              </a:rPr>
              <a:t>分片</a:t>
            </a:r>
            <a:r>
              <a:rPr lang="en-US" altLang="zh-CN" sz="3200" spc="40" dirty="0">
                <a:latin typeface="Arial"/>
                <a:cs typeface="Arial"/>
              </a:rPr>
              <a:t>)</a:t>
            </a:r>
            <a:r>
              <a:rPr lang="zh-CN" altLang="en-US" sz="3200" spc="40" dirty="0">
                <a:latin typeface="Arial"/>
                <a:cs typeface="Arial"/>
              </a:rPr>
              <a:t>：</a:t>
            </a:r>
            <a:r>
              <a:rPr lang="zh-CN" altLang="en-US" sz="3200" spc="-70" dirty="0">
                <a:latin typeface="Arial"/>
                <a:cs typeface="Arial"/>
              </a:rPr>
              <a:t>让网络中的所有节点只处理所有工作中的一部分。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17B872A2-DC1B-4A6B-BAB4-160499A5C69C}"/>
              </a:ext>
            </a:extLst>
          </p:cNvPr>
          <p:cNvSpPr txBox="1"/>
          <p:nvPr/>
        </p:nvSpPr>
        <p:spPr>
          <a:xfrm>
            <a:off x="1936750" y="6162000"/>
            <a:ext cx="16230600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40" dirty="0">
                <a:latin typeface="+mn-ea"/>
                <a:cs typeface="Arial"/>
              </a:rPr>
              <a:t>	</a:t>
            </a:r>
            <a:r>
              <a:rPr lang="zh-CN" altLang="en-US" sz="3200" b="1" spc="40" dirty="0">
                <a:solidFill>
                  <a:srgbClr val="C00000"/>
                </a:solidFill>
                <a:latin typeface="+mn-ea"/>
                <a:cs typeface="Arial"/>
              </a:rPr>
              <a:t>即将网络中的工作分摊给所有参与的节点。</a:t>
            </a:r>
            <a:endParaRPr lang="en-US" altLang="zh-CN" sz="3200" b="1" spc="40" dirty="0">
              <a:solidFill>
                <a:srgbClr val="C00000"/>
              </a:solidFill>
              <a:latin typeface="+mn-ea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3200" spc="40" dirty="0">
                <a:latin typeface="+mn-ea"/>
                <a:cs typeface="Arial"/>
              </a:rPr>
              <a:t>	</a:t>
            </a:r>
            <a:r>
              <a:rPr lang="zh-CN" altLang="en-US" sz="3200" spc="40" dirty="0">
                <a:latin typeface="+mn-ea"/>
                <a:cs typeface="Arial"/>
              </a:rPr>
              <a:t>在分片中，不会只运行一条区块链，而是运行很多条链，并将每一条链称为“分片”。每个分片将拥有自身的验证者</a:t>
            </a:r>
            <a:r>
              <a:rPr lang="en-US" altLang="zh-CN" sz="3200" spc="40" dirty="0">
                <a:latin typeface="+mn-ea"/>
                <a:cs typeface="Arial"/>
              </a:rPr>
              <a:t>(Validator),</a:t>
            </a:r>
            <a:r>
              <a:rPr lang="zh-CN" altLang="en-US" sz="3200" spc="40" dirty="0">
                <a:latin typeface="+mn-ea"/>
                <a:cs typeface="Arial"/>
              </a:rPr>
              <a:t>分片设计依赖于某种随机性</a:t>
            </a:r>
            <a:r>
              <a:rPr lang="en-US" altLang="zh-CN" sz="3200" spc="40" dirty="0">
                <a:latin typeface="+mn-ea"/>
                <a:cs typeface="Arial"/>
              </a:rPr>
              <a:t>(randomness)</a:t>
            </a:r>
            <a:r>
              <a:rPr lang="zh-CN" altLang="en-US" sz="3200" spc="40" dirty="0">
                <a:latin typeface="+mn-ea"/>
                <a:cs typeface="Arial"/>
              </a:rPr>
              <a:t>来为所有分片分配验证者。</a:t>
            </a:r>
            <a:endParaRPr lang="en-US" altLang="zh-CN" sz="3200" spc="40" dirty="0">
              <a:latin typeface="+mn-ea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altLang="zh-CN" sz="3200" spc="40" dirty="0">
              <a:latin typeface="+mn-ea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3200" spc="40" dirty="0">
                <a:latin typeface="+mn-ea"/>
                <a:cs typeface="Arial"/>
              </a:rPr>
              <a:t>	</a:t>
            </a:r>
            <a:r>
              <a:rPr lang="en-US" altLang="zh-CN" sz="3200" spc="40" dirty="0" err="1">
                <a:latin typeface="+mn-ea"/>
                <a:cs typeface="Arial"/>
              </a:rPr>
              <a:t>Sharding</a:t>
            </a:r>
            <a:r>
              <a:rPr lang="en-US" altLang="zh-CN" sz="3200" spc="40" dirty="0">
                <a:latin typeface="Arial"/>
                <a:cs typeface="Arial"/>
              </a:rPr>
              <a:t> (</a:t>
            </a:r>
            <a:r>
              <a:rPr lang="zh-CN" altLang="en-US" sz="3200" spc="40" dirty="0">
                <a:latin typeface="Arial"/>
                <a:cs typeface="Arial"/>
              </a:rPr>
              <a:t>分片</a:t>
            </a:r>
            <a:r>
              <a:rPr lang="en-US" altLang="zh-CN" sz="3200" spc="40" dirty="0">
                <a:latin typeface="Arial"/>
                <a:cs typeface="Arial"/>
              </a:rPr>
              <a:t>)</a:t>
            </a:r>
            <a:r>
              <a:rPr lang="zh-CN" altLang="en-US" sz="3200" spc="40" dirty="0">
                <a:latin typeface="+mn-ea"/>
                <a:cs typeface="Arial"/>
              </a:rPr>
              <a:t>是一种通过增加参与网络运行的节点数来实现网络扩张的技术。</a:t>
            </a:r>
            <a:endParaRPr sz="3200" dirty="0">
              <a:latin typeface="+mn-ea"/>
              <a:cs typeface="Arial"/>
            </a:endParaRPr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312F7BE8-A5D6-4B93-BE17-3D82C86B2DCA}"/>
              </a:ext>
            </a:extLst>
          </p:cNvPr>
          <p:cNvSpPr txBox="1"/>
          <p:nvPr/>
        </p:nvSpPr>
        <p:spPr>
          <a:xfrm>
            <a:off x="7107529" y="9769475"/>
            <a:ext cx="2018664" cy="5232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b="1" spc="30" dirty="0">
                <a:solidFill>
                  <a:srgbClr val="C00000"/>
                </a:solidFill>
                <a:highlight>
                  <a:srgbClr val="FFFF00"/>
                </a:highlight>
                <a:latin typeface="Arial"/>
                <a:cs typeface="Arial"/>
              </a:rPr>
              <a:t>Scale-Out</a:t>
            </a:r>
            <a:endParaRPr sz="3300" dirty="0">
              <a:solidFill>
                <a:srgbClr val="C00000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D7FC6C1B-E8E5-491C-93D8-EFCD3140BAED}"/>
              </a:ext>
            </a:extLst>
          </p:cNvPr>
          <p:cNvSpPr/>
          <p:nvPr/>
        </p:nvSpPr>
        <p:spPr>
          <a:xfrm>
            <a:off x="5634363" y="9925341"/>
            <a:ext cx="1219200" cy="26162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47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20" dirty="0"/>
              <a:t>No </a:t>
            </a:r>
            <a:r>
              <a:rPr spc="15" dirty="0"/>
              <a:t>Scale-Out</a:t>
            </a:r>
            <a:r>
              <a:rPr spc="-80" dirty="0"/>
              <a:t> </a:t>
            </a:r>
            <a:r>
              <a:rPr spc="70" dirty="0"/>
              <a:t>(Bitcoin)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7336" y="6372949"/>
            <a:ext cx="6511925" cy="2287905"/>
          </a:xfrm>
          <a:prstGeom prst="rect">
            <a:avLst/>
          </a:prstGeom>
          <a:solidFill>
            <a:srgbClr val="F8BA00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750"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</a:pPr>
            <a:r>
              <a:rPr sz="3800" spc="105" dirty="0">
                <a:solidFill>
                  <a:srgbClr val="FFFFFF"/>
                </a:solidFill>
                <a:latin typeface="Arial"/>
                <a:cs typeface="Arial"/>
              </a:rPr>
              <a:t>Blockchain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9131" y="6027641"/>
            <a:ext cx="478155" cy="182245"/>
          </a:xfrm>
          <a:custGeom>
            <a:avLst/>
            <a:gdLst/>
            <a:ahLst/>
            <a:cxnLst/>
            <a:rect l="l" t="t" r="r" b="b"/>
            <a:pathLst>
              <a:path w="478154" h="182245">
                <a:moveTo>
                  <a:pt x="91023" y="0"/>
                </a:moveTo>
                <a:lnTo>
                  <a:pt x="36343" y="9340"/>
                </a:lnTo>
                <a:lnTo>
                  <a:pt x="9301" y="36382"/>
                </a:lnTo>
                <a:lnTo>
                  <a:pt x="265" y="74080"/>
                </a:lnTo>
                <a:lnTo>
                  <a:pt x="0" y="83107"/>
                </a:lnTo>
                <a:lnTo>
                  <a:pt x="0" y="99015"/>
                </a:lnTo>
                <a:lnTo>
                  <a:pt x="9301" y="145740"/>
                </a:lnTo>
                <a:lnTo>
                  <a:pt x="36343" y="172782"/>
                </a:lnTo>
                <a:lnTo>
                  <a:pt x="74041" y="181820"/>
                </a:lnTo>
                <a:lnTo>
                  <a:pt x="83068" y="182085"/>
                </a:lnTo>
                <a:lnTo>
                  <a:pt x="394616" y="182085"/>
                </a:lnTo>
                <a:lnTo>
                  <a:pt x="441342" y="172782"/>
                </a:lnTo>
                <a:lnTo>
                  <a:pt x="468383" y="145740"/>
                </a:lnTo>
                <a:lnTo>
                  <a:pt x="477420" y="108042"/>
                </a:lnTo>
                <a:lnTo>
                  <a:pt x="477685" y="99015"/>
                </a:lnTo>
                <a:lnTo>
                  <a:pt x="477685" y="83107"/>
                </a:lnTo>
                <a:lnTo>
                  <a:pt x="468383" y="36382"/>
                </a:lnTo>
                <a:lnTo>
                  <a:pt x="441342" y="9340"/>
                </a:lnTo>
                <a:lnTo>
                  <a:pt x="403643" y="303"/>
                </a:lnTo>
                <a:lnTo>
                  <a:pt x="91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63152" y="8686424"/>
            <a:ext cx="156210" cy="190500"/>
          </a:xfrm>
          <a:custGeom>
            <a:avLst/>
            <a:gdLst/>
            <a:ahLst/>
            <a:cxnLst/>
            <a:rect l="l" t="t" r="r" b="b"/>
            <a:pathLst>
              <a:path w="156210" h="190500">
                <a:moveTo>
                  <a:pt x="77818" y="0"/>
                </a:moveTo>
                <a:lnTo>
                  <a:pt x="59446" y="72658"/>
                </a:lnTo>
                <a:lnTo>
                  <a:pt x="0" y="72660"/>
                </a:lnTo>
                <a:lnTo>
                  <a:pt x="48091" y="117569"/>
                </a:lnTo>
                <a:lnTo>
                  <a:pt x="29723" y="190228"/>
                </a:lnTo>
                <a:lnTo>
                  <a:pt x="77818" y="145325"/>
                </a:lnTo>
                <a:lnTo>
                  <a:pt x="114562" y="145325"/>
                </a:lnTo>
                <a:lnTo>
                  <a:pt x="107545" y="117569"/>
                </a:lnTo>
                <a:lnTo>
                  <a:pt x="155638" y="72660"/>
                </a:lnTo>
                <a:lnTo>
                  <a:pt x="96190" y="72658"/>
                </a:lnTo>
                <a:lnTo>
                  <a:pt x="77818" y="0"/>
                </a:lnTo>
                <a:close/>
              </a:path>
              <a:path w="156210" h="190500">
                <a:moveTo>
                  <a:pt x="114562" y="145325"/>
                </a:moveTo>
                <a:lnTo>
                  <a:pt x="77818" y="145325"/>
                </a:lnTo>
                <a:lnTo>
                  <a:pt x="125913" y="190228"/>
                </a:lnTo>
                <a:lnTo>
                  <a:pt x="114562" y="145325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7726" y="6023588"/>
            <a:ext cx="478155" cy="182245"/>
          </a:xfrm>
          <a:custGeom>
            <a:avLst/>
            <a:gdLst/>
            <a:ahLst/>
            <a:cxnLst/>
            <a:rect l="l" t="t" r="r" b="b"/>
            <a:pathLst>
              <a:path w="478154" h="182245">
                <a:moveTo>
                  <a:pt x="91023" y="0"/>
                </a:moveTo>
                <a:lnTo>
                  <a:pt x="36344" y="9339"/>
                </a:lnTo>
                <a:lnTo>
                  <a:pt x="9302" y="36381"/>
                </a:lnTo>
                <a:lnTo>
                  <a:pt x="265" y="74080"/>
                </a:lnTo>
                <a:lnTo>
                  <a:pt x="0" y="83107"/>
                </a:lnTo>
                <a:lnTo>
                  <a:pt x="0" y="99015"/>
                </a:lnTo>
                <a:lnTo>
                  <a:pt x="9302" y="145740"/>
                </a:lnTo>
                <a:lnTo>
                  <a:pt x="36344" y="172782"/>
                </a:lnTo>
                <a:lnTo>
                  <a:pt x="74042" y="181819"/>
                </a:lnTo>
                <a:lnTo>
                  <a:pt x="83069" y="182084"/>
                </a:lnTo>
                <a:lnTo>
                  <a:pt x="394617" y="182084"/>
                </a:lnTo>
                <a:lnTo>
                  <a:pt x="441342" y="172782"/>
                </a:lnTo>
                <a:lnTo>
                  <a:pt x="468384" y="145740"/>
                </a:lnTo>
                <a:lnTo>
                  <a:pt x="477421" y="108042"/>
                </a:lnTo>
                <a:lnTo>
                  <a:pt x="477686" y="99015"/>
                </a:lnTo>
                <a:lnTo>
                  <a:pt x="477686" y="83107"/>
                </a:lnTo>
                <a:lnTo>
                  <a:pt x="468384" y="36381"/>
                </a:lnTo>
                <a:lnTo>
                  <a:pt x="441342" y="9339"/>
                </a:lnTo>
                <a:lnTo>
                  <a:pt x="403644" y="303"/>
                </a:lnTo>
                <a:lnTo>
                  <a:pt x="91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81748" y="8682371"/>
            <a:ext cx="156210" cy="190500"/>
          </a:xfrm>
          <a:custGeom>
            <a:avLst/>
            <a:gdLst/>
            <a:ahLst/>
            <a:cxnLst/>
            <a:rect l="l" t="t" r="r" b="b"/>
            <a:pathLst>
              <a:path w="156210" h="190500">
                <a:moveTo>
                  <a:pt x="77818" y="0"/>
                </a:moveTo>
                <a:lnTo>
                  <a:pt x="59446" y="72657"/>
                </a:lnTo>
                <a:lnTo>
                  <a:pt x="0" y="72660"/>
                </a:lnTo>
                <a:lnTo>
                  <a:pt x="48091" y="117569"/>
                </a:lnTo>
                <a:lnTo>
                  <a:pt x="29723" y="190228"/>
                </a:lnTo>
                <a:lnTo>
                  <a:pt x="77818" y="145325"/>
                </a:lnTo>
                <a:lnTo>
                  <a:pt x="114562" y="145325"/>
                </a:lnTo>
                <a:lnTo>
                  <a:pt x="107545" y="117569"/>
                </a:lnTo>
                <a:lnTo>
                  <a:pt x="155638" y="72660"/>
                </a:lnTo>
                <a:lnTo>
                  <a:pt x="96190" y="72657"/>
                </a:lnTo>
                <a:lnTo>
                  <a:pt x="77818" y="0"/>
                </a:lnTo>
                <a:close/>
              </a:path>
              <a:path w="156210" h="190500">
                <a:moveTo>
                  <a:pt x="114562" y="145325"/>
                </a:moveTo>
                <a:lnTo>
                  <a:pt x="77818" y="145325"/>
                </a:lnTo>
                <a:lnTo>
                  <a:pt x="125913" y="190228"/>
                </a:lnTo>
                <a:lnTo>
                  <a:pt x="114562" y="145325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6547" y="6029669"/>
            <a:ext cx="478155" cy="182245"/>
          </a:xfrm>
          <a:custGeom>
            <a:avLst/>
            <a:gdLst/>
            <a:ahLst/>
            <a:cxnLst/>
            <a:rect l="l" t="t" r="r" b="b"/>
            <a:pathLst>
              <a:path w="478154" h="182245">
                <a:moveTo>
                  <a:pt x="91023" y="0"/>
                </a:moveTo>
                <a:lnTo>
                  <a:pt x="36343" y="9339"/>
                </a:lnTo>
                <a:lnTo>
                  <a:pt x="9301" y="36381"/>
                </a:lnTo>
                <a:lnTo>
                  <a:pt x="265" y="74079"/>
                </a:lnTo>
                <a:lnTo>
                  <a:pt x="0" y="83106"/>
                </a:lnTo>
                <a:lnTo>
                  <a:pt x="0" y="99014"/>
                </a:lnTo>
                <a:lnTo>
                  <a:pt x="9301" y="145739"/>
                </a:lnTo>
                <a:lnTo>
                  <a:pt x="36343" y="172781"/>
                </a:lnTo>
                <a:lnTo>
                  <a:pt x="74042" y="181819"/>
                </a:lnTo>
                <a:lnTo>
                  <a:pt x="83069" y="182084"/>
                </a:lnTo>
                <a:lnTo>
                  <a:pt x="394617" y="182084"/>
                </a:lnTo>
                <a:lnTo>
                  <a:pt x="441342" y="172781"/>
                </a:lnTo>
                <a:lnTo>
                  <a:pt x="468384" y="145739"/>
                </a:lnTo>
                <a:lnTo>
                  <a:pt x="477421" y="108041"/>
                </a:lnTo>
                <a:lnTo>
                  <a:pt x="477686" y="99014"/>
                </a:lnTo>
                <a:lnTo>
                  <a:pt x="477686" y="83106"/>
                </a:lnTo>
                <a:lnTo>
                  <a:pt x="468384" y="36381"/>
                </a:lnTo>
                <a:lnTo>
                  <a:pt x="441342" y="9339"/>
                </a:lnTo>
                <a:lnTo>
                  <a:pt x="403644" y="303"/>
                </a:lnTo>
                <a:lnTo>
                  <a:pt x="91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75142" y="6025615"/>
            <a:ext cx="478155" cy="182245"/>
          </a:xfrm>
          <a:custGeom>
            <a:avLst/>
            <a:gdLst/>
            <a:ahLst/>
            <a:cxnLst/>
            <a:rect l="l" t="t" r="r" b="b"/>
            <a:pathLst>
              <a:path w="478154" h="182245">
                <a:moveTo>
                  <a:pt x="91023" y="0"/>
                </a:moveTo>
                <a:lnTo>
                  <a:pt x="36343" y="9339"/>
                </a:lnTo>
                <a:lnTo>
                  <a:pt x="9301" y="36381"/>
                </a:lnTo>
                <a:lnTo>
                  <a:pt x="265" y="74080"/>
                </a:lnTo>
                <a:lnTo>
                  <a:pt x="0" y="83107"/>
                </a:lnTo>
                <a:lnTo>
                  <a:pt x="0" y="99015"/>
                </a:lnTo>
                <a:lnTo>
                  <a:pt x="9301" y="145740"/>
                </a:lnTo>
                <a:lnTo>
                  <a:pt x="36343" y="172782"/>
                </a:lnTo>
                <a:lnTo>
                  <a:pt x="74042" y="181819"/>
                </a:lnTo>
                <a:lnTo>
                  <a:pt x="83069" y="182084"/>
                </a:lnTo>
                <a:lnTo>
                  <a:pt x="394617" y="182084"/>
                </a:lnTo>
                <a:lnTo>
                  <a:pt x="441342" y="172782"/>
                </a:lnTo>
                <a:lnTo>
                  <a:pt x="468384" y="145740"/>
                </a:lnTo>
                <a:lnTo>
                  <a:pt x="477421" y="108042"/>
                </a:lnTo>
                <a:lnTo>
                  <a:pt x="477686" y="99015"/>
                </a:lnTo>
                <a:lnTo>
                  <a:pt x="477686" y="83107"/>
                </a:lnTo>
                <a:lnTo>
                  <a:pt x="468384" y="36381"/>
                </a:lnTo>
                <a:lnTo>
                  <a:pt x="441342" y="9339"/>
                </a:lnTo>
                <a:lnTo>
                  <a:pt x="403644" y="303"/>
                </a:lnTo>
                <a:lnTo>
                  <a:pt x="91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36167" y="8688451"/>
            <a:ext cx="156210" cy="190500"/>
          </a:xfrm>
          <a:custGeom>
            <a:avLst/>
            <a:gdLst/>
            <a:ahLst/>
            <a:cxnLst/>
            <a:rect l="l" t="t" r="r" b="b"/>
            <a:pathLst>
              <a:path w="156209" h="190500">
                <a:moveTo>
                  <a:pt x="77819" y="0"/>
                </a:moveTo>
                <a:lnTo>
                  <a:pt x="59447" y="72658"/>
                </a:lnTo>
                <a:lnTo>
                  <a:pt x="0" y="72660"/>
                </a:lnTo>
                <a:lnTo>
                  <a:pt x="48092" y="117569"/>
                </a:lnTo>
                <a:lnTo>
                  <a:pt x="29724" y="190228"/>
                </a:lnTo>
                <a:lnTo>
                  <a:pt x="77819" y="145325"/>
                </a:lnTo>
                <a:lnTo>
                  <a:pt x="114563" y="145325"/>
                </a:lnTo>
                <a:lnTo>
                  <a:pt x="107546" y="117569"/>
                </a:lnTo>
                <a:lnTo>
                  <a:pt x="155638" y="72660"/>
                </a:lnTo>
                <a:lnTo>
                  <a:pt x="96191" y="72658"/>
                </a:lnTo>
                <a:lnTo>
                  <a:pt x="77819" y="0"/>
                </a:lnTo>
                <a:close/>
              </a:path>
              <a:path w="156209" h="190500">
                <a:moveTo>
                  <a:pt x="114563" y="145325"/>
                </a:moveTo>
                <a:lnTo>
                  <a:pt x="77819" y="145325"/>
                </a:lnTo>
                <a:lnTo>
                  <a:pt x="125914" y="190228"/>
                </a:lnTo>
                <a:lnTo>
                  <a:pt x="114563" y="145325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54763" y="8684398"/>
            <a:ext cx="156210" cy="190500"/>
          </a:xfrm>
          <a:custGeom>
            <a:avLst/>
            <a:gdLst/>
            <a:ahLst/>
            <a:cxnLst/>
            <a:rect l="l" t="t" r="r" b="b"/>
            <a:pathLst>
              <a:path w="156209" h="190500">
                <a:moveTo>
                  <a:pt x="77819" y="0"/>
                </a:moveTo>
                <a:lnTo>
                  <a:pt x="59447" y="72657"/>
                </a:lnTo>
                <a:lnTo>
                  <a:pt x="0" y="72660"/>
                </a:lnTo>
                <a:lnTo>
                  <a:pt x="48092" y="117569"/>
                </a:lnTo>
                <a:lnTo>
                  <a:pt x="29724" y="190228"/>
                </a:lnTo>
                <a:lnTo>
                  <a:pt x="77819" y="145325"/>
                </a:lnTo>
                <a:lnTo>
                  <a:pt x="114563" y="145325"/>
                </a:lnTo>
                <a:lnTo>
                  <a:pt x="107546" y="117569"/>
                </a:lnTo>
                <a:lnTo>
                  <a:pt x="155638" y="72660"/>
                </a:lnTo>
                <a:lnTo>
                  <a:pt x="96191" y="72657"/>
                </a:lnTo>
                <a:lnTo>
                  <a:pt x="77819" y="0"/>
                </a:lnTo>
                <a:close/>
              </a:path>
              <a:path w="156209" h="190500">
                <a:moveTo>
                  <a:pt x="114563" y="145325"/>
                </a:moveTo>
                <a:lnTo>
                  <a:pt x="77819" y="145325"/>
                </a:lnTo>
                <a:lnTo>
                  <a:pt x="125914" y="190228"/>
                </a:lnTo>
                <a:lnTo>
                  <a:pt x="114563" y="145325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9284" y="988602"/>
            <a:ext cx="12927965" cy="140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Scale-Out</a:t>
            </a:r>
            <a:r>
              <a:rPr spc="-60" dirty="0"/>
              <a:t> </a:t>
            </a:r>
            <a:r>
              <a:rPr spc="100" dirty="0"/>
              <a:t>(OmniLedger)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7336" y="6372949"/>
            <a:ext cx="3289300" cy="2287905"/>
          </a:xfrm>
          <a:prstGeom prst="rect">
            <a:avLst/>
          </a:prstGeom>
          <a:solidFill>
            <a:srgbClr val="F8BA00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750">
              <a:latin typeface="Times New Roman"/>
              <a:cs typeface="Times New Roman"/>
            </a:endParaRPr>
          </a:p>
          <a:p>
            <a:pPr marL="985519">
              <a:lnSpc>
                <a:spcPct val="100000"/>
              </a:lnSpc>
            </a:pPr>
            <a:r>
              <a:rPr sz="3800" spc="35" dirty="0">
                <a:solidFill>
                  <a:srgbClr val="FFFFFF"/>
                </a:solidFill>
                <a:latin typeface="Arial"/>
                <a:cs typeface="Arial"/>
              </a:rPr>
              <a:t>Shard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9131" y="6027641"/>
            <a:ext cx="478155" cy="182245"/>
          </a:xfrm>
          <a:custGeom>
            <a:avLst/>
            <a:gdLst/>
            <a:ahLst/>
            <a:cxnLst/>
            <a:rect l="l" t="t" r="r" b="b"/>
            <a:pathLst>
              <a:path w="478154" h="182245">
                <a:moveTo>
                  <a:pt x="91023" y="0"/>
                </a:moveTo>
                <a:lnTo>
                  <a:pt x="36343" y="9340"/>
                </a:lnTo>
                <a:lnTo>
                  <a:pt x="9301" y="36382"/>
                </a:lnTo>
                <a:lnTo>
                  <a:pt x="265" y="74080"/>
                </a:lnTo>
                <a:lnTo>
                  <a:pt x="0" y="83107"/>
                </a:lnTo>
                <a:lnTo>
                  <a:pt x="0" y="99015"/>
                </a:lnTo>
                <a:lnTo>
                  <a:pt x="9301" y="145740"/>
                </a:lnTo>
                <a:lnTo>
                  <a:pt x="36343" y="172782"/>
                </a:lnTo>
                <a:lnTo>
                  <a:pt x="74041" y="181820"/>
                </a:lnTo>
                <a:lnTo>
                  <a:pt x="83068" y="182085"/>
                </a:lnTo>
                <a:lnTo>
                  <a:pt x="394616" y="182085"/>
                </a:lnTo>
                <a:lnTo>
                  <a:pt x="441342" y="172782"/>
                </a:lnTo>
                <a:lnTo>
                  <a:pt x="468383" y="145740"/>
                </a:lnTo>
                <a:lnTo>
                  <a:pt x="477420" y="108042"/>
                </a:lnTo>
                <a:lnTo>
                  <a:pt x="477685" y="99015"/>
                </a:lnTo>
                <a:lnTo>
                  <a:pt x="477685" y="83107"/>
                </a:lnTo>
                <a:lnTo>
                  <a:pt x="468383" y="36382"/>
                </a:lnTo>
                <a:lnTo>
                  <a:pt x="441342" y="9340"/>
                </a:lnTo>
                <a:lnTo>
                  <a:pt x="403643" y="303"/>
                </a:lnTo>
                <a:lnTo>
                  <a:pt x="91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63152" y="8686424"/>
            <a:ext cx="156210" cy="190500"/>
          </a:xfrm>
          <a:custGeom>
            <a:avLst/>
            <a:gdLst/>
            <a:ahLst/>
            <a:cxnLst/>
            <a:rect l="l" t="t" r="r" b="b"/>
            <a:pathLst>
              <a:path w="156210" h="190500">
                <a:moveTo>
                  <a:pt x="77818" y="0"/>
                </a:moveTo>
                <a:lnTo>
                  <a:pt x="59446" y="72658"/>
                </a:lnTo>
                <a:lnTo>
                  <a:pt x="0" y="72660"/>
                </a:lnTo>
                <a:lnTo>
                  <a:pt x="48091" y="117569"/>
                </a:lnTo>
                <a:lnTo>
                  <a:pt x="29723" y="190228"/>
                </a:lnTo>
                <a:lnTo>
                  <a:pt x="77818" y="145325"/>
                </a:lnTo>
                <a:lnTo>
                  <a:pt x="114562" y="145325"/>
                </a:lnTo>
                <a:lnTo>
                  <a:pt x="107545" y="117569"/>
                </a:lnTo>
                <a:lnTo>
                  <a:pt x="155638" y="72660"/>
                </a:lnTo>
                <a:lnTo>
                  <a:pt x="96190" y="72658"/>
                </a:lnTo>
                <a:lnTo>
                  <a:pt x="77818" y="0"/>
                </a:lnTo>
                <a:close/>
              </a:path>
              <a:path w="156210" h="190500">
                <a:moveTo>
                  <a:pt x="114562" y="145325"/>
                </a:moveTo>
                <a:lnTo>
                  <a:pt x="77818" y="145325"/>
                </a:lnTo>
                <a:lnTo>
                  <a:pt x="125913" y="190228"/>
                </a:lnTo>
                <a:lnTo>
                  <a:pt x="114562" y="145325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7726" y="6023588"/>
            <a:ext cx="478155" cy="182245"/>
          </a:xfrm>
          <a:custGeom>
            <a:avLst/>
            <a:gdLst/>
            <a:ahLst/>
            <a:cxnLst/>
            <a:rect l="l" t="t" r="r" b="b"/>
            <a:pathLst>
              <a:path w="478154" h="182245">
                <a:moveTo>
                  <a:pt x="91023" y="0"/>
                </a:moveTo>
                <a:lnTo>
                  <a:pt x="36344" y="9339"/>
                </a:lnTo>
                <a:lnTo>
                  <a:pt x="9302" y="36381"/>
                </a:lnTo>
                <a:lnTo>
                  <a:pt x="265" y="74080"/>
                </a:lnTo>
                <a:lnTo>
                  <a:pt x="0" y="83107"/>
                </a:lnTo>
                <a:lnTo>
                  <a:pt x="0" y="99015"/>
                </a:lnTo>
                <a:lnTo>
                  <a:pt x="9302" y="145740"/>
                </a:lnTo>
                <a:lnTo>
                  <a:pt x="36344" y="172782"/>
                </a:lnTo>
                <a:lnTo>
                  <a:pt x="74042" y="181819"/>
                </a:lnTo>
                <a:lnTo>
                  <a:pt x="83069" y="182084"/>
                </a:lnTo>
                <a:lnTo>
                  <a:pt x="394617" y="182084"/>
                </a:lnTo>
                <a:lnTo>
                  <a:pt x="441342" y="172782"/>
                </a:lnTo>
                <a:lnTo>
                  <a:pt x="468384" y="145740"/>
                </a:lnTo>
                <a:lnTo>
                  <a:pt x="477421" y="108042"/>
                </a:lnTo>
                <a:lnTo>
                  <a:pt x="477686" y="99015"/>
                </a:lnTo>
                <a:lnTo>
                  <a:pt x="477686" y="83107"/>
                </a:lnTo>
                <a:lnTo>
                  <a:pt x="468384" y="36381"/>
                </a:lnTo>
                <a:lnTo>
                  <a:pt x="441342" y="9339"/>
                </a:lnTo>
                <a:lnTo>
                  <a:pt x="403644" y="303"/>
                </a:lnTo>
                <a:lnTo>
                  <a:pt x="91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81748" y="8682371"/>
            <a:ext cx="156210" cy="190500"/>
          </a:xfrm>
          <a:custGeom>
            <a:avLst/>
            <a:gdLst/>
            <a:ahLst/>
            <a:cxnLst/>
            <a:rect l="l" t="t" r="r" b="b"/>
            <a:pathLst>
              <a:path w="156210" h="190500">
                <a:moveTo>
                  <a:pt x="77818" y="0"/>
                </a:moveTo>
                <a:lnTo>
                  <a:pt x="59446" y="72657"/>
                </a:lnTo>
                <a:lnTo>
                  <a:pt x="0" y="72660"/>
                </a:lnTo>
                <a:lnTo>
                  <a:pt x="48091" y="117569"/>
                </a:lnTo>
                <a:lnTo>
                  <a:pt x="29723" y="190228"/>
                </a:lnTo>
                <a:lnTo>
                  <a:pt x="77818" y="145325"/>
                </a:lnTo>
                <a:lnTo>
                  <a:pt x="114562" y="145325"/>
                </a:lnTo>
                <a:lnTo>
                  <a:pt x="107545" y="117569"/>
                </a:lnTo>
                <a:lnTo>
                  <a:pt x="155638" y="72660"/>
                </a:lnTo>
                <a:lnTo>
                  <a:pt x="96190" y="72657"/>
                </a:lnTo>
                <a:lnTo>
                  <a:pt x="77818" y="0"/>
                </a:lnTo>
                <a:close/>
              </a:path>
              <a:path w="156210" h="190500">
                <a:moveTo>
                  <a:pt x="114562" y="145325"/>
                </a:moveTo>
                <a:lnTo>
                  <a:pt x="77818" y="145325"/>
                </a:lnTo>
                <a:lnTo>
                  <a:pt x="125913" y="190228"/>
                </a:lnTo>
                <a:lnTo>
                  <a:pt x="114562" y="145325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32708" y="6476186"/>
            <a:ext cx="3289300" cy="2081530"/>
          </a:xfrm>
          <a:prstGeom prst="rect">
            <a:avLst/>
          </a:prstGeom>
          <a:solidFill>
            <a:srgbClr val="61D836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5000">
              <a:latin typeface="Times New Roman"/>
              <a:cs typeface="Times New Roman"/>
            </a:endParaRPr>
          </a:p>
          <a:p>
            <a:pPr marL="986155">
              <a:lnSpc>
                <a:spcPct val="100000"/>
              </a:lnSpc>
            </a:pPr>
            <a:r>
              <a:rPr sz="3800" spc="35" dirty="0">
                <a:solidFill>
                  <a:srgbClr val="FFFFFF"/>
                </a:solidFill>
                <a:latin typeface="Arial"/>
                <a:cs typeface="Arial"/>
              </a:rPr>
              <a:t>Shard</a:t>
            </a:r>
            <a:endParaRPr sz="3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74137" y="6023588"/>
            <a:ext cx="478155" cy="182245"/>
          </a:xfrm>
          <a:custGeom>
            <a:avLst/>
            <a:gdLst/>
            <a:ahLst/>
            <a:cxnLst/>
            <a:rect l="l" t="t" r="r" b="b"/>
            <a:pathLst>
              <a:path w="478154" h="182245">
                <a:moveTo>
                  <a:pt x="91023" y="0"/>
                </a:moveTo>
                <a:lnTo>
                  <a:pt x="36344" y="9339"/>
                </a:lnTo>
                <a:lnTo>
                  <a:pt x="9302" y="36381"/>
                </a:lnTo>
                <a:lnTo>
                  <a:pt x="265" y="74080"/>
                </a:lnTo>
                <a:lnTo>
                  <a:pt x="0" y="83107"/>
                </a:lnTo>
                <a:lnTo>
                  <a:pt x="0" y="99015"/>
                </a:lnTo>
                <a:lnTo>
                  <a:pt x="9302" y="145740"/>
                </a:lnTo>
                <a:lnTo>
                  <a:pt x="36344" y="172782"/>
                </a:lnTo>
                <a:lnTo>
                  <a:pt x="74042" y="181819"/>
                </a:lnTo>
                <a:lnTo>
                  <a:pt x="83069" y="182084"/>
                </a:lnTo>
                <a:lnTo>
                  <a:pt x="394617" y="182084"/>
                </a:lnTo>
                <a:lnTo>
                  <a:pt x="441342" y="172782"/>
                </a:lnTo>
                <a:lnTo>
                  <a:pt x="468384" y="145740"/>
                </a:lnTo>
                <a:lnTo>
                  <a:pt x="477421" y="108042"/>
                </a:lnTo>
                <a:lnTo>
                  <a:pt x="477686" y="99015"/>
                </a:lnTo>
                <a:lnTo>
                  <a:pt x="477686" y="83107"/>
                </a:lnTo>
                <a:lnTo>
                  <a:pt x="468384" y="36381"/>
                </a:lnTo>
                <a:lnTo>
                  <a:pt x="441342" y="9339"/>
                </a:lnTo>
                <a:lnTo>
                  <a:pt x="403644" y="303"/>
                </a:lnTo>
                <a:lnTo>
                  <a:pt x="91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08159" y="8682371"/>
            <a:ext cx="156210" cy="190500"/>
          </a:xfrm>
          <a:custGeom>
            <a:avLst/>
            <a:gdLst/>
            <a:ahLst/>
            <a:cxnLst/>
            <a:rect l="l" t="t" r="r" b="b"/>
            <a:pathLst>
              <a:path w="156209" h="190500">
                <a:moveTo>
                  <a:pt x="77818" y="0"/>
                </a:moveTo>
                <a:lnTo>
                  <a:pt x="59446" y="72657"/>
                </a:lnTo>
                <a:lnTo>
                  <a:pt x="0" y="72660"/>
                </a:lnTo>
                <a:lnTo>
                  <a:pt x="48091" y="117569"/>
                </a:lnTo>
                <a:lnTo>
                  <a:pt x="29723" y="190228"/>
                </a:lnTo>
                <a:lnTo>
                  <a:pt x="77818" y="145325"/>
                </a:lnTo>
                <a:lnTo>
                  <a:pt x="114562" y="145325"/>
                </a:lnTo>
                <a:lnTo>
                  <a:pt x="107545" y="117569"/>
                </a:lnTo>
                <a:lnTo>
                  <a:pt x="155638" y="72660"/>
                </a:lnTo>
                <a:lnTo>
                  <a:pt x="96190" y="72657"/>
                </a:lnTo>
                <a:lnTo>
                  <a:pt x="77818" y="0"/>
                </a:lnTo>
                <a:close/>
              </a:path>
              <a:path w="156209" h="190500">
                <a:moveTo>
                  <a:pt x="114562" y="145325"/>
                </a:moveTo>
                <a:lnTo>
                  <a:pt x="77818" y="145325"/>
                </a:lnTo>
                <a:lnTo>
                  <a:pt x="125913" y="190228"/>
                </a:lnTo>
                <a:lnTo>
                  <a:pt x="114562" y="145325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66322" y="6023588"/>
            <a:ext cx="478155" cy="182245"/>
          </a:xfrm>
          <a:custGeom>
            <a:avLst/>
            <a:gdLst/>
            <a:ahLst/>
            <a:cxnLst/>
            <a:rect l="l" t="t" r="r" b="b"/>
            <a:pathLst>
              <a:path w="478154" h="182245">
                <a:moveTo>
                  <a:pt x="91024" y="0"/>
                </a:moveTo>
                <a:lnTo>
                  <a:pt x="36344" y="9339"/>
                </a:lnTo>
                <a:lnTo>
                  <a:pt x="9302" y="36381"/>
                </a:lnTo>
                <a:lnTo>
                  <a:pt x="265" y="74080"/>
                </a:lnTo>
                <a:lnTo>
                  <a:pt x="0" y="83107"/>
                </a:lnTo>
                <a:lnTo>
                  <a:pt x="0" y="99015"/>
                </a:lnTo>
                <a:lnTo>
                  <a:pt x="9302" y="145740"/>
                </a:lnTo>
                <a:lnTo>
                  <a:pt x="36344" y="172782"/>
                </a:lnTo>
                <a:lnTo>
                  <a:pt x="74042" y="181819"/>
                </a:lnTo>
                <a:lnTo>
                  <a:pt x="83070" y="182084"/>
                </a:lnTo>
                <a:lnTo>
                  <a:pt x="394617" y="182084"/>
                </a:lnTo>
                <a:lnTo>
                  <a:pt x="441342" y="172782"/>
                </a:lnTo>
                <a:lnTo>
                  <a:pt x="468384" y="145740"/>
                </a:lnTo>
                <a:lnTo>
                  <a:pt x="477421" y="108042"/>
                </a:lnTo>
                <a:lnTo>
                  <a:pt x="477686" y="99015"/>
                </a:lnTo>
                <a:lnTo>
                  <a:pt x="477686" y="83107"/>
                </a:lnTo>
                <a:lnTo>
                  <a:pt x="468384" y="36381"/>
                </a:lnTo>
                <a:lnTo>
                  <a:pt x="441342" y="9339"/>
                </a:lnTo>
                <a:lnTo>
                  <a:pt x="403644" y="303"/>
                </a:lnTo>
                <a:lnTo>
                  <a:pt x="91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00344" y="8682371"/>
            <a:ext cx="156210" cy="190500"/>
          </a:xfrm>
          <a:custGeom>
            <a:avLst/>
            <a:gdLst/>
            <a:ahLst/>
            <a:cxnLst/>
            <a:rect l="l" t="t" r="r" b="b"/>
            <a:pathLst>
              <a:path w="156209" h="190500">
                <a:moveTo>
                  <a:pt x="77818" y="0"/>
                </a:moveTo>
                <a:lnTo>
                  <a:pt x="59446" y="72657"/>
                </a:lnTo>
                <a:lnTo>
                  <a:pt x="0" y="72660"/>
                </a:lnTo>
                <a:lnTo>
                  <a:pt x="48091" y="117569"/>
                </a:lnTo>
                <a:lnTo>
                  <a:pt x="29723" y="190228"/>
                </a:lnTo>
                <a:lnTo>
                  <a:pt x="77818" y="145325"/>
                </a:lnTo>
                <a:lnTo>
                  <a:pt x="114562" y="145325"/>
                </a:lnTo>
                <a:lnTo>
                  <a:pt x="107545" y="117569"/>
                </a:lnTo>
                <a:lnTo>
                  <a:pt x="155638" y="72660"/>
                </a:lnTo>
                <a:lnTo>
                  <a:pt x="96190" y="72657"/>
                </a:lnTo>
                <a:lnTo>
                  <a:pt x="77818" y="0"/>
                </a:lnTo>
                <a:close/>
              </a:path>
              <a:path w="156209" h="190500">
                <a:moveTo>
                  <a:pt x="114562" y="145325"/>
                </a:moveTo>
                <a:lnTo>
                  <a:pt x="77818" y="145325"/>
                </a:lnTo>
                <a:lnTo>
                  <a:pt x="125913" y="190228"/>
                </a:lnTo>
                <a:lnTo>
                  <a:pt x="114562" y="145325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92732" y="6023588"/>
            <a:ext cx="478155" cy="182245"/>
          </a:xfrm>
          <a:custGeom>
            <a:avLst/>
            <a:gdLst/>
            <a:ahLst/>
            <a:cxnLst/>
            <a:rect l="l" t="t" r="r" b="b"/>
            <a:pathLst>
              <a:path w="478154" h="182245">
                <a:moveTo>
                  <a:pt x="91023" y="0"/>
                </a:moveTo>
                <a:lnTo>
                  <a:pt x="36344" y="9339"/>
                </a:lnTo>
                <a:lnTo>
                  <a:pt x="9302" y="36381"/>
                </a:lnTo>
                <a:lnTo>
                  <a:pt x="265" y="74080"/>
                </a:lnTo>
                <a:lnTo>
                  <a:pt x="0" y="83107"/>
                </a:lnTo>
                <a:lnTo>
                  <a:pt x="0" y="99015"/>
                </a:lnTo>
                <a:lnTo>
                  <a:pt x="9302" y="145740"/>
                </a:lnTo>
                <a:lnTo>
                  <a:pt x="36344" y="172782"/>
                </a:lnTo>
                <a:lnTo>
                  <a:pt x="74042" y="181819"/>
                </a:lnTo>
                <a:lnTo>
                  <a:pt x="83069" y="182084"/>
                </a:lnTo>
                <a:lnTo>
                  <a:pt x="394617" y="182084"/>
                </a:lnTo>
                <a:lnTo>
                  <a:pt x="441342" y="172782"/>
                </a:lnTo>
                <a:lnTo>
                  <a:pt x="468384" y="145740"/>
                </a:lnTo>
                <a:lnTo>
                  <a:pt x="477421" y="108042"/>
                </a:lnTo>
                <a:lnTo>
                  <a:pt x="477686" y="99015"/>
                </a:lnTo>
                <a:lnTo>
                  <a:pt x="477686" y="83107"/>
                </a:lnTo>
                <a:lnTo>
                  <a:pt x="468384" y="36381"/>
                </a:lnTo>
                <a:lnTo>
                  <a:pt x="441342" y="9339"/>
                </a:lnTo>
                <a:lnTo>
                  <a:pt x="403644" y="303"/>
                </a:lnTo>
                <a:lnTo>
                  <a:pt x="91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26755" y="8682371"/>
            <a:ext cx="156210" cy="190500"/>
          </a:xfrm>
          <a:custGeom>
            <a:avLst/>
            <a:gdLst/>
            <a:ahLst/>
            <a:cxnLst/>
            <a:rect l="l" t="t" r="r" b="b"/>
            <a:pathLst>
              <a:path w="156209" h="190500">
                <a:moveTo>
                  <a:pt x="77818" y="0"/>
                </a:moveTo>
                <a:lnTo>
                  <a:pt x="59446" y="72657"/>
                </a:lnTo>
                <a:lnTo>
                  <a:pt x="0" y="72660"/>
                </a:lnTo>
                <a:lnTo>
                  <a:pt x="48091" y="117569"/>
                </a:lnTo>
                <a:lnTo>
                  <a:pt x="29723" y="190228"/>
                </a:lnTo>
                <a:lnTo>
                  <a:pt x="77818" y="145325"/>
                </a:lnTo>
                <a:lnTo>
                  <a:pt x="114562" y="145325"/>
                </a:lnTo>
                <a:lnTo>
                  <a:pt x="107545" y="117569"/>
                </a:lnTo>
                <a:lnTo>
                  <a:pt x="155638" y="72660"/>
                </a:lnTo>
                <a:lnTo>
                  <a:pt x="96190" y="72657"/>
                </a:lnTo>
                <a:lnTo>
                  <a:pt x="77818" y="0"/>
                </a:lnTo>
                <a:close/>
              </a:path>
              <a:path w="156209" h="190500">
                <a:moveTo>
                  <a:pt x="114562" y="145325"/>
                </a:moveTo>
                <a:lnTo>
                  <a:pt x="77818" y="145325"/>
                </a:lnTo>
                <a:lnTo>
                  <a:pt x="125913" y="190228"/>
                </a:lnTo>
                <a:lnTo>
                  <a:pt x="114562" y="145325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57716" y="3315430"/>
            <a:ext cx="10657840" cy="151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959" indent="-429259">
              <a:lnSpc>
                <a:spcPct val="100000"/>
              </a:lnSpc>
              <a:buSzPct val="124242"/>
              <a:buChar char="•"/>
              <a:tabLst>
                <a:tab pos="442595" algn="l"/>
              </a:tabLst>
            </a:pPr>
            <a:r>
              <a:rPr sz="3300" spc="-5" dirty="0">
                <a:latin typeface="Arial"/>
                <a:cs typeface="Arial"/>
              </a:rPr>
              <a:t>How </a:t>
            </a:r>
            <a:r>
              <a:rPr sz="3300" spc="25" dirty="0">
                <a:latin typeface="Arial"/>
                <a:cs typeface="Arial"/>
              </a:rPr>
              <a:t>do </a:t>
            </a:r>
            <a:r>
              <a:rPr sz="3300" spc="-65" dirty="0">
                <a:latin typeface="Arial"/>
                <a:cs typeface="Arial"/>
              </a:rPr>
              <a:t>validators </a:t>
            </a:r>
            <a:r>
              <a:rPr sz="3300" spc="-35" dirty="0">
                <a:latin typeface="Arial"/>
                <a:cs typeface="Arial"/>
              </a:rPr>
              <a:t>choose </a:t>
            </a:r>
            <a:r>
              <a:rPr sz="3300" spc="-30" dirty="0">
                <a:latin typeface="Arial"/>
                <a:cs typeface="Arial"/>
              </a:rPr>
              <a:t>which </a:t>
            </a:r>
            <a:r>
              <a:rPr sz="3300" spc="-35" dirty="0">
                <a:latin typeface="Arial"/>
                <a:cs typeface="Arial"/>
              </a:rPr>
              <a:t>blockchain </a:t>
            </a:r>
            <a:r>
              <a:rPr sz="3300" spc="25" dirty="0">
                <a:latin typeface="Arial"/>
                <a:cs typeface="Arial"/>
              </a:rPr>
              <a:t>to </a:t>
            </a:r>
            <a:r>
              <a:rPr sz="3300" spc="-5" dirty="0">
                <a:latin typeface="Arial"/>
                <a:cs typeface="Arial"/>
              </a:rPr>
              <a:t>work</a:t>
            </a:r>
            <a:r>
              <a:rPr sz="3300" spc="160" dirty="0">
                <a:latin typeface="Arial"/>
                <a:cs typeface="Arial"/>
              </a:rPr>
              <a:t> </a:t>
            </a:r>
            <a:r>
              <a:rPr sz="3300" spc="-45" dirty="0">
                <a:latin typeface="Arial"/>
                <a:cs typeface="Arial"/>
              </a:rPr>
              <a:t>on?</a:t>
            </a:r>
            <a:endParaRPr sz="3300" dirty="0">
              <a:latin typeface="Arial"/>
              <a:cs typeface="Arial"/>
            </a:endParaRPr>
          </a:p>
          <a:p>
            <a:pPr marL="441959" indent="-429259">
              <a:lnSpc>
                <a:spcPct val="100000"/>
              </a:lnSpc>
              <a:spcBef>
                <a:spcPts val="4035"/>
              </a:spcBef>
              <a:buSzPct val="124242"/>
              <a:buChar char="•"/>
              <a:tabLst>
                <a:tab pos="442595" algn="l"/>
              </a:tabLst>
            </a:pPr>
            <a:r>
              <a:rPr sz="3300" spc="-5" dirty="0">
                <a:latin typeface="Arial"/>
                <a:cs typeface="Arial"/>
              </a:rPr>
              <a:t>How </a:t>
            </a:r>
            <a:r>
              <a:rPr sz="3300" spc="-45" dirty="0">
                <a:latin typeface="Arial"/>
                <a:cs typeface="Arial"/>
              </a:rPr>
              <a:t>can </a:t>
            </a:r>
            <a:r>
              <a:rPr sz="3300" spc="-185" dirty="0">
                <a:latin typeface="Arial"/>
                <a:cs typeface="Arial"/>
              </a:rPr>
              <a:t>I </a:t>
            </a:r>
            <a:r>
              <a:rPr sz="3300" spc="-65" dirty="0">
                <a:latin typeface="Arial"/>
                <a:cs typeface="Arial"/>
              </a:rPr>
              <a:t>pay </a:t>
            </a:r>
            <a:r>
              <a:rPr sz="3300" spc="-125" dirty="0">
                <a:latin typeface="Arial"/>
                <a:cs typeface="Arial"/>
              </a:rPr>
              <a:t>a </a:t>
            </a:r>
            <a:r>
              <a:rPr sz="3300" spc="-75" dirty="0">
                <a:latin typeface="Arial"/>
                <a:cs typeface="Arial"/>
              </a:rPr>
              <a:t>yellow </a:t>
            </a:r>
            <a:r>
              <a:rPr sz="3300" spc="-55" dirty="0">
                <a:latin typeface="Arial"/>
                <a:cs typeface="Arial"/>
              </a:rPr>
              <a:t>vendor </a:t>
            </a:r>
            <a:r>
              <a:rPr sz="3300" spc="-20" dirty="0">
                <a:latin typeface="Arial"/>
                <a:cs typeface="Arial"/>
              </a:rPr>
              <a:t>with</a:t>
            </a:r>
            <a:r>
              <a:rPr sz="3300" spc="550" dirty="0">
                <a:latin typeface="Arial"/>
                <a:cs typeface="Arial"/>
              </a:rPr>
              <a:t> </a:t>
            </a:r>
            <a:r>
              <a:rPr sz="3300" spc="-65" dirty="0">
                <a:latin typeface="Arial"/>
                <a:cs typeface="Arial"/>
              </a:rPr>
              <a:t>greencoins?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929314" y="6953957"/>
            <a:ext cx="436308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b="1" spc="5" dirty="0">
                <a:latin typeface="Arial"/>
                <a:cs typeface="Arial"/>
              </a:rPr>
              <a:t>Double</a:t>
            </a:r>
            <a:r>
              <a:rPr sz="3700" b="1" spc="-55" dirty="0">
                <a:latin typeface="Arial"/>
                <a:cs typeface="Arial"/>
              </a:rPr>
              <a:t> </a:t>
            </a:r>
            <a:r>
              <a:rPr sz="3700" b="1" spc="-25" dirty="0">
                <a:latin typeface="Arial"/>
                <a:cs typeface="Arial"/>
              </a:rPr>
              <a:t>Throughput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4718" y="1003300"/>
            <a:ext cx="13253085" cy="145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Strawman:</a:t>
            </a:r>
            <a:r>
              <a:rPr spc="-85" dirty="0"/>
              <a:t> </a:t>
            </a:r>
            <a:r>
              <a:rPr spc="100" dirty="0"/>
              <a:t>SimpleLedger</a:t>
            </a:r>
          </a:p>
        </p:txBody>
      </p:sp>
      <p:sp>
        <p:nvSpPr>
          <p:cNvPr id="3" name="object 3"/>
          <p:cNvSpPr/>
          <p:nvPr/>
        </p:nvSpPr>
        <p:spPr>
          <a:xfrm>
            <a:off x="13889956" y="4174951"/>
            <a:ext cx="5343452" cy="46453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6032" y="2723387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772" y="0"/>
                </a:moveTo>
                <a:lnTo>
                  <a:pt x="0" y="261772"/>
                </a:lnTo>
                <a:lnTo>
                  <a:pt x="261772" y="523544"/>
                </a:lnTo>
                <a:lnTo>
                  <a:pt x="523544" y="261772"/>
                </a:lnTo>
                <a:lnTo>
                  <a:pt x="261772" y="0"/>
                </a:lnTo>
                <a:close/>
              </a:path>
            </a:pathLst>
          </a:custGeom>
          <a:solidFill>
            <a:srgbClr val="FF6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6032" y="2723387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772" y="0"/>
                </a:moveTo>
                <a:lnTo>
                  <a:pt x="523544" y="261772"/>
                </a:lnTo>
                <a:lnTo>
                  <a:pt x="261772" y="523544"/>
                </a:lnTo>
                <a:lnTo>
                  <a:pt x="0" y="261772"/>
                </a:lnTo>
                <a:lnTo>
                  <a:pt x="261772" y="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217172" y="2658863"/>
            <a:ext cx="3097530" cy="793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6950" marR="5080" indent="-984885">
              <a:lnSpc>
                <a:spcPct val="103800"/>
              </a:lnSpc>
            </a:pPr>
            <a:r>
              <a:rPr sz="2450" b="1" spc="-25" dirty="0">
                <a:latin typeface="Arial"/>
                <a:cs typeface="Arial"/>
              </a:rPr>
              <a:t>Trusted </a:t>
            </a:r>
            <a:r>
              <a:rPr sz="2450" b="1" spc="5" dirty="0">
                <a:latin typeface="Arial"/>
                <a:cs typeface="Arial"/>
              </a:rPr>
              <a:t>randomness  </a:t>
            </a:r>
            <a:r>
              <a:rPr sz="2450" b="1" spc="25" dirty="0">
                <a:latin typeface="Arial"/>
                <a:cs typeface="Arial"/>
              </a:rPr>
              <a:t>beacon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1811" y="3278676"/>
            <a:ext cx="2120900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b="1" dirty="0">
                <a:latin typeface="Arial"/>
                <a:cs typeface="Arial"/>
              </a:rPr>
              <a:t>Overview</a:t>
            </a:r>
            <a:endParaRPr sz="3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1811" y="4289352"/>
            <a:ext cx="202565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25" dirty="0"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5355" y="4210585"/>
            <a:ext cx="4241800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spc="-25" dirty="0">
                <a:latin typeface="Arial"/>
                <a:cs typeface="Arial"/>
              </a:rPr>
              <a:t>Evolves </a:t>
            </a:r>
            <a:r>
              <a:rPr sz="3700" dirty="0">
                <a:latin typeface="Arial"/>
                <a:cs typeface="Arial"/>
              </a:rPr>
              <a:t>in </a:t>
            </a:r>
            <a:r>
              <a:rPr sz="3700" spc="70" dirty="0">
                <a:latin typeface="Arial"/>
                <a:cs typeface="Arial"/>
              </a:rPr>
              <a:t>epochs</a:t>
            </a:r>
            <a:r>
              <a:rPr sz="3700" spc="-45" dirty="0">
                <a:latin typeface="Arial"/>
                <a:cs typeface="Arial"/>
              </a:rPr>
              <a:t> </a:t>
            </a:r>
            <a:r>
              <a:rPr sz="3700" i="1" spc="5" dirty="0">
                <a:latin typeface="Arial"/>
                <a:cs typeface="Arial"/>
              </a:rPr>
              <a:t>e</a:t>
            </a:r>
            <a:endParaRPr sz="3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1811" y="5221261"/>
            <a:ext cx="202565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25" dirty="0"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5355" y="5142494"/>
            <a:ext cx="11346815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spc="-45" dirty="0">
                <a:latin typeface="Arial"/>
                <a:cs typeface="Arial"/>
              </a:rPr>
              <a:t>Trusted </a:t>
            </a:r>
            <a:r>
              <a:rPr sz="3700" spc="25" dirty="0">
                <a:latin typeface="Arial"/>
                <a:cs typeface="Arial"/>
              </a:rPr>
              <a:t>randomness </a:t>
            </a:r>
            <a:r>
              <a:rPr sz="3700" spc="70" dirty="0">
                <a:latin typeface="Arial"/>
                <a:cs typeface="Arial"/>
              </a:rPr>
              <a:t>beacon </a:t>
            </a:r>
            <a:r>
              <a:rPr sz="3700" dirty="0">
                <a:latin typeface="Arial"/>
                <a:cs typeface="Arial"/>
              </a:rPr>
              <a:t>emits </a:t>
            </a:r>
            <a:r>
              <a:rPr sz="3700" spc="35" dirty="0">
                <a:latin typeface="Arial"/>
                <a:cs typeface="Arial"/>
              </a:rPr>
              <a:t>random </a:t>
            </a:r>
            <a:r>
              <a:rPr sz="3700" dirty="0">
                <a:latin typeface="Arial"/>
                <a:cs typeface="Arial"/>
              </a:rPr>
              <a:t>value</a:t>
            </a:r>
            <a:r>
              <a:rPr sz="3700" spc="-70" dirty="0">
                <a:latin typeface="Arial"/>
                <a:cs typeface="Arial"/>
              </a:rPr>
              <a:t> </a:t>
            </a:r>
            <a:r>
              <a:rPr sz="3700" i="1" spc="70" dirty="0">
                <a:latin typeface="Arial"/>
                <a:cs typeface="Arial"/>
              </a:rPr>
              <a:t>rnd</a:t>
            </a:r>
            <a:r>
              <a:rPr sz="3675" i="1" spc="104" baseline="-6802" dirty="0">
                <a:latin typeface="Arial"/>
                <a:cs typeface="Arial"/>
              </a:rPr>
              <a:t>e</a:t>
            </a:r>
            <a:endParaRPr sz="3675" baseline="-680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1811" y="6153169"/>
            <a:ext cx="202565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25" dirty="0"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45355" y="6074403"/>
            <a:ext cx="2225040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spc="-409" dirty="0">
                <a:latin typeface="Arial"/>
                <a:cs typeface="Arial"/>
              </a:rPr>
              <a:t>V</a:t>
            </a:r>
            <a:r>
              <a:rPr sz="3700" spc="20" dirty="0">
                <a:latin typeface="Arial"/>
                <a:cs typeface="Arial"/>
              </a:rPr>
              <a:t>alidators:</a:t>
            </a:r>
            <a:endParaRPr sz="3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45355" y="7085079"/>
            <a:ext cx="19177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55" dirty="0">
                <a:latin typeface="Tahoma"/>
                <a:cs typeface="Tahoma"/>
              </a:rPr>
              <a:t>‣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68899" y="7004620"/>
            <a:ext cx="8291830" cy="115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99"/>
              </a:lnSpc>
            </a:pPr>
            <a:r>
              <a:rPr sz="3700" spc="5" dirty="0">
                <a:latin typeface="Arial"/>
                <a:cs typeface="Arial"/>
              </a:rPr>
              <a:t>Use </a:t>
            </a:r>
            <a:r>
              <a:rPr sz="3700" i="1" spc="70" dirty="0">
                <a:latin typeface="Arial"/>
                <a:cs typeface="Arial"/>
              </a:rPr>
              <a:t>rnd</a:t>
            </a:r>
            <a:r>
              <a:rPr sz="3675" i="1" spc="104" baseline="-6802" dirty="0">
                <a:latin typeface="Arial"/>
                <a:cs typeface="Arial"/>
              </a:rPr>
              <a:t>e </a:t>
            </a:r>
            <a:r>
              <a:rPr sz="3700" dirty="0">
                <a:latin typeface="Arial"/>
                <a:cs typeface="Arial"/>
              </a:rPr>
              <a:t>to </a:t>
            </a:r>
            <a:r>
              <a:rPr sz="3700" spc="60" dirty="0">
                <a:latin typeface="Arial"/>
                <a:cs typeface="Arial"/>
              </a:rPr>
              <a:t>compute </a:t>
            </a:r>
            <a:r>
              <a:rPr sz="3700" spc="30" dirty="0">
                <a:latin typeface="Arial"/>
                <a:cs typeface="Arial"/>
              </a:rPr>
              <a:t>shard </a:t>
            </a:r>
            <a:r>
              <a:rPr sz="3700" spc="25" dirty="0">
                <a:latin typeface="Arial"/>
                <a:cs typeface="Arial"/>
              </a:rPr>
              <a:t>assignment  </a:t>
            </a:r>
            <a:r>
              <a:rPr sz="3700" spc="-5" dirty="0">
                <a:latin typeface="Arial"/>
                <a:cs typeface="Arial"/>
              </a:rPr>
              <a:t>(ensures </a:t>
            </a:r>
            <a:r>
              <a:rPr sz="3700" spc="30" dirty="0">
                <a:latin typeface="Arial"/>
                <a:cs typeface="Arial"/>
              </a:rPr>
              <a:t>shard</a:t>
            </a:r>
            <a:r>
              <a:rPr sz="3700" spc="-65" dirty="0">
                <a:latin typeface="Arial"/>
                <a:cs typeface="Arial"/>
              </a:rPr>
              <a:t> </a:t>
            </a:r>
            <a:r>
              <a:rPr sz="3700" spc="25" dirty="0">
                <a:latin typeface="Arial"/>
                <a:cs typeface="Arial"/>
              </a:rPr>
              <a:t>security)</a:t>
            </a:r>
            <a:endParaRPr sz="3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45355" y="8582415"/>
            <a:ext cx="19177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55" dirty="0">
                <a:latin typeface="Tahoma"/>
                <a:cs typeface="Tahoma"/>
              </a:rPr>
              <a:t>‣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68899" y="8501957"/>
            <a:ext cx="5909310" cy="115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99"/>
              </a:lnSpc>
            </a:pPr>
            <a:r>
              <a:rPr sz="3700" spc="-5" dirty="0">
                <a:latin typeface="Arial"/>
                <a:cs typeface="Arial"/>
              </a:rPr>
              <a:t>Process </a:t>
            </a:r>
            <a:r>
              <a:rPr sz="3700" dirty="0">
                <a:latin typeface="Arial"/>
                <a:cs typeface="Arial"/>
              </a:rPr>
              <a:t>tx </a:t>
            </a:r>
            <a:r>
              <a:rPr sz="3700" spc="45" dirty="0">
                <a:latin typeface="Arial"/>
                <a:cs typeface="Arial"/>
              </a:rPr>
              <a:t>using</a:t>
            </a:r>
            <a:r>
              <a:rPr sz="3700" spc="-60" dirty="0">
                <a:latin typeface="Arial"/>
                <a:cs typeface="Arial"/>
              </a:rPr>
              <a:t> </a:t>
            </a:r>
            <a:r>
              <a:rPr sz="3700" spc="25" dirty="0">
                <a:latin typeface="Arial"/>
                <a:cs typeface="Arial"/>
              </a:rPr>
              <a:t>consensus  </a:t>
            </a:r>
            <a:r>
              <a:rPr sz="3700" dirty="0">
                <a:latin typeface="Arial"/>
                <a:cs typeface="Arial"/>
              </a:rPr>
              <a:t>within </a:t>
            </a:r>
            <a:r>
              <a:rPr sz="3700" spc="5" dirty="0">
                <a:latin typeface="Arial"/>
                <a:cs typeface="Arial"/>
              </a:rPr>
              <a:t>one </a:t>
            </a:r>
            <a:r>
              <a:rPr sz="3700" spc="30" dirty="0">
                <a:latin typeface="Arial"/>
                <a:cs typeface="Arial"/>
              </a:rPr>
              <a:t>shard</a:t>
            </a:r>
            <a:r>
              <a:rPr sz="3700" spc="-35" dirty="0">
                <a:latin typeface="Arial"/>
                <a:cs typeface="Arial"/>
              </a:rPr>
              <a:t> 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663103" y="8356098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25" y="0"/>
                </a:moveTo>
                <a:lnTo>
                  <a:pt x="127421" y="0"/>
                </a:lnTo>
                <a:lnTo>
                  <a:pt x="82494" y="14299"/>
                </a:lnTo>
                <a:lnTo>
                  <a:pt x="42897" y="42897"/>
                </a:lnTo>
                <a:lnTo>
                  <a:pt x="14299" y="82494"/>
                </a:lnTo>
                <a:lnTo>
                  <a:pt x="0" y="127422"/>
                </a:lnTo>
                <a:lnTo>
                  <a:pt x="0" y="174126"/>
                </a:lnTo>
                <a:lnTo>
                  <a:pt x="14299" y="219054"/>
                </a:lnTo>
                <a:lnTo>
                  <a:pt x="42897" y="258651"/>
                </a:lnTo>
                <a:lnTo>
                  <a:pt x="82494" y="287249"/>
                </a:lnTo>
                <a:lnTo>
                  <a:pt x="127421" y="301548"/>
                </a:lnTo>
                <a:lnTo>
                  <a:pt x="174125" y="301548"/>
                </a:lnTo>
                <a:lnTo>
                  <a:pt x="219052" y="287249"/>
                </a:lnTo>
                <a:lnTo>
                  <a:pt x="258649" y="258651"/>
                </a:lnTo>
                <a:lnTo>
                  <a:pt x="287247" y="219054"/>
                </a:lnTo>
                <a:lnTo>
                  <a:pt x="301546" y="174126"/>
                </a:lnTo>
                <a:lnTo>
                  <a:pt x="301546" y="127422"/>
                </a:lnTo>
                <a:lnTo>
                  <a:pt x="287247" y="82494"/>
                </a:lnTo>
                <a:lnTo>
                  <a:pt x="258649" y="42897"/>
                </a:lnTo>
                <a:lnTo>
                  <a:pt x="219052" y="14299"/>
                </a:lnTo>
                <a:lnTo>
                  <a:pt x="174125" y="0"/>
                </a:lnTo>
                <a:close/>
              </a:path>
            </a:pathLst>
          </a:custGeom>
          <a:solidFill>
            <a:srgbClr val="ECB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663098" y="8356098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651" y="42896"/>
                </a:moveTo>
                <a:lnTo>
                  <a:pt x="287249" y="82494"/>
                </a:lnTo>
                <a:lnTo>
                  <a:pt x="301548" y="127421"/>
                </a:lnTo>
                <a:lnTo>
                  <a:pt x="301548" y="174126"/>
                </a:lnTo>
                <a:lnTo>
                  <a:pt x="287249" y="219054"/>
                </a:lnTo>
                <a:lnTo>
                  <a:pt x="258651" y="258651"/>
                </a:lnTo>
                <a:lnTo>
                  <a:pt x="219054" y="287249"/>
                </a:lnTo>
                <a:lnTo>
                  <a:pt x="174126" y="301548"/>
                </a:lnTo>
                <a:lnTo>
                  <a:pt x="127421" y="301548"/>
                </a:lnTo>
                <a:lnTo>
                  <a:pt x="82494" y="287249"/>
                </a:lnTo>
                <a:lnTo>
                  <a:pt x="42896" y="258651"/>
                </a:lnTo>
                <a:lnTo>
                  <a:pt x="14298" y="219054"/>
                </a:lnTo>
                <a:lnTo>
                  <a:pt x="0" y="174126"/>
                </a:lnTo>
                <a:lnTo>
                  <a:pt x="0" y="127421"/>
                </a:lnTo>
                <a:lnTo>
                  <a:pt x="14298" y="82494"/>
                </a:lnTo>
                <a:lnTo>
                  <a:pt x="42896" y="42896"/>
                </a:lnTo>
                <a:lnTo>
                  <a:pt x="82494" y="14298"/>
                </a:lnTo>
                <a:lnTo>
                  <a:pt x="127421" y="0"/>
                </a:lnTo>
                <a:lnTo>
                  <a:pt x="174126" y="0"/>
                </a:lnTo>
                <a:lnTo>
                  <a:pt x="219054" y="14298"/>
                </a:lnTo>
                <a:lnTo>
                  <a:pt x="258651" y="42896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129767" y="7564365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24" y="0"/>
                </a:moveTo>
                <a:lnTo>
                  <a:pt x="127417" y="0"/>
                </a:lnTo>
                <a:lnTo>
                  <a:pt x="82487" y="14299"/>
                </a:lnTo>
                <a:lnTo>
                  <a:pt x="42889" y="42897"/>
                </a:lnTo>
                <a:lnTo>
                  <a:pt x="14296" y="82494"/>
                </a:lnTo>
                <a:lnTo>
                  <a:pt x="0" y="127422"/>
                </a:lnTo>
                <a:lnTo>
                  <a:pt x="0" y="174126"/>
                </a:lnTo>
                <a:lnTo>
                  <a:pt x="14296" y="219054"/>
                </a:lnTo>
                <a:lnTo>
                  <a:pt x="42889" y="258651"/>
                </a:lnTo>
                <a:lnTo>
                  <a:pt x="82487" y="287249"/>
                </a:lnTo>
                <a:lnTo>
                  <a:pt x="127417" y="301548"/>
                </a:lnTo>
                <a:lnTo>
                  <a:pt x="174124" y="301548"/>
                </a:lnTo>
                <a:lnTo>
                  <a:pt x="219054" y="287249"/>
                </a:lnTo>
                <a:lnTo>
                  <a:pt x="258652" y="258651"/>
                </a:lnTo>
                <a:lnTo>
                  <a:pt x="287250" y="219054"/>
                </a:lnTo>
                <a:lnTo>
                  <a:pt x="301549" y="174126"/>
                </a:lnTo>
                <a:lnTo>
                  <a:pt x="301549" y="127422"/>
                </a:lnTo>
                <a:lnTo>
                  <a:pt x="287250" y="82494"/>
                </a:lnTo>
                <a:lnTo>
                  <a:pt x="258652" y="42897"/>
                </a:lnTo>
                <a:lnTo>
                  <a:pt x="219054" y="14299"/>
                </a:lnTo>
                <a:lnTo>
                  <a:pt x="174124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129764" y="7564365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651" y="42896"/>
                </a:moveTo>
                <a:lnTo>
                  <a:pt x="287249" y="82494"/>
                </a:lnTo>
                <a:lnTo>
                  <a:pt x="301548" y="127421"/>
                </a:lnTo>
                <a:lnTo>
                  <a:pt x="301548" y="174126"/>
                </a:lnTo>
                <a:lnTo>
                  <a:pt x="287249" y="219054"/>
                </a:lnTo>
                <a:lnTo>
                  <a:pt x="258651" y="258651"/>
                </a:lnTo>
                <a:lnTo>
                  <a:pt x="219054" y="287249"/>
                </a:lnTo>
                <a:lnTo>
                  <a:pt x="174126" y="301548"/>
                </a:lnTo>
                <a:lnTo>
                  <a:pt x="127421" y="301548"/>
                </a:lnTo>
                <a:lnTo>
                  <a:pt x="82494" y="287249"/>
                </a:lnTo>
                <a:lnTo>
                  <a:pt x="42896" y="258651"/>
                </a:lnTo>
                <a:lnTo>
                  <a:pt x="14298" y="219054"/>
                </a:lnTo>
                <a:lnTo>
                  <a:pt x="0" y="174126"/>
                </a:lnTo>
                <a:lnTo>
                  <a:pt x="0" y="127421"/>
                </a:lnTo>
                <a:lnTo>
                  <a:pt x="14298" y="82494"/>
                </a:lnTo>
                <a:lnTo>
                  <a:pt x="42896" y="42896"/>
                </a:lnTo>
                <a:lnTo>
                  <a:pt x="82494" y="14298"/>
                </a:lnTo>
                <a:lnTo>
                  <a:pt x="127421" y="0"/>
                </a:lnTo>
                <a:lnTo>
                  <a:pt x="174126" y="0"/>
                </a:lnTo>
                <a:lnTo>
                  <a:pt x="219054" y="14298"/>
                </a:lnTo>
                <a:lnTo>
                  <a:pt x="258651" y="42896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698611" y="8388611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25" y="0"/>
                </a:moveTo>
                <a:lnTo>
                  <a:pt x="127421" y="0"/>
                </a:lnTo>
                <a:lnTo>
                  <a:pt x="82494" y="14299"/>
                </a:lnTo>
                <a:lnTo>
                  <a:pt x="42897" y="42897"/>
                </a:lnTo>
                <a:lnTo>
                  <a:pt x="14299" y="82494"/>
                </a:lnTo>
                <a:lnTo>
                  <a:pt x="0" y="127422"/>
                </a:lnTo>
                <a:lnTo>
                  <a:pt x="0" y="174126"/>
                </a:lnTo>
                <a:lnTo>
                  <a:pt x="14299" y="219054"/>
                </a:lnTo>
                <a:lnTo>
                  <a:pt x="42897" y="258651"/>
                </a:lnTo>
                <a:lnTo>
                  <a:pt x="82494" y="287249"/>
                </a:lnTo>
                <a:lnTo>
                  <a:pt x="127421" y="301548"/>
                </a:lnTo>
                <a:lnTo>
                  <a:pt x="174125" y="301548"/>
                </a:lnTo>
                <a:lnTo>
                  <a:pt x="219052" y="287249"/>
                </a:lnTo>
                <a:lnTo>
                  <a:pt x="258649" y="258651"/>
                </a:lnTo>
                <a:lnTo>
                  <a:pt x="287247" y="219054"/>
                </a:lnTo>
                <a:lnTo>
                  <a:pt x="301546" y="174126"/>
                </a:lnTo>
                <a:lnTo>
                  <a:pt x="301546" y="127422"/>
                </a:lnTo>
                <a:lnTo>
                  <a:pt x="287247" y="82494"/>
                </a:lnTo>
                <a:lnTo>
                  <a:pt x="258649" y="42897"/>
                </a:lnTo>
                <a:lnTo>
                  <a:pt x="219052" y="14299"/>
                </a:lnTo>
                <a:lnTo>
                  <a:pt x="17412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98605" y="8388611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651" y="42896"/>
                </a:moveTo>
                <a:lnTo>
                  <a:pt x="287249" y="82494"/>
                </a:lnTo>
                <a:lnTo>
                  <a:pt x="301548" y="127421"/>
                </a:lnTo>
                <a:lnTo>
                  <a:pt x="301548" y="174126"/>
                </a:lnTo>
                <a:lnTo>
                  <a:pt x="287249" y="219054"/>
                </a:lnTo>
                <a:lnTo>
                  <a:pt x="258651" y="258651"/>
                </a:lnTo>
                <a:lnTo>
                  <a:pt x="219054" y="287249"/>
                </a:lnTo>
                <a:lnTo>
                  <a:pt x="174126" y="301548"/>
                </a:lnTo>
                <a:lnTo>
                  <a:pt x="127421" y="301548"/>
                </a:lnTo>
                <a:lnTo>
                  <a:pt x="82494" y="287249"/>
                </a:lnTo>
                <a:lnTo>
                  <a:pt x="42896" y="258651"/>
                </a:lnTo>
                <a:lnTo>
                  <a:pt x="14298" y="219054"/>
                </a:lnTo>
                <a:lnTo>
                  <a:pt x="0" y="174126"/>
                </a:lnTo>
                <a:lnTo>
                  <a:pt x="0" y="127421"/>
                </a:lnTo>
                <a:lnTo>
                  <a:pt x="14298" y="82494"/>
                </a:lnTo>
                <a:lnTo>
                  <a:pt x="42896" y="42896"/>
                </a:lnTo>
                <a:lnTo>
                  <a:pt x="82494" y="14298"/>
                </a:lnTo>
                <a:lnTo>
                  <a:pt x="127421" y="0"/>
                </a:lnTo>
                <a:lnTo>
                  <a:pt x="174126" y="0"/>
                </a:lnTo>
                <a:lnTo>
                  <a:pt x="219054" y="14298"/>
                </a:lnTo>
                <a:lnTo>
                  <a:pt x="258651" y="42896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894067" y="7851054"/>
            <a:ext cx="306705" cy="520065"/>
          </a:xfrm>
          <a:custGeom>
            <a:avLst/>
            <a:gdLst/>
            <a:ahLst/>
            <a:cxnLst/>
            <a:rect l="l" t="t" r="r" b="b"/>
            <a:pathLst>
              <a:path w="306705" h="520065">
                <a:moveTo>
                  <a:pt x="0" y="519758"/>
                </a:moveTo>
                <a:lnTo>
                  <a:pt x="306356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370148" y="7844983"/>
            <a:ext cx="389890" cy="564515"/>
          </a:xfrm>
          <a:custGeom>
            <a:avLst/>
            <a:gdLst/>
            <a:ahLst/>
            <a:cxnLst/>
            <a:rect l="l" t="t" r="r" b="b"/>
            <a:pathLst>
              <a:path w="389890" h="564515">
                <a:moveTo>
                  <a:pt x="0" y="0"/>
                </a:moveTo>
                <a:lnTo>
                  <a:pt x="389544" y="564441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71437" y="8511820"/>
            <a:ext cx="720725" cy="22860"/>
          </a:xfrm>
          <a:custGeom>
            <a:avLst/>
            <a:gdLst/>
            <a:ahLst/>
            <a:cxnLst/>
            <a:rect l="l" t="t" r="r" b="b"/>
            <a:pathLst>
              <a:path w="720725" h="22859">
                <a:moveTo>
                  <a:pt x="0" y="0"/>
                </a:moveTo>
                <a:lnTo>
                  <a:pt x="720224" y="22613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363886" y="9918904"/>
            <a:ext cx="1940560" cy="377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ct val="100000"/>
              </a:lnSpc>
            </a:pPr>
            <a:r>
              <a:rPr sz="2450" b="1" spc="10" dirty="0">
                <a:latin typeface="Arial"/>
                <a:cs typeface="Arial"/>
              </a:rPr>
              <a:t>Shard</a:t>
            </a:r>
            <a:r>
              <a:rPr sz="2450" b="1" spc="-80" dirty="0">
                <a:latin typeface="Arial"/>
                <a:cs typeface="Arial"/>
              </a:rPr>
              <a:t> </a:t>
            </a:r>
            <a:r>
              <a:rPr sz="2450" b="1" spc="10" dirty="0">
                <a:latin typeface="Arial"/>
                <a:cs typeface="Arial"/>
              </a:rPr>
              <a:t>1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628379" y="9216069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1" y="0"/>
                </a:lnTo>
                <a:lnTo>
                  <a:pt x="228841" y="228842"/>
                </a:lnTo>
                <a:lnTo>
                  <a:pt x="0" y="228842"/>
                </a:lnTo>
                <a:lnTo>
                  <a:pt x="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628379" y="9216069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2" y="0"/>
                </a:lnTo>
                <a:lnTo>
                  <a:pt x="228842" y="228842"/>
                </a:lnTo>
                <a:lnTo>
                  <a:pt x="0" y="228842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401350" y="9216069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51" y="0"/>
                </a:lnTo>
                <a:lnTo>
                  <a:pt x="228851" y="228842"/>
                </a:lnTo>
                <a:lnTo>
                  <a:pt x="0" y="228842"/>
                </a:lnTo>
                <a:lnTo>
                  <a:pt x="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401350" y="9216069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2" y="0"/>
                </a:lnTo>
                <a:lnTo>
                  <a:pt x="228842" y="228842"/>
                </a:lnTo>
                <a:lnTo>
                  <a:pt x="0" y="228842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159076" y="9216069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1" y="0"/>
                </a:lnTo>
                <a:lnTo>
                  <a:pt x="228841" y="228842"/>
                </a:lnTo>
                <a:lnTo>
                  <a:pt x="0" y="228842"/>
                </a:lnTo>
                <a:lnTo>
                  <a:pt x="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159076" y="9216069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2" y="0"/>
                </a:lnTo>
                <a:lnTo>
                  <a:pt x="228842" y="228842"/>
                </a:lnTo>
                <a:lnTo>
                  <a:pt x="0" y="228842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957616" y="9330490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0" y="0"/>
                </a:lnTo>
                <a:lnTo>
                  <a:pt x="380415" y="0"/>
                </a:lnTo>
                <a:lnTo>
                  <a:pt x="433264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867566" y="9280230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5">
                <a:moveTo>
                  <a:pt x="100520" y="0"/>
                </a:moveTo>
                <a:lnTo>
                  <a:pt x="0" y="50260"/>
                </a:lnTo>
                <a:lnTo>
                  <a:pt x="10052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730597" y="9330490"/>
            <a:ext cx="418465" cy="0"/>
          </a:xfrm>
          <a:custGeom>
            <a:avLst/>
            <a:gdLst/>
            <a:ahLst/>
            <a:cxnLst/>
            <a:rect l="l" t="t" r="r" b="b"/>
            <a:pathLst>
              <a:path w="418465">
                <a:moveTo>
                  <a:pt x="0" y="0"/>
                </a:moveTo>
                <a:lnTo>
                  <a:pt x="0" y="0"/>
                </a:lnTo>
                <a:lnTo>
                  <a:pt x="367064" y="0"/>
                </a:lnTo>
                <a:lnTo>
                  <a:pt x="418006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640548" y="9280230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5">
                <a:moveTo>
                  <a:pt x="100520" y="0"/>
                </a:moveTo>
                <a:lnTo>
                  <a:pt x="0" y="50260"/>
                </a:lnTo>
                <a:lnTo>
                  <a:pt x="10052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275343" y="9327721"/>
            <a:ext cx="342900" cy="2540"/>
          </a:xfrm>
          <a:custGeom>
            <a:avLst/>
            <a:gdLst/>
            <a:ahLst/>
            <a:cxnLst/>
            <a:rect l="l" t="t" r="r" b="b"/>
            <a:pathLst>
              <a:path w="342900" h="2540">
                <a:moveTo>
                  <a:pt x="0" y="0"/>
                </a:moveTo>
                <a:lnTo>
                  <a:pt x="342566" y="2029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668957" y="6689470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25" y="0"/>
                </a:moveTo>
                <a:lnTo>
                  <a:pt x="127421" y="0"/>
                </a:lnTo>
                <a:lnTo>
                  <a:pt x="82494" y="14299"/>
                </a:lnTo>
                <a:lnTo>
                  <a:pt x="42897" y="42897"/>
                </a:lnTo>
                <a:lnTo>
                  <a:pt x="14299" y="82494"/>
                </a:lnTo>
                <a:lnTo>
                  <a:pt x="0" y="127421"/>
                </a:lnTo>
                <a:lnTo>
                  <a:pt x="0" y="174126"/>
                </a:lnTo>
                <a:lnTo>
                  <a:pt x="14299" y="219053"/>
                </a:lnTo>
                <a:lnTo>
                  <a:pt x="42897" y="258650"/>
                </a:lnTo>
                <a:lnTo>
                  <a:pt x="82494" y="287248"/>
                </a:lnTo>
                <a:lnTo>
                  <a:pt x="127421" y="301547"/>
                </a:lnTo>
                <a:lnTo>
                  <a:pt x="174125" y="301547"/>
                </a:lnTo>
                <a:lnTo>
                  <a:pt x="219052" y="287248"/>
                </a:lnTo>
                <a:lnTo>
                  <a:pt x="258649" y="258650"/>
                </a:lnTo>
                <a:lnTo>
                  <a:pt x="287247" y="219053"/>
                </a:lnTo>
                <a:lnTo>
                  <a:pt x="301546" y="174126"/>
                </a:lnTo>
                <a:lnTo>
                  <a:pt x="301546" y="127421"/>
                </a:lnTo>
                <a:lnTo>
                  <a:pt x="287247" y="82494"/>
                </a:lnTo>
                <a:lnTo>
                  <a:pt x="258649" y="42897"/>
                </a:lnTo>
                <a:lnTo>
                  <a:pt x="219052" y="14299"/>
                </a:lnTo>
                <a:lnTo>
                  <a:pt x="174125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668951" y="6689470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651" y="42896"/>
                </a:moveTo>
                <a:lnTo>
                  <a:pt x="287249" y="82494"/>
                </a:lnTo>
                <a:lnTo>
                  <a:pt x="301548" y="127421"/>
                </a:lnTo>
                <a:lnTo>
                  <a:pt x="301548" y="174126"/>
                </a:lnTo>
                <a:lnTo>
                  <a:pt x="287249" y="219054"/>
                </a:lnTo>
                <a:lnTo>
                  <a:pt x="258651" y="258651"/>
                </a:lnTo>
                <a:lnTo>
                  <a:pt x="219054" y="287249"/>
                </a:lnTo>
                <a:lnTo>
                  <a:pt x="174126" y="301548"/>
                </a:lnTo>
                <a:lnTo>
                  <a:pt x="127421" y="301548"/>
                </a:lnTo>
                <a:lnTo>
                  <a:pt x="82494" y="287249"/>
                </a:lnTo>
                <a:lnTo>
                  <a:pt x="42896" y="258651"/>
                </a:lnTo>
                <a:lnTo>
                  <a:pt x="14298" y="219054"/>
                </a:lnTo>
                <a:lnTo>
                  <a:pt x="0" y="174126"/>
                </a:lnTo>
                <a:lnTo>
                  <a:pt x="0" y="127421"/>
                </a:lnTo>
                <a:lnTo>
                  <a:pt x="14298" y="82494"/>
                </a:lnTo>
                <a:lnTo>
                  <a:pt x="42896" y="42896"/>
                </a:lnTo>
                <a:lnTo>
                  <a:pt x="82494" y="14298"/>
                </a:lnTo>
                <a:lnTo>
                  <a:pt x="127421" y="0"/>
                </a:lnTo>
                <a:lnTo>
                  <a:pt x="174126" y="0"/>
                </a:lnTo>
                <a:lnTo>
                  <a:pt x="219054" y="14298"/>
                </a:lnTo>
                <a:lnTo>
                  <a:pt x="258651" y="42896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7421324" y="9918904"/>
            <a:ext cx="1940560" cy="377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ct val="100000"/>
              </a:lnSpc>
            </a:pPr>
            <a:r>
              <a:rPr sz="2450" b="1" spc="10" dirty="0">
                <a:latin typeface="Arial"/>
                <a:cs typeface="Arial"/>
              </a:rPr>
              <a:t>Shard</a:t>
            </a:r>
            <a:r>
              <a:rPr sz="2450" b="1" spc="-80" dirty="0">
                <a:latin typeface="Arial"/>
                <a:cs typeface="Arial"/>
              </a:rPr>
              <a:t> </a:t>
            </a:r>
            <a:r>
              <a:rPr sz="2450" b="1" spc="10" dirty="0">
                <a:latin typeface="Arial"/>
                <a:cs typeface="Arial"/>
              </a:rPr>
              <a:t>3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7687084" y="9215224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1" y="0"/>
                </a:lnTo>
                <a:lnTo>
                  <a:pt x="228841" y="228843"/>
                </a:lnTo>
                <a:lnTo>
                  <a:pt x="0" y="228843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687084" y="9215224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2" y="0"/>
                </a:lnTo>
                <a:lnTo>
                  <a:pt x="228842" y="228842"/>
                </a:lnTo>
                <a:lnTo>
                  <a:pt x="0" y="228842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460065" y="9215224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1" y="0"/>
                </a:lnTo>
                <a:lnTo>
                  <a:pt x="228841" y="228843"/>
                </a:lnTo>
                <a:lnTo>
                  <a:pt x="0" y="228843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460067" y="9215224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2" y="0"/>
                </a:lnTo>
                <a:lnTo>
                  <a:pt x="228842" y="228842"/>
                </a:lnTo>
                <a:lnTo>
                  <a:pt x="0" y="228842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217782" y="9215224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51" y="0"/>
                </a:lnTo>
                <a:lnTo>
                  <a:pt x="228851" y="228843"/>
                </a:lnTo>
                <a:lnTo>
                  <a:pt x="0" y="228843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217782" y="9215224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2" y="0"/>
                </a:lnTo>
                <a:lnTo>
                  <a:pt x="228842" y="228842"/>
                </a:lnTo>
                <a:lnTo>
                  <a:pt x="0" y="228842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016331" y="9329646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0" y="0"/>
                </a:lnTo>
                <a:lnTo>
                  <a:pt x="380415" y="0"/>
                </a:lnTo>
                <a:lnTo>
                  <a:pt x="433264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926280" y="9279385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5">
                <a:moveTo>
                  <a:pt x="100520" y="0"/>
                </a:moveTo>
                <a:lnTo>
                  <a:pt x="0" y="50260"/>
                </a:lnTo>
                <a:lnTo>
                  <a:pt x="10052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89312" y="9329646"/>
            <a:ext cx="418465" cy="0"/>
          </a:xfrm>
          <a:custGeom>
            <a:avLst/>
            <a:gdLst/>
            <a:ahLst/>
            <a:cxnLst/>
            <a:rect l="l" t="t" r="r" b="b"/>
            <a:pathLst>
              <a:path w="418465">
                <a:moveTo>
                  <a:pt x="0" y="0"/>
                </a:moveTo>
                <a:lnTo>
                  <a:pt x="0" y="0"/>
                </a:lnTo>
                <a:lnTo>
                  <a:pt x="367064" y="0"/>
                </a:lnTo>
                <a:lnTo>
                  <a:pt x="418006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699263" y="9279385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5">
                <a:moveTo>
                  <a:pt x="100520" y="0"/>
                </a:moveTo>
                <a:lnTo>
                  <a:pt x="0" y="50260"/>
                </a:lnTo>
                <a:lnTo>
                  <a:pt x="10052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334048" y="9326876"/>
            <a:ext cx="342900" cy="2540"/>
          </a:xfrm>
          <a:custGeom>
            <a:avLst/>
            <a:gdLst/>
            <a:ahLst/>
            <a:cxnLst/>
            <a:rect l="l" t="t" r="r" b="b"/>
            <a:pathLst>
              <a:path w="342900" h="2540">
                <a:moveTo>
                  <a:pt x="0" y="0"/>
                </a:moveTo>
                <a:lnTo>
                  <a:pt x="342566" y="2029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062040" y="8371939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155914" y="0"/>
                </a:moveTo>
                <a:lnTo>
                  <a:pt x="114095" y="0"/>
                </a:lnTo>
                <a:lnTo>
                  <a:pt x="73867" y="12803"/>
                </a:lnTo>
                <a:lnTo>
                  <a:pt x="38411" y="38410"/>
                </a:lnTo>
                <a:lnTo>
                  <a:pt x="12803" y="73866"/>
                </a:lnTo>
                <a:lnTo>
                  <a:pt x="0" y="114095"/>
                </a:lnTo>
                <a:lnTo>
                  <a:pt x="0" y="155916"/>
                </a:lnTo>
                <a:lnTo>
                  <a:pt x="12803" y="196145"/>
                </a:lnTo>
                <a:lnTo>
                  <a:pt x="38411" y="231601"/>
                </a:lnTo>
                <a:lnTo>
                  <a:pt x="73867" y="257208"/>
                </a:lnTo>
                <a:lnTo>
                  <a:pt x="114095" y="270012"/>
                </a:lnTo>
                <a:lnTo>
                  <a:pt x="155914" y="270012"/>
                </a:lnTo>
                <a:lnTo>
                  <a:pt x="196143" y="257208"/>
                </a:lnTo>
                <a:lnTo>
                  <a:pt x="231599" y="231601"/>
                </a:lnTo>
                <a:lnTo>
                  <a:pt x="257206" y="196145"/>
                </a:lnTo>
                <a:lnTo>
                  <a:pt x="270010" y="155916"/>
                </a:lnTo>
                <a:lnTo>
                  <a:pt x="270010" y="114095"/>
                </a:lnTo>
                <a:lnTo>
                  <a:pt x="257206" y="73866"/>
                </a:lnTo>
                <a:lnTo>
                  <a:pt x="231599" y="38410"/>
                </a:lnTo>
                <a:lnTo>
                  <a:pt x="196143" y="12803"/>
                </a:lnTo>
                <a:lnTo>
                  <a:pt x="155914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062041" y="8371939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231601" y="38410"/>
                </a:moveTo>
                <a:lnTo>
                  <a:pt x="257208" y="73866"/>
                </a:lnTo>
                <a:lnTo>
                  <a:pt x="270012" y="114096"/>
                </a:lnTo>
                <a:lnTo>
                  <a:pt x="270012" y="155916"/>
                </a:lnTo>
                <a:lnTo>
                  <a:pt x="257208" y="196145"/>
                </a:lnTo>
                <a:lnTo>
                  <a:pt x="231601" y="231601"/>
                </a:lnTo>
                <a:lnTo>
                  <a:pt x="196145" y="257208"/>
                </a:lnTo>
                <a:lnTo>
                  <a:pt x="155916" y="270012"/>
                </a:lnTo>
                <a:lnTo>
                  <a:pt x="114096" y="270012"/>
                </a:lnTo>
                <a:lnTo>
                  <a:pt x="73866" y="257208"/>
                </a:lnTo>
                <a:lnTo>
                  <a:pt x="38410" y="231601"/>
                </a:lnTo>
                <a:lnTo>
                  <a:pt x="12803" y="196145"/>
                </a:lnTo>
                <a:lnTo>
                  <a:pt x="0" y="155916"/>
                </a:lnTo>
                <a:lnTo>
                  <a:pt x="0" y="114096"/>
                </a:lnTo>
                <a:lnTo>
                  <a:pt x="12803" y="73866"/>
                </a:lnTo>
                <a:lnTo>
                  <a:pt x="38410" y="38410"/>
                </a:lnTo>
                <a:lnTo>
                  <a:pt x="73866" y="12803"/>
                </a:lnTo>
                <a:lnTo>
                  <a:pt x="114096" y="0"/>
                </a:lnTo>
                <a:lnTo>
                  <a:pt x="155916" y="0"/>
                </a:lnTo>
                <a:lnTo>
                  <a:pt x="196145" y="12803"/>
                </a:lnTo>
                <a:lnTo>
                  <a:pt x="231601" y="3841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705590" y="7707341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155914" y="0"/>
                </a:moveTo>
                <a:lnTo>
                  <a:pt x="114095" y="0"/>
                </a:lnTo>
                <a:lnTo>
                  <a:pt x="73867" y="12803"/>
                </a:lnTo>
                <a:lnTo>
                  <a:pt x="38411" y="38410"/>
                </a:lnTo>
                <a:lnTo>
                  <a:pt x="12803" y="73866"/>
                </a:lnTo>
                <a:lnTo>
                  <a:pt x="0" y="114095"/>
                </a:lnTo>
                <a:lnTo>
                  <a:pt x="0" y="155916"/>
                </a:lnTo>
                <a:lnTo>
                  <a:pt x="12803" y="196145"/>
                </a:lnTo>
                <a:lnTo>
                  <a:pt x="38411" y="231601"/>
                </a:lnTo>
                <a:lnTo>
                  <a:pt x="73867" y="257208"/>
                </a:lnTo>
                <a:lnTo>
                  <a:pt x="114095" y="270012"/>
                </a:lnTo>
                <a:lnTo>
                  <a:pt x="155914" y="270012"/>
                </a:lnTo>
                <a:lnTo>
                  <a:pt x="196143" y="257208"/>
                </a:lnTo>
                <a:lnTo>
                  <a:pt x="231599" y="231601"/>
                </a:lnTo>
                <a:lnTo>
                  <a:pt x="257206" y="196145"/>
                </a:lnTo>
                <a:lnTo>
                  <a:pt x="270010" y="155916"/>
                </a:lnTo>
                <a:lnTo>
                  <a:pt x="270010" y="114095"/>
                </a:lnTo>
                <a:lnTo>
                  <a:pt x="257206" y="73866"/>
                </a:lnTo>
                <a:lnTo>
                  <a:pt x="231599" y="38410"/>
                </a:lnTo>
                <a:lnTo>
                  <a:pt x="196143" y="12803"/>
                </a:lnTo>
                <a:lnTo>
                  <a:pt x="155914" y="0"/>
                </a:lnTo>
                <a:close/>
              </a:path>
            </a:pathLst>
          </a:custGeom>
          <a:solidFill>
            <a:srgbClr val="42D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705593" y="7707341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231601" y="38410"/>
                </a:moveTo>
                <a:lnTo>
                  <a:pt x="257208" y="73866"/>
                </a:lnTo>
                <a:lnTo>
                  <a:pt x="270012" y="114096"/>
                </a:lnTo>
                <a:lnTo>
                  <a:pt x="270012" y="155916"/>
                </a:lnTo>
                <a:lnTo>
                  <a:pt x="257208" y="196145"/>
                </a:lnTo>
                <a:lnTo>
                  <a:pt x="231601" y="231601"/>
                </a:lnTo>
                <a:lnTo>
                  <a:pt x="196145" y="257208"/>
                </a:lnTo>
                <a:lnTo>
                  <a:pt x="155916" y="270012"/>
                </a:lnTo>
                <a:lnTo>
                  <a:pt x="114096" y="270012"/>
                </a:lnTo>
                <a:lnTo>
                  <a:pt x="73866" y="257208"/>
                </a:lnTo>
                <a:lnTo>
                  <a:pt x="38410" y="231601"/>
                </a:lnTo>
                <a:lnTo>
                  <a:pt x="12803" y="196145"/>
                </a:lnTo>
                <a:lnTo>
                  <a:pt x="0" y="155916"/>
                </a:lnTo>
                <a:lnTo>
                  <a:pt x="0" y="114096"/>
                </a:lnTo>
                <a:lnTo>
                  <a:pt x="12803" y="73866"/>
                </a:lnTo>
                <a:lnTo>
                  <a:pt x="38410" y="38410"/>
                </a:lnTo>
                <a:lnTo>
                  <a:pt x="73866" y="12803"/>
                </a:lnTo>
                <a:lnTo>
                  <a:pt x="114096" y="0"/>
                </a:lnTo>
                <a:lnTo>
                  <a:pt x="155916" y="0"/>
                </a:lnTo>
                <a:lnTo>
                  <a:pt x="196145" y="12803"/>
                </a:lnTo>
                <a:lnTo>
                  <a:pt x="231601" y="3841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295712" y="7944239"/>
            <a:ext cx="446405" cy="461009"/>
          </a:xfrm>
          <a:custGeom>
            <a:avLst/>
            <a:gdLst/>
            <a:ahLst/>
            <a:cxnLst/>
            <a:rect l="l" t="t" r="r" b="b"/>
            <a:pathLst>
              <a:path w="446405" h="461009">
                <a:moveTo>
                  <a:pt x="0" y="460813"/>
                </a:moveTo>
                <a:lnTo>
                  <a:pt x="446221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955283" y="7925857"/>
            <a:ext cx="424815" cy="309245"/>
          </a:xfrm>
          <a:custGeom>
            <a:avLst/>
            <a:gdLst/>
            <a:ahLst/>
            <a:cxnLst/>
            <a:rect l="l" t="t" r="r" b="b"/>
            <a:pathLst>
              <a:path w="424815" h="309245">
                <a:moveTo>
                  <a:pt x="424510" y="309113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359455" y="8183464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155914" y="0"/>
                </a:moveTo>
                <a:lnTo>
                  <a:pt x="114095" y="0"/>
                </a:lnTo>
                <a:lnTo>
                  <a:pt x="73867" y="12803"/>
                </a:lnTo>
                <a:lnTo>
                  <a:pt x="38411" y="38410"/>
                </a:lnTo>
                <a:lnTo>
                  <a:pt x="12803" y="73866"/>
                </a:lnTo>
                <a:lnTo>
                  <a:pt x="0" y="114095"/>
                </a:lnTo>
                <a:lnTo>
                  <a:pt x="0" y="155916"/>
                </a:lnTo>
                <a:lnTo>
                  <a:pt x="12803" y="196145"/>
                </a:lnTo>
                <a:lnTo>
                  <a:pt x="38411" y="231601"/>
                </a:lnTo>
                <a:lnTo>
                  <a:pt x="73867" y="257208"/>
                </a:lnTo>
                <a:lnTo>
                  <a:pt x="114095" y="270012"/>
                </a:lnTo>
                <a:lnTo>
                  <a:pt x="155914" y="270012"/>
                </a:lnTo>
                <a:lnTo>
                  <a:pt x="196143" y="257208"/>
                </a:lnTo>
                <a:lnTo>
                  <a:pt x="231599" y="231601"/>
                </a:lnTo>
                <a:lnTo>
                  <a:pt x="257206" y="196145"/>
                </a:lnTo>
                <a:lnTo>
                  <a:pt x="270010" y="155916"/>
                </a:lnTo>
                <a:lnTo>
                  <a:pt x="270010" y="114095"/>
                </a:lnTo>
                <a:lnTo>
                  <a:pt x="257206" y="73866"/>
                </a:lnTo>
                <a:lnTo>
                  <a:pt x="231599" y="38410"/>
                </a:lnTo>
                <a:lnTo>
                  <a:pt x="196143" y="12803"/>
                </a:lnTo>
                <a:lnTo>
                  <a:pt x="155914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6359458" y="8183463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231601" y="38410"/>
                </a:moveTo>
                <a:lnTo>
                  <a:pt x="257208" y="73866"/>
                </a:lnTo>
                <a:lnTo>
                  <a:pt x="270012" y="114096"/>
                </a:lnTo>
                <a:lnTo>
                  <a:pt x="270012" y="155916"/>
                </a:lnTo>
                <a:lnTo>
                  <a:pt x="257208" y="196145"/>
                </a:lnTo>
                <a:lnTo>
                  <a:pt x="231601" y="231601"/>
                </a:lnTo>
                <a:lnTo>
                  <a:pt x="196145" y="257208"/>
                </a:lnTo>
                <a:lnTo>
                  <a:pt x="155916" y="270012"/>
                </a:lnTo>
                <a:lnTo>
                  <a:pt x="114096" y="270012"/>
                </a:lnTo>
                <a:lnTo>
                  <a:pt x="73866" y="257208"/>
                </a:lnTo>
                <a:lnTo>
                  <a:pt x="38410" y="231601"/>
                </a:lnTo>
                <a:lnTo>
                  <a:pt x="12803" y="196145"/>
                </a:lnTo>
                <a:lnTo>
                  <a:pt x="0" y="155916"/>
                </a:lnTo>
                <a:lnTo>
                  <a:pt x="0" y="114096"/>
                </a:lnTo>
                <a:lnTo>
                  <a:pt x="12803" y="73866"/>
                </a:lnTo>
                <a:lnTo>
                  <a:pt x="38410" y="38410"/>
                </a:lnTo>
                <a:lnTo>
                  <a:pt x="73866" y="12803"/>
                </a:lnTo>
                <a:lnTo>
                  <a:pt x="114096" y="0"/>
                </a:lnTo>
                <a:lnTo>
                  <a:pt x="155916" y="0"/>
                </a:lnTo>
                <a:lnTo>
                  <a:pt x="196145" y="12803"/>
                </a:lnTo>
                <a:lnTo>
                  <a:pt x="231601" y="3841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337428" y="8338856"/>
            <a:ext cx="1017269" cy="147955"/>
          </a:xfrm>
          <a:custGeom>
            <a:avLst/>
            <a:gdLst/>
            <a:ahLst/>
            <a:cxnLst/>
            <a:rect l="l" t="t" r="r" b="b"/>
            <a:pathLst>
              <a:path w="1017269" h="147954">
                <a:moveTo>
                  <a:pt x="1016695" y="0"/>
                </a:moveTo>
                <a:lnTo>
                  <a:pt x="0" y="147694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4772189" y="9918904"/>
            <a:ext cx="1940560" cy="377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ct val="100000"/>
              </a:lnSpc>
            </a:pPr>
            <a:r>
              <a:rPr sz="2450" b="1" spc="10" dirty="0">
                <a:latin typeface="Arial"/>
                <a:cs typeface="Arial"/>
              </a:rPr>
              <a:t>Shard</a:t>
            </a:r>
            <a:r>
              <a:rPr sz="2450" b="1" spc="-80" dirty="0">
                <a:latin typeface="Arial"/>
                <a:cs typeface="Arial"/>
              </a:rPr>
              <a:t> </a:t>
            </a:r>
            <a:r>
              <a:rPr sz="2450" b="1" spc="10" dirty="0">
                <a:latin typeface="Arial"/>
                <a:cs typeface="Arial"/>
              </a:rPr>
              <a:t>2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5034547" y="9215224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1" y="0"/>
                </a:lnTo>
                <a:lnTo>
                  <a:pt x="228841" y="228843"/>
                </a:lnTo>
                <a:lnTo>
                  <a:pt x="0" y="2288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034547" y="9215224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2" y="0"/>
                </a:lnTo>
                <a:lnTo>
                  <a:pt x="228842" y="228842"/>
                </a:lnTo>
                <a:lnTo>
                  <a:pt x="0" y="228842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807529" y="9215224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1" y="0"/>
                </a:lnTo>
                <a:lnTo>
                  <a:pt x="228841" y="228843"/>
                </a:lnTo>
                <a:lnTo>
                  <a:pt x="0" y="2288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807529" y="9215224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2" y="0"/>
                </a:lnTo>
                <a:lnTo>
                  <a:pt x="228842" y="228842"/>
                </a:lnTo>
                <a:lnTo>
                  <a:pt x="0" y="228842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565255" y="9215224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1" y="0"/>
                </a:lnTo>
                <a:lnTo>
                  <a:pt x="228841" y="228843"/>
                </a:lnTo>
                <a:lnTo>
                  <a:pt x="0" y="228843"/>
                </a:lnTo>
                <a:lnTo>
                  <a:pt x="0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565255" y="9215224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4">
                <a:moveTo>
                  <a:pt x="0" y="0"/>
                </a:moveTo>
                <a:lnTo>
                  <a:pt x="228842" y="0"/>
                </a:lnTo>
                <a:lnTo>
                  <a:pt x="228842" y="228842"/>
                </a:lnTo>
                <a:lnTo>
                  <a:pt x="0" y="228842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5363793" y="9329646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0" y="0"/>
                </a:lnTo>
                <a:lnTo>
                  <a:pt x="380414" y="0"/>
                </a:lnTo>
                <a:lnTo>
                  <a:pt x="433263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273743" y="9279385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5">
                <a:moveTo>
                  <a:pt x="100520" y="0"/>
                </a:moveTo>
                <a:lnTo>
                  <a:pt x="0" y="50260"/>
                </a:lnTo>
                <a:lnTo>
                  <a:pt x="10052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136776" y="9329646"/>
            <a:ext cx="418465" cy="0"/>
          </a:xfrm>
          <a:custGeom>
            <a:avLst/>
            <a:gdLst/>
            <a:ahLst/>
            <a:cxnLst/>
            <a:rect l="l" t="t" r="r" b="b"/>
            <a:pathLst>
              <a:path w="418465">
                <a:moveTo>
                  <a:pt x="0" y="0"/>
                </a:moveTo>
                <a:lnTo>
                  <a:pt x="0" y="0"/>
                </a:lnTo>
                <a:lnTo>
                  <a:pt x="367064" y="0"/>
                </a:lnTo>
                <a:lnTo>
                  <a:pt x="418006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6046725" y="9279385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5">
                <a:moveTo>
                  <a:pt x="100520" y="0"/>
                </a:moveTo>
                <a:lnTo>
                  <a:pt x="0" y="50260"/>
                </a:lnTo>
                <a:lnTo>
                  <a:pt x="10052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681511" y="9326876"/>
            <a:ext cx="342900" cy="2540"/>
          </a:xfrm>
          <a:custGeom>
            <a:avLst/>
            <a:gdLst/>
            <a:ahLst/>
            <a:cxnLst/>
            <a:rect l="l" t="t" r="r" b="b"/>
            <a:pathLst>
              <a:path w="342900" h="2540">
                <a:moveTo>
                  <a:pt x="0" y="0"/>
                </a:moveTo>
                <a:lnTo>
                  <a:pt x="342566" y="2029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1274914" y="8983879"/>
            <a:ext cx="888365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3185">
              <a:lnSpc>
                <a:spcPct val="100499"/>
              </a:lnSpc>
            </a:pPr>
            <a:r>
              <a:rPr sz="2050" spc="-5" dirty="0">
                <a:latin typeface="Arial"/>
                <a:cs typeface="Arial"/>
              </a:rPr>
              <a:t>Shard  </a:t>
            </a:r>
            <a:r>
              <a:rPr sz="2050" spc="10" dirty="0">
                <a:latin typeface="Arial"/>
                <a:cs typeface="Arial"/>
              </a:rPr>
              <a:t>ledgers</a:t>
            </a:r>
            <a:endParaRPr sz="205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4052543" y="6392436"/>
            <a:ext cx="806450" cy="1059815"/>
          </a:xfrm>
          <a:custGeom>
            <a:avLst/>
            <a:gdLst/>
            <a:ahLst/>
            <a:cxnLst/>
            <a:rect l="l" t="t" r="r" b="b"/>
            <a:pathLst>
              <a:path w="806450" h="1059815">
                <a:moveTo>
                  <a:pt x="0" y="1059487"/>
                </a:moveTo>
                <a:lnTo>
                  <a:pt x="9512" y="1046989"/>
                </a:lnTo>
                <a:lnTo>
                  <a:pt x="806361" y="0"/>
                </a:lnTo>
              </a:path>
            </a:pathLst>
          </a:custGeom>
          <a:ln w="3141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978349" y="7397572"/>
            <a:ext cx="139065" cy="152400"/>
          </a:xfrm>
          <a:custGeom>
            <a:avLst/>
            <a:gdLst/>
            <a:ahLst/>
            <a:cxnLst/>
            <a:rect l="l" t="t" r="r" b="b"/>
            <a:pathLst>
              <a:path w="139065" h="152400">
                <a:moveTo>
                  <a:pt x="28721" y="0"/>
                </a:moveTo>
                <a:lnTo>
                  <a:pt x="0" y="151838"/>
                </a:lnTo>
                <a:lnTo>
                  <a:pt x="138697" y="83707"/>
                </a:lnTo>
                <a:lnTo>
                  <a:pt x="287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17704038" y="5039472"/>
            <a:ext cx="152717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b="1" spc="-125" dirty="0">
                <a:latin typeface="Arial"/>
                <a:cs typeface="Arial"/>
              </a:rPr>
              <a:t>V</a:t>
            </a:r>
            <a:r>
              <a:rPr sz="2450" b="1" spc="10" dirty="0">
                <a:latin typeface="Arial"/>
                <a:cs typeface="Arial"/>
              </a:rPr>
              <a:t>alidators</a:t>
            </a:r>
            <a:endParaRPr sz="245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5737803" y="3411414"/>
            <a:ext cx="0" cy="483870"/>
          </a:xfrm>
          <a:custGeom>
            <a:avLst/>
            <a:gdLst/>
            <a:ahLst/>
            <a:cxnLst/>
            <a:rect l="l" t="t" r="r" b="b"/>
            <a:pathLst>
              <a:path h="483870">
                <a:moveTo>
                  <a:pt x="0" y="483862"/>
                </a:moveTo>
                <a:lnTo>
                  <a:pt x="0" y="483862"/>
                </a:lnTo>
                <a:lnTo>
                  <a:pt x="0" y="52017"/>
                </a:ln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668696" y="3879570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30" h="138429">
                <a:moveTo>
                  <a:pt x="138215" y="0"/>
                </a:moveTo>
                <a:lnTo>
                  <a:pt x="0" y="0"/>
                </a:lnTo>
                <a:lnTo>
                  <a:pt x="69107" y="138215"/>
                </a:lnTo>
                <a:lnTo>
                  <a:pt x="1382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15044433" y="3385072"/>
            <a:ext cx="609600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45" dirty="0">
                <a:latin typeface="Arial"/>
                <a:cs typeface="Arial"/>
              </a:rPr>
              <a:t>r</a:t>
            </a:r>
            <a:r>
              <a:rPr sz="2450" i="1" spc="55" dirty="0">
                <a:latin typeface="Arial"/>
                <a:cs typeface="Arial"/>
              </a:rPr>
              <a:t>nd</a:t>
            </a:r>
            <a:r>
              <a:rPr sz="2475" i="1" spc="-52" baseline="-6734" dirty="0">
                <a:latin typeface="Arial"/>
                <a:cs typeface="Arial"/>
              </a:rPr>
              <a:t>e</a:t>
            </a:r>
            <a:endParaRPr sz="2475" baseline="-6734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2273834" y="7302630"/>
            <a:ext cx="2115820" cy="1673860"/>
          </a:xfrm>
          <a:custGeom>
            <a:avLst/>
            <a:gdLst/>
            <a:ahLst/>
            <a:cxnLst/>
            <a:rect l="l" t="t" r="r" b="b"/>
            <a:pathLst>
              <a:path w="2115819" h="1673859">
                <a:moveTo>
                  <a:pt x="1057797" y="0"/>
                </a:moveTo>
                <a:lnTo>
                  <a:pt x="2115594" y="639170"/>
                </a:lnTo>
                <a:lnTo>
                  <a:pt x="1711551" y="1673369"/>
                </a:lnTo>
                <a:lnTo>
                  <a:pt x="404042" y="1673369"/>
                </a:lnTo>
                <a:lnTo>
                  <a:pt x="0" y="639170"/>
                </a:lnTo>
                <a:lnTo>
                  <a:pt x="1057797" y="0"/>
                </a:lnTo>
                <a:close/>
              </a:path>
            </a:pathLst>
          </a:custGeom>
          <a:ln w="73296">
            <a:solidFill>
              <a:srgbClr val="F8BA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4680001" y="7493212"/>
            <a:ext cx="2115820" cy="1673860"/>
          </a:xfrm>
          <a:custGeom>
            <a:avLst/>
            <a:gdLst/>
            <a:ahLst/>
            <a:cxnLst/>
            <a:rect l="l" t="t" r="r" b="b"/>
            <a:pathLst>
              <a:path w="2115819" h="1673859">
                <a:moveTo>
                  <a:pt x="1057797" y="0"/>
                </a:moveTo>
                <a:lnTo>
                  <a:pt x="2115594" y="639170"/>
                </a:lnTo>
                <a:lnTo>
                  <a:pt x="1711551" y="1673369"/>
                </a:lnTo>
                <a:lnTo>
                  <a:pt x="404042" y="1673369"/>
                </a:lnTo>
                <a:lnTo>
                  <a:pt x="0" y="639170"/>
                </a:lnTo>
                <a:lnTo>
                  <a:pt x="1057797" y="0"/>
                </a:lnTo>
                <a:close/>
              </a:path>
            </a:pathLst>
          </a:custGeom>
          <a:ln w="73296">
            <a:solidFill>
              <a:srgbClr val="61D83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409751" y="7259887"/>
            <a:ext cx="2115820" cy="1672589"/>
          </a:xfrm>
          <a:custGeom>
            <a:avLst/>
            <a:gdLst/>
            <a:ahLst/>
            <a:cxnLst/>
            <a:rect l="l" t="t" r="r" b="b"/>
            <a:pathLst>
              <a:path w="2115819" h="1672590">
                <a:moveTo>
                  <a:pt x="1057797" y="0"/>
                </a:moveTo>
                <a:lnTo>
                  <a:pt x="2115594" y="638683"/>
                </a:lnTo>
                <a:lnTo>
                  <a:pt x="1711551" y="1672093"/>
                </a:lnTo>
                <a:lnTo>
                  <a:pt x="404042" y="1672093"/>
                </a:lnTo>
                <a:lnTo>
                  <a:pt x="0" y="638682"/>
                </a:lnTo>
                <a:lnTo>
                  <a:pt x="1057797" y="0"/>
                </a:lnTo>
                <a:close/>
              </a:path>
            </a:pathLst>
          </a:custGeom>
          <a:ln w="73296">
            <a:solidFill>
              <a:srgbClr val="00A2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1750" y="988602"/>
            <a:ext cx="13253085" cy="140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Strawman:</a:t>
            </a:r>
            <a:r>
              <a:rPr spc="-85" dirty="0"/>
              <a:t> </a:t>
            </a:r>
            <a:r>
              <a:rPr spc="100" dirty="0"/>
              <a:t>SimpleLedger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1811" y="3294101"/>
            <a:ext cx="450469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b="1" dirty="0">
                <a:latin typeface="Arial"/>
                <a:cs typeface="Arial"/>
              </a:rPr>
              <a:t>Security</a:t>
            </a:r>
            <a:r>
              <a:rPr sz="3700" b="1" spc="-30" dirty="0">
                <a:latin typeface="Arial"/>
                <a:cs typeface="Arial"/>
              </a:rPr>
              <a:t> </a:t>
            </a:r>
            <a:r>
              <a:rPr sz="3700" b="1" dirty="0">
                <a:latin typeface="Arial"/>
                <a:cs typeface="Arial"/>
              </a:rPr>
              <a:t>Drawbacks</a:t>
            </a:r>
            <a:endParaRPr sz="3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1811" y="4304777"/>
            <a:ext cx="202565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25" dirty="0"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5355" y="4226010"/>
            <a:ext cx="8536305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spc="5" dirty="0">
                <a:latin typeface="Arial"/>
                <a:cs typeface="Arial"/>
              </a:rPr>
              <a:t>Randomness </a:t>
            </a:r>
            <a:r>
              <a:rPr sz="3700" spc="60" dirty="0">
                <a:latin typeface="Arial"/>
                <a:cs typeface="Arial"/>
              </a:rPr>
              <a:t>beacon: </a:t>
            </a:r>
            <a:r>
              <a:rPr sz="3700" spc="30" dirty="0">
                <a:latin typeface="Arial"/>
                <a:cs typeface="Arial"/>
              </a:rPr>
              <a:t>trusted third</a:t>
            </a:r>
            <a:r>
              <a:rPr sz="3700" spc="-125" dirty="0">
                <a:latin typeface="Arial"/>
                <a:cs typeface="Arial"/>
              </a:rPr>
              <a:t> </a:t>
            </a:r>
            <a:r>
              <a:rPr sz="3700" spc="55" dirty="0">
                <a:latin typeface="Arial"/>
                <a:cs typeface="Arial"/>
              </a:rPr>
              <a:t>party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1811" y="5124748"/>
            <a:ext cx="202565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25" dirty="0"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5355" y="5045981"/>
            <a:ext cx="5515610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spc="5" dirty="0">
                <a:latin typeface="Arial"/>
                <a:cs typeface="Arial"/>
              </a:rPr>
              <a:t>No </a:t>
            </a:r>
            <a:r>
              <a:rPr sz="3700" spc="25" dirty="0">
                <a:latin typeface="Arial"/>
                <a:cs typeface="Arial"/>
              </a:rPr>
              <a:t>cross-shard </a:t>
            </a:r>
            <a:r>
              <a:rPr sz="3700" dirty="0">
                <a:latin typeface="Arial"/>
                <a:cs typeface="Arial"/>
              </a:rPr>
              <a:t>tx</a:t>
            </a:r>
            <a:r>
              <a:rPr sz="3700" spc="-60" dirty="0">
                <a:latin typeface="Arial"/>
                <a:cs typeface="Arial"/>
              </a:rPr>
              <a:t> </a:t>
            </a:r>
            <a:r>
              <a:rPr sz="3700" spc="70" dirty="0">
                <a:latin typeface="Arial"/>
                <a:cs typeface="Arial"/>
              </a:rPr>
              <a:t>support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1811" y="6265181"/>
            <a:ext cx="5525770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b="1" dirty="0">
                <a:latin typeface="Arial"/>
                <a:cs typeface="Arial"/>
              </a:rPr>
              <a:t>Performance</a:t>
            </a:r>
            <a:r>
              <a:rPr sz="3700" b="1" spc="-5" dirty="0">
                <a:latin typeface="Arial"/>
                <a:cs typeface="Arial"/>
              </a:rPr>
              <a:t> </a:t>
            </a:r>
            <a:r>
              <a:rPr sz="3700" b="1" dirty="0">
                <a:latin typeface="Arial"/>
                <a:cs typeface="Arial"/>
              </a:rPr>
              <a:t>Drawbacks</a:t>
            </a:r>
            <a:endParaRPr sz="3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1811" y="7410748"/>
            <a:ext cx="202565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25" dirty="0"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45355" y="7331981"/>
            <a:ext cx="7802880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spc="55" dirty="0">
                <a:latin typeface="Arial"/>
                <a:cs typeface="Arial"/>
              </a:rPr>
              <a:t>High </a:t>
            </a:r>
            <a:r>
              <a:rPr sz="3700" spc="30" dirty="0">
                <a:latin typeface="Arial"/>
                <a:cs typeface="Arial"/>
              </a:rPr>
              <a:t>storage </a:t>
            </a:r>
            <a:r>
              <a:rPr sz="3700" spc="70" dirty="0">
                <a:latin typeface="Arial"/>
                <a:cs typeface="Arial"/>
              </a:rPr>
              <a:t>and </a:t>
            </a:r>
            <a:r>
              <a:rPr sz="3700" spc="65" dirty="0">
                <a:latin typeface="Arial"/>
                <a:cs typeface="Arial"/>
              </a:rPr>
              <a:t>bootstrapping</a:t>
            </a:r>
            <a:r>
              <a:rPr sz="3700" spc="-185" dirty="0">
                <a:latin typeface="Arial"/>
                <a:cs typeface="Arial"/>
              </a:rPr>
              <a:t> </a:t>
            </a:r>
            <a:r>
              <a:rPr sz="3700" spc="55" dirty="0">
                <a:latin typeface="Arial"/>
                <a:cs typeface="Arial"/>
              </a:rPr>
              <a:t>cost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21811" y="8342656"/>
            <a:ext cx="202565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25" dirty="0"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45355" y="8263890"/>
            <a:ext cx="6739255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spc="15" dirty="0">
                <a:latin typeface="Arial"/>
                <a:cs typeface="Arial"/>
              </a:rPr>
              <a:t>Throughput </a:t>
            </a:r>
            <a:r>
              <a:rPr sz="3700" dirty="0">
                <a:latin typeface="Arial"/>
                <a:cs typeface="Arial"/>
              </a:rPr>
              <a:t>vs. </a:t>
            </a:r>
            <a:r>
              <a:rPr sz="3700" spc="30" dirty="0">
                <a:latin typeface="Arial"/>
                <a:cs typeface="Arial"/>
              </a:rPr>
              <a:t>latency</a:t>
            </a:r>
            <a:r>
              <a:rPr sz="3700" spc="-5" dirty="0">
                <a:latin typeface="Arial"/>
                <a:cs typeface="Arial"/>
              </a:rPr>
              <a:t> </a:t>
            </a:r>
            <a:r>
              <a:rPr sz="3700" spc="15" dirty="0">
                <a:latin typeface="Arial"/>
                <a:cs typeface="Arial"/>
              </a:rPr>
              <a:t>trade-off</a:t>
            </a:r>
            <a:endParaRPr sz="3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3511" y="988602"/>
            <a:ext cx="5173980" cy="140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Roadmap</a:t>
            </a:r>
          </a:p>
        </p:txBody>
      </p:sp>
      <p:sp>
        <p:nvSpPr>
          <p:cNvPr id="3" name="object 3"/>
          <p:cNvSpPr/>
          <p:nvPr/>
        </p:nvSpPr>
        <p:spPr>
          <a:xfrm>
            <a:off x="9921164" y="4475841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04708" y="0"/>
                </a:moveTo>
                <a:lnTo>
                  <a:pt x="65306" y="7667"/>
                </a:lnTo>
                <a:lnTo>
                  <a:pt x="30668" y="30668"/>
                </a:lnTo>
                <a:lnTo>
                  <a:pt x="7667" y="65306"/>
                </a:lnTo>
                <a:lnTo>
                  <a:pt x="0" y="104708"/>
                </a:lnTo>
                <a:lnTo>
                  <a:pt x="7667" y="144110"/>
                </a:lnTo>
                <a:lnTo>
                  <a:pt x="30668" y="178749"/>
                </a:lnTo>
                <a:lnTo>
                  <a:pt x="65306" y="201750"/>
                </a:lnTo>
                <a:lnTo>
                  <a:pt x="104708" y="209417"/>
                </a:lnTo>
                <a:lnTo>
                  <a:pt x="144110" y="201750"/>
                </a:lnTo>
                <a:lnTo>
                  <a:pt x="178749" y="178749"/>
                </a:lnTo>
                <a:lnTo>
                  <a:pt x="201750" y="144110"/>
                </a:lnTo>
                <a:lnTo>
                  <a:pt x="209417" y="104708"/>
                </a:lnTo>
                <a:lnTo>
                  <a:pt x="201750" y="65306"/>
                </a:lnTo>
                <a:lnTo>
                  <a:pt x="178749" y="30668"/>
                </a:lnTo>
                <a:lnTo>
                  <a:pt x="144110" y="7667"/>
                </a:lnTo>
                <a:lnTo>
                  <a:pt x="104708" y="0"/>
                </a:lnTo>
                <a:close/>
              </a:path>
            </a:pathLst>
          </a:custGeom>
          <a:solidFill>
            <a:srgbClr val="0076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21164" y="4475841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21164" y="5483993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04708" y="0"/>
                </a:moveTo>
                <a:lnTo>
                  <a:pt x="65306" y="7667"/>
                </a:lnTo>
                <a:lnTo>
                  <a:pt x="30668" y="30668"/>
                </a:lnTo>
                <a:lnTo>
                  <a:pt x="7667" y="65306"/>
                </a:lnTo>
                <a:lnTo>
                  <a:pt x="0" y="104708"/>
                </a:lnTo>
                <a:lnTo>
                  <a:pt x="7667" y="144110"/>
                </a:lnTo>
                <a:lnTo>
                  <a:pt x="30668" y="178749"/>
                </a:lnTo>
                <a:lnTo>
                  <a:pt x="65306" y="201750"/>
                </a:lnTo>
                <a:lnTo>
                  <a:pt x="104708" y="209417"/>
                </a:lnTo>
                <a:lnTo>
                  <a:pt x="144110" y="201750"/>
                </a:lnTo>
                <a:lnTo>
                  <a:pt x="178749" y="178749"/>
                </a:lnTo>
                <a:lnTo>
                  <a:pt x="201750" y="144110"/>
                </a:lnTo>
                <a:lnTo>
                  <a:pt x="209417" y="104708"/>
                </a:lnTo>
                <a:lnTo>
                  <a:pt x="201750" y="65306"/>
                </a:lnTo>
                <a:lnTo>
                  <a:pt x="178749" y="30668"/>
                </a:lnTo>
                <a:lnTo>
                  <a:pt x="144110" y="7667"/>
                </a:lnTo>
                <a:lnTo>
                  <a:pt x="104708" y="0"/>
                </a:lnTo>
                <a:close/>
              </a:path>
            </a:pathLst>
          </a:custGeom>
          <a:solidFill>
            <a:srgbClr val="0076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21164" y="5483993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21164" y="6531081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04708" y="0"/>
                </a:moveTo>
                <a:lnTo>
                  <a:pt x="65306" y="7667"/>
                </a:lnTo>
                <a:lnTo>
                  <a:pt x="30668" y="30668"/>
                </a:lnTo>
                <a:lnTo>
                  <a:pt x="7667" y="65306"/>
                </a:lnTo>
                <a:lnTo>
                  <a:pt x="0" y="104708"/>
                </a:lnTo>
                <a:lnTo>
                  <a:pt x="7667" y="144110"/>
                </a:lnTo>
                <a:lnTo>
                  <a:pt x="30668" y="178749"/>
                </a:lnTo>
                <a:lnTo>
                  <a:pt x="65306" y="201750"/>
                </a:lnTo>
                <a:lnTo>
                  <a:pt x="104708" y="209417"/>
                </a:lnTo>
                <a:lnTo>
                  <a:pt x="144110" y="201750"/>
                </a:lnTo>
                <a:lnTo>
                  <a:pt x="178749" y="178749"/>
                </a:lnTo>
                <a:lnTo>
                  <a:pt x="201750" y="144110"/>
                </a:lnTo>
                <a:lnTo>
                  <a:pt x="209417" y="104708"/>
                </a:lnTo>
                <a:lnTo>
                  <a:pt x="201750" y="65306"/>
                </a:lnTo>
                <a:lnTo>
                  <a:pt x="178749" y="30668"/>
                </a:lnTo>
                <a:lnTo>
                  <a:pt x="144110" y="7667"/>
                </a:lnTo>
                <a:lnTo>
                  <a:pt x="104708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21164" y="6531081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21164" y="7578170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04708" y="0"/>
                </a:moveTo>
                <a:lnTo>
                  <a:pt x="65306" y="7667"/>
                </a:lnTo>
                <a:lnTo>
                  <a:pt x="30668" y="30668"/>
                </a:lnTo>
                <a:lnTo>
                  <a:pt x="7667" y="65306"/>
                </a:lnTo>
                <a:lnTo>
                  <a:pt x="0" y="104708"/>
                </a:lnTo>
                <a:lnTo>
                  <a:pt x="7667" y="144110"/>
                </a:lnTo>
                <a:lnTo>
                  <a:pt x="30668" y="178749"/>
                </a:lnTo>
                <a:lnTo>
                  <a:pt x="65306" y="201750"/>
                </a:lnTo>
                <a:lnTo>
                  <a:pt x="104708" y="209417"/>
                </a:lnTo>
                <a:lnTo>
                  <a:pt x="144110" y="201750"/>
                </a:lnTo>
                <a:lnTo>
                  <a:pt x="178749" y="178749"/>
                </a:lnTo>
                <a:lnTo>
                  <a:pt x="201750" y="144110"/>
                </a:lnTo>
                <a:lnTo>
                  <a:pt x="209417" y="104708"/>
                </a:lnTo>
                <a:lnTo>
                  <a:pt x="201750" y="65306"/>
                </a:lnTo>
                <a:lnTo>
                  <a:pt x="178749" y="30668"/>
                </a:lnTo>
                <a:lnTo>
                  <a:pt x="144110" y="7667"/>
                </a:lnTo>
                <a:lnTo>
                  <a:pt x="104708" y="0"/>
                </a:lnTo>
                <a:close/>
              </a:path>
            </a:pathLst>
          </a:custGeom>
          <a:solidFill>
            <a:srgbClr val="1D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21164" y="7578170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178749" y="30668"/>
                </a:moveTo>
                <a:lnTo>
                  <a:pt x="201750" y="65306"/>
                </a:lnTo>
                <a:lnTo>
                  <a:pt x="209417" y="104708"/>
                </a:lnTo>
                <a:lnTo>
                  <a:pt x="201750" y="144110"/>
                </a:lnTo>
                <a:lnTo>
                  <a:pt x="178749" y="178749"/>
                </a:lnTo>
                <a:lnTo>
                  <a:pt x="144110" y="201750"/>
                </a:lnTo>
                <a:lnTo>
                  <a:pt x="104708" y="209417"/>
                </a:lnTo>
                <a:lnTo>
                  <a:pt x="65306" y="201750"/>
                </a:lnTo>
                <a:lnTo>
                  <a:pt x="30668" y="178749"/>
                </a:lnTo>
                <a:lnTo>
                  <a:pt x="7667" y="144110"/>
                </a:lnTo>
                <a:lnTo>
                  <a:pt x="0" y="104708"/>
                </a:lnTo>
                <a:lnTo>
                  <a:pt x="7667" y="65306"/>
                </a:lnTo>
                <a:lnTo>
                  <a:pt x="30668" y="30668"/>
                </a:lnTo>
                <a:lnTo>
                  <a:pt x="65306" y="7667"/>
                </a:lnTo>
                <a:lnTo>
                  <a:pt x="104708" y="0"/>
                </a:lnTo>
                <a:lnTo>
                  <a:pt x="144110" y="7667"/>
                </a:lnTo>
                <a:lnTo>
                  <a:pt x="178749" y="30668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25872" y="4684730"/>
            <a:ext cx="0" cy="704850"/>
          </a:xfrm>
          <a:custGeom>
            <a:avLst/>
            <a:gdLst/>
            <a:ahLst/>
            <a:cxnLst/>
            <a:rect l="l" t="t" r="r" b="b"/>
            <a:pathLst>
              <a:path h="704850">
                <a:moveTo>
                  <a:pt x="0" y="704690"/>
                </a:moveTo>
                <a:lnTo>
                  <a:pt x="0" y="704690"/>
                </a:lnTo>
                <a:lnTo>
                  <a:pt x="0" y="49213"/>
                </a:ln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56765" y="5340542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8215" y="0"/>
                </a:moveTo>
                <a:lnTo>
                  <a:pt x="0" y="0"/>
                </a:lnTo>
                <a:lnTo>
                  <a:pt x="69107" y="138215"/>
                </a:lnTo>
                <a:lnTo>
                  <a:pt x="1382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25872" y="5698646"/>
            <a:ext cx="0" cy="704850"/>
          </a:xfrm>
          <a:custGeom>
            <a:avLst/>
            <a:gdLst/>
            <a:ahLst/>
            <a:cxnLst/>
            <a:rect l="l" t="t" r="r" b="b"/>
            <a:pathLst>
              <a:path h="704850">
                <a:moveTo>
                  <a:pt x="0" y="704690"/>
                </a:moveTo>
                <a:lnTo>
                  <a:pt x="0" y="704690"/>
                </a:lnTo>
                <a:lnTo>
                  <a:pt x="0" y="49213"/>
                </a:ln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56765" y="6387630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8215" y="0"/>
                </a:moveTo>
                <a:lnTo>
                  <a:pt x="0" y="0"/>
                </a:lnTo>
                <a:lnTo>
                  <a:pt x="69107" y="138215"/>
                </a:lnTo>
                <a:lnTo>
                  <a:pt x="1382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025872" y="6745735"/>
            <a:ext cx="0" cy="704850"/>
          </a:xfrm>
          <a:custGeom>
            <a:avLst/>
            <a:gdLst/>
            <a:ahLst/>
            <a:cxnLst/>
            <a:rect l="l" t="t" r="r" b="b"/>
            <a:pathLst>
              <a:path h="704850">
                <a:moveTo>
                  <a:pt x="0" y="704690"/>
                </a:moveTo>
                <a:lnTo>
                  <a:pt x="0" y="704690"/>
                </a:lnTo>
                <a:lnTo>
                  <a:pt x="0" y="49213"/>
                </a:ln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56765" y="7434719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8215" y="0"/>
                </a:moveTo>
                <a:lnTo>
                  <a:pt x="0" y="0"/>
                </a:lnTo>
                <a:lnTo>
                  <a:pt x="69107" y="138215"/>
                </a:lnTo>
                <a:lnTo>
                  <a:pt x="1382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007596" y="3292366"/>
            <a:ext cx="7411720" cy="148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0420">
              <a:lnSpc>
                <a:spcPct val="100000"/>
              </a:lnSpc>
            </a:pPr>
            <a:r>
              <a:rPr sz="3300" b="1" spc="-5" dirty="0">
                <a:latin typeface="Arial"/>
                <a:cs typeface="Arial"/>
              </a:rPr>
              <a:t>SimpleLedger</a:t>
            </a:r>
            <a:endParaRPr sz="3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908040" algn="l"/>
              </a:tabLst>
            </a:pPr>
            <a:r>
              <a:rPr sz="2450" spc="10" dirty="0">
                <a:solidFill>
                  <a:srgbClr val="0076BA"/>
                </a:solidFill>
                <a:latin typeface="Arial"/>
                <a:cs typeface="Arial"/>
              </a:rPr>
              <a:t>Sharding </a:t>
            </a:r>
            <a:r>
              <a:rPr sz="2450" spc="-10" dirty="0">
                <a:solidFill>
                  <a:srgbClr val="0076BA"/>
                </a:solidFill>
                <a:latin typeface="Arial"/>
                <a:cs typeface="Arial"/>
              </a:rPr>
              <a:t>via </a:t>
            </a:r>
            <a:r>
              <a:rPr sz="2450" spc="45" dirty="0">
                <a:solidFill>
                  <a:srgbClr val="0076BA"/>
                </a:solidFill>
                <a:latin typeface="Arial"/>
                <a:cs typeface="Arial"/>
              </a:rPr>
              <a:t>distributed</a:t>
            </a:r>
            <a:r>
              <a:rPr sz="2450" spc="-25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2450" spc="20" dirty="0">
                <a:solidFill>
                  <a:srgbClr val="0076BA"/>
                </a:solidFill>
                <a:latin typeface="Arial"/>
                <a:cs typeface="Arial"/>
              </a:rPr>
              <a:t>randomness</a:t>
            </a:r>
            <a:r>
              <a:rPr sz="2450" spc="-355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0076BA"/>
                </a:solidFill>
                <a:latin typeface="Arial"/>
                <a:cs typeface="Arial"/>
              </a:rPr>
              <a:t>	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47521" y="5394722"/>
            <a:ext cx="10909300" cy="1456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68265" algn="l"/>
              </a:tabLst>
            </a:pPr>
            <a:r>
              <a:rPr sz="2450" spc="35" dirty="0">
                <a:solidFill>
                  <a:srgbClr val="0076BA"/>
                </a:solidFill>
                <a:latin typeface="Arial"/>
                <a:cs typeface="Arial"/>
              </a:rPr>
              <a:t>Atomix: </a:t>
            </a:r>
            <a:r>
              <a:rPr sz="2450" spc="50" dirty="0">
                <a:solidFill>
                  <a:srgbClr val="0076BA"/>
                </a:solidFill>
                <a:latin typeface="Arial"/>
                <a:cs typeface="Arial"/>
              </a:rPr>
              <a:t>Atomic </a:t>
            </a:r>
            <a:r>
              <a:rPr sz="2450" spc="30" dirty="0">
                <a:solidFill>
                  <a:srgbClr val="0076BA"/>
                </a:solidFill>
                <a:latin typeface="Arial"/>
                <a:cs typeface="Arial"/>
              </a:rPr>
              <a:t>cross-shard</a:t>
            </a:r>
            <a:r>
              <a:rPr sz="2450" spc="-135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0076BA"/>
                </a:solidFill>
                <a:latin typeface="Arial"/>
                <a:cs typeface="Arial"/>
              </a:rPr>
              <a:t>txs</a:t>
            </a:r>
            <a:r>
              <a:rPr sz="2450" spc="-355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0076BA"/>
                </a:solidFill>
                <a:latin typeface="Arial"/>
                <a:cs typeface="Arial"/>
              </a:rPr>
              <a:t>	</a:t>
            </a:r>
            <a:endParaRPr sz="2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 dirty="0">
              <a:latin typeface="Times New Roman"/>
              <a:cs typeface="Times New Roman"/>
            </a:endParaRPr>
          </a:p>
          <a:p>
            <a:pPr marL="5387975">
              <a:lnSpc>
                <a:spcPct val="100000"/>
              </a:lnSpc>
              <a:spcBef>
                <a:spcPts val="1955"/>
              </a:spcBef>
              <a:tabLst>
                <a:tab pos="6036945" algn="l"/>
              </a:tabLst>
            </a:pPr>
            <a:r>
              <a:rPr sz="2450" u="heavy" spc="5" dirty="0">
                <a:solidFill>
                  <a:srgbClr val="1DB100"/>
                </a:solidFill>
                <a:latin typeface="Arial"/>
                <a:cs typeface="Arial"/>
              </a:rPr>
              <a:t> 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846137" y="6403496"/>
            <a:ext cx="7587901" cy="377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59130" algn="l"/>
              </a:tabLst>
            </a:pPr>
            <a:r>
              <a:rPr lang="en-US" altLang="zh-CN" sz="2450" spc="30" dirty="0">
                <a:solidFill>
                  <a:srgbClr val="1DB100"/>
                </a:solidFill>
                <a:latin typeface="Arial"/>
                <a:cs typeface="Arial"/>
              </a:rPr>
              <a:t>State Blocks :</a:t>
            </a:r>
            <a:r>
              <a:rPr lang="en-US" sz="2450" spc="30" dirty="0">
                <a:solidFill>
                  <a:srgbClr val="1DB100"/>
                </a:solidFill>
                <a:latin typeface="Arial"/>
                <a:cs typeface="Arial"/>
              </a:rPr>
              <a:t>minimize storage and update overhead</a:t>
            </a:r>
            <a:endParaRPr lang="en-US" sz="245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782859" y="7486883"/>
            <a:ext cx="8085455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20" dirty="0">
                <a:solidFill>
                  <a:srgbClr val="1DB100"/>
                </a:solidFill>
                <a:latin typeface="Arial"/>
                <a:cs typeface="Arial"/>
              </a:rPr>
              <a:t>Trust-but-verify validation: </a:t>
            </a:r>
            <a:r>
              <a:rPr sz="2450" spc="25" dirty="0">
                <a:solidFill>
                  <a:srgbClr val="1DB100"/>
                </a:solidFill>
                <a:latin typeface="Arial"/>
                <a:cs typeface="Arial"/>
              </a:rPr>
              <a:t>Throughput </a:t>
            </a:r>
            <a:r>
              <a:rPr sz="2450" spc="140" dirty="0">
                <a:solidFill>
                  <a:srgbClr val="1DB100"/>
                </a:solidFill>
                <a:latin typeface="Arial"/>
                <a:cs typeface="Arial"/>
              </a:rPr>
              <a:t>/ </a:t>
            </a:r>
            <a:r>
              <a:rPr sz="2450" spc="20" dirty="0">
                <a:solidFill>
                  <a:srgbClr val="1DB100"/>
                </a:solidFill>
                <a:latin typeface="Arial"/>
                <a:cs typeface="Arial"/>
              </a:rPr>
              <a:t>Latency</a:t>
            </a:r>
            <a:r>
              <a:rPr sz="2450" spc="-140" dirty="0">
                <a:solidFill>
                  <a:srgbClr val="1DB100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1DB100"/>
                </a:solidFill>
                <a:latin typeface="Arial"/>
                <a:cs typeface="Arial"/>
              </a:rPr>
              <a:t>trade-oﬀ</a:t>
            </a:r>
            <a:endParaRPr lang="en-US" altLang="zh-CN" sz="2450" spc="55" dirty="0">
              <a:solidFill>
                <a:srgbClr val="1DB1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2450" spc="55" dirty="0">
                <a:solidFill>
                  <a:srgbClr val="1DB100"/>
                </a:solidFill>
                <a:latin typeface="Arial"/>
                <a:cs typeface="Arial"/>
              </a:rPr>
              <a:t>(to minimize the </a:t>
            </a:r>
            <a:r>
              <a:rPr lang="en-US" altLang="zh-CN" sz="2450" b="1" spc="55" dirty="0">
                <a:solidFill>
                  <a:srgbClr val="1DB100"/>
                </a:solidFill>
                <a:latin typeface="Arial"/>
                <a:cs typeface="Arial"/>
              </a:rPr>
              <a:t>latency</a:t>
            </a:r>
            <a:r>
              <a:rPr lang="en-US" altLang="zh-CN" sz="2450" spc="55" dirty="0">
                <a:solidFill>
                  <a:srgbClr val="1DB100"/>
                </a:solidFill>
                <a:latin typeface="Arial"/>
                <a:cs typeface="Arial"/>
              </a:rPr>
              <a:t> of </a:t>
            </a:r>
            <a:r>
              <a:rPr lang="en-US" altLang="zh-CN" sz="2450" b="1" spc="55" dirty="0">
                <a:solidFill>
                  <a:srgbClr val="1DB100"/>
                </a:solidFill>
                <a:latin typeface="Arial"/>
                <a:cs typeface="Arial"/>
              </a:rPr>
              <a:t>low-value</a:t>
            </a:r>
            <a:r>
              <a:rPr lang="en-US" altLang="zh-CN" sz="2450" spc="55" dirty="0">
                <a:solidFill>
                  <a:srgbClr val="1DB100"/>
                </a:solidFill>
                <a:latin typeface="Arial"/>
                <a:cs typeface="Arial"/>
              </a:rPr>
              <a:t> transactions.)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025872" y="3847429"/>
            <a:ext cx="0" cy="501015"/>
          </a:xfrm>
          <a:custGeom>
            <a:avLst/>
            <a:gdLst/>
            <a:ahLst/>
            <a:cxnLst/>
            <a:rect l="l" t="t" r="r" b="b"/>
            <a:pathLst>
              <a:path h="501014">
                <a:moveTo>
                  <a:pt x="0" y="0"/>
                </a:moveTo>
                <a:lnTo>
                  <a:pt x="0" y="484961"/>
                </a:lnTo>
                <a:lnTo>
                  <a:pt x="0" y="500667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956765" y="4332390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8215" y="0"/>
                </a:moveTo>
                <a:lnTo>
                  <a:pt x="0" y="0"/>
                </a:lnTo>
                <a:lnTo>
                  <a:pt x="69107" y="138215"/>
                </a:lnTo>
                <a:lnTo>
                  <a:pt x="1382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025872" y="7803850"/>
            <a:ext cx="0" cy="709930"/>
          </a:xfrm>
          <a:custGeom>
            <a:avLst/>
            <a:gdLst/>
            <a:ahLst/>
            <a:cxnLst/>
            <a:rect l="l" t="t" r="r" b="b"/>
            <a:pathLst>
              <a:path h="709929">
                <a:moveTo>
                  <a:pt x="0" y="709926"/>
                </a:moveTo>
                <a:lnTo>
                  <a:pt x="0" y="694219"/>
                </a:ln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956765" y="8467331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8215" y="0"/>
                </a:moveTo>
                <a:lnTo>
                  <a:pt x="0" y="0"/>
                </a:lnTo>
                <a:lnTo>
                  <a:pt x="69107" y="138215"/>
                </a:lnTo>
                <a:lnTo>
                  <a:pt x="1382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130714" y="7685576"/>
            <a:ext cx="652145" cy="6985"/>
          </a:xfrm>
          <a:custGeom>
            <a:avLst/>
            <a:gdLst/>
            <a:ahLst/>
            <a:cxnLst/>
            <a:rect l="l" t="t" r="r" b="b"/>
            <a:pathLst>
              <a:path w="652145" h="6984">
                <a:moveTo>
                  <a:pt x="0" y="6701"/>
                </a:moveTo>
                <a:lnTo>
                  <a:pt x="65192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17624" y="4580550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30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12442" y="5588702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486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524024" y="4645421"/>
            <a:ext cx="1662430" cy="523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b="1" spc="-20" dirty="0">
                <a:solidFill>
                  <a:srgbClr val="0076BA"/>
                </a:solidFill>
                <a:latin typeface="Arial"/>
                <a:cs typeface="Arial"/>
              </a:rPr>
              <a:t>Security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82843" y="8634730"/>
            <a:ext cx="2491105" cy="5251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300" b="1" spc="-5" dirty="0">
                <a:latin typeface="Arial"/>
                <a:cs typeface="Arial"/>
              </a:rPr>
              <a:t>OmniLedger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68287" y="6936504"/>
            <a:ext cx="2615565" cy="523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b="1" spc="15" dirty="0">
                <a:solidFill>
                  <a:srgbClr val="1DB100"/>
                </a:solidFill>
                <a:latin typeface="Arial"/>
                <a:cs typeface="Arial"/>
              </a:rPr>
              <a:t>Performance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42" name="object 34">
            <a:extLst>
              <a:ext uri="{FF2B5EF4-FFF2-40B4-BE49-F238E27FC236}">
                <a16:creationId xmlns:a16="http://schemas.microsoft.com/office/drawing/2014/main" id="{B4C0460C-0E46-4A19-B2A3-A23A7BA3A028}"/>
              </a:ext>
            </a:extLst>
          </p:cNvPr>
          <p:cNvSpPr/>
          <p:nvPr/>
        </p:nvSpPr>
        <p:spPr>
          <a:xfrm>
            <a:off x="10128250" y="6608780"/>
            <a:ext cx="652145" cy="6985"/>
          </a:xfrm>
          <a:custGeom>
            <a:avLst/>
            <a:gdLst/>
            <a:ahLst/>
            <a:cxnLst/>
            <a:rect l="l" t="t" r="r" b="b"/>
            <a:pathLst>
              <a:path w="652145" h="6984">
                <a:moveTo>
                  <a:pt x="0" y="6701"/>
                </a:moveTo>
                <a:lnTo>
                  <a:pt x="65192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7650" y="1387475"/>
            <a:ext cx="18888419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6600" dirty="0" err="1"/>
              <a:t>R</a:t>
            </a:r>
            <a:r>
              <a:rPr lang="en-US" altLang="zh-CN" sz="6600" dirty="0" err="1"/>
              <a:t>andHound</a:t>
            </a:r>
            <a:endParaRPr sz="6600" dirty="0"/>
          </a:p>
        </p:txBody>
      </p:sp>
      <p:sp>
        <p:nvSpPr>
          <p:cNvPr id="19" name="object 19"/>
          <p:cNvSpPr txBox="1"/>
          <p:nvPr/>
        </p:nvSpPr>
        <p:spPr>
          <a:xfrm>
            <a:off x="755650" y="3442434"/>
            <a:ext cx="17827969" cy="3783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3290" marR="5080" indent="-911225">
              <a:lnSpc>
                <a:spcPts val="5000"/>
              </a:lnSpc>
            </a:pPr>
            <a:r>
              <a:rPr lang="en-US" sz="3300" spc="-5" dirty="0">
                <a:latin typeface="Arial"/>
                <a:cs typeface="Arial"/>
              </a:rPr>
              <a:t>        1.  </a:t>
            </a:r>
            <a:r>
              <a:rPr lang="en-US" sz="3300" b="1" spc="-5" dirty="0">
                <a:latin typeface="Arial"/>
                <a:cs typeface="Arial"/>
              </a:rPr>
              <a:t>A</a:t>
            </a:r>
            <a:r>
              <a:rPr lang="en-US" altLang="zh-CN" sz="3300" b="1" spc="-5" dirty="0">
                <a:latin typeface="Arial"/>
                <a:cs typeface="Arial"/>
              </a:rPr>
              <a:t>s </a:t>
            </a:r>
            <a:r>
              <a:rPr lang="en-US" sz="3300" b="1" spc="-5" dirty="0">
                <a:latin typeface="Arial"/>
                <a:cs typeface="Arial"/>
              </a:rPr>
              <a:t>the randomness beacon is a trusted third party, we remove </a:t>
            </a:r>
            <a:r>
              <a:rPr lang="en-US" altLang="zh-CN" sz="3300" b="1" spc="-5" dirty="0">
                <a:latin typeface="Arial"/>
                <a:cs typeface="Arial"/>
              </a:rPr>
              <a:t>it</a:t>
            </a:r>
            <a:r>
              <a:rPr lang="en-US" sz="3300" b="1" spc="-5" dirty="0">
                <a:latin typeface="Arial"/>
                <a:cs typeface="Arial"/>
              </a:rPr>
              <a:t>.</a:t>
            </a:r>
          </a:p>
          <a:p>
            <a:pPr marL="923290" marR="5080" indent="-911225">
              <a:lnSpc>
                <a:spcPts val="5000"/>
              </a:lnSpc>
            </a:pPr>
            <a:endParaRPr lang="en-US" sz="3300" b="1" spc="-5" dirty="0">
              <a:latin typeface="Arial"/>
              <a:cs typeface="Arial"/>
            </a:endParaRPr>
          </a:p>
          <a:p>
            <a:pPr marL="923290" marR="5080" indent="-911225">
              <a:lnSpc>
                <a:spcPts val="5000"/>
              </a:lnSpc>
            </a:pPr>
            <a:r>
              <a:rPr lang="en-US" sz="3300" spc="-5" dirty="0">
                <a:latin typeface="Arial"/>
                <a:cs typeface="Arial"/>
              </a:rPr>
              <a:t>		</a:t>
            </a:r>
            <a:r>
              <a:rPr lang="en-US" sz="3300" spc="-5" dirty="0" err="1">
                <a:latin typeface="Arial"/>
                <a:cs typeface="Arial"/>
              </a:rPr>
              <a:t>OmniLedger</a:t>
            </a:r>
            <a:r>
              <a:rPr lang="en-US" sz="3300" spc="-5" dirty="0">
                <a:latin typeface="Arial"/>
                <a:cs typeface="Arial"/>
              </a:rPr>
              <a:t> uses </a:t>
            </a:r>
            <a:r>
              <a:rPr lang="en-US" sz="3300" spc="-5" dirty="0" err="1">
                <a:latin typeface="Arial"/>
                <a:cs typeface="Arial"/>
              </a:rPr>
              <a:t>RandHound</a:t>
            </a:r>
            <a:r>
              <a:rPr lang="en-US" sz="3300" spc="-5" dirty="0">
                <a:latin typeface="Arial"/>
                <a:cs typeface="Arial"/>
              </a:rPr>
              <a:t> ,  </a:t>
            </a:r>
            <a:r>
              <a:rPr lang="en-US" sz="3300" b="1" spc="-5" dirty="0">
                <a:latin typeface="Arial"/>
                <a:cs typeface="Arial"/>
              </a:rPr>
              <a:t>a distributed randomness generation protocol that provides </a:t>
            </a:r>
            <a:r>
              <a:rPr lang="en-US" sz="3300" b="1" spc="-5" dirty="0" err="1">
                <a:latin typeface="Arial"/>
                <a:cs typeface="Arial"/>
              </a:rPr>
              <a:t>unbiasable</a:t>
            </a:r>
            <a:r>
              <a:rPr lang="en-US" sz="3300" b="1" spc="-5" dirty="0">
                <a:latin typeface="Arial"/>
                <a:cs typeface="Arial"/>
              </a:rPr>
              <a:t>, decentralized randomness.</a:t>
            </a:r>
          </a:p>
          <a:p>
            <a:pPr marL="923290" marR="5080" indent="-911225">
              <a:lnSpc>
                <a:spcPts val="5000"/>
              </a:lnSpc>
            </a:pPr>
            <a:endParaRPr lang="en-US" sz="3300" b="1" spc="-5" dirty="0">
              <a:latin typeface="Arial"/>
              <a:cs typeface="Arial"/>
            </a:endParaRPr>
          </a:p>
          <a:p>
            <a:pPr marL="923290" marR="5080" indent="-911225">
              <a:lnSpc>
                <a:spcPts val="5000"/>
              </a:lnSpc>
            </a:pPr>
            <a:r>
              <a:rPr lang="en-US" sz="3300" spc="-5" dirty="0">
                <a:latin typeface="Arial"/>
                <a:cs typeface="Arial"/>
              </a:rPr>
              <a:t>	2.  </a:t>
            </a:r>
            <a:r>
              <a:rPr lang="en-US" sz="3300" spc="-5" dirty="0" err="1">
                <a:latin typeface="Arial"/>
                <a:cs typeface="Arial"/>
              </a:rPr>
              <a:t>RandHound</a:t>
            </a:r>
            <a:r>
              <a:rPr lang="en-US" sz="3300" spc="-5" dirty="0">
                <a:latin typeface="Arial"/>
                <a:cs typeface="Arial"/>
              </a:rPr>
              <a:t> </a:t>
            </a:r>
            <a:r>
              <a:rPr lang="en-US" sz="3300" b="1" spc="-5" dirty="0">
                <a:latin typeface="Arial"/>
                <a:cs typeface="Arial"/>
              </a:rPr>
              <a:t>securely assign validators to shard</a:t>
            </a:r>
            <a:r>
              <a:rPr lang="en-US" sz="3300" spc="-5" dirty="0">
                <a:latin typeface="Arial"/>
                <a:cs typeface="Arial"/>
              </a:rPr>
              <a:t>. </a:t>
            </a:r>
            <a:endParaRPr sz="3300" u="sng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C0183109-F7DE-43F6-897D-82B9766041D0}"/>
              </a:ext>
            </a:extLst>
          </p:cNvPr>
          <p:cNvSpPr/>
          <p:nvPr/>
        </p:nvSpPr>
        <p:spPr>
          <a:xfrm>
            <a:off x="1746250" y="4892675"/>
            <a:ext cx="4572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01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3458</Words>
  <Application>Microsoft Office PowerPoint</Application>
  <PresentationFormat>自定义</PresentationFormat>
  <Paragraphs>473</Paragraphs>
  <Slides>26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宋体</vt:lpstr>
      <vt:lpstr>Arial</vt:lpstr>
      <vt:lpstr>Calibri</vt:lpstr>
      <vt:lpstr>Cambria Math</vt:lpstr>
      <vt:lpstr>Tahoma</vt:lpstr>
      <vt:lpstr>Times New Roman</vt:lpstr>
      <vt:lpstr>Office Theme</vt:lpstr>
      <vt:lpstr>OmniLedger: A Secure, Scale-Out, Decentralized Ledger via Sharding</vt:lpstr>
      <vt:lpstr>Talk Outline</vt:lpstr>
      <vt:lpstr>分片技术(sharding)：</vt:lpstr>
      <vt:lpstr>No Scale-Out (Bitcoin)</vt:lpstr>
      <vt:lpstr>Scale-Out (OmniLedger)</vt:lpstr>
      <vt:lpstr>Strawman: SimpleLedger</vt:lpstr>
      <vt:lpstr>Strawman: SimpleLedger</vt:lpstr>
      <vt:lpstr>Roadmap</vt:lpstr>
      <vt:lpstr>RandHound</vt:lpstr>
      <vt:lpstr>RandHound:chicken-and-egg problem </vt:lpstr>
      <vt:lpstr>VRF-based leader election algorithm</vt:lpstr>
      <vt:lpstr>Sharding via distributed randomness</vt:lpstr>
      <vt:lpstr>Shard Validator Assignment</vt:lpstr>
      <vt:lpstr>Atomix</vt:lpstr>
      <vt:lpstr>Atomix: Cross-Shard Transactions</vt:lpstr>
      <vt:lpstr>Atomix: Cross-Shard Transactions</vt:lpstr>
      <vt:lpstr>Atomix: Cross-Shard Transactions</vt:lpstr>
      <vt:lpstr>Throughput / Latency trade-oﬀ</vt:lpstr>
      <vt:lpstr>Trust-but-Verify</vt:lpstr>
      <vt:lpstr>Trust-but-Verify Transaction Validation</vt:lpstr>
      <vt:lpstr>Throughput / Latency trade-oﬀ</vt:lpstr>
      <vt:lpstr>Trust-but-Verify Transaction Validation</vt:lpstr>
      <vt:lpstr>Conclusion</vt:lpstr>
      <vt:lpstr>Evaluation: Scale-Out</vt:lpstr>
      <vt:lpstr>Evaluation: Throughput</vt:lpstr>
      <vt:lpstr>Evaluation: Latency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OmniLedger: A Secure, Scale-Out, Decentralized Ledger via Sharding</dc:title>
  <cp:lastModifiedBy>IIC</cp:lastModifiedBy>
  <cp:revision>166</cp:revision>
  <dcterms:created xsi:type="dcterms:W3CDTF">2019-10-31T09:23:21Z</dcterms:created>
  <dcterms:modified xsi:type="dcterms:W3CDTF">2019-11-05T13:58:39Z</dcterms:modified>
</cp:coreProperties>
</file>