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17"/>
  </p:notesMasterIdLst>
  <p:handoutMasterIdLst>
    <p:handoutMasterId r:id="rId18"/>
  </p:handoutMasterIdLst>
  <p:sldIdLst>
    <p:sldId id="279" r:id="rId4"/>
    <p:sldId id="281" r:id="rId5"/>
    <p:sldId id="282" r:id="rId6"/>
    <p:sldId id="268" r:id="rId7"/>
    <p:sldId id="269" r:id="rId8"/>
    <p:sldId id="270" r:id="rId9"/>
    <p:sldId id="273" r:id="rId10"/>
    <p:sldId id="271" r:id="rId11"/>
    <p:sldId id="278" r:id="rId12"/>
    <p:sldId id="277" r:id="rId13"/>
    <p:sldId id="272" r:id="rId14"/>
    <p:sldId id="275" r:id="rId15"/>
    <p:sldId id="276"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68"/>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pattFill prst="dkUpDiag">
          <a:fgClr>
            <a:schemeClr val="bg2">
              <a:lumMod val="95000"/>
            </a:schemeClr>
          </a:fgClr>
          <a:bgClr>
            <a:schemeClr val="bg1"/>
          </a:bgClr>
        </a:pattFill>
        <a:effectLst/>
      </p:bgPr>
    </p:bg>
    <p:spTree>
      <p:nvGrpSpPr>
        <p:cNvPr id="1" name=""/>
        <p:cNvGrpSpPr/>
        <p:nvPr/>
      </p:nvGrpSpPr>
      <p:grpSpPr>
        <a:xfrm>
          <a:off x="0" y="0"/>
          <a:ext cx="0" cy="0"/>
          <a:chOff x="0" y="0"/>
          <a:chExt cx="0" cy="0"/>
        </a:xfrm>
      </p:grpSpPr>
      <p:sp>
        <p:nvSpPr>
          <p:cNvPr id="7" name="任意多边形: 形状 6"/>
          <p:cNvSpPr/>
          <p:nvPr>
            <p:custDataLst>
              <p:tags r:id="rId2"/>
            </p:custDataLst>
          </p:nvPr>
        </p:nvSpPr>
        <p:spPr>
          <a:xfrm>
            <a:off x="8419121" y="0"/>
            <a:ext cx="3772879" cy="6854188"/>
          </a:xfrm>
          <a:custGeom>
            <a:avLst/>
            <a:gdLst>
              <a:gd name="connsiteX0" fmla="*/ 2201175 w 3772879"/>
              <a:gd name="connsiteY0" fmla="*/ 0 h 6854188"/>
              <a:gd name="connsiteX1" fmla="*/ 3772879 w 3772879"/>
              <a:gd name="connsiteY1" fmla="*/ 0 h 6854188"/>
              <a:gd name="connsiteX2" fmla="*/ 3772879 w 3772879"/>
              <a:gd name="connsiteY2" fmla="*/ 2214522 h 6854188"/>
              <a:gd name="connsiteX3" fmla="*/ 3765788 w 3772879"/>
              <a:gd name="connsiteY3" fmla="*/ 2214164 h 6854188"/>
              <a:gd name="connsiteX4" fmla="*/ 2554764 w 3772879"/>
              <a:gd name="connsiteY4" fmla="*/ 3425188 h 6854188"/>
              <a:gd name="connsiteX5" fmla="*/ 3765788 w 3772879"/>
              <a:gd name="connsiteY5" fmla="*/ 4636213 h 6854188"/>
              <a:gd name="connsiteX6" fmla="*/ 3772879 w 3772879"/>
              <a:gd name="connsiteY6" fmla="*/ 4635855 h 6854188"/>
              <a:gd name="connsiteX7" fmla="*/ 3772879 w 3772879"/>
              <a:gd name="connsiteY7" fmla="*/ 6854188 h 6854188"/>
              <a:gd name="connsiteX8" fmla="*/ 2209607 w 3772879"/>
              <a:gd name="connsiteY8" fmla="*/ 6854188 h 6854188"/>
              <a:gd name="connsiteX9" fmla="*/ 2133163 w 3772879"/>
              <a:gd name="connsiteY9" fmla="*/ 6819629 h 6854188"/>
              <a:gd name="connsiteX10" fmla="*/ 0 w 3772879"/>
              <a:gd name="connsiteY10" fmla="*/ 3425188 h 6854188"/>
              <a:gd name="connsiteX11" fmla="*/ 2133163 w 3772879"/>
              <a:gd name="connsiteY11" fmla="*/ 30748 h 6854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879" h="6854188">
                <a:moveTo>
                  <a:pt x="2201175" y="0"/>
                </a:moveTo>
                <a:lnTo>
                  <a:pt x="3772879" y="0"/>
                </a:lnTo>
                <a:lnTo>
                  <a:pt x="3772879" y="2214522"/>
                </a:lnTo>
                <a:lnTo>
                  <a:pt x="3765788" y="2214164"/>
                </a:lnTo>
                <a:cubicBezTo>
                  <a:pt x="3096958" y="2214164"/>
                  <a:pt x="2554764" y="2756358"/>
                  <a:pt x="2554764" y="3425188"/>
                </a:cubicBezTo>
                <a:cubicBezTo>
                  <a:pt x="2554764" y="4094018"/>
                  <a:pt x="3096958" y="4636213"/>
                  <a:pt x="3765788" y="4636213"/>
                </a:cubicBezTo>
                <a:lnTo>
                  <a:pt x="3772879" y="4635855"/>
                </a:lnTo>
                <a:lnTo>
                  <a:pt x="3772879" y="6854188"/>
                </a:lnTo>
                <a:lnTo>
                  <a:pt x="2209607" y="6854188"/>
                </a:lnTo>
                <a:lnTo>
                  <a:pt x="2133163" y="6819629"/>
                </a:lnTo>
                <a:cubicBezTo>
                  <a:pt x="870990" y="6211452"/>
                  <a:pt x="0" y="4920036"/>
                  <a:pt x="0" y="3425188"/>
                </a:cubicBezTo>
                <a:cubicBezTo>
                  <a:pt x="0" y="1930341"/>
                  <a:pt x="870990" y="638925"/>
                  <a:pt x="2133163" y="3074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p:cNvCxnSpPr/>
          <p:nvPr>
            <p:custDataLst>
              <p:tags r:id="rId3"/>
            </p:custDataLst>
          </p:nvPr>
        </p:nvCxnSpPr>
        <p:spPr>
          <a:xfrm>
            <a:off x="10190797" y="8382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a:off x="10190797" y="1086803"/>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10190797" y="959644"/>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0495597" y="2331720"/>
            <a:ext cx="0" cy="2308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flipH="1">
            <a:off x="1071990" y="1814830"/>
            <a:ext cx="2098154" cy="0"/>
          </a:xfrm>
          <a:prstGeom prst="line">
            <a:avLst/>
          </a:prstGeom>
          <a:ln w="1143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flipH="1">
            <a:off x="1071990" y="4870002"/>
            <a:ext cx="2098154" cy="0"/>
          </a:xfrm>
          <a:prstGeom prst="line">
            <a:avLst/>
          </a:prstGeom>
          <a:ln w="1143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9"/>
            </p:custDataLst>
          </p:nvPr>
        </p:nvCxnSpPr>
        <p:spPr>
          <a:xfrm flipV="1">
            <a:off x="1129140" y="1814830"/>
            <a:ext cx="0" cy="3055172"/>
          </a:xfrm>
          <a:prstGeom prst="line">
            <a:avLst/>
          </a:prstGeom>
          <a:ln w="1143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矩形 18"/>
          <p:cNvSpPr/>
          <p:nvPr>
            <p:custDataLst>
              <p:tags r:id="rId10"/>
            </p:custDataLst>
          </p:nvPr>
        </p:nvSpPr>
        <p:spPr>
          <a:xfrm>
            <a:off x="1073243" y="719138"/>
            <a:ext cx="886695" cy="3010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custDataLst>
              <p:tags r:id="rId11"/>
            </p:custDataLst>
          </p:nvPr>
        </p:nvSpPr>
        <p:spPr>
          <a:xfrm>
            <a:off x="1269310" y="1911799"/>
            <a:ext cx="7031820" cy="2228848"/>
          </a:xfrm>
          <a:noFill/>
        </p:spPr>
        <p:txBody>
          <a:bodyPr anchor="b">
            <a:noAutofit/>
          </a:bodyPr>
          <a:lstStyle>
            <a:lvl1pPr algn="l">
              <a:defRPr sz="6400" spc="600"/>
            </a:lvl1pPr>
          </a:lstStyle>
          <a:p>
            <a:r>
              <a:rPr lang="zh-CN" altLang="en-US" dirty="0"/>
              <a:t>编辑标题</a:t>
            </a:r>
            <a:endParaRPr lang="zh-CN" altLang="en-US" dirty="0"/>
          </a:p>
        </p:txBody>
      </p:sp>
      <p:sp>
        <p:nvSpPr>
          <p:cNvPr id="16" name="日期占位符 15"/>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3"/>
            </p:custDataLst>
          </p:nvPr>
        </p:nvSpPr>
        <p:spPr/>
        <p:txBody>
          <a:bodyPr/>
          <a:lstStyle/>
          <a:p>
            <a:endParaRPr lang="zh-CN" altLang="en-US" dirty="0"/>
          </a:p>
        </p:txBody>
      </p:sp>
      <p:sp>
        <p:nvSpPr>
          <p:cNvPr id="18" name="灯片编号占位符 17"/>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5"/>
            </p:custDataLst>
          </p:nvPr>
        </p:nvSpPr>
        <p:spPr>
          <a:xfrm>
            <a:off x="1270000" y="4313238"/>
            <a:ext cx="7031038" cy="460375"/>
          </a:xfrm>
        </p:spPr>
        <p:txBody>
          <a:bodyPr anchor="t"/>
          <a:lstStyle>
            <a:lvl1pPr marL="0" indent="0">
              <a:buNone/>
              <a:defRPr/>
            </a:lvl1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2" name="组合 11"/>
          <p:cNvGrpSpPr/>
          <p:nvPr>
            <p:custDataLst>
              <p:tags r:id="rId2"/>
            </p:custDataLst>
          </p:nvPr>
        </p:nvGrpSpPr>
        <p:grpSpPr>
          <a:xfrm flipH="1" flipV="1">
            <a:off x="9676765" y="234315"/>
            <a:ext cx="2098040" cy="6115685"/>
            <a:chOff x="9414" y="-1687"/>
            <a:chExt cx="3304" cy="9631"/>
          </a:xfrm>
        </p:grpSpPr>
        <p:cxnSp>
          <p:nvCxnSpPr>
            <p:cNvPr id="7" name="直接连接符 6"/>
            <p:cNvCxnSpPr/>
            <p:nvPr>
              <p:custDataLst>
                <p:tags r:id="rId3"/>
              </p:custDataLst>
            </p:nvPr>
          </p:nvCxnSpPr>
          <p:spPr>
            <a:xfrm flipH="1">
              <a:off x="9414" y="7944"/>
              <a:ext cx="3304" cy="0"/>
            </a:xfrm>
            <a:prstGeom prst="line">
              <a:avLst/>
            </a:prstGeom>
            <a:ln w="1143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flipV="1">
              <a:off x="9504" y="-1687"/>
              <a:ext cx="0" cy="9631"/>
            </a:xfrm>
            <a:prstGeom prst="line">
              <a:avLst/>
            </a:prstGeom>
            <a:ln w="1143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日期占位符 3"/>
          <p:cNvSpPr>
            <a:spLocks noGrp="1"/>
          </p:cNvSpPr>
          <p:nvPr>
            <p:ph type="dt" sz="half" idx="10"/>
            <p:custDataLst>
              <p:tags r:id="rId5"/>
            </p:custDataLst>
          </p:nvPr>
        </p:nvSpPr>
        <p:spPr>
          <a:xfrm>
            <a:off x="879742" y="65276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527633"/>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610600" y="6527633"/>
            <a:ext cx="2700000" cy="316800"/>
          </a:xfrm>
        </p:spPr>
        <p:txBody>
          <a:bodyPr/>
          <a:lstStyle/>
          <a:p>
            <a:fld id="{49AE70B2-8BF9-45C0-BB95-33D1B9D3A854}" type="slidenum">
              <a:rPr lang="zh-CN" altLang="en-US" smtClean="0"/>
            </a:fld>
            <a:endParaRPr lang="zh-CN" altLang="en-US"/>
          </a:p>
        </p:txBody>
      </p:sp>
      <p:cxnSp>
        <p:nvCxnSpPr>
          <p:cNvPr id="10" name="直接连接符 9"/>
          <p:cNvCxnSpPr/>
          <p:nvPr>
            <p:custDataLst>
              <p:tags r:id="rId8"/>
            </p:custDataLst>
          </p:nvPr>
        </p:nvCxnSpPr>
        <p:spPr>
          <a:xfrm flipH="1">
            <a:off x="415032" y="6419235"/>
            <a:ext cx="2098154" cy="0"/>
          </a:xfrm>
          <a:prstGeom prst="line">
            <a:avLst/>
          </a:prstGeom>
          <a:ln w="1143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9"/>
            </p:custDataLst>
          </p:nvPr>
        </p:nvCxnSpPr>
        <p:spPr>
          <a:xfrm flipV="1">
            <a:off x="472182" y="303530"/>
            <a:ext cx="0" cy="6115705"/>
          </a:xfrm>
          <a:prstGeom prst="line">
            <a:avLst/>
          </a:prstGeom>
          <a:ln w="1143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10"/>
            </p:custDataLst>
          </p:nvPr>
        </p:nvSpPr>
        <p:spPr>
          <a:xfrm>
            <a:off x="623888" y="406800"/>
            <a:ext cx="10944225" cy="863601"/>
          </a:xfrm>
        </p:spPr>
        <p:txBody>
          <a:bodyPr>
            <a:normAutofit/>
          </a:bodyPr>
          <a:lstStyle>
            <a:lvl1pPr>
              <a:defRPr sz="3600"/>
            </a:lvl1pPr>
          </a:lstStyle>
          <a:p>
            <a:r>
              <a:rPr lang="zh-CN" altLang="en-US" dirty="0"/>
              <a:t>单击此处编辑母版标题样式</a:t>
            </a:r>
            <a:endParaRPr lang="zh-CN" altLang="en-US" dirty="0"/>
          </a:p>
        </p:txBody>
      </p:sp>
      <p:sp>
        <p:nvSpPr>
          <p:cNvPr id="3" name="内容占位符 2"/>
          <p:cNvSpPr>
            <a:spLocks noGrp="1"/>
          </p:cNvSpPr>
          <p:nvPr>
            <p:ph idx="1"/>
            <p:custDataLst>
              <p:tags r:id="rId11"/>
            </p:custDataLst>
          </p:nvPr>
        </p:nvSpPr>
        <p:spPr>
          <a:xfrm>
            <a:off x="623888" y="1412875"/>
            <a:ext cx="10944224" cy="4895850"/>
          </a:xfrm>
        </p:spPr>
        <p:txBody>
          <a:bodyPr>
            <a:normAutofit/>
          </a:bodyPr>
          <a:lstStyle>
            <a:lvl1pPr>
              <a:defRPr sz="2000"/>
            </a:lvl1pPr>
            <a:lvl2pPr>
              <a:defRPr sz="2000"/>
            </a:lvl2pPr>
            <a:lvl3pPr>
              <a:defRPr sz="2000"/>
            </a:lvl3pPr>
            <a:lvl4pPr>
              <a:defRPr sz="2000"/>
            </a:lvl4pPr>
            <a:lvl5pPr>
              <a:defRPr sz="20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3" name="任意多边形: 形状 12"/>
          <p:cNvSpPr/>
          <p:nvPr>
            <p:custDataLst>
              <p:tags r:id="rId2"/>
            </p:custDataLst>
          </p:nvPr>
        </p:nvSpPr>
        <p:spPr>
          <a:xfrm flipH="1">
            <a:off x="0" y="0"/>
            <a:ext cx="3772879" cy="6854188"/>
          </a:xfrm>
          <a:custGeom>
            <a:avLst/>
            <a:gdLst>
              <a:gd name="connsiteX0" fmla="*/ 2201175 w 3772879"/>
              <a:gd name="connsiteY0" fmla="*/ 0 h 6854188"/>
              <a:gd name="connsiteX1" fmla="*/ 3772879 w 3772879"/>
              <a:gd name="connsiteY1" fmla="*/ 0 h 6854188"/>
              <a:gd name="connsiteX2" fmla="*/ 3772879 w 3772879"/>
              <a:gd name="connsiteY2" fmla="*/ 2214522 h 6854188"/>
              <a:gd name="connsiteX3" fmla="*/ 3765788 w 3772879"/>
              <a:gd name="connsiteY3" fmla="*/ 2214164 h 6854188"/>
              <a:gd name="connsiteX4" fmla="*/ 2554764 w 3772879"/>
              <a:gd name="connsiteY4" fmla="*/ 3425188 h 6854188"/>
              <a:gd name="connsiteX5" fmla="*/ 3765788 w 3772879"/>
              <a:gd name="connsiteY5" fmla="*/ 4636213 h 6854188"/>
              <a:gd name="connsiteX6" fmla="*/ 3772879 w 3772879"/>
              <a:gd name="connsiteY6" fmla="*/ 4635855 h 6854188"/>
              <a:gd name="connsiteX7" fmla="*/ 3772879 w 3772879"/>
              <a:gd name="connsiteY7" fmla="*/ 6854188 h 6854188"/>
              <a:gd name="connsiteX8" fmla="*/ 2209607 w 3772879"/>
              <a:gd name="connsiteY8" fmla="*/ 6854188 h 6854188"/>
              <a:gd name="connsiteX9" fmla="*/ 2133163 w 3772879"/>
              <a:gd name="connsiteY9" fmla="*/ 6819629 h 6854188"/>
              <a:gd name="connsiteX10" fmla="*/ 0 w 3772879"/>
              <a:gd name="connsiteY10" fmla="*/ 3425188 h 6854188"/>
              <a:gd name="connsiteX11" fmla="*/ 2133163 w 3772879"/>
              <a:gd name="connsiteY11" fmla="*/ 30748 h 6854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879" h="6854188">
                <a:moveTo>
                  <a:pt x="2201175" y="0"/>
                </a:moveTo>
                <a:lnTo>
                  <a:pt x="3772879" y="0"/>
                </a:lnTo>
                <a:lnTo>
                  <a:pt x="3772879" y="2214522"/>
                </a:lnTo>
                <a:lnTo>
                  <a:pt x="3765788" y="2214164"/>
                </a:lnTo>
                <a:cubicBezTo>
                  <a:pt x="3096958" y="2214164"/>
                  <a:pt x="2554764" y="2756358"/>
                  <a:pt x="2554764" y="3425188"/>
                </a:cubicBezTo>
                <a:cubicBezTo>
                  <a:pt x="2554764" y="4094018"/>
                  <a:pt x="3096958" y="4636213"/>
                  <a:pt x="3765788" y="4636213"/>
                </a:cubicBezTo>
                <a:lnTo>
                  <a:pt x="3772879" y="4635855"/>
                </a:lnTo>
                <a:lnTo>
                  <a:pt x="3772879" y="6854188"/>
                </a:lnTo>
                <a:lnTo>
                  <a:pt x="2209607" y="6854188"/>
                </a:lnTo>
                <a:lnTo>
                  <a:pt x="2133163" y="6819629"/>
                </a:lnTo>
                <a:cubicBezTo>
                  <a:pt x="870990" y="6211452"/>
                  <a:pt x="0" y="4920036"/>
                  <a:pt x="0" y="3425188"/>
                </a:cubicBezTo>
                <a:cubicBezTo>
                  <a:pt x="0" y="1930341"/>
                  <a:pt x="870990" y="638925"/>
                  <a:pt x="2133163" y="3074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custDataLst>
              <p:tags r:id="rId3"/>
            </p:custDataLst>
          </p:nvPr>
        </p:nvGrpSpPr>
        <p:grpSpPr>
          <a:xfrm>
            <a:off x="4203560" y="5585001"/>
            <a:ext cx="304800" cy="248603"/>
            <a:chOff x="10190797" y="838200"/>
            <a:chExt cx="304800" cy="248603"/>
          </a:xfrm>
        </p:grpSpPr>
        <p:cxnSp>
          <p:nvCxnSpPr>
            <p:cNvPr id="14" name="直接连接符 13"/>
            <p:cNvCxnSpPr/>
            <p:nvPr>
              <p:custDataLst>
                <p:tags r:id="rId4"/>
              </p:custDataLst>
            </p:nvPr>
          </p:nvCxnSpPr>
          <p:spPr>
            <a:xfrm>
              <a:off x="10190797" y="8382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5"/>
              </p:custDataLst>
            </p:nvPr>
          </p:nvCxnSpPr>
          <p:spPr>
            <a:xfrm>
              <a:off x="10190797" y="1086803"/>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6"/>
              </p:custDataLst>
            </p:nvPr>
          </p:nvCxnSpPr>
          <p:spPr>
            <a:xfrm>
              <a:off x="10190797" y="959644"/>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p:cNvCxnSpPr/>
          <p:nvPr>
            <p:custDataLst>
              <p:tags r:id="rId7"/>
            </p:custDataLst>
          </p:nvPr>
        </p:nvCxnSpPr>
        <p:spPr>
          <a:xfrm>
            <a:off x="1794757" y="3489112"/>
            <a:ext cx="142469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1"/>
            </p:custDataLst>
          </p:nvPr>
        </p:nvSpPr>
        <p:spPr>
          <a:xfrm>
            <a:off x="4116000" y="3064088"/>
            <a:ext cx="6640513" cy="863174"/>
          </a:xfrm>
        </p:spPr>
        <p:txBody>
          <a:bodyPr anchor="b">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4116001" y="4072151"/>
            <a:ext cx="6640512" cy="1367961"/>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pattFill prst="dkUpDiag">
          <a:fgClr>
            <a:schemeClr val="bg2">
              <a:lumMod val="95000"/>
            </a:schemeClr>
          </a:fgClr>
          <a:bgClr>
            <a:schemeClr val="bg1"/>
          </a:bgClr>
        </a:patt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2698249" y="2290310"/>
            <a:ext cx="6795503" cy="2016125"/>
          </a:xfrm>
        </p:spPr>
        <p:txBody>
          <a:bodyPr anchor="b">
            <a:normAutofit/>
          </a:bodyPr>
          <a:lstStyle>
            <a:lvl1pPr algn="ctr">
              <a:defRPr sz="8000" spc="600">
                <a:solidFill>
                  <a:schemeClr val="tx1">
                    <a:lumMod val="85000"/>
                    <a:lumOff val="15000"/>
                  </a:schemeClr>
                </a:solidFill>
              </a:defRPr>
            </a:lvl1pPr>
          </a:lstStyle>
          <a:p>
            <a:r>
              <a:rPr lang="zh-CN" altLang="en-US" dirty="0"/>
              <a:t>编辑标题</a:t>
            </a:r>
            <a:endParaRPr lang="zh-CN" altLang="en-US" dirty="0"/>
          </a:p>
        </p:txBody>
      </p:sp>
      <p:sp>
        <p:nvSpPr>
          <p:cNvPr id="7" name="矩形 6"/>
          <p:cNvSpPr/>
          <p:nvPr>
            <p:custDataLst>
              <p:tags r:id="rId6"/>
            </p:custDataLst>
          </p:nvPr>
        </p:nvSpPr>
        <p:spPr>
          <a:xfrm>
            <a:off x="2367314" y="2016209"/>
            <a:ext cx="7457372" cy="2564326"/>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custDataLst>
              <p:tags r:id="rId7"/>
            </p:custDataLst>
          </p:nvPr>
        </p:nvGrpSpPr>
        <p:grpSpPr>
          <a:xfrm flipV="1">
            <a:off x="1945298" y="1504410"/>
            <a:ext cx="844031" cy="2460184"/>
            <a:chOff x="1915154" y="2783392"/>
            <a:chExt cx="844031" cy="2460184"/>
          </a:xfrm>
        </p:grpSpPr>
        <p:cxnSp>
          <p:nvCxnSpPr>
            <p:cNvPr id="10" name="直接连接符 9"/>
            <p:cNvCxnSpPr/>
            <p:nvPr>
              <p:custDataLst>
                <p:tags r:id="rId8"/>
              </p:custDataLst>
            </p:nvPr>
          </p:nvCxnSpPr>
          <p:spPr>
            <a:xfrm flipH="1">
              <a:off x="1915154" y="5193336"/>
              <a:ext cx="844031" cy="0"/>
            </a:xfrm>
            <a:prstGeom prst="line">
              <a:avLst/>
            </a:prstGeom>
            <a:ln w="1143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9"/>
              </p:custDataLst>
            </p:nvPr>
          </p:nvCxnSpPr>
          <p:spPr>
            <a:xfrm flipV="1">
              <a:off x="1968288" y="2783392"/>
              <a:ext cx="0" cy="2460184"/>
            </a:xfrm>
            <a:prstGeom prst="line">
              <a:avLst/>
            </a:prstGeom>
            <a:ln w="1143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custDataLst>
              <p:tags r:id="rId10"/>
            </p:custDataLst>
          </p:nvPr>
        </p:nvGrpSpPr>
        <p:grpSpPr>
          <a:xfrm flipH="1">
            <a:off x="9402670" y="2734502"/>
            <a:ext cx="844031" cy="2460184"/>
            <a:chOff x="1915154" y="2783392"/>
            <a:chExt cx="844031" cy="2460184"/>
          </a:xfrm>
        </p:grpSpPr>
        <p:cxnSp>
          <p:nvCxnSpPr>
            <p:cNvPr id="14" name="直接连接符 13"/>
            <p:cNvCxnSpPr/>
            <p:nvPr>
              <p:custDataLst>
                <p:tags r:id="rId11"/>
              </p:custDataLst>
            </p:nvPr>
          </p:nvCxnSpPr>
          <p:spPr>
            <a:xfrm flipH="1">
              <a:off x="1915154" y="5193336"/>
              <a:ext cx="844031" cy="0"/>
            </a:xfrm>
            <a:prstGeom prst="line">
              <a:avLst/>
            </a:prstGeom>
            <a:ln w="1143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2"/>
              </p:custDataLst>
            </p:nvPr>
          </p:nvCxnSpPr>
          <p:spPr>
            <a:xfrm flipV="1">
              <a:off x="1968288" y="2783392"/>
              <a:ext cx="0" cy="2460184"/>
            </a:xfrm>
            <a:prstGeom prst="line">
              <a:avLst/>
            </a:prstGeom>
            <a:ln w="114300">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8" Type="http://schemas.openxmlformats.org/officeDocument/2006/relationships/theme" Target="../theme/theme2.xml"/><Relationship Id="rId17" Type="http://schemas.openxmlformats.org/officeDocument/2006/relationships/tags" Target="../tags/tag91.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7.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9.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0.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4205" y="831850"/>
            <a:ext cx="10944225" cy="2312035"/>
          </a:xfrm>
        </p:spPr>
        <p:txBody>
          <a:bodyPr>
            <a:normAutofit/>
          </a:bodyPr>
          <a:p>
            <a:pPr algn="ctr"/>
            <a:r>
              <a:rPr lang="zh-CN" altLang="en-US">
                <a:sym typeface="+mn-ea"/>
              </a:rPr>
              <a:t>Vault: </a:t>
            </a:r>
            <a:br>
              <a:rPr lang="zh-CN" altLang="en-US">
                <a:sym typeface="+mn-ea"/>
              </a:rPr>
            </a:br>
            <a:r>
              <a:rPr lang="zh-CN" altLang="en-US">
                <a:sym typeface="+mn-ea"/>
              </a:rPr>
              <a:t>Fast Bootstrapping </a:t>
            </a:r>
            <a:br>
              <a:rPr lang="zh-CN" altLang="en-US">
                <a:sym typeface="+mn-ea"/>
              </a:rPr>
            </a:br>
            <a:r>
              <a:rPr lang="zh-CN" altLang="en-US">
                <a:sym typeface="+mn-ea"/>
              </a:rPr>
              <a:t>for the </a:t>
            </a:r>
            <a:br>
              <a:rPr lang="zh-CN" altLang="en-US">
                <a:sym typeface="+mn-ea"/>
              </a:rPr>
            </a:br>
            <a:r>
              <a:rPr lang="zh-CN" altLang="en-US">
                <a:sym typeface="+mn-ea"/>
              </a:rPr>
              <a:t>Algorand Cryptocurrency</a:t>
            </a:r>
            <a:endParaRPr lang="zh-CN" altLang="en-US"/>
          </a:p>
        </p:txBody>
      </p:sp>
      <p:sp>
        <p:nvSpPr>
          <p:cNvPr id="3" name="内容占位符 2"/>
          <p:cNvSpPr>
            <a:spLocks noGrp="1"/>
          </p:cNvSpPr>
          <p:nvPr>
            <p:ph idx="1"/>
          </p:nvPr>
        </p:nvSpPr>
        <p:spPr>
          <a:xfrm>
            <a:off x="3028315" y="3144520"/>
            <a:ext cx="6366510" cy="2623185"/>
          </a:xfrm>
        </p:spPr>
        <p:txBody>
          <a:bodyPr>
            <a:normAutofit fontScale="60000"/>
          </a:bodyPr>
          <a:p>
            <a:pPr marL="0" indent="0" algn="ctr">
              <a:buNone/>
            </a:pPr>
            <a:endParaRPr lang="zh-CN" altLang="en-US"/>
          </a:p>
          <a:p>
            <a:pPr marL="0" indent="0">
              <a:buNone/>
            </a:pPr>
            <a:r>
              <a:rPr lang="zh-CN" altLang="en-US">
                <a:sym typeface="+mn-ea"/>
              </a:rPr>
              <a:t>Derek Leung, Adam Suhl, Yossi Gilad, Nickolai Zeldovich </a:t>
            </a:r>
            <a:endParaRPr lang="zh-CN" altLang="en-US">
              <a:sym typeface="+mn-ea"/>
            </a:endParaRPr>
          </a:p>
          <a:p>
            <a:pPr marL="0" indent="0" algn="ctr">
              <a:buNone/>
            </a:pPr>
            <a:r>
              <a:rPr lang="zh-CN" altLang="en-US">
                <a:sym typeface="+mn-ea"/>
              </a:rPr>
              <a:t>MIT CSAIL</a:t>
            </a:r>
            <a:endParaRPr lang="zh-CN" altLang="en-US">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r>
              <a:rPr lang="en-US" altLang="zh-CN">
                <a:sym typeface="+mn-ea"/>
              </a:rPr>
              <a:t>Network and Distributed Systems Security(NDSS) Symposium 2019</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Reduce size of state proof:Compress history</a:t>
            </a:r>
            <a:br>
              <a:rPr lang="zh-CN" altLang="en-US"/>
            </a:br>
            <a:endParaRPr lang="zh-CN" altLang="en-US"/>
          </a:p>
        </p:txBody>
      </p:sp>
      <p:pic>
        <p:nvPicPr>
          <p:cNvPr id="4" name="内容占位符 3"/>
          <p:cNvPicPr>
            <a:picLocks noChangeAspect="1"/>
          </p:cNvPicPr>
          <p:nvPr>
            <p:ph idx="1"/>
          </p:nvPr>
        </p:nvPicPr>
        <p:blipFill>
          <a:blip r:embed="rId1"/>
          <a:stretch>
            <a:fillRect/>
          </a:stretch>
        </p:blipFill>
        <p:spPr>
          <a:xfrm>
            <a:off x="1564005" y="1208405"/>
            <a:ext cx="8312150" cy="444119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Reduce size of state proof:Compress history</a:t>
            </a:r>
            <a:endParaRPr lang="zh-CN" altLang="en-US"/>
          </a:p>
        </p:txBody>
      </p:sp>
      <p:pic>
        <p:nvPicPr>
          <p:cNvPr id="9" name="内容占位符 3"/>
          <p:cNvPicPr>
            <a:picLocks noChangeAspect="1"/>
          </p:cNvPicPr>
          <p:nvPr>
            <p:ph idx="1"/>
          </p:nvPr>
        </p:nvPicPr>
        <p:blipFill>
          <a:blip r:embed="rId1"/>
          <a:stretch>
            <a:fillRect/>
          </a:stretch>
        </p:blipFill>
        <p:spPr>
          <a:xfrm>
            <a:off x="1353820" y="868045"/>
            <a:ext cx="6577965" cy="5454015"/>
          </a:xfrm>
          <a:prstGeom prst="rect">
            <a:avLst/>
          </a:prstGeom>
        </p:spPr>
      </p:pic>
      <p:sp>
        <p:nvSpPr>
          <p:cNvPr id="10" name="文本框 9"/>
          <p:cNvSpPr txBox="1"/>
          <p:nvPr/>
        </p:nvSpPr>
        <p:spPr>
          <a:xfrm>
            <a:off x="7579995" y="1106805"/>
            <a:ext cx="3839210" cy="1198880"/>
          </a:xfrm>
          <a:prstGeom prst="rect">
            <a:avLst/>
          </a:prstGeom>
          <a:noFill/>
        </p:spPr>
        <p:txBody>
          <a:bodyPr wrap="square" rtlCol="0">
            <a:spAutoFit/>
          </a:bodyPr>
          <a:p>
            <a:r>
              <a:rPr lang="en-US" altLang="zh-CN"/>
              <a:t>Algorand</a:t>
            </a:r>
            <a:r>
              <a:rPr lang="zh-CN" altLang="en-US"/>
              <a:t>使用一个大的最终证书认证每个块头，每个证书取决于它之前的Q值和b个块之前的桩的证明。</a:t>
            </a:r>
            <a:endParaRPr lang="zh-CN" altLang="en-US"/>
          </a:p>
          <a:p>
            <a:endParaRPr lang="zh-CN" altLang="en-US"/>
          </a:p>
        </p:txBody>
      </p:sp>
      <p:sp>
        <p:nvSpPr>
          <p:cNvPr id="11" name="文本框 10"/>
          <p:cNvSpPr txBox="1"/>
          <p:nvPr/>
        </p:nvSpPr>
        <p:spPr>
          <a:xfrm>
            <a:off x="7579360" y="2573655"/>
            <a:ext cx="3896995" cy="922020"/>
          </a:xfrm>
          <a:prstGeom prst="rect">
            <a:avLst/>
          </a:prstGeom>
          <a:noFill/>
        </p:spPr>
        <p:txBody>
          <a:bodyPr wrap="square" rtlCol="0">
            <a:spAutoFit/>
          </a:bodyPr>
          <a:p>
            <a:r>
              <a:rPr lang="zh-CN" altLang="en-US"/>
              <a:t>具有跳跃优化的</a:t>
            </a:r>
            <a:r>
              <a:rPr lang="en-US" altLang="zh-CN"/>
              <a:t>stamping certificate</a:t>
            </a:r>
            <a:r>
              <a:rPr lang="zh-CN" altLang="en-US"/>
              <a:t>：每个跳跃证书取决于b个块之前的q值和2b个块之前的余额</a:t>
            </a:r>
            <a:endParaRPr lang="zh-CN" altLang="en-US"/>
          </a:p>
        </p:txBody>
      </p:sp>
      <p:sp>
        <p:nvSpPr>
          <p:cNvPr id="12" name="文本框 11"/>
          <p:cNvSpPr txBox="1"/>
          <p:nvPr/>
        </p:nvSpPr>
        <p:spPr>
          <a:xfrm>
            <a:off x="7689215" y="4147820"/>
            <a:ext cx="3893185" cy="922020"/>
          </a:xfrm>
          <a:prstGeom prst="rect">
            <a:avLst/>
          </a:prstGeom>
          <a:noFill/>
        </p:spPr>
        <p:txBody>
          <a:bodyPr wrap="square" rtlCol="0">
            <a:spAutoFit/>
          </a:bodyPr>
          <a:p>
            <a:r>
              <a:rPr lang="zh-CN" altLang="en-US"/>
              <a:t>进一步优化，通过减少认证区块所需委员会成员数量，减少签名，从而减小证书大小</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t>本文主要讲了通过三种方式来减少新加入节点时需要同步的区块链状态，包括删除空账户、状态分片以及跳跃化验证区块，抛弃不需要的状态来降低存储。</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24205" y="1984375"/>
            <a:ext cx="10944225" cy="4324350"/>
          </a:xfrm>
        </p:spPr>
        <p:txBody>
          <a:bodyPr/>
          <a:p>
            <a:pPr marL="0" indent="0" algn="ctr">
              <a:buNone/>
            </a:pPr>
            <a:r>
              <a:rPr lang="zh-CN" altLang="en-US" sz="9600" b="1" dirty="0">
                <a:solidFill>
                  <a:srgbClr val="2F4763"/>
                </a:solidFill>
                <a:latin typeface="Arial" panose="020B0604020202020204"/>
                <a:ea typeface="+mn-ea"/>
                <a:cs typeface="Arial" panose="020B0604020202020204"/>
                <a:sym typeface="+mn-ea"/>
              </a:rPr>
              <a:t>谢谢观看</a:t>
            </a:r>
            <a:endParaRPr lang="zh-CN" altLang="en-US" sz="96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总览</a:t>
            </a:r>
            <a:endParaRPr lang="zh-CN" altLang="en-US"/>
          </a:p>
        </p:txBody>
      </p:sp>
      <p:sp>
        <p:nvSpPr>
          <p:cNvPr id="3" name="内容占位符 2"/>
          <p:cNvSpPr>
            <a:spLocks noGrp="1"/>
          </p:cNvSpPr>
          <p:nvPr>
            <p:ph idx="1"/>
          </p:nvPr>
        </p:nvSpPr>
        <p:spPr/>
        <p:txBody>
          <a:bodyPr/>
          <a:p>
            <a:pPr marL="0" indent="0">
              <a:buNone/>
            </a:pPr>
            <a:r>
              <a:rPr lang="en-US" altLang="zh-CN">
                <a:sym typeface="+mn-ea"/>
              </a:rPr>
              <a:t>1.</a:t>
            </a:r>
            <a:r>
              <a:rPr lang="zh-CN" altLang="en-US">
                <a:sym typeface="+mn-ea"/>
              </a:rPr>
              <a:t>设计原因</a:t>
            </a:r>
            <a:endParaRPr lang="zh-CN" altLang="en-US"/>
          </a:p>
          <a:p>
            <a:pPr marL="0" indent="0">
              <a:buNone/>
            </a:pPr>
            <a:r>
              <a:rPr lang="en-US" altLang="zh-CN">
                <a:sym typeface="+mn-ea"/>
              </a:rPr>
              <a:t>2.</a:t>
            </a:r>
            <a:r>
              <a:rPr lang="zh-CN" altLang="en-US">
                <a:sym typeface="+mn-ea"/>
              </a:rPr>
              <a:t>目标</a:t>
            </a:r>
            <a:endParaRPr lang="zh-CN" altLang="en-US"/>
          </a:p>
          <a:p>
            <a:pPr marL="0" indent="0">
              <a:buNone/>
            </a:pPr>
            <a:r>
              <a:rPr lang="en-US" altLang="zh-CN">
                <a:sym typeface="+mn-ea"/>
              </a:rPr>
              <a:t>3.</a:t>
            </a:r>
            <a:r>
              <a:rPr lang="zh-CN" altLang="en-US">
                <a:sym typeface="+mn-ea"/>
              </a:rPr>
              <a:t>关键设计</a:t>
            </a:r>
            <a:endParaRPr lang="zh-CN" altLang="en-US">
              <a:sym typeface="+mn-ea"/>
            </a:endParaRPr>
          </a:p>
          <a:p>
            <a:pPr marL="0" indent="0">
              <a:buNone/>
            </a:pPr>
            <a:r>
              <a:rPr lang="en-US" altLang="zh-CN"/>
              <a:t>4.</a:t>
            </a:r>
            <a:r>
              <a:rPr lang="zh-CN" altLang="en-US"/>
              <a:t>总结</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设计原因</a:t>
            </a:r>
            <a:endParaRPr lang="zh-CN" altLang="en-US"/>
          </a:p>
        </p:txBody>
      </p:sp>
      <p:sp>
        <p:nvSpPr>
          <p:cNvPr id="3" name="内容占位符 2"/>
          <p:cNvSpPr>
            <a:spLocks noGrp="1"/>
          </p:cNvSpPr>
          <p:nvPr>
            <p:ph idx="1"/>
          </p:nvPr>
        </p:nvSpPr>
        <p:spPr>
          <a:xfrm>
            <a:off x="624205" y="1412875"/>
            <a:ext cx="10944225" cy="1641475"/>
          </a:xfrm>
        </p:spPr>
        <p:txBody>
          <a:bodyPr>
            <a:normAutofit fontScale="90000" lnSpcReduction="10000"/>
          </a:bodyPr>
          <a:p>
            <a:pPr>
              <a:lnSpc>
                <a:spcPct val="130000"/>
              </a:lnSpc>
              <a:spcBef>
                <a:spcPts val="0"/>
              </a:spcBef>
            </a:pPr>
            <a:r>
              <a:rPr dirty="0">
                <a:solidFill>
                  <a:schemeClr val="tx1">
                    <a:lumMod val="75000"/>
                    <a:lumOff val="25000"/>
                  </a:schemeClr>
                </a:solidFill>
                <a:latin typeface="+mn-lt"/>
                <a:ea typeface="+mn-ea"/>
                <a:sym typeface="+mn-ea"/>
              </a:rPr>
              <a:t>Decentralized cryptocurrencies rely on participants to keep track of the state of the system in order to verify new transactions. As the number of users and transactions grows, this requirement places a significant burden on the users, as they need to download, verify, and store a large amount of data in order to participate</a:t>
            </a:r>
            <a:endParaRPr lang="en-US" altLang="zh-CN" dirty="0">
              <a:solidFill>
                <a:schemeClr val="tx1">
                  <a:lumMod val="75000"/>
                  <a:lumOff val="25000"/>
                </a:schemeClr>
              </a:solidFill>
              <a:latin typeface="+mn-lt"/>
              <a:ea typeface="+mn-ea"/>
              <a:sym typeface="+mn-ea"/>
            </a:endParaRPr>
          </a:p>
          <a:p>
            <a:pPr>
              <a:lnSpc>
                <a:spcPct val="130000"/>
              </a:lnSpc>
              <a:spcBef>
                <a:spcPts val="0"/>
              </a:spcBef>
            </a:pPr>
            <a:endParaRPr lang="zh-CN" altLang="en-US" dirty="0">
              <a:solidFill>
                <a:schemeClr val="tx1">
                  <a:lumMod val="75000"/>
                  <a:lumOff val="25000"/>
                </a:schemeClr>
              </a:solidFill>
              <a:latin typeface="+mn-lt"/>
              <a:ea typeface="+mn-ea"/>
              <a:sym typeface="+mn-ea"/>
            </a:endParaRPr>
          </a:p>
          <a:p>
            <a:pPr marL="0" indent="0">
              <a:lnSpc>
                <a:spcPct val="130000"/>
              </a:lnSpc>
              <a:spcBef>
                <a:spcPts val="0"/>
              </a:spcBef>
              <a:buNone/>
            </a:pPr>
            <a:endParaRPr lang="en-US" altLang="zh-CN"/>
          </a:p>
        </p:txBody>
      </p:sp>
      <p:pic>
        <p:nvPicPr>
          <p:cNvPr id="4" name="图片 3"/>
          <p:cNvPicPr>
            <a:picLocks noChangeAspect="1"/>
          </p:cNvPicPr>
          <p:nvPr/>
        </p:nvPicPr>
        <p:blipFill>
          <a:blip r:embed="rId1"/>
          <a:stretch>
            <a:fillRect/>
          </a:stretch>
        </p:blipFill>
        <p:spPr>
          <a:xfrm>
            <a:off x="2980055" y="2769870"/>
            <a:ext cx="6405245" cy="356171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目标</a:t>
            </a:r>
            <a:endParaRPr lang="zh-CN" altLang="en-US"/>
          </a:p>
        </p:txBody>
      </p:sp>
      <p:sp>
        <p:nvSpPr>
          <p:cNvPr id="3" name="内容占位符 2"/>
          <p:cNvSpPr>
            <a:spLocks noGrp="1"/>
          </p:cNvSpPr>
          <p:nvPr>
            <p:ph idx="1"/>
          </p:nvPr>
        </p:nvSpPr>
        <p:spPr/>
        <p:txBody>
          <a:bodyPr/>
          <a:p>
            <a:pPr marL="0" indent="0">
              <a:buNone/>
            </a:pPr>
            <a:r>
              <a:rPr lang="en-US" altLang="zh-CN"/>
              <a:t>Goal: Securely and efficiently enable a new user to join, given initial state</a:t>
            </a:r>
            <a:endParaRPr lang="en-US" altLang="zh-CN"/>
          </a:p>
          <a:p>
            <a:pPr marL="0" indent="0">
              <a:buNone/>
            </a:pPr>
            <a:r>
              <a:rPr lang="en-US" altLang="zh-CN"/>
              <a:t>• Minimize state transmitted</a:t>
            </a:r>
            <a:endParaRPr lang="en-US" altLang="zh-CN"/>
          </a:p>
          <a:p>
            <a:pPr marL="0" indent="0">
              <a:buNone/>
            </a:pPr>
            <a:r>
              <a:rPr lang="en-US" altLang="zh-CN"/>
              <a:t>• Minimize proof that state is valid</a:t>
            </a:r>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解决方法</a:t>
            </a:r>
            <a:br>
              <a:rPr lang="zh-CN" altLang="en-US"/>
            </a:br>
            <a:endParaRPr lang="zh-CN" altLang="en-US"/>
          </a:p>
        </p:txBody>
      </p:sp>
      <p:pic>
        <p:nvPicPr>
          <p:cNvPr id="4" name="内容占位符 3"/>
          <p:cNvPicPr>
            <a:picLocks noChangeAspect="1"/>
          </p:cNvPicPr>
          <p:nvPr>
            <p:ph idx="1"/>
          </p:nvPr>
        </p:nvPicPr>
        <p:blipFill>
          <a:blip r:embed="rId1"/>
          <a:stretch>
            <a:fillRect/>
          </a:stretch>
        </p:blipFill>
        <p:spPr>
          <a:xfrm>
            <a:off x="1198245" y="1056640"/>
            <a:ext cx="9172575" cy="525208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Reduce state transmitted:Garbage collection</a:t>
            </a:r>
            <a:endParaRPr lang="zh-CN" altLang="en-US"/>
          </a:p>
        </p:txBody>
      </p:sp>
      <p:pic>
        <p:nvPicPr>
          <p:cNvPr id="6" name="图片 5"/>
          <p:cNvPicPr>
            <a:picLocks noChangeAspect="1"/>
          </p:cNvPicPr>
          <p:nvPr/>
        </p:nvPicPr>
        <p:blipFill>
          <a:blip r:embed="rId1"/>
          <a:stretch>
            <a:fillRect/>
          </a:stretch>
        </p:blipFill>
        <p:spPr>
          <a:xfrm>
            <a:off x="848360" y="1626235"/>
            <a:ext cx="3562350" cy="1628775"/>
          </a:xfrm>
          <a:prstGeom prst="rect">
            <a:avLst/>
          </a:prstGeom>
        </p:spPr>
      </p:pic>
      <p:sp>
        <p:nvSpPr>
          <p:cNvPr id="7" name="文本框 6"/>
          <p:cNvSpPr txBox="1"/>
          <p:nvPr/>
        </p:nvSpPr>
        <p:spPr>
          <a:xfrm>
            <a:off x="955040" y="4353560"/>
            <a:ext cx="5085080" cy="922020"/>
          </a:xfrm>
          <a:prstGeom prst="rect">
            <a:avLst/>
          </a:prstGeom>
          <a:noFill/>
        </p:spPr>
        <p:txBody>
          <a:bodyPr wrap="square" rtlCol="0">
            <a:spAutoFit/>
          </a:bodyPr>
          <a:p>
            <a:r>
              <a:rPr lang="zh-CN" altLang="en-US"/>
              <a:t>所有的账户公钥</a:t>
            </a:r>
            <a:r>
              <a:rPr lang="en-US" altLang="zh-CN"/>
              <a:t>+</a:t>
            </a:r>
            <a:r>
              <a:rPr lang="zh-CN" altLang="en-US"/>
              <a:t>余额存储在一棵</a:t>
            </a:r>
            <a:r>
              <a:rPr lang="en-US" altLang="zh-CN"/>
              <a:t>sparse merkle tree</a:t>
            </a:r>
            <a:r>
              <a:rPr lang="zh-CN" altLang="en-US"/>
              <a:t>的叶子节点上，</a:t>
            </a:r>
            <a:r>
              <a:rPr lang="zh-CN">
                <a:sym typeface="+mn-ea"/>
              </a:rPr>
              <a:t>叶子节点在</a:t>
            </a:r>
            <a:r>
              <a:rPr lang="en-US" altLang="zh-CN">
                <a:sym typeface="+mn-ea"/>
              </a:rPr>
              <a:t>hash</a:t>
            </a:r>
            <a:r>
              <a:rPr lang="zh-CN">
                <a:sym typeface="+mn-ea"/>
              </a:rPr>
              <a:t>之前先排序</a:t>
            </a:r>
            <a:r>
              <a:rPr>
                <a:sym typeface="+mn-ea"/>
              </a:rPr>
              <a:t> </a:t>
            </a:r>
            <a:endParaRPr>
              <a:sym typeface="+mn-ea"/>
            </a:endParaRPr>
          </a:p>
          <a:p>
            <a:r>
              <a:rPr lang="zh-CN">
                <a:sym typeface="+mn-ea"/>
              </a:rPr>
              <a:t>，在账户余额为</a:t>
            </a:r>
            <a:r>
              <a:rPr lang="en-US" altLang="zh-CN">
                <a:sym typeface="+mn-ea"/>
              </a:rPr>
              <a:t>0</a:t>
            </a:r>
            <a:r>
              <a:rPr lang="zh-CN" altLang="en-US">
                <a:sym typeface="+mn-ea"/>
              </a:rPr>
              <a:t>时可被删除。</a:t>
            </a:r>
            <a:endParaRPr lang="zh-CN" altLang="en-US">
              <a:sym typeface="+mn-ea"/>
            </a:endParaRPr>
          </a:p>
        </p:txBody>
      </p:sp>
      <p:sp>
        <p:nvSpPr>
          <p:cNvPr id="9" name="文本框 8"/>
          <p:cNvSpPr txBox="1"/>
          <p:nvPr/>
        </p:nvSpPr>
        <p:spPr>
          <a:xfrm>
            <a:off x="5937885" y="1864995"/>
            <a:ext cx="4804410" cy="2306955"/>
          </a:xfrm>
          <a:prstGeom prst="rect">
            <a:avLst/>
          </a:prstGeom>
          <a:noFill/>
        </p:spPr>
        <p:txBody>
          <a:bodyPr wrap="square" rtlCol="0">
            <a:spAutoFit/>
          </a:bodyPr>
          <a:p>
            <a:r>
              <a:rPr lang="en-US" altLang="zh-CN">
                <a:sym typeface="+mn-ea"/>
              </a:rPr>
              <a:t>1.每个Vault交易在一个有限的时间窗口内有效，以交易出现在区块链中的位置表示。这允许v ault节点只跟踪最近块中出现的事务，并忘记所有旧事务。</a:t>
            </a:r>
            <a:endParaRPr lang="en-US" altLang="zh-CN"/>
          </a:p>
          <a:p>
            <a:r>
              <a:rPr lang="en-US" altLang="zh-CN">
                <a:sym typeface="+mn-ea"/>
              </a:rPr>
              <a:t>2</a:t>
            </a:r>
            <a:r>
              <a:rPr lang="zh-CN" altLang="en-US">
                <a:sym typeface="+mn-ea"/>
              </a:rPr>
              <a:t>、账户余额状态与过去的交易没有直接联系，零余额账户可以安全地收回</a:t>
            </a:r>
            <a:endParaRPr lang="zh-CN" altLang="en-US"/>
          </a:p>
          <a:p>
            <a:endParaRPr>
              <a:sym typeface="+mn-ea"/>
            </a:endParaRPr>
          </a:p>
          <a:p>
            <a:endParaRPr lang="zh-CN" altLang="en-US"/>
          </a:p>
        </p:txBody>
      </p:sp>
      <p:pic>
        <p:nvPicPr>
          <p:cNvPr id="10" name="内容占位符 3"/>
          <p:cNvPicPr>
            <a:picLocks noChangeAspect="1"/>
          </p:cNvPicPr>
          <p:nvPr>
            <p:ph idx="1"/>
          </p:nvPr>
        </p:nvPicPr>
        <p:blipFill>
          <a:blip r:embed="rId2"/>
          <a:stretch>
            <a:fillRect/>
          </a:stretch>
        </p:blipFill>
        <p:spPr>
          <a:xfrm>
            <a:off x="10719435" y="6057900"/>
            <a:ext cx="455930" cy="250825"/>
          </a:xfrm>
          <a:prstGeom prst="rect">
            <a:avLst/>
          </a:prstGeom>
        </p:spPr>
      </p:pic>
      <p:pic>
        <p:nvPicPr>
          <p:cNvPr id="11" name="内容占位符 3"/>
          <p:cNvPicPr>
            <a:picLocks noChangeAspect="1"/>
          </p:cNvPicPr>
          <p:nvPr/>
        </p:nvPicPr>
        <p:blipFill>
          <a:blip r:embed="rId2"/>
          <a:stretch>
            <a:fillRect/>
          </a:stretch>
        </p:blipFill>
        <p:spPr>
          <a:xfrm>
            <a:off x="848360" y="1341120"/>
            <a:ext cx="4949825" cy="271970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Reduce state transmitted:Shard state</a:t>
            </a:r>
            <a:br>
              <a:rPr lang="zh-CN" altLang="en-US"/>
            </a:br>
            <a:br>
              <a:rPr lang="zh-CN" altLang="en-US"/>
            </a:br>
            <a:endParaRPr lang="zh-CN" altLang="en-US"/>
          </a:p>
        </p:txBody>
      </p:sp>
      <p:sp>
        <p:nvSpPr>
          <p:cNvPr id="3" name="内容占位符 2"/>
          <p:cNvSpPr>
            <a:spLocks noGrp="1"/>
          </p:cNvSpPr>
          <p:nvPr>
            <p:ph idx="1"/>
          </p:nvPr>
        </p:nvSpPr>
        <p:spPr/>
        <p:txBody>
          <a:bodyPr/>
          <a:p>
            <a:r>
              <a:rPr lang="zh-CN" altLang="en-US"/>
              <a:t>Vault transactions include Merkle witnesses for the </a:t>
            </a:r>
            <a:r>
              <a:rPr lang="zh-CN" altLang="en-US">
                <a:solidFill>
                  <a:srgbClr val="FF0000"/>
                </a:solidFill>
              </a:rPr>
              <a:t>source and destination</a:t>
            </a:r>
            <a:r>
              <a:rPr lang="zh-CN" altLang="en-US"/>
              <a:t> accounts in the previous block’s BALROOT. Any client that possesses the previous block’s BALROOT can use the Merkle witnesses to confirm the source and destination account balances and thus to verify the transaction.</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Reduce state transmitted:Shard state</a:t>
            </a:r>
            <a:endParaRPr lang="zh-CN" altLang="en-US"/>
          </a:p>
        </p:txBody>
      </p:sp>
      <p:pic>
        <p:nvPicPr>
          <p:cNvPr id="9" name="内容占位符 3"/>
          <p:cNvPicPr>
            <a:picLocks noChangeAspect="1"/>
          </p:cNvPicPr>
          <p:nvPr>
            <p:ph idx="1"/>
          </p:nvPr>
        </p:nvPicPr>
        <p:blipFill>
          <a:blip r:embed="rId1"/>
          <a:stretch>
            <a:fillRect/>
          </a:stretch>
        </p:blipFill>
        <p:spPr>
          <a:xfrm>
            <a:off x="906145" y="894715"/>
            <a:ext cx="5560060" cy="5067935"/>
          </a:xfrm>
          <a:prstGeom prst="rect">
            <a:avLst/>
          </a:prstGeom>
        </p:spPr>
      </p:pic>
      <p:sp>
        <p:nvSpPr>
          <p:cNvPr id="10" name="文本框 9"/>
          <p:cNvSpPr txBox="1"/>
          <p:nvPr/>
        </p:nvSpPr>
        <p:spPr>
          <a:xfrm>
            <a:off x="6891655" y="2094865"/>
            <a:ext cx="3799840" cy="3138170"/>
          </a:xfrm>
          <a:prstGeom prst="rect">
            <a:avLst/>
          </a:prstGeom>
          <a:noFill/>
        </p:spPr>
        <p:txBody>
          <a:bodyPr wrap="square" rtlCol="0">
            <a:spAutoFit/>
          </a:bodyPr>
          <a:p>
            <a:r>
              <a:rPr lang="zh-CN" altLang="en-US">
                <a:sym typeface="+mn-ea"/>
              </a:rPr>
              <a:t>采用自适应分片方案</a:t>
            </a:r>
            <a:endParaRPr lang="zh-CN" altLang="en-US"/>
          </a:p>
          <a:p>
            <a:pPr lvl="1"/>
            <a:r>
              <a:rPr>
                <a:sym typeface="+mn-ea"/>
              </a:rPr>
              <a:t>（1）允许跨节点分片账户状态，使得每个节点不需要存储所有账户的状态；</a:t>
            </a:r>
            <a:endParaRPr>
              <a:sym typeface="+mn-ea"/>
            </a:endParaRPr>
          </a:p>
          <a:p>
            <a:pPr lvl="1"/>
            <a:r>
              <a:rPr>
                <a:sym typeface="+mn-ea"/>
              </a:rPr>
              <a:t>（2）允许所有节点验证所有交易，使用merkle树存储余额信息；</a:t>
            </a:r>
            <a:endParaRPr>
              <a:sym typeface="+mn-ea"/>
            </a:endParaRPr>
          </a:p>
          <a:p>
            <a:pPr lvl="1"/>
            <a:r>
              <a:rPr>
                <a:sym typeface="+mn-ea"/>
              </a:rPr>
              <a:t>（3）对merkle树的上层进行自适应缓存，使得传输merkle证明的带宽开销随着账号数量的增加而逐渐增加。</a:t>
            </a: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Reduce size of state proof:Compress history</a:t>
            </a:r>
            <a:endParaRPr lang="zh-CN" altLang="en-US"/>
          </a:p>
        </p:txBody>
      </p:sp>
      <p:pic>
        <p:nvPicPr>
          <p:cNvPr id="4" name="内容占位符 3"/>
          <p:cNvPicPr>
            <a:picLocks noChangeAspect="1"/>
          </p:cNvPicPr>
          <p:nvPr>
            <p:ph idx="1"/>
          </p:nvPr>
        </p:nvPicPr>
        <p:blipFill>
          <a:blip r:embed="rId1"/>
          <a:stretch>
            <a:fillRect/>
          </a:stretch>
        </p:blipFill>
        <p:spPr>
          <a:xfrm>
            <a:off x="2924175" y="1912620"/>
            <a:ext cx="6343650" cy="389572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background"/>
  <p:tag name="KSO_WM_TEMPLATE_INDEX" val="20191708"/>
</p:tagLst>
</file>

<file path=ppt/tags/tag101.xml><?xml version="1.0" encoding="utf-8"?>
<p:tagLst xmlns:p="http://schemas.openxmlformats.org/presentationml/2006/main">
  <p:tag name="KSO_WM_BEAUTIFY_FLAG" val="#wm#"/>
  <p:tag name="KSO_WM_TEMPLATE_CATEGORY" val="background"/>
  <p:tag name="KSO_WM_TEMPLATE_INDEX" val="20191708"/>
</p:tagLst>
</file>

<file path=ppt/tags/tag102.xml><?xml version="1.0" encoding="utf-8"?>
<p:tagLst xmlns:p="http://schemas.openxmlformats.org/presentationml/2006/main">
  <p:tag name="KSO_WM_BEAUTIFY_FLAG" val="#wm#"/>
  <p:tag name="KSO_WM_TEMPLATE_CATEGORY" val="background"/>
  <p:tag name="KSO_WM_TEMPLATE_INDEX" val="20191708"/>
</p:tagLst>
</file>

<file path=ppt/tags/tag103.xml><?xml version="1.0" encoding="utf-8"?>
<p:tagLst xmlns:p="http://schemas.openxmlformats.org/presentationml/2006/main">
  <p:tag name="KSO_WM_BEAUTIFY_FLAG" val="#wm#"/>
  <p:tag name="KSO_WM_TEMPLATE_CATEGORY" val="background"/>
  <p:tag name="KSO_WM_TEMPLATE_INDEX" val="20191708"/>
</p:tagLst>
</file>

<file path=ppt/tags/tag104.xml><?xml version="1.0" encoding="utf-8"?>
<p:tagLst xmlns:p="http://schemas.openxmlformats.org/presentationml/2006/main">
  <p:tag name="KSO_WM_BEAUTIFY_FLAG" val="#wm#"/>
  <p:tag name="KSO_WM_TEMPLATE_CATEGORY" val="background"/>
  <p:tag name="KSO_WM_TEMPLATE_INDEX" val="2019170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8"/>
</p:tagLst>
</file>

<file path=ppt/tags/tag8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8"/>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1.xml><?xml version="1.0" encoding="utf-8"?>
<p:tagLst xmlns:p="http://schemas.openxmlformats.org/presentationml/2006/main">
  <p:tag name="KSO_WM_TAG_VERSION" val="1.0"/>
  <p:tag name="KSO_WM_BEAUTIFY_FLAG" val="#wm#"/>
  <p:tag name="KSO_WM_TEMPLATE_CATEGORY" val="background"/>
  <p:tag name="KSO_WM_TEMPLATE_INDEX" val="20191708"/>
  <p:tag name="KSO_WM_TEMPLATE_THUMBS_INDEX" val="1、2、3、4"/>
</p:tagLst>
</file>

<file path=ppt/tags/tag92.xml><?xml version="1.0" encoding="utf-8"?>
<p:tagLst xmlns:p="http://schemas.openxmlformats.org/presentationml/2006/main">
  <p:tag name="KSO_WM_BEAUTIFY_FLAG" val="#wm#"/>
  <p:tag name="KSO_WM_TEMPLATE_CATEGORY" val="background"/>
  <p:tag name="KSO_WM_TEMPLATE_INDEX" val="20191708"/>
</p:tagLst>
</file>

<file path=ppt/tags/tag93.xml><?xml version="1.0" encoding="utf-8"?>
<p:tagLst xmlns:p="http://schemas.openxmlformats.org/presentationml/2006/main">
  <p:tag name="KSO_WM_BEAUTIFY_FLAG" val="#wm#"/>
  <p:tag name="KSO_WM_TEMPLATE_CATEGORY" val="background"/>
  <p:tag name="KSO_WM_TEMPLATE_INDEX" val="20191708"/>
</p:tagLst>
</file>

<file path=ppt/tags/tag94.xml><?xml version="1.0" encoding="utf-8"?>
<p:tagLst xmlns:p="http://schemas.openxmlformats.org/presentationml/2006/main">
  <p:tag name="KSO_WM_BEAUTIFY_FLAG" val="#wm#"/>
  <p:tag name="KSO_WM_TEMPLATE_CATEGORY" val="background"/>
  <p:tag name="KSO_WM_TEMPLATE_INDEX" val="20191708"/>
</p:tagLst>
</file>

<file path=ppt/tags/tag95.xml><?xml version="1.0" encoding="utf-8"?>
<p:tagLst xmlns:p="http://schemas.openxmlformats.org/presentationml/2006/main">
  <p:tag name="KSO_WM_BEAUTIFY_FLAG" val="#wm#"/>
  <p:tag name="KSO_WM_TEMPLATE_CATEGORY" val="background"/>
  <p:tag name="KSO_WM_TEMPLATE_INDEX" val="20191708"/>
</p:tagLst>
</file>

<file path=ppt/tags/tag96.xml><?xml version="1.0" encoding="utf-8"?>
<p:tagLst xmlns:p="http://schemas.openxmlformats.org/presentationml/2006/main">
  <p:tag name="KSO_WM_BEAUTIFY_FLAG" val="#wm#"/>
  <p:tag name="KSO_WM_TEMPLATE_CATEGORY" val="background"/>
  <p:tag name="KSO_WM_TEMPLATE_INDEX" val="20191708"/>
</p:tagLst>
</file>

<file path=ppt/tags/tag97.xml><?xml version="1.0" encoding="utf-8"?>
<p:tagLst xmlns:p="http://schemas.openxmlformats.org/presentationml/2006/main">
  <p:tag name="KSO_WM_BEAUTIFY_FLAG" val="#wm#"/>
  <p:tag name="KSO_WM_TEMPLATE_CATEGORY" val="background"/>
  <p:tag name="KSO_WM_TEMPLATE_INDEX" val="20191708"/>
</p:tagLst>
</file>

<file path=ppt/tags/tag98.xml><?xml version="1.0" encoding="utf-8"?>
<p:tagLst xmlns:p="http://schemas.openxmlformats.org/presentationml/2006/main">
  <p:tag name="KSO_WM_BEAUTIFY_FLAG" val="#wm#"/>
  <p:tag name="KSO_WM_TEMPLATE_CATEGORY" val="background"/>
  <p:tag name="KSO_WM_TEMPLATE_INDEX" val="20191708"/>
</p:tagLst>
</file>

<file path=ppt/tags/tag99.xml><?xml version="1.0" encoding="utf-8"?>
<p:tagLst xmlns:p="http://schemas.openxmlformats.org/presentationml/2006/main">
  <p:tag name="KSO_WM_BEAUTIFY_FLAG" val="#wm#"/>
  <p:tag name="KSO_WM_TEMPLATE_CATEGORY" val="background"/>
  <p:tag name="KSO_WM_TEMPLATE_INDEX" val="201917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R工作总结、报告、工作汇报、+欧美风、创意设计">
      <a:dk1>
        <a:srgbClr val="000000"/>
      </a:dk1>
      <a:lt1>
        <a:srgbClr val="FFFFFF"/>
      </a:lt1>
      <a:dk2>
        <a:srgbClr val="000000"/>
      </a:dk2>
      <a:lt2>
        <a:srgbClr val="FFFFFF"/>
      </a:lt2>
      <a:accent1>
        <a:srgbClr val="EE4856"/>
      </a:accent1>
      <a:accent2>
        <a:srgbClr val="000000"/>
      </a:accent2>
      <a:accent3>
        <a:srgbClr val="D8D8D8"/>
      </a:accent3>
      <a:accent4>
        <a:srgbClr val="EE4856"/>
      </a:accent4>
      <a:accent5>
        <a:srgbClr val="000000"/>
      </a:accent5>
      <a:accent6>
        <a:srgbClr val="D8D8D8"/>
      </a:accent6>
      <a:hlink>
        <a:srgbClr val="F33B48"/>
      </a:hlink>
      <a:folHlink>
        <a:srgbClr val="FFBC00"/>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1746</Words>
  <Application>WPS 演示</Application>
  <PresentationFormat>宽屏</PresentationFormat>
  <Paragraphs>70</Paragraphs>
  <Slides>13</Slides>
  <Notes>15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Arial</vt:lpstr>
      <vt:lpstr>宋体</vt:lpstr>
      <vt:lpstr>Wingdings</vt:lpstr>
      <vt:lpstr>微软雅黑</vt:lpstr>
      <vt:lpstr>Arial Unicode MS</vt:lpstr>
      <vt:lpstr>等线</vt:lpstr>
      <vt:lpstr>Arial</vt:lpstr>
      <vt:lpstr>Office 主题​​</vt:lpstr>
      <vt:lpstr>1_Office 主题​​</vt:lpstr>
      <vt:lpstr>目标</vt:lpstr>
      <vt:lpstr>目标</vt:lpstr>
      <vt:lpstr>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Reduce state transmitted:Shard state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考上西电再改名</cp:lastModifiedBy>
  <cp:revision>402</cp:revision>
  <dcterms:created xsi:type="dcterms:W3CDTF">2017-08-03T09:01:00Z</dcterms:created>
  <dcterms:modified xsi:type="dcterms:W3CDTF">2019-11-05T13:25:35Z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