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5" r:id="rId2"/>
    <p:sldId id="390" r:id="rId3"/>
    <p:sldId id="466" r:id="rId4"/>
    <p:sldId id="391" r:id="rId5"/>
    <p:sldId id="392" r:id="rId6"/>
    <p:sldId id="393" r:id="rId7"/>
    <p:sldId id="396" r:id="rId8"/>
    <p:sldId id="397" r:id="rId9"/>
    <p:sldId id="394" r:id="rId10"/>
    <p:sldId id="395" r:id="rId11"/>
    <p:sldId id="398" r:id="rId12"/>
    <p:sldId id="400" r:id="rId13"/>
    <p:sldId id="399" r:id="rId14"/>
    <p:sldId id="467" r:id="rId15"/>
    <p:sldId id="401" r:id="rId16"/>
    <p:sldId id="402" r:id="rId17"/>
    <p:sldId id="403" r:id="rId18"/>
    <p:sldId id="404" r:id="rId19"/>
    <p:sldId id="405" r:id="rId20"/>
    <p:sldId id="464" r:id="rId21"/>
    <p:sldId id="465" r:id="rId22"/>
    <p:sldId id="409" r:id="rId23"/>
    <p:sldId id="406" r:id="rId24"/>
    <p:sldId id="407" r:id="rId25"/>
    <p:sldId id="408" r:id="rId26"/>
    <p:sldId id="411" r:id="rId27"/>
    <p:sldId id="410" r:id="rId28"/>
    <p:sldId id="412" r:id="rId29"/>
    <p:sldId id="413" r:id="rId30"/>
    <p:sldId id="414" r:id="rId31"/>
    <p:sldId id="415" r:id="rId32"/>
    <p:sldId id="416" r:id="rId33"/>
    <p:sldId id="417" r:id="rId34"/>
    <p:sldId id="418" r:id="rId35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FF0000"/>
    <a:srgbClr val="973095"/>
    <a:srgbClr val="FF9933"/>
    <a:srgbClr val="E8B6E7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120" d="100"/>
          <a:sy n="120" d="100"/>
        </p:scale>
        <p:origin x="-13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清华大学计算机系 谌卫军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 异常处理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与输入输出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若是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6096000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public static void  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main(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String[] args)</a:t>
            </a: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  i,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c;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       int[] a = new int[5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c   =  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for(i  =  1;  i  &lt;=  5;  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        a[i]   =  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System.out.println(c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}</a:t>
            </a: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4343400"/>
            <a:ext cx="569693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、何为异常？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某个非正常的事件发生，妨碍了程序的正常运行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null.someMethod();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(new int[1])[1] = 0;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 i = "string";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如何描述异常？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应用场景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lang="zh-CN" altLang="en-US" sz="32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在程序的这个地方出现了</a:t>
            </a:r>
            <a:r>
              <a:rPr lang="zh-CN" altLang="en-US" sz="3200" b="1" kern="0" smtClean="0">
                <a:solidFill>
                  <a:srgbClr val="990000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一次</a:t>
            </a:r>
            <a:r>
              <a:rPr lang="zh-CN" altLang="en-US" sz="3200" b="1" kern="0" smtClea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数组下标越界</a:t>
            </a:r>
            <a:r>
              <a:rPr lang="zh-CN" altLang="en-US" sz="32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异常；在那个地方出现了一次空指针异常。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733800"/>
            <a:ext cx="3429000" cy="2637692"/>
          </a:xfrm>
          <a:prstGeom prst="rect">
            <a:avLst/>
          </a:prstGeom>
        </p:spPr>
      </p:pic>
      <p:pic>
        <p:nvPicPr>
          <p:cNvPr id="7" name="图片 6" descr="2008_10_13_20_10_28_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505200"/>
            <a:ext cx="3476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异常的层次结构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828800"/>
            <a:ext cx="8872995" cy="350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340" y="3352800"/>
            <a:ext cx="156966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mtClean="0"/>
              <a:t>程序无法处理</a:t>
            </a:r>
            <a:endParaRPr lang="en-US" altLang="zh-CN" smtClean="0"/>
          </a:p>
          <a:p>
            <a:pPr>
              <a:buNone/>
            </a:pPr>
            <a:r>
              <a:rPr lang="zh-CN" altLang="en-US" smtClean="0"/>
              <a:t>的错误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450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implements Serializable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例如，对于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，文件名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detailMessage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printStackTrace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();//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栈踪迹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如何处理异常？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处理异常的方法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lang="zh-CN" altLang="en-US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抛出</a:t>
            </a:r>
            <a:r>
              <a:rPr lang="en-US" altLang="zh-CN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kern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throw</a:t>
            </a:r>
            <a:r>
              <a:rPr lang="en-US" altLang="zh-CN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异常：创建一个相应类型的异常</a:t>
            </a:r>
            <a:r>
              <a:rPr lang="zh-CN" altLang="en-US" sz="2800" b="1" kern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对象，包含一些有用信息，交给运行时系统</a:t>
            </a:r>
            <a:endParaRPr lang="en-US" altLang="zh-CN" sz="2800" b="1" kern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捕获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catch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异常：接受并处理该异常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2163" y="4191000"/>
            <a:ext cx="631783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try-catch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6800" y="2590800"/>
            <a:ext cx="708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如何在</a:t>
            </a:r>
            <a:r>
              <a:rPr kumimoji="1" lang="en-US" altLang="zh-CN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语言中编写</a:t>
            </a:r>
            <a:r>
              <a:rPr kumimoji="1" lang="en-US" altLang="zh-CN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bug-free</a:t>
            </a: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的代码？</a:t>
            </a:r>
            <a:endParaRPr kumimoji="1" lang="en-US" altLang="zh-CN" sz="4800" b="1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Windows 2000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458200" cy="563231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if (!(hKeyMSVideoRoot = videoRegOpenMSVideoKey()))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pPr marL="342900" indent="-342900">
              <a:spcBef>
                <a:spcPts val="0"/>
              </a:spcBef>
              <a:buNone/>
            </a:pPr>
            <a:endParaRPr kumimoji="1"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if (fOK = videoRegGetKeyByIndex (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hKeyMSVideoRoot,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dwDeviceID,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lpCapDriverInfo,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&amp;hKeyChild))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dwSize = sizeof(BOOL);          // Active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RegQueryValueEx(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hKeyChild,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szRegActive,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NULL,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&amp;dwType,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(LPBYTE) &amp;lpCapDriverInfo-&gt;fActive,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&amp;dwSize);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5" name="矩形 4"/>
          <p:cNvSpPr/>
          <p:nvPr/>
        </p:nvSpPr>
        <p:spPr>
          <a:xfrm>
            <a:off x="6248400" y="472440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怎么样？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19200" y="1184833"/>
            <a:ext cx="6854762" cy="544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尝试运行的程序代码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 异常变量名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1){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的处理代码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 异常变量名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2){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的处理代码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总会执行的代码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异常处理语法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376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[] a = { 1, 2, 3, 4 };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&lt;= 4;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altLang="zh-CN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我还有幸执行到吗？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 catch (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IndexOutOfBoundsException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真的出现了数组越界错误！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24200" y="2362200"/>
            <a:ext cx="5200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若修改为：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(int i = 0; i &lt;= 3; i++)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5105400"/>
            <a:ext cx="3352800" cy="166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异常处理（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输入输出（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） 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文件（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 smtClean="0">
                <a:ea typeface="宋体" charset="-122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24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MyException extends Exception{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MyException(String message){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super(message);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ExceptionDemo{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f(int num) throws MyException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if(num&lt;0){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throw new MyException("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参数不能为负数！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System.out.println(num);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1534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void g(){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try{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f(1);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f(3);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f(0);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f(-1);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f(2);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f(-5);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}catch(MyException e){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System.err.println(e.getMessage());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return;</a:t>
            </a:r>
            <a:r>
              <a:rPr lang="en-US" altLang="zh-CN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会立即返回吗？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}finally{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System.out.println("</a:t>
            </a:r>
            <a:r>
              <a:rPr lang="zh-CN" altLang="en-US" b="1" smtClean="0">
                <a:latin typeface="Courier New" pitchFamily="49" charset="0"/>
                <a:cs typeface="Courier New" pitchFamily="49" charset="0"/>
              </a:rPr>
              <a:t>无论什么时候！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");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static void main(String[] args) 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ExceptionDemo demo = new ExceptionDemo();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demo.g();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1524000"/>
            <a:ext cx="22860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pPr>
              <a:buNone/>
            </a:pPr>
            <a:r>
              <a:rPr lang="zh-CN" alt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参数不能为负数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zh-CN" alt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无论什么时候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CN" altLang="en-US" sz="2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世界上最遥远的距离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800600"/>
          </a:xfrm>
        </p:spPr>
        <p:txBody>
          <a:bodyPr/>
          <a:lstStyle/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世界上最遥远的距离，是我在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里你在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else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里，似乎一直相伴却又永远分离；</a:t>
            </a:r>
          </a:p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世界上最痴心的等待，是我当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case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你是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switch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，或许永远都选不上自己；</a:t>
            </a:r>
          </a:p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世界上最真情的相依，是你在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try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我在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catch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。无论你发神马脾气，我都默默承受，静静处理。到那时，再来期待我们的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finally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检查型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非检查型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143000"/>
            <a:ext cx="8872995" cy="3505200"/>
          </a:xfrm>
          <a:prstGeom prst="rect">
            <a:avLst/>
          </a:prstGeom>
        </p:spPr>
      </p:pic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47244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非检查型：不要求程序捕获的异常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(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例如数组越界，除零等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)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，编译器不进行检查，在运行时产生</a:t>
            </a:r>
            <a:endParaRPr lang="en-US" altLang="zh-CN" sz="2800" b="1" kern="0" smtClean="0">
              <a:latin typeface="宋体" pitchFamily="2" charset="-122"/>
              <a:ea typeface="宋体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检查型：程序必须进行处理（捕获或抛出），否则无法编译通过。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	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40572"/>
            <a:ext cx="85344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Hello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BufferedReader reader = new BufferedReader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 (new InputStreamReader(System.in));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String str = reader.readLine(); //IO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操作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int n = Integer.parseInt(str);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429250"/>
            <a:ext cx="724852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改正后</a:t>
            </a:r>
            <a:r>
              <a:rPr lang="en-US" altLang="zh-CN" smtClean="0"/>
              <a:t>...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534400" cy="557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Hello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BufferedReader reader = new BufferedReader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 (new InputStreamReader(System.in));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String str = reader.readLine(); //IO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操作</a:t>
            </a:r>
          </a:p>
          <a:p>
            <a:pPr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int n = Integer.parseInt(str);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 catch(IOException e){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  System.out.println("readLine()</a:t>
            </a:r>
            <a:r>
              <a:rPr lang="zh-CN" altLang="en-US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失败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781800" y="4110335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数字格式异常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恢复模型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5344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int n =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String str = "";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try{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BufferedReader reader = new BufferedReader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(new InputStreamReader(System.in));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str = reader.readLine(); </a:t>
            </a:r>
            <a:r>
              <a:rPr lang="en-US" altLang="zh-CN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e1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n = Integer.parseInt(str); </a:t>
            </a:r>
            <a:r>
              <a:rPr lang="en-US" altLang="zh-CN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若代码能执行到本行，说明没有抛出异常</a:t>
            </a:r>
            <a:endParaRPr lang="en-US" altLang="zh-CN" sz="2000" b="1" smtClean="0">
              <a:solidFill>
                <a:srgbClr val="00B050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IOException e1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System.out.println("IOException");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NumberFormatException e2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System.out.println(str + 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不是一个整数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异常如何产生？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虚拟机抛出（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throw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类库中的方法抛出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用户程序中的方法抛出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0" y="1832146"/>
            <a:ext cx="8664551" cy="312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NotEnoughMoney extends Exception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NotEnoughMoney() { }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NotEnoughMoney(String msg) 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super(msg);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1360944"/>
            <a:ext cx="737413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money)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if(money &gt;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my_money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42672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2800" b="1" kern="0" smtClean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throws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：告诉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GetMoney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方法有可能会抛出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NotEnoughMoney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异常</a:t>
            </a:r>
            <a:endParaRPr lang="en-US" altLang="zh-CN" sz="2800" b="1" kern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throw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：真地要抛出这个异常（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sorry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一个段子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4196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从前有一个程序员，他得到了一盏神灯。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灯神答应实现他的一个愿望。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然后他向神灯许愿，希望在有生之年能写出一个完美的、没有任何缺陷的好项目。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后来</a:t>
            </a:r>
            <a:r>
              <a:rPr lang="en-US" altLang="zh-CN" sz="3200" smtClean="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后来</a:t>
            </a:r>
            <a:r>
              <a:rPr lang="en-US" altLang="zh-CN" sz="3200" smtClean="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他得到了永生。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45572" y="2133600"/>
            <a:ext cx="806502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BuyStuff()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买了！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 catch (NotEnoughMoney e)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异常：钱不够！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异常处理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81000" y="12192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对于调用了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GetMoney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方法的代码来说，或者使用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try-catch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结构捕捉，或者声明重新抛出。</a:t>
            </a:r>
            <a:endParaRPr lang="en-US" altLang="zh-CN" sz="2800" b="1" kern="0" smtClean="0">
              <a:latin typeface="宋体" pitchFamily="2" charset="-122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212140"/>
            <a:ext cx="8610600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static void BuyStuff()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NotEnoughMoney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买了！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95400" y="32766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BuyStuff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95400" y="47244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95400" y="47304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48006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38481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295400" y="32766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BuyStuff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32766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23241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20574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11049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1485340"/>
            <a:ext cx="7374135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main(String[] args)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NotEnoughMoney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BuyStuff();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若无人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733800"/>
            <a:ext cx="7331432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、为何异常处理？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ARIANE 5 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火箭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日，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Ariane 5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火箭在发射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37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秒之后偏离其飞行路径并突然发生爆炸， 当时火箭上载有价值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5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亿美元的通信卫星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原因：程序中试图将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64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位浮点数转换成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16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位整数时产生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溢出。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48196"/>
            <a:ext cx="2743200" cy="37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著名的软件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Bug(2)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美国电力系统失控事件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2003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日，包括纽约在内的美国东北部发生了大面积停电，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千万用户受到影响，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座发电厂被迫关闭，经济损失达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亿美元。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数据表明，第一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能源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公司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下属的电力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监测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与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控制管理系统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出现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软件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错误，是北美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大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停电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的罪魁祸首。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81400"/>
            <a:ext cx="4114800" cy="29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著名的软件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Bug(3)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Windows Vista 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系统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该系统从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2001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年开始研发，整个过程历时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年，先后有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位开发人员投入其中，耗资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亿美元，代码规模超过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万行。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Vista 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进入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公开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测试时，已知的程序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错误总数已经超过</a:t>
            </a:r>
            <a:r>
              <a:rPr lang="en-US" altLang="zh-CN" sz="2800" b="1" kern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2.7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万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个。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18" y="1744362"/>
            <a:ext cx="3004404" cy="41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的设计初衷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3400" y="1839992"/>
            <a:ext cx="43433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     Gosling and fellow project engineers learned a great deal about the value of qualities such as </a:t>
            </a:r>
            <a:r>
              <a:rPr lang="en-US" altLang="zh-CN" sz="24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reliability, cost, standards, and simplicity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-- top priorities in the consumer marketplace.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     Consumers demand low-cost, bug-free and relatively simple, easy-to-use products.</a:t>
            </a:r>
            <a:endParaRPr lang="zh-CN" alt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905000"/>
            <a:ext cx="372791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3048000" cy="2492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void  main( 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     </a:t>
            </a: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int 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*p;</a:t>
            </a:r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     *p   </a:t>
            </a: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=  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10;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      printf("%d",*p);</a:t>
            </a:r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}</a:t>
            </a:r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7" name="Picture 3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828800"/>
            <a:ext cx="5184775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/>
        </p:nvGrpSpPr>
        <p:grpSpPr>
          <a:xfrm>
            <a:off x="533400" y="4648200"/>
            <a:ext cx="8382000" cy="1160407"/>
            <a:chOff x="533400" y="4783193"/>
            <a:chExt cx="8382000" cy="1160407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533400" y="4960203"/>
              <a:ext cx="3048000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None/>
              </a:pPr>
              <a:r>
                <a:rPr kumimoji="1" lang="en-US" altLang="zh-CN" sz="2400" b="1" smtClean="0">
                  <a:solidFill>
                    <a:schemeClr val="tx1"/>
                  </a:solidFill>
                  <a:ea typeface="宋体" charset="-122"/>
                </a:rPr>
                <a:t>String s;     System.out.println(s);</a:t>
              </a:r>
              <a:endParaRPr kumimoji="1" lang="en-US" altLang="zh-CN" sz="2400" b="1">
                <a:solidFill>
                  <a:schemeClr val="tx1"/>
                </a:solidFill>
                <a:ea typeface="宋体" charset="-122"/>
              </a:endParaRPr>
            </a:p>
          </p:txBody>
        </p:sp>
        <p:pic>
          <p:nvPicPr>
            <p:cNvPr id="9" name="图片 8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659" y="4783193"/>
              <a:ext cx="5079741" cy="1160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4903788" cy="5047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void  main( 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  i, c, a[5];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c   =  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for(i  =  1;  i  &lt;=  5;  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        a[i]   =  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printf("%d\n",  c);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8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7048"/>
              </p:ext>
            </p:extLst>
          </p:nvPr>
        </p:nvGraphicFramePr>
        <p:xfrm>
          <a:off x="6329363" y="1738313"/>
          <a:ext cx="1287462" cy="4064001"/>
        </p:xfrm>
        <a:graphic>
          <a:graphicData uri="http://schemas.openxmlformats.org/drawingml/2006/table">
            <a:tbl>
              <a:tblPr/>
              <a:tblGrid>
                <a:gridCol w="12874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6465888" y="11287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内存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861050" y="1698625"/>
            <a:ext cx="2597150" cy="3940175"/>
            <a:chOff x="3729" y="1274"/>
            <a:chExt cx="1636" cy="2482"/>
          </a:xfrm>
        </p:grpSpPr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3729" y="341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a</a:t>
              </a: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875" y="3429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a[0]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875" y="3068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a[1]</a:t>
              </a:r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75" y="2708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a[2]</a:t>
              </a: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875" y="234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a[3]</a:t>
              </a: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4875" y="198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a[4]</a:t>
              </a: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3729" y="1609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c</a:t>
              </a: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729" y="127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i</a:t>
              </a:r>
            </a:p>
          </p:txBody>
        </p:sp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6770688" y="23145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1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6770688" y="290512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770688" y="35004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770688" y="4067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6770688" y="4648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6765925" y="2328863"/>
            <a:ext cx="38735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000" b="1">
                <a:solidFill>
                  <a:schemeClr val="tx2"/>
                </a:solidFill>
                <a:ea typeface="宋体" charset="-122"/>
              </a:rPr>
              <a:t>0</a:t>
            </a: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228600" y="5715000"/>
            <a:ext cx="2268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2"/>
                </a:solidFill>
                <a:ea typeface="宋体" charset="-122"/>
              </a:rPr>
              <a:t>结果：</a:t>
            </a:r>
            <a:r>
              <a:rPr kumimoji="1" lang="en-US" altLang="zh-CN" sz="2800" b="1">
                <a:solidFill>
                  <a:schemeClr val="tx2"/>
                </a:solidFill>
                <a:ea typeface="宋体" charset="-122"/>
              </a:rPr>
              <a:t>c  =  0;</a:t>
            </a:r>
          </a:p>
        </p:txBody>
      </p:sp>
      <p:grpSp>
        <p:nvGrpSpPr>
          <p:cNvPr id="26" name="Group 61"/>
          <p:cNvGrpSpPr>
            <a:grpSpLocks/>
          </p:cNvGrpSpPr>
          <p:nvPr/>
        </p:nvGrpSpPr>
        <p:grpSpPr bwMode="auto">
          <a:xfrm>
            <a:off x="5181600" y="1981200"/>
            <a:ext cx="1143000" cy="3886200"/>
            <a:chOff x="3264" y="1248"/>
            <a:chExt cx="720" cy="244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270" y="348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0x0012ff64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8" name="Rectangle 55"/>
            <p:cNvSpPr>
              <a:spLocks noChangeArrowheads="1"/>
            </p:cNvSpPr>
            <p:nvPr/>
          </p:nvSpPr>
          <p:spPr bwMode="auto">
            <a:xfrm>
              <a:off x="3264" y="300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0x0012ff68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9" name="Rectangle 56"/>
            <p:cNvSpPr>
              <a:spLocks noChangeArrowheads="1"/>
            </p:cNvSpPr>
            <p:nvPr/>
          </p:nvSpPr>
          <p:spPr bwMode="auto">
            <a:xfrm>
              <a:off x="3264" y="2640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0x0012ff6c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264" y="2256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0x0012ff70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264" y="1900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0x0012ff74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264" y="1632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0x0012ff78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3264" y="1248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0x0012ff7c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  <p:sp>
        <p:nvSpPr>
          <p:cNvPr id="34" name="Rectangle 63"/>
          <p:cNvSpPr>
            <a:spLocks noChangeArrowheads="1"/>
          </p:cNvSpPr>
          <p:nvPr/>
        </p:nvSpPr>
        <p:spPr bwMode="auto">
          <a:xfrm>
            <a:off x="3048000" y="20716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其他顺序？</a:t>
            </a:r>
          </a:p>
        </p:txBody>
      </p:sp>
    </p:spTree>
    <p:extLst>
      <p:ext uri="{BB962C8B-B14F-4D97-AF65-F5344CB8AC3E}">
        <p14:creationId xmlns:p14="http://schemas.microsoft.com/office/powerpoint/2010/main" val="30362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 autoUpdateAnimBg="0"/>
      <p:bldP spid="25" grpId="0"/>
      <p:bldP spid="3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17417</TotalTime>
  <Words>1653</Words>
  <Application>Microsoft Office PowerPoint</Application>
  <PresentationFormat>全屏显示(4:3)</PresentationFormat>
  <Paragraphs>333</Paragraphs>
  <Slides>34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  <vt:variant>
        <vt:lpstr>自定义放映</vt:lpstr>
      </vt:variant>
      <vt:variant>
        <vt:i4>1</vt:i4>
      </vt:variant>
    </vt:vector>
  </HeadingPairs>
  <TitlesOfParts>
    <vt:vector size="36" baseType="lpstr">
      <vt:lpstr>默认设计模板</vt:lpstr>
      <vt:lpstr>第4章 异常处理 与输入输出</vt:lpstr>
      <vt:lpstr>教学内容</vt:lpstr>
      <vt:lpstr>一个段子 </vt:lpstr>
      <vt:lpstr>1、为何异常处理？</vt:lpstr>
      <vt:lpstr>著名的软件Bug(2)</vt:lpstr>
      <vt:lpstr>著名的软件Bug(3)</vt:lpstr>
      <vt:lpstr>Java的设计初衷</vt:lpstr>
      <vt:lpstr>一个C语言程序</vt:lpstr>
      <vt:lpstr>另一个C语言程序</vt:lpstr>
      <vt:lpstr>若是Java程序</vt:lpstr>
      <vt:lpstr>2、何为异常？</vt:lpstr>
      <vt:lpstr>如何描述异常？</vt:lpstr>
      <vt:lpstr>异常的层次结构</vt:lpstr>
      <vt:lpstr>Throwable类</vt:lpstr>
      <vt:lpstr>如何处理异常？</vt:lpstr>
      <vt:lpstr>3、try-catch</vt:lpstr>
      <vt:lpstr>Windows 2000...</vt:lpstr>
      <vt:lpstr>异常处理语法</vt:lpstr>
      <vt:lpstr>一个例子</vt:lpstr>
      <vt:lpstr>另一个例子(1)</vt:lpstr>
      <vt:lpstr>另一个例子(2)</vt:lpstr>
      <vt:lpstr>  世界上最遥远的距离 </vt:lpstr>
      <vt:lpstr>检查型 VS. 非检查型</vt:lpstr>
      <vt:lpstr>一个例子</vt:lpstr>
      <vt:lpstr>改正后...</vt:lpstr>
      <vt:lpstr>恢复模型</vt:lpstr>
      <vt:lpstr>4、throw</vt:lpstr>
      <vt:lpstr>自定义异常类型</vt:lpstr>
      <vt:lpstr>throws与throw</vt:lpstr>
      <vt:lpstr>异常处理</vt:lpstr>
      <vt:lpstr>重新抛出</vt:lpstr>
      <vt:lpstr>重新抛出</vt:lpstr>
      <vt:lpstr>重新抛出</vt:lpstr>
      <vt:lpstr>若无人catch？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new</cp:lastModifiedBy>
  <cp:revision>1586</cp:revision>
  <cp:lastPrinted>1601-01-01T00:00:00Z</cp:lastPrinted>
  <dcterms:created xsi:type="dcterms:W3CDTF">1601-01-01T00:00:00Z</dcterms:created>
  <dcterms:modified xsi:type="dcterms:W3CDTF">2017-10-26T00:48:26Z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