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1"/>
  </p:notesMasterIdLst>
  <p:handoutMasterIdLst>
    <p:handoutMasterId r:id="rId92"/>
  </p:handoutMasterIdLst>
  <p:sldIdLst>
    <p:sldId id="325" r:id="rId2"/>
    <p:sldId id="390" r:id="rId3"/>
    <p:sldId id="466" r:id="rId4"/>
    <p:sldId id="391" r:id="rId5"/>
    <p:sldId id="392" r:id="rId6"/>
    <p:sldId id="393" r:id="rId7"/>
    <p:sldId id="396" r:id="rId8"/>
    <p:sldId id="397" r:id="rId9"/>
    <p:sldId id="394" r:id="rId10"/>
    <p:sldId id="395" r:id="rId11"/>
    <p:sldId id="398" r:id="rId12"/>
    <p:sldId id="400" r:id="rId13"/>
    <p:sldId id="399" r:id="rId14"/>
    <p:sldId id="467" r:id="rId15"/>
    <p:sldId id="401" r:id="rId16"/>
    <p:sldId id="402" r:id="rId17"/>
    <p:sldId id="403" r:id="rId18"/>
    <p:sldId id="404" r:id="rId19"/>
    <p:sldId id="405" r:id="rId20"/>
    <p:sldId id="464" r:id="rId21"/>
    <p:sldId id="465" r:id="rId22"/>
    <p:sldId id="409" r:id="rId23"/>
    <p:sldId id="406" r:id="rId24"/>
    <p:sldId id="407" r:id="rId25"/>
    <p:sldId id="408" r:id="rId26"/>
    <p:sldId id="411" r:id="rId27"/>
    <p:sldId id="410" r:id="rId28"/>
    <p:sldId id="412" r:id="rId29"/>
    <p:sldId id="413" r:id="rId30"/>
    <p:sldId id="414" r:id="rId31"/>
    <p:sldId id="415" r:id="rId32"/>
    <p:sldId id="416" r:id="rId33"/>
    <p:sldId id="417" r:id="rId34"/>
    <p:sldId id="418" r:id="rId35"/>
    <p:sldId id="437" r:id="rId36"/>
    <p:sldId id="421" r:id="rId37"/>
    <p:sldId id="472" r:id="rId38"/>
    <p:sldId id="422" r:id="rId39"/>
    <p:sldId id="423" r:id="rId40"/>
    <p:sldId id="424" r:id="rId41"/>
    <p:sldId id="474" r:id="rId42"/>
    <p:sldId id="475" r:id="rId43"/>
    <p:sldId id="476" r:id="rId44"/>
    <p:sldId id="473" r:id="rId45"/>
    <p:sldId id="374" r:id="rId46"/>
    <p:sldId id="477" r:id="rId47"/>
    <p:sldId id="478" r:id="rId48"/>
    <p:sldId id="479" r:id="rId49"/>
    <p:sldId id="480" r:id="rId50"/>
    <p:sldId id="427" r:id="rId51"/>
    <p:sldId id="481" r:id="rId52"/>
    <p:sldId id="482" r:id="rId53"/>
    <p:sldId id="483" r:id="rId54"/>
    <p:sldId id="484" r:id="rId55"/>
    <p:sldId id="485" r:id="rId56"/>
    <p:sldId id="486" r:id="rId57"/>
    <p:sldId id="487" r:id="rId58"/>
    <p:sldId id="430" r:id="rId59"/>
    <p:sldId id="428" r:id="rId60"/>
    <p:sldId id="431" r:id="rId61"/>
    <p:sldId id="432" r:id="rId62"/>
    <p:sldId id="434" r:id="rId63"/>
    <p:sldId id="435" r:id="rId64"/>
    <p:sldId id="436" r:id="rId65"/>
    <p:sldId id="438" r:id="rId66"/>
    <p:sldId id="441" r:id="rId67"/>
    <p:sldId id="442" r:id="rId68"/>
    <p:sldId id="443" r:id="rId69"/>
    <p:sldId id="425" r:id="rId70"/>
    <p:sldId id="445" r:id="rId71"/>
    <p:sldId id="446" r:id="rId72"/>
    <p:sldId id="447" r:id="rId73"/>
    <p:sldId id="448" r:id="rId74"/>
    <p:sldId id="449" r:id="rId75"/>
    <p:sldId id="450" r:id="rId76"/>
    <p:sldId id="451" r:id="rId77"/>
    <p:sldId id="452" r:id="rId78"/>
    <p:sldId id="453" r:id="rId79"/>
    <p:sldId id="454" r:id="rId80"/>
    <p:sldId id="456" r:id="rId81"/>
    <p:sldId id="457" r:id="rId82"/>
    <p:sldId id="455" r:id="rId83"/>
    <p:sldId id="458" r:id="rId84"/>
    <p:sldId id="459" r:id="rId85"/>
    <p:sldId id="460" r:id="rId86"/>
    <p:sldId id="461" r:id="rId87"/>
    <p:sldId id="462" r:id="rId88"/>
    <p:sldId id="463" r:id="rId89"/>
    <p:sldId id="444" r:id="rId90"/>
  </p:sldIdLst>
  <p:sldSz cx="9144000" cy="6858000" type="screen4x3"/>
  <p:notesSz cx="6858000" cy="9144000"/>
  <p:custShowLst>
    <p:custShow name="自定义放映 1" id="0">
      <p:sldLst/>
    </p:custShow>
  </p:custShowLst>
  <p:defaultTextStyle>
    <a:defPPr>
      <a:defRPr lang="zh-CN"/>
    </a:defPPr>
    <a:lvl1pPr algn="l" rtl="0" fontAlgn="base">
      <a:spcBef>
        <a:spcPct val="20000"/>
      </a:spcBef>
      <a:spcAft>
        <a:spcPct val="0"/>
      </a:spcAft>
      <a:buFont typeface="Wingdings" pitchFamily="2" charset="2"/>
      <a:buChar char="•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buFont typeface="Wingdings" pitchFamily="2" charset="2"/>
      <a:buChar char="•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buFont typeface="Wingdings" pitchFamily="2" charset="2"/>
      <a:buChar char="•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buFont typeface="Wingdings" pitchFamily="2" charset="2"/>
      <a:buChar char="•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buFont typeface="Wingdings" pitchFamily="2" charset="2"/>
      <a:buChar char="•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00FF"/>
    <a:srgbClr val="FF0000"/>
    <a:srgbClr val="973095"/>
    <a:srgbClr val="FF9933"/>
    <a:srgbClr val="E8B6E7"/>
    <a:srgbClr val="FFFF00"/>
    <a:srgbClr val="FFFFCC"/>
    <a:srgbClr val="DD93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8184" autoAdjust="0"/>
    <p:restoredTop sz="90085" autoAdjust="0"/>
  </p:normalViewPr>
  <p:slideViewPr>
    <p:cSldViewPr>
      <p:cViewPr varScale="1">
        <p:scale>
          <a:sx n="87" d="100"/>
          <a:sy n="87" d="100"/>
        </p:scale>
        <p:origin x="-1147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86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fld id="{AF705BCB-EA9E-499F-8E31-6376EB7F94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07531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fld id="{70310FF6-58FC-49BC-9972-B001C6EEBA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2467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56405D-7330-431C-8833-89BD67E94DFA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-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995863"/>
            <a:ext cx="9144000" cy="163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685800" y="3657600"/>
            <a:ext cx="7772400" cy="762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rgbClr val="973A95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6" name="Picture 14" descr="cover-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752600"/>
            <a:ext cx="9158288" cy="351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 descr="cover-1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81000"/>
            <a:ext cx="914400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5" name="Rectangle 11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2438400"/>
            <a:ext cx="7772400" cy="1470025"/>
          </a:xfrm>
        </p:spPr>
        <p:txBody>
          <a:bodyPr/>
          <a:lstStyle>
            <a:lvl1pPr>
              <a:defRPr sz="6000" b="1">
                <a:solidFill>
                  <a:schemeClr val="tx1"/>
                </a:solidFill>
                <a:effectLst/>
                <a:latin typeface="华文彩云" pitchFamily="2" charset="-122"/>
                <a:ea typeface="华文彩云" pitchFamily="2" charset="-122"/>
              </a:defRPr>
            </a:lvl1pPr>
          </a:lstStyle>
          <a:p>
            <a:r>
              <a:rPr lang="zh-CN" altLang="en-US" dirty="0" smtClean="0"/>
              <a:t>编辑</a:t>
            </a:r>
            <a:r>
              <a:rPr lang="zh-CN" altLang="en-US" dirty="0"/>
              <a:t>母版标题样式</a:t>
            </a:r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362200" y="5435600"/>
            <a:ext cx="6400800" cy="889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effectLst/>
                <a:latin typeface="幼圆" pitchFamily="49" charset="-122"/>
                <a:ea typeface="幼圆" pitchFamily="49" charset="-122"/>
              </a:defRPr>
            </a:lvl1pPr>
          </a:lstStyle>
          <a:p>
            <a:r>
              <a:rPr lang="zh-CN" altLang="en-US" dirty="0" smtClean="0"/>
              <a:t>编辑</a:t>
            </a:r>
            <a:r>
              <a:rPr lang="zh-CN" altLang="en-US" dirty="0"/>
              <a:t>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685800"/>
          </a:xfrm>
        </p:spPr>
        <p:txBody>
          <a:bodyPr/>
          <a:lstStyle>
            <a:lvl1pPr>
              <a:defRPr b="1">
                <a:latin typeface="隶书" pitchFamily="49" charset="-122"/>
                <a:ea typeface="隶书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1371600"/>
            <a:ext cx="7696200" cy="4953000"/>
          </a:xfrm>
        </p:spPr>
        <p:txBody>
          <a:bodyPr/>
          <a:lstStyle>
            <a:lvl1pPr marL="444500" indent="-444500">
              <a:buSzPct val="90000"/>
              <a:buFont typeface="Wingdings 2" pitchFamily="18" charset="2"/>
              <a:buChar char=""/>
              <a:defRPr sz="3600" b="1">
                <a:effectLst/>
                <a:latin typeface="宋体" pitchFamily="2" charset="-122"/>
                <a:ea typeface="宋体" pitchFamily="2" charset="-122"/>
              </a:defRPr>
            </a:lvl1pPr>
            <a:lvl2pPr marL="901700" indent="-444500">
              <a:spcBef>
                <a:spcPts val="1920"/>
              </a:spcBef>
              <a:buSzPct val="90000"/>
              <a:buFont typeface="Wingdings" pitchFamily="2" charset="2"/>
              <a:buChar char=""/>
              <a:defRPr sz="3200" b="1">
                <a:effectLst/>
                <a:latin typeface="楷体" pitchFamily="49" charset="-122"/>
                <a:ea typeface="楷体" pitchFamily="49" charset="-122"/>
              </a:defRPr>
            </a:lvl2pPr>
            <a:lvl3pPr marL="1346200" indent="-431800">
              <a:spcBef>
                <a:spcPts val="1300"/>
              </a:spcBef>
              <a:buFont typeface="Wingdings" pitchFamily="2" charset="2"/>
              <a:buChar char="ü"/>
              <a:defRPr sz="2800" b="1">
                <a:effectLst/>
                <a:latin typeface="楷体" pitchFamily="49" charset="-122"/>
                <a:ea typeface="楷体" pitchFamily="49" charset="-122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842908-0997-4FC9-A477-5DCEC6F513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763000" cy="6858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2209800" y="1066800"/>
            <a:ext cx="6705600" cy="51816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40EA95-C952-417A-A018-1AA66D8BC1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" y="6457950"/>
            <a:ext cx="990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400" smtClean="0">
                <a:ea typeface="宋体" pitchFamily="2" charset="-122"/>
              </a:defRPr>
            </a:lvl1pPr>
          </a:lstStyle>
          <a:p>
            <a:pPr>
              <a:defRPr/>
            </a:pPr>
            <a:fld id="{2A2ED32F-AC5F-4A00-ACA9-6992F4A10A8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228600"/>
            <a:ext cx="8991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47800"/>
            <a:ext cx="7924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Title</a:t>
            </a:r>
            <a:r>
              <a:rPr lang="zh-CN" altLang="en-US" dirty="0" smtClean="0"/>
              <a:t>速度发动司法</a:t>
            </a:r>
          </a:p>
          <a:p>
            <a:pPr lvl="1"/>
            <a:r>
              <a:rPr lang="en-US" altLang="zh-CN" dirty="0" smtClean="0"/>
              <a:t>Title</a:t>
            </a:r>
            <a:r>
              <a:rPr lang="zh-CN" altLang="en-US" dirty="0" smtClean="0"/>
              <a:t>额外</a:t>
            </a:r>
          </a:p>
          <a:p>
            <a:pPr lvl="2"/>
            <a:r>
              <a:rPr lang="en-US" altLang="zh-CN" dirty="0" smtClean="0"/>
              <a:t>Title</a:t>
            </a:r>
            <a:r>
              <a:rPr lang="zh-CN" altLang="en-US" dirty="0" smtClean="0"/>
              <a:t>阿嫂发</a:t>
            </a:r>
          </a:p>
          <a:p>
            <a:pPr lvl="3"/>
            <a:r>
              <a:rPr lang="en-US" altLang="zh-CN" dirty="0" smtClean="0"/>
              <a:t>Title</a:t>
            </a:r>
            <a:r>
              <a:rPr lang="zh-CN" altLang="en-US" dirty="0" smtClean="0"/>
              <a:t>动</a:t>
            </a:r>
          </a:p>
          <a:p>
            <a:pPr lvl="4"/>
            <a:r>
              <a:rPr lang="en-US" altLang="zh-CN" dirty="0" smtClean="0"/>
              <a:t>Title</a:t>
            </a:r>
            <a:r>
              <a:rPr lang="zh-CN" altLang="en-US" dirty="0" smtClean="0"/>
              <a:t>司法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967800" y="1030800"/>
            <a:ext cx="8100000" cy="36000"/>
          </a:xfrm>
          <a:prstGeom prst="rect">
            <a:avLst/>
          </a:prstGeom>
          <a:solidFill>
            <a:srgbClr val="97309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9" name="图片 8" descr="3333560_13180824013hyz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96200" y="6096000"/>
            <a:ext cx="1167060" cy="616383"/>
          </a:xfrm>
          <a:prstGeom prst="rect">
            <a:avLst/>
          </a:prstGeom>
        </p:spPr>
      </p:pic>
      <p:pic>
        <p:nvPicPr>
          <p:cNvPr id="13" name="图片 12" descr="AcademicExchange_issue01_articles01_img09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8354" y="76200"/>
            <a:ext cx="1147046" cy="1143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2" r:id="rId2"/>
    <p:sldLayoutId id="2147483663" r:id="rId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隶书" pitchFamily="49" charset="-122"/>
          <a:ea typeface="隶书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"/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宋体" pitchFamily="2" charset="-122"/>
          <a:ea typeface="宋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"/>
        <a:defRPr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楷体" pitchFamily="49" charset="-122"/>
          <a:ea typeface="楷体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"/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楷体" pitchFamily="49" charset="-122"/>
          <a:ea typeface="楷体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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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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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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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清华大学计算机系 谌卫军</a:t>
            </a:r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4</a:t>
            </a:r>
            <a:r>
              <a:rPr lang="zh-CN" altLang="en-US" smtClean="0"/>
              <a:t>章 异常处理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与输入输出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若是</a:t>
            </a:r>
            <a:r>
              <a:rPr lang="en-US" altLang="zh-CN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程序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28600" y="1219200"/>
            <a:ext cx="6096000" cy="52629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0"/>
              </a:spcBef>
              <a:buNone/>
            </a:pPr>
            <a:r>
              <a:rPr kumimoji="1" lang="en-US" altLang="zh-CN" sz="2800" b="1" smtClean="0">
                <a:solidFill>
                  <a:schemeClr val="tx1"/>
                </a:solidFill>
                <a:ea typeface="宋体" charset="-122"/>
              </a:rPr>
              <a:t>public static void  </a:t>
            </a:r>
            <a:r>
              <a:rPr kumimoji="1" lang="en-US" altLang="zh-CN" sz="2800" b="1">
                <a:solidFill>
                  <a:schemeClr val="tx1"/>
                </a:solidFill>
                <a:ea typeface="宋体" charset="-122"/>
              </a:rPr>
              <a:t>main( </a:t>
            </a:r>
            <a:r>
              <a:rPr kumimoji="1" lang="en-US" altLang="zh-CN" sz="2800" b="1" smtClean="0">
                <a:solidFill>
                  <a:schemeClr val="tx1"/>
                </a:solidFill>
                <a:ea typeface="宋体" charset="-122"/>
              </a:rPr>
              <a:t>String[] args)</a:t>
            </a:r>
            <a:endParaRPr kumimoji="1" lang="en-US" altLang="zh-CN" sz="2800" b="1">
              <a:solidFill>
                <a:schemeClr val="tx1"/>
              </a:solidFill>
              <a:ea typeface="宋体" charset="-122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ea typeface="宋体" charset="-122"/>
              </a:rPr>
              <a:t>{</a:t>
            </a:r>
          </a:p>
          <a:p>
            <a:pPr eaLnBrk="1" hangingPunct="1">
              <a:spcBef>
                <a:spcPts val="0"/>
              </a:spcBef>
              <a:spcAft>
                <a:spcPct val="50000"/>
              </a:spcAft>
              <a:buNone/>
            </a:pPr>
            <a:r>
              <a:rPr kumimoji="1" lang="en-US" altLang="zh-CN" sz="2800" b="1">
                <a:solidFill>
                  <a:schemeClr val="tx1"/>
                </a:solidFill>
                <a:ea typeface="宋体" charset="-122"/>
              </a:rPr>
              <a:t>        int  i, </a:t>
            </a:r>
            <a:r>
              <a:rPr kumimoji="1" lang="en-US" altLang="zh-CN" sz="2800" b="1" smtClean="0">
                <a:solidFill>
                  <a:schemeClr val="tx1"/>
                </a:solidFill>
                <a:ea typeface="宋体" charset="-122"/>
              </a:rPr>
              <a:t>c;</a:t>
            </a:r>
          </a:p>
          <a:p>
            <a:pPr eaLnBrk="1" hangingPunct="1">
              <a:spcBef>
                <a:spcPts val="0"/>
              </a:spcBef>
              <a:spcAft>
                <a:spcPct val="50000"/>
              </a:spcAft>
              <a:buNone/>
            </a:pPr>
            <a:r>
              <a:rPr kumimoji="1" lang="en-US" altLang="zh-CN" sz="2800" b="1">
                <a:solidFill>
                  <a:schemeClr val="tx1"/>
                </a:solidFill>
                <a:ea typeface="宋体" charset="-122"/>
              </a:rPr>
              <a:t> </a:t>
            </a:r>
            <a:r>
              <a:rPr kumimoji="1" lang="en-US" altLang="zh-CN" sz="2800" b="1" smtClean="0">
                <a:solidFill>
                  <a:schemeClr val="tx1"/>
                </a:solidFill>
                <a:ea typeface="宋体" charset="-122"/>
              </a:rPr>
              <a:t>       int[] a = new int[5</a:t>
            </a:r>
            <a:r>
              <a:rPr kumimoji="1" lang="en-US" altLang="zh-CN" sz="2800" b="1">
                <a:solidFill>
                  <a:schemeClr val="tx1"/>
                </a:solidFill>
                <a:ea typeface="宋体" charset="-122"/>
              </a:rPr>
              <a:t>];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ea typeface="宋体" charset="-122"/>
              </a:rPr>
              <a:t>        c   =   1;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ea typeface="宋体" charset="-122"/>
              </a:rPr>
              <a:t>        for(i  =  1;  i  &lt;=  5;  i++)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ea typeface="宋体" charset="-122"/>
              </a:rPr>
              <a:t>        {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ea typeface="宋体" charset="-122"/>
              </a:rPr>
              <a:t>                a[i]   =   0;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ea typeface="宋体" charset="-122"/>
              </a:rPr>
              <a:t>        }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ea typeface="宋体" charset="-122"/>
              </a:rPr>
              <a:t>        </a:t>
            </a:r>
            <a:r>
              <a:rPr kumimoji="1" lang="en-US" altLang="zh-CN" sz="2800" b="1" smtClean="0">
                <a:solidFill>
                  <a:schemeClr val="tx1"/>
                </a:solidFill>
                <a:ea typeface="宋体" charset="-122"/>
              </a:rPr>
              <a:t>System.out.println(c</a:t>
            </a:r>
            <a:r>
              <a:rPr kumimoji="1" lang="en-US" altLang="zh-CN" sz="2800" b="1">
                <a:solidFill>
                  <a:schemeClr val="tx1"/>
                </a:solidFill>
                <a:ea typeface="宋体" charset="-122"/>
              </a:rPr>
              <a:t>);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kumimoji="1" lang="en-US" altLang="zh-CN" sz="2800" b="1" smtClean="0">
                <a:solidFill>
                  <a:schemeClr val="tx1"/>
                </a:solidFill>
                <a:ea typeface="宋体" charset="-122"/>
              </a:rPr>
              <a:t>}</a:t>
            </a:r>
            <a:endParaRPr kumimoji="1" lang="en-US" altLang="zh-CN" sz="2800" b="1">
              <a:solidFill>
                <a:schemeClr val="tx1"/>
              </a:solidFill>
              <a:ea typeface="宋体" charset="-122"/>
            </a:endParaRPr>
          </a:p>
        </p:txBody>
      </p:sp>
      <p:pic>
        <p:nvPicPr>
          <p:cNvPr id="6" name="图片 5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52800" y="4343400"/>
            <a:ext cx="5696932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93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r>
              <a:rPr lang="zh-CN" altLang="en-US" smtClean="0"/>
              <a:t>、何为异常？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5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85800" y="1524000"/>
            <a:ext cx="7696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lvl="0" indent="-450850"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某个非正常的事件发生，妨碍了程序的正常运行</a:t>
            </a:r>
            <a:endParaRPr kumimoji="0" lang="en-US" altLang="zh-CN" sz="36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en-US" altLang="zh-CN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null.someMethod();</a:t>
            </a: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en-US" altLang="zh-CN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(new int[1])[1] = 0;</a:t>
            </a: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int i = "string";</a:t>
            </a: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29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如何描述异常？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5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85800" y="1371600"/>
            <a:ext cx="7696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lvl="0" indent="-450850"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应用场景</a:t>
            </a:r>
            <a:endParaRPr kumimoji="0" lang="en-US" altLang="zh-CN" sz="36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908050" lvl="1" indent="-450850">
              <a:spcBef>
                <a:spcPts val="600"/>
              </a:spcBef>
              <a:buClr>
                <a:schemeClr val="tx1"/>
              </a:buClr>
              <a:buSzPct val="85000"/>
              <a:buFont typeface="Wingdings" pitchFamily="2" charset="2"/>
              <a:buChar char=""/>
              <a:defRPr/>
            </a:pPr>
            <a:r>
              <a:rPr lang="zh-CN" altLang="en-US" sz="3200" b="1" kern="0" smtClean="0"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在程序的这个地方出现了</a:t>
            </a:r>
            <a:r>
              <a:rPr lang="zh-CN" altLang="en-US" sz="3200" b="1" kern="0" smtClean="0">
                <a:solidFill>
                  <a:srgbClr val="990000"/>
                </a:solidFill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一次</a:t>
            </a:r>
            <a:r>
              <a:rPr lang="zh-CN" altLang="en-US" sz="3200" b="1" kern="0" smtClean="0">
                <a:solidFill>
                  <a:srgbClr val="973095"/>
                </a:solidFill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数组下标越界</a:t>
            </a:r>
            <a:r>
              <a:rPr lang="zh-CN" altLang="en-US" sz="3200" b="1" kern="0" smtClean="0"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异常；在那个地方出现了一次空指针异常。</a:t>
            </a:r>
            <a:endParaRPr kumimoji="0" lang="en-US" altLang="zh-CN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 descr="2008_10_13_20_10_28_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3733800"/>
            <a:ext cx="3429000" cy="2637692"/>
          </a:xfrm>
          <a:prstGeom prst="rect">
            <a:avLst/>
          </a:prstGeom>
        </p:spPr>
      </p:pic>
      <p:pic>
        <p:nvPicPr>
          <p:cNvPr id="7" name="图片 6" descr="2008_10_13_20_10_28_1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76800" y="3505200"/>
            <a:ext cx="347662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29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异常的层次结构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pic>
        <p:nvPicPr>
          <p:cNvPr id="9" name="图片 8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" y="1828800"/>
            <a:ext cx="8872995" cy="35052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16340" y="3352800"/>
            <a:ext cx="1569660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mtClean="0"/>
              <a:t>程序无法处理</a:t>
            </a:r>
            <a:endParaRPr lang="en-US" altLang="zh-CN" smtClean="0"/>
          </a:p>
          <a:p>
            <a:pPr>
              <a:buNone/>
            </a:pPr>
            <a:r>
              <a:rPr lang="zh-CN" altLang="en-US" smtClean="0"/>
              <a:t>的错误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93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err="1" smtClean="0">
                <a:latin typeface="Times New Roman" pitchFamily="18" charset="0"/>
                <a:cs typeface="Times New Roman" pitchFamily="18" charset="0"/>
              </a:rPr>
              <a:t>Throwable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类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1524000"/>
            <a:ext cx="8153400" cy="4450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altLang="zh-CN" sz="2400" b="1" err="1" smtClean="0">
                <a:latin typeface="Courier New" pitchFamily="49" charset="0"/>
                <a:cs typeface="Courier New" pitchFamily="49" charset="0"/>
              </a:rPr>
              <a:t>Throwable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implements Serializable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......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//</a:t>
            </a:r>
            <a:r>
              <a:rPr lang="zh-CN" altLang="en-US" sz="2400" b="1" smtClean="0">
                <a:latin typeface="Courier New" pitchFamily="49" charset="0"/>
                <a:cs typeface="Courier New" pitchFamily="49" charset="0"/>
              </a:rPr>
              <a:t>例如，对于</a:t>
            </a:r>
            <a:r>
              <a:rPr lang="en-US" altLang="zh-CN" sz="2400" b="1" err="1" smtClean="0">
                <a:latin typeface="Courier New" pitchFamily="49" charset="0"/>
                <a:cs typeface="Courier New" pitchFamily="49" charset="0"/>
              </a:rPr>
              <a:t>FileNotFoundException</a:t>
            </a:r>
            <a:r>
              <a:rPr lang="zh-CN" altLang="en-US" sz="2400" b="1" smtClean="0">
                <a:latin typeface="Courier New" pitchFamily="49" charset="0"/>
                <a:cs typeface="Courier New" pitchFamily="49" charset="0"/>
              </a:rPr>
              <a:t>，文件名</a:t>
            </a:r>
            <a:endParaRPr lang="en-US" altLang="zh-CN" sz="24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private String </a:t>
            </a:r>
            <a:r>
              <a:rPr lang="en-US" altLang="zh-CN" sz="2400" b="1" err="1" smtClean="0">
                <a:latin typeface="Courier New" pitchFamily="49" charset="0"/>
                <a:cs typeface="Courier New" pitchFamily="49" charset="0"/>
              </a:rPr>
              <a:t>detailMessage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US" altLang="zh-CN" sz="24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public String </a:t>
            </a:r>
            <a:r>
              <a:rPr lang="en-US" altLang="zh-CN" sz="2400" b="1" err="1" smtClean="0">
                <a:latin typeface="Courier New" pitchFamily="49" charset="0"/>
                <a:cs typeface="Courier New" pitchFamily="49" charset="0"/>
              </a:rPr>
              <a:t>getMessage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>
              <a:buNone/>
            </a:pPr>
            <a:endParaRPr lang="en-US" altLang="zh-CN" sz="24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public void </a:t>
            </a:r>
            <a:r>
              <a:rPr lang="en-US" altLang="zh-CN" sz="2400" b="1" err="1" smtClean="0">
                <a:latin typeface="Courier New" pitchFamily="49" charset="0"/>
                <a:cs typeface="Courier New" pitchFamily="49" charset="0"/>
              </a:rPr>
              <a:t>printStackTrace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();//</a:t>
            </a:r>
            <a:r>
              <a:rPr lang="zh-CN" altLang="en-US" sz="2400" b="1" smtClean="0">
                <a:latin typeface="Courier New" pitchFamily="49" charset="0"/>
                <a:cs typeface="Courier New" pitchFamily="49" charset="0"/>
              </a:rPr>
              <a:t>栈踪迹</a:t>
            </a:r>
            <a:endParaRPr lang="en-US" altLang="zh-CN" sz="24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......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如何处理异常？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5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85800" y="1371600"/>
            <a:ext cx="7696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lvl="0" indent="-450850"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Java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处理异常的方法</a:t>
            </a:r>
            <a:endParaRPr kumimoji="0" lang="en-US" altLang="zh-CN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908050" lvl="1" indent="-450850">
              <a:spcBef>
                <a:spcPts val="600"/>
              </a:spcBef>
              <a:buClr>
                <a:schemeClr val="tx1"/>
              </a:buClr>
              <a:buSzPct val="85000"/>
              <a:buFont typeface="Wingdings" pitchFamily="2" charset="2"/>
              <a:buChar char=""/>
              <a:defRPr/>
            </a:pPr>
            <a:r>
              <a:rPr lang="zh-CN" altLang="en-US" sz="2800" b="1" kern="0" smtClean="0"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抛出</a:t>
            </a:r>
            <a:r>
              <a:rPr lang="en-US" altLang="zh-CN" sz="2800" b="1" kern="0" smtClean="0"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kern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throw</a:t>
            </a:r>
            <a:r>
              <a:rPr lang="en-US" altLang="zh-CN" sz="2800" b="1" kern="0" smtClean="0"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kern="0" smtClean="0"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异常：创建一个相应类型的异常</a:t>
            </a:r>
            <a:r>
              <a:rPr lang="zh-CN" altLang="en-US" sz="2800" b="1" kern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对象，包含一些有用信息，交给运行时系统</a:t>
            </a:r>
            <a:endParaRPr lang="en-US" altLang="zh-CN" sz="2800" b="1" kern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908050" lvl="1" indent="-450850">
              <a:spcBef>
                <a:spcPts val="600"/>
              </a:spcBef>
              <a:buClr>
                <a:schemeClr val="tx1"/>
              </a:buClr>
              <a:buSzPct val="85000"/>
              <a:buFont typeface="Wingdings" pitchFamily="2" charset="2"/>
              <a:buChar char=""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捕获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catch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异常：接受并处理该异常</a:t>
            </a:r>
            <a:endParaRPr kumimoji="0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02163" y="4191000"/>
            <a:ext cx="6317837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29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</a:t>
            </a:r>
            <a:r>
              <a:rPr lang="zh-CN" altLang="en-US" smtClean="0"/>
              <a:t>、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try-catch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1066800" y="2590800"/>
            <a:ext cx="70866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buNone/>
            </a:pPr>
            <a:r>
              <a:rPr kumimoji="1" lang="zh-CN" altLang="en-US" sz="4800" b="1" smtClean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如何在</a:t>
            </a:r>
            <a:r>
              <a:rPr kumimoji="1" lang="en-US" altLang="zh-CN" sz="4800" b="1" smtClean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</a:t>
            </a:r>
            <a:r>
              <a:rPr kumimoji="1" lang="zh-CN" altLang="en-US" sz="4800" b="1" smtClean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语言中编写</a:t>
            </a:r>
            <a:r>
              <a:rPr kumimoji="1" lang="en-US" altLang="zh-CN" sz="4800" b="1" smtClean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bug-free</a:t>
            </a:r>
            <a:r>
              <a:rPr kumimoji="1" lang="zh-CN" altLang="en-US" sz="4800" b="1" smtClean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的代码？</a:t>
            </a:r>
            <a:endParaRPr kumimoji="1" lang="en-US" altLang="zh-CN" sz="4800" b="1">
              <a:solidFill>
                <a:srgbClr val="0000FF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29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Windows 2000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...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57200" y="1143000"/>
            <a:ext cx="8458200" cy="5632311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if (!(hKeyMSVideoRoot = videoRegOpenMSVideoKey()))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return FALSE;</a:t>
            </a:r>
          </a:p>
          <a:p>
            <a:pPr marL="342900" indent="-342900">
              <a:spcBef>
                <a:spcPts val="0"/>
              </a:spcBef>
              <a:buNone/>
            </a:pPr>
            <a:endParaRPr kumimoji="1" lang="en-US" altLang="zh-CN" sz="2000" b="1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if (fOK = videoRegGetKeyByIndex (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        hKeyMSVideoRoot,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        dwDeviceID,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        lpCapDriverInfo,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        &amp;hKeyChild)) 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dwSize = sizeof(BOOL);          // Active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RegQueryValueEx(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   hKeyChild,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   szRegActive,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   NULL,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   &amp;dwType,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   (LPBYTE) &amp;lpCapDriverInfo-&gt;fActive,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   &amp;dwSize);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...</a:t>
            </a:r>
          </a:p>
        </p:txBody>
      </p:sp>
      <p:sp>
        <p:nvSpPr>
          <p:cNvPr id="5" name="矩形 4"/>
          <p:cNvSpPr/>
          <p:nvPr/>
        </p:nvSpPr>
        <p:spPr>
          <a:xfrm>
            <a:off x="6248400" y="4724400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zh-CN" altLang="en-US" sz="2800" b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怎么样？</a:t>
            </a:r>
            <a:endParaRPr lang="zh-CN" altLang="en-US" sz="2800" b="1">
              <a:solidFill>
                <a:srgbClr val="0000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219200" y="1184833"/>
            <a:ext cx="6854762" cy="54445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32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Bef>
                <a:spcPts val="1800"/>
              </a:spcBef>
              <a:buNone/>
            </a:pPr>
            <a:r>
              <a:rPr lang="en-US" altLang="zh-CN" sz="32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// </a:t>
            </a:r>
            <a:r>
              <a:rPr lang="zh-CN" altLang="en-US" sz="32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尝试运行的程序代码</a:t>
            </a:r>
            <a:endParaRPr lang="en-US" altLang="zh-CN" sz="3200" b="1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altLang="zh-CN" sz="32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zh-CN" altLang="en-US" sz="3200" b="1" smtClean="0">
                <a:latin typeface="Courier New" pitchFamily="49" charset="0"/>
                <a:cs typeface="Courier New" pitchFamily="49" charset="0"/>
              </a:rPr>
              <a:t>异常类型</a:t>
            </a: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zh-CN" altLang="en-US" sz="3200" b="1" smtClean="0">
                <a:latin typeface="Courier New" pitchFamily="49" charset="0"/>
                <a:cs typeface="Courier New" pitchFamily="49" charset="0"/>
              </a:rPr>
              <a:t> 异常变量名</a:t>
            </a: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1){</a:t>
            </a:r>
          </a:p>
          <a:p>
            <a:pPr>
              <a:buNone/>
            </a:pP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32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zh-CN" altLang="en-US" sz="32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异常类型</a:t>
            </a:r>
            <a:r>
              <a:rPr lang="en-US" altLang="zh-CN" sz="32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zh-CN" altLang="en-US" sz="32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的处理代码</a:t>
            </a:r>
            <a:endParaRPr lang="en-US" altLang="zh-CN" sz="32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altLang="zh-CN" sz="32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zh-CN" altLang="en-US" sz="3200" b="1" smtClean="0">
                <a:latin typeface="Courier New" pitchFamily="49" charset="0"/>
                <a:cs typeface="Courier New" pitchFamily="49" charset="0"/>
              </a:rPr>
              <a:t>异常类型</a:t>
            </a: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zh-CN" altLang="en-US" sz="3200" b="1" smtClean="0">
                <a:latin typeface="Courier New" pitchFamily="49" charset="0"/>
                <a:cs typeface="Courier New" pitchFamily="49" charset="0"/>
              </a:rPr>
              <a:t> 异常变量名</a:t>
            </a: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2){</a:t>
            </a:r>
          </a:p>
          <a:p>
            <a:pPr>
              <a:buNone/>
            </a:pP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32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zh-CN" altLang="en-US" sz="32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异常类型</a:t>
            </a:r>
            <a:r>
              <a:rPr lang="en-US" altLang="zh-CN" sz="32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zh-CN" altLang="en-US" sz="32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的处理代码</a:t>
            </a:r>
            <a:endParaRPr lang="en-US" altLang="zh-CN" sz="32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altLang="zh-CN" sz="32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finally</a:t>
            </a: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32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zh-CN" altLang="en-US" sz="32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总会执行的代码</a:t>
            </a:r>
            <a:endParaRPr lang="en-US" altLang="zh-CN" sz="32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32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异常处理语法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一个例子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81000" y="1524000"/>
            <a:ext cx="8153400" cy="43765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altLang="zh-CN" sz="2400" b="1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400" b="1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[] a = { 1, 2, 3, 4 };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try {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for(</a:t>
            </a:r>
            <a:r>
              <a:rPr lang="en-US" altLang="zh-CN" sz="2400" b="1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altLang="zh-CN" sz="2400" b="1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&lt;= 4; </a:t>
            </a:r>
            <a:r>
              <a:rPr lang="en-US" altLang="zh-CN" sz="2400" b="1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++)</a:t>
            </a:r>
            <a:br>
              <a:rPr lang="en-US" altLang="zh-CN" sz="2400" b="1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2400" b="1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(a[</a:t>
            </a:r>
            <a:r>
              <a:rPr lang="en-US" altLang="zh-CN" sz="2400" b="1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400" b="1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zh-CN" altLang="en-US" sz="2400" b="1" smtClean="0">
                <a:latin typeface="Courier New" pitchFamily="49" charset="0"/>
                <a:cs typeface="Courier New" pitchFamily="49" charset="0"/>
              </a:rPr>
              <a:t>我还有幸执行到吗？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} catch (</a:t>
            </a:r>
            <a:r>
              <a:rPr lang="en-US" altLang="zh-CN" sz="2400" b="1" err="1" smtClean="0">
                <a:latin typeface="Courier New" pitchFamily="49" charset="0"/>
                <a:cs typeface="Courier New" pitchFamily="49" charset="0"/>
              </a:rPr>
              <a:t>IndexOutOfBoundsException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400" b="1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zh-CN" altLang="en-US" sz="2000" b="1" smtClean="0">
                <a:latin typeface="Courier New" pitchFamily="49" charset="0"/>
                <a:cs typeface="Courier New" pitchFamily="49" charset="0"/>
              </a:rPr>
              <a:t>真的出现了数组越界错误！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3124200" y="2362200"/>
            <a:ext cx="52004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zh-CN" altLang="en-US" sz="2800" b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若修改为：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(int i = 0; i &lt;= 3; i++)</a:t>
            </a:r>
            <a:endParaRPr lang="zh-CN" altLang="en-US" sz="2800" b="1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8" name="图片 7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0" y="5105400"/>
            <a:ext cx="3352800" cy="166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教学内容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>
            <a:off x="2438400" y="2789237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700338" y="2209800"/>
            <a:ext cx="441178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solidFill>
                  <a:srgbClr val="FF0000"/>
                </a:solidFill>
                <a:ea typeface="宋体" charset="-122"/>
              </a:rPr>
              <a:t>异常处理（</a:t>
            </a:r>
            <a:r>
              <a:rPr lang="en-US" altLang="zh-CN" sz="3200" b="1" smtClean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Exception</a:t>
            </a:r>
            <a:r>
              <a:rPr lang="zh-CN" altLang="en-US" sz="3200" b="1" smtClean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）</a:t>
            </a:r>
            <a:endParaRPr lang="en-US" altLang="zh-CN" sz="3200" b="1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1828800" y="2286000"/>
            <a:ext cx="608013" cy="533400"/>
            <a:chOff x="1152" y="1275"/>
            <a:chExt cx="383" cy="336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152" y="1275"/>
              <a:ext cx="383" cy="336"/>
              <a:chOff x="1110" y="2656"/>
              <a:chExt cx="1549" cy="1351"/>
            </a:xfrm>
          </p:grpSpPr>
          <p:sp>
            <p:nvSpPr>
              <p:cNvPr id="11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2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3" name="AutoShape 6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0" name="Text Box 13"/>
            <p:cNvSpPr txBox="1">
              <a:spLocks noChangeArrowheads="1"/>
            </p:cNvSpPr>
            <p:nvPr/>
          </p:nvSpPr>
          <p:spPr bwMode="gray">
            <a:xfrm>
              <a:off x="1235" y="1298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1</a:t>
              </a:r>
            </a:p>
          </p:txBody>
        </p:sp>
      </p:grp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2438400" y="3953175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700338" y="3352800"/>
            <a:ext cx="3363421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solidFill>
                  <a:schemeClr val="tx2"/>
                </a:solidFill>
                <a:ea typeface="宋体" charset="-122"/>
              </a:rPr>
              <a:t>输入输出（</a:t>
            </a:r>
            <a:r>
              <a:rPr lang="en-US" altLang="zh-CN" sz="3200" b="1" smtClean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I/O</a:t>
            </a:r>
            <a:r>
              <a:rPr lang="zh-CN" altLang="en-US" sz="3200" b="1" smtClean="0">
                <a:solidFill>
                  <a:schemeClr val="tx2"/>
                </a:solidFill>
                <a:ea typeface="宋体" charset="-122"/>
              </a:rPr>
              <a:t>） </a:t>
            </a:r>
            <a:endParaRPr lang="en-US" altLang="zh-CN" sz="3200" b="1">
              <a:solidFill>
                <a:schemeClr val="tx2"/>
              </a:solidFill>
              <a:ea typeface="宋体" charset="-122"/>
            </a:endParaRPr>
          </a:p>
        </p:txBody>
      </p:sp>
      <p:grpSp>
        <p:nvGrpSpPr>
          <p:cNvPr id="8" name="Group 46"/>
          <p:cNvGrpSpPr>
            <a:grpSpLocks/>
          </p:cNvGrpSpPr>
          <p:nvPr/>
        </p:nvGrpSpPr>
        <p:grpSpPr bwMode="auto">
          <a:xfrm>
            <a:off x="1828800" y="3452859"/>
            <a:ext cx="608013" cy="533400"/>
            <a:chOff x="1152" y="1851"/>
            <a:chExt cx="383" cy="336"/>
          </a:xfrm>
        </p:grpSpPr>
        <p:grpSp>
          <p:nvGrpSpPr>
            <p:cNvPr id="9" name="Group 7"/>
            <p:cNvGrpSpPr>
              <a:grpSpLocks/>
            </p:cNvGrpSpPr>
            <p:nvPr/>
          </p:nvGrpSpPr>
          <p:grpSpPr bwMode="auto">
            <a:xfrm>
              <a:off x="1152" y="1851"/>
              <a:ext cx="383" cy="336"/>
              <a:chOff x="3174" y="2656"/>
              <a:chExt cx="1549" cy="1351"/>
            </a:xfrm>
          </p:grpSpPr>
          <p:sp>
            <p:nvSpPr>
              <p:cNvPr id="19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0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1" name="AutoShape 10"/>
              <p:cNvSpPr>
                <a:spLocks noChangeArrowheads="1"/>
              </p:cNvSpPr>
              <p:nvPr/>
            </p:nvSpPr>
            <p:spPr bwMode="gray">
              <a:xfrm>
                <a:off x="3263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8" name="Text Box 16"/>
            <p:cNvSpPr txBox="1">
              <a:spLocks noChangeArrowheads="1"/>
            </p:cNvSpPr>
            <p:nvPr/>
          </p:nvSpPr>
          <p:spPr bwMode="gray">
            <a:xfrm>
              <a:off x="1235" y="187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2</a:t>
              </a:r>
            </a:p>
          </p:txBody>
        </p:sp>
      </p:grpSp>
      <p:sp>
        <p:nvSpPr>
          <p:cNvPr id="22" name="Line 11"/>
          <p:cNvSpPr>
            <a:spLocks noChangeShapeType="1"/>
          </p:cNvSpPr>
          <p:nvPr/>
        </p:nvSpPr>
        <p:spPr bwMode="auto">
          <a:xfrm>
            <a:off x="2438400" y="5227637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2700338" y="4648200"/>
            <a:ext cx="2537874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ea typeface="宋体" charset="-122"/>
              </a:rPr>
              <a:t>文件（</a:t>
            </a:r>
            <a:r>
              <a:rPr lang="en-US" altLang="zh-CN" sz="32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File</a:t>
            </a:r>
            <a:r>
              <a:rPr lang="zh-CN" altLang="en-US" sz="3200" b="1" smtClean="0">
                <a:ea typeface="宋体" charset="-122"/>
              </a:rPr>
              <a:t>）</a:t>
            </a:r>
            <a:endParaRPr lang="en-US" altLang="zh-CN" sz="3200" b="1">
              <a:ea typeface="宋体" charset="-122"/>
            </a:endParaRPr>
          </a:p>
        </p:txBody>
      </p:sp>
      <p:grpSp>
        <p:nvGrpSpPr>
          <p:cNvPr id="24" name="Group 45"/>
          <p:cNvGrpSpPr>
            <a:grpSpLocks/>
          </p:cNvGrpSpPr>
          <p:nvPr/>
        </p:nvGrpSpPr>
        <p:grpSpPr bwMode="auto">
          <a:xfrm>
            <a:off x="1828800" y="4724400"/>
            <a:ext cx="608013" cy="533400"/>
            <a:chOff x="1152" y="1275"/>
            <a:chExt cx="383" cy="336"/>
          </a:xfrm>
        </p:grpSpPr>
        <p:grpSp>
          <p:nvGrpSpPr>
            <p:cNvPr id="25" name="Group 3"/>
            <p:cNvGrpSpPr>
              <a:grpSpLocks/>
            </p:cNvGrpSpPr>
            <p:nvPr/>
          </p:nvGrpSpPr>
          <p:grpSpPr bwMode="auto">
            <a:xfrm>
              <a:off x="1152" y="1275"/>
              <a:ext cx="383" cy="336"/>
              <a:chOff x="1110" y="2656"/>
              <a:chExt cx="1549" cy="1351"/>
            </a:xfrm>
          </p:grpSpPr>
          <p:sp>
            <p:nvSpPr>
              <p:cNvPr id="27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8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9" name="AutoShape 6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26" name="Text Box 13"/>
            <p:cNvSpPr txBox="1">
              <a:spLocks noChangeArrowheads="1"/>
            </p:cNvSpPr>
            <p:nvPr/>
          </p:nvSpPr>
          <p:spPr bwMode="gray">
            <a:xfrm>
              <a:off x="1235" y="1298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 smtClean="0">
                  <a:solidFill>
                    <a:schemeClr val="bg1"/>
                  </a:solidFill>
                  <a:ea typeface="宋体" charset="-122"/>
                </a:rPr>
                <a:t>3</a:t>
              </a:r>
              <a:endParaRPr lang="en-US" altLang="zh-CN" sz="2400" b="1">
                <a:solidFill>
                  <a:schemeClr val="bg1"/>
                </a:solidFill>
                <a:ea typeface="宋体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另一个例子</a:t>
            </a:r>
            <a:r>
              <a:rPr lang="en-US" altLang="zh-CN" smtClean="0"/>
              <a:t>(1)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81000" y="1524000"/>
            <a:ext cx="8153400" cy="4462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class MyException extends Exception{  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public MyException(String message){  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super(message);  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}  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public class ExceptionDemo{  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public void f(int num) throws MyException {  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if(num&lt;0){  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    throw new MyException("</a:t>
            </a:r>
            <a:r>
              <a:rPr lang="zh-CN" altLang="en-US" sz="2000" b="1" smtClean="0">
                <a:latin typeface="Courier New" pitchFamily="49" charset="0"/>
                <a:cs typeface="Courier New" pitchFamily="49" charset="0"/>
              </a:rPr>
              <a:t>参数不能为负数！</a:t>
            </a: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");  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}  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System.out.println(num);  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另一个例子</a:t>
            </a:r>
            <a:r>
              <a:rPr lang="en-US" altLang="zh-CN" smtClean="0"/>
              <a:t>(2)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1143000"/>
            <a:ext cx="815340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  public void g(){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      try{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          f(1);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          f(3);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          f(0);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          f(-1);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          f(2);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          f(-5);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      }catch(MyException e){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          System.err.println(e.getMessage());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          return;</a:t>
            </a:r>
            <a:r>
              <a:rPr lang="en-US" altLang="zh-CN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会立即返回吗？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b="1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}finally{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         System.out.println("</a:t>
            </a:r>
            <a:r>
              <a:rPr lang="zh-CN" altLang="en-US" b="1" smtClean="0">
                <a:latin typeface="Courier New" pitchFamily="49" charset="0"/>
                <a:cs typeface="Courier New" pitchFamily="49" charset="0"/>
              </a:rPr>
              <a:t>无论什么时候！</a:t>
            </a: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");   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      }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  }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  public static void main(String[] args) {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      ExceptionDemo demo = new ExceptionDemo();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      demo.g();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  }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24600" y="1524000"/>
            <a:ext cx="2286000" cy="181588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buNone/>
            </a:pPr>
            <a:r>
              <a:rPr lang="en-US" altLang="zh-CN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buNone/>
            </a:pPr>
            <a:r>
              <a:rPr lang="en-US" altLang="zh-CN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 </a:t>
            </a:r>
          </a:p>
          <a:p>
            <a:pPr>
              <a:buNone/>
            </a:pPr>
            <a:r>
              <a:rPr lang="zh-CN" alt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参数不能为负数</a:t>
            </a:r>
            <a:r>
              <a:rPr lang="en-US" altLang="zh-CN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! </a:t>
            </a:r>
            <a:r>
              <a:rPr lang="zh-CN" alt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无论什么时候</a:t>
            </a:r>
            <a:r>
              <a:rPr lang="en-US" altLang="zh-CN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!</a:t>
            </a:r>
            <a:endParaRPr lang="zh-CN" altLang="en-US" sz="2000" b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  世界上最遥远的距离</a:t>
            </a:r>
            <a:r>
              <a:rPr lang="en-US" altLang="zh-CN" smtClean="0"/>
              <a:t> 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7848600" cy="4800600"/>
          </a:xfrm>
        </p:spPr>
        <p:txBody>
          <a:bodyPr/>
          <a:lstStyle/>
          <a:p>
            <a:pPr marL="0" indent="723900">
              <a:buSzPct val="80000"/>
              <a:buNone/>
            </a:pPr>
            <a:r>
              <a:rPr lang="zh-CN" altLang="en-US" sz="320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世界上最遥远的距离，是我在</a:t>
            </a:r>
            <a:r>
              <a:rPr lang="en-US" altLang="zh-CN" sz="320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if</a:t>
            </a:r>
            <a:r>
              <a:rPr lang="zh-CN" altLang="en-US" sz="320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里你在</a:t>
            </a:r>
            <a:r>
              <a:rPr lang="en-US" altLang="zh-CN" sz="320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else</a:t>
            </a:r>
            <a:r>
              <a:rPr lang="zh-CN" altLang="en-US" sz="320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里，似乎一直相伴却又永远分离；</a:t>
            </a:r>
          </a:p>
          <a:p>
            <a:pPr marL="0" indent="723900">
              <a:buSzPct val="80000"/>
              <a:buNone/>
            </a:pPr>
            <a:r>
              <a:rPr lang="zh-CN" altLang="en-US" sz="320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世界上最痴心的等待，是我当</a:t>
            </a:r>
            <a:r>
              <a:rPr lang="en-US" altLang="zh-CN" sz="320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case</a:t>
            </a:r>
            <a:r>
              <a:rPr lang="zh-CN" altLang="en-US" sz="320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你是</a:t>
            </a:r>
            <a:r>
              <a:rPr lang="en-US" altLang="zh-CN" sz="320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switch</a:t>
            </a:r>
            <a:r>
              <a:rPr lang="zh-CN" altLang="en-US" sz="320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，或许永远都选不上自己；</a:t>
            </a:r>
          </a:p>
          <a:p>
            <a:pPr marL="0" indent="723900">
              <a:buSzPct val="80000"/>
              <a:buNone/>
            </a:pPr>
            <a:r>
              <a:rPr lang="zh-CN" altLang="en-US" sz="320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世界上最真情的相依，是你在</a:t>
            </a:r>
            <a:r>
              <a:rPr lang="en-US" altLang="zh-CN" sz="320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try</a:t>
            </a:r>
            <a:r>
              <a:rPr lang="zh-CN" altLang="en-US" sz="320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我在</a:t>
            </a:r>
            <a:r>
              <a:rPr lang="en-US" altLang="zh-CN" sz="320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catch</a:t>
            </a:r>
            <a:r>
              <a:rPr lang="zh-CN" altLang="en-US" sz="320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。无论你发神马脾气，我都默默承受，静静处理。到那时，再来期待我们的</a:t>
            </a:r>
            <a:r>
              <a:rPr lang="en-US" altLang="zh-CN" sz="320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finally</a:t>
            </a:r>
            <a:r>
              <a:rPr lang="zh-CN" altLang="en-US" sz="320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检查型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VS. 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非检查型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pic>
        <p:nvPicPr>
          <p:cNvPr id="9" name="图片 8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" y="1143000"/>
            <a:ext cx="8872995" cy="3505200"/>
          </a:xfrm>
          <a:prstGeom prst="rect">
            <a:avLst/>
          </a:prstGeom>
        </p:spPr>
      </p:pic>
      <p:sp>
        <p:nvSpPr>
          <p:cNvPr id="6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304800" y="4724400"/>
            <a:ext cx="8382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lvl="0" indent="-45085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lang="zh-CN" altLang="en-US" sz="2800" b="1" kern="0" smtClean="0">
                <a:latin typeface="宋体" pitchFamily="2" charset="-122"/>
                <a:ea typeface="宋体" charset="-122"/>
              </a:rPr>
              <a:t>非检查型：不要求程序捕获的异常</a:t>
            </a:r>
            <a:r>
              <a:rPr lang="en-US" altLang="zh-CN" sz="2800" b="1" kern="0" smtClean="0">
                <a:latin typeface="宋体" pitchFamily="2" charset="-122"/>
                <a:ea typeface="宋体" charset="-122"/>
              </a:rPr>
              <a:t>(</a:t>
            </a:r>
            <a:r>
              <a:rPr lang="zh-CN" altLang="en-US" sz="2800" b="1" kern="0" smtClean="0">
                <a:latin typeface="宋体" pitchFamily="2" charset="-122"/>
                <a:ea typeface="宋体" charset="-122"/>
              </a:rPr>
              <a:t>例如数组越界，除零等</a:t>
            </a:r>
            <a:r>
              <a:rPr lang="en-US" altLang="zh-CN" sz="2800" b="1" kern="0" smtClean="0">
                <a:latin typeface="宋体" pitchFamily="2" charset="-122"/>
                <a:ea typeface="宋体" charset="-122"/>
              </a:rPr>
              <a:t>)</a:t>
            </a:r>
            <a:r>
              <a:rPr lang="zh-CN" altLang="en-US" sz="2800" b="1" kern="0" smtClean="0">
                <a:latin typeface="宋体" pitchFamily="2" charset="-122"/>
                <a:ea typeface="宋体" charset="-122"/>
              </a:rPr>
              <a:t>，编译器不进行检查，在运行时产生</a:t>
            </a:r>
            <a:endParaRPr lang="en-US" altLang="zh-CN" sz="2800" b="1" kern="0" smtClean="0">
              <a:latin typeface="宋体" pitchFamily="2" charset="-122"/>
              <a:ea typeface="宋体" charset="-122"/>
            </a:endParaRPr>
          </a:p>
          <a:p>
            <a:pPr marL="450850" marR="0" lvl="0" indent="-45085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 2" pitchFamily="18" charset="2"/>
              <a:buChar char="ö"/>
              <a:tabLst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charset="-122"/>
                <a:cs typeface="+mn-cs"/>
              </a:rPr>
              <a:t>检查型：程序必须进行处理（捕获或抛出），否则无法编译通过。</a:t>
            </a:r>
            <a:r>
              <a:rPr lang="en-US" altLang="zh-CN" sz="2800" b="1" kern="0" smtClean="0">
                <a:latin typeface="宋体" pitchFamily="2" charset="-122"/>
                <a:ea typeface="宋体" charset="-122"/>
              </a:rPr>
              <a:t>	</a:t>
            </a:r>
            <a:endParaRPr lang="en-US" altLang="zh-CN" sz="2800" b="1" kern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93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一个例子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04800" y="1240572"/>
            <a:ext cx="8534400" cy="4093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import java.io.*;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public class Hello {  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public static void main(String[] args) 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{ 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BufferedReader reader = new BufferedReader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            (new InputStreamReader(System.in));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String str = reader.readLine(); //IO</a:t>
            </a:r>
            <a:r>
              <a:rPr lang="zh-CN" altLang="en-US" sz="2000" b="1" smtClean="0">
                <a:latin typeface="Courier New" pitchFamily="49" charset="0"/>
                <a:cs typeface="Courier New" pitchFamily="49" charset="0"/>
              </a:rPr>
              <a:t>操作</a:t>
            </a:r>
            <a:endParaRPr lang="en-US" altLang="zh-CN" sz="20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int n = Integer.parseInt(str);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System.out.println("</a:t>
            </a:r>
            <a:r>
              <a:rPr lang="zh-CN" altLang="en-US" sz="2000" b="1" smtClean="0">
                <a:latin typeface="Courier New" pitchFamily="49" charset="0"/>
                <a:cs typeface="Courier New" pitchFamily="49" charset="0"/>
              </a:rPr>
              <a:t>刚才输入的整数是：</a:t>
            </a: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" + n);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9" name="图片 8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5429250"/>
            <a:ext cx="7248525" cy="1200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改正后</a:t>
            </a:r>
            <a:r>
              <a:rPr lang="en-US" altLang="zh-CN" smtClean="0"/>
              <a:t>...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04800" y="1219200"/>
            <a:ext cx="8534400" cy="5570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import java.io.*;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public class Hello {  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public static void main(String[] args) 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{ 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20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try{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    BufferedReader reader = new BufferedReader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            (new InputStreamReader(System.in));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    String str = reader.readLine(); //IO</a:t>
            </a:r>
            <a:r>
              <a:rPr lang="zh-CN" altLang="en-US" sz="2000" b="1" smtClean="0">
                <a:latin typeface="Courier New" pitchFamily="49" charset="0"/>
                <a:cs typeface="Courier New" pitchFamily="49" charset="0"/>
              </a:rPr>
              <a:t>操作</a:t>
            </a:r>
          </a:p>
          <a:p>
            <a:pPr>
              <a:buNone/>
            </a:pPr>
            <a:r>
              <a:rPr lang="zh-CN" altLang="en-US" sz="2000" b="1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int n = Integer.parseInt(str);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    System.out.println("</a:t>
            </a:r>
            <a:r>
              <a:rPr lang="zh-CN" altLang="en-US" sz="2000" b="1" smtClean="0">
                <a:latin typeface="Courier New" pitchFamily="49" charset="0"/>
                <a:cs typeface="Courier New" pitchFamily="49" charset="0"/>
              </a:rPr>
              <a:t>刚才输入的整数是：</a:t>
            </a: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" + n);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20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} catch(IOException e){</a:t>
            </a:r>
          </a:p>
          <a:p>
            <a:pPr>
              <a:buNone/>
            </a:pPr>
            <a:r>
              <a:rPr lang="en-US" altLang="zh-CN" sz="20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      System.out.println("readLine()</a:t>
            </a:r>
            <a:r>
              <a:rPr lang="zh-CN" altLang="en-US" sz="20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失败</a:t>
            </a:r>
            <a:r>
              <a:rPr lang="en-US" altLang="zh-CN" sz="20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buNone/>
            </a:pPr>
            <a:r>
              <a:rPr lang="en-US" altLang="zh-CN" sz="20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矩形 7"/>
          <p:cNvSpPr/>
          <p:nvPr/>
        </p:nvSpPr>
        <p:spPr>
          <a:xfrm>
            <a:off x="6781800" y="4110335"/>
            <a:ext cx="22108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400" b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数字格式异常</a:t>
            </a:r>
            <a:endParaRPr lang="zh-CN" altLang="en-US" sz="2400" b="1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恢复模型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04800" y="1219200"/>
            <a:ext cx="8534400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int n = 0;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String str = "";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while(true)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try{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BufferedReader reader = new BufferedReader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       (new InputStreamReader(System.in));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str = reader.readLine(); </a:t>
            </a:r>
            <a:r>
              <a:rPr lang="en-US" altLang="zh-CN" sz="20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e1</a:t>
            </a: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</a:t>
            </a:r>
            <a:endParaRPr lang="zh-CN" altLang="en-US" sz="2000" b="1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000" b="1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n = Integer.parseInt(str); </a:t>
            </a:r>
            <a:r>
              <a:rPr lang="en-US" altLang="zh-CN" sz="20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e2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20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break;</a:t>
            </a: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smtClean="0">
                <a:solidFill>
                  <a:srgbClr val="00B050"/>
                </a:solidFill>
                <a:latin typeface="宋体" pitchFamily="2" charset="-122"/>
                <a:ea typeface="宋体" pitchFamily="2" charset="-122"/>
                <a:cs typeface="Courier New" pitchFamily="49" charset="0"/>
              </a:rPr>
              <a:t>//</a:t>
            </a:r>
            <a:r>
              <a:rPr lang="zh-CN" altLang="en-US" sz="2000" b="1" smtClean="0">
                <a:solidFill>
                  <a:srgbClr val="00B050"/>
                </a:solidFill>
                <a:latin typeface="宋体" pitchFamily="2" charset="-122"/>
                <a:ea typeface="宋体" pitchFamily="2" charset="-122"/>
                <a:cs typeface="Courier New" pitchFamily="49" charset="0"/>
              </a:rPr>
              <a:t>若代码能执行到本行，说明没有抛出异常</a:t>
            </a:r>
            <a:endParaRPr lang="en-US" altLang="zh-CN" sz="2000" b="1" smtClean="0">
              <a:solidFill>
                <a:srgbClr val="00B050"/>
              </a:solidFill>
              <a:latin typeface="宋体" pitchFamily="2" charset="-122"/>
              <a:ea typeface="宋体" pitchFamily="2" charset="-122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} catch(</a:t>
            </a:r>
            <a:r>
              <a:rPr lang="en-US" altLang="zh-CN" sz="20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IOException e1</a:t>
            </a: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System.out.println("IOException");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} catch(</a:t>
            </a:r>
            <a:r>
              <a:rPr lang="en-US" altLang="zh-CN" sz="20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NumberFormatException e2</a:t>
            </a: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System.out.println(str + "</a:t>
            </a:r>
            <a:r>
              <a:rPr lang="zh-CN" altLang="en-US" sz="2000" b="1" smtClean="0">
                <a:latin typeface="Courier New" pitchFamily="49" charset="0"/>
                <a:cs typeface="Courier New" pitchFamily="49" charset="0"/>
              </a:rPr>
              <a:t>不是一个整数</a:t>
            </a: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System.out.println("</a:t>
            </a:r>
            <a:r>
              <a:rPr lang="zh-CN" altLang="en-US" sz="2000" b="1" smtClean="0">
                <a:latin typeface="Courier New" pitchFamily="49" charset="0"/>
                <a:cs typeface="Courier New" pitchFamily="49" charset="0"/>
              </a:rPr>
              <a:t>刚才输入的整数是：</a:t>
            </a: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" + n);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4</a:t>
            </a:r>
            <a:r>
              <a:rPr lang="zh-CN" altLang="en-US" smtClean="0"/>
              <a:t>、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throw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5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85800" y="1524000"/>
            <a:ext cx="7696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lvl="0" indent="-450850"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异常如何产生？</a:t>
            </a:r>
            <a:endParaRPr kumimoji="0" lang="en-US" altLang="zh-CN" sz="36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en-US" altLang="zh-CN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Java</a:t>
            </a:r>
            <a:r>
              <a:rPr lang="zh-CN" altLang="en-US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虚拟机抛出（</a:t>
            </a:r>
            <a:r>
              <a:rPr lang="en-US" altLang="zh-CN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throw</a:t>
            </a:r>
            <a:r>
              <a:rPr lang="zh-CN" altLang="en-US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）</a:t>
            </a:r>
            <a:endParaRPr lang="en-US" altLang="zh-CN" sz="3200" b="1" kern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en-US" altLang="zh-CN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Java</a:t>
            </a:r>
            <a:r>
              <a:rPr lang="zh-CN" altLang="en-US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类库中的方法抛出</a:t>
            </a:r>
            <a:endParaRPr lang="en-US" altLang="zh-CN" sz="3200" b="1" kern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用户程序中的方法抛出</a:t>
            </a:r>
          </a:p>
        </p:txBody>
      </p:sp>
    </p:spTree>
    <p:extLst>
      <p:ext uri="{BB962C8B-B14F-4D97-AF65-F5344CB8AC3E}">
        <p14:creationId xmlns:p14="http://schemas.microsoft.com/office/powerpoint/2010/main" val="112729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04800" y="1832146"/>
            <a:ext cx="8664551" cy="31208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public class NotEnoughMoney extends Exception 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{     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public NotEnoughMoney() { }     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public NotEnoughMoney(String msg) { 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    super(msg); 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}     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自定义异常类型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838200" y="1360944"/>
            <a:ext cx="7374135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public static void </a:t>
            </a:r>
            <a:r>
              <a:rPr lang="en-US" altLang="zh-CN" sz="2400" b="1" err="1" smtClean="0">
                <a:latin typeface="Courier New" pitchFamily="49" charset="0"/>
                <a:cs typeface="Courier New" pitchFamily="49" charset="0"/>
              </a:rPr>
              <a:t>GetMoney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altLang="zh-CN" sz="2400" b="1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money)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altLang="zh-CN" sz="2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throws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err="1" smtClean="0">
                <a:latin typeface="Courier New" pitchFamily="49" charset="0"/>
                <a:cs typeface="Courier New" pitchFamily="49" charset="0"/>
              </a:rPr>
              <a:t>NotEnoughMoney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if(money &gt; </a:t>
            </a:r>
            <a:r>
              <a:rPr lang="en-US" altLang="zh-CN" sz="2400" b="1" err="1" smtClean="0">
                <a:latin typeface="Courier New" pitchFamily="49" charset="0"/>
                <a:cs typeface="Courier New" pitchFamily="49" charset="0"/>
              </a:rPr>
              <a:t>my_money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2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throw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err="1" smtClean="0">
                <a:latin typeface="Courier New" pitchFamily="49" charset="0"/>
                <a:cs typeface="Courier New" pitchFamily="49" charset="0"/>
              </a:rPr>
              <a:t>NotEnoughMoney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throws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throw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5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304800" y="4267200"/>
            <a:ext cx="8382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lvl="0" indent="-45085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lang="en-US" altLang="zh-CN" sz="2800" b="1" kern="0" smtClean="0">
                <a:solidFill>
                  <a:srgbClr val="0070C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throws</a:t>
            </a:r>
            <a:r>
              <a:rPr lang="zh-CN" altLang="en-US" sz="2800" b="1" kern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：告诉</a:t>
            </a:r>
            <a:r>
              <a:rPr lang="en-US" altLang="zh-CN" sz="2800" b="1" kern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Java</a:t>
            </a:r>
            <a:r>
              <a:rPr lang="zh-CN" altLang="en-US" sz="2800" b="1" kern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，</a:t>
            </a:r>
            <a:r>
              <a:rPr lang="en-US" altLang="zh-CN" sz="2800" b="1" kern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GetMoney</a:t>
            </a:r>
            <a:r>
              <a:rPr lang="zh-CN" altLang="en-US" sz="2800" b="1" kern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方法有可能会抛出</a:t>
            </a:r>
            <a:r>
              <a:rPr lang="en-US" altLang="zh-CN" sz="2800" b="1" kern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NotEnoughMoney</a:t>
            </a:r>
            <a:r>
              <a:rPr lang="zh-CN" altLang="en-US" sz="2800" b="1" kern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异常</a:t>
            </a:r>
            <a:endParaRPr lang="en-US" altLang="zh-CN" sz="2800" b="1" kern="0" smtClean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450850" marR="0" lvl="0" indent="-45085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 2" pitchFamily="18" charset="2"/>
              <a:buChar char="ö"/>
              <a:tabLst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t>throw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t>：真地要抛出这个异常（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t>sorry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t>）</a:t>
            </a:r>
            <a:r>
              <a:rPr lang="en-US" altLang="zh-CN" sz="2800" b="1" kern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	</a:t>
            </a:r>
            <a:endParaRPr lang="en-US" altLang="zh-CN" sz="2800" b="1" kern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一个段子</a:t>
            </a:r>
            <a:r>
              <a:rPr lang="en-US" altLang="zh-CN" smtClean="0"/>
              <a:t> 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447800"/>
            <a:ext cx="8153400" cy="4419600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SzPct val="80000"/>
              <a:buNone/>
            </a:pPr>
            <a:r>
              <a:rPr lang="zh-CN" altLang="en-US" sz="3200" smtClean="0">
                <a:latin typeface="楷体" pitchFamily="49" charset="-122"/>
                <a:ea typeface="楷体" pitchFamily="49" charset="-122"/>
              </a:rPr>
              <a:t>从前有一个程序员，他得到了一盏神灯。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80000"/>
              <a:buNone/>
            </a:pPr>
            <a:r>
              <a:rPr lang="zh-CN" altLang="en-US" sz="3200" smtClean="0">
                <a:latin typeface="楷体" pitchFamily="49" charset="-122"/>
                <a:ea typeface="楷体" pitchFamily="49" charset="-122"/>
              </a:rPr>
              <a:t>灯神答应实现他的一个愿望。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80000"/>
              <a:buNone/>
            </a:pPr>
            <a:r>
              <a:rPr lang="zh-CN" altLang="en-US" sz="3200" smtClean="0">
                <a:latin typeface="楷体" pitchFamily="49" charset="-122"/>
                <a:ea typeface="楷体" pitchFamily="49" charset="-122"/>
              </a:rPr>
              <a:t>然后他向神灯许愿，希望在有生之年能写出一个完美的、没有任何缺陷的好项目。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80000"/>
              <a:buNone/>
            </a:pPr>
            <a:r>
              <a:rPr lang="zh-CN" altLang="en-US" sz="3200" smtClean="0">
                <a:latin typeface="楷体" pitchFamily="49" charset="-122"/>
                <a:ea typeface="楷体" pitchFamily="49" charset="-122"/>
              </a:rPr>
              <a:t>后来</a:t>
            </a:r>
            <a:r>
              <a:rPr lang="en-US" altLang="zh-CN" sz="3200" smtClean="0">
                <a:latin typeface="楷体" pitchFamily="49" charset="-122"/>
                <a:ea typeface="楷体" pitchFamily="49" charset="-122"/>
              </a:rPr>
              <a:t>…</a:t>
            </a:r>
            <a:r>
              <a:rPr lang="zh-CN" altLang="en-US" sz="3200" smtClean="0">
                <a:latin typeface="楷体" pitchFamily="49" charset="-122"/>
                <a:ea typeface="楷体" pitchFamily="49" charset="-122"/>
              </a:rPr>
              <a:t>后来</a:t>
            </a:r>
            <a:r>
              <a:rPr lang="en-US" altLang="zh-CN" sz="3200" smtClean="0">
                <a:latin typeface="楷体" pitchFamily="49" charset="-122"/>
                <a:ea typeface="楷体" pitchFamily="49" charset="-122"/>
              </a:rPr>
              <a:t>…</a:t>
            </a:r>
            <a:r>
              <a:rPr lang="zh-CN" altLang="en-US" sz="3200" smtClean="0">
                <a:latin typeface="楷体" pitchFamily="49" charset="-122"/>
                <a:ea typeface="楷体" pitchFamily="49" charset="-122"/>
              </a:rPr>
              <a:t>他得到了永生。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545572" y="2133600"/>
            <a:ext cx="8065028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public static void BuyStuff()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try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2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GetMoney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(200);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    System.out.println("</a:t>
            </a:r>
            <a:r>
              <a:rPr lang="zh-CN" altLang="en-US" sz="2400" b="1" smtClean="0">
                <a:latin typeface="Courier New" pitchFamily="49" charset="0"/>
                <a:cs typeface="Courier New" pitchFamily="49" charset="0"/>
              </a:rPr>
              <a:t>买了！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} catch (NotEnoughMoney e)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    System.out.println("</a:t>
            </a:r>
            <a:r>
              <a:rPr lang="zh-CN" altLang="en-US" sz="2400" b="1" smtClean="0">
                <a:latin typeface="Courier New" pitchFamily="49" charset="0"/>
                <a:cs typeface="Courier New" pitchFamily="49" charset="0"/>
              </a:rPr>
              <a:t>异常：钱不够！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异常处理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5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381000" y="1219200"/>
            <a:ext cx="8382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lvl="0" indent="-45085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lang="zh-CN" altLang="en-US" sz="2800" b="1" kern="0" smtClean="0">
                <a:latin typeface="宋体" pitchFamily="2" charset="-122"/>
                <a:ea typeface="宋体" charset="-122"/>
              </a:rPr>
              <a:t>对于调用了</a:t>
            </a:r>
            <a:r>
              <a:rPr lang="en-US" altLang="zh-CN" sz="2800" b="1" kern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GetMoney</a:t>
            </a:r>
            <a:r>
              <a:rPr lang="zh-CN" altLang="en-US" sz="2800" b="1" kern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方法的代码来说，或者使用</a:t>
            </a:r>
            <a:r>
              <a:rPr lang="en-US" altLang="zh-CN" sz="2800" b="1" kern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try-catch</a:t>
            </a:r>
            <a:r>
              <a:rPr lang="zh-CN" altLang="en-US" sz="2800" b="1" kern="0" smtClean="0">
                <a:latin typeface="宋体" pitchFamily="2" charset="-122"/>
                <a:ea typeface="宋体" charset="-122"/>
              </a:rPr>
              <a:t>结构捕捉，或者声明重新抛出。</a:t>
            </a:r>
            <a:endParaRPr lang="en-US" altLang="zh-CN" sz="2800" b="1" kern="0" smtClean="0">
              <a:latin typeface="宋体" pitchFamily="2" charset="-122"/>
              <a:ea typeface="宋体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5212140"/>
            <a:ext cx="8610600" cy="1508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public static void BuyStuff() </a:t>
            </a:r>
            <a:r>
              <a:rPr lang="en-US" altLang="zh-CN" sz="20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throws</a:t>
            </a: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NotEnoughMoney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GetMoney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(200);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System.out.println("</a:t>
            </a:r>
            <a:r>
              <a:rPr lang="zh-CN" altLang="en-US" sz="2400" b="1" smtClean="0">
                <a:latin typeface="Courier New" pitchFamily="49" charset="0"/>
                <a:cs typeface="Courier New" pitchFamily="49" charset="0"/>
              </a:rPr>
              <a:t>买了！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重新抛出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 bwMode="auto">
          <a:xfrm>
            <a:off x="1295400" y="1828800"/>
            <a:ext cx="3352800" cy="1143000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4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main</a:t>
            </a:r>
            <a:endParaRPr kumimoji="0" lang="zh-CN" altLang="en-US" sz="4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295400" y="3276600"/>
            <a:ext cx="3352800" cy="1143000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4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BuyStuff</a:t>
            </a:r>
            <a:endParaRPr kumimoji="0" lang="zh-CN" altLang="en-US" sz="4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295400" y="4724400"/>
            <a:ext cx="3352800" cy="1143000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4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GetMoney</a:t>
            </a:r>
            <a:endParaRPr kumimoji="0" lang="zh-CN" altLang="en-US" sz="4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295400" y="4730400"/>
            <a:ext cx="3352800" cy="1143000"/>
          </a:xfrm>
          <a:prstGeom prst="rect">
            <a:avLst/>
          </a:prstGeom>
          <a:solidFill>
            <a:srgbClr val="99000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4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GetMoney</a:t>
            </a:r>
            <a:endParaRPr kumimoji="0" lang="zh-CN" altLang="en-US" sz="4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" name="爆炸形 1 9"/>
          <p:cNvSpPr/>
          <p:nvPr/>
        </p:nvSpPr>
        <p:spPr bwMode="auto">
          <a:xfrm>
            <a:off x="4343400" y="4800600"/>
            <a:ext cx="2667000" cy="1447800"/>
          </a:xfrm>
          <a:prstGeom prst="irregularSeal1">
            <a:avLst/>
          </a:prstGeom>
          <a:solidFill>
            <a:srgbClr val="FF99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24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Exception</a:t>
            </a: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直角上箭头 10"/>
          <p:cNvSpPr/>
          <p:nvPr/>
        </p:nvSpPr>
        <p:spPr bwMode="auto">
          <a:xfrm rot="16200000">
            <a:off x="4762500" y="3848100"/>
            <a:ext cx="1066800" cy="1295400"/>
          </a:xfrm>
          <a:prstGeom prst="bentUpArrow">
            <a:avLst>
              <a:gd name="adj1" fmla="val 25000"/>
              <a:gd name="adj2" fmla="val 22064"/>
              <a:gd name="adj3" fmla="val 25000"/>
            </a:avLst>
          </a:prstGeom>
          <a:solidFill>
            <a:srgbClr val="FF99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auto">
          <a:xfrm>
            <a:off x="1295400" y="3276600"/>
            <a:ext cx="3352800" cy="1143000"/>
          </a:xfrm>
          <a:prstGeom prst="rect">
            <a:avLst/>
          </a:prstGeom>
          <a:solidFill>
            <a:srgbClr val="99000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4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BuyStuff</a:t>
            </a:r>
            <a:endParaRPr kumimoji="0" lang="zh-CN" altLang="en-US" sz="4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重新抛出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 bwMode="auto">
          <a:xfrm>
            <a:off x="1295400" y="1828800"/>
            <a:ext cx="3352800" cy="1143000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4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main</a:t>
            </a:r>
            <a:endParaRPr kumimoji="0" lang="zh-CN" altLang="en-US" sz="4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" name="爆炸形 1 9"/>
          <p:cNvSpPr/>
          <p:nvPr/>
        </p:nvSpPr>
        <p:spPr bwMode="auto">
          <a:xfrm>
            <a:off x="4343400" y="3276600"/>
            <a:ext cx="2667000" cy="1447800"/>
          </a:xfrm>
          <a:prstGeom prst="irregularSeal1">
            <a:avLst/>
          </a:prstGeom>
          <a:solidFill>
            <a:srgbClr val="FF99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24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Exception</a:t>
            </a: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直角上箭头 10"/>
          <p:cNvSpPr/>
          <p:nvPr/>
        </p:nvSpPr>
        <p:spPr bwMode="auto">
          <a:xfrm rot="16200000">
            <a:off x="4762500" y="2324100"/>
            <a:ext cx="1066800" cy="1295400"/>
          </a:xfrm>
          <a:prstGeom prst="bentUpArrow">
            <a:avLst>
              <a:gd name="adj1" fmla="val 25000"/>
              <a:gd name="adj2" fmla="val 22064"/>
              <a:gd name="adj3" fmla="val 25000"/>
            </a:avLst>
          </a:prstGeom>
          <a:solidFill>
            <a:srgbClr val="FF99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重新抛出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 bwMode="auto">
          <a:xfrm>
            <a:off x="1295400" y="1828800"/>
            <a:ext cx="3352800" cy="1143000"/>
          </a:xfrm>
          <a:prstGeom prst="rect">
            <a:avLst/>
          </a:prstGeom>
          <a:solidFill>
            <a:srgbClr val="99000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4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main</a:t>
            </a:r>
            <a:endParaRPr kumimoji="0" lang="zh-CN" altLang="en-US" sz="4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" name="爆炸形 1 9"/>
          <p:cNvSpPr/>
          <p:nvPr/>
        </p:nvSpPr>
        <p:spPr bwMode="auto">
          <a:xfrm>
            <a:off x="4343400" y="2057400"/>
            <a:ext cx="2667000" cy="1447800"/>
          </a:xfrm>
          <a:prstGeom prst="irregularSeal1">
            <a:avLst/>
          </a:prstGeom>
          <a:solidFill>
            <a:srgbClr val="FF99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24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Exception</a:t>
            </a: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直角上箭头 10"/>
          <p:cNvSpPr/>
          <p:nvPr/>
        </p:nvSpPr>
        <p:spPr bwMode="auto">
          <a:xfrm rot="16200000">
            <a:off x="4762500" y="1104900"/>
            <a:ext cx="1066800" cy="1295400"/>
          </a:xfrm>
          <a:prstGeom prst="bentUpArrow">
            <a:avLst>
              <a:gd name="adj1" fmla="val 25000"/>
              <a:gd name="adj2" fmla="val 22064"/>
              <a:gd name="adj3" fmla="val 25000"/>
            </a:avLst>
          </a:prstGeom>
          <a:solidFill>
            <a:srgbClr val="FF99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838200" y="1485340"/>
            <a:ext cx="7374135" cy="17912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public static void main(String[] args) 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2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throws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NotEnoughMoney {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BuyStuff();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若无人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catch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？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  <p:pic>
        <p:nvPicPr>
          <p:cNvPr id="5" name="图片 4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3733800"/>
            <a:ext cx="7331432" cy="22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教学内容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>
            <a:off x="2438400" y="2789237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700338" y="2209800"/>
            <a:ext cx="441178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ea typeface="宋体" charset="-122"/>
              </a:rPr>
              <a:t>异常处理（</a:t>
            </a:r>
            <a:r>
              <a:rPr lang="en-US" altLang="zh-CN" sz="32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Exception</a:t>
            </a:r>
            <a:r>
              <a:rPr lang="zh-CN" altLang="en-US" sz="32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）</a:t>
            </a:r>
            <a:endParaRPr lang="en-US" altLang="zh-CN" sz="3200" b="1">
              <a:ea typeface="宋体" charset="-122"/>
            </a:endParaRPr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1828800" y="2286000"/>
            <a:ext cx="608013" cy="533400"/>
            <a:chOff x="1152" y="1275"/>
            <a:chExt cx="383" cy="336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152" y="1275"/>
              <a:ext cx="383" cy="336"/>
              <a:chOff x="1110" y="2656"/>
              <a:chExt cx="1549" cy="1351"/>
            </a:xfrm>
          </p:grpSpPr>
          <p:sp>
            <p:nvSpPr>
              <p:cNvPr id="11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2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3" name="AutoShape 6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0" name="Text Box 13"/>
            <p:cNvSpPr txBox="1">
              <a:spLocks noChangeArrowheads="1"/>
            </p:cNvSpPr>
            <p:nvPr/>
          </p:nvSpPr>
          <p:spPr bwMode="gray">
            <a:xfrm>
              <a:off x="1235" y="1298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1</a:t>
              </a:r>
            </a:p>
          </p:txBody>
        </p:sp>
      </p:grp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2438400" y="3953175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700338" y="3352800"/>
            <a:ext cx="3363421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solidFill>
                  <a:srgbClr val="FF0000"/>
                </a:solidFill>
                <a:ea typeface="宋体" charset="-122"/>
              </a:rPr>
              <a:t>输入输出（</a:t>
            </a:r>
            <a:r>
              <a:rPr lang="en-US" altLang="zh-CN" sz="3200" b="1" smtClean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I/O</a:t>
            </a:r>
            <a:r>
              <a:rPr lang="zh-CN" altLang="en-US" sz="3200" b="1" smtClean="0">
                <a:solidFill>
                  <a:srgbClr val="FF0000"/>
                </a:solidFill>
                <a:ea typeface="宋体" charset="-122"/>
              </a:rPr>
              <a:t>） </a:t>
            </a:r>
            <a:endParaRPr lang="en-US" altLang="zh-CN" sz="3200" b="1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8" name="Group 46"/>
          <p:cNvGrpSpPr>
            <a:grpSpLocks/>
          </p:cNvGrpSpPr>
          <p:nvPr/>
        </p:nvGrpSpPr>
        <p:grpSpPr bwMode="auto">
          <a:xfrm>
            <a:off x="1828800" y="3452859"/>
            <a:ext cx="608013" cy="533400"/>
            <a:chOff x="1152" y="1851"/>
            <a:chExt cx="383" cy="336"/>
          </a:xfrm>
        </p:grpSpPr>
        <p:grpSp>
          <p:nvGrpSpPr>
            <p:cNvPr id="9" name="Group 7"/>
            <p:cNvGrpSpPr>
              <a:grpSpLocks/>
            </p:cNvGrpSpPr>
            <p:nvPr/>
          </p:nvGrpSpPr>
          <p:grpSpPr bwMode="auto">
            <a:xfrm>
              <a:off x="1152" y="1851"/>
              <a:ext cx="383" cy="336"/>
              <a:chOff x="3174" y="2656"/>
              <a:chExt cx="1549" cy="1351"/>
            </a:xfrm>
          </p:grpSpPr>
          <p:sp>
            <p:nvSpPr>
              <p:cNvPr id="19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0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1" name="AutoShape 10"/>
              <p:cNvSpPr>
                <a:spLocks noChangeArrowheads="1"/>
              </p:cNvSpPr>
              <p:nvPr/>
            </p:nvSpPr>
            <p:spPr bwMode="gray">
              <a:xfrm>
                <a:off x="3263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8" name="Text Box 16"/>
            <p:cNvSpPr txBox="1">
              <a:spLocks noChangeArrowheads="1"/>
            </p:cNvSpPr>
            <p:nvPr/>
          </p:nvSpPr>
          <p:spPr bwMode="gray">
            <a:xfrm>
              <a:off x="1235" y="187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2</a:t>
              </a:r>
            </a:p>
          </p:txBody>
        </p:sp>
      </p:grpSp>
      <p:sp>
        <p:nvSpPr>
          <p:cNvPr id="22" name="Line 11"/>
          <p:cNvSpPr>
            <a:spLocks noChangeShapeType="1"/>
          </p:cNvSpPr>
          <p:nvPr/>
        </p:nvSpPr>
        <p:spPr bwMode="auto">
          <a:xfrm>
            <a:off x="2438400" y="5227637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2700338" y="4648200"/>
            <a:ext cx="2537874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ea typeface="宋体" charset="-122"/>
              </a:rPr>
              <a:t>文件（</a:t>
            </a:r>
            <a:r>
              <a:rPr lang="en-US" altLang="zh-CN" sz="32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File</a:t>
            </a:r>
            <a:r>
              <a:rPr lang="zh-CN" altLang="en-US" sz="3200" b="1" smtClean="0">
                <a:ea typeface="宋体" charset="-122"/>
              </a:rPr>
              <a:t>）</a:t>
            </a:r>
            <a:endParaRPr lang="en-US" altLang="zh-CN" sz="3200" b="1">
              <a:ea typeface="宋体" charset="-122"/>
            </a:endParaRPr>
          </a:p>
        </p:txBody>
      </p:sp>
      <p:grpSp>
        <p:nvGrpSpPr>
          <p:cNvPr id="16" name="Group 45"/>
          <p:cNvGrpSpPr>
            <a:grpSpLocks/>
          </p:cNvGrpSpPr>
          <p:nvPr/>
        </p:nvGrpSpPr>
        <p:grpSpPr bwMode="auto">
          <a:xfrm>
            <a:off x="1828800" y="4724400"/>
            <a:ext cx="608013" cy="533400"/>
            <a:chOff x="1152" y="1275"/>
            <a:chExt cx="383" cy="336"/>
          </a:xfrm>
        </p:grpSpPr>
        <p:grpSp>
          <p:nvGrpSpPr>
            <p:cNvPr id="17" name="Group 3"/>
            <p:cNvGrpSpPr>
              <a:grpSpLocks/>
            </p:cNvGrpSpPr>
            <p:nvPr/>
          </p:nvGrpSpPr>
          <p:grpSpPr bwMode="auto">
            <a:xfrm>
              <a:off x="1152" y="1275"/>
              <a:ext cx="383" cy="336"/>
              <a:chOff x="1110" y="2656"/>
              <a:chExt cx="1549" cy="1351"/>
            </a:xfrm>
          </p:grpSpPr>
          <p:sp>
            <p:nvSpPr>
              <p:cNvPr id="27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8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9" name="AutoShape 6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26" name="Text Box 13"/>
            <p:cNvSpPr txBox="1">
              <a:spLocks noChangeArrowheads="1"/>
            </p:cNvSpPr>
            <p:nvPr/>
          </p:nvSpPr>
          <p:spPr bwMode="gray">
            <a:xfrm>
              <a:off x="1235" y="1298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 smtClean="0">
                  <a:solidFill>
                    <a:schemeClr val="bg1"/>
                  </a:solidFill>
                  <a:ea typeface="宋体" charset="-122"/>
                </a:rPr>
                <a:t>3</a:t>
              </a:r>
              <a:endParaRPr lang="en-US" altLang="zh-CN" sz="2400" b="1">
                <a:solidFill>
                  <a:schemeClr val="bg1"/>
                </a:solidFill>
                <a:ea typeface="宋体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、输入输出（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I/O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  <p:pic>
        <p:nvPicPr>
          <p:cNvPr id="6" name="Picture 7" descr="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6488" y="1752600"/>
            <a:ext cx="693102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9"/>
          <p:cNvSpPr>
            <a:spLocks noChangeShapeType="1"/>
          </p:cNvSpPr>
          <p:nvPr/>
        </p:nvSpPr>
        <p:spPr bwMode="auto">
          <a:xfrm flipV="1">
            <a:off x="1582738" y="3757613"/>
            <a:ext cx="1058862" cy="1597025"/>
          </a:xfrm>
          <a:prstGeom prst="line">
            <a:avLst/>
          </a:prstGeom>
          <a:noFill/>
          <a:ln w="349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771525" y="5253038"/>
            <a:ext cx="1612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核心部件</a:t>
            </a: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 flipH="1" flipV="1">
            <a:off x="6477000" y="3200400"/>
            <a:ext cx="376238" cy="2159000"/>
          </a:xfrm>
          <a:prstGeom prst="line">
            <a:avLst/>
          </a:prstGeom>
          <a:noFill/>
          <a:ln w="34925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6224588" y="5284788"/>
            <a:ext cx="14112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I/O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设备</a:t>
            </a:r>
          </a:p>
        </p:txBody>
      </p:sp>
      <p:grpSp>
        <p:nvGrpSpPr>
          <p:cNvPr id="11" name="Group 56"/>
          <p:cNvGrpSpPr>
            <a:grpSpLocks/>
          </p:cNvGrpSpPr>
          <p:nvPr/>
        </p:nvGrpSpPr>
        <p:grpSpPr bwMode="auto">
          <a:xfrm>
            <a:off x="2133600" y="2057400"/>
            <a:ext cx="3575050" cy="3810000"/>
            <a:chOff x="1344" y="1488"/>
            <a:chExt cx="2252" cy="2400"/>
          </a:xfrm>
        </p:grpSpPr>
        <p:sp>
          <p:nvSpPr>
            <p:cNvPr id="12" name="AutoShape 13"/>
            <p:cNvSpPr>
              <a:spLocks noChangeArrowheads="1"/>
            </p:cNvSpPr>
            <p:nvPr/>
          </p:nvSpPr>
          <p:spPr bwMode="auto">
            <a:xfrm>
              <a:off x="2972" y="2208"/>
              <a:ext cx="288" cy="96"/>
            </a:xfrm>
            <a:prstGeom prst="leftArrow">
              <a:avLst>
                <a:gd name="adj1" fmla="val 50000"/>
                <a:gd name="adj2" fmla="val 75000"/>
              </a:avLst>
            </a:prstGeom>
            <a:noFill/>
            <a:ln w="50800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" name="AutoShape 14"/>
            <p:cNvSpPr>
              <a:spLocks noChangeArrowheads="1"/>
            </p:cNvSpPr>
            <p:nvPr/>
          </p:nvSpPr>
          <p:spPr bwMode="auto">
            <a:xfrm>
              <a:off x="2972" y="1680"/>
              <a:ext cx="506" cy="96"/>
            </a:xfrm>
            <a:prstGeom prst="rightArrow">
              <a:avLst>
                <a:gd name="adj1" fmla="val 50000"/>
                <a:gd name="adj2" fmla="val 131771"/>
              </a:avLst>
            </a:prstGeom>
            <a:noFill/>
            <a:ln w="50800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4" name="AutoShape 15"/>
            <p:cNvSpPr>
              <a:spLocks noChangeArrowheads="1"/>
            </p:cNvSpPr>
            <p:nvPr/>
          </p:nvSpPr>
          <p:spPr bwMode="auto">
            <a:xfrm>
              <a:off x="1436" y="1968"/>
              <a:ext cx="240" cy="96"/>
            </a:xfrm>
            <a:prstGeom prst="leftRightArrow">
              <a:avLst>
                <a:gd name="adj1" fmla="val 50000"/>
                <a:gd name="adj2" fmla="val 50000"/>
              </a:avLst>
            </a:prstGeom>
            <a:noFill/>
            <a:ln w="50800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5" name="Text Box 17"/>
            <p:cNvSpPr txBox="1">
              <a:spLocks noChangeArrowheads="1"/>
            </p:cNvSpPr>
            <p:nvPr/>
          </p:nvSpPr>
          <p:spPr bwMode="auto">
            <a:xfrm>
              <a:off x="2924" y="1488"/>
              <a:ext cx="569" cy="233"/>
            </a:xfrm>
            <a:prstGeom prst="rect">
              <a:avLst/>
            </a:prstGeom>
            <a:noFill/>
            <a:ln w="508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1800" b="1">
                  <a:solidFill>
                    <a:schemeClr val="tx2"/>
                  </a:solidFill>
                  <a:ea typeface="宋体" charset="-122"/>
                </a:rPr>
                <a:t>output</a:t>
              </a:r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1344" y="1689"/>
              <a:ext cx="310" cy="233"/>
            </a:xfrm>
            <a:prstGeom prst="rect">
              <a:avLst/>
            </a:prstGeom>
            <a:noFill/>
            <a:ln w="508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1800" b="1">
                  <a:solidFill>
                    <a:schemeClr val="tx2"/>
                  </a:solidFill>
                  <a:ea typeface="宋体" charset="-122"/>
                </a:rPr>
                <a:t>I/O</a:t>
              </a:r>
            </a:p>
          </p:txBody>
        </p:sp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2045" y="3600"/>
              <a:ext cx="15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buNone/>
              </a:pPr>
              <a:r>
                <a:rPr kumimoji="1" lang="en-US" altLang="zh-CN" sz="2400" b="1">
                  <a:solidFill>
                    <a:srgbClr val="C20500"/>
                  </a:solidFill>
                  <a:latin typeface="Times New Roman" pitchFamily="18" charset="0"/>
                  <a:ea typeface="宋体" charset="-122"/>
                </a:rPr>
                <a:t>I/O</a:t>
              </a:r>
              <a:r>
                <a:rPr kumimoji="1" lang="zh-CN" altLang="en-US" sz="2400" b="1">
                  <a:solidFill>
                    <a:srgbClr val="C20500"/>
                  </a:solidFill>
                  <a:latin typeface="Times New Roman" pitchFamily="18" charset="0"/>
                  <a:ea typeface="宋体" charset="-122"/>
                </a:rPr>
                <a:t>：相对于内存</a:t>
              </a:r>
            </a:p>
          </p:txBody>
        </p:sp>
        <p:sp>
          <p:nvSpPr>
            <p:cNvPr id="19" name="AutoShape 20"/>
            <p:cNvSpPr>
              <a:spLocks noChangeArrowheads="1"/>
            </p:cNvSpPr>
            <p:nvPr/>
          </p:nvSpPr>
          <p:spPr bwMode="auto">
            <a:xfrm>
              <a:off x="2972" y="2208"/>
              <a:ext cx="288" cy="96"/>
            </a:xfrm>
            <a:prstGeom prst="leftArrow">
              <a:avLst>
                <a:gd name="adj1" fmla="val 50000"/>
                <a:gd name="adj2" fmla="val 75000"/>
              </a:avLst>
            </a:prstGeom>
            <a:noFill/>
            <a:ln w="50800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20" name="AutoShape 21"/>
            <p:cNvSpPr>
              <a:spLocks noChangeArrowheads="1"/>
            </p:cNvSpPr>
            <p:nvPr/>
          </p:nvSpPr>
          <p:spPr bwMode="auto">
            <a:xfrm>
              <a:off x="1436" y="1968"/>
              <a:ext cx="240" cy="96"/>
            </a:xfrm>
            <a:prstGeom prst="leftRightArrow">
              <a:avLst>
                <a:gd name="adj1" fmla="val 50000"/>
                <a:gd name="adj2" fmla="val 50000"/>
              </a:avLst>
            </a:prstGeom>
            <a:noFill/>
            <a:ln w="50800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grpSp>
          <p:nvGrpSpPr>
            <p:cNvPr id="22" name="Group 33"/>
            <p:cNvGrpSpPr>
              <a:grpSpLocks/>
            </p:cNvGrpSpPr>
            <p:nvPr/>
          </p:nvGrpSpPr>
          <p:grpSpPr bwMode="auto">
            <a:xfrm>
              <a:off x="2967" y="2208"/>
              <a:ext cx="472" cy="281"/>
              <a:chOff x="2971" y="2208"/>
              <a:chExt cx="472" cy="281"/>
            </a:xfrm>
          </p:grpSpPr>
          <p:sp>
            <p:nvSpPr>
              <p:cNvPr id="30" name="Text Box 16"/>
              <p:cNvSpPr txBox="1">
                <a:spLocks noChangeArrowheads="1"/>
              </p:cNvSpPr>
              <p:nvPr/>
            </p:nvSpPr>
            <p:spPr bwMode="auto">
              <a:xfrm>
                <a:off x="2971" y="2256"/>
                <a:ext cx="472" cy="233"/>
              </a:xfrm>
              <a:prstGeom prst="rect">
                <a:avLst/>
              </a:prstGeom>
              <a:noFill/>
              <a:ln w="508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:r>
                  <a:rPr lang="en-US" altLang="zh-CN" sz="1800" b="1">
                    <a:solidFill>
                      <a:schemeClr val="tx2"/>
                    </a:solidFill>
                    <a:ea typeface="宋体" charset="-122"/>
                  </a:rPr>
                  <a:t>input</a:t>
                </a:r>
              </a:p>
            </p:txBody>
          </p:sp>
          <p:sp>
            <p:nvSpPr>
              <p:cNvPr id="31" name="AutoShape 23"/>
              <p:cNvSpPr>
                <a:spLocks noChangeArrowheads="1"/>
              </p:cNvSpPr>
              <p:nvPr/>
            </p:nvSpPr>
            <p:spPr bwMode="auto">
              <a:xfrm>
                <a:off x="2976" y="2208"/>
                <a:ext cx="288" cy="96"/>
              </a:xfrm>
              <a:prstGeom prst="leftArrow">
                <a:avLst>
                  <a:gd name="adj1" fmla="val 50000"/>
                  <a:gd name="adj2" fmla="val 75000"/>
                </a:avLst>
              </a:prstGeom>
              <a:noFill/>
              <a:ln w="50800">
                <a:solidFill>
                  <a:srgbClr val="FF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</p:grpSp>
        <p:sp>
          <p:nvSpPr>
            <p:cNvPr id="23" name="AutoShape 24"/>
            <p:cNvSpPr>
              <a:spLocks noChangeArrowheads="1"/>
            </p:cNvSpPr>
            <p:nvPr/>
          </p:nvSpPr>
          <p:spPr bwMode="auto">
            <a:xfrm>
              <a:off x="1436" y="1968"/>
              <a:ext cx="240" cy="96"/>
            </a:xfrm>
            <a:prstGeom prst="leftRightArrow">
              <a:avLst>
                <a:gd name="adj1" fmla="val 50000"/>
                <a:gd name="adj2" fmla="val 50000"/>
              </a:avLst>
            </a:prstGeom>
            <a:noFill/>
            <a:ln w="50800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29" name="AutoShape 26"/>
            <p:cNvSpPr>
              <a:spLocks noChangeArrowheads="1"/>
            </p:cNvSpPr>
            <p:nvPr/>
          </p:nvSpPr>
          <p:spPr bwMode="auto">
            <a:xfrm>
              <a:off x="1436" y="1968"/>
              <a:ext cx="240" cy="96"/>
            </a:xfrm>
            <a:prstGeom prst="leftRightArrow">
              <a:avLst>
                <a:gd name="adj1" fmla="val 50000"/>
                <a:gd name="adj2" fmla="val 50000"/>
              </a:avLst>
            </a:prstGeom>
            <a:noFill/>
            <a:ln w="50800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26" name="AutoShape 28"/>
            <p:cNvSpPr>
              <a:spLocks noChangeArrowheads="1"/>
            </p:cNvSpPr>
            <p:nvPr/>
          </p:nvSpPr>
          <p:spPr bwMode="auto">
            <a:xfrm>
              <a:off x="2972" y="1680"/>
              <a:ext cx="506" cy="96"/>
            </a:xfrm>
            <a:prstGeom prst="rightArrow">
              <a:avLst>
                <a:gd name="adj1" fmla="val 50000"/>
                <a:gd name="adj2" fmla="val 131771"/>
              </a:avLst>
            </a:prstGeom>
            <a:noFill/>
            <a:ln w="50800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输入输出设备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  <p:pic>
        <p:nvPicPr>
          <p:cNvPr id="24" name="图片 23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3798" y="1981200"/>
            <a:ext cx="8156802" cy="14478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81000" y="144780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2800" b="1" smtClean="0">
                <a:latin typeface="宋体" pitchFamily="2" charset="-122"/>
                <a:ea typeface="宋体" pitchFamily="2" charset="-122"/>
              </a:rPr>
              <a:t>输入设备：</a:t>
            </a:r>
            <a:endParaRPr lang="zh-CN" altLang="en-US" sz="28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1000" y="3581400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2800" b="1" smtClean="0">
                <a:latin typeface="宋体" pitchFamily="2" charset="-122"/>
                <a:ea typeface="宋体" pitchFamily="2" charset="-122"/>
              </a:rPr>
              <a:t>输出设备：</a:t>
            </a:r>
            <a:endParaRPr lang="zh-CN" altLang="en-US" sz="2800" b="1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28" name="图片 27" descr="无标题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4191000"/>
            <a:ext cx="8130048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家庭的输入输出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  <p:pic>
        <p:nvPicPr>
          <p:cNvPr id="24" name="图片 23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1981200"/>
            <a:ext cx="4648200" cy="3402482"/>
          </a:xfrm>
          <a:prstGeom prst="rect">
            <a:avLst/>
          </a:prstGeom>
        </p:spPr>
      </p:pic>
      <p:pic>
        <p:nvPicPr>
          <p:cNvPr id="25" name="图片 24" descr="无标题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53000" y="1181100"/>
            <a:ext cx="3724275" cy="2857500"/>
          </a:xfrm>
          <a:prstGeom prst="rect">
            <a:avLst/>
          </a:prstGeom>
        </p:spPr>
      </p:pic>
      <p:pic>
        <p:nvPicPr>
          <p:cNvPr id="27" name="图片 26" descr="无标题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29200" y="4114800"/>
            <a:ext cx="3524250" cy="26170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输入输出流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  <p:pic>
        <p:nvPicPr>
          <p:cNvPr id="9" name="图片 8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2667000"/>
            <a:ext cx="1953342" cy="1297577"/>
          </a:xfrm>
          <a:prstGeom prst="rect">
            <a:avLst/>
          </a:prstGeom>
        </p:spPr>
      </p:pic>
      <p:sp>
        <p:nvSpPr>
          <p:cNvPr id="8" name="圆柱形 7"/>
          <p:cNvSpPr/>
          <p:nvPr/>
        </p:nvSpPr>
        <p:spPr bwMode="auto">
          <a:xfrm rot="5400000">
            <a:off x="3886200" y="1064623"/>
            <a:ext cx="457200" cy="3505200"/>
          </a:xfrm>
          <a:prstGeom prst="can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10" name="图片 9" descr="无标题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24600" y="2286000"/>
            <a:ext cx="2514600" cy="1676400"/>
          </a:xfrm>
          <a:prstGeom prst="rect">
            <a:avLst/>
          </a:prstGeom>
        </p:spPr>
      </p:pic>
      <p:cxnSp>
        <p:nvCxnSpPr>
          <p:cNvPr id="12" name="直接箭头连接符 11"/>
          <p:cNvCxnSpPr/>
          <p:nvPr/>
        </p:nvCxnSpPr>
        <p:spPr bwMode="auto">
          <a:xfrm>
            <a:off x="5943600" y="2819400"/>
            <a:ext cx="914400" cy="5334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直接箭头连接符 13"/>
          <p:cNvCxnSpPr>
            <a:endCxn id="8" idx="3"/>
          </p:cNvCxnSpPr>
          <p:nvPr/>
        </p:nvCxnSpPr>
        <p:spPr bwMode="auto">
          <a:xfrm flipV="1">
            <a:off x="1780458" y="2817223"/>
            <a:ext cx="581742" cy="30697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3581400" y="2590800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2400" b="1" smtClean="0"/>
              <a:t>数据流</a:t>
            </a:r>
            <a:endParaRPr lang="zh-CN" altLang="en-US" sz="2400" b="1"/>
          </a:p>
        </p:txBody>
      </p:sp>
      <p:sp>
        <p:nvSpPr>
          <p:cNvPr id="11" name="TextBox 10"/>
          <p:cNvSpPr txBox="1"/>
          <p:nvPr/>
        </p:nvSpPr>
        <p:spPr>
          <a:xfrm>
            <a:off x="3276600" y="4343400"/>
            <a:ext cx="1835759" cy="1175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3200" smtClean="0"/>
              <a:t> </a:t>
            </a:r>
            <a:r>
              <a:rPr lang="zh-CN" altLang="en-US" sz="3200" smtClean="0"/>
              <a:t>字节流</a:t>
            </a:r>
            <a:endParaRPr lang="en-US" altLang="zh-CN" sz="3200" smtClean="0"/>
          </a:p>
          <a:p>
            <a:pPr>
              <a:buFont typeface="Wingdings" pitchFamily="2" charset="2"/>
              <a:buChar char="l"/>
            </a:pPr>
            <a:r>
              <a:rPr lang="en-US" altLang="zh-CN" sz="3200" smtClean="0"/>
              <a:t> </a:t>
            </a:r>
            <a:r>
              <a:rPr lang="zh-CN" altLang="en-US" sz="3200" smtClean="0"/>
              <a:t>字符流</a:t>
            </a: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smtClean="0"/>
              <a:t>、为何异常处理？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5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533400" y="1447800"/>
            <a:ext cx="5334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lvl="0" indent="-450850"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lang="en-US" altLang="zh-CN" sz="3600" b="1" ker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ARIANE 5 </a:t>
            </a:r>
            <a:r>
              <a:rPr lang="zh-CN" altLang="en-US" sz="3600" b="1" ker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火箭</a:t>
            </a:r>
            <a:endParaRPr kumimoji="0" lang="en-US" altLang="zh-CN" sz="36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en-US" altLang="zh-CN" sz="2800" b="1" ker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1996</a:t>
            </a:r>
            <a:r>
              <a:rPr lang="zh-CN" altLang="en-US" sz="2800" b="1" ker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年</a:t>
            </a:r>
            <a:r>
              <a:rPr lang="en-US" altLang="zh-CN" sz="2800" b="1" ker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2800" b="1" ker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月</a:t>
            </a:r>
            <a:r>
              <a:rPr lang="en-US" altLang="zh-CN" sz="2800" b="1" ker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800" b="1" ker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日，</a:t>
            </a:r>
            <a:r>
              <a:rPr lang="en-US" altLang="zh-CN" sz="2800" b="1" ker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Ariane 5</a:t>
            </a:r>
            <a:r>
              <a:rPr lang="zh-CN" altLang="en-US" sz="2800" b="1" kern="0">
                <a:latin typeface="楷体" pitchFamily="49" charset="-122"/>
                <a:ea typeface="楷体_GB2312" pitchFamily="49" charset="-122"/>
              </a:rPr>
              <a:t>火箭在发射</a:t>
            </a:r>
            <a:r>
              <a:rPr lang="en-US" altLang="zh-CN" sz="2800" b="1" ker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37</a:t>
            </a:r>
            <a:r>
              <a:rPr lang="zh-CN" altLang="en-US" sz="2800" b="1" kern="0">
                <a:latin typeface="楷体" pitchFamily="49" charset="-122"/>
                <a:ea typeface="楷体_GB2312" pitchFamily="49" charset="-122"/>
              </a:rPr>
              <a:t>秒之后偏离其飞行路径并突然发生爆炸， 当时火箭上载有价值</a:t>
            </a:r>
            <a:r>
              <a:rPr lang="en-US" altLang="zh-CN" sz="2800" b="1" kern="0">
                <a:latin typeface="楷体" pitchFamily="49" charset="-122"/>
                <a:ea typeface="楷体_GB2312" pitchFamily="49" charset="-122"/>
              </a:rPr>
              <a:t>5</a:t>
            </a:r>
            <a:r>
              <a:rPr lang="zh-CN" altLang="en-US" sz="2800" b="1" kern="0">
                <a:latin typeface="楷体" pitchFamily="49" charset="-122"/>
                <a:ea typeface="楷体_GB2312" pitchFamily="49" charset="-122"/>
              </a:rPr>
              <a:t>亿美元的通信卫星</a:t>
            </a:r>
            <a:r>
              <a:rPr lang="zh-CN" altLang="en-US" sz="2800" b="1" kern="0" smtClean="0">
                <a:latin typeface="楷体" pitchFamily="49" charset="-122"/>
                <a:ea typeface="楷体_GB2312" pitchFamily="49" charset="-122"/>
              </a:rPr>
              <a:t>。</a:t>
            </a:r>
            <a:endParaRPr lang="en-US" altLang="zh-CN" sz="2800" b="1" kern="0" smtClean="0">
              <a:latin typeface="楷体" pitchFamily="49" charset="-122"/>
              <a:ea typeface="楷体_GB2312" pitchFamily="49" charset="-122"/>
            </a:endParaRP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zh-CN" altLang="en-US" sz="2800" b="1" kern="0">
                <a:latin typeface="楷体" pitchFamily="49" charset="-122"/>
                <a:ea typeface="楷体_GB2312" pitchFamily="49" charset="-122"/>
              </a:rPr>
              <a:t>原因：程序中试图将</a:t>
            </a:r>
            <a:r>
              <a:rPr lang="en-US" altLang="zh-CN" sz="2800" b="1" kern="0">
                <a:latin typeface="楷体" pitchFamily="49" charset="-122"/>
                <a:ea typeface="楷体_GB2312" pitchFamily="49" charset="-122"/>
              </a:rPr>
              <a:t>64</a:t>
            </a:r>
            <a:r>
              <a:rPr lang="zh-CN" altLang="en-US" sz="2800" b="1" kern="0">
                <a:latin typeface="楷体" pitchFamily="49" charset="-122"/>
                <a:ea typeface="楷体_GB2312" pitchFamily="49" charset="-122"/>
              </a:rPr>
              <a:t>位浮点数转换成</a:t>
            </a:r>
            <a:r>
              <a:rPr lang="en-US" altLang="zh-CN" sz="2800" b="1" kern="0">
                <a:latin typeface="楷体" pitchFamily="49" charset="-122"/>
                <a:ea typeface="楷体_GB2312" pitchFamily="49" charset="-122"/>
              </a:rPr>
              <a:t>16</a:t>
            </a:r>
            <a:r>
              <a:rPr lang="zh-CN" altLang="en-US" sz="2800" b="1" kern="0">
                <a:latin typeface="楷体" pitchFamily="49" charset="-122"/>
                <a:ea typeface="楷体_GB2312" pitchFamily="49" charset="-122"/>
              </a:rPr>
              <a:t>位整数时产生</a:t>
            </a:r>
            <a:r>
              <a:rPr lang="zh-CN" altLang="en-US" sz="2800" b="1" kern="0" smtClean="0">
                <a:latin typeface="楷体" pitchFamily="49" charset="-122"/>
                <a:ea typeface="楷体_GB2312" pitchFamily="49" charset="-122"/>
              </a:rPr>
              <a:t>溢出。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_GB2312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848196"/>
            <a:ext cx="2743200" cy="379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29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r>
              <a:rPr lang="zh-CN" altLang="en-US" smtClean="0"/>
              <a:t>、字节流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  <p:sp>
        <p:nvSpPr>
          <p:cNvPr id="5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85800" y="1524000"/>
            <a:ext cx="7696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lvl="0" indent="-450850"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lang="zh-CN" altLang="en-US" sz="36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字节（</a:t>
            </a:r>
            <a:r>
              <a:rPr lang="en-US" altLang="zh-CN" sz="36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byte</a:t>
            </a:r>
            <a:r>
              <a:rPr lang="zh-CN" altLang="en-US" sz="36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）流</a:t>
            </a:r>
            <a:endParaRPr kumimoji="0" lang="en-US" altLang="zh-CN" sz="36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zh-CN" altLang="en-US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计算机采用二进制，最小信息单位为位（</a:t>
            </a:r>
            <a:r>
              <a:rPr lang="en-US" altLang="zh-CN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bit</a:t>
            </a:r>
            <a:r>
              <a:rPr lang="zh-CN" altLang="en-US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），数据的最小单位一般为字节（</a:t>
            </a:r>
            <a:r>
              <a:rPr lang="en-US" altLang="zh-CN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byte</a:t>
            </a:r>
            <a:r>
              <a:rPr lang="zh-CN" altLang="en-US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），即</a:t>
            </a:r>
            <a:r>
              <a:rPr lang="en-US" altLang="zh-CN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8</a:t>
            </a:r>
            <a:r>
              <a:rPr lang="zh-CN" altLang="en-US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个</a:t>
            </a:r>
            <a:r>
              <a:rPr lang="en-US" altLang="zh-CN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bit</a:t>
            </a:r>
            <a:r>
              <a:rPr lang="zh-CN" altLang="en-US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。</a:t>
            </a:r>
            <a:endParaRPr lang="en-US" altLang="zh-CN" sz="3200" b="1" kern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itchFamily="18" charset="0"/>
              </a:rPr>
              <a:t>二进制数据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：图片、声音、文件等</a:t>
            </a:r>
            <a:r>
              <a:rPr lang="zh-CN" altLang="en-US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，绝大多数数据均以二进制形式存储。</a:t>
            </a: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29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685800"/>
          </a:xfrm>
        </p:spPr>
        <p:txBody>
          <a:bodyPr/>
          <a:lstStyle/>
          <a:p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数据的存储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" name="Group 236"/>
          <p:cNvGraphicFramePr>
            <a:graphicFrameLocks noGrp="1"/>
          </p:cNvGraphicFramePr>
          <p:nvPr/>
        </p:nvGraphicFramePr>
        <p:xfrm>
          <a:off x="3505200" y="1981200"/>
          <a:ext cx="4953008" cy="381000"/>
        </p:xfrm>
        <a:graphic>
          <a:graphicData uri="http://schemas.openxmlformats.org/drawingml/2006/table">
            <a:tbl>
              <a:tblPr/>
              <a:tblGrid>
                <a:gridCol w="309563"/>
                <a:gridCol w="309563"/>
                <a:gridCol w="309563"/>
                <a:gridCol w="309563"/>
                <a:gridCol w="309563"/>
                <a:gridCol w="309563"/>
                <a:gridCol w="309563"/>
                <a:gridCol w="309563"/>
                <a:gridCol w="309563"/>
                <a:gridCol w="309563"/>
                <a:gridCol w="309563"/>
                <a:gridCol w="309563"/>
                <a:gridCol w="309563"/>
                <a:gridCol w="309563"/>
                <a:gridCol w="309563"/>
                <a:gridCol w="309563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658620" y="1905000"/>
            <a:ext cx="708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3200" b="1" smtClean="0">
                <a:latin typeface="Times New Roman" pitchFamily="18" charset="0"/>
                <a:cs typeface="Times New Roman" pitchFamily="18" charset="0"/>
              </a:rPr>
              <a:t>'A'</a:t>
            </a:r>
            <a:endParaRPr lang="zh-CN" altLang="en-US" sz="32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89"/>
          <p:cNvSpPr>
            <a:spLocks noChangeArrowheads="1"/>
          </p:cNvSpPr>
          <p:nvPr/>
        </p:nvSpPr>
        <p:spPr bwMode="auto">
          <a:xfrm>
            <a:off x="1506220" y="3124200"/>
            <a:ext cx="131318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zh-CN" altLang="en-US" sz="3200" b="1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kumimoji="1" lang="en-US" altLang="zh-CN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32766</a:t>
            </a:r>
          </a:p>
        </p:txBody>
      </p:sp>
      <p:graphicFrame>
        <p:nvGraphicFramePr>
          <p:cNvPr id="16" name="Group 308"/>
          <p:cNvGraphicFramePr>
            <a:graphicFrameLocks noGrp="1"/>
          </p:cNvGraphicFramePr>
          <p:nvPr/>
        </p:nvGraphicFramePr>
        <p:xfrm>
          <a:off x="3505206" y="3200400"/>
          <a:ext cx="4953004" cy="381000"/>
        </p:xfrm>
        <a:graphic>
          <a:graphicData uri="http://schemas.openxmlformats.org/drawingml/2006/table">
            <a:tbl>
              <a:tblPr/>
              <a:tblGrid>
                <a:gridCol w="309559"/>
                <a:gridCol w="309563"/>
                <a:gridCol w="309563"/>
                <a:gridCol w="309563"/>
                <a:gridCol w="309563"/>
                <a:gridCol w="309563"/>
                <a:gridCol w="309563"/>
                <a:gridCol w="309563"/>
                <a:gridCol w="309563"/>
                <a:gridCol w="309563"/>
                <a:gridCol w="309563"/>
                <a:gridCol w="309563"/>
                <a:gridCol w="309563"/>
                <a:gridCol w="309563"/>
                <a:gridCol w="309563"/>
                <a:gridCol w="309563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Rectangle 189"/>
          <p:cNvSpPr>
            <a:spLocks noChangeArrowheads="1"/>
          </p:cNvSpPr>
          <p:nvPr/>
        </p:nvSpPr>
        <p:spPr bwMode="auto">
          <a:xfrm>
            <a:off x="1582420" y="4038600"/>
            <a:ext cx="69762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3200" b="1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6.5</a:t>
            </a:r>
            <a:endParaRPr kumimoji="1" lang="en-US" altLang="zh-CN" sz="3200" b="1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graphicFrame>
        <p:nvGraphicFramePr>
          <p:cNvPr id="19" name="Group 308"/>
          <p:cNvGraphicFramePr>
            <a:graphicFrameLocks noGrp="1"/>
          </p:cNvGraphicFramePr>
          <p:nvPr/>
        </p:nvGraphicFramePr>
        <p:xfrm>
          <a:off x="228600" y="4876800"/>
          <a:ext cx="8458208" cy="381000"/>
        </p:xfrm>
        <a:graphic>
          <a:graphicData uri="http://schemas.openxmlformats.org/drawingml/2006/table">
            <a:tbl>
              <a:tblPr/>
              <a:tblGrid>
                <a:gridCol w="264319"/>
                <a:gridCol w="264319"/>
                <a:gridCol w="264319"/>
                <a:gridCol w="264319"/>
                <a:gridCol w="264319"/>
                <a:gridCol w="264319"/>
                <a:gridCol w="264319"/>
                <a:gridCol w="264319"/>
                <a:gridCol w="264319"/>
                <a:gridCol w="264319"/>
                <a:gridCol w="264319"/>
                <a:gridCol w="264319"/>
                <a:gridCol w="264319"/>
                <a:gridCol w="264319"/>
                <a:gridCol w="264319"/>
                <a:gridCol w="264319"/>
                <a:gridCol w="264319"/>
                <a:gridCol w="264319"/>
                <a:gridCol w="264319"/>
                <a:gridCol w="264319"/>
                <a:gridCol w="264319"/>
                <a:gridCol w="264319"/>
                <a:gridCol w="264319"/>
                <a:gridCol w="264319"/>
                <a:gridCol w="264319"/>
                <a:gridCol w="264319"/>
                <a:gridCol w="264319"/>
                <a:gridCol w="264319"/>
                <a:gridCol w="264319"/>
                <a:gridCol w="264319"/>
                <a:gridCol w="264319"/>
                <a:gridCol w="264319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685800"/>
          </a:xfrm>
        </p:spPr>
        <p:txBody>
          <a:bodyPr/>
          <a:lstStyle/>
          <a:p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图片的存储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图片 9" descr="未命名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1219200"/>
            <a:ext cx="3961320" cy="5334000"/>
          </a:xfrm>
          <a:prstGeom prst="rect">
            <a:avLst/>
          </a:prstGeom>
        </p:spPr>
      </p:pic>
      <p:sp>
        <p:nvSpPr>
          <p:cNvPr id="12" name="Rectangle 189"/>
          <p:cNvSpPr>
            <a:spLocks noChangeArrowheads="1"/>
          </p:cNvSpPr>
          <p:nvPr/>
        </p:nvSpPr>
        <p:spPr bwMode="auto">
          <a:xfrm>
            <a:off x="5257800" y="1219200"/>
            <a:ext cx="35814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zh-CN" altLang="en-US" sz="3200" b="1" smtClean="0">
                <a:latin typeface="Times New Roman" pitchFamily="18" charset="0"/>
                <a:ea typeface="宋体" charset="-122"/>
              </a:rPr>
              <a:t>若一幅</a:t>
            </a:r>
            <a:r>
              <a:rPr kumimoji="1" lang="en-US" altLang="zh-CN" sz="3200" b="1" smtClean="0">
                <a:latin typeface="Times New Roman" pitchFamily="18" charset="0"/>
                <a:ea typeface="宋体" charset="-122"/>
              </a:rPr>
              <a:t>BMP</a:t>
            </a:r>
            <a:r>
              <a:rPr kumimoji="1" lang="zh-CN" altLang="en-US" sz="3200" b="1" smtClean="0">
                <a:latin typeface="Times New Roman" pitchFamily="18" charset="0"/>
                <a:ea typeface="宋体" charset="-122"/>
              </a:rPr>
              <a:t>图片分辨率为</a:t>
            </a:r>
            <a:r>
              <a:rPr kumimoji="1" lang="en-US" altLang="zh-CN" sz="3200" b="1" smtClean="0">
                <a:latin typeface="Times New Roman" pitchFamily="18" charset="0"/>
                <a:ea typeface="宋体" charset="-122"/>
              </a:rPr>
              <a:t>1024*768</a:t>
            </a:r>
            <a:r>
              <a:rPr kumimoji="1" lang="zh-CN" altLang="en-US" sz="3200" b="1" smtClean="0">
                <a:latin typeface="Times New Roman" pitchFamily="18" charset="0"/>
                <a:ea typeface="宋体" charset="-122"/>
              </a:rPr>
              <a:t>，每个像素为</a:t>
            </a:r>
            <a:r>
              <a:rPr kumimoji="1" lang="en-US" altLang="zh-CN" sz="3200" b="1" smtClean="0">
                <a:latin typeface="Times New Roman" pitchFamily="18" charset="0"/>
                <a:ea typeface="宋体" charset="-122"/>
              </a:rPr>
              <a:t>24</a:t>
            </a:r>
            <a:r>
              <a:rPr kumimoji="1" lang="zh-CN" altLang="en-US" sz="3200" b="1" smtClean="0">
                <a:latin typeface="Times New Roman" pitchFamily="18" charset="0"/>
                <a:ea typeface="宋体" charset="-122"/>
              </a:rPr>
              <a:t>位真彩，则该图片的大小为：</a:t>
            </a:r>
            <a:endParaRPr kumimoji="1" lang="en-US" altLang="zh-CN" sz="3200" b="1" smtClean="0">
              <a:latin typeface="Times New Roman" pitchFamily="18" charset="0"/>
              <a:ea typeface="宋体" charset="-122"/>
            </a:endParaRPr>
          </a:p>
          <a:p>
            <a:pPr>
              <a:spcBef>
                <a:spcPct val="50000"/>
              </a:spcBef>
              <a:buNone/>
            </a:pPr>
            <a:r>
              <a:rPr kumimoji="1" lang="en-US" altLang="zh-CN" sz="3200" b="1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  1024*768*3</a:t>
            </a:r>
            <a:r>
              <a:rPr kumimoji="1" lang="en-US" altLang="zh-CN" sz="3200" b="1">
                <a:latin typeface="Times New Roman" pitchFamily="18" charset="0"/>
                <a:ea typeface="宋体" charset="-122"/>
              </a:rPr>
              <a:t/>
            </a:r>
            <a:br>
              <a:rPr kumimoji="1" lang="en-US" altLang="zh-CN" sz="3200" b="1">
                <a:latin typeface="Times New Roman" pitchFamily="18" charset="0"/>
                <a:ea typeface="宋体" charset="-122"/>
              </a:rPr>
            </a:br>
            <a:r>
              <a:rPr kumimoji="1" lang="en-US" altLang="zh-CN" sz="3200" b="1" smtClean="0">
                <a:latin typeface="Times New Roman" pitchFamily="18" charset="0"/>
                <a:ea typeface="宋体" charset="-122"/>
              </a:rPr>
              <a:t>= 2359296</a:t>
            </a:r>
            <a:r>
              <a:rPr kumimoji="1" lang="zh-CN" altLang="en-US" sz="3200" b="1" smtClean="0">
                <a:latin typeface="Times New Roman" pitchFamily="18" charset="0"/>
                <a:ea typeface="宋体" charset="-122"/>
              </a:rPr>
              <a:t>字节</a:t>
            </a:r>
            <a:r>
              <a:rPr kumimoji="1" lang="en-US" altLang="zh-CN" sz="3200" b="1" smtClean="0">
                <a:latin typeface="Times New Roman" pitchFamily="18" charset="0"/>
                <a:ea typeface="宋体" charset="-122"/>
              </a:rPr>
              <a:t/>
            </a:r>
            <a:br>
              <a:rPr kumimoji="1" lang="en-US" altLang="zh-CN" sz="3200" b="1" smtClean="0">
                <a:latin typeface="Times New Roman" pitchFamily="18" charset="0"/>
                <a:ea typeface="宋体" charset="-122"/>
              </a:rPr>
            </a:br>
            <a:r>
              <a:rPr kumimoji="1" lang="en-US" altLang="zh-CN" sz="3200" b="1" smtClean="0">
                <a:latin typeface="Times New Roman" pitchFamily="18" charset="0"/>
                <a:ea typeface="宋体" charset="-122"/>
              </a:rPr>
              <a:t>= 2304KB</a:t>
            </a:r>
            <a:br>
              <a:rPr kumimoji="1" lang="en-US" altLang="zh-CN" sz="3200" b="1" smtClean="0">
                <a:latin typeface="Times New Roman" pitchFamily="18" charset="0"/>
                <a:ea typeface="宋体" charset="-122"/>
              </a:rPr>
            </a:br>
            <a:r>
              <a:rPr kumimoji="1" lang="en-US" altLang="zh-CN" sz="3200" b="1" smtClean="0">
                <a:latin typeface="Times New Roman" pitchFamily="18" charset="0"/>
                <a:ea typeface="宋体" charset="-122"/>
              </a:rPr>
              <a:t>= 2.25MB</a:t>
            </a:r>
          </a:p>
        </p:txBody>
      </p:sp>
      <p:sp>
        <p:nvSpPr>
          <p:cNvPr id="18" name="矩形 17"/>
          <p:cNvSpPr/>
          <p:nvPr/>
        </p:nvSpPr>
        <p:spPr>
          <a:xfrm>
            <a:off x="5334000" y="6015335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zh-CN" altLang="en-US" sz="2400" b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视频呢？</a:t>
            </a:r>
            <a:endParaRPr lang="zh-CN" altLang="en-US" sz="2400" b="1">
              <a:solidFill>
                <a:srgbClr val="0000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105138"/>
            <a:ext cx="8382000" cy="4838462"/>
          </a:xfrm>
          <a:prstGeom prst="rect">
            <a:avLst/>
          </a:prstGeom>
        </p:spPr>
      </p:pic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685800"/>
          </a:xfrm>
        </p:spPr>
        <p:txBody>
          <a:bodyPr/>
          <a:lstStyle/>
          <a:p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声音的存储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89"/>
          <p:cNvSpPr>
            <a:spLocks noChangeArrowheads="1"/>
          </p:cNvSpPr>
          <p:nvPr/>
        </p:nvSpPr>
        <p:spPr bwMode="auto">
          <a:xfrm>
            <a:off x="228600" y="5997714"/>
            <a:ext cx="8839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zh-CN" altLang="en-US" sz="2000" b="1" smtClean="0">
                <a:latin typeface="Times New Roman" pitchFamily="18" charset="0"/>
                <a:ea typeface="宋体" charset="-122"/>
              </a:rPr>
              <a:t>若一首歌曲的采样频率为</a:t>
            </a:r>
            <a:r>
              <a:rPr kumimoji="1" lang="en-US" altLang="zh-CN" sz="2000" b="1" smtClean="0">
                <a:latin typeface="Times New Roman" pitchFamily="18" charset="0"/>
                <a:ea typeface="宋体" charset="-122"/>
              </a:rPr>
              <a:t>44.1KHz</a:t>
            </a:r>
            <a:r>
              <a:rPr kumimoji="1" lang="zh-CN" altLang="en-US" sz="2000" b="1" smtClean="0">
                <a:latin typeface="Times New Roman" pitchFamily="18" charset="0"/>
                <a:ea typeface="宋体" charset="-122"/>
              </a:rPr>
              <a:t>，采样位数</a:t>
            </a:r>
            <a:r>
              <a:rPr kumimoji="1" lang="en-US" altLang="zh-CN" sz="2000" b="1" smtClean="0">
                <a:latin typeface="Times New Roman" pitchFamily="18" charset="0"/>
                <a:ea typeface="宋体" charset="-122"/>
              </a:rPr>
              <a:t>16</a:t>
            </a:r>
            <a:r>
              <a:rPr kumimoji="1" lang="zh-CN" altLang="en-US" sz="2000" b="1" smtClean="0">
                <a:latin typeface="Times New Roman" pitchFamily="18" charset="0"/>
                <a:ea typeface="宋体" charset="-122"/>
              </a:rPr>
              <a:t>位，双声道，歌曲长度为</a:t>
            </a:r>
            <a:r>
              <a:rPr kumimoji="1" lang="en-US" altLang="zh-CN" sz="2000" b="1" smtClean="0">
                <a:latin typeface="Times New Roman" pitchFamily="18" charset="0"/>
                <a:ea typeface="宋体" charset="-122"/>
              </a:rPr>
              <a:t>5</a:t>
            </a:r>
            <a:r>
              <a:rPr kumimoji="1" lang="zh-CN" altLang="en-US" sz="2000" b="1" smtClean="0">
                <a:latin typeface="Times New Roman" pitchFamily="18" charset="0"/>
                <a:ea typeface="宋体" charset="-122"/>
              </a:rPr>
              <a:t>分钟，则其大小为：</a:t>
            </a:r>
            <a:r>
              <a:rPr kumimoji="1" lang="en-US" altLang="zh-CN" sz="2000" b="1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44100*2*2*5*60</a:t>
            </a:r>
            <a:r>
              <a:rPr kumimoji="1" lang="en-US" altLang="zh-CN" sz="2000" b="1" smtClean="0">
                <a:latin typeface="Times New Roman" pitchFamily="18" charset="0"/>
                <a:ea typeface="宋体" charset="-122"/>
              </a:rPr>
              <a:t>= 52920000</a:t>
            </a:r>
            <a:r>
              <a:rPr kumimoji="1" lang="zh-CN" altLang="en-US" sz="2000" b="1" smtClean="0">
                <a:latin typeface="Times New Roman" pitchFamily="18" charset="0"/>
                <a:ea typeface="宋体" charset="-122"/>
              </a:rPr>
              <a:t>字节</a:t>
            </a:r>
            <a:r>
              <a:rPr kumimoji="1" lang="en-US" altLang="zh-CN" sz="2000" b="1" smtClean="0">
                <a:latin typeface="Times New Roman" pitchFamily="18" charset="0"/>
                <a:ea typeface="宋体" charset="-122"/>
              </a:rPr>
              <a:t>= 50.47MB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类库的设计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  <p:sp>
        <p:nvSpPr>
          <p:cNvPr id="5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85800" y="1524000"/>
            <a:ext cx="7696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lvl="0" indent="-450850"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需要考虑的问题：</a:t>
            </a:r>
            <a:endParaRPr kumimoji="0" lang="en-US" altLang="zh-CN" sz="36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zh-CN" altLang="en-US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输入还是输出？</a:t>
            </a:r>
            <a:endParaRPr lang="en-US" altLang="zh-CN" sz="2800" b="1" kern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zh-CN" altLang="en-US" sz="2800" b="1" ker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用户接口：需要定义哪些操作</a:t>
            </a:r>
            <a:r>
              <a:rPr lang="zh-CN" altLang="en-US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？接口函数的定义和实现放在什么地方？</a:t>
            </a:r>
            <a:endParaRPr lang="en-US" altLang="zh-CN" sz="2800" b="1" kern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zh-CN" altLang="en-US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数据的来源：文件、网络、键盘和其他线程等。</a:t>
            </a:r>
            <a:endParaRPr lang="en-US" altLang="zh-CN" sz="2800" b="1" kern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zh-CN" altLang="en-US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读写延迟：例如</a:t>
            </a:r>
            <a:r>
              <a:rPr lang="zh-CN" altLang="en-US" sz="2800" b="1" ker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，想从键盘读入</a:t>
            </a:r>
            <a:r>
              <a:rPr lang="zh-CN" altLang="en-US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数据时，数据不一定来了。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29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8081" y="1447800"/>
            <a:ext cx="7466427" cy="466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685800"/>
          </a:xfrm>
        </p:spPr>
        <p:txBody>
          <a:bodyPr/>
          <a:lstStyle/>
          <a:p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字节流的相关类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27683" y="5867400"/>
            <a:ext cx="9589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2000" b="1" smtClean="0">
                <a:latin typeface="宋体" pitchFamily="2" charset="-122"/>
                <a:ea typeface="宋体" pitchFamily="2" charset="-122"/>
              </a:rPr>
              <a:t>节点流</a:t>
            </a:r>
            <a:endParaRPr lang="en-US" altLang="zh-CN" sz="2000" b="1" smtClean="0">
              <a:latin typeface="宋体" pitchFamily="2" charset="-122"/>
              <a:ea typeface="宋体" pitchFamily="2" charset="-122"/>
            </a:endParaRPr>
          </a:p>
          <a:p>
            <a:pPr>
              <a:buNone/>
            </a:pPr>
            <a:r>
              <a:rPr lang="zh-CN" altLang="en-US" sz="2000" b="1" smtClean="0">
                <a:latin typeface="宋体" pitchFamily="2" charset="-122"/>
                <a:ea typeface="宋体" pitchFamily="2" charset="-122"/>
              </a:rPr>
              <a:t>处理流</a:t>
            </a:r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5785646" y="5980200"/>
            <a:ext cx="3048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785646" y="6343800"/>
            <a:ext cx="304800" cy="228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19200" y="1905000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zh-CN" altLang="en-US" sz="2400" b="1" smtClean="0">
                <a:solidFill>
                  <a:srgbClr val="99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输入</a:t>
            </a:r>
            <a:endParaRPr lang="zh-CN" altLang="en-US" sz="2400" b="1">
              <a:solidFill>
                <a:srgbClr val="99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19200" y="4643735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zh-CN" altLang="en-US" sz="2400" b="1" smtClean="0">
                <a:solidFill>
                  <a:srgbClr val="99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输出</a:t>
            </a:r>
            <a:endParaRPr lang="zh-CN" altLang="en-US" sz="2400" b="1">
              <a:solidFill>
                <a:srgbClr val="99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45278" y="2800290"/>
            <a:ext cx="1969322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spcBef>
                <a:spcPts val="600"/>
              </a:spcBef>
              <a:buFont typeface="Wingdings" pitchFamily="2" charset="2"/>
              <a:buChar char="l"/>
            </a:pPr>
            <a:r>
              <a:rPr lang="en-US" altLang="zh-CN" sz="2000" b="1" smtClean="0">
                <a:solidFill>
                  <a:srgbClr val="99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read()</a:t>
            </a:r>
          </a:p>
          <a:p>
            <a:pPr marL="271463" indent="-271463">
              <a:spcBef>
                <a:spcPts val="600"/>
              </a:spcBef>
              <a:buFont typeface="Wingdings" pitchFamily="2" charset="2"/>
              <a:buChar char="l"/>
            </a:pPr>
            <a:r>
              <a:rPr lang="en-US" altLang="zh-CN" sz="2000" b="1" smtClean="0">
                <a:solidFill>
                  <a:srgbClr val="99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read(byte b[])</a:t>
            </a:r>
            <a:endParaRPr lang="zh-CN" altLang="en-US" sz="2000" b="1">
              <a:solidFill>
                <a:srgbClr val="99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45278" y="5486400"/>
            <a:ext cx="2044470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spcBef>
                <a:spcPts val="600"/>
              </a:spcBef>
              <a:buFont typeface="Wingdings" pitchFamily="2" charset="2"/>
              <a:buChar char="l"/>
            </a:pPr>
            <a:r>
              <a:rPr lang="en-US" altLang="zh-CN" sz="2000" b="1" smtClean="0">
                <a:solidFill>
                  <a:srgbClr val="99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write(</a:t>
            </a:r>
            <a:r>
              <a:rPr lang="en-US" altLang="zh-CN" sz="2000" b="1" err="1" smtClean="0">
                <a:solidFill>
                  <a:srgbClr val="99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000" b="1" smtClean="0">
                <a:solidFill>
                  <a:srgbClr val="99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b)</a:t>
            </a:r>
          </a:p>
          <a:p>
            <a:pPr marL="271463" indent="-271463">
              <a:spcBef>
                <a:spcPts val="600"/>
              </a:spcBef>
              <a:buFont typeface="Wingdings" pitchFamily="2" charset="2"/>
              <a:buChar char="l"/>
            </a:pPr>
            <a:r>
              <a:rPr lang="en-US" altLang="zh-CN" sz="2000" b="1" smtClean="0">
                <a:solidFill>
                  <a:srgbClr val="99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write(byte b[])</a:t>
            </a:r>
            <a:endParaRPr lang="zh-CN" altLang="en-US" sz="2000" b="1">
              <a:solidFill>
                <a:srgbClr val="99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48947" y="1216223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zh-CN" altLang="en-US" sz="1400" b="1" smtClean="0">
                <a:solidFill>
                  <a:srgbClr val="99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文件输入流</a:t>
            </a:r>
            <a:endParaRPr lang="zh-CN" altLang="en-US" sz="1400" b="1">
              <a:solidFill>
                <a:srgbClr val="99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448947" y="1611078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zh-CN" altLang="en-US" sz="1400" b="1" smtClean="0">
                <a:solidFill>
                  <a:srgbClr val="99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管道输入流</a:t>
            </a:r>
            <a:endParaRPr lang="zh-CN" altLang="en-US" sz="1400" b="1">
              <a:solidFill>
                <a:srgbClr val="99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79643" y="2005933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zh-CN" altLang="en-US" sz="1400" b="1" smtClean="0">
                <a:solidFill>
                  <a:srgbClr val="99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过滤器字节输入流</a:t>
            </a:r>
            <a:endParaRPr lang="zh-CN" altLang="en-US" sz="1400" b="1">
              <a:solidFill>
                <a:srgbClr val="99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269411" y="2400788"/>
            <a:ext cx="1441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zh-CN" altLang="en-US" sz="1400" b="1" smtClean="0">
                <a:solidFill>
                  <a:srgbClr val="99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字节数组输入流</a:t>
            </a:r>
            <a:endParaRPr lang="zh-CN" altLang="en-US" sz="1400" b="1">
              <a:solidFill>
                <a:srgbClr val="99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359179" y="2795643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zh-CN" altLang="en-US" sz="1400" b="1">
                <a:solidFill>
                  <a:srgbClr val="99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多</a:t>
            </a:r>
            <a:r>
              <a:rPr lang="zh-CN" altLang="en-US" sz="1400" b="1" smtClean="0">
                <a:solidFill>
                  <a:srgbClr val="99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输入流合并</a:t>
            </a:r>
            <a:endParaRPr lang="zh-CN" altLang="en-US" sz="1400" b="1">
              <a:solidFill>
                <a:srgbClr val="99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538716" y="3190498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zh-CN" altLang="en-US" sz="1400" b="1" smtClean="0">
                <a:solidFill>
                  <a:srgbClr val="99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已经弃用</a:t>
            </a:r>
            <a:endParaRPr lang="zh-CN" altLang="en-US" sz="1400" b="1">
              <a:solidFill>
                <a:srgbClr val="99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448947" y="3980208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zh-CN" altLang="en-US" sz="1400" b="1" smtClean="0">
                <a:solidFill>
                  <a:srgbClr val="99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文件输出流</a:t>
            </a:r>
            <a:endParaRPr lang="zh-CN" altLang="en-US" sz="1400" b="1">
              <a:solidFill>
                <a:srgbClr val="99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448947" y="4375063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zh-CN" altLang="en-US" sz="1400" b="1" smtClean="0">
                <a:solidFill>
                  <a:srgbClr val="99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管道输出流</a:t>
            </a:r>
            <a:endParaRPr lang="zh-CN" altLang="en-US" sz="1400" b="1">
              <a:solidFill>
                <a:srgbClr val="99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179643" y="4769918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zh-CN" altLang="en-US" sz="1400" b="1" smtClean="0">
                <a:solidFill>
                  <a:srgbClr val="99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过滤器字节输出流</a:t>
            </a:r>
            <a:endParaRPr lang="zh-CN" altLang="en-US" sz="1400" b="1">
              <a:solidFill>
                <a:srgbClr val="99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269411" y="5164773"/>
            <a:ext cx="1441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zh-CN" altLang="en-US" sz="1400" b="1" smtClean="0">
                <a:solidFill>
                  <a:srgbClr val="99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字节数组输出流</a:t>
            </a:r>
            <a:endParaRPr lang="zh-CN" altLang="en-US" sz="1400" b="1">
              <a:solidFill>
                <a:srgbClr val="99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448947" y="3585353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zh-CN" altLang="en-US" sz="1400" b="1" smtClean="0">
                <a:solidFill>
                  <a:srgbClr val="99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对象输入流</a:t>
            </a:r>
            <a:endParaRPr lang="zh-CN" altLang="en-US" sz="1400" b="1">
              <a:solidFill>
                <a:srgbClr val="99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448947" y="5559623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zh-CN" altLang="en-US" sz="1400" b="1" smtClean="0">
                <a:solidFill>
                  <a:srgbClr val="99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对象输出流</a:t>
            </a:r>
            <a:endParaRPr lang="zh-CN" altLang="en-US" sz="1400" b="1">
              <a:solidFill>
                <a:srgbClr val="99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字节流举例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1066800" y="2590800"/>
            <a:ext cx="70866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buNone/>
            </a:pPr>
            <a:r>
              <a:rPr kumimoji="1" lang="zh-CN" altLang="en-US" sz="4000" b="1" smtClean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有一首</a:t>
            </a:r>
            <a:r>
              <a:rPr kumimoji="1" lang="en-US" altLang="zh-CN" sz="4000" b="1" smtClean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mp3</a:t>
            </a:r>
            <a:r>
              <a:rPr kumimoji="1" lang="zh-CN" altLang="en-US" sz="4000" b="1" smtClean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歌曲</a:t>
            </a:r>
            <a:r>
              <a:rPr kumimoji="1" lang="zh-CN" altLang="en-US" sz="4000" b="1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的</a:t>
            </a:r>
            <a:r>
              <a:rPr kumimoji="1" lang="zh-CN" altLang="en-US" sz="4000" b="1" smtClean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文件名为</a:t>
            </a:r>
            <a:r>
              <a:rPr kumimoji="1" lang="en-US" altLang="zh-CN" sz="4000" b="1" smtClean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unknown.mp3</a:t>
            </a:r>
            <a:r>
              <a:rPr kumimoji="1" lang="zh-CN" altLang="en-US" sz="4000" b="1" smtClean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，请编写一个程序，显示其歌名和歌手</a:t>
            </a:r>
            <a:endParaRPr kumimoji="1" lang="en-US" altLang="zh-CN" sz="4000" b="1">
              <a:solidFill>
                <a:srgbClr val="FF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07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059369" y="1295400"/>
            <a:ext cx="6917471" cy="52014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import java.io.*;</a:t>
            </a:r>
          </a:p>
          <a:p>
            <a:pPr>
              <a:buNone/>
            </a:pP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US" altLang="zh-CN" sz="2000" b="1" err="1">
                <a:latin typeface="Times New Roman" pitchFamily="18" charset="0"/>
                <a:cs typeface="Times New Roman" pitchFamily="18" charset="0"/>
              </a:rPr>
              <a:t>SongTitle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{  </a:t>
            </a:r>
          </a:p>
          <a:p>
            <a:pPr>
              <a:buNone/>
            </a:pP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b="1" smtClean="0">
                <a:latin typeface="Times New Roman" pitchFamily="18" charset="0"/>
                <a:cs typeface="Times New Roman" pitchFamily="18" charset="0"/>
              </a:rPr>
              <a:t>  public 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static void main(String[] </a:t>
            </a:r>
            <a:r>
              <a:rPr lang="en-US" altLang="zh-CN" sz="2000" b="1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) throws </a:t>
            </a:r>
            <a:r>
              <a:rPr lang="en-US" altLang="zh-CN" sz="2000" b="1" err="1">
                <a:latin typeface="Times New Roman" pitchFamily="18" charset="0"/>
                <a:cs typeface="Times New Roman" pitchFamily="18" charset="0"/>
              </a:rPr>
              <a:t>IOException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{ </a:t>
            </a:r>
          </a:p>
          <a:p>
            <a:pPr>
              <a:buNone/>
            </a:pP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       File </a:t>
            </a:r>
            <a:r>
              <a:rPr lang="en-US" altLang="zh-CN" sz="2000" b="1" err="1"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= new File(</a:t>
            </a:r>
            <a:r>
              <a:rPr lang="en-US" altLang="zh-CN" sz="2000" b="1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[0]);  </a:t>
            </a:r>
          </a:p>
          <a:p>
            <a:pPr>
              <a:buNone/>
            </a:pP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       long </a:t>
            </a:r>
            <a:r>
              <a:rPr lang="en-US" altLang="zh-CN" sz="2000" b="1" err="1">
                <a:latin typeface="Times New Roman" pitchFamily="18" charset="0"/>
                <a:cs typeface="Times New Roman" pitchFamily="18" charset="0"/>
              </a:rPr>
              <a:t>fileSize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2000" b="1" err="1">
                <a:latin typeface="Times New Roman" pitchFamily="18" charset="0"/>
                <a:cs typeface="Times New Roman" pitchFamily="18" charset="0"/>
              </a:rPr>
              <a:t>file.length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();  </a:t>
            </a:r>
          </a:p>
          <a:p>
            <a:pPr>
              <a:buNone/>
            </a:pP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b="1" err="1">
                <a:latin typeface="Times New Roman" pitchFamily="18" charset="0"/>
                <a:cs typeface="Times New Roman" pitchFamily="18" charset="0"/>
              </a:rPr>
              <a:t>FileInputStream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err="1">
                <a:latin typeface="Times New Roman" pitchFamily="18" charset="0"/>
                <a:cs typeface="Times New Roman" pitchFamily="18" charset="0"/>
              </a:rPr>
              <a:t>fis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altLang="zh-CN" sz="2000" b="1" err="1">
                <a:latin typeface="Times New Roman" pitchFamily="18" charset="0"/>
                <a:cs typeface="Times New Roman" pitchFamily="18" charset="0"/>
              </a:rPr>
              <a:t>FileInputStream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(file);  </a:t>
            </a:r>
          </a:p>
          <a:p>
            <a:pPr>
              <a:buNone/>
            </a:pP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       byte[] buffer = new byte[(</a:t>
            </a:r>
            <a:r>
              <a:rPr lang="en-US" altLang="zh-CN" sz="2000" b="1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2000" b="1" err="1">
                <a:latin typeface="Times New Roman" pitchFamily="18" charset="0"/>
                <a:cs typeface="Times New Roman" pitchFamily="18" charset="0"/>
              </a:rPr>
              <a:t>fileSize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];  </a:t>
            </a:r>
          </a:p>
          <a:p>
            <a:pPr>
              <a:buNone/>
            </a:pP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b="1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d, offset = 0;</a:t>
            </a:r>
          </a:p>
          <a:p>
            <a:pPr>
              <a:buNone/>
            </a:pP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       while (true) {  </a:t>
            </a:r>
          </a:p>
          <a:p>
            <a:pPr>
              <a:buNone/>
            </a:pP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altLang="zh-CN" sz="2000" b="1" smtClean="0">
                <a:latin typeface="Times New Roman" pitchFamily="18" charset="0"/>
                <a:cs typeface="Times New Roman" pitchFamily="18" charset="0"/>
              </a:rPr>
              <a:t> d 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000" b="1" err="1">
                <a:latin typeface="Times New Roman" pitchFamily="18" charset="0"/>
                <a:cs typeface="Times New Roman" pitchFamily="18" charset="0"/>
              </a:rPr>
              <a:t>fis.read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(); </a:t>
            </a:r>
            <a:r>
              <a:rPr lang="en-US" altLang="zh-CN" sz="2000" b="1" smtClean="0">
                <a:latin typeface="Times New Roman" pitchFamily="18" charset="0"/>
                <a:cs typeface="Times New Roman" pitchFamily="18" charset="0"/>
              </a:rPr>
              <a:t> // </a:t>
            </a:r>
            <a:r>
              <a:rPr lang="zh-CN" altLang="en-US" sz="2000" b="1" smtClean="0">
                <a:latin typeface="Times New Roman" pitchFamily="18" charset="0"/>
                <a:cs typeface="Times New Roman" pitchFamily="18" charset="0"/>
              </a:rPr>
              <a:t>字节流的接口函数</a:t>
            </a:r>
            <a:endParaRPr lang="en-US" altLang="zh-CN" sz="2000" b="1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altLang="zh-CN" sz="2000" b="1" smtClean="0">
                <a:latin typeface="Times New Roman" pitchFamily="18" charset="0"/>
                <a:cs typeface="Times New Roman" pitchFamily="18" charset="0"/>
              </a:rPr>
              <a:t> if(d 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== -1) break;</a:t>
            </a:r>
          </a:p>
          <a:p>
            <a:pPr>
              <a:buNone/>
            </a:pP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altLang="zh-CN" sz="2000" b="1" smtClean="0">
                <a:latin typeface="Times New Roman" pitchFamily="18" charset="0"/>
                <a:cs typeface="Times New Roman" pitchFamily="18" charset="0"/>
              </a:rPr>
              <a:t> else 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buffer[offset++] = (byte)d;</a:t>
            </a:r>
          </a:p>
          <a:p>
            <a:pPr>
              <a:buNone/>
            </a:pP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pPr>
              <a:buNone/>
            </a:pP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b="1" err="1">
                <a:latin typeface="Times New Roman" pitchFamily="18" charset="0"/>
                <a:cs typeface="Times New Roman" pitchFamily="18" charset="0"/>
              </a:rPr>
              <a:t>fis.close</a:t>
            </a:r>
            <a:r>
              <a:rPr lang="en-US" altLang="zh-CN" sz="2000" b="1" smtClean="0">
                <a:latin typeface="Times New Roman" pitchFamily="18" charset="0"/>
                <a:cs typeface="Times New Roman" pitchFamily="18" charset="0"/>
              </a:rPr>
              <a:t>();</a:t>
            </a:r>
            <a:endParaRPr lang="en-US" altLang="zh-CN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参考程序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868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661578" y="1357967"/>
            <a:ext cx="7768986" cy="29854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000" b="1" smtClean="0">
                <a:latin typeface="Times New Roman" pitchFamily="18" charset="0"/>
                <a:cs typeface="Times New Roman" pitchFamily="18" charset="0"/>
              </a:rPr>
              <a:t>        byte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[] </a:t>
            </a:r>
            <a:r>
              <a:rPr lang="en-US" altLang="zh-CN" sz="2000" b="1" err="1">
                <a:latin typeface="Times New Roman" pitchFamily="18" charset="0"/>
                <a:cs typeface="Times New Roman" pitchFamily="18" charset="0"/>
              </a:rPr>
              <a:t>tagBuf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= new byte[128];</a:t>
            </a:r>
          </a:p>
          <a:p>
            <a:pPr>
              <a:buNone/>
            </a:pP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       for(</a:t>
            </a:r>
            <a:r>
              <a:rPr lang="en-US" altLang="zh-CN" sz="2000" b="1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= 0; </a:t>
            </a:r>
            <a:r>
              <a:rPr lang="en-US" altLang="zh-CN" sz="2000" b="1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&lt; 128; </a:t>
            </a:r>
            <a:r>
              <a:rPr lang="en-US" altLang="zh-CN" sz="2000" b="1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++) </a:t>
            </a:r>
            <a:r>
              <a:rPr lang="en-US" altLang="zh-CN" sz="2000" b="1" err="1">
                <a:latin typeface="Times New Roman" pitchFamily="18" charset="0"/>
                <a:cs typeface="Times New Roman" pitchFamily="18" charset="0"/>
              </a:rPr>
              <a:t>tagBuf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1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] = buffer[buffer.length-128+i];</a:t>
            </a:r>
          </a:p>
          <a:p>
            <a:pPr>
              <a:buNone/>
            </a:pPr>
            <a:r>
              <a:rPr lang="en-US" altLang="zh-CN" sz="2000" b="1" smtClean="0">
                <a:latin typeface="Times New Roman" pitchFamily="18" charset="0"/>
                <a:cs typeface="Times New Roman" pitchFamily="18" charset="0"/>
              </a:rPr>
              <a:t>        String </a:t>
            </a:r>
            <a:r>
              <a:rPr lang="en-US" altLang="zh-CN" sz="2000" b="1" err="1">
                <a:latin typeface="Times New Roman" pitchFamily="18" charset="0"/>
                <a:cs typeface="Times New Roman" pitchFamily="18" charset="0"/>
              </a:rPr>
              <a:t>SongName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= new String(tagBuf,3,30).trim(); //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歌曲名称</a:t>
            </a:r>
          </a:p>
          <a:p>
            <a:pPr>
              <a:buNone/>
            </a:pP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String Artist = new String(tagBuf,33,30).trim();  //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歌手名字</a:t>
            </a:r>
          </a:p>
          <a:p>
            <a:pPr>
              <a:buNone/>
            </a:pP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b="1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("Title: " + </a:t>
            </a:r>
            <a:r>
              <a:rPr lang="en-US" altLang="zh-CN" sz="2000" b="1" err="1">
                <a:latin typeface="Times New Roman" pitchFamily="18" charset="0"/>
                <a:cs typeface="Times New Roman" pitchFamily="18" charset="0"/>
              </a:rPr>
              <a:t>SongName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b="1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("Singers: " + Artist);</a:t>
            </a:r>
          </a:p>
          <a:p>
            <a:pPr>
              <a:buNone/>
            </a:pP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b="1" smtClean="0">
                <a:latin typeface="Times New Roman" pitchFamily="18" charset="0"/>
                <a:cs typeface="Times New Roman" pitchFamily="18" charset="0"/>
              </a:rPr>
              <a:t>  }</a:t>
            </a:r>
          </a:p>
          <a:p>
            <a:pPr>
              <a:buNone/>
            </a:pP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参考程序（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724400"/>
            <a:ext cx="6553201" cy="132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</a:t>
            </a:r>
            <a:r>
              <a:rPr lang="zh-CN" altLang="en-US" smtClean="0"/>
              <a:t>、字符流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  <p:sp>
        <p:nvSpPr>
          <p:cNvPr id="5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85800" y="1524000"/>
            <a:ext cx="7696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lvl="0" indent="-450850"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lang="zh-CN" altLang="en-US" sz="36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字符（</a:t>
            </a:r>
            <a:r>
              <a:rPr lang="en-US" altLang="zh-CN" sz="36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char</a:t>
            </a:r>
            <a:r>
              <a:rPr lang="zh-CN" altLang="en-US" sz="36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）流</a:t>
            </a:r>
            <a:endParaRPr kumimoji="0" lang="en-US" altLang="zh-CN" sz="36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zh-CN" altLang="en-US" sz="3200" b="1" ker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字符输入</a:t>
            </a:r>
            <a:r>
              <a:rPr lang="en-US" altLang="zh-CN" sz="3200" b="1" ker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/</a:t>
            </a:r>
            <a:r>
              <a:rPr lang="zh-CN" altLang="en-US" sz="3200" b="1" ker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输出流：以</a:t>
            </a:r>
            <a:r>
              <a:rPr lang="en-US" altLang="zh-CN" sz="3200" b="1" ker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16</a:t>
            </a:r>
            <a:r>
              <a:rPr lang="zh-CN" altLang="en-US" sz="3200" b="1" ker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位的</a:t>
            </a:r>
            <a:r>
              <a:rPr lang="en-US" altLang="zh-CN" sz="3200" b="1" ker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Unicode</a:t>
            </a:r>
            <a:r>
              <a:rPr lang="zh-CN" altLang="en-US" sz="3200" b="1" ker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码表示的字符为基本处理单位。</a:t>
            </a:r>
            <a:endParaRPr lang="en-US" altLang="zh-CN" sz="3200" b="1" kern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zh-CN" altLang="en-US" sz="3200" b="1" ker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字符数据：字符串、文本文件。</a:t>
            </a: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97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著名的软件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Bug(2)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5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533400" y="1447800"/>
            <a:ext cx="8077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lvl="0" indent="-450850"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lang="zh-CN" altLang="en-US" sz="3600" b="1" ker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美国电力系统失控事件</a:t>
            </a:r>
            <a:endParaRPr kumimoji="0" lang="en-US" altLang="zh-CN" sz="36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en-US" altLang="zh-CN" sz="2800" b="1" ker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2003</a:t>
            </a:r>
            <a:r>
              <a:rPr lang="zh-CN" altLang="en-US" sz="2800" b="1" ker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年</a:t>
            </a:r>
            <a:r>
              <a:rPr lang="en-US" altLang="zh-CN" sz="2800" b="1" ker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2800" b="1" ker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月</a:t>
            </a:r>
            <a:r>
              <a:rPr lang="en-US" altLang="zh-CN" sz="2800" b="1" ker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14</a:t>
            </a:r>
            <a:r>
              <a:rPr lang="zh-CN" altLang="en-US" sz="2800" b="1" ker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日，包括纽约在内的美国东北部发生了大面积停电，</a:t>
            </a:r>
            <a:r>
              <a:rPr lang="en-US" altLang="zh-CN" sz="2800" b="1" ker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800" b="1" ker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千万用户受到影响，</a:t>
            </a:r>
            <a:r>
              <a:rPr lang="en-US" altLang="zh-CN" sz="2800" b="1" ker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100</a:t>
            </a:r>
            <a:r>
              <a:rPr lang="zh-CN" altLang="en-US" sz="2800" b="1" ker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座发电厂被迫关闭，经济损失达</a:t>
            </a:r>
            <a:r>
              <a:rPr lang="en-US" altLang="zh-CN" sz="2800" b="1" ker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2800" b="1" ker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亿美元。</a:t>
            </a:r>
            <a:endParaRPr lang="en-US" altLang="zh-CN" sz="2800" b="1" kern="0" smtClean="0">
              <a:latin typeface="楷体" pitchFamily="49" charset="-122"/>
              <a:ea typeface="楷体_GB2312" pitchFamily="49" charset="-122"/>
            </a:endParaRP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zh-CN" altLang="en-US" sz="2800" b="1" kern="0">
                <a:latin typeface="楷体" pitchFamily="49" charset="-122"/>
                <a:ea typeface="楷体_GB2312" pitchFamily="49" charset="-122"/>
              </a:rPr>
              <a:t>数据表明，第一</a:t>
            </a:r>
            <a:r>
              <a:rPr lang="zh-CN" altLang="en-US" sz="2800" b="1" kern="0" smtClean="0">
                <a:latin typeface="楷体" pitchFamily="49" charset="-122"/>
                <a:ea typeface="楷体_GB2312" pitchFamily="49" charset="-122"/>
              </a:rPr>
              <a:t>能源</a:t>
            </a:r>
            <a:r>
              <a:rPr lang="en-US" altLang="zh-CN" sz="2800" b="1" kern="0" smtClean="0">
                <a:latin typeface="楷体" pitchFamily="49" charset="-122"/>
                <a:ea typeface="楷体_GB2312" pitchFamily="49" charset="-122"/>
              </a:rPr>
              <a:t/>
            </a:r>
            <a:br>
              <a:rPr lang="en-US" altLang="zh-CN" sz="2800" b="1" kern="0" smtClean="0">
                <a:latin typeface="楷体" pitchFamily="49" charset="-122"/>
                <a:ea typeface="楷体_GB2312" pitchFamily="49" charset="-122"/>
              </a:rPr>
            </a:br>
            <a:r>
              <a:rPr lang="zh-CN" altLang="en-US" sz="2800" b="1" kern="0" smtClean="0">
                <a:latin typeface="楷体" pitchFamily="49" charset="-122"/>
                <a:ea typeface="楷体_GB2312" pitchFamily="49" charset="-122"/>
              </a:rPr>
              <a:t>公司</a:t>
            </a:r>
            <a:r>
              <a:rPr lang="zh-CN" altLang="en-US" sz="2800" b="1" kern="0">
                <a:latin typeface="楷体" pitchFamily="49" charset="-122"/>
                <a:ea typeface="楷体_GB2312" pitchFamily="49" charset="-122"/>
              </a:rPr>
              <a:t>下属的电力</a:t>
            </a:r>
            <a:r>
              <a:rPr lang="zh-CN" altLang="en-US" sz="2800" b="1" kern="0" smtClean="0">
                <a:latin typeface="楷体" pitchFamily="49" charset="-122"/>
                <a:ea typeface="楷体_GB2312" pitchFamily="49" charset="-122"/>
              </a:rPr>
              <a:t>监测</a:t>
            </a:r>
            <a:r>
              <a:rPr lang="en-US" altLang="zh-CN" sz="2800" b="1" kern="0" smtClean="0">
                <a:latin typeface="楷体" pitchFamily="49" charset="-122"/>
                <a:ea typeface="楷体_GB2312" pitchFamily="49" charset="-122"/>
              </a:rPr>
              <a:t/>
            </a:r>
            <a:br>
              <a:rPr lang="en-US" altLang="zh-CN" sz="2800" b="1" kern="0" smtClean="0">
                <a:latin typeface="楷体" pitchFamily="49" charset="-122"/>
                <a:ea typeface="楷体_GB2312" pitchFamily="49" charset="-122"/>
              </a:rPr>
            </a:br>
            <a:r>
              <a:rPr lang="zh-CN" altLang="en-US" sz="2800" b="1" kern="0" smtClean="0">
                <a:latin typeface="楷体" pitchFamily="49" charset="-122"/>
                <a:ea typeface="楷体_GB2312" pitchFamily="49" charset="-122"/>
              </a:rPr>
              <a:t>与</a:t>
            </a:r>
            <a:r>
              <a:rPr lang="zh-CN" altLang="en-US" sz="2800" b="1" kern="0">
                <a:latin typeface="楷体" pitchFamily="49" charset="-122"/>
                <a:ea typeface="楷体_GB2312" pitchFamily="49" charset="-122"/>
              </a:rPr>
              <a:t>控制管理系统</a:t>
            </a:r>
            <a:r>
              <a:rPr lang="zh-CN" altLang="en-US" sz="2800" b="1" kern="0" smtClean="0">
                <a:latin typeface="楷体" pitchFamily="49" charset="-122"/>
                <a:ea typeface="楷体_GB2312" pitchFamily="49" charset="-122"/>
              </a:rPr>
              <a:t>出现</a:t>
            </a:r>
            <a:r>
              <a:rPr lang="en-US" altLang="zh-CN" sz="2800" b="1" kern="0" smtClean="0">
                <a:latin typeface="楷体" pitchFamily="49" charset="-122"/>
                <a:ea typeface="楷体_GB2312" pitchFamily="49" charset="-122"/>
              </a:rPr>
              <a:t/>
            </a:r>
            <a:br>
              <a:rPr lang="en-US" altLang="zh-CN" sz="2800" b="1" kern="0" smtClean="0">
                <a:latin typeface="楷体" pitchFamily="49" charset="-122"/>
                <a:ea typeface="楷体_GB2312" pitchFamily="49" charset="-122"/>
              </a:rPr>
            </a:br>
            <a:r>
              <a:rPr lang="zh-CN" altLang="en-US" sz="2800" b="1" kern="0" smtClean="0">
                <a:latin typeface="楷体" pitchFamily="49" charset="-122"/>
                <a:ea typeface="楷体_GB2312" pitchFamily="49" charset="-122"/>
              </a:rPr>
              <a:t>软件</a:t>
            </a:r>
            <a:r>
              <a:rPr lang="zh-CN" altLang="en-US" sz="2800" b="1" kern="0">
                <a:latin typeface="楷体" pitchFamily="49" charset="-122"/>
                <a:ea typeface="楷体_GB2312" pitchFamily="49" charset="-122"/>
              </a:rPr>
              <a:t>错误，是北美</a:t>
            </a:r>
            <a:r>
              <a:rPr lang="zh-CN" altLang="en-US" sz="2800" b="1" kern="0" smtClean="0">
                <a:latin typeface="楷体" pitchFamily="49" charset="-122"/>
                <a:ea typeface="楷体_GB2312" pitchFamily="49" charset="-122"/>
              </a:rPr>
              <a:t>大</a:t>
            </a:r>
            <a:r>
              <a:rPr lang="en-US" altLang="zh-CN" sz="2800" b="1" kern="0" smtClean="0">
                <a:latin typeface="楷体" pitchFamily="49" charset="-122"/>
                <a:ea typeface="楷体_GB2312" pitchFamily="49" charset="-122"/>
              </a:rPr>
              <a:t/>
            </a:r>
            <a:br>
              <a:rPr lang="en-US" altLang="zh-CN" sz="2800" b="1" kern="0" smtClean="0">
                <a:latin typeface="楷体" pitchFamily="49" charset="-122"/>
                <a:ea typeface="楷体_GB2312" pitchFamily="49" charset="-122"/>
              </a:rPr>
            </a:br>
            <a:r>
              <a:rPr lang="zh-CN" altLang="en-US" sz="2800" b="1" kern="0" smtClean="0">
                <a:latin typeface="楷体" pitchFamily="49" charset="-122"/>
                <a:ea typeface="楷体_GB2312" pitchFamily="49" charset="-122"/>
              </a:rPr>
              <a:t>停电</a:t>
            </a:r>
            <a:r>
              <a:rPr lang="zh-CN" altLang="en-US" sz="2800" b="1" kern="0">
                <a:latin typeface="楷体" pitchFamily="49" charset="-122"/>
                <a:ea typeface="楷体_GB2312" pitchFamily="49" charset="-122"/>
              </a:rPr>
              <a:t>的罪魁祸首。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_GB2312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3581400"/>
            <a:ext cx="4114800" cy="291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82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685800"/>
          </a:xfrm>
        </p:spPr>
        <p:txBody>
          <a:bodyPr/>
          <a:lstStyle/>
          <a:p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字符流的相关类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7084" y="1530350"/>
            <a:ext cx="6807716" cy="464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4</a:t>
            </a:r>
            <a:r>
              <a:rPr lang="zh-CN" altLang="en-US" smtClean="0"/>
              <a:t>、读写延迟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  <p:sp>
        <p:nvSpPr>
          <p:cNvPr id="5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85800" y="1524000"/>
            <a:ext cx="7696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lvl="0" indent="-450850"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输入</a:t>
            </a: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/</a:t>
            </a: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输出时的读写延迟</a:t>
            </a:r>
            <a:endParaRPr kumimoji="0" lang="en-US" altLang="zh-CN" sz="36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zh-CN" altLang="en-US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内存访问无延迟，而</a:t>
            </a:r>
            <a:r>
              <a:rPr lang="en-US" altLang="zh-CN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I/O</a:t>
            </a:r>
            <a:r>
              <a:rPr lang="zh-CN" altLang="en-US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操作可能会有延迟</a:t>
            </a:r>
            <a:endParaRPr lang="en-US" altLang="zh-CN" sz="3200" b="1" kern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zh-CN" altLang="en-US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键盘输入：</a:t>
            </a:r>
            <a:r>
              <a:rPr lang="en-US" altLang="zh-CN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CPU</a:t>
            </a:r>
            <a:r>
              <a:rPr lang="zh-CN" altLang="en-US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执行指令的速度远远超过</a:t>
            </a:r>
            <a:r>
              <a:rPr lang="zh-CN" altLang="en-US" sz="3200" b="1" kern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人的按键速度</a:t>
            </a:r>
            <a:endParaRPr lang="en-US" altLang="zh-CN" sz="3200" b="1" kern="0" smtClean="0">
              <a:solidFill>
                <a:srgbClr val="0000FF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文件读写：</a:t>
            </a:r>
            <a:r>
              <a:rPr lang="en-US" altLang="zh-CN" sz="3200" b="1" ker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CPU</a:t>
            </a:r>
            <a:r>
              <a:rPr lang="zh-CN" altLang="en-US" sz="3200" b="1" ker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执行指令的速度远远</a:t>
            </a:r>
            <a:r>
              <a:rPr lang="zh-CN" altLang="en-US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超过</a:t>
            </a:r>
            <a:r>
              <a:rPr lang="zh-CN" altLang="en-US" sz="3200" b="1" kern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硬盘的访问速度</a:t>
            </a: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12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怎么办？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  <p:sp>
        <p:nvSpPr>
          <p:cNvPr id="5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85800" y="1524000"/>
            <a:ext cx="7696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lvl="0" indent="-450850"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如何应对读写延迟</a:t>
            </a:r>
            <a:endParaRPr kumimoji="0" lang="en-US" altLang="zh-CN" sz="36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zh-CN" altLang="en-US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一个字：</a:t>
            </a:r>
            <a:r>
              <a:rPr lang="zh-CN" altLang="en-US" sz="3200" b="1" kern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等</a:t>
            </a:r>
            <a:r>
              <a:rPr lang="zh-CN" altLang="en-US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！</a:t>
            </a:r>
            <a:endParaRPr lang="en-US" altLang="zh-CN" sz="3200" b="1" kern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zh-CN" altLang="en-US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两个字：</a:t>
            </a:r>
            <a:r>
              <a:rPr lang="zh-CN" altLang="en-US" sz="3200" b="1" kern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缓冲</a:t>
            </a:r>
            <a:r>
              <a:rPr lang="zh-CN" altLang="en-US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！</a:t>
            </a: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在字节和字符流的类库中，都有相应的缓冲类，如</a:t>
            </a:r>
            <a:r>
              <a:rPr lang="en-US" altLang="zh-CN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BufferedInputStream</a:t>
            </a:r>
            <a:r>
              <a:rPr lang="zh-CN" altLang="en-US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、</a:t>
            </a:r>
            <a:r>
              <a:rPr lang="en-US" altLang="zh-CN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BufferedReader</a:t>
            </a: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33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生活中的缓冲的例子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207" y="1676400"/>
            <a:ext cx="6172201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91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1" y="1524000"/>
            <a:ext cx="4571999" cy="304952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Why 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缓冲？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8" y="1828800"/>
            <a:ext cx="4522662" cy="25146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603494" y="4724400"/>
            <a:ext cx="5864106" cy="1354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zh-CN" altLang="en-US" sz="2400" b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商店</a:t>
            </a:r>
            <a:r>
              <a:rPr lang="en-US" altLang="zh-CN" sz="2400" b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		</a:t>
            </a:r>
            <a:r>
              <a:rPr lang="zh-CN" altLang="en-US" sz="2400" b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库房</a:t>
            </a:r>
            <a:endParaRPr lang="en-US" altLang="zh-CN" sz="2400" b="1" smtClean="0">
              <a:solidFill>
                <a:srgbClr val="0000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ts val="600"/>
              </a:spcBef>
              <a:buNone/>
            </a:pPr>
            <a:endParaRPr lang="en-US" altLang="zh-CN" sz="2400" b="1">
              <a:solidFill>
                <a:srgbClr val="0000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ts val="600"/>
              </a:spcBef>
              <a:buNone/>
            </a:pPr>
            <a:r>
              <a:rPr lang="zh-CN" altLang="en-US" sz="2400" b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内存缓冲区</a:t>
            </a:r>
            <a:r>
              <a:rPr lang="en-US" altLang="zh-CN" sz="2400" b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		I/O</a:t>
            </a:r>
            <a:r>
              <a:rPr lang="zh-CN" altLang="en-US" sz="2400" b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设备</a:t>
            </a:r>
            <a:endParaRPr lang="zh-CN" altLang="en-US" sz="2400" b="1">
              <a:solidFill>
                <a:srgbClr val="0000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5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059369" y="1211044"/>
            <a:ext cx="7300973" cy="5570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import java.io.*;</a:t>
            </a:r>
          </a:p>
          <a:p>
            <a:pPr>
              <a:buNone/>
            </a:pP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US" altLang="zh-CN" sz="2000" b="1" smtClean="0">
                <a:latin typeface="Times New Roman" pitchFamily="18" charset="0"/>
                <a:cs typeface="Times New Roman" pitchFamily="18" charset="0"/>
              </a:rPr>
              <a:t>SongTitle2 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{  </a:t>
            </a:r>
          </a:p>
          <a:p>
            <a:pPr>
              <a:buNone/>
            </a:pP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b="1" smtClean="0">
                <a:latin typeface="Times New Roman" pitchFamily="18" charset="0"/>
                <a:cs typeface="Times New Roman" pitchFamily="18" charset="0"/>
              </a:rPr>
              <a:t>  public 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static void main(String[] </a:t>
            </a:r>
            <a:r>
              <a:rPr lang="en-US" altLang="zh-CN" sz="2000" b="1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) throws </a:t>
            </a:r>
            <a:r>
              <a:rPr lang="en-US" altLang="zh-CN" sz="2000" b="1" err="1">
                <a:latin typeface="Times New Roman" pitchFamily="18" charset="0"/>
                <a:cs typeface="Times New Roman" pitchFamily="18" charset="0"/>
              </a:rPr>
              <a:t>IOException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{ </a:t>
            </a:r>
          </a:p>
          <a:p>
            <a:pPr>
              <a:buNone/>
            </a:pP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       File </a:t>
            </a:r>
            <a:r>
              <a:rPr lang="en-US" altLang="zh-CN" sz="2000" b="1" err="1"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= new File(</a:t>
            </a:r>
            <a:r>
              <a:rPr lang="en-US" altLang="zh-CN" sz="2000" b="1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[0]);  </a:t>
            </a:r>
          </a:p>
          <a:p>
            <a:pPr>
              <a:buNone/>
            </a:pP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       long </a:t>
            </a:r>
            <a:r>
              <a:rPr lang="en-US" altLang="zh-CN" sz="2000" b="1" err="1">
                <a:latin typeface="Times New Roman" pitchFamily="18" charset="0"/>
                <a:cs typeface="Times New Roman" pitchFamily="18" charset="0"/>
              </a:rPr>
              <a:t>fileSize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2000" b="1" err="1">
                <a:latin typeface="Times New Roman" pitchFamily="18" charset="0"/>
                <a:cs typeface="Times New Roman" pitchFamily="18" charset="0"/>
              </a:rPr>
              <a:t>file.length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();  </a:t>
            </a:r>
          </a:p>
          <a:p>
            <a:pPr>
              <a:buNone/>
            </a:pPr>
            <a:r>
              <a:rPr lang="en-US" altLang="zh-CN" sz="2000" b="1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        BufferedInputStream bis = </a:t>
            </a:r>
            <a:endParaRPr lang="en-US" altLang="zh-CN" sz="2000" b="1" smtClean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2000" b="1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smtClean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               new </a:t>
            </a:r>
            <a:r>
              <a:rPr lang="en-US" altLang="zh-CN" sz="2000" b="1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BufferedInputStream(new FileInputStream(file));  </a:t>
            </a:r>
          </a:p>
          <a:p>
            <a:pPr>
              <a:buNone/>
            </a:pP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       byte[] buffer = new byte[(</a:t>
            </a:r>
            <a:r>
              <a:rPr lang="en-US" altLang="zh-CN" sz="2000" b="1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2000" b="1" err="1">
                <a:latin typeface="Times New Roman" pitchFamily="18" charset="0"/>
                <a:cs typeface="Times New Roman" pitchFamily="18" charset="0"/>
              </a:rPr>
              <a:t>fileSize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];  </a:t>
            </a:r>
          </a:p>
          <a:p>
            <a:pPr>
              <a:buNone/>
            </a:pP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b="1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d, offset = 0;</a:t>
            </a:r>
          </a:p>
          <a:p>
            <a:pPr>
              <a:buNone/>
            </a:pP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       while (true) {  </a:t>
            </a:r>
          </a:p>
          <a:p>
            <a:pPr>
              <a:buNone/>
            </a:pP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altLang="zh-CN" sz="20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smtClean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en-US" altLang="zh-CN" sz="2000" b="1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000" b="1" smtClean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bis.read</a:t>
            </a:r>
            <a:r>
              <a:rPr lang="en-US" altLang="zh-CN" sz="2000" b="1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();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smtClean="0">
                <a:latin typeface="Times New Roman" pitchFamily="18" charset="0"/>
                <a:cs typeface="Times New Roman" pitchFamily="18" charset="0"/>
              </a:rPr>
              <a:t> // </a:t>
            </a:r>
            <a:r>
              <a:rPr lang="zh-CN" altLang="en-US" sz="2000" b="1" smtClean="0">
                <a:latin typeface="Times New Roman" pitchFamily="18" charset="0"/>
                <a:cs typeface="Times New Roman" pitchFamily="18" charset="0"/>
              </a:rPr>
              <a:t>字节流的接口函数</a:t>
            </a:r>
            <a:endParaRPr lang="en-US" altLang="zh-CN" sz="2000" b="1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altLang="zh-CN" sz="2000" b="1" smtClean="0">
                <a:latin typeface="Times New Roman" pitchFamily="18" charset="0"/>
                <a:cs typeface="Times New Roman" pitchFamily="18" charset="0"/>
              </a:rPr>
              <a:t> if(d 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== -1) break;</a:t>
            </a:r>
          </a:p>
          <a:p>
            <a:pPr>
              <a:buNone/>
            </a:pP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altLang="zh-CN" sz="2000" b="1" smtClean="0">
                <a:latin typeface="Times New Roman" pitchFamily="18" charset="0"/>
                <a:cs typeface="Times New Roman" pitchFamily="18" charset="0"/>
              </a:rPr>
              <a:t> else 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buffer[offset++] = (byte)d;</a:t>
            </a:r>
          </a:p>
          <a:p>
            <a:pPr>
              <a:buNone/>
            </a:pP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pPr>
              <a:buNone/>
            </a:pP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b="1" smtClean="0">
                <a:latin typeface="Times New Roman" pitchFamily="18" charset="0"/>
                <a:cs typeface="Times New Roman" pitchFamily="18" charset="0"/>
              </a:rPr>
              <a:t>bis.close();</a:t>
            </a:r>
            <a:endParaRPr lang="en-US" altLang="zh-CN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mp3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歌曲名的新程序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937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661578" y="1828800"/>
            <a:ext cx="7768986" cy="29854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000" b="1" smtClean="0">
                <a:latin typeface="Times New Roman" pitchFamily="18" charset="0"/>
                <a:cs typeface="Times New Roman" pitchFamily="18" charset="0"/>
              </a:rPr>
              <a:t>        byte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[] </a:t>
            </a:r>
            <a:r>
              <a:rPr lang="en-US" altLang="zh-CN" sz="2000" b="1" err="1">
                <a:latin typeface="Times New Roman" pitchFamily="18" charset="0"/>
                <a:cs typeface="Times New Roman" pitchFamily="18" charset="0"/>
              </a:rPr>
              <a:t>tagBuf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= new byte[128];</a:t>
            </a:r>
          </a:p>
          <a:p>
            <a:pPr>
              <a:buNone/>
            </a:pP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       for(</a:t>
            </a:r>
            <a:r>
              <a:rPr lang="en-US" altLang="zh-CN" sz="2000" b="1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= 0; </a:t>
            </a:r>
            <a:r>
              <a:rPr lang="en-US" altLang="zh-CN" sz="2000" b="1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&lt; 128; </a:t>
            </a:r>
            <a:r>
              <a:rPr lang="en-US" altLang="zh-CN" sz="2000" b="1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++) </a:t>
            </a:r>
            <a:r>
              <a:rPr lang="en-US" altLang="zh-CN" sz="2000" b="1" err="1">
                <a:latin typeface="Times New Roman" pitchFamily="18" charset="0"/>
                <a:cs typeface="Times New Roman" pitchFamily="18" charset="0"/>
              </a:rPr>
              <a:t>tagBuf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1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] = buffer[buffer.length-128+i];</a:t>
            </a:r>
          </a:p>
          <a:p>
            <a:pPr>
              <a:buNone/>
            </a:pPr>
            <a:r>
              <a:rPr lang="en-US" altLang="zh-CN" sz="2000" b="1" smtClean="0">
                <a:latin typeface="Times New Roman" pitchFamily="18" charset="0"/>
                <a:cs typeface="Times New Roman" pitchFamily="18" charset="0"/>
              </a:rPr>
              <a:t>        String </a:t>
            </a:r>
            <a:r>
              <a:rPr lang="en-US" altLang="zh-CN" sz="2000" b="1" err="1">
                <a:latin typeface="Times New Roman" pitchFamily="18" charset="0"/>
                <a:cs typeface="Times New Roman" pitchFamily="18" charset="0"/>
              </a:rPr>
              <a:t>SongName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= new String(tagBuf,3,30).trim(); //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歌曲名称</a:t>
            </a:r>
          </a:p>
          <a:p>
            <a:pPr>
              <a:buNone/>
            </a:pP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String Artist = new String(tagBuf,33,30).trim();  //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歌手名字</a:t>
            </a:r>
          </a:p>
          <a:p>
            <a:pPr>
              <a:buNone/>
            </a:pP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b="1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("Title: " + </a:t>
            </a:r>
            <a:r>
              <a:rPr lang="en-US" altLang="zh-CN" sz="2000" b="1" err="1">
                <a:latin typeface="Times New Roman" pitchFamily="18" charset="0"/>
                <a:cs typeface="Times New Roman" pitchFamily="18" charset="0"/>
              </a:rPr>
              <a:t>SongName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b="1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("Singers: " + Artist);</a:t>
            </a:r>
          </a:p>
          <a:p>
            <a:pPr>
              <a:buNone/>
            </a:pP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b="1" smtClean="0">
                <a:latin typeface="Times New Roman" pitchFamily="18" charset="0"/>
                <a:cs typeface="Times New Roman" pitchFamily="18" charset="0"/>
              </a:rPr>
              <a:t>  }</a:t>
            </a:r>
          </a:p>
          <a:p>
            <a:pPr>
              <a:buNone/>
            </a:pP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3048000" y="5257800"/>
            <a:ext cx="29642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zh-CN" altLang="en-US" sz="3600" b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速度快很多！</a:t>
            </a:r>
            <a:endParaRPr lang="zh-CN" altLang="en-US" sz="3600" b="1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48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未命名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1533524"/>
            <a:ext cx="8255421" cy="4562476"/>
          </a:xfrm>
          <a:prstGeom prst="rect">
            <a:avLst/>
          </a:prstGeom>
        </p:spPr>
      </p:pic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  <p:pic>
        <p:nvPicPr>
          <p:cNvPr id="9" name="图片 8" descr="无标题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38600" y="1629047"/>
            <a:ext cx="1447800" cy="961753"/>
          </a:xfrm>
          <a:prstGeom prst="rect">
            <a:avLst/>
          </a:prstGeom>
        </p:spPr>
      </p:pic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685800"/>
          </a:xfrm>
        </p:spPr>
        <p:txBody>
          <a:bodyPr/>
          <a:lstStyle/>
          <a:p>
            <a:r>
              <a:rPr lang="en-US" altLang="zh-CN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、字节流到字符流</a:t>
            </a:r>
          </a:p>
        </p:txBody>
      </p:sp>
    </p:spTree>
    <p:extLst>
      <p:ext uri="{BB962C8B-B14F-4D97-AF65-F5344CB8AC3E}">
        <p14:creationId xmlns:p14="http://schemas.microsoft.com/office/powerpoint/2010/main" val="365383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举例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1143000" y="1752600"/>
            <a:ext cx="7086600" cy="2456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buNone/>
            </a:pPr>
            <a:r>
              <a:rPr kumimoji="1" lang="zh-CN" altLang="en-US" sz="4800" b="1" smtClean="0">
                <a:latin typeface="Times New Roman" pitchFamily="18" charset="0"/>
                <a:ea typeface="+mn-ea"/>
                <a:cs typeface="Times New Roman" pitchFamily="18" charset="0"/>
              </a:rPr>
              <a:t>如何从键盘输入各种类型的数据？</a:t>
            </a:r>
            <a:endParaRPr kumimoji="1" lang="en-US" altLang="zh-CN" sz="4800" b="1" smtClean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eaLnBrk="0" hangingPunct="0">
              <a:buNone/>
            </a:pPr>
            <a:r>
              <a:rPr kumimoji="1" lang="zh-CN" altLang="en-US" sz="4800" b="1" smtClean="0">
                <a:latin typeface="Times New Roman" pitchFamily="18" charset="0"/>
                <a:ea typeface="+mn-ea"/>
                <a:cs typeface="Times New Roman" pitchFamily="18" charset="0"/>
              </a:rPr>
              <a:t>如：</a:t>
            </a:r>
            <a:r>
              <a:rPr kumimoji="1" lang="en-US" altLang="zh-CN" sz="4800" b="1" smtClean="0">
                <a:latin typeface="Times New Roman" pitchFamily="18" charset="0"/>
                <a:ea typeface="+mn-ea"/>
                <a:cs typeface="Times New Roman" pitchFamily="18" charset="0"/>
              </a:rPr>
              <a:t>float x = 3.125</a:t>
            </a:r>
            <a:r>
              <a:rPr kumimoji="1" lang="zh-CN" altLang="en-US" sz="4800" b="1" smtClean="0">
                <a:latin typeface="Times New Roman" pitchFamily="18" charset="0"/>
                <a:ea typeface="+mn-ea"/>
                <a:cs typeface="Times New Roman" pitchFamily="18" charset="0"/>
              </a:rPr>
              <a:t>？</a:t>
            </a:r>
            <a:endParaRPr kumimoji="1" lang="en-US" altLang="zh-CN" sz="4800" b="1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895600" y="4876800"/>
          <a:ext cx="2895600" cy="6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/>
                <a:gridCol w="723900"/>
                <a:gridCol w="723900"/>
                <a:gridCol w="723900"/>
              </a:tblGrid>
              <a:tr h="6756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  <a:endParaRPr lang="zh-CN" altLang="en-US" sz="32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  <a:endParaRPr lang="zh-CN" altLang="en-US" sz="32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48</a:t>
                      </a:r>
                      <a:endParaRPr lang="zh-CN" altLang="en-US" sz="32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zh-CN" altLang="en-US" sz="32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819400" y="5562600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3600" b="1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zh-CN" altLang="en-US" sz="3600" b="1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29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661578" y="1295400"/>
            <a:ext cx="7796622" cy="4093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000" b="1" smtClean="0">
                <a:latin typeface="Times New Roman" pitchFamily="18" charset="0"/>
                <a:cs typeface="Times New Roman" pitchFamily="18" charset="0"/>
              </a:rPr>
              <a:t>public final class System {</a:t>
            </a:r>
          </a:p>
          <a:p>
            <a:pPr>
              <a:buNone/>
            </a:pPr>
            <a:r>
              <a:rPr lang="en-US" altLang="zh-CN" sz="2000" b="1" smtClean="0">
                <a:latin typeface="Times New Roman" pitchFamily="18" charset="0"/>
                <a:cs typeface="Times New Roman" pitchFamily="18" charset="0"/>
              </a:rPr>
              <a:t>    …</a:t>
            </a:r>
          </a:p>
          <a:p>
            <a:pPr>
              <a:buNone/>
            </a:pPr>
            <a:r>
              <a:rPr lang="en-US" altLang="zh-CN" sz="2000" b="1" smtClean="0">
                <a:latin typeface="Times New Roman" pitchFamily="18" charset="0"/>
                <a:cs typeface="Times New Roman" pitchFamily="18" charset="0"/>
              </a:rPr>
              <a:t>    public final static </a:t>
            </a:r>
            <a:r>
              <a:rPr lang="en-US" altLang="zh-CN" sz="2000" b="1" smtClean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InputStream</a:t>
            </a:r>
            <a:r>
              <a:rPr lang="en-US" altLang="zh-CN" sz="2000" b="1" smtClean="0">
                <a:latin typeface="Times New Roman" pitchFamily="18" charset="0"/>
                <a:cs typeface="Times New Roman" pitchFamily="18" charset="0"/>
              </a:rPr>
              <a:t> in = null;</a:t>
            </a:r>
          </a:p>
          <a:p>
            <a:pPr>
              <a:buNone/>
            </a:pPr>
            <a:r>
              <a:rPr lang="en-US" altLang="zh-CN" sz="2000" b="1" smtClean="0">
                <a:latin typeface="Times New Roman" pitchFamily="18" charset="0"/>
                <a:cs typeface="Times New Roman" pitchFamily="18" charset="0"/>
              </a:rPr>
              <a:t>    …</a:t>
            </a:r>
          </a:p>
          <a:p>
            <a:pPr>
              <a:buNone/>
            </a:pPr>
            <a:r>
              <a:rPr lang="en-US" altLang="zh-CN" sz="2000" b="1" smtClean="0">
                <a:latin typeface="Times New Roman" pitchFamily="18" charset="0"/>
                <a:cs typeface="Times New Roman" pitchFamily="18" charset="0"/>
              </a:rPr>
              <a:t>    private static void initializeSystemClass() {</a:t>
            </a:r>
          </a:p>
          <a:p>
            <a:pPr>
              <a:buNone/>
            </a:pPr>
            <a:r>
              <a:rPr lang="en-US" altLang="zh-CN" sz="2000" b="1" smtClean="0">
                <a:latin typeface="Times New Roman" pitchFamily="18" charset="0"/>
                <a:cs typeface="Times New Roman" pitchFamily="18" charset="0"/>
              </a:rPr>
              <a:t>        …</a:t>
            </a:r>
          </a:p>
          <a:p>
            <a:pPr>
              <a:buNone/>
            </a:pPr>
            <a:r>
              <a:rPr lang="en-US" altLang="zh-CN" sz="2000" b="1" smtClean="0">
                <a:latin typeface="Times New Roman" pitchFamily="18" charset="0"/>
                <a:cs typeface="Times New Roman" pitchFamily="18" charset="0"/>
              </a:rPr>
              <a:t>        FileInputStream fdIn = new FileInputStream(FileDescriptor.in); </a:t>
            </a:r>
          </a:p>
          <a:p>
            <a:pPr>
              <a:buNone/>
            </a:pPr>
            <a:r>
              <a:rPr lang="en-US" altLang="zh-CN" sz="2000" b="1" smtClean="0">
                <a:latin typeface="Times New Roman" pitchFamily="18" charset="0"/>
                <a:cs typeface="Times New Roman" pitchFamily="18" charset="0"/>
              </a:rPr>
              <a:t>        setIn0(new </a:t>
            </a:r>
            <a:r>
              <a:rPr lang="en-US" altLang="zh-CN" sz="2000" b="1" smtClean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BufferedInputStream</a:t>
            </a:r>
            <a:r>
              <a:rPr lang="en-US" altLang="zh-CN" sz="2000" b="1" smtClean="0">
                <a:latin typeface="Times New Roman" pitchFamily="18" charset="0"/>
                <a:cs typeface="Times New Roman" pitchFamily="18" charset="0"/>
              </a:rPr>
              <a:t>(fdIn)); </a:t>
            </a:r>
          </a:p>
          <a:p>
            <a:pPr>
              <a:buNone/>
            </a:pPr>
            <a:r>
              <a:rPr lang="en-US" altLang="zh-CN" sz="2000" b="1" smtClean="0">
                <a:latin typeface="Times New Roman" pitchFamily="18" charset="0"/>
                <a:cs typeface="Times New Roman" pitchFamily="18" charset="0"/>
              </a:rPr>
              <a:t>        …</a:t>
            </a:r>
          </a:p>
          <a:p>
            <a:pPr>
              <a:buNone/>
            </a:pPr>
            <a:r>
              <a:rPr lang="en-US" altLang="zh-CN" sz="2000" b="1" smtClean="0"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pPr>
              <a:buNone/>
            </a:pPr>
            <a:r>
              <a:rPr lang="en-US" altLang="zh-CN" sz="2000" b="1" smtClean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System.in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  <p:sp>
        <p:nvSpPr>
          <p:cNvPr id="15" name="TextBox 14"/>
          <p:cNvSpPr txBox="1"/>
          <p:nvPr/>
        </p:nvSpPr>
        <p:spPr>
          <a:xfrm>
            <a:off x="685800" y="5562600"/>
            <a:ext cx="5589992" cy="9048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400" b="1" smtClean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System.out.println(System.in.getClass());</a:t>
            </a:r>
          </a:p>
          <a:p>
            <a:pPr>
              <a:buNone/>
            </a:pPr>
            <a:r>
              <a:rPr lang="en-US" altLang="zh-CN" sz="2400" b="1" smtClean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class java.io.BufferedInputStream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著名的软件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Bug(3)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5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533400" y="1447800"/>
            <a:ext cx="5334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lvl="0" indent="-450850"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lang="en-US" altLang="zh-CN" sz="3600" b="1" ker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Windows Vista </a:t>
            </a:r>
            <a:r>
              <a:rPr lang="zh-CN" altLang="en-US" sz="3600" b="1" ker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系统</a:t>
            </a:r>
            <a:endParaRPr kumimoji="0" lang="en-US" altLang="zh-CN" sz="36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zh-CN" altLang="en-US" sz="2800" b="1" ker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该系统从</a:t>
            </a:r>
            <a:r>
              <a:rPr lang="en-US" altLang="zh-CN" sz="2800" b="1" ker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2001</a:t>
            </a:r>
            <a:r>
              <a:rPr lang="zh-CN" altLang="en-US" sz="2800" b="1" ker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年开始研发，整个过程历时</a:t>
            </a:r>
            <a:r>
              <a:rPr lang="en-US" altLang="zh-CN" sz="2800" b="1" ker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800" b="1" ker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年，先后有</a:t>
            </a:r>
            <a:r>
              <a:rPr lang="en-US" altLang="zh-CN" sz="2800" b="1" ker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9000</a:t>
            </a:r>
            <a:r>
              <a:rPr lang="zh-CN" altLang="en-US" sz="2800" b="1" ker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位开发人员投入其中，耗资</a:t>
            </a:r>
            <a:r>
              <a:rPr lang="en-US" altLang="zh-CN" sz="2800" b="1" ker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60</a:t>
            </a:r>
            <a:r>
              <a:rPr lang="zh-CN" altLang="en-US" sz="2800" b="1" ker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亿美元，代码规模超过</a:t>
            </a:r>
            <a:r>
              <a:rPr lang="en-US" altLang="zh-CN" sz="2800" b="1" ker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5000</a:t>
            </a:r>
            <a:r>
              <a:rPr lang="zh-CN" altLang="en-US" sz="2800" b="1" ker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万行。</a:t>
            </a:r>
            <a:endParaRPr lang="en-US" altLang="zh-CN" sz="2800" b="1" kern="0" smtClean="0">
              <a:latin typeface="楷体" pitchFamily="49" charset="-122"/>
              <a:ea typeface="楷体_GB2312" pitchFamily="49" charset="-122"/>
            </a:endParaRP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en-US" altLang="zh-CN" sz="2800" b="1" kern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Vista </a:t>
            </a:r>
            <a:r>
              <a:rPr lang="zh-CN" altLang="en-US" sz="2800" b="1" kern="0" smtClean="0">
                <a:latin typeface="楷体" pitchFamily="49" charset="-122"/>
                <a:ea typeface="楷体_GB2312" pitchFamily="49" charset="-122"/>
              </a:rPr>
              <a:t>进入</a:t>
            </a:r>
            <a:r>
              <a:rPr lang="zh-CN" altLang="en-US" sz="2800" b="1" kern="0">
                <a:latin typeface="楷体" pitchFamily="49" charset="-122"/>
                <a:ea typeface="楷体_GB2312" pitchFamily="49" charset="-122"/>
              </a:rPr>
              <a:t>公开</a:t>
            </a:r>
            <a:r>
              <a:rPr lang="zh-CN" altLang="en-US" sz="2800" b="1" kern="0" smtClean="0">
                <a:latin typeface="楷体" pitchFamily="49" charset="-122"/>
                <a:ea typeface="楷体_GB2312" pitchFamily="49" charset="-122"/>
              </a:rPr>
              <a:t>测试时，已知的程序</a:t>
            </a:r>
            <a:r>
              <a:rPr lang="zh-CN" altLang="en-US" sz="2800" b="1" kern="0">
                <a:latin typeface="楷体" pitchFamily="49" charset="-122"/>
                <a:ea typeface="楷体_GB2312" pitchFamily="49" charset="-122"/>
              </a:rPr>
              <a:t>错误总数已经超过</a:t>
            </a:r>
            <a:r>
              <a:rPr lang="en-US" altLang="zh-CN" sz="2800" b="1" kern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2.7</a:t>
            </a:r>
            <a:r>
              <a:rPr lang="zh-CN" altLang="en-US" sz="2800" b="1" kern="0" smtClean="0">
                <a:latin typeface="楷体" pitchFamily="49" charset="-122"/>
                <a:ea typeface="楷体_GB2312" pitchFamily="49" charset="-122"/>
              </a:rPr>
              <a:t>万</a:t>
            </a:r>
            <a:r>
              <a:rPr lang="zh-CN" altLang="en-US" sz="2800" b="1" kern="0">
                <a:latin typeface="楷体" pitchFamily="49" charset="-122"/>
                <a:ea typeface="楷体_GB2312" pitchFamily="49" charset="-122"/>
              </a:rPr>
              <a:t>个。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_GB2312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918" y="1744362"/>
            <a:ext cx="3004404" cy="419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1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747321" y="1219200"/>
            <a:ext cx="755847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int read( 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int read( byte b[ ] 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int read( byte b[ ], int off, int len 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int available( 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long skip( long n );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InputStream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872463" y="3200400"/>
            <a:ext cx="3318537" cy="9048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byte[] b = new byte[20];</a:t>
            </a:r>
          </a:p>
          <a:p>
            <a:pPr>
              <a:buNone/>
            </a:pPr>
            <a: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System.in.read(b);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57400" y="5983069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3600" b="1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sz="36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133600" y="4419600"/>
          <a:ext cx="5105401" cy="6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343"/>
                <a:gridCol w="729343"/>
                <a:gridCol w="729343"/>
                <a:gridCol w="729343"/>
                <a:gridCol w="729343"/>
                <a:gridCol w="729343"/>
                <a:gridCol w="729343"/>
              </a:tblGrid>
              <a:tr h="6756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'3'</a:t>
                      </a:r>
                      <a:endParaRPr lang="zh-CN" altLang="en-US" sz="32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'.'</a:t>
                      </a:r>
                      <a:endParaRPr lang="zh-CN" altLang="en-US" sz="32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'1'</a:t>
                      </a:r>
                      <a:endParaRPr lang="zh-CN" altLang="en-US" sz="32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'2'</a:t>
                      </a:r>
                      <a:endParaRPr lang="zh-CN" altLang="en-US" sz="32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'5'</a:t>
                      </a:r>
                      <a:endParaRPr lang="zh-CN" altLang="en-US" sz="32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'\r'</a:t>
                      </a:r>
                      <a:endParaRPr lang="zh-CN" altLang="en-US" sz="2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'\n'</a:t>
                      </a:r>
                      <a:endParaRPr lang="zh-CN" altLang="en-US" sz="2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133600" y="5267960"/>
          <a:ext cx="5105401" cy="6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343"/>
                <a:gridCol w="729343"/>
                <a:gridCol w="729343"/>
                <a:gridCol w="729343"/>
                <a:gridCol w="729343"/>
                <a:gridCol w="729343"/>
                <a:gridCol w="729343"/>
              </a:tblGrid>
              <a:tr h="6756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33</a:t>
                      </a:r>
                      <a:endParaRPr lang="zh-CN" altLang="en-US" sz="32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2E</a:t>
                      </a:r>
                      <a:endParaRPr lang="zh-CN" altLang="en-US" sz="32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  <a:endParaRPr lang="zh-CN" altLang="en-US" sz="32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  <a:endParaRPr lang="zh-CN" altLang="en-US" sz="32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  <a:endParaRPr lang="zh-CN" altLang="en-US" sz="32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0D</a:t>
                      </a:r>
                      <a:endParaRPr lang="zh-CN" altLang="en-US" sz="32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0A</a:t>
                      </a:r>
                      <a:endParaRPr lang="zh-CN" altLang="en-US" sz="32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96391" y="4572000"/>
            <a:ext cx="1008609" cy="1175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3200" b="1" smtClean="0">
                <a:latin typeface="Times New Roman" pitchFamily="18" charset="0"/>
                <a:cs typeface="Times New Roman" pitchFamily="18" charset="0"/>
              </a:rPr>
              <a:t>byte</a:t>
            </a:r>
          </a:p>
          <a:p>
            <a:pPr>
              <a:buNone/>
            </a:pPr>
            <a:r>
              <a:rPr lang="zh-CN" altLang="en-US" sz="3200" b="1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类型</a:t>
            </a:r>
            <a:endParaRPr lang="zh-CN" altLang="en-US" sz="3200" b="1"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InputStreamReader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61</a:t>
            </a:fld>
            <a:endParaRPr lang="en-US" altLang="zh-CN"/>
          </a:p>
        </p:txBody>
      </p:sp>
      <p:sp>
        <p:nvSpPr>
          <p:cNvPr id="5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85800" y="1524000"/>
            <a:ext cx="7696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lvl="0" indent="-450850"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lang="zh-CN" altLang="en-US" sz="32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用于处理字符流的最基本的类，用来在字节流和字符流之间作为中介</a:t>
            </a:r>
            <a:r>
              <a:rPr lang="en-US" altLang="zh-CN" sz="32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32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r>
              <a:rPr lang="en-US" altLang="zh-CN" sz="32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32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endParaRPr lang="en-US" altLang="zh-CN" sz="3200" b="1" kern="0" smtClean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450850" lvl="0" indent="-450850"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lang="zh-CN" altLang="en-US" sz="32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父类是</a:t>
            </a:r>
            <a:r>
              <a:rPr lang="en-US" altLang="zh-CN" sz="32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Reader</a:t>
            </a:r>
            <a:r>
              <a:rPr lang="zh-CN" altLang="en-US" sz="32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，以下是一些成员函数</a:t>
            </a:r>
            <a:endParaRPr kumimoji="0" lang="en-US" altLang="zh-CN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4419600"/>
            <a:ext cx="757130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public int read() throws IOException;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public int read(char cbuf[]) throws IOException;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public abstract int read(char cbuf[], int off,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           int len) throws IOException;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2590800"/>
            <a:ext cx="81868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public InputStreamReader(InputStream in);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public InputStreamReader(InputStream in,String enc)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        throws UnsupportedEncodingException;</a:t>
            </a:r>
          </a:p>
        </p:txBody>
      </p:sp>
    </p:spTree>
    <p:extLst>
      <p:ext uri="{BB962C8B-B14F-4D97-AF65-F5344CB8AC3E}">
        <p14:creationId xmlns:p14="http://schemas.microsoft.com/office/powerpoint/2010/main" val="112729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InputStreamReader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62</a:t>
            </a:fld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457200" y="1699939"/>
            <a:ext cx="8316829" cy="13480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400" b="1" smtClean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char[] c = new char[20];</a:t>
            </a:r>
          </a:p>
          <a:p>
            <a:pPr>
              <a:buNone/>
            </a:pPr>
            <a:r>
              <a:rPr lang="en-US" altLang="zh-CN" sz="2400" b="1" smtClean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InputStreamReader sr = new InputStreamReader(System.in);</a:t>
            </a:r>
          </a:p>
          <a:p>
            <a:pPr>
              <a:buNone/>
            </a:pPr>
            <a:r>
              <a:rPr lang="en-US" altLang="zh-CN" sz="2400" b="1" smtClean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sr.read(c);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95401" y="5297269"/>
            <a:ext cx="389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3600" b="1" smtClean="0"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sz="36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295398" y="3733800"/>
          <a:ext cx="7543802" cy="6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686"/>
                <a:gridCol w="1077686"/>
                <a:gridCol w="1077686"/>
                <a:gridCol w="1077686"/>
                <a:gridCol w="1077686"/>
                <a:gridCol w="1077686"/>
                <a:gridCol w="1077686"/>
              </a:tblGrid>
              <a:tr h="6756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'3'</a:t>
                      </a:r>
                      <a:endParaRPr lang="zh-CN" altLang="en-US" sz="32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'.'</a:t>
                      </a:r>
                      <a:endParaRPr lang="zh-CN" altLang="en-US" sz="32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'1'</a:t>
                      </a:r>
                      <a:endParaRPr lang="zh-CN" altLang="en-US" sz="32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'2'</a:t>
                      </a:r>
                      <a:endParaRPr lang="zh-CN" altLang="en-US" sz="32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'5'</a:t>
                      </a:r>
                      <a:endParaRPr lang="zh-CN" altLang="en-US" sz="32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'\r'</a:t>
                      </a:r>
                      <a:endParaRPr lang="zh-CN" altLang="en-US" sz="2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'\n'</a:t>
                      </a:r>
                      <a:endParaRPr lang="zh-CN" altLang="en-US" sz="2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295398" y="4582160"/>
          <a:ext cx="7543802" cy="6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686"/>
                <a:gridCol w="1077686"/>
                <a:gridCol w="1077686"/>
                <a:gridCol w="1077686"/>
                <a:gridCol w="1077686"/>
                <a:gridCol w="1077686"/>
                <a:gridCol w="1077686"/>
              </a:tblGrid>
              <a:tr h="6756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33</a:t>
                      </a:r>
                      <a:endParaRPr lang="zh-CN" altLang="en-US" sz="32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2E</a:t>
                      </a:r>
                      <a:endParaRPr lang="zh-CN" altLang="en-US" sz="32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  <a:endParaRPr lang="zh-CN" altLang="en-US" sz="32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  <a:endParaRPr lang="zh-CN" altLang="en-US" sz="32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  <a:endParaRPr lang="zh-CN" altLang="en-US" sz="32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0D</a:t>
                      </a:r>
                      <a:endParaRPr lang="zh-CN" altLang="en-US" sz="32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0A</a:t>
                      </a:r>
                      <a:endParaRPr lang="zh-CN" altLang="en-US" sz="32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52401" y="3886200"/>
            <a:ext cx="1008609" cy="1175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3200" b="1" smtClean="0">
                <a:latin typeface="Times New Roman" pitchFamily="18" charset="0"/>
                <a:cs typeface="Times New Roman" pitchFamily="18" charset="0"/>
              </a:rPr>
              <a:t>char</a:t>
            </a:r>
          </a:p>
          <a:p>
            <a:pPr>
              <a:buNone/>
            </a:pPr>
            <a:r>
              <a:rPr lang="zh-CN" altLang="en-US" sz="3200" b="1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类型</a:t>
            </a:r>
            <a:endParaRPr lang="zh-CN" altLang="en-US" sz="3200" b="1"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6705600" y="3581400"/>
            <a:ext cx="2209800" cy="1905000"/>
          </a:xfrm>
          <a:prstGeom prst="ellipse">
            <a:avLst/>
          </a:prstGeom>
          <a:noFill/>
          <a:ln w="381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BufferedReader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63</a:t>
            </a:fld>
            <a:endParaRPr lang="en-US" altLang="zh-CN"/>
          </a:p>
        </p:txBody>
      </p:sp>
      <p:sp>
        <p:nvSpPr>
          <p:cNvPr id="5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85800" y="1524000"/>
            <a:ext cx="7696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lvl="0" indent="-450850"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lang="zh-CN" altLang="en-US" sz="32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内部有一缓冲区，读入数据时先从该缓冲区取数据，若数据不足再去访问外设</a:t>
            </a:r>
            <a:r>
              <a:rPr lang="en-US" altLang="zh-CN" sz="32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32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r>
              <a:rPr lang="en-US" altLang="zh-CN" sz="32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32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endParaRPr lang="en-US" altLang="zh-CN" sz="3200" b="1" kern="0" smtClean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450850" lvl="0" indent="-450850"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lang="zh-CN" altLang="en-US" sz="32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除了</a:t>
            </a:r>
            <a:r>
              <a:rPr lang="en-US" altLang="zh-CN" sz="32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Reader</a:t>
            </a:r>
            <a:r>
              <a:rPr lang="zh-CN" altLang="en-US" sz="32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32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Writer</a:t>
            </a:r>
            <a:r>
              <a:rPr lang="zh-CN" altLang="en-US" sz="32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中提供的基本的读写方法外，增加对整行字符的处理。</a:t>
            </a:r>
            <a:endParaRPr kumimoji="0" lang="en-US" altLang="zh-CN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4953000"/>
            <a:ext cx="8295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public String readLine() throws IOException;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9175" y="2674203"/>
            <a:ext cx="77428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public BufferedReader(Reader in);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public BufferedReader(Reader in, int sz);</a:t>
            </a:r>
          </a:p>
        </p:txBody>
      </p:sp>
    </p:spTree>
    <p:extLst>
      <p:ext uri="{BB962C8B-B14F-4D97-AF65-F5344CB8AC3E}">
        <p14:creationId xmlns:p14="http://schemas.microsoft.com/office/powerpoint/2010/main" val="112729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973244" y="1447800"/>
            <a:ext cx="7262309" cy="1717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BufferedReader reader = </a:t>
            </a:r>
            <a:b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b="1" smtClean="0">
                <a:latin typeface="Times New Roman" pitchFamily="18" charset="0"/>
                <a:cs typeface="Times New Roman" pitchFamily="18" charset="0"/>
              </a:rPr>
              <a:t>new BufferedReader(new InputStreamReader(System.in));</a:t>
            </a:r>
          </a:p>
          <a:p>
            <a:pPr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String str = reader.readLine();</a:t>
            </a:r>
          </a:p>
          <a:p>
            <a:pPr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float x = Float.parseFloat(str);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连接起来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64</a:t>
            </a:fld>
            <a:endParaRPr lang="en-US" altLang="zh-CN"/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457200" y="3581400"/>
            <a:ext cx="8153400" cy="2514600"/>
            <a:chOff x="384" y="1584"/>
            <a:chExt cx="4992" cy="1152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384" y="1584"/>
              <a:ext cx="4992" cy="1152"/>
              <a:chOff x="-2" y="-2"/>
              <a:chExt cx="5764" cy="686"/>
            </a:xfrm>
          </p:grpSpPr>
          <p:grpSp>
            <p:nvGrpSpPr>
              <p:cNvPr id="6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5760" cy="682"/>
                <a:chOff x="0" y="0"/>
                <a:chExt cx="5760" cy="682"/>
              </a:xfrm>
            </p:grpSpPr>
            <p:sp>
              <p:nvSpPr>
                <p:cNvPr id="11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760" cy="682"/>
                </a:xfrm>
                <a:prstGeom prst="rect">
                  <a:avLst/>
                </a:prstGeom>
                <a:solidFill>
                  <a:srgbClr val="F8FFF4"/>
                </a:solidFill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7" name="Group 8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5760" cy="682"/>
                  <a:chOff x="0" y="0"/>
                  <a:chExt cx="5760" cy="682"/>
                </a:xfrm>
              </p:grpSpPr>
              <p:sp>
                <p:nvSpPr>
                  <p:cNvPr id="13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5760" cy="682"/>
                  </a:xfrm>
                  <a:prstGeom prst="rect">
                    <a:avLst/>
                  </a:prstGeom>
                  <a:solidFill>
                    <a:srgbClr val="F8FFF4"/>
                  </a:solidFill>
                  <a:ln w="12700" cap="sq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anchor="ctr"/>
                  <a:lstStyle/>
                  <a:p>
                    <a:pPr algn="ctr"/>
                    <a:r>
                      <a:rPr kumimoji="0" lang="zh-CN" altLang="en-GB">
                        <a:ea typeface="宋体" charset="-122"/>
                      </a:rPr>
                      <a:t>  </a:t>
                    </a:r>
                    <a:r>
                      <a:rPr kumimoji="0" lang="zh-CN" altLang="en-GB" sz="6500">
                        <a:ea typeface="宋体" charset="-122"/>
                      </a:rPr>
                      <a:t> </a:t>
                    </a:r>
                    <a:r>
                      <a:rPr kumimoji="0" lang="zh-CN" altLang="en-GB">
                        <a:ea typeface="宋体" charset="-122"/>
                      </a:rPr>
                      <a:t>                                                                                         </a:t>
                    </a:r>
                  </a:p>
                </p:txBody>
              </p:sp>
              <p:sp>
                <p:nvSpPr>
                  <p:cNvPr id="14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5760" cy="682"/>
                  </a:xfrm>
                  <a:prstGeom prst="rect">
                    <a:avLst/>
                  </a:prstGeom>
                  <a:noFill/>
                  <a:ln w="7" cap="sq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0" name="Rectangle 11"/>
              <p:cNvSpPr>
                <a:spLocks noChangeArrowheads="1"/>
              </p:cNvSpPr>
              <p:nvPr/>
            </p:nvSpPr>
            <p:spPr bwMode="auto">
              <a:xfrm>
                <a:off x="-2" y="-2"/>
                <a:ext cx="5764" cy="686"/>
              </a:xfrm>
              <a:prstGeom prst="rect">
                <a:avLst/>
              </a:prstGeom>
              <a:noFill/>
              <a:ln w="6350" cap="sq">
                <a:solidFill>
                  <a:srgbClr val="A0A0A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pic>
          <p:nvPicPr>
            <p:cNvPr id="8" name="Picture 12" descr="connectedStreams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03" y="1848"/>
              <a:ext cx="4298" cy="6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教学内容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65</a:t>
            </a:fld>
            <a:endParaRPr lang="en-US" altLang="zh-CN"/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>
            <a:off x="2438400" y="2789237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700338" y="2209800"/>
            <a:ext cx="441178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ea typeface="宋体" charset="-122"/>
              </a:rPr>
              <a:t>异常处理（</a:t>
            </a:r>
            <a:r>
              <a:rPr lang="en-US" altLang="zh-CN" sz="32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Exception</a:t>
            </a:r>
            <a:r>
              <a:rPr lang="zh-CN" altLang="en-US" sz="32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）</a:t>
            </a:r>
            <a:endParaRPr lang="en-US" altLang="zh-CN" sz="3200" b="1">
              <a:ea typeface="宋体" charset="-122"/>
            </a:endParaRPr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1828800" y="2286000"/>
            <a:ext cx="608013" cy="533400"/>
            <a:chOff x="1152" y="1275"/>
            <a:chExt cx="383" cy="336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152" y="1275"/>
              <a:ext cx="383" cy="336"/>
              <a:chOff x="1110" y="2656"/>
              <a:chExt cx="1549" cy="1351"/>
            </a:xfrm>
          </p:grpSpPr>
          <p:sp>
            <p:nvSpPr>
              <p:cNvPr id="11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2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3" name="AutoShape 6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0" name="Text Box 13"/>
            <p:cNvSpPr txBox="1">
              <a:spLocks noChangeArrowheads="1"/>
            </p:cNvSpPr>
            <p:nvPr/>
          </p:nvSpPr>
          <p:spPr bwMode="gray">
            <a:xfrm>
              <a:off x="1235" y="1298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1</a:t>
              </a:r>
            </a:p>
          </p:txBody>
        </p:sp>
      </p:grp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2438400" y="3953175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700338" y="3352800"/>
            <a:ext cx="3363421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ea typeface="宋体" charset="-122"/>
              </a:rPr>
              <a:t>输入输出（</a:t>
            </a:r>
            <a:r>
              <a:rPr lang="en-US" altLang="zh-CN" sz="32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I/O</a:t>
            </a:r>
            <a:r>
              <a:rPr lang="zh-CN" altLang="en-US" sz="3200" b="1" smtClean="0">
                <a:ea typeface="宋体" charset="-122"/>
              </a:rPr>
              <a:t>） </a:t>
            </a:r>
            <a:endParaRPr lang="en-US" altLang="zh-CN" sz="3200" b="1">
              <a:ea typeface="宋体" charset="-122"/>
            </a:endParaRPr>
          </a:p>
        </p:txBody>
      </p:sp>
      <p:grpSp>
        <p:nvGrpSpPr>
          <p:cNvPr id="8" name="Group 46"/>
          <p:cNvGrpSpPr>
            <a:grpSpLocks/>
          </p:cNvGrpSpPr>
          <p:nvPr/>
        </p:nvGrpSpPr>
        <p:grpSpPr bwMode="auto">
          <a:xfrm>
            <a:off x="1828800" y="3452859"/>
            <a:ext cx="608013" cy="533400"/>
            <a:chOff x="1152" y="1851"/>
            <a:chExt cx="383" cy="336"/>
          </a:xfrm>
        </p:grpSpPr>
        <p:grpSp>
          <p:nvGrpSpPr>
            <p:cNvPr id="9" name="Group 7"/>
            <p:cNvGrpSpPr>
              <a:grpSpLocks/>
            </p:cNvGrpSpPr>
            <p:nvPr/>
          </p:nvGrpSpPr>
          <p:grpSpPr bwMode="auto">
            <a:xfrm>
              <a:off x="1152" y="1851"/>
              <a:ext cx="383" cy="336"/>
              <a:chOff x="3174" y="2656"/>
              <a:chExt cx="1549" cy="1351"/>
            </a:xfrm>
          </p:grpSpPr>
          <p:sp>
            <p:nvSpPr>
              <p:cNvPr id="19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0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1" name="AutoShape 10"/>
              <p:cNvSpPr>
                <a:spLocks noChangeArrowheads="1"/>
              </p:cNvSpPr>
              <p:nvPr/>
            </p:nvSpPr>
            <p:spPr bwMode="gray">
              <a:xfrm>
                <a:off x="3263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8" name="Text Box 16"/>
            <p:cNvSpPr txBox="1">
              <a:spLocks noChangeArrowheads="1"/>
            </p:cNvSpPr>
            <p:nvPr/>
          </p:nvSpPr>
          <p:spPr bwMode="gray">
            <a:xfrm>
              <a:off x="1235" y="187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2</a:t>
              </a:r>
            </a:p>
          </p:txBody>
        </p:sp>
      </p:grpSp>
      <p:sp>
        <p:nvSpPr>
          <p:cNvPr id="22" name="Line 11"/>
          <p:cNvSpPr>
            <a:spLocks noChangeShapeType="1"/>
          </p:cNvSpPr>
          <p:nvPr/>
        </p:nvSpPr>
        <p:spPr bwMode="auto">
          <a:xfrm>
            <a:off x="2438400" y="5227637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2700338" y="4648200"/>
            <a:ext cx="2537874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solidFill>
                  <a:srgbClr val="FF0000"/>
                </a:solidFill>
                <a:ea typeface="宋体" charset="-122"/>
              </a:rPr>
              <a:t>文件（</a:t>
            </a:r>
            <a:r>
              <a:rPr lang="en-US" altLang="zh-CN" sz="3200" b="1" smtClean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File</a:t>
            </a:r>
            <a:r>
              <a:rPr lang="zh-CN" altLang="en-US" sz="3200" b="1" smtClean="0">
                <a:solidFill>
                  <a:srgbClr val="FF0000"/>
                </a:solidFill>
                <a:ea typeface="宋体" charset="-122"/>
              </a:rPr>
              <a:t>）</a:t>
            </a:r>
            <a:endParaRPr lang="en-US" altLang="zh-CN" sz="3200" b="1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16" name="Group 45"/>
          <p:cNvGrpSpPr>
            <a:grpSpLocks/>
          </p:cNvGrpSpPr>
          <p:nvPr/>
        </p:nvGrpSpPr>
        <p:grpSpPr bwMode="auto">
          <a:xfrm>
            <a:off x="1828800" y="4724400"/>
            <a:ext cx="608013" cy="533400"/>
            <a:chOff x="1152" y="1275"/>
            <a:chExt cx="383" cy="336"/>
          </a:xfrm>
        </p:grpSpPr>
        <p:grpSp>
          <p:nvGrpSpPr>
            <p:cNvPr id="17" name="Group 3"/>
            <p:cNvGrpSpPr>
              <a:grpSpLocks/>
            </p:cNvGrpSpPr>
            <p:nvPr/>
          </p:nvGrpSpPr>
          <p:grpSpPr bwMode="auto">
            <a:xfrm>
              <a:off x="1152" y="1275"/>
              <a:ext cx="383" cy="336"/>
              <a:chOff x="1110" y="2656"/>
              <a:chExt cx="1549" cy="1351"/>
            </a:xfrm>
          </p:grpSpPr>
          <p:sp>
            <p:nvSpPr>
              <p:cNvPr id="27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8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9" name="AutoShape 6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26" name="Text Box 13"/>
            <p:cNvSpPr txBox="1">
              <a:spLocks noChangeArrowheads="1"/>
            </p:cNvSpPr>
            <p:nvPr/>
          </p:nvSpPr>
          <p:spPr bwMode="gray">
            <a:xfrm>
              <a:off x="1235" y="1298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 smtClean="0">
                  <a:solidFill>
                    <a:schemeClr val="bg1"/>
                  </a:solidFill>
                  <a:ea typeface="宋体" charset="-122"/>
                </a:rPr>
                <a:t>3</a:t>
              </a:r>
              <a:endParaRPr lang="en-US" altLang="zh-CN" sz="2400" b="1">
                <a:solidFill>
                  <a:schemeClr val="bg1"/>
                </a:solidFill>
                <a:ea typeface="宋体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smtClean="0"/>
              <a:t>、文件的基本概念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66</a:t>
            </a:fld>
            <a:endParaRPr lang="en-US" altLang="zh-CN"/>
          </a:p>
        </p:txBody>
      </p:sp>
      <p:sp>
        <p:nvSpPr>
          <p:cNvPr id="5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85800" y="1524000"/>
            <a:ext cx="7696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lvl="0" indent="-450850"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什么是文件</a:t>
            </a:r>
            <a:endParaRPr kumimoji="0" lang="en-US" altLang="zh-CN" sz="36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zh-CN" altLang="en-US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文件是一种抽象机制，它提供了一种把信息保存在磁盘等存储设备上，并且便于以后访问的方法。</a:t>
            </a:r>
            <a:endParaRPr lang="en-US" altLang="zh-CN" sz="3200" b="1" kern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zh-CN" altLang="en-US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在一个操作系统中，负责处理文件相关事宜的部分，称为文件系统。</a:t>
            </a:r>
            <a:endParaRPr lang="en-US" altLang="zh-CN" sz="3200" b="1" kern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29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文件的类型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67</a:t>
            </a:fld>
            <a:endParaRPr lang="en-US" altLang="zh-CN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62000" y="1524000"/>
            <a:ext cx="7696200" cy="4572000"/>
          </a:xfrm>
        </p:spPr>
        <p:txBody>
          <a:bodyPr/>
          <a:lstStyle/>
          <a:p>
            <a:r>
              <a:rPr lang="zh-CN" altLang="en-US" sz="3200" smtClean="0"/>
              <a:t>普通文件：包含用户信息的文件</a:t>
            </a:r>
            <a:endParaRPr lang="en-US" altLang="zh-CN" sz="3200" smtClean="0"/>
          </a:p>
          <a:p>
            <a:pPr lvl="1">
              <a:spcAft>
                <a:spcPts val="1200"/>
              </a:spcAft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文本文件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：由一行行文本组成</a:t>
            </a:r>
            <a:endParaRPr lang="en-US" altLang="zh-CN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二进制文件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：非文本文件，通常具有某种内部的逻辑结构，为相关的应用程序所了解。</a:t>
            </a:r>
            <a:endParaRPr lang="en-US" altLang="zh-CN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800"/>
              </a:spcBef>
            </a:pPr>
            <a:r>
              <a:rPr lang="zh-CN" altLang="en-US" sz="3200" smtClean="0"/>
              <a:t>目录文件：管理文件系统结构的系统文件。</a:t>
            </a:r>
            <a:endParaRPr lang="en-US" altLang="zh-CN" sz="3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文件的属性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68</a:t>
            </a:fld>
            <a:endParaRPr lang="en-US" altLang="zh-CN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62000" y="1524000"/>
            <a:ext cx="7696200" cy="4724400"/>
          </a:xfrm>
        </p:spPr>
        <p:txBody>
          <a:bodyPr/>
          <a:lstStyle/>
          <a:p>
            <a:r>
              <a:rPr lang="zh-CN" altLang="en-US" sz="2800" smtClean="0"/>
              <a:t>每个文件都有一个名字和它所保存的信息，此外，</a:t>
            </a:r>
            <a:r>
              <a:rPr lang="en-US" altLang="zh-CN" sz="2800" smtClean="0"/>
              <a:t>OS</a:t>
            </a:r>
            <a:r>
              <a:rPr lang="zh-CN" altLang="en-US" sz="2800" smtClean="0"/>
              <a:t>还给每个文件附加了一些其他信息，这些信息称为文件的属性。</a:t>
            </a:r>
            <a:endParaRPr lang="en-US" altLang="zh-CN" sz="2800" smtClean="0"/>
          </a:p>
          <a:p>
            <a:pPr>
              <a:spcBef>
                <a:spcPts val="1200"/>
              </a:spcBef>
            </a:pPr>
            <a:r>
              <a:rPr lang="zh-CN" altLang="en-US" sz="2800" smtClean="0"/>
              <a:t>常见的一些文件属性：</a:t>
            </a:r>
            <a:endParaRPr lang="en-US" altLang="zh-CN" sz="2800" smtClean="0"/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只读标志位：可读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写或只读</a:t>
            </a:r>
            <a:endParaRPr lang="en-US" altLang="zh-CN" sz="280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隐藏标志位：普通文件或隐藏文件</a:t>
            </a:r>
            <a:endParaRPr lang="en-US" altLang="zh-CN" sz="280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系统标志位：普通文件或系统文件</a:t>
            </a:r>
            <a:endParaRPr lang="en-US" altLang="zh-CN" sz="280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创建时间、最后访问时间、最后修改时间</a:t>
            </a:r>
            <a:endParaRPr lang="en-US" altLang="zh-CN" sz="280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文件长度</a:t>
            </a:r>
            <a:endParaRPr lang="en-US" altLang="zh-CN" sz="280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文件的创建者、保护信息等</a:t>
            </a:r>
            <a:endParaRPr lang="en-US" altLang="zh-CN" sz="280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69</a:t>
            </a:fld>
            <a:endParaRPr lang="en-US" altLang="zh-CN"/>
          </a:p>
        </p:txBody>
      </p:sp>
      <p:pic>
        <p:nvPicPr>
          <p:cNvPr id="5" name="图片 4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381000"/>
            <a:ext cx="5410200" cy="6214594"/>
          </a:xfrm>
          <a:prstGeom prst="rect">
            <a:avLst/>
          </a:prstGeom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248400" y="2971800"/>
            <a:ext cx="2362200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buNone/>
            </a:pP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文件的属性信息</a:t>
            </a:r>
          </a:p>
          <a:p>
            <a:pPr eaLnBrk="0" hangingPunct="0">
              <a:buNone/>
            </a:pP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存放在哪儿？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2700000" y="6172200"/>
            <a:ext cx="964800" cy="2628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的设计初衷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533400" y="1839992"/>
            <a:ext cx="4343399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400" b="1" i="1" smtClean="0">
                <a:latin typeface="Times New Roman" pitchFamily="18" charset="0"/>
                <a:cs typeface="Times New Roman" pitchFamily="18" charset="0"/>
              </a:rPr>
              <a:t>      Gosling and fellow project engineers learned a great deal about the value of qualities such as </a:t>
            </a:r>
            <a:r>
              <a:rPr lang="en-US" altLang="zh-CN" sz="2400" b="1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reliability, cost, standards, and simplicity</a:t>
            </a:r>
            <a:r>
              <a:rPr lang="en-US" altLang="zh-CN" sz="2400" b="1" i="1" smtClean="0">
                <a:latin typeface="Times New Roman" pitchFamily="18" charset="0"/>
                <a:cs typeface="Times New Roman" pitchFamily="18" charset="0"/>
              </a:rPr>
              <a:t> -- top priorities in the consumer marketplace.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CN" sz="2400" b="1" i="1" smtClean="0">
                <a:latin typeface="Times New Roman" pitchFamily="18" charset="0"/>
                <a:cs typeface="Times New Roman" pitchFamily="18" charset="0"/>
              </a:rPr>
              <a:t>      Consumers demand low-cost, bug-free and relatively simple, easy-to-use products.</a:t>
            </a:r>
            <a:endParaRPr lang="zh-CN" altLang="en-US" sz="2400" b="1" i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图片 7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1905000"/>
            <a:ext cx="3727912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1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文件的访问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70</a:t>
            </a:fld>
            <a:endParaRPr lang="en-US" altLang="zh-CN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62000" y="1524000"/>
            <a:ext cx="7696200" cy="4953000"/>
          </a:xfrm>
        </p:spPr>
        <p:txBody>
          <a:bodyPr/>
          <a:lstStyle/>
          <a:p>
            <a:r>
              <a:rPr lang="zh-CN" altLang="en-US" sz="3200" smtClean="0">
                <a:solidFill>
                  <a:srgbClr val="FF0000"/>
                </a:solidFill>
              </a:rPr>
              <a:t>访问文件的属性</a:t>
            </a:r>
            <a:endParaRPr lang="en-US" altLang="zh-CN" sz="3200" smtClean="0">
              <a:solidFill>
                <a:srgbClr val="FF0000"/>
              </a:solidFill>
            </a:endParaRPr>
          </a:p>
          <a:p>
            <a:pPr lvl="1">
              <a:spcAft>
                <a:spcPts val="1200"/>
              </a:spcAft>
            </a:pPr>
            <a:r>
              <a:rPr lang="zh-CN" altLang="en-US" smtClean="0"/>
              <a:t>创建文件、删除文件、获取文件属性、设置文件属性、修改文件名、移动文件等</a:t>
            </a:r>
            <a:endParaRPr lang="en-US" altLang="zh-CN" smtClean="0"/>
          </a:p>
          <a:p>
            <a:pPr>
              <a:spcBef>
                <a:spcPts val="1800"/>
              </a:spcBef>
            </a:pPr>
            <a:r>
              <a:rPr lang="zh-CN" altLang="en-US" sz="3200" smtClean="0">
                <a:solidFill>
                  <a:srgbClr val="FF0000"/>
                </a:solidFill>
              </a:rPr>
              <a:t>读写文件内容</a:t>
            </a:r>
            <a:endParaRPr lang="en-US" altLang="zh-CN" sz="3200" smtClean="0">
              <a:solidFill>
                <a:srgbClr val="FF0000"/>
              </a:solidFill>
            </a:endParaRPr>
          </a:p>
          <a:p>
            <a:pPr lvl="1">
              <a:spcBef>
                <a:spcPts val="1200"/>
              </a:spcBef>
            </a:pP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打开文件、关闭文件、读文件、写文件、添加、定位等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目录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71</a:t>
            </a:fld>
            <a:endParaRPr lang="en-US" altLang="zh-CN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76263" y="1524000"/>
            <a:ext cx="8034337" cy="4271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8925" indent="-288925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"/>
            </a:pPr>
            <a:r>
              <a:rPr kumimoji="1" lang="zh-CN" altLang="en-US" sz="2800" b="1">
                <a:latin typeface="Times New Roman" pitchFamily="18" charset="0"/>
                <a:ea typeface="黑体" pitchFamily="2" charset="-122"/>
              </a:rPr>
              <a:t>目录</a:t>
            </a:r>
            <a:r>
              <a:rPr kumimoji="1" lang="zh-CN" altLang="en-US" sz="2800" b="1">
                <a:latin typeface="Times New Roman" pitchFamily="18" charset="0"/>
                <a:ea typeface="宋体" charset="-122"/>
              </a:rPr>
              <a:t>（</a:t>
            </a:r>
            <a:r>
              <a:rPr kumimoji="1" lang="en-US" altLang="zh-CN" sz="2800" b="1">
                <a:latin typeface="Times New Roman" pitchFamily="18" charset="0"/>
                <a:ea typeface="宋体" charset="-122"/>
              </a:rPr>
              <a:t>directory</a:t>
            </a:r>
            <a:r>
              <a:rPr kumimoji="1" lang="zh-CN" altLang="en-US" sz="2800" b="1">
                <a:latin typeface="Times New Roman" pitchFamily="18" charset="0"/>
                <a:ea typeface="宋体" charset="-122"/>
              </a:rPr>
              <a:t>）也称</a:t>
            </a:r>
            <a:r>
              <a:rPr kumimoji="1" lang="zh-CN" altLang="en-US" sz="2800" b="1">
                <a:latin typeface="Times New Roman" pitchFamily="18" charset="0"/>
                <a:ea typeface="黑体" pitchFamily="2" charset="-122"/>
              </a:rPr>
              <a:t>文件夹</a:t>
            </a:r>
            <a:r>
              <a:rPr kumimoji="1" lang="zh-CN" altLang="en-US" sz="2800" b="1">
                <a:latin typeface="Times New Roman" pitchFamily="18" charset="0"/>
                <a:ea typeface="宋体" charset="-122"/>
              </a:rPr>
              <a:t>（</a:t>
            </a:r>
            <a:r>
              <a:rPr kumimoji="1" lang="en-US" altLang="zh-CN" sz="2800" b="1">
                <a:latin typeface="Times New Roman" pitchFamily="18" charset="0"/>
                <a:ea typeface="宋体" charset="-122"/>
              </a:rPr>
              <a:t>folder</a:t>
            </a:r>
            <a:r>
              <a:rPr kumimoji="1" lang="zh-CN" altLang="en-US" sz="2800" b="1">
                <a:latin typeface="Times New Roman" pitchFamily="18" charset="0"/>
                <a:ea typeface="宋体" charset="-122"/>
              </a:rPr>
              <a:t>），它是一张表格，记录了在该目录下的每一个文件的文件名和其他的一些管理信息。</a:t>
            </a:r>
          </a:p>
          <a:p>
            <a:pPr marL="288925" indent="-288925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"/>
            </a:pPr>
            <a:r>
              <a:rPr kumimoji="1" lang="zh-CN" altLang="en-US" sz="2800" b="1">
                <a:latin typeface="Times New Roman" pitchFamily="18" charset="0"/>
                <a:ea typeface="宋体" charset="-122"/>
              </a:rPr>
              <a:t>一般情况下，每个文件占用该表格的某一行，即一个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目录项</a:t>
            </a:r>
            <a:r>
              <a:rPr kumimoji="1" lang="zh-CN" altLang="en-US" sz="2800" b="1">
                <a:latin typeface="Times New Roman" pitchFamily="18" charset="0"/>
                <a:ea typeface="宋体" charset="-122"/>
              </a:rPr>
              <a:t>（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该表格如何存放？</a:t>
            </a:r>
            <a:r>
              <a:rPr kumimoji="1" lang="zh-CN" altLang="en-US" sz="2800" b="1">
                <a:latin typeface="Times New Roman" pitchFamily="18" charset="0"/>
                <a:ea typeface="宋体" charset="-122"/>
              </a:rPr>
              <a:t>）；</a:t>
            </a:r>
          </a:p>
          <a:p>
            <a:pPr marL="288925" indent="-288925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"/>
            </a:pPr>
            <a:r>
              <a:rPr kumimoji="1" lang="zh-CN" altLang="en-US" sz="2800" b="1">
                <a:latin typeface="Times New Roman" pitchFamily="18" charset="0"/>
                <a:ea typeface="宋体" charset="-122"/>
              </a:rPr>
              <a:t>这张表格本身是以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文件</a:t>
            </a:r>
            <a:r>
              <a:rPr kumimoji="1" lang="zh-CN" altLang="en-US" sz="2800" b="1">
                <a:latin typeface="Times New Roman" pitchFamily="18" charset="0"/>
                <a:ea typeface="宋体" charset="-122"/>
              </a:rPr>
              <a:t>的形式存放在磁盘上；</a:t>
            </a:r>
          </a:p>
          <a:p>
            <a:pPr marL="288925" indent="-288925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"/>
            </a:pPr>
            <a:r>
              <a:rPr kumimoji="1" lang="zh-CN" altLang="en-US" sz="2800" b="1">
                <a:latin typeface="Times New Roman" pitchFamily="18" charset="0"/>
                <a:ea typeface="宋体" charset="-122"/>
              </a:rPr>
              <a:t>在目录的管理上，也有相关的系统调用，如：</a:t>
            </a:r>
          </a:p>
          <a:p>
            <a:pPr marL="850900" lvl="1" indent="-371475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F"/>
            </a:pPr>
            <a:r>
              <a:rPr kumimoji="1" lang="zh-CN" altLang="en-US" sz="2800" b="1" smtClean="0">
                <a:latin typeface="Times New Roman" pitchFamily="18" charset="0"/>
                <a:ea typeface="宋体" charset="-122"/>
              </a:rPr>
              <a:t>创建目录、删除目录、修改目录名等</a:t>
            </a:r>
            <a:endParaRPr kumimoji="1" lang="zh-CN" altLang="en-US" sz="2800" b="1"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目录的实现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72</a:t>
            </a:fld>
            <a:endParaRPr lang="en-US" altLang="zh-CN"/>
          </a:p>
        </p:txBody>
      </p:sp>
      <p:graphicFrame>
        <p:nvGraphicFramePr>
          <p:cNvPr id="5" name="Group 124"/>
          <p:cNvGraphicFramePr>
            <a:graphicFrameLocks noGrp="1"/>
          </p:cNvGraphicFramePr>
          <p:nvPr/>
        </p:nvGraphicFramePr>
        <p:xfrm>
          <a:off x="539750" y="2070100"/>
          <a:ext cx="2859088" cy="3581402"/>
        </p:xfrm>
        <a:graphic>
          <a:graphicData uri="http://schemas.openxmlformats.org/drawingml/2006/table">
            <a:tbl>
              <a:tblPr/>
              <a:tblGrid>
                <a:gridCol w="1430338"/>
                <a:gridCol w="1428750"/>
              </a:tblGrid>
              <a:tr h="715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文件名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FCB</a:t>
                      </a:r>
                    </a:p>
                  </a:txBody>
                  <a:tcPr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5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Games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FCB1</a:t>
                      </a:r>
                    </a:p>
                  </a:txBody>
                  <a:tcPr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Mail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FCB2</a:t>
                      </a:r>
                    </a:p>
                  </a:txBody>
                  <a:tcPr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5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News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FCB3</a:t>
                      </a:r>
                    </a:p>
                  </a:txBody>
                  <a:tcPr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5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Work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FCB4</a:t>
                      </a:r>
                    </a:p>
                  </a:txBody>
                  <a:tcPr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98"/>
          <p:cNvGraphicFramePr>
            <a:graphicFrameLocks noGrp="1"/>
          </p:cNvGraphicFramePr>
          <p:nvPr/>
        </p:nvGraphicFramePr>
        <p:xfrm>
          <a:off x="4092575" y="2079625"/>
          <a:ext cx="2963863" cy="3581402"/>
        </p:xfrm>
        <a:graphic>
          <a:graphicData uri="http://schemas.openxmlformats.org/drawingml/2006/table">
            <a:tbl>
              <a:tblPr/>
              <a:tblGrid>
                <a:gridCol w="1266825"/>
                <a:gridCol w="1697038"/>
              </a:tblGrid>
              <a:tr h="715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文件名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FCB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索引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5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Games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Mail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5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News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5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Work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44"/>
          <p:cNvSpPr>
            <a:spLocks noChangeArrowheads="1"/>
          </p:cNvSpPr>
          <p:nvPr/>
        </p:nvSpPr>
        <p:spPr bwMode="auto">
          <a:xfrm>
            <a:off x="7762875" y="2887663"/>
            <a:ext cx="1073150" cy="51911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buNone/>
            </a:pPr>
            <a:r>
              <a:rPr kumimoji="1" lang="en-US" altLang="zh-CN" sz="2800" b="1">
                <a:latin typeface="Times New Roman" pitchFamily="18" charset="0"/>
                <a:ea typeface="宋体" charset="-122"/>
              </a:rPr>
              <a:t>FCB1</a:t>
            </a:r>
          </a:p>
        </p:txBody>
      </p:sp>
      <p:sp>
        <p:nvSpPr>
          <p:cNvPr id="9" name="Rectangle 45"/>
          <p:cNvSpPr>
            <a:spLocks noChangeArrowheads="1"/>
          </p:cNvSpPr>
          <p:nvPr/>
        </p:nvSpPr>
        <p:spPr bwMode="auto">
          <a:xfrm>
            <a:off x="7762875" y="3609975"/>
            <a:ext cx="1073150" cy="51911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buNone/>
            </a:pPr>
            <a:r>
              <a:rPr kumimoji="1" lang="en-US" altLang="zh-CN" sz="2800" b="1">
                <a:latin typeface="Times New Roman" pitchFamily="18" charset="0"/>
                <a:ea typeface="宋体" charset="-122"/>
              </a:rPr>
              <a:t>FCB2</a:t>
            </a:r>
          </a:p>
        </p:txBody>
      </p:sp>
      <p:sp>
        <p:nvSpPr>
          <p:cNvPr id="10" name="Rectangle 46"/>
          <p:cNvSpPr>
            <a:spLocks noChangeArrowheads="1"/>
          </p:cNvSpPr>
          <p:nvPr/>
        </p:nvSpPr>
        <p:spPr bwMode="auto">
          <a:xfrm>
            <a:off x="7762875" y="4332288"/>
            <a:ext cx="1073150" cy="51911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buNone/>
            </a:pPr>
            <a:r>
              <a:rPr kumimoji="1" lang="en-US" altLang="zh-CN" sz="2800" b="1">
                <a:latin typeface="Times New Roman" pitchFamily="18" charset="0"/>
                <a:ea typeface="宋体" charset="-122"/>
              </a:rPr>
              <a:t>FCB3</a:t>
            </a:r>
          </a:p>
        </p:txBody>
      </p:sp>
      <p:sp>
        <p:nvSpPr>
          <p:cNvPr id="11" name="Rectangle 47"/>
          <p:cNvSpPr>
            <a:spLocks noChangeArrowheads="1"/>
          </p:cNvSpPr>
          <p:nvPr/>
        </p:nvSpPr>
        <p:spPr bwMode="auto">
          <a:xfrm>
            <a:off x="7762875" y="5056188"/>
            <a:ext cx="1073150" cy="51911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buNone/>
            </a:pPr>
            <a:r>
              <a:rPr kumimoji="1" lang="en-US" altLang="zh-CN" sz="2800" b="1">
                <a:latin typeface="Times New Roman" pitchFamily="18" charset="0"/>
                <a:ea typeface="宋体" charset="-122"/>
              </a:rPr>
              <a:t>FCB4</a:t>
            </a:r>
          </a:p>
        </p:txBody>
      </p:sp>
      <p:sp>
        <p:nvSpPr>
          <p:cNvPr id="12" name="Line 48"/>
          <p:cNvSpPr>
            <a:spLocks noChangeShapeType="1"/>
          </p:cNvSpPr>
          <p:nvPr/>
        </p:nvSpPr>
        <p:spPr bwMode="auto">
          <a:xfrm>
            <a:off x="6510338" y="3143250"/>
            <a:ext cx="12430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>
            <a:spAutoFit/>
          </a:bodyPr>
          <a:lstStyle/>
          <a:p>
            <a:pPr>
              <a:buNone/>
            </a:pPr>
            <a:endParaRPr lang="zh-CN" altLang="en-US"/>
          </a:p>
        </p:txBody>
      </p:sp>
      <p:sp>
        <p:nvSpPr>
          <p:cNvPr id="13" name="Line 49"/>
          <p:cNvSpPr>
            <a:spLocks noChangeShapeType="1"/>
          </p:cNvSpPr>
          <p:nvPr/>
        </p:nvSpPr>
        <p:spPr bwMode="auto">
          <a:xfrm>
            <a:off x="6510338" y="3862388"/>
            <a:ext cx="12430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>
            <a:spAutoFit/>
          </a:bodyPr>
          <a:lstStyle/>
          <a:p>
            <a:pPr>
              <a:buNone/>
            </a:pPr>
            <a:endParaRPr lang="zh-CN" altLang="en-US"/>
          </a:p>
        </p:txBody>
      </p:sp>
      <p:sp>
        <p:nvSpPr>
          <p:cNvPr id="14" name="Line 50"/>
          <p:cNvSpPr>
            <a:spLocks noChangeShapeType="1"/>
          </p:cNvSpPr>
          <p:nvPr/>
        </p:nvSpPr>
        <p:spPr bwMode="auto">
          <a:xfrm>
            <a:off x="6510338" y="4581525"/>
            <a:ext cx="12430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>
            <a:spAutoFit/>
          </a:bodyPr>
          <a:lstStyle/>
          <a:p>
            <a:pPr>
              <a:buNone/>
            </a:pPr>
            <a:endParaRPr lang="zh-CN" altLang="en-US"/>
          </a:p>
        </p:txBody>
      </p:sp>
      <p:sp>
        <p:nvSpPr>
          <p:cNvPr id="15" name="Line 51"/>
          <p:cNvSpPr>
            <a:spLocks noChangeShapeType="1"/>
          </p:cNvSpPr>
          <p:nvPr/>
        </p:nvSpPr>
        <p:spPr bwMode="auto">
          <a:xfrm>
            <a:off x="6510338" y="5314950"/>
            <a:ext cx="12430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>
            <a:spAutoFit/>
          </a:bodyPr>
          <a:lstStyle/>
          <a:p>
            <a:pPr>
              <a:buNone/>
            </a:pPr>
            <a:endParaRPr lang="zh-CN" altLang="en-US"/>
          </a:p>
        </p:txBody>
      </p:sp>
      <p:sp>
        <p:nvSpPr>
          <p:cNvPr id="16" name="Text Box 52"/>
          <p:cNvSpPr txBox="1">
            <a:spLocks noChangeArrowheads="1"/>
          </p:cNvSpPr>
          <p:nvPr/>
        </p:nvSpPr>
        <p:spPr bwMode="auto">
          <a:xfrm>
            <a:off x="1271588" y="1306513"/>
            <a:ext cx="12557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None/>
            </a:pPr>
            <a:r>
              <a:rPr kumimoji="1" lang="zh-CN" altLang="en-US" sz="2800" b="1">
                <a:latin typeface="Times New Roman" pitchFamily="18" charset="0"/>
                <a:ea typeface="宋体" charset="-122"/>
              </a:rPr>
              <a:t>直接法</a:t>
            </a:r>
          </a:p>
        </p:txBody>
      </p:sp>
      <p:sp>
        <p:nvSpPr>
          <p:cNvPr id="17" name="Text Box 53"/>
          <p:cNvSpPr txBox="1">
            <a:spLocks noChangeArrowheads="1"/>
          </p:cNvSpPr>
          <p:nvPr/>
        </p:nvSpPr>
        <p:spPr bwMode="auto">
          <a:xfrm>
            <a:off x="4759325" y="1306513"/>
            <a:ext cx="12557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None/>
            </a:pPr>
            <a:r>
              <a:rPr kumimoji="1" lang="zh-CN" altLang="en-US" sz="2800" b="1">
                <a:latin typeface="Times New Roman" pitchFamily="18" charset="0"/>
                <a:ea typeface="宋体" charset="-122"/>
              </a:rPr>
              <a:t>间接法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r>
              <a:rPr lang="zh-CN" altLang="en-US" smtClean="0"/>
              <a:t>、访问文件属性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73</a:t>
            </a:fld>
            <a:endParaRPr lang="en-US" altLang="zh-CN"/>
          </a:p>
        </p:txBody>
      </p:sp>
      <p:sp>
        <p:nvSpPr>
          <p:cNvPr id="5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85800" y="1524000"/>
            <a:ext cx="7696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lvl="0" indent="-450850"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File</a:t>
            </a: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类</a:t>
            </a:r>
            <a:endParaRPr kumimoji="0" lang="en-US" altLang="zh-CN" sz="36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zh-CN" altLang="en-US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用来描述和访问一个文件的属性</a:t>
            </a:r>
            <a:endParaRPr lang="en-US" altLang="zh-CN" sz="3200" b="1" kern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zh-CN" altLang="en-US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构造函数</a:t>
            </a:r>
            <a:r>
              <a:rPr lang="en-US" altLang="zh-CN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/>
            </a:r>
            <a:br>
              <a:rPr lang="en-US" altLang="zh-CN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</a:br>
            <a:r>
              <a:rPr lang="en-US" altLang="zh-CN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public File(String path);</a:t>
            </a:r>
            <a:br>
              <a:rPr lang="en-US" altLang="zh-CN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</a:br>
            <a:r>
              <a:rPr lang="en-US" altLang="zh-CN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public File(String path, String name);</a:t>
            </a:r>
            <a:br>
              <a:rPr lang="en-US" altLang="zh-CN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</a:br>
            <a:r>
              <a:rPr lang="en-US" altLang="zh-CN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public File(File dir, String name);</a:t>
            </a:r>
          </a:p>
        </p:txBody>
      </p:sp>
    </p:spTree>
    <p:extLst>
      <p:ext uri="{BB962C8B-B14F-4D97-AF65-F5344CB8AC3E}">
        <p14:creationId xmlns:p14="http://schemas.microsoft.com/office/powerpoint/2010/main" val="112729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常用方法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74</a:t>
            </a:fld>
            <a:endParaRPr lang="en-US" altLang="zh-CN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09600" y="1066800"/>
          <a:ext cx="8229600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50292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原型</a:t>
                      </a:r>
                      <a:endParaRPr lang="zh-CN" altLang="en-US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功能描述</a:t>
                      </a:r>
                      <a:endParaRPr lang="zh-CN" altLang="en-US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String getName();</a:t>
                      </a:r>
                      <a:endParaRPr lang="zh-CN" altLang="en-US" b="1">
                        <a:solidFill>
                          <a:schemeClr val="tx1"/>
                        </a:solidFill>
                        <a:latin typeface="Times New Roman" pitchFamily="18" charset="0"/>
                        <a:ea typeface="+mj-ea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得到文件的名称（不包括路径）</a:t>
                      </a:r>
                      <a:endParaRPr lang="zh-CN" altLang="en-US" b="1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String getPath();</a:t>
                      </a:r>
                      <a:endParaRPr lang="zh-CN" altLang="en-US" b="1">
                        <a:solidFill>
                          <a:schemeClr val="tx1"/>
                        </a:solidFill>
                        <a:latin typeface="Times New Roman" pitchFamily="18" charset="0"/>
                        <a:ea typeface="+mj-ea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得到文件的路径名</a:t>
                      </a:r>
                      <a:endParaRPr lang="zh-CN" altLang="en-US" b="1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String getAbsolutePath();</a:t>
                      </a:r>
                      <a:endParaRPr lang="zh-CN" altLang="en-US" b="1">
                        <a:solidFill>
                          <a:schemeClr val="tx1"/>
                        </a:solidFill>
                        <a:latin typeface="Times New Roman" pitchFamily="18" charset="0"/>
                        <a:ea typeface="+mj-ea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得到文件的绝对路径名</a:t>
                      </a:r>
                      <a:endParaRPr lang="zh-CN" altLang="en-US" b="1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String getParent();</a:t>
                      </a:r>
                      <a:endParaRPr lang="zh-CN" altLang="en-US" b="1">
                        <a:solidFill>
                          <a:schemeClr val="tx1"/>
                        </a:solidFill>
                        <a:latin typeface="Times New Roman" pitchFamily="18" charset="0"/>
                        <a:ea typeface="+mj-ea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得到文件的上一级目录名</a:t>
                      </a:r>
                      <a:endParaRPr lang="zh-CN" altLang="en-US" b="1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boolean renameTo(File dest);</a:t>
                      </a:r>
                      <a:endParaRPr lang="zh-CN" altLang="en-US" b="1">
                        <a:solidFill>
                          <a:schemeClr val="tx1"/>
                        </a:solidFill>
                        <a:latin typeface="Times New Roman" pitchFamily="18" charset="0"/>
                        <a:ea typeface="+mj-ea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将当前文件名修改为</a:t>
                      </a:r>
                      <a:r>
                        <a:rPr lang="en-US" altLang="zh-CN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dest</a:t>
                      </a:r>
                      <a:endParaRPr lang="zh-CN" altLang="en-US" b="1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boolean exists();</a:t>
                      </a:r>
                      <a:endParaRPr lang="zh-CN" altLang="en-US" b="1">
                        <a:solidFill>
                          <a:schemeClr val="tx1"/>
                        </a:solidFill>
                        <a:latin typeface="Times New Roman" pitchFamily="18" charset="0"/>
                        <a:ea typeface="+mj-ea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测试当前</a:t>
                      </a:r>
                      <a:r>
                        <a:rPr lang="en-US" altLang="zh-CN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File</a:t>
                      </a:r>
                      <a:r>
                        <a:rPr lang="zh-CN" altLang="en-US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对象所指示的文件是否存在</a:t>
                      </a:r>
                      <a:endParaRPr lang="zh-CN" altLang="en-US" b="1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boolean canWrite();</a:t>
                      </a:r>
                      <a:endParaRPr lang="zh-CN" altLang="en-US" b="1">
                        <a:solidFill>
                          <a:schemeClr val="tx1"/>
                        </a:solidFill>
                        <a:latin typeface="Times New Roman" pitchFamily="18" charset="0"/>
                        <a:ea typeface="+mj-ea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测试文件是否可写</a:t>
                      </a:r>
                      <a:endParaRPr lang="zh-CN" altLang="en-US" b="1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boolean canRead();</a:t>
                      </a:r>
                      <a:endParaRPr lang="zh-CN" altLang="en-US" b="1">
                        <a:solidFill>
                          <a:schemeClr val="tx1"/>
                        </a:solidFill>
                        <a:latin typeface="Times New Roman" pitchFamily="18" charset="0"/>
                        <a:ea typeface="+mj-ea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测试文件是否可读</a:t>
                      </a:r>
                      <a:endParaRPr lang="zh-CN" altLang="en-US" b="1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boolean isFile();</a:t>
                      </a:r>
                      <a:endParaRPr lang="zh-CN" altLang="en-US" b="1">
                        <a:solidFill>
                          <a:schemeClr val="tx1"/>
                        </a:solidFill>
                        <a:latin typeface="Times New Roman" pitchFamily="18" charset="0"/>
                        <a:ea typeface="+mj-ea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测试当前文件是否是一个文件（而非目录）</a:t>
                      </a:r>
                      <a:endParaRPr lang="zh-CN" altLang="en-US" b="1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boolean isDirectory();</a:t>
                      </a:r>
                      <a:endParaRPr lang="zh-CN" altLang="en-US" b="1">
                        <a:solidFill>
                          <a:schemeClr val="tx1"/>
                        </a:solidFill>
                        <a:latin typeface="Times New Roman" pitchFamily="18" charset="0"/>
                        <a:ea typeface="+mj-ea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测试当前文件是否是目录</a:t>
                      </a:r>
                      <a:endParaRPr lang="zh-CN" altLang="en-US" b="1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long lastModified();</a:t>
                      </a:r>
                      <a:endParaRPr lang="zh-CN" altLang="en-US" b="1">
                        <a:solidFill>
                          <a:schemeClr val="tx1"/>
                        </a:solidFill>
                        <a:latin typeface="Times New Roman" pitchFamily="18" charset="0"/>
                        <a:ea typeface="+mj-ea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得到文件最近一次修改的时间</a:t>
                      </a:r>
                      <a:endParaRPr lang="zh-CN" altLang="en-US" b="1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long length();</a:t>
                      </a:r>
                      <a:endParaRPr lang="zh-CN" altLang="en-US" b="1">
                        <a:solidFill>
                          <a:schemeClr val="tx1"/>
                        </a:solidFill>
                        <a:latin typeface="Times New Roman" pitchFamily="18" charset="0"/>
                        <a:ea typeface="+mj-ea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得到文件的长度，以字节为单位</a:t>
                      </a:r>
                      <a:endParaRPr lang="zh-CN" altLang="en-US" b="1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boolean delete();</a:t>
                      </a:r>
                      <a:endParaRPr lang="zh-CN" altLang="en-US" b="1">
                        <a:solidFill>
                          <a:schemeClr val="tx1"/>
                        </a:solidFill>
                        <a:latin typeface="Times New Roman" pitchFamily="18" charset="0"/>
                        <a:ea typeface="+mj-ea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删除当前文件</a:t>
                      </a:r>
                      <a:endParaRPr lang="zh-CN" altLang="en-US" b="1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String[] list();</a:t>
                      </a:r>
                      <a:endParaRPr lang="zh-CN" altLang="en-US" b="1">
                        <a:solidFill>
                          <a:schemeClr val="tx1"/>
                        </a:solidFill>
                        <a:latin typeface="Times New Roman" pitchFamily="18" charset="0"/>
                        <a:ea typeface="+mj-ea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列出当前目录下的文件</a:t>
                      </a:r>
                      <a:endParaRPr lang="zh-CN" altLang="en-US" b="1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729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</a:rPr>
              <a:t>示例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75</a:t>
            </a:fld>
            <a:endParaRPr lang="en-US" altLang="zh-CN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81000" y="1143000"/>
            <a:ext cx="8382000" cy="55553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kumimoji="1" lang="en-US" altLang="zh-CN" sz="20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public static void main(String[] args) {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0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  File oldFile = new File("old.txt");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0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  File newFile = new File("d:" + File.separator + "temp" + File.separator 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0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                                         + "new.txt");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0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  if(oldFile.exists()) {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0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        oldFile.renameTo(newFile);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0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  }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0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  else{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0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        try{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0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              oldFile.createNewFile();    // throws IOException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0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        }catch(IOException e){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0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              System.out.println("</a:t>
            </a:r>
            <a:r>
              <a:rPr kumimoji="1" lang="zh-CN" altLang="en-US" sz="20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无法创建</a:t>
            </a:r>
            <a:r>
              <a:rPr kumimoji="1" lang="en-US" altLang="zh-CN" sz="20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old.txt</a:t>
            </a:r>
            <a:r>
              <a:rPr kumimoji="1" lang="zh-CN" altLang="en-US" sz="20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文件</a:t>
            </a:r>
            <a:r>
              <a:rPr kumimoji="1" lang="en-US" altLang="zh-CN" sz="20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");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        }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    }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}</a:t>
            </a:r>
            <a:endParaRPr kumimoji="1" lang="en-US" altLang="zh-CN" sz="2000" b="1">
              <a:solidFill>
                <a:schemeClr val="tx1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</a:t>
            </a:r>
            <a:r>
              <a:rPr lang="zh-CN" altLang="en-US" smtClean="0"/>
              <a:t>、读文本文件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76</a:t>
            </a:fld>
            <a:endParaRPr lang="en-US" altLang="zh-CN"/>
          </a:p>
        </p:txBody>
      </p:sp>
      <p:sp>
        <p:nvSpPr>
          <p:cNvPr id="5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09600" y="1524000"/>
            <a:ext cx="7924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lvl="0" indent="-450850"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lang="zh-CN" altLang="en-US" sz="36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sz="36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Scanner</a:t>
            </a:r>
            <a:r>
              <a:rPr lang="zh-CN" altLang="en-US" sz="36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类读文本文件</a:t>
            </a:r>
            <a:endParaRPr kumimoji="0" lang="en-US" altLang="zh-CN" sz="36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zh-CN" altLang="en-US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可以方便地对文本文件中的每一个不同类型的数据单元进行访问；</a:t>
            </a:r>
            <a:endParaRPr lang="en-US" altLang="zh-CN" sz="3200" b="1" kern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zh-CN" altLang="en-US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在创建</a:t>
            </a:r>
            <a:r>
              <a:rPr lang="en-US" altLang="zh-CN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Scanner</a:t>
            </a:r>
            <a:r>
              <a:rPr lang="zh-CN" altLang="en-US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对象时，用一个</a:t>
            </a:r>
            <a:r>
              <a:rPr lang="en-US" altLang="zh-CN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File</a:t>
            </a:r>
            <a:r>
              <a:rPr lang="zh-CN" altLang="en-US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对象作为参数</a:t>
            </a:r>
            <a:r>
              <a:rPr lang="en-US" altLang="zh-CN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/>
            </a:r>
            <a:br>
              <a:rPr lang="en-US" altLang="zh-CN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</a:br>
            <a:r>
              <a:rPr lang="en-US" altLang="zh-CN" sz="24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Scanner input = new Scanner(new File(“data.txt”));</a:t>
            </a:r>
            <a:br>
              <a:rPr lang="en-US" altLang="zh-CN" sz="24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</a:br>
            <a:r>
              <a:rPr lang="zh-CN" altLang="en-US" sz="24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需要处理一下</a:t>
            </a:r>
            <a:r>
              <a:rPr lang="en-US" altLang="zh-CN" sz="24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FileNotFoundException</a:t>
            </a:r>
            <a:r>
              <a:rPr lang="en-US" altLang="zh-CN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/>
            </a:r>
            <a:br>
              <a:rPr lang="en-US" altLang="zh-CN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</a:br>
            <a:endParaRPr lang="en-US" altLang="zh-CN" sz="3200" b="1" kern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29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符号单元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77</a:t>
            </a:fld>
            <a:endParaRPr lang="en-US" altLang="zh-CN"/>
          </a:p>
        </p:txBody>
      </p:sp>
      <p:sp>
        <p:nvSpPr>
          <p:cNvPr id="5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85800" y="1524000"/>
            <a:ext cx="7696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lvl="0" indent="-450850"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lang="zh-CN" altLang="en-US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符号单元（</a:t>
            </a:r>
            <a: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token</a:t>
            </a:r>
            <a:r>
              <a:rPr lang="zh-CN" altLang="en-US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）：用户输入的符号单元，用空白字符隔开，</a:t>
            </a:r>
            <a: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Scanner</a:t>
            </a:r>
            <a:r>
              <a:rPr lang="zh-CN" altLang="en-US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类会把文件的内容分隔为一个个的符号单元</a:t>
            </a:r>
            <a:endParaRPr lang="en-US" altLang="zh-CN" sz="2800" b="1" kern="0" smtClean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450850" lvl="0" indent="-450850"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lang="zh-CN" altLang="en-US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若一个文件包含如下内容，则</a:t>
            </a:r>
            <a: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Scanner</a:t>
            </a:r>
            <a:r>
              <a:rPr lang="zh-CN" altLang="en-US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将解释</a:t>
            </a:r>
            <a: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endParaRPr kumimoji="0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6800" y="4572000"/>
            <a:ext cx="440857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400" b="1" u="sng" smtClean="0">
                <a:latin typeface="Times New Roman" pitchFamily="18" charset="0"/>
                <a:cs typeface="Times New Roman" pitchFamily="18" charset="0"/>
              </a:rPr>
              <a:t>Token</a:t>
            </a: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		</a:t>
            </a:r>
            <a:r>
              <a:rPr lang="en-US" altLang="zh-CN" sz="2400" b="1" u="sng" smtClean="0">
                <a:latin typeface="Times New Roman" pitchFamily="18" charset="0"/>
                <a:cs typeface="Times New Roman" pitchFamily="18" charset="0"/>
              </a:rPr>
              <a:t>Type(s)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23		int, double, String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3.14		double, String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"John		String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Smith"	String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219200" y="3559181"/>
            <a:ext cx="2301875" cy="9048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23    3.14</a:t>
            </a:r>
          </a:p>
          <a:p>
            <a:pPr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"John  Smith"</a:t>
            </a:r>
            <a:endParaRPr lang="zh-CN" altLang="zh-CN" sz="2400" b="1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29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输入光标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78</a:t>
            </a:fld>
            <a:endParaRPr lang="en-US" altLang="zh-CN"/>
          </a:p>
        </p:txBody>
      </p:sp>
      <p:sp>
        <p:nvSpPr>
          <p:cNvPr id="5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85800" y="1371600"/>
            <a:ext cx="7696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lvl="0" indent="-450850"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lang="zh-CN" altLang="en-US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考虑一个文件</a:t>
            </a:r>
            <a: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weather.txt</a:t>
            </a:r>
            <a:r>
              <a:rPr lang="zh-CN" altLang="en-US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，其内容为：</a:t>
            </a:r>
            <a: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endParaRPr lang="en-US" altLang="zh-CN" sz="2800" b="1" kern="0" smtClean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450850" lvl="0" indent="-450850"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Scanner</a:t>
            </a:r>
            <a:r>
              <a:rPr lang="zh-CN" altLang="en-US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把整个文件视为一个字符流</a:t>
            </a:r>
            <a: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endParaRPr lang="en-US" altLang="zh-CN" sz="2800" b="1" kern="0" smtClean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450850" lvl="0" indent="-450850"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lang="zh-CN" altLang="en-US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输入光标：</a:t>
            </a:r>
            <a: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Scanner</a:t>
            </a:r>
            <a:r>
              <a:rPr lang="zh-CN" altLang="en-US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的当前位置</a:t>
            </a:r>
            <a: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endParaRPr kumimoji="0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219200" y="1866340"/>
            <a:ext cx="3429000" cy="179126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16.2   23.5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19.1 7.4  22.8</a:t>
            </a:r>
          </a:p>
          <a:p>
            <a:pPr>
              <a:buNone/>
            </a:pPr>
            <a:endParaRPr lang="en-US" altLang="zh-CN" sz="24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18.5  -1.8 14.9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85800" y="4354483"/>
            <a:ext cx="8001000" cy="40011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buNone/>
            </a:pPr>
            <a:r>
              <a:rPr lang="pt-BR" altLang="zh-CN" sz="2000" b="1" smtClean="0">
                <a:latin typeface="Courier New" pitchFamily="49" charset="0"/>
                <a:cs typeface="Courier New" pitchFamily="49" charset="0"/>
              </a:rPr>
              <a:t>16.2   23.5\n   19.1 7.4  22.8\n\n18.5  -1.8 14.9\n</a:t>
            </a:r>
            <a:endParaRPr lang="zh-CN" altLang="zh-CN" sz="2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" y="4724400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^</a:t>
            </a:r>
            <a:endParaRPr lang="zh-CN" altLang="en-US" sz="2400" b="1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29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读入符号单元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79</a:t>
            </a:fld>
            <a:endParaRPr lang="en-US" altLang="zh-CN"/>
          </a:p>
        </p:txBody>
      </p:sp>
      <p:sp>
        <p:nvSpPr>
          <p:cNvPr id="16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85800" y="1371600"/>
            <a:ext cx="7696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lvl="0" indent="-450850"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lang="zh-CN" altLang="en-US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读入数据：读入输入数据，将光标向后移动</a:t>
            </a:r>
            <a: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endParaRPr kumimoji="0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685800" y="2368818"/>
            <a:ext cx="8001000" cy="40011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buNone/>
            </a:pPr>
            <a:r>
              <a:rPr lang="pt-BR" altLang="zh-CN" sz="2000" b="1" smtClean="0">
                <a:latin typeface="Courier New" pitchFamily="49" charset="0"/>
                <a:cs typeface="Courier New" pitchFamily="49" charset="0"/>
              </a:rPr>
              <a:t>16.2   23.5\n   19.1 7.4  22.8\n\n18.5  -1.8 14.9\n</a:t>
            </a:r>
            <a:endParaRPr lang="zh-CN" altLang="zh-CN" sz="2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5800" y="2738735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^</a:t>
            </a:r>
            <a:endParaRPr lang="zh-CN" altLang="en-US" sz="2400" b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609600" y="3257490"/>
            <a:ext cx="8153400" cy="1307892"/>
            <a:chOff x="609600" y="3257490"/>
            <a:chExt cx="8153400" cy="1307892"/>
          </a:xfrm>
        </p:grpSpPr>
        <p:sp>
          <p:nvSpPr>
            <p:cNvPr id="23" name="Rectangle 4"/>
            <p:cNvSpPr>
              <a:spLocks noChangeArrowheads="1"/>
            </p:cNvSpPr>
            <p:nvPr/>
          </p:nvSpPr>
          <p:spPr bwMode="auto">
            <a:xfrm>
              <a:off x="762000" y="3780000"/>
              <a:ext cx="630000" cy="304800"/>
            </a:xfrm>
            <a:prstGeom prst="rect">
              <a:avLst/>
            </a:prstGeom>
            <a:solidFill>
              <a:srgbClr val="FFFF99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0" name="Rectangle 5"/>
            <p:cNvSpPr>
              <a:spLocks noChangeArrowheads="1"/>
            </p:cNvSpPr>
            <p:nvPr/>
          </p:nvSpPr>
          <p:spPr bwMode="auto">
            <a:xfrm>
              <a:off x="685800" y="3733800"/>
              <a:ext cx="8001000" cy="40011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buNone/>
              </a:pPr>
              <a:r>
                <a:rPr lang="pt-BR" altLang="zh-CN" sz="2000" b="1" smtClean="0">
                  <a:latin typeface="Courier New" pitchFamily="49" charset="0"/>
                  <a:cs typeface="Courier New" pitchFamily="49" charset="0"/>
                </a:rPr>
                <a:t>16.2   23.5\n   19.1 7.4  22.8\n\n18.5  -1.8 14.9\n</a:t>
              </a:r>
              <a:endParaRPr lang="zh-CN" altLang="zh-CN" sz="20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95400" y="4103717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zh-CN" sz="2400" b="1" smtClean="0">
                  <a:latin typeface="Times New Roman" pitchFamily="18" charset="0"/>
                  <a:cs typeface="Times New Roman" pitchFamily="18" charset="0"/>
                </a:rPr>
                <a:t>^</a:t>
              </a:r>
              <a:endParaRPr lang="zh-CN" alt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09600" y="3257490"/>
              <a:ext cx="81534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altLang="zh-CN" sz="2000" b="1" smtClean="0">
                  <a:latin typeface="Courier New" pitchFamily="49" charset="0"/>
                </a:rPr>
                <a:t>double d = input.nextDouble();    </a:t>
              </a:r>
              <a:r>
                <a:rPr lang="en-US" altLang="zh-CN" sz="2000" b="1" smtClean="0">
                  <a:solidFill>
                    <a:srgbClr val="008080"/>
                  </a:solidFill>
                  <a:latin typeface="Courier New" pitchFamily="49" charset="0"/>
                </a:rPr>
                <a:t>// 16.2</a:t>
              </a:r>
              <a:endParaRPr lang="zh-CN" altLang="en-US" sz="200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09600" y="4711908"/>
            <a:ext cx="8153400" cy="1307892"/>
            <a:chOff x="609600" y="4711908"/>
            <a:chExt cx="8153400" cy="1307892"/>
          </a:xfrm>
        </p:grpSpPr>
        <p:sp>
          <p:nvSpPr>
            <p:cNvPr id="24" name="Rectangle 4"/>
            <p:cNvSpPr>
              <a:spLocks noChangeArrowheads="1"/>
            </p:cNvSpPr>
            <p:nvPr/>
          </p:nvSpPr>
          <p:spPr bwMode="auto">
            <a:xfrm>
              <a:off x="1828800" y="5234418"/>
              <a:ext cx="630000" cy="304800"/>
            </a:xfrm>
            <a:prstGeom prst="rect">
              <a:avLst/>
            </a:prstGeom>
            <a:solidFill>
              <a:srgbClr val="FFFF99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5" name="Rectangle 5"/>
            <p:cNvSpPr>
              <a:spLocks noChangeArrowheads="1"/>
            </p:cNvSpPr>
            <p:nvPr/>
          </p:nvSpPr>
          <p:spPr bwMode="auto">
            <a:xfrm>
              <a:off x="685800" y="5188218"/>
              <a:ext cx="8001000" cy="40011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buNone/>
              </a:pPr>
              <a:r>
                <a:rPr lang="pt-BR" altLang="zh-CN" sz="2000" b="1" smtClean="0">
                  <a:latin typeface="Courier New" pitchFamily="49" charset="0"/>
                  <a:cs typeface="Courier New" pitchFamily="49" charset="0"/>
                </a:rPr>
                <a:t>16.2   23.5\n   19.1 7.4  22.8\n\n18.5  -1.8 14.9\n</a:t>
              </a:r>
              <a:endParaRPr lang="zh-CN" altLang="zh-CN" sz="20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362200" y="5558135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zh-CN" sz="2400" b="1" smtClean="0">
                  <a:latin typeface="Times New Roman" pitchFamily="18" charset="0"/>
                  <a:cs typeface="Times New Roman" pitchFamily="18" charset="0"/>
                </a:rPr>
                <a:t>^</a:t>
              </a:r>
              <a:endParaRPr lang="zh-CN" alt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09600" y="4711908"/>
              <a:ext cx="81534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altLang="zh-CN" sz="2000" b="1" smtClean="0">
                  <a:latin typeface="Courier New" pitchFamily="49" charset="0"/>
                </a:rPr>
                <a:t>String s = input.next();    	</a:t>
              </a:r>
              <a:r>
                <a:rPr lang="en-US" altLang="zh-CN" sz="2000" b="1" smtClean="0">
                  <a:solidFill>
                    <a:srgbClr val="008080"/>
                  </a:solidFill>
                  <a:latin typeface="Courier New" pitchFamily="49" charset="0"/>
                </a:rPr>
                <a:t>// "23.5"</a:t>
              </a:r>
              <a:endParaRPr lang="zh-CN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112729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一个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语言程序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3400" y="1600200"/>
            <a:ext cx="3048000" cy="24929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0"/>
              </a:spcBef>
              <a:buNone/>
            </a:pPr>
            <a:r>
              <a:rPr kumimoji="1" lang="en-US" altLang="zh-CN" sz="2400" b="1">
                <a:solidFill>
                  <a:schemeClr val="tx1"/>
                </a:solidFill>
                <a:ea typeface="宋体" charset="-122"/>
              </a:rPr>
              <a:t>void  main( )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kumimoji="1" lang="en-US" altLang="zh-CN" sz="2400" b="1">
                <a:solidFill>
                  <a:schemeClr val="tx1"/>
                </a:solidFill>
                <a:ea typeface="宋体" charset="-122"/>
              </a:rPr>
              <a:t>{</a:t>
            </a:r>
          </a:p>
          <a:p>
            <a:pPr eaLnBrk="1" hangingPunct="1">
              <a:spcBef>
                <a:spcPts val="0"/>
              </a:spcBef>
              <a:spcAft>
                <a:spcPct val="50000"/>
              </a:spcAft>
              <a:buNone/>
            </a:pPr>
            <a:r>
              <a:rPr kumimoji="1" lang="en-US" altLang="zh-CN" sz="2400" b="1">
                <a:solidFill>
                  <a:schemeClr val="tx1"/>
                </a:solidFill>
                <a:ea typeface="宋体" charset="-122"/>
              </a:rPr>
              <a:t> </a:t>
            </a:r>
            <a:r>
              <a:rPr kumimoji="1" lang="en-US" altLang="zh-CN" sz="2400" b="1" smtClean="0">
                <a:solidFill>
                  <a:schemeClr val="tx1"/>
                </a:solidFill>
                <a:ea typeface="宋体" charset="-122"/>
              </a:rPr>
              <a:t>     </a:t>
            </a:r>
            <a:r>
              <a:rPr kumimoji="1" lang="en-US" altLang="zh-CN" sz="2400" b="1">
                <a:solidFill>
                  <a:schemeClr val="tx1"/>
                </a:solidFill>
                <a:ea typeface="宋体" charset="-122"/>
              </a:rPr>
              <a:t>int  </a:t>
            </a:r>
            <a:r>
              <a:rPr kumimoji="1" lang="en-US" altLang="zh-CN" sz="2400" b="1" smtClean="0">
                <a:solidFill>
                  <a:schemeClr val="tx1"/>
                </a:solidFill>
                <a:ea typeface="宋体" charset="-122"/>
              </a:rPr>
              <a:t>*p;</a:t>
            </a:r>
            <a:endParaRPr kumimoji="1" lang="en-US" altLang="zh-CN" sz="2400" b="1">
              <a:solidFill>
                <a:schemeClr val="tx1"/>
              </a:solidFill>
              <a:ea typeface="宋体" charset="-122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kumimoji="1" lang="en-US" altLang="zh-CN" sz="2400" b="1">
                <a:solidFill>
                  <a:schemeClr val="tx1"/>
                </a:solidFill>
                <a:ea typeface="宋体" charset="-122"/>
              </a:rPr>
              <a:t> </a:t>
            </a:r>
            <a:r>
              <a:rPr kumimoji="1" lang="en-US" altLang="zh-CN" sz="2400" b="1" smtClean="0">
                <a:solidFill>
                  <a:schemeClr val="tx1"/>
                </a:solidFill>
                <a:ea typeface="宋体" charset="-122"/>
              </a:rPr>
              <a:t>     *p   </a:t>
            </a:r>
            <a:r>
              <a:rPr kumimoji="1" lang="en-US" altLang="zh-CN" sz="2400" b="1">
                <a:solidFill>
                  <a:schemeClr val="tx1"/>
                </a:solidFill>
                <a:ea typeface="宋体" charset="-122"/>
              </a:rPr>
              <a:t>=   </a:t>
            </a:r>
            <a:r>
              <a:rPr kumimoji="1" lang="en-US" altLang="zh-CN" sz="2400" b="1" smtClean="0">
                <a:solidFill>
                  <a:schemeClr val="tx1"/>
                </a:solidFill>
                <a:ea typeface="宋体" charset="-122"/>
              </a:rPr>
              <a:t>10;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kumimoji="1" lang="en-US" altLang="zh-CN" sz="2400" b="1" smtClean="0">
                <a:solidFill>
                  <a:schemeClr val="tx1"/>
                </a:solidFill>
                <a:ea typeface="宋体" charset="-122"/>
              </a:rPr>
              <a:t>      printf("%d",*p);</a:t>
            </a:r>
            <a:endParaRPr kumimoji="1" lang="en-US" altLang="zh-CN" sz="2400" b="1">
              <a:solidFill>
                <a:schemeClr val="tx1"/>
              </a:solidFill>
              <a:ea typeface="宋体" charset="-122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kumimoji="1" lang="en-US" altLang="zh-CN" sz="2400" b="1" smtClean="0">
                <a:solidFill>
                  <a:schemeClr val="tx1"/>
                </a:solidFill>
                <a:ea typeface="宋体" charset="-122"/>
              </a:rPr>
              <a:t>}</a:t>
            </a:r>
            <a:endParaRPr kumimoji="1" lang="en-US" altLang="zh-CN" sz="2400" b="1">
              <a:solidFill>
                <a:schemeClr val="tx1"/>
              </a:solidFill>
              <a:ea typeface="宋体" charset="-122"/>
            </a:endParaRPr>
          </a:p>
        </p:txBody>
      </p:sp>
      <p:pic>
        <p:nvPicPr>
          <p:cNvPr id="7" name="Picture 3" descr="未命名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1828800"/>
            <a:ext cx="5184775" cy="157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组合 9"/>
          <p:cNvGrpSpPr/>
          <p:nvPr/>
        </p:nvGrpSpPr>
        <p:grpSpPr>
          <a:xfrm>
            <a:off x="533400" y="4648200"/>
            <a:ext cx="8382000" cy="1160407"/>
            <a:chOff x="533400" y="4783193"/>
            <a:chExt cx="8382000" cy="1160407"/>
          </a:xfrm>
        </p:grpSpPr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533400" y="4960203"/>
              <a:ext cx="3048000" cy="83099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None/>
              </a:pPr>
              <a:r>
                <a:rPr kumimoji="1" lang="en-US" altLang="zh-CN" sz="2400" b="1" smtClean="0">
                  <a:solidFill>
                    <a:schemeClr val="tx1"/>
                  </a:solidFill>
                  <a:ea typeface="宋体" charset="-122"/>
                </a:rPr>
                <a:t>String s;     System.out.println(s);</a:t>
              </a:r>
              <a:endParaRPr kumimoji="1" lang="en-US" altLang="zh-CN" sz="2400" b="1">
                <a:solidFill>
                  <a:schemeClr val="tx1"/>
                </a:solidFill>
                <a:ea typeface="宋体" charset="-122"/>
              </a:endParaRPr>
            </a:p>
          </p:txBody>
        </p:sp>
        <p:pic>
          <p:nvPicPr>
            <p:cNvPr id="9" name="图片 8" descr="无标题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35659" y="4783193"/>
              <a:ext cx="5079741" cy="11604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729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如何读取整个文件？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80</a:t>
            </a:fld>
            <a:endParaRPr lang="en-US" altLang="zh-CN"/>
          </a:p>
        </p:txBody>
      </p:sp>
      <p:sp>
        <p:nvSpPr>
          <p:cNvPr id="5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85800" y="15240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lvl="0" indent="-450850"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lang="zh-CN" altLang="en-US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读取下一个数据单元的前提是该单元存在，若文件已结束，则</a:t>
            </a:r>
            <a: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NoSuchElementException</a:t>
            </a:r>
            <a:r>
              <a:rPr lang="zh-CN" altLang="en-US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；若类型不一致，则</a:t>
            </a:r>
            <a: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InputMismatchException</a:t>
            </a:r>
          </a:p>
          <a:p>
            <a:pPr marL="450850" lvl="0" indent="-450850"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lang="zh-CN" altLang="en-US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在读取数据单元之前，先判断其是否存在</a:t>
            </a:r>
            <a: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boolean hasNext();</a:t>
            </a:r>
            <a:b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boolean hasNextInt();</a:t>
            </a:r>
            <a:b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boolean hasNextDouble();</a:t>
            </a:r>
            <a:b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boolean hasNextBoolean();</a:t>
            </a:r>
            <a:b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boolean hasNextLine();</a:t>
            </a:r>
            <a:b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endParaRPr kumimoji="0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29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一个例子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81</a:t>
            </a:fld>
            <a:endParaRPr lang="en-US" altLang="zh-CN"/>
          </a:p>
        </p:txBody>
      </p:sp>
      <p:sp>
        <p:nvSpPr>
          <p:cNvPr id="5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85800" y="15240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lvl="0" indent="-450850"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lang="zh-CN" altLang="en-US" sz="32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访问下列文件，计算所有气温的平均值</a:t>
            </a:r>
            <a:r>
              <a:rPr lang="en-US" altLang="zh-CN" sz="32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32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r>
              <a:rPr lang="en-US" altLang="zh-CN" sz="32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32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endParaRPr kumimoji="0" lang="en-US" altLang="zh-CN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66788" y="2667000"/>
            <a:ext cx="7034212" cy="1877437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16.2   23.5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Tuesday   19.1   Wed 7.4   THURS. TEMP: 22.8</a:t>
            </a:r>
          </a:p>
          <a:p>
            <a:pPr>
              <a:buNone/>
            </a:pPr>
            <a:endParaRPr lang="en-US" altLang="zh-CN" sz="20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18.5  -1.8  &lt;-- Here is my data!  --Ally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14.9 :-)</a:t>
            </a:r>
            <a:endParaRPr lang="zh-CN" altLang="zh-CN" sz="2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00400" y="4800600"/>
            <a:ext cx="21098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weather2.txt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112729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参考程序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82</a:t>
            </a:fld>
            <a:endParaRPr lang="en-US" altLang="zh-CN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04800" y="1187961"/>
            <a:ext cx="8610600" cy="5355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ea typeface="宋体" charset="-122"/>
                <a:cs typeface="Courier New" pitchFamily="49" charset="0"/>
              </a:rPr>
              <a:t>// </a:t>
            </a:r>
            <a:r>
              <a:rPr kumimoji="1" lang="zh-CN" altLang="en-US" b="1" smtClean="0">
                <a:latin typeface="Courier New" pitchFamily="49" charset="0"/>
                <a:ea typeface="宋体" charset="-122"/>
                <a:cs typeface="Courier New" pitchFamily="49" charset="0"/>
              </a:rPr>
              <a:t>从一个文本文件中读入气温数据，计算平均值</a:t>
            </a:r>
            <a:endParaRPr kumimoji="1" lang="en-US" altLang="zh-CN" b="1" smtClean="0">
              <a:latin typeface="Courier New" pitchFamily="49" charset="0"/>
              <a:ea typeface="宋体" charset="-122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ea typeface="宋体" charset="-122"/>
                <a:cs typeface="Courier New" pitchFamily="49" charset="0"/>
              </a:rPr>
              <a:t>import java.io.*;    // for File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ea typeface="宋体" charset="-122"/>
                <a:cs typeface="Courier New" pitchFamily="49" charset="0"/>
              </a:rPr>
              <a:t>import java.util.*;  // for Scanner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ea typeface="宋体" charset="-122"/>
                <a:cs typeface="Courier New" pitchFamily="49" charset="0"/>
              </a:rPr>
              <a:t>public class Temperatures {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public static void main(String[] args)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        throws FileNotFoundException {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    Scanner input = new Scanner(new File("weather2.txt"));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    int num = 0;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    double temp = 0;   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    while (</a:t>
            </a:r>
            <a:r>
              <a:rPr kumimoji="1" lang="en-US" altLang="zh-CN" b="1" smtClean="0">
                <a:solidFill>
                  <a:srgbClr val="99000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input.hasNext()</a:t>
            </a:r>
            <a:r>
              <a:rPr kumimoji="1" lang="en-US" altLang="zh-CN" b="1" smtClean="0">
                <a:latin typeface="Courier New" pitchFamily="49" charset="0"/>
                <a:ea typeface="宋体" charset="-122"/>
                <a:cs typeface="Courier New" pitchFamily="49" charset="0"/>
              </a:rPr>
              <a:t>) {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        if(</a:t>
            </a:r>
            <a:r>
              <a:rPr kumimoji="1" lang="en-US" altLang="zh-CN" b="1" smtClean="0">
                <a:solidFill>
                  <a:srgbClr val="99000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input.hasNextDouble()</a:t>
            </a:r>
            <a:r>
              <a:rPr kumimoji="1" lang="en-US" altLang="zh-CN" b="1" smtClean="0">
                <a:latin typeface="Courier New" pitchFamily="49" charset="0"/>
                <a:ea typeface="宋体" charset="-122"/>
                <a:cs typeface="Courier New" pitchFamily="49" charset="0"/>
              </a:rPr>
              <a:t>){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            temp += </a:t>
            </a:r>
            <a:r>
              <a:rPr kumimoji="1" lang="en-US" altLang="zh-CN" b="1" smtClean="0">
                <a:solidFill>
                  <a:srgbClr val="99000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input.nextDouble()</a:t>
            </a:r>
            <a:r>
              <a:rPr kumimoji="1" lang="en-US" altLang="zh-CN" b="1" smtClean="0">
                <a:latin typeface="Courier New" pitchFamily="49" charset="0"/>
                <a:ea typeface="宋体" charset="-122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            num ++;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        }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        else </a:t>
            </a:r>
            <a:r>
              <a:rPr kumimoji="1" lang="en-US" altLang="zh-CN" b="1" smtClean="0">
                <a:solidFill>
                  <a:srgbClr val="99000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input.next()</a:t>
            </a:r>
            <a:r>
              <a:rPr kumimoji="1" lang="en-US" altLang="zh-CN" b="1" smtClean="0">
                <a:latin typeface="Courier New" pitchFamily="49" charset="0"/>
                <a:ea typeface="宋体" charset="-122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    }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    System.out.println("Average: " + temp/num);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}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ea typeface="宋体" charset="-122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另一个例子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83</a:t>
            </a:fld>
            <a:endParaRPr lang="en-US" altLang="zh-CN"/>
          </a:p>
        </p:txBody>
      </p:sp>
      <p:sp>
        <p:nvSpPr>
          <p:cNvPr id="5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85800" y="15240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lvl="0" indent="-450850"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lang="zh-CN" altLang="en-US" sz="32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访问文件</a:t>
            </a:r>
            <a:r>
              <a:rPr lang="en-US" altLang="zh-CN" sz="32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hours.txt</a:t>
            </a:r>
            <a:br>
              <a:rPr lang="en-US" altLang="zh-CN" sz="32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r>
              <a:rPr lang="en-US" altLang="zh-CN" sz="32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32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r>
              <a:rPr lang="en-US" altLang="zh-CN" sz="32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32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endParaRPr lang="en-US" altLang="zh-CN" sz="3200" b="1" kern="0" smtClean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450850" lvl="0" indent="-450850">
              <a:spcBef>
                <a:spcPts val="25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lang="zh-CN" altLang="en-US" sz="32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计算每个人的工作时间</a:t>
            </a:r>
            <a:r>
              <a:rPr lang="en-US" altLang="zh-CN" sz="32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32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r>
              <a:rPr lang="en-US" altLang="zh-CN" sz="32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32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endParaRPr kumimoji="0" lang="en-US" altLang="zh-CN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14400" y="2286000"/>
            <a:ext cx="7034212" cy="1348061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123 Ben 12.5 8.1 7.6 3.2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456 Greg 4.0 11.6 6.5 2.7 12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789 Victoria 8.0 8.0 8.0 8.0 7.5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14400" y="4500027"/>
            <a:ext cx="8077200" cy="113877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Ben (ID#123) worked 31.4 hours (7.85 hours/day)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Greg (ID#456) worked 36.8 hours (7.36 hours/day)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Victoria (ID#789) worked 39.5 hours (7.90 hours/day)</a:t>
            </a:r>
          </a:p>
        </p:txBody>
      </p:sp>
    </p:spTree>
    <p:extLst>
      <p:ext uri="{BB962C8B-B14F-4D97-AF65-F5344CB8AC3E}">
        <p14:creationId xmlns:p14="http://schemas.microsoft.com/office/powerpoint/2010/main" val="112729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是否可行？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84</a:t>
            </a:fld>
            <a:endParaRPr lang="en-US" altLang="zh-CN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04800" y="1322487"/>
            <a:ext cx="8610600" cy="5078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ea typeface="宋体" charset="-122"/>
                <a:cs typeface="Courier New" pitchFamily="49" charset="0"/>
              </a:rPr>
              <a:t>public static void main(String[] args)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        throws FileNotFoundException {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Scanner input = new Scanner(new File("hours.txt"));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while (input.hasNext()) {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    </a:t>
            </a:r>
            <a:r>
              <a:rPr kumimoji="1" lang="en-US" altLang="zh-CN" b="1" smtClean="0">
                <a:solidFill>
                  <a:srgbClr val="00B05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// process one person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    int id = input.nextInt();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    String name = input.next();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    double totalHours = 0.0;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    int days = 0;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    while (input.hasNextDouble()) {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        totalHours += input.nextDouble();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        days++;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    }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    System.out.println(name + " (ID#" + id + 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            ") worked " + totalHours + " hours (" +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            (totalHours / days) + " hours/day)");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}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ea typeface="宋体" charset="-122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基于行的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Scanner</a:t>
            </a:r>
            <a:r>
              <a:rPr lang="zh-CN" altLang="en-US" smtClean="0"/>
              <a:t>方法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85</a:t>
            </a:fld>
            <a:endParaRPr lang="en-US" altLang="zh-CN"/>
          </a:p>
        </p:txBody>
      </p:sp>
      <p:graphicFrame>
        <p:nvGraphicFramePr>
          <p:cNvPr id="5" name="Group 21"/>
          <p:cNvGraphicFramePr>
            <a:graphicFrameLocks noGrp="1"/>
          </p:cNvGraphicFramePr>
          <p:nvPr/>
        </p:nvGraphicFramePr>
        <p:xfrm>
          <a:off x="219075" y="1600200"/>
          <a:ext cx="8696325" cy="1665322"/>
        </p:xfrm>
        <a:graphic>
          <a:graphicData uri="http://schemas.openxmlformats.org/drawingml/2006/table">
            <a:tbl>
              <a:tblPr/>
              <a:tblGrid>
                <a:gridCol w="2165350"/>
                <a:gridCol w="653097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Times New Roman" pitchFamily="18" charset="0"/>
                        </a:rPr>
                        <a:t>Method</a:t>
                      </a:r>
                    </a:p>
                  </a:txBody>
                  <a:tcPr marT="45737" marB="457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MS PGothic" pitchFamily="34" charset="-128"/>
                          <a:cs typeface="Times New Roman" pitchFamily="18" charset="0"/>
                        </a:rPr>
                        <a:t>nextLine()</a:t>
                      </a:r>
                    </a:p>
                  </a:txBody>
                  <a:tcPr marT="45737" marB="457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Times New Roman" pitchFamily="18" charset="0"/>
                        </a:rPr>
                        <a:t>returns next entire line of input  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Times New Roman" pitchFamily="18" charset="0"/>
                        </a:rPr>
                        <a:t>(from cursor to 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ourier New" pitchFamily="49" charset="0"/>
                          <a:ea typeface="MS PGothic" pitchFamily="34" charset="-128"/>
                          <a:cs typeface="Times New Roman" pitchFamily="18" charset="0"/>
                        </a:rPr>
                        <a:t>\n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Times New Roman" pitchFamily="18" charset="0"/>
                        </a:rPr>
                        <a:t>)</a:t>
                      </a:r>
                      <a:endParaRPr kumimoji="0" lang="en-US" altLang="zh-CN" sz="1600" b="0" i="1" u="none" strike="noStrike" cap="none" normalizeH="0" baseline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Verdana" pitchFamily="34" charset="0"/>
                        <a:ea typeface="MS PGothic" pitchFamily="34" charset="-128"/>
                        <a:cs typeface="Times New Roman" pitchFamily="18" charset="0"/>
                      </a:endParaRP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MS PGothic" pitchFamily="34" charset="-128"/>
                          <a:cs typeface="Times New Roman" pitchFamily="18" charset="0"/>
                        </a:rPr>
                        <a:t>hasNextLine()</a:t>
                      </a:r>
                    </a:p>
                  </a:txBody>
                  <a:tcPr marT="45737" marB="457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Times New Roman" pitchFamily="18" charset="0"/>
                        </a:rPr>
                        <a:t>returns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MS PGothic" pitchFamily="34" charset="-128"/>
                          <a:cs typeface="Times New Roman" pitchFamily="18" charset="0"/>
                        </a:rPr>
                        <a:t>true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Times New Roman" pitchFamily="18" charset="0"/>
                        </a:rPr>
                        <a:t> if there are any more lines of input to read  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Times New Roman" pitchFamily="18" charset="0"/>
                        </a:rPr>
                        <a:t>(always true for console input)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85800" y="3810000"/>
            <a:ext cx="77724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lvl="0" indent="-450850"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lang="en-US" altLang="zh-CN" sz="32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Scanner</a:t>
            </a:r>
            <a:r>
              <a:rPr lang="zh-CN" altLang="en-US" sz="32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可以分析一个字符串中的内容</a:t>
            </a:r>
            <a:r>
              <a:rPr lang="en-US" altLang="zh-CN" sz="32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32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r>
              <a:rPr lang="en-US" altLang="zh-CN" sz="32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32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Scanner &lt;name&gt; = new Scanner(&lt;String&gt;);</a:t>
            </a:r>
            <a:b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r>
              <a:rPr lang="en-US" altLang="zh-CN" sz="32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32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endParaRPr kumimoji="0" lang="en-US" altLang="zh-CN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参考程序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86</a:t>
            </a:fld>
            <a:endParaRPr lang="en-US" altLang="zh-CN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04800" y="1143000"/>
            <a:ext cx="8610600" cy="563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kumimoji="1" lang="en-US" altLang="zh-CN" sz="1400" b="1" smtClean="0">
                <a:latin typeface="Courier New" pitchFamily="49" charset="0"/>
                <a:ea typeface="宋体" charset="-122"/>
                <a:cs typeface="Courier New" pitchFamily="49" charset="0"/>
              </a:rPr>
              <a:t>import java.io.*;    // for File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1400" b="1" smtClean="0">
                <a:latin typeface="Courier New" pitchFamily="49" charset="0"/>
                <a:ea typeface="宋体" charset="-122"/>
                <a:cs typeface="Courier New" pitchFamily="49" charset="0"/>
              </a:rPr>
              <a:t>import java.util.*;  // for Scanner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1400" b="1" smtClean="0">
                <a:latin typeface="Courier New" pitchFamily="49" charset="0"/>
                <a:ea typeface="宋体" charset="-122"/>
                <a:cs typeface="Courier New" pitchFamily="49" charset="0"/>
              </a:rPr>
              <a:t>public class Hours {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1400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public static void main(String[] args) throws FileNotFoundException {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1400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    Scanner input = new Scanner(new File("hours.txt"));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1400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    while (input.hasNextLine()) {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1400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        String line = input.nextLine();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1400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        processEmployee(line);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1400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    }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1400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}</a:t>
            </a:r>
          </a:p>
          <a:p>
            <a:pPr>
              <a:spcBef>
                <a:spcPts val="0"/>
              </a:spcBef>
              <a:buNone/>
            </a:pPr>
            <a:endParaRPr kumimoji="1" lang="en-US" altLang="zh-CN" sz="1400" b="1" smtClean="0">
              <a:latin typeface="Courier New" pitchFamily="49" charset="0"/>
              <a:ea typeface="宋体" charset="-122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kumimoji="1" lang="en-US" altLang="zh-CN" sz="1400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public static void processEmployee(String line) {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1400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    Scanner lineScan = new Scanner(line);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1400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    int id = lineScan.nextInt();          // e.g. 456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1400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    String name = lineScan.next();        // e.g. "Greg"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1400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    double sum = 0.0;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1400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    int count = 0;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1400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    while (lineScan.hasNextDouble()) {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1400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        sum = sum + lineScan.nextDouble();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1400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        count++;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1400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    }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1400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    double average = sum / count;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1400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    System.out.println(name + " (ID#" + id + ") worked " +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1400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        sum + " hours (" + average + " hours/day)");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1400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}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1400" b="1" smtClean="0">
                <a:latin typeface="Courier New" pitchFamily="49" charset="0"/>
                <a:ea typeface="宋体" charset="-122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4</a:t>
            </a:r>
            <a:r>
              <a:rPr lang="zh-CN" altLang="en-US" smtClean="0"/>
              <a:t>、写文本文件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87</a:t>
            </a:fld>
            <a:endParaRPr lang="en-US" altLang="zh-CN"/>
          </a:p>
        </p:txBody>
      </p:sp>
      <p:sp>
        <p:nvSpPr>
          <p:cNvPr id="5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09600" y="1524000"/>
            <a:ext cx="7924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lvl="0" indent="-450850"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lang="zh-CN" altLang="en-US" sz="36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写文本文件</a:t>
            </a:r>
            <a:endParaRPr kumimoji="0" lang="en-US" altLang="zh-CN" sz="36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zh-CN" altLang="en-US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使用</a:t>
            </a:r>
            <a:r>
              <a:rPr lang="en-US" altLang="zh-CN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PrintStream</a:t>
            </a:r>
            <a:r>
              <a:rPr lang="zh-CN" altLang="en-US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类，像</a:t>
            </a:r>
            <a:r>
              <a:rPr lang="en-US" altLang="zh-CN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System.out</a:t>
            </a:r>
            <a:r>
              <a:rPr lang="zh-CN" altLang="en-US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一样写文件；</a:t>
            </a:r>
            <a:endParaRPr lang="en-US" altLang="zh-CN" sz="3200" b="1" kern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zh-CN" altLang="en-US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使用</a:t>
            </a:r>
            <a:r>
              <a:rPr lang="en-US" altLang="zh-CN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FileWriter</a:t>
            </a:r>
            <a:r>
              <a:rPr lang="zh-CN" altLang="en-US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类</a:t>
            </a:r>
            <a:endParaRPr lang="en-US" altLang="zh-CN" sz="3200" b="1" kern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zh-CN" altLang="en-US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使用</a:t>
            </a:r>
            <a:r>
              <a:rPr lang="en-US" altLang="zh-CN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BufferedOutputStream</a:t>
            </a:r>
            <a:r>
              <a:rPr lang="zh-CN" altLang="en-US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类</a:t>
            </a:r>
            <a:endParaRPr lang="en-US" altLang="zh-CN" sz="3200" b="1" kern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zh-CN" altLang="en-US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使用</a:t>
            </a:r>
            <a:r>
              <a:rPr lang="en-US" altLang="zh-CN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FileOutputStream</a:t>
            </a:r>
            <a:r>
              <a:rPr lang="zh-CN" altLang="en-US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类</a:t>
            </a:r>
            <a:endParaRPr lang="en-US" altLang="zh-CN" sz="3200" b="1" kern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29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用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PrintStream</a:t>
            </a:r>
            <a:r>
              <a:rPr lang="zh-CN" altLang="en-US" smtClean="0"/>
              <a:t>类写文件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88</a:t>
            </a:fld>
            <a:endParaRPr lang="en-US" altLang="zh-CN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04800" y="1828800"/>
            <a:ext cx="8610600" cy="3477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ea typeface="宋体" charset="-122"/>
                <a:cs typeface="Courier New" pitchFamily="49" charset="0"/>
              </a:rPr>
              <a:t>File f = new File("output.txt");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ea typeface="宋体" charset="-122"/>
                <a:cs typeface="Courier New" pitchFamily="49" charset="0"/>
              </a:rPr>
              <a:t>try{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PrintStream out = new PrintStream(f); </a:t>
            </a:r>
            <a:r>
              <a:rPr kumimoji="1" lang="en-US" altLang="zh-CN" sz="2000" b="1" smtClean="0">
                <a:solidFill>
                  <a:srgbClr val="00B05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//</a:t>
            </a:r>
            <a:r>
              <a:rPr kumimoji="1" lang="zh-CN" altLang="en-US" sz="2000" b="1" smtClean="0">
                <a:solidFill>
                  <a:srgbClr val="00B05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也可文件名</a:t>
            </a:r>
            <a:endParaRPr kumimoji="1" lang="en-US" altLang="zh-CN" sz="2000" b="1" smtClean="0">
              <a:solidFill>
                <a:srgbClr val="00B050"/>
              </a:solidFill>
              <a:latin typeface="Courier New" pitchFamily="49" charset="0"/>
              <a:ea typeface="宋体" charset="-122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out.println(name + " (ID#" + id + 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        ") worked " + totalHours + " hours (" +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        (totalHours / days) + " hours/day)");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}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catch (FileNotFoundException e){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    System.out.println("</a:t>
            </a:r>
            <a:r>
              <a:rPr kumimoji="1" lang="zh-CN" altLang="en-US" sz="2000" b="1" smtClean="0">
                <a:latin typeface="Courier New" pitchFamily="49" charset="0"/>
                <a:ea typeface="宋体" charset="-122"/>
                <a:cs typeface="Courier New" pitchFamily="49" charset="0"/>
              </a:rPr>
              <a:t>无法打开文件</a:t>
            </a:r>
            <a:r>
              <a:rPr kumimoji="1" lang="en-US" altLang="zh-CN" sz="2000" b="1" smtClean="0">
                <a:latin typeface="Courier New" pitchFamily="49" charset="0"/>
                <a:ea typeface="宋体" charset="-122"/>
                <a:cs typeface="Courier New" pitchFamily="49" charset="0"/>
              </a:rPr>
              <a:t>");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}  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ea typeface="宋体" charset="-122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89</a:t>
            </a:fld>
            <a:endParaRPr lang="en-US" altLang="zh-CN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279650" y="2551113"/>
            <a:ext cx="434657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ctr">
              <a:spcBef>
                <a:spcPct val="50000"/>
              </a:spcBef>
              <a:buFont typeface="Wingdings" pitchFamily="2" charset="2"/>
              <a:buNone/>
            </a:pPr>
            <a:r>
              <a:rPr kumimoji="1" lang="zh-CN" altLang="en-US" sz="8000" b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下 课 啦 </a:t>
            </a:r>
            <a:r>
              <a:rPr kumimoji="1" lang="en-US" altLang="zh-CN" sz="8000" b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另一个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语言程序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28600" y="1219200"/>
            <a:ext cx="4903788" cy="50475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ea typeface="宋体" charset="-122"/>
              </a:rPr>
              <a:t>void  main( )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ea typeface="宋体" charset="-122"/>
              </a:rPr>
              <a:t>{</a:t>
            </a:r>
          </a:p>
          <a:p>
            <a:pPr eaLnBrk="1" hangingPunct="1">
              <a:spcBef>
                <a:spcPts val="0"/>
              </a:spcBef>
              <a:spcAft>
                <a:spcPct val="50000"/>
              </a:spcAft>
              <a:buNone/>
            </a:pPr>
            <a:r>
              <a:rPr kumimoji="1" lang="en-US" altLang="zh-CN" sz="2800" b="1">
                <a:solidFill>
                  <a:schemeClr val="tx1"/>
                </a:solidFill>
                <a:ea typeface="宋体" charset="-122"/>
              </a:rPr>
              <a:t>        int  i, c, a[5];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ea typeface="宋体" charset="-122"/>
              </a:rPr>
              <a:t>        c   =   1;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ea typeface="宋体" charset="-122"/>
              </a:rPr>
              <a:t>        for(i  =  1;  i  &lt;=  5;  i++)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ea typeface="宋体" charset="-122"/>
              </a:rPr>
              <a:t>        {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ea typeface="宋体" charset="-122"/>
              </a:rPr>
              <a:t>                a[i]   =   0;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ea typeface="宋体" charset="-122"/>
              </a:rPr>
              <a:t>        }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ea typeface="宋体" charset="-122"/>
              </a:rPr>
              <a:t>        printf("%d\n",  c);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ea typeface="宋体" charset="-122"/>
              </a:rPr>
              <a:t>}</a:t>
            </a:r>
          </a:p>
          <a:p>
            <a:pPr eaLnBrk="1" hangingPunct="1">
              <a:spcBef>
                <a:spcPts val="0"/>
              </a:spcBef>
              <a:buNone/>
            </a:pPr>
            <a:endParaRPr kumimoji="1" lang="en-US" altLang="zh-CN" sz="2800" b="1">
              <a:solidFill>
                <a:schemeClr val="tx1"/>
              </a:solidFill>
              <a:ea typeface="宋体" charset="-122"/>
            </a:endParaRPr>
          </a:p>
        </p:txBody>
      </p:sp>
      <p:graphicFrame>
        <p:nvGraphicFramePr>
          <p:cNvPr id="8" name="Group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697048"/>
              </p:ext>
            </p:extLst>
          </p:nvPr>
        </p:nvGraphicFramePr>
        <p:xfrm>
          <a:off x="6329363" y="1738313"/>
          <a:ext cx="1287462" cy="4064001"/>
        </p:xfrm>
        <a:graphic>
          <a:graphicData uri="http://schemas.openxmlformats.org/drawingml/2006/table">
            <a:tbl>
              <a:tblPr/>
              <a:tblGrid>
                <a:gridCol w="1287462"/>
              </a:tblGrid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Rectangle 23"/>
          <p:cNvSpPr>
            <a:spLocks noChangeArrowheads="1"/>
          </p:cNvSpPr>
          <p:nvPr/>
        </p:nvSpPr>
        <p:spPr bwMode="auto">
          <a:xfrm>
            <a:off x="6465888" y="1128713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kumimoji="1" lang="zh-CN" altLang="en-US" sz="2800" b="1">
                <a:solidFill>
                  <a:schemeClr val="tx1"/>
                </a:solidFill>
                <a:ea typeface="宋体" charset="-122"/>
              </a:rPr>
              <a:t>内存</a:t>
            </a:r>
          </a:p>
        </p:txBody>
      </p:sp>
      <p:grpSp>
        <p:nvGrpSpPr>
          <p:cNvPr id="10" name="Group 24"/>
          <p:cNvGrpSpPr>
            <a:grpSpLocks/>
          </p:cNvGrpSpPr>
          <p:nvPr/>
        </p:nvGrpSpPr>
        <p:grpSpPr bwMode="auto">
          <a:xfrm>
            <a:off x="5861050" y="1698625"/>
            <a:ext cx="2597150" cy="3940175"/>
            <a:chOff x="3729" y="1274"/>
            <a:chExt cx="1636" cy="2482"/>
          </a:xfrm>
        </p:grpSpPr>
        <p:sp>
          <p:nvSpPr>
            <p:cNvPr id="11" name="Rectangle 25"/>
            <p:cNvSpPr>
              <a:spLocks noChangeArrowheads="1"/>
            </p:cNvSpPr>
            <p:nvPr/>
          </p:nvSpPr>
          <p:spPr bwMode="auto">
            <a:xfrm>
              <a:off x="3729" y="3415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None/>
              </a:pPr>
              <a:r>
                <a:rPr kumimoji="1" lang="en-US" altLang="zh-CN" sz="2800" b="1">
                  <a:solidFill>
                    <a:schemeClr val="tx2"/>
                  </a:solidFill>
                  <a:ea typeface="宋体" charset="-122"/>
                </a:rPr>
                <a:t>a</a:t>
              </a:r>
            </a:p>
          </p:txBody>
        </p:sp>
        <p:sp>
          <p:nvSpPr>
            <p:cNvPr id="12" name="Rectangle 26"/>
            <p:cNvSpPr>
              <a:spLocks noChangeArrowheads="1"/>
            </p:cNvSpPr>
            <p:nvPr/>
          </p:nvSpPr>
          <p:spPr bwMode="auto">
            <a:xfrm>
              <a:off x="4875" y="3429"/>
              <a:ext cx="4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None/>
              </a:pPr>
              <a:r>
                <a:rPr kumimoji="1" lang="en-US" altLang="zh-CN" sz="2800" b="1">
                  <a:solidFill>
                    <a:schemeClr val="tx1"/>
                  </a:solidFill>
                  <a:ea typeface="宋体" charset="-122"/>
                </a:rPr>
                <a:t>a[0]</a:t>
              </a:r>
            </a:p>
          </p:txBody>
        </p:sp>
        <p:sp>
          <p:nvSpPr>
            <p:cNvPr id="13" name="Rectangle 27"/>
            <p:cNvSpPr>
              <a:spLocks noChangeArrowheads="1"/>
            </p:cNvSpPr>
            <p:nvPr/>
          </p:nvSpPr>
          <p:spPr bwMode="auto">
            <a:xfrm>
              <a:off x="4875" y="3068"/>
              <a:ext cx="4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None/>
              </a:pPr>
              <a:r>
                <a:rPr kumimoji="1" lang="en-US" altLang="zh-CN" sz="2800" b="1">
                  <a:solidFill>
                    <a:schemeClr val="tx1"/>
                  </a:solidFill>
                  <a:ea typeface="宋体" charset="-122"/>
                </a:rPr>
                <a:t>a[1]</a:t>
              </a:r>
            </a:p>
          </p:txBody>
        </p:sp>
        <p:sp>
          <p:nvSpPr>
            <p:cNvPr id="14" name="Rectangle 28"/>
            <p:cNvSpPr>
              <a:spLocks noChangeArrowheads="1"/>
            </p:cNvSpPr>
            <p:nvPr/>
          </p:nvSpPr>
          <p:spPr bwMode="auto">
            <a:xfrm>
              <a:off x="4875" y="2708"/>
              <a:ext cx="4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None/>
              </a:pPr>
              <a:r>
                <a:rPr kumimoji="1" lang="en-US" altLang="zh-CN" sz="2800" b="1">
                  <a:solidFill>
                    <a:schemeClr val="tx1"/>
                  </a:solidFill>
                  <a:ea typeface="宋体" charset="-122"/>
                </a:rPr>
                <a:t>a[2]</a:t>
              </a:r>
            </a:p>
          </p:txBody>
        </p:sp>
        <p:sp>
          <p:nvSpPr>
            <p:cNvPr id="15" name="Rectangle 29"/>
            <p:cNvSpPr>
              <a:spLocks noChangeArrowheads="1"/>
            </p:cNvSpPr>
            <p:nvPr/>
          </p:nvSpPr>
          <p:spPr bwMode="auto">
            <a:xfrm>
              <a:off x="4875" y="2347"/>
              <a:ext cx="4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None/>
              </a:pPr>
              <a:r>
                <a:rPr kumimoji="1" lang="en-US" altLang="zh-CN" sz="2800" b="1">
                  <a:solidFill>
                    <a:schemeClr val="tx1"/>
                  </a:solidFill>
                  <a:ea typeface="宋体" charset="-122"/>
                </a:rPr>
                <a:t>a[3]</a:t>
              </a:r>
            </a:p>
          </p:txBody>
        </p:sp>
        <p:sp>
          <p:nvSpPr>
            <p:cNvPr id="16" name="Rectangle 30"/>
            <p:cNvSpPr>
              <a:spLocks noChangeArrowheads="1"/>
            </p:cNvSpPr>
            <p:nvPr/>
          </p:nvSpPr>
          <p:spPr bwMode="auto">
            <a:xfrm>
              <a:off x="4875" y="1987"/>
              <a:ext cx="4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None/>
              </a:pPr>
              <a:r>
                <a:rPr kumimoji="1" lang="en-US" altLang="zh-CN" sz="2800" b="1">
                  <a:solidFill>
                    <a:schemeClr val="tx1"/>
                  </a:solidFill>
                  <a:ea typeface="宋体" charset="-122"/>
                </a:rPr>
                <a:t>a[4]</a:t>
              </a:r>
            </a:p>
          </p:txBody>
        </p:sp>
        <p:sp>
          <p:nvSpPr>
            <p:cNvPr id="17" name="Rectangle 31"/>
            <p:cNvSpPr>
              <a:spLocks noChangeArrowheads="1"/>
            </p:cNvSpPr>
            <p:nvPr/>
          </p:nvSpPr>
          <p:spPr bwMode="auto">
            <a:xfrm>
              <a:off x="3729" y="1609"/>
              <a:ext cx="2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None/>
              </a:pPr>
              <a:r>
                <a:rPr kumimoji="1" lang="en-US" altLang="zh-CN" sz="2800" b="1">
                  <a:solidFill>
                    <a:schemeClr val="tx2"/>
                  </a:solidFill>
                  <a:ea typeface="宋体" charset="-122"/>
                </a:rPr>
                <a:t>c</a:t>
              </a:r>
            </a:p>
          </p:txBody>
        </p:sp>
        <p:sp>
          <p:nvSpPr>
            <p:cNvPr id="18" name="Rectangle 32"/>
            <p:cNvSpPr>
              <a:spLocks noChangeArrowheads="1"/>
            </p:cNvSpPr>
            <p:nvPr/>
          </p:nvSpPr>
          <p:spPr bwMode="auto">
            <a:xfrm>
              <a:off x="3729" y="1274"/>
              <a:ext cx="1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None/>
              </a:pPr>
              <a:r>
                <a:rPr kumimoji="1" lang="en-US" altLang="zh-CN" sz="2800" b="1">
                  <a:solidFill>
                    <a:schemeClr val="tx2"/>
                  </a:solidFill>
                  <a:ea typeface="宋体" charset="-122"/>
                </a:rPr>
                <a:t>i</a:t>
              </a:r>
            </a:p>
          </p:txBody>
        </p:sp>
      </p:grpSp>
      <p:sp>
        <p:nvSpPr>
          <p:cNvPr id="19" name="Rectangle 33"/>
          <p:cNvSpPr>
            <a:spLocks noChangeArrowheads="1"/>
          </p:cNvSpPr>
          <p:nvPr/>
        </p:nvSpPr>
        <p:spPr bwMode="auto">
          <a:xfrm>
            <a:off x="6770688" y="2314575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b="1">
                <a:solidFill>
                  <a:schemeClr val="tx1"/>
                </a:solidFill>
                <a:ea typeface="宋体" charset="-122"/>
              </a:rPr>
              <a:t>1</a:t>
            </a:r>
          </a:p>
        </p:txBody>
      </p:sp>
      <p:sp>
        <p:nvSpPr>
          <p:cNvPr id="20" name="Rectangle 34"/>
          <p:cNvSpPr>
            <a:spLocks noChangeArrowheads="1"/>
          </p:cNvSpPr>
          <p:nvPr/>
        </p:nvSpPr>
        <p:spPr bwMode="auto">
          <a:xfrm>
            <a:off x="6770688" y="2905125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b="1">
                <a:solidFill>
                  <a:schemeClr val="tx1"/>
                </a:solidFill>
                <a:ea typeface="宋体" charset="-122"/>
              </a:rPr>
              <a:t>0</a:t>
            </a:r>
          </a:p>
        </p:txBody>
      </p:sp>
      <p:sp>
        <p:nvSpPr>
          <p:cNvPr id="21" name="Rectangle 35"/>
          <p:cNvSpPr>
            <a:spLocks noChangeArrowheads="1"/>
          </p:cNvSpPr>
          <p:nvPr/>
        </p:nvSpPr>
        <p:spPr bwMode="auto">
          <a:xfrm>
            <a:off x="6770688" y="3500438"/>
            <a:ext cx="387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b="1">
                <a:solidFill>
                  <a:schemeClr val="tx1"/>
                </a:solidFill>
                <a:ea typeface="宋体" charset="-122"/>
              </a:rPr>
              <a:t>0</a:t>
            </a:r>
          </a:p>
        </p:txBody>
      </p:sp>
      <p:sp>
        <p:nvSpPr>
          <p:cNvPr id="22" name="Rectangle 36"/>
          <p:cNvSpPr>
            <a:spLocks noChangeArrowheads="1"/>
          </p:cNvSpPr>
          <p:nvPr/>
        </p:nvSpPr>
        <p:spPr bwMode="auto">
          <a:xfrm>
            <a:off x="6770688" y="4067175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b="1">
                <a:solidFill>
                  <a:schemeClr val="tx1"/>
                </a:solidFill>
                <a:ea typeface="宋体" charset="-122"/>
              </a:rPr>
              <a:t>0</a:t>
            </a:r>
          </a:p>
        </p:txBody>
      </p:sp>
      <p:sp>
        <p:nvSpPr>
          <p:cNvPr id="23" name="Rectangle 37"/>
          <p:cNvSpPr>
            <a:spLocks noChangeArrowheads="1"/>
          </p:cNvSpPr>
          <p:nvPr/>
        </p:nvSpPr>
        <p:spPr bwMode="auto">
          <a:xfrm>
            <a:off x="6770688" y="4648200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b="1">
                <a:solidFill>
                  <a:schemeClr val="tx1"/>
                </a:solidFill>
                <a:ea typeface="宋体" charset="-122"/>
              </a:rPr>
              <a:t>0</a:t>
            </a:r>
          </a:p>
        </p:txBody>
      </p:sp>
      <p:sp>
        <p:nvSpPr>
          <p:cNvPr id="24" name="Rectangle 38"/>
          <p:cNvSpPr>
            <a:spLocks noChangeArrowheads="1"/>
          </p:cNvSpPr>
          <p:nvPr/>
        </p:nvSpPr>
        <p:spPr bwMode="auto">
          <a:xfrm>
            <a:off x="6765925" y="2328863"/>
            <a:ext cx="387350" cy="549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sz="3000" b="1">
                <a:solidFill>
                  <a:schemeClr val="tx2"/>
                </a:solidFill>
                <a:ea typeface="宋体" charset="-122"/>
              </a:rPr>
              <a:t>0</a:t>
            </a:r>
          </a:p>
        </p:txBody>
      </p:sp>
      <p:sp>
        <p:nvSpPr>
          <p:cNvPr id="25" name="Rectangle 39"/>
          <p:cNvSpPr>
            <a:spLocks noChangeArrowheads="1"/>
          </p:cNvSpPr>
          <p:nvPr/>
        </p:nvSpPr>
        <p:spPr bwMode="auto">
          <a:xfrm>
            <a:off x="228600" y="5715000"/>
            <a:ext cx="22685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kumimoji="1" lang="zh-CN" altLang="en-US" sz="2800" b="1">
                <a:solidFill>
                  <a:schemeClr val="tx2"/>
                </a:solidFill>
                <a:ea typeface="宋体" charset="-122"/>
              </a:rPr>
              <a:t>结果：</a:t>
            </a:r>
            <a:r>
              <a:rPr kumimoji="1" lang="en-US" altLang="zh-CN" sz="2800" b="1">
                <a:solidFill>
                  <a:schemeClr val="tx2"/>
                </a:solidFill>
                <a:ea typeface="宋体" charset="-122"/>
              </a:rPr>
              <a:t>c  =  0;</a:t>
            </a:r>
          </a:p>
        </p:txBody>
      </p:sp>
      <p:grpSp>
        <p:nvGrpSpPr>
          <p:cNvPr id="26" name="Group 61"/>
          <p:cNvGrpSpPr>
            <a:grpSpLocks/>
          </p:cNvGrpSpPr>
          <p:nvPr/>
        </p:nvGrpSpPr>
        <p:grpSpPr bwMode="auto">
          <a:xfrm>
            <a:off x="5181600" y="1981200"/>
            <a:ext cx="1143000" cy="3886200"/>
            <a:chOff x="3264" y="1248"/>
            <a:chExt cx="720" cy="2448"/>
          </a:xfrm>
        </p:grpSpPr>
        <p:sp>
          <p:nvSpPr>
            <p:cNvPr id="27" name="Rectangle 54"/>
            <p:cNvSpPr>
              <a:spLocks noChangeArrowheads="1"/>
            </p:cNvSpPr>
            <p:nvPr/>
          </p:nvSpPr>
          <p:spPr bwMode="auto">
            <a:xfrm>
              <a:off x="3270" y="3484"/>
              <a:ext cx="71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None/>
              </a:pPr>
              <a:r>
                <a:rPr lang="en-US" altLang="zh-CN" sz="1600" b="1">
                  <a:solidFill>
                    <a:schemeClr val="tx1"/>
                  </a:solidFill>
                  <a:ea typeface="宋体" charset="-122"/>
                </a:rPr>
                <a:t>0x0012ff64</a:t>
              </a:r>
              <a:endParaRPr lang="zh-CN" altLang="en-US" sz="1600" b="1">
                <a:solidFill>
                  <a:schemeClr val="tx1"/>
                </a:solidFill>
                <a:ea typeface="宋体" charset="-122"/>
              </a:endParaRPr>
            </a:p>
          </p:txBody>
        </p:sp>
        <p:sp>
          <p:nvSpPr>
            <p:cNvPr id="28" name="Rectangle 55"/>
            <p:cNvSpPr>
              <a:spLocks noChangeArrowheads="1"/>
            </p:cNvSpPr>
            <p:nvPr/>
          </p:nvSpPr>
          <p:spPr bwMode="auto">
            <a:xfrm>
              <a:off x="3264" y="3004"/>
              <a:ext cx="71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None/>
              </a:pPr>
              <a:r>
                <a:rPr lang="en-US" altLang="zh-CN" sz="1600" b="1">
                  <a:solidFill>
                    <a:schemeClr val="tx1"/>
                  </a:solidFill>
                  <a:ea typeface="宋体" charset="-122"/>
                </a:rPr>
                <a:t>0x0012ff68</a:t>
              </a:r>
              <a:endParaRPr lang="zh-CN" altLang="en-US" sz="1600" b="1">
                <a:solidFill>
                  <a:schemeClr val="tx1"/>
                </a:solidFill>
                <a:ea typeface="宋体" charset="-122"/>
              </a:endParaRPr>
            </a:p>
          </p:txBody>
        </p:sp>
        <p:sp>
          <p:nvSpPr>
            <p:cNvPr id="29" name="Rectangle 56"/>
            <p:cNvSpPr>
              <a:spLocks noChangeArrowheads="1"/>
            </p:cNvSpPr>
            <p:nvPr/>
          </p:nvSpPr>
          <p:spPr bwMode="auto">
            <a:xfrm>
              <a:off x="3264" y="2640"/>
              <a:ext cx="70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None/>
              </a:pPr>
              <a:r>
                <a:rPr lang="en-US" altLang="zh-CN" sz="1600" b="1">
                  <a:solidFill>
                    <a:schemeClr val="tx1"/>
                  </a:solidFill>
                  <a:ea typeface="宋体" charset="-122"/>
                </a:rPr>
                <a:t>0x0012ff6c</a:t>
              </a:r>
              <a:endParaRPr lang="zh-CN" altLang="en-US" sz="1600" b="1">
                <a:solidFill>
                  <a:schemeClr val="tx1"/>
                </a:solidFill>
                <a:ea typeface="宋体" charset="-122"/>
              </a:endParaRPr>
            </a:p>
          </p:txBody>
        </p:sp>
        <p:sp>
          <p:nvSpPr>
            <p:cNvPr id="30" name="Rectangle 57"/>
            <p:cNvSpPr>
              <a:spLocks noChangeArrowheads="1"/>
            </p:cNvSpPr>
            <p:nvPr/>
          </p:nvSpPr>
          <p:spPr bwMode="auto">
            <a:xfrm>
              <a:off x="3264" y="2256"/>
              <a:ext cx="71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None/>
              </a:pPr>
              <a:r>
                <a:rPr lang="en-US" altLang="zh-CN" sz="1600" b="1">
                  <a:solidFill>
                    <a:schemeClr val="tx1"/>
                  </a:solidFill>
                  <a:ea typeface="宋体" charset="-122"/>
                </a:rPr>
                <a:t>0x0012ff70</a:t>
              </a:r>
              <a:endParaRPr lang="zh-CN" altLang="en-US" sz="1600" b="1">
                <a:solidFill>
                  <a:schemeClr val="tx1"/>
                </a:solidFill>
                <a:ea typeface="宋体" charset="-122"/>
              </a:endParaRPr>
            </a:p>
          </p:txBody>
        </p:sp>
        <p:sp>
          <p:nvSpPr>
            <p:cNvPr id="31" name="Rectangle 58"/>
            <p:cNvSpPr>
              <a:spLocks noChangeArrowheads="1"/>
            </p:cNvSpPr>
            <p:nvPr/>
          </p:nvSpPr>
          <p:spPr bwMode="auto">
            <a:xfrm>
              <a:off x="3264" y="1900"/>
              <a:ext cx="71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None/>
              </a:pPr>
              <a:r>
                <a:rPr lang="en-US" altLang="zh-CN" sz="1600" b="1">
                  <a:solidFill>
                    <a:schemeClr val="tx1"/>
                  </a:solidFill>
                  <a:ea typeface="宋体" charset="-122"/>
                </a:rPr>
                <a:t>0x0012ff74</a:t>
              </a:r>
              <a:endParaRPr lang="zh-CN" altLang="en-US" sz="1600" b="1">
                <a:solidFill>
                  <a:schemeClr val="tx1"/>
                </a:solidFill>
                <a:ea typeface="宋体" charset="-122"/>
              </a:endParaRPr>
            </a:p>
          </p:txBody>
        </p:sp>
        <p:sp>
          <p:nvSpPr>
            <p:cNvPr id="32" name="Rectangle 59"/>
            <p:cNvSpPr>
              <a:spLocks noChangeArrowheads="1"/>
            </p:cNvSpPr>
            <p:nvPr/>
          </p:nvSpPr>
          <p:spPr bwMode="auto">
            <a:xfrm>
              <a:off x="3264" y="1632"/>
              <a:ext cx="71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None/>
              </a:pPr>
              <a:r>
                <a:rPr lang="en-US" altLang="zh-CN" sz="1600" b="1">
                  <a:solidFill>
                    <a:schemeClr val="tx1"/>
                  </a:solidFill>
                  <a:ea typeface="宋体" charset="-122"/>
                </a:rPr>
                <a:t>0x0012ff78</a:t>
              </a:r>
              <a:endParaRPr lang="zh-CN" altLang="en-US" sz="1600" b="1">
                <a:solidFill>
                  <a:schemeClr val="tx1"/>
                </a:solidFill>
                <a:ea typeface="宋体" charset="-122"/>
              </a:endParaRPr>
            </a:p>
          </p:txBody>
        </p:sp>
        <p:sp>
          <p:nvSpPr>
            <p:cNvPr id="33" name="Rectangle 60"/>
            <p:cNvSpPr>
              <a:spLocks noChangeArrowheads="1"/>
            </p:cNvSpPr>
            <p:nvPr/>
          </p:nvSpPr>
          <p:spPr bwMode="auto">
            <a:xfrm>
              <a:off x="3264" y="1248"/>
              <a:ext cx="70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None/>
              </a:pPr>
              <a:r>
                <a:rPr lang="en-US" altLang="zh-CN" sz="1600" b="1">
                  <a:solidFill>
                    <a:schemeClr val="tx1"/>
                  </a:solidFill>
                  <a:ea typeface="宋体" charset="-122"/>
                </a:rPr>
                <a:t>0x0012ff7c</a:t>
              </a:r>
              <a:endParaRPr lang="zh-CN" altLang="en-US" sz="1600" b="1">
                <a:solidFill>
                  <a:schemeClr val="tx1"/>
                </a:solidFill>
                <a:ea typeface="宋体" charset="-122"/>
              </a:endParaRPr>
            </a:p>
          </p:txBody>
        </p:sp>
      </p:grpSp>
      <p:sp>
        <p:nvSpPr>
          <p:cNvPr id="34" name="Rectangle 63"/>
          <p:cNvSpPr>
            <a:spLocks noChangeArrowheads="1"/>
          </p:cNvSpPr>
          <p:nvPr/>
        </p:nvSpPr>
        <p:spPr bwMode="auto">
          <a:xfrm>
            <a:off x="3048000" y="2071688"/>
            <a:ext cx="19700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kumimoji="1" lang="zh-CN" altLang="en-US" sz="2800" b="1">
                <a:solidFill>
                  <a:srgbClr val="0000FF"/>
                </a:solidFill>
                <a:ea typeface="楷体_GB2312" pitchFamily="49" charset="-122"/>
              </a:rPr>
              <a:t>其他顺序？</a:t>
            </a:r>
          </a:p>
        </p:txBody>
      </p:sp>
    </p:spTree>
    <p:extLst>
      <p:ext uri="{BB962C8B-B14F-4D97-AF65-F5344CB8AC3E}">
        <p14:creationId xmlns:p14="http://schemas.microsoft.com/office/powerpoint/2010/main" val="303626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  <p:bldP spid="20" grpId="0" autoUpdateAnimBg="0"/>
      <p:bldP spid="21" grpId="0" autoUpdateAnimBg="0"/>
      <p:bldP spid="22" grpId="0" autoUpdateAnimBg="0"/>
      <p:bldP spid="23" grpId="0" autoUpdateAnimBg="0"/>
      <p:bldP spid="24" grpId="0" animBg="1" autoUpdateAnimBg="0"/>
      <p:bldP spid="25" grpId="0"/>
      <p:bldP spid="34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Tahoma"/>
        <a:ea typeface="黑体"/>
        <a:cs typeface=""/>
      </a:majorFont>
      <a:minorFont>
        <a:latin typeface="Arial"/>
        <a:ea typeface="黑体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Char char="•"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Char char="•"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17416</TotalTime>
  <Words>4352</Words>
  <Application>Microsoft Office PowerPoint</Application>
  <PresentationFormat>全屏显示(4:3)</PresentationFormat>
  <Paragraphs>936</Paragraphs>
  <Slides>89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89</vt:i4>
      </vt:variant>
      <vt:variant>
        <vt:lpstr>自定义放映</vt:lpstr>
      </vt:variant>
      <vt:variant>
        <vt:i4>1</vt:i4>
      </vt:variant>
    </vt:vector>
  </HeadingPairs>
  <TitlesOfParts>
    <vt:vector size="91" baseType="lpstr">
      <vt:lpstr>默认设计模板</vt:lpstr>
      <vt:lpstr>第4章 异常处理 与输入输出</vt:lpstr>
      <vt:lpstr>教学内容</vt:lpstr>
      <vt:lpstr>一个段子 </vt:lpstr>
      <vt:lpstr>1、为何异常处理？</vt:lpstr>
      <vt:lpstr>著名的软件Bug(2)</vt:lpstr>
      <vt:lpstr>著名的软件Bug(3)</vt:lpstr>
      <vt:lpstr>Java的设计初衷</vt:lpstr>
      <vt:lpstr>一个C语言程序</vt:lpstr>
      <vt:lpstr>另一个C语言程序</vt:lpstr>
      <vt:lpstr>若是Java程序</vt:lpstr>
      <vt:lpstr>2、何为异常？</vt:lpstr>
      <vt:lpstr>如何描述异常？</vt:lpstr>
      <vt:lpstr>异常的层次结构</vt:lpstr>
      <vt:lpstr>Throwable类</vt:lpstr>
      <vt:lpstr>如何处理异常？</vt:lpstr>
      <vt:lpstr>3、try-catch</vt:lpstr>
      <vt:lpstr>Windows 2000...</vt:lpstr>
      <vt:lpstr>异常处理语法</vt:lpstr>
      <vt:lpstr>一个例子</vt:lpstr>
      <vt:lpstr>另一个例子(1)</vt:lpstr>
      <vt:lpstr>另一个例子(2)</vt:lpstr>
      <vt:lpstr>  世界上最遥远的距离 </vt:lpstr>
      <vt:lpstr>检查型 VS. 非检查型</vt:lpstr>
      <vt:lpstr>一个例子</vt:lpstr>
      <vt:lpstr>改正后...</vt:lpstr>
      <vt:lpstr>恢复模型</vt:lpstr>
      <vt:lpstr>4、throw</vt:lpstr>
      <vt:lpstr>自定义异常类型</vt:lpstr>
      <vt:lpstr>throws与throw</vt:lpstr>
      <vt:lpstr>异常处理</vt:lpstr>
      <vt:lpstr>重新抛出</vt:lpstr>
      <vt:lpstr>重新抛出</vt:lpstr>
      <vt:lpstr>重新抛出</vt:lpstr>
      <vt:lpstr>若无人catch？</vt:lpstr>
      <vt:lpstr>教学内容</vt:lpstr>
      <vt:lpstr>1、输入输出（I/O）</vt:lpstr>
      <vt:lpstr>输入输出设备</vt:lpstr>
      <vt:lpstr>家庭的输入输出</vt:lpstr>
      <vt:lpstr>输入输出流</vt:lpstr>
      <vt:lpstr>2、字节流</vt:lpstr>
      <vt:lpstr>数据的存储</vt:lpstr>
      <vt:lpstr>图片的存储</vt:lpstr>
      <vt:lpstr>声音的存储</vt:lpstr>
      <vt:lpstr>Java类库的设计</vt:lpstr>
      <vt:lpstr>字节流的相关类</vt:lpstr>
      <vt:lpstr>字节流举例</vt:lpstr>
      <vt:lpstr>参考程序</vt:lpstr>
      <vt:lpstr>参考程序（2）</vt:lpstr>
      <vt:lpstr>3、字符流</vt:lpstr>
      <vt:lpstr>字符流的相关类</vt:lpstr>
      <vt:lpstr>4、读写延迟</vt:lpstr>
      <vt:lpstr>怎么办？</vt:lpstr>
      <vt:lpstr>生活中的缓冲的例子</vt:lpstr>
      <vt:lpstr>Why 缓冲？</vt:lpstr>
      <vt:lpstr>mp3歌曲名的新程序</vt:lpstr>
      <vt:lpstr> </vt:lpstr>
      <vt:lpstr>5、字节流到字符流</vt:lpstr>
      <vt:lpstr>举例</vt:lpstr>
      <vt:lpstr>System.in</vt:lpstr>
      <vt:lpstr>InputStream</vt:lpstr>
      <vt:lpstr>InputStreamReader</vt:lpstr>
      <vt:lpstr>InputStreamReader</vt:lpstr>
      <vt:lpstr>BufferedReader</vt:lpstr>
      <vt:lpstr>连接起来</vt:lpstr>
      <vt:lpstr>教学内容</vt:lpstr>
      <vt:lpstr>1、文件的基本概念</vt:lpstr>
      <vt:lpstr>文件的类型</vt:lpstr>
      <vt:lpstr>文件的属性</vt:lpstr>
      <vt:lpstr>PowerPoint 演示文稿</vt:lpstr>
      <vt:lpstr>文件的访问</vt:lpstr>
      <vt:lpstr>目录</vt:lpstr>
      <vt:lpstr>目录的实现</vt:lpstr>
      <vt:lpstr>2、访问文件属性</vt:lpstr>
      <vt:lpstr>常用方法</vt:lpstr>
      <vt:lpstr>示例</vt:lpstr>
      <vt:lpstr>3、读文本文件</vt:lpstr>
      <vt:lpstr>符号单元</vt:lpstr>
      <vt:lpstr>输入光标</vt:lpstr>
      <vt:lpstr>读入符号单元</vt:lpstr>
      <vt:lpstr>如何读取整个文件？</vt:lpstr>
      <vt:lpstr>一个例子</vt:lpstr>
      <vt:lpstr>参考程序</vt:lpstr>
      <vt:lpstr>另一个例子</vt:lpstr>
      <vt:lpstr>是否可行？</vt:lpstr>
      <vt:lpstr>基于行的Scanner方法</vt:lpstr>
      <vt:lpstr>参考程序</vt:lpstr>
      <vt:lpstr>4、写文本文件</vt:lpstr>
      <vt:lpstr>用PrintStream类写文件</vt:lpstr>
      <vt:lpstr>PowerPoint 演示文稿</vt:lpstr>
      <vt:lpstr>自定义放映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cwj</dc:creator>
  <cp:lastModifiedBy>cwj</cp:lastModifiedBy>
  <cp:revision>1585</cp:revision>
  <cp:lastPrinted>1601-01-01T00:00:00Z</cp:lastPrinted>
  <dcterms:created xsi:type="dcterms:W3CDTF">1601-01-01T00:00:00Z</dcterms:created>
  <dcterms:modified xsi:type="dcterms:W3CDTF">2017-11-01T14:26:17Z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