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40" r:id="rId3"/>
    <p:sldId id="327" r:id="rId4"/>
    <p:sldId id="329" r:id="rId5"/>
    <p:sldId id="330" r:id="rId6"/>
    <p:sldId id="332" r:id="rId7"/>
    <p:sldId id="341" r:id="rId8"/>
    <p:sldId id="335" r:id="rId9"/>
    <p:sldId id="336" r:id="rId10"/>
    <p:sldId id="345" r:id="rId11"/>
    <p:sldId id="337" r:id="rId12"/>
    <p:sldId id="346" r:id="rId13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095"/>
    <a:srgbClr val="0000FF"/>
    <a:srgbClr val="E8B6E7"/>
    <a:srgbClr val="DD93DB"/>
    <a:srgbClr val="99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85" autoAdjust="0"/>
  </p:normalViewPr>
  <p:slideViewPr>
    <p:cSldViewPr>
      <p:cViewPr>
        <p:scale>
          <a:sx n="75" d="100"/>
          <a:sy n="75" d="100"/>
        </p:scale>
        <p:origin x="-266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3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5000" y="6019800"/>
            <a:ext cx="5719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若发现两份相同的程序，均记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分。</a:t>
            </a:r>
          </a:p>
        </p:txBody>
      </p:sp>
      <p:pic>
        <p:nvPicPr>
          <p:cNvPr id="9" name="Picture 10" descr="12255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00200" y="2819400"/>
            <a:ext cx="6619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5400" b="1" i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曾经 的大作业。。。</a:t>
            </a:r>
            <a:endParaRPr kumimoji="1" lang="en-US" altLang="zh-CN" sz="5400" b="1" i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大作业举例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70100" y="2555875"/>
            <a:ext cx="51450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66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Any question?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全校性选修课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具有一定程序设计基础的本科生，要求至少掌握</a:t>
            </a:r>
            <a:r>
              <a:rPr lang="zh-CN" altLang="en-US" dirty="0" smtClean="0">
                <a:solidFill>
                  <a:srgbClr val="0000FF"/>
                </a:solidFill>
              </a:rPr>
              <a:t>一种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en-US" altLang="zh-CN" dirty="0" smtClean="0"/>
          </a:p>
          <a:p>
            <a:pPr lvl="1"/>
            <a:r>
              <a:rPr lang="zh-CN" altLang="en-US" smtClean="0"/>
              <a:t>掌握一种编程工具（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语言）</a:t>
            </a:r>
            <a:endParaRPr lang="en-US" altLang="zh-CN" dirty="0" smtClean="0"/>
          </a:p>
          <a:p>
            <a:pPr lvl="1"/>
            <a:r>
              <a:rPr lang="zh-CN" altLang="en-US" smtClean="0"/>
              <a:t>掌握面向对象的编程思想，包括面向对象的编程、设计与分析</a:t>
            </a:r>
            <a:endParaRPr lang="en-US" altLang="zh-CN" smtClean="0"/>
          </a:p>
          <a:p>
            <a:pPr lvl="1"/>
            <a:r>
              <a:rPr lang="zh-CN" altLang="en-US" smtClean="0"/>
              <a:t>会编写一些简单的应用程序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52600" y="2555875"/>
            <a:ext cx="594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非计算机专业学生</a:t>
            </a:r>
            <a:r>
              <a:rPr kumimoji="1" lang="zh-CN" altLang="en-US" sz="4800" b="1" i="1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需要</a:t>
            </a:r>
            <a:r>
              <a:rPr kumimoji="1" lang="zh-CN" altLang="en-US" sz="4800" b="1" i="1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学习编程吗</a:t>
            </a:r>
            <a:r>
              <a:rPr kumimoji="1" lang="zh-CN" altLang="en-US" sz="48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？</a:t>
            </a:r>
            <a:endParaRPr kumimoji="1" lang="en-US" altLang="zh-CN" sz="4800" b="1" i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6" name="图片 5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391400" cy="461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019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美国证券交易市场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70%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的交易量由程序化交易产生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04800" y="1447800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詹姆斯</a:t>
            </a:r>
            <a:r>
              <a:rPr lang="en-US" altLang="zh-CN" sz="2800" b="1" dirty="0" smtClean="0">
                <a:latin typeface="+mn-ea"/>
                <a:ea typeface="+mn-ea"/>
              </a:rPr>
              <a:t>·</a:t>
            </a:r>
            <a:r>
              <a:rPr lang="zh-CN" altLang="en-US" sz="2800" b="1" dirty="0" smtClean="0">
                <a:latin typeface="+mn-ea"/>
                <a:ea typeface="+mn-ea"/>
              </a:rPr>
              <a:t>西蒙斯（</a:t>
            </a:r>
            <a:r>
              <a:rPr lang="en-US" altLang="zh-CN" sz="2800" b="1" dirty="0" smtClean="0">
                <a:latin typeface="+mn-ea"/>
                <a:ea typeface="+mn-ea"/>
              </a:rPr>
              <a:t>James Simons</a:t>
            </a:r>
            <a:r>
              <a:rPr lang="zh-CN" altLang="en-US" sz="2800" b="1" dirty="0" smtClean="0">
                <a:latin typeface="+mn-ea"/>
                <a:ea typeface="+mn-ea"/>
              </a:rPr>
              <a:t>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44780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世上最赚钱的数学家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098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曾任哈佛大学数学系教授、纽约州立石溪大学数学系主任，与华裔数学家陈省身（其导师）一同创立了著名的</a:t>
            </a:r>
            <a:r>
              <a:rPr lang="en-US" altLang="zh-CN" sz="2400" b="1" dirty="0" err="1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Chern</a:t>
            </a:r>
            <a:r>
              <a:rPr lang="en-US" altLang="zh-CN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-Simons</a:t>
            </a: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几何定律</a:t>
            </a:r>
            <a:endParaRPr lang="zh-CN" altLang="en-US" sz="2400" b="1" dirty="0">
              <a:solidFill>
                <a:srgbClr val="973095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209800"/>
            <a:ext cx="3684090" cy="2524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1148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1982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年创立文艺复兴科技公司，投资期货、股票和债券。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年个人收入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6.7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亿美元、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2006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年总身价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</a:t>
            </a:r>
            <a:endParaRPr lang="zh-CN" altLang="en-US" sz="24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4724400"/>
            <a:ext cx="38862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成功秘诀：设计数量化的投资管理模型，以电脑运算为主导，排除人为因素干扰，在全球各市场进行短线</a:t>
            </a:r>
            <a:r>
              <a:rPr lang="zh-CN" altLang="en-US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交易。</a:t>
            </a:r>
            <a:endParaRPr lang="en-US" altLang="zh-CN" sz="2400" b="1" smtClean="0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有无想法？</a:t>
            </a:r>
            <a:endParaRPr lang="zh-CN" altLang="en-US" sz="24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教材与参考书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4478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教材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Java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程序设计，谌卫军，清华大学出版社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楷体_GB2312" pitchFamily="49" charset="-122"/>
              <a:cs typeface="+mn-cs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参考书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Thinking in Java</a:t>
            </a:r>
            <a:r>
              <a:rPr lang="zh-CN" altLang="en-US" sz="2800" b="1" kern="0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kern="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kern="0" dirty="0" smtClean="0">
                <a:latin typeface="楷体_GB2312" pitchFamily="49" charset="-122"/>
                <a:ea typeface="楷体_GB2312" pitchFamily="49" charset="-122"/>
              </a:rPr>
              <a:t>编程思想），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4th Edition,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Bruce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Eckel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Java: How to program, 9th Edition, Paul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Deitel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Harvey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Deitel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http://docs.oracle.com/javase/tutorial/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考核方式（百分制）：</a:t>
            </a:r>
          </a:p>
          <a:p>
            <a:pPr marL="450850" indent="-450850" eaLnBrk="1" hangingPunct="1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平时作业</a:t>
            </a:r>
            <a:r>
              <a:rPr lang="zh-CN" altLang="en-US" sz="3200" b="1" smtClean="0">
                <a:ea typeface="楷体_GB2312" pitchFamily="49" charset="-122"/>
              </a:rPr>
              <a:t> ＋ 大作业 ＋ 随堂小测</a:t>
            </a:r>
            <a:br>
              <a:rPr lang="zh-CN" altLang="en-US" sz="3200" b="1" smtClean="0">
                <a:ea typeface="楷体_GB2312" pitchFamily="49" charset="-122"/>
              </a:rPr>
            </a:br>
            <a:r>
              <a:rPr lang="zh-CN" altLang="en-US" sz="3200" b="1" smtClean="0">
                <a:ea typeface="楷体_GB2312" pitchFamily="49" charset="-122"/>
              </a:rPr>
              <a:t> （</a:t>
            </a:r>
            <a:r>
              <a:rPr lang="en-US" altLang="zh-CN" sz="3200" b="1" smtClean="0">
                <a:ea typeface="楷体_GB2312" pitchFamily="49" charset="-122"/>
              </a:rPr>
              <a:t>40%</a:t>
            </a:r>
            <a:r>
              <a:rPr lang="zh-CN" altLang="en-US" sz="3200" b="1" smtClean="0">
                <a:ea typeface="楷体_GB2312" pitchFamily="49" charset="-122"/>
              </a:rPr>
              <a:t>）   （</a:t>
            </a:r>
            <a:r>
              <a:rPr lang="en-US" altLang="zh-CN" sz="3200" b="1" smtClean="0">
                <a:ea typeface="楷体_GB2312" pitchFamily="49" charset="-122"/>
              </a:rPr>
              <a:t>40%</a:t>
            </a:r>
            <a:r>
              <a:rPr lang="zh-CN" altLang="en-US" sz="3200" b="1" smtClean="0">
                <a:ea typeface="楷体_GB2312" pitchFamily="49" charset="-122"/>
              </a:rPr>
              <a:t>）    （</a:t>
            </a:r>
            <a:r>
              <a:rPr lang="en-US" altLang="zh-CN" sz="3200" b="1" smtClean="0">
                <a:ea typeface="楷体_GB2312" pitchFamily="49" charset="-122"/>
              </a:rPr>
              <a:t>20%</a:t>
            </a:r>
            <a:r>
              <a:rPr lang="zh-CN" altLang="en-US" sz="3200" b="1" smtClean="0">
                <a:ea typeface="楷体_GB2312" pitchFamily="49" charset="-122"/>
              </a:rPr>
              <a:t>）</a:t>
            </a:r>
            <a:endParaRPr lang="en-US" altLang="zh-CN" sz="3200" b="1" smtClean="0"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课程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站点（网络学堂）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http://learn.tsinghua.edu.cn/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055715"/>
            <a:ext cx="7318029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rgbClr val="973095"/>
                </a:solidFill>
              </a:rPr>
              <a:t>Deadline is dead line</a:t>
            </a:r>
            <a:r>
              <a:rPr lang="zh-CN" altLang="en-US" sz="2800" smtClean="0">
                <a:solidFill>
                  <a:srgbClr val="973095"/>
                </a:solidFill>
              </a:rPr>
              <a:t>。超过截止时间记</a:t>
            </a:r>
            <a:r>
              <a:rPr lang="en-US" altLang="zh-CN" sz="2800" smtClean="0">
                <a:solidFill>
                  <a:srgbClr val="973095"/>
                </a:solidFill>
              </a:rPr>
              <a:t>0</a:t>
            </a:r>
            <a:r>
              <a:rPr lang="zh-CN" altLang="en-US" sz="2800" smtClean="0">
                <a:solidFill>
                  <a:srgbClr val="973095"/>
                </a:solidFill>
              </a:rPr>
              <a:t>分，</a:t>
            </a:r>
            <a:endParaRPr lang="en-US" altLang="zh-CN" sz="2800" smtClean="0">
              <a:solidFill>
                <a:srgbClr val="973095"/>
              </a:solidFill>
            </a:endParaRPr>
          </a:p>
          <a:p>
            <a:pPr>
              <a:buNone/>
            </a:pPr>
            <a:r>
              <a:rPr lang="zh-CN" altLang="en-US" sz="2800" smtClean="0">
                <a:solidFill>
                  <a:srgbClr val="973095"/>
                </a:solidFill>
              </a:rPr>
              <a:t>总成绩不及格，不接受成绩复议。</a:t>
            </a:r>
            <a:endParaRPr lang="zh-CN" altLang="en-US" sz="2800">
              <a:solidFill>
                <a:srgbClr val="9730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 useBgFill="1"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3000" y="1715869"/>
            <a:ext cx="1574470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谌卫军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52525" y="2348805"/>
            <a:ext cx="6924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办公室：东主楼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区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309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cwj@tsinghua.edu.cn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62782934 (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13661094628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90600" y="16002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 useBgFill="1"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3000" y="4306669"/>
            <a:ext cx="3427541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于庆涵（</a:t>
            </a: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助教）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52525" y="5065693"/>
            <a:ext cx="6924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yuqinghan10@gmail.com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18600414187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90600" y="41148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333</Words>
  <Application>Microsoft Office PowerPoint</Application>
  <PresentationFormat>全屏显示(4:3)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默认设计模板</vt:lpstr>
      <vt:lpstr>Java语言程序设计</vt:lpstr>
      <vt:lpstr>教学安排</vt:lpstr>
      <vt:lpstr>教学安排</vt:lpstr>
      <vt:lpstr>为何要学习编程</vt:lpstr>
      <vt:lpstr>为何要学习编程</vt:lpstr>
      <vt:lpstr>为何要学习编程</vt:lpstr>
      <vt:lpstr>教材与参考书</vt:lpstr>
      <vt:lpstr>考核方式</vt:lpstr>
      <vt:lpstr>联系方式</vt:lpstr>
      <vt:lpstr>风险提示</vt:lpstr>
      <vt:lpstr>大作业举例</vt:lpstr>
      <vt:lpstr>Q &amp; A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new</cp:lastModifiedBy>
  <cp:revision>699</cp:revision>
  <cp:lastPrinted>1601-01-01T00:00:00Z</cp:lastPrinted>
  <dcterms:created xsi:type="dcterms:W3CDTF">1601-01-01T00:00:00Z</dcterms:created>
  <dcterms:modified xsi:type="dcterms:W3CDTF">2017-02-22T06:55:23Z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