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5" r:id="rId2"/>
    <p:sldId id="729" r:id="rId3"/>
    <p:sldId id="438" r:id="rId4"/>
    <p:sldId id="552" r:id="rId5"/>
    <p:sldId id="442" r:id="rId6"/>
    <p:sldId id="465" r:id="rId7"/>
    <p:sldId id="725" r:id="rId8"/>
    <p:sldId id="443" r:id="rId9"/>
    <p:sldId id="457" r:id="rId10"/>
    <p:sldId id="553" r:id="rId11"/>
    <p:sldId id="444" r:id="rId12"/>
    <p:sldId id="459" r:id="rId13"/>
    <p:sldId id="554" r:id="rId14"/>
    <p:sldId id="462" r:id="rId15"/>
    <p:sldId id="555" r:id="rId16"/>
    <p:sldId id="557" r:id="rId17"/>
    <p:sldId id="695" r:id="rId18"/>
    <p:sldId id="697" r:id="rId19"/>
    <p:sldId id="559" r:id="rId20"/>
    <p:sldId id="558" r:id="rId21"/>
    <p:sldId id="560" r:id="rId22"/>
    <p:sldId id="698" r:id="rId23"/>
    <p:sldId id="696" r:id="rId24"/>
    <p:sldId id="561" r:id="rId25"/>
    <p:sldId id="699" r:id="rId26"/>
    <p:sldId id="562" r:id="rId27"/>
    <p:sldId id="563" r:id="rId28"/>
    <p:sldId id="564" r:id="rId29"/>
    <p:sldId id="565" r:id="rId30"/>
    <p:sldId id="566" r:id="rId31"/>
    <p:sldId id="567" r:id="rId32"/>
    <p:sldId id="700" r:id="rId33"/>
    <p:sldId id="701" r:id="rId34"/>
    <p:sldId id="702" r:id="rId35"/>
    <p:sldId id="703" r:id="rId36"/>
    <p:sldId id="568" r:id="rId37"/>
    <p:sldId id="583" r:id="rId38"/>
    <p:sldId id="584" r:id="rId39"/>
    <p:sldId id="585" r:id="rId40"/>
    <p:sldId id="586" r:id="rId41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  <a:srgbClr val="990000"/>
    <a:srgbClr val="973095"/>
    <a:srgbClr val="FF00FF"/>
    <a:srgbClr val="FFFFC8"/>
    <a:srgbClr val="FFFFFF"/>
    <a:srgbClr val="FFFFCC"/>
    <a:srgbClr val="DD93DB"/>
    <a:srgbClr val="E8B6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6540" autoAdjust="0"/>
  </p:normalViewPr>
  <p:slideViewPr>
    <p:cSldViewPr>
      <p:cViewPr>
        <p:scale>
          <a:sx n="75" d="100"/>
          <a:sy n="75" d="100"/>
        </p:scale>
        <p:origin x="-102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0918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4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面向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对象编程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对象太多了怎么办？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72" y="1524000"/>
            <a:ext cx="7768828" cy="441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0053" y="610618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物以类聚，人以群分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dirty="0" smtClean="0"/>
              <a:t>类（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什么是类？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一组具有类似属性和行为的对象。</a:t>
            </a:r>
            <a:endParaRPr lang="en-US" altLang="zh-CN" dirty="0" smtClean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02" y="3048000"/>
            <a:ext cx="1692735" cy="16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544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羊：</a:t>
            </a:r>
            <a:endParaRPr lang="zh-CN" altLang="en-US" sz="3600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048000"/>
            <a:ext cx="1464962" cy="16200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1" y="3048000"/>
            <a:ext cx="1373219" cy="16200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800" y="3048000"/>
            <a:ext cx="12312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5449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狼：</a:t>
            </a:r>
            <a:endParaRPr lang="zh-CN" altLang="en-US" sz="3600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0614" y="4933200"/>
            <a:ext cx="1304986" cy="1696200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5163" y="4933199"/>
            <a:ext cx="1323037" cy="1680719"/>
          </a:xfrm>
          <a:prstGeom prst="rect">
            <a:avLst/>
          </a:prstGeom>
        </p:spPr>
      </p:pic>
      <p:pic>
        <p:nvPicPr>
          <p:cNvPr id="15" name="图片 14" descr="无标题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0577" y="4933200"/>
            <a:ext cx="1731223" cy="1620000"/>
          </a:xfrm>
          <a:prstGeom prst="rect">
            <a:avLst/>
          </a:prstGeom>
        </p:spPr>
      </p:pic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6428" y="4933200"/>
            <a:ext cx="1778972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mtClean="0"/>
              <a:t>类与对象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类：抽象地定义了该类对象的本质特征（属性和操作），类型定义、</a:t>
            </a:r>
            <a:r>
              <a:rPr lang="zh-CN" altLang="en-US" dirty="0" smtClean="0">
                <a:solidFill>
                  <a:srgbClr val="0000FF"/>
                </a:solidFill>
              </a:rPr>
              <a:t>模版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/>
              <a:t>对象：</a:t>
            </a:r>
            <a:r>
              <a:rPr lang="zh-CN" altLang="en-US" dirty="0" smtClean="0"/>
              <a:t>类的实例，具有各自的属性值，占用存储空间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2000" y="1600200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如何描述现实世界中的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6998" y="3124200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Baby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468" y="4419600"/>
            <a:ext cx="2888932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宝宝胖乎乎的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宝宝眼睛很大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宝宝长了</a:t>
            </a:r>
            <a:r>
              <a:rPr lang="en-US" altLang="zh-CN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颗牙齿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792131"/>
            <a:ext cx="3531240" cy="307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673057"/>
            <a:ext cx="4953000" cy="3029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3597604" y="1371600"/>
            <a:ext cx="1279196" cy="1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3200" b="1" u="sng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Class</a:t>
            </a:r>
          </a:p>
          <a:p>
            <a:pPr algn="ctr">
              <a:buNone/>
            </a:pPr>
            <a:r>
              <a:rPr lang="en-US" altLang="zh-CN" sz="3200" b="1" u="none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Baby</a:t>
            </a:r>
            <a:endParaRPr lang="en-US" altLang="zh-CN" sz="3200" b="1" u="none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12085" y="2577168"/>
            <a:ext cx="1938030" cy="26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Properties</a:t>
            </a:r>
          </a:p>
          <a:p>
            <a:pPr algn="ctr">
              <a:buNone/>
            </a:pPr>
            <a:r>
              <a:rPr lang="en-US" altLang="zh-CN" sz="2400" b="1" u="none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Name</a:t>
            </a: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Sex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Weight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973095"/>
                </a:solidFill>
                <a:ea typeface="宋体" pitchFamily="2" charset="-122"/>
              </a:rPr>
              <a:t>Siblings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000" b="1" smtClean="0">
                <a:solidFill>
                  <a:srgbClr val="973095"/>
                </a:solidFill>
                <a:ea typeface="宋体" pitchFamily="2" charset="-122"/>
              </a:rPr>
              <a:t># poops so far</a:t>
            </a:r>
            <a:endParaRPr lang="en-US" altLang="zh-CN" sz="20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7183183" y="2641700"/>
            <a:ext cx="1503617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002060"/>
                </a:solidFill>
                <a:ea typeface="宋体" pitchFamily="2" charset="-122"/>
              </a:rPr>
              <a:t>Behavior</a:t>
            </a: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Eat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Poop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Smile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SayHi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63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 bwMode="auto">
          <a:xfrm>
            <a:off x="1828800" y="2438400"/>
            <a:ext cx="5562600" cy="1371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成员变量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28800" y="4114800"/>
            <a:ext cx="5562600" cy="1371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成员方法（函数）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numPoops;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Baby[]</a:t>
            </a:r>
            <a:r>
              <a:rPr lang="en-US" altLang="zh-CN" sz="3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类的定义与对象的定义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iPod blueprint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state: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current 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behavior: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power on/off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station/song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choose random song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</a:t>
              </a:r>
              <a:r>
                <a:rPr lang="en-US" sz="12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1,000,000 Miles</a:t>
              </a: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17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2.5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"Letting You"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9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3.41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"Discipline"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24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1.8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286000" y="3563938"/>
            <a:ext cx="4419600" cy="823912"/>
            <a:chOff x="1440" y="2313"/>
            <a:chExt cx="2784" cy="519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800" i="1">
                  <a:latin typeface="Tahoma" charset="0"/>
                  <a:ea typeface="ＭＳ Ｐゴシック" charset="0"/>
                  <a:cs typeface="Times New Roman" charset="0"/>
                </a:rPr>
                <a:t>creates</a:t>
              </a:r>
            </a:p>
          </p:txBody>
        </p:sp>
      </p:grpSp>
      <p:pic>
        <p:nvPicPr>
          <p:cNvPr id="16" name="Picture 14" descr="blue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22098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6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5181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7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8229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219200"/>
            <a:ext cx="5862502" cy="287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spcBef>
                <a:spcPts val="600"/>
              </a:spcBef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成员变量的初始化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4191000"/>
          </a:xfrm>
        </p:spPr>
        <p:txBody>
          <a:bodyPr/>
          <a:lstStyle/>
          <a:p>
            <a:r>
              <a:rPr lang="zh-CN" altLang="en-US" smtClean="0"/>
              <a:t>成员变量的初始化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定义类时</a:t>
            </a:r>
            <a:r>
              <a:rPr lang="zh-CN" altLang="en-US" smtClean="0"/>
              <a:t>即可确定，直接赋值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创建对象时</a:t>
            </a:r>
            <a:r>
              <a:rPr lang="zh-CN" altLang="en-US" smtClean="0"/>
              <a:t>即可确定，用构造函数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创建对象后</a:t>
            </a:r>
            <a:r>
              <a:rPr lang="zh-CN" altLang="en-US" smtClean="0"/>
              <a:t>才能确定，用成员函数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类和对象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90600" y="1613184"/>
            <a:ext cx="7394973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[ARGUMENTS]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191000"/>
          </a:xfrm>
        </p:spPr>
        <p:txBody>
          <a:bodyPr/>
          <a:lstStyle/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构造函数名字＝类的名字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没有返回值类型：不返回任何数据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创建对象时自动调用，初始化成员变量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每个类需要至少一个构造函数，若不写，则默认为：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63180" y="4724400"/>
            <a:ext cx="378982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191000"/>
          </a:xfrm>
        </p:spPr>
        <p:txBody>
          <a:bodyPr/>
          <a:lstStyle/>
          <a:p>
            <a:r>
              <a:rPr lang="zh-CN" altLang="en-US" smtClean="0"/>
              <a:t>类初始化时构造函数的调用顺序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初始化对象的存储空间为零或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调用父类的构造函数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按顺序分别调用类成员变量和实例成员的初始化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调用构造函数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763000" cy="470898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Money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Dollar d = new Dollar();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Money()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("All money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Money m = new Money();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Dollar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n = 100;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Dollar()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System.out.println(n +" dollars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5638800"/>
            <a:ext cx="3943663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0" y="1011600"/>
            <a:ext cx="7848600" cy="578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public class Baby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isMale;</a:t>
            </a:r>
          </a:p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Baby(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myname,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myweight, </a:t>
            </a:r>
            <a:b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male)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name = myname;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weight = myweight;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isMale = male;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}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07828" y="2422029"/>
            <a:ext cx="83551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创建对象</a:t>
            </a:r>
            <a:endParaRPr lang="en-US" altLang="zh-CN" sz="32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调用带参数的构造函数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2400" y="1367808"/>
            <a:ext cx="8776762" cy="480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poop()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numPoops ++;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System.out.println("Dear mother,"+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"I have pooped. Ready the diaper.");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96998" y="1371600"/>
            <a:ext cx="7837402" cy="505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sayHi(){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System.out.println(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"Hi, my name is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eat(double foodWeight)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weight += foodWeight;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14400" y="1143000"/>
            <a:ext cx="748794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Baby[] siblings;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Baby(...){...}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poop()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sayHi()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void eat(double foodweight){...}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、类的使用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37150" y="1447800"/>
            <a:ext cx="89306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sanwa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钢筋铁骨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",18,true);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siwa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火神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一个段子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一个人去应聘一份程序员的工作，以下是他和面试官之间的对话。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面试官：熟悉哪种编程语言？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面试官：知道什么叫类么？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应聘者：我这人很实在，工作努力，不知道什么叫累。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面试官：知道什么是包？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应聘者：我这人很实在，平常不带包，也不用公司准备了。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面试官：知道什么是接口吗？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应聘者：我这个人工作认真，从来不找借口偷懒。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面试官：知道什么是继承么？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应聘者：我是孤儿，没什么可以继承的。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知道什么叫对象么？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知道，不过我工作很努力，上进心强，暂时还没有打算找对象。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面试官：知道多态么？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应聘者：知道，但我很保守的。我认为让心爱的女人为了自已一时的快乐去堕胎是很不道德的行为！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42948" y="1946970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FIELD_NAME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System.out.println(dawa.name);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System.out.println(erwa.weight);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System.out.println(sanwa.numPoops);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调用成员方法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27248" y="2080701"/>
            <a:ext cx="6439583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参数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dawa.sayHi();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erwa.eat(1);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sanwa.poop();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6862878" cy="380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访问成员变量和方法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7630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age;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height,weight;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say(String 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Person zhubajie = new Person();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zhubajie.name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猪八戒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zhubajie.age = 800;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zhubajie.height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天一样高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zhubajie.weight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地一样重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zhubajie.say("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师傅，咱们别去西天了，改去月宫吧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425" y="1295400"/>
            <a:ext cx="4371975" cy="3250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1402492"/>
            <a:ext cx="2524125" cy="28098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 flipV="1">
            <a:off x="609600" y="5257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2514600" y="51054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648200" y="4953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>
            <a:off x="6705600" y="4876800"/>
            <a:ext cx="1143000" cy="1219200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2514600" y="1828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24400" y="16002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34200" y="1524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3048000"/>
          <a:ext cx="1981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x, y;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SetX();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start;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 end;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GetLength();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58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center;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radius;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3048000"/>
          <a:ext cx="1905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width;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height;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Rectangle();</a:t>
                      </a:r>
                    </a:p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DrawRectangle();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424738" cy="2505301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返回值类型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函数名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(&lt;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参数列表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&gt;)</a:t>
            </a: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{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		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语句块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&gt;</a:t>
            </a:r>
            <a:endParaRPr kumimoji="1" lang="en-US" altLang="zh-CN" sz="3200" b="1">
              <a:solidFill>
                <a:schemeClr val="tx1"/>
              </a:solidFill>
              <a:ea typeface="黑体" pitchFamily="49" charset="-122"/>
            </a:endParaRP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8163" y="1401536"/>
            <a:ext cx="4799012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函数定义的一般形式：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3400" y="4977825"/>
            <a:ext cx="7543800" cy="1169550"/>
            <a:chOff x="533400" y="4977825"/>
            <a:chExt cx="7543800" cy="116955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3400" y="4977825"/>
              <a:ext cx="4799012" cy="5847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None/>
              </a:pPr>
              <a:r>
                <a:rPr kumimoji="1" lang="zh-CN" altLang="en-US" sz="3200" b="1" smtClean="0">
                  <a:solidFill>
                    <a:schemeClr val="tx1"/>
                  </a:solidFill>
                  <a:ea typeface="宋体" charset="-122"/>
                </a:rPr>
                <a:t>函数调用的</a:t>
              </a:r>
              <a:r>
                <a:rPr kumimoji="1" lang="zh-CN" altLang="en-US" sz="3200" b="1">
                  <a:solidFill>
                    <a:schemeClr val="tx1"/>
                  </a:solidFill>
                  <a:ea typeface="宋体" charset="-122"/>
                </a:rPr>
                <a:t>一般形式：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62000" y="5562600"/>
              <a:ext cx="7315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函数名  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(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1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2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…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n)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成员函数定义举例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81732"/>
            <a:ext cx="8077200" cy="519526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WhoWin(char child1, char child2)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result = 0;</a:t>
            </a:r>
          </a:p>
          <a:p>
            <a:pPr marL="342900" indent="-342900"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if(child1 == child2)  result = 0;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'J')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-1;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'J'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return(result);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71533" y="5257800"/>
            <a:ext cx="50962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函数无返回值时能否用</a:t>
            </a:r>
            <a:r>
              <a:rPr kumimoji="1" lang="en-US" altLang="zh-CN" sz="2400" b="1">
                <a:solidFill>
                  <a:srgbClr val="C80495"/>
                </a:solidFill>
                <a:ea typeface="宋体" charset="-122"/>
              </a:rPr>
              <a:t>return</a:t>
            </a: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语句</a:t>
            </a:r>
            <a:r>
              <a:rPr kumimoji="1" lang="zh-CN" altLang="en-US" sz="2400" b="1" smtClean="0">
                <a:solidFill>
                  <a:srgbClr val="C80495"/>
                </a:solidFill>
                <a:ea typeface="宋体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371600"/>
            <a:ext cx="78597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实参：在调用一个函数时，所指定的参数称为“实际参数”，可以是常量、变量或表达式；</a:t>
            </a: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形参：在定义一个函数时，所指定的参数称为“形式参数”，必须是一个变量。</a:t>
            </a:r>
            <a:endParaRPr kumimoji="1" lang="en-US" altLang="zh-CN" sz="2800" b="1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调用者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148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函数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81200" y="4419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81200" y="51054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0020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实参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4965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形参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49650" y="5486400"/>
            <a:ext cx="111280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返回值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47800" y="5486400"/>
            <a:ext cx="1422184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接收变量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86600" y="3352800"/>
            <a:ext cx="1676400" cy="904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个数？</a:t>
            </a:r>
          </a:p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方向？</a:t>
            </a: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6170613" y="4552950"/>
            <a:ext cx="2790825" cy="1647825"/>
            <a:chOff x="6246292" y="4781550"/>
            <a:chExt cx="2790916" cy="1647969"/>
          </a:xfrm>
        </p:grpSpPr>
        <p:pic>
          <p:nvPicPr>
            <p:cNvPr id="19" name="图片 12" descr="untitled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6292" y="4781550"/>
              <a:ext cx="1373708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3" descr="untitle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800600"/>
              <a:ext cx="1264808" cy="162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public class Test 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salary, nCars, nHouses;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salary = 6000;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nHouses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DayDreaming(salary, nCars, 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System.out.println(salary+" "+nCars+" "+nHouses);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static void DayDreaming(int salary, int cars,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          int 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salary = salary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cars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houses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5791200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7030A0"/>
                </a:solidFill>
                <a:ea typeface="宋体" charset="-122"/>
              </a:rPr>
              <a:t>如何美梦成真？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软件系统是什么？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676400"/>
            <a:ext cx="7696200" cy="411480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OOP</a:t>
            </a:r>
            <a:r>
              <a:rPr lang="zh-CN" altLang="en-US" smtClean="0"/>
              <a:t>中，何为软件系统？</a:t>
            </a:r>
            <a:endParaRPr lang="en-US" altLang="zh-CN" dirty="0" smtClean="0"/>
          </a:p>
          <a:p>
            <a:pPr lvl="1"/>
            <a:r>
              <a:rPr lang="zh-CN" altLang="en-US" smtClean="0"/>
              <a:t>一个程序就是一组相互交互的对象</a:t>
            </a:r>
            <a:endParaRPr lang="en-US" altLang="zh-CN" dirty="0" smtClean="0"/>
          </a:p>
          <a:p>
            <a:pPr lvl="1"/>
            <a:r>
              <a:rPr lang="zh-CN" altLang="en-US" smtClean="0"/>
              <a:t>对象之间相互合作以完成任务</a:t>
            </a:r>
            <a:endParaRPr lang="en-US" altLang="zh-CN" smtClean="0"/>
          </a:p>
          <a:p>
            <a:pPr lvl="1"/>
            <a:r>
              <a:rPr lang="zh-CN" altLang="en-US" smtClean="0"/>
              <a:t>对象之间通过发送“消息”来交流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变量的作用范围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788" y="1600200"/>
            <a:ext cx="8116887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局部变量：在一个函数内部定义的变量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局部变量只在本函数范围内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有效，准确说是在定义它们的块（</a:t>
            </a:r>
            <a:r>
              <a:rPr kumimoji="1"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{}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）内有效；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在不同函数中可使用</a:t>
            </a:r>
            <a:r>
              <a:rPr kumimoji="1" lang="zh-CN" altLang="en-US" sz="28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名字的局部变量；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形参也是局部变量，也只能在本函数中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19200" y="5257800"/>
            <a:ext cx="70375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0000FF"/>
                </a:solidFill>
                <a:ea typeface="宋体" charset="-122"/>
              </a:rPr>
              <a:t>在一个类的成员函数中可以访问哪些变量？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dirty="0" smtClean="0"/>
              <a:t>对象（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953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0000FF"/>
                </a:solidFill>
              </a:rPr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在认知心理学中，对象是指可触摸、可见或思维可理解的东西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软件工程中的定义：对象是一个具有状态、行为和标识的实体。相似对象的结构和行为在它们的共有的类中定义。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状态、行为和标识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29515"/>
            <a:ext cx="7543800" cy="507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3" name="组合 18"/>
          <p:cNvGrpSpPr/>
          <p:nvPr/>
        </p:nvGrpSpPr>
        <p:grpSpPr>
          <a:xfrm>
            <a:off x="707410" y="1279096"/>
            <a:ext cx="6455390" cy="1921304"/>
            <a:chOff x="707410" y="1279096"/>
            <a:chExt cx="6455390" cy="1921304"/>
          </a:xfrm>
        </p:grpSpPr>
        <p:sp>
          <p:nvSpPr>
            <p:cNvPr id="11" name="TextBox 10"/>
            <p:cNvSpPr txBox="1"/>
            <p:nvPr/>
          </p:nvSpPr>
          <p:spPr>
            <a:xfrm>
              <a:off x="707410" y="190500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物理实体：</a:t>
              </a:r>
              <a:endParaRPr lang="zh-CN" altLang="en-US" sz="3600" dirty="0"/>
            </a:p>
          </p:txBody>
        </p:sp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1279096"/>
              <a:ext cx="2971800" cy="1921304"/>
            </a:xfrm>
            <a:prstGeom prst="rect">
              <a:avLst/>
            </a:prstGeom>
          </p:spPr>
        </p:pic>
      </p:grpSp>
      <p:grpSp>
        <p:nvGrpSpPr>
          <p:cNvPr id="5" name="组合 20"/>
          <p:cNvGrpSpPr/>
          <p:nvPr/>
        </p:nvGrpSpPr>
        <p:grpSpPr>
          <a:xfrm>
            <a:off x="707410" y="5385683"/>
            <a:ext cx="8065115" cy="1225330"/>
            <a:chOff x="707410" y="5385683"/>
            <a:chExt cx="8065115" cy="1225330"/>
          </a:xfrm>
        </p:grpSpPr>
        <p:sp>
          <p:nvSpPr>
            <p:cNvPr id="17" name="TextBox 16"/>
            <p:cNvSpPr txBox="1"/>
            <p:nvPr/>
          </p:nvSpPr>
          <p:spPr>
            <a:xfrm>
              <a:off x="707410" y="55258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软件实体：</a:t>
              </a:r>
              <a:endParaRPr lang="zh-CN" altLang="en-US" sz="3600" dirty="0"/>
            </a:p>
          </p:txBody>
        </p:sp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5385683"/>
              <a:ext cx="5419725" cy="1225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" name="组合 24"/>
          <p:cNvGrpSpPr/>
          <p:nvPr/>
        </p:nvGrpSpPr>
        <p:grpSpPr>
          <a:xfrm>
            <a:off x="707410" y="3190875"/>
            <a:ext cx="7213073" cy="2066925"/>
            <a:chOff x="707410" y="3190875"/>
            <a:chExt cx="7213073" cy="2066925"/>
          </a:xfrm>
        </p:grpSpPr>
        <p:sp>
          <p:nvSpPr>
            <p:cNvPr id="13" name="TextBox 12"/>
            <p:cNvSpPr txBox="1"/>
            <p:nvPr/>
          </p:nvSpPr>
          <p:spPr>
            <a:xfrm>
              <a:off x="707410" y="37732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概念实体：</a:t>
              </a:r>
              <a:endParaRPr lang="zh-CN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419600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latin typeface="宋体" pitchFamily="2" charset="-122"/>
                  <a:ea typeface="宋体" pitchFamily="2" charset="-122"/>
                </a:rPr>
                <a:t>dream</a:t>
              </a:r>
              <a:endParaRPr lang="zh-CN" altLang="en-US" sz="2000" b="1" dirty="0"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24" name="图片 23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749" y="3190875"/>
              <a:ext cx="2759451" cy="20669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对象的属性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2800" dirty="0" smtClean="0"/>
              <a:t>对象的属性：对象所具有的一些特征称为属性，以一个人为例，其姓名、性别、年龄、肤色、居住地等可以作为他的属性。这些属性会有其对应的值</a:t>
            </a:r>
            <a:endParaRPr lang="en-US" altLang="zh-CN" sz="2800" dirty="0" smtClean="0"/>
          </a:p>
          <a:p>
            <a:r>
              <a:rPr lang="zh-CN" altLang="en-US" sz="2800" dirty="0" smtClean="0"/>
              <a:t>对象的状态：一个对象的状态包括该对象的所有属性及每个属性的值</a:t>
            </a:r>
            <a:endParaRPr lang="en-US" altLang="zh-CN" sz="28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38800" y="3779520"/>
          <a:ext cx="3200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值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肤色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白色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居住地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青青草原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羊村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食物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对象的行为与操作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3200" dirty="0" smtClean="0"/>
              <a:t>对象的行为：对象不是孤立存在的，一个对象可以作用于其他对象，也可被其他对象所作用，从而导致状态的变化。</a:t>
            </a:r>
            <a:endParaRPr lang="en-US" altLang="zh-CN" sz="3200" dirty="0" smtClean="0"/>
          </a:p>
          <a:p>
            <a:r>
              <a:rPr lang="zh-CN" altLang="en-US" sz="3200" dirty="0" smtClean="0"/>
              <a:t>对象的操作：一个对象（类）对外提供的服务。</a:t>
            </a:r>
            <a:endParaRPr lang="en-US" altLang="zh-CN" sz="32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1200" y="4114800"/>
          <a:ext cx="281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Study()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Run()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Play_tricks_on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32495</TotalTime>
  <Words>1771</Words>
  <Application>Microsoft Office PowerPoint</Application>
  <PresentationFormat>全屏显示(4:3)</PresentationFormat>
  <Paragraphs>391</Paragraphs>
  <Slides>40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  <vt:variant>
        <vt:lpstr>自定义放映</vt:lpstr>
      </vt:variant>
      <vt:variant>
        <vt:i4>1</vt:i4>
      </vt:variant>
    </vt:vector>
  </HeadingPairs>
  <TitlesOfParts>
    <vt:vector size="42" baseType="lpstr">
      <vt:lpstr>默认设计模板</vt:lpstr>
      <vt:lpstr>第3章 Java面向 对象编程</vt:lpstr>
      <vt:lpstr>教学内容</vt:lpstr>
      <vt:lpstr>  一个段子 </vt:lpstr>
      <vt:lpstr>软件系统是什么？</vt:lpstr>
      <vt:lpstr>1、对象（Object）</vt:lpstr>
      <vt:lpstr>状态、行为和标识</vt:lpstr>
      <vt:lpstr>对象</vt:lpstr>
      <vt:lpstr>对象的属性</vt:lpstr>
      <vt:lpstr>对象的行为与操作</vt:lpstr>
      <vt:lpstr>对象太多了怎么办？</vt:lpstr>
      <vt:lpstr>2、类（class）</vt:lpstr>
      <vt:lpstr>类与对象</vt:lpstr>
      <vt:lpstr>3、类的定义</vt:lpstr>
      <vt:lpstr>类的描述</vt:lpstr>
      <vt:lpstr>Baby类的定义</vt:lpstr>
      <vt:lpstr>成员变量</vt:lpstr>
      <vt:lpstr>类的定义与对象的定义</vt:lpstr>
      <vt:lpstr>幻灯片 18</vt:lpstr>
      <vt:lpstr>成员变量的初始化</vt:lpstr>
      <vt:lpstr>构造函数（Constructors）</vt:lpstr>
      <vt:lpstr>构造函数</vt:lpstr>
      <vt:lpstr>构造函数的执行过程</vt:lpstr>
      <vt:lpstr>构造函数的执行过程</vt:lpstr>
      <vt:lpstr>Baby类的构造函数</vt:lpstr>
      <vt:lpstr>调用带参数的构造函数</vt:lpstr>
      <vt:lpstr>成员方法（函数）</vt:lpstr>
      <vt:lpstr>成员方法(2)</vt:lpstr>
      <vt:lpstr>Baby类</vt:lpstr>
      <vt:lpstr>4、类的使用</vt:lpstr>
      <vt:lpstr>访问成员变量</vt:lpstr>
      <vt:lpstr>调用成员方法</vt:lpstr>
      <vt:lpstr>类的定义与使用</vt:lpstr>
      <vt:lpstr>访问成员变量和方法</vt:lpstr>
      <vt:lpstr>另一个问题</vt:lpstr>
      <vt:lpstr>类的定义</vt:lpstr>
      <vt:lpstr>5、成员方法（函数）</vt:lpstr>
      <vt:lpstr>成员函数定义举例</vt:lpstr>
      <vt:lpstr>实参与形参</vt:lpstr>
      <vt:lpstr>实参与形参举例</vt:lpstr>
      <vt:lpstr>变量的作用范围</vt:lpstr>
      <vt:lpstr>自定义放映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2491</cp:revision>
  <cp:lastPrinted>1601-01-01T00:00:00Z</cp:lastPrinted>
  <dcterms:created xsi:type="dcterms:W3CDTF">1601-01-01T00:00:00Z</dcterms:created>
  <dcterms:modified xsi:type="dcterms:W3CDTF">2017-03-01T13:33:25Z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