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325" r:id="rId2"/>
    <p:sldId id="729" r:id="rId3"/>
    <p:sldId id="438" r:id="rId4"/>
    <p:sldId id="552" r:id="rId5"/>
    <p:sldId id="442" r:id="rId6"/>
    <p:sldId id="465" r:id="rId7"/>
    <p:sldId id="725" r:id="rId8"/>
    <p:sldId id="443" r:id="rId9"/>
    <p:sldId id="457" r:id="rId10"/>
    <p:sldId id="553" r:id="rId11"/>
    <p:sldId id="444" r:id="rId12"/>
    <p:sldId id="459" r:id="rId13"/>
    <p:sldId id="554" r:id="rId14"/>
    <p:sldId id="462" r:id="rId15"/>
    <p:sldId id="555" r:id="rId16"/>
    <p:sldId id="557" r:id="rId17"/>
    <p:sldId id="695" r:id="rId18"/>
    <p:sldId id="697" r:id="rId19"/>
    <p:sldId id="559" r:id="rId20"/>
    <p:sldId id="558" r:id="rId21"/>
    <p:sldId id="560" r:id="rId22"/>
    <p:sldId id="698" r:id="rId23"/>
    <p:sldId id="696" r:id="rId24"/>
    <p:sldId id="561" r:id="rId25"/>
    <p:sldId id="699" r:id="rId26"/>
    <p:sldId id="562" r:id="rId27"/>
    <p:sldId id="563" r:id="rId28"/>
    <p:sldId id="564" r:id="rId29"/>
    <p:sldId id="565" r:id="rId30"/>
    <p:sldId id="566" r:id="rId31"/>
    <p:sldId id="567" r:id="rId32"/>
    <p:sldId id="700" r:id="rId33"/>
    <p:sldId id="701" r:id="rId34"/>
    <p:sldId id="702" r:id="rId35"/>
    <p:sldId id="703" r:id="rId36"/>
    <p:sldId id="568" r:id="rId37"/>
    <p:sldId id="583" r:id="rId38"/>
    <p:sldId id="584" r:id="rId39"/>
    <p:sldId id="585" r:id="rId40"/>
    <p:sldId id="586" r:id="rId41"/>
    <p:sldId id="582" r:id="rId42"/>
    <p:sldId id="569" r:id="rId43"/>
    <p:sldId id="570" r:id="rId44"/>
    <p:sldId id="571" r:id="rId45"/>
    <p:sldId id="634" r:id="rId46"/>
    <p:sldId id="572" r:id="rId47"/>
    <p:sldId id="573" r:id="rId48"/>
    <p:sldId id="587" r:id="rId49"/>
    <p:sldId id="704" r:id="rId50"/>
    <p:sldId id="574" r:id="rId51"/>
    <p:sldId id="575" r:id="rId52"/>
    <p:sldId id="576" r:id="rId53"/>
    <p:sldId id="577" r:id="rId54"/>
    <p:sldId id="578" r:id="rId55"/>
    <p:sldId id="579" r:id="rId56"/>
    <p:sldId id="590" r:id="rId57"/>
    <p:sldId id="589" r:id="rId58"/>
    <p:sldId id="580" r:id="rId59"/>
    <p:sldId id="730" r:id="rId60"/>
    <p:sldId id="464" r:id="rId61"/>
    <p:sldId id="591" r:id="rId62"/>
    <p:sldId id="726" r:id="rId63"/>
    <p:sldId id="595" r:id="rId64"/>
    <p:sldId id="592" r:id="rId65"/>
    <p:sldId id="733" r:id="rId66"/>
    <p:sldId id="599" r:id="rId67"/>
    <p:sldId id="593" r:id="rId68"/>
    <p:sldId id="596" r:id="rId69"/>
    <p:sldId id="597" r:id="rId70"/>
    <p:sldId id="598" r:id="rId71"/>
    <p:sldId id="601" r:id="rId72"/>
    <p:sldId id="602" r:id="rId73"/>
    <p:sldId id="600" r:id="rId74"/>
    <p:sldId id="607" r:id="rId75"/>
    <p:sldId id="603" r:id="rId76"/>
    <p:sldId id="604" r:id="rId77"/>
    <p:sldId id="605" r:id="rId78"/>
    <p:sldId id="606" r:id="rId79"/>
    <p:sldId id="608" r:id="rId80"/>
    <p:sldId id="609" r:id="rId81"/>
    <p:sldId id="666" r:id="rId82"/>
    <p:sldId id="707" r:id="rId83"/>
    <p:sldId id="708" r:id="rId84"/>
    <p:sldId id="706" r:id="rId85"/>
    <p:sldId id="705" r:id="rId86"/>
    <p:sldId id="635" r:id="rId87"/>
    <p:sldId id="636" r:id="rId88"/>
    <p:sldId id="639" r:id="rId89"/>
    <p:sldId id="640" r:id="rId90"/>
    <p:sldId id="727" r:id="rId91"/>
    <p:sldId id="728" r:id="rId92"/>
    <p:sldId id="641" r:id="rId93"/>
    <p:sldId id="642" r:id="rId94"/>
    <p:sldId id="643" r:id="rId95"/>
    <p:sldId id="671" r:id="rId96"/>
    <p:sldId id="672" r:id="rId97"/>
    <p:sldId id="732" r:id="rId98"/>
    <p:sldId id="688" r:id="rId99"/>
    <p:sldId id="689" r:id="rId100"/>
    <p:sldId id="735" r:id="rId101"/>
    <p:sldId id="690" r:id="rId102"/>
    <p:sldId id="691" r:id="rId103"/>
    <p:sldId id="692" r:id="rId104"/>
    <p:sldId id="549" r:id="rId105"/>
    <p:sldId id="737" r:id="rId106"/>
    <p:sldId id="738" r:id="rId107"/>
    <p:sldId id="750" r:id="rId108"/>
    <p:sldId id="753" r:id="rId109"/>
    <p:sldId id="752" r:id="rId110"/>
    <p:sldId id="751" r:id="rId111"/>
    <p:sldId id="754" r:id="rId112"/>
    <p:sldId id="749" r:id="rId113"/>
    <p:sldId id="739" r:id="rId114"/>
    <p:sldId id="740" r:id="rId115"/>
    <p:sldId id="741" r:id="rId116"/>
    <p:sldId id="742" r:id="rId117"/>
    <p:sldId id="755" r:id="rId118"/>
    <p:sldId id="745" r:id="rId119"/>
    <p:sldId id="746" r:id="rId120"/>
    <p:sldId id="747" r:id="rId121"/>
    <p:sldId id="748" r:id="rId122"/>
    <p:sldId id="736" r:id="rId123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0000"/>
    <a:srgbClr val="973095"/>
    <a:srgbClr val="FF00FF"/>
    <a:srgbClr val="FFFFC8"/>
    <a:srgbClr val="FFFFFF"/>
    <a:srgbClr val="FFFFCC"/>
    <a:srgbClr val="DD93DB"/>
    <a:srgbClr val="E8B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6540" autoAdjust="0"/>
  </p:normalViewPr>
  <p:slideViewPr>
    <p:cSldViewPr>
      <p:cViewPr>
        <p:scale>
          <a:sx n="75" d="100"/>
          <a:sy n="75" d="100"/>
        </p:scale>
        <p:origin x="-14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8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7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60.jpeg"/><Relationship Id="rId7" Type="http://schemas.openxmlformats.org/officeDocument/2006/relationships/image" Target="../media/image64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Relationship Id="rId9" Type="http://schemas.openxmlformats.org/officeDocument/2006/relationships/image" Target="../media/image66.jpe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 谌卫军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面向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对象编程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对象太多了怎么办？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372" y="1524000"/>
            <a:ext cx="7768828" cy="441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0053" y="610618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物以类聚，人以群分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1257300"/>
            <a:ext cx="8432800" cy="3924300"/>
          </a:xfrm>
        </p:spPr>
        <p:txBody>
          <a:bodyPr/>
          <a:lstStyle/>
          <a:p>
            <a:pPr lvl="1"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b="1" dirty="0" smtClean="0">
              <a:solidFill>
                <a:srgbClr val="3333CC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 smtClean="0">
                <a:solidFill>
                  <a:srgbClr val="973095"/>
                </a:solidFill>
                <a:effectLst/>
                <a:latin typeface="Courier New" pitchFamily="49" charset="0"/>
                <a:ea typeface="ＭＳ Ｐゴシック" pitchFamily="34" charset="-128"/>
              </a:rPr>
              <a:t>javax.swing.JFrame</a:t>
            </a: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ＭＳ Ｐゴシック" pitchFamily="34" charset="-128"/>
              </a:rPr>
              <a:t>                  </a:t>
            </a: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ＭＳ Ｐゴシック" pitchFamily="34" charset="-128"/>
            </a:endParaRP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在包</a:t>
            </a:r>
            <a:r>
              <a:rPr lang="en-GB" altLang="zh-CN" b="1" dirty="0" err="1" smtClean="0">
                <a:effectLst/>
                <a:latin typeface="宋体" pitchFamily="2" charset="-122"/>
                <a:ea typeface="宋体" pitchFamily="2" charset="-122"/>
              </a:rPr>
              <a:t>javax</a:t>
            </a: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中包含了包</a:t>
            </a:r>
            <a: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  <a:t>swing,</a:t>
            </a: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在包</a:t>
            </a:r>
            <a: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  <a:t>swing</a:t>
            </a:r>
            <a:b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中包含了类</a:t>
            </a:r>
            <a:r>
              <a:rPr lang="en-GB" altLang="zh-CN" b="1" dirty="0" err="1" smtClean="0">
                <a:effectLst/>
                <a:latin typeface="宋体" pitchFamily="2" charset="-122"/>
                <a:ea typeface="宋体" pitchFamily="2" charset="-122"/>
              </a:rPr>
              <a:t>JFrame</a:t>
            </a:r>
            <a:endParaRPr lang="en-GB" altLang="zh-CN" b="1" dirty="0" smtClean="0">
              <a:effectLst/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32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035049" y="258481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035047" y="2743200"/>
            <a:ext cx="2516400" cy="1306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581400" y="258481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040716" y="260386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042833" y="2751498"/>
            <a:ext cx="1132416" cy="952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175249" y="2588382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422400" y="2819400"/>
            <a:ext cx="1930400" cy="4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97000"/>
              </a:lnSpc>
              <a:spcBef>
                <a:spcPts val="11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400" b="1" dirty="0" smtClean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包的名字</a:t>
            </a:r>
            <a:endParaRPr lang="en-GB" altLang="zh-CN" sz="2400" b="1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11600" y="2819400"/>
            <a:ext cx="1422400" cy="4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97000"/>
              </a:lnSpc>
              <a:spcBef>
                <a:spcPts val="11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400" b="1" dirty="0" smtClean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类名</a:t>
            </a:r>
            <a:endParaRPr lang="en-GB" altLang="zh-CN" sz="2400" b="1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3800" y="5105400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与目录表示方法的区别？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标题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dirty="0" smtClean="0"/>
              <a:t>包的表示方法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/>
      <p:bldP spid="24586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、使用系统包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9530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基础类库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基础类库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(JFC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 Foundational Class) 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，也称应用程序编程接口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(API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Application Programming Interface)</a:t>
            </a:r>
            <a:r>
              <a:rPr lang="zh-CN" altLang="en-US" sz="2800" smtClean="0"/>
              <a:t>，分别放在不同的包中</a:t>
            </a:r>
            <a:endParaRPr lang="en-US" altLang="zh-CN" sz="2800" smtClean="0"/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java.lang, java.io, java.math, java.util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java.applet, java.awt, java.awt.datatransfer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java.awt.event, java.awt.image, java.beans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java.net, java.rmi, java.security, java.sql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等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3517" y="5791200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import </a:t>
            </a:r>
            <a:r>
              <a:rPr lang="en-US" altLang="zh-CN" sz="2800" b="1" dirty="0" err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系统包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1630680"/>
          <a:ext cx="8229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68"/>
                <a:gridCol w="65375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包名称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包中的类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语言包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(java.lang)</a:t>
                      </a:r>
                    </a:p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类、数据类型包裹类（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Byte, Integer, Double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等）、字符串类（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String,StringBuffer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）、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Math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Runtime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Class, ClassLoader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工具包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(java.util)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日期类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(Date, Calendar, GregorianCalendar)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、集合类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(Collection, Set, List, LinkedList, Vector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等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文本包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(java.text)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DateFormat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SimpleDateFormat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、自定义包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构造一个模拟的“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类库”，在工具包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(myjava.util)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Calendar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类，在文本包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(myjava.text)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创建源文件目录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创建各个源文件，标明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</a:p>
          <a:p>
            <a:pPr lvl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编译，创建类文件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104</a:t>
            </a:fld>
            <a:endParaRPr lang="en-US" altLang="zh-CN" dirty="0"/>
          </a:p>
        </p:txBody>
      </p:sp>
      <p:pic>
        <p:nvPicPr>
          <p:cNvPr id="5" name="图片 4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2696066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3352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文件目录结构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图片 7" descr="未命名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600200"/>
            <a:ext cx="5577526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98075" y="3352800"/>
            <a:ext cx="30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TestPackage.java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未命名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4191001"/>
            <a:ext cx="4543213" cy="152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372370" y="5791200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Format.java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2" name="图片 11" descr="未命名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191000"/>
            <a:ext cx="4320554" cy="146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091970" y="5791200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Calendar.java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Date.java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标题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源文件目录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961" y="3505200"/>
            <a:ext cx="7109639" cy="3067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myjava.util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myjava.text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TestPackage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{   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Date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= new Date();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Calendar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= new Calendar();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Format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= new Format();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285567"/>
            <a:ext cx="7725192" cy="206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myjava.text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public class Format {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public Format() {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myjava.util.Format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8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、常用的一些类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600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Object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所有类的父类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，快来看上帝！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equals(Object </a:t>
            </a:r>
            <a:r>
              <a:rPr lang="en-US" altLang="zh-CN" sz="32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obj</a:t>
            </a:r>
            <a:r>
              <a:rPr lang="en-US" altLang="zh-CN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：判断对象</a:t>
            </a:r>
            <a:r>
              <a:rPr lang="en-US" altLang="zh-CN" sz="32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obj</a:t>
            </a:r>
            <a:r>
              <a:rPr lang="zh-CN" altLang="en-US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与当前对象的内容是否相同</a:t>
            </a:r>
            <a:endParaRPr lang="en-US" altLang="zh-CN" sz="3200" b="1" kern="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toString</a:t>
            </a:r>
            <a:r>
              <a:rPr lang="en-US" altLang="zh-CN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</a:t>
            </a:r>
            <a:r>
              <a:rPr lang="zh-CN" altLang="en-US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：返回该对象的字符串表示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Dumpling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229" y="1143000"/>
            <a:ext cx="2763371" cy="1371600"/>
          </a:xfrm>
          <a:prstGeom prst="rect">
            <a:avLst/>
          </a:prstGeom>
        </p:spPr>
      </p:pic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90800"/>
            <a:ext cx="2343150" cy="201930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4724400"/>
            <a:ext cx="43434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Dumpling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Wrapper pi;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Pork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xian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rot="5400000">
            <a:off x="1866900" y="3924300"/>
            <a:ext cx="5715000" cy="0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828800" y="624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 smtClean="0"/>
              <a:t>南方人</a:t>
            </a:r>
            <a:endParaRPr lang="zh-CN" altLang="en-US" sz="2800" dirty="0"/>
          </a:p>
        </p:txBody>
      </p:sp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143000"/>
            <a:ext cx="2763371" cy="13716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800600" y="2514601"/>
            <a:ext cx="4267200" cy="2209799"/>
            <a:chOff x="4800600" y="2514601"/>
            <a:chExt cx="4267200" cy="2209799"/>
          </a:xfrm>
        </p:grpSpPr>
        <p:pic>
          <p:nvPicPr>
            <p:cNvPr id="18" name="图片 17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0" y="2590801"/>
              <a:ext cx="1447800" cy="949036"/>
            </a:xfrm>
            <a:prstGeom prst="rect">
              <a:avLst/>
            </a:prstGeom>
          </p:spPr>
        </p:pic>
        <p:pic>
          <p:nvPicPr>
            <p:cNvPr id="19" name="图片 18" descr="无标题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2514601"/>
              <a:ext cx="1516218" cy="1066800"/>
            </a:xfrm>
            <a:prstGeom prst="rect">
              <a:avLst/>
            </a:prstGeom>
          </p:spPr>
        </p:pic>
        <p:pic>
          <p:nvPicPr>
            <p:cNvPr id="20" name="图片 19" descr="无标题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448" y="2533650"/>
              <a:ext cx="1063752" cy="1049755"/>
            </a:xfrm>
            <a:prstGeom prst="rect">
              <a:avLst/>
            </a:prstGeom>
          </p:spPr>
        </p:pic>
        <p:pic>
          <p:nvPicPr>
            <p:cNvPr id="21" name="图片 20" descr="无标题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580346"/>
              <a:ext cx="1371600" cy="1144054"/>
            </a:xfrm>
            <a:prstGeom prst="rect">
              <a:avLst/>
            </a:prstGeom>
          </p:spPr>
        </p:pic>
        <p:pic>
          <p:nvPicPr>
            <p:cNvPr id="22" name="图片 21" descr="无标题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5646" y="3609975"/>
              <a:ext cx="1466754" cy="1038225"/>
            </a:xfrm>
            <a:prstGeom prst="rect">
              <a:avLst/>
            </a:prstGeom>
          </p:spPr>
        </p:pic>
        <p:pic>
          <p:nvPicPr>
            <p:cNvPr id="23" name="图片 22" descr="无标题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2986" y="3810000"/>
              <a:ext cx="1274814" cy="678442"/>
            </a:xfrm>
            <a:prstGeom prst="rect">
              <a:avLst/>
            </a:prstGeom>
          </p:spPr>
        </p:pic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00600" y="4724400"/>
            <a:ext cx="43434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Dumpling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Wrapper pi;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Object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xian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624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 smtClean="0"/>
              <a:t>北方人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简单数据类型的封装类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00" y="15240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简单数据类型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封装类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078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o;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o = new Double(3.14);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(o);    // </a:t>
            </a:r>
            <a:r>
              <a:rPr kumimoji="1" lang="zh-CN" altLang="en-US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等价于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o.toString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()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o.toString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());   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dirty="0" smtClean="0"/>
              <a:t>类（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/>
              <a:t>什么是类？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一组具有类似属性和行为的对象。</a:t>
            </a:r>
            <a:endParaRPr lang="en-US" altLang="zh-CN" dirty="0" smtClean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202" y="3048000"/>
            <a:ext cx="1692735" cy="16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3544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羊：</a:t>
            </a:r>
            <a:endParaRPr lang="zh-CN" altLang="en-US" sz="3600" dirty="0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048000"/>
            <a:ext cx="1464962" cy="1620000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8581" y="3048000"/>
            <a:ext cx="1373219" cy="16200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0800" y="3048000"/>
            <a:ext cx="12312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5449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狼：</a:t>
            </a:r>
            <a:endParaRPr lang="zh-CN" altLang="en-US" sz="3600" dirty="0"/>
          </a:p>
        </p:txBody>
      </p:sp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0614" y="4933200"/>
            <a:ext cx="1304986" cy="1696200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5163" y="4933199"/>
            <a:ext cx="1323037" cy="1680719"/>
          </a:xfrm>
          <a:prstGeom prst="rect">
            <a:avLst/>
          </a:prstGeom>
        </p:spPr>
      </p:pic>
      <p:pic>
        <p:nvPicPr>
          <p:cNvPr id="15" name="图片 14" descr="无标题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50577" y="4933200"/>
            <a:ext cx="1731223" cy="1620000"/>
          </a:xfrm>
          <a:prstGeom prst="rect">
            <a:avLst/>
          </a:prstGeom>
        </p:spPr>
      </p:pic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36428" y="4933200"/>
            <a:ext cx="1778972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数学类</a:t>
            </a:r>
            <a:r>
              <a:rPr lang="en-US" altLang="zh-CN" smtClean="0"/>
              <a:t>Math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097280"/>
          <a:ext cx="76962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abs(double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的绝对值，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max(double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的最大值，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min(double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的最小值，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sin(double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cos(double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tan(double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tangent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exp(double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指数函数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baseline="30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log(double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pow(double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 round(double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取整函数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random()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生成一个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0~1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之间的随机数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sqrt(double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平方根函数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类的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Quadratic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4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double b = Double.parseDouble(args[0]);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c = Double.parseDouble(args[1]);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double discriminant = b*b - 4.0*c;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d = </a:t>
            </a:r>
            <a:r>
              <a:rPr kumimoji="1" lang="fr-FR" altLang="zh-CN" sz="24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Math.sqrt(discriminant)</a:t>
            </a: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; // static</a:t>
            </a:r>
            <a:r>
              <a:rPr kumimoji="1"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类型</a:t>
            </a:r>
            <a:endParaRPr kumimoji="1" lang="fr-FR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root1 = (-b + d) / 2.0;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root2 = (-b - d) / 2.0;</a:t>
            </a: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("r1=" + root1+", r2=" + root2 );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381780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求解一元二次方程：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800" b="1" baseline="3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+bx+c=0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143000"/>
            <a:ext cx="2951544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字符串常量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用双引号括起来的若干个字符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你好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 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"no zuo no die"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字符串操作</a:t>
            </a: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拼接操作：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+</a:t>
            </a:r>
          </a:p>
          <a:p>
            <a:pPr marL="982663" lvl="1" indent="-35242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"too " + "how" -&gt; "too how"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字符串拼接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5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Ruler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ruler1 = "1";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ruler2 = ruler1 + " 2 " + ruler1;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ruler3 = ruler2 + " 3 " + ruler2;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ruler4 = ruler3 + " 4 " + ruler3;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System.out.println(ruler4);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4800600"/>
            <a:ext cx="6096000" cy="1569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  "1"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"1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"1 2 1 3 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"1 2 1 3 1 2 1 4 1 2 1 3 1 2 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字符串存储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228600" y="13716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字符串中的字符下标从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开始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String name = "Ultimate";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itchFamily="49" charset="-122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首字符下标为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，尾字符下标为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N-1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每个元素的类型为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char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1084262" y="2827337"/>
          <a:ext cx="6535738" cy="914400"/>
        </p:xfrm>
        <a:graphic>
          <a:graphicData uri="http://schemas.openxmlformats.org/drawingml/2006/table">
            <a:tbl>
              <a:tblPr/>
              <a:tblGrid>
                <a:gridCol w="1379538"/>
                <a:gridCol w="644525"/>
                <a:gridCol w="646112"/>
                <a:gridCol w="642938"/>
                <a:gridCol w="644525"/>
                <a:gridCol w="644525"/>
                <a:gridCol w="644525"/>
                <a:gridCol w="644525"/>
                <a:gridCol w="64452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下标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类的一些方法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152400" y="1447800"/>
          <a:ext cx="8845550" cy="4754784"/>
        </p:xfrm>
        <a:graphic>
          <a:graphicData uri="http://schemas.openxmlformats.org/drawingml/2006/table">
            <a:tbl>
              <a:tblPr/>
              <a:tblGrid>
                <a:gridCol w="3581400"/>
                <a:gridCol w="5264150"/>
              </a:tblGrid>
              <a:tr h="365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方法名称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功能描述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indexOf(String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indexOf(int ch)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is omitted, grabs till end of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toLowerCase()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toUpperCase()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char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charAt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 index)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the char value at the specified index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whether two strings contain the same characters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类方法举例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200" y="16002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9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012345678901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s1 = "Stuart Reges";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s2 = "Marty Stepp";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length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12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indexOf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("e"));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8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(7, 10));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"Reg"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s3 = s2.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 7);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System.out.println(s3.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toLowerCase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"arty s"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  0123456789012345678901</a:t>
            </a: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book = "Building Java Programs";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zh-CN" sz="2000" b="1" kern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altLang="zh-CN" sz="2000" b="1" kern="0" smtClean="0">
                <a:solidFill>
                  <a:srgbClr val="00808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extract Java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2000" b="1" kern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System.out.println(book.</a:t>
            </a:r>
            <a:r>
              <a:rPr lang="en-US" altLang="zh-CN" sz="2000" b="1" kern="0" smtClean="0">
                <a:solidFill>
                  <a:srgbClr val="99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lang="en-US" altLang="zh-CN" sz="2000" b="1" kern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(9,13));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修改字符串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28600" y="15240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Substring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toLowerCase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等函数会返回一个新的字符串，而不是修改当前的字符串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String s </a:t>
            </a:r>
            <a:r>
              <a:rPr lang="en-US" altLang="zh-CN" sz="2400" b="1" kern="0" dirty="0" smtClean="0">
                <a:latin typeface="Courier New" pitchFamily="49" charset="0"/>
                <a:ea typeface="ＭＳ Ｐゴシック" pitchFamily="34" charset="-128"/>
              </a:rPr>
              <a:t>= "Hotel California";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s.toUpperCase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System.out.println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(s);  </a:t>
            </a:r>
            <a:r>
              <a:rPr lang="en-US" altLang="zh-CN" sz="2400" b="1" kern="0" dirty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//Hotel California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为了修改字符串，需要重新对它赋值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String s = "</a:t>
            </a:r>
            <a:r>
              <a:rPr lang="en-US" altLang="zh-CN" sz="2400" b="1" kern="0" dirty="0" smtClean="0">
                <a:latin typeface="Courier New" pitchFamily="49" charset="0"/>
                <a:ea typeface="ＭＳ Ｐゴシック" pitchFamily="34" charset="-128"/>
              </a:rPr>
              <a:t>Hotel California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";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 =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s.toUpperCase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System.out.println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(s);  </a:t>
            </a:r>
            <a:r>
              <a:rPr lang="en-US" altLang="zh-CN" sz="2400" b="1" kern="0" dirty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//HOTEL CALIFORNIA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输入一个字符串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None/>
              <a:defRPr/>
            </a:pP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reader = </a:t>
            </a:r>
            <a:b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 </a:t>
            </a:r>
            <a:r>
              <a:rPr lang="en-US" altLang="zh-CN" sz="20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</a:t>
            </a:r>
            <a:r>
              <a:rPr lang="en-US" altLang="zh-CN" sz="20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InputStreamReader</a:t>
            </a: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System.in</a:t>
            </a: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));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None/>
              <a:defRPr/>
            </a:pP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String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reader.readLine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字符串转换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2400" b="1" kern="0" dirty="0" smtClean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n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Integer.parseInt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其他数据类型类似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3200" b="1" kern="0" dirty="0" smtClean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 d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Double.parseDouble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b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 s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Short.parseShort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b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etc.</a:t>
            </a:r>
            <a:endParaRPr lang="zh-CN" altLang="en-US" sz="2400" b="1" kern="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0" y="3607915"/>
            <a:ext cx="3494803" cy="104028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fr-FR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fr-FR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import java.io.*</a:t>
            </a:r>
            <a:r>
              <a:rPr kumimoji="1" lang="fr-FR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kumimoji="1" lang="fr-FR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 </a:t>
            </a:r>
            <a:r>
              <a:rPr kumimoji="1" lang="en-US" altLang="zh-CN" sz="2800" b="1" dirty="0" err="1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IOException</a:t>
            </a:r>
            <a:endParaRPr kumimoji="1" lang="zh-CN" altLang="en-US" sz="2800" b="1" dirty="0">
              <a:solidFill>
                <a:srgbClr val="99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import java.io.*; 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Input{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static void main(String[] args) throws IOException</a:t>
            </a: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BufferedReader reader = </a:t>
            </a:r>
            <a:b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BufferedReader(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InputStreamReader(System.in));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str = reader.readLine();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 = Integer.parseInt(str);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mtClean="0"/>
              <a:t>类与对象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类：抽象地定义了该类对象的本质特征（属性和操作），类型定义、</a:t>
            </a:r>
            <a:r>
              <a:rPr lang="zh-CN" altLang="en-US" dirty="0" smtClean="0">
                <a:solidFill>
                  <a:srgbClr val="0000FF"/>
                </a:solidFill>
              </a:rPr>
              <a:t>模版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mtClean="0"/>
              <a:t>对象：</a:t>
            </a:r>
            <a:r>
              <a:rPr lang="zh-CN" altLang="en-US" dirty="0" smtClean="0"/>
              <a:t>类的实例，具有各自的属性值，占用存储空间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4478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Scanner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可从不同来源读入数据，如控制台、文件、数据库等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import java.util.*;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console = new Scanner(System.in);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0" y="4130040"/>
          <a:ext cx="708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nextInt()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读入一个整数（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nextDouble()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读入一个实数（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读入一个单词（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nextLine()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读入一行（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01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import java.util.*;   // so that I can use Scanner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ScannerMultiply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Scanner console = new Scanner(System.in);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System.out.print("Please type two numbers: 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num1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num2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product = num1 * num2;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System.out.println("The product is " + product);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122</a:t>
            </a:fld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62000" y="1600200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如何描述现实世界中的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6998" y="3124200"/>
            <a:ext cx="1324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Baby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468" y="4419600"/>
            <a:ext cx="2888932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宝宝胖乎乎的</a:t>
            </a:r>
            <a:endParaRPr lang="en-US" altLang="zh-CN" sz="2800" b="1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宝宝眼睛很大</a:t>
            </a:r>
            <a:endParaRPr lang="en-US" altLang="zh-CN" sz="2800" b="1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宝宝长了</a:t>
            </a:r>
            <a:r>
              <a:rPr lang="en-US" altLang="zh-CN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颗牙齿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792131"/>
            <a:ext cx="3531240" cy="307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673057"/>
            <a:ext cx="4953000" cy="3029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类的描述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3597604" y="1371600"/>
            <a:ext cx="1279196" cy="11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3200" b="1" u="sng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Class</a:t>
            </a:r>
          </a:p>
          <a:p>
            <a:pPr algn="ctr">
              <a:buNone/>
            </a:pPr>
            <a:r>
              <a:rPr lang="en-US" altLang="zh-CN" sz="3200" b="1" u="none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Baby</a:t>
            </a:r>
            <a:endParaRPr lang="en-US" altLang="zh-CN" sz="3200" b="1" u="none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12085" y="2577168"/>
            <a:ext cx="1938030" cy="260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Properties</a:t>
            </a:r>
          </a:p>
          <a:p>
            <a:pPr algn="ctr">
              <a:buNone/>
            </a:pPr>
            <a:r>
              <a:rPr lang="en-US" altLang="zh-CN" sz="2400" b="1" u="none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Name</a:t>
            </a:r>
          </a:p>
          <a:p>
            <a:pPr algn="ctr">
              <a:buNone/>
            </a:pPr>
            <a:r>
              <a:rPr lang="en-US" altLang="zh-CN" sz="2400" b="1" u="none" smtClean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Sex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u="none" smtClean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Weight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973095"/>
                </a:solidFill>
                <a:ea typeface="宋体" pitchFamily="2" charset="-122"/>
              </a:rPr>
              <a:t>Siblings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000" b="1" smtClean="0">
                <a:solidFill>
                  <a:srgbClr val="973095"/>
                </a:solidFill>
                <a:ea typeface="宋体" pitchFamily="2" charset="-122"/>
              </a:rPr>
              <a:t># poops so far</a:t>
            </a:r>
            <a:endParaRPr lang="en-US" altLang="zh-CN" sz="20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7183183" y="2641700"/>
            <a:ext cx="1503617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002060"/>
                </a:solidFill>
                <a:ea typeface="宋体" pitchFamily="2" charset="-122"/>
              </a:rPr>
              <a:t>Behavior</a:t>
            </a: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Eat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Poop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Smile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SayHi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63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 bwMode="auto">
          <a:xfrm>
            <a:off x="1828800" y="2438400"/>
            <a:ext cx="5562600" cy="1371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成员变量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828800" y="4114800"/>
            <a:ext cx="5562600" cy="1371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成员方法（函数）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numPoops;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Baby[]</a:t>
            </a:r>
            <a:r>
              <a:rPr lang="en-US" altLang="zh-CN" sz="3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类的定义与对象的定义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iPod blueprint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state:</a:t>
            </a:r>
            <a:b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 b="1">
                <a:latin typeface="Verdana" charset="0"/>
                <a:ea typeface="ＭＳ Ｐゴシック" charset="0"/>
                <a:cs typeface="Times New Roman" charset="0"/>
              </a:rPr>
              <a:t>  </a:t>
            </a: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current song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volume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battery life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behavior:</a:t>
            </a:r>
            <a:b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 b="1">
                <a:latin typeface="Verdana" charset="0"/>
                <a:ea typeface="ＭＳ Ｐゴシック" charset="0"/>
                <a:cs typeface="Times New Roman" charset="0"/>
              </a:rPr>
              <a:t>  </a:t>
            </a: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power on/off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change station/song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change volume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choose random song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04800" y="4387850"/>
            <a:ext cx="8077200" cy="2012950"/>
            <a:chOff x="192" y="2967"/>
            <a:chExt cx="5088" cy="126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</a:t>
              </a:r>
              <a:r>
                <a:rPr lang="en-US" sz="12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1,000,000 Miles</a:t>
              </a: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17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2.5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"Letting You"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9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3.41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"Discipline"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24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1.8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286000" y="3563938"/>
            <a:ext cx="4419600" cy="823912"/>
            <a:chOff x="1440" y="2313"/>
            <a:chExt cx="2784" cy="519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800" i="1">
                  <a:latin typeface="Tahoma" charset="0"/>
                  <a:ea typeface="ＭＳ Ｐゴシック" charset="0"/>
                  <a:cs typeface="Times New Roman" charset="0"/>
                </a:rPr>
                <a:t>creates</a:t>
              </a:r>
            </a:p>
          </p:txBody>
        </p:sp>
      </p:grpSp>
      <p:pic>
        <p:nvPicPr>
          <p:cNvPr id="16" name="Picture 14" descr="blue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22098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6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51816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7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82296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219200"/>
            <a:ext cx="5862502" cy="287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spcBef>
                <a:spcPts val="600"/>
              </a:spcBef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成员变量的初始化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4191000"/>
          </a:xfrm>
        </p:spPr>
        <p:txBody>
          <a:bodyPr/>
          <a:lstStyle/>
          <a:p>
            <a:r>
              <a:rPr lang="zh-CN" altLang="en-US" smtClean="0"/>
              <a:t>成员变量的初始化</a:t>
            </a:r>
            <a:endParaRPr lang="en-US" altLang="zh-CN" dirty="0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定义类时</a:t>
            </a:r>
            <a:r>
              <a:rPr lang="zh-CN" altLang="en-US" smtClean="0"/>
              <a:t>即可确定，直接赋值</a:t>
            </a:r>
            <a:endParaRPr lang="en-US" altLang="zh-CN" dirty="0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创建对象时</a:t>
            </a:r>
            <a:r>
              <a:rPr lang="zh-CN" altLang="en-US" smtClean="0"/>
              <a:t>即可确定，用构造函数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创建对象后</a:t>
            </a:r>
            <a:r>
              <a:rPr lang="zh-CN" altLang="en-US" smtClean="0"/>
              <a:t>才能确定，用成员函数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类和对象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访问控制与方法重载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90600" y="1613184"/>
            <a:ext cx="7394973" cy="433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[ARGUMENTS]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191000"/>
          </a:xfrm>
        </p:spPr>
        <p:txBody>
          <a:bodyPr/>
          <a:lstStyle/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构造函数名字＝类的名字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没有返回值类型：不返回任何数据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创建对象时自动调用，初始化成员变量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每个类需要至少一个构造函数，若不写，则默认为：</a:t>
            </a:r>
            <a:endParaRPr lang="en-US" altLang="zh-CN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63180" y="4724400"/>
            <a:ext cx="378982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4191000"/>
          </a:xfrm>
        </p:spPr>
        <p:txBody>
          <a:bodyPr/>
          <a:lstStyle/>
          <a:p>
            <a:r>
              <a:rPr lang="zh-CN" altLang="en-US" smtClean="0"/>
              <a:t>类初始化时构造函数的调用顺序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初始化对象的存储空间为零或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调用父类的构造函数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按顺序分别调用类成员变量和实例成员的初始化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调用构造函数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763000" cy="470898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Money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Dollar d = new Dollar();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Money()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</a:t>
            </a: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("All money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Money m = new Money();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Dollar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n = 100;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Dollar()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System.out.println(n +" dollars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5638800"/>
            <a:ext cx="3943663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0" y="1011600"/>
            <a:ext cx="7848600" cy="578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public class Baby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isMale;</a:t>
            </a:r>
          </a:p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Baby(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myname,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myweight, </a:t>
            </a:r>
            <a:b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male)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name = myname;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weight = myweight;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isMale = male;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}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类的构造函数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07828" y="2422029"/>
            <a:ext cx="83551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创建对象</a:t>
            </a:r>
            <a:endParaRPr lang="en-US" altLang="zh-CN" sz="32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调用带参数的构造函数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2400" y="1367808"/>
            <a:ext cx="8776762" cy="480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poop()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numPoops ++;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System.out.println("Dear mother,"+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"I have pooped. Ready the diaper.");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96998" y="1371600"/>
            <a:ext cx="7837402" cy="5050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sayHi(){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System.out.println(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"Hi, my name is " + 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eat(double foodWeight)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weight += foodWeight;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成员方法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14400" y="1143000"/>
            <a:ext cx="748794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Baby[] siblings;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Baby(...){...}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void poop()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void sayHi()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void eat(double foodweight){...}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、类的使用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37150" y="1447800"/>
            <a:ext cx="89306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sanwa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钢筋铁骨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",18,true);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siwa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火神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一个段子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一个人去应聘一份程序员的工作，以下是他和面试官之间的对话。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面试官：熟悉哪种编程语言？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面试官：知道什么叫类么？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应聘者：我这人很实在，工作努力，不知道什么叫累。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面试官：知道什么是包？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应聘者：我这人很实在，平常不带包，也不用公司准备了。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面试官：知道什么是接口吗？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应聘者：我这个人工作认真，从来不找借口偷懒。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面试官：知道什么是继承么？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应聘者：我是孤儿，没什么可以继承的。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</a:t>
            </a:r>
            <a:r>
              <a:rPr lang="en-US" altLang="zh-CN" sz="2000" smtClean="0"/>
              <a:t>: </a:t>
            </a:r>
            <a:r>
              <a:rPr lang="zh-CN" altLang="en-US" sz="2000" smtClean="0"/>
              <a:t>知道什么叫对象么？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</a:t>
            </a:r>
            <a:r>
              <a:rPr lang="en-US" altLang="zh-CN" sz="2000" smtClean="0"/>
              <a:t>: </a:t>
            </a:r>
            <a:r>
              <a:rPr lang="zh-CN" altLang="en-US" sz="2000" smtClean="0"/>
              <a:t>知道，不过我工作很努力，上进心强，暂时还没有打算找对象。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面试官：知道多态么？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应聘者：知道，但我很保守的。我认为让心爱的女人为了自已一时的快乐去堕胎是很不道德的行为！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242948" y="1946970"/>
            <a:ext cx="88248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FIELD_NAME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System.out.println(dawa.name);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System.out.println(erwa.weight);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System.out.println(sanwa.numPoops);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调用成员方法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27248" y="2080701"/>
            <a:ext cx="6439583" cy="294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参数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dawa.sayHi();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erwa.eat(1);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sanwa.poop();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类的定义与使用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6862878" cy="380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访问成员变量和方法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143000"/>
            <a:ext cx="87630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age;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String height,weight;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say(String 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Person zhubajie = new Person();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zhubajie.name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猪八戒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zhubajie.age = 800;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zhubajie.height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天一样高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zhubajie.weight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地一样重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zhubajie.say("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师傅，咱们别去西天了，改去月宫吧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另一个问题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295400"/>
            <a:ext cx="4371975" cy="3250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02492"/>
            <a:ext cx="2524125" cy="28098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 flipV="1">
            <a:off x="609600" y="5257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2514600" y="51054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648200" y="4953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等腰三角形 11"/>
          <p:cNvSpPr/>
          <p:nvPr/>
        </p:nvSpPr>
        <p:spPr bwMode="auto">
          <a:xfrm>
            <a:off x="6705600" y="4876800"/>
            <a:ext cx="1143000" cy="1219200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2514600" y="1828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24400" y="16002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34200" y="1524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" y="3048000"/>
          <a:ext cx="19812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x, y;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SetPosition();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GetPosition();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SetX();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start;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 end;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DrawLine();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GetLength();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58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center;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radius;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DrawCircle();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495800" y="3048000"/>
          <a:ext cx="1905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width;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height;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Rectangle();</a:t>
                      </a:r>
                    </a:p>
                    <a:p>
                      <a:r>
                        <a:rPr lang="en-US" altLang="zh-CN" sz="1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DrawRectangle();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7424738" cy="2505301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&lt;</a:t>
            </a:r>
            <a:r>
              <a:rPr kumimoji="1" lang="zh-CN" altLang="en-US" sz="3200" b="1" smtClean="0">
                <a:solidFill>
                  <a:schemeClr val="tx1"/>
                </a:solidFill>
                <a:ea typeface="黑体" pitchFamily="49" charset="-122"/>
              </a:rPr>
              <a:t>返回值类型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函数名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(&lt;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参数列表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&gt;)</a:t>
            </a: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{</a:t>
            </a:r>
          </a:p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		</a:t>
            </a: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&lt;</a:t>
            </a:r>
            <a:r>
              <a:rPr kumimoji="1" lang="zh-CN" altLang="en-US" sz="3200" b="1" smtClean="0">
                <a:solidFill>
                  <a:schemeClr val="tx1"/>
                </a:solidFill>
                <a:ea typeface="黑体" pitchFamily="49" charset="-122"/>
              </a:rPr>
              <a:t>语句块</a:t>
            </a: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&gt;</a:t>
            </a:r>
            <a:endParaRPr kumimoji="1" lang="en-US" altLang="zh-CN" sz="3200" b="1">
              <a:solidFill>
                <a:schemeClr val="tx1"/>
              </a:solidFill>
              <a:ea typeface="黑体" pitchFamily="49" charset="-122"/>
            </a:endParaRP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8163" y="1401536"/>
            <a:ext cx="4799012" cy="584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函数定义的一般形式：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3400" y="4977825"/>
            <a:ext cx="7543800" cy="1169550"/>
            <a:chOff x="533400" y="4977825"/>
            <a:chExt cx="7543800" cy="116955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33400" y="4977825"/>
              <a:ext cx="4799012" cy="58477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None/>
              </a:pPr>
              <a:r>
                <a:rPr kumimoji="1" lang="zh-CN" altLang="en-US" sz="3200" b="1" smtClean="0">
                  <a:solidFill>
                    <a:schemeClr val="tx1"/>
                  </a:solidFill>
                  <a:ea typeface="宋体" charset="-122"/>
                </a:rPr>
                <a:t>函数调用的</a:t>
              </a:r>
              <a:r>
                <a:rPr kumimoji="1" lang="zh-CN" altLang="en-US" sz="3200" b="1">
                  <a:solidFill>
                    <a:schemeClr val="tx1"/>
                  </a:solidFill>
                  <a:ea typeface="宋体" charset="-122"/>
                </a:rPr>
                <a:t>一般形式：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62000" y="5562600"/>
              <a:ext cx="7315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函数名  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(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1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2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…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n)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成员函数定义举例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281732"/>
            <a:ext cx="8077200" cy="519526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WhoWin(char child1, char child2)</a:t>
            </a:r>
          </a:p>
          <a:p>
            <a:pPr marL="342900" indent="-342900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 result = 0;</a:t>
            </a:r>
          </a:p>
          <a:p>
            <a:pPr marL="342900" indent="-342900"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if(child1 == child2)  result = 0;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'S' &amp;&amp; child2 == 'J')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'S'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-1;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'J'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return(result);</a:t>
            </a:r>
          </a:p>
          <a:p>
            <a:pPr marL="342900" indent="-342900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en-US" altLang="zh-CN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71533" y="5257800"/>
            <a:ext cx="50962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函数无返回值时能否用</a:t>
            </a:r>
            <a:r>
              <a:rPr kumimoji="1" lang="en-US" altLang="zh-CN" sz="2400" b="1">
                <a:solidFill>
                  <a:srgbClr val="C80495"/>
                </a:solidFill>
                <a:ea typeface="宋体" charset="-122"/>
              </a:rPr>
              <a:t>return</a:t>
            </a: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语句</a:t>
            </a:r>
            <a:r>
              <a:rPr kumimoji="1" lang="zh-CN" altLang="en-US" sz="2400" b="1" smtClean="0">
                <a:solidFill>
                  <a:srgbClr val="C80495"/>
                </a:solidFill>
                <a:ea typeface="宋体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实参与形参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371600"/>
            <a:ext cx="78597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实参：在调用一个函数时，所指定的参数称为“实际参数”，可以是常量、变量或表达式；</a:t>
            </a: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形参：在定义一个函数时，所指定的参数称为“形式参数”，必须是一个变量。</a:t>
            </a:r>
            <a:endParaRPr kumimoji="1" lang="en-US" altLang="zh-CN" sz="2800" b="1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调用者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1148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函数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81200" y="44196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981200" y="51054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0020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实参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4965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形参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549650" y="5486400"/>
            <a:ext cx="111280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返回值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47800" y="5486400"/>
            <a:ext cx="1422184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接收变量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86600" y="3352800"/>
            <a:ext cx="1676400" cy="904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个数？</a:t>
            </a:r>
          </a:p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方向？</a:t>
            </a:r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6170613" y="4552950"/>
            <a:ext cx="2790825" cy="1647825"/>
            <a:chOff x="6246292" y="4781550"/>
            <a:chExt cx="2790916" cy="1647969"/>
          </a:xfrm>
        </p:grpSpPr>
        <p:pic>
          <p:nvPicPr>
            <p:cNvPr id="19" name="图片 12" descr="untitled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6292" y="4781550"/>
              <a:ext cx="1373708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3" descr="untitle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4800600"/>
              <a:ext cx="1264808" cy="1628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实参与形参举例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458200" cy="557075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public class Test (){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 salary, nCars, nHouses;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salary = 6000;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nCars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nHouses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DayDreaming(salary, nCars, 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System.out.println(salary+" "+nCars+" "+nHouses);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static void DayDreaming(int salary, int cars,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          int houses)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salary = salary * 3;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cars +=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houses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8600" y="5791200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7030A0"/>
                </a:solidFill>
                <a:ea typeface="宋体" charset="-122"/>
              </a:rPr>
              <a:t>如何美梦成真？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软件系统是什么？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676400"/>
            <a:ext cx="7696200" cy="4114800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OOP</a:t>
            </a:r>
            <a:r>
              <a:rPr lang="zh-CN" altLang="en-US" smtClean="0"/>
              <a:t>中，何为软件系统？</a:t>
            </a:r>
            <a:endParaRPr lang="en-US" altLang="zh-CN" dirty="0" smtClean="0"/>
          </a:p>
          <a:p>
            <a:pPr lvl="1"/>
            <a:r>
              <a:rPr lang="zh-CN" altLang="en-US" smtClean="0"/>
              <a:t>一个程序就是一组相互交互的对象</a:t>
            </a:r>
            <a:endParaRPr lang="en-US" altLang="zh-CN" dirty="0" smtClean="0"/>
          </a:p>
          <a:p>
            <a:pPr lvl="1"/>
            <a:r>
              <a:rPr lang="zh-CN" altLang="en-US" smtClean="0"/>
              <a:t>对象之间相互合作以完成任务</a:t>
            </a:r>
            <a:endParaRPr lang="en-US" altLang="zh-CN" smtClean="0"/>
          </a:p>
          <a:p>
            <a:pPr lvl="1"/>
            <a:r>
              <a:rPr lang="zh-CN" altLang="en-US" smtClean="0"/>
              <a:t>对象之间通过发送“消息”来交流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变量的作用范围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5788" y="1600200"/>
            <a:ext cx="8116887" cy="3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局部变量：在一个函数内部定义的变量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局部变量只在本函数范围内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有效，准确说是在定义它们的块（</a:t>
            </a:r>
            <a:r>
              <a:rPr kumimoji="1"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{}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）内有效；</a:t>
            </a:r>
            <a:endParaRPr kumimoji="1"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在不同函数中可使用</a:t>
            </a:r>
            <a:r>
              <a:rPr kumimoji="1" lang="zh-CN" altLang="en-US" sz="2800" b="1" u="sng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相同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名字的局部变量；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形参也是局部变量，也只能在本函数中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endParaRPr kumimoji="1"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19200" y="5257800"/>
            <a:ext cx="70375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0000FF"/>
                </a:solidFill>
                <a:ea typeface="宋体" charset="-122"/>
              </a:rPr>
              <a:t>在一个类的成员函数中可以访问哪些变量？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、引用类型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基本数据类型</a:t>
            </a:r>
            <a:endParaRPr lang="en-US" altLang="zh-CN" sz="3200" dirty="0" smtClean="0"/>
          </a:p>
          <a:p>
            <a:pPr lvl="1">
              <a:spcAft>
                <a:spcPts val="1200"/>
              </a:spcAf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int, long, double, boolean, char, short, byte, float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数据值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存放在变量中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/>
              <a:t>数组和对象？</a:t>
            </a:r>
            <a:endParaRPr lang="en-US" altLang="zh-CN" sz="3200" dirty="0" smtClean="0"/>
          </a:p>
          <a:p>
            <a:pPr lvl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String, int[],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Baby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...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结构体的存储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419600" y="790575"/>
            <a:ext cx="4418013" cy="5534025"/>
            <a:chOff x="2784" y="263"/>
            <a:chExt cx="2783" cy="348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789" y="741"/>
              <a:ext cx="2778" cy="3008"/>
            </a:xfrm>
            <a:prstGeom prst="rect">
              <a:avLst/>
            </a:prstGeom>
            <a:noFill/>
            <a:ln w="38100">
              <a:solidFill>
                <a:srgbClr val="C80495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245" y="931"/>
              <a:ext cx="40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ID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08" y="952"/>
              <a:ext cx="118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933" y="1392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708" y="1424"/>
              <a:ext cx="1741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01" y="1854"/>
              <a:ext cx="87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gender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708" y="1896"/>
              <a:ext cx="33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160" y="2315"/>
              <a:ext cx="4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age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708" y="2342"/>
              <a:ext cx="757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62" y="2777"/>
              <a:ext cx="7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phone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708" y="2796"/>
              <a:ext cx="129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004" y="3239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addr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708" y="3269"/>
              <a:ext cx="1741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84" y="263"/>
              <a:ext cx="27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29015" y="5867400"/>
            <a:ext cx="23903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sizeof(x) =  ?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291165" y="5878513"/>
            <a:ext cx="59503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72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81000" y="1219200"/>
            <a:ext cx="3572388" cy="5213735"/>
          </a:xfrm>
          <a:prstGeom prst="rect">
            <a:avLst/>
          </a:prstGeom>
          <a:noFill/>
          <a:ln w="28575">
            <a:solidFill>
              <a:srgbClr val="C8049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struct  student</a:t>
            </a:r>
          </a:p>
          <a:p>
            <a:pPr>
              <a:spcBef>
                <a:spcPct val="1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ct val="1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ID[7];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name[20];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gender;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int  age;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phone[9];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addr[30];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r>
              <a:rPr kumimoji="1" lang="en-US" altLang="zh-CN" sz="3200" b="1">
                <a:solidFill>
                  <a:srgbClr val="C80495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对象太大，不能存放在一个变量中</a:t>
            </a:r>
            <a:endParaRPr lang="en-US" altLang="zh-CN" sz="3200" smtClean="0"/>
          </a:p>
          <a:p>
            <a:pPr lvl="1">
              <a:spcAft>
                <a:spcPts val="120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存放在其他地方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变量中存放一个地址指向该对象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581400"/>
            <a:ext cx="835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pl-PL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大力士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33600" y="4191000"/>
            <a:ext cx="4876800" cy="2411885"/>
            <a:chOff x="2133600" y="4343400"/>
            <a:chExt cx="4876800" cy="2411885"/>
          </a:xfrm>
        </p:grpSpPr>
        <p:sp>
          <p:nvSpPr>
            <p:cNvPr id="8" name="矩形 7"/>
            <p:cNvSpPr/>
            <p:nvPr/>
          </p:nvSpPr>
          <p:spPr bwMode="auto">
            <a:xfrm>
              <a:off x="2133600" y="50393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876800" y="4343400"/>
              <a:ext cx="2133600" cy="198120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5715000"/>
              <a:ext cx="1003801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dawa</a:t>
              </a:r>
            </a:p>
            <a:p>
              <a:pPr>
                <a:buNone/>
              </a:pPr>
              <a:r>
                <a:rPr lang="zh-CN" altLang="en-US" sz="2800" b="1" smtClean="0">
                  <a:latin typeface="Times New Roman" pitchFamily="18" charset="0"/>
                  <a:cs typeface="Times New Roman" pitchFamily="18" charset="0"/>
                </a:rPr>
                <a:t>引用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5400" y="4614851"/>
              <a:ext cx="1664238" cy="1557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"</a:t>
              </a:r>
              <a:r>
                <a:rPr lang="zh-CN" altLang="en-US" sz="2800" b="1" smtClean="0">
                  <a:latin typeface="Times New Roman" pitchFamily="18" charset="0"/>
                  <a:cs typeface="Times New Roman" pitchFamily="18" charset="0"/>
                </a:rPr>
                <a:t>大力士</a:t>
              </a: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"</a:t>
              </a:r>
            </a:p>
            <a:p>
              <a:pPr algn="ctr"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pPr algn="ctr"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true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endCxn id="9" idx="2"/>
            </p:cNvCxnSpPr>
            <p:nvPr/>
          </p:nvCxnSpPr>
          <p:spPr bwMode="auto">
            <a:xfrm>
              <a:off x="2895600" y="5334000"/>
              <a:ext cx="19812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315200" y="5054025"/>
            <a:ext cx="1420582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zh-CN" altLang="en-US" sz="3200" b="1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数组？</a:t>
            </a:r>
            <a:endParaRPr kumimoji="1" lang="en-US" altLang="zh-CN" sz="3200" b="1">
              <a:solidFill>
                <a:srgbClr val="99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引用不等于对象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引用可以脱离对象而单独存在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66287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dawa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System.out.println(dawa.name)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dawa.SayHi();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124200" y="4267200"/>
            <a:ext cx="10668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null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494282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dawa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可以对引用进行“</a:t>
            </a:r>
            <a:r>
              <a:rPr lang="en-US" altLang="zh-CN" sz="3200" smtClean="0"/>
              <a:t>==</a:t>
            </a:r>
            <a:r>
              <a:rPr lang="zh-CN" altLang="en-US" sz="3200" smtClean="0"/>
              <a:t>”比较运算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" y="2438400"/>
            <a:ext cx="8999580" cy="207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请问：</a:t>
            </a:r>
            <a:r>
              <a:rPr lang="en-US" altLang="zh-CN" sz="2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wukong1 == wukong2</a:t>
            </a:r>
            <a:r>
              <a:rPr lang="zh-CN" altLang="en-US" sz="2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？</a:t>
            </a:r>
            <a:endParaRPr lang="pl-PL" altLang="zh-CN" sz="2800" b="1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9000" y="4895671"/>
            <a:ext cx="1877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7200" b="1" smtClean="0">
                <a:solidFill>
                  <a:srgbClr val="973095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NO!</a:t>
            </a:r>
            <a:endParaRPr lang="zh-CN" altLang="en-US" sz="7200" b="1" dirty="0">
              <a:solidFill>
                <a:srgbClr val="973095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引用与对象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9580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21112" y="2902606"/>
            <a:ext cx="1584088" cy="1122640"/>
            <a:chOff x="1219200" y="4124980"/>
            <a:chExt cx="1584088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wukong1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rot="5400000">
            <a:off x="19470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21512" y="2902606"/>
            <a:ext cx="1584088" cy="1122640"/>
            <a:chOff x="1219200" y="4124980"/>
            <a:chExt cx="1584088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wukong2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引用与对象</a:t>
            </a:r>
            <a:r>
              <a:rPr lang="en-US" altLang="zh-CN" smtClean="0"/>
              <a:t>(3)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9580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 = wukong2;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1921112" y="2902606"/>
            <a:ext cx="1584088" cy="1122640"/>
            <a:chOff x="1219200" y="4124980"/>
            <a:chExt cx="1584088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wukong1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endCxn id="19" idx="1"/>
          </p:cNvCxnSpPr>
          <p:nvPr/>
        </p:nvCxnSpPr>
        <p:spPr bwMode="auto">
          <a:xfrm>
            <a:off x="2667794" y="3284400"/>
            <a:ext cx="2445265" cy="17301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121512" y="2902606"/>
            <a:ext cx="1584088" cy="1122640"/>
            <a:chOff x="1219200" y="4124980"/>
            <a:chExt cx="1584088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wukong2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zh-CN" altLang="en-US" smtClean="0"/>
              <a:t>作为函数参数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458200" cy="557075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public class DayDreaming(){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double[] salary = {6000};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int[] nCarsHouses = {0,0};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DayDreaming(salary, nCarsHouses);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System.out.println(salary[0]+ " " + nCarsHouses[0]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        + " " + nCarsHouses[1]);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static void DayDreaming(double[] salary,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                  int[] nCarsHouses)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salary[0] = salary[0] * 3;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nCarsHouses[0] +=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nCarsHouses[1]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zh-CN" altLang="en-US" smtClean="0"/>
              <a:t>作为函数参数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6172200" cy="575542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public class Reference 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void plus(int i){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i++;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void plus(Counter c){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c.i++;</a:t>
            </a:r>
            <a:r>
              <a:rPr kumimoji="1" lang="zh-CN" altLang="en-US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void create(Counter c){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 = new Counter();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c.i++;</a:t>
            </a:r>
            <a:r>
              <a:rPr kumimoji="1" lang="zh-CN" altLang="en-US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int i = 0;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Reference r = new Reference();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Counter c1 = new Counter();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Counter c2 = new Counter(); 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r.plus(i);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System.out.println(i);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r.plus(c1);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System.out.println(c1.i);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r.create(c2);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System.out.println(c2.i);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}}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00800" y="1143000"/>
            <a:ext cx="2590800" cy="100673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Counter{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i=0;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276600"/>
            <a:ext cx="1524000" cy="15573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dirty="0" smtClean="0"/>
              <a:t>对象（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20000" cy="495300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>
                <a:solidFill>
                  <a:srgbClr val="0000FF"/>
                </a:solidFill>
              </a:rPr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在认知心理学中，对象是指可触摸、可见或思维可理解的东西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软件工程中的定义：对象是一个具有状态、行为和标识的实体。相似对象的结构和行为在它们的共有的类中定义。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、静态类型（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zh-CN" altLang="en-US" sz="3200" smtClean="0"/>
              <a:t>类型表示“静态”或“全局”的意思，适用于成员变量和方法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sz="3200" smtClean="0"/>
              <a:t>意味着这些成员变量和方法</a:t>
            </a:r>
            <a:endParaRPr lang="en-US" altLang="zh-CN" sz="3200" dirty="0" smtClean="0"/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是类一级的定义，独立于该类的任何实例（对象），为所有实例所共享。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可以在任何类实例创建之前访问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类名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静态变量名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类名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静态方法名（参数列表）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09601" y="1295400"/>
            <a:ext cx="81534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System.out.println(baby.name)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static int numBabiesMade = 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Baby.numBabiesMade = 100;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b1 = new Baby("b1",10,true);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b2 = new Baby("b2",20,true);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b1.numBabiesMade = 1;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b2.numBabiesMade = 2;</a:t>
            </a:r>
          </a:p>
        </p:txBody>
      </p:sp>
      <p:sp>
        <p:nvSpPr>
          <p:cNvPr id="5" name="矩形 4"/>
          <p:cNvSpPr/>
          <p:nvPr/>
        </p:nvSpPr>
        <p:spPr>
          <a:xfrm>
            <a:off x="5291319" y="5257800"/>
            <a:ext cx="3395481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b1.numBabiesMade = ?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b2.numBabiesMade = ?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如何记录被创建的宝宝个数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1788" y="2209800"/>
            <a:ext cx="5493812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int numBabiesMade = 0;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numBabiesMade ++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请问：上述方法是否可行？</a:t>
            </a:r>
            <a:endParaRPr lang="pl-PL" altLang="zh-CN" sz="28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8400" y="4267200"/>
            <a:ext cx="1877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72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NO!</a:t>
            </a:r>
            <a:endParaRPr lang="zh-CN" altLang="en-US" sz="72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示例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84028" y="1474315"/>
            <a:ext cx="835517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1921112" y="2902606"/>
            <a:ext cx="1295400" cy="1122640"/>
            <a:chOff x="1219200" y="4124980"/>
            <a:chExt cx="1295400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273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dawa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876800"/>
            <a:ext cx="16642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大力士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121512" y="2902606"/>
            <a:ext cx="1300356" cy="1122640"/>
            <a:chOff x="1219200" y="4124980"/>
            <a:chExt cx="1300356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 erwa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876800"/>
            <a:ext cx="16642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千里眼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1947794" y="39958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修改为</a:t>
            </a:r>
            <a:r>
              <a:rPr lang="en-US" altLang="zh-CN" smtClean="0"/>
              <a:t>static</a:t>
            </a:r>
            <a:r>
              <a:rPr lang="zh-CN" altLang="en-US" smtClean="0"/>
              <a:t>类型后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84028" y="1474315"/>
            <a:ext cx="835517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29718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3292712" y="2902606"/>
            <a:ext cx="1295400" cy="1122640"/>
            <a:chOff x="1219200" y="4124980"/>
            <a:chExt cx="1295400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273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dawa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0400" y="5015805"/>
            <a:ext cx="1664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大力士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41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731112" y="2902606"/>
            <a:ext cx="1300356" cy="1122640"/>
            <a:chOff x="1219200" y="4124980"/>
            <a:chExt cx="1300356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 erwa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38800" y="5015805"/>
            <a:ext cx="1664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千里眼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7570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3319394" y="39958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000244" y="2971800"/>
            <a:ext cx="10668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644" y="3581400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numBabiesMade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534400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int myCount = 0</a:t>
            </a:r>
            <a:r>
              <a:rPr lang="pl-PL" altLang="zh-CN" sz="24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static int ourCount = 0;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void increment(){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myCount ++;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ourCount ++;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counter1 = new Counter();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counter2 = new Counter();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counter2.increment();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410200" y="5029200"/>
            <a:ext cx="195117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ourCount = ?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myCount = ?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60773" y="1457980"/>
            <a:ext cx="190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Counter 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3400" y="2172831"/>
            <a:ext cx="2209800" cy="2057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ourCount</a:t>
            </a:r>
            <a:r>
              <a:rPr kumimoji="0" lang="en-US" altLang="zh-CN" sz="2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=0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81400" y="1258431"/>
            <a:ext cx="2133600" cy="3248188"/>
            <a:chOff x="3581400" y="1258431"/>
            <a:chExt cx="2133600" cy="3248188"/>
          </a:xfrm>
        </p:grpSpPr>
        <p:sp>
          <p:nvSpPr>
            <p:cNvPr id="7" name="椭圆 6"/>
            <p:cNvSpPr/>
            <p:nvPr/>
          </p:nvSpPr>
          <p:spPr bwMode="auto">
            <a:xfrm>
              <a:off x="3581400" y="2525419"/>
              <a:ext cx="2133600" cy="1981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9" name="组合 14"/>
            <p:cNvGrpSpPr/>
            <p:nvPr/>
          </p:nvGrpSpPr>
          <p:grpSpPr>
            <a:xfrm>
              <a:off x="3869394" y="1258431"/>
              <a:ext cx="1540806" cy="1122640"/>
              <a:chOff x="1219200" y="4124980"/>
              <a:chExt cx="1540806" cy="112264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447800" y="4124980"/>
                <a:ext cx="1066800" cy="609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19200" y="4724400"/>
                <a:ext cx="1540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counter1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657600" y="2895600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myCount=0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rot="5400000">
              <a:off x="4166076" y="2103037"/>
              <a:ext cx="900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804055" y="4458831"/>
            <a:ext cx="72731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 counter1 = new Counter()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 counter2 = new Counter()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counter2.increment();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248400" y="1258431"/>
            <a:ext cx="2133600" cy="3248188"/>
            <a:chOff x="6248400" y="1258431"/>
            <a:chExt cx="2133600" cy="3248188"/>
          </a:xfrm>
        </p:grpSpPr>
        <p:sp>
          <p:nvSpPr>
            <p:cNvPr id="15" name="椭圆 14"/>
            <p:cNvSpPr/>
            <p:nvPr/>
          </p:nvSpPr>
          <p:spPr bwMode="auto">
            <a:xfrm>
              <a:off x="6248400" y="2525419"/>
              <a:ext cx="2133600" cy="1981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6" name="组合 14"/>
            <p:cNvGrpSpPr/>
            <p:nvPr/>
          </p:nvGrpSpPr>
          <p:grpSpPr>
            <a:xfrm>
              <a:off x="6536394" y="1258431"/>
              <a:ext cx="1540806" cy="1122640"/>
              <a:chOff x="1219200" y="4124980"/>
              <a:chExt cx="1540806" cy="112264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1447800" y="4124980"/>
                <a:ext cx="1066800" cy="609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19200" y="4724400"/>
                <a:ext cx="1540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counter2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324600" y="2895600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myCount=0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5400000">
              <a:off x="6833076" y="2103037"/>
              <a:ext cx="900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26" name="直接连接符 25"/>
          <p:cNvCxnSpPr/>
          <p:nvPr/>
        </p:nvCxnSpPr>
        <p:spPr bwMode="auto">
          <a:xfrm rot="5400000">
            <a:off x="2362200" y="2286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2362200" y="25908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>
            <a:off x="5334000" y="29718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274598" y="3200400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rot="5400000">
            <a:off x="5334000" y="32766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rot="5400000">
            <a:off x="8001000" y="3048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941598" y="3276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 rot="5400000">
            <a:off x="2362200" y="3048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302798" y="251460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非静态方法可以访问静态方法和变量，而反过来则不行，</a:t>
            </a:r>
            <a:r>
              <a:rPr lang="en-US" altLang="zh-CN" sz="3200" smtClean="0">
                <a:solidFill>
                  <a:srgbClr val="0000FF"/>
                </a:solidFill>
              </a:rPr>
              <a:t>why</a:t>
            </a:r>
            <a:r>
              <a:rPr lang="zh-CN" altLang="en-US" sz="3200" smtClean="0"/>
              <a:t>？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3000" y="2743200"/>
            <a:ext cx="64139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String name = "abc";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static void whoami() {</a:t>
            </a:r>
          </a:p>
          <a:p>
            <a:pPr>
              <a:buNone/>
            </a:pP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System.out.println(name)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main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mtClean="0"/>
              <a:t>为什么</a:t>
            </a:r>
            <a:r>
              <a:rPr lang="en-US" altLang="zh-CN" smtClean="0"/>
              <a:t>main</a:t>
            </a:r>
            <a:r>
              <a:rPr lang="zh-CN" altLang="en-US" smtClean="0"/>
              <a:t>方法是</a:t>
            </a:r>
            <a:r>
              <a:rPr lang="en-US" altLang="zh-CN" smtClean="0"/>
              <a:t>static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00" y="2634294"/>
            <a:ext cx="73436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3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void main(...){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访问控制与方法重载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状态、行为和标识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329515"/>
            <a:ext cx="7543800" cy="5071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、访问控制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0" y="1371600"/>
            <a:ext cx="66040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类的接口与实现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/>
              <a:t>抽象与封装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将类的本质行为和它的具体实现分开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外部观点：类的</a:t>
            </a:r>
            <a:r>
              <a:rPr lang="zh-CN" altLang="en-US" dirty="0" smtClean="0">
                <a:solidFill>
                  <a:srgbClr val="0000FF"/>
                </a:solidFill>
              </a:rPr>
              <a:t>对外接口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内部观点：类的</a:t>
            </a:r>
            <a:r>
              <a:rPr lang="zh-CN" altLang="en-US" dirty="0" smtClean="0">
                <a:solidFill>
                  <a:srgbClr val="0000FF"/>
                </a:solidFill>
              </a:rPr>
              <a:t>具体实现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4495800"/>
          <a:ext cx="6781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所有对象均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可访问（的成员变量和方法）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protected: 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本身及其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子类、同一个包可以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未指定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默认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):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只有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类本身及同一个包可以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private: 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只有类本身可以访问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25929" y="610618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外部视角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来观察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358900"/>
            <a:ext cx="6985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访问控制列表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0999" y="2057400"/>
          <a:ext cx="8382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1"/>
                <a:gridCol w="16764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Modifier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Class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Package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Subclass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Universe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protected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439" y="1752600"/>
            <a:ext cx="5691361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关于访问控制的段子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8000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 man and woman are in a computer programming lecture. The man touches the woman's breasts.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"Hey!" she says. "Those are private!"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man says, "But we're in the same class!"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70268" cy="50292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银行账户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BankAccount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768257"/>
            <a:ext cx="68756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BankAccount{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String number;		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帐号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double balance;		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余额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String password;		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密码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BadGuy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139" y="1905000"/>
            <a:ext cx="8295861" cy="356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BadGuy{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BankAccount account = new BankAccount();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account.balance = 1000000;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System.out.println("passwaord is: " +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           account.password);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BankAccount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275576"/>
            <a:ext cx="7086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BankAccount{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String number;		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帐号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double balance;		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余额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String password;		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密码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deposit(double money){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balance += money;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withdraw(double money){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balance -= money;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resetPassword(String pwd){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password = pwd;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00600" y="5486400"/>
            <a:ext cx="2688557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getXXX()</a:t>
            </a: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：查询类</a:t>
            </a:r>
            <a:endParaRPr lang="en-US" altLang="zh-CN" sz="2400" b="1" smtClean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setXXX()</a:t>
            </a: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：修改类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3" name="组合 18"/>
          <p:cNvGrpSpPr/>
          <p:nvPr/>
        </p:nvGrpSpPr>
        <p:grpSpPr>
          <a:xfrm>
            <a:off x="707410" y="1279096"/>
            <a:ext cx="6455390" cy="1921304"/>
            <a:chOff x="707410" y="1279096"/>
            <a:chExt cx="6455390" cy="1921304"/>
          </a:xfrm>
        </p:grpSpPr>
        <p:sp>
          <p:nvSpPr>
            <p:cNvPr id="11" name="TextBox 10"/>
            <p:cNvSpPr txBox="1"/>
            <p:nvPr/>
          </p:nvSpPr>
          <p:spPr>
            <a:xfrm>
              <a:off x="707410" y="190500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物理实体：</a:t>
              </a:r>
              <a:endParaRPr lang="zh-CN" altLang="en-US" sz="3600" dirty="0"/>
            </a:p>
          </p:txBody>
        </p:sp>
        <p:pic>
          <p:nvPicPr>
            <p:cNvPr id="12" name="图片 11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1279096"/>
              <a:ext cx="2971800" cy="1921304"/>
            </a:xfrm>
            <a:prstGeom prst="rect">
              <a:avLst/>
            </a:prstGeom>
          </p:spPr>
        </p:pic>
      </p:grpSp>
      <p:grpSp>
        <p:nvGrpSpPr>
          <p:cNvPr id="5" name="组合 20"/>
          <p:cNvGrpSpPr/>
          <p:nvPr/>
        </p:nvGrpSpPr>
        <p:grpSpPr>
          <a:xfrm>
            <a:off x="707410" y="5385683"/>
            <a:ext cx="8065115" cy="1225330"/>
            <a:chOff x="707410" y="5385683"/>
            <a:chExt cx="8065115" cy="1225330"/>
          </a:xfrm>
        </p:grpSpPr>
        <p:sp>
          <p:nvSpPr>
            <p:cNvPr id="17" name="TextBox 16"/>
            <p:cNvSpPr txBox="1"/>
            <p:nvPr/>
          </p:nvSpPr>
          <p:spPr>
            <a:xfrm>
              <a:off x="707410" y="5525869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软件实体：</a:t>
              </a:r>
              <a:endParaRPr lang="zh-CN" altLang="en-US" sz="3600" dirty="0"/>
            </a:p>
          </p:txBody>
        </p:sp>
        <p:pic>
          <p:nvPicPr>
            <p:cNvPr id="18" name="图片 17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5385683"/>
              <a:ext cx="5419725" cy="1225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" name="组合 24"/>
          <p:cNvGrpSpPr/>
          <p:nvPr/>
        </p:nvGrpSpPr>
        <p:grpSpPr>
          <a:xfrm>
            <a:off x="707410" y="3190875"/>
            <a:ext cx="7213073" cy="2066925"/>
            <a:chOff x="707410" y="3190875"/>
            <a:chExt cx="7213073" cy="2066925"/>
          </a:xfrm>
        </p:grpSpPr>
        <p:sp>
          <p:nvSpPr>
            <p:cNvPr id="13" name="TextBox 12"/>
            <p:cNvSpPr txBox="1"/>
            <p:nvPr/>
          </p:nvSpPr>
          <p:spPr>
            <a:xfrm>
              <a:off x="707410" y="3773269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概念实体：</a:t>
              </a:r>
              <a:endParaRPr lang="zh-CN" alt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419600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latin typeface="宋体" pitchFamily="2" charset="-122"/>
                  <a:ea typeface="宋体" pitchFamily="2" charset="-122"/>
                </a:rPr>
                <a:t>dream</a:t>
              </a:r>
              <a:endParaRPr lang="zh-CN" altLang="en-US" sz="2000" b="1" dirty="0">
                <a:latin typeface="宋体" pitchFamily="2" charset="-122"/>
                <a:ea typeface="宋体" pitchFamily="2" charset="-122"/>
              </a:endParaRPr>
            </a:p>
          </p:txBody>
        </p:sp>
        <p:pic>
          <p:nvPicPr>
            <p:cNvPr id="24" name="图片 23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749" y="3190875"/>
              <a:ext cx="2759451" cy="20669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BadGuy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139" y="1684615"/>
            <a:ext cx="8295861" cy="3877985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BadGuy{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 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BankAccount account = new BankAccount();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account.balance = 1000000;		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System.out.println("passwaord is: " + 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account.password);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308354"/>
            <a:ext cx="7239000" cy="134806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account.deposit(1000000);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pwd = "abc123";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account.resetPassword(pwd);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抽象与封装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4800" y="1305580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访问控制的另一个目的：抽象与封装。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" name="组合 13"/>
          <p:cNvGrpSpPr/>
          <p:nvPr/>
        </p:nvGrpSpPr>
        <p:grpSpPr>
          <a:xfrm>
            <a:off x="76200" y="1981200"/>
            <a:ext cx="7558803" cy="4610100"/>
            <a:chOff x="76200" y="2133600"/>
            <a:chExt cx="7558803" cy="4610100"/>
          </a:xfrm>
        </p:grpSpPr>
        <p:pic>
          <p:nvPicPr>
            <p:cNvPr id="8" name="图片 7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2286000"/>
              <a:ext cx="2979248" cy="1981200"/>
            </a:xfrm>
            <a:prstGeom prst="rect">
              <a:avLst/>
            </a:prstGeom>
          </p:spPr>
        </p:pic>
        <p:pic>
          <p:nvPicPr>
            <p:cNvPr id="7" name="图片 6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2133600"/>
              <a:ext cx="2198793" cy="2133600"/>
            </a:xfrm>
            <a:prstGeom prst="rect">
              <a:avLst/>
            </a:prstGeom>
          </p:spPr>
        </p:pic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2286000"/>
              <a:ext cx="2453403" cy="1981200"/>
            </a:xfrm>
            <a:prstGeom prst="rect">
              <a:avLst/>
            </a:prstGeom>
          </p:spPr>
        </p:pic>
        <p:pic>
          <p:nvPicPr>
            <p:cNvPr id="10" name="图片 9" descr="无标题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4343400"/>
              <a:ext cx="3086100" cy="2400300"/>
            </a:xfrm>
            <a:prstGeom prst="rect">
              <a:avLst/>
            </a:prstGeom>
          </p:spPr>
        </p:pic>
        <p:pic>
          <p:nvPicPr>
            <p:cNvPr id="12" name="图片 11" descr="无标题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8600" y="4343991"/>
              <a:ext cx="3352800" cy="2361609"/>
            </a:xfrm>
            <a:prstGeom prst="rect">
              <a:avLst/>
            </a:prstGeom>
          </p:spPr>
        </p:pic>
      </p:grp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8100" y="2057400"/>
            <a:ext cx="140970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TV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337370"/>
            <a:ext cx="8001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TV{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// private members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，内部实现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// public methods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，对外接口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PowerOn() 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PowerOff() {...} 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changeChannel(int channel){...}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increaseChannel(){...}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decreaseChannel(){...}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increaseVolume(){...}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decreaseVolume(){...}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、方法重载</a:t>
            </a:r>
            <a:r>
              <a:rPr lang="en-US" altLang="zh-CN" smtClean="0"/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overload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6400800" cy="498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安装插座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2286000" cy="2286000"/>
          </a:xfrm>
          <a:prstGeom prst="rect">
            <a:avLst/>
          </a:prstGeom>
        </p:spPr>
      </p:pic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2967" y="1752600"/>
            <a:ext cx="2477233" cy="1752600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114800"/>
            <a:ext cx="3200400" cy="2436853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114800"/>
            <a:ext cx="3048000" cy="2286000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1675" y="1266825"/>
            <a:ext cx="2828925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2008" y="4038600"/>
            <a:ext cx="2120392" cy="2134623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038600"/>
            <a:ext cx="2038350" cy="2047875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676400"/>
            <a:ext cx="2057400" cy="2067687"/>
          </a:xfrm>
          <a:prstGeom prst="rect">
            <a:avLst/>
          </a:prstGeom>
        </p:spPr>
      </p:pic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1600200"/>
            <a:ext cx="2219325" cy="2200275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1600199"/>
            <a:ext cx="2209800" cy="219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133600"/>
            <a:ext cx="43688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其他类型转换为字符串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133600"/>
            <a:ext cx="884889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把一个整数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转换为字符串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 int value, char *string,int radix);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把一个实数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转换为字符串</a:t>
            </a:r>
            <a:endParaRPr lang="en-US" altLang="zh-CN" sz="2400" b="1" smtClean="0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fcvt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(double value, int ndigit,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int *decpt, int *sign);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把一个无符号长整型数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转换为任意进制的字符串</a:t>
            </a:r>
            <a:endParaRPr lang="en-US" altLang="zh-CN" sz="2400" b="1" smtClean="0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ultoa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(unsigned long value, char *string,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int radix);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1305580"/>
            <a:ext cx="4123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+mn-ea"/>
                <a:ea typeface="+mn-ea"/>
              </a:rPr>
              <a:t>C</a:t>
            </a:r>
            <a:r>
              <a:rPr lang="zh-CN" altLang="en-US" sz="3600" b="1" smtClean="0">
                <a:latin typeface="+mn-ea"/>
                <a:ea typeface="+mn-ea"/>
              </a:rPr>
              <a:t>语言的实现方法：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语言的实现方法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908346"/>
            <a:ext cx="8730275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(boolean b)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boolean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b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(char c)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char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c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(char[] data)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char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数组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data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(double d)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double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(float f)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float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f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(int i)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int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i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(long l)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long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l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小狗阿黄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493151"/>
            <a:ext cx="80010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Dog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bark()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汪汪汪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bark(boolean injured)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if(injured)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呜咽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...");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对象的属性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2800" dirty="0" smtClean="0"/>
              <a:t>对象的属性：对象所具有的一些特征称为属性，以一个人为例，其姓名、性别、年龄、肤色、居住地等可以作为他的属性。这些属性会有其对应的值</a:t>
            </a:r>
            <a:endParaRPr lang="en-US" altLang="zh-CN" sz="2800" dirty="0" smtClean="0"/>
          </a:p>
          <a:p>
            <a:r>
              <a:rPr lang="zh-CN" altLang="en-US" sz="2800" dirty="0" smtClean="0"/>
              <a:t>对象的状态：一个对象的状态包括该对象的所有属性及每个属性的值</a:t>
            </a:r>
            <a:endParaRPr lang="en-US" altLang="zh-CN" sz="2800" dirty="0" smtClean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38800" y="3779520"/>
          <a:ext cx="32004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2000" b="1" dirty="0">
                        <a:solidFill>
                          <a:srgbClr val="99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值</a:t>
                      </a:r>
                      <a:endParaRPr lang="zh-CN" altLang="en-US" sz="2000" b="1" dirty="0">
                        <a:solidFill>
                          <a:srgbClr val="99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性别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男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肤色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白色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居住地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青青草原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羊村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食物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小狗阿黄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9489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bark(int mood){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if(mood == 0) 		// normal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汪汪汪！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else if(mood == 1)	//happy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旺！旺旺！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else if(mood == 2) 	//sad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呜－呜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static void main(String[] args){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Dog ahuang = new Dog();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ahuang.bark();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ahuang.bark(true);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ahuang.bark(1);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成员方法重名，但参数个数不同，或者参数的类型不同，或者顺序不同</a:t>
            </a:r>
            <a:endParaRPr lang="en-US" altLang="zh-CN" sz="3200" smtClean="0"/>
          </a:p>
          <a:p>
            <a:r>
              <a:rPr lang="zh-CN" altLang="en-US" sz="3200" smtClean="0"/>
              <a:t>情形</a:t>
            </a:r>
            <a:r>
              <a:rPr lang="en-US" altLang="zh-CN" sz="3200" smtClean="0"/>
              <a:t>1</a:t>
            </a:r>
            <a:r>
              <a:rPr lang="zh-CN" altLang="en-US" sz="3200" smtClean="0"/>
              <a:t>：参数个数不同</a:t>
            </a:r>
            <a:endParaRPr lang="en-US" altLang="zh-CN" sz="320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3200400"/>
            <a:ext cx="86106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Calculation{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sum(int a,int b) {System.out.println(a+b);}  </a:t>
            </a:r>
          </a:p>
          <a:p>
            <a:pPr eaLnBrk="1" hangingPunct="1"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void sum(int a,int b,int c){System.out.println(a+b+c);}  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Calculation obj = new Calculation();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obj.sum(10, 10, 10);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obj.sum(20,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情形</a:t>
            </a:r>
            <a:r>
              <a:rPr lang="en-US" altLang="zh-CN" sz="3200" smtClean="0"/>
              <a:t>2</a:t>
            </a:r>
            <a:r>
              <a:rPr lang="zh-CN" altLang="en-US" sz="3200" smtClean="0"/>
              <a:t>：参数的数据类型不同</a:t>
            </a:r>
            <a:endParaRPr lang="en-US" altLang="zh-CN" sz="320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800" y="2572702"/>
            <a:ext cx="86106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Calculation2{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sum(int a,int b) {System.out.println(a+b);}  </a:t>
            </a:r>
          </a:p>
          <a:p>
            <a:pPr eaLnBrk="1" hangingPunct="1"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void sum(double a, double b){System.out.println(a+b);}</a:t>
            </a: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Calculation2 obj = new Calculation2();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obj.sum(10.5, 10.5);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obj.sum(20,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情形</a:t>
            </a:r>
            <a:r>
              <a:rPr lang="en-US" altLang="zh-CN" sz="3200" smtClean="0"/>
              <a:t>3</a:t>
            </a:r>
            <a:r>
              <a:rPr lang="zh-CN" altLang="en-US" sz="3200" smtClean="0"/>
              <a:t>：参数的数据类型的顺序不同</a:t>
            </a:r>
            <a:endParaRPr lang="en-US" altLang="zh-CN" sz="320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2572702"/>
            <a:ext cx="86868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Calculation3{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sum(int a, double b){System.out.println(a+b);}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sum(double b, int a){System.out.println(a+b);}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Calculation3 obj = new Calculation3();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obj.sum(10, 10.5);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obj.sum(20.5,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若参数个数相同、各个参数的数据类型和顺序也相同，但变量名不同？</a:t>
            </a:r>
            <a:endParaRPr lang="en-US" altLang="zh-CN" sz="3200" smtClean="0"/>
          </a:p>
        </p:txBody>
      </p:sp>
      <p:sp>
        <p:nvSpPr>
          <p:cNvPr id="8" name="TextBox 7"/>
          <p:cNvSpPr txBox="1"/>
          <p:nvPr/>
        </p:nvSpPr>
        <p:spPr>
          <a:xfrm>
            <a:off x="914400" y="2667000"/>
            <a:ext cx="610936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int move(String snake);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int move(String turtle)</a:t>
            </a:r>
            <a:r>
              <a:rPr lang="en-US" altLang="zh-CN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33600" y="4114800"/>
            <a:ext cx="4337295" cy="2278651"/>
            <a:chOff x="2133600" y="4114800"/>
            <a:chExt cx="4337295" cy="2278651"/>
          </a:xfrm>
        </p:grpSpPr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4114800"/>
              <a:ext cx="1753492" cy="2278651"/>
            </a:xfrm>
            <a:prstGeom prst="rect">
              <a:avLst/>
            </a:prstGeom>
          </p:spPr>
        </p:pic>
        <p:pic>
          <p:nvPicPr>
            <p:cNvPr id="10" name="图片 9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276" y="4191000"/>
              <a:ext cx="1594619" cy="2133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构造函数的重载</a:t>
            </a:r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1219200"/>
            <a:ext cx="8305800" cy="5447645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public final class String{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String(String original);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String(char value[]);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String(char value[], int </a:t>
            </a:r>
            <a:b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            offset, int count);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String(int[] codePoints, </a:t>
            </a:r>
            <a:b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         int offset, int count);</a:t>
            </a:r>
          </a:p>
          <a:p>
            <a:pPr eaLnBrk="1" hangingPunct="1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public String(byte ascii[], int hibyte);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、存储管理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8200" y="1905000"/>
            <a:ext cx="7600157" cy="2095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思考：</a:t>
            </a:r>
            <a:endParaRPr lang="en-US" altLang="zh-CN" sz="36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当一个</a:t>
            </a:r>
            <a:r>
              <a:rPr lang="en-US" altLang="zh-CN" sz="36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程序在运行时，其数据是</a:t>
            </a:r>
            <a:endParaRPr lang="en-US" altLang="zh-CN" sz="36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存放在哪儿？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4590871"/>
            <a:ext cx="66688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寄存器、  栈、  堆、静态数据区</a:t>
            </a:r>
            <a:endParaRPr lang="en-US" altLang="zh-CN" sz="3600" b="1" dirty="0" smtClean="0">
              <a:solidFill>
                <a:srgbClr val="FF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stack   heap</a:t>
            </a:r>
            <a:endParaRPr lang="zh-CN" altLang="en-US" sz="3600" b="1" dirty="0">
              <a:solidFill>
                <a:srgbClr val="FF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内存分布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  <p:graphicFrame>
        <p:nvGraphicFramePr>
          <p:cNvPr id="31" name="Group 60"/>
          <p:cNvGraphicFramePr>
            <a:graphicFrameLocks noGrp="1"/>
          </p:cNvGraphicFramePr>
          <p:nvPr/>
        </p:nvGraphicFramePr>
        <p:xfrm>
          <a:off x="2133600" y="1371600"/>
          <a:ext cx="2068512" cy="5047256"/>
        </p:xfrm>
        <a:graphic>
          <a:graphicData uri="http://schemas.openxmlformats.org/drawingml/2006/table">
            <a:tbl>
              <a:tblPr/>
              <a:tblGrid>
                <a:gridCol w="2068512"/>
              </a:tblGrid>
              <a:tr h="551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栈帧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栈帧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静态变量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代码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4195763" y="4686299"/>
            <a:ext cx="2440482" cy="987301"/>
            <a:chOff x="4195763" y="4686299"/>
            <a:chExt cx="2440482" cy="987301"/>
          </a:xfrm>
        </p:grpSpPr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4214813" y="46944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4195763" y="56736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392613" y="4686299"/>
              <a:ext cx="0" cy="97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648200" y="4876800"/>
              <a:ext cx="19880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ea typeface="宋体" charset="-122"/>
                </a:rPr>
                <a:t>静态数据区</a:t>
              </a: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8" name="Line 28"/>
          <p:cNvSpPr>
            <a:spLocks noChangeShapeType="1"/>
          </p:cNvSpPr>
          <p:nvPr/>
        </p:nvSpPr>
        <p:spPr bwMode="auto">
          <a:xfrm rot="10800000" flipV="1">
            <a:off x="3124200" y="26574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4402138" y="3344863"/>
            <a:ext cx="2590981" cy="1332000"/>
            <a:chOff x="4402138" y="3344863"/>
            <a:chExt cx="2590981" cy="1332000"/>
          </a:xfrm>
        </p:grpSpPr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4402138" y="3344863"/>
              <a:ext cx="0" cy="133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4502150" y="3733800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ea typeface="宋体" charset="-122"/>
                </a:rPr>
                <a:t>堆</a:t>
              </a:r>
              <a:endParaRPr kumimoji="1" lang="zh-CN" altLang="en-US" sz="2800" b="1">
                <a:ea typeface="宋体" charset="-122"/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5365750" y="3733800"/>
              <a:ext cx="16273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ea typeface="宋体" charset="-122"/>
                </a:rPr>
                <a:t>动态分配</a:t>
              </a: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91000" y="1368000"/>
            <a:ext cx="2811644" cy="1973688"/>
            <a:chOff x="4191000" y="1368000"/>
            <a:chExt cx="2811644" cy="1973688"/>
          </a:xfrm>
        </p:grpSpPr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4224338" y="3341688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4191000" y="13680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4397375" y="1378800"/>
              <a:ext cx="0" cy="192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4511675" y="2133600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rgbClr val="0000FF"/>
                  </a:solidFill>
                  <a:ea typeface="宋体" charset="-122"/>
                </a:rPr>
                <a:t>栈</a:t>
              </a:r>
              <a:endParaRPr kumimoji="1" lang="zh-CN" altLang="en-US" sz="2800" b="1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5375275" y="2133600"/>
              <a:ext cx="16273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ea typeface="宋体" charset="-122"/>
                </a:rPr>
                <a:t>自动分配</a:t>
              </a: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函数调用时的栈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73137" y="854075"/>
            <a:ext cx="7866063" cy="4462760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None/>
            </a:pPr>
            <a:endParaRPr kumimoji="1" lang="en-US" altLang="zh-CN" sz="2000" b="1">
              <a:solidFill>
                <a:srgbClr val="2B166E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void main ( )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int  number;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请输入一个整数：</a:t>
            </a:r>
            <a:r>
              <a:rPr kumimoji="1" lang="zh-CN" altLang="en-US" sz="2000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scanf(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&amp;number);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该数的两倍是：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</a:t>
            </a:r>
            <a:r>
              <a:rPr kumimoji="1" lang="en-US" altLang="zh-CN" sz="2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Times2(number)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int  Times2(int  value)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return(2 * value);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66737" y="2892425"/>
            <a:ext cx="1408113" cy="0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52550" y="4554538"/>
            <a:ext cx="3292475" cy="2112962"/>
            <a:chOff x="605" y="2610"/>
            <a:chExt cx="2074" cy="1331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13" y="2953"/>
              <a:ext cx="1966" cy="9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5" y="2610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rgbClr val="0000FF"/>
                  </a:solidFill>
                  <a:ea typeface="宋体" charset="-122"/>
                </a:rPr>
                <a:t>main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940" y="3002"/>
              <a:ext cx="106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rgbClr val="2B166E"/>
                  </a:solidFill>
                  <a:ea typeface="宋体" charset="-122"/>
                </a:rPr>
                <a:t>number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024" y="3367"/>
              <a:ext cx="646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endParaRPr lang="en-US" altLang="zh-CN" sz="3200" b="1">
                <a:solidFill>
                  <a:srgbClr val="2B166E"/>
                </a:solidFill>
                <a:ea typeface="宋体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024" y="3367"/>
              <a:ext cx="646" cy="0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024" y="3731"/>
              <a:ext cx="646" cy="0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024" y="3367"/>
              <a:ext cx="0" cy="364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70" y="3367"/>
              <a:ext cx="0" cy="364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344737" y="5746750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2B166E"/>
                </a:solidFill>
                <a:ea typeface="宋体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函数调用时的栈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025" y="823913"/>
            <a:ext cx="7866063" cy="3544887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void main ( 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int  number; 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请输入一个整数：</a:t>
            </a:r>
            <a:r>
              <a:rPr kumimoji="1" lang="zh-CN" altLang="en-US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scanf(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&amp;number);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该数的两倍是：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Times2(number));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int  Times2(int  value)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return(2 * value);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174625" y="2697163"/>
            <a:ext cx="1408113" cy="0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131888" y="4687888"/>
            <a:ext cx="3121025" cy="15684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960438" y="4143375"/>
            <a:ext cx="1141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main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492250" y="4765675"/>
            <a:ext cx="1688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number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25600" y="53451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2B166E"/>
                </a:solidFill>
                <a:ea typeface="宋体" charset="-122"/>
              </a:rPr>
              <a:t>3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1625600" y="53451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1625600" y="59229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1625600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651125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613150" y="5048250"/>
            <a:ext cx="3121025" cy="1568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441700" y="4498975"/>
            <a:ext cx="15894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Times2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3973513" y="5121275"/>
            <a:ext cx="1231427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value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4106863" y="57007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280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4106863" y="57007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4106863" y="62785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4106863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132388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4979988" y="3889375"/>
            <a:ext cx="404142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  <a:t>Times2</a:t>
            </a: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也得到一个栈帧</a:t>
            </a:r>
            <a: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  <a:t>,</a:t>
            </a:r>
            <a:b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它的参数看成局部变量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对象的行为与操作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3200" dirty="0" smtClean="0"/>
              <a:t>对象的行为：对象不是孤立存在的，一个对象可以作用于其他对象，也可被其他对象所作用，从而导致状态的变化。</a:t>
            </a:r>
            <a:endParaRPr lang="en-US" altLang="zh-CN" sz="3200" dirty="0" smtClean="0"/>
          </a:p>
          <a:p>
            <a:r>
              <a:rPr lang="zh-CN" altLang="en-US" sz="3200" dirty="0" smtClean="0"/>
              <a:t>对象的操作：一个对象（类）对外提供的服务。</a:t>
            </a:r>
            <a:endParaRPr lang="en-US" altLang="zh-CN" sz="3200" dirty="0" smtClean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91200" y="4114800"/>
          <a:ext cx="2819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Study()</a:t>
                      </a:r>
                    </a:p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Run()</a:t>
                      </a:r>
                    </a:p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Play_tricks_on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函数调用时的栈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025" y="823913"/>
            <a:ext cx="7866063" cy="3544887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void main ( 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int  number; 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请输入一个整数：</a:t>
            </a:r>
            <a:r>
              <a:rPr kumimoji="1" lang="zh-CN" altLang="en-US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scanf(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&amp;number);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该数的两倍是：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Times2(number));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int  Times2(int  value)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return(2 * value);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131888" y="4687888"/>
            <a:ext cx="3121025" cy="15684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960438" y="4143375"/>
            <a:ext cx="1141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main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492250" y="4765675"/>
            <a:ext cx="1688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number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25600" y="53451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2B166E"/>
                </a:solidFill>
                <a:ea typeface="宋体" charset="-122"/>
              </a:rPr>
              <a:t>3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1625600" y="53451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1625600" y="59229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1625600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651125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613150" y="5048250"/>
            <a:ext cx="3121025" cy="1568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441700" y="4498975"/>
            <a:ext cx="15894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Times2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3973513" y="5121275"/>
            <a:ext cx="1231427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value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4106863" y="57007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280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4106863" y="57007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4106863" y="62785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4106863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132388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46038" y="3352800"/>
            <a:ext cx="622300" cy="0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rot="21300000">
            <a:off x="2393950" y="5491211"/>
            <a:ext cx="1887538" cy="65405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391025" y="5715000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990000"/>
                </a:solidFill>
                <a:ea typeface="宋体" charset="-122"/>
              </a:rPr>
              <a:t>3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5005388" y="4181475"/>
            <a:ext cx="39901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“值传递”</a:t>
            </a:r>
            <a: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  <a:t>, </a:t>
            </a: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把实参的值</a:t>
            </a:r>
            <a:b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传给形参。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623888" y="1201529"/>
            <a:ext cx="5622925" cy="5504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swap(int  x,   int  y)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  temp;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temp  =  x;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x  =  y;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y  =  temp;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main( )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  <a:b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  a,  b;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a  =  4;      b  =  7;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swap(a,   b);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printf("%d,  %d\n",   a,   b);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475413" y="2509838"/>
            <a:ext cx="22240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输出结果：</a:t>
            </a: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3200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6543675" y="3197225"/>
            <a:ext cx="10070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kumimoji="1" lang="zh-CN" altLang="en-US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 </a:t>
            </a:r>
            <a:r>
              <a:rPr lang="en-US" altLang="zh-CN" smtClean="0"/>
              <a:t>(Heap 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92</a:t>
            </a:fld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1188" y="1295400"/>
            <a:ext cx="80010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内存中的一块空间，用于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动态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分配；</a:t>
            </a:r>
            <a:endParaRPr lang="en-US" altLang="zh-CN" sz="3200" b="1">
              <a:solidFill>
                <a:srgbClr val="003366"/>
              </a:solidFill>
              <a:ea typeface="楷体_GB2312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在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C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语言中，通过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malloc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来申请动态内存空间，通过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free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来释放；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使用不当可能导致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内存泄漏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38200" y="4001631"/>
            <a:ext cx="7866063" cy="2591479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char *p;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    p = malloc(1024*1024); </a:t>
            </a:r>
            <a:endParaRPr kumimoji="1" lang="en-US" altLang="zh-CN" sz="2800" b="1">
              <a:solidFill>
                <a:srgbClr val="2B166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if(p == NULL) break;</a:t>
            </a:r>
            <a:endParaRPr kumimoji="1" lang="en-US" altLang="zh-CN" sz="2800" b="1">
              <a:solidFill>
                <a:srgbClr val="2B166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1" lang="en-US" altLang="zh-CN" sz="2800" b="1">
              <a:solidFill>
                <a:srgbClr val="2B16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分析数据存储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534400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myCount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l-PL" altLang="zh-CN" sz="24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static int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ourCount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void increment(){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myCount ++;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ourCount ++;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counter1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new Counter();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counter2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new Counter();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counter2.increment();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486400" y="5105400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内存泄露？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存储管理小结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3200" smtClean="0"/>
              <a:t>形参和局部变量（包括引用类型和基本数据类型）存放在栈中，系统自动分配和释放</a:t>
            </a:r>
            <a:endParaRPr lang="en-US" altLang="zh-CN" sz="3200" smtClean="0"/>
          </a:p>
          <a:p>
            <a:pPr>
              <a:spcBef>
                <a:spcPts val="1200"/>
              </a:spcBef>
            </a:pPr>
            <a:r>
              <a:rPr lang="zh-CN" altLang="en-US" sz="3200" smtClean="0"/>
              <a:t>所有的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/>
              <a:t>对象（即</a:t>
            </a:r>
            <a:r>
              <a:rPr lang="en-US" altLang="zh-CN" sz="3200" smtClean="0"/>
              <a:t>new</a:t>
            </a:r>
            <a:r>
              <a:rPr lang="zh-CN" altLang="en-US" sz="3200" smtClean="0"/>
              <a:t>创建的对象）都存放在堆中，用户申请，运行时创建，系统自动释放</a:t>
            </a:r>
            <a:endParaRPr lang="en-US" altLang="zh-CN" sz="3200" smtClean="0"/>
          </a:p>
          <a:p>
            <a:pPr>
              <a:spcBef>
                <a:spcPts val="12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3200" smtClean="0"/>
              <a:t>类变量存放在静态数据区</a:t>
            </a:r>
            <a:endParaRPr lang="en-US" altLang="zh-CN" sz="3200" smtClean="0"/>
          </a:p>
          <a:p>
            <a:pPr>
              <a:spcBef>
                <a:spcPts val="12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/>
              <a:t>有一个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gc(garbage collector)</a:t>
            </a:r>
            <a:r>
              <a:rPr lang="zh-CN" altLang="en-US" sz="3200" smtClean="0"/>
              <a:t>，对于所有失联的对象，回收其空间。</a:t>
            </a:r>
            <a:endParaRPr lang="en-US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‘this’</a:t>
            </a:r>
            <a:r>
              <a:rPr lang="zh-CN" altLang="en-US" smtClean="0"/>
              <a:t>关键词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447800"/>
            <a:ext cx="6781800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class Banana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void f(int i)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/*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... */ 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Banana a = new Banana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Banana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 = new Banana();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a.f(1);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b.f(2);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0" y="5267980"/>
            <a:ext cx="4633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函数知道谁在调用自己吗？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‘this’</a:t>
            </a:r>
            <a:r>
              <a:rPr lang="zh-CN" altLang="en-US" smtClean="0"/>
              <a:t>关键词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380899"/>
            <a:ext cx="7543800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编译器会偷偷塞进一个参数！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Banana.f(a, 1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Banana.f(b, 2);</a:t>
            </a:r>
          </a:p>
          <a:p>
            <a:pPr>
              <a:buNone/>
            </a:pP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在此情形下，在成员方法内部，若想得到当前对象的引用，可以使用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（当前对象）。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951744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Banana 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price;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void setPrice(int val)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.price = val;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访问控制与方法重载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继承和多态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、什么是包</a:t>
            </a:r>
            <a:endParaRPr lang="zh-CN" altLang="en-US" dirty="0"/>
          </a:p>
        </p:txBody>
      </p:sp>
      <p:pic>
        <p:nvPicPr>
          <p:cNvPr id="18" name="图片 1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31831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(Packages)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736" y="1828800"/>
            <a:ext cx="73060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用包（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Package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）将类组织起来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每个类属于一个包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同一个包中的类服务于同一个用途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包即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，包中可以有包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若要使用其他包中的类，需要指定该类所在的包信息，并用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import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引入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33578</TotalTime>
  <Words>5432</Words>
  <Application>Microsoft Office PowerPoint</Application>
  <PresentationFormat>全屏显示(4:3)</PresentationFormat>
  <Paragraphs>1321</Paragraphs>
  <Slides>122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  <vt:variant>
        <vt:lpstr>自定义放映</vt:lpstr>
      </vt:variant>
      <vt:variant>
        <vt:i4>1</vt:i4>
      </vt:variant>
    </vt:vector>
  </HeadingPairs>
  <TitlesOfParts>
    <vt:vector size="124" baseType="lpstr">
      <vt:lpstr>默认设计模板</vt:lpstr>
      <vt:lpstr>第3章 Java面向 对象编程</vt:lpstr>
      <vt:lpstr>教学内容</vt:lpstr>
      <vt:lpstr>  一个段子 </vt:lpstr>
      <vt:lpstr>软件系统是什么？</vt:lpstr>
      <vt:lpstr>1、对象（Object）</vt:lpstr>
      <vt:lpstr>状态、行为和标识</vt:lpstr>
      <vt:lpstr>对象</vt:lpstr>
      <vt:lpstr>对象的属性</vt:lpstr>
      <vt:lpstr>对象的行为与操作</vt:lpstr>
      <vt:lpstr>对象太多了怎么办？</vt:lpstr>
      <vt:lpstr>2、类（class）</vt:lpstr>
      <vt:lpstr>类与对象</vt:lpstr>
      <vt:lpstr>3、类的定义</vt:lpstr>
      <vt:lpstr>类的描述</vt:lpstr>
      <vt:lpstr>Baby类的定义</vt:lpstr>
      <vt:lpstr>成员变量</vt:lpstr>
      <vt:lpstr>类的定义与对象的定义</vt:lpstr>
      <vt:lpstr>PowerPoint 演示文稿</vt:lpstr>
      <vt:lpstr>成员变量的初始化</vt:lpstr>
      <vt:lpstr>构造函数（Constructors）</vt:lpstr>
      <vt:lpstr>构造函数</vt:lpstr>
      <vt:lpstr>构造函数的执行过程</vt:lpstr>
      <vt:lpstr>构造函数的执行过程</vt:lpstr>
      <vt:lpstr>Baby类的构造函数</vt:lpstr>
      <vt:lpstr>调用带参数的构造函数</vt:lpstr>
      <vt:lpstr>成员方法（函数）</vt:lpstr>
      <vt:lpstr>成员方法(2)</vt:lpstr>
      <vt:lpstr>Baby类</vt:lpstr>
      <vt:lpstr>4、类的使用</vt:lpstr>
      <vt:lpstr>访问成员变量</vt:lpstr>
      <vt:lpstr>调用成员方法</vt:lpstr>
      <vt:lpstr>类的定义与使用</vt:lpstr>
      <vt:lpstr>访问成员变量和方法</vt:lpstr>
      <vt:lpstr>另一个问题</vt:lpstr>
      <vt:lpstr>类的定义</vt:lpstr>
      <vt:lpstr>5、成员方法（函数）</vt:lpstr>
      <vt:lpstr>成员函数定义举例</vt:lpstr>
      <vt:lpstr>实参与形参</vt:lpstr>
      <vt:lpstr>实参与形参举例</vt:lpstr>
      <vt:lpstr>变量的作用范围</vt:lpstr>
      <vt:lpstr>6、引用类型</vt:lpstr>
      <vt:lpstr>结构体的存储</vt:lpstr>
      <vt:lpstr>对象的存储</vt:lpstr>
      <vt:lpstr>引用不等于对象</vt:lpstr>
      <vt:lpstr>引用与对象</vt:lpstr>
      <vt:lpstr>引用与对象(2)</vt:lpstr>
      <vt:lpstr>引用与对象(3)</vt:lpstr>
      <vt:lpstr>引用作为函数参数</vt:lpstr>
      <vt:lpstr>引用作为函数参数(2)</vt:lpstr>
      <vt:lpstr>7、静态类型（static）</vt:lpstr>
      <vt:lpstr>static变量</vt:lpstr>
      <vt:lpstr>static示例</vt:lpstr>
      <vt:lpstr>static示例(2)</vt:lpstr>
      <vt:lpstr>修改为static类型后</vt:lpstr>
      <vt:lpstr>另一个例子</vt:lpstr>
      <vt:lpstr>另一个例子(2)</vt:lpstr>
      <vt:lpstr>static方法</vt:lpstr>
      <vt:lpstr>main</vt:lpstr>
      <vt:lpstr>教学内容</vt:lpstr>
      <vt:lpstr>1、访问控制</vt:lpstr>
      <vt:lpstr>类的接口与实现</vt:lpstr>
      <vt:lpstr>抽象</vt:lpstr>
      <vt:lpstr>访问控制列表</vt:lpstr>
      <vt:lpstr>PowerPoint 演示文稿</vt:lpstr>
      <vt:lpstr>  关于访问控制的段子 </vt:lpstr>
      <vt:lpstr>银行账户</vt:lpstr>
      <vt:lpstr>BankAccount类</vt:lpstr>
      <vt:lpstr>BadGuy类</vt:lpstr>
      <vt:lpstr>BankAccount类</vt:lpstr>
      <vt:lpstr>BadGuy类</vt:lpstr>
      <vt:lpstr>抽象与封装</vt:lpstr>
      <vt:lpstr>TV类</vt:lpstr>
      <vt:lpstr>2、方法重载(overload)</vt:lpstr>
      <vt:lpstr>安装插座</vt:lpstr>
      <vt:lpstr>解决方案？</vt:lpstr>
      <vt:lpstr>解决方案！</vt:lpstr>
      <vt:lpstr>其他类型转换为字符串</vt:lpstr>
      <vt:lpstr>Java语言的实现方法</vt:lpstr>
      <vt:lpstr>小狗阿黄</vt:lpstr>
      <vt:lpstr>小狗阿黄(2)</vt:lpstr>
      <vt:lpstr>重载的条件(1)</vt:lpstr>
      <vt:lpstr>重载的条件(2)</vt:lpstr>
      <vt:lpstr>重载的条件(3)</vt:lpstr>
      <vt:lpstr>重载的条件(4)</vt:lpstr>
      <vt:lpstr>构造函数的重载</vt:lpstr>
      <vt:lpstr>3、存储管理</vt:lpstr>
      <vt:lpstr>内存分布</vt:lpstr>
      <vt:lpstr>函数调用时的栈</vt:lpstr>
      <vt:lpstr>函数调用时的栈</vt:lpstr>
      <vt:lpstr>函数调用时的栈</vt:lpstr>
      <vt:lpstr>举例</vt:lpstr>
      <vt:lpstr>堆 (Heap )</vt:lpstr>
      <vt:lpstr>分析数据存储</vt:lpstr>
      <vt:lpstr>存储管理小结</vt:lpstr>
      <vt:lpstr>‘this’关键词</vt:lpstr>
      <vt:lpstr>‘this’关键词</vt:lpstr>
      <vt:lpstr>教学内容</vt:lpstr>
      <vt:lpstr>1、什么是包</vt:lpstr>
      <vt:lpstr>包(Packages)</vt:lpstr>
      <vt:lpstr>包的表示方法</vt:lpstr>
      <vt:lpstr>2、使用系统包</vt:lpstr>
      <vt:lpstr>系统包</vt:lpstr>
      <vt:lpstr>3、自定义包</vt:lpstr>
      <vt:lpstr>源文件目录</vt:lpstr>
      <vt:lpstr>package和import</vt:lpstr>
      <vt:lpstr>4、常用的一些类</vt:lpstr>
      <vt:lpstr>Dumpling类</vt:lpstr>
      <vt:lpstr>简单数据类型的封装类</vt:lpstr>
      <vt:lpstr>toString()的用法</vt:lpstr>
      <vt:lpstr>数学类Math</vt:lpstr>
      <vt:lpstr>Math类的用法</vt:lpstr>
      <vt:lpstr>String类</vt:lpstr>
      <vt:lpstr>字符串拼接</vt:lpstr>
      <vt:lpstr>字符串存储</vt:lpstr>
      <vt:lpstr>String类的一些方法</vt:lpstr>
      <vt:lpstr>String类方法举例</vt:lpstr>
      <vt:lpstr>修改字符串</vt:lpstr>
      <vt:lpstr>输入数据</vt:lpstr>
      <vt:lpstr>示例</vt:lpstr>
      <vt:lpstr>输入数据(2)</vt:lpstr>
      <vt:lpstr>Scanner示例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2549</cp:revision>
  <cp:lastPrinted>1601-01-01T00:00:00Z</cp:lastPrinted>
  <dcterms:created xsi:type="dcterms:W3CDTF">1601-01-01T00:00:00Z</dcterms:created>
  <dcterms:modified xsi:type="dcterms:W3CDTF">2017-10-11T14:25:06Z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