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9"/>
  </p:notesMasterIdLst>
  <p:handoutMasterIdLst>
    <p:handoutMasterId r:id="rId180"/>
  </p:handoutMasterIdLst>
  <p:sldIdLst>
    <p:sldId id="325" r:id="rId2"/>
    <p:sldId id="729" r:id="rId3"/>
    <p:sldId id="438" r:id="rId4"/>
    <p:sldId id="552" r:id="rId5"/>
    <p:sldId id="442" r:id="rId6"/>
    <p:sldId id="465" r:id="rId7"/>
    <p:sldId id="725" r:id="rId8"/>
    <p:sldId id="443" r:id="rId9"/>
    <p:sldId id="457" r:id="rId10"/>
    <p:sldId id="553" r:id="rId11"/>
    <p:sldId id="444" r:id="rId12"/>
    <p:sldId id="459" r:id="rId13"/>
    <p:sldId id="554" r:id="rId14"/>
    <p:sldId id="462" r:id="rId15"/>
    <p:sldId id="555" r:id="rId16"/>
    <p:sldId id="557" r:id="rId17"/>
    <p:sldId id="695" r:id="rId18"/>
    <p:sldId id="697" r:id="rId19"/>
    <p:sldId id="559" r:id="rId20"/>
    <p:sldId id="558" r:id="rId21"/>
    <p:sldId id="560" r:id="rId22"/>
    <p:sldId id="698" r:id="rId23"/>
    <p:sldId id="696" r:id="rId24"/>
    <p:sldId id="561" r:id="rId25"/>
    <p:sldId id="699" r:id="rId26"/>
    <p:sldId id="562" r:id="rId27"/>
    <p:sldId id="563" r:id="rId28"/>
    <p:sldId id="564" r:id="rId29"/>
    <p:sldId id="565" r:id="rId30"/>
    <p:sldId id="566" r:id="rId31"/>
    <p:sldId id="567" r:id="rId32"/>
    <p:sldId id="700" r:id="rId33"/>
    <p:sldId id="701" r:id="rId34"/>
    <p:sldId id="702" r:id="rId35"/>
    <p:sldId id="703" r:id="rId36"/>
    <p:sldId id="568" r:id="rId37"/>
    <p:sldId id="583" r:id="rId38"/>
    <p:sldId id="584" r:id="rId39"/>
    <p:sldId id="585" r:id="rId40"/>
    <p:sldId id="586" r:id="rId41"/>
    <p:sldId id="582" r:id="rId42"/>
    <p:sldId id="569" r:id="rId43"/>
    <p:sldId id="570" r:id="rId44"/>
    <p:sldId id="571" r:id="rId45"/>
    <p:sldId id="634" r:id="rId46"/>
    <p:sldId id="572" r:id="rId47"/>
    <p:sldId id="573" r:id="rId48"/>
    <p:sldId id="587" r:id="rId49"/>
    <p:sldId id="704" r:id="rId50"/>
    <p:sldId id="574" r:id="rId51"/>
    <p:sldId id="575" r:id="rId52"/>
    <p:sldId id="576" r:id="rId53"/>
    <p:sldId id="577" r:id="rId54"/>
    <p:sldId id="578" r:id="rId55"/>
    <p:sldId id="579" r:id="rId56"/>
    <p:sldId id="590" r:id="rId57"/>
    <p:sldId id="589" r:id="rId58"/>
    <p:sldId id="580" r:id="rId59"/>
    <p:sldId id="730" r:id="rId60"/>
    <p:sldId id="464" r:id="rId61"/>
    <p:sldId id="591" r:id="rId62"/>
    <p:sldId id="726" r:id="rId63"/>
    <p:sldId id="595" r:id="rId64"/>
    <p:sldId id="592" r:id="rId65"/>
    <p:sldId id="733" r:id="rId66"/>
    <p:sldId id="599" r:id="rId67"/>
    <p:sldId id="593" r:id="rId68"/>
    <p:sldId id="596" r:id="rId69"/>
    <p:sldId id="597" r:id="rId70"/>
    <p:sldId id="598" r:id="rId71"/>
    <p:sldId id="601" r:id="rId72"/>
    <p:sldId id="602" r:id="rId73"/>
    <p:sldId id="600" r:id="rId74"/>
    <p:sldId id="607" r:id="rId75"/>
    <p:sldId id="603" r:id="rId76"/>
    <p:sldId id="604" r:id="rId77"/>
    <p:sldId id="605" r:id="rId78"/>
    <p:sldId id="606" r:id="rId79"/>
    <p:sldId id="608" r:id="rId80"/>
    <p:sldId id="609" r:id="rId81"/>
    <p:sldId id="666" r:id="rId82"/>
    <p:sldId id="707" r:id="rId83"/>
    <p:sldId id="708" r:id="rId84"/>
    <p:sldId id="706" r:id="rId85"/>
    <p:sldId id="705" r:id="rId86"/>
    <p:sldId id="635" r:id="rId87"/>
    <p:sldId id="636" r:id="rId88"/>
    <p:sldId id="639" r:id="rId89"/>
    <p:sldId id="640" r:id="rId90"/>
    <p:sldId id="727" r:id="rId91"/>
    <p:sldId id="728" r:id="rId92"/>
    <p:sldId id="641" r:id="rId93"/>
    <p:sldId id="642" r:id="rId94"/>
    <p:sldId id="643" r:id="rId95"/>
    <p:sldId id="671" r:id="rId96"/>
    <p:sldId id="672" r:id="rId97"/>
    <p:sldId id="731" r:id="rId98"/>
    <p:sldId id="711" r:id="rId99"/>
    <p:sldId id="712" r:id="rId100"/>
    <p:sldId id="467" r:id="rId101"/>
    <p:sldId id="619" r:id="rId102"/>
    <p:sldId id="620" r:id="rId103"/>
    <p:sldId id="621" r:id="rId104"/>
    <p:sldId id="622" r:id="rId105"/>
    <p:sldId id="623" r:id="rId106"/>
    <p:sldId id="654" r:id="rId107"/>
    <p:sldId id="624" r:id="rId108"/>
    <p:sldId id="625" r:id="rId109"/>
    <p:sldId id="626" r:id="rId110"/>
    <p:sldId id="628" r:id="rId111"/>
    <p:sldId id="627" r:id="rId112"/>
    <p:sldId id="629" r:id="rId113"/>
    <p:sldId id="630" r:id="rId114"/>
    <p:sldId id="669" r:id="rId115"/>
    <p:sldId id="670" r:id="rId116"/>
    <p:sldId id="709" r:id="rId117"/>
    <p:sldId id="710" r:id="rId118"/>
    <p:sldId id="644" r:id="rId119"/>
    <p:sldId id="650" r:id="rId120"/>
    <p:sldId id="651" r:id="rId121"/>
    <p:sldId id="652" r:id="rId122"/>
    <p:sldId id="653" r:id="rId123"/>
    <p:sldId id="649" r:id="rId124"/>
    <p:sldId id="645" r:id="rId125"/>
    <p:sldId id="646" r:id="rId126"/>
    <p:sldId id="647" r:id="rId127"/>
    <p:sldId id="648" r:id="rId128"/>
    <p:sldId id="655" r:id="rId129"/>
    <p:sldId id="714" r:id="rId130"/>
    <p:sldId id="715" r:id="rId131"/>
    <p:sldId id="716" r:id="rId132"/>
    <p:sldId id="717" r:id="rId133"/>
    <p:sldId id="718" r:id="rId134"/>
    <p:sldId id="713" r:id="rId135"/>
    <p:sldId id="657" r:id="rId136"/>
    <p:sldId id="665" r:id="rId137"/>
    <p:sldId id="656" r:id="rId138"/>
    <p:sldId id="658" r:id="rId139"/>
    <p:sldId id="659" r:id="rId140"/>
    <p:sldId id="660" r:id="rId141"/>
    <p:sldId id="661" r:id="rId142"/>
    <p:sldId id="662" r:id="rId143"/>
    <p:sldId id="663" r:id="rId144"/>
    <p:sldId id="664" r:id="rId145"/>
    <p:sldId id="719" r:id="rId146"/>
    <p:sldId id="720" r:id="rId147"/>
    <p:sldId id="721" r:id="rId148"/>
    <p:sldId id="722" r:id="rId149"/>
    <p:sldId id="723" r:id="rId150"/>
    <p:sldId id="667" r:id="rId151"/>
    <p:sldId id="668" r:id="rId152"/>
    <p:sldId id="732" r:id="rId153"/>
    <p:sldId id="688" r:id="rId154"/>
    <p:sldId id="689" r:id="rId155"/>
    <p:sldId id="735" r:id="rId156"/>
    <p:sldId id="690" r:id="rId157"/>
    <p:sldId id="691" r:id="rId158"/>
    <p:sldId id="692" r:id="rId159"/>
    <p:sldId id="549" r:id="rId160"/>
    <p:sldId id="737" r:id="rId161"/>
    <p:sldId id="738" r:id="rId162"/>
    <p:sldId id="750" r:id="rId163"/>
    <p:sldId id="753" r:id="rId164"/>
    <p:sldId id="752" r:id="rId165"/>
    <p:sldId id="751" r:id="rId166"/>
    <p:sldId id="754" r:id="rId167"/>
    <p:sldId id="749" r:id="rId168"/>
    <p:sldId id="739" r:id="rId169"/>
    <p:sldId id="740" r:id="rId170"/>
    <p:sldId id="741" r:id="rId171"/>
    <p:sldId id="742" r:id="rId172"/>
    <p:sldId id="755" r:id="rId173"/>
    <p:sldId id="745" r:id="rId174"/>
    <p:sldId id="746" r:id="rId175"/>
    <p:sldId id="747" r:id="rId176"/>
    <p:sldId id="748" r:id="rId177"/>
    <p:sldId id="736" r:id="rId178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  <a:srgbClr val="FF0000"/>
    <a:srgbClr val="973095"/>
    <a:srgbClr val="FF00FF"/>
    <a:srgbClr val="FFFFC8"/>
    <a:srgbClr val="FFFFFF"/>
    <a:srgbClr val="FFFFCC"/>
    <a:srgbClr val="DD93DB"/>
    <a:srgbClr val="E8B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2" autoAdjust="0"/>
    <p:restoredTop sz="96540" autoAdjust="0"/>
  </p:normalViewPr>
  <p:slideViewPr>
    <p:cSldViewPr>
      <p:cViewPr>
        <p:scale>
          <a:sx n="75" d="100"/>
          <a:sy n="75" d="100"/>
        </p:scale>
        <p:origin x="-1459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viewProps" Target="viewProp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handoutMaster" Target="handoutMasters/handoutMaster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AF705BCB-EA9E-499F-8E31-6376EB7F9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187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70310FF6-58FC-49BC-9972-B001C6EEBA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4779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6405D-7330-431C-8833-89BD67E94DF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95863"/>
            <a:ext cx="914400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685800" y="3657600"/>
            <a:ext cx="7772400" cy="76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73A95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Picture 14" descr="cover-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9158288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cover-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00"/>
            <a:ext cx="9144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effectLst/>
                <a:latin typeface="华文彩云" pitchFamily="2" charset="-122"/>
                <a:ea typeface="华文彩云" pitchFamily="2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母版标题样式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62200" y="5435600"/>
            <a:ext cx="6400800" cy="889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effectLst/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>
            <a:lvl1pPr>
              <a:defRPr b="1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>
            <a:lvl1pPr marL="444500" indent="-444500">
              <a:buSzPct val="90000"/>
              <a:buFont typeface="Wingdings 2" pitchFamily="18" charset="2"/>
              <a:buChar char=""/>
              <a:defRPr sz="3600" b="1">
                <a:effectLst/>
                <a:latin typeface="宋体" pitchFamily="2" charset="-122"/>
                <a:ea typeface="宋体" pitchFamily="2" charset="-122"/>
              </a:defRPr>
            </a:lvl1pPr>
            <a:lvl2pPr marL="901700" indent="-444500">
              <a:spcBef>
                <a:spcPts val="1920"/>
              </a:spcBef>
              <a:buSzPct val="90000"/>
              <a:buFont typeface="Wingdings" pitchFamily="2" charset="2"/>
              <a:buChar char=""/>
              <a:defRPr sz="3200" b="1">
                <a:effectLst/>
                <a:latin typeface="楷体" pitchFamily="49" charset="-122"/>
                <a:ea typeface="楷体" pitchFamily="49" charset="-122"/>
              </a:defRPr>
            </a:lvl2pPr>
            <a:lvl3pPr marL="1346200" indent="-431800">
              <a:spcBef>
                <a:spcPts val="1300"/>
              </a:spcBef>
              <a:buFont typeface="Wingdings" pitchFamily="2" charset="2"/>
              <a:buChar char="ü"/>
              <a:defRPr sz="2800" b="1">
                <a:effectLst/>
                <a:latin typeface="楷体" pitchFamily="49" charset="-122"/>
                <a:ea typeface="楷体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42908-0997-4FC9-A477-5DCEC6F513A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858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09800" y="1066800"/>
            <a:ext cx="6705600" cy="5181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0EA95-C952-417A-A018-1AA66D8BC1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5795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fld id="{2A2ED32F-AC5F-4A00-ACA9-6992F4A10A8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2860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24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Title</a:t>
            </a:r>
            <a:r>
              <a:rPr lang="zh-CN" altLang="en-US" dirty="0" smtClean="0"/>
              <a:t>速度发动司法</a:t>
            </a:r>
          </a:p>
          <a:p>
            <a:pPr lvl="1"/>
            <a:r>
              <a:rPr lang="en-US" altLang="zh-CN" dirty="0" smtClean="0"/>
              <a:t>Title</a:t>
            </a:r>
            <a:r>
              <a:rPr lang="zh-CN" altLang="en-US" dirty="0" smtClean="0"/>
              <a:t>额外</a:t>
            </a:r>
          </a:p>
          <a:p>
            <a:pPr lvl="2"/>
            <a:r>
              <a:rPr lang="en-US" altLang="zh-CN" dirty="0" smtClean="0"/>
              <a:t>Title</a:t>
            </a:r>
            <a:r>
              <a:rPr lang="zh-CN" altLang="en-US" dirty="0" smtClean="0"/>
              <a:t>阿嫂发</a:t>
            </a:r>
          </a:p>
          <a:p>
            <a:pPr lvl="3"/>
            <a:r>
              <a:rPr lang="en-US" altLang="zh-CN" dirty="0" smtClean="0"/>
              <a:t>Title</a:t>
            </a:r>
            <a:r>
              <a:rPr lang="zh-CN" altLang="en-US" dirty="0" smtClean="0"/>
              <a:t>动</a:t>
            </a:r>
          </a:p>
          <a:p>
            <a:pPr lvl="4"/>
            <a:r>
              <a:rPr lang="en-US" altLang="zh-CN" dirty="0" smtClean="0"/>
              <a:t>Title</a:t>
            </a:r>
            <a:r>
              <a:rPr lang="zh-CN" altLang="en-US" dirty="0" smtClean="0"/>
              <a:t>司法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967800" y="1030800"/>
            <a:ext cx="8100000" cy="36000"/>
          </a:xfrm>
          <a:prstGeom prst="rect">
            <a:avLst/>
          </a:prstGeom>
          <a:solidFill>
            <a:srgbClr val="9730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9" name="图片 8" descr="3333560_13180824013hyz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96200" y="6096000"/>
            <a:ext cx="1167060" cy="616383"/>
          </a:xfrm>
          <a:prstGeom prst="rect">
            <a:avLst/>
          </a:prstGeom>
        </p:spPr>
      </p:pic>
      <p:pic>
        <p:nvPicPr>
          <p:cNvPr id="13" name="图片 12" descr="AcademicExchange_issue01_articles01_img09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8354" y="76200"/>
            <a:ext cx="1147046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5" r:id="rId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隶书" pitchFamily="49" charset="-122"/>
          <a:ea typeface="隶书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宋体" pitchFamily="2" charset="-122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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8.jpeg"/><Relationship Id="rId4" Type="http://schemas.openxmlformats.org/officeDocument/2006/relationships/image" Target="../media/image57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9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jpeg"/><Relationship Id="rId4" Type="http://schemas.openxmlformats.org/officeDocument/2006/relationships/image" Target="../media/image7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jpeg"/><Relationship Id="rId3" Type="http://schemas.openxmlformats.org/officeDocument/2006/relationships/image" Target="../media/image74.jpeg"/><Relationship Id="rId7" Type="http://schemas.openxmlformats.org/officeDocument/2006/relationships/image" Target="../media/image78.jpe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jpeg"/><Relationship Id="rId5" Type="http://schemas.openxmlformats.org/officeDocument/2006/relationships/image" Target="../media/image76.jpeg"/><Relationship Id="rId4" Type="http://schemas.openxmlformats.org/officeDocument/2006/relationships/image" Target="../media/image75.jpeg"/><Relationship Id="rId9" Type="http://schemas.openxmlformats.org/officeDocument/2006/relationships/image" Target="../media/image80.jpeg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e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清华大学计算机系 谌卫军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</a:t>
            </a:r>
            <a:r>
              <a:rPr lang="zh-CN" altLang="en-US" smtClean="0"/>
              <a:t>章 </a:t>
            </a:r>
            <a:r>
              <a:rPr lang="en-US" altLang="zh-CN" smtClean="0"/>
              <a:t>Java</a:t>
            </a:r>
            <a:r>
              <a:rPr lang="zh-CN" altLang="en-US" smtClean="0"/>
              <a:t>面向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对象编程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对象太多了怎么办？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pic>
        <p:nvPicPr>
          <p:cNvPr id="7" name="图片 6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9372" y="1524000"/>
            <a:ext cx="7768828" cy="4419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70053" y="6106180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物以类聚，人以群分</a:t>
            </a:r>
            <a:endParaRPr lang="en-US" altLang="zh-CN" sz="28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、继承关系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100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zh-CN" altLang="en-US" dirty="0" smtClean="0"/>
              <a:t>类与类之间的关系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泛化（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Generalization</a:t>
            </a:r>
            <a:r>
              <a:rPr lang="zh-CN" altLang="en-US" dirty="0" smtClean="0"/>
              <a:t>）：“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is a</a:t>
            </a:r>
            <a:r>
              <a:rPr lang="zh-CN" altLang="en-US" dirty="0" smtClean="0"/>
              <a:t>”关系，继承关系，一般类</a:t>
            </a:r>
            <a:r>
              <a:rPr lang="en-US" altLang="zh-CN" dirty="0" smtClean="0"/>
              <a:t>/</a:t>
            </a:r>
            <a:r>
              <a:rPr lang="zh-CN" altLang="en-US" dirty="0" smtClean="0"/>
              <a:t>特殊类，父类</a:t>
            </a:r>
            <a:r>
              <a:rPr lang="en-US" altLang="zh-CN" dirty="0" smtClean="0"/>
              <a:t>/</a:t>
            </a:r>
            <a:r>
              <a:rPr lang="zh-CN" altLang="en-US" dirty="0" smtClean="0"/>
              <a:t>子类，基类</a:t>
            </a:r>
            <a:r>
              <a:rPr lang="en-US" altLang="zh-CN" dirty="0" smtClean="0"/>
              <a:t>/</a:t>
            </a:r>
            <a:r>
              <a:rPr lang="zh-CN" altLang="en-US" dirty="0" smtClean="0"/>
              <a:t>派生类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聚合（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Aggregation</a:t>
            </a:r>
            <a:r>
              <a:rPr lang="zh-CN" altLang="en-US" dirty="0" smtClean="0"/>
              <a:t>）：“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part of</a:t>
            </a:r>
            <a:r>
              <a:rPr lang="zh-CN" altLang="en-US" dirty="0" smtClean="0"/>
              <a:t>”关系，整体</a:t>
            </a:r>
            <a:r>
              <a:rPr lang="en-US" altLang="zh-CN" dirty="0" smtClean="0"/>
              <a:t>/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关联（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association</a:t>
            </a:r>
            <a:r>
              <a:rPr lang="zh-CN" altLang="en-US" dirty="0" smtClean="0"/>
              <a:t>）：类与类之间存在某种语义关联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继承关系？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101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14400" y="5257800"/>
            <a:ext cx="7696200" cy="685800"/>
          </a:xfrm>
        </p:spPr>
        <p:txBody>
          <a:bodyPr/>
          <a:lstStyle/>
          <a:p>
            <a:pPr lvl="1">
              <a:spcBef>
                <a:spcPts val="600"/>
              </a:spcBef>
              <a:buNone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类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与类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之间的关系，而非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对象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pic>
        <p:nvPicPr>
          <p:cNvPr id="7" name="图片 6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4266745" cy="2850185"/>
          </a:xfrm>
          <a:prstGeom prst="rect">
            <a:avLst/>
          </a:prstGeom>
        </p:spPr>
      </p:pic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1752600"/>
            <a:ext cx="4191000" cy="3058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Why</a:t>
            </a:r>
            <a:r>
              <a:rPr lang="zh-CN" altLang="en-US" smtClean="0"/>
              <a:t>继承关系？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102</a:t>
            </a:fld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85800" y="1524000"/>
            <a:ext cx="7696200" cy="4953000"/>
          </a:xfrm>
        </p:spPr>
        <p:txBody>
          <a:bodyPr/>
          <a:lstStyle/>
          <a:p>
            <a:pPr lvl="1"/>
            <a:r>
              <a:rPr lang="zh-CN" altLang="en-US" smtClean="0"/>
              <a:t>便于</a:t>
            </a:r>
            <a:r>
              <a:rPr lang="zh-CN" altLang="en-US" dirty="0" smtClean="0"/>
              <a:t>软件重用。例如：某电子商务公司允许客户使用信用卡网上购物</a:t>
            </a:r>
            <a:endParaRPr lang="zh-CN" altLang="en-US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4608726" y="2971800"/>
          <a:ext cx="3468474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Photo Editor Photo" r:id="rId3" imgW="3459780" imgH="2964437" progId="">
                  <p:embed/>
                </p:oleObj>
              </mc:Choice>
              <mc:Fallback>
                <p:oleObj name="Photo Editor Photo" r:id="rId3" imgW="3459780" imgH="2964437" progId="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726" y="2971800"/>
                        <a:ext cx="3468474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3970" y="3254496"/>
            <a:ext cx="3269830" cy="2079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Why</a:t>
            </a:r>
            <a:r>
              <a:rPr lang="zh-CN" altLang="en-US" smtClean="0"/>
              <a:t>继承关系</a:t>
            </a:r>
            <a:r>
              <a:rPr lang="en-US" altLang="zh-CN" smtClean="0"/>
              <a:t>(2)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103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若系统升级，允许借记卡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信用卡与借记卡有许多共同的属性，如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cardNumber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nameOfCardholder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expirationDate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/>
              <a:t>主要区别在于：信用卡有信用额度，而借记卡有卡余额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Why</a:t>
            </a:r>
            <a:r>
              <a:rPr lang="zh-CN" altLang="en-US" smtClean="0"/>
              <a:t>继承关系</a:t>
            </a:r>
            <a:r>
              <a:rPr lang="en-US" altLang="zh-CN" smtClean="0"/>
              <a:t>(3)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104</a:t>
            </a:fld>
            <a:endParaRPr lang="en-US" altLang="zh-CN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066801" y="1219200"/>
          <a:ext cx="7010399" cy="3806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8" name="Photo Editor Photo" r:id="rId3" imgW="8169348" imgH="4435224" progId="">
                  <p:embed/>
                </p:oleObj>
              </mc:Choice>
              <mc:Fallback>
                <p:oleObj name="Photo Editor Photo" r:id="rId3" imgW="8169348" imgH="4435224" progId="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1" y="1219200"/>
                        <a:ext cx="7010399" cy="3806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2"/>
          <p:cNvGrpSpPr/>
          <p:nvPr/>
        </p:nvGrpSpPr>
        <p:grpSpPr>
          <a:xfrm>
            <a:off x="1295400" y="5715000"/>
            <a:ext cx="1676400" cy="990600"/>
            <a:chOff x="838200" y="5715000"/>
            <a:chExt cx="1676400" cy="990600"/>
          </a:xfrm>
        </p:grpSpPr>
        <p:sp>
          <p:nvSpPr>
            <p:cNvPr id="8" name="流程图: 卡片 7"/>
            <p:cNvSpPr/>
            <p:nvPr/>
          </p:nvSpPr>
          <p:spPr bwMode="auto">
            <a:xfrm>
              <a:off x="838200" y="5715000"/>
              <a:ext cx="1676400" cy="990600"/>
            </a:xfrm>
            <a:prstGeom prst="flowChartPunchedCard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chemeClr val="accent2">
                  <a:lumMod val="40000"/>
                  <a:lumOff val="60000"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zh-CN" altLang="en-US" dirty="0" smtClean="0"/>
                <a:t>继承部分</a:t>
              </a:r>
              <a:endParaRPr lang="en-US" altLang="zh-CN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黑体" pitchFamily="49" charset="-122"/>
                </a:rPr>
                <a:t>         </a:t>
              </a: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黑体" pitchFamily="49" charset="-122"/>
                </a:rPr>
                <a:t>新增部分</a:t>
              </a:r>
            </a:p>
          </p:txBody>
        </p:sp>
        <p:cxnSp>
          <p:nvCxnSpPr>
            <p:cNvPr id="10" name="直接连接符 9"/>
            <p:cNvCxnSpPr/>
            <p:nvPr/>
          </p:nvCxnSpPr>
          <p:spPr bwMode="auto">
            <a:xfrm flipV="1">
              <a:off x="838200" y="5791200"/>
              <a:ext cx="1676400" cy="91440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5" name="直接连接符 14"/>
          <p:cNvCxnSpPr>
            <a:endCxn id="8" idx="0"/>
          </p:cNvCxnSpPr>
          <p:nvPr/>
        </p:nvCxnSpPr>
        <p:spPr bwMode="auto">
          <a:xfrm rot="5400000">
            <a:off x="1790700" y="5372100"/>
            <a:ext cx="6858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组合 23"/>
          <p:cNvGrpSpPr/>
          <p:nvPr/>
        </p:nvGrpSpPr>
        <p:grpSpPr>
          <a:xfrm>
            <a:off x="6019800" y="5715000"/>
            <a:ext cx="1676400" cy="990600"/>
            <a:chOff x="838200" y="5715000"/>
            <a:chExt cx="1676400" cy="990600"/>
          </a:xfrm>
        </p:grpSpPr>
        <p:sp>
          <p:nvSpPr>
            <p:cNvPr id="25" name="流程图: 卡片 24"/>
            <p:cNvSpPr/>
            <p:nvPr/>
          </p:nvSpPr>
          <p:spPr bwMode="auto">
            <a:xfrm>
              <a:off x="838200" y="5715000"/>
              <a:ext cx="1676400" cy="990600"/>
            </a:xfrm>
            <a:prstGeom prst="flowChartPunchedCard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chemeClr val="accent2">
                  <a:lumMod val="40000"/>
                  <a:lumOff val="60000"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zh-CN" altLang="en-US" dirty="0" smtClean="0"/>
                <a:t>继承部分</a:t>
              </a:r>
              <a:endParaRPr lang="en-US" altLang="zh-CN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黑体" pitchFamily="49" charset="-122"/>
                </a:rPr>
                <a:t>         </a:t>
              </a: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黑体" pitchFamily="49" charset="-122"/>
                </a:rPr>
                <a:t>新增部分</a:t>
              </a:r>
            </a:p>
          </p:txBody>
        </p:sp>
        <p:cxnSp>
          <p:nvCxnSpPr>
            <p:cNvPr id="26" name="直接连接符 25"/>
            <p:cNvCxnSpPr/>
            <p:nvPr/>
          </p:nvCxnSpPr>
          <p:spPr bwMode="auto">
            <a:xfrm flipV="1">
              <a:off x="838200" y="5791200"/>
              <a:ext cx="1676400" cy="91440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7" name="直接连接符 26"/>
          <p:cNvCxnSpPr>
            <a:endCxn id="25" idx="0"/>
          </p:cNvCxnSpPr>
          <p:nvPr/>
        </p:nvCxnSpPr>
        <p:spPr bwMode="auto">
          <a:xfrm rot="5400000">
            <a:off x="6591300" y="5295900"/>
            <a:ext cx="685800" cy="1524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继承关系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105</a:t>
            </a:fld>
            <a:endParaRPr lang="en-US" altLang="zh-CN" dirty="0"/>
          </a:p>
        </p:txBody>
      </p:sp>
      <p:pic>
        <p:nvPicPr>
          <p:cNvPr id="11" name="Picture 5" descr="Fig7-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76400" y="1676400"/>
            <a:ext cx="3657600" cy="4572000"/>
          </a:xfrm>
        </p:spPr>
      </p:pic>
      <p:sp>
        <p:nvSpPr>
          <p:cNvPr id="12" name="TextBox 11"/>
          <p:cNvSpPr txBox="1"/>
          <p:nvPr/>
        </p:nvSpPr>
        <p:spPr>
          <a:xfrm>
            <a:off x="5715000" y="2590800"/>
            <a:ext cx="2667000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Wingdings" pitchFamily="2" charset="2"/>
              <a:buChar char="l"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继承了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的属性和操作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355600" indent="-355600">
              <a:buFont typeface="Wingdings" pitchFamily="2" charset="2"/>
              <a:buChar char="l"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只需定义新增的属性和操作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355600" indent="-355600">
              <a:buFont typeface="Wingdings" pitchFamily="2" charset="2"/>
              <a:buChar char="l"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的对象同时也是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的对象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层次结构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106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zh-CN" altLang="en-US" dirty="0" smtClean="0"/>
              <a:t>类的层次结构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不同程度的抽象可得到不同层次的类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 bwMode="auto">
          <a:xfrm>
            <a:off x="3886200" y="3124200"/>
            <a:ext cx="8382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生物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2514600" y="4358401"/>
            <a:ext cx="8382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植物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3886200" y="4358401"/>
            <a:ext cx="8382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动物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5181600" y="4358401"/>
            <a:ext cx="11430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微生物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3823200" y="5562600"/>
            <a:ext cx="8382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黑体" pitchFamily="49" charset="-122"/>
              </a:rPr>
              <a:t>羊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5257800" y="5562600"/>
            <a:ext cx="8382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黑体" pitchFamily="49" charset="-122"/>
              </a:rPr>
              <a:t>狼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2484600" y="5562600"/>
            <a:ext cx="8382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黑体" pitchFamily="49" charset="-122"/>
              </a:rPr>
              <a:t>人</a:t>
            </a:r>
          </a:p>
        </p:txBody>
      </p:sp>
      <p:cxnSp>
        <p:nvCxnSpPr>
          <p:cNvPr id="27" name="直接连接符 26"/>
          <p:cNvCxnSpPr/>
          <p:nvPr/>
        </p:nvCxnSpPr>
        <p:spPr bwMode="auto">
          <a:xfrm>
            <a:off x="2971800" y="3962400"/>
            <a:ext cx="27360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 rot="16200000" flipH="1">
            <a:off x="4069199" y="3775200"/>
            <a:ext cx="39600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 rot="16200000" flipH="1">
            <a:off x="2773799" y="4160400"/>
            <a:ext cx="39600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rot="16200000" flipH="1">
            <a:off x="4069201" y="4160400"/>
            <a:ext cx="39600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 rot="16200000" flipH="1">
            <a:off x="5517001" y="4160400"/>
            <a:ext cx="39600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 rot="16200000" flipH="1">
            <a:off x="4069201" y="5012400"/>
            <a:ext cx="39600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2941802" y="5181600"/>
            <a:ext cx="27360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 rot="16200000" flipH="1">
            <a:off x="2743801" y="5379600"/>
            <a:ext cx="39600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 rot="16200000" flipH="1">
            <a:off x="4069203" y="5379600"/>
            <a:ext cx="39600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 rot="16200000" flipH="1">
            <a:off x="5487003" y="5379600"/>
            <a:ext cx="39600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上箭头标注 41"/>
          <p:cNvSpPr/>
          <p:nvPr/>
        </p:nvSpPr>
        <p:spPr bwMode="auto">
          <a:xfrm>
            <a:off x="609600" y="3352800"/>
            <a:ext cx="1295400" cy="2514600"/>
          </a:xfrm>
          <a:prstGeom prst="upArrowCallout">
            <a:avLst/>
          </a:prstGeom>
          <a:noFill/>
          <a:ln w="1587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较多地忽略事物之间的差别得到较一般的类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" name="下箭头标注 43"/>
          <p:cNvSpPr/>
          <p:nvPr/>
        </p:nvSpPr>
        <p:spPr bwMode="auto">
          <a:xfrm>
            <a:off x="7086600" y="3581400"/>
            <a:ext cx="1296000" cy="2516400"/>
          </a:xfrm>
          <a:prstGeom prst="downArrowCallout">
            <a:avLst/>
          </a:prstGeom>
          <a:noFill/>
          <a:ln w="1587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较多地注意事物之间的差别得到较特殊的类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107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一个继承关系的例子</a:t>
            </a:r>
            <a:endParaRPr lang="zh-CN" altLang="en-US"/>
          </a:p>
        </p:txBody>
      </p:sp>
      <p:pic>
        <p:nvPicPr>
          <p:cNvPr id="5" name="图片 4" descr="2008_10_13_20_10_28_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295400"/>
            <a:ext cx="5943600" cy="49602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108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Dude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371600"/>
            <a:ext cx="8001000" cy="5050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class Dude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String name;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int hp = 100;	// 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血量</a:t>
            </a:r>
            <a:endParaRPr lang="en-US" altLang="zh-CN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int mp = 0;	// 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魔力值</a:t>
            </a:r>
            <a:endParaRPr lang="en-US" altLang="zh-CN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void sayName()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System.out.println(name);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void punchFace(Dude target)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target.hp -= 10;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109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Wizard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818144"/>
            <a:ext cx="8001000" cy="362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public class Wizard {</a:t>
            </a:r>
          </a:p>
          <a:p>
            <a:pPr>
              <a:buNone/>
            </a:pPr>
            <a:endParaRPr lang="en-US" altLang="zh-CN" sz="28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// A Wizard does and has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// everything a Dude does and 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// has!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// Copy and paste Dude’s stuff?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zh-CN" altLang="en-US" dirty="0" smtClean="0"/>
              <a:t>类（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zh-CN" altLang="en-US" dirty="0" smtClean="0"/>
              <a:t>什么是类？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一组具有类似属性和行为的对象。</a:t>
            </a:r>
            <a:endParaRPr lang="en-US" altLang="zh-CN" dirty="0" smtClean="0"/>
          </a:p>
        </p:txBody>
      </p:sp>
      <p:pic>
        <p:nvPicPr>
          <p:cNvPr id="6" name="图片 5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8202" y="3048000"/>
            <a:ext cx="1692735" cy="162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354466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3600" dirty="0" smtClean="0"/>
              <a:t>羊：</a:t>
            </a:r>
            <a:endParaRPr lang="zh-CN" altLang="en-US" sz="3600" dirty="0"/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1400" y="3048000"/>
            <a:ext cx="1464962" cy="1620000"/>
          </a:xfrm>
          <a:prstGeom prst="rect">
            <a:avLst/>
          </a:prstGeom>
        </p:spPr>
      </p:pic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08581" y="3048000"/>
            <a:ext cx="1373219" cy="1620000"/>
          </a:xfrm>
          <a:prstGeom prst="rect">
            <a:avLst/>
          </a:prstGeom>
        </p:spPr>
      </p:pic>
      <p:pic>
        <p:nvPicPr>
          <p:cNvPr id="11" name="图片 10" descr="无标题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50800" y="3048000"/>
            <a:ext cx="1231200" cy="162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400" y="544966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3600" dirty="0" smtClean="0"/>
              <a:t>狼：</a:t>
            </a:r>
            <a:endParaRPr lang="zh-CN" altLang="en-US" sz="3600" dirty="0"/>
          </a:p>
        </p:txBody>
      </p:sp>
      <p:pic>
        <p:nvPicPr>
          <p:cNvPr id="13" name="图片 12" descr="无标题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90614" y="4933200"/>
            <a:ext cx="1304986" cy="1696200"/>
          </a:xfrm>
          <a:prstGeom prst="rect">
            <a:avLst/>
          </a:prstGeom>
        </p:spPr>
      </p:pic>
      <p:pic>
        <p:nvPicPr>
          <p:cNvPr id="14" name="图片 13" descr="无标题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25163" y="4933199"/>
            <a:ext cx="1323037" cy="1680719"/>
          </a:xfrm>
          <a:prstGeom prst="rect">
            <a:avLst/>
          </a:prstGeom>
        </p:spPr>
      </p:pic>
      <p:pic>
        <p:nvPicPr>
          <p:cNvPr id="15" name="图片 14" descr="无标题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50577" y="4933200"/>
            <a:ext cx="1731223" cy="1620000"/>
          </a:xfrm>
          <a:prstGeom prst="rect">
            <a:avLst/>
          </a:prstGeom>
        </p:spPr>
      </p:pic>
      <p:pic>
        <p:nvPicPr>
          <p:cNvPr id="16" name="图片 15" descr="无标题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36428" y="4933200"/>
            <a:ext cx="1778972" cy="16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110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Wizard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424053"/>
            <a:ext cx="8001000" cy="497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class Wizard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String 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int hp = 100;	// 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血量</a:t>
            </a:r>
            <a:endParaRPr lang="en-US" altLang="zh-CN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int mp = 0;	// 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魔力值</a:t>
            </a:r>
            <a:endParaRPr lang="en-US" altLang="zh-CN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void sayName()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System.out.println(name);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void punchFace(Dude target)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target.hp -= 10;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......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111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利用继承关系</a:t>
            </a:r>
            <a:r>
              <a:rPr lang="en-US" altLang="zh-CN" smtClean="0"/>
              <a:t>!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600200"/>
            <a:ext cx="8001000" cy="265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Wizard</a:t>
            </a:r>
            <a:r>
              <a:rPr lang="zh-CN" altLang="en-US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Dude</a:t>
            </a:r>
            <a:r>
              <a:rPr lang="zh-CN" altLang="en-US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的一个子类</a:t>
            </a:r>
            <a:endParaRPr lang="en-US" altLang="zh-CN" sz="32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endParaRPr lang="en-US" altLang="zh-CN" sz="28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public class Wizard </a:t>
            </a:r>
            <a:r>
              <a:rPr lang="en-US" altLang="zh-CN" sz="28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Dude {</a:t>
            </a:r>
          </a:p>
          <a:p>
            <a:pPr>
              <a:buNone/>
            </a:pPr>
            <a:endParaRPr lang="en-US" altLang="zh-CN" sz="28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112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利用继承关系</a:t>
            </a:r>
            <a:r>
              <a:rPr lang="en-US" altLang="zh-CN" smtClean="0"/>
              <a:t>!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600200"/>
            <a:ext cx="8001000" cy="402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Arial" pitchFamily="34" charset="0"/>
              <a:buChar char="•"/>
            </a:pP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Wizard</a:t>
            </a:r>
            <a:r>
              <a:rPr lang="zh-CN" altLang="en-US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可使用</a:t>
            </a: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Dude</a:t>
            </a:r>
            <a:r>
              <a:rPr lang="zh-CN" altLang="en-US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中的一切非私有变量</a:t>
            </a: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/>
            </a:r>
            <a:b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wizard1.hp += 1;</a:t>
            </a:r>
            <a:endParaRPr lang="en-US" altLang="zh-CN" sz="32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55600" indent="-355600"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Wizard</a:t>
            </a:r>
            <a:r>
              <a:rPr lang="zh-CN" altLang="en-US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可调用</a:t>
            </a: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Dude</a:t>
            </a:r>
            <a:r>
              <a:rPr lang="zh-CN" altLang="en-US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中的一切非私有函数</a:t>
            </a: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/>
            </a:r>
            <a:b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lang="en-US" altLang="zh-CN" sz="3200" b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wizard1.punchFace(dude1);</a:t>
            </a:r>
          </a:p>
          <a:p>
            <a:pPr marL="355600" indent="-355600">
              <a:spcBef>
                <a:spcPts val="1800"/>
              </a:spcBef>
              <a:buFont typeface="Arial" pitchFamily="34" charset="0"/>
              <a:buChar char="•"/>
            </a:pPr>
            <a:r>
              <a:rPr lang="zh-CN" altLang="en-US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你可以像使用</a:t>
            </a: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Dude</a:t>
            </a:r>
            <a:r>
              <a:rPr lang="zh-CN" altLang="en-US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那样使用</a:t>
            </a:r>
            <a: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Wizard</a:t>
            </a:r>
            <a:br>
              <a:rPr lang="en-US" altLang="zh-CN" sz="32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lang="en-US" altLang="zh-CN" sz="3200" b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dude1.punchFace(wizard1);</a:t>
            </a:r>
          </a:p>
          <a:p>
            <a:pPr>
              <a:buNone/>
            </a:pPr>
            <a:endParaRPr lang="en-US" altLang="zh-CN" sz="28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113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完善</a:t>
            </a:r>
            <a:r>
              <a:rPr lang="en-US" altLang="zh-CN" smtClean="0"/>
              <a:t>Wizard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600200"/>
            <a:ext cx="8001000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public class Wizard </a:t>
            </a:r>
            <a:r>
              <a:rPr lang="en-US" altLang="zh-CN" sz="28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Dude {</a:t>
            </a:r>
          </a:p>
          <a:p>
            <a:pPr>
              <a:buNone/>
            </a:pPr>
            <a:endParaRPr lang="en-US" altLang="zh-CN" sz="28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String[] spells</a:t>
            </a:r>
            <a:r>
              <a:rPr lang="en-US" altLang="zh-CN" sz="28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public void cast(String spell){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    // cool stuff here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    ...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    mp -= 10;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114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继承再继承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600200"/>
            <a:ext cx="8001000" cy="388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class GrandWizard </a:t>
            </a:r>
            <a:r>
              <a:rPr lang="en-US" altLang="zh-CN" sz="2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Wizard 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void sayName(){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System.out.println("Grand wizard" </a:t>
            </a:r>
            <a:br>
              <a:rPr lang="en-US" altLang="zh-CN" sz="2400" b="1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                   + name);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240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grandWizard1.name = "Flash";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grandWizard1.sayName();</a:t>
            </a:r>
          </a:p>
        </p:txBody>
      </p:sp>
      <p:sp>
        <p:nvSpPr>
          <p:cNvPr id="8" name="矩形 7"/>
          <p:cNvSpPr/>
          <p:nvPr/>
        </p:nvSpPr>
        <p:spPr>
          <a:xfrm>
            <a:off x="5028941" y="5410200"/>
            <a:ext cx="3015569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Grand wizard Flash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如何实现？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115</a:t>
            </a:fld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371600"/>
            <a:ext cx="7696200" cy="4953000"/>
          </a:xfrm>
        </p:spPr>
        <p:txBody>
          <a:bodyPr/>
          <a:lstStyle/>
          <a:p>
            <a:pPr lvl="1">
              <a:spcAft>
                <a:spcPts val="2400"/>
              </a:spcAft>
              <a:buNone/>
            </a:pPr>
            <a:r>
              <a:rPr lang="en-US" altLang="zh-CN" sz="3600" smtClean="0"/>
              <a:t>Java</a:t>
            </a:r>
            <a:r>
              <a:rPr lang="zh-CN" altLang="en-US" sz="3600" smtClean="0"/>
              <a:t>看到如下语句时会如何做？</a:t>
            </a:r>
            <a:r>
              <a:rPr lang="en-US" altLang="zh-CN" sz="3600" smtClean="0"/>
              <a:t/>
            </a:r>
            <a:br>
              <a:rPr lang="en-US" altLang="zh-CN" sz="3600" smtClean="0"/>
            </a:b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grandWizard1.punchFace(dudel1);</a:t>
            </a:r>
          </a:p>
          <a:p>
            <a:pPr lvl="1">
              <a:spcAft>
                <a:spcPts val="2400"/>
              </a:spcAft>
              <a:buNone/>
            </a:pP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44830" y="2667000"/>
            <a:ext cx="6779356" cy="362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GrandWizard</a:t>
            </a:r>
            <a:r>
              <a:rPr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类中寻找</a:t>
            </a:r>
            <a:r>
              <a:rPr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punchFace()</a:t>
            </a:r>
            <a:r>
              <a:rPr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sz="28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没有找到！</a:t>
            </a:r>
            <a:r>
              <a:rPr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grandWizard</a:t>
            </a:r>
            <a:r>
              <a:rPr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有父类吗？</a:t>
            </a:r>
            <a:endParaRPr lang="en-US" altLang="zh-CN" sz="28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Wizard</a:t>
            </a:r>
            <a:r>
              <a:rPr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类中查找</a:t>
            </a:r>
            <a:r>
              <a:rPr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punchFace()</a:t>
            </a:r>
            <a:r>
              <a:rPr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sz="28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没有找到！</a:t>
            </a:r>
            <a:r>
              <a:rPr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Wizard</a:t>
            </a:r>
            <a:r>
              <a:rPr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有父类吗？</a:t>
            </a:r>
            <a:endParaRPr lang="en-US" altLang="zh-CN" sz="28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Dude</a:t>
            </a:r>
            <a:r>
              <a:rPr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类中查找</a:t>
            </a:r>
            <a:r>
              <a:rPr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punchFace()</a:t>
            </a:r>
            <a:r>
              <a:rPr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sz="28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找到了！调用</a:t>
            </a:r>
            <a:r>
              <a:rPr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punchFace()</a:t>
            </a:r>
            <a:r>
              <a:rPr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sz="28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减少</a:t>
            </a:r>
            <a:r>
              <a:rPr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dude1</a:t>
            </a:r>
            <a:r>
              <a:rPr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hp</a:t>
            </a:r>
            <a:r>
              <a:rPr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值</a:t>
            </a:r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116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举例</a:t>
            </a:r>
            <a:r>
              <a:rPr lang="en-US" altLang="zh-CN" smtClean="0"/>
              <a:t>(1)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295400"/>
            <a:ext cx="815340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class Parent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int a = 10;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private int b = 20;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protected int c = 30; 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int getB()  { return b;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class Child extends Parent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Child child = new Child();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System.out.println(child.a);       //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允许 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System.out.println(child.b);       //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不允许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System.out.println(child.getB());  //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允许 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System.out.println(child.c);       //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允许 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117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举例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295400"/>
            <a:ext cx="8153400" cy="5247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class Parent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class Child extends Parent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String name;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void setName(String s)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name = s;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class TestParent{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Parent a = new Child();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a.setName("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悟空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System.out.println(a.name);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、子类对象的存储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118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zh-CN" altLang="en-US" smtClean="0"/>
              <a:t>在创建一个子类对象后</a:t>
            </a:r>
            <a:endParaRPr lang="en-US" altLang="zh-CN" dirty="0" smtClean="0"/>
          </a:p>
          <a:p>
            <a:pPr lvl="1"/>
            <a:r>
              <a:rPr lang="zh-CN" altLang="en-US" smtClean="0"/>
              <a:t>一方面，该子类对象本身是一个独立、完整的对象</a:t>
            </a:r>
            <a:endParaRPr lang="en-US" altLang="zh-CN" dirty="0" smtClean="0"/>
          </a:p>
          <a:p>
            <a:pPr lvl="1"/>
            <a:r>
              <a:rPr lang="zh-CN" altLang="en-US" smtClean="0"/>
              <a:t>另一方面，在该对象内部，又包含了一个父类子对象（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subobject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该子对象与正常创建的父类对象相同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119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子类对象中的父类子对象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57176"/>
            <a:ext cx="7467600" cy="4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5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类与对象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524000"/>
            <a:ext cx="7696200" cy="4953000"/>
          </a:xfrm>
        </p:spPr>
        <p:txBody>
          <a:bodyPr/>
          <a:lstStyle/>
          <a:p>
            <a:r>
              <a:rPr lang="zh-CN" altLang="en-US" smtClean="0"/>
              <a:t>类与对象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类：抽象地定义了该类对象的本质特征（属性和操作），类型定义、</a:t>
            </a:r>
            <a:r>
              <a:rPr lang="zh-CN" altLang="en-US" dirty="0" smtClean="0">
                <a:solidFill>
                  <a:srgbClr val="0000FF"/>
                </a:solidFill>
              </a:rPr>
              <a:t>模版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mtClean="0"/>
              <a:t>对象：</a:t>
            </a:r>
            <a:r>
              <a:rPr lang="zh-CN" altLang="en-US" dirty="0" smtClean="0"/>
              <a:t>类的实例，具有各自的属性值，占用存储空间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120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子类对象中的父类子对象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71600"/>
            <a:ext cx="5791200" cy="4637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2800" y="6019800"/>
            <a:ext cx="1829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Iron man</a:t>
            </a:r>
            <a:endParaRPr lang="zh-C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20107" y="4540358"/>
            <a:ext cx="1266693" cy="1031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8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如何</a:t>
            </a:r>
            <a:endParaRPr lang="en-US" altLang="zh-CN" sz="2800" b="1" smtClean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8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实现？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4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121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具体实现</a:t>
            </a:r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395847"/>
              </p:ext>
            </p:extLst>
          </p:nvPr>
        </p:nvGraphicFramePr>
        <p:xfrm>
          <a:off x="1819477" y="1905000"/>
          <a:ext cx="32766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</a:tblGrid>
              <a:tr h="1752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</a:t>
                      </a:r>
                      <a:r>
                        <a:rPr lang="zh-CN" altLang="en-US" sz="2800" baseline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成员变量</a:t>
                      </a:r>
                      <a:endParaRPr lang="zh-CN" altLang="en-US" sz="2800" baseline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</a:t>
                      </a:r>
                      <a:r>
                        <a:rPr lang="zh-CN" altLang="en-US" sz="2800" b="1" baseline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成员变量</a:t>
                      </a:r>
                      <a:endParaRPr lang="zh-CN" altLang="en-US" sz="28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Child</a:t>
                      </a:r>
                      <a:r>
                        <a:rPr lang="zh-CN" altLang="en-US" sz="2800" b="1" baseline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成员变量</a:t>
                      </a:r>
                      <a:endParaRPr lang="zh-CN" altLang="en-US" sz="280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 bwMode="auto">
          <a:xfrm>
            <a:off x="1095277" y="1905000"/>
            <a:ext cx="6480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33277" y="1676400"/>
            <a:ext cx="803425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起始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右大括号 9"/>
          <p:cNvSpPr/>
          <p:nvPr/>
        </p:nvSpPr>
        <p:spPr bwMode="auto">
          <a:xfrm>
            <a:off x="5248477" y="1985665"/>
            <a:ext cx="228600" cy="1595735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6705" y="2286000"/>
            <a:ext cx="962123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Grand</a:t>
            </a:r>
          </a:p>
          <a:p>
            <a:pPr>
              <a:buNone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</a:p>
        </p:txBody>
      </p:sp>
      <p:sp>
        <p:nvSpPr>
          <p:cNvPr id="12" name="右大括号 11"/>
          <p:cNvSpPr/>
          <p:nvPr/>
        </p:nvSpPr>
        <p:spPr bwMode="auto">
          <a:xfrm>
            <a:off x="6271105" y="1981200"/>
            <a:ext cx="228600" cy="29718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9277" y="2905137"/>
            <a:ext cx="1117614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Parent</a:t>
            </a:r>
          </a:p>
          <a:p>
            <a:pPr>
              <a:buNone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</a:p>
        </p:txBody>
      </p:sp>
      <p:sp>
        <p:nvSpPr>
          <p:cNvPr id="14" name="右大括号 13"/>
          <p:cNvSpPr/>
          <p:nvPr/>
        </p:nvSpPr>
        <p:spPr bwMode="auto">
          <a:xfrm>
            <a:off x="7419877" y="1981200"/>
            <a:ext cx="228600" cy="39624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48477" y="3438537"/>
            <a:ext cx="962123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Child</a:t>
            </a:r>
          </a:p>
          <a:p>
            <a:pPr>
              <a:buNone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4568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122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371600"/>
            <a:ext cx="8229600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class Man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class IronMan extends Man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nickname;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void 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print()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("Man: " + name);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("Ironman: 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" + nickname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20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altLang="zh-CN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IronMan 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im = new IronMan();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im.nickname 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= "</a:t>
            </a:r>
            <a:r>
              <a:rPr lang="zh-CN" altLang="en-US" sz="2000" b="1">
                <a:latin typeface="Courier New" pitchFamily="49" charset="0"/>
                <a:cs typeface="Courier New" pitchFamily="49" charset="0"/>
              </a:rPr>
              <a:t>钢铁侠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Man 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m = im;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m.name 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= "Tony Stark";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im.print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038600"/>
            <a:ext cx="3552568" cy="1143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53000" y="5334000"/>
            <a:ext cx="342900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m.nickname = "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钢铁侠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";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m.print();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50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、构造函数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123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zh-CN" altLang="en-US" smtClean="0"/>
              <a:t>父类和子类的构造函数</a:t>
            </a:r>
            <a:endParaRPr lang="en-US" altLang="zh-CN" dirty="0" smtClean="0"/>
          </a:p>
          <a:p>
            <a:pPr lvl="1"/>
            <a:r>
              <a:rPr lang="zh-CN" altLang="en-US" smtClean="0"/>
              <a:t>若构造函数无参数，在创建子类对象时，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mtClean="0"/>
              <a:t>会</a:t>
            </a:r>
            <a:r>
              <a:rPr lang="zh-CN" altLang="en-US" smtClean="0">
                <a:solidFill>
                  <a:srgbClr val="0000FF"/>
                </a:solidFill>
              </a:rPr>
              <a:t>自动</a:t>
            </a:r>
            <a:r>
              <a:rPr lang="zh-CN" altLang="en-US" smtClean="0"/>
              <a:t>先调用父类的构造函数</a:t>
            </a:r>
            <a:endParaRPr lang="en-US" altLang="zh-CN" dirty="0" smtClean="0"/>
          </a:p>
          <a:p>
            <a:pPr lvl="1"/>
            <a:r>
              <a:rPr lang="zh-CN" altLang="en-US" smtClean="0"/>
              <a:t>若构造函数有参数，在子类中须用</a:t>
            </a:r>
            <a:r>
              <a:rPr lang="en-US" altLang="zh-CN" smtClean="0"/>
              <a:t>super</a:t>
            </a:r>
            <a:r>
              <a:rPr lang="zh-CN" altLang="en-US" smtClean="0"/>
              <a:t>主动调用父类的构造函数，并给出参数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124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构造函数无参数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430953"/>
            <a:ext cx="815340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class CPU8086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CPU8086()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System.out.println("8086 constructor");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altLang="zh-CN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class CPU286 extends CPU8086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CPU286()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System.out.println("286 constructor");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125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构造函数无参数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430953"/>
            <a:ext cx="830580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class CPU386 extends CPU286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CPU386()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System.out.println("386 constructor");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altLang="zh-CN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class CPU{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static void main(String[] args){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CPU386 cpu = new CPU386();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2819400"/>
            <a:ext cx="3638698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126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构造函数有参数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430953"/>
            <a:ext cx="815340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class CPU8086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CPU8086(int i)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System.out.println("8086 constructor");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class CPU286 extends CPU8086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CPU286(int i)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super(i);  //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必须是第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条语句</a:t>
            </a:r>
            <a:endParaRPr lang="en-US" altLang="zh-CN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System.out.println("286 constructor");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095642" y="5429071"/>
            <a:ext cx="23813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的用法</a:t>
            </a:r>
            <a:endParaRPr lang="en-US" altLang="zh-CN" sz="2400" b="1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super()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super.member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127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构造函数有参数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430953"/>
            <a:ext cx="830580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class CPU386 extends CPU286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CPU386()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super(5);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System.out.println("386 constructor");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class CPU2{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static void main(String[] args){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CPU386 cpu = new CPU386();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、类的继承举例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128</a:t>
            </a:fld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zh-CN" altLang="en-US" smtClean="0"/>
              <a:t>律师事务所</a:t>
            </a:r>
            <a:endParaRPr lang="en-US" altLang="zh-CN" dirty="0" smtClean="0"/>
          </a:p>
          <a:p>
            <a:pPr lvl="1"/>
            <a:r>
              <a:rPr lang="zh-CN" altLang="en-US" smtClean="0"/>
              <a:t>公司有一些公共的规章制度，包括每周工作时间（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40</a:t>
            </a:r>
            <a:r>
              <a:rPr lang="zh-CN" altLang="en-US" smtClean="0"/>
              <a:t>小时）、假期长度（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mtClean="0"/>
              <a:t>天）、年薪（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40000</a:t>
            </a:r>
            <a:r>
              <a:rPr lang="zh-CN" altLang="en-US" smtClean="0"/>
              <a:t>）等</a:t>
            </a:r>
            <a:endParaRPr lang="en-US" altLang="zh-CN" dirty="0" smtClean="0"/>
          </a:p>
          <a:p>
            <a:pPr lvl="1"/>
            <a:r>
              <a:rPr lang="zh-CN" altLang="en-US" smtClean="0"/>
              <a:t>公司有不同类型的员工，每一类员工有一些特定的规章制度，或是对公共的规章制度的修正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 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129</a:t>
            </a:fld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zh-CN" altLang="en-US" smtClean="0"/>
              <a:t>公司员工</a:t>
            </a:r>
            <a:endParaRPr lang="en-US" altLang="zh-CN" dirty="0" smtClean="0"/>
          </a:p>
          <a:p>
            <a:pPr lvl="1"/>
            <a:r>
              <a:rPr lang="zh-CN" altLang="en-US" smtClean="0"/>
              <a:t>律师：负责打官司，额外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mtClean="0"/>
              <a:t>天休假</a:t>
            </a:r>
            <a:endParaRPr lang="en-US" altLang="zh-CN" dirty="0" smtClean="0"/>
          </a:p>
          <a:p>
            <a:pPr lvl="1"/>
            <a:r>
              <a:rPr lang="zh-CN" altLang="en-US" smtClean="0"/>
              <a:t>市场销售：做广告宣传，年薪比普通员工高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10000</a:t>
            </a:r>
          </a:p>
          <a:p>
            <a:pPr lvl="1"/>
            <a:r>
              <a:rPr lang="zh-CN" altLang="en-US" smtClean="0"/>
              <a:t>秘书：负责文字记录</a:t>
            </a:r>
            <a:endParaRPr lang="en-US" altLang="zh-CN" smtClean="0"/>
          </a:p>
          <a:p>
            <a:pPr lvl="1"/>
            <a:r>
              <a:rPr lang="zh-CN" altLang="en-US" smtClean="0"/>
              <a:t>法律秘书：除普通秘书工作外，还负责撰写法律文书，年薪高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5000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7400" y="6029980"/>
            <a:ext cx="5234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8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定义几个类？类之间关系如何？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、类的定义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762000" y="1600200"/>
            <a:ext cx="4817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600" b="1" smtClean="0">
                <a:latin typeface="宋体" pitchFamily="2" charset="-122"/>
                <a:ea typeface="宋体" pitchFamily="2" charset="-122"/>
              </a:rPr>
              <a:t>如何描述现实世界中的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56998" y="3124200"/>
            <a:ext cx="13244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0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Baby</a:t>
            </a:r>
            <a:endParaRPr lang="zh-CN" altLang="en-US" sz="4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54468" y="4419600"/>
            <a:ext cx="2888932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宝宝胖乎乎的</a:t>
            </a:r>
            <a:endParaRPr lang="en-US" altLang="zh-CN" sz="2800" b="1" smtClean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宝宝眼睛很大</a:t>
            </a:r>
            <a:endParaRPr lang="en-US" altLang="zh-CN" sz="2800" b="1" smtClean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800" b="1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宝宝长了</a:t>
            </a:r>
            <a:r>
              <a:rPr lang="en-US" altLang="zh-CN" sz="2800" b="1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颗牙齿</a:t>
            </a:r>
            <a:endParaRPr lang="zh-CN" altLang="en-US" sz="2800" b="1" dirty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2792131"/>
            <a:ext cx="3531240" cy="3075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类的层次结构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130</a:t>
            </a:fld>
            <a:endParaRPr lang="en-US" altLang="zh-CN" dirty="0"/>
          </a:p>
        </p:txBody>
      </p:sp>
      <p:sp>
        <p:nvSpPr>
          <p:cNvPr id="17" name="矩形 16"/>
          <p:cNvSpPr/>
          <p:nvPr/>
        </p:nvSpPr>
        <p:spPr bwMode="auto">
          <a:xfrm>
            <a:off x="3429000" y="1905000"/>
            <a:ext cx="18000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Employee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219200" y="3748801"/>
            <a:ext cx="18000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Lawyer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457800" y="3748801"/>
            <a:ext cx="18000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Secretary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667600" y="3748801"/>
            <a:ext cx="18000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Marketer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326400" y="4953000"/>
            <a:ext cx="21600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LegalSecretary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直接连接符 26"/>
          <p:cNvCxnSpPr/>
          <p:nvPr/>
        </p:nvCxnSpPr>
        <p:spPr bwMode="auto">
          <a:xfrm>
            <a:off x="2120400" y="3048000"/>
            <a:ext cx="44460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 rot="16200000" flipH="1">
            <a:off x="4001399" y="2716800"/>
            <a:ext cx="68400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 rot="16200000" flipH="1">
            <a:off x="1791601" y="3406800"/>
            <a:ext cx="68400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rot="16200000" flipH="1">
            <a:off x="4001401" y="3406800"/>
            <a:ext cx="68400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 rot="16200000" flipH="1">
            <a:off x="6211199" y="3406800"/>
            <a:ext cx="68400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 rot="16200000" flipH="1">
            <a:off x="4145401" y="4402800"/>
            <a:ext cx="39600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 rot="16200000" flipH="1">
            <a:off x="4145403" y="4770000"/>
            <a:ext cx="39600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131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Employee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类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351776"/>
            <a:ext cx="8153400" cy="520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class Employee {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int getHours() {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return 40;        // works 40 hours / week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double getSalary() {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return 40000.0;   // $40,000.00 / year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  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int getVacationDays() {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return 10;        // 2 weeks' paid vacation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String getVacationForm() {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return "yellow";  // use the yellow form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132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Secretary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Lawyer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类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161792"/>
            <a:ext cx="8153400" cy="1733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class Secretary extends Employee {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void takeDictation() {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System.out.println("Writing that down!");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934000"/>
            <a:ext cx="8153400" cy="3862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class Lawyer extends Employee {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String getVacationForm() {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return "pink";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void sue() {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System.out.println("I'll see you in court!");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int getVacationDays() {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return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2813303" y="5583600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super.getVacationDays() + 5;</a:t>
            </a:r>
            <a:endParaRPr lang="zh-CN" altLang="en-US" sz="200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133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LegalSecretary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类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838504"/>
            <a:ext cx="8153400" cy="372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class LegalSecretary extends Secretary {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public double getSalary() {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double baseSalary = super.getSalary();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return baseSalary + 5000;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endParaRPr lang="en-US" altLang="zh-CN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public void fileLegalBriefs() {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System.out.println("Filing your briefs!");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r>
              <a:rPr lang="zh-CN" altLang="en-US" smtClean="0"/>
              <a:t>、多态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134</a:t>
            </a:fld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zh-CN" altLang="en-US" smtClean="0"/>
              <a:t>多态</a:t>
            </a:r>
            <a:r>
              <a:rPr lang="en-US" altLang="zh-CN" smtClean="0"/>
              <a:t>(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Polymorphism</a:t>
            </a:r>
            <a:r>
              <a:rPr lang="en-US" altLang="zh-CN" smtClean="0"/>
              <a:t>)</a:t>
            </a:r>
            <a:endParaRPr lang="en-US" altLang="zh-CN" dirty="0" smtClean="0"/>
          </a:p>
          <a:p>
            <a:pPr lvl="1"/>
            <a:r>
              <a:rPr lang="zh-CN" altLang="en-US" smtClean="0"/>
              <a:t>一个引用变量根据它所指向的对象类型来改变其行为的能力</a:t>
            </a:r>
            <a:endParaRPr lang="en-US" altLang="zh-CN" dirty="0" smtClean="0"/>
          </a:p>
          <a:p>
            <a:pPr lvl="1"/>
            <a:r>
              <a:rPr lang="zh-CN" altLang="en-US" smtClean="0"/>
              <a:t>这允许不同子类的多个对象可被视为同一个父类的对象，却又能根据各个对象所属的子类自动地选择合适的方法去执行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重写</a:t>
            </a:r>
            <a:r>
              <a:rPr lang="en-US" altLang="zh-CN" smtClean="0"/>
              <a:t>(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overriding</a:t>
            </a:r>
            <a:r>
              <a:rPr lang="en-US" altLang="zh-CN" smtClean="0"/>
              <a:t>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135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8305800" cy="5176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class Foo {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void method()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    ...do something...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class Bar extends Foo { 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void method()</a:t>
            </a:r>
            <a:r>
              <a:rPr lang="en-US" altLang="zh-CN" sz="28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    ...do something else...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Why</a:t>
            </a:r>
            <a:r>
              <a:rPr lang="zh-CN" altLang="en-US" smtClean="0"/>
              <a:t>多态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136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8305800" cy="5247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class Animal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void sound()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System.out.println("Sound for an animal");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class Dog extends Animal { 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void sound() {  // Overriding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汪汪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class Cat extends Animal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void sound() {  // Overriding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喵喵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137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8305800" cy="5247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class Duck extends Animal { 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void sound() { 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呱呱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class MainClass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Dog dog = new Dog();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Cat cat = new Cat();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Duck duck = new Duck();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dog.sound();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cat.sound();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duck.sound();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Why</a:t>
            </a:r>
            <a:r>
              <a:rPr lang="zh-CN" altLang="en-US" smtClean="0"/>
              <a:t>多态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34000" y="4419600"/>
            <a:ext cx="3430747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8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如果想对所有的</a:t>
            </a:r>
            <a:endParaRPr lang="en-US" altLang="zh-CN" sz="2800" b="1" smtClean="0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8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Animal</a:t>
            </a:r>
            <a:r>
              <a:rPr lang="zh-CN" altLang="en-US" sz="28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对象进行</a:t>
            </a:r>
            <a:endParaRPr lang="en-US" altLang="zh-CN" sz="2800" b="1" smtClean="0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8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批量或参数化处理？</a:t>
            </a:r>
            <a:endParaRPr lang="zh-CN" altLang="en-US" sz="2800" b="1" dirty="0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138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Why</a:t>
            </a:r>
            <a:r>
              <a:rPr lang="zh-CN" altLang="en-US" smtClean="0"/>
              <a:t>多态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8246" y="1523321"/>
            <a:ext cx="8132354" cy="259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&lt;Type&gt;[] theAnimals = new &lt;Type&gt;[3]; </a:t>
            </a:r>
          </a:p>
          <a:p>
            <a:pPr>
              <a:buNone/>
            </a:pPr>
            <a:r>
              <a:rPr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初始化</a:t>
            </a:r>
            <a:r>
              <a:rPr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theAnimals</a:t>
            </a:r>
            <a:r>
              <a:rPr lang="zh-CN" altLang="en-US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数组</a:t>
            </a:r>
            <a:endParaRPr lang="en-US" altLang="zh-CN" sz="28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for(int i = 0; i &lt; 3; i++) {</a:t>
            </a:r>
          </a:p>
          <a:p>
            <a:pPr>
              <a:buNone/>
            </a:pPr>
            <a:r>
              <a:rPr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theAnimals[i].sound();</a:t>
            </a:r>
          </a:p>
          <a:p>
            <a:pPr>
              <a:buNone/>
            </a:pPr>
            <a:r>
              <a:rPr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0" y="4233851"/>
            <a:ext cx="3621504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MakeSound(dog);</a:t>
            </a:r>
          </a:p>
          <a:p>
            <a:pPr>
              <a:buNone/>
            </a:pPr>
            <a:r>
              <a:rPr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MakeSound(cat);</a:t>
            </a:r>
          </a:p>
          <a:p>
            <a:pPr>
              <a:buNone/>
            </a:pPr>
            <a:r>
              <a:rPr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MakeSound(duck);</a:t>
            </a:r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139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重载法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65453" y="1523321"/>
            <a:ext cx="7487947" cy="4659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public void MakeSound(Dog dog) {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dog.sound();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public void MakeSound(Cat cat) {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cat.sound();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public void MakeSound(Duck duck) {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duck.sound();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91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2673057"/>
            <a:ext cx="4953000" cy="30293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类的描述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88" name="Rectangle 86"/>
          <p:cNvSpPr>
            <a:spLocks noChangeArrowheads="1"/>
          </p:cNvSpPr>
          <p:nvPr/>
        </p:nvSpPr>
        <p:spPr bwMode="auto">
          <a:xfrm>
            <a:off x="3597604" y="1371600"/>
            <a:ext cx="1279196" cy="117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buNone/>
            </a:pPr>
            <a:r>
              <a:rPr lang="en-US" altLang="zh-CN" sz="3200" b="1" u="sng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Class</a:t>
            </a:r>
          </a:p>
          <a:p>
            <a:pPr algn="ctr">
              <a:buNone/>
            </a:pPr>
            <a:r>
              <a:rPr lang="en-US" altLang="zh-CN" sz="3200" b="1" u="none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Baby</a:t>
            </a:r>
            <a:endParaRPr lang="en-US" altLang="zh-CN" sz="3200" b="1" u="none" dirty="0">
              <a:solidFill>
                <a:srgbClr val="0070C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9" name="Rectangle 87"/>
          <p:cNvSpPr>
            <a:spLocks noChangeArrowheads="1"/>
          </p:cNvSpPr>
          <p:nvPr/>
        </p:nvSpPr>
        <p:spPr bwMode="auto">
          <a:xfrm>
            <a:off x="212085" y="2577168"/>
            <a:ext cx="1938030" cy="260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buNone/>
            </a:pPr>
            <a:r>
              <a:rPr lang="en-US" altLang="zh-CN" sz="2400" b="1" u="sng" dirty="0">
                <a:solidFill>
                  <a:srgbClr val="973095"/>
                </a:solidFill>
                <a:latin typeface="Arial" pitchFamily="34" charset="0"/>
                <a:ea typeface="宋体" pitchFamily="2" charset="-122"/>
              </a:rPr>
              <a:t>Properties</a:t>
            </a:r>
          </a:p>
          <a:p>
            <a:pPr algn="ctr">
              <a:buNone/>
            </a:pPr>
            <a:r>
              <a:rPr lang="en-US" altLang="zh-CN" sz="2400" b="1" u="none" dirty="0">
                <a:solidFill>
                  <a:srgbClr val="973095"/>
                </a:solidFill>
                <a:latin typeface="Arial" pitchFamily="34" charset="0"/>
                <a:ea typeface="宋体" pitchFamily="2" charset="-122"/>
              </a:rPr>
              <a:t>Name</a:t>
            </a:r>
          </a:p>
          <a:p>
            <a:pPr algn="ctr">
              <a:buNone/>
            </a:pPr>
            <a:r>
              <a:rPr lang="en-US" altLang="zh-CN" sz="2400" b="1" u="none" smtClean="0">
                <a:solidFill>
                  <a:srgbClr val="973095"/>
                </a:solidFill>
                <a:latin typeface="Arial" pitchFamily="34" charset="0"/>
                <a:ea typeface="宋体" pitchFamily="2" charset="-122"/>
              </a:rPr>
              <a:t>Sex</a:t>
            </a:r>
            <a:endParaRPr lang="en-US" altLang="zh-CN" sz="2400" b="1" u="none" dirty="0">
              <a:solidFill>
                <a:srgbClr val="973095"/>
              </a:solidFill>
              <a:latin typeface="Arial" pitchFamily="34" charset="0"/>
              <a:ea typeface="宋体" pitchFamily="2" charset="-122"/>
            </a:endParaRPr>
          </a:p>
          <a:p>
            <a:pPr algn="ctr">
              <a:buNone/>
            </a:pPr>
            <a:r>
              <a:rPr lang="en-US" altLang="zh-CN" sz="2400" b="1" u="none" smtClean="0">
                <a:solidFill>
                  <a:srgbClr val="973095"/>
                </a:solidFill>
                <a:latin typeface="Arial" pitchFamily="34" charset="0"/>
                <a:ea typeface="宋体" pitchFamily="2" charset="-122"/>
              </a:rPr>
              <a:t>Weight</a:t>
            </a:r>
            <a:endParaRPr lang="en-US" altLang="zh-CN" sz="2400" b="1" u="none" dirty="0">
              <a:solidFill>
                <a:srgbClr val="973095"/>
              </a:solidFill>
              <a:latin typeface="Arial" pitchFamily="34" charset="0"/>
              <a:ea typeface="宋体" pitchFamily="2" charset="-122"/>
            </a:endParaRPr>
          </a:p>
          <a:p>
            <a:pPr algn="ctr">
              <a:buNone/>
            </a:pPr>
            <a:r>
              <a:rPr lang="en-US" altLang="zh-CN" sz="2400" b="1" smtClean="0">
                <a:solidFill>
                  <a:srgbClr val="973095"/>
                </a:solidFill>
                <a:ea typeface="宋体" pitchFamily="2" charset="-122"/>
              </a:rPr>
              <a:t>Siblings</a:t>
            </a:r>
            <a:endParaRPr lang="en-US" altLang="zh-CN" sz="2400" b="1" u="none" dirty="0">
              <a:solidFill>
                <a:srgbClr val="973095"/>
              </a:solidFill>
              <a:latin typeface="Arial" pitchFamily="34" charset="0"/>
              <a:ea typeface="宋体" pitchFamily="2" charset="-122"/>
            </a:endParaRPr>
          </a:p>
          <a:p>
            <a:pPr algn="ctr">
              <a:buNone/>
            </a:pPr>
            <a:r>
              <a:rPr lang="en-US" altLang="zh-CN" sz="2000" b="1" smtClean="0">
                <a:solidFill>
                  <a:srgbClr val="973095"/>
                </a:solidFill>
                <a:ea typeface="宋体" pitchFamily="2" charset="-122"/>
              </a:rPr>
              <a:t># poops so far</a:t>
            </a:r>
            <a:endParaRPr lang="en-US" altLang="zh-CN" sz="2000" b="1" u="none" dirty="0">
              <a:solidFill>
                <a:srgbClr val="973095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0" name="Rectangle 88"/>
          <p:cNvSpPr>
            <a:spLocks noChangeArrowheads="1"/>
          </p:cNvSpPr>
          <p:nvPr/>
        </p:nvSpPr>
        <p:spPr bwMode="auto">
          <a:xfrm>
            <a:off x="7183183" y="2641700"/>
            <a:ext cx="1503617" cy="22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buNone/>
            </a:pPr>
            <a:r>
              <a:rPr lang="en-US" altLang="zh-CN" sz="2400" b="1" u="sng" dirty="0">
                <a:solidFill>
                  <a:srgbClr val="002060"/>
                </a:solidFill>
                <a:ea typeface="宋体" pitchFamily="2" charset="-122"/>
              </a:rPr>
              <a:t>Behavior</a:t>
            </a:r>
          </a:p>
          <a:p>
            <a:pPr algn="ctr">
              <a:buNone/>
            </a:pPr>
            <a:r>
              <a:rPr lang="en-US" altLang="zh-CN" sz="2400" b="1" smtClean="0">
                <a:solidFill>
                  <a:srgbClr val="002060"/>
                </a:solidFill>
                <a:ea typeface="宋体" pitchFamily="2" charset="-122"/>
              </a:rPr>
              <a:t>Eat</a:t>
            </a:r>
            <a:endParaRPr lang="en-US" altLang="zh-CN" sz="2400" b="1" dirty="0">
              <a:solidFill>
                <a:srgbClr val="002060"/>
              </a:solidFill>
              <a:ea typeface="宋体" pitchFamily="2" charset="-122"/>
            </a:endParaRPr>
          </a:p>
          <a:p>
            <a:pPr algn="ctr">
              <a:buNone/>
            </a:pPr>
            <a:r>
              <a:rPr lang="en-US" altLang="zh-CN" sz="2400" b="1" smtClean="0">
                <a:solidFill>
                  <a:srgbClr val="002060"/>
                </a:solidFill>
                <a:ea typeface="宋体" pitchFamily="2" charset="-122"/>
              </a:rPr>
              <a:t>Poop</a:t>
            </a:r>
            <a:endParaRPr lang="en-US" altLang="zh-CN" sz="2400" b="1" dirty="0">
              <a:solidFill>
                <a:srgbClr val="002060"/>
              </a:solidFill>
              <a:ea typeface="宋体" pitchFamily="2" charset="-122"/>
            </a:endParaRPr>
          </a:p>
          <a:p>
            <a:pPr algn="ctr">
              <a:buNone/>
            </a:pPr>
            <a:r>
              <a:rPr lang="en-US" altLang="zh-CN" sz="2400" b="1" smtClean="0">
                <a:solidFill>
                  <a:srgbClr val="002060"/>
                </a:solidFill>
                <a:ea typeface="宋体" pitchFamily="2" charset="-122"/>
              </a:rPr>
              <a:t>Smile</a:t>
            </a:r>
            <a:endParaRPr lang="en-US" altLang="zh-CN" sz="2400" b="1" dirty="0">
              <a:solidFill>
                <a:srgbClr val="002060"/>
              </a:solidFill>
              <a:ea typeface="宋体" pitchFamily="2" charset="-122"/>
            </a:endParaRPr>
          </a:p>
          <a:p>
            <a:pPr algn="ctr">
              <a:buNone/>
            </a:pPr>
            <a:r>
              <a:rPr lang="en-US" altLang="zh-CN" sz="2400" b="1" smtClean="0">
                <a:solidFill>
                  <a:srgbClr val="002060"/>
                </a:solidFill>
                <a:ea typeface="宋体" pitchFamily="2" charset="-122"/>
              </a:rPr>
              <a:t>SayHi</a:t>
            </a:r>
            <a:endParaRPr lang="en-US" altLang="zh-CN" sz="2400" b="1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Why</a:t>
            </a:r>
            <a:r>
              <a:rPr lang="zh-CN" altLang="en-US" smtClean="0"/>
              <a:t>多态</a:t>
            </a:r>
            <a:r>
              <a:rPr lang="en-US" altLang="zh-CN" smtClean="0"/>
              <a:t>?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33400" y="1952179"/>
            <a:ext cx="8060220" cy="3000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  <a:buNone/>
            </a:pPr>
            <a:r>
              <a:rPr lang="zh-CN" altLang="en-US" sz="3600" b="1" smtClean="0">
                <a:latin typeface="宋体" pitchFamily="2" charset="-122"/>
                <a:ea typeface="宋体" pitchFamily="2" charset="-122"/>
              </a:rPr>
              <a:t>需要这样一种机制：合而不同。即在</a:t>
            </a:r>
            <a:endParaRPr lang="en-US" altLang="zh-CN" sz="3600" b="1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1800"/>
              </a:spcBef>
              <a:buNone/>
            </a:pPr>
            <a:r>
              <a:rPr lang="zh-CN" altLang="en-US" sz="3600" b="1" smtClean="0">
                <a:latin typeface="宋体" pitchFamily="2" charset="-122"/>
                <a:ea typeface="宋体" pitchFamily="2" charset="-122"/>
              </a:rPr>
              <a:t>编写代码时将各种子类对象按照相同</a:t>
            </a:r>
            <a:endParaRPr lang="en-US" altLang="zh-CN" sz="3600" b="1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1800"/>
              </a:spcBef>
              <a:buNone/>
            </a:pPr>
            <a:r>
              <a:rPr lang="zh-CN" altLang="en-US" sz="3600" b="1" smtClean="0">
                <a:latin typeface="宋体" pitchFamily="2" charset="-122"/>
                <a:ea typeface="宋体" pitchFamily="2" charset="-122"/>
              </a:rPr>
              <a:t>类型来处理，以简化代码；而在运行</a:t>
            </a:r>
            <a:endParaRPr lang="en-US" altLang="zh-CN" sz="3600" b="1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1800"/>
              </a:spcBef>
              <a:buNone/>
            </a:pPr>
            <a:r>
              <a:rPr lang="zh-CN" altLang="en-US" sz="3600" b="1" smtClean="0">
                <a:latin typeface="宋体" pitchFamily="2" charset="-122"/>
                <a:ea typeface="宋体" pitchFamily="2" charset="-122"/>
              </a:rPr>
              <a:t>时，分别绑定到各自不同的实现函数。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9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141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数组化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8246" y="1905000"/>
            <a:ext cx="8347157" cy="362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Animal[] 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theAnimals = new Animal[3]; 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theAnimals[0] = new Dog(); </a:t>
            </a:r>
            <a:r>
              <a:rPr lang="en-US" altLang="zh-CN" sz="2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//upcasting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theAnimals[1] = new Cat();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theAnimals[2] = new Duck();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for(int i = 0; i &lt; 3; i++) {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theAnimals[i].sound(); </a:t>
            </a:r>
            <a:r>
              <a:rPr lang="en-US" altLang="zh-CN" sz="2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哪个</a:t>
            </a:r>
            <a:r>
              <a:rPr lang="en-US" altLang="zh-CN" sz="2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sound?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142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参数化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1038" y="1524000"/>
            <a:ext cx="8776762" cy="4659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public static void MakeSound(</a:t>
            </a:r>
            <a:r>
              <a:rPr lang="en-US" altLang="zh-CN" sz="28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Animal a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a.sound(); 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Dog dog = new Dog();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Cat cat = new Cat();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Duck duck = new Duck();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MakeSound(dog);	//upcasting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MakeSound(cat);  //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？的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sound()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MakeSound(duck); //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？的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sound()</a:t>
            </a:r>
          </a:p>
        </p:txBody>
      </p:sp>
      <p:sp>
        <p:nvSpPr>
          <p:cNvPr id="5" name="矩形 4"/>
          <p:cNvSpPr/>
          <p:nvPr/>
        </p:nvSpPr>
        <p:spPr>
          <a:xfrm>
            <a:off x="5715000" y="3159949"/>
            <a:ext cx="3070071" cy="1031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编译器如何知道</a:t>
            </a:r>
            <a:endParaRPr lang="en-US" altLang="zh-CN" sz="2800" b="1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是哪种子类对象？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</a:t>
            </a:r>
            <a:r>
              <a:rPr lang="zh-CN" altLang="en-US" smtClean="0"/>
              <a:t>、方法调用绑定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143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953000"/>
          </a:xfrm>
        </p:spPr>
        <p:txBody>
          <a:bodyPr/>
          <a:lstStyle/>
          <a:p>
            <a:r>
              <a:rPr lang="zh-CN" altLang="en-US" sz="3200" smtClean="0"/>
              <a:t>绑定（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binding</a:t>
            </a:r>
            <a:r>
              <a:rPr lang="zh-CN" altLang="en-US" sz="3200" smtClean="0"/>
              <a:t>）：把一个方法调用与相应的方法体关联起来</a:t>
            </a:r>
            <a:endParaRPr lang="en-US" altLang="zh-CN" sz="3200" smtClean="0"/>
          </a:p>
          <a:p>
            <a:pPr>
              <a:spcBef>
                <a:spcPts val="1800"/>
              </a:spcBef>
            </a:pPr>
            <a:r>
              <a:rPr lang="zh-CN" altLang="en-US" sz="3200" smtClean="0"/>
              <a:t>静态绑定</a:t>
            </a:r>
            <a:endParaRPr lang="en-US" altLang="zh-CN" sz="3200" dirty="0" smtClean="0"/>
          </a:p>
          <a:p>
            <a:pPr lvl="1">
              <a:spcAft>
                <a:spcPts val="1200"/>
              </a:spcAf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在程序运行之前由编译器或链接器完成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3200" smtClean="0"/>
              <a:t>动态绑定</a:t>
            </a:r>
            <a:endParaRPr lang="en-US" altLang="zh-CN" sz="3200" smtClean="0"/>
          </a:p>
          <a:p>
            <a:pPr lvl="1"/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在程序运行时完成，基于对象的类型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86200" y="5715000"/>
            <a:ext cx="2969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8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sz="28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语言何种类型？</a:t>
            </a:r>
            <a:endParaRPr lang="en-US" altLang="zh-CN" sz="2800" b="1" smtClean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中的绑定方式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144</a:t>
            </a:fld>
            <a:endParaRPr lang="en-US" altLang="zh-CN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953000"/>
          </a:xfrm>
        </p:spPr>
        <p:txBody>
          <a:bodyPr/>
          <a:lstStyle/>
          <a:p>
            <a:r>
              <a:rPr lang="en-US" altLang="zh-CN" sz="3200" smtClean="0"/>
              <a:t>Java</a:t>
            </a:r>
            <a:r>
              <a:rPr lang="zh-CN" altLang="en-US" sz="3200" smtClean="0"/>
              <a:t>中的所有方法绑定都是动态绑定，除非该方法被声明为</a:t>
            </a:r>
            <a:r>
              <a:rPr lang="en-US" altLang="zh-CN" sz="3200" smtClean="0"/>
              <a:t>final</a:t>
            </a:r>
            <a:r>
              <a:rPr lang="zh-CN" altLang="en-US" sz="3200" smtClean="0"/>
              <a:t>。</a:t>
            </a:r>
            <a:endParaRPr lang="en-US" altLang="zh-CN" sz="3200" smtClean="0"/>
          </a:p>
          <a:p>
            <a:pPr>
              <a:spcBef>
                <a:spcPts val="1800"/>
              </a:spcBef>
            </a:pPr>
            <a:r>
              <a:rPr lang="zh-CN" altLang="en-US" sz="3200" smtClean="0"/>
              <a:t>在编译阶段，编译器仍不知道对象的类型，但在程序运行阶段，方法调用机制能够确定对象的类型，并调用正确的方法体。</a:t>
            </a:r>
            <a:endParaRPr lang="en-US" altLang="zh-CN" sz="3200" dirty="0" smtClean="0"/>
          </a:p>
          <a:p>
            <a:pPr>
              <a:spcBef>
                <a:spcPts val="1800"/>
              </a:spcBef>
            </a:pPr>
            <a:r>
              <a:rPr lang="zh-CN" altLang="en-US" sz="3200" smtClean="0"/>
              <a:t>在具体实现上，一般会</a:t>
            </a:r>
            <a:r>
              <a:rPr lang="zh-CN" altLang="en-US" sz="3200" smtClean="0">
                <a:solidFill>
                  <a:srgbClr val="FF0000"/>
                </a:solidFill>
              </a:rPr>
              <a:t>在对象中</a:t>
            </a:r>
            <a:r>
              <a:rPr lang="zh-CN" altLang="en-US" sz="3200" smtClean="0"/>
              <a:t>设置一些类型信息。</a:t>
            </a:r>
            <a:endParaRPr lang="en-US" altLang="zh-CN" sz="3200" smtClean="0"/>
          </a:p>
        </p:txBody>
      </p:sp>
    </p:spTree>
    <p:extLst>
      <p:ext uri="{BB962C8B-B14F-4D97-AF65-F5344CB8AC3E}">
        <p14:creationId xmlns:p14="http://schemas.microsoft.com/office/powerpoint/2010/main" val="35039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145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143000"/>
            <a:ext cx="8305800" cy="556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class Human{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public vod eat()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System.out.println("Human is eating");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public void walk()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System.out.println("Human is walking");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public class Boy extends Human{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public void eat(){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System.out.println("Boy is eating");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public void play(){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System.out.println("Boy is playing");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public static void main(String[] args) {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Human obj = new Boy();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obj.eat();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obj.walk();        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多态例子之一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80493" y="594000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obj.play();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00" y="5638800"/>
            <a:ext cx="2286000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Boy is eating</a:t>
            </a:r>
          </a:p>
          <a:p>
            <a:pPr>
              <a:buNone/>
            </a:pPr>
            <a:r>
              <a:rPr lang="en-US" altLang="zh-CN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Human is walking</a:t>
            </a:r>
            <a:endParaRPr lang="zh-CN" altLang="en-US" sz="20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53200" y="2879669"/>
            <a:ext cx="2499402" cy="1366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Upcasting+</a:t>
            </a:r>
            <a:r>
              <a:rPr lang="zh-CN" alt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重写</a:t>
            </a:r>
            <a:endParaRPr lang="en-US" altLang="zh-CN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 smtClean="0">
                <a:solidFill>
                  <a:srgbClr val="FF0000"/>
                </a:solidFill>
              </a:rPr>
              <a:t> </a:t>
            </a:r>
            <a:r>
              <a:rPr lang="zh-CN" altLang="en-US" b="1" smtClean="0">
                <a:solidFill>
                  <a:srgbClr val="FF0000"/>
                </a:solidFill>
              </a:rPr>
              <a:t>子类对象、子类引用</a:t>
            </a:r>
            <a:endParaRPr lang="en-US" altLang="zh-CN" b="1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 smtClean="0">
                <a:solidFill>
                  <a:srgbClr val="FF0000"/>
                </a:solidFill>
              </a:rPr>
              <a:t> </a:t>
            </a:r>
            <a:r>
              <a:rPr lang="zh-CN" altLang="en-US" b="1" smtClean="0">
                <a:solidFill>
                  <a:srgbClr val="FF0000"/>
                </a:solidFill>
              </a:rPr>
              <a:t>子类对象、父类引用</a:t>
            </a:r>
            <a:endParaRPr lang="en-US" altLang="zh-CN" b="1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 smtClean="0">
                <a:solidFill>
                  <a:srgbClr val="FF0000"/>
                </a:solidFill>
              </a:rPr>
              <a:t> </a:t>
            </a:r>
            <a:r>
              <a:rPr lang="zh-CN" altLang="en-US" b="1" smtClean="0">
                <a:solidFill>
                  <a:srgbClr val="FF0000"/>
                </a:solidFill>
              </a:rPr>
              <a:t>父类对象、父类引用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146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187961"/>
            <a:ext cx="8305800" cy="5593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class Foo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void method1()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System.out.println("foo 1");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void method2()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System.out.println("foo 2");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String toString()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return "foo";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class Bar extends Foo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void method2()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System.out.println("bar 2");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多态例子之二</a:t>
            </a:r>
            <a:r>
              <a:rPr lang="en-US" altLang="zh-CN" smtClean="0"/>
              <a:t>(1)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147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88507"/>
            <a:ext cx="8305800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class Baz extends Foo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void method1()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System.out.println("baz 1");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String toString()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return "baz";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class Mumble extends Baz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void method2()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System.out.println("mumble 2");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多态例子之二</a:t>
            </a:r>
            <a:r>
              <a:rPr lang="en-US" altLang="zh-CN" smtClean="0"/>
              <a:t>(2)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148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88507"/>
            <a:ext cx="8305800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Foo[] pity = {new Baz(), new Bar(), 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  new Mumble(), new Foo()};</a:t>
            </a:r>
          </a:p>
          <a:p>
            <a:pPr>
              <a:spcBef>
                <a:spcPts val="300"/>
              </a:spcBef>
              <a:buNone/>
            </a:pPr>
            <a:endParaRPr lang="en-US" altLang="zh-CN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for (int i = 0; i &lt; pity.length; i++)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System.out.println(pity[i]);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pity[i].method1();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pity[i].method2();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System.out.println();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多态例子之二</a:t>
            </a:r>
            <a:r>
              <a:rPr lang="en-US" altLang="zh-CN" smtClean="0"/>
              <a:t>(3)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9600" y="4876800"/>
            <a:ext cx="4152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8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上述代码的输出结果是？</a:t>
            </a:r>
            <a:endParaRPr lang="en-US" altLang="zh-CN" sz="2800" b="1" smtClean="0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149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多态例子之二</a:t>
            </a:r>
            <a:r>
              <a:rPr lang="en-US" altLang="zh-CN" smtClean="0"/>
              <a:t>(4)</a:t>
            </a:r>
            <a:endParaRPr lang="zh-CN" alt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16152"/>
            <a:ext cx="5903447" cy="478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105400" y="1138297"/>
            <a:ext cx="38862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Foo[] pity = {new Baz(), new Bar(), 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              new Mumble(), new Foo()};</a:t>
            </a:r>
          </a:p>
          <a:p>
            <a:pPr>
              <a:spcBef>
                <a:spcPts val="300"/>
              </a:spcBef>
              <a:buNone/>
            </a:pPr>
            <a:endParaRPr lang="en-US" altLang="zh-CN" sz="12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for (int i = 0; i &lt; pity.length; i++)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    System.out.println(pity[i]);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    pity[i].method1();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    pity[i].method2();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    System.out.println();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2996148"/>
            <a:ext cx="2286000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1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baz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baz 1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foo 2</a:t>
            </a:r>
          </a:p>
          <a:p>
            <a:pPr>
              <a:spcBef>
                <a:spcPts val="0"/>
              </a:spcBef>
              <a:buNone/>
            </a:pPr>
            <a:endParaRPr lang="en-US" altLang="zh-CN" sz="1600" b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foo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foo 1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bar 2</a:t>
            </a:r>
          </a:p>
          <a:p>
            <a:pPr>
              <a:spcBef>
                <a:spcPts val="0"/>
              </a:spcBef>
              <a:buNone/>
            </a:pPr>
            <a:endParaRPr lang="en-US" altLang="zh-CN" sz="1600" b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baz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baz 1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mumble 2</a:t>
            </a:r>
          </a:p>
          <a:p>
            <a:pPr>
              <a:spcBef>
                <a:spcPts val="0"/>
              </a:spcBef>
              <a:buNone/>
            </a:pPr>
            <a:endParaRPr lang="en-US" altLang="zh-CN" sz="1600" b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foo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foo 1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foo 2</a:t>
            </a:r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43000" y="1524000"/>
            <a:ext cx="5453737" cy="4635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public class Baby {</a:t>
            </a:r>
          </a:p>
          <a:p>
            <a:pPr>
              <a:buNone/>
            </a:pPr>
            <a:endParaRPr lang="en-US" altLang="zh-CN" sz="36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36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36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36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36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Baby</a:t>
            </a:r>
            <a:r>
              <a:rPr lang="zh-CN" altLang="en-US" smtClean="0"/>
              <a:t>类的定义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9" name="矩形 8"/>
          <p:cNvSpPr/>
          <p:nvPr/>
        </p:nvSpPr>
        <p:spPr bwMode="auto">
          <a:xfrm>
            <a:off x="1828800" y="2438400"/>
            <a:ext cx="5562600" cy="1371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</a:rPr>
              <a:t>成员变量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828800" y="4114800"/>
            <a:ext cx="5562600" cy="13716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</a:rPr>
              <a:t>成员方法（函数）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 Overriding vs. overloading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150</a:t>
            </a:fld>
            <a:endParaRPr lang="en-US" altLang="zh-CN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4953000"/>
          </a:xfrm>
        </p:spPr>
        <p:txBody>
          <a:bodyPr/>
          <a:lstStyle/>
          <a:p>
            <a:r>
              <a:rPr lang="zh-CN" altLang="en-US" sz="2800" smtClean="0"/>
              <a:t>重载：同一个类或父子类之中的若干个成员方法，方法名相同，但参数个数不同，或者参数的类型不同，即调用接口不同。</a:t>
            </a:r>
            <a:endParaRPr lang="en-US" altLang="zh-CN" sz="2800" smtClean="0"/>
          </a:p>
          <a:p>
            <a:pPr>
              <a:spcBef>
                <a:spcPts val="1800"/>
              </a:spcBef>
            </a:pPr>
            <a:r>
              <a:rPr lang="zh-CN" altLang="en-US" sz="2800" smtClean="0"/>
              <a:t>重写：在父类中定义的方法，在子类中重写，方法名相同、参数的个数和类型也相同，即调用接口相同。</a:t>
            </a:r>
            <a:endParaRPr lang="en-US" altLang="zh-CN" sz="2800" dirty="0" smtClean="0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3886200"/>
            <a:ext cx="4800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输出结果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151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8305800" cy="5593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class Animal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void sound()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for(int i=1;i&lt;=3;i++)System.out.println("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咩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class Dog extends Animal { 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void sound(int n) {  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for(int i=1;i&lt;=n;i++)System.out.println("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汪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class MainClass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Animal a = new Dog();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a.sound();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029200" y="5200471"/>
            <a:ext cx="342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a.sound(3)?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Dog d = new Dog();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d.sound()? d.sound(3)?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152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3542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774825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类和对象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8510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2896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689225"/>
            <a:ext cx="389241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访问控制与方法重载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789284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19522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6036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继承和多态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693055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5148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572000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类的组织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625975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1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153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、什么是包</a:t>
            </a:r>
            <a:endParaRPr lang="zh-CN" altLang="en-US" dirty="0"/>
          </a:p>
        </p:txBody>
      </p:sp>
      <p:pic>
        <p:nvPicPr>
          <p:cNvPr id="18" name="图片 17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524000"/>
            <a:ext cx="831831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8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154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(Packages)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736" y="1828800"/>
            <a:ext cx="730606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indent="-444500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用包（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Package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）将类组织起来</a:t>
            </a:r>
            <a:endParaRPr lang="en-US" altLang="zh-CN" sz="3200" b="1" dirty="0" smtClean="0">
              <a:latin typeface="宋体" pitchFamily="2" charset="-122"/>
              <a:ea typeface="宋体" pitchFamily="2" charset="-122"/>
            </a:endParaRPr>
          </a:p>
          <a:p>
            <a:pPr marL="444500" indent="-444500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每个类属于一个包</a:t>
            </a:r>
            <a:endParaRPr lang="en-US" altLang="zh-CN" sz="3200" b="1" dirty="0" smtClean="0">
              <a:latin typeface="宋体" pitchFamily="2" charset="-122"/>
              <a:ea typeface="宋体" pitchFamily="2" charset="-122"/>
            </a:endParaRPr>
          </a:p>
          <a:p>
            <a:pPr marL="444500" indent="-444500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同一个包中的类服务于同一个用途</a:t>
            </a:r>
            <a:endParaRPr lang="en-US" altLang="zh-CN" sz="3200" b="1" dirty="0" smtClean="0">
              <a:latin typeface="宋体" pitchFamily="2" charset="-122"/>
              <a:ea typeface="宋体" pitchFamily="2" charset="-122"/>
            </a:endParaRPr>
          </a:p>
          <a:p>
            <a:pPr marL="444500" indent="-444500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包即</a:t>
            </a:r>
            <a:r>
              <a:rPr lang="zh-CN" altLang="en-US" sz="32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目录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，包中可以有包</a:t>
            </a:r>
            <a:endParaRPr lang="en-US" altLang="zh-CN" sz="3200" b="1" dirty="0" smtClean="0">
              <a:latin typeface="宋体" pitchFamily="2" charset="-122"/>
              <a:ea typeface="宋体" pitchFamily="2" charset="-122"/>
            </a:endParaRPr>
          </a:p>
          <a:p>
            <a:pPr marL="444500" indent="-444500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若要使用其他包中的类，需要指定该类所在的包信息，并用</a:t>
            </a:r>
            <a:r>
              <a:rPr lang="en-US" altLang="zh-CN" sz="3200" b="1" dirty="0" smtClean="0">
                <a:latin typeface="宋体" pitchFamily="2" charset="-122"/>
                <a:ea typeface="宋体" pitchFamily="2" charset="-122"/>
              </a:rPr>
              <a:t>import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引入</a:t>
            </a:r>
            <a:endParaRPr lang="zh-CN" altLang="en-US" sz="3200" b="1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98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6400" y="1257300"/>
            <a:ext cx="8432800" cy="3924300"/>
          </a:xfrm>
        </p:spPr>
        <p:txBody>
          <a:bodyPr/>
          <a:lstStyle/>
          <a:p>
            <a:pPr lvl="1">
              <a:buClr>
                <a:srgbClr val="3333CC"/>
              </a:buClr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b="1" dirty="0" smtClean="0">
              <a:solidFill>
                <a:srgbClr val="3333CC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>
              <a:buClr>
                <a:srgbClr val="3333CC"/>
              </a:buClr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b="1" dirty="0" smtClean="0">
                <a:solidFill>
                  <a:srgbClr val="973095"/>
                </a:solidFill>
                <a:effectLst/>
                <a:latin typeface="Courier New" pitchFamily="49" charset="0"/>
                <a:ea typeface="ＭＳ Ｐゴシック" pitchFamily="34" charset="-128"/>
              </a:rPr>
              <a:t>javax.swing.JFrame</a:t>
            </a:r>
          </a:p>
          <a:p>
            <a:pPr lvl="1"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 smtClean="0">
                <a:ea typeface="ＭＳ Ｐゴシック" pitchFamily="34" charset="-128"/>
              </a:rPr>
              <a:t>                  </a:t>
            </a:r>
          </a:p>
          <a:p>
            <a:pPr lvl="1"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dirty="0" smtClean="0">
              <a:ea typeface="ＭＳ Ｐゴシック" pitchFamily="34" charset="-128"/>
            </a:endParaRPr>
          </a:p>
          <a:p>
            <a:pPr lvl="1"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GB" altLang="zh-CN" b="1" dirty="0" smtClean="0">
                <a:effectLst/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1" dirty="0" smtClean="0">
                <a:effectLst/>
                <a:latin typeface="宋体" pitchFamily="2" charset="-122"/>
                <a:ea typeface="宋体" pitchFamily="2" charset="-122"/>
              </a:rPr>
              <a:t>在包</a:t>
            </a:r>
            <a:r>
              <a:rPr lang="en-GB" altLang="zh-CN" b="1" dirty="0" err="1" smtClean="0">
                <a:effectLst/>
                <a:latin typeface="宋体" pitchFamily="2" charset="-122"/>
                <a:ea typeface="宋体" pitchFamily="2" charset="-122"/>
              </a:rPr>
              <a:t>javax</a:t>
            </a:r>
            <a:r>
              <a:rPr lang="zh-CN" altLang="en-US" b="1" dirty="0" smtClean="0">
                <a:effectLst/>
                <a:latin typeface="宋体" pitchFamily="2" charset="-122"/>
                <a:ea typeface="宋体" pitchFamily="2" charset="-122"/>
              </a:rPr>
              <a:t>中包含了包</a:t>
            </a:r>
            <a:r>
              <a:rPr lang="en-GB" altLang="zh-CN" b="1" dirty="0" smtClean="0">
                <a:effectLst/>
                <a:latin typeface="宋体" pitchFamily="2" charset="-122"/>
                <a:ea typeface="宋体" pitchFamily="2" charset="-122"/>
              </a:rPr>
              <a:t>swing,</a:t>
            </a:r>
            <a:r>
              <a:rPr lang="zh-CN" altLang="en-US" b="1" dirty="0" smtClean="0">
                <a:effectLst/>
                <a:latin typeface="宋体" pitchFamily="2" charset="-122"/>
                <a:ea typeface="宋体" pitchFamily="2" charset="-122"/>
              </a:rPr>
              <a:t>在包</a:t>
            </a:r>
            <a:r>
              <a:rPr lang="en-GB" altLang="zh-CN" b="1" dirty="0" smtClean="0">
                <a:effectLst/>
                <a:latin typeface="宋体" pitchFamily="2" charset="-122"/>
                <a:ea typeface="宋体" pitchFamily="2" charset="-122"/>
              </a:rPr>
              <a:t>swing</a:t>
            </a:r>
            <a:br>
              <a:rPr lang="en-GB" altLang="zh-CN" b="1" dirty="0" smtClean="0"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en-US" b="1" dirty="0" smtClean="0">
                <a:effectLst/>
                <a:latin typeface="宋体" pitchFamily="2" charset="-122"/>
                <a:ea typeface="宋体" pitchFamily="2" charset="-122"/>
              </a:rPr>
              <a:t>中包含了类</a:t>
            </a:r>
            <a:r>
              <a:rPr lang="en-GB" altLang="zh-CN" b="1" dirty="0" err="1" smtClean="0">
                <a:effectLst/>
                <a:latin typeface="宋体" pitchFamily="2" charset="-122"/>
                <a:ea typeface="宋体" pitchFamily="2" charset="-122"/>
              </a:rPr>
              <a:t>JFrame</a:t>
            </a:r>
            <a:endParaRPr lang="en-GB" altLang="zh-CN" b="1" dirty="0" smtClean="0">
              <a:effectLst/>
              <a:latin typeface="宋体" pitchFamily="2" charset="-122"/>
              <a:ea typeface="宋体" pitchFamily="2" charset="-122"/>
            </a:endParaRPr>
          </a:p>
          <a:p>
            <a:pPr>
              <a:buClr>
                <a:srgbClr val="3333CC"/>
              </a:buClr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3200" dirty="0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1035049" y="2584810"/>
            <a:ext cx="2117" cy="17145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1035047" y="2743200"/>
            <a:ext cx="2516400" cy="1306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3581400" y="2584810"/>
            <a:ext cx="2117" cy="17145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040716" y="2603860"/>
            <a:ext cx="2117" cy="17145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4042833" y="2751498"/>
            <a:ext cx="1132416" cy="9525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5175249" y="2588382"/>
            <a:ext cx="2117" cy="17145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422400" y="2819400"/>
            <a:ext cx="1930400" cy="45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lnSpc>
                <a:spcPct val="97000"/>
              </a:lnSpc>
              <a:spcBef>
                <a:spcPts val="1100"/>
              </a:spcBef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2400" b="1" dirty="0" smtClean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包的名字</a:t>
            </a:r>
            <a:endParaRPr lang="en-GB" altLang="zh-CN" sz="2400" b="1" dirty="0">
              <a:solidFill>
                <a:schemeClr val="tx1"/>
              </a:solidFill>
              <a:latin typeface="Helvetica" charset="0"/>
              <a:ea typeface="宋体" pitchFamily="2" charset="-122"/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911600" y="2819400"/>
            <a:ext cx="1422400" cy="45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lnSpc>
                <a:spcPct val="97000"/>
              </a:lnSpc>
              <a:spcBef>
                <a:spcPts val="1100"/>
              </a:spcBef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2400" b="1" dirty="0" smtClean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类名</a:t>
            </a:r>
            <a:endParaRPr lang="en-GB" altLang="zh-CN" sz="2400" b="1" dirty="0">
              <a:solidFill>
                <a:schemeClr val="tx1"/>
              </a:solidFill>
              <a:latin typeface="Helvetica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33800" y="5105400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与目录表示方法的区别？</a:t>
            </a:r>
            <a:endParaRPr lang="en-US" altLang="zh-CN" sz="32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标题 5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 dirty="0" smtClean="0"/>
              <a:t>包的表示方法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24581" grpId="0" animBg="1"/>
      <p:bldP spid="24582" grpId="0" animBg="1"/>
      <p:bldP spid="24583" grpId="0" animBg="1"/>
      <p:bldP spid="24584" grpId="0" animBg="1"/>
      <p:bldP spid="24585" grpId="0"/>
      <p:bldP spid="24586" grpId="0"/>
      <p:bldP spid="14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、使用系统包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156</a:t>
            </a:fld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7924800" cy="4953000"/>
          </a:xfrm>
        </p:spPr>
        <p:txBody>
          <a:bodyPr/>
          <a:lstStyle/>
          <a:p>
            <a:r>
              <a:rPr lang="en-US" altLang="zh-CN" sz="32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32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基础类库</a:t>
            </a:r>
            <a:endParaRPr lang="en-US" altLang="zh-CN" sz="3200" smtClean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基础类库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(JFC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Java Foundational Class) 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，也称应用程序编程接口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(API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Application Programming Interface)</a:t>
            </a:r>
            <a:r>
              <a:rPr lang="zh-CN" altLang="en-US" sz="2800" smtClean="0"/>
              <a:t>，分别放在不同的包中</a:t>
            </a:r>
            <a:endParaRPr lang="en-US" altLang="zh-CN" sz="2800" smtClean="0"/>
          </a:p>
          <a:p>
            <a:pPr lvl="1">
              <a:spcBef>
                <a:spcPts val="1200"/>
              </a:spcBef>
            </a:pP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java.lang, java.io, java.math, java.util</a:t>
            </a:r>
            <a:br>
              <a:rPr lang="en-US" altLang="zh-CN" sz="28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java.applet, java.awt, java.awt.datatransfer</a:t>
            </a:r>
            <a:br>
              <a:rPr lang="en-US" altLang="zh-CN" sz="28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java.awt.event, java.awt.image, java.beans</a:t>
            </a:r>
            <a:br>
              <a:rPr lang="en-US" altLang="zh-CN" sz="28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java.net, java.rmi, java.security, java.sql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等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93517" y="5791200"/>
            <a:ext cx="2969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800" b="1" dirty="0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import </a:t>
            </a:r>
            <a:r>
              <a:rPr lang="en-US" altLang="zh-CN" sz="2800" b="1" dirty="0" err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java.util</a:t>
            </a:r>
            <a:r>
              <a:rPr lang="en-US" altLang="zh-CN" sz="2800" b="1" dirty="0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157</a:t>
            </a:fld>
            <a:endParaRPr lang="en-US" altLang="zh-CN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系统包</a:t>
            </a:r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57200" y="1630680"/>
          <a:ext cx="82296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068"/>
                <a:gridCol w="653753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包名称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包中的类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latin typeface="Times New Roman" pitchFamily="18" charset="0"/>
                          <a:cs typeface="Times New Roman" pitchFamily="18" charset="0"/>
                        </a:rPr>
                        <a:t>语言包</a:t>
                      </a: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(java.lang)</a:t>
                      </a:r>
                    </a:p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Object</a:t>
                      </a:r>
                      <a:r>
                        <a:rPr lang="zh-CN" altLang="en-US" sz="2400" b="1" smtClean="0">
                          <a:latin typeface="Times New Roman" pitchFamily="18" charset="0"/>
                          <a:cs typeface="Times New Roman" pitchFamily="18" charset="0"/>
                        </a:rPr>
                        <a:t>类、数据类型包裹类（</a:t>
                      </a: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Byte, Integer, Double</a:t>
                      </a:r>
                      <a:r>
                        <a:rPr lang="zh-CN" altLang="en-US" sz="2400" b="1" smtClean="0">
                          <a:latin typeface="Times New Roman" pitchFamily="18" charset="0"/>
                          <a:cs typeface="Times New Roman" pitchFamily="18" charset="0"/>
                        </a:rPr>
                        <a:t>等）、字符串类（</a:t>
                      </a: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String,StringBuffer</a:t>
                      </a:r>
                      <a:r>
                        <a:rPr lang="zh-CN" altLang="en-US" sz="2400" b="1" smtClean="0">
                          <a:latin typeface="Times New Roman" pitchFamily="18" charset="0"/>
                          <a:cs typeface="Times New Roman" pitchFamily="18" charset="0"/>
                        </a:rPr>
                        <a:t>）、</a:t>
                      </a: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Math</a:t>
                      </a:r>
                      <a:r>
                        <a:rPr lang="zh-CN" altLang="en-US" sz="2400" b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System</a:t>
                      </a:r>
                      <a:r>
                        <a:rPr lang="zh-CN" altLang="en-US" sz="2400" b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Runtime</a:t>
                      </a:r>
                      <a:r>
                        <a:rPr lang="zh-CN" altLang="en-US" sz="2400" b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Class, ClassLoader</a:t>
                      </a:r>
                      <a:endParaRPr lang="zh-CN" altLang="en-US" sz="24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latin typeface="Times New Roman" pitchFamily="18" charset="0"/>
                          <a:cs typeface="Times New Roman" pitchFamily="18" charset="0"/>
                        </a:rPr>
                        <a:t>工具包</a:t>
                      </a: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(java.util)</a:t>
                      </a:r>
                      <a:endParaRPr lang="zh-CN" altLang="en-US" sz="24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latin typeface="Times New Roman" pitchFamily="18" charset="0"/>
                          <a:cs typeface="Times New Roman" pitchFamily="18" charset="0"/>
                        </a:rPr>
                        <a:t>日期类</a:t>
                      </a: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(Date, Calendar, GregorianCalendar)</a:t>
                      </a:r>
                      <a:r>
                        <a:rPr lang="zh-CN" altLang="en-US" sz="2400" b="1" smtClean="0">
                          <a:latin typeface="Times New Roman" pitchFamily="18" charset="0"/>
                          <a:cs typeface="Times New Roman" pitchFamily="18" charset="0"/>
                        </a:rPr>
                        <a:t>、集合类</a:t>
                      </a: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(Collection, Set, List, LinkedList, Vector</a:t>
                      </a:r>
                      <a:r>
                        <a:rPr lang="zh-CN" altLang="en-US" sz="2400" b="1" smtClean="0">
                          <a:latin typeface="Times New Roman" pitchFamily="18" charset="0"/>
                          <a:cs typeface="Times New Roman" pitchFamily="18" charset="0"/>
                        </a:rPr>
                        <a:t>等</a:t>
                      </a: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2400" b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StringTokenizer</a:t>
                      </a:r>
                      <a:endParaRPr lang="zh-CN" altLang="en-US" sz="24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latin typeface="Times New Roman" pitchFamily="18" charset="0"/>
                          <a:cs typeface="Times New Roman" pitchFamily="18" charset="0"/>
                        </a:rPr>
                        <a:t>文本包</a:t>
                      </a: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(java.text)</a:t>
                      </a:r>
                      <a:endParaRPr lang="zh-CN" altLang="en-US" sz="24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Format</a:t>
                      </a:r>
                      <a:r>
                        <a:rPr lang="zh-CN" altLang="en-US" sz="2400" b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DateFormat</a:t>
                      </a:r>
                      <a:r>
                        <a:rPr lang="zh-CN" altLang="en-US" sz="2400" b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SimpleDateFormat</a:t>
                      </a:r>
                      <a:endParaRPr lang="zh-CN" altLang="en-US" sz="24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24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24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98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158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、自定义包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构造一个模拟的“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类库”，在工具包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(myjava.util)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中有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Calendar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类，在文本包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(myjava.text)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中有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Format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类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120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创建源文件目录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创建各个源文件，标明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</a:p>
          <a:p>
            <a:pPr lvl="1">
              <a:spcBef>
                <a:spcPts val="1200"/>
              </a:spcBef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编译，创建类文件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98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159</a:t>
            </a:fld>
            <a:endParaRPr lang="en-US" altLang="zh-CN" dirty="0"/>
          </a:p>
        </p:txBody>
      </p:sp>
      <p:pic>
        <p:nvPicPr>
          <p:cNvPr id="5" name="图片 4" descr="未命名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371600"/>
            <a:ext cx="2696066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62000" y="33528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文件目录结构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8" name="图片 7" descr="未命名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1600200"/>
            <a:ext cx="5577526" cy="15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598075" y="3352800"/>
            <a:ext cx="307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TestPackage.java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</a:t>
            </a:r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" name="图片 9" descr="未命名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" y="4191001"/>
            <a:ext cx="4543213" cy="15257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372370" y="5791200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Format.java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</a:t>
            </a:r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2" name="图片 11" descr="未命名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4400" y="4191000"/>
            <a:ext cx="4320554" cy="1461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091970" y="5791200"/>
            <a:ext cx="3594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Calendar.java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Date.java</a:t>
            </a:r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标题 5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源文件目录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43000" y="1524000"/>
            <a:ext cx="5453737" cy="4755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public class Baby 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6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name;</a:t>
            </a:r>
          </a:p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6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weight;</a:t>
            </a:r>
          </a:p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6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isMale;</a:t>
            </a:r>
          </a:p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6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numPoops;</a:t>
            </a:r>
          </a:p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Baby[]</a:t>
            </a:r>
            <a:r>
              <a:rPr lang="en-US" altLang="zh-CN" sz="36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siblings;</a:t>
            </a:r>
          </a:p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成员变量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160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import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9961" y="3505200"/>
            <a:ext cx="7109639" cy="3067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myjava.util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.*;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myjava.text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.*;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TestPackage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{       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      Date 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= new Date();   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      Calendar 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calendar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= new Calendar();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      Format 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= new Format();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  }    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1285567"/>
            <a:ext cx="7725192" cy="2067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myjava.text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public class Format {    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  public Format() { 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myjava.util.Format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  }    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083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、常用的一些类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161</a:t>
            </a:fld>
            <a:endParaRPr lang="en-US" altLang="zh-CN"/>
          </a:p>
        </p:txBody>
      </p:sp>
      <p:sp>
        <p:nvSpPr>
          <p:cNvPr id="11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14400" y="1600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Object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类</a:t>
            </a:r>
          </a:p>
          <a:p>
            <a:pPr marL="982663" lvl="1" indent="-352425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所有类的父类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，快来看上帝！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  <a:p>
            <a:pPr marL="982663" lvl="1" indent="-352425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32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equals(Object </a:t>
            </a:r>
            <a:r>
              <a:rPr lang="en-US" altLang="zh-CN" sz="32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obj</a:t>
            </a:r>
            <a:r>
              <a:rPr lang="en-US" altLang="zh-CN" sz="32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32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：判断对象</a:t>
            </a:r>
            <a:r>
              <a:rPr lang="en-US" altLang="zh-CN" sz="32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obj</a:t>
            </a:r>
            <a:r>
              <a:rPr lang="zh-CN" altLang="en-US" sz="32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与当前对象的内容是否相同</a:t>
            </a:r>
            <a:endParaRPr lang="en-US" altLang="zh-CN" sz="3200" b="1" kern="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32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toString</a:t>
            </a:r>
            <a:r>
              <a:rPr lang="en-US" altLang="zh-CN" sz="32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()</a:t>
            </a:r>
            <a:r>
              <a:rPr lang="zh-CN" altLang="en-US" sz="32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：返回该对象的字符串表示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Dumpling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162</a:t>
            </a:fld>
            <a:endParaRPr lang="en-US" altLang="zh-CN"/>
          </a:p>
        </p:txBody>
      </p:sp>
      <p:pic>
        <p:nvPicPr>
          <p:cNvPr id="7" name="图片 6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229" y="1143000"/>
            <a:ext cx="2763371" cy="1371600"/>
          </a:xfrm>
          <a:prstGeom prst="rect">
            <a:avLst/>
          </a:prstGeom>
        </p:spPr>
      </p:pic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2590800"/>
            <a:ext cx="2343150" cy="2019300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8600" y="4724400"/>
            <a:ext cx="43434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public class Dumpling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Wrapper pi;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Pork </a:t>
            </a:r>
            <a:r>
              <a:rPr kumimoji="1" lang="en-US" altLang="zh-CN" sz="28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xian</a:t>
            </a: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rot="5400000">
            <a:off x="1866900" y="3924300"/>
            <a:ext cx="5715000" cy="0"/>
          </a:xfrm>
          <a:prstGeom prst="line">
            <a:avLst/>
          </a:prstGeom>
          <a:noFill/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828800" y="62484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800" dirty="0" smtClean="0"/>
              <a:t>南方人</a:t>
            </a:r>
            <a:endParaRPr lang="zh-CN" altLang="en-US" sz="2800" dirty="0"/>
          </a:p>
        </p:txBody>
      </p:sp>
      <p:pic>
        <p:nvPicPr>
          <p:cNvPr id="16" name="图片 15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1143000"/>
            <a:ext cx="2763371" cy="137160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4800600" y="2514601"/>
            <a:ext cx="4267200" cy="2209799"/>
            <a:chOff x="4800600" y="2514601"/>
            <a:chExt cx="4267200" cy="2209799"/>
          </a:xfrm>
        </p:grpSpPr>
        <p:pic>
          <p:nvPicPr>
            <p:cNvPr id="18" name="图片 17" descr="无标题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0600" y="2590801"/>
              <a:ext cx="1447800" cy="949036"/>
            </a:xfrm>
            <a:prstGeom prst="rect">
              <a:avLst/>
            </a:prstGeom>
          </p:spPr>
        </p:pic>
        <p:pic>
          <p:nvPicPr>
            <p:cNvPr id="19" name="图片 18" descr="无标题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8400" y="2514601"/>
              <a:ext cx="1516218" cy="1066800"/>
            </a:xfrm>
            <a:prstGeom prst="rect">
              <a:avLst/>
            </a:prstGeom>
          </p:spPr>
        </p:pic>
        <p:pic>
          <p:nvPicPr>
            <p:cNvPr id="20" name="图片 19" descr="无标题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5448" y="2533650"/>
              <a:ext cx="1063752" cy="1049755"/>
            </a:xfrm>
            <a:prstGeom prst="rect">
              <a:avLst/>
            </a:prstGeom>
          </p:spPr>
        </p:pic>
        <p:pic>
          <p:nvPicPr>
            <p:cNvPr id="21" name="图片 20" descr="无标题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3580346"/>
              <a:ext cx="1371600" cy="1144054"/>
            </a:xfrm>
            <a:prstGeom prst="rect">
              <a:avLst/>
            </a:prstGeom>
          </p:spPr>
        </p:pic>
        <p:pic>
          <p:nvPicPr>
            <p:cNvPr id="22" name="图片 21" descr="无标题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05646" y="3609975"/>
              <a:ext cx="1466754" cy="1038225"/>
            </a:xfrm>
            <a:prstGeom prst="rect">
              <a:avLst/>
            </a:prstGeom>
          </p:spPr>
        </p:pic>
        <p:pic>
          <p:nvPicPr>
            <p:cNvPr id="23" name="图片 22" descr="无标题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92986" y="3810000"/>
              <a:ext cx="1274814" cy="678442"/>
            </a:xfrm>
            <a:prstGeom prst="rect">
              <a:avLst/>
            </a:prstGeom>
          </p:spPr>
        </p:pic>
      </p:grp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800600" y="4724400"/>
            <a:ext cx="43434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public class Dumpling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Wrapper pi;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</a:t>
            </a:r>
            <a:r>
              <a:rPr kumimoji="1"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Object</a:t>
            </a: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kumimoji="1" lang="en-US" altLang="zh-CN" sz="28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xian</a:t>
            </a: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48400" y="62484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800" dirty="0" smtClean="0"/>
              <a:t>北方人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简单数据类型的封装类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163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71600" y="1524000"/>
          <a:ext cx="60960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简单数据类型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封装类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Character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Integer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dirty="0" smtClean="0"/>
              <a:t>用法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164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752600"/>
            <a:ext cx="7772400" cy="40780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public class Test{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public static void main(String[] </a:t>
            </a:r>
            <a:r>
              <a:rPr kumimoji="1" lang="en-US" altLang="zh-CN" sz="28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args</a:t>
            </a: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Double o;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o = new Double(3.14);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</a:t>
            </a:r>
            <a:r>
              <a:rPr kumimoji="1" lang="en-US" altLang="zh-CN" sz="28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System.out.println</a:t>
            </a: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(o);    // </a:t>
            </a:r>
            <a:r>
              <a:rPr kumimoji="1" lang="zh-CN" altLang="en-US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等价于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o.toString</a:t>
            </a: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()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</a:t>
            </a:r>
            <a:r>
              <a:rPr kumimoji="1" lang="en-US" altLang="zh-CN" sz="28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System.out.println</a:t>
            </a: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kumimoji="1" lang="en-US" altLang="zh-CN" sz="28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o.toString</a:t>
            </a: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());    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}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数学类</a:t>
            </a:r>
            <a:r>
              <a:rPr lang="en-US" altLang="zh-CN" smtClean="0"/>
              <a:t>Math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165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5800" y="1097280"/>
          <a:ext cx="7696200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方法名称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功能描述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abs(double 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的绝对值，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int,long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亦可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max(double a, double b)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的最大值，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int,long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亦可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min(double a, double b)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的最小值，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int,long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亦可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sin(double theta)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sine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函数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cos(double theta)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cosine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函数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tan(double theta)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tangent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函数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exp(double 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指数函数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US" altLang="zh-CN" sz="1800" baseline="300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1800" baseline="300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log(double 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对数函数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pow(double a, double b)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1800" baseline="300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long round(double 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取整函数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random()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生成一个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0~1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之间的随机数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sqrt(double 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平方根函数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E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常量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PI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常量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pi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Math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类的</a:t>
            </a:r>
            <a:r>
              <a:rPr lang="zh-CN" altLang="en-US" dirty="0" smtClean="0"/>
              <a:t>用法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166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2133600"/>
            <a:ext cx="7772400" cy="41549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public class Quadratic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public static void main(String[] </a:t>
            </a:r>
            <a:r>
              <a:rPr kumimoji="1" lang="en-US" altLang="zh-CN" sz="24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args</a:t>
            </a:r>
            <a:r>
              <a:rPr kumimoji="1"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</a:t>
            </a:r>
            <a:r>
              <a:rPr kumimoji="1" lang="fr-FR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double b = Double.parseDouble(args[0]);</a:t>
            </a: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double c = Double.parseDouble(args[1]);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</a:t>
            </a:r>
            <a:r>
              <a:rPr kumimoji="1" lang="fr-FR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double discriminant = b*b - 4.0*c;</a:t>
            </a: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double d = </a:t>
            </a:r>
            <a:r>
              <a:rPr kumimoji="1" lang="fr-FR" altLang="zh-CN" sz="2400" b="1" dirty="0" smtClean="0">
                <a:solidFill>
                  <a:srgbClr val="99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Math.sqrt(discriminant)</a:t>
            </a:r>
            <a:r>
              <a:rPr kumimoji="1" lang="fr-FR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; // static</a:t>
            </a:r>
            <a:r>
              <a:rPr kumimoji="1" lang="zh-CN" altLang="en-US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类型</a:t>
            </a:r>
            <a:endParaRPr kumimoji="1" lang="fr-FR" altLang="zh-CN" sz="2400" b="1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double root1 = (-b + d) / 2.0;</a:t>
            </a: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double root2 = (-b - d) / 2.0;</a:t>
            </a:r>
            <a:r>
              <a:rPr kumimoji="1"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</a:t>
            </a:r>
            <a:r>
              <a:rPr kumimoji="1" lang="en-US" altLang="zh-CN" sz="2400" b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System.out.println</a:t>
            </a:r>
            <a:r>
              <a:rPr kumimoji="1"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("r1=" + root1+", r2=" + root2 );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kumimoji="1" lang="en-US" altLang="zh-CN" sz="2400" b="1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381780"/>
            <a:ext cx="5061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求解一元二次方程：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x</a:t>
            </a:r>
            <a:r>
              <a:rPr lang="en-US" altLang="zh-CN" sz="2800" b="1" baseline="30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+bx+c=0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" name="图片 6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1143000"/>
            <a:ext cx="2951544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167</a:t>
            </a:fld>
            <a:endParaRPr lang="en-US" altLang="zh-CN"/>
          </a:p>
        </p:txBody>
      </p:sp>
      <p:sp>
        <p:nvSpPr>
          <p:cNvPr id="11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14400" y="1524000"/>
            <a:ext cx="7543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字符串常量</a:t>
            </a:r>
          </a:p>
          <a:p>
            <a:pPr marL="982663" lvl="1" indent="-352425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用双引号括起来的若干个字符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  <a:p>
            <a:pPr marL="982663" lvl="1" indent="-352425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如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"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你好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" 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"no zuo no die"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字符串操作</a:t>
            </a:r>
          </a:p>
          <a:p>
            <a:pPr marL="982663" marR="0" lvl="1" indent="-352425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J"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拼接操作：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+</a:t>
            </a:r>
          </a:p>
          <a:p>
            <a:pPr marL="982663" lvl="1" indent="-352425">
              <a:lnSpc>
                <a:spcPct val="90000"/>
              </a:lnSpc>
              <a:spcBef>
                <a:spcPct val="4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如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"too " + "how" -&gt; "too how"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字符串拼接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168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5858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public class Ruler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public static void main(String[] args)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String ruler1 = "1";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String ruler2 = ruler1 + " 2 " + ruler1;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String ruler3 = ruler2 + " 3 " + ruler2;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String ruler4 = ruler3 + " 4 " + ruler3;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System.out.println(ruler4);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}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71600" y="4800600"/>
            <a:ext cx="6096000" cy="156966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2400" b="1" dirty="0" smtClean="0">
                <a:solidFill>
                  <a:srgbClr val="990000"/>
                </a:solidFill>
                <a:latin typeface="Courier New" pitchFamily="49" charset="0"/>
                <a:ea typeface="宋体" charset="-122"/>
              </a:rPr>
              <a:t>              "1"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dirty="0" smtClean="0">
                <a:solidFill>
                  <a:srgbClr val="990000"/>
                </a:solidFill>
                <a:latin typeface="Courier New" pitchFamily="49" charset="0"/>
                <a:ea typeface="宋体" charset="-122"/>
              </a:rPr>
              <a:t>            "1 2 1"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dirty="0" smtClean="0">
                <a:solidFill>
                  <a:srgbClr val="990000"/>
                </a:solidFill>
                <a:latin typeface="Courier New" pitchFamily="49" charset="0"/>
                <a:ea typeface="宋体" charset="-122"/>
              </a:rPr>
              <a:t>        "1 2 1 3 1 2 1"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dirty="0" smtClean="0">
                <a:solidFill>
                  <a:srgbClr val="990000"/>
                </a:solidFill>
                <a:latin typeface="Courier New" pitchFamily="49" charset="0"/>
                <a:ea typeface="宋体" charset="-122"/>
              </a:rPr>
              <a:t>"1 2 1 3 1 2 1 4 1 2 1 3 1 2 1"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字符串存储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169</a:t>
            </a:fld>
            <a:endParaRPr lang="en-US" altLang="zh-CN"/>
          </a:p>
        </p:txBody>
      </p:sp>
      <p:sp>
        <p:nvSpPr>
          <p:cNvPr id="7" name="Rectangle 3"/>
          <p:cNvSpPr txBox="1">
            <a:spLocks/>
          </p:cNvSpPr>
          <p:nvPr/>
        </p:nvSpPr>
        <p:spPr bwMode="auto">
          <a:xfrm>
            <a:off x="228600" y="1371600"/>
            <a:ext cx="853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字符串中的字符下标从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0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开始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altLang="zh-CN" sz="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ＭＳ Ｐゴシック" pitchFamily="34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ＭＳ Ｐゴシック" pitchFamily="34" charset="-128"/>
              </a:rPr>
              <a:t>	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String name = "Ultimate";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ＭＳ Ｐゴシック" pitchFamily="34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ＭＳ Ｐゴシック" pitchFamily="34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itchFamily="49" charset="-122"/>
              <a:ea typeface="ＭＳ Ｐゴシック" pitchFamily="34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 首字符下标为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0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，尾字符下标为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N-1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 每个元素的类型为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char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1084262" y="2827337"/>
          <a:ext cx="6535738" cy="914400"/>
        </p:xfrm>
        <a:graphic>
          <a:graphicData uri="http://schemas.openxmlformats.org/drawingml/2006/table">
            <a:tbl>
              <a:tblPr/>
              <a:tblGrid>
                <a:gridCol w="1379538"/>
                <a:gridCol w="644525"/>
                <a:gridCol w="646112"/>
                <a:gridCol w="642938"/>
                <a:gridCol w="644525"/>
                <a:gridCol w="644525"/>
                <a:gridCol w="644525"/>
                <a:gridCol w="644525"/>
                <a:gridCol w="644525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下标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ourier New" pitchFamily="49" charset="0"/>
                        <a:ea typeface="ＭＳ Ｐゴシック" pitchFamily="34" charset="-128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字符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类的定义与对象的定义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600200" y="1358900"/>
            <a:ext cx="4876800" cy="2190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400" b="1" u="sng">
                <a:latin typeface="Verdana" charset="0"/>
                <a:ea typeface="ＭＳ Ｐゴシック" charset="0"/>
                <a:cs typeface="Times New Roman" charset="0"/>
              </a:rPr>
              <a:t>iPod blueprint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400" b="1" u="sng">
                <a:latin typeface="Verdana" charset="0"/>
                <a:ea typeface="ＭＳ Ｐゴシック" charset="0"/>
                <a:cs typeface="Times New Roman" charset="0"/>
              </a:rPr>
              <a:t>state:</a:t>
            </a:r>
            <a:br>
              <a:rPr lang="en-US" sz="1400" b="1" u="sng">
                <a:latin typeface="Verdana" charset="0"/>
                <a:ea typeface="ＭＳ Ｐゴシック" charset="0"/>
                <a:cs typeface="Times New Roman" charset="0"/>
              </a:rPr>
            </a:br>
            <a:r>
              <a:rPr lang="en-US" sz="1400" b="1">
                <a:latin typeface="Verdana" charset="0"/>
                <a:ea typeface="ＭＳ Ｐゴシック" charset="0"/>
                <a:cs typeface="Times New Roman" charset="0"/>
              </a:rPr>
              <a:t>  </a:t>
            </a:r>
            <a:r>
              <a:rPr lang="en-US" sz="1400">
                <a:latin typeface="Verdana" charset="0"/>
                <a:ea typeface="ＭＳ Ｐゴシック" charset="0"/>
                <a:cs typeface="Times New Roman" charset="0"/>
              </a:rPr>
              <a:t>current song</a:t>
            </a:r>
            <a:br>
              <a:rPr lang="en-US" sz="1400">
                <a:latin typeface="Verdana" charset="0"/>
                <a:ea typeface="ＭＳ Ｐゴシック" charset="0"/>
                <a:cs typeface="Times New Roman" charset="0"/>
              </a:rPr>
            </a:br>
            <a:r>
              <a:rPr lang="en-US" sz="1400">
                <a:latin typeface="Verdana" charset="0"/>
                <a:ea typeface="ＭＳ Ｐゴシック" charset="0"/>
                <a:cs typeface="Times New Roman" charset="0"/>
              </a:rPr>
              <a:t>  volume</a:t>
            </a:r>
            <a:br>
              <a:rPr lang="en-US" sz="1400">
                <a:latin typeface="Verdana" charset="0"/>
                <a:ea typeface="ＭＳ Ｐゴシック" charset="0"/>
                <a:cs typeface="Times New Roman" charset="0"/>
              </a:rPr>
            </a:br>
            <a:r>
              <a:rPr lang="en-US" sz="1400">
                <a:latin typeface="Verdana" charset="0"/>
                <a:ea typeface="ＭＳ Ｐゴシック" charset="0"/>
                <a:cs typeface="Times New Roman" charset="0"/>
              </a:rPr>
              <a:t>  battery life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400" b="1" u="sng">
                <a:latin typeface="Verdana" charset="0"/>
                <a:ea typeface="ＭＳ Ｐゴシック" charset="0"/>
                <a:cs typeface="Times New Roman" charset="0"/>
              </a:rPr>
              <a:t>behavior:</a:t>
            </a:r>
            <a:br>
              <a:rPr lang="en-US" sz="1400" b="1" u="sng">
                <a:latin typeface="Verdana" charset="0"/>
                <a:ea typeface="ＭＳ Ｐゴシック" charset="0"/>
                <a:cs typeface="Times New Roman" charset="0"/>
              </a:rPr>
            </a:br>
            <a:r>
              <a:rPr lang="en-US" sz="1400" b="1">
                <a:latin typeface="Verdana" charset="0"/>
                <a:ea typeface="ＭＳ Ｐゴシック" charset="0"/>
                <a:cs typeface="Times New Roman" charset="0"/>
              </a:rPr>
              <a:t>  </a:t>
            </a:r>
            <a:r>
              <a:rPr lang="en-US" sz="1400">
                <a:latin typeface="Verdana" charset="0"/>
                <a:ea typeface="ＭＳ Ｐゴシック" charset="0"/>
                <a:cs typeface="Times New Roman" charset="0"/>
              </a:rPr>
              <a:t>power on/off</a:t>
            </a:r>
            <a:br>
              <a:rPr lang="en-US" sz="1400">
                <a:latin typeface="Verdana" charset="0"/>
                <a:ea typeface="ＭＳ Ｐゴシック" charset="0"/>
                <a:cs typeface="Times New Roman" charset="0"/>
              </a:rPr>
            </a:br>
            <a:r>
              <a:rPr lang="en-US" sz="1400">
                <a:latin typeface="Verdana" charset="0"/>
                <a:ea typeface="ＭＳ Ｐゴシック" charset="0"/>
                <a:cs typeface="Times New Roman" charset="0"/>
              </a:rPr>
              <a:t>  change station/song</a:t>
            </a:r>
            <a:br>
              <a:rPr lang="en-US" sz="1400">
                <a:latin typeface="Verdana" charset="0"/>
                <a:ea typeface="ＭＳ Ｐゴシック" charset="0"/>
                <a:cs typeface="Times New Roman" charset="0"/>
              </a:rPr>
            </a:br>
            <a:r>
              <a:rPr lang="en-US" sz="1400">
                <a:latin typeface="Verdana" charset="0"/>
                <a:ea typeface="ＭＳ Ｐゴシック" charset="0"/>
                <a:cs typeface="Times New Roman" charset="0"/>
              </a:rPr>
              <a:t>  change volume</a:t>
            </a:r>
            <a:br>
              <a:rPr lang="en-US" sz="1400">
                <a:latin typeface="Verdana" charset="0"/>
                <a:ea typeface="ＭＳ Ｐゴシック" charset="0"/>
                <a:cs typeface="Times New Roman" charset="0"/>
              </a:rPr>
            </a:br>
            <a:r>
              <a:rPr lang="en-US" sz="1400">
                <a:latin typeface="Verdana" charset="0"/>
                <a:ea typeface="ＭＳ Ｐゴシック" charset="0"/>
                <a:cs typeface="Times New Roman" charset="0"/>
              </a:rPr>
              <a:t>  choose random song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04800" y="4387850"/>
            <a:ext cx="8077200" cy="2012950"/>
            <a:chOff x="192" y="2967"/>
            <a:chExt cx="5088" cy="1268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92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  <a:t>iPod #1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  <a:t>state:</a:t>
              </a:r>
              <a:b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  song = "</a:t>
              </a:r>
              <a:r>
                <a:rPr lang="en-US" sz="12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1,000,000 Miles</a:t>
              </a:r>
              <a: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"</a:t>
              </a:r>
              <a:b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  volume = 17</a:t>
              </a:r>
              <a:b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  battery life = 2.5 hrs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  <a:t>behavior:</a:t>
              </a:r>
              <a:b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power on/off</a:t>
              </a:r>
              <a:b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change station/song</a:t>
              </a:r>
              <a:b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change volume</a:t>
              </a:r>
              <a:b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choose random song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2016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  <a:t>iPod #2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  <a:t>state:</a:t>
              </a:r>
              <a:b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  song = "Letting You"</a:t>
              </a:r>
              <a:b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  volume = 9</a:t>
              </a:r>
              <a:b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  battery life = 3.41 hrs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  <a:t>behavior:</a:t>
              </a:r>
              <a:b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power on/off</a:t>
              </a:r>
              <a:b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change station/song</a:t>
              </a:r>
              <a:b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change volume</a:t>
              </a:r>
              <a:b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choose random song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936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  <a:t>iPod #3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  <a:t>state:</a:t>
              </a:r>
              <a:b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  song = "Discipline"</a:t>
              </a:r>
              <a:b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  volume = 24</a:t>
              </a:r>
              <a:b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charset="0"/>
                  <a:ea typeface="ＭＳ Ｐゴシック" charset="0"/>
                  <a:cs typeface="Times New Roman" charset="0"/>
                </a:rPr>
                <a:t>  battery life = 1.8 hrs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  <a:t>behavior:</a:t>
              </a:r>
              <a:br>
                <a:rPr lang="en-US" sz="1400" b="1" u="sng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power on/off</a:t>
              </a:r>
              <a:b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change station/song</a:t>
              </a:r>
              <a:b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change volume</a:t>
              </a:r>
              <a:b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</a:br>
              <a:r>
                <a:rPr lang="en-US" sz="1400">
                  <a:latin typeface="Tahoma" charset="0"/>
                  <a:ea typeface="ＭＳ Ｐゴシック" charset="0"/>
                  <a:cs typeface="Times New Roman" charset="0"/>
                </a:rPr>
                <a:t>  choose random song</a:t>
              </a: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2286000" y="3563938"/>
            <a:ext cx="4419600" cy="823912"/>
            <a:chOff x="1440" y="2313"/>
            <a:chExt cx="2784" cy="519"/>
          </a:xfrm>
        </p:grpSpPr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1440" y="2313"/>
              <a:ext cx="2640" cy="519"/>
              <a:chOff x="1440" y="2304"/>
              <a:chExt cx="2640" cy="519"/>
            </a:xfrm>
          </p:grpSpPr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 flipH="1">
                <a:off x="1440" y="2304"/>
                <a:ext cx="1152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Wingdings" charset="0"/>
                  <a:buChar char="n"/>
                  <a:defRPr/>
                </a:pPr>
                <a:endParaRPr lang="en-US">
                  <a:latin typeface="Verdana" charset="0"/>
                  <a:ea typeface="ＭＳ Ｐゴシック" charset="0"/>
                  <a:cs typeface="Times New Roman" charset="0"/>
                </a:endParaRPr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2592" y="2304"/>
                <a:ext cx="96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Wingdings" charset="0"/>
                  <a:buChar char="n"/>
                  <a:defRPr/>
                </a:pPr>
                <a:endParaRPr lang="en-US">
                  <a:latin typeface="Verdana" charset="0"/>
                  <a:ea typeface="ＭＳ Ｐゴシック" charset="0"/>
                  <a:cs typeface="Times New Roman" charset="0"/>
                </a:endParaRPr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2592" y="2304"/>
                <a:ext cx="1488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buFont typeface="Wingdings" charset="0"/>
                  <a:buChar char="n"/>
                  <a:defRPr/>
                </a:pPr>
                <a:endParaRPr lang="en-US">
                  <a:latin typeface="Verdana" charset="0"/>
                  <a:ea typeface="ＭＳ Ｐゴシック" charset="0"/>
                  <a:cs typeface="Times New Roman" charset="0"/>
                </a:endParaRPr>
              </a:p>
            </p:txBody>
          </p:sp>
        </p:grp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590" y="2352"/>
              <a:ext cx="6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sz="1800" i="1">
                  <a:latin typeface="Tahoma" charset="0"/>
                  <a:ea typeface="ＭＳ Ｐゴシック" charset="0"/>
                  <a:cs typeface="Times New Roman" charset="0"/>
                </a:rPr>
                <a:t>creates</a:t>
              </a:r>
            </a:p>
          </p:txBody>
        </p:sp>
      </p:grpSp>
      <p:pic>
        <p:nvPicPr>
          <p:cNvPr id="16" name="Picture 14" descr="blue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1492250"/>
            <a:ext cx="2209800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 descr="video-ipod"/>
          <p:cNvPicPr>
            <a:picLocks noChangeAspect="1" noChangeArrowheads="1"/>
          </p:cNvPicPr>
          <p:nvPr/>
        </p:nvPicPr>
        <p:blipFill>
          <a:blip r:embed="rId3" cstate="print"/>
          <a:srcRect l="5756" t="5927" r="10791" b="3210"/>
          <a:stretch>
            <a:fillRect/>
          </a:stretch>
        </p:blipFill>
        <p:spPr bwMode="auto">
          <a:xfrm>
            <a:off x="2209800" y="5378450"/>
            <a:ext cx="6238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6" descr="video-ipod"/>
          <p:cNvPicPr>
            <a:picLocks noChangeAspect="1" noChangeArrowheads="1"/>
          </p:cNvPicPr>
          <p:nvPr/>
        </p:nvPicPr>
        <p:blipFill>
          <a:blip r:embed="rId3" cstate="print"/>
          <a:srcRect l="5756" t="5927" r="10791" b="3210"/>
          <a:stretch>
            <a:fillRect/>
          </a:stretch>
        </p:blipFill>
        <p:spPr bwMode="auto">
          <a:xfrm>
            <a:off x="5181600" y="5378450"/>
            <a:ext cx="6238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7" descr="video-ipod"/>
          <p:cNvPicPr>
            <a:picLocks noChangeAspect="1" noChangeArrowheads="1"/>
          </p:cNvPicPr>
          <p:nvPr/>
        </p:nvPicPr>
        <p:blipFill>
          <a:blip r:embed="rId3" cstate="print"/>
          <a:srcRect l="5756" t="5927" r="10791" b="3210"/>
          <a:stretch>
            <a:fillRect/>
          </a:stretch>
        </p:blipFill>
        <p:spPr bwMode="auto">
          <a:xfrm>
            <a:off x="8229600" y="5378450"/>
            <a:ext cx="6238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类的一些方法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170</a:t>
            </a:fld>
            <a:endParaRPr lang="en-US" altLang="zh-CN"/>
          </a:p>
        </p:txBody>
      </p:sp>
      <p:graphicFrame>
        <p:nvGraphicFramePr>
          <p:cNvPr id="6" name="Group 28"/>
          <p:cNvGraphicFramePr>
            <a:graphicFrameLocks noGrp="1"/>
          </p:cNvGraphicFramePr>
          <p:nvPr/>
        </p:nvGraphicFramePr>
        <p:xfrm>
          <a:off x="152400" y="1447800"/>
          <a:ext cx="8845550" cy="4754784"/>
        </p:xfrm>
        <a:graphic>
          <a:graphicData uri="http://schemas.openxmlformats.org/drawingml/2006/table">
            <a:tbl>
              <a:tblPr/>
              <a:tblGrid>
                <a:gridCol w="3581400"/>
                <a:gridCol w="5264150"/>
              </a:tblGrid>
              <a:tr h="3657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方法名称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功能描述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41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indexOf(String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str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indexOf(int ch)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charset="0"/>
                        <a:cs typeface="Times New Roman" pitchFamily="18" charset="0"/>
                      </a:endParaRP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 where the start of the given string appears in this string (-1 if not found)</a:t>
                      </a: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length()</a:t>
                      </a: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number of characters in this string</a:t>
                      </a: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substring(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index1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index2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substring(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index1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the characters in this string from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 (inclusive) to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 (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exclusive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if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 is omitted, grabs till end of string</a:t>
                      </a: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toLowerCase()</a:t>
                      </a: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a new string with all lowercase letters</a:t>
                      </a: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toUpperCase()</a:t>
                      </a: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a new string with all uppercase letters</a:t>
                      </a: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char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charAt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 index)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charset="0"/>
                        <a:cs typeface="Times New Roman" pitchFamily="18" charset="0"/>
                      </a:endParaRP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Returns the char value at the specified index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equals(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str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charset="0"/>
                        <a:cs typeface="Times New Roman" pitchFamily="18" charset="0"/>
                      </a:endParaRP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whether two strings contain the same characters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类方法举例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171</a:t>
            </a:fld>
            <a:endParaRPr lang="en-US" altLang="zh-CN"/>
          </a:p>
        </p:txBody>
      </p:sp>
      <p:sp>
        <p:nvSpPr>
          <p:cNvPr id="7" name="Rectangle 3"/>
          <p:cNvSpPr txBox="1">
            <a:spLocks/>
          </p:cNvSpPr>
          <p:nvPr/>
        </p:nvSpPr>
        <p:spPr bwMode="auto">
          <a:xfrm>
            <a:off x="457200" y="1600200"/>
            <a:ext cx="8382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lnSpc>
                <a:spcPct val="9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index     012345678901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String s1 = "Stuart Reges";</a:t>
            </a: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String s2 = "Marty Stepp";</a:t>
            </a: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System.out.println(s1.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length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());        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12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System.out.println(s1.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indexOf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("e"));    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8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System.out.println(s1.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substring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(7, 10));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"Reg"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String s3 = s2.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substring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(1, 7);</a:t>
            </a: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System.out.println(s3.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toLowerCase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());   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"arty s"</a:t>
            </a: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rgbClr val="008080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285750" indent="-285750">
              <a:lnSpc>
                <a:spcPct val="8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index       0123456789012345678901</a:t>
            </a:r>
          </a:p>
          <a:p>
            <a:pPr marL="285750" indent="-285750">
              <a:lnSpc>
                <a:spcPct val="8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String book = "Building Java Programs";</a:t>
            </a:r>
            <a:r>
              <a:rPr kumimoji="0" lang="en-US" altLang="zh-CN" sz="2000" b="1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altLang="zh-CN" sz="2000" b="1" kern="0" smtClean="0">
                <a:solidFill>
                  <a:srgbClr val="00808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</a:t>
            </a:r>
            <a:r>
              <a:rPr lang="en-US" altLang="zh-CN" sz="2000" b="1" kern="0" smtClean="0">
                <a:solidFill>
                  <a:srgbClr val="00808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extract Java</a:t>
            </a:r>
          </a:p>
          <a:p>
            <a:pPr marL="285750" indent="-285750">
              <a:lnSpc>
                <a:spcPct val="80000"/>
              </a:lnSpc>
              <a:buNone/>
            </a:pPr>
            <a:r>
              <a:rPr lang="en-US" altLang="zh-CN" sz="2000" b="1" kern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System.out.println(book.</a:t>
            </a:r>
            <a:r>
              <a:rPr lang="en-US" altLang="zh-CN" sz="2000" b="1" kern="0" smtClean="0">
                <a:solidFill>
                  <a:srgbClr val="99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substring</a:t>
            </a:r>
            <a:r>
              <a:rPr lang="en-US" altLang="zh-CN" sz="2000" b="1" kern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(9,13));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修改字符串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172</a:t>
            </a:fld>
            <a:endParaRPr lang="en-US" altLang="zh-CN"/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228600" y="1524000"/>
            <a:ext cx="8686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"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Substring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和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toLowerCase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等函数会返回一个新的字符串，而不是修改当前的字符串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altLang="zh-CN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</a:endParaRPr>
          </a:p>
          <a:p>
            <a:pPr marL="742950" lvl="1" indent="-285750">
              <a:lnSpc>
                <a:spcPct val="80000"/>
              </a:lnSpc>
              <a:buNone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	String s </a:t>
            </a:r>
            <a:r>
              <a:rPr lang="en-US" altLang="zh-CN" sz="2400" b="1" kern="0" dirty="0" smtClean="0">
                <a:latin typeface="Courier New" pitchFamily="49" charset="0"/>
                <a:ea typeface="ＭＳ Ｐゴシック" pitchFamily="34" charset="-128"/>
              </a:rPr>
              <a:t>= "Hotel California";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s.toUpperCase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();</a:t>
            </a:r>
          </a:p>
          <a:p>
            <a:pPr marL="742950" lvl="1" indent="-285750">
              <a:lnSpc>
                <a:spcPct val="80000"/>
              </a:lnSpc>
              <a:buNone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System.out.println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(s);  </a:t>
            </a:r>
            <a:r>
              <a:rPr lang="en-US" altLang="zh-CN" sz="2400" b="1" kern="0" dirty="0" smtClean="0">
                <a:solidFill>
                  <a:srgbClr val="008080"/>
                </a:solidFill>
                <a:latin typeface="Courier New" pitchFamily="49" charset="0"/>
                <a:ea typeface="ＭＳ Ｐゴシック" pitchFamily="34" charset="-128"/>
              </a:rPr>
              <a:t>//Hotel California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8080"/>
              </a:solidFill>
              <a:uLnTx/>
              <a:uFillTx/>
              <a:latin typeface="Courier New" pitchFamily="49" charset="0"/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 typeface="Wingdings" pitchFamily="2" charset="2"/>
              <a:buChar char="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为了修改字符串，需要重新对它赋值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altLang="zh-CN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</a:endParaRPr>
          </a:p>
          <a:p>
            <a:pPr marL="742950" lvl="1" indent="-285750">
              <a:lnSpc>
                <a:spcPct val="80000"/>
              </a:lnSpc>
              <a:buNone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	String s = "</a:t>
            </a:r>
            <a:r>
              <a:rPr lang="en-US" altLang="zh-CN" sz="2400" b="1" kern="0" dirty="0" smtClean="0">
                <a:latin typeface="Courier New" pitchFamily="49" charset="0"/>
                <a:ea typeface="ＭＳ Ｐゴシック" pitchFamily="34" charset="-128"/>
              </a:rPr>
              <a:t>Hotel California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";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	s =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s.toUpperCase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();</a:t>
            </a:r>
          </a:p>
          <a:p>
            <a:pPr marL="742950" lvl="1" indent="-285750">
              <a:lnSpc>
                <a:spcPct val="80000"/>
              </a:lnSpc>
              <a:buNone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System.out.println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(s);  </a:t>
            </a:r>
            <a:r>
              <a:rPr lang="en-US" altLang="zh-CN" sz="2400" b="1" kern="0" dirty="0" smtClean="0">
                <a:solidFill>
                  <a:srgbClr val="008080"/>
                </a:solidFill>
                <a:latin typeface="Courier New" pitchFamily="49" charset="0"/>
                <a:ea typeface="ＭＳ Ｐゴシック" pitchFamily="34" charset="-128"/>
              </a:rPr>
              <a:t>//HOTEL CALIFORNIA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8080"/>
              </a:solidFill>
              <a:uLnTx/>
              <a:uFillTx/>
              <a:latin typeface="Courier New" pitchFamily="49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输入数据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173</a:t>
            </a:fld>
            <a:endParaRPr lang="en-US" altLang="zh-CN"/>
          </a:p>
        </p:txBody>
      </p:sp>
      <p:sp>
        <p:nvSpPr>
          <p:cNvPr id="11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04800" y="1524000"/>
            <a:ext cx="8382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输入一个字符串</a:t>
            </a:r>
          </a:p>
          <a:p>
            <a:pPr marL="982663" lvl="1" indent="-352425">
              <a:lnSpc>
                <a:spcPct val="90000"/>
              </a:lnSpc>
              <a:spcBef>
                <a:spcPct val="50000"/>
              </a:spcBef>
              <a:buSzPct val="80000"/>
              <a:buNone/>
              <a:defRPr/>
            </a:pPr>
            <a:r>
              <a:rPr lang="en-US" altLang="zh-CN" sz="24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BufferedReader</a:t>
            </a:r>
            <a: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reader = </a:t>
            </a:r>
            <a:b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20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new </a:t>
            </a:r>
            <a:r>
              <a:rPr lang="en-US" altLang="zh-CN" sz="20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BufferedReader</a:t>
            </a:r>
            <a:r>
              <a:rPr lang="en-US" altLang="zh-CN" sz="20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(new </a:t>
            </a:r>
            <a:r>
              <a:rPr lang="en-US" altLang="zh-CN" sz="20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InputStreamReader</a:t>
            </a:r>
            <a:r>
              <a:rPr lang="en-US" altLang="zh-CN" sz="20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System.in</a:t>
            </a:r>
            <a:r>
              <a:rPr lang="en-US" altLang="zh-CN" sz="20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));</a:t>
            </a:r>
          </a:p>
          <a:p>
            <a:pPr marL="982663" lvl="1" indent="-352425">
              <a:lnSpc>
                <a:spcPct val="90000"/>
              </a:lnSpc>
              <a:spcBef>
                <a:spcPts val="600"/>
              </a:spcBef>
              <a:buSzPct val="80000"/>
              <a:buNone/>
              <a:defRPr/>
            </a:pPr>
            <a: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String </a:t>
            </a:r>
            <a:r>
              <a:rPr lang="en-US" altLang="zh-CN" sz="24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str</a:t>
            </a:r>
            <a: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4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reader.readLine</a:t>
            </a:r>
            <a: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();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字符串转换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charset="-122"/>
              <a:cs typeface="+mn-cs"/>
            </a:endParaRPr>
          </a:p>
          <a:p>
            <a:pPr marL="450850" lvl="0" indent="-45085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90000"/>
              <a:buNone/>
              <a:defRPr/>
            </a:pPr>
            <a:r>
              <a:rPr lang="en-US" altLang="zh-CN" sz="2400" b="1" kern="0" dirty="0" smtClean="0">
                <a:latin typeface="宋体" pitchFamily="2" charset="-122"/>
                <a:ea typeface="宋体" charset="-122"/>
              </a:rPr>
              <a:t>	</a:t>
            </a:r>
            <a:r>
              <a:rPr lang="en-US" altLang="zh-CN" sz="24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n = </a:t>
            </a:r>
            <a:r>
              <a:rPr lang="en-US" altLang="zh-CN" sz="24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Integer.parseInt</a:t>
            </a:r>
            <a: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4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str</a:t>
            </a:r>
            <a: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其他数据类型类似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charset="-122"/>
              <a:cs typeface="+mn-cs"/>
            </a:endParaRPr>
          </a:p>
          <a:p>
            <a:pPr marL="450850" lvl="0" indent="-45085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90000"/>
              <a:buNone/>
              <a:defRPr/>
            </a:pPr>
            <a:r>
              <a:rPr lang="en-US" altLang="zh-CN" sz="3200" b="1" kern="0" dirty="0" smtClean="0">
                <a:latin typeface="宋体" pitchFamily="2" charset="-122"/>
                <a:ea typeface="宋体" charset="-122"/>
              </a:rPr>
              <a:t>	</a:t>
            </a:r>
            <a: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double d = </a:t>
            </a:r>
            <a:r>
              <a:rPr lang="en-US" altLang="zh-CN" sz="24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Double.parseDouble</a:t>
            </a:r>
            <a: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4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str</a:t>
            </a:r>
            <a: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  <a:b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short s = </a:t>
            </a:r>
            <a:r>
              <a:rPr lang="en-US" altLang="zh-CN" sz="24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Short.parseShort</a:t>
            </a:r>
            <a: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4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str</a:t>
            </a:r>
            <a: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  <a:b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24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etc.</a:t>
            </a:r>
            <a:endParaRPr lang="zh-CN" altLang="en-US" sz="2400" b="1" kern="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0" y="3607915"/>
            <a:ext cx="3494803" cy="104028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1" lang="fr-FR" altLang="zh-CN" sz="2800" b="1" dirty="0" smtClean="0">
                <a:solidFill>
                  <a:srgbClr val="99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kumimoji="1" lang="fr-FR" altLang="zh-CN" sz="28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import java.io.*</a:t>
            </a:r>
            <a:r>
              <a:rPr kumimoji="1" lang="fr-FR" altLang="zh-CN" sz="2800" b="1" dirty="0" smtClean="0">
                <a:solidFill>
                  <a:srgbClr val="99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kumimoji="1" lang="fr-FR" altLang="zh-CN" sz="2800" b="1" dirty="0" smtClean="0">
                <a:solidFill>
                  <a:srgbClr val="99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kumimoji="1" lang="en-US" altLang="zh-CN" sz="2800" b="1" dirty="0" smtClean="0">
                <a:solidFill>
                  <a:srgbClr val="99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throws </a:t>
            </a:r>
            <a:r>
              <a:rPr kumimoji="1" lang="en-US" altLang="zh-CN" sz="2800" b="1" dirty="0" err="1" smtClean="0">
                <a:solidFill>
                  <a:srgbClr val="99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IOException</a:t>
            </a:r>
            <a:endParaRPr kumimoji="1" lang="zh-CN" altLang="en-US" sz="2800" b="1" dirty="0">
              <a:solidFill>
                <a:srgbClr val="99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174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399431"/>
            <a:ext cx="7772400" cy="507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import java.io.*;  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public class Input{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public </a:t>
            </a: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static void main(String[] args) throws IOException</a:t>
            </a: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BufferedReader reader = </a:t>
            </a:r>
            <a:b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</a:b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        new BufferedReader(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        new InputStreamReader(System.in));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String str = reader.readLine();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int n = Integer.parseInt(str);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System.out.println(n);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}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kumimoji="1" lang="en-US" altLang="zh-CN" sz="2400" b="1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输入数据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175</a:t>
            </a:fld>
            <a:endParaRPr lang="en-US" altLang="zh-CN"/>
          </a:p>
        </p:txBody>
      </p:sp>
      <p:sp>
        <p:nvSpPr>
          <p:cNvPr id="6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447800"/>
            <a:ext cx="7924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Scanner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类</a:t>
            </a:r>
          </a:p>
          <a:p>
            <a:pPr marL="982663" lvl="1" indent="-352425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可从不同来源读入数据，如控制台、文件、数据库等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  <a:p>
            <a:pPr marL="982663" lvl="1" indent="-352425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import java.util.*;</a:t>
            </a:r>
          </a:p>
          <a:p>
            <a:pPr marL="982663" lvl="1" indent="-352425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Scanner console = new Scanner(System.in);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66800" y="4130040"/>
          <a:ext cx="7086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方法名称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功能描述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nextInt()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读入一个整数（</a:t>
                      </a: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nextDouble()</a:t>
                      </a:r>
                      <a:endParaRPr lang="zh-CN" altLang="en-US" sz="2400" b="1" kern="120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读入一个实数（</a:t>
                      </a: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next()</a:t>
                      </a:r>
                      <a:endParaRPr lang="zh-CN" altLang="en-US" sz="2400" b="1" kern="120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读入一个单词（</a:t>
                      </a: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String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nextLine()</a:t>
                      </a:r>
                      <a:endParaRPr lang="zh-CN" altLang="en-US" sz="2400" b="1" kern="120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读入一行（</a:t>
                      </a: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String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Scanner</a:t>
            </a:r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176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399431"/>
            <a:ext cx="7772400" cy="50013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import java.util.*;   // so that I can use Scanner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public class ScannerMultiply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public static void main(String[] args)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Scanner console = new Scanner(System.in);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System.out.print("Please type two numbers: 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int num1 = console.nextInt();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int num2 = console.nextInt();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int product = num1 * num2;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System.out.println("The product is " + product);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}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kumimoji="1" lang="en-US" altLang="zh-CN" sz="2400" b="1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177</a:t>
            </a:fld>
            <a:endParaRPr lang="en-US" altLang="zh-CN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79650" y="2551113"/>
            <a:ext cx="43465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80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下 课 啦 </a:t>
            </a:r>
            <a:r>
              <a:rPr kumimoji="1" lang="en-US" altLang="zh-CN" sz="80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1219200"/>
            <a:ext cx="5862502" cy="2874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类定义</a:t>
            </a:r>
            <a:endParaRPr lang="en-US" altLang="zh-CN" sz="3200" b="1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zh-CN" sz="3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{...}</a:t>
            </a:r>
          </a:p>
          <a:p>
            <a:pPr>
              <a:spcBef>
                <a:spcPts val="600"/>
              </a:spcBef>
              <a:buNone/>
            </a:pP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类实例</a:t>
            </a:r>
            <a:endParaRPr lang="en-US" altLang="zh-CN" sz="3200" b="1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 dawa = new Baby();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成员变量的初始化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905000"/>
            <a:ext cx="7696200" cy="4191000"/>
          </a:xfrm>
        </p:spPr>
        <p:txBody>
          <a:bodyPr/>
          <a:lstStyle/>
          <a:p>
            <a:r>
              <a:rPr lang="zh-CN" altLang="en-US" smtClean="0"/>
              <a:t>成员变量的初始化</a:t>
            </a:r>
            <a:endParaRPr lang="en-US" altLang="zh-CN" dirty="0" smtClean="0"/>
          </a:p>
          <a:p>
            <a:pPr lvl="1"/>
            <a:r>
              <a:rPr lang="zh-CN" altLang="en-US" smtClean="0"/>
              <a:t>在</a:t>
            </a:r>
            <a:r>
              <a:rPr lang="zh-CN" altLang="en-US" smtClean="0">
                <a:solidFill>
                  <a:srgbClr val="FF0000"/>
                </a:solidFill>
              </a:rPr>
              <a:t>定义类时</a:t>
            </a:r>
            <a:r>
              <a:rPr lang="zh-CN" altLang="en-US" smtClean="0"/>
              <a:t>即可确定，直接赋值</a:t>
            </a:r>
            <a:endParaRPr lang="en-US" altLang="zh-CN" dirty="0" smtClean="0"/>
          </a:p>
          <a:p>
            <a:pPr lvl="1"/>
            <a:r>
              <a:rPr lang="zh-CN" altLang="en-US" smtClean="0"/>
              <a:t>在</a:t>
            </a:r>
            <a:r>
              <a:rPr lang="zh-CN" altLang="en-US" smtClean="0">
                <a:solidFill>
                  <a:srgbClr val="FF0000"/>
                </a:solidFill>
              </a:rPr>
              <a:t>创建对象时</a:t>
            </a:r>
            <a:r>
              <a:rPr lang="zh-CN" altLang="en-US" smtClean="0"/>
              <a:t>即可确定，用构造函数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zh-CN" altLang="en-US" smtClean="0">
                <a:solidFill>
                  <a:srgbClr val="FF0000"/>
                </a:solidFill>
              </a:rPr>
              <a:t>创建对象后</a:t>
            </a:r>
            <a:r>
              <a:rPr lang="zh-CN" altLang="en-US" smtClean="0"/>
              <a:t>才能确定，用成员函数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3542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774825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类和对象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8510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2896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689225"/>
            <a:ext cx="389241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访问控制与方法重载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789284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19522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6036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继承和多态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693055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5148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572000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类的组织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625975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1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90600" y="1613184"/>
            <a:ext cx="7394973" cy="4330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zh-CN" sz="36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6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6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[ARGUMENTS]</a:t>
            </a: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构造函数（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Constructors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构造函数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191000"/>
          </a:xfrm>
        </p:spPr>
        <p:txBody>
          <a:bodyPr/>
          <a:lstStyle/>
          <a:p>
            <a:pPr>
              <a:spcBef>
                <a:spcPts val="1800"/>
              </a:spcBef>
              <a:buSzPct val="80000"/>
              <a:buFont typeface="Wingdings" pitchFamily="2" charset="2"/>
              <a:buChar char="l"/>
            </a:pPr>
            <a:r>
              <a:rPr lang="zh-CN" altLang="en-US" sz="3200" smtClean="0"/>
              <a:t>构造函数名字＝类的名字</a:t>
            </a:r>
            <a:endParaRPr lang="en-US" altLang="zh-CN" sz="3200" smtClean="0"/>
          </a:p>
          <a:p>
            <a:pPr>
              <a:spcBef>
                <a:spcPts val="1800"/>
              </a:spcBef>
              <a:buSzPct val="80000"/>
              <a:buFont typeface="Wingdings" pitchFamily="2" charset="2"/>
              <a:buChar char="l"/>
            </a:pPr>
            <a:r>
              <a:rPr lang="zh-CN" altLang="en-US" sz="3200" smtClean="0"/>
              <a:t>没有返回值类型：不返回任何数据</a:t>
            </a:r>
            <a:endParaRPr lang="en-US" altLang="zh-CN" sz="3200" smtClean="0"/>
          </a:p>
          <a:p>
            <a:pPr>
              <a:spcBef>
                <a:spcPts val="1800"/>
              </a:spcBef>
              <a:buSzPct val="80000"/>
              <a:buFont typeface="Wingdings" pitchFamily="2" charset="2"/>
              <a:buChar char="l"/>
            </a:pPr>
            <a:r>
              <a:rPr lang="zh-CN" altLang="en-US" sz="3200" smtClean="0"/>
              <a:t>创建对象时自动调用，初始化成员变量</a:t>
            </a:r>
            <a:endParaRPr lang="en-US" altLang="zh-CN" sz="3200" smtClean="0"/>
          </a:p>
          <a:p>
            <a:pPr>
              <a:spcBef>
                <a:spcPts val="1800"/>
              </a:spcBef>
              <a:buSzPct val="80000"/>
              <a:buFont typeface="Wingdings" pitchFamily="2" charset="2"/>
              <a:buChar char="l"/>
            </a:pPr>
            <a:r>
              <a:rPr lang="zh-CN" altLang="en-US" sz="3200" smtClean="0"/>
              <a:t>每个类需要至少一个构造函数，若不写，则默认为：</a:t>
            </a:r>
            <a:endParaRPr lang="en-US" altLang="zh-CN" sz="3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63180" y="4724400"/>
            <a:ext cx="3789820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6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3600" b="1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构造函数的执行过程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752600"/>
            <a:ext cx="7696200" cy="4191000"/>
          </a:xfrm>
        </p:spPr>
        <p:txBody>
          <a:bodyPr/>
          <a:lstStyle/>
          <a:p>
            <a:r>
              <a:rPr lang="zh-CN" altLang="en-US" smtClean="0"/>
              <a:t>类初始化时构造函数的调用顺序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mtClean="0"/>
              <a:t>初始化对象的存储空间为零或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null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调用父类的构造函数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按顺序分别调用类成员变量和实例成员的初始化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调用构造函数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构造函数的执行过程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2400" y="1371600"/>
            <a:ext cx="8763000" cy="4708981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public class Money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Dollar d = new Dollar();   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Money() {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</a:t>
            </a: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("All money come to my home");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  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main(String[] args) {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Money m = new Money();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class Dollar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int n = 100;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Dollar()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System.out.println(n +" dollars come to my home");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5638800"/>
            <a:ext cx="3943663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85800" y="1011600"/>
            <a:ext cx="7848600" cy="578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public class Baby {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 smtClean="0">
                <a:solidFill>
                  <a:srgbClr val="973095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 smtClean="0">
                <a:solidFill>
                  <a:srgbClr val="973095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weight;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 smtClean="0">
                <a:solidFill>
                  <a:srgbClr val="973095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isMale;</a:t>
            </a:r>
          </a:p>
          <a:p>
            <a:pPr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   Baby(</a:t>
            </a:r>
            <a:r>
              <a:rPr lang="en-US" altLang="zh-CN" sz="3200" b="1" smtClean="0">
                <a:solidFill>
                  <a:srgbClr val="973095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myname, </a:t>
            </a:r>
            <a:r>
              <a:rPr lang="en-US" altLang="zh-CN" sz="3200" b="1" smtClean="0">
                <a:solidFill>
                  <a:srgbClr val="973095"/>
                </a:solidFill>
                <a:latin typeface="Times New Roman" pitchFamily="18" charset="0"/>
                <a:cs typeface="Times New Roman" pitchFamily="18" charset="0"/>
              </a:rPr>
              <a:t>double </a:t>
            </a: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myweight, </a:t>
            </a:r>
            <a:b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3200" b="1" smtClean="0">
                <a:solidFill>
                  <a:srgbClr val="973095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male)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       name = myname;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       weight = myweight;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       isMale = male;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    }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Baby</a:t>
            </a:r>
            <a:r>
              <a:rPr lang="zh-CN" altLang="en-US" smtClean="0"/>
              <a:t>类的构造函数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407828" y="2422029"/>
            <a:ext cx="835517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创建对象</a:t>
            </a:r>
            <a:endParaRPr lang="en-US" altLang="zh-CN" sz="3200" b="1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 dawa = new Baby("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大力士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",20,true);</a:t>
            </a:r>
          </a:p>
          <a:p>
            <a:pPr>
              <a:buNone/>
            </a:pP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 smtClean="0"/>
              <a:t>调用带参数的构造函数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2400" y="1367808"/>
            <a:ext cx="8776762" cy="4804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public class Baby 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800" b="1" smtClean="0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numPoops = 0;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800" b="1" smtClean="0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poop() {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numPoops ++;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System.out.println("Dear mother,"+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"I have pooped. Ready the diaper.");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成员方法（函数）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96998" y="1371600"/>
            <a:ext cx="7837402" cy="5050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public class Baby 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200" b="1" smtClean="0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3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sayHi(){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  System.out.println(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  "Hi, my name is " + name);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200" b="1" smtClean="0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eat(double foodWeight)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  weight += foodWeight;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成员方法</a:t>
            </a:r>
            <a:r>
              <a:rPr lang="en-US" altLang="zh-CN" smtClean="0"/>
              <a:t>(2)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14400" y="1143000"/>
            <a:ext cx="7487947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public class Baby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200" b="1" smtClean="0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200" b="1" smtClean="0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weight;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200" b="1" smtClean="0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isMale;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200" b="1" smtClean="0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numPoops = 0;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Baby[] siblings;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Baby(...){...}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void poop() {...}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void sayHi() {...}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void eat(double foodweight){...}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Baby</a:t>
            </a:r>
            <a:r>
              <a:rPr lang="zh-CN" altLang="en-US" smtClean="0"/>
              <a:t>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、类的使用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137150" y="1447800"/>
            <a:ext cx="893065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类定义</a:t>
            </a:r>
            <a:endParaRPr lang="en-US" altLang="zh-CN" sz="3200" b="1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zh-CN" sz="3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{...}</a:t>
            </a:r>
          </a:p>
          <a:p>
            <a:pPr>
              <a:buNone/>
            </a:pP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类实例</a:t>
            </a:r>
            <a:endParaRPr lang="en-US" altLang="zh-CN" sz="3200" b="1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 dawa = new Baby("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大力士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",20,true);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 erwa = new Baby("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千里眼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",16,true);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 sanwa = new Baby("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钢筋铁骨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",18,true);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 siwa = new Baby("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火神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",16,true);</a:t>
            </a:r>
          </a:p>
          <a:p>
            <a:pPr>
              <a:buNone/>
            </a:pP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  一个段子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一个人去应聘一份程序员的工作，以下是他和面试官之间的对话。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面试官：熟悉哪种编程语言？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应聘者：</a:t>
            </a:r>
            <a:r>
              <a:rPr lang="en-US" altLang="zh-CN" sz="2000" smtClean="0"/>
              <a:t>Java</a:t>
            </a:r>
            <a:r>
              <a:rPr lang="zh-CN" altLang="en-US" sz="2000" smtClean="0"/>
              <a:t>。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面试官：知道什么叫类么？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应聘者：我这人很实在，工作努力，不知道什么叫累。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面试官：知道什么是包？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应聘者：我这人很实在，平常不带包，也不用公司准备了。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面试官：知道什么是接口吗？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应聘者：我这个人工作认真，从来不找借口偷懒。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面试官：知道什么是继承么？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应聘者：我是孤儿，没什么可以继承的。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面试官</a:t>
            </a:r>
            <a:r>
              <a:rPr lang="en-US" altLang="zh-CN" sz="2000" smtClean="0"/>
              <a:t>: </a:t>
            </a:r>
            <a:r>
              <a:rPr lang="zh-CN" altLang="en-US" sz="2000" smtClean="0"/>
              <a:t>知道什么叫对象么？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应聘者</a:t>
            </a:r>
            <a:r>
              <a:rPr lang="en-US" altLang="zh-CN" sz="2000" smtClean="0"/>
              <a:t>: </a:t>
            </a:r>
            <a:r>
              <a:rPr lang="zh-CN" altLang="en-US" sz="2000" smtClean="0"/>
              <a:t>知道，不过我工作很努力，上进心强，暂时还没有打算找对象。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面试官：知道多态么？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zh-CN" altLang="en-US" sz="2000" smtClean="0"/>
              <a:t>应聘者：知道，但我很保守的。我认为让心爱的女人为了自已一时的快乐去堕胎是很不道德的行为！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访问成员变量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242948" y="1946970"/>
            <a:ext cx="882485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sz="32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FIELD_NAME</a:t>
            </a:r>
          </a:p>
          <a:p>
            <a:pPr>
              <a:buNone/>
            </a:pP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System.out.println(dawa.name);</a:t>
            </a: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System.out.println(erwa.weight);</a:t>
            </a: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System.out.println(sanwa.numPoops);</a:t>
            </a:r>
          </a:p>
          <a:p>
            <a:pPr>
              <a:buNone/>
            </a:pP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调用成员方法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1227248" y="2080701"/>
            <a:ext cx="6439583" cy="294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sz="32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METHOD_NAME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zh-CN" altLang="en-US" sz="3200" b="1" smtClean="0">
                <a:latin typeface="Courier New" pitchFamily="49" charset="0"/>
                <a:cs typeface="Courier New" pitchFamily="49" charset="0"/>
              </a:rPr>
              <a:t>参数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buNone/>
            </a:pP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dawa.sayHi();</a:t>
            </a: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erwa.eat(1);</a:t>
            </a: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sanwa.poop();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类的定义与使用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905000"/>
            <a:ext cx="6862878" cy="3802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访问成员变量和方法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2400" y="1143000"/>
            <a:ext cx="8763000" cy="5632311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class Person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String name;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int age;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String height,weight;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void say(String s) {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System.out.println(s);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Person zhubajie = new Person();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zhubajie.name = "</a:t>
            </a:r>
            <a:r>
              <a:rPr kumimoji="1" lang="zh-CN" altLang="en-US" sz="2000" b="1" smtClean="0">
                <a:latin typeface="Courier New" pitchFamily="49" charset="0"/>
                <a:cs typeface="Courier New" pitchFamily="49" charset="0"/>
              </a:rPr>
              <a:t>猪八戒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zhubajie.age = 800;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zhubajie.height = "</a:t>
            </a:r>
            <a:r>
              <a:rPr kumimoji="1" lang="zh-CN" altLang="en-US" sz="2000" b="1" smtClean="0">
                <a:latin typeface="Courier New" pitchFamily="49" charset="0"/>
                <a:cs typeface="Courier New" pitchFamily="49" charset="0"/>
              </a:rPr>
              <a:t>天一样高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zhubajie.weight = "</a:t>
            </a:r>
            <a:r>
              <a:rPr kumimoji="1" lang="zh-CN" altLang="en-US" sz="2000" b="1" smtClean="0">
                <a:latin typeface="Courier New" pitchFamily="49" charset="0"/>
                <a:cs typeface="Courier New" pitchFamily="49" charset="0"/>
              </a:rPr>
              <a:t>地一样重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zhubajie.say("</a:t>
            </a:r>
            <a:r>
              <a:rPr kumimoji="1" lang="zh-CN" altLang="en-US" sz="2000" b="1" smtClean="0">
                <a:latin typeface="Courier New" pitchFamily="49" charset="0"/>
                <a:cs typeface="Courier New" pitchFamily="49" charset="0"/>
              </a:rPr>
              <a:t>师傅，咱们别去西天了，改去月宫吧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另一个问题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295400"/>
            <a:ext cx="4371975" cy="32500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402492"/>
            <a:ext cx="2524125" cy="280987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 bwMode="auto">
          <a:xfrm flipV="1">
            <a:off x="609600" y="5257800"/>
            <a:ext cx="1143000" cy="533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2514600" y="5105400"/>
            <a:ext cx="1447800" cy="9906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4648200" y="4953000"/>
            <a:ext cx="1219200" cy="1143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等腰三角形 11"/>
          <p:cNvSpPr/>
          <p:nvPr/>
        </p:nvSpPr>
        <p:spPr bwMode="auto">
          <a:xfrm>
            <a:off x="6705600" y="4876800"/>
            <a:ext cx="1143000" cy="1219200"/>
          </a:xfrm>
          <a:prstGeom prst="triangl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类的定义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cxnSp>
        <p:nvCxnSpPr>
          <p:cNvPr id="9" name="直接连接符 8"/>
          <p:cNvCxnSpPr/>
          <p:nvPr/>
        </p:nvCxnSpPr>
        <p:spPr bwMode="auto">
          <a:xfrm flipV="1">
            <a:off x="2514600" y="1828800"/>
            <a:ext cx="1143000" cy="533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4724400" y="1600200"/>
            <a:ext cx="1447800" cy="9906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934200" y="1524000"/>
            <a:ext cx="1219200" cy="1143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914400" y="1981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52400" y="3048000"/>
          <a:ext cx="19812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Point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altLang="zh-CN" sz="2400" b="1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x, y;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Point();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SetPosition();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GetPosition();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SetX();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286000" y="3048000"/>
          <a:ext cx="19050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Line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Point</a:t>
                      </a:r>
                      <a:r>
                        <a:rPr lang="en-US" altLang="zh-CN" sz="2400" b="1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start;</a:t>
                      </a:r>
                    </a:p>
                    <a:p>
                      <a:r>
                        <a:rPr lang="en-US" altLang="zh-CN" sz="2400" b="1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Point end;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Line();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DrawLine();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GetLength();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858000" y="3048000"/>
          <a:ext cx="19050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Circle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Point</a:t>
                      </a:r>
                      <a:r>
                        <a:rPr lang="en-US" altLang="zh-CN" sz="2400" b="1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center;</a:t>
                      </a:r>
                    </a:p>
                    <a:p>
                      <a:r>
                        <a:rPr lang="en-US" altLang="zh-CN" sz="2400" b="1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radius;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Circle();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DrawCircle();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Area();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495800" y="3048000"/>
          <a:ext cx="19050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Rectangle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Point</a:t>
                      </a:r>
                      <a:r>
                        <a:rPr lang="en-US" altLang="zh-CN" sz="2400" b="1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p;</a:t>
                      </a:r>
                    </a:p>
                    <a:p>
                      <a:r>
                        <a:rPr lang="en-US" altLang="zh-CN" sz="2400" b="1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width;</a:t>
                      </a:r>
                    </a:p>
                    <a:p>
                      <a:r>
                        <a:rPr lang="en-US" altLang="zh-CN" sz="2400" b="1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height;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Rectangle();</a:t>
                      </a:r>
                    </a:p>
                    <a:p>
                      <a:r>
                        <a:rPr lang="en-US" altLang="zh-CN" sz="1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DrawRectangle();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Area();</a:t>
                      </a:r>
                    </a:p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r>
              <a:rPr lang="zh-CN" altLang="en-US" smtClean="0"/>
              <a:t>、成员方法（函数）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0" y="2133600"/>
            <a:ext cx="7424738" cy="2505301"/>
          </a:xfrm>
          <a:prstGeom prst="rect">
            <a:avLst/>
          </a:prstGeom>
          <a:noFill/>
          <a:ln w="3175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kumimoji="1" lang="en-US" altLang="zh-CN" sz="3200" b="1" smtClean="0">
                <a:solidFill>
                  <a:schemeClr val="tx1"/>
                </a:solidFill>
                <a:ea typeface="黑体" pitchFamily="49" charset="-122"/>
              </a:rPr>
              <a:t>&lt;</a:t>
            </a:r>
            <a:r>
              <a:rPr kumimoji="1" lang="zh-CN" altLang="en-US" sz="3200" b="1" smtClean="0">
                <a:solidFill>
                  <a:schemeClr val="tx1"/>
                </a:solidFill>
                <a:ea typeface="黑体" pitchFamily="49" charset="-122"/>
              </a:rPr>
              <a:t>返回值类型</a:t>
            </a:r>
            <a:r>
              <a:rPr kumimoji="1" lang="en-US" altLang="zh-CN" sz="3200" b="1">
                <a:solidFill>
                  <a:schemeClr val="tx1"/>
                </a:solidFill>
                <a:ea typeface="黑体" pitchFamily="49" charset="-122"/>
              </a:rPr>
              <a:t>&gt;   &lt;</a:t>
            </a:r>
            <a:r>
              <a:rPr kumimoji="1" lang="zh-CN" altLang="en-US" sz="3200" b="1">
                <a:solidFill>
                  <a:schemeClr val="tx1"/>
                </a:solidFill>
                <a:ea typeface="黑体" pitchFamily="49" charset="-122"/>
              </a:rPr>
              <a:t>函数名</a:t>
            </a:r>
            <a:r>
              <a:rPr kumimoji="1" lang="en-US" altLang="zh-CN" sz="3200" b="1">
                <a:solidFill>
                  <a:schemeClr val="tx1"/>
                </a:solidFill>
                <a:ea typeface="黑体" pitchFamily="49" charset="-122"/>
              </a:rPr>
              <a:t>&gt;   (&lt;</a:t>
            </a:r>
            <a:r>
              <a:rPr kumimoji="1" lang="zh-CN" altLang="en-US" sz="3200" b="1">
                <a:solidFill>
                  <a:schemeClr val="tx1"/>
                </a:solidFill>
                <a:ea typeface="黑体" pitchFamily="49" charset="-122"/>
              </a:rPr>
              <a:t>参数列表</a:t>
            </a:r>
            <a:r>
              <a:rPr kumimoji="1" lang="en-US" altLang="zh-CN" sz="3200" b="1">
                <a:solidFill>
                  <a:schemeClr val="tx1"/>
                </a:solidFill>
                <a:ea typeface="黑体" pitchFamily="49" charset="-122"/>
              </a:rPr>
              <a:t>&gt;)</a:t>
            </a:r>
          </a:p>
          <a:p>
            <a:pPr marL="342900" indent="-342900">
              <a:buNone/>
            </a:pPr>
            <a:r>
              <a:rPr kumimoji="1" lang="en-US" altLang="zh-CN" sz="3200" b="1">
                <a:solidFill>
                  <a:schemeClr val="tx1"/>
                </a:solidFill>
                <a:ea typeface="黑体" pitchFamily="49" charset="-122"/>
              </a:rPr>
              <a:t>{</a:t>
            </a:r>
          </a:p>
          <a:p>
            <a:pPr marL="342900" indent="-342900"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chemeClr val="tx1"/>
                </a:solidFill>
                <a:ea typeface="黑体" pitchFamily="49" charset="-122"/>
              </a:rPr>
              <a:t>		</a:t>
            </a:r>
            <a:r>
              <a:rPr kumimoji="1" lang="en-US" altLang="zh-CN" sz="3200" b="1" smtClean="0">
                <a:solidFill>
                  <a:schemeClr val="tx1"/>
                </a:solidFill>
                <a:ea typeface="黑体" pitchFamily="49" charset="-122"/>
              </a:rPr>
              <a:t>&lt;</a:t>
            </a:r>
            <a:r>
              <a:rPr kumimoji="1" lang="zh-CN" altLang="en-US" sz="3200" b="1" smtClean="0">
                <a:solidFill>
                  <a:schemeClr val="tx1"/>
                </a:solidFill>
                <a:ea typeface="黑体" pitchFamily="49" charset="-122"/>
              </a:rPr>
              <a:t>语句块</a:t>
            </a:r>
            <a:r>
              <a:rPr kumimoji="1" lang="en-US" altLang="zh-CN" sz="3200" b="1" smtClean="0">
                <a:solidFill>
                  <a:schemeClr val="tx1"/>
                </a:solidFill>
                <a:ea typeface="黑体" pitchFamily="49" charset="-122"/>
              </a:rPr>
              <a:t>&gt;</a:t>
            </a:r>
            <a:endParaRPr kumimoji="1" lang="en-US" altLang="zh-CN" sz="3200" b="1">
              <a:solidFill>
                <a:schemeClr val="tx1"/>
              </a:solidFill>
              <a:ea typeface="黑体" pitchFamily="49" charset="-122"/>
            </a:endParaRPr>
          </a:p>
          <a:p>
            <a:pPr marL="342900" indent="-342900">
              <a:buNone/>
            </a:pPr>
            <a:r>
              <a:rPr kumimoji="1" lang="en-US" altLang="zh-CN" sz="3200" b="1">
                <a:solidFill>
                  <a:schemeClr val="tx1"/>
                </a:solidFill>
                <a:ea typeface="黑体" pitchFamily="49" charset="-122"/>
              </a:rPr>
              <a:t>}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38163" y="1401536"/>
            <a:ext cx="4799012" cy="584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ea typeface="宋体" charset="-122"/>
              </a:rPr>
              <a:t>函数定义的一般形式：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3400" y="4977825"/>
            <a:ext cx="7543800" cy="1169550"/>
            <a:chOff x="533400" y="4977825"/>
            <a:chExt cx="7543800" cy="1169550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533400" y="4977825"/>
              <a:ext cx="4799012" cy="584775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  <a:buNone/>
              </a:pPr>
              <a:r>
                <a:rPr kumimoji="1" lang="zh-CN" altLang="en-US" sz="3200" b="1" smtClean="0">
                  <a:solidFill>
                    <a:schemeClr val="tx1"/>
                  </a:solidFill>
                  <a:ea typeface="宋体" charset="-122"/>
                </a:rPr>
                <a:t>函数调用的</a:t>
              </a:r>
              <a:r>
                <a:rPr kumimoji="1" lang="zh-CN" altLang="en-US" sz="3200" b="1">
                  <a:solidFill>
                    <a:schemeClr val="tx1"/>
                  </a:solidFill>
                  <a:ea typeface="宋体" charset="-122"/>
                </a:rPr>
                <a:t>一般形式：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762000" y="5562600"/>
              <a:ext cx="73152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3200" b="1">
                  <a:solidFill>
                    <a:schemeClr val="tx1"/>
                  </a:solidFill>
                  <a:ea typeface="黑体" pitchFamily="49" charset="-122"/>
                </a:rPr>
                <a:t>函数名  </a:t>
              </a:r>
              <a:r>
                <a:rPr kumimoji="1" lang="en-US" altLang="zh-CN" sz="3200" b="1">
                  <a:solidFill>
                    <a:schemeClr val="tx1"/>
                  </a:solidFill>
                  <a:ea typeface="黑体" pitchFamily="49" charset="-122"/>
                </a:rPr>
                <a:t>(</a:t>
              </a:r>
              <a:r>
                <a:rPr kumimoji="1" lang="zh-CN" altLang="en-US" sz="3200" b="1">
                  <a:solidFill>
                    <a:schemeClr val="tx1"/>
                  </a:solidFill>
                  <a:ea typeface="黑体" pitchFamily="49" charset="-122"/>
                </a:rPr>
                <a:t>参数</a:t>
              </a:r>
              <a:r>
                <a:rPr kumimoji="1" lang="en-US" altLang="zh-CN" sz="3200" b="1">
                  <a:solidFill>
                    <a:schemeClr val="tx1"/>
                  </a:solidFill>
                  <a:ea typeface="黑体" pitchFamily="49" charset="-122"/>
                </a:rPr>
                <a:t>1</a:t>
              </a:r>
              <a:r>
                <a:rPr kumimoji="1" lang="zh-CN" altLang="en-US" sz="3200" b="1">
                  <a:solidFill>
                    <a:schemeClr val="tx1"/>
                  </a:solidFill>
                  <a:ea typeface="黑体" pitchFamily="49" charset="-122"/>
                </a:rPr>
                <a:t>，参数</a:t>
              </a:r>
              <a:r>
                <a:rPr kumimoji="1" lang="en-US" altLang="zh-CN" sz="3200" b="1">
                  <a:solidFill>
                    <a:schemeClr val="tx1"/>
                  </a:solidFill>
                  <a:ea typeface="黑体" pitchFamily="49" charset="-122"/>
                </a:rPr>
                <a:t>2</a:t>
              </a:r>
              <a:r>
                <a:rPr kumimoji="1" lang="zh-CN" altLang="en-US" sz="3200" b="1">
                  <a:solidFill>
                    <a:schemeClr val="tx1"/>
                  </a:solidFill>
                  <a:ea typeface="黑体" pitchFamily="49" charset="-122"/>
                </a:rPr>
                <a:t>，</a:t>
              </a:r>
              <a:r>
                <a:rPr kumimoji="1" lang="en-US" altLang="zh-CN" sz="3200" b="1">
                  <a:solidFill>
                    <a:schemeClr val="tx1"/>
                  </a:solidFill>
                  <a:ea typeface="黑体" pitchFamily="49" charset="-122"/>
                </a:rPr>
                <a:t>…</a:t>
              </a:r>
              <a:r>
                <a:rPr kumimoji="1" lang="zh-CN" altLang="en-US" sz="3200" b="1">
                  <a:solidFill>
                    <a:schemeClr val="tx1"/>
                  </a:solidFill>
                  <a:ea typeface="黑体" pitchFamily="49" charset="-122"/>
                </a:rPr>
                <a:t>，参数</a:t>
              </a:r>
              <a:r>
                <a:rPr kumimoji="1" lang="en-US" altLang="zh-CN" sz="3200" b="1">
                  <a:solidFill>
                    <a:schemeClr val="tx1"/>
                  </a:solidFill>
                  <a:ea typeface="黑体" pitchFamily="49" charset="-122"/>
                </a:rPr>
                <a:t>n)</a:t>
              </a:r>
              <a:r>
                <a:rPr kumimoji="1" lang="zh-CN" altLang="en-US" sz="3200" b="1">
                  <a:solidFill>
                    <a:schemeClr val="tx1"/>
                  </a:solidFill>
                  <a:ea typeface="黑体" pitchFamily="49" charset="-122"/>
                </a:rPr>
                <a:t>；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成员函数定义举例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" y="1281732"/>
            <a:ext cx="8077200" cy="5195268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kumimoji="1" lang="en-US" altLang="zh-CN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WhoWin(char child1, char child2)</a:t>
            </a:r>
          </a:p>
          <a:p>
            <a:pPr marL="342900" indent="-342900"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int result = 0;</a:t>
            </a:r>
          </a:p>
          <a:p>
            <a:pPr marL="342900" indent="-342900">
              <a:spcBef>
                <a:spcPts val="120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if(child1 == child2)  result = 0;  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else if(child1 == 'S' &amp;&amp; child2 == 'J')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    result = 1;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else if(child1 == 'S' &amp;&amp; child2 == 'B')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    result = -1;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else if(child1 == 'J' &amp;&amp; child2 == 'B')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    result = 1;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....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return(result);</a:t>
            </a:r>
          </a:p>
          <a:p>
            <a:pPr marL="342900" indent="-342900"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  <a:endParaRPr kumimoji="1" lang="en-US" altLang="zh-CN" sz="2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971533" y="5257800"/>
            <a:ext cx="50962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  <a:buNone/>
            </a:pPr>
            <a:r>
              <a:rPr kumimoji="1" lang="zh-CN" altLang="en-US" sz="2400" b="1">
                <a:solidFill>
                  <a:srgbClr val="C80495"/>
                </a:solidFill>
                <a:ea typeface="宋体" charset="-122"/>
              </a:rPr>
              <a:t>函数无返回值时能否用</a:t>
            </a:r>
            <a:r>
              <a:rPr kumimoji="1" lang="en-US" altLang="zh-CN" sz="2400" b="1">
                <a:solidFill>
                  <a:srgbClr val="C80495"/>
                </a:solidFill>
                <a:ea typeface="宋体" charset="-122"/>
              </a:rPr>
              <a:t>return</a:t>
            </a:r>
            <a:r>
              <a:rPr kumimoji="1" lang="zh-CN" altLang="en-US" sz="2400" b="1">
                <a:solidFill>
                  <a:srgbClr val="C80495"/>
                </a:solidFill>
                <a:ea typeface="宋体" charset="-122"/>
              </a:rPr>
              <a:t>语句</a:t>
            </a:r>
            <a:r>
              <a:rPr kumimoji="1" lang="zh-CN" altLang="en-US" sz="2400" b="1" smtClean="0">
                <a:solidFill>
                  <a:srgbClr val="C80495"/>
                </a:solidFill>
                <a:ea typeface="宋体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实参与形参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" y="1371600"/>
            <a:ext cx="7859713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2913" indent="-442913">
              <a:spcBef>
                <a:spcPct val="30000"/>
              </a:spcBef>
              <a:buFont typeface="Times New Roman" pitchFamily="18" charset="0"/>
              <a:buChar char="☺"/>
            </a:pPr>
            <a:r>
              <a:rPr kumimoji="1" lang="zh-CN" altLang="en-US" sz="2800" b="1">
                <a:solidFill>
                  <a:schemeClr val="tx1"/>
                </a:solidFill>
                <a:ea typeface="黑体" pitchFamily="49" charset="-122"/>
              </a:rPr>
              <a:t>实参：在调用一个函数时，所指定的参数称为“实际参数”，可以是常量、变量或表达式；</a:t>
            </a:r>
          </a:p>
          <a:p>
            <a:pPr marL="442913" indent="-442913">
              <a:spcBef>
                <a:spcPct val="30000"/>
              </a:spcBef>
              <a:buFont typeface="Times New Roman" pitchFamily="18" charset="0"/>
              <a:buChar char="☺"/>
            </a:pPr>
            <a:r>
              <a:rPr kumimoji="1" lang="zh-CN" altLang="en-US" sz="2800" b="1">
                <a:solidFill>
                  <a:schemeClr val="tx1"/>
                </a:solidFill>
                <a:ea typeface="黑体" pitchFamily="49" charset="-122"/>
              </a:rPr>
              <a:t>形参：在定义一个函数时，所指定的参数称为“形式参数”，必须是一个变量。</a:t>
            </a:r>
            <a:endParaRPr kumimoji="1" lang="en-US" altLang="zh-CN" sz="2800" b="1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6200" y="4114800"/>
            <a:ext cx="1905000" cy="13716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None/>
            </a:pPr>
            <a:r>
              <a:rPr lang="zh-CN" altLang="en-US" sz="3200" b="1">
                <a:ea typeface="宋体" charset="-122"/>
              </a:rPr>
              <a:t>调用者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114800" y="4114800"/>
            <a:ext cx="1905000" cy="13716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None/>
            </a:pPr>
            <a:r>
              <a:rPr lang="zh-CN" altLang="en-US" sz="3200" b="1">
                <a:ea typeface="宋体" charset="-122"/>
              </a:rPr>
              <a:t>函数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981200" y="4419600"/>
            <a:ext cx="2133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1981200" y="5105400"/>
            <a:ext cx="2133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600200" y="3657600"/>
            <a:ext cx="803425" cy="46166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>
                <a:solidFill>
                  <a:schemeClr val="tx1"/>
                </a:solidFill>
                <a:ea typeface="宋体" charset="-122"/>
              </a:rPr>
              <a:t>实参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549650" y="3657600"/>
            <a:ext cx="803425" cy="46166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>
                <a:solidFill>
                  <a:schemeClr val="tx1"/>
                </a:solidFill>
                <a:ea typeface="宋体" charset="-122"/>
              </a:rPr>
              <a:t>形参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549650" y="5486400"/>
            <a:ext cx="1112805" cy="46166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>
                <a:solidFill>
                  <a:schemeClr val="tx1"/>
                </a:solidFill>
                <a:ea typeface="宋体" charset="-122"/>
              </a:rPr>
              <a:t>返回值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447800" y="5486400"/>
            <a:ext cx="1422184" cy="46166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>
                <a:solidFill>
                  <a:schemeClr val="tx1"/>
                </a:solidFill>
                <a:ea typeface="宋体" charset="-122"/>
              </a:rPr>
              <a:t>接收变量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086600" y="3352800"/>
            <a:ext cx="1676400" cy="90487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58775" indent="-358775">
              <a:spcBef>
                <a:spcPct val="20000"/>
              </a:spcBef>
              <a:buFontTx/>
              <a:buAutoNum type="arabicPeriod"/>
            </a:pPr>
            <a:r>
              <a:rPr lang="zh-CN" altLang="en-US" sz="2400" b="1">
                <a:solidFill>
                  <a:srgbClr val="0000FF"/>
                </a:solidFill>
                <a:ea typeface="宋体" charset="-122"/>
              </a:rPr>
              <a:t>个数？</a:t>
            </a:r>
          </a:p>
          <a:p>
            <a:pPr marL="358775" indent="-358775">
              <a:spcBef>
                <a:spcPct val="20000"/>
              </a:spcBef>
              <a:buFontTx/>
              <a:buAutoNum type="arabicPeriod"/>
            </a:pPr>
            <a:r>
              <a:rPr lang="zh-CN" altLang="en-US" sz="2400" b="1">
                <a:solidFill>
                  <a:srgbClr val="0000FF"/>
                </a:solidFill>
                <a:ea typeface="宋体" charset="-122"/>
              </a:rPr>
              <a:t>方向？</a:t>
            </a:r>
          </a:p>
        </p:txBody>
      </p:sp>
      <p:grpSp>
        <p:nvGrpSpPr>
          <p:cNvPr id="18" name="组合 14"/>
          <p:cNvGrpSpPr>
            <a:grpSpLocks/>
          </p:cNvGrpSpPr>
          <p:nvPr/>
        </p:nvGrpSpPr>
        <p:grpSpPr bwMode="auto">
          <a:xfrm>
            <a:off x="6170613" y="4552950"/>
            <a:ext cx="2790825" cy="1647825"/>
            <a:chOff x="6246292" y="4781550"/>
            <a:chExt cx="2790916" cy="1647969"/>
          </a:xfrm>
        </p:grpSpPr>
        <p:pic>
          <p:nvPicPr>
            <p:cNvPr id="19" name="图片 12" descr="untitled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46292" y="4781550"/>
              <a:ext cx="1373708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图片 13" descr="untitled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72400" y="4800600"/>
              <a:ext cx="1264808" cy="1628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实参与形参举例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04800" y="1143000"/>
            <a:ext cx="8458200" cy="5570756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public class Test (){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public static void main(String[] args)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int salary, nCars, nHouses;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salary = 6000;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nCars = 0;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nHouses = 0;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DayDreaming(salary, nCars, nHouses);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System.out.println(salary+" "+nCars+" "+nHouses);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static void DayDreaming(int salary, int cars,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               int houses)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salary = salary * 3;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cars += 2;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houses ++;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038600" y="5791200"/>
            <a:ext cx="270939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  <a:buNone/>
            </a:pPr>
            <a:r>
              <a:rPr kumimoji="1" lang="zh-CN" altLang="en-US" sz="2800" b="1" smtClean="0">
                <a:solidFill>
                  <a:srgbClr val="7030A0"/>
                </a:solidFill>
                <a:ea typeface="宋体" charset="-122"/>
              </a:rPr>
              <a:t>如何美梦成真？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软件系统是什么？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676400"/>
            <a:ext cx="7696200" cy="4114800"/>
          </a:xfrm>
        </p:spPr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OOP</a:t>
            </a:r>
            <a:r>
              <a:rPr lang="zh-CN" altLang="en-US" smtClean="0"/>
              <a:t>中，何为软件系统？</a:t>
            </a:r>
            <a:endParaRPr lang="en-US" altLang="zh-CN" dirty="0" smtClean="0"/>
          </a:p>
          <a:p>
            <a:pPr lvl="1"/>
            <a:r>
              <a:rPr lang="zh-CN" altLang="en-US" smtClean="0"/>
              <a:t>一个程序就是一组相互交互的对象</a:t>
            </a:r>
            <a:endParaRPr lang="en-US" altLang="zh-CN" dirty="0" smtClean="0"/>
          </a:p>
          <a:p>
            <a:pPr lvl="1"/>
            <a:r>
              <a:rPr lang="zh-CN" altLang="en-US" smtClean="0"/>
              <a:t>对象之间相互合作以完成任务</a:t>
            </a:r>
            <a:endParaRPr lang="en-US" altLang="zh-CN" smtClean="0"/>
          </a:p>
          <a:p>
            <a:pPr lvl="1"/>
            <a:r>
              <a:rPr lang="zh-CN" altLang="en-US" smtClean="0"/>
              <a:t>对象之间通过发送“消息”来交流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变量的作用范围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85788" y="1600200"/>
            <a:ext cx="8116887" cy="324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1" lang="zh-CN" altLang="en-US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局部变量：在一个函数内部定义的变量</a:t>
            </a:r>
          </a:p>
          <a:p>
            <a:pPr marL="630238" lvl="1" indent="-450850">
              <a:spcAft>
                <a:spcPct val="50000"/>
              </a:spcAft>
              <a:buClr>
                <a:schemeClr val="tx1"/>
              </a:buClr>
              <a:buFont typeface="Wingdings 2" pitchFamily="18" charset="2"/>
              <a:buChar char="ö"/>
            </a:pP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局部变量只在本函数范围内</a:t>
            </a:r>
            <a:r>
              <a:rPr kumimoji="1"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有效，准确说是在定义它们的块（</a:t>
            </a:r>
            <a:r>
              <a:rPr kumimoji="1"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{}</a:t>
            </a:r>
            <a:r>
              <a:rPr kumimoji="1"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）内有效；</a:t>
            </a:r>
            <a:endParaRPr kumimoji="1" lang="zh-CN" altLang="en-US" sz="2800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30238" lvl="1" indent="-450850">
              <a:spcAft>
                <a:spcPct val="50000"/>
              </a:spcAft>
              <a:buClr>
                <a:schemeClr val="tx1"/>
              </a:buClr>
              <a:buFont typeface="Wingdings 2" pitchFamily="18" charset="2"/>
              <a:buChar char="ö"/>
            </a:pP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在不同函数中可使用</a:t>
            </a:r>
            <a:r>
              <a:rPr kumimoji="1" lang="zh-CN" altLang="en-US" sz="2800" b="1" u="sng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相同</a:t>
            </a: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名字的局部变量；</a:t>
            </a:r>
          </a:p>
          <a:p>
            <a:pPr marL="630238" lvl="1" indent="-450850">
              <a:spcAft>
                <a:spcPct val="50000"/>
              </a:spcAft>
              <a:buClr>
                <a:schemeClr val="tx1"/>
              </a:buClr>
              <a:buFont typeface="Wingdings 2" pitchFamily="18" charset="2"/>
              <a:buChar char="ö"/>
            </a:pP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形参也是局部变量，也只能在本函数中</a:t>
            </a:r>
            <a:r>
              <a:rPr kumimoji="1"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使用</a:t>
            </a:r>
            <a:endParaRPr kumimoji="1" lang="zh-CN" altLang="en-US" sz="2800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219200" y="5257800"/>
            <a:ext cx="703750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  <a:buNone/>
            </a:pPr>
            <a:r>
              <a:rPr kumimoji="1" lang="zh-CN" altLang="en-US" sz="2800" b="1" smtClean="0">
                <a:solidFill>
                  <a:srgbClr val="0000FF"/>
                </a:solidFill>
                <a:ea typeface="宋体" charset="-122"/>
              </a:rPr>
              <a:t>在一个类的成员函数中可以访问哪些变量？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</a:t>
            </a:r>
            <a:r>
              <a:rPr lang="zh-CN" altLang="en-US" smtClean="0"/>
              <a:t>、引用类型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zh-CN" altLang="en-US" sz="3200" smtClean="0"/>
              <a:t>基本数据类型</a:t>
            </a:r>
            <a:endParaRPr lang="en-US" altLang="zh-CN" sz="3200" dirty="0" smtClean="0"/>
          </a:p>
          <a:p>
            <a:pPr lvl="1">
              <a:spcAft>
                <a:spcPts val="1200"/>
              </a:spcAft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int, long, double, boolean, char, short, byte, float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数据值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直接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存放在变量中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3200" smtClean="0"/>
              <a:t>数组和对象？</a:t>
            </a:r>
            <a:endParaRPr lang="en-US" altLang="zh-CN" sz="3200" dirty="0" smtClean="0"/>
          </a:p>
          <a:p>
            <a:pPr lvl="1"/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String, int[],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Baby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, ...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结构体的存储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4419600" y="790575"/>
            <a:ext cx="4418013" cy="5534025"/>
            <a:chOff x="2784" y="263"/>
            <a:chExt cx="2783" cy="3486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789" y="741"/>
              <a:ext cx="2778" cy="3008"/>
            </a:xfrm>
            <a:prstGeom prst="rect">
              <a:avLst/>
            </a:prstGeom>
            <a:noFill/>
            <a:ln w="38100">
              <a:solidFill>
                <a:srgbClr val="C80495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245" y="931"/>
              <a:ext cx="40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ID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708" y="952"/>
              <a:ext cx="1183" cy="3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933" y="1392"/>
              <a:ext cx="71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name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708" y="1424"/>
              <a:ext cx="1741" cy="3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801" y="1854"/>
              <a:ext cx="87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gender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708" y="1896"/>
              <a:ext cx="333" cy="3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endParaRPr kumimoji="1" lang="zh-CN" altLang="en-US" sz="28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160" y="2315"/>
              <a:ext cx="49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age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708" y="2342"/>
              <a:ext cx="757" cy="3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862" y="2777"/>
              <a:ext cx="79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phone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708" y="2796"/>
              <a:ext cx="1293" cy="3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004" y="3239"/>
              <a:ext cx="64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addr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708" y="3269"/>
              <a:ext cx="1741" cy="3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784" y="263"/>
              <a:ext cx="27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4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x</a:t>
              </a:r>
            </a:p>
          </p:txBody>
        </p:sp>
      </p:grp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329015" y="5867400"/>
            <a:ext cx="23903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sizeof(x) =  ?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3291165" y="5878513"/>
            <a:ext cx="595035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72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81000" y="1219200"/>
            <a:ext cx="3572388" cy="5213735"/>
          </a:xfrm>
          <a:prstGeom prst="rect">
            <a:avLst/>
          </a:prstGeom>
          <a:noFill/>
          <a:ln w="28575">
            <a:solidFill>
              <a:srgbClr val="C8049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  <a:buNone/>
            </a:pP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struct  student</a:t>
            </a:r>
          </a:p>
          <a:p>
            <a:pPr>
              <a:spcBef>
                <a:spcPct val="10000"/>
              </a:spcBef>
              <a:buNone/>
            </a:pP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{</a:t>
            </a:r>
          </a:p>
          <a:p>
            <a:pPr>
              <a:spcBef>
                <a:spcPct val="10000"/>
              </a:spcBef>
              <a:buNone/>
            </a:pP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char  ID[7];</a:t>
            </a:r>
          </a:p>
          <a:p>
            <a:pPr>
              <a:buNone/>
            </a:pP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char  name[20];</a:t>
            </a:r>
          </a:p>
          <a:p>
            <a:pPr>
              <a:buNone/>
            </a:pP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char  gender;</a:t>
            </a:r>
          </a:p>
          <a:p>
            <a:pPr>
              <a:buNone/>
            </a:pP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int  age;</a:t>
            </a:r>
          </a:p>
          <a:p>
            <a:pPr>
              <a:buNone/>
            </a:pP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char  phone[9];</a:t>
            </a:r>
          </a:p>
          <a:p>
            <a:pPr>
              <a:buNone/>
            </a:pP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char  addr[30];</a:t>
            </a:r>
          </a:p>
          <a:p>
            <a:pPr>
              <a:buNone/>
            </a:pP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r>
              <a:rPr kumimoji="1" lang="en-US" altLang="zh-CN" sz="3200" b="1">
                <a:solidFill>
                  <a:srgbClr val="C80495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对象的存储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zh-CN" altLang="en-US" sz="3200" smtClean="0"/>
              <a:t>对象太大，不能存放在一个变量中</a:t>
            </a:r>
            <a:endParaRPr lang="en-US" altLang="zh-CN" sz="3200" smtClean="0"/>
          </a:p>
          <a:p>
            <a:pPr lvl="1">
              <a:spcAft>
                <a:spcPts val="1200"/>
              </a:spcAf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存放在其他地方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变量中存放一个地址指向该对象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581400"/>
            <a:ext cx="835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 dawa = new Baby("</a:t>
            </a:r>
            <a:r>
              <a:rPr lang="zh-CN" altLang="pl-PL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大力士</a:t>
            </a: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",20,true);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133600" y="4191000"/>
            <a:ext cx="4876800" cy="2411885"/>
            <a:chOff x="2133600" y="4343400"/>
            <a:chExt cx="4876800" cy="2411885"/>
          </a:xfrm>
        </p:grpSpPr>
        <p:sp>
          <p:nvSpPr>
            <p:cNvPr id="8" name="矩形 7"/>
            <p:cNvSpPr/>
            <p:nvPr/>
          </p:nvSpPr>
          <p:spPr bwMode="auto">
            <a:xfrm>
              <a:off x="2133600" y="5039380"/>
              <a:ext cx="1066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4876800" y="4343400"/>
              <a:ext cx="2133600" cy="1981200"/>
            </a:xfrm>
            <a:prstGeom prst="ellipse">
              <a:avLst/>
            </a:prstGeom>
            <a:solidFill>
              <a:srgbClr val="FF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33600" y="5715000"/>
              <a:ext cx="1003801" cy="1040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dawa</a:t>
              </a:r>
            </a:p>
            <a:p>
              <a:pPr>
                <a:buNone/>
              </a:pPr>
              <a:r>
                <a:rPr lang="zh-CN" altLang="en-US" sz="2800" b="1" smtClean="0">
                  <a:latin typeface="Times New Roman" pitchFamily="18" charset="0"/>
                  <a:cs typeface="Times New Roman" pitchFamily="18" charset="0"/>
                </a:rPr>
                <a:t>引用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05400" y="4614851"/>
              <a:ext cx="1664238" cy="1557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"</a:t>
              </a:r>
              <a:r>
                <a:rPr lang="zh-CN" altLang="en-US" sz="2800" b="1" smtClean="0">
                  <a:latin typeface="Times New Roman" pitchFamily="18" charset="0"/>
                  <a:cs typeface="Times New Roman" pitchFamily="18" charset="0"/>
                </a:rPr>
                <a:t>大力士</a:t>
              </a:r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"</a:t>
              </a:r>
            </a:p>
            <a:p>
              <a:pPr algn="ctr">
                <a:buNone/>
              </a:pPr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20</a:t>
              </a:r>
            </a:p>
            <a:p>
              <a:pPr algn="ctr">
                <a:buNone/>
              </a:pPr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true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直接箭头连接符 12"/>
            <p:cNvCxnSpPr>
              <a:endCxn id="9" idx="2"/>
            </p:cNvCxnSpPr>
            <p:nvPr/>
          </p:nvCxnSpPr>
          <p:spPr bwMode="auto">
            <a:xfrm>
              <a:off x="2895600" y="5334000"/>
              <a:ext cx="1981200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7315200" y="5054025"/>
            <a:ext cx="1420582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  <a:buNone/>
            </a:pPr>
            <a:r>
              <a:rPr kumimoji="1" lang="zh-CN" altLang="en-US" sz="3200" b="1" smtClean="0">
                <a:solidFill>
                  <a:srgbClr val="99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数组？</a:t>
            </a:r>
            <a:endParaRPr kumimoji="1" lang="en-US" altLang="zh-CN" sz="3200" b="1">
              <a:solidFill>
                <a:srgbClr val="99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引用不等于对象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zh-CN" altLang="en-US" sz="3200" smtClean="0"/>
              <a:t>引用可以脱离对象而单独存在</a:t>
            </a:r>
            <a:endParaRPr lang="en-US" altLang="zh-CN" sz="3200" smtClean="0"/>
          </a:p>
        </p:txBody>
      </p:sp>
      <p:sp>
        <p:nvSpPr>
          <p:cNvPr id="6" name="TextBox 5"/>
          <p:cNvSpPr txBox="1"/>
          <p:nvPr/>
        </p:nvSpPr>
        <p:spPr>
          <a:xfrm>
            <a:off x="990600" y="2286000"/>
            <a:ext cx="6628738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 </a:t>
            </a:r>
            <a:r>
              <a:rPr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dawa</a:t>
            </a: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800" b="1" smtClean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System.out.println(dawa.name)</a:t>
            </a: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800" b="1" smtClean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dawa.SayHi();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3124200" y="4267200"/>
            <a:ext cx="1066800" cy="6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null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4200" y="494282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dawa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引用与对象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zh-CN" altLang="en-US" sz="3200" smtClean="0"/>
              <a:t>可以对引用进行“</a:t>
            </a:r>
            <a:r>
              <a:rPr lang="en-US" altLang="zh-CN" sz="3200" smtClean="0"/>
              <a:t>==</a:t>
            </a:r>
            <a:r>
              <a:rPr lang="zh-CN" altLang="en-US" sz="3200" smtClean="0"/>
              <a:t>”比较运算</a:t>
            </a:r>
            <a:endParaRPr lang="en-US" altLang="zh-CN" sz="3200" smtClean="0"/>
          </a:p>
        </p:txBody>
      </p:sp>
      <p:sp>
        <p:nvSpPr>
          <p:cNvPr id="6" name="TextBox 5"/>
          <p:cNvSpPr txBox="1"/>
          <p:nvPr/>
        </p:nvSpPr>
        <p:spPr>
          <a:xfrm>
            <a:off x="76200" y="2438400"/>
            <a:ext cx="8999580" cy="2074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 </a:t>
            </a:r>
            <a:r>
              <a:rPr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wukong1</a:t>
            </a: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new Baby("</a:t>
            </a:r>
            <a:r>
              <a:rPr lang="zh-CN" altLang="en-US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孙悟空</a:t>
            </a: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",20,true);</a:t>
            </a:r>
            <a:endParaRPr lang="en-US" altLang="zh-CN" sz="2800" b="1" smtClean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 </a:t>
            </a:r>
            <a:r>
              <a:rPr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wukong2</a:t>
            </a: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new Baby("</a:t>
            </a:r>
            <a:r>
              <a:rPr lang="zh-CN" altLang="en-US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孙悟空</a:t>
            </a: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",20,true);</a:t>
            </a:r>
            <a:endParaRPr lang="en-US" altLang="zh-CN" sz="2800" b="1" smtClean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b="1" smtClean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zh-CN" altLang="en-US" sz="28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请问：</a:t>
            </a:r>
            <a:r>
              <a:rPr lang="en-US" altLang="zh-CN" sz="28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wukong1 == wukong2</a:t>
            </a:r>
            <a:r>
              <a:rPr lang="zh-CN" altLang="en-US" sz="28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？</a:t>
            </a:r>
            <a:endParaRPr lang="pl-PL" altLang="zh-CN" sz="2800" b="1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29000" y="4895671"/>
            <a:ext cx="18774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7200" b="1" smtClean="0">
                <a:solidFill>
                  <a:srgbClr val="973095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NO!</a:t>
            </a:r>
            <a:endParaRPr lang="zh-CN" altLang="en-US" sz="7200" b="1" dirty="0">
              <a:solidFill>
                <a:srgbClr val="973095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引用与对象</a:t>
            </a:r>
            <a:r>
              <a:rPr lang="en-US" altLang="zh-CN" smtClean="0"/>
              <a:t>(2)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219200"/>
            <a:ext cx="8999580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 </a:t>
            </a:r>
            <a:r>
              <a:rPr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wukong1</a:t>
            </a: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new Baby("</a:t>
            </a:r>
            <a:r>
              <a:rPr lang="zh-CN" altLang="en-US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孙悟空</a:t>
            </a: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",20,true);</a:t>
            </a:r>
            <a:endParaRPr lang="en-US" altLang="zh-CN" sz="2800" b="1" smtClean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 </a:t>
            </a:r>
            <a:r>
              <a:rPr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wukong2</a:t>
            </a: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new Baby("</a:t>
            </a:r>
            <a:r>
              <a:rPr lang="zh-CN" altLang="en-US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孙悟空</a:t>
            </a: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",20,true);</a:t>
            </a:r>
            <a:endParaRPr lang="en-US" altLang="zh-CN" sz="2800" b="1" smtClean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b="1" smtClean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1600200" y="4724400"/>
            <a:ext cx="2133600" cy="1981200"/>
          </a:xfrm>
          <a:prstGeom prst="ellipse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921112" y="2902606"/>
            <a:ext cx="1584088" cy="1122640"/>
            <a:chOff x="1219200" y="4124980"/>
            <a:chExt cx="1584088" cy="1122640"/>
          </a:xfrm>
        </p:grpSpPr>
        <p:sp>
          <p:nvSpPr>
            <p:cNvPr id="9" name="矩形 8"/>
            <p:cNvSpPr/>
            <p:nvPr/>
          </p:nvSpPr>
          <p:spPr bwMode="auto">
            <a:xfrm>
              <a:off x="1447800" y="4124980"/>
              <a:ext cx="1066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4724400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800" b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wukong1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828800" y="4995851"/>
            <a:ext cx="1664238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孙悟空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algn="ctr"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 algn="ctr"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rot="5400000">
            <a:off x="1947000" y="4003606"/>
            <a:ext cx="1440000" cy="15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9" name="椭圆 18"/>
          <p:cNvSpPr/>
          <p:nvPr/>
        </p:nvSpPr>
        <p:spPr bwMode="auto">
          <a:xfrm>
            <a:off x="4800600" y="4724400"/>
            <a:ext cx="2133600" cy="1981200"/>
          </a:xfrm>
          <a:prstGeom prst="ellipse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121512" y="2902606"/>
            <a:ext cx="1584088" cy="1122640"/>
            <a:chOff x="1219200" y="4124980"/>
            <a:chExt cx="1584088" cy="1122640"/>
          </a:xfrm>
        </p:grpSpPr>
        <p:sp>
          <p:nvSpPr>
            <p:cNvPr id="21" name="矩形 20"/>
            <p:cNvSpPr/>
            <p:nvPr/>
          </p:nvSpPr>
          <p:spPr bwMode="auto">
            <a:xfrm>
              <a:off x="1447800" y="4124980"/>
              <a:ext cx="1066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19200" y="4724400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800" b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wukong2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029200" y="4995851"/>
            <a:ext cx="1664238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孙悟空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algn="ctr"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 algn="ctr"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 rot="5400000">
            <a:off x="5147400" y="4003606"/>
            <a:ext cx="1440000" cy="15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引用与对象</a:t>
            </a:r>
            <a:r>
              <a:rPr lang="en-US" altLang="zh-CN" smtClean="0"/>
              <a:t>(3)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219200"/>
            <a:ext cx="8999580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 </a:t>
            </a:r>
            <a:r>
              <a:rPr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wukong1</a:t>
            </a: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new Baby("</a:t>
            </a:r>
            <a:r>
              <a:rPr lang="zh-CN" altLang="en-US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孙悟空</a:t>
            </a: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",20,true);</a:t>
            </a:r>
            <a:endParaRPr lang="en-US" altLang="zh-CN" sz="2800" b="1" smtClean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 </a:t>
            </a:r>
            <a:r>
              <a:rPr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wukong2</a:t>
            </a: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new Baby("</a:t>
            </a:r>
            <a:r>
              <a:rPr lang="zh-CN" altLang="en-US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孙悟空</a:t>
            </a:r>
            <a:r>
              <a:rPr lang="pl-PL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",20,true);</a:t>
            </a:r>
            <a:endParaRPr lang="en-US" altLang="zh-CN" sz="2800" b="1" smtClean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wukong1 = wukong2;</a:t>
            </a:r>
          </a:p>
        </p:txBody>
      </p:sp>
      <p:sp>
        <p:nvSpPr>
          <p:cNvPr id="10" name="椭圆 9"/>
          <p:cNvSpPr/>
          <p:nvPr/>
        </p:nvSpPr>
        <p:spPr bwMode="auto">
          <a:xfrm>
            <a:off x="1600200" y="4724400"/>
            <a:ext cx="2133600" cy="1981200"/>
          </a:xfrm>
          <a:prstGeom prst="ellipse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3" name="组合 14"/>
          <p:cNvGrpSpPr/>
          <p:nvPr/>
        </p:nvGrpSpPr>
        <p:grpSpPr>
          <a:xfrm>
            <a:off x="1921112" y="2902606"/>
            <a:ext cx="1584088" cy="1122640"/>
            <a:chOff x="1219200" y="4124980"/>
            <a:chExt cx="1584088" cy="1122640"/>
          </a:xfrm>
        </p:grpSpPr>
        <p:sp>
          <p:nvSpPr>
            <p:cNvPr id="9" name="矩形 8"/>
            <p:cNvSpPr/>
            <p:nvPr/>
          </p:nvSpPr>
          <p:spPr bwMode="auto">
            <a:xfrm>
              <a:off x="1447800" y="4124980"/>
              <a:ext cx="1066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4724400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wukong1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828800" y="4995851"/>
            <a:ext cx="1664238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孙悟空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algn="ctr"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 algn="ctr"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接箭头连接符 13"/>
          <p:cNvCxnSpPr>
            <a:endCxn id="19" idx="1"/>
          </p:cNvCxnSpPr>
          <p:nvPr/>
        </p:nvCxnSpPr>
        <p:spPr bwMode="auto">
          <a:xfrm>
            <a:off x="2667794" y="3284400"/>
            <a:ext cx="2445265" cy="173014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9" name="椭圆 18"/>
          <p:cNvSpPr/>
          <p:nvPr/>
        </p:nvSpPr>
        <p:spPr bwMode="auto">
          <a:xfrm>
            <a:off x="4800600" y="4724400"/>
            <a:ext cx="2133600" cy="1981200"/>
          </a:xfrm>
          <a:prstGeom prst="ellipse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5" name="组合 19"/>
          <p:cNvGrpSpPr/>
          <p:nvPr/>
        </p:nvGrpSpPr>
        <p:grpSpPr>
          <a:xfrm>
            <a:off x="5121512" y="2902606"/>
            <a:ext cx="1584088" cy="1122640"/>
            <a:chOff x="1219200" y="4124980"/>
            <a:chExt cx="1584088" cy="1122640"/>
          </a:xfrm>
        </p:grpSpPr>
        <p:sp>
          <p:nvSpPr>
            <p:cNvPr id="21" name="矩形 20"/>
            <p:cNvSpPr/>
            <p:nvPr/>
          </p:nvSpPr>
          <p:spPr bwMode="auto">
            <a:xfrm>
              <a:off x="1447800" y="4124980"/>
              <a:ext cx="1066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19200" y="4724400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wukong2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029200" y="4995851"/>
            <a:ext cx="1664238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孙悟空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algn="ctr"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 algn="ctr"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 rot="5400000">
            <a:off x="5147400" y="4003606"/>
            <a:ext cx="1440000" cy="15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引用</a:t>
            </a:r>
            <a:r>
              <a:rPr lang="zh-CN" altLang="en-US" smtClean="0"/>
              <a:t>作为函数参数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04800" y="1143000"/>
            <a:ext cx="8458200" cy="5570756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public class DayDreaming(){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public static void main(String[] args)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double[] salary = {6000};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int[] nCarsHouses = {0,0};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DayDreaming(salary, nCarsHouses);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System.out.println(salary[0]+ " " + nCarsHouses[0]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             + " " + nCarsHouses[1]);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static void DayDreaming(double[] salary,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                      int[] nCarsHouses)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salary[0] = salary[0] * 3;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nCarsHouses[0] += 2;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nCarsHouses[1] ++;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引用</a:t>
            </a:r>
            <a:r>
              <a:rPr lang="zh-CN" altLang="en-US" smtClean="0"/>
              <a:t>作为函数参数</a:t>
            </a:r>
            <a:r>
              <a:rPr lang="en-US" altLang="zh-CN" smtClean="0"/>
              <a:t>(2)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52400" y="1066800"/>
            <a:ext cx="6172200" cy="5755422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public class Reference {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public void plus(int i){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    i++;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public void plus(Counter c){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    c.i++;</a:t>
            </a:r>
            <a:r>
              <a:rPr kumimoji="1" lang="zh-CN" altLang="en-US" sz="16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public void create(Counter c){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    c = new Counter(); 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    c.i++;</a:t>
            </a:r>
            <a:r>
              <a:rPr kumimoji="1" lang="zh-CN" altLang="en-US" sz="16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    int i = 0;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    Reference r = new Reference();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    Counter c1 = new Counter();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    Counter c2 = new Counter();     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    r.plus(i);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    System.out.println(i);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    r.plus(c1);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    System.out.println(c1.i);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    r.create(c2);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    System.out.println(c2.i);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 smtClean="0">
                <a:latin typeface="Courier New" pitchFamily="49" charset="0"/>
                <a:cs typeface="Courier New" pitchFamily="49" charset="0"/>
              </a:rPr>
              <a:t>    }}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400800" y="1143000"/>
            <a:ext cx="2590800" cy="1006733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class Counter{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int i=0;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}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3276600"/>
            <a:ext cx="1524000" cy="155734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buNone/>
            </a:pPr>
            <a:r>
              <a:rPr lang="en-US" altLang="zh-CN" sz="28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altLang="zh-CN" sz="28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8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en-US" dirty="0" smtClean="0"/>
              <a:t>对象（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20000" cy="4953000"/>
          </a:xfrm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zh-CN" altLang="en-US" dirty="0" smtClean="0">
                <a:solidFill>
                  <a:srgbClr val="0000FF"/>
                </a:solidFill>
              </a:rPr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在认知心理学中，对象是指可触摸、可见或思维可理解的东西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软件工程中的定义：对象是一个具有状态、行为和标识的实体。相似对象的结构和行为在它们的共有的类中定义。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</a:t>
            </a:r>
            <a:r>
              <a:rPr lang="zh-CN" altLang="en-US" smtClean="0"/>
              <a:t>、静态类型（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zh-CN" altLang="en-US" sz="3200" smtClean="0"/>
              <a:t>类型表示“静态”或“全局”的意思，适用于成员变量和方法</a:t>
            </a:r>
            <a:endParaRPr lang="en-US" altLang="zh-CN" sz="3200" dirty="0" smtClean="0"/>
          </a:p>
          <a:p>
            <a:pPr>
              <a:spcBef>
                <a:spcPts val="1800"/>
              </a:spcBef>
            </a:pPr>
            <a:r>
              <a:rPr lang="zh-CN" altLang="en-US" sz="3200" smtClean="0"/>
              <a:t>意味着这些成员变量和方法</a:t>
            </a:r>
            <a:endParaRPr lang="en-US" altLang="zh-CN" sz="3200" dirty="0" smtClean="0"/>
          </a:p>
          <a:p>
            <a:pPr lvl="1"/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是类一级的定义，独立于该类的任何实例（对象），为所有实例所共享。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可以在任何类实例创建之前访问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类名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静态变量名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2800" smtClean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类名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静态方法名（参数列表）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static</a:t>
            </a:r>
            <a:r>
              <a:rPr lang="zh-CN" altLang="en-US" smtClean="0"/>
              <a:t>变量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609601" y="1295400"/>
            <a:ext cx="8153400" cy="500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l-PL" altLang="zh-CN" sz="2800" b="1" smtClean="0">
                <a:latin typeface="Courier New" pitchFamily="49" charset="0"/>
                <a:cs typeface="Courier New" pitchFamily="49" charset="0"/>
              </a:rPr>
              <a:t>Baby 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</a:t>
            </a:r>
            <a:r>
              <a:rPr lang="pl-PL" altLang="zh-CN" sz="2800" b="1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8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System.out.println(baby.name)</a:t>
            </a:r>
            <a:r>
              <a:rPr lang="pl-PL" altLang="zh-CN" sz="2800" b="1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8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sz="28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public class Baby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static int numBabiesMade = 0;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Baby.numBabiesMade = 100;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 b1 = new Baby("b1",10,true);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 b2 = new Baby("b2",20,true);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b1.numBabiesMade = 1;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b2.numBabiesMade = 2;</a:t>
            </a:r>
          </a:p>
        </p:txBody>
      </p:sp>
      <p:sp>
        <p:nvSpPr>
          <p:cNvPr id="5" name="矩形 4"/>
          <p:cNvSpPr/>
          <p:nvPr/>
        </p:nvSpPr>
        <p:spPr>
          <a:xfrm>
            <a:off x="5291319" y="5257800"/>
            <a:ext cx="3395481" cy="907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b1.numBabiesMade = ?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b2.numBabiesMade = ?</a:t>
            </a:r>
            <a:endParaRPr lang="zh-CN" altLang="en-US" sz="2400" b="1" dirty="0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static</a:t>
            </a:r>
            <a:r>
              <a:rPr lang="zh-CN" altLang="en-US" smtClean="0"/>
              <a:t>示例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zh-CN" altLang="en-US" sz="3200" smtClean="0"/>
              <a:t>如何记录被创建的宝宝个数</a:t>
            </a:r>
            <a:endParaRPr lang="en-US" altLang="zh-CN" sz="3200" smtClean="0"/>
          </a:p>
        </p:txBody>
      </p:sp>
      <p:sp>
        <p:nvSpPr>
          <p:cNvPr id="6" name="TextBox 5"/>
          <p:cNvSpPr txBox="1"/>
          <p:nvPr/>
        </p:nvSpPr>
        <p:spPr>
          <a:xfrm>
            <a:off x="1211788" y="2209800"/>
            <a:ext cx="5493812" cy="362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public class Baby{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int numBabiesMade = 0;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altLang="zh-CN" sz="2800" b="1" smtClean="0">
                <a:latin typeface="Courier New" pitchFamily="49" charset="0"/>
                <a:cs typeface="Courier New" pitchFamily="49" charset="0"/>
              </a:rPr>
              <a:t>Baby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pl-PL" altLang="zh-CN" sz="28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numBabiesMade ++</a:t>
            </a:r>
            <a:r>
              <a:rPr lang="pl-PL" altLang="zh-CN" sz="2800" b="1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8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请问：上述方法是否可行？</a:t>
            </a:r>
            <a:endParaRPr lang="pl-PL" altLang="zh-CN" sz="28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48400" y="4267200"/>
            <a:ext cx="18774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72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NO!</a:t>
            </a:r>
            <a:endParaRPr lang="zh-CN" altLang="en-US" sz="7200" b="1" dirty="0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static</a:t>
            </a:r>
            <a:r>
              <a:rPr lang="zh-CN" altLang="en-US" smtClean="0"/>
              <a:t>示例</a:t>
            </a:r>
            <a:r>
              <a:rPr lang="en-US" altLang="zh-CN" smtClean="0"/>
              <a:t>(2)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484028" y="1474315"/>
            <a:ext cx="8355172" cy="1040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 dawa = new Baby("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大力士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",20,true);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 erwa = new Baby("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千里眼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",16,true);</a:t>
            </a:r>
          </a:p>
        </p:txBody>
      </p:sp>
      <p:sp>
        <p:nvSpPr>
          <p:cNvPr id="10" name="椭圆 9"/>
          <p:cNvSpPr/>
          <p:nvPr/>
        </p:nvSpPr>
        <p:spPr bwMode="auto">
          <a:xfrm>
            <a:off x="1600200" y="4724400"/>
            <a:ext cx="2133600" cy="1981200"/>
          </a:xfrm>
          <a:prstGeom prst="ellipse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3" name="组合 14"/>
          <p:cNvGrpSpPr/>
          <p:nvPr/>
        </p:nvGrpSpPr>
        <p:grpSpPr>
          <a:xfrm>
            <a:off x="1921112" y="2902606"/>
            <a:ext cx="1295400" cy="1122640"/>
            <a:chOff x="1219200" y="4124980"/>
            <a:chExt cx="1295400" cy="1122640"/>
          </a:xfrm>
        </p:grpSpPr>
        <p:sp>
          <p:nvSpPr>
            <p:cNvPr id="9" name="矩形 8"/>
            <p:cNvSpPr/>
            <p:nvPr/>
          </p:nvSpPr>
          <p:spPr bwMode="auto">
            <a:xfrm>
              <a:off x="1447800" y="4124980"/>
              <a:ext cx="1066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4724400"/>
              <a:ext cx="12731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   dawa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828800" y="4876800"/>
            <a:ext cx="16642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大力士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4800600" y="4724400"/>
            <a:ext cx="2133600" cy="1981200"/>
          </a:xfrm>
          <a:prstGeom prst="ellipse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5" name="组合 19"/>
          <p:cNvGrpSpPr/>
          <p:nvPr/>
        </p:nvGrpSpPr>
        <p:grpSpPr>
          <a:xfrm>
            <a:off x="5121512" y="2902606"/>
            <a:ext cx="1300356" cy="1122640"/>
            <a:chOff x="1219200" y="4124980"/>
            <a:chExt cx="1300356" cy="1122640"/>
          </a:xfrm>
        </p:grpSpPr>
        <p:sp>
          <p:nvSpPr>
            <p:cNvPr id="21" name="矩形 20"/>
            <p:cNvSpPr/>
            <p:nvPr/>
          </p:nvSpPr>
          <p:spPr bwMode="auto">
            <a:xfrm>
              <a:off x="1447800" y="4124980"/>
              <a:ext cx="1066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19200" y="4724400"/>
              <a:ext cx="13003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    erwa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029200" y="4876800"/>
            <a:ext cx="16642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千里眼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 rot="5400000">
            <a:off x="5147400" y="4003606"/>
            <a:ext cx="1440000" cy="15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rot="5400000">
            <a:off x="1947794" y="3995806"/>
            <a:ext cx="1440000" cy="15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修改为</a:t>
            </a:r>
            <a:r>
              <a:rPr lang="en-US" altLang="zh-CN" smtClean="0"/>
              <a:t>static</a:t>
            </a:r>
            <a:r>
              <a:rPr lang="zh-CN" altLang="en-US" smtClean="0"/>
              <a:t>类型后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484028" y="1474315"/>
            <a:ext cx="8355172" cy="1040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 dawa = new Baby("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大力士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",20,true);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Baby erwa = new Baby("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千里眼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",16,true);</a:t>
            </a:r>
          </a:p>
        </p:txBody>
      </p:sp>
      <p:sp>
        <p:nvSpPr>
          <p:cNvPr id="10" name="椭圆 9"/>
          <p:cNvSpPr/>
          <p:nvPr/>
        </p:nvSpPr>
        <p:spPr bwMode="auto">
          <a:xfrm>
            <a:off x="2971800" y="4724400"/>
            <a:ext cx="2133600" cy="1981200"/>
          </a:xfrm>
          <a:prstGeom prst="ellipse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3" name="组合 14"/>
          <p:cNvGrpSpPr/>
          <p:nvPr/>
        </p:nvGrpSpPr>
        <p:grpSpPr>
          <a:xfrm>
            <a:off x="3292712" y="2902606"/>
            <a:ext cx="1295400" cy="1122640"/>
            <a:chOff x="1219200" y="4124980"/>
            <a:chExt cx="1295400" cy="1122640"/>
          </a:xfrm>
        </p:grpSpPr>
        <p:sp>
          <p:nvSpPr>
            <p:cNvPr id="9" name="矩形 8"/>
            <p:cNvSpPr/>
            <p:nvPr/>
          </p:nvSpPr>
          <p:spPr bwMode="auto">
            <a:xfrm>
              <a:off x="1447800" y="4124980"/>
              <a:ext cx="1066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4724400"/>
              <a:ext cx="12731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   dawa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0400" y="5015805"/>
            <a:ext cx="16642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大力士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5410200" y="4724400"/>
            <a:ext cx="2133600" cy="1981200"/>
          </a:xfrm>
          <a:prstGeom prst="ellipse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5" name="组合 19"/>
          <p:cNvGrpSpPr/>
          <p:nvPr/>
        </p:nvGrpSpPr>
        <p:grpSpPr>
          <a:xfrm>
            <a:off x="5731112" y="2902606"/>
            <a:ext cx="1300356" cy="1122640"/>
            <a:chOff x="1219200" y="4124980"/>
            <a:chExt cx="1300356" cy="1122640"/>
          </a:xfrm>
        </p:grpSpPr>
        <p:sp>
          <p:nvSpPr>
            <p:cNvPr id="21" name="矩形 20"/>
            <p:cNvSpPr/>
            <p:nvPr/>
          </p:nvSpPr>
          <p:spPr bwMode="auto">
            <a:xfrm>
              <a:off x="1447800" y="4124980"/>
              <a:ext cx="1066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19200" y="4724400"/>
              <a:ext cx="13003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    erwa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638800" y="5015805"/>
            <a:ext cx="16642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千里眼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 rot="5400000">
            <a:off x="5757000" y="4003606"/>
            <a:ext cx="1440000" cy="15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rot="5400000">
            <a:off x="3319394" y="3995806"/>
            <a:ext cx="1440000" cy="15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000244" y="2971800"/>
            <a:ext cx="106680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0644" y="3581400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numBabiesMade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另一个例子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066800"/>
            <a:ext cx="8534400" cy="570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class Counter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int myCount = 0</a:t>
            </a:r>
            <a:r>
              <a:rPr lang="pl-PL" altLang="zh-CN" sz="2400" b="1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static int ourCount = 0;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void increment(){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myCount ++;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ourCount ++;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public static void main(String[] args)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Counter counter1 = new Counter();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Counter counter2 = new Counter();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counter1.increment();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counter1.increment();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counter2.increment();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410200" y="5029200"/>
            <a:ext cx="1951175" cy="907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ourCount = ?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myCount = ?</a:t>
            </a:r>
            <a:endParaRPr lang="zh-CN" altLang="en-US" sz="2400" b="1" dirty="0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另一个例子</a:t>
            </a:r>
            <a:r>
              <a:rPr lang="en-US" altLang="zh-CN" smtClean="0"/>
              <a:t>(2)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760773" y="1457980"/>
            <a:ext cx="1906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Counter 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类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3400" y="2172831"/>
            <a:ext cx="2209800" cy="20574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ourCount</a:t>
            </a:r>
            <a:r>
              <a:rPr kumimoji="0" lang="en-US" altLang="zh-CN" sz="28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=0</a:t>
            </a: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581400" y="1258431"/>
            <a:ext cx="2133600" cy="3248188"/>
            <a:chOff x="3581400" y="1258431"/>
            <a:chExt cx="2133600" cy="3248188"/>
          </a:xfrm>
        </p:grpSpPr>
        <p:sp>
          <p:nvSpPr>
            <p:cNvPr id="7" name="椭圆 6"/>
            <p:cNvSpPr/>
            <p:nvPr/>
          </p:nvSpPr>
          <p:spPr bwMode="auto">
            <a:xfrm>
              <a:off x="3581400" y="2525419"/>
              <a:ext cx="2133600" cy="1981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grpSp>
          <p:nvGrpSpPr>
            <p:cNvPr id="9" name="组合 14"/>
            <p:cNvGrpSpPr/>
            <p:nvPr/>
          </p:nvGrpSpPr>
          <p:grpSpPr>
            <a:xfrm>
              <a:off x="3869394" y="1258431"/>
              <a:ext cx="1540806" cy="1122640"/>
              <a:chOff x="1219200" y="4124980"/>
              <a:chExt cx="1540806" cy="1122640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1447800" y="4124980"/>
                <a:ext cx="1066800" cy="60960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19200" y="4724400"/>
                <a:ext cx="15408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zh-CN" sz="2800" b="1" smtClean="0">
                    <a:latin typeface="Times New Roman" pitchFamily="18" charset="0"/>
                    <a:cs typeface="Times New Roman" pitchFamily="18" charset="0"/>
                  </a:rPr>
                  <a:t>counter1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657600" y="2895600"/>
              <a:ext cx="2008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myCount=0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 rot="5400000">
              <a:off x="4166076" y="2103037"/>
              <a:ext cx="900000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804055" y="4458831"/>
            <a:ext cx="727314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Counter counter1 = new Counter()</a:t>
            </a:r>
            <a:r>
              <a:rPr lang="pl-PL" altLang="zh-CN" sz="2800" b="1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8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Counter counter2 = new Counter()</a:t>
            </a:r>
            <a:r>
              <a:rPr lang="pl-PL" altLang="zh-CN" sz="2800" b="1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8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counter1.increment();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counter1.increment();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counter2.increment();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6248400" y="1258431"/>
            <a:ext cx="2133600" cy="3248188"/>
            <a:chOff x="6248400" y="1258431"/>
            <a:chExt cx="2133600" cy="3248188"/>
          </a:xfrm>
        </p:grpSpPr>
        <p:sp>
          <p:nvSpPr>
            <p:cNvPr id="15" name="椭圆 14"/>
            <p:cNvSpPr/>
            <p:nvPr/>
          </p:nvSpPr>
          <p:spPr bwMode="auto">
            <a:xfrm>
              <a:off x="6248400" y="2525419"/>
              <a:ext cx="2133600" cy="1981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grpSp>
          <p:nvGrpSpPr>
            <p:cNvPr id="16" name="组合 14"/>
            <p:cNvGrpSpPr/>
            <p:nvPr/>
          </p:nvGrpSpPr>
          <p:grpSpPr>
            <a:xfrm>
              <a:off x="6536394" y="1258431"/>
              <a:ext cx="1540806" cy="1122640"/>
              <a:chOff x="1219200" y="4124980"/>
              <a:chExt cx="1540806" cy="1122640"/>
            </a:xfrm>
          </p:grpSpPr>
          <p:sp>
            <p:nvSpPr>
              <p:cNvPr id="17" name="矩形 16"/>
              <p:cNvSpPr/>
              <p:nvPr/>
            </p:nvSpPr>
            <p:spPr bwMode="auto">
              <a:xfrm>
                <a:off x="1447800" y="4124980"/>
                <a:ext cx="1066800" cy="60960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219200" y="4724400"/>
                <a:ext cx="15408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zh-CN" sz="2800" b="1" smtClean="0">
                    <a:latin typeface="Times New Roman" pitchFamily="18" charset="0"/>
                    <a:cs typeface="Times New Roman" pitchFamily="18" charset="0"/>
                  </a:rPr>
                  <a:t>counter2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6324600" y="2895600"/>
              <a:ext cx="2008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myCount=0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 bwMode="auto">
            <a:xfrm rot="5400000">
              <a:off x="6833076" y="2103037"/>
              <a:ext cx="900000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cxnSp>
        <p:nvCxnSpPr>
          <p:cNvPr id="26" name="直接连接符 25"/>
          <p:cNvCxnSpPr/>
          <p:nvPr/>
        </p:nvCxnSpPr>
        <p:spPr bwMode="auto">
          <a:xfrm rot="5400000">
            <a:off x="2362200" y="2286000"/>
            <a:ext cx="304800" cy="3048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rot="5400000">
            <a:off x="2362200" y="2590800"/>
            <a:ext cx="304800" cy="3048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 rot="5400000">
            <a:off x="5334000" y="2971800"/>
            <a:ext cx="304800" cy="3048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274598" y="3200400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 rot="5400000">
            <a:off x="5334000" y="3276600"/>
            <a:ext cx="304800" cy="3048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rot="5400000">
            <a:off x="8001000" y="3048000"/>
            <a:ext cx="304800" cy="3048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941598" y="3276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cxnSp>
        <p:nvCxnSpPr>
          <p:cNvPr id="34" name="直接连接符 33"/>
          <p:cNvCxnSpPr/>
          <p:nvPr/>
        </p:nvCxnSpPr>
        <p:spPr bwMode="auto">
          <a:xfrm rot="5400000">
            <a:off x="2362200" y="3048000"/>
            <a:ext cx="304800" cy="3048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302798" y="2514600"/>
            <a:ext cx="364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static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zh-CN" altLang="en-US" sz="3200" smtClean="0"/>
              <a:t>非静态方法可以访问静态方法和变量，而反过来则不行，</a:t>
            </a:r>
            <a:r>
              <a:rPr lang="en-US" altLang="zh-CN" sz="3200" smtClean="0">
                <a:solidFill>
                  <a:srgbClr val="0000FF"/>
                </a:solidFill>
              </a:rPr>
              <a:t>why</a:t>
            </a:r>
            <a:r>
              <a:rPr lang="zh-CN" altLang="en-US" sz="3200" smtClean="0"/>
              <a:t>？</a:t>
            </a:r>
            <a:endParaRPr lang="en-US" altLang="zh-CN" sz="3200" smtClean="0"/>
          </a:p>
        </p:txBody>
      </p:sp>
      <p:sp>
        <p:nvSpPr>
          <p:cNvPr id="6" name="TextBox 5"/>
          <p:cNvSpPr txBox="1"/>
          <p:nvPr/>
        </p:nvSpPr>
        <p:spPr>
          <a:xfrm>
            <a:off x="1143000" y="2743200"/>
            <a:ext cx="641393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public class Baby{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String name = "abc";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static void whoami() {</a:t>
            </a:r>
          </a:p>
          <a:p>
            <a:pPr>
              <a:buNone/>
            </a:pPr>
            <a:r>
              <a:rPr lang="pl-PL" altLang="zh-CN" sz="28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System.out.println(name)</a:t>
            </a:r>
            <a:r>
              <a:rPr lang="pl-PL" altLang="zh-CN" sz="2800" b="1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8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main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zh-CN" altLang="en-US" smtClean="0"/>
              <a:t>为什么</a:t>
            </a:r>
            <a:r>
              <a:rPr lang="en-US" altLang="zh-CN" smtClean="0"/>
              <a:t>main</a:t>
            </a:r>
            <a:r>
              <a:rPr lang="zh-CN" altLang="en-US" smtClean="0"/>
              <a:t>方法是</a:t>
            </a:r>
            <a:r>
              <a:rPr lang="en-US" altLang="zh-CN" smtClean="0"/>
              <a:t>static</a:t>
            </a:r>
            <a:r>
              <a:rPr lang="zh-CN" altLang="en-US" smtClean="0"/>
              <a:t>？</a:t>
            </a:r>
            <a:endParaRPr lang="en-US" altLang="zh-CN" smtClean="0"/>
          </a:p>
        </p:txBody>
      </p:sp>
      <p:sp>
        <p:nvSpPr>
          <p:cNvPr id="6" name="TextBox 5"/>
          <p:cNvSpPr txBox="1"/>
          <p:nvPr/>
        </p:nvSpPr>
        <p:spPr>
          <a:xfrm>
            <a:off x="914400" y="2634294"/>
            <a:ext cx="734367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altLang="zh-CN" sz="3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void main(...){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3542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774825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类和对象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8510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2896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689225"/>
            <a:ext cx="389241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访问控制与方法重载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789284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19522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6036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继承和多态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693055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5148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572000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类的组织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625975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1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状态、行为和标识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329515"/>
            <a:ext cx="7543800" cy="5071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、访问控制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0800" y="1371600"/>
            <a:ext cx="6604000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类的接口与实现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zh-CN" altLang="en-US" dirty="0" smtClean="0"/>
              <a:t>抽象与封装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将类的本质行为和它的具体实现分开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外部观点：类的</a:t>
            </a:r>
            <a:r>
              <a:rPr lang="zh-CN" altLang="en-US" dirty="0" smtClean="0">
                <a:solidFill>
                  <a:srgbClr val="0000FF"/>
                </a:solidFill>
              </a:rPr>
              <a:t>对外接口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内部观点：类的</a:t>
            </a:r>
            <a:r>
              <a:rPr lang="zh-CN" altLang="en-US" dirty="0" smtClean="0">
                <a:solidFill>
                  <a:srgbClr val="0000FF"/>
                </a:solidFill>
              </a:rPr>
              <a:t>具体实现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43000" y="4495800"/>
          <a:ext cx="6781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: 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所有对象均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可访问（的成员变量和方法）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protected: 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本身及其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子类、同一个包可以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访问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未指定</a:t>
                      </a: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默认</a:t>
                      </a: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): 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只有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类本身及同一个包可以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访问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private: 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只有类本身可以访问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025929" y="6106180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从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外部视角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来观察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358900"/>
            <a:ext cx="69850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7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访问控制列表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63</a:t>
            </a:fld>
            <a:endParaRPr lang="en-US" altLang="zh-CN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80999" y="2057400"/>
          <a:ext cx="838200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1"/>
                <a:gridCol w="1676400"/>
                <a:gridCol w="1600200"/>
                <a:gridCol w="16002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Modifier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Same Class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Same Package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Subclass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Universe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latin typeface="Times New Roman" pitchFamily="18" charset="0"/>
                          <a:cs typeface="Times New Roman" pitchFamily="18" charset="0"/>
                        </a:rPr>
                        <a:t>public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latin typeface="Times New Roman" pitchFamily="18" charset="0"/>
                          <a:cs typeface="Times New Roman" pitchFamily="18" charset="0"/>
                        </a:rPr>
                        <a:t>protected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latin typeface="Times New Roman" pitchFamily="18" charset="0"/>
                          <a:cs typeface="Times New Roman" pitchFamily="18" charset="0"/>
                        </a:rPr>
                        <a:t>default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latin typeface="Times New Roman" pitchFamily="18" charset="0"/>
                          <a:cs typeface="Times New Roman" pitchFamily="18" charset="0"/>
                        </a:rPr>
                        <a:t>private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64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2439" y="1752600"/>
            <a:ext cx="5691361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关于访问控制的段子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65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495800"/>
          </a:xfrm>
        </p:spPr>
        <p:txBody>
          <a:bodyPr/>
          <a:lstStyle/>
          <a:p>
            <a:pPr marL="0" indent="0">
              <a:spcBef>
                <a:spcPts val="0"/>
              </a:spcBef>
              <a:buSzPct val="80000"/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A man and woman are in a computer programming lecture. The man touches the woman's breasts.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"Hey!" she says. "Those are private!"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SzPct val="80000"/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The man says, "But we're in the same class!"</a:t>
            </a:r>
            <a:endParaRPr lang="zh-CN" alt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371600"/>
            <a:ext cx="8770268" cy="5029200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66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银行账户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67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BankAccount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1768257"/>
            <a:ext cx="687560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public class BankAccount{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String number;		//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帐号</a:t>
            </a:r>
            <a:endParaRPr lang="en-US" altLang="zh-CN" sz="28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double balance;		//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余额</a:t>
            </a:r>
            <a:endParaRPr lang="en-US" altLang="zh-CN" sz="28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String password;		//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密码</a:t>
            </a:r>
            <a:endParaRPr lang="en-US" altLang="zh-CN" sz="28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......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68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BadGuy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139" y="1905000"/>
            <a:ext cx="8295861" cy="356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class BadGuy{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public static void main(String[] args) {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BankAccount account = new BankAccount();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account.balance = 1000000;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System.out.println("passwaord is: " +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               account.password);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69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BankAccount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1275576"/>
            <a:ext cx="70866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class BankAccount{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String number;		//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帐号</a:t>
            </a:r>
            <a:endParaRPr lang="en-US" altLang="zh-CN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double balance;		//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余额</a:t>
            </a:r>
            <a:endParaRPr lang="en-US" altLang="zh-CN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String password;		//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密码</a:t>
            </a:r>
            <a:endParaRPr lang="en-US" altLang="zh-CN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void deposit(double money){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balance += money;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void withdraw(double money){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balance -= money;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void resetPassword(String pwd){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password = pwd;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800600" y="5486400"/>
            <a:ext cx="2688557" cy="907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getXXX()</a:t>
            </a:r>
            <a:r>
              <a:rPr lang="zh-CN" altLang="en-US" sz="2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：查询类</a:t>
            </a:r>
            <a:endParaRPr lang="en-US" altLang="zh-CN" sz="2400" b="1" smtClean="0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setXXX()</a:t>
            </a:r>
            <a:r>
              <a:rPr lang="zh-CN" altLang="en-US" sz="2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：修改类</a:t>
            </a:r>
            <a:endParaRPr lang="zh-CN" altLang="en-US" sz="2400" b="1" dirty="0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grpSp>
        <p:nvGrpSpPr>
          <p:cNvPr id="3" name="组合 18"/>
          <p:cNvGrpSpPr/>
          <p:nvPr/>
        </p:nvGrpSpPr>
        <p:grpSpPr>
          <a:xfrm>
            <a:off x="707410" y="1279096"/>
            <a:ext cx="6455390" cy="1921304"/>
            <a:chOff x="707410" y="1279096"/>
            <a:chExt cx="6455390" cy="1921304"/>
          </a:xfrm>
        </p:grpSpPr>
        <p:sp>
          <p:nvSpPr>
            <p:cNvPr id="11" name="TextBox 10"/>
            <p:cNvSpPr txBox="1"/>
            <p:nvPr/>
          </p:nvSpPr>
          <p:spPr>
            <a:xfrm>
              <a:off x="707410" y="1905000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zh-CN" altLang="en-US" sz="3600" dirty="0" smtClean="0"/>
                <a:t>物理实体：</a:t>
              </a:r>
              <a:endParaRPr lang="zh-CN" altLang="en-US" sz="3600" dirty="0"/>
            </a:p>
          </p:txBody>
        </p:sp>
        <p:pic>
          <p:nvPicPr>
            <p:cNvPr id="12" name="图片 11" descr="无标题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1000" y="1279096"/>
              <a:ext cx="2971800" cy="1921304"/>
            </a:xfrm>
            <a:prstGeom prst="rect">
              <a:avLst/>
            </a:prstGeom>
          </p:spPr>
        </p:pic>
      </p:grpSp>
      <p:grpSp>
        <p:nvGrpSpPr>
          <p:cNvPr id="5" name="组合 20"/>
          <p:cNvGrpSpPr/>
          <p:nvPr/>
        </p:nvGrpSpPr>
        <p:grpSpPr>
          <a:xfrm>
            <a:off x="707410" y="5385683"/>
            <a:ext cx="8065115" cy="1225330"/>
            <a:chOff x="707410" y="5385683"/>
            <a:chExt cx="8065115" cy="1225330"/>
          </a:xfrm>
        </p:grpSpPr>
        <p:sp>
          <p:nvSpPr>
            <p:cNvPr id="17" name="TextBox 16"/>
            <p:cNvSpPr txBox="1"/>
            <p:nvPr/>
          </p:nvSpPr>
          <p:spPr>
            <a:xfrm>
              <a:off x="707410" y="5525869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zh-CN" altLang="en-US" sz="3600" dirty="0" smtClean="0"/>
                <a:t>软件实体：</a:t>
              </a:r>
              <a:endParaRPr lang="zh-CN" altLang="en-US" sz="3600" dirty="0"/>
            </a:p>
          </p:txBody>
        </p:sp>
        <p:pic>
          <p:nvPicPr>
            <p:cNvPr id="18" name="图片 17" descr="无标题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2800" y="5385683"/>
              <a:ext cx="5419725" cy="1225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6" name="组合 24"/>
          <p:cNvGrpSpPr/>
          <p:nvPr/>
        </p:nvGrpSpPr>
        <p:grpSpPr>
          <a:xfrm>
            <a:off x="707410" y="3190875"/>
            <a:ext cx="7213073" cy="2066925"/>
            <a:chOff x="707410" y="3190875"/>
            <a:chExt cx="7213073" cy="2066925"/>
          </a:xfrm>
        </p:grpSpPr>
        <p:sp>
          <p:nvSpPr>
            <p:cNvPr id="13" name="TextBox 12"/>
            <p:cNvSpPr txBox="1"/>
            <p:nvPr/>
          </p:nvSpPr>
          <p:spPr>
            <a:xfrm>
              <a:off x="707410" y="3773269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zh-CN" altLang="en-US" sz="3600" dirty="0" smtClean="0"/>
                <a:t>概念实体：</a:t>
              </a:r>
              <a:endParaRPr lang="zh-CN" altLang="en-US" sz="3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86600" y="4419600"/>
              <a:ext cx="8338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000" b="1" dirty="0" smtClean="0">
                  <a:latin typeface="宋体" pitchFamily="2" charset="-122"/>
                  <a:ea typeface="宋体" pitchFamily="2" charset="-122"/>
                </a:rPr>
                <a:t>dream</a:t>
              </a:r>
              <a:endParaRPr lang="zh-CN" altLang="en-US" sz="2000" b="1" dirty="0">
                <a:latin typeface="宋体" pitchFamily="2" charset="-122"/>
                <a:ea typeface="宋体" pitchFamily="2" charset="-122"/>
              </a:endParaRPr>
            </a:p>
          </p:txBody>
        </p:sp>
        <p:pic>
          <p:nvPicPr>
            <p:cNvPr id="24" name="图片 23" descr="无标题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4749" y="3190875"/>
              <a:ext cx="2759451" cy="20669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70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BadGuy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139" y="1684615"/>
            <a:ext cx="8295861" cy="3877985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class BadGuy{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public static void main(String[] args) { 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BankAccount account = new BankAccount();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account.balance = 1000000;		</a:t>
            </a:r>
          </a:p>
          <a:p>
            <a:pPr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System.out.println("passwaord is: " + </a:t>
            </a:r>
          </a:p>
          <a:p>
            <a:pPr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 account.password);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3308354"/>
            <a:ext cx="7239000" cy="1348061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account.deposit(1000000);</a:t>
            </a:r>
          </a:p>
          <a:p>
            <a:pPr>
              <a:buNone/>
            </a:pPr>
            <a:r>
              <a:rPr lang="en-US" altLang="zh-CN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 pwd = "abc123";</a:t>
            </a:r>
          </a:p>
          <a:p>
            <a:pPr>
              <a:buNone/>
            </a:pPr>
            <a:r>
              <a:rPr lang="en-US" altLang="zh-CN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account.resetPassword(pwd);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抽象与封装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71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04800" y="1305580"/>
            <a:ext cx="6316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访问控制的另一个目的：抽象与封装。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3" name="组合 13"/>
          <p:cNvGrpSpPr/>
          <p:nvPr/>
        </p:nvGrpSpPr>
        <p:grpSpPr>
          <a:xfrm>
            <a:off x="76200" y="1981200"/>
            <a:ext cx="7558803" cy="4610100"/>
            <a:chOff x="76200" y="2133600"/>
            <a:chExt cx="7558803" cy="4610100"/>
          </a:xfrm>
        </p:grpSpPr>
        <p:pic>
          <p:nvPicPr>
            <p:cNvPr id="8" name="图片 7" descr="无标题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600" y="2286000"/>
              <a:ext cx="2979248" cy="1981200"/>
            </a:xfrm>
            <a:prstGeom prst="rect">
              <a:avLst/>
            </a:prstGeom>
          </p:spPr>
        </p:pic>
        <p:pic>
          <p:nvPicPr>
            <p:cNvPr id="7" name="图片 6" descr="无标题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2133600"/>
              <a:ext cx="2198793" cy="2133600"/>
            </a:xfrm>
            <a:prstGeom prst="rect">
              <a:avLst/>
            </a:prstGeom>
          </p:spPr>
        </p:pic>
        <p:pic>
          <p:nvPicPr>
            <p:cNvPr id="9" name="图片 8" descr="无标题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1600" y="2286000"/>
              <a:ext cx="2453403" cy="1981200"/>
            </a:xfrm>
            <a:prstGeom prst="rect">
              <a:avLst/>
            </a:prstGeom>
          </p:spPr>
        </p:pic>
        <p:pic>
          <p:nvPicPr>
            <p:cNvPr id="10" name="图片 9" descr="无标题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400" y="4343400"/>
              <a:ext cx="3086100" cy="2400300"/>
            </a:xfrm>
            <a:prstGeom prst="rect">
              <a:avLst/>
            </a:prstGeom>
          </p:spPr>
        </p:pic>
        <p:pic>
          <p:nvPicPr>
            <p:cNvPr id="12" name="图片 11" descr="无标题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38600" y="4343991"/>
              <a:ext cx="3352800" cy="2361609"/>
            </a:xfrm>
            <a:prstGeom prst="rect">
              <a:avLst/>
            </a:prstGeom>
          </p:spPr>
        </p:pic>
      </p:grpSp>
      <p:pic>
        <p:nvPicPr>
          <p:cNvPr id="11" name="图片 10" descr="无标题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58100" y="2057400"/>
            <a:ext cx="1409700" cy="429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72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TV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337370"/>
            <a:ext cx="8001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class TV{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// private members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，内部实现</a:t>
            </a:r>
            <a:endParaRPr lang="en-US" altLang="zh-CN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......</a:t>
            </a:r>
          </a:p>
          <a:p>
            <a:pPr>
              <a:buNone/>
            </a:pPr>
            <a:endParaRPr lang="en-US" altLang="zh-CN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// public methods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，对外接口</a:t>
            </a:r>
            <a:endParaRPr lang="en-US" altLang="zh-CN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void PowerOn() {...}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void PowerOff() {...} </a:t>
            </a:r>
          </a:p>
          <a:p>
            <a:pPr>
              <a:buNone/>
            </a:pPr>
            <a:r>
              <a:rPr lang="en-US" altLang="zh-CN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void changeChannel(int channel){...}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void increaseChannel(){...}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void decreaseChannel(){...}</a:t>
            </a:r>
          </a:p>
          <a:p>
            <a:pPr>
              <a:buNone/>
            </a:pPr>
            <a:r>
              <a:rPr lang="en-US" altLang="zh-CN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void increaseVolume(){...}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void decreaseVolume(){...}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......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、方法重载</a:t>
            </a:r>
            <a:r>
              <a:rPr lang="en-US" altLang="zh-CN" smtClean="0"/>
              <a:t>(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overload</a:t>
            </a:r>
            <a:r>
              <a:rPr lang="en-US" altLang="zh-CN" smtClean="0"/>
              <a:t>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73</a:t>
            </a:fld>
            <a:endParaRPr lang="en-US" altLang="zh-CN" dirty="0"/>
          </a:p>
        </p:txBody>
      </p:sp>
      <p:pic>
        <p:nvPicPr>
          <p:cNvPr id="13" name="图片 12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371600"/>
            <a:ext cx="6400800" cy="4987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安装插座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74</a:t>
            </a:fld>
            <a:endParaRPr lang="en-US" altLang="zh-CN" dirty="0"/>
          </a:p>
        </p:txBody>
      </p:sp>
      <p:pic>
        <p:nvPicPr>
          <p:cNvPr id="6" name="图片 5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447800"/>
            <a:ext cx="2286000" cy="2286000"/>
          </a:xfrm>
          <a:prstGeom prst="rect">
            <a:avLst/>
          </a:prstGeom>
        </p:spPr>
      </p:pic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2967" y="1752600"/>
            <a:ext cx="2477233" cy="1752600"/>
          </a:xfrm>
          <a:prstGeom prst="rect">
            <a:avLst/>
          </a:prstGeom>
        </p:spPr>
      </p:pic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4114800"/>
            <a:ext cx="3200400" cy="2436853"/>
          </a:xfrm>
          <a:prstGeom prst="rect">
            <a:avLst/>
          </a:prstGeom>
        </p:spPr>
      </p:pic>
      <p:pic>
        <p:nvPicPr>
          <p:cNvPr id="11" name="图片 10" descr="无标题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43400" y="4114800"/>
            <a:ext cx="3048000" cy="2286000"/>
          </a:xfrm>
          <a:prstGeom prst="rect">
            <a:avLst/>
          </a:prstGeom>
        </p:spPr>
      </p:pic>
      <p:pic>
        <p:nvPicPr>
          <p:cNvPr id="12" name="图片 11" descr="无标题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81675" y="1266825"/>
            <a:ext cx="2828925" cy="2543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解决方案？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75</a:t>
            </a:fld>
            <a:endParaRPr lang="en-US" altLang="zh-CN" dirty="0"/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2008" y="4038600"/>
            <a:ext cx="2120392" cy="2134623"/>
          </a:xfrm>
          <a:prstGeom prst="rect">
            <a:avLst/>
          </a:prstGeom>
        </p:spPr>
      </p:pic>
      <p:pic>
        <p:nvPicPr>
          <p:cNvPr id="11" name="图片 10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400" y="4038600"/>
            <a:ext cx="2038350" cy="2047875"/>
          </a:xfrm>
          <a:prstGeom prst="rect">
            <a:avLst/>
          </a:prstGeom>
        </p:spPr>
      </p:pic>
      <p:pic>
        <p:nvPicPr>
          <p:cNvPr id="12" name="图片 11" descr="无标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9000" y="1676400"/>
            <a:ext cx="2057400" cy="2067687"/>
          </a:xfrm>
          <a:prstGeom prst="rect">
            <a:avLst/>
          </a:prstGeom>
        </p:spPr>
      </p:pic>
      <p:pic>
        <p:nvPicPr>
          <p:cNvPr id="13" name="图片 12" descr="无标题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1600200"/>
            <a:ext cx="2219325" cy="2200275"/>
          </a:xfrm>
          <a:prstGeom prst="rect">
            <a:avLst/>
          </a:prstGeom>
        </p:spPr>
      </p:pic>
      <p:pic>
        <p:nvPicPr>
          <p:cNvPr id="14" name="图片 13" descr="无标题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19800" y="1600199"/>
            <a:ext cx="2209800" cy="219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解决方案！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76</a:t>
            </a:fld>
            <a:endParaRPr lang="en-US" altLang="zh-CN" dirty="0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2133600"/>
            <a:ext cx="43688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77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其他类型转换为字符串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2133600"/>
            <a:ext cx="884889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把一个整数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value</a:t>
            </a:r>
            <a:r>
              <a:rPr lang="zh-CN" altLang="en-US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转换为字符串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string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altLang="zh-CN" sz="2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itoa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 int value, char *string,int radix);</a:t>
            </a:r>
          </a:p>
          <a:p>
            <a:pPr>
              <a:spcBef>
                <a:spcPts val="2400"/>
              </a:spcBef>
              <a:buNone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把一个实数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value</a:t>
            </a:r>
            <a:r>
              <a:rPr lang="zh-CN" altLang="en-US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转换为字符串</a:t>
            </a:r>
            <a:endParaRPr lang="en-US" altLang="zh-CN" sz="2400" b="1" smtClean="0">
              <a:latin typeface="宋体" pitchFamily="2" charset="-122"/>
              <a:ea typeface="宋体" pitchFamily="2" charset="-122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altLang="zh-CN" sz="2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fcvt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(double value, int ndigit,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   int *decpt, int *sign);</a:t>
            </a:r>
          </a:p>
          <a:p>
            <a:pPr>
              <a:spcBef>
                <a:spcPts val="2400"/>
              </a:spcBef>
              <a:buNone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把一个无符号长整型数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value</a:t>
            </a:r>
            <a:r>
              <a:rPr lang="zh-CN" altLang="en-US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转换为任意进制的字符串</a:t>
            </a:r>
            <a:endParaRPr lang="en-US" altLang="zh-CN" sz="2400" b="1" smtClean="0">
              <a:latin typeface="宋体" pitchFamily="2" charset="-122"/>
              <a:ea typeface="宋体" pitchFamily="2" charset="-122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altLang="zh-CN" sz="2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ultoa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(unsigned long value, char *string,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    int radix);</a:t>
            </a:r>
          </a:p>
        </p:txBody>
      </p:sp>
      <p:sp>
        <p:nvSpPr>
          <p:cNvPr id="5" name="矩形 4"/>
          <p:cNvSpPr/>
          <p:nvPr/>
        </p:nvSpPr>
        <p:spPr>
          <a:xfrm>
            <a:off x="304800" y="1305580"/>
            <a:ext cx="41232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600" b="1" smtClean="0">
                <a:latin typeface="+mn-ea"/>
                <a:ea typeface="+mn-ea"/>
              </a:rPr>
              <a:t>C</a:t>
            </a:r>
            <a:r>
              <a:rPr lang="zh-CN" altLang="en-US" sz="3600" b="1" smtClean="0">
                <a:latin typeface="+mn-ea"/>
                <a:ea typeface="+mn-ea"/>
              </a:rPr>
              <a:t>语言的实现方法：</a:t>
            </a:r>
            <a:endParaRPr lang="zh-CN" altLang="en-US" sz="36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78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语言的实现方法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1908346"/>
            <a:ext cx="8730275" cy="3120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String.</a:t>
            </a:r>
            <a:r>
              <a:rPr lang="en-US" altLang="zh-CN" sz="2400" b="1" smtClean="0">
                <a:solidFill>
                  <a:srgbClr val="9900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valueOf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(boolean b) :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将 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boolean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变量 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b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转换成字符串。</a:t>
            </a:r>
          </a:p>
          <a:p>
            <a:pPr>
              <a:buNone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String.</a:t>
            </a:r>
            <a:r>
              <a:rPr lang="en-US" altLang="zh-CN" sz="2400" b="1" smtClean="0">
                <a:solidFill>
                  <a:srgbClr val="9900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valueOf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(char c) :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将 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char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变量 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c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转换成字符串。</a:t>
            </a:r>
          </a:p>
          <a:p>
            <a:pPr>
              <a:buNone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String.</a:t>
            </a:r>
            <a:r>
              <a:rPr lang="en-US" altLang="zh-CN" sz="2400" b="1" smtClean="0">
                <a:solidFill>
                  <a:srgbClr val="9900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valueOf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(char[] data) :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将 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char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数组 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data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转换成字符串</a:t>
            </a:r>
          </a:p>
          <a:p>
            <a:pPr>
              <a:buNone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String.</a:t>
            </a:r>
            <a:r>
              <a:rPr lang="en-US" altLang="zh-CN" sz="2400" b="1" smtClean="0">
                <a:solidFill>
                  <a:srgbClr val="9900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valueOf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(double d) :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将 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double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变量 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d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转换成字符串。</a:t>
            </a:r>
          </a:p>
          <a:p>
            <a:pPr>
              <a:buNone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String.</a:t>
            </a:r>
            <a:r>
              <a:rPr lang="en-US" altLang="zh-CN" sz="2400" b="1" smtClean="0">
                <a:solidFill>
                  <a:srgbClr val="9900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valueOf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(float f) :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将 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float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变量 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f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转换成字符串。</a:t>
            </a:r>
          </a:p>
          <a:p>
            <a:pPr>
              <a:buNone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String.</a:t>
            </a:r>
            <a:r>
              <a:rPr lang="en-US" altLang="zh-CN" sz="2400" b="1" smtClean="0">
                <a:solidFill>
                  <a:srgbClr val="9900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valueOf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(int i) :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将 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int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变量 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i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转换成字符串。</a:t>
            </a:r>
          </a:p>
          <a:p>
            <a:pPr>
              <a:buNone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String.</a:t>
            </a:r>
            <a:r>
              <a:rPr lang="en-US" altLang="zh-CN" sz="2400" b="1" smtClean="0">
                <a:solidFill>
                  <a:srgbClr val="9900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valueOf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(long l) :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将 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long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变量 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l 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  <a:cs typeface="Courier New" pitchFamily="49" charset="0"/>
              </a:rPr>
              <a:t>转换成字符串。</a:t>
            </a:r>
            <a:endParaRPr lang="en-US" altLang="zh-CN" sz="20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79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小狗阿黄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493151"/>
            <a:ext cx="8001000" cy="4450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class Dog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void bark()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System.out.println("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汪汪汪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!");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en-US" altLang="zh-CN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void bark(boolean injured)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if(injured)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    System.out.println("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呜咽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...");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对象的属性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4572000" cy="4953000"/>
          </a:xfrm>
        </p:spPr>
        <p:txBody>
          <a:bodyPr/>
          <a:lstStyle/>
          <a:p>
            <a:r>
              <a:rPr lang="zh-CN" altLang="en-US" sz="2800" dirty="0" smtClean="0"/>
              <a:t>对象的属性：对象所具有的一些特征称为属性，以一个人为例，其姓名、性别、年龄、肤色、居住地等可以作为他的属性。这些属性会有其对应的值</a:t>
            </a:r>
            <a:endParaRPr lang="en-US" altLang="zh-CN" sz="2800" dirty="0" smtClean="0"/>
          </a:p>
          <a:p>
            <a:r>
              <a:rPr lang="zh-CN" altLang="en-US" sz="2800" dirty="0" smtClean="0"/>
              <a:t>对象的状态：一个对象的状态包括该对象的所有属性及每个属性的值</a:t>
            </a:r>
            <a:endParaRPr lang="en-US" altLang="zh-CN" sz="2800" dirty="0" smtClean="0"/>
          </a:p>
        </p:txBody>
      </p:sp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1" y="1219200"/>
            <a:ext cx="2438400" cy="2333624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638800" y="3779520"/>
          <a:ext cx="32004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990000"/>
                          </a:solidFill>
                          <a:latin typeface="+mn-ea"/>
                          <a:ea typeface="+mn-ea"/>
                        </a:rPr>
                        <a:t>属性</a:t>
                      </a:r>
                      <a:endParaRPr lang="zh-CN" altLang="en-US" sz="2000" b="1" dirty="0">
                        <a:solidFill>
                          <a:srgbClr val="99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990000"/>
                          </a:solidFill>
                          <a:latin typeface="+mn-ea"/>
                          <a:ea typeface="+mn-ea"/>
                        </a:rPr>
                        <a:t>值</a:t>
                      </a:r>
                      <a:endParaRPr lang="zh-CN" altLang="en-US" sz="2000" b="1" dirty="0">
                        <a:solidFill>
                          <a:srgbClr val="99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姓名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喜羊羊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性别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男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年龄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肤色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白色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居住地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青青草原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羊村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食物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青草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80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小狗阿黄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149489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void bark(int mood){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if(mood == 0) 		// normal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    System.out.println("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汪汪汪！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else if(mood == 1)	//happy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    System.out.println("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旺！旺旺！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else if(mood == 2) 	//sad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    System.out.println("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呜－呜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static void main(String[] args){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Dog ahuang = new Dog();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ahuang.bark();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ahuang.bark(true);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ahuang.bark(1);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81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重载的条件</a:t>
            </a:r>
            <a:r>
              <a:rPr lang="en-US" altLang="zh-CN" smtClean="0"/>
              <a:t>(1)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295400"/>
            <a:ext cx="7696200" cy="4953000"/>
          </a:xfrm>
        </p:spPr>
        <p:txBody>
          <a:bodyPr/>
          <a:lstStyle/>
          <a:p>
            <a:r>
              <a:rPr lang="zh-CN" altLang="en-US" sz="3200" smtClean="0"/>
              <a:t>成员方法重名，但参数个数不同，或者参数的类型不同，或者顺序不同</a:t>
            </a:r>
            <a:endParaRPr lang="en-US" altLang="zh-CN" sz="3200" smtClean="0"/>
          </a:p>
          <a:p>
            <a:r>
              <a:rPr lang="zh-CN" altLang="en-US" sz="3200" smtClean="0"/>
              <a:t>情形</a:t>
            </a:r>
            <a:r>
              <a:rPr lang="en-US" altLang="zh-CN" sz="3200" smtClean="0"/>
              <a:t>1</a:t>
            </a:r>
            <a:r>
              <a:rPr lang="zh-CN" altLang="en-US" sz="3200" smtClean="0"/>
              <a:t>：参数个数不同</a:t>
            </a:r>
            <a:endParaRPr lang="en-US" altLang="zh-CN" sz="3200" smtClean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8600" y="3200400"/>
            <a:ext cx="8610600" cy="3447098"/>
          </a:xfrm>
          <a:prstGeom prst="rect">
            <a:avLst/>
          </a:prstGeom>
          <a:noFill/>
          <a:ln w="19050">
            <a:solidFill>
              <a:srgbClr val="2B166E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public class Calculation{  </a:t>
            </a:r>
          </a:p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void sum(int a,int b) {System.out.println(a+b);}  </a:t>
            </a:r>
          </a:p>
          <a:p>
            <a:pPr eaLnBrk="1" hangingPunct="1"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void sum(int a,int b,int c){System.out.println(a+b+c);}  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spcBef>
                <a:spcPts val="180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 args[]){  </a:t>
            </a:r>
          </a:p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Calculation obj = new Calculation();  </a:t>
            </a:r>
          </a:p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obj.sum(10, 10, 10);  </a:t>
            </a:r>
          </a:p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obj.sum(20, 20);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}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</a:t>
            </a:r>
            <a:endParaRPr kumimoji="1" lang="en-US" altLang="zh-CN" sz="20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82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重载的条件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zh-CN" altLang="en-US" sz="3200" smtClean="0"/>
              <a:t>情形</a:t>
            </a:r>
            <a:r>
              <a:rPr lang="en-US" altLang="zh-CN" sz="3200" smtClean="0"/>
              <a:t>2</a:t>
            </a:r>
            <a:r>
              <a:rPr lang="zh-CN" altLang="en-US" sz="3200" smtClean="0"/>
              <a:t>：参数的数据类型不同</a:t>
            </a:r>
            <a:endParaRPr lang="en-US" altLang="zh-CN" sz="3200" smtClean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04800" y="2572702"/>
            <a:ext cx="8610600" cy="3447098"/>
          </a:xfrm>
          <a:prstGeom prst="rect">
            <a:avLst/>
          </a:prstGeom>
          <a:noFill/>
          <a:ln w="19050">
            <a:solidFill>
              <a:srgbClr val="2B166E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public class Calculation2{  </a:t>
            </a:r>
          </a:p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void sum(int a,int b) {System.out.println(a+b);}  </a:t>
            </a:r>
          </a:p>
          <a:p>
            <a:pPr eaLnBrk="1" hangingPunct="1">
              <a:buNone/>
            </a:pPr>
            <a:r>
              <a:rPr kumimoji="1" lang="en-US" altLang="zh-CN" b="1" smtClean="0">
                <a:latin typeface="Courier New" pitchFamily="49" charset="0"/>
                <a:cs typeface="Courier New" pitchFamily="49" charset="0"/>
              </a:rPr>
              <a:t>    void sum(double a, double b){System.out.println(a+b);}</a:t>
            </a:r>
            <a:endParaRPr kumimoji="1" lang="en-US" altLang="zh-CN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80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 args[]){  </a:t>
            </a:r>
          </a:p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Calculation2 obj = new Calculation2();  </a:t>
            </a:r>
          </a:p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obj.sum(10.5, 10.5);  </a:t>
            </a:r>
          </a:p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obj.sum(20, 20);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}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</a:t>
            </a:r>
            <a:endParaRPr kumimoji="1" lang="en-US" altLang="zh-CN" sz="20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83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重载的条件</a:t>
            </a:r>
            <a:r>
              <a:rPr lang="en-US" altLang="zh-CN" smtClean="0"/>
              <a:t>(3)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zh-CN" altLang="en-US" sz="3200" smtClean="0"/>
              <a:t>情形</a:t>
            </a:r>
            <a:r>
              <a:rPr lang="en-US" altLang="zh-CN" sz="3200" smtClean="0"/>
              <a:t>3</a:t>
            </a:r>
            <a:r>
              <a:rPr lang="zh-CN" altLang="en-US" sz="3200" smtClean="0"/>
              <a:t>：参数的数据类型的顺序不同</a:t>
            </a:r>
            <a:endParaRPr lang="en-US" altLang="zh-CN" sz="3200" smtClean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8600" y="2572702"/>
            <a:ext cx="8686800" cy="3447098"/>
          </a:xfrm>
          <a:prstGeom prst="rect">
            <a:avLst/>
          </a:prstGeom>
          <a:noFill/>
          <a:ln w="19050">
            <a:solidFill>
              <a:srgbClr val="2B166E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public class Calculation3{  </a:t>
            </a:r>
          </a:p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void sum(int a, double b){System.out.println(a+b);}</a:t>
            </a:r>
          </a:p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void sum(double b, int a){System.out.println(a+b);}</a:t>
            </a:r>
          </a:p>
          <a:p>
            <a:pPr eaLnBrk="1" hangingPunct="1">
              <a:spcBef>
                <a:spcPts val="180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 args[]){  </a:t>
            </a:r>
          </a:p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Calculation3 obj = new Calculation3();  </a:t>
            </a:r>
          </a:p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obj.sum(10, 10.5);  </a:t>
            </a:r>
          </a:p>
          <a:p>
            <a:pPr eaLnBrk="1" hangingPunct="1"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obj.sum(20.5, 20);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}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</a:t>
            </a:r>
            <a:endParaRPr kumimoji="1" lang="en-US" altLang="zh-CN" sz="20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84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重载的条件</a:t>
            </a:r>
            <a:r>
              <a:rPr lang="en-US" altLang="zh-CN" smtClean="0"/>
              <a:t>(4)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zh-CN" altLang="en-US" sz="3200" smtClean="0"/>
              <a:t>若参数个数相同、各个参数的数据类型和顺序也相同，但变量名不同？</a:t>
            </a:r>
            <a:endParaRPr lang="en-US" altLang="zh-CN" sz="3200" smtClean="0"/>
          </a:p>
        </p:txBody>
      </p:sp>
      <p:sp>
        <p:nvSpPr>
          <p:cNvPr id="8" name="TextBox 7"/>
          <p:cNvSpPr txBox="1"/>
          <p:nvPr/>
        </p:nvSpPr>
        <p:spPr>
          <a:xfrm>
            <a:off x="914400" y="2667000"/>
            <a:ext cx="610936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int move(String snake);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int move(String turtle)</a:t>
            </a:r>
            <a:r>
              <a:rPr lang="en-US" altLang="zh-CN" sz="32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133600" y="4114800"/>
            <a:ext cx="4337295" cy="2278651"/>
            <a:chOff x="2133600" y="4114800"/>
            <a:chExt cx="4337295" cy="2278651"/>
          </a:xfrm>
        </p:grpSpPr>
        <p:pic>
          <p:nvPicPr>
            <p:cNvPr id="9" name="图片 8" descr="无标题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600" y="4114800"/>
              <a:ext cx="1753492" cy="2278651"/>
            </a:xfrm>
            <a:prstGeom prst="rect">
              <a:avLst/>
            </a:prstGeom>
          </p:spPr>
        </p:pic>
        <p:pic>
          <p:nvPicPr>
            <p:cNvPr id="10" name="图片 9" descr="无标题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276" y="4191000"/>
              <a:ext cx="1594619" cy="21336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85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构造函数的重载</a:t>
            </a:r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1000" y="1219200"/>
            <a:ext cx="8305800" cy="5447645"/>
          </a:xfrm>
          <a:prstGeom prst="rect">
            <a:avLst/>
          </a:prstGeom>
          <a:noFill/>
          <a:ln w="19050">
            <a:solidFill>
              <a:srgbClr val="2B166E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kumimoji="1" lang="en-US" altLang="zh-CN" sz="2800" b="1" smtClean="0">
                <a:latin typeface="Courier New" pitchFamily="49" charset="0"/>
                <a:cs typeface="Courier New" pitchFamily="49" charset="0"/>
              </a:rPr>
              <a:t>public final class String{</a:t>
            </a:r>
          </a:p>
          <a:p>
            <a:pPr eaLnBrk="1" hangingPunct="1">
              <a:buNone/>
            </a:pPr>
            <a:r>
              <a:rPr kumimoji="1" lang="en-US" altLang="zh-CN" sz="2800" b="1" smtClean="0">
                <a:latin typeface="Courier New" pitchFamily="49" charset="0"/>
                <a:cs typeface="Courier New" pitchFamily="49" charset="0"/>
              </a:rPr>
              <a:t>    public String();</a:t>
            </a:r>
          </a:p>
          <a:p>
            <a:pPr eaLnBrk="1" hangingPunct="1">
              <a:buNone/>
            </a:pPr>
            <a:r>
              <a:rPr kumimoji="1" lang="en-US" altLang="zh-CN" sz="2800" b="1" smtClean="0">
                <a:latin typeface="Courier New" pitchFamily="49" charset="0"/>
                <a:cs typeface="Courier New" pitchFamily="49" charset="0"/>
              </a:rPr>
              <a:t>    public String(String original);</a:t>
            </a:r>
          </a:p>
          <a:p>
            <a:pPr eaLnBrk="1" hangingPunct="1">
              <a:buNone/>
            </a:pPr>
            <a:r>
              <a:rPr kumimoji="1" lang="en-US" altLang="zh-CN" sz="2800" b="1" smtClean="0">
                <a:latin typeface="Courier New" pitchFamily="49" charset="0"/>
                <a:cs typeface="Courier New" pitchFamily="49" charset="0"/>
              </a:rPr>
              <a:t>    public String(char value[]);</a:t>
            </a:r>
          </a:p>
          <a:p>
            <a:pPr eaLnBrk="1" hangingPunct="1">
              <a:buNone/>
            </a:pPr>
            <a:r>
              <a:rPr kumimoji="1" lang="en-US" altLang="zh-CN" sz="2800" b="1" smtClean="0">
                <a:latin typeface="Courier New" pitchFamily="49" charset="0"/>
                <a:cs typeface="Courier New" pitchFamily="49" charset="0"/>
              </a:rPr>
              <a:t>    public String(char value[], int </a:t>
            </a:r>
            <a:br>
              <a:rPr kumimoji="1" lang="en-US" altLang="zh-CN" sz="2800" b="1" smtClean="0">
                <a:latin typeface="Courier New" pitchFamily="49" charset="0"/>
                <a:cs typeface="Courier New" pitchFamily="49" charset="0"/>
              </a:rPr>
            </a:br>
            <a:r>
              <a:rPr kumimoji="1" lang="en-US" altLang="zh-CN" sz="2800" b="1" smtClean="0">
                <a:latin typeface="Courier New" pitchFamily="49" charset="0"/>
                <a:cs typeface="Courier New" pitchFamily="49" charset="0"/>
              </a:rPr>
              <a:t>                offset, int count);</a:t>
            </a:r>
          </a:p>
          <a:p>
            <a:pPr eaLnBrk="1" hangingPunct="1">
              <a:buNone/>
            </a:pPr>
            <a:r>
              <a:rPr kumimoji="1" lang="en-US" altLang="zh-CN" sz="2800" b="1" smtClean="0">
                <a:latin typeface="Courier New" pitchFamily="49" charset="0"/>
                <a:cs typeface="Courier New" pitchFamily="49" charset="0"/>
              </a:rPr>
              <a:t>    public String(int[] codePoints, </a:t>
            </a:r>
            <a:br>
              <a:rPr kumimoji="1" lang="en-US" altLang="zh-CN" sz="2800" b="1" smtClean="0">
                <a:latin typeface="Courier New" pitchFamily="49" charset="0"/>
                <a:cs typeface="Courier New" pitchFamily="49" charset="0"/>
              </a:rPr>
            </a:br>
            <a:r>
              <a:rPr kumimoji="1" lang="en-US" altLang="zh-CN" sz="2800" b="1" smtClean="0">
                <a:latin typeface="Courier New" pitchFamily="49" charset="0"/>
                <a:cs typeface="Courier New" pitchFamily="49" charset="0"/>
              </a:rPr>
              <a:t>             int offset, int count);</a:t>
            </a:r>
          </a:p>
          <a:p>
            <a:pPr eaLnBrk="1" hangingPunct="1">
              <a:buNone/>
            </a:pPr>
            <a:r>
              <a:rPr kumimoji="1" lang="en-US" altLang="zh-CN" sz="2400" b="1" smtClean="0">
                <a:latin typeface="Courier New" pitchFamily="49" charset="0"/>
                <a:cs typeface="Courier New" pitchFamily="49" charset="0"/>
              </a:rPr>
              <a:t>     public String(byte ascii[], int hibyte);</a:t>
            </a:r>
          </a:p>
          <a:p>
            <a:pPr eaLnBrk="1" hangingPunct="1">
              <a:buNone/>
            </a:pPr>
            <a:r>
              <a:rPr kumimoji="1" lang="en-US" altLang="zh-CN" sz="2800" b="1" smtClean="0">
                <a:latin typeface="Courier New" pitchFamily="49" charset="0"/>
                <a:cs typeface="Courier New" pitchFamily="49" charset="0"/>
              </a:rPr>
              <a:t>    ......</a:t>
            </a:r>
          </a:p>
          <a:p>
            <a:pPr eaLnBrk="1" hangingPunct="1">
              <a:buNone/>
            </a:pPr>
            <a:r>
              <a:rPr kumimoji="1" lang="en-US" altLang="zh-CN" sz="28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、存储管理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86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38200" y="1905000"/>
            <a:ext cx="7600157" cy="20959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600" b="1" smtClean="0">
                <a:latin typeface="宋体" pitchFamily="2" charset="-122"/>
                <a:ea typeface="宋体" pitchFamily="2" charset="-122"/>
              </a:rPr>
              <a:t>思考：</a:t>
            </a:r>
            <a:endParaRPr lang="en-US" altLang="zh-CN" sz="3600" b="1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1800"/>
              </a:spcBef>
              <a:buNone/>
            </a:pPr>
            <a:r>
              <a:rPr lang="zh-CN" altLang="en-US" sz="3600" b="1" smtClean="0">
                <a:latin typeface="宋体" pitchFamily="2" charset="-122"/>
                <a:ea typeface="宋体" pitchFamily="2" charset="-122"/>
              </a:rPr>
              <a:t>当一个</a:t>
            </a:r>
            <a:r>
              <a:rPr lang="en-US" altLang="zh-CN" sz="3600" b="1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3600" b="1" smtClean="0">
                <a:latin typeface="宋体" pitchFamily="2" charset="-122"/>
                <a:ea typeface="宋体" pitchFamily="2" charset="-122"/>
              </a:rPr>
              <a:t>程序在运行时，其数据是</a:t>
            </a:r>
            <a:endParaRPr lang="en-US" altLang="zh-CN" sz="3600" b="1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zh-CN" altLang="en-US" sz="3600" b="1" smtClean="0">
                <a:latin typeface="宋体" pitchFamily="2" charset="-122"/>
                <a:ea typeface="宋体" pitchFamily="2" charset="-122"/>
              </a:rPr>
              <a:t>存放在哪儿？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5400" y="4590871"/>
            <a:ext cx="66688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36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寄存器、  栈、  堆、静态数据区</a:t>
            </a:r>
            <a:endParaRPr lang="en-US" altLang="zh-CN" sz="3600" b="1" dirty="0" smtClean="0">
              <a:solidFill>
                <a:srgbClr val="FF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6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stack   heap</a:t>
            </a:r>
            <a:endParaRPr lang="zh-CN" altLang="en-US" sz="3600" b="1" dirty="0">
              <a:solidFill>
                <a:srgbClr val="FF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内存分布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87</a:t>
            </a:fld>
            <a:endParaRPr lang="en-US" altLang="zh-CN" dirty="0"/>
          </a:p>
        </p:txBody>
      </p:sp>
      <p:graphicFrame>
        <p:nvGraphicFramePr>
          <p:cNvPr id="31" name="Group 60"/>
          <p:cNvGraphicFramePr>
            <a:graphicFrameLocks noGrp="1"/>
          </p:cNvGraphicFramePr>
          <p:nvPr/>
        </p:nvGraphicFramePr>
        <p:xfrm>
          <a:off x="2133600" y="1371600"/>
          <a:ext cx="2068512" cy="5047256"/>
        </p:xfrm>
        <a:graphic>
          <a:graphicData uri="http://schemas.openxmlformats.org/drawingml/2006/table">
            <a:tbl>
              <a:tblPr/>
              <a:tblGrid>
                <a:gridCol w="2068512"/>
              </a:tblGrid>
              <a:tr h="551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栈帧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9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栈帧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58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2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静态变量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2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代码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9" name="组合 48"/>
          <p:cNvGrpSpPr/>
          <p:nvPr/>
        </p:nvGrpSpPr>
        <p:grpSpPr>
          <a:xfrm>
            <a:off x="4195763" y="4686299"/>
            <a:ext cx="2440482" cy="987301"/>
            <a:chOff x="4195763" y="4686299"/>
            <a:chExt cx="2440482" cy="987301"/>
          </a:xfrm>
        </p:grpSpPr>
        <p:sp>
          <p:nvSpPr>
            <p:cNvPr id="33" name="Line 23"/>
            <p:cNvSpPr>
              <a:spLocks noChangeShapeType="1"/>
            </p:cNvSpPr>
            <p:nvPr/>
          </p:nvSpPr>
          <p:spPr bwMode="auto">
            <a:xfrm>
              <a:off x="4214813" y="4694400"/>
              <a:ext cx="3746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>
              <a:off x="4195763" y="5673600"/>
              <a:ext cx="3746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5" name="Line 25"/>
            <p:cNvSpPr>
              <a:spLocks noChangeShapeType="1"/>
            </p:cNvSpPr>
            <p:nvPr/>
          </p:nvSpPr>
          <p:spPr bwMode="auto">
            <a:xfrm>
              <a:off x="4392613" y="4686299"/>
              <a:ext cx="0" cy="979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4648200" y="4876800"/>
              <a:ext cx="198804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800" b="1" smtClean="0">
                  <a:solidFill>
                    <a:schemeClr val="tx1"/>
                  </a:solidFill>
                  <a:ea typeface="宋体" charset="-122"/>
                </a:rPr>
                <a:t>静态数据区</a:t>
              </a:r>
              <a:endParaRPr kumimoji="1" lang="zh-CN" altLang="en-US" sz="2800" b="1">
                <a:solidFill>
                  <a:schemeClr val="tx1"/>
                </a:solidFill>
                <a:ea typeface="宋体" charset="-122"/>
              </a:endParaRPr>
            </a:p>
          </p:txBody>
        </p:sp>
      </p:grpSp>
      <p:sp>
        <p:nvSpPr>
          <p:cNvPr id="38" name="Line 28"/>
          <p:cNvSpPr>
            <a:spLocks noChangeShapeType="1"/>
          </p:cNvSpPr>
          <p:nvPr/>
        </p:nvSpPr>
        <p:spPr bwMode="auto">
          <a:xfrm rot="10800000" flipV="1">
            <a:off x="3124200" y="2657475"/>
            <a:ext cx="0" cy="542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/>
          <a:p>
            <a:pPr>
              <a:buNone/>
            </a:pPr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4402138" y="3344863"/>
            <a:ext cx="2590981" cy="1332000"/>
            <a:chOff x="4402138" y="3344863"/>
            <a:chExt cx="2590981" cy="1332000"/>
          </a:xfrm>
        </p:grpSpPr>
        <p:sp>
          <p:nvSpPr>
            <p:cNvPr id="41" name="Line 31"/>
            <p:cNvSpPr>
              <a:spLocks noChangeShapeType="1"/>
            </p:cNvSpPr>
            <p:nvPr/>
          </p:nvSpPr>
          <p:spPr bwMode="auto">
            <a:xfrm>
              <a:off x="4402138" y="3344863"/>
              <a:ext cx="0" cy="133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42" name="Rectangle 32"/>
            <p:cNvSpPr>
              <a:spLocks noChangeArrowheads="1"/>
            </p:cNvSpPr>
            <p:nvPr/>
          </p:nvSpPr>
          <p:spPr bwMode="auto">
            <a:xfrm>
              <a:off x="4502150" y="3733800"/>
              <a:ext cx="54534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800" b="1" smtClean="0">
                  <a:ea typeface="宋体" charset="-122"/>
                </a:rPr>
                <a:t>堆</a:t>
              </a:r>
              <a:endParaRPr kumimoji="1" lang="zh-CN" altLang="en-US" sz="2800" b="1">
                <a:ea typeface="宋体" charset="-122"/>
              </a:endParaRPr>
            </a:p>
          </p:txBody>
        </p:sp>
        <p:sp>
          <p:nvSpPr>
            <p:cNvPr id="43" name="Rectangle 33"/>
            <p:cNvSpPr>
              <a:spLocks noChangeArrowheads="1"/>
            </p:cNvSpPr>
            <p:nvPr/>
          </p:nvSpPr>
          <p:spPr bwMode="auto">
            <a:xfrm>
              <a:off x="5365750" y="3733800"/>
              <a:ext cx="162736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800" b="1" smtClean="0">
                  <a:solidFill>
                    <a:schemeClr val="tx1"/>
                  </a:solidFill>
                  <a:ea typeface="宋体" charset="-122"/>
                </a:rPr>
                <a:t>动态分配</a:t>
              </a:r>
              <a:endParaRPr kumimoji="1" lang="zh-CN" altLang="en-US" sz="2800" b="1">
                <a:solidFill>
                  <a:schemeClr val="tx1"/>
                </a:solidFill>
                <a:ea typeface="宋体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191000" y="1368000"/>
            <a:ext cx="2811644" cy="1973688"/>
            <a:chOff x="4191000" y="1368000"/>
            <a:chExt cx="2811644" cy="1973688"/>
          </a:xfrm>
        </p:grpSpPr>
        <p:sp>
          <p:nvSpPr>
            <p:cNvPr id="40" name="Line 30"/>
            <p:cNvSpPr>
              <a:spLocks noChangeShapeType="1"/>
            </p:cNvSpPr>
            <p:nvPr/>
          </p:nvSpPr>
          <p:spPr bwMode="auto">
            <a:xfrm>
              <a:off x="4224338" y="3341688"/>
              <a:ext cx="3746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45" name="Line 35"/>
            <p:cNvSpPr>
              <a:spLocks noChangeShapeType="1"/>
            </p:cNvSpPr>
            <p:nvPr/>
          </p:nvSpPr>
          <p:spPr bwMode="auto">
            <a:xfrm>
              <a:off x="4191000" y="1368000"/>
              <a:ext cx="3746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>
              <a:off x="4397375" y="1378800"/>
              <a:ext cx="0" cy="192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47" name="Rectangle 37"/>
            <p:cNvSpPr>
              <a:spLocks noChangeArrowheads="1"/>
            </p:cNvSpPr>
            <p:nvPr/>
          </p:nvSpPr>
          <p:spPr bwMode="auto">
            <a:xfrm>
              <a:off x="4511675" y="2133600"/>
              <a:ext cx="54534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800" b="1" smtClean="0">
                  <a:solidFill>
                    <a:srgbClr val="0000FF"/>
                  </a:solidFill>
                  <a:ea typeface="宋体" charset="-122"/>
                </a:rPr>
                <a:t>栈</a:t>
              </a:r>
              <a:endParaRPr kumimoji="1" lang="zh-CN" altLang="en-US" sz="2800" b="1">
                <a:solidFill>
                  <a:srgbClr val="0000FF"/>
                </a:solidFill>
                <a:ea typeface="宋体" charset="-122"/>
              </a:endParaRPr>
            </a:p>
          </p:txBody>
        </p:sp>
        <p:sp>
          <p:nvSpPr>
            <p:cNvPr id="48" name="Rectangle 38"/>
            <p:cNvSpPr>
              <a:spLocks noChangeArrowheads="1"/>
            </p:cNvSpPr>
            <p:nvPr/>
          </p:nvSpPr>
          <p:spPr bwMode="auto">
            <a:xfrm>
              <a:off x="5375275" y="2133600"/>
              <a:ext cx="162736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800" b="1" smtClean="0">
                  <a:solidFill>
                    <a:schemeClr val="tx1"/>
                  </a:solidFill>
                  <a:ea typeface="宋体" charset="-122"/>
                </a:rPr>
                <a:t>自动分配</a:t>
              </a:r>
              <a:endParaRPr kumimoji="1" lang="zh-CN" altLang="en-US" sz="2800" b="1">
                <a:solidFill>
                  <a:schemeClr val="tx1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9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函数调用时的栈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88</a:t>
            </a:fld>
            <a:endParaRPr lang="en-US" altLang="zh-C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73137" y="854075"/>
            <a:ext cx="7866063" cy="4462760"/>
          </a:xfrm>
          <a:prstGeom prst="rect">
            <a:avLst/>
          </a:prstGeom>
          <a:noFill/>
          <a:ln w="19050">
            <a:solidFill>
              <a:srgbClr val="2B16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None/>
            </a:pPr>
            <a:endParaRPr kumimoji="1" lang="en-US" altLang="zh-CN" sz="2000" b="1">
              <a:solidFill>
                <a:srgbClr val="2B166E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None/>
            </a:pP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void main ( )</a:t>
            </a:r>
          </a:p>
          <a:p>
            <a:pPr eaLnBrk="1" hangingPunct="1">
              <a:buNone/>
            </a:pP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{</a:t>
            </a:r>
          </a:p>
          <a:p>
            <a:pPr eaLnBrk="1" hangingPunct="1">
              <a:buNone/>
            </a:pP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        int  number;</a:t>
            </a:r>
          </a:p>
          <a:p>
            <a:pPr eaLnBrk="1" hangingPunct="1">
              <a:buNone/>
            </a:pP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        printf(</a:t>
            </a:r>
            <a:r>
              <a:rPr kumimoji="1" lang="en-US" altLang="zh-CN" sz="2000" b="1">
                <a:solidFill>
                  <a:srgbClr val="2B166E"/>
                </a:solidFill>
                <a:ea typeface="黑体" pitchFamily="49" charset="-122"/>
              </a:rPr>
              <a:t>“</a:t>
            </a:r>
            <a:r>
              <a:rPr kumimoji="1" lang="zh-CN" altLang="en-US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请输入一个整数：</a:t>
            </a:r>
            <a:r>
              <a:rPr kumimoji="1" lang="zh-CN" altLang="en-US" sz="2000" b="1">
                <a:solidFill>
                  <a:srgbClr val="2B166E"/>
                </a:solidFill>
                <a:ea typeface="黑体" pitchFamily="49" charset="-122"/>
              </a:rPr>
              <a:t>”</a:t>
            </a: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);</a:t>
            </a:r>
          </a:p>
          <a:p>
            <a:pPr eaLnBrk="1" hangingPunct="1">
              <a:buNone/>
            </a:pP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        scanf(</a:t>
            </a:r>
            <a:r>
              <a:rPr kumimoji="1" lang="en-US" altLang="zh-CN" sz="2000" b="1">
                <a:solidFill>
                  <a:srgbClr val="2B166E"/>
                </a:solidFill>
                <a:ea typeface="黑体" pitchFamily="49" charset="-122"/>
              </a:rPr>
              <a:t>“</a:t>
            </a: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%d</a:t>
            </a:r>
            <a:r>
              <a:rPr kumimoji="1" lang="en-US" altLang="zh-CN" sz="2000" b="1">
                <a:solidFill>
                  <a:srgbClr val="2B166E"/>
                </a:solidFill>
                <a:ea typeface="黑体" pitchFamily="49" charset="-122"/>
              </a:rPr>
              <a:t>”</a:t>
            </a: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,  &amp;number);</a:t>
            </a:r>
          </a:p>
          <a:p>
            <a:pPr eaLnBrk="1" hangingPunct="1">
              <a:buNone/>
            </a:pP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        printf(</a:t>
            </a:r>
            <a:r>
              <a:rPr kumimoji="1" lang="en-US" altLang="zh-CN" sz="2000" b="1">
                <a:solidFill>
                  <a:srgbClr val="2B166E"/>
                </a:solidFill>
                <a:ea typeface="黑体" pitchFamily="49" charset="-122"/>
              </a:rPr>
              <a:t>“</a:t>
            </a:r>
            <a:r>
              <a:rPr kumimoji="1" lang="zh-CN" altLang="en-US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该数的两倍是：</a:t>
            </a: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%d</a:t>
            </a:r>
            <a:r>
              <a:rPr kumimoji="1" lang="en-US" altLang="zh-CN" sz="2000" b="1">
                <a:solidFill>
                  <a:srgbClr val="2B166E"/>
                </a:solidFill>
                <a:ea typeface="黑体" pitchFamily="49" charset="-122"/>
              </a:rPr>
              <a:t>”</a:t>
            </a: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,  </a:t>
            </a:r>
            <a:r>
              <a:rPr kumimoji="1" lang="en-US" altLang="zh-CN" sz="20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Times2(number)</a:t>
            </a: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);</a:t>
            </a:r>
          </a:p>
          <a:p>
            <a:pPr eaLnBrk="1" hangingPunct="1">
              <a:buNone/>
            </a:pP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pPr eaLnBrk="1" hangingPunct="1">
              <a:buNone/>
            </a:pP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int  Times2(int  value)</a:t>
            </a:r>
          </a:p>
          <a:p>
            <a:pPr eaLnBrk="1" hangingPunct="1">
              <a:buNone/>
            </a:pP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{</a:t>
            </a:r>
          </a:p>
          <a:p>
            <a:pPr eaLnBrk="1" hangingPunct="1">
              <a:buNone/>
            </a:pP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        return(2 * value);</a:t>
            </a:r>
          </a:p>
          <a:p>
            <a:pPr eaLnBrk="1" hangingPunct="1">
              <a:buNone/>
            </a:pPr>
            <a:r>
              <a:rPr kumimoji="1" lang="en-US" altLang="zh-CN" sz="2000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566737" y="2892425"/>
            <a:ext cx="1408113" cy="0"/>
          </a:xfrm>
          <a:prstGeom prst="line">
            <a:avLst/>
          </a:prstGeom>
          <a:noFill/>
          <a:ln w="38100">
            <a:solidFill>
              <a:srgbClr val="2B166E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1352550" y="4554538"/>
            <a:ext cx="3292475" cy="2112962"/>
            <a:chOff x="605" y="2610"/>
            <a:chExt cx="2074" cy="1331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713" y="2953"/>
              <a:ext cx="1966" cy="9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5" y="2610"/>
              <a:ext cx="71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3200" b="1">
                  <a:solidFill>
                    <a:srgbClr val="0000FF"/>
                  </a:solidFill>
                  <a:ea typeface="宋体" charset="-122"/>
                </a:rPr>
                <a:t>main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940" y="3002"/>
              <a:ext cx="106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3200" b="1">
                  <a:solidFill>
                    <a:srgbClr val="2B166E"/>
                  </a:solidFill>
                  <a:ea typeface="宋体" charset="-122"/>
                </a:rPr>
                <a:t>number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024" y="3367"/>
              <a:ext cx="646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endParaRPr lang="en-US" altLang="zh-CN" sz="3200" b="1">
                <a:solidFill>
                  <a:srgbClr val="2B166E"/>
                </a:solidFill>
                <a:ea typeface="宋体" charset="-122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024" y="3367"/>
              <a:ext cx="646" cy="0"/>
            </a:xfrm>
            <a:prstGeom prst="line">
              <a:avLst/>
            </a:prstGeom>
            <a:noFill/>
            <a:ln w="28575" cap="sq">
              <a:solidFill>
                <a:srgbClr val="2B166E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024" y="3731"/>
              <a:ext cx="646" cy="0"/>
            </a:xfrm>
            <a:prstGeom prst="line">
              <a:avLst/>
            </a:prstGeom>
            <a:noFill/>
            <a:ln w="28575" cap="sq">
              <a:solidFill>
                <a:srgbClr val="2B166E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024" y="3367"/>
              <a:ext cx="0" cy="364"/>
            </a:xfrm>
            <a:prstGeom prst="line">
              <a:avLst/>
            </a:prstGeom>
            <a:noFill/>
            <a:ln w="28575" cap="sq">
              <a:solidFill>
                <a:srgbClr val="2B166E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670" y="3367"/>
              <a:ext cx="0" cy="364"/>
            </a:xfrm>
            <a:prstGeom prst="line">
              <a:avLst/>
            </a:prstGeom>
            <a:noFill/>
            <a:ln w="28575" cap="sq">
              <a:solidFill>
                <a:srgbClr val="2B166E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344737" y="5746750"/>
            <a:ext cx="4122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>
                <a:solidFill>
                  <a:srgbClr val="2B166E"/>
                </a:solidFill>
                <a:ea typeface="宋体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039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函数调用时的栈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89</a:t>
            </a:fld>
            <a:endParaRPr lang="en-US" altLang="zh-CN" dirty="0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581025" y="823913"/>
            <a:ext cx="7866063" cy="3544887"/>
          </a:xfrm>
          <a:prstGeom prst="rect">
            <a:avLst/>
          </a:prstGeom>
          <a:noFill/>
          <a:ln w="19050">
            <a:solidFill>
              <a:srgbClr val="2B16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void main ( )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{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        int  number; 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        printf(</a:t>
            </a:r>
            <a:r>
              <a:rPr kumimoji="1" lang="en-US" altLang="zh-CN" b="1">
                <a:solidFill>
                  <a:srgbClr val="2B166E"/>
                </a:solidFill>
                <a:ea typeface="黑体" pitchFamily="49" charset="-122"/>
              </a:rPr>
              <a:t>“</a:t>
            </a:r>
            <a:r>
              <a:rPr kumimoji="1" lang="zh-CN" altLang="en-US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请输入一个整数：</a:t>
            </a:r>
            <a:r>
              <a:rPr kumimoji="1" lang="zh-CN" altLang="en-US" b="1">
                <a:solidFill>
                  <a:srgbClr val="2B166E"/>
                </a:solidFill>
                <a:ea typeface="黑体" pitchFamily="49" charset="-122"/>
              </a:rPr>
              <a:t>”</a:t>
            </a: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);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        scanf(</a:t>
            </a:r>
            <a:r>
              <a:rPr kumimoji="1" lang="en-US" altLang="zh-CN" b="1">
                <a:solidFill>
                  <a:srgbClr val="2B166E"/>
                </a:solidFill>
                <a:ea typeface="黑体" pitchFamily="49" charset="-122"/>
              </a:rPr>
              <a:t>“</a:t>
            </a: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%d</a:t>
            </a:r>
            <a:r>
              <a:rPr kumimoji="1" lang="en-US" altLang="zh-CN" b="1">
                <a:solidFill>
                  <a:srgbClr val="2B166E"/>
                </a:solidFill>
                <a:ea typeface="黑体" pitchFamily="49" charset="-122"/>
              </a:rPr>
              <a:t>”</a:t>
            </a: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,  &amp;number);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        printf(</a:t>
            </a:r>
            <a:r>
              <a:rPr kumimoji="1" lang="en-US" altLang="zh-CN" b="1">
                <a:solidFill>
                  <a:srgbClr val="2B166E"/>
                </a:solidFill>
                <a:ea typeface="黑体" pitchFamily="49" charset="-122"/>
              </a:rPr>
              <a:t>“</a:t>
            </a:r>
            <a:r>
              <a:rPr kumimoji="1" lang="zh-CN" altLang="en-US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该数的两倍是：</a:t>
            </a: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%d</a:t>
            </a:r>
            <a:r>
              <a:rPr kumimoji="1" lang="en-US" altLang="zh-CN" b="1">
                <a:solidFill>
                  <a:srgbClr val="2B166E"/>
                </a:solidFill>
                <a:ea typeface="黑体" pitchFamily="49" charset="-122"/>
              </a:rPr>
              <a:t>”</a:t>
            </a: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,  Times2(number));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int  Times2(int  value)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{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        return(2 * value);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174625" y="2697163"/>
            <a:ext cx="1408113" cy="0"/>
          </a:xfrm>
          <a:prstGeom prst="line">
            <a:avLst/>
          </a:prstGeom>
          <a:noFill/>
          <a:ln w="38100">
            <a:solidFill>
              <a:srgbClr val="2B166E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1131888" y="4687888"/>
            <a:ext cx="3121025" cy="156845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960438" y="4143375"/>
            <a:ext cx="114165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rgbClr val="2B166E"/>
                </a:solidFill>
                <a:ea typeface="宋体" charset="-122"/>
              </a:rPr>
              <a:t>main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1492250" y="4765675"/>
            <a:ext cx="1688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rgbClr val="2B166E"/>
                </a:solidFill>
                <a:ea typeface="宋体" charset="-122"/>
              </a:rPr>
              <a:t>number</a:t>
            </a: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25600" y="5345113"/>
            <a:ext cx="1025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200" b="1">
                <a:solidFill>
                  <a:srgbClr val="2B166E"/>
                </a:solidFill>
                <a:ea typeface="宋体" charset="-122"/>
              </a:rPr>
              <a:t>3</a:t>
            </a:r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>
            <a:off x="1625600" y="5345113"/>
            <a:ext cx="1025525" cy="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>
            <a:off x="1625600" y="5922963"/>
            <a:ext cx="1025525" cy="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>
            <a:off x="1625600" y="5345113"/>
            <a:ext cx="0" cy="57785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2651125" y="5345113"/>
            <a:ext cx="0" cy="57785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3613150" y="5048250"/>
            <a:ext cx="3121025" cy="156845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3441700" y="4498975"/>
            <a:ext cx="15894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rgbClr val="2B166E"/>
                </a:solidFill>
                <a:ea typeface="宋体" charset="-122"/>
              </a:rPr>
              <a:t>Times2</a:t>
            </a: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3973513" y="5121275"/>
            <a:ext cx="1231427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rgbClr val="2B166E"/>
                </a:solidFill>
                <a:ea typeface="宋体" charset="-122"/>
              </a:rPr>
              <a:t>value</a:t>
            </a:r>
          </a:p>
        </p:txBody>
      </p:sp>
      <p:sp>
        <p:nvSpPr>
          <p:cNvPr id="33" name="Rectangle 26"/>
          <p:cNvSpPr>
            <a:spLocks noChangeArrowheads="1"/>
          </p:cNvSpPr>
          <p:nvPr/>
        </p:nvSpPr>
        <p:spPr bwMode="auto">
          <a:xfrm>
            <a:off x="4106863" y="5700713"/>
            <a:ext cx="1025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zh-CN" altLang="en-US" sz="2800">
              <a:solidFill>
                <a:srgbClr val="FFFFFF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>
            <a:off x="4106863" y="5700713"/>
            <a:ext cx="1025525" cy="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5" name="Line 28"/>
          <p:cNvSpPr>
            <a:spLocks noChangeShapeType="1"/>
          </p:cNvSpPr>
          <p:nvPr/>
        </p:nvSpPr>
        <p:spPr bwMode="auto">
          <a:xfrm>
            <a:off x="4106863" y="6278563"/>
            <a:ext cx="1025525" cy="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>
            <a:off x="4106863" y="5700713"/>
            <a:ext cx="0" cy="57785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>
            <a:off x="5132388" y="5700713"/>
            <a:ext cx="0" cy="57785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" name="Rectangle 31"/>
          <p:cNvSpPr>
            <a:spLocks noChangeArrowheads="1"/>
          </p:cNvSpPr>
          <p:nvPr/>
        </p:nvSpPr>
        <p:spPr bwMode="auto">
          <a:xfrm>
            <a:off x="4979988" y="3889375"/>
            <a:ext cx="404142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rgbClr val="2B166E"/>
                </a:solidFill>
                <a:ea typeface="宋体" charset="-122"/>
              </a:rPr>
              <a:t>Times2</a:t>
            </a:r>
            <a:r>
              <a:rPr kumimoji="1" lang="zh-CN" altLang="en-US" sz="2800" b="1">
                <a:solidFill>
                  <a:srgbClr val="2B166E"/>
                </a:solidFill>
                <a:ea typeface="宋体" charset="-122"/>
              </a:rPr>
              <a:t>也得到一个栈帧</a:t>
            </a:r>
            <a:r>
              <a:rPr kumimoji="1" lang="en-US" altLang="zh-CN" sz="2800" b="1">
                <a:solidFill>
                  <a:srgbClr val="2B166E"/>
                </a:solidFill>
                <a:ea typeface="宋体" charset="-122"/>
              </a:rPr>
              <a:t>,</a:t>
            </a:r>
            <a:br>
              <a:rPr kumimoji="1" lang="en-US" altLang="zh-CN" sz="2800" b="1">
                <a:solidFill>
                  <a:srgbClr val="2B166E"/>
                </a:solidFill>
                <a:ea typeface="宋体" charset="-122"/>
              </a:rPr>
            </a:br>
            <a:r>
              <a:rPr kumimoji="1" lang="zh-CN" altLang="en-US" sz="2800" b="1">
                <a:solidFill>
                  <a:srgbClr val="2B166E"/>
                </a:solidFill>
                <a:ea typeface="宋体" charset="-122"/>
              </a:rPr>
              <a:t>它的参数看成局部变量</a:t>
            </a:r>
          </a:p>
        </p:txBody>
      </p:sp>
    </p:spTree>
    <p:extLst>
      <p:ext uri="{BB962C8B-B14F-4D97-AF65-F5344CB8AC3E}">
        <p14:creationId xmlns:p14="http://schemas.microsoft.com/office/powerpoint/2010/main" val="35039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对象的行为与操作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4572000" cy="4953000"/>
          </a:xfrm>
        </p:spPr>
        <p:txBody>
          <a:bodyPr/>
          <a:lstStyle/>
          <a:p>
            <a:r>
              <a:rPr lang="zh-CN" altLang="en-US" sz="3200" dirty="0" smtClean="0"/>
              <a:t>对象的行为：对象不是孤立存在的，一个对象可以作用于其他对象，也可被其他对象所作用，从而导致状态的变化。</a:t>
            </a:r>
            <a:endParaRPr lang="en-US" altLang="zh-CN" sz="3200" dirty="0" smtClean="0"/>
          </a:p>
          <a:p>
            <a:r>
              <a:rPr lang="zh-CN" altLang="en-US" sz="3200" dirty="0" smtClean="0"/>
              <a:t>对象的操作：一个对象（类）对外提供的服务。</a:t>
            </a:r>
            <a:endParaRPr lang="en-US" altLang="zh-CN" sz="3200" dirty="0" smtClean="0"/>
          </a:p>
        </p:txBody>
      </p:sp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1" y="1219200"/>
            <a:ext cx="2438400" cy="2333624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91200" y="4114800"/>
          <a:ext cx="28194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喜羊羊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Study()</a:t>
                      </a:r>
                    </a:p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Run()</a:t>
                      </a:r>
                    </a:p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Play_tricks_on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函数调用时的栈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90</a:t>
            </a:fld>
            <a:endParaRPr lang="en-US" altLang="zh-CN" dirty="0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581025" y="823913"/>
            <a:ext cx="7866063" cy="3544887"/>
          </a:xfrm>
          <a:prstGeom prst="rect">
            <a:avLst/>
          </a:prstGeom>
          <a:noFill/>
          <a:ln w="19050">
            <a:solidFill>
              <a:srgbClr val="2B16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void main ( )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{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        int  number; 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        printf(</a:t>
            </a:r>
            <a:r>
              <a:rPr kumimoji="1" lang="en-US" altLang="zh-CN" b="1">
                <a:solidFill>
                  <a:srgbClr val="2B166E"/>
                </a:solidFill>
                <a:ea typeface="黑体" pitchFamily="49" charset="-122"/>
              </a:rPr>
              <a:t>“</a:t>
            </a:r>
            <a:r>
              <a:rPr kumimoji="1" lang="zh-CN" altLang="en-US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请输入一个整数：</a:t>
            </a:r>
            <a:r>
              <a:rPr kumimoji="1" lang="zh-CN" altLang="en-US" b="1">
                <a:solidFill>
                  <a:srgbClr val="2B166E"/>
                </a:solidFill>
                <a:ea typeface="黑体" pitchFamily="49" charset="-122"/>
              </a:rPr>
              <a:t>”</a:t>
            </a: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);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        scanf(</a:t>
            </a:r>
            <a:r>
              <a:rPr kumimoji="1" lang="en-US" altLang="zh-CN" b="1">
                <a:solidFill>
                  <a:srgbClr val="2B166E"/>
                </a:solidFill>
                <a:ea typeface="黑体" pitchFamily="49" charset="-122"/>
              </a:rPr>
              <a:t>“</a:t>
            </a: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%d</a:t>
            </a:r>
            <a:r>
              <a:rPr kumimoji="1" lang="en-US" altLang="zh-CN" b="1">
                <a:solidFill>
                  <a:srgbClr val="2B166E"/>
                </a:solidFill>
                <a:ea typeface="黑体" pitchFamily="49" charset="-122"/>
              </a:rPr>
              <a:t>”</a:t>
            </a: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,  &amp;number);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        printf(</a:t>
            </a:r>
            <a:r>
              <a:rPr kumimoji="1" lang="en-US" altLang="zh-CN" b="1">
                <a:solidFill>
                  <a:srgbClr val="2B166E"/>
                </a:solidFill>
                <a:ea typeface="黑体" pitchFamily="49" charset="-122"/>
              </a:rPr>
              <a:t>“</a:t>
            </a:r>
            <a:r>
              <a:rPr kumimoji="1" lang="zh-CN" altLang="en-US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该数的两倍是：</a:t>
            </a: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%d</a:t>
            </a:r>
            <a:r>
              <a:rPr kumimoji="1" lang="en-US" altLang="zh-CN" b="1">
                <a:solidFill>
                  <a:srgbClr val="2B166E"/>
                </a:solidFill>
                <a:ea typeface="黑体" pitchFamily="49" charset="-122"/>
              </a:rPr>
              <a:t>”</a:t>
            </a: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,  Times2(number));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int  Times2(int  value)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{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        return(2 * value);</a:t>
            </a:r>
            <a:b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b="1">
                <a:solidFill>
                  <a:srgbClr val="2B166E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1131888" y="4687888"/>
            <a:ext cx="3121025" cy="156845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960438" y="4143375"/>
            <a:ext cx="114165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rgbClr val="2B166E"/>
                </a:solidFill>
                <a:ea typeface="宋体" charset="-122"/>
              </a:rPr>
              <a:t>main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1492250" y="4765675"/>
            <a:ext cx="1688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rgbClr val="2B166E"/>
                </a:solidFill>
                <a:ea typeface="宋体" charset="-122"/>
              </a:rPr>
              <a:t>number</a:t>
            </a: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25600" y="5345113"/>
            <a:ext cx="1025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200" b="1">
                <a:solidFill>
                  <a:srgbClr val="2B166E"/>
                </a:solidFill>
                <a:ea typeface="宋体" charset="-122"/>
              </a:rPr>
              <a:t>3</a:t>
            </a:r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>
            <a:off x="1625600" y="5345113"/>
            <a:ext cx="1025525" cy="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>
            <a:off x="1625600" y="5922963"/>
            <a:ext cx="1025525" cy="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>
            <a:off x="1625600" y="5345113"/>
            <a:ext cx="0" cy="57785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2651125" y="5345113"/>
            <a:ext cx="0" cy="57785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3613150" y="5048250"/>
            <a:ext cx="3121025" cy="156845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3441700" y="4498975"/>
            <a:ext cx="15894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rgbClr val="2B166E"/>
                </a:solidFill>
                <a:ea typeface="宋体" charset="-122"/>
              </a:rPr>
              <a:t>Times2</a:t>
            </a: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3973513" y="5121275"/>
            <a:ext cx="1231427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rgbClr val="2B166E"/>
                </a:solidFill>
                <a:ea typeface="宋体" charset="-122"/>
              </a:rPr>
              <a:t>value</a:t>
            </a:r>
          </a:p>
        </p:txBody>
      </p:sp>
      <p:sp>
        <p:nvSpPr>
          <p:cNvPr id="33" name="Rectangle 26"/>
          <p:cNvSpPr>
            <a:spLocks noChangeArrowheads="1"/>
          </p:cNvSpPr>
          <p:nvPr/>
        </p:nvSpPr>
        <p:spPr bwMode="auto">
          <a:xfrm>
            <a:off x="4106863" y="5700713"/>
            <a:ext cx="10255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zh-CN" altLang="en-US" sz="2800">
              <a:solidFill>
                <a:srgbClr val="FFFFFF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>
            <a:off x="4106863" y="5700713"/>
            <a:ext cx="1025525" cy="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5" name="Line 28"/>
          <p:cNvSpPr>
            <a:spLocks noChangeShapeType="1"/>
          </p:cNvSpPr>
          <p:nvPr/>
        </p:nvSpPr>
        <p:spPr bwMode="auto">
          <a:xfrm>
            <a:off x="4106863" y="6278563"/>
            <a:ext cx="1025525" cy="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>
            <a:off x="4106863" y="5700713"/>
            <a:ext cx="0" cy="57785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>
            <a:off x="5132388" y="5700713"/>
            <a:ext cx="0" cy="577850"/>
          </a:xfrm>
          <a:prstGeom prst="line">
            <a:avLst/>
          </a:prstGeom>
          <a:noFill/>
          <a:ln w="28575" cap="sq">
            <a:solidFill>
              <a:srgbClr val="2B166E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46038" y="3352800"/>
            <a:ext cx="622300" cy="0"/>
          </a:xfrm>
          <a:prstGeom prst="line">
            <a:avLst/>
          </a:prstGeom>
          <a:noFill/>
          <a:ln w="38100">
            <a:solidFill>
              <a:srgbClr val="2B166E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 rot="21300000">
            <a:off x="2393950" y="5491211"/>
            <a:ext cx="1887538" cy="65405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triangle" w="lg" len="med"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4391025" y="5715000"/>
            <a:ext cx="4122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>
                <a:solidFill>
                  <a:srgbClr val="990000"/>
                </a:solidFill>
                <a:ea typeface="宋体" charset="-122"/>
              </a:rPr>
              <a:t>3</a:t>
            </a: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5005388" y="4181475"/>
            <a:ext cx="39901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rgbClr val="2B166E"/>
                </a:solidFill>
                <a:ea typeface="宋体" charset="-122"/>
              </a:rPr>
              <a:t>“值传递”</a:t>
            </a:r>
            <a:r>
              <a:rPr kumimoji="1" lang="en-US" altLang="zh-CN" sz="2800" b="1">
                <a:solidFill>
                  <a:srgbClr val="2B166E"/>
                </a:solidFill>
                <a:ea typeface="宋体" charset="-122"/>
              </a:rPr>
              <a:t>, </a:t>
            </a:r>
            <a:r>
              <a:rPr kumimoji="1" lang="zh-CN" altLang="en-US" sz="2800" b="1">
                <a:solidFill>
                  <a:srgbClr val="2B166E"/>
                </a:solidFill>
                <a:ea typeface="宋体" charset="-122"/>
              </a:rPr>
              <a:t>把实参的值</a:t>
            </a:r>
            <a:br>
              <a:rPr kumimoji="1" lang="zh-CN" altLang="en-US" sz="2800" b="1">
                <a:solidFill>
                  <a:srgbClr val="2B166E"/>
                </a:solidFill>
                <a:ea typeface="宋体" charset="-122"/>
              </a:rPr>
            </a:br>
            <a:r>
              <a:rPr kumimoji="1" lang="zh-CN" altLang="en-US" sz="2800" b="1">
                <a:solidFill>
                  <a:srgbClr val="2B166E"/>
                </a:solidFill>
                <a:ea typeface="宋体" charset="-122"/>
              </a:rPr>
              <a:t>传给形参。</a:t>
            </a:r>
          </a:p>
        </p:txBody>
      </p:sp>
    </p:spTree>
    <p:extLst>
      <p:ext uri="{BB962C8B-B14F-4D97-AF65-F5344CB8AC3E}">
        <p14:creationId xmlns:p14="http://schemas.microsoft.com/office/powerpoint/2010/main" val="35039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举例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91</a:t>
            </a:fld>
            <a:endParaRPr lang="en-US" altLang="zh-CN" dirty="0"/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623888" y="1201529"/>
            <a:ext cx="5622925" cy="55040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swap(int  x,   int  y)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int   temp;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temp  =  x;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x  =  y;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y  =  temp;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main( )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{</a:t>
            </a:r>
            <a:b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</a:b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int   a,  b;</a:t>
            </a:r>
          </a:p>
          <a:p>
            <a:pPr eaLnBrk="1" hangingPunct="1">
              <a:lnSpc>
                <a:spcPts val="2500"/>
              </a:lnSpc>
              <a:spcBef>
                <a:spcPct val="30000"/>
              </a:spcBef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a  =  4;      b  =  7;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swap(a,   b);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printf("%d,  %d\n",   a,   b);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</a:p>
        </p:txBody>
      </p: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6475413" y="2509838"/>
            <a:ext cx="22240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200" b="1">
                <a:latin typeface="Times New Roman" pitchFamily="18" charset="0"/>
                <a:ea typeface="宋体" charset="-122"/>
                <a:cs typeface="Times New Roman" pitchFamily="18" charset="0"/>
              </a:rPr>
              <a:t>输出结果：</a:t>
            </a:r>
          </a:p>
          <a:p>
            <a:pPr eaLnBrk="1" hangingPunct="1">
              <a:spcBef>
                <a:spcPct val="50000"/>
              </a:spcBef>
              <a:buNone/>
            </a:pPr>
            <a:endParaRPr kumimoji="1" lang="zh-CN" altLang="en-US" sz="3200" b="1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6543675" y="3197225"/>
            <a:ext cx="10070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rgbClr val="66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4</a:t>
            </a:r>
            <a:r>
              <a:rPr kumimoji="1" lang="zh-CN" altLang="en-US" sz="3200" b="1">
                <a:solidFill>
                  <a:srgbClr val="66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kumimoji="1" lang="en-US" altLang="zh-CN" sz="3200" b="1">
                <a:solidFill>
                  <a:srgbClr val="66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039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堆 </a:t>
            </a:r>
            <a:r>
              <a:rPr lang="en-US" altLang="zh-CN" smtClean="0"/>
              <a:t>(Heap 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92</a:t>
            </a:fld>
            <a:endParaRPr lang="en-US" altLang="zh-CN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11188" y="1295400"/>
            <a:ext cx="8001000" cy="297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zh-CN" altLang="en-US" sz="3200" b="1">
                <a:solidFill>
                  <a:srgbClr val="003366"/>
                </a:solidFill>
                <a:ea typeface="楷体_GB2312" pitchFamily="49" charset="-122"/>
              </a:rPr>
              <a:t>内存中的一块空间，用于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动态</a:t>
            </a:r>
            <a:r>
              <a:rPr lang="zh-CN" altLang="en-US" sz="3200" b="1">
                <a:solidFill>
                  <a:srgbClr val="003366"/>
                </a:solidFill>
                <a:ea typeface="楷体_GB2312" pitchFamily="49" charset="-122"/>
              </a:rPr>
              <a:t>分配；</a:t>
            </a:r>
            <a:endParaRPr lang="en-US" altLang="zh-CN" sz="3200" b="1">
              <a:solidFill>
                <a:srgbClr val="003366"/>
              </a:solidFill>
              <a:ea typeface="楷体_GB2312" pitchFamily="49" charset="-122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zh-CN" altLang="en-US" sz="3200" b="1">
                <a:solidFill>
                  <a:srgbClr val="003366"/>
                </a:solidFill>
                <a:ea typeface="楷体_GB2312" pitchFamily="49" charset="-122"/>
              </a:rPr>
              <a:t>在</a:t>
            </a:r>
            <a:r>
              <a:rPr lang="en-US" altLang="zh-CN" sz="3200" b="1">
                <a:solidFill>
                  <a:srgbClr val="003366"/>
                </a:solidFill>
                <a:ea typeface="楷体_GB2312" pitchFamily="49" charset="-122"/>
              </a:rPr>
              <a:t>C</a:t>
            </a:r>
            <a:r>
              <a:rPr lang="zh-CN" altLang="en-US" sz="3200" b="1">
                <a:solidFill>
                  <a:srgbClr val="003366"/>
                </a:solidFill>
                <a:ea typeface="楷体_GB2312" pitchFamily="49" charset="-122"/>
              </a:rPr>
              <a:t>语言中，通过</a:t>
            </a:r>
            <a:r>
              <a:rPr lang="en-US" altLang="zh-CN" sz="3200" b="1">
                <a:solidFill>
                  <a:srgbClr val="003366"/>
                </a:solidFill>
                <a:ea typeface="楷体_GB2312" pitchFamily="49" charset="-122"/>
              </a:rPr>
              <a:t>malloc</a:t>
            </a:r>
            <a:r>
              <a:rPr lang="zh-CN" altLang="en-US" sz="3200" b="1">
                <a:solidFill>
                  <a:srgbClr val="003366"/>
                </a:solidFill>
                <a:ea typeface="楷体_GB2312" pitchFamily="49" charset="-122"/>
              </a:rPr>
              <a:t>来申请动态内存空间，通过</a:t>
            </a:r>
            <a:r>
              <a:rPr lang="en-US" altLang="zh-CN" sz="3200" b="1">
                <a:solidFill>
                  <a:srgbClr val="003366"/>
                </a:solidFill>
                <a:ea typeface="楷体_GB2312" pitchFamily="49" charset="-122"/>
              </a:rPr>
              <a:t>free</a:t>
            </a:r>
            <a:r>
              <a:rPr lang="zh-CN" altLang="en-US" sz="3200" b="1">
                <a:solidFill>
                  <a:srgbClr val="003366"/>
                </a:solidFill>
                <a:ea typeface="楷体_GB2312" pitchFamily="49" charset="-122"/>
              </a:rPr>
              <a:t>来释放；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zh-CN" altLang="en-US" sz="3200" b="1">
                <a:solidFill>
                  <a:srgbClr val="003366"/>
                </a:solidFill>
                <a:ea typeface="楷体_GB2312" pitchFamily="49" charset="-122"/>
              </a:rPr>
              <a:t>使用不当可能导致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内存泄漏</a:t>
            </a:r>
            <a:r>
              <a:rPr lang="zh-CN" altLang="en-US" sz="3200" b="1">
                <a:solidFill>
                  <a:srgbClr val="003366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838200" y="4001631"/>
            <a:ext cx="7866063" cy="2591479"/>
          </a:xfrm>
          <a:prstGeom prst="rect">
            <a:avLst/>
          </a:prstGeom>
          <a:noFill/>
          <a:ln w="19050">
            <a:solidFill>
              <a:srgbClr val="2B16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None/>
            </a:pPr>
            <a:r>
              <a:rPr kumimoji="1" lang="en-US" altLang="zh-CN" sz="2800" b="1" smtClean="0">
                <a:solidFill>
                  <a:srgbClr val="2B166E"/>
                </a:solidFill>
                <a:latin typeface="Courier New" pitchFamily="49" charset="0"/>
                <a:cs typeface="Courier New" pitchFamily="49" charset="0"/>
              </a:rPr>
              <a:t>char *p;</a:t>
            </a:r>
          </a:p>
          <a:p>
            <a:pPr eaLnBrk="1" hangingPunct="1">
              <a:buNone/>
            </a:pPr>
            <a:r>
              <a:rPr kumimoji="1" lang="en-US" altLang="zh-CN" sz="2800" b="1" smtClean="0">
                <a:solidFill>
                  <a:srgbClr val="2B166E"/>
                </a:solidFill>
                <a:latin typeface="Courier New" pitchFamily="49" charset="0"/>
                <a:cs typeface="Courier New" pitchFamily="49" charset="0"/>
              </a:rPr>
              <a:t>while(1) {</a:t>
            </a:r>
          </a:p>
          <a:p>
            <a:pPr eaLnBrk="1" hangingPunct="1">
              <a:buNone/>
            </a:pPr>
            <a:r>
              <a:rPr kumimoji="1" lang="en-US" altLang="zh-CN" sz="2800" b="1" smtClean="0">
                <a:solidFill>
                  <a:srgbClr val="2B166E"/>
                </a:solidFill>
                <a:latin typeface="Courier New" pitchFamily="49" charset="0"/>
                <a:cs typeface="Courier New" pitchFamily="49" charset="0"/>
              </a:rPr>
              <a:t>    p = malloc(1024*1024); </a:t>
            </a:r>
            <a:endParaRPr kumimoji="1" lang="en-US" altLang="zh-CN" sz="2800" b="1">
              <a:solidFill>
                <a:srgbClr val="2B166E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kumimoji="1" lang="en-US" altLang="zh-CN" sz="2800" b="1" smtClean="0">
                <a:solidFill>
                  <a:srgbClr val="2B166E"/>
                </a:solidFill>
                <a:latin typeface="Courier New" pitchFamily="49" charset="0"/>
                <a:cs typeface="Courier New" pitchFamily="49" charset="0"/>
              </a:rPr>
              <a:t>if(p == NULL) break;</a:t>
            </a:r>
            <a:endParaRPr kumimoji="1" lang="en-US" altLang="zh-CN" sz="2800" b="1">
              <a:solidFill>
                <a:srgbClr val="2B166E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kumimoji="1" lang="en-US" altLang="zh-CN" sz="2800" b="1" smtClean="0">
                <a:solidFill>
                  <a:srgbClr val="2B166E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1" lang="en-US" altLang="zh-CN" sz="2800" b="1">
              <a:solidFill>
                <a:srgbClr val="2B166E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分析数据存储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93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066800"/>
            <a:ext cx="8534400" cy="570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class Counter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int </a:t>
            </a:r>
            <a:r>
              <a:rPr lang="en-US" altLang="zh-CN" sz="2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myCount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= 0</a:t>
            </a:r>
            <a:r>
              <a:rPr lang="pl-PL" altLang="zh-CN" sz="2400" b="1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static int </a:t>
            </a:r>
            <a:r>
              <a:rPr lang="en-US" altLang="zh-CN" sz="2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ourCount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void increment(){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myCount ++;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ourCount ++;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US" altLang="zh-CN" sz="2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Counter </a:t>
            </a:r>
            <a:r>
              <a:rPr lang="en-US" altLang="zh-CN" sz="2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counter1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= new Counter();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Counter </a:t>
            </a:r>
            <a:r>
              <a:rPr lang="en-US" altLang="zh-CN" sz="2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counter2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= new Counter();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counter1.increment();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counter1.increment();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counter2.increment();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486400" y="5105400"/>
            <a:ext cx="2501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36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内存泄露？</a:t>
            </a:r>
            <a:endParaRPr lang="zh-CN" altLang="en-US" sz="36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存储管理小结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94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3200" smtClean="0"/>
              <a:t>形参和局部变量（包括引用类型和基本数据类型）存放在栈中，系统自动分配和释放</a:t>
            </a:r>
            <a:endParaRPr lang="en-US" altLang="zh-CN" sz="3200" smtClean="0"/>
          </a:p>
          <a:p>
            <a:pPr>
              <a:spcBef>
                <a:spcPts val="1200"/>
              </a:spcBef>
            </a:pPr>
            <a:r>
              <a:rPr lang="zh-CN" altLang="en-US" sz="3200" smtClean="0"/>
              <a:t>所有的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3200" smtClean="0"/>
              <a:t>对象（即</a:t>
            </a:r>
            <a:r>
              <a:rPr lang="en-US" altLang="zh-CN" sz="3200" smtClean="0"/>
              <a:t>new</a:t>
            </a:r>
            <a:r>
              <a:rPr lang="zh-CN" altLang="en-US" sz="3200" smtClean="0"/>
              <a:t>创建的对象）都存放在堆中，用户申请，运行时创建，系统自动释放</a:t>
            </a:r>
            <a:endParaRPr lang="en-US" altLang="zh-CN" sz="3200" smtClean="0"/>
          </a:p>
          <a:p>
            <a:pPr>
              <a:spcBef>
                <a:spcPts val="1200"/>
              </a:spcBef>
            </a:pP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zh-CN" altLang="en-US" sz="3200" smtClean="0"/>
              <a:t>类变量存放在静态数据区</a:t>
            </a:r>
            <a:endParaRPr lang="en-US" altLang="zh-CN" sz="3200" smtClean="0"/>
          </a:p>
          <a:p>
            <a:pPr>
              <a:spcBef>
                <a:spcPts val="1200"/>
              </a:spcBef>
            </a:pP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3200" smtClean="0"/>
              <a:t>有一个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gc(garbage collector)</a:t>
            </a:r>
            <a:r>
              <a:rPr lang="zh-CN" altLang="en-US" sz="3200" smtClean="0"/>
              <a:t>，对于所有失联的对象，回收其空间。</a:t>
            </a:r>
            <a:endParaRPr lang="en-US" altLang="zh-CN" sz="3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‘this’</a:t>
            </a:r>
            <a:r>
              <a:rPr lang="zh-CN" altLang="en-US" smtClean="0"/>
              <a:t>关键词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95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1447800"/>
            <a:ext cx="6781800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class Banana 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void f(int i) {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   /* 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... */ </a:t>
            </a:r>
            <a:endParaRPr lang="en-US" altLang="zh-CN" sz="28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2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Banana a = new Banana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Banana 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b = new Banana();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a.f(1);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b.f(2);</a:t>
            </a:r>
          </a:p>
        </p:txBody>
      </p:sp>
      <p:sp>
        <p:nvSpPr>
          <p:cNvPr id="7" name="矩形 6"/>
          <p:cNvSpPr/>
          <p:nvPr/>
        </p:nvSpPr>
        <p:spPr>
          <a:xfrm>
            <a:off x="3810000" y="5267980"/>
            <a:ext cx="4633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函数知道谁在调用自己吗？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23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‘this’</a:t>
            </a:r>
            <a:r>
              <a:rPr lang="zh-CN" altLang="en-US" smtClean="0"/>
              <a:t>关键词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96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380899"/>
            <a:ext cx="7543800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编译器会偷偷塞进一个参数！</a:t>
            </a:r>
            <a:endParaRPr lang="en-US" altLang="zh-CN" sz="2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Banana.f(a, 1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Banana.f(b, 2);</a:t>
            </a:r>
          </a:p>
          <a:p>
            <a:pPr>
              <a:buNone/>
            </a:pP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在此情形下，在成员方法内部，若想得到当前对象的引用，可以使用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zh-CN" altLang="en-US" sz="2800" b="1" smtClean="0">
                <a:latin typeface="Courier New" pitchFamily="49" charset="0"/>
                <a:cs typeface="Courier New" pitchFamily="49" charset="0"/>
              </a:rPr>
              <a:t>（当前对象）。</a:t>
            </a:r>
            <a:endParaRPr lang="en-US" altLang="zh-CN" sz="28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951744"/>
            <a:ext cx="746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Banana { 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price;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void setPrice(int val) {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.price = val; 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2400" b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3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97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3542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774825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类和对象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8510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2896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689225"/>
            <a:ext cx="389241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访问控制与方法重载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789284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19522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6036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继承和多态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693055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5148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572000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类的组织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625975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1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98</a:t>
            </a:fld>
            <a:endParaRPr lang="en-US" altLang="zh-CN" dirty="0"/>
          </a:p>
        </p:txBody>
      </p:sp>
      <p:pic>
        <p:nvPicPr>
          <p:cNvPr id="5" name="Picture 6" descr="120618.strip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109924"/>
            <a:ext cx="8904889" cy="276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93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99</a:t>
            </a:fld>
            <a:endParaRPr lang="en-US" altLang="zh-CN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1000" y="1219200"/>
            <a:ext cx="8229600" cy="518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400" b="1" smtClean="0">
                <a:ea typeface="宋体" pitchFamily="2" charset="-122"/>
              </a:rPr>
              <a:t>小明小学毕业了，明天要参加毕业典礼。为了让小明精精神神地参加典礼，给他儿时的记忆留下美好的一刻，爸爸为小明买了一条裤子。吃晚饭的时候，小明拿出裤子穿了一下，裤腿长了足足两寸，在饭桌上吃饭的妈妈、姐姐、奶奶听到裤子长了两寸，都没有反应，饭后大家都去忙自己的事情了。</a:t>
            </a:r>
            <a:endParaRPr lang="en-US" altLang="zh-CN" sz="2400" b="1">
              <a:solidFill>
                <a:schemeClr val="tx1"/>
              </a:solidFill>
              <a:ea typeface="宋体" pitchFamily="2" charset="-122"/>
            </a:endParaRPr>
          </a:p>
          <a:p>
            <a:pPr>
              <a:buNone/>
            </a:pPr>
            <a:r>
              <a:rPr lang="zh-CN" altLang="en-US" sz="2400" b="1" smtClean="0">
                <a:ea typeface="宋体" pitchFamily="2" charset="-122"/>
              </a:rPr>
              <a:t>妈妈睡得晚，临睡前想起儿子的裤子长了两寸，于是拿出裤子剪好后又整整齐齐地放回原处。</a:t>
            </a:r>
            <a:endParaRPr lang="en-US" altLang="zh-CN" sz="2400" b="1">
              <a:solidFill>
                <a:schemeClr val="tx1"/>
              </a:solidFill>
              <a:ea typeface="宋体" pitchFamily="2" charset="-122"/>
            </a:endParaRPr>
          </a:p>
          <a:p>
            <a:pPr>
              <a:buNone/>
            </a:pPr>
            <a:r>
              <a:rPr lang="zh-CN" altLang="en-US" sz="2400" b="1" smtClean="0">
                <a:ea typeface="宋体" pitchFamily="2" charset="-122"/>
              </a:rPr>
              <a:t>半夜里，姐姐一觉醒来，猛然想到弟弟明天一早要穿裤子，而裤子又长了两寸，平时对弟弟很疼爱的姐姐披衣起床，把裤腿剪掉两寸后又再入睡。</a:t>
            </a:r>
            <a:endParaRPr lang="en-US" altLang="zh-CN" sz="2400" b="1">
              <a:solidFill>
                <a:schemeClr val="tx1"/>
              </a:solidFill>
              <a:ea typeface="宋体" pitchFamily="2" charset="-122"/>
            </a:endParaRPr>
          </a:p>
          <a:p>
            <a:pPr>
              <a:buNone/>
            </a:pPr>
            <a:r>
              <a:rPr lang="zh-CN" altLang="en-US" sz="2400" b="1" smtClean="0">
                <a:ea typeface="宋体" pitchFamily="2" charset="-122"/>
              </a:rPr>
              <a:t>奶奶一大早起来给小明做早饭，她也想到了孙子的裤子，趁饭未做好时，又拿出裤子剪掉了两寸。</a:t>
            </a:r>
            <a:endParaRPr lang="en-US" altLang="zh-CN" sz="2400" b="1">
              <a:solidFill>
                <a:schemeClr val="tx1"/>
              </a:solidFill>
              <a:ea typeface="宋体" pitchFamily="2" charset="-122"/>
            </a:endParaRPr>
          </a:p>
          <a:p>
            <a:pPr>
              <a:buNone/>
            </a:pPr>
            <a:r>
              <a:rPr lang="zh-CN" altLang="en-US" sz="2400" b="1" smtClean="0">
                <a:ea typeface="宋体" pitchFamily="2" charset="-122"/>
              </a:rPr>
              <a:t>最后，小明只好穿着短了四寸的裤子去参加毕业典礼了。</a:t>
            </a:r>
            <a:endParaRPr lang="en-US" altLang="zh-CN" sz="2400" b="1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35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黑体"/>
        <a:cs typeface=""/>
      </a:majorFont>
      <a:minorFont>
        <a:latin typeface="Arial"/>
        <a:ea typeface="黑体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33596</TotalTime>
  <Words>8253</Words>
  <Application>Microsoft Office PowerPoint</Application>
  <PresentationFormat>全屏显示(4:3)</PresentationFormat>
  <Paragraphs>1913</Paragraphs>
  <Slides>177</Slides>
  <Notes>2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177</vt:i4>
      </vt:variant>
      <vt:variant>
        <vt:lpstr>自定义放映</vt:lpstr>
      </vt:variant>
      <vt:variant>
        <vt:i4>1</vt:i4>
      </vt:variant>
    </vt:vector>
  </HeadingPairs>
  <TitlesOfParts>
    <vt:vector size="180" baseType="lpstr">
      <vt:lpstr>默认设计模板</vt:lpstr>
      <vt:lpstr>Photo Editor Photo</vt:lpstr>
      <vt:lpstr>第3章 Java面向 对象编程</vt:lpstr>
      <vt:lpstr>教学内容</vt:lpstr>
      <vt:lpstr>  一个段子 </vt:lpstr>
      <vt:lpstr>软件系统是什么？</vt:lpstr>
      <vt:lpstr>1、对象（Object）</vt:lpstr>
      <vt:lpstr>状态、行为和标识</vt:lpstr>
      <vt:lpstr>对象</vt:lpstr>
      <vt:lpstr>对象的属性</vt:lpstr>
      <vt:lpstr>对象的行为与操作</vt:lpstr>
      <vt:lpstr>对象太多了怎么办？</vt:lpstr>
      <vt:lpstr>2、类（class）</vt:lpstr>
      <vt:lpstr>类与对象</vt:lpstr>
      <vt:lpstr>3、类的定义</vt:lpstr>
      <vt:lpstr>类的描述</vt:lpstr>
      <vt:lpstr>Baby类的定义</vt:lpstr>
      <vt:lpstr>成员变量</vt:lpstr>
      <vt:lpstr>类的定义与对象的定义</vt:lpstr>
      <vt:lpstr>PowerPoint 演示文稿</vt:lpstr>
      <vt:lpstr>成员变量的初始化</vt:lpstr>
      <vt:lpstr>构造函数（Constructors）</vt:lpstr>
      <vt:lpstr>构造函数</vt:lpstr>
      <vt:lpstr>构造函数的执行过程</vt:lpstr>
      <vt:lpstr>构造函数的执行过程</vt:lpstr>
      <vt:lpstr>Baby类的构造函数</vt:lpstr>
      <vt:lpstr>调用带参数的构造函数</vt:lpstr>
      <vt:lpstr>成员方法（函数）</vt:lpstr>
      <vt:lpstr>成员方法(2)</vt:lpstr>
      <vt:lpstr>Baby类</vt:lpstr>
      <vt:lpstr>4、类的使用</vt:lpstr>
      <vt:lpstr>访问成员变量</vt:lpstr>
      <vt:lpstr>调用成员方法</vt:lpstr>
      <vt:lpstr>类的定义与使用</vt:lpstr>
      <vt:lpstr>访问成员变量和方法</vt:lpstr>
      <vt:lpstr>另一个问题</vt:lpstr>
      <vt:lpstr>类的定义</vt:lpstr>
      <vt:lpstr>5、成员方法（函数）</vt:lpstr>
      <vt:lpstr>成员函数定义举例</vt:lpstr>
      <vt:lpstr>实参与形参</vt:lpstr>
      <vt:lpstr>实参与形参举例</vt:lpstr>
      <vt:lpstr>变量的作用范围</vt:lpstr>
      <vt:lpstr>6、引用类型</vt:lpstr>
      <vt:lpstr>结构体的存储</vt:lpstr>
      <vt:lpstr>对象的存储</vt:lpstr>
      <vt:lpstr>引用不等于对象</vt:lpstr>
      <vt:lpstr>引用与对象</vt:lpstr>
      <vt:lpstr>引用与对象(2)</vt:lpstr>
      <vt:lpstr>引用与对象(3)</vt:lpstr>
      <vt:lpstr>引用作为函数参数</vt:lpstr>
      <vt:lpstr>引用作为函数参数(2)</vt:lpstr>
      <vt:lpstr>7、静态类型（static）</vt:lpstr>
      <vt:lpstr>static变量</vt:lpstr>
      <vt:lpstr>static示例</vt:lpstr>
      <vt:lpstr>static示例(2)</vt:lpstr>
      <vt:lpstr>修改为static类型后</vt:lpstr>
      <vt:lpstr>另一个例子</vt:lpstr>
      <vt:lpstr>另一个例子(2)</vt:lpstr>
      <vt:lpstr>static方法</vt:lpstr>
      <vt:lpstr>main</vt:lpstr>
      <vt:lpstr>教学内容</vt:lpstr>
      <vt:lpstr>1、访问控制</vt:lpstr>
      <vt:lpstr>类的接口与实现</vt:lpstr>
      <vt:lpstr>抽象</vt:lpstr>
      <vt:lpstr>访问控制列表</vt:lpstr>
      <vt:lpstr>PowerPoint 演示文稿</vt:lpstr>
      <vt:lpstr>  关于访问控制的段子 </vt:lpstr>
      <vt:lpstr>银行账户</vt:lpstr>
      <vt:lpstr>BankAccount类</vt:lpstr>
      <vt:lpstr>BadGuy类</vt:lpstr>
      <vt:lpstr>BankAccount类</vt:lpstr>
      <vt:lpstr>BadGuy类</vt:lpstr>
      <vt:lpstr>抽象与封装</vt:lpstr>
      <vt:lpstr>TV类</vt:lpstr>
      <vt:lpstr>2、方法重载(overload)</vt:lpstr>
      <vt:lpstr>安装插座</vt:lpstr>
      <vt:lpstr>解决方案？</vt:lpstr>
      <vt:lpstr>解决方案！</vt:lpstr>
      <vt:lpstr>其他类型转换为字符串</vt:lpstr>
      <vt:lpstr>Java语言的实现方法</vt:lpstr>
      <vt:lpstr>小狗阿黄</vt:lpstr>
      <vt:lpstr>小狗阿黄(2)</vt:lpstr>
      <vt:lpstr>重载的条件(1)</vt:lpstr>
      <vt:lpstr>重载的条件(2)</vt:lpstr>
      <vt:lpstr>重载的条件(3)</vt:lpstr>
      <vt:lpstr>重载的条件(4)</vt:lpstr>
      <vt:lpstr>构造函数的重载</vt:lpstr>
      <vt:lpstr>3、存储管理</vt:lpstr>
      <vt:lpstr>内存分布</vt:lpstr>
      <vt:lpstr>函数调用时的栈</vt:lpstr>
      <vt:lpstr>函数调用时的栈</vt:lpstr>
      <vt:lpstr>函数调用时的栈</vt:lpstr>
      <vt:lpstr>举例</vt:lpstr>
      <vt:lpstr>堆 (Heap )</vt:lpstr>
      <vt:lpstr>分析数据存储</vt:lpstr>
      <vt:lpstr>存储管理小结</vt:lpstr>
      <vt:lpstr>‘this’关键词</vt:lpstr>
      <vt:lpstr>‘this’关键词</vt:lpstr>
      <vt:lpstr>教学内容</vt:lpstr>
      <vt:lpstr>  </vt:lpstr>
      <vt:lpstr>  </vt:lpstr>
      <vt:lpstr>1、继承关系</vt:lpstr>
      <vt:lpstr>继承关系？</vt:lpstr>
      <vt:lpstr>Why继承关系？</vt:lpstr>
      <vt:lpstr>Why继承关系(2)</vt:lpstr>
      <vt:lpstr>Why继承关系(3)</vt:lpstr>
      <vt:lpstr>继承关系</vt:lpstr>
      <vt:lpstr>层次结构</vt:lpstr>
      <vt:lpstr>一个继承关系的例子</vt:lpstr>
      <vt:lpstr>Dude类</vt:lpstr>
      <vt:lpstr>Wizard类</vt:lpstr>
      <vt:lpstr>Wizard类</vt:lpstr>
      <vt:lpstr>利用继承关系!</vt:lpstr>
      <vt:lpstr>利用继承关系!</vt:lpstr>
      <vt:lpstr>完善Wizard类</vt:lpstr>
      <vt:lpstr>继承再继承</vt:lpstr>
      <vt:lpstr>Java如何实现？</vt:lpstr>
      <vt:lpstr>举例(1)</vt:lpstr>
      <vt:lpstr>举例(2)</vt:lpstr>
      <vt:lpstr>2、子类对象的存储</vt:lpstr>
      <vt:lpstr>子类对象中的父类子对象</vt:lpstr>
      <vt:lpstr>子类对象中的父类子对象</vt:lpstr>
      <vt:lpstr>具体实现</vt:lpstr>
      <vt:lpstr>示例</vt:lpstr>
      <vt:lpstr>3、构造函数</vt:lpstr>
      <vt:lpstr>构造函数无参数</vt:lpstr>
      <vt:lpstr>构造函数无参数(2)</vt:lpstr>
      <vt:lpstr>构造函数有参数</vt:lpstr>
      <vt:lpstr>构造函数有参数(2)</vt:lpstr>
      <vt:lpstr>4、类的继承举例</vt:lpstr>
      <vt:lpstr>  </vt:lpstr>
      <vt:lpstr>类的层次结构</vt:lpstr>
      <vt:lpstr>Employee类</vt:lpstr>
      <vt:lpstr>Secretary和Lawyer类</vt:lpstr>
      <vt:lpstr>LegalSecretary类</vt:lpstr>
      <vt:lpstr>5、多态</vt:lpstr>
      <vt:lpstr> 重写(overriding)</vt:lpstr>
      <vt:lpstr>Why多态?</vt:lpstr>
      <vt:lpstr>Why多态?</vt:lpstr>
      <vt:lpstr>Why多态?</vt:lpstr>
      <vt:lpstr>重载法?</vt:lpstr>
      <vt:lpstr>Why多态?</vt:lpstr>
      <vt:lpstr>数组化</vt:lpstr>
      <vt:lpstr>参数化</vt:lpstr>
      <vt:lpstr>6、方法调用绑定</vt:lpstr>
      <vt:lpstr>Java中的绑定方式</vt:lpstr>
      <vt:lpstr>多态例子之一</vt:lpstr>
      <vt:lpstr>多态例子之二(1)</vt:lpstr>
      <vt:lpstr>多态例子之二(2)</vt:lpstr>
      <vt:lpstr>多态例子之二(3)</vt:lpstr>
      <vt:lpstr>多态例子之二(4)</vt:lpstr>
      <vt:lpstr>  Overriding vs. overloading</vt:lpstr>
      <vt:lpstr>输出结果</vt:lpstr>
      <vt:lpstr>教学内容</vt:lpstr>
      <vt:lpstr>1、什么是包</vt:lpstr>
      <vt:lpstr>包(Packages)</vt:lpstr>
      <vt:lpstr>包的表示方法</vt:lpstr>
      <vt:lpstr>2、使用系统包</vt:lpstr>
      <vt:lpstr>系统包</vt:lpstr>
      <vt:lpstr>3、自定义包</vt:lpstr>
      <vt:lpstr>源文件目录</vt:lpstr>
      <vt:lpstr>package和import</vt:lpstr>
      <vt:lpstr>4、常用的一些类</vt:lpstr>
      <vt:lpstr>Dumpling类</vt:lpstr>
      <vt:lpstr>简单数据类型的封装类</vt:lpstr>
      <vt:lpstr>toString()的用法</vt:lpstr>
      <vt:lpstr>数学类Math</vt:lpstr>
      <vt:lpstr>Math类的用法</vt:lpstr>
      <vt:lpstr>String类</vt:lpstr>
      <vt:lpstr>字符串拼接</vt:lpstr>
      <vt:lpstr>字符串存储</vt:lpstr>
      <vt:lpstr>String类的一些方法</vt:lpstr>
      <vt:lpstr>String类方法举例</vt:lpstr>
      <vt:lpstr>修改字符串</vt:lpstr>
      <vt:lpstr>输入数据</vt:lpstr>
      <vt:lpstr>示例</vt:lpstr>
      <vt:lpstr>输入数据(2)</vt:lpstr>
      <vt:lpstr>Scanner示例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cwj</dc:creator>
  <cp:lastModifiedBy>cwj</cp:lastModifiedBy>
  <cp:revision>2550</cp:revision>
  <cp:lastPrinted>1601-01-01T00:00:00Z</cp:lastPrinted>
  <dcterms:created xsi:type="dcterms:W3CDTF">1601-01-01T00:00:00Z</dcterms:created>
  <dcterms:modified xsi:type="dcterms:W3CDTF">2017-10-18T14:28:23Z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