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59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65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ppcheck.sourceforge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780928"/>
            <a:ext cx="7406640" cy="968128"/>
          </a:xfrm>
        </p:spPr>
        <p:txBody>
          <a:bodyPr/>
          <a:lstStyle/>
          <a:p>
            <a:r>
              <a:rPr lang="zh-CN" altLang="en-US" dirty="0" smtClean="0"/>
              <a:t>代码检测工具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4293096"/>
            <a:ext cx="7406640" cy="175260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</a:t>
            </a:r>
            <a:r>
              <a:rPr lang="en-US" altLang="zh-CN" dirty="0" smtClean="0"/>
              <a:t>2016.3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34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SourceInsight_scan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004" y="1268760"/>
            <a:ext cx="7498080" cy="4800600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/>
              <a:t>Step3</a:t>
            </a:r>
            <a:r>
              <a:rPr lang="zh-CN" altLang="zh-CN" sz="2400" dirty="0"/>
              <a:t>：添加菜单 </a:t>
            </a:r>
          </a:p>
          <a:p>
            <a:r>
              <a:rPr lang="zh-CN" altLang="zh-CN" sz="2000" dirty="0"/>
              <a:t>选择</a:t>
            </a:r>
            <a:r>
              <a:rPr lang="en-US" altLang="zh-CN" sz="2000" dirty="0"/>
              <a:t>Options/Menu Assignment(</a:t>
            </a:r>
            <a:r>
              <a:rPr lang="zh-CN" altLang="zh-CN" sz="2000" dirty="0"/>
              <a:t>中文版本为：选项，菜单关联</a:t>
            </a:r>
            <a:r>
              <a:rPr lang="en-US" altLang="zh-CN" sz="2000" dirty="0"/>
              <a:t>)</a:t>
            </a:r>
            <a:r>
              <a:rPr lang="zh-CN" altLang="zh-CN" sz="2000" dirty="0"/>
              <a:t>，找到</a:t>
            </a:r>
            <a:r>
              <a:rPr lang="en-US" altLang="zh-CN" sz="2000" dirty="0"/>
              <a:t>Macro</a:t>
            </a:r>
            <a:r>
              <a:rPr lang="zh-CN" altLang="zh-CN" sz="2000" dirty="0"/>
              <a:t>宏：</a:t>
            </a:r>
          </a:p>
          <a:p>
            <a:r>
              <a:rPr lang="en-US" altLang="zh-CN" sz="2000" dirty="0" err="1"/>
              <a:t>Si_Scan_Current_Project</a:t>
            </a:r>
            <a:r>
              <a:rPr lang="en-US" altLang="zh-CN" sz="2000" dirty="0"/>
              <a:t> (</a:t>
            </a:r>
            <a:r>
              <a:rPr lang="zh-CN" altLang="zh-CN" sz="2000" dirty="0"/>
              <a:t>扫描整个项目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r>
              <a:rPr lang="en-US" altLang="zh-CN" sz="2000" dirty="0" err="1"/>
              <a:t>Si_Scan_Current_File</a:t>
            </a:r>
            <a:r>
              <a:rPr lang="en-US" altLang="zh-CN" sz="2000" dirty="0"/>
              <a:t> (</a:t>
            </a:r>
            <a:r>
              <a:rPr lang="zh-CN" altLang="zh-CN" sz="2000" dirty="0"/>
              <a:t>扫描当前打开文件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r>
              <a:rPr lang="en-US" altLang="zh-CN" sz="2000" dirty="0" err="1"/>
              <a:t>Si_Scan_Config</a:t>
            </a:r>
            <a:r>
              <a:rPr lang="en-US" altLang="zh-CN" sz="2000" dirty="0"/>
              <a:t> (</a:t>
            </a:r>
            <a:r>
              <a:rPr lang="zh-CN" altLang="zh-CN" sz="2000" dirty="0"/>
              <a:t>扫描规则配置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r>
              <a:rPr lang="zh-CN" altLang="zh-CN" sz="2000" dirty="0"/>
              <a:t>依次添加到你需要的</a:t>
            </a:r>
            <a:r>
              <a:rPr lang="en-US" altLang="zh-CN" sz="2000" dirty="0"/>
              <a:t>Menu</a:t>
            </a:r>
            <a:r>
              <a:rPr lang="zh-CN" altLang="zh-CN" sz="2000" dirty="0"/>
              <a:t>中，如</a:t>
            </a:r>
            <a:r>
              <a:rPr lang="en-US" altLang="zh-CN" sz="2000" dirty="0"/>
              <a:t>Work</a:t>
            </a:r>
            <a:r>
              <a:rPr lang="zh-CN" altLang="zh-CN" sz="2000" dirty="0"/>
              <a:t>菜单。</a:t>
            </a:r>
          </a:p>
          <a:p>
            <a:r>
              <a:rPr lang="zh-CN" altLang="zh-CN" sz="2000" dirty="0"/>
              <a:t>如图：选中</a:t>
            </a:r>
            <a:r>
              <a:rPr lang="en-US" altLang="zh-CN" sz="2000" dirty="0"/>
              <a:t>Marco=&gt;</a:t>
            </a:r>
            <a:r>
              <a:rPr lang="zh-CN" altLang="zh-CN" sz="2000" dirty="0"/>
              <a:t>选择</a:t>
            </a:r>
            <a:r>
              <a:rPr lang="en-US" altLang="zh-CN" sz="2000" dirty="0"/>
              <a:t>&lt;end of menu&gt;=&gt;Insert</a:t>
            </a:r>
            <a:endParaRPr lang="zh-CN" altLang="zh-CN" sz="2000" dirty="0"/>
          </a:p>
          <a:p>
            <a:endParaRPr lang="zh-CN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221088"/>
            <a:ext cx="5976664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09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SourceInsight_scan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004" y="1268760"/>
            <a:ext cx="7498080" cy="4800600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/>
              <a:t>Step4</a:t>
            </a:r>
            <a:r>
              <a:rPr lang="zh-CN" altLang="zh-CN" sz="2400" dirty="0"/>
              <a:t>：设置</a:t>
            </a:r>
            <a:r>
              <a:rPr lang="en-US" altLang="zh-CN" sz="2400" dirty="0"/>
              <a:t>Jump</a:t>
            </a:r>
            <a:r>
              <a:rPr lang="zh-CN" altLang="zh-CN" sz="2400" dirty="0"/>
              <a:t>按键</a:t>
            </a:r>
          </a:p>
          <a:p>
            <a:r>
              <a:rPr lang="zh-CN" altLang="zh-CN" sz="2000" dirty="0"/>
              <a:t>选择</a:t>
            </a:r>
            <a:r>
              <a:rPr lang="en-US" altLang="zh-CN" sz="2000" dirty="0"/>
              <a:t>Options/Key Assignment(</a:t>
            </a:r>
            <a:r>
              <a:rPr lang="zh-CN" altLang="zh-CN" sz="2000" dirty="0"/>
              <a:t>中文版本为：选项，菜单关联</a:t>
            </a:r>
            <a:r>
              <a:rPr lang="en-US" altLang="zh-CN" sz="2000" dirty="0"/>
              <a:t>)</a:t>
            </a:r>
            <a:r>
              <a:rPr lang="zh-CN" altLang="zh-CN" sz="2000" dirty="0"/>
              <a:t>，找到</a:t>
            </a:r>
            <a:r>
              <a:rPr lang="en-US" altLang="zh-CN" sz="2000" dirty="0"/>
              <a:t>Macro</a:t>
            </a:r>
            <a:r>
              <a:rPr lang="zh-CN" altLang="zh-CN" sz="2000" dirty="0"/>
              <a:t>宏：</a:t>
            </a:r>
          </a:p>
          <a:p>
            <a:r>
              <a:rPr lang="en-US" altLang="zh-CN" sz="2000" dirty="0"/>
              <a:t>Si__</a:t>
            </a:r>
            <a:r>
              <a:rPr lang="en-US" altLang="zh-CN" sz="2000" dirty="0" err="1"/>
              <a:t>Key_Assign</a:t>
            </a:r>
            <a:r>
              <a:rPr lang="en-US" altLang="zh-CN" sz="2000" dirty="0"/>
              <a:t> (</a:t>
            </a:r>
            <a:r>
              <a:rPr lang="zh-CN" altLang="zh-CN" sz="2000" dirty="0"/>
              <a:t>设置</a:t>
            </a:r>
            <a:r>
              <a:rPr lang="en-US" altLang="zh-CN" sz="2000" dirty="0"/>
              <a:t>Jump</a:t>
            </a:r>
            <a:r>
              <a:rPr lang="zh-CN" altLang="zh-CN" sz="2000" dirty="0"/>
              <a:t>键</a:t>
            </a:r>
            <a:r>
              <a:rPr lang="en-US" altLang="zh-CN" sz="2000" dirty="0"/>
              <a:t>,</a:t>
            </a:r>
            <a:r>
              <a:rPr lang="zh-CN" altLang="zh-CN" sz="2000" dirty="0"/>
              <a:t>用于弹出错误</a:t>
            </a:r>
            <a:r>
              <a:rPr lang="en-US" altLang="zh-CN" sz="2000" dirty="0"/>
              <a:t>List)</a:t>
            </a:r>
            <a:r>
              <a:rPr lang="zh-CN" altLang="zh-CN" sz="2000" dirty="0"/>
              <a:t>，如图</a:t>
            </a:r>
          </a:p>
          <a:p>
            <a:r>
              <a:rPr lang="en-US" altLang="zh-CN" sz="2400" dirty="0"/>
              <a:t> </a:t>
            </a:r>
            <a:r>
              <a:rPr lang="en-US" altLang="zh-CN" sz="2400" b="1" dirty="0"/>
              <a:t>//</a:t>
            </a:r>
            <a:r>
              <a:rPr lang="zh-CN" altLang="zh-CN" sz="2400" b="1" dirty="0"/>
              <a:t>注</a:t>
            </a:r>
            <a:r>
              <a:rPr lang="en-US" altLang="zh-CN" sz="2400" b="1" dirty="0"/>
              <a:t>:</a:t>
            </a:r>
            <a:r>
              <a:rPr lang="zh-CN" altLang="zh-CN" sz="2400" b="1" dirty="0"/>
              <a:t>此快捷键必须设置为</a:t>
            </a:r>
            <a:r>
              <a:rPr lang="en-US" altLang="zh-CN" sz="2400" b="1" dirty="0" err="1"/>
              <a:t>Ctrl+Alt+Shift+J</a:t>
            </a:r>
            <a:r>
              <a:rPr lang="zh-CN" altLang="zh-CN" sz="2400" b="1" dirty="0"/>
              <a:t>。</a:t>
            </a:r>
            <a:endParaRPr lang="zh-CN" altLang="zh-CN" sz="2400" dirty="0"/>
          </a:p>
          <a:p>
            <a:endParaRPr lang="zh-CN" alt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810" y="3251027"/>
            <a:ext cx="6571574" cy="357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9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SourceInsight_scan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004" y="1268760"/>
            <a:ext cx="7498080" cy="48006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配置成功</a:t>
            </a:r>
            <a:endParaRPr lang="en-US" altLang="zh-CN" sz="2400" dirty="0" smtClean="0"/>
          </a:p>
          <a:p>
            <a:pPr marL="82296" indent="0">
              <a:buNone/>
            </a:pPr>
            <a:endParaRPr lang="zh-CN" alt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022" y="1844824"/>
            <a:ext cx="5994306" cy="147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91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SourceInsight_scan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004" y="1268760"/>
            <a:ext cx="7498080" cy="4800600"/>
          </a:xfrm>
        </p:spPr>
        <p:txBody>
          <a:bodyPr>
            <a:normAutofit/>
          </a:bodyPr>
          <a:lstStyle/>
          <a:p>
            <a:pPr lvl="0"/>
            <a:r>
              <a:rPr lang="zh-CN" altLang="zh-CN" sz="2400" b="1" dirty="0"/>
              <a:t>使用说明</a:t>
            </a:r>
            <a:endParaRPr lang="zh-CN" altLang="zh-CN" sz="2400" dirty="0"/>
          </a:p>
          <a:p>
            <a:pPr lvl="0"/>
            <a:r>
              <a:rPr lang="zh-CN" altLang="zh-CN" sz="2000" dirty="0"/>
              <a:t>打开您的</a:t>
            </a:r>
            <a:r>
              <a:rPr lang="en-US" altLang="zh-CN" sz="2000" dirty="0"/>
              <a:t>C/C++</a:t>
            </a:r>
            <a:r>
              <a:rPr lang="zh-CN" altLang="zh-CN" sz="2000" dirty="0"/>
              <a:t>项目，在</a:t>
            </a:r>
            <a:r>
              <a:rPr lang="en-US" altLang="zh-CN" sz="2000" dirty="0"/>
              <a:t>Work</a:t>
            </a:r>
            <a:r>
              <a:rPr lang="zh-CN" altLang="zh-CN" sz="2000" dirty="0"/>
              <a:t>中有三个菜单项</a:t>
            </a:r>
          </a:p>
          <a:p>
            <a:r>
              <a:rPr lang="en-US" altLang="zh-CN" sz="2000" dirty="0" err="1"/>
              <a:t>Si_Scan_Current_Project</a:t>
            </a:r>
            <a:r>
              <a:rPr lang="en-US" altLang="zh-CN" sz="2000" dirty="0"/>
              <a:t> (</a:t>
            </a:r>
            <a:r>
              <a:rPr lang="zh-CN" altLang="zh-CN" sz="2000" dirty="0"/>
              <a:t>扫描整个项目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r>
              <a:rPr lang="en-US" altLang="zh-CN" sz="2000" dirty="0" err="1"/>
              <a:t>Si_Scan_Current_File</a:t>
            </a:r>
            <a:r>
              <a:rPr lang="en-US" altLang="zh-CN" sz="2000" dirty="0"/>
              <a:t> (</a:t>
            </a:r>
            <a:r>
              <a:rPr lang="zh-CN" altLang="zh-CN" sz="2000" dirty="0"/>
              <a:t>扫描打开的一个文件。多个文件打开时，默认扫描激活窗体文件。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r>
              <a:rPr lang="en-US" altLang="zh-CN" sz="2000" dirty="0" err="1"/>
              <a:t>Si_Scan</a:t>
            </a:r>
            <a:r>
              <a:rPr lang="en-US" altLang="zh-CN" sz="2000" dirty="0"/>
              <a:t> _</a:t>
            </a:r>
            <a:r>
              <a:rPr lang="en-US" altLang="zh-CN" sz="2000" dirty="0" err="1"/>
              <a:t>Config</a:t>
            </a:r>
            <a:r>
              <a:rPr lang="en-US" altLang="zh-CN" sz="2000" dirty="0"/>
              <a:t> (</a:t>
            </a:r>
            <a:r>
              <a:rPr lang="zh-CN" altLang="zh-CN" sz="2000" dirty="0"/>
              <a:t>扫描规则配置</a:t>
            </a:r>
            <a:r>
              <a:rPr lang="en-US" altLang="zh-CN" sz="2000" dirty="0" smtClean="0"/>
              <a:t>)</a:t>
            </a:r>
            <a:endParaRPr lang="zh-CN" altLang="zh-CN" sz="2000" dirty="0"/>
          </a:p>
          <a:p>
            <a:r>
              <a:rPr lang="zh-CN" altLang="zh-CN" sz="2000" dirty="0" smtClean="0"/>
              <a:t>点击</a:t>
            </a:r>
            <a:r>
              <a:rPr lang="en-US" altLang="zh-CN" sz="2000" dirty="0" err="1"/>
              <a:t>Si_Scan_Current_Project</a:t>
            </a:r>
            <a:r>
              <a:rPr lang="en-US" altLang="zh-CN" sz="2000" dirty="0"/>
              <a:t> / </a:t>
            </a:r>
            <a:r>
              <a:rPr lang="en-US" altLang="zh-CN" sz="2000" dirty="0" err="1"/>
              <a:t>Si_Scan_Current_File</a:t>
            </a:r>
            <a:r>
              <a:rPr lang="en-US" altLang="zh-CN" sz="2000" dirty="0"/>
              <a:t> </a:t>
            </a:r>
            <a:r>
              <a:rPr lang="zh-CN" altLang="zh-CN" sz="2000" dirty="0"/>
              <a:t>启动扫描后</a:t>
            </a:r>
            <a:r>
              <a:rPr lang="en-US" altLang="zh-CN" sz="2000" dirty="0"/>
              <a:t>,</a:t>
            </a:r>
            <a:r>
              <a:rPr lang="zh-CN" altLang="zh-CN" sz="2000" dirty="0"/>
              <a:t>结果如下。</a:t>
            </a:r>
          </a:p>
          <a:p>
            <a:pPr marL="82296" indent="0">
              <a:buNone/>
            </a:pPr>
            <a:endParaRPr lang="zh-CN" altLang="en-US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916" y="4222328"/>
            <a:ext cx="734053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88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SourceInsight_scan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004" y="1268760"/>
            <a:ext cx="7498080" cy="4800600"/>
          </a:xfrm>
        </p:spPr>
        <p:txBody>
          <a:bodyPr>
            <a:normAutofit/>
          </a:bodyPr>
          <a:lstStyle/>
          <a:p>
            <a:pPr lvl="0"/>
            <a:r>
              <a:rPr lang="zh-CN" altLang="zh-CN" sz="2400" dirty="0"/>
              <a:t>扫描配置自定义配置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r>
              <a:rPr lang="zh-CN" altLang="zh-CN" sz="2000" dirty="0"/>
              <a:t>点击</a:t>
            </a:r>
            <a:r>
              <a:rPr lang="en-US" altLang="zh-CN" sz="2000" dirty="0" err="1"/>
              <a:t>Si_Scan</a:t>
            </a:r>
            <a:r>
              <a:rPr lang="en-US" altLang="zh-CN" sz="2000" dirty="0"/>
              <a:t> _</a:t>
            </a:r>
            <a:r>
              <a:rPr lang="en-US" altLang="zh-CN" sz="2000" dirty="0" err="1"/>
              <a:t>Config</a:t>
            </a:r>
            <a:r>
              <a:rPr lang="zh-CN" altLang="zh-CN" sz="2000" dirty="0"/>
              <a:t>，弹出规则自定义窗体，直接进行配置：</a:t>
            </a:r>
          </a:p>
          <a:p>
            <a:r>
              <a:rPr lang="zh-CN" altLang="zh-CN" sz="2000" dirty="0"/>
              <a:t>详细可以在</a:t>
            </a:r>
            <a:r>
              <a:rPr lang="en-US" altLang="zh-CN" sz="2000" dirty="0" err="1"/>
              <a:t>Si_Scan</a:t>
            </a:r>
            <a:r>
              <a:rPr lang="en-US" altLang="zh-CN" sz="2000" dirty="0"/>
              <a:t> _</a:t>
            </a:r>
            <a:r>
              <a:rPr lang="en-US" altLang="zh-CN" sz="2000" dirty="0" err="1"/>
              <a:t>Config</a:t>
            </a:r>
            <a:r>
              <a:rPr lang="zh-CN" altLang="zh-CN" sz="2000" dirty="0"/>
              <a:t>配置对话框中查阅，如图：</a:t>
            </a:r>
          </a:p>
          <a:p>
            <a:pPr marL="82296" indent="0">
              <a:buNone/>
            </a:pPr>
            <a:endParaRPr lang="zh-CN" altLang="en-US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36912"/>
            <a:ext cx="5760640" cy="397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866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Valgrind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004" y="1268760"/>
            <a:ext cx="7498080" cy="4800600"/>
          </a:xfrm>
        </p:spPr>
        <p:txBody>
          <a:bodyPr>
            <a:normAutofit/>
          </a:bodyPr>
          <a:lstStyle/>
          <a:p>
            <a:pPr lvl="0"/>
            <a:endParaRPr lang="en-US" altLang="zh-CN" sz="2400" dirty="0" smtClean="0"/>
          </a:p>
          <a:p>
            <a:pPr lvl="0"/>
            <a:r>
              <a:rPr lang="zh-CN" altLang="en-US" sz="2400" dirty="0" smtClean="0"/>
              <a:t>动态检测</a:t>
            </a:r>
            <a:endParaRPr lang="zh-CN" altLang="zh-CN" sz="2400" dirty="0" smtClean="0"/>
          </a:p>
          <a:p>
            <a:r>
              <a:rPr lang="en-US" altLang="zh-CN" sz="2000" dirty="0" err="1"/>
              <a:t>Valgrind</a:t>
            </a:r>
            <a:r>
              <a:rPr lang="zh-CN" altLang="en-US" sz="2000" dirty="0"/>
              <a:t>是一套</a:t>
            </a:r>
            <a:r>
              <a:rPr lang="en-US" altLang="zh-CN" sz="2000" dirty="0"/>
              <a:t>Linux</a:t>
            </a:r>
            <a:r>
              <a:rPr lang="zh-CN" altLang="en-US" sz="2000" dirty="0"/>
              <a:t>下，开放源代码（</a:t>
            </a:r>
            <a:r>
              <a:rPr lang="en-US" altLang="zh-CN" sz="2000" dirty="0"/>
              <a:t>GPL V2</a:t>
            </a:r>
            <a:r>
              <a:rPr lang="zh-CN" altLang="en-US" sz="2000" dirty="0"/>
              <a:t>）的仿真调试工具的集合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err="1" smtClean="0"/>
              <a:t>Valgrind</a:t>
            </a:r>
            <a:r>
              <a:rPr lang="zh-CN" altLang="en-US" sz="2000" dirty="0"/>
              <a:t>由内核（</a:t>
            </a:r>
            <a:r>
              <a:rPr lang="en-US" altLang="zh-CN" sz="2000" dirty="0"/>
              <a:t>core</a:t>
            </a:r>
            <a:r>
              <a:rPr lang="zh-CN" altLang="en-US" sz="2000" dirty="0"/>
              <a:t>）以及基于内核的其他调试工具组成。内核类似于一个框架（</a:t>
            </a:r>
            <a:r>
              <a:rPr lang="en-US" altLang="zh-CN" sz="2000" dirty="0"/>
              <a:t>framework</a:t>
            </a:r>
            <a:r>
              <a:rPr lang="zh-CN" altLang="en-US" sz="2000" dirty="0"/>
              <a:t>），它模拟了一个</a:t>
            </a:r>
            <a:r>
              <a:rPr lang="en-US" altLang="zh-CN" sz="2000" dirty="0"/>
              <a:t>CPU</a:t>
            </a:r>
            <a:r>
              <a:rPr lang="zh-CN" altLang="en-US" sz="2000" dirty="0"/>
              <a:t>环境，并提供服务给其他工具；而其他工具则类似于插件</a:t>
            </a:r>
            <a:r>
              <a:rPr lang="en-US" altLang="zh-CN" sz="2000" dirty="0"/>
              <a:t>(plug-in)</a:t>
            </a:r>
            <a:r>
              <a:rPr lang="zh-CN" altLang="en-US" sz="2000" dirty="0"/>
              <a:t>，利用内核提供的服务完成各种特定的内存调试任务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57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Valgrind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004" y="1268760"/>
            <a:ext cx="7498080" cy="4800600"/>
          </a:xfrm>
        </p:spPr>
        <p:txBody>
          <a:bodyPr>
            <a:normAutofit/>
          </a:bodyPr>
          <a:lstStyle/>
          <a:p>
            <a:r>
              <a:rPr lang="en-US" altLang="zh-CN" sz="2200" b="1" dirty="0" err="1" smtClean="0"/>
              <a:t>Memcheck</a:t>
            </a:r>
            <a:r>
              <a:rPr lang="en-US" altLang="zh-CN" sz="2200" b="1" dirty="0" smtClean="0"/>
              <a:t> </a:t>
            </a:r>
            <a:r>
              <a:rPr lang="zh-CN" altLang="zh-CN" sz="2200" b="1" dirty="0" smtClean="0"/>
              <a:t>工具</a:t>
            </a:r>
            <a:r>
              <a:rPr lang="en-US" altLang="zh-CN" sz="2200" b="1" dirty="0" smtClean="0"/>
              <a:t> </a:t>
            </a:r>
            <a:endParaRPr lang="zh-CN" altLang="zh-CN" sz="2200" b="1" dirty="0" smtClean="0"/>
          </a:p>
          <a:p>
            <a:pPr lvl="0"/>
            <a:r>
              <a:rPr lang="zh-CN" altLang="zh-CN" sz="1900" dirty="0" smtClean="0"/>
              <a:t>使用未初始化的内存</a:t>
            </a:r>
            <a:r>
              <a:rPr lang="en-US" altLang="zh-CN" sz="1900" dirty="0" smtClean="0"/>
              <a:t> (Use of </a:t>
            </a:r>
            <a:r>
              <a:rPr lang="en-US" altLang="zh-CN" sz="1900" dirty="0" err="1" smtClean="0"/>
              <a:t>uninitialised</a:t>
            </a:r>
            <a:r>
              <a:rPr lang="en-US" altLang="zh-CN" sz="1900" dirty="0" smtClean="0"/>
              <a:t> memory) </a:t>
            </a:r>
            <a:endParaRPr lang="zh-CN" altLang="zh-CN" sz="1900" dirty="0" smtClean="0"/>
          </a:p>
          <a:p>
            <a:pPr lvl="0"/>
            <a:r>
              <a:rPr lang="zh-CN" altLang="zh-CN" sz="1900" dirty="0" smtClean="0"/>
              <a:t>使用</a:t>
            </a:r>
            <a:r>
              <a:rPr lang="zh-CN" altLang="zh-CN" sz="1900" dirty="0"/>
              <a:t>已经释放了的内存</a:t>
            </a:r>
            <a:r>
              <a:rPr lang="en-US" altLang="zh-CN" sz="1900" dirty="0"/>
              <a:t> (Reading/writing memory after it has been </a:t>
            </a:r>
            <a:r>
              <a:rPr lang="en-US" altLang="zh-CN" sz="1900" dirty="0" err="1"/>
              <a:t>free’d</a:t>
            </a:r>
            <a:r>
              <a:rPr lang="en-US" altLang="zh-CN" sz="1900" dirty="0"/>
              <a:t>) </a:t>
            </a:r>
            <a:endParaRPr lang="zh-CN" altLang="zh-CN" sz="1900" dirty="0"/>
          </a:p>
          <a:p>
            <a:pPr lvl="0"/>
            <a:r>
              <a:rPr lang="zh-CN" altLang="zh-CN" sz="1900" dirty="0"/>
              <a:t>使用超过</a:t>
            </a:r>
            <a:r>
              <a:rPr lang="en-US" altLang="zh-CN" sz="1900" dirty="0"/>
              <a:t> </a:t>
            </a:r>
            <a:r>
              <a:rPr lang="en-US" altLang="zh-CN" sz="1900" dirty="0" err="1"/>
              <a:t>malloc</a:t>
            </a:r>
            <a:r>
              <a:rPr lang="zh-CN" altLang="zh-CN" sz="1900" dirty="0"/>
              <a:t>分配的内存空间</a:t>
            </a:r>
            <a:r>
              <a:rPr lang="en-US" altLang="zh-CN" sz="1900" dirty="0"/>
              <a:t>(Reading/writing off the end of </a:t>
            </a:r>
            <a:r>
              <a:rPr lang="en-US" altLang="zh-CN" sz="1900" dirty="0" err="1"/>
              <a:t>malloc’d</a:t>
            </a:r>
            <a:r>
              <a:rPr lang="en-US" altLang="zh-CN" sz="1900" dirty="0"/>
              <a:t> blocks) </a:t>
            </a:r>
            <a:endParaRPr lang="zh-CN" altLang="zh-CN" sz="1900" dirty="0"/>
          </a:p>
          <a:p>
            <a:pPr lvl="0"/>
            <a:r>
              <a:rPr lang="zh-CN" altLang="zh-CN" sz="1900" dirty="0"/>
              <a:t>对堆栈的非法访问</a:t>
            </a:r>
            <a:r>
              <a:rPr lang="en-US" altLang="zh-CN" sz="1900" dirty="0"/>
              <a:t> (Reading/writing inappropriate areas on the stack) </a:t>
            </a:r>
            <a:endParaRPr lang="zh-CN" altLang="zh-CN" sz="1900" dirty="0"/>
          </a:p>
          <a:p>
            <a:pPr lvl="0"/>
            <a:r>
              <a:rPr lang="zh-CN" altLang="zh-CN" sz="1900" dirty="0"/>
              <a:t>申请的空间是否有释放</a:t>
            </a:r>
            <a:r>
              <a:rPr lang="en-US" altLang="zh-CN" sz="1900" dirty="0"/>
              <a:t> (Memory leaks – where pointers to </a:t>
            </a:r>
            <a:r>
              <a:rPr lang="en-US" altLang="zh-CN" sz="1900" dirty="0" err="1"/>
              <a:t>malloc’d</a:t>
            </a:r>
            <a:r>
              <a:rPr lang="en-US" altLang="zh-CN" sz="1900" dirty="0"/>
              <a:t> blocks are lost forever) </a:t>
            </a:r>
            <a:endParaRPr lang="zh-CN" altLang="zh-CN" sz="1900" dirty="0"/>
          </a:p>
          <a:p>
            <a:pPr lvl="0"/>
            <a:r>
              <a:rPr lang="en-US" altLang="zh-CN" sz="1900" dirty="0" err="1"/>
              <a:t>malloc</a:t>
            </a:r>
            <a:r>
              <a:rPr lang="en-US" altLang="zh-CN" sz="1900" dirty="0"/>
              <a:t>/free/new/delete</a:t>
            </a:r>
            <a:r>
              <a:rPr lang="zh-CN" altLang="zh-CN" sz="1900" dirty="0"/>
              <a:t>申请和释放内存的匹配</a:t>
            </a:r>
            <a:r>
              <a:rPr lang="en-US" altLang="zh-CN" sz="1900" dirty="0"/>
              <a:t>(Mismatched use of </a:t>
            </a:r>
            <a:r>
              <a:rPr lang="en-US" altLang="zh-CN" sz="1900" dirty="0" err="1"/>
              <a:t>malloc</a:t>
            </a:r>
            <a:r>
              <a:rPr lang="en-US" altLang="zh-CN" sz="1900" dirty="0"/>
              <a:t>/new/new [] </a:t>
            </a:r>
            <a:r>
              <a:rPr lang="en-US" altLang="zh-CN" sz="1900" dirty="0" err="1"/>
              <a:t>vs</a:t>
            </a:r>
            <a:r>
              <a:rPr lang="en-US" altLang="zh-CN" sz="1900" dirty="0"/>
              <a:t> free/delete/delete []) </a:t>
            </a:r>
            <a:endParaRPr lang="zh-CN" altLang="zh-CN" sz="1900" dirty="0"/>
          </a:p>
          <a:p>
            <a:pPr lvl="0"/>
            <a:r>
              <a:rPr lang="en-US" altLang="zh-CN" sz="1900" dirty="0" err="1"/>
              <a:t>src</a:t>
            </a:r>
            <a:r>
              <a:rPr lang="zh-CN" altLang="zh-CN" sz="1900" dirty="0"/>
              <a:t>和</a:t>
            </a:r>
            <a:r>
              <a:rPr lang="en-US" altLang="zh-CN" sz="1900" dirty="0" err="1"/>
              <a:t>dst</a:t>
            </a:r>
            <a:r>
              <a:rPr lang="zh-CN" altLang="zh-CN" sz="1900" dirty="0"/>
              <a:t>的重叠</a:t>
            </a:r>
            <a:r>
              <a:rPr lang="en-US" altLang="zh-CN" sz="1900" dirty="0"/>
              <a:t>(Overlapping </a:t>
            </a:r>
            <a:r>
              <a:rPr lang="en-US" altLang="zh-CN" sz="1900" dirty="0" err="1"/>
              <a:t>src</a:t>
            </a:r>
            <a:r>
              <a:rPr lang="en-US" altLang="zh-CN" sz="1900" dirty="0"/>
              <a:t> and </a:t>
            </a:r>
            <a:r>
              <a:rPr lang="en-US" altLang="zh-CN" sz="1900" dirty="0" err="1"/>
              <a:t>dst</a:t>
            </a:r>
            <a:r>
              <a:rPr lang="en-US" altLang="zh-CN" sz="1900" dirty="0"/>
              <a:t> pointers in </a:t>
            </a:r>
            <a:r>
              <a:rPr lang="en-US" altLang="zh-CN" sz="1900" dirty="0" err="1"/>
              <a:t>memcpy</a:t>
            </a:r>
            <a:r>
              <a:rPr lang="en-US" altLang="zh-CN" sz="1900" dirty="0"/>
              <a:t>() and related functions) </a:t>
            </a:r>
            <a:endParaRPr lang="zh-CN" altLang="zh-CN" sz="1900" dirty="0"/>
          </a:p>
        </p:txBody>
      </p:sp>
    </p:spTree>
    <p:extLst>
      <p:ext uri="{BB962C8B-B14F-4D97-AF65-F5344CB8AC3E}">
        <p14:creationId xmlns:p14="http://schemas.microsoft.com/office/powerpoint/2010/main" val="42169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Valgrind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004" y="1268760"/>
            <a:ext cx="7498080" cy="4800600"/>
          </a:xfrm>
        </p:spPr>
        <p:txBody>
          <a:bodyPr>
            <a:normAutofit/>
          </a:bodyPr>
          <a:lstStyle/>
          <a:p>
            <a:r>
              <a:rPr lang="en-US" altLang="zh-CN" sz="2400" b="1" dirty="0" err="1" smtClean="0"/>
              <a:t>Callgrind</a:t>
            </a:r>
            <a:r>
              <a:rPr lang="en-US" altLang="zh-CN" sz="2400" b="1" dirty="0" smtClean="0"/>
              <a:t> </a:t>
            </a:r>
            <a:endParaRPr lang="zh-CN" altLang="zh-CN" sz="2400" dirty="0"/>
          </a:p>
          <a:p>
            <a:r>
              <a:rPr lang="en-US" altLang="zh-CN" sz="2000" dirty="0" err="1"/>
              <a:t>Callgrind</a:t>
            </a:r>
            <a:r>
              <a:rPr lang="zh-CN" altLang="zh-CN" sz="2000" dirty="0"/>
              <a:t>收集程序运行时的一些数据，函数调用关系等信息，还可以有选择地进行</a:t>
            </a:r>
            <a:r>
              <a:rPr lang="en-US" altLang="zh-CN" sz="2000" dirty="0"/>
              <a:t>cache </a:t>
            </a:r>
            <a:r>
              <a:rPr lang="zh-CN" altLang="zh-CN" sz="2000" dirty="0"/>
              <a:t>模拟。在运行结束时，它会把分析数据写入一个文件。</a:t>
            </a:r>
            <a:r>
              <a:rPr lang="en-US" altLang="zh-CN" sz="2000" dirty="0" err="1"/>
              <a:t>callgrind_annotate</a:t>
            </a:r>
            <a:r>
              <a:rPr lang="zh-CN" altLang="zh-CN" sz="2000" dirty="0"/>
              <a:t>可以把这个文件的内容转化成可读的</a:t>
            </a:r>
            <a:r>
              <a:rPr lang="zh-CN" altLang="zh-CN" sz="2000" dirty="0" smtClean="0"/>
              <a:t>形式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400" b="1" dirty="0" err="1"/>
              <a:t>Cachegrind</a:t>
            </a:r>
            <a:r>
              <a:rPr lang="en-US" altLang="zh-CN" sz="2000" b="1" dirty="0"/>
              <a:t> </a:t>
            </a:r>
            <a:endParaRPr lang="zh-CN" altLang="zh-CN" sz="2000" dirty="0"/>
          </a:p>
          <a:p>
            <a:r>
              <a:rPr lang="zh-CN" altLang="zh-CN" sz="2000" dirty="0"/>
              <a:t>它模拟</a:t>
            </a:r>
            <a:r>
              <a:rPr lang="en-US" altLang="zh-CN" sz="2000" dirty="0"/>
              <a:t> CPU</a:t>
            </a:r>
            <a:r>
              <a:rPr lang="zh-CN" altLang="zh-CN" sz="2000" dirty="0"/>
              <a:t>中的一级缓存</a:t>
            </a:r>
            <a:r>
              <a:rPr lang="en-US" altLang="zh-CN" sz="2000" dirty="0"/>
              <a:t>I1,D1</a:t>
            </a:r>
            <a:r>
              <a:rPr lang="zh-CN" altLang="zh-CN" sz="2000" dirty="0"/>
              <a:t>和</a:t>
            </a:r>
            <a:r>
              <a:rPr lang="en-US" altLang="zh-CN" sz="2000" dirty="0"/>
              <a:t>L2</a:t>
            </a:r>
            <a:r>
              <a:rPr lang="zh-CN" altLang="zh-CN" sz="2000" dirty="0"/>
              <a:t>二级缓存，能够精确地指出程序中</a:t>
            </a:r>
            <a:r>
              <a:rPr lang="en-US" altLang="zh-CN" sz="2000" dirty="0"/>
              <a:t> cache</a:t>
            </a:r>
            <a:r>
              <a:rPr lang="zh-CN" altLang="zh-CN" sz="2000" dirty="0"/>
              <a:t>的丢失和命中。如果需要，它还能够为我们提供</a:t>
            </a:r>
            <a:r>
              <a:rPr lang="en-US" altLang="zh-CN" sz="2000" dirty="0"/>
              <a:t>cache</a:t>
            </a:r>
            <a:r>
              <a:rPr lang="zh-CN" altLang="zh-CN" sz="2000" dirty="0"/>
              <a:t>丢失次数，内存引用次数，以及每行代码，每个函数，每个模块，整个程序产生的指令数。这对优化程序有很大的帮助。</a:t>
            </a:r>
            <a:r>
              <a:rPr lang="zh-CN" altLang="zh-CN" sz="20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119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Valgrind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004" y="1268760"/>
            <a:ext cx="7498080" cy="4800600"/>
          </a:xfrm>
        </p:spPr>
        <p:txBody>
          <a:bodyPr>
            <a:normAutofit/>
          </a:bodyPr>
          <a:lstStyle/>
          <a:p>
            <a:r>
              <a:rPr lang="en-US" altLang="zh-CN" sz="2400" b="1" dirty="0" err="1"/>
              <a:t>Helgrind</a:t>
            </a:r>
            <a:r>
              <a:rPr lang="en-US" altLang="zh-CN" sz="2400" b="1" dirty="0"/>
              <a:t> </a:t>
            </a:r>
            <a:endParaRPr lang="zh-CN" altLang="zh-CN" sz="2400" dirty="0"/>
          </a:p>
          <a:p>
            <a:r>
              <a:rPr lang="zh-CN" altLang="zh-CN" sz="2000" dirty="0"/>
              <a:t>它主要用来检查多线程程序中出现的竞争问题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err="1" smtClean="0"/>
              <a:t>Helgrind</a:t>
            </a:r>
            <a:r>
              <a:rPr lang="en-US" altLang="zh-CN" sz="2000" dirty="0" smtClean="0"/>
              <a:t> </a:t>
            </a:r>
            <a:r>
              <a:rPr lang="zh-CN" altLang="zh-CN" sz="2000" dirty="0"/>
              <a:t>寻找内存中被多个线程访问，而又没有一贯加锁的区域，这些区域往往是线程之间失去同步的地方，而且会导致难以发掘的错误。</a:t>
            </a:r>
            <a:r>
              <a:rPr lang="en-US" altLang="zh-CN" sz="2000" dirty="0" err="1"/>
              <a:t>Helgrind</a:t>
            </a:r>
            <a:r>
              <a:rPr lang="zh-CN" altLang="zh-CN" sz="2000" dirty="0"/>
              <a:t>实现了名为</a:t>
            </a:r>
            <a:r>
              <a:rPr lang="en-US" altLang="zh-CN" sz="2000" dirty="0"/>
              <a:t>” Eraser” </a:t>
            </a:r>
            <a:r>
              <a:rPr lang="zh-CN" altLang="zh-CN" sz="2000" dirty="0"/>
              <a:t>的竞争检测算法，并做了进一步改进，减少了报告错误的次数。 </a:t>
            </a:r>
            <a:endParaRPr lang="en-US" altLang="zh-CN" sz="1800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Massif </a:t>
            </a:r>
            <a:endParaRPr lang="zh-CN" altLang="zh-CN" sz="2400" dirty="0"/>
          </a:p>
          <a:p>
            <a:r>
              <a:rPr lang="zh-CN" altLang="zh-CN" sz="2000" dirty="0"/>
              <a:t>堆栈分析器，它能测量程序在堆栈中使用了多少内存，告诉我们堆块，堆管理块和栈的大小。</a:t>
            </a:r>
            <a:r>
              <a:rPr lang="en-US" altLang="zh-CN" sz="2000" dirty="0"/>
              <a:t>Massif</a:t>
            </a:r>
            <a:r>
              <a:rPr lang="zh-CN" altLang="zh-CN" sz="2000" dirty="0"/>
              <a:t>能帮助我们减少内存的使用，在带有虚拟内存的现代系统中，它还能够加速我们程序的运行，减少程序停留在交换区中的几率。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94376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Valgrind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004" y="1268760"/>
            <a:ext cx="7498080" cy="4800600"/>
          </a:xfrm>
        </p:spPr>
        <p:txBody>
          <a:bodyPr>
            <a:normAutofit lnSpcReduction="10000"/>
          </a:bodyPr>
          <a:lstStyle/>
          <a:p>
            <a:r>
              <a:rPr lang="en-US" altLang="zh-CN" sz="2400" b="1" dirty="0" err="1"/>
              <a:t>Valgrind</a:t>
            </a:r>
            <a:r>
              <a:rPr lang="en-US" altLang="zh-CN" sz="2400" b="1" dirty="0"/>
              <a:t> </a:t>
            </a:r>
            <a:r>
              <a:rPr lang="zh-CN" altLang="en-US" sz="2400" b="1" dirty="0" smtClean="0"/>
              <a:t>下载和安装</a:t>
            </a:r>
            <a:endParaRPr lang="zh-CN" altLang="zh-CN" sz="2400" dirty="0"/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下载安装包</a:t>
            </a:r>
          </a:p>
          <a:p>
            <a:pPr marL="82296" indent="0">
              <a:buNone/>
            </a:pP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wget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http://www.valgrind.org/downloads/valgrind-3.11.0.tar.bz2</a:t>
            </a:r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解</a:t>
            </a:r>
            <a:r>
              <a:rPr lang="zh-CN" altLang="en-US" sz="2000" dirty="0" smtClean="0"/>
              <a:t>压</a:t>
            </a:r>
            <a:endParaRPr lang="zh-CN" altLang="en-US" sz="2000" dirty="0"/>
          </a:p>
          <a:p>
            <a:pPr marL="82296" indent="0">
              <a:buNone/>
            </a:pPr>
            <a:r>
              <a:rPr lang="en-US" altLang="zh-CN" sz="2000" dirty="0" smtClean="0"/>
              <a:t>      tar </a:t>
            </a:r>
            <a:r>
              <a:rPr lang="en-US" altLang="zh-CN" sz="2000" dirty="0" err="1"/>
              <a:t>xvf</a:t>
            </a:r>
            <a:r>
              <a:rPr lang="en-US" altLang="zh-CN" sz="2000" dirty="0"/>
              <a:t> valgrind-3.11.0.tar.bz2</a:t>
            </a:r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配置和安装</a:t>
            </a:r>
          </a:p>
          <a:p>
            <a:pPr marL="82296" indent="0">
              <a:buNone/>
            </a:pPr>
            <a:r>
              <a:rPr lang="en-US" altLang="zh-CN" sz="2000" dirty="0" smtClean="0"/>
              <a:t>      cd </a:t>
            </a:r>
            <a:r>
              <a:rPr lang="en-US" altLang="zh-CN" sz="2000" dirty="0"/>
              <a:t>valgrind-3.11.0</a:t>
            </a:r>
          </a:p>
          <a:p>
            <a:pPr marL="82296" indent="0">
              <a:buNone/>
            </a:pPr>
            <a:r>
              <a:rPr lang="en-US" altLang="zh-CN" sz="2000" dirty="0" smtClean="0"/>
              <a:t>      ./</a:t>
            </a:r>
            <a:r>
              <a:rPr lang="en-US" altLang="zh-CN" sz="2000" dirty="0"/>
              <a:t>configure --prefix=/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/local/webserver/</a:t>
            </a:r>
            <a:r>
              <a:rPr lang="en-US" altLang="zh-CN" sz="2000" dirty="0" err="1"/>
              <a:t>valgrind</a:t>
            </a:r>
            <a:endParaRPr lang="en-US" altLang="zh-CN" sz="2000" dirty="0"/>
          </a:p>
          <a:p>
            <a:pPr marL="82296" indent="0">
              <a:buNone/>
            </a:pPr>
            <a:r>
              <a:rPr lang="en-US" altLang="zh-CN" sz="2000" dirty="0" smtClean="0"/>
              <a:t>      make</a:t>
            </a:r>
            <a:endParaRPr lang="en-US" altLang="zh-CN" sz="2000" dirty="0"/>
          </a:p>
          <a:p>
            <a:pPr marL="82296" indent="0">
              <a:buNone/>
            </a:pP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make install</a:t>
            </a:r>
          </a:p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查看</a:t>
            </a:r>
            <a:r>
              <a:rPr lang="zh-CN" altLang="en-US" sz="2000" dirty="0"/>
              <a:t>版本</a:t>
            </a:r>
          </a:p>
          <a:p>
            <a:pPr marL="82296" indent="0"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valgrind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--</a:t>
            </a:r>
            <a:r>
              <a:rPr lang="en-US" altLang="zh-CN" sz="2000" dirty="0" smtClean="0"/>
              <a:t>version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endParaRPr lang="zh-CN" altLang="zh-CN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410" y="5551134"/>
            <a:ext cx="6758998" cy="54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90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Cppcheck</a:t>
            </a:r>
            <a:endParaRPr lang="en-US" altLang="zh-CN" dirty="0" smtClean="0"/>
          </a:p>
          <a:p>
            <a:r>
              <a:rPr lang="en-US" altLang="zh-CN" dirty="0" err="1" smtClean="0"/>
              <a:t>Sourceinsight_scan</a:t>
            </a:r>
            <a:endParaRPr lang="en-US" altLang="zh-CN" dirty="0" smtClean="0"/>
          </a:p>
          <a:p>
            <a:r>
              <a:rPr lang="en-US" altLang="zh-CN" sz="2000" dirty="0"/>
              <a:t>(1)</a:t>
            </a:r>
            <a:r>
              <a:rPr lang="zh-CN" altLang="en-US" sz="2000" dirty="0"/>
              <a:t>、自动变量检查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 smtClean="0"/>
              <a:t>(</a:t>
            </a:r>
            <a:r>
              <a:rPr lang="en-US" altLang="zh-CN" sz="2000" dirty="0"/>
              <a:t>2)</a:t>
            </a:r>
            <a:r>
              <a:rPr lang="zh-CN" altLang="en-US" sz="2000" dirty="0"/>
              <a:t>、数组的边界检查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 smtClean="0"/>
              <a:t>(</a:t>
            </a:r>
            <a:r>
              <a:rPr lang="en-US" altLang="zh-CN" sz="2000" dirty="0"/>
              <a:t>3)</a:t>
            </a:r>
            <a:r>
              <a:rPr lang="zh-CN" altLang="en-US" sz="2000" dirty="0"/>
              <a:t>、</a:t>
            </a:r>
            <a:r>
              <a:rPr lang="en-US" altLang="zh-CN" sz="2000" dirty="0"/>
              <a:t>class</a:t>
            </a:r>
            <a:r>
              <a:rPr lang="zh-CN" altLang="en-US" sz="2000" dirty="0"/>
              <a:t>类检查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 smtClean="0"/>
              <a:t>(</a:t>
            </a:r>
            <a:r>
              <a:rPr lang="en-US" altLang="zh-CN" sz="2000" dirty="0"/>
              <a:t>4)</a:t>
            </a:r>
            <a:r>
              <a:rPr lang="zh-CN" altLang="en-US" sz="2000" dirty="0"/>
              <a:t>、过期的函数，废弃函数调用检查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 smtClean="0"/>
              <a:t>(</a:t>
            </a:r>
            <a:r>
              <a:rPr lang="en-US" altLang="zh-CN" sz="2000" dirty="0"/>
              <a:t>5)</a:t>
            </a:r>
            <a:r>
              <a:rPr lang="zh-CN" altLang="en-US" sz="2000" dirty="0"/>
              <a:t>、异常内存使用，释放检查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 smtClean="0"/>
              <a:t>(</a:t>
            </a:r>
            <a:r>
              <a:rPr lang="en-US" altLang="zh-CN" sz="2000" dirty="0"/>
              <a:t>6)</a:t>
            </a:r>
            <a:r>
              <a:rPr lang="zh-CN" altLang="en-US" sz="2000" dirty="0"/>
              <a:t>、内存泄漏检查，主要是通过内存引用指针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 smtClean="0"/>
              <a:t>(</a:t>
            </a:r>
            <a:r>
              <a:rPr lang="en-US" altLang="zh-CN" sz="2000" dirty="0"/>
              <a:t>7)</a:t>
            </a:r>
            <a:r>
              <a:rPr lang="zh-CN" altLang="en-US" sz="2000" dirty="0"/>
              <a:t>、操作系统资源释放检查，中断，文件描述符等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 smtClean="0"/>
              <a:t>(</a:t>
            </a:r>
            <a:r>
              <a:rPr lang="en-US" altLang="zh-CN" sz="2000" dirty="0"/>
              <a:t>8)</a:t>
            </a:r>
            <a:r>
              <a:rPr lang="zh-CN" altLang="en-US" sz="2000" dirty="0"/>
              <a:t>、异常</a:t>
            </a:r>
            <a:r>
              <a:rPr lang="en-US" altLang="zh-CN" sz="2000" dirty="0"/>
              <a:t>STL </a:t>
            </a:r>
            <a:r>
              <a:rPr lang="zh-CN" altLang="en-US" sz="2000" dirty="0"/>
              <a:t>函数使用检查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 smtClean="0"/>
              <a:t>(</a:t>
            </a:r>
            <a:r>
              <a:rPr lang="en-US" altLang="zh-CN" sz="2000" dirty="0"/>
              <a:t>9)</a:t>
            </a:r>
            <a:r>
              <a:rPr lang="zh-CN" altLang="en-US" sz="2000" dirty="0"/>
              <a:t>、代码格式错误，以及性能因素检查。</a:t>
            </a:r>
            <a:endParaRPr lang="zh-CN" altLang="en-US" sz="2000" dirty="0"/>
          </a:p>
        </p:txBody>
      </p:sp>
      <p:sp>
        <p:nvSpPr>
          <p:cNvPr id="4" name="右大括号 3"/>
          <p:cNvSpPr/>
          <p:nvPr/>
        </p:nvSpPr>
        <p:spPr>
          <a:xfrm>
            <a:off x="5724128" y="1628800"/>
            <a:ext cx="1152128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54127" y="1506850"/>
            <a:ext cx="2267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静态</a:t>
            </a:r>
            <a:r>
              <a:rPr lang="zh-CN" altLang="en-US" dirty="0" smtClean="0"/>
              <a:t>检测</a:t>
            </a:r>
            <a:endParaRPr lang="en-US" altLang="zh-CN" dirty="0" smtClean="0"/>
          </a:p>
          <a:p>
            <a:r>
              <a:rPr lang="en-US" altLang="zh-CN" sz="1600" dirty="0" smtClean="0"/>
              <a:t>          --</a:t>
            </a:r>
            <a:r>
              <a:rPr lang="zh-CN" altLang="en-US" sz="1600" dirty="0" smtClean="0"/>
              <a:t>只</a:t>
            </a:r>
            <a:r>
              <a:rPr lang="zh-CN" altLang="en-US" sz="1600" dirty="0"/>
              <a:t>检查编译器检查不出来的</a:t>
            </a:r>
            <a:r>
              <a:rPr lang="en-US" altLang="zh-CN" sz="1600" dirty="0"/>
              <a:t>bug</a:t>
            </a:r>
            <a:r>
              <a:rPr lang="zh-CN" altLang="en-US" sz="1600" dirty="0"/>
              <a:t>，不检查语法错误。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99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Valgrind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004" y="1268760"/>
            <a:ext cx="7498080" cy="4800600"/>
          </a:xfrm>
        </p:spPr>
        <p:txBody>
          <a:bodyPr>
            <a:normAutofit/>
          </a:bodyPr>
          <a:lstStyle/>
          <a:p>
            <a:r>
              <a:rPr lang="en-US" altLang="zh-CN" sz="2400" b="1" dirty="0" err="1"/>
              <a:t>Valgrind</a:t>
            </a:r>
            <a:r>
              <a:rPr lang="en-US" altLang="zh-CN" sz="2400" b="1" dirty="0"/>
              <a:t> </a:t>
            </a:r>
            <a:r>
              <a:rPr lang="zh-CN" altLang="en-US" sz="2400" b="1" dirty="0" smtClean="0"/>
              <a:t>使用</a:t>
            </a:r>
            <a:endParaRPr lang="en-US" altLang="zh-CN" sz="2400" b="1" dirty="0" smtClean="0"/>
          </a:p>
          <a:p>
            <a:pPr marL="82296" indent="0">
              <a:buNone/>
            </a:pPr>
            <a:r>
              <a:rPr lang="en-US" altLang="zh-CN" sz="2000" dirty="0" smtClean="0"/>
              <a:t>   </a:t>
            </a:r>
            <a:r>
              <a:rPr lang="en-US" altLang="zh-CN" sz="1800" dirty="0" err="1" smtClean="0"/>
              <a:t>valgrind</a:t>
            </a:r>
            <a:r>
              <a:rPr lang="en-US" altLang="zh-CN" sz="1800" dirty="0" smtClean="0"/>
              <a:t> [</a:t>
            </a:r>
            <a:r>
              <a:rPr lang="en-US" altLang="zh-CN" sz="1800" dirty="0" err="1" smtClean="0"/>
              <a:t>valgrind</a:t>
            </a:r>
            <a:r>
              <a:rPr lang="en-US" altLang="zh-CN" sz="1800" dirty="0" smtClean="0"/>
              <a:t>-options]  -</a:t>
            </a:r>
            <a:r>
              <a:rPr lang="en-US" altLang="zh-CN" sz="1800" dirty="0" err="1" smtClean="0"/>
              <a:t>para</a:t>
            </a:r>
            <a:r>
              <a:rPr lang="en-US" altLang="zh-CN" sz="1800" dirty="0" smtClean="0"/>
              <a:t>  [option1]  [option2]  …   ./object</a:t>
            </a:r>
          </a:p>
          <a:p>
            <a:pPr marL="82296" indent="0">
              <a:buNone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 err="1" smtClean="0"/>
              <a:t>valgrind</a:t>
            </a:r>
            <a:r>
              <a:rPr lang="en-US" altLang="zh-CN" sz="2000" dirty="0" smtClean="0"/>
              <a:t>-options :     </a:t>
            </a:r>
            <a:r>
              <a:rPr lang="zh-CN" altLang="en-US" sz="2000" dirty="0" smtClean="0"/>
              <a:t>格式 </a:t>
            </a:r>
            <a:r>
              <a:rPr lang="en-US" altLang="zh-CN" sz="2000" dirty="0" smtClean="0"/>
              <a:t>--tool=&lt;name&gt;,</a:t>
            </a:r>
            <a:r>
              <a:rPr lang="zh-CN" altLang="en-US" sz="2000" dirty="0" smtClean="0"/>
              <a:t>使用名为</a:t>
            </a:r>
            <a:r>
              <a:rPr lang="en-US" altLang="zh-CN" sz="2000" dirty="0" smtClean="0"/>
              <a:t>&lt;name&gt;</a:t>
            </a:r>
            <a:r>
              <a:rPr lang="zh-CN" altLang="en-US" sz="2000" dirty="0" smtClean="0"/>
              <a:t>的工具，默认使用</a:t>
            </a:r>
            <a:r>
              <a:rPr lang="en-US" altLang="zh-CN" sz="2000" dirty="0" err="1" smtClean="0"/>
              <a:t>memcheck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 err="1" smtClean="0"/>
              <a:t>para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工具对应的设置选项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your-</a:t>
            </a:r>
            <a:r>
              <a:rPr lang="en-US" altLang="zh-CN" sz="2000" dirty="0" err="1" smtClean="0"/>
              <a:t>prog</a:t>
            </a:r>
            <a:r>
              <a:rPr lang="en-US" altLang="zh-CN" sz="2000" dirty="0" smtClean="0"/>
              <a:t> options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用户选项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./object:      </a:t>
            </a:r>
            <a:r>
              <a:rPr lang="zh-CN" altLang="en-US" sz="2000" dirty="0" smtClean="0"/>
              <a:t>运行可执行文件</a:t>
            </a:r>
            <a:endParaRPr lang="en-US" altLang="zh-CN" sz="2000" dirty="0" smtClean="0"/>
          </a:p>
          <a:p>
            <a:pPr marL="82296" indent="0">
              <a:buNone/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713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260648"/>
            <a:ext cx="7498080" cy="6336704"/>
          </a:xfrm>
        </p:spPr>
        <p:txBody>
          <a:bodyPr>
            <a:noAutofit/>
          </a:bodyPr>
          <a:lstStyle/>
          <a:p>
            <a:r>
              <a:rPr lang="en-US" altLang="zh-CN" sz="2000" b="1" dirty="0" err="1"/>
              <a:t>Valgrind</a:t>
            </a:r>
            <a:r>
              <a:rPr lang="en-US" altLang="zh-CN" sz="2000" b="1" dirty="0"/>
              <a:t> </a:t>
            </a:r>
            <a:r>
              <a:rPr lang="zh-CN" altLang="en-US" sz="2000" b="1" dirty="0" smtClean="0"/>
              <a:t>常用选项</a:t>
            </a:r>
            <a:endParaRPr lang="en-US" altLang="zh-CN" sz="2000" b="1" dirty="0" smtClean="0"/>
          </a:p>
          <a:p>
            <a:r>
              <a:rPr lang="en-US" altLang="zh-CN" sz="1400" dirty="0" smtClean="0"/>
              <a:t>–tool=[default: </a:t>
            </a:r>
            <a:r>
              <a:rPr lang="en-US" altLang="zh-CN" sz="1400" dirty="0" err="1" smtClean="0"/>
              <a:t>memcheck</a:t>
            </a:r>
            <a:r>
              <a:rPr lang="en-US" altLang="zh-CN" sz="1400" dirty="0" smtClean="0"/>
              <a:t>]</a:t>
            </a:r>
            <a:br>
              <a:rPr lang="en-US" altLang="zh-CN" sz="1400" dirty="0" smtClean="0"/>
            </a:br>
            <a:r>
              <a:rPr lang="en-US" altLang="zh-CN" sz="1400" dirty="0" smtClean="0"/>
              <a:t>–tool=</a:t>
            </a:r>
            <a:r>
              <a:rPr lang="en-US" altLang="zh-CN" sz="1400" dirty="0" err="1" smtClean="0"/>
              <a:t>memcheck</a:t>
            </a:r>
            <a:r>
              <a:rPr lang="zh-CN" altLang="en-US" sz="1400" dirty="0" smtClean="0"/>
              <a:t>：要求用 </a:t>
            </a:r>
            <a:r>
              <a:rPr lang="en-US" altLang="zh-CN" sz="1400" dirty="0" err="1" smtClean="0"/>
              <a:t>memcheck</a:t>
            </a:r>
            <a:r>
              <a:rPr lang="zh-CN" altLang="en-US" sz="1400" dirty="0" smtClean="0"/>
              <a:t>这个工具对程序进行分析</a:t>
            </a:r>
          </a:p>
          <a:p>
            <a:r>
              <a:rPr lang="en-US" altLang="zh-CN" sz="1400" dirty="0" smtClean="0"/>
              <a:t>–</a:t>
            </a:r>
            <a:r>
              <a:rPr lang="en-US" altLang="zh-CN" sz="1400" dirty="0"/>
              <a:t>log-file=filename</a:t>
            </a:r>
            <a:br>
              <a:rPr lang="en-US" altLang="zh-CN" sz="1400" dirty="0"/>
            </a:br>
            <a:r>
              <a:rPr lang="zh-CN" altLang="en-US" sz="1400" dirty="0"/>
              <a:t>将输出的信息写入到</a:t>
            </a:r>
            <a:r>
              <a:rPr lang="en-US" altLang="zh-CN" sz="1400" dirty="0" err="1"/>
              <a:t>filename.PID</a:t>
            </a:r>
            <a:r>
              <a:rPr lang="en-US" altLang="zh-CN" sz="1400" dirty="0"/>
              <a:t> </a:t>
            </a:r>
            <a:r>
              <a:rPr lang="zh-CN" altLang="en-US" sz="1400" dirty="0"/>
              <a:t>的文件里，</a:t>
            </a:r>
            <a:r>
              <a:rPr lang="en-US" altLang="zh-CN" sz="1400" dirty="0"/>
              <a:t>PID</a:t>
            </a:r>
            <a:r>
              <a:rPr lang="zh-CN" altLang="en-US" sz="1400" dirty="0"/>
              <a:t>是运行程序的进行</a:t>
            </a:r>
            <a:r>
              <a:rPr lang="en-US" altLang="zh-CN" sz="1400" dirty="0"/>
              <a:t>ID</a:t>
            </a:r>
          </a:p>
          <a:p>
            <a:r>
              <a:rPr lang="en-US" altLang="zh-CN" sz="1400" dirty="0"/>
              <a:t>–log-file-exactly=filename</a:t>
            </a:r>
            <a:br>
              <a:rPr lang="en-US" altLang="zh-CN" sz="1400" dirty="0"/>
            </a:br>
            <a:r>
              <a:rPr lang="zh-CN" altLang="en-US" sz="1400" dirty="0"/>
              <a:t>指定就输出到 </a:t>
            </a:r>
            <a:r>
              <a:rPr lang="en-US" altLang="zh-CN" sz="1400" dirty="0"/>
              <a:t>filename</a:t>
            </a:r>
            <a:r>
              <a:rPr lang="zh-CN" altLang="en-US" sz="1400" dirty="0"/>
              <a:t>文件</a:t>
            </a:r>
          </a:p>
          <a:p>
            <a:r>
              <a:rPr lang="en-US" altLang="zh-CN" sz="1400" dirty="0"/>
              <a:t>–log-socket=IP:PORT</a:t>
            </a:r>
            <a:br>
              <a:rPr lang="en-US" altLang="zh-CN" sz="1400" dirty="0"/>
            </a:br>
            <a:r>
              <a:rPr lang="zh-CN" altLang="en-US" sz="1400" dirty="0"/>
              <a:t>把输出信息发送到网络中指定的</a:t>
            </a:r>
            <a:r>
              <a:rPr lang="en-US" altLang="zh-CN" sz="1400" dirty="0"/>
              <a:t>IP:PORT </a:t>
            </a:r>
            <a:r>
              <a:rPr lang="zh-CN" altLang="en-US" sz="1400" dirty="0"/>
              <a:t>去</a:t>
            </a:r>
          </a:p>
          <a:p>
            <a:r>
              <a:rPr lang="en-US" altLang="zh-CN" sz="1400" dirty="0"/>
              <a:t>–leak-</a:t>
            </a:r>
            <a:r>
              <a:rPr lang="en-US" altLang="zh-CN" sz="1400" dirty="0" err="1"/>
              <a:t>ckeck</a:t>
            </a:r>
            <a:r>
              <a:rPr lang="en-US" altLang="zh-CN" sz="1400" dirty="0"/>
              <a:t>=yes</a:t>
            </a:r>
            <a:br>
              <a:rPr lang="en-US" altLang="zh-CN" sz="1400" dirty="0"/>
            </a:br>
            <a:r>
              <a:rPr lang="zh-CN" altLang="en-US" sz="1400" dirty="0"/>
              <a:t>要求对</a:t>
            </a:r>
            <a:r>
              <a:rPr lang="en-US" altLang="zh-CN" sz="1400" dirty="0"/>
              <a:t>leak</a:t>
            </a:r>
            <a:r>
              <a:rPr lang="zh-CN" altLang="en-US" sz="1400" dirty="0"/>
              <a:t>给出详细信息</a:t>
            </a:r>
          </a:p>
          <a:p>
            <a:r>
              <a:rPr lang="en-US" altLang="zh-CN" sz="1400" dirty="0"/>
              <a:t>–leak-check=full</a:t>
            </a:r>
            <a:br>
              <a:rPr lang="en-US" altLang="zh-CN" sz="1400" dirty="0"/>
            </a:br>
            <a:r>
              <a:rPr lang="zh-CN" altLang="en-US" sz="1400" dirty="0"/>
              <a:t>完全检查内存泄漏</a:t>
            </a:r>
          </a:p>
          <a:p>
            <a:r>
              <a:rPr lang="en-US" altLang="zh-CN" sz="1400" dirty="0"/>
              <a:t>–xml=[default: no]</a:t>
            </a:r>
            <a:br>
              <a:rPr lang="en-US" altLang="zh-CN" sz="1400" dirty="0"/>
            </a:br>
            <a:r>
              <a:rPr lang="zh-CN" altLang="en-US" sz="1400" dirty="0"/>
              <a:t>将信息以</a:t>
            </a:r>
            <a:r>
              <a:rPr lang="en-US" altLang="zh-CN" sz="1400" dirty="0"/>
              <a:t>xml</a:t>
            </a:r>
            <a:r>
              <a:rPr lang="zh-CN" altLang="en-US" sz="1400" dirty="0"/>
              <a:t>格式输出，只有 </a:t>
            </a:r>
            <a:r>
              <a:rPr lang="en-US" altLang="zh-CN" sz="1400" dirty="0" err="1"/>
              <a:t>memcheck</a:t>
            </a:r>
            <a:r>
              <a:rPr lang="zh-CN" altLang="en-US" sz="1400" dirty="0"/>
              <a:t>可用</a:t>
            </a:r>
          </a:p>
          <a:p>
            <a:r>
              <a:rPr lang="en-US" altLang="zh-CN" sz="1400" dirty="0"/>
              <a:t>–gen-suppressions=[default: no]</a:t>
            </a:r>
            <a:br>
              <a:rPr lang="en-US" altLang="zh-CN" sz="1400" dirty="0"/>
            </a:br>
            <a:r>
              <a:rPr lang="zh-CN" altLang="en-US" sz="1400" dirty="0"/>
              <a:t>如果为</a:t>
            </a:r>
            <a:r>
              <a:rPr lang="en-US" altLang="zh-CN" sz="1400" dirty="0"/>
              <a:t>yes</a:t>
            </a:r>
            <a:r>
              <a:rPr lang="zh-CN" altLang="en-US" sz="1400" dirty="0"/>
              <a:t>， </a:t>
            </a:r>
            <a:r>
              <a:rPr lang="en-US" altLang="zh-CN" sz="1400" dirty="0" err="1"/>
              <a:t>valgrind</a:t>
            </a:r>
            <a:r>
              <a:rPr lang="zh-CN" altLang="en-US" sz="1400" dirty="0"/>
              <a:t>会在每发现一个错误便停下让用户做选择是继续还是退出</a:t>
            </a:r>
          </a:p>
          <a:p>
            <a:r>
              <a:rPr lang="en-US" altLang="zh-CN" sz="1400" dirty="0"/>
              <a:t>–leak-check=[default: summary]</a:t>
            </a:r>
            <a:br>
              <a:rPr lang="en-US" altLang="zh-CN" sz="1400" dirty="0"/>
            </a:br>
            <a:r>
              <a:rPr lang="en-US" altLang="zh-CN" sz="1400" dirty="0"/>
              <a:t>Leak</a:t>
            </a:r>
            <a:r>
              <a:rPr lang="zh-CN" altLang="en-US" sz="1400" dirty="0"/>
              <a:t>是指，存在一块没有被引用的内存空间，或没有被释放的内存空间，如 </a:t>
            </a:r>
            <a:r>
              <a:rPr lang="en-US" altLang="zh-CN" sz="1400" dirty="0"/>
              <a:t>summary</a:t>
            </a:r>
            <a:r>
              <a:rPr lang="zh-CN" altLang="en-US" sz="1400" dirty="0"/>
              <a:t>，只反馈一些总结信息，告诉你有多少个</a:t>
            </a:r>
            <a:r>
              <a:rPr lang="en-US" altLang="zh-CN" sz="1400" dirty="0" err="1"/>
              <a:t>malloc</a:t>
            </a:r>
            <a:r>
              <a:rPr lang="en-US" altLang="zh-CN" sz="1400" dirty="0"/>
              <a:t> </a:t>
            </a:r>
            <a:r>
              <a:rPr lang="zh-CN" altLang="en-US" sz="1400" dirty="0"/>
              <a:t>，多少个</a:t>
            </a:r>
            <a:r>
              <a:rPr lang="en-US" altLang="zh-CN" sz="1400" dirty="0"/>
              <a:t>free </a:t>
            </a:r>
            <a:r>
              <a:rPr lang="zh-CN" altLang="en-US" sz="1400" dirty="0"/>
              <a:t>等；如果是</a:t>
            </a:r>
            <a:r>
              <a:rPr lang="en-US" altLang="zh-CN" sz="1400" dirty="0"/>
              <a:t>full </a:t>
            </a:r>
            <a:r>
              <a:rPr lang="zh-CN" altLang="en-US" sz="1400" dirty="0"/>
              <a:t>将输出所有的</a:t>
            </a:r>
            <a:r>
              <a:rPr lang="en-US" altLang="zh-CN" sz="1400" dirty="0"/>
              <a:t>leaks</a:t>
            </a:r>
            <a:r>
              <a:rPr lang="zh-CN" altLang="en-US" sz="1400" dirty="0"/>
              <a:t>，也就是定位到某一个</a:t>
            </a:r>
            <a:r>
              <a:rPr lang="en-US" altLang="zh-CN" sz="1400" dirty="0" err="1"/>
              <a:t>malloc</a:t>
            </a:r>
            <a:r>
              <a:rPr lang="en-US" altLang="zh-CN" sz="1400" dirty="0"/>
              <a:t>/free </a:t>
            </a:r>
            <a:r>
              <a:rPr lang="zh-CN" altLang="en-US" sz="1400" dirty="0"/>
              <a:t>。</a:t>
            </a:r>
          </a:p>
          <a:p>
            <a:r>
              <a:rPr lang="en-US" altLang="zh-CN" sz="1400" dirty="0"/>
              <a:t>–show-reachable=[default: no]</a:t>
            </a:r>
            <a:br>
              <a:rPr lang="en-US" altLang="zh-CN" sz="1400" dirty="0"/>
            </a:br>
            <a:r>
              <a:rPr lang="zh-CN" altLang="en-US" sz="1400" dirty="0"/>
              <a:t>如果为 </a:t>
            </a:r>
            <a:r>
              <a:rPr lang="en-US" altLang="zh-CN" sz="1400" dirty="0"/>
              <a:t>no</a:t>
            </a:r>
            <a:r>
              <a:rPr lang="zh-CN" altLang="en-US" sz="1400" dirty="0"/>
              <a:t>，只输出没有引用的内存</a:t>
            </a:r>
            <a:r>
              <a:rPr lang="en-US" altLang="zh-CN" sz="1400" dirty="0"/>
              <a:t>leaks</a:t>
            </a:r>
            <a:r>
              <a:rPr lang="zh-CN" altLang="en-US" sz="1400" dirty="0"/>
              <a:t>，或指向 </a:t>
            </a:r>
            <a:r>
              <a:rPr lang="en-US" altLang="zh-CN" sz="1400" dirty="0" err="1"/>
              <a:t>malloc</a:t>
            </a:r>
            <a:r>
              <a:rPr lang="zh-CN" altLang="en-US" sz="1400" dirty="0"/>
              <a:t>返回的内存块中部某处的</a:t>
            </a:r>
            <a:r>
              <a:rPr lang="en-US" altLang="zh-CN" sz="1400" dirty="0"/>
              <a:t>leaks</a:t>
            </a:r>
          </a:p>
          <a:p>
            <a:r>
              <a:rPr lang="en-US" altLang="zh-CN" sz="1400" dirty="0"/>
              <a:t>–</a:t>
            </a:r>
            <a:r>
              <a:rPr lang="en-US" altLang="zh-CN" sz="1400" dirty="0" err="1"/>
              <a:t>undef</a:t>
            </a:r>
            <a:r>
              <a:rPr lang="en-US" altLang="zh-CN" sz="1400" dirty="0"/>
              <a:t>-value-errors=[default: yes]</a:t>
            </a:r>
            <a:br>
              <a:rPr lang="en-US" altLang="zh-CN" sz="1400" dirty="0"/>
            </a:br>
            <a:r>
              <a:rPr lang="zh-CN" altLang="en-US" sz="1400" dirty="0"/>
              <a:t>如果为 </a:t>
            </a:r>
            <a:r>
              <a:rPr lang="en-US" altLang="zh-CN" sz="1400" dirty="0"/>
              <a:t>yes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memcheck</a:t>
            </a:r>
            <a:r>
              <a:rPr lang="zh-CN" altLang="en-US" sz="1400" dirty="0"/>
              <a:t>将对无定义值错进行检查</a:t>
            </a:r>
          </a:p>
          <a:p>
            <a:pPr marL="82296" indent="0">
              <a:buNone/>
            </a:pP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5401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Valgrind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004" y="1268760"/>
            <a:ext cx="7498080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zh-CN" sz="2000" dirty="0" smtClean="0"/>
          </a:p>
          <a:p>
            <a:pPr marL="82296" indent="0">
              <a:buNone/>
            </a:pPr>
            <a:endParaRPr lang="en-US" altLang="zh-CN" sz="2000" dirty="0"/>
          </a:p>
          <a:p>
            <a:pPr marL="82296" indent="0">
              <a:buNone/>
            </a:pPr>
            <a:endParaRPr lang="en-US" altLang="zh-CN" sz="2000" dirty="0" smtClean="0"/>
          </a:p>
          <a:p>
            <a:pPr marL="82296" indent="0">
              <a:buNone/>
            </a:pPr>
            <a:endParaRPr lang="en-US" altLang="zh-CN" sz="2000" dirty="0"/>
          </a:p>
          <a:p>
            <a:pPr marL="82296" indent="0">
              <a:buNone/>
            </a:pPr>
            <a:endParaRPr lang="en-US" altLang="zh-CN" sz="2000" dirty="0" smtClean="0"/>
          </a:p>
          <a:p>
            <a:pPr marL="82296" indent="0">
              <a:buNone/>
            </a:pPr>
            <a:endParaRPr lang="en-US" altLang="zh-CN" sz="2000" dirty="0"/>
          </a:p>
          <a:p>
            <a:pPr marL="82296" indent="0">
              <a:buNone/>
            </a:pPr>
            <a:endParaRPr lang="en-US" altLang="zh-CN" sz="2000" dirty="0" smtClean="0"/>
          </a:p>
          <a:p>
            <a:pPr marL="82296" indent="0">
              <a:buNone/>
            </a:pPr>
            <a:endParaRPr lang="en-US" altLang="zh-CN" sz="2000" dirty="0" smtClean="0"/>
          </a:p>
          <a:p>
            <a:pPr marL="82296" indent="0">
              <a:buNone/>
            </a:pPr>
            <a:r>
              <a:rPr lang="en-US" altLang="zh-CN" sz="2000" dirty="0" err="1" smtClean="0"/>
              <a:t>gcc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-g </a:t>
            </a:r>
            <a:r>
              <a:rPr lang="en-US" altLang="zh-CN" sz="2000" dirty="0"/>
              <a:t>-o test </a:t>
            </a:r>
            <a:r>
              <a:rPr lang="en-US" altLang="zh-CN" sz="2000" dirty="0" err="1" smtClean="0"/>
              <a:t>test.c</a:t>
            </a:r>
            <a:endParaRPr lang="en-US" altLang="zh-CN" sz="2000" dirty="0" smtClean="0"/>
          </a:p>
          <a:p>
            <a:pPr marL="82296" indent="0">
              <a:buNone/>
            </a:pPr>
            <a:r>
              <a:rPr lang="zh-CN" altLang="en-US" sz="2000" dirty="0"/>
              <a:t>使用选项</a:t>
            </a:r>
            <a:r>
              <a:rPr lang="en-US" altLang="zh-CN" sz="2000" dirty="0"/>
              <a:t>-g</a:t>
            </a:r>
            <a:r>
              <a:rPr lang="zh-CN" altLang="en-US" sz="2000" dirty="0"/>
              <a:t>编译程序，</a:t>
            </a:r>
            <a:r>
              <a:rPr lang="en-US" altLang="zh-CN" sz="2000" dirty="0"/>
              <a:t>-g</a:t>
            </a:r>
            <a:r>
              <a:rPr lang="zh-CN" altLang="en-US" sz="2000" dirty="0"/>
              <a:t>参数可以包含进调试信息，这样</a:t>
            </a:r>
            <a:r>
              <a:rPr lang="en-US" altLang="zh-CN" sz="2000" dirty="0" err="1"/>
              <a:t>memcheck</a:t>
            </a:r>
            <a:r>
              <a:rPr lang="zh-CN" altLang="en-US" sz="2000" dirty="0"/>
              <a:t>的</a:t>
            </a:r>
            <a:r>
              <a:rPr lang="en-US" altLang="zh-CN" sz="2000" dirty="0"/>
              <a:t>error message</a:t>
            </a:r>
            <a:r>
              <a:rPr lang="zh-CN" altLang="en-US" sz="2000" dirty="0"/>
              <a:t>中就可以包含进行号。</a:t>
            </a:r>
            <a:endParaRPr lang="en-US" altLang="zh-CN" sz="2000" dirty="0" smtClean="0"/>
          </a:p>
          <a:p>
            <a:pPr marL="82296" indent="0">
              <a:buNone/>
            </a:pPr>
            <a:endParaRPr lang="zh-CN" altLang="zh-CN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59"/>
            <a:ext cx="6552728" cy="30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7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Valgrind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004" y="1268760"/>
            <a:ext cx="7498080" cy="480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/>
              <a:t>内存检查：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1800" dirty="0"/>
              <a:t>#</a:t>
            </a:r>
            <a:r>
              <a:rPr lang="en-US" altLang="zh-CN" sz="1800" dirty="0" err="1"/>
              <a:t>valgrind</a:t>
            </a:r>
            <a:r>
              <a:rPr lang="en-US" altLang="zh-CN" sz="1800" dirty="0"/>
              <a:t> --tool=</a:t>
            </a:r>
            <a:r>
              <a:rPr lang="en-US" altLang="zh-CN" sz="1800" dirty="0" err="1"/>
              <a:t>memcheck</a:t>
            </a:r>
            <a:r>
              <a:rPr lang="en-US" altLang="zh-CN" sz="1800" dirty="0"/>
              <a:t> --leak-check=yes --show-reachable=yes ./</a:t>
            </a:r>
            <a:r>
              <a:rPr lang="en-US" altLang="zh-CN" sz="1800" dirty="0" smtClean="0"/>
              <a:t>test1</a:t>
            </a:r>
          </a:p>
          <a:p>
            <a:pPr marL="82296" indent="0">
              <a:buNone/>
            </a:pPr>
            <a:endParaRPr lang="en-US" altLang="zh-CN" sz="2000" dirty="0"/>
          </a:p>
          <a:p>
            <a:pPr marL="82296" indent="0">
              <a:buNone/>
            </a:pPr>
            <a:endParaRPr lang="en-US" altLang="zh-CN" sz="2000" dirty="0" smtClean="0"/>
          </a:p>
          <a:p>
            <a:pPr marL="82296" indent="0">
              <a:buNone/>
            </a:pPr>
            <a:endParaRPr lang="en-US" altLang="zh-CN" sz="2000" dirty="0"/>
          </a:p>
          <a:p>
            <a:pPr marL="82296" indent="0">
              <a:buNone/>
            </a:pPr>
            <a:endParaRPr lang="en-US" altLang="zh-CN" sz="2000" dirty="0" smtClean="0"/>
          </a:p>
          <a:p>
            <a:pPr marL="82296" indent="0">
              <a:buNone/>
            </a:pPr>
            <a:endParaRPr lang="en-US" altLang="zh-CN" sz="2000" dirty="0"/>
          </a:p>
          <a:p>
            <a:pPr marL="82296" indent="0">
              <a:buNone/>
            </a:pPr>
            <a:endParaRPr lang="en-US" altLang="zh-CN" sz="2000" dirty="0" smtClean="0"/>
          </a:p>
          <a:p>
            <a:pPr marL="82296" indent="0">
              <a:buNone/>
            </a:pPr>
            <a:endParaRPr lang="zh-CN" altLang="zh-CN" sz="2000" dirty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060848"/>
            <a:ext cx="7580708" cy="4556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0"/>
            <a:ext cx="6552728" cy="281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13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FlexeLint</a:t>
            </a:r>
            <a:endPara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dirty="0" smtClean="0"/>
              <a:t>支持</a:t>
            </a:r>
            <a:r>
              <a:rPr lang="en-US" altLang="zh-CN" sz="2000" dirty="0" err="1" smtClean="0"/>
              <a:t>windows,linux</a:t>
            </a:r>
            <a:r>
              <a:rPr lang="en-US" altLang="zh-CN" sz="2000" dirty="0" smtClean="0"/>
              <a:t> </a:t>
            </a:r>
          </a:p>
          <a:p>
            <a:r>
              <a:rPr lang="en-US" altLang="zh-CN" sz="2000" dirty="0" smtClean="0"/>
              <a:t>http://www.gimpel.com/html/flex.htm</a:t>
            </a:r>
          </a:p>
          <a:p>
            <a:r>
              <a:rPr lang="en-US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pclint</a:t>
            </a:r>
            <a:endPara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dirty="0" smtClean="0"/>
              <a:t>只支持 </a:t>
            </a:r>
            <a:r>
              <a:rPr lang="en-US" altLang="zh-CN" sz="2000" dirty="0" smtClean="0"/>
              <a:t>windows</a:t>
            </a:r>
          </a:p>
          <a:p>
            <a:r>
              <a:rPr lang="en-US" altLang="zh-CN" sz="2000" dirty="0" smtClean="0"/>
              <a:t>http://www.gimpel.com/html/pcl.htm</a:t>
            </a:r>
          </a:p>
          <a:p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splint</a:t>
            </a:r>
          </a:p>
          <a:p>
            <a:r>
              <a:rPr lang="zh-CN" altLang="en-US" sz="2000" dirty="0" smtClean="0"/>
              <a:t>只支持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代码的文件</a:t>
            </a:r>
          </a:p>
          <a:p>
            <a:r>
              <a:rPr lang="en-US" altLang="zh-CN" sz="2000" dirty="0" smtClean="0"/>
              <a:t>http://www.splint.org/</a:t>
            </a:r>
          </a:p>
          <a:p>
            <a:r>
              <a:rPr lang="zh-CN" altLang="en-US" dirty="0"/>
              <a:t>链接</a:t>
            </a:r>
            <a:r>
              <a:rPr lang="en-US" altLang="zh-CN" dirty="0"/>
              <a:t>: http://pan.baidu.com/s/1sk50BHb </a:t>
            </a:r>
          </a:p>
          <a:p>
            <a:r>
              <a:rPr lang="zh-CN" altLang="en-US" dirty="0"/>
              <a:t>密码</a:t>
            </a:r>
            <a:r>
              <a:rPr lang="en-US" altLang="zh-CN" dirty="0"/>
              <a:t>: 8syt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73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cppcheck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官网：</a:t>
            </a:r>
            <a:r>
              <a:rPr lang="en-US" altLang="zh-CN" dirty="0">
                <a:hlinkClick r:id="rId2"/>
              </a:rPr>
              <a:t>http://cppcheck.sourceforge.net/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77" y="2024844"/>
            <a:ext cx="7587021" cy="4572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椭圆 5"/>
          <p:cNvSpPr/>
          <p:nvPr/>
        </p:nvSpPr>
        <p:spPr>
          <a:xfrm>
            <a:off x="3888102" y="2312876"/>
            <a:ext cx="1728192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线形标注 2 6"/>
          <p:cNvSpPr/>
          <p:nvPr/>
        </p:nvSpPr>
        <p:spPr>
          <a:xfrm>
            <a:off x="6156176" y="2900689"/>
            <a:ext cx="2304256" cy="504056"/>
          </a:xfrm>
          <a:prstGeom prst="borderCallout2">
            <a:avLst>
              <a:gd name="adj1" fmla="val 50105"/>
              <a:gd name="adj2" fmla="val -984"/>
              <a:gd name="adj3" fmla="val 47865"/>
              <a:gd name="adj4" fmla="val -17647"/>
              <a:gd name="adj5" fmla="val -44273"/>
              <a:gd name="adj6" fmla="val -50586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检测选项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线形标注 2 8"/>
          <p:cNvSpPr/>
          <p:nvPr/>
        </p:nvSpPr>
        <p:spPr>
          <a:xfrm>
            <a:off x="6769986" y="4221088"/>
            <a:ext cx="2304256" cy="504056"/>
          </a:xfrm>
          <a:prstGeom prst="borderCallout2">
            <a:avLst>
              <a:gd name="adj1" fmla="val 59063"/>
              <a:gd name="adj2" fmla="val -984"/>
              <a:gd name="adj3" fmla="val 54584"/>
              <a:gd name="adj4" fmla="val -18627"/>
              <a:gd name="adj5" fmla="val -28595"/>
              <a:gd name="adj6" fmla="val -83411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结果</a:t>
            </a:r>
            <a:r>
              <a:rPr lang="zh-CN" altLang="en-US" sz="2000" dirty="0">
                <a:solidFill>
                  <a:schemeClr val="tx1"/>
                </a:solidFill>
              </a:rPr>
              <a:t>显示区域</a:t>
            </a:r>
          </a:p>
        </p:txBody>
      </p:sp>
      <p:sp>
        <p:nvSpPr>
          <p:cNvPr id="12" name="椭圆 11"/>
          <p:cNvSpPr/>
          <p:nvPr/>
        </p:nvSpPr>
        <p:spPr>
          <a:xfrm>
            <a:off x="1205433" y="2369686"/>
            <a:ext cx="496003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线形标注 2 12"/>
          <p:cNvSpPr/>
          <p:nvPr/>
        </p:nvSpPr>
        <p:spPr>
          <a:xfrm>
            <a:off x="2195736" y="3140968"/>
            <a:ext cx="2304256" cy="504056"/>
          </a:xfrm>
          <a:prstGeom prst="borderCallout2">
            <a:avLst>
              <a:gd name="adj1" fmla="val 50105"/>
              <a:gd name="adj2" fmla="val -984"/>
              <a:gd name="adj3" fmla="val 50105"/>
              <a:gd name="adj4" fmla="val -17157"/>
              <a:gd name="adj5" fmla="val -73388"/>
              <a:gd name="adj6" fmla="val -3148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添加检测文件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46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cppcheck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3" y="1403613"/>
            <a:ext cx="7464149" cy="5204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781069"/>
            <a:ext cx="26860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8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cppcheck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7"/>
            <a:ext cx="7772400" cy="532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线形标注 2 6"/>
          <p:cNvSpPr/>
          <p:nvPr/>
        </p:nvSpPr>
        <p:spPr>
          <a:xfrm>
            <a:off x="4572000" y="3068960"/>
            <a:ext cx="2304256" cy="648072"/>
          </a:xfrm>
          <a:prstGeom prst="borderCallout2">
            <a:avLst>
              <a:gd name="adj1" fmla="val 59063"/>
              <a:gd name="adj2" fmla="val -984"/>
              <a:gd name="adj3" fmla="val 54584"/>
              <a:gd name="adj4" fmla="val -18627"/>
              <a:gd name="adj5" fmla="val -28595"/>
              <a:gd name="adj6" fmla="val -83411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建立项目文件保存检测结果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26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cppcheck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82" y="1268760"/>
            <a:ext cx="7585182" cy="511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98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cppcheck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添加到</a:t>
            </a:r>
            <a:r>
              <a:rPr lang="en-US" altLang="zh-CN" dirty="0" err="1"/>
              <a:t>vs</a:t>
            </a:r>
            <a:endParaRPr lang="en-US" altLang="zh-CN" dirty="0"/>
          </a:p>
          <a:p>
            <a:endParaRPr lang="en-US" altLang="zh-CN" dirty="0" smtClean="0"/>
          </a:p>
          <a:p>
            <a:pPr marL="82296" indent="0">
              <a:buNone/>
            </a:pPr>
            <a:endParaRPr lang="zh-CN" altLang="en-US" dirty="0"/>
          </a:p>
        </p:txBody>
      </p:sp>
      <p:pic>
        <p:nvPicPr>
          <p:cNvPr id="5122" name="Picture 2" descr="http://my.csdn.net/uploads/201204/19/1334809777_75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60848"/>
            <a:ext cx="7056784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644" y="4797152"/>
            <a:ext cx="649474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15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SourceInsight_scan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sz="2400" b="1" dirty="0"/>
              <a:t>安装说明：</a:t>
            </a:r>
            <a:endParaRPr lang="zh-CN" altLang="zh-CN" sz="2400" dirty="0"/>
          </a:p>
          <a:p>
            <a:pPr marL="82296" indent="0">
              <a:buNone/>
            </a:pPr>
            <a:r>
              <a:rPr lang="zh-CN" altLang="zh-CN" sz="2000" dirty="0"/>
              <a:t>双击打开</a:t>
            </a:r>
            <a:r>
              <a:rPr lang="en-US" altLang="zh-CN" sz="2000" dirty="0"/>
              <a:t>SourceInsight_Scan_Setup.exe</a:t>
            </a:r>
            <a:r>
              <a:rPr lang="zh-CN" altLang="zh-CN" sz="2000" dirty="0"/>
              <a:t>进行安装</a:t>
            </a:r>
          </a:p>
          <a:p>
            <a:pPr lvl="0"/>
            <a:r>
              <a:rPr lang="zh-CN" altLang="zh-CN" sz="2400" b="1" dirty="0"/>
              <a:t>配置说明：</a:t>
            </a:r>
            <a:endParaRPr lang="zh-CN" altLang="zh-CN" sz="2400" dirty="0"/>
          </a:p>
          <a:p>
            <a:pPr lvl="0"/>
            <a:r>
              <a:rPr lang="en-US" altLang="zh-CN" sz="2400" dirty="0"/>
              <a:t>Step1:</a:t>
            </a:r>
            <a:r>
              <a:rPr lang="zh-CN" altLang="zh-CN" sz="2400" dirty="0"/>
              <a:t>打开菜单栏上</a:t>
            </a:r>
            <a:r>
              <a:rPr lang="en-US" altLang="zh-CN" sz="2400" dirty="0"/>
              <a:t> Project\Open Project\Base </a:t>
            </a:r>
            <a:r>
              <a:rPr lang="zh-CN" altLang="zh-CN" sz="2400" dirty="0"/>
              <a:t>工程（中文版本</a:t>
            </a:r>
            <a:r>
              <a:rPr lang="en-US" altLang="zh-CN" sz="2400" dirty="0"/>
              <a:t>SI</a:t>
            </a:r>
            <a:r>
              <a:rPr lang="zh-CN" altLang="zh-CN" sz="2400" dirty="0"/>
              <a:t>【基本】工程）</a:t>
            </a:r>
          </a:p>
          <a:p>
            <a:endParaRPr lang="zh-CN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3542798"/>
            <a:ext cx="7712435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1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SourceInsight_scan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004" y="1268760"/>
            <a:ext cx="7498080" cy="4800600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/>
              <a:t>Step2:</a:t>
            </a:r>
            <a:r>
              <a:rPr lang="zh-CN" altLang="zh-CN" sz="2400" dirty="0"/>
              <a:t>添加插件文件到</a:t>
            </a:r>
            <a:r>
              <a:rPr lang="en-US" altLang="zh-CN" sz="2400" dirty="0"/>
              <a:t>Base</a:t>
            </a:r>
            <a:r>
              <a:rPr lang="zh-CN" altLang="zh-CN" sz="2400" dirty="0"/>
              <a:t>工程中</a:t>
            </a:r>
          </a:p>
          <a:p>
            <a:r>
              <a:rPr lang="zh-CN" altLang="zh-CN" sz="2000" dirty="0" smtClean="0"/>
              <a:t>单击</a:t>
            </a:r>
            <a:r>
              <a:rPr lang="en-US" altLang="zh-CN" sz="2000" dirty="0"/>
              <a:t>Project/Add and Remove Project Files (</a:t>
            </a:r>
            <a:r>
              <a:rPr lang="zh-CN" altLang="zh-CN" sz="2000" dirty="0"/>
              <a:t>项目</a:t>
            </a:r>
            <a:r>
              <a:rPr lang="en-US" altLang="zh-CN" sz="2000" dirty="0"/>
              <a:t>/</a:t>
            </a:r>
            <a:r>
              <a:rPr lang="zh-CN" altLang="zh-CN" sz="2000" dirty="0"/>
              <a:t>添加和移除项目文件</a:t>
            </a:r>
            <a:r>
              <a:rPr lang="en-US" altLang="zh-CN" sz="2000" dirty="0"/>
              <a:t>)</a:t>
            </a:r>
            <a:r>
              <a:rPr lang="zh-CN" altLang="zh-CN" sz="2000" dirty="0"/>
              <a:t>， 在</a:t>
            </a:r>
            <a:r>
              <a:rPr lang="en-US" altLang="zh-CN" sz="2000" dirty="0"/>
              <a:t>File Names:</a:t>
            </a:r>
            <a:r>
              <a:rPr lang="zh-CN" altLang="zh-CN" sz="2000" dirty="0"/>
              <a:t>中拷贝</a:t>
            </a:r>
            <a:r>
              <a:rPr lang="en-US" altLang="zh-CN" sz="2000" dirty="0"/>
              <a:t>C:\SourceInsight_Scan\SourceInsight_Scan.em,</a:t>
            </a:r>
            <a:r>
              <a:rPr lang="zh-CN" altLang="zh-CN" sz="2000" dirty="0"/>
              <a:t>后点击</a:t>
            </a:r>
            <a:r>
              <a:rPr lang="en-US" altLang="zh-CN" sz="2000" dirty="0"/>
              <a:t>Add</a:t>
            </a:r>
            <a:r>
              <a:rPr lang="zh-CN" altLang="zh-CN" sz="2000" dirty="0"/>
              <a:t>添加到</a:t>
            </a:r>
            <a:r>
              <a:rPr lang="en-US" altLang="zh-CN" sz="2000" dirty="0"/>
              <a:t>Base</a:t>
            </a:r>
            <a:r>
              <a:rPr lang="zh-CN" altLang="zh-CN" sz="2000" dirty="0"/>
              <a:t>项目中。</a:t>
            </a:r>
          </a:p>
          <a:p>
            <a:r>
              <a:rPr lang="zh-CN" altLang="zh-CN" sz="2000" dirty="0"/>
              <a:t>如图所示</a:t>
            </a:r>
            <a:r>
              <a:rPr lang="en-US" altLang="zh-CN" sz="2000" dirty="0"/>
              <a:t>: Add</a:t>
            </a:r>
            <a:r>
              <a:rPr lang="zh-CN" altLang="zh-CN" sz="2000" dirty="0"/>
              <a:t>后</a:t>
            </a:r>
            <a:r>
              <a:rPr lang="en-US" altLang="zh-CN" sz="2000" dirty="0" err="1"/>
              <a:t>SourceInsight_Scan.em</a:t>
            </a:r>
            <a:r>
              <a:rPr lang="zh-CN" altLang="zh-CN" sz="2000" dirty="0"/>
              <a:t>出现在下侧的</a:t>
            </a:r>
            <a:r>
              <a:rPr lang="en-US" altLang="zh-CN" sz="2000" dirty="0" err="1"/>
              <a:t>ProjectFiles</a:t>
            </a:r>
            <a:r>
              <a:rPr lang="zh-CN" altLang="zh-CN" sz="2000" dirty="0"/>
              <a:t>后，直接点击</a:t>
            </a:r>
            <a:r>
              <a:rPr lang="en-US" altLang="zh-CN" sz="2000" dirty="0"/>
              <a:t>close</a:t>
            </a:r>
            <a:r>
              <a:rPr lang="zh-CN" altLang="zh-CN" sz="2000" dirty="0"/>
              <a:t>即可。</a:t>
            </a:r>
          </a:p>
          <a:p>
            <a:endParaRPr lang="zh-CN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86879"/>
            <a:ext cx="6840760" cy="288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9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1436</TotalTime>
  <Words>1021</Words>
  <Application>Microsoft Office PowerPoint</Application>
  <PresentationFormat>全屏显示(4:3)</PresentationFormat>
  <Paragraphs>156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夏至</vt:lpstr>
      <vt:lpstr>代码检测工具</vt:lpstr>
      <vt:lpstr>PowerPoint 演示文稿</vt:lpstr>
      <vt:lpstr>cppcheck</vt:lpstr>
      <vt:lpstr>cppcheck</vt:lpstr>
      <vt:lpstr>cppcheck</vt:lpstr>
      <vt:lpstr>cppcheck</vt:lpstr>
      <vt:lpstr>cppcheck</vt:lpstr>
      <vt:lpstr>SourceInsight_scan</vt:lpstr>
      <vt:lpstr>SourceInsight_scan</vt:lpstr>
      <vt:lpstr>SourceInsight_scan</vt:lpstr>
      <vt:lpstr>SourceInsight_scan</vt:lpstr>
      <vt:lpstr>SourceInsight_scan</vt:lpstr>
      <vt:lpstr>SourceInsight_scan</vt:lpstr>
      <vt:lpstr>SourceInsight_scan</vt:lpstr>
      <vt:lpstr>Valgrind</vt:lpstr>
      <vt:lpstr>Valgrind</vt:lpstr>
      <vt:lpstr>Valgrind</vt:lpstr>
      <vt:lpstr>Valgrind</vt:lpstr>
      <vt:lpstr>Valgrind</vt:lpstr>
      <vt:lpstr>Valgrind</vt:lpstr>
      <vt:lpstr>PowerPoint 演示文稿</vt:lpstr>
      <vt:lpstr>Valgrind</vt:lpstr>
      <vt:lpstr>Valgrind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代码检测工具</dc:title>
  <dc:creator>赵鑫</dc:creator>
  <cp:lastModifiedBy>赵鑫</cp:lastModifiedBy>
  <cp:revision>18</cp:revision>
  <dcterms:created xsi:type="dcterms:W3CDTF">2016-03-11T01:27:06Z</dcterms:created>
  <dcterms:modified xsi:type="dcterms:W3CDTF">2016-03-12T01:51:00Z</dcterms:modified>
</cp:coreProperties>
</file>