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4" r:id="rId2"/>
  </p:sldMasterIdLst>
  <p:notesMasterIdLst>
    <p:notesMasterId r:id="rId30"/>
  </p:notesMasterIdLst>
  <p:sldIdLst>
    <p:sldId id="256" r:id="rId3"/>
    <p:sldId id="262" r:id="rId4"/>
    <p:sldId id="282" r:id="rId5"/>
    <p:sldId id="274" r:id="rId6"/>
    <p:sldId id="275" r:id="rId7"/>
    <p:sldId id="263" r:id="rId8"/>
    <p:sldId id="281" r:id="rId9"/>
    <p:sldId id="279" r:id="rId10"/>
    <p:sldId id="278" r:id="rId11"/>
    <p:sldId id="283" r:id="rId12"/>
    <p:sldId id="284" r:id="rId13"/>
    <p:sldId id="285" r:id="rId14"/>
    <p:sldId id="286" r:id="rId15"/>
    <p:sldId id="287" r:id="rId16"/>
    <p:sldId id="288" r:id="rId17"/>
    <p:sldId id="293" r:id="rId18"/>
    <p:sldId id="289" r:id="rId19"/>
    <p:sldId id="298" r:id="rId20"/>
    <p:sldId id="294" r:id="rId21"/>
    <p:sldId id="290" r:id="rId22"/>
    <p:sldId id="299" r:id="rId23"/>
    <p:sldId id="300" r:id="rId24"/>
    <p:sldId id="291" r:id="rId25"/>
    <p:sldId id="292" r:id="rId26"/>
    <p:sldId id="264" r:id="rId27"/>
    <p:sldId id="277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95" autoAdjust="0"/>
  </p:normalViewPr>
  <p:slideViewPr>
    <p:cSldViewPr>
      <p:cViewPr varScale="1">
        <p:scale>
          <a:sx n="84" d="100"/>
          <a:sy n="84" d="100"/>
        </p:scale>
        <p:origin x="-23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656C9-9BE0-4221-8701-DBA1DCC4D10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D6CE72-2FF8-4591-A4F8-5A87CDCD3873}" type="pres">
      <dgm:prSet presAssocID="{8AE656C9-9BE0-4221-8701-DBA1DCC4D10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9DBEE4-C467-4461-BC3A-8EDDFC0AC923}" type="presOf" srcId="{8AE656C9-9BE0-4221-8701-DBA1DCC4D107}" destId="{6DD6CE72-2FF8-4591-A4F8-5A87CDCD3873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A7A704-9F1C-4FD3-85D1-57AF2D7FD0E8}" type="datetimeFigureOut">
              <a:pPr/>
              <a:t>2015/9/20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7EBFB8C-BBFF-4397-A51C-1E92596422A9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143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89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928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Activity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（活动管理器）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管理各个应用程序生命周期以及通常的导航回退功能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Window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（窗口管理器）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管理所有的窗口程序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Content Provider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（内容提供器）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使得不同应用程序之间存取或者分享数据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（视图系统）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构建应用程序的基本组件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Notification Manager(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通告管理器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使得应用程序可以在状态栏中显示自定义的提示信息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（包管理器）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系统内的程序管理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Telephony Manager(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电话管理器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管理所有的移动设备功能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（资源管理器）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提供应用程序使用的各种非代码资源，如本地化字符串、图片、布局文件、颜色文件等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Manager(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位置管理器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 提供位置服务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XMPP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 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Talk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 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682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执行多个应用程序时候，负责管理显示与存取操作间的互动，另外也负责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绘图与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绘图进行显示合成。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Framework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多媒体库，基于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PacketVideo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OpenCore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支持多种常用的音频、视频格式录制和回放，编码格式包括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MPEG4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H.264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SQLite: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小型的关系型数据库引擎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OpenGL|ES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 ES 1.0API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标准实现的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绘图函数库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提供点阵字与向量字的描绘与显示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一套网页浏览器的软件引擎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底层的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图形渲染引擎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Andorid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上通信过程中实现握手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继承来的标准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系统函数库，专门为基于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的设备定制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184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err="1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Dalvik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虚拟机是一种基于寄存器的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Java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虚拟机，而不是传统的基于栈的虚拟机，并进行了内存资源使用的优化以及支持多个虚拟机的特点。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097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59183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java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的运行和编译环境。 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的运行依赖于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什么是集成开发环境呢？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ADT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是一个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开发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应用的一个插件工具。用于搭建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工程、集成打包环境、升级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SDK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、管理模拟器等等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 SDK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开发所需要的一系列工具包。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4843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ADT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的插件，用于搭建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工程、集成打包环境、集成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DDMS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管理等等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r>
              <a:rPr lang="en-US" altLang="zh-CN" sz="1200" dirty="0" err="1" smtClean="0">
                <a:solidFill>
                  <a:srgbClr val="333333"/>
                </a:solidFill>
                <a:latin typeface="宋体" panose="02010600030101010101" pitchFamily="2" charset="-122"/>
              </a:rPr>
              <a:t>Adb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命令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4843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代码调试、线程使用和内存查看、模拟器控制。文件系统查看等等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115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代码调试、线程使用和内存查看、模拟器控制。文件系统查看等等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115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代码调试、线程使用和内存查看、模拟器控制。文件系统查看等等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115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提示：在此处添加您的备注文字。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45487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1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15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1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java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的运行和编译环境。 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的运行依赖于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ADT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是一个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开发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应用的一个插件工具。用于搭建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工程、集成打包环境、升级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SDK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、管理模拟器等等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 SDK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开发所需要的一系列工具包。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41450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java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的运行和编译环境。 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的运行依赖于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JDK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ADT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是一个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eclipse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开发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应用的一个插件工具。用于搭建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工程、集成打包环境、升级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SDK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、管理模拟器等等</a:t>
            </a:r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endParaRPr lang="en-US" altLang="zh-CN" sz="1200" dirty="0" smtClean="0">
              <a:solidFill>
                <a:srgbClr val="333333"/>
              </a:solidFill>
              <a:latin typeface="宋体" panose="02010600030101010101" pitchFamily="2" charset="-122"/>
              <a:ea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 SDK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是</a:t>
            </a:r>
            <a:r>
              <a:rPr lang="en-US" altLang="zh-CN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android</a:t>
            </a:r>
            <a:r>
              <a:rPr lang="zh-CN" altLang="en-US" sz="1200" dirty="0" smtClean="0">
                <a:solidFill>
                  <a:srgbClr val="333333"/>
                </a:solidFill>
                <a:latin typeface="宋体" panose="02010600030101010101" pitchFamily="2" charset="-122"/>
                <a:ea typeface="+mn-ea"/>
              </a:rPr>
              <a:t>开发所需要的一系列工具包。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41450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41774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8627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27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862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先对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有一个系统全面的认知和了解后，再去看一些模块细节的东西。这样可以有需要、有目的性的学习，且学以致用。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书籍：建议从易到难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262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提示：在此处添加您的备注文字。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3918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提示：在此处添加您的备注文字。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1745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5773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570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0830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0785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8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80A4771-C6EF-4B99-81F4-D30BE4E017A0}" type="datetimeFigureOut">
              <a:rPr lang="en-US" altLang="zh-CN" smtClean="0"/>
              <a:pPr algn="r"/>
              <a:t>10/26/2015</a:t>
            </a:fld>
            <a:endParaRPr lang="zh-CN" alt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90B41CA-569D-40E7-8E58-026C0338B2C8}" type="slidenum">
              <a:rPr lang="en-US" altLang="zh-CN" smtClean="0"/>
              <a:pPr algn="ctr"/>
              <a:t>‹#›</a:t>
            </a:fld>
            <a:endParaRPr lang="zh-CN" alt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335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altLang="zh-CN" smtClean="0"/>
              <a:pPr/>
              <a:t>10/26/2015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3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80A4771-C6EF-4B99-81F4-D30BE4E017A0}" type="datetimeFigureOut">
              <a:rPr lang="en-US" altLang="zh-CN" smtClean="0"/>
              <a:pPr algn="r"/>
              <a:t>10/26/2015</a:t>
            </a:fld>
            <a:endParaRPr lang="zh-CN" alt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altLang="zh-CN" smtClean="0"/>
              <a:pPr algn="ctr"/>
              <a:t>‹#›</a:t>
            </a:fld>
            <a:endParaRPr lang="zh-CN" alt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1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358570f6638aa4ce4724fcf7.html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link?url=vowx88qRoQjC8PZswziyawnkHrXdqOLGxecHLEGI5LsVnnSXlia4NgklOcobRpl2mXfs-5qDoXlrOdG2VDTCe_&amp;wd=&amp;eqid=ca4913e6000666ac0000000255ff7034" TargetMode="External"/><Relationship Id="rId5" Type="http://schemas.openxmlformats.org/officeDocument/2006/relationships/hyperlink" Target="http://www.baidu.com/link?url=5TTBpksVRZqwhY_By2KGBwWHEv9tDN3EkMQOYZdSMsbZtYft0uJDZwa2PFOUyWzw" TargetMode="External"/><Relationship Id="rId4" Type="http://schemas.openxmlformats.org/officeDocument/2006/relationships/hyperlink" Target="http://www.liaoxuefeng.com/wiki/0013739516305929606dd18361248578c67b8067c8c017b000/001373962845513aefd77a99f4145f0a2c7a7ca057e757000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776" y="1628800"/>
            <a:ext cx="7406640" cy="1472184"/>
          </a:xfrm>
        </p:spPr>
        <p:txBody>
          <a:bodyPr>
            <a:normAutofit/>
          </a:bodyPr>
          <a:lstStyle/>
          <a:p>
            <a:r>
              <a:rPr lang="en-US" altLang="zh-CN" dirty="0"/>
              <a:t>BUU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TourismApp</a:t>
            </a:r>
            <a:r>
              <a:rPr lang="zh-CN" altLang="en-US" dirty="0" smtClean="0"/>
              <a:t>实战讲解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501008"/>
            <a:ext cx="7406640" cy="1752600"/>
          </a:xfrm>
        </p:spPr>
        <p:txBody>
          <a:bodyPr/>
          <a:lstStyle/>
          <a:p>
            <a:pPr algn="l"/>
            <a:r>
              <a:rPr lang="zh-CN" altLang="en-US" dirty="0" smtClean="0"/>
              <a:t>讲师</a:t>
            </a:r>
            <a:r>
              <a:rPr lang="zh-CN" dirty="0" smtClean="0"/>
              <a:t>：</a:t>
            </a:r>
            <a:r>
              <a:rPr lang="zh-CN" altLang="en-US" dirty="0" smtClean="0"/>
              <a:t>冯磊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赵星宇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dirty="0" smtClean="0"/>
              <a:t>应用程序层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1115616" y="1628800"/>
            <a:ext cx="6584195" cy="465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Android</a:t>
            </a:r>
            <a:r>
              <a:rPr lang="zh-CN" altLang="en-US" sz="2000" dirty="0"/>
              <a:t>平台不仅仅是操作系统，也包含了许多应用程序，诸如</a:t>
            </a:r>
            <a:r>
              <a:rPr lang="en-US" altLang="zh-CN" sz="2000" dirty="0"/>
              <a:t>SMS</a:t>
            </a:r>
            <a:r>
              <a:rPr lang="zh-CN" altLang="en-US" sz="2000" dirty="0"/>
              <a:t>短信客户端程序、电话拨号程序、图片浏览器、</a:t>
            </a:r>
            <a:r>
              <a:rPr lang="en-US" altLang="zh-CN" sz="2000" dirty="0"/>
              <a:t>Web</a:t>
            </a:r>
            <a:r>
              <a:rPr lang="zh-CN" altLang="en-US" sz="2000" dirty="0"/>
              <a:t>浏览器等应用程序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这些</a:t>
            </a:r>
            <a:r>
              <a:rPr lang="zh-CN" altLang="en-US" sz="2000" dirty="0"/>
              <a:t>应用程序</a:t>
            </a:r>
            <a:r>
              <a:rPr lang="zh-CN" altLang="en-US" sz="2000" dirty="0" smtClean="0"/>
              <a:t>都是用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语言编写的，并且这些应用程序都是可以被开发人员开发的其他应用程序所替换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用</a:t>
            </a:r>
            <a:r>
              <a:rPr lang="zh-CN" altLang="en-US" sz="2000" dirty="0" smtClean="0"/>
              <a:t>过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的同学都知道，在微软的操作系统中我们可以随意的安装和卸载应用程序，例如：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office</a:t>
            </a:r>
            <a:r>
              <a:rPr lang="zh-CN" altLang="en-US" sz="2000" dirty="0" smtClean="0"/>
              <a:t>、浏览器等。这些操作同样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可以在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系统中完成，不一样的地方只是：操作方式不同。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>
                <a:effectLst/>
              </a:rPr>
              <a:t>应用程序框架层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156782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应用程序</a:t>
            </a:r>
            <a:r>
              <a:rPr lang="zh-CN" altLang="en-US" sz="2000" dirty="0"/>
              <a:t>框架层是我们从事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开发的基础，很多核心应用程序也是通过这一层来实现其核心功能的，该层简化了组件的重用，开发人员可以直接使用其</a:t>
            </a:r>
            <a:r>
              <a:rPr lang="zh-CN" altLang="en-US" sz="2000" dirty="0" smtClean="0"/>
              <a:t>提供</a:t>
            </a:r>
            <a:r>
              <a:rPr lang="zh-CN" altLang="en-US" sz="2000" dirty="0"/>
              <a:t>的组件来进行快速的应用程序开发，也可以通过继承而实现个性化的拓展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如：</a:t>
            </a:r>
            <a:endParaRPr lang="en-US" altLang="zh-CN" sz="2000" dirty="0"/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）</a:t>
            </a:r>
            <a:r>
              <a:rPr lang="en-US" altLang="zh-CN" sz="2000" dirty="0"/>
              <a:t> Activity Manager</a:t>
            </a:r>
            <a:r>
              <a:rPr lang="zh-CN" altLang="en-US" sz="2000" dirty="0"/>
              <a:t>（活动管理器）</a:t>
            </a:r>
          </a:p>
          <a:p>
            <a:r>
              <a:rPr lang="zh-CN" altLang="en-US" sz="2000" dirty="0" smtClean="0"/>
              <a:t>  </a:t>
            </a:r>
            <a:r>
              <a:rPr lang="zh-CN" altLang="en-US" sz="2000" dirty="0"/>
              <a:t> </a:t>
            </a:r>
            <a:r>
              <a:rPr lang="zh-CN" altLang="en-US" sz="2000" dirty="0" smtClean="0"/>
              <a:t> 管理</a:t>
            </a:r>
            <a:r>
              <a:rPr lang="zh-CN" altLang="en-US" sz="2000" dirty="0"/>
              <a:t>各个应用程序生命周期以及通常的导航回退功能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b</a:t>
            </a:r>
            <a:r>
              <a:rPr lang="zh-CN" altLang="zh-CN" sz="2000" dirty="0" smtClean="0"/>
              <a:t>）</a:t>
            </a:r>
            <a:r>
              <a:rPr lang="zh-CN" altLang="en-US" sz="2000" dirty="0"/>
              <a:t> </a:t>
            </a:r>
            <a:r>
              <a:rPr lang="en-US" altLang="zh-CN" sz="2000" dirty="0"/>
              <a:t>Notification Manager(</a:t>
            </a:r>
            <a:r>
              <a:rPr lang="zh-CN" altLang="en-US" sz="2000" dirty="0"/>
              <a:t>通告管理器</a:t>
            </a:r>
            <a:r>
              <a:rPr lang="en-US" altLang="zh-CN" sz="2000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使得</a:t>
            </a:r>
            <a:r>
              <a:rPr lang="zh-CN" altLang="en-US" sz="2000" dirty="0"/>
              <a:t>应用程序可以在状态栏中显示自定义的提示信息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/>
              <a:t>c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Resource </a:t>
            </a:r>
            <a:r>
              <a:rPr lang="en-US" altLang="zh-CN" sz="2000" dirty="0"/>
              <a:t>Manager</a:t>
            </a:r>
            <a:r>
              <a:rPr lang="zh-CN" altLang="en-US" sz="2000" dirty="0"/>
              <a:t>（资源管理器）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/>
              <a:t>    提供</a:t>
            </a:r>
            <a:r>
              <a:rPr lang="zh-CN" altLang="en-US" sz="2000" dirty="0"/>
              <a:t>应用程序使用的各种非代码资源，如本地化字符串、图片、布局文件、颜色文件等</a:t>
            </a:r>
          </a:p>
          <a:p>
            <a:r>
              <a:rPr lang="en-US" altLang="zh-CN" sz="2000" dirty="0" smtClean="0"/>
              <a:t>……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>
                <a:effectLst/>
              </a:rPr>
              <a:t>系统运行库</a:t>
            </a:r>
            <a:r>
              <a:rPr lang="zh-CN" altLang="en-US" b="1" dirty="0" smtClean="0">
                <a:effectLst/>
              </a:rPr>
              <a:t>层</a:t>
            </a:r>
            <a:r>
              <a:rPr lang="en-US" altLang="zh-CN" b="1" dirty="0" smtClean="0">
                <a:effectLst/>
              </a:rPr>
              <a:t>(1)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467544" y="1476067"/>
            <a:ext cx="8352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99"/>
                </a:solidFill>
                <a:latin typeface="Verdana" panose="020B0604030504040204" pitchFamily="34" charset="0"/>
              </a:rPr>
              <a:t>系统库</a:t>
            </a:r>
          </a:p>
          <a:p>
            <a:r>
              <a:rPr lang="zh-CN" altLang="en-US" sz="2000" dirty="0" smtClean="0"/>
              <a:t>      系统</a:t>
            </a:r>
            <a:r>
              <a:rPr lang="zh-CN" altLang="en-US" sz="2000" dirty="0"/>
              <a:t>库是应用程序框架的支撑，是连接应用程序框架层与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内核层的重要纽带。其主要分为如下几个：</a:t>
            </a:r>
          </a:p>
          <a:p>
            <a:r>
              <a:rPr lang="en-US" altLang="zh-CN" sz="2000" dirty="0" smtClean="0"/>
              <a:t>  Ø</a:t>
            </a:r>
            <a:r>
              <a:rPr lang="zh-CN" altLang="en-US" sz="2000" dirty="0"/>
              <a:t>  </a:t>
            </a:r>
            <a:r>
              <a:rPr lang="en-US" altLang="zh-CN" sz="2000" dirty="0"/>
              <a:t>Surface Manager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 smtClean="0"/>
              <a:t>      执行</a:t>
            </a:r>
            <a:r>
              <a:rPr lang="zh-CN" altLang="en-US" sz="2000" dirty="0"/>
              <a:t>多个应用程序时候，负责管理显示与存取操作间的互动，另外也负责</a:t>
            </a:r>
            <a:r>
              <a:rPr lang="en-US" altLang="zh-CN" sz="2000" dirty="0"/>
              <a:t>2D</a:t>
            </a:r>
            <a:r>
              <a:rPr lang="zh-CN" altLang="en-US" sz="2000" dirty="0"/>
              <a:t>绘图与</a:t>
            </a:r>
            <a:r>
              <a:rPr lang="en-US" altLang="zh-CN" sz="2000" dirty="0"/>
              <a:t>3D</a:t>
            </a:r>
            <a:r>
              <a:rPr lang="zh-CN" altLang="en-US" sz="2000" dirty="0"/>
              <a:t>绘图进行显示合成。 </a:t>
            </a:r>
          </a:p>
          <a:p>
            <a:r>
              <a:rPr lang="zh-CN" altLang="en-US" sz="2000" dirty="0" smtClean="0"/>
              <a:t>  </a:t>
            </a:r>
            <a:r>
              <a:rPr lang="en-US" altLang="zh-CN" sz="2000" dirty="0" smtClean="0"/>
              <a:t>Ø</a:t>
            </a:r>
            <a:r>
              <a:rPr lang="zh-CN" altLang="en-US" sz="2000" dirty="0"/>
              <a:t>  </a:t>
            </a:r>
            <a:r>
              <a:rPr lang="en-US" altLang="zh-CN" sz="2000" dirty="0"/>
              <a:t>Media Framework</a:t>
            </a:r>
            <a:r>
              <a:rPr lang="zh-CN" altLang="en-US" sz="2000" dirty="0"/>
              <a:t>： </a:t>
            </a:r>
          </a:p>
          <a:p>
            <a:r>
              <a:rPr lang="zh-CN" altLang="en-US" sz="2000" dirty="0" smtClean="0"/>
              <a:t>      多媒体</a:t>
            </a:r>
            <a:r>
              <a:rPr lang="zh-CN" altLang="en-US" sz="2000" dirty="0"/>
              <a:t>库，基于</a:t>
            </a:r>
            <a:r>
              <a:rPr lang="en-US" altLang="zh-CN" sz="2000" dirty="0" err="1"/>
              <a:t>PacketVideo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OpenCore</a:t>
            </a:r>
            <a:r>
              <a:rPr lang="en-US" altLang="zh-CN" sz="2000" dirty="0"/>
              <a:t>;</a:t>
            </a:r>
            <a:r>
              <a:rPr lang="zh-CN" altLang="en-US" sz="2000" dirty="0"/>
              <a:t>支持多种常用的音频、视频格式录制和回放，编码格式包括</a:t>
            </a:r>
            <a:r>
              <a:rPr lang="en-US" altLang="zh-CN" sz="2000" dirty="0"/>
              <a:t>MPEG4</a:t>
            </a:r>
            <a:r>
              <a:rPr lang="zh-CN" altLang="en-US" sz="2000" dirty="0"/>
              <a:t>、</a:t>
            </a:r>
            <a:r>
              <a:rPr lang="en-US" altLang="zh-CN" sz="2000" dirty="0"/>
              <a:t>MP3</a:t>
            </a:r>
            <a:r>
              <a:rPr lang="zh-CN" altLang="en-US" sz="2000" dirty="0"/>
              <a:t>、</a:t>
            </a:r>
            <a:r>
              <a:rPr lang="en-US" altLang="zh-CN" sz="2000" dirty="0"/>
              <a:t>H.264</a:t>
            </a:r>
            <a:r>
              <a:rPr lang="zh-CN" altLang="en-US" sz="2000" dirty="0"/>
              <a:t>、</a:t>
            </a:r>
            <a:r>
              <a:rPr lang="en-US" altLang="zh-CN" sz="2000" dirty="0"/>
              <a:t>AAC</a:t>
            </a:r>
            <a:r>
              <a:rPr lang="zh-CN" altLang="en-US" sz="2000" dirty="0"/>
              <a:t>、</a:t>
            </a:r>
            <a:r>
              <a:rPr lang="en-US" altLang="zh-CN" sz="2000" dirty="0"/>
              <a:t>ARM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   Ø  SQLite</a:t>
            </a:r>
            <a:r>
              <a:rPr lang="en-US" altLang="zh-CN" sz="2000" dirty="0" smtClean="0"/>
              <a:t>:</a:t>
            </a:r>
          </a:p>
          <a:p>
            <a:r>
              <a:rPr lang="zh-CN" altLang="en-US" sz="2000" dirty="0" smtClean="0"/>
              <a:t>     小型</a:t>
            </a:r>
            <a:r>
              <a:rPr lang="zh-CN" altLang="en-US" sz="2000" dirty="0"/>
              <a:t>的关系型数据库引擎 </a:t>
            </a:r>
            <a:endParaRPr lang="en-US" altLang="zh-CN" sz="2000" dirty="0" smtClean="0"/>
          </a:p>
          <a:p>
            <a:r>
              <a:rPr lang="zh-CN" altLang="en-US" sz="2000" dirty="0"/>
              <a:t> </a:t>
            </a:r>
            <a:r>
              <a:rPr lang="en-US" altLang="zh-CN" sz="2000" dirty="0"/>
              <a:t>Ø</a:t>
            </a:r>
            <a:r>
              <a:rPr lang="zh-CN" altLang="en-US" sz="2000" dirty="0"/>
              <a:t>  </a:t>
            </a:r>
            <a:r>
              <a:rPr lang="en-US" altLang="zh-CN" sz="2000" dirty="0" err="1"/>
              <a:t>WebKit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 smtClean="0"/>
              <a:t>     </a:t>
            </a:r>
            <a:r>
              <a:rPr lang="zh-CN" altLang="en-US" sz="2000" dirty="0"/>
              <a:t> 一套网页浏览器的软件</a:t>
            </a:r>
            <a:r>
              <a:rPr lang="zh-CN" altLang="en-US" sz="2000" dirty="0" smtClean="0"/>
              <a:t>引擎</a:t>
            </a:r>
            <a:endParaRPr lang="en-US" altLang="zh-CN" sz="2000" dirty="0" smtClean="0"/>
          </a:p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>
                <a:effectLst/>
              </a:rPr>
              <a:t>系统运行库</a:t>
            </a:r>
            <a:r>
              <a:rPr lang="zh-CN" altLang="en-US" b="1" dirty="0" smtClean="0">
                <a:effectLst/>
              </a:rPr>
              <a:t>层</a:t>
            </a:r>
            <a:r>
              <a:rPr lang="en-US" altLang="zh-CN" b="1" dirty="0" smtClean="0">
                <a:effectLst/>
              </a:rPr>
              <a:t>(2)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1412776"/>
            <a:ext cx="84249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rgbClr val="333399"/>
                </a:solidFill>
                <a:latin typeface="Verdana" panose="020B0604030504040204" pitchFamily="34" charset="0"/>
              </a:rPr>
              <a:t>Android</a:t>
            </a:r>
            <a:r>
              <a:rPr lang="zh-CN" altLang="zh-CN" sz="2000" dirty="0">
                <a:solidFill>
                  <a:srgbClr val="333399"/>
                </a:solidFill>
                <a:latin typeface="Verdana" panose="020B0604030504040204" pitchFamily="34" charset="0"/>
              </a:rPr>
              <a:t>运行时</a:t>
            </a:r>
            <a:endParaRPr lang="zh-CN" altLang="zh-CN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2000" dirty="0"/>
              <a:t>Android</a:t>
            </a:r>
            <a:r>
              <a:rPr lang="zh-CN" altLang="en-US" sz="2000" dirty="0"/>
              <a:t>应用程序时采用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语言编写，程序在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运行时中执行，其运行时分为核心库和</a:t>
            </a:r>
            <a:r>
              <a:rPr lang="en-US" altLang="zh-CN" sz="2000" dirty="0" err="1"/>
              <a:t>Dalvik</a:t>
            </a:r>
            <a:r>
              <a:rPr lang="zh-CN" altLang="en-US" sz="2000" dirty="0"/>
              <a:t>虚拟机两部分。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latin typeface="Wingdings" panose="05000000000000000000" pitchFamily="2" charset="2"/>
              </a:rPr>
              <a:t>Ø</a:t>
            </a:r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核心库</a:t>
            </a:r>
            <a:endParaRPr lang="zh-CN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  </a:t>
            </a:r>
            <a:r>
              <a:rPr lang="zh-CN" altLang="en-US" sz="2000" dirty="0"/>
              <a:t>核心库提供了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</a:t>
            </a:r>
            <a:r>
              <a:rPr lang="en-US" altLang="zh-CN" sz="2000" dirty="0"/>
              <a:t>API</a:t>
            </a:r>
            <a:r>
              <a:rPr lang="zh-CN" altLang="en-US" sz="2000" dirty="0"/>
              <a:t>中的大多数功能，同时也包含了</a:t>
            </a:r>
            <a:r>
              <a:rPr lang="en-US" altLang="zh-CN" sz="2000" dirty="0"/>
              <a:t>Android</a:t>
            </a:r>
            <a:r>
              <a:rPr lang="zh-CN" altLang="en-US" sz="2000" dirty="0"/>
              <a:t>的一些核心</a:t>
            </a:r>
            <a:r>
              <a:rPr lang="en-US" altLang="zh-CN" sz="2000" dirty="0"/>
              <a:t>API,</a:t>
            </a:r>
            <a:r>
              <a:rPr lang="zh-CN" altLang="en-US" sz="2000" dirty="0"/>
              <a:t>如</a:t>
            </a:r>
            <a:r>
              <a:rPr lang="en-US" altLang="zh-CN" sz="2000" dirty="0" err="1"/>
              <a:t>android.os</a:t>
            </a:r>
            <a:r>
              <a:rPr lang="zh-CN" altLang="en-US" sz="2000" dirty="0"/>
              <a:t>、</a:t>
            </a:r>
            <a:r>
              <a:rPr lang="en-US" altLang="zh-CN" sz="2000" dirty="0"/>
              <a:t>android.net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android.media</a:t>
            </a:r>
            <a:r>
              <a:rPr lang="zh-CN" altLang="en-US" sz="2000" dirty="0"/>
              <a:t>等等。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2000" dirty="0" smtClean="0">
                <a:solidFill>
                  <a:srgbClr val="333333"/>
                </a:solidFill>
                <a:latin typeface="Wingdings" panose="05000000000000000000" pitchFamily="2" charset="2"/>
              </a:rPr>
              <a:t>Ø</a:t>
            </a:r>
            <a:r>
              <a:rPr lang="en-US" altLang="zh-CN" sz="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Dalvik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endParaRPr lang="zh-CN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2000" dirty="0"/>
              <a:t>Android</a:t>
            </a:r>
            <a:r>
              <a:rPr lang="zh-CN" altLang="en-US" sz="2000" dirty="0"/>
              <a:t>程序不同于</a:t>
            </a:r>
            <a:r>
              <a:rPr lang="en-US" altLang="zh-CN" sz="2000" dirty="0"/>
              <a:t>J2me</a:t>
            </a:r>
            <a:r>
              <a:rPr lang="zh-CN" altLang="en-US" sz="2000" dirty="0"/>
              <a:t>程序，每个</a:t>
            </a:r>
            <a:r>
              <a:rPr lang="en-US" altLang="zh-CN" sz="2000" dirty="0"/>
              <a:t>Android</a:t>
            </a:r>
            <a:r>
              <a:rPr lang="zh-CN" altLang="en-US" sz="2000" dirty="0"/>
              <a:t>应用程序都有一个专有的进程，并且不是多个程序运行在一个虚拟机中，而是每个</a:t>
            </a:r>
            <a:r>
              <a:rPr lang="en-US" altLang="zh-CN" sz="2000" dirty="0"/>
              <a:t>Android</a:t>
            </a:r>
            <a:r>
              <a:rPr lang="zh-CN" altLang="en-US" sz="2000" dirty="0"/>
              <a:t>程序都有一个</a:t>
            </a:r>
            <a:r>
              <a:rPr lang="en-US" altLang="zh-CN" sz="2000" dirty="0" err="1"/>
              <a:t>Dalivik</a:t>
            </a:r>
            <a:r>
              <a:rPr lang="zh-CN" altLang="en-US" sz="2000" dirty="0"/>
              <a:t>虚拟机的实例，并在该实例中执行。需要注意的是，不同于</a:t>
            </a:r>
            <a:r>
              <a:rPr lang="en-US" altLang="zh-CN" sz="2000" dirty="0"/>
              <a:t>J2me,Android</a:t>
            </a:r>
            <a:r>
              <a:rPr lang="zh-CN" altLang="en-US" sz="2000" dirty="0"/>
              <a:t>程序在虚拟机中执行的并非编译后的字节码</a:t>
            </a:r>
            <a:r>
              <a:rPr lang="en-US" altLang="zh-CN" sz="2000" dirty="0"/>
              <a:t>(JVM</a:t>
            </a:r>
            <a:r>
              <a:rPr lang="zh-CN" altLang="en-US" sz="2000" dirty="0"/>
              <a:t>执行的是字节码</a:t>
            </a:r>
            <a:r>
              <a:rPr lang="en-US" altLang="zh-CN" sz="2000" dirty="0"/>
              <a:t>) </a:t>
            </a:r>
            <a:r>
              <a:rPr lang="zh-CN" altLang="en-US" sz="2000" dirty="0"/>
              <a:t>，而是通过转换工具</a:t>
            </a:r>
            <a:r>
              <a:rPr lang="en-US" altLang="zh-CN" sz="2000" dirty="0"/>
              <a:t>dx</a:t>
            </a:r>
            <a:r>
              <a:rPr lang="zh-CN" altLang="en-US" sz="2000" dirty="0"/>
              <a:t>将</a:t>
            </a:r>
            <a:r>
              <a:rPr lang="en-US" altLang="zh-CN" sz="2000" dirty="0"/>
              <a:t>Java</a:t>
            </a:r>
            <a:r>
              <a:rPr lang="zh-CN" altLang="en-US" sz="2000" dirty="0"/>
              <a:t>字节码转成</a:t>
            </a:r>
            <a:r>
              <a:rPr lang="en-US" altLang="zh-CN" sz="2000" dirty="0" err="1"/>
              <a:t>dex</a:t>
            </a:r>
            <a:r>
              <a:rPr lang="zh-CN" altLang="en-US" sz="2000" dirty="0"/>
              <a:t>格式的中间码。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en-US" altLang="zh-CN" b="1" dirty="0">
                <a:effectLst/>
              </a:rPr>
              <a:t>Linux</a:t>
            </a:r>
            <a:r>
              <a:rPr lang="zh-CN" altLang="en-US" b="1" dirty="0">
                <a:effectLst/>
              </a:rPr>
              <a:t>内核层 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1646798"/>
            <a:ext cx="8424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/>
              <a:t>      Android</a:t>
            </a:r>
            <a:r>
              <a:rPr lang="zh-CN" altLang="en-US" sz="2400" dirty="0"/>
              <a:t>是基于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的内核（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一样有着悠久</a:t>
            </a:r>
            <a:r>
              <a:rPr lang="zh-CN" altLang="en-US" sz="2400" dirty="0"/>
              <a:t>历史</a:t>
            </a:r>
            <a:r>
              <a:rPr lang="zh-CN" altLang="en-US" sz="2400" dirty="0" smtClean="0"/>
              <a:t>的操作系统，由于历史原因，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的操作系统大多数应用于服务器而非桌面版），</a:t>
            </a:r>
            <a:r>
              <a:rPr lang="zh-CN" altLang="en-US" sz="2400" dirty="0"/>
              <a:t>其核心系统服务如安全性、内存管理、进程管理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网络</a:t>
            </a:r>
            <a:r>
              <a:rPr lang="zh-CN" altLang="en-US" sz="2400" dirty="0" smtClean="0"/>
              <a:t>协议</a:t>
            </a:r>
            <a:r>
              <a:rPr lang="zh-CN" altLang="en-US" sz="2400" dirty="0"/>
              <a:t>以及驱动模型都依赖于</a:t>
            </a:r>
            <a:r>
              <a:rPr lang="en-US" altLang="zh-CN" sz="2400" dirty="0"/>
              <a:t>Linux</a:t>
            </a:r>
            <a:r>
              <a:rPr lang="zh-CN" altLang="en-US" sz="2400" dirty="0"/>
              <a:t>内核。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搭建开发环境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467544" y="1556792"/>
            <a:ext cx="8280920" cy="4668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JDK(</a:t>
            </a:r>
            <a:r>
              <a:rPr lang="zh-CN" altLang="en-US" sz="2400" b="1" dirty="0" smtClean="0"/>
              <a:t>运行</a:t>
            </a:r>
            <a:r>
              <a:rPr lang="zh-CN" altLang="en-US" sz="2400" b="1" dirty="0"/>
              <a:t>环境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Eclipse (IDE) + ADT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Android SDK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JDK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的运行和编译环境。 </a:t>
            </a:r>
            <a:endParaRPr lang="en-US" altLang="zh-CN" sz="2400" dirty="0" smtClean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Eclipse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是一个集成开发环境，它的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运行依赖于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JDK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ADT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是一个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eclipse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开发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应用的一个插件工具。用于搭建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工程、集成打包环境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、集成</a:t>
            </a:r>
            <a:r>
              <a:rPr lang="en-US" altLang="zh-CN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DDMS</a:t>
            </a:r>
            <a:r>
              <a:rPr lang="zh-CN" altLang="en-US" sz="240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可视化调试工具、升级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SDK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、管理模拟器等等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Android SDK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</a:rPr>
              <a:t>开发所需要的一系列工具包。</a:t>
            </a:r>
            <a:endParaRPr lang="zh-CN" altLang="zh-CN" sz="2400" dirty="0"/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搭建开发环境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70472591"/>
              </p:ext>
            </p:extLst>
          </p:nvPr>
        </p:nvGraphicFramePr>
        <p:xfrm>
          <a:off x="112342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椭圆 3"/>
          <p:cNvSpPr/>
          <p:nvPr/>
        </p:nvSpPr>
        <p:spPr>
          <a:xfrm>
            <a:off x="1115616" y="1685032"/>
            <a:ext cx="3919899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684743" y="2544936"/>
            <a:ext cx="2353181" cy="2096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61333" y="3233204"/>
            <a:ext cx="1176591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994703" y="2549128"/>
            <a:ext cx="2353181" cy="2096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SDK(DDMS)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47484" y="3597436"/>
            <a:ext cx="1656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1540" y="32599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adb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常用工具介绍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28799"/>
            <a:ext cx="86409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DDMS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的全称是</a:t>
            </a:r>
            <a:r>
              <a:rPr lang="en-US" altLang="zh-CN" sz="2000" dirty="0" err="1"/>
              <a:t>Dalvik</a:t>
            </a:r>
            <a:r>
              <a:rPr lang="en-US" altLang="zh-CN" sz="2000" dirty="0"/>
              <a:t> Debug Monitor Service</a:t>
            </a:r>
            <a:r>
              <a:rPr lang="zh-CN" altLang="en-US" sz="2000" dirty="0"/>
              <a:t>，是 </a:t>
            </a:r>
            <a:r>
              <a:rPr lang="en-US" altLang="zh-CN" sz="2000" dirty="0"/>
              <a:t>Android </a:t>
            </a:r>
            <a:r>
              <a:rPr lang="zh-CN" altLang="en-US" sz="2000" dirty="0"/>
              <a:t>开发环境中的</a:t>
            </a:r>
            <a:r>
              <a:rPr lang="en-US" altLang="zh-CN" sz="2000" dirty="0" err="1"/>
              <a:t>Dalvik</a:t>
            </a:r>
            <a:r>
              <a:rPr lang="zh-CN" altLang="en-US" sz="2000" dirty="0"/>
              <a:t>虚拟机调试监控服务。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它</a:t>
            </a:r>
            <a:r>
              <a:rPr lang="zh-CN" altLang="en-US" sz="2000" dirty="0"/>
              <a:t>为我们提供例如：为测试设备截屏，针对特定的进程查看正在运行的线程以及堆信息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logcat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广播状态信息、模拟电话呼叫、接收</a:t>
            </a:r>
            <a:r>
              <a:rPr lang="en-US" altLang="zh-CN" sz="2000" dirty="0"/>
              <a:t>SMS</a:t>
            </a:r>
            <a:r>
              <a:rPr lang="zh-CN" altLang="en-US" sz="2000" dirty="0"/>
              <a:t>、虚拟地理坐标等等。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在</a:t>
            </a:r>
            <a:r>
              <a:rPr lang="zh-CN" altLang="en-US" sz="2000" dirty="0"/>
              <a:t>集成开发环境中，有</a:t>
            </a:r>
            <a:r>
              <a:rPr lang="en-US" altLang="zh-CN" sz="2000" dirty="0"/>
              <a:t>DDMS</a:t>
            </a:r>
            <a:r>
              <a:rPr lang="zh-CN" altLang="en-US" sz="2000" dirty="0"/>
              <a:t>控制台窗口。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集成</a:t>
            </a:r>
            <a:r>
              <a:rPr lang="en-US" altLang="zh-CN" sz="2000" dirty="0" smtClean="0"/>
              <a:t>ADT</a:t>
            </a:r>
            <a:r>
              <a:rPr lang="zh-CN" altLang="en-US" sz="2000" dirty="0" smtClean="0"/>
              <a:t>插件后，</a:t>
            </a:r>
            <a:r>
              <a:rPr lang="zh-CN" altLang="en-US" sz="2000" dirty="0"/>
              <a:t>有个叫</a:t>
            </a:r>
            <a:r>
              <a:rPr lang="en-US" altLang="zh-CN" sz="2000" dirty="0"/>
              <a:t>DDMS</a:t>
            </a:r>
            <a:r>
              <a:rPr lang="zh-CN" altLang="en-US" sz="2000" dirty="0"/>
              <a:t>的</a:t>
            </a:r>
            <a:r>
              <a:rPr lang="en-US" altLang="zh-CN" sz="2000" dirty="0"/>
              <a:t>Console</a:t>
            </a:r>
            <a:r>
              <a:rPr lang="zh-CN" altLang="en-US" sz="2000" dirty="0"/>
              <a:t>。</a:t>
            </a: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常用工具介绍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467544" y="1556792"/>
            <a:ext cx="867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DDMS</a:t>
            </a:r>
            <a:r>
              <a:rPr lang="zh-CN" altLang="en-US" sz="2400" b="1" dirty="0" smtClean="0"/>
              <a:t>（</a:t>
            </a:r>
            <a:r>
              <a:rPr lang="en-US" altLang="zh-CN" sz="2400" b="1" dirty="0" err="1"/>
              <a:t>Dalvik</a:t>
            </a:r>
            <a:r>
              <a:rPr lang="en-US" altLang="zh-CN" sz="2400" b="1" dirty="0"/>
              <a:t> Debug Monitor Service</a:t>
            </a:r>
            <a:r>
              <a:rPr lang="zh-CN" altLang="en-US" sz="2400" b="1" dirty="0" smtClean="0"/>
              <a:t>）调试工具</a:t>
            </a:r>
            <a:endParaRPr lang="en-US" altLang="zh-CN" sz="2400" b="1" dirty="0" smtClean="0"/>
          </a:p>
          <a:p>
            <a:endParaRPr lang="zh-CN" altLang="zh-CN" sz="2400" dirty="0"/>
          </a:p>
          <a:p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668344" cy="394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常用工具介绍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467544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b="1" dirty="0" err="1" smtClean="0"/>
              <a:t>adb</a:t>
            </a:r>
            <a:r>
              <a:rPr lang="zh-CN" altLang="en-US" sz="2400" dirty="0"/>
              <a:t>的全称为</a:t>
            </a:r>
            <a:r>
              <a:rPr lang="en-US" altLang="zh-CN" sz="2400" dirty="0"/>
              <a:t>Android Debug Bridge</a:t>
            </a:r>
            <a:r>
              <a:rPr lang="zh-CN" altLang="en-US" sz="2400" dirty="0"/>
              <a:t>，就是起到调试桥的作用。通过</a:t>
            </a:r>
            <a:r>
              <a:rPr lang="en-US" altLang="zh-CN" sz="2400" dirty="0" err="1"/>
              <a:t>adb</a:t>
            </a:r>
            <a:r>
              <a:rPr lang="zh-CN" altLang="en-US" sz="2400" dirty="0"/>
              <a:t>我们可以在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中方便通过</a:t>
            </a:r>
            <a:r>
              <a:rPr lang="en-US" altLang="zh-CN" sz="2400" dirty="0"/>
              <a:t>DDMS</a:t>
            </a:r>
            <a:r>
              <a:rPr lang="zh-CN" altLang="en-US" sz="2400" dirty="0"/>
              <a:t>来调试</a:t>
            </a:r>
            <a:r>
              <a:rPr lang="en-US" altLang="zh-CN" sz="2400" dirty="0"/>
              <a:t>Android</a:t>
            </a:r>
            <a:r>
              <a:rPr lang="zh-CN" altLang="en-US" sz="2400" dirty="0"/>
              <a:t>程序，说白了就是</a:t>
            </a:r>
            <a:r>
              <a:rPr lang="en-US" altLang="zh-CN" sz="2400" dirty="0"/>
              <a:t>debug</a:t>
            </a:r>
            <a:r>
              <a:rPr lang="zh-CN" altLang="en-US" sz="2400" dirty="0"/>
              <a:t>工具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adb</a:t>
            </a:r>
            <a:r>
              <a:rPr lang="zh-CN" altLang="en-US" sz="2400" dirty="0"/>
              <a:t>的工作方式比较特殊，采用监听</a:t>
            </a:r>
            <a:r>
              <a:rPr lang="en-US" altLang="zh-CN" sz="2400" dirty="0"/>
              <a:t>Socket TCP </a:t>
            </a:r>
            <a:r>
              <a:rPr lang="en-US" altLang="zh-CN" sz="2400" dirty="0" smtClean="0"/>
              <a:t>5554</a:t>
            </a:r>
            <a:r>
              <a:rPr lang="zh-CN" altLang="en-US" sz="2400" dirty="0" smtClean="0"/>
              <a:t>端口</a:t>
            </a:r>
            <a:r>
              <a:rPr lang="zh-CN" altLang="en-US" sz="2400" dirty="0"/>
              <a:t>的方式让</a:t>
            </a:r>
            <a:r>
              <a:rPr lang="en-US" altLang="zh-CN" sz="2400" dirty="0"/>
              <a:t>IDE</a:t>
            </a:r>
            <a:r>
              <a:rPr lang="zh-CN" altLang="en-US" sz="2400" dirty="0" smtClean="0"/>
              <a:t>和设备进行通讯</a:t>
            </a:r>
            <a:r>
              <a:rPr lang="zh-CN" altLang="en-US" sz="2400" dirty="0"/>
              <a:t>，默认情况下</a:t>
            </a:r>
            <a:r>
              <a:rPr lang="en-US" altLang="zh-CN" sz="2400" dirty="0" err="1"/>
              <a:t>adb</a:t>
            </a:r>
            <a:r>
              <a:rPr lang="zh-CN" altLang="en-US" sz="2400" dirty="0"/>
              <a:t>会</a:t>
            </a:r>
            <a:r>
              <a:rPr lang="en-US" altLang="zh-CN" sz="2400" dirty="0"/>
              <a:t>daemon</a:t>
            </a:r>
            <a:r>
              <a:rPr lang="zh-CN" altLang="en-US" sz="2400" dirty="0"/>
              <a:t>相关的网络端口，所以当我们运行</a:t>
            </a:r>
            <a:r>
              <a:rPr lang="en-US" altLang="zh-CN" sz="2400" dirty="0"/>
              <a:t>Eclipse</a:t>
            </a:r>
            <a:r>
              <a:rPr lang="zh-CN" altLang="en-US" sz="2400" dirty="0"/>
              <a:t>时</a:t>
            </a:r>
            <a:r>
              <a:rPr lang="en-US" altLang="zh-CN" sz="2400" dirty="0" err="1"/>
              <a:t>adb</a:t>
            </a:r>
            <a:r>
              <a:rPr lang="zh-CN" altLang="en-US" sz="2400" dirty="0"/>
              <a:t>进程就会自动运行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也可以直接使用命令行调用的方式来使用。如：执行</a:t>
            </a:r>
            <a:r>
              <a:rPr lang="en-US" altLang="zh-CN" sz="2400" dirty="0" err="1" smtClean="0"/>
              <a:t>adb</a:t>
            </a:r>
            <a:r>
              <a:rPr lang="en-US" altLang="zh-CN" sz="2400" dirty="0" smtClean="0"/>
              <a:t> shell reboot</a:t>
            </a:r>
            <a:r>
              <a:rPr lang="zh-CN" altLang="en-US" sz="2400" dirty="0" smtClean="0"/>
              <a:t>，就可以重启手机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1"/>
            <a:ext cx="7704856" cy="420914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/>
              <a:t>产品</a:t>
            </a:r>
            <a:r>
              <a:rPr lang="zh-CN" altLang="en-US" sz="2800" dirty="0" smtClean="0"/>
              <a:t>经理职责</a:t>
            </a:r>
            <a:endParaRPr lang="en-US" altLang="zh-CN" sz="2800" dirty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设计师职责</a:t>
            </a:r>
            <a:endParaRPr lang="en-US" altLang="zh-CN" sz="2800" dirty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研发</a:t>
            </a:r>
            <a:r>
              <a:rPr lang="zh-CN" altLang="en-US" sz="2800" dirty="0" smtClean="0"/>
              <a:t>工程师职责</a:t>
            </a:r>
            <a:endParaRPr lang="en-US" altLang="zh-CN" sz="2800" dirty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工作中的相互</a:t>
            </a:r>
            <a:r>
              <a:rPr lang="zh-CN" altLang="en-US" sz="2800" dirty="0" smtClean="0"/>
              <a:t>配合过程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常用工具介绍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323528" y="1412776"/>
            <a:ext cx="864096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版本控制系统 </a:t>
            </a:r>
            <a:r>
              <a:rPr lang="en-US" altLang="zh-CN" sz="2400" b="1" dirty="0" smtClean="0"/>
              <a:t>SVN/GIT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SVN : </a:t>
            </a:r>
            <a:r>
              <a:rPr lang="zh-CN" altLang="en-US" sz="2000" dirty="0" smtClean="0"/>
              <a:t>集中式</a:t>
            </a:r>
            <a:r>
              <a:rPr lang="zh-CN" altLang="en-US" sz="2000" dirty="0"/>
              <a:t>代码管理的核心是服务器，所有开发者在开始新一天的工作之前必须从服务器获取代码，然后开发，最后解决冲突，提交。所有的版本信息都放在服务器上。如果脱离了服务器，开发者基本上可以说是无法工作的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详细使用：</a:t>
            </a:r>
            <a:r>
              <a:rPr lang="zh-CN" altLang="en-US" sz="2000" dirty="0">
                <a:hlinkClick r:id="rId3"/>
              </a:rPr>
              <a:t>点</a:t>
            </a:r>
            <a:r>
              <a:rPr lang="zh-CN" altLang="en-US" sz="2000" dirty="0" smtClean="0">
                <a:hlinkClick r:id="rId3"/>
              </a:rPr>
              <a:t>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GIT : </a:t>
            </a:r>
            <a:r>
              <a:rPr lang="zh-CN" altLang="en-US" sz="2000" dirty="0" smtClean="0"/>
              <a:t>分布式</a:t>
            </a:r>
            <a:r>
              <a:rPr lang="zh-CN" altLang="en-US" sz="2000" dirty="0"/>
              <a:t>相比于集中式的最大区别在于开发者可以提交到本地，每个开发者通过克隆（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</a:t>
            </a:r>
            <a:r>
              <a:rPr lang="zh-CN" altLang="en-US" sz="2000" dirty="0"/>
              <a:t>），在本地机器上拷贝一个完整的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详细使用：</a:t>
            </a:r>
            <a:r>
              <a:rPr lang="zh-CN" altLang="en-US" sz="2000" dirty="0" smtClean="0">
                <a:hlinkClick r:id="rId4"/>
              </a:rPr>
              <a:t>点我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平台下推荐使用：</a:t>
            </a:r>
            <a:r>
              <a:rPr lang="en-US" altLang="zh-CN" sz="2000" u="sng" dirty="0">
                <a:hlinkClick r:id="rId5"/>
              </a:rPr>
              <a:t> </a:t>
            </a:r>
            <a:r>
              <a:rPr lang="en-US" altLang="zh-CN" sz="2000" u="sng" dirty="0" err="1" smtClean="0">
                <a:hlinkClick r:id="rId5"/>
              </a:rPr>
              <a:t>TortoiseSVN</a:t>
            </a:r>
            <a:r>
              <a:rPr lang="en-US" altLang="zh-CN" sz="2000" u="sng" dirty="0" smtClean="0"/>
              <a:t>/</a:t>
            </a:r>
            <a:r>
              <a:rPr lang="en-US" altLang="zh-CN" sz="2000" u="sng" dirty="0">
                <a:hlinkClick r:id="rId6"/>
              </a:rPr>
              <a:t> </a:t>
            </a:r>
            <a:r>
              <a:rPr lang="en-US" altLang="zh-CN" sz="2000" u="sng" dirty="0" err="1">
                <a:hlinkClick r:id="rId6"/>
              </a:rPr>
              <a:t>TortoiseGit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en-US" altLang="zh-CN" b="1" dirty="0" smtClean="0">
                <a:effectLst/>
              </a:rPr>
              <a:t>SVN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pic>
        <p:nvPicPr>
          <p:cNvPr id="3076" name="Picture 4" descr="c:\users\xingyu10\appdata\roaming\360se6\User Data\temp\d1160924ab18972b44ba6577e6cd7b899f510a8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3313"/>
            <a:ext cx="69056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en-US" altLang="zh-CN" b="1" dirty="0" smtClean="0">
                <a:effectLst/>
              </a:rPr>
              <a:t>GIT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pic>
        <p:nvPicPr>
          <p:cNvPr id="3074" name="Picture 2" descr="c:\users\xingyu10\appdata\roaming\360se6\User Data\temp\a71ea8d3fd1f4134ca7667d8251f95cad0c85ed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50217"/>
            <a:ext cx="7400925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形标注 3"/>
          <p:cNvSpPr/>
          <p:nvPr/>
        </p:nvSpPr>
        <p:spPr>
          <a:xfrm>
            <a:off x="5076056" y="1124744"/>
            <a:ext cx="3744416" cy="801380"/>
          </a:xfrm>
          <a:prstGeom prst="wedgeEllipseCallout">
            <a:avLst>
              <a:gd name="adj1" fmla="val -58261"/>
              <a:gd name="adj2" fmla="val 578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134076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注意：只有主开发者才有</a:t>
            </a:r>
            <a:r>
              <a:rPr lang="en-US" altLang="zh-CN" dirty="0" smtClean="0">
                <a:solidFill>
                  <a:srgbClr val="FF0000"/>
                </a:solidFill>
              </a:rPr>
              <a:t>push</a:t>
            </a:r>
            <a:r>
              <a:rPr lang="zh-CN" altLang="en-US" dirty="0" smtClean="0">
                <a:solidFill>
                  <a:srgbClr val="FF0000"/>
                </a:solidFill>
              </a:rPr>
              <a:t>权限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b="1" dirty="0" smtClean="0">
                <a:effectLst/>
              </a:rPr>
              <a:t>常用工具介绍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467544" y="1587564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Android</a:t>
            </a:r>
            <a:r>
              <a:rPr lang="zh-CN" altLang="en-US" sz="2400" dirty="0" smtClean="0"/>
              <a:t>模拟器（</a:t>
            </a:r>
            <a:r>
              <a:rPr lang="en-US" altLang="zh-CN" sz="2400" dirty="0" err="1" smtClean="0"/>
              <a:t>genymotion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Genymotion</a:t>
            </a:r>
            <a:r>
              <a:rPr lang="zh-CN" altLang="en-US" sz="2400" dirty="0"/>
              <a:t>是一套完整的工具，它提供了</a:t>
            </a:r>
            <a:r>
              <a:rPr lang="en-US" altLang="zh-CN" sz="2400" dirty="0"/>
              <a:t>Android</a:t>
            </a:r>
            <a:r>
              <a:rPr lang="zh-CN" altLang="en-US" sz="2400" dirty="0"/>
              <a:t>虚拟环境</a:t>
            </a:r>
            <a:r>
              <a:rPr lang="zh-CN" altLang="en-US" sz="2400" dirty="0" smtClean="0"/>
              <a:t>。面向的人群是：开发</a:t>
            </a:r>
            <a:r>
              <a:rPr lang="zh-CN" altLang="en-US" sz="2400" dirty="0"/>
              <a:t>者、测试人员</a:t>
            </a:r>
            <a:r>
              <a:rPr lang="zh-CN" altLang="en-US" sz="2400" dirty="0" smtClean="0"/>
              <a:t>、甚至是手游玩家。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Genymotion</a:t>
            </a:r>
            <a:r>
              <a:rPr lang="zh-CN" altLang="en-US" sz="2400" dirty="0"/>
              <a:t>安卓模拟器其实不是普通的模拟器，严格来说，</a:t>
            </a:r>
            <a:r>
              <a:rPr lang="en-US" altLang="zh-CN" sz="2400" dirty="0" err="1"/>
              <a:t>genymotion</a:t>
            </a:r>
            <a:r>
              <a:rPr lang="zh-CN" altLang="en-US" sz="2400" dirty="0"/>
              <a:t>是虚拟机，被网传定义为模拟器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它</a:t>
            </a:r>
            <a:r>
              <a:rPr lang="zh-CN" altLang="en-US" sz="2400" dirty="0" smtClean="0"/>
              <a:t>能够</a:t>
            </a:r>
            <a:r>
              <a:rPr lang="zh-CN" altLang="en-US" sz="2400" dirty="0"/>
              <a:t>给你带来最好的</a:t>
            </a:r>
            <a:r>
              <a:rPr lang="en-US" altLang="zh-CN" sz="2400" dirty="0"/>
              <a:t>Android</a:t>
            </a:r>
            <a:r>
              <a:rPr lang="zh-CN" altLang="en-US" sz="2400" dirty="0"/>
              <a:t>模拟</a:t>
            </a:r>
            <a:r>
              <a:rPr lang="zh-CN" altLang="en-US" sz="2400" dirty="0" smtClean="0"/>
              <a:t>体验。（</a:t>
            </a:r>
            <a:r>
              <a:rPr lang="en-US" altLang="zh-CN" sz="2400" dirty="0" err="1" smtClean="0"/>
              <a:t>ps</a:t>
            </a:r>
            <a:r>
              <a:rPr lang="zh-CN" altLang="en-US" sz="2400" dirty="0" smtClean="0"/>
              <a:t>：比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自带的模拟器快的不是一个数量级）</a:t>
            </a:r>
            <a:endParaRPr lang="zh-CN" altLang="zh-CN" sz="2400" dirty="0"/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genymotion</a:t>
            </a:r>
            <a:r>
              <a:rPr lang="en-US" altLang="zh-CN" dirty="0" smtClean="0"/>
              <a:t> </a:t>
            </a:r>
            <a:r>
              <a:rPr lang="zh-CN" altLang="en-US" b="1" dirty="0">
                <a:effectLst/>
              </a:rPr>
              <a:t> </a:t>
            </a:r>
            <a:endParaRPr 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64" y="1196752"/>
            <a:ext cx="3425919" cy="565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第 2 课：总结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25658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3400" dirty="0" smtClean="0"/>
              <a:t>Android</a:t>
            </a:r>
            <a:r>
              <a:rPr lang="zh-CN" altLang="en-US" sz="3400" dirty="0" smtClean="0"/>
              <a:t>是什么？</a:t>
            </a:r>
            <a:endParaRPr lang="en-US" altLang="zh-CN" sz="3400" dirty="0" smtClean="0"/>
          </a:p>
          <a:p>
            <a:pPr marL="82296" indent="0">
              <a:lnSpc>
                <a:spcPct val="150000"/>
              </a:lnSpc>
              <a:buNone/>
            </a:pPr>
            <a:r>
              <a:rPr lang="zh-CN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基于</a:t>
            </a:r>
            <a:r>
              <a:rPr lang="en-US" altLang="zh-CN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的操作系统（</a:t>
            </a:r>
            <a:r>
              <a:rPr lang="zh-CN" alt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通俗的讲就是一部智能手持终端的操作系统</a:t>
            </a:r>
            <a:r>
              <a:rPr lang="zh-CN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sz="3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" indent="0">
              <a:lnSpc>
                <a:spcPct val="150000"/>
              </a:lnSpc>
              <a:buNone/>
            </a:pPr>
            <a:r>
              <a:rPr lang="zh-CN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zh-CN" alt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语言进行</a:t>
            </a:r>
            <a:r>
              <a:rPr lang="zh-CN" alt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编程</a:t>
            </a:r>
            <a:endParaRPr lang="en-US" altLang="zh-CN" sz="3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/>
              <a:t>开发环境搭建</a:t>
            </a:r>
            <a:endParaRPr lang="en-US" altLang="zh-CN" sz="3400" dirty="0"/>
          </a:p>
          <a:p>
            <a:pPr marL="82296" indent="0">
              <a:lnSpc>
                <a:spcPct val="150000"/>
              </a:lnSpc>
              <a:buNone/>
            </a:pPr>
            <a:r>
              <a:rPr lang="en-US" altLang="zh-CN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JDK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SDK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3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eclipse+ADT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（最基础的环境搭建）</a:t>
            </a:r>
            <a:endParaRPr lang="en-US" altLang="zh-CN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常用开发工具</a:t>
            </a:r>
            <a:endParaRPr lang="en-US" altLang="zh-CN" sz="3400" dirty="0" smtClean="0"/>
          </a:p>
          <a:p>
            <a:pPr marL="82296" indent="0">
              <a:lnSpc>
                <a:spcPct val="150000"/>
              </a:lnSpc>
              <a:buNone/>
            </a:pPr>
            <a:r>
              <a:rPr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开发调试工具：</a:t>
            </a:r>
            <a:r>
              <a:rPr lang="en-US" altLang="zh-CN" sz="3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ddms</a:t>
            </a:r>
            <a:endParaRPr lang="en-US" altLang="zh-CN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" indent="0">
              <a:lnSpc>
                <a:spcPct val="150000"/>
              </a:lnSpc>
              <a:buNone/>
            </a:pP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版本控制</a:t>
            </a:r>
            <a:r>
              <a:rPr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:SVN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模拟器：</a:t>
            </a:r>
            <a:r>
              <a:rPr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自带、</a:t>
            </a:r>
            <a:r>
              <a:rPr lang="en-US" altLang="zh-CN" sz="3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genymotion</a:t>
            </a:r>
            <a:r>
              <a:rPr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（推荐）</a:t>
            </a:r>
            <a:endParaRPr lang="en-US" altLang="zh-CN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</a:t>
            </a:r>
            <a:r>
              <a:rPr lang="en-US" altLang="zh-CN" dirty="0" smtClean="0"/>
              <a:t>2 </a:t>
            </a:r>
            <a:r>
              <a:rPr lang="zh-CN" dirty="0" smtClean="0"/>
              <a:t>课：</a:t>
            </a:r>
            <a:r>
              <a:rPr lang="zh-CN" altLang="en-US" dirty="0"/>
              <a:t>课下</a:t>
            </a:r>
            <a:r>
              <a:rPr lang="zh-CN" altLang="en-US" dirty="0" smtClean="0"/>
              <a:t>作业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自己动手搭建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写出一个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应用</a:t>
            </a:r>
            <a:endParaRPr lang="zh-CN" altLang="zh-CN" dirty="0" smtClean="0"/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</a:t>
            </a:r>
            <a:r>
              <a:rPr lang="en-US" altLang="zh-CN" dirty="0" smtClean="0"/>
              <a:t>2 </a:t>
            </a:r>
            <a:r>
              <a:rPr lang="zh-CN" dirty="0" smtClean="0"/>
              <a:t>课：</a:t>
            </a:r>
            <a:r>
              <a:rPr lang="zh-CN" altLang="en-US" dirty="0" smtClean="0"/>
              <a:t>拓展延伸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了解什么是</a:t>
            </a:r>
            <a:r>
              <a:rPr lang="en-US" altLang="zh-CN" dirty="0" smtClean="0"/>
              <a:t>Android NDK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尝试</a:t>
            </a:r>
            <a:r>
              <a:rPr lang="en-US" altLang="zh-CN" dirty="0" smtClean="0"/>
              <a:t>Android studio IDE</a:t>
            </a:r>
            <a:r>
              <a:rPr lang="zh-CN" altLang="en-US" dirty="0" smtClean="0"/>
              <a:t>环境搭建</a:t>
            </a:r>
            <a:endParaRPr lang="zh-CN" dirty="0"/>
          </a:p>
          <a:p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写在开始之前的话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1012141" y="1340768"/>
            <a:ext cx="723226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所需基础知识</a:t>
            </a:r>
            <a:r>
              <a:rPr lang="zh-CN" altLang="en-US" sz="2000" dirty="0"/>
              <a:t>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至少</a:t>
            </a:r>
            <a:r>
              <a:rPr lang="zh-CN" altLang="zh-CN" sz="2000" dirty="0"/>
              <a:t>熟悉一门编程语言，具有面向对象编程思想，最好掌握</a:t>
            </a:r>
            <a:r>
              <a:rPr lang="en-US" altLang="zh-CN" sz="2000" dirty="0"/>
              <a:t>java</a:t>
            </a:r>
            <a:r>
              <a:rPr lang="zh-CN" altLang="zh-CN" sz="2000" dirty="0"/>
              <a:t>语言基础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怎么学？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方式：系统全面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zh-CN" altLang="en-US" sz="2000" dirty="0" smtClean="0"/>
              <a:t>模块细节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渠道：书籍 易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ym typeface="Wingdings" panose="05000000000000000000" pitchFamily="2" charset="2"/>
              </a:rPr>
              <a:t>难 、</a:t>
            </a:r>
            <a:r>
              <a:rPr lang="en-US" altLang="zh-CN" sz="2000" dirty="0" smtClean="0">
                <a:sym typeface="Wingdings" panose="05000000000000000000" pitchFamily="2" charset="2"/>
              </a:rPr>
              <a:t>Android</a:t>
            </a:r>
            <a:r>
              <a:rPr lang="zh-CN" altLang="en-US" sz="2000" dirty="0" smtClean="0">
                <a:sym typeface="Wingdings" panose="05000000000000000000" pitchFamily="2" charset="2"/>
              </a:rPr>
              <a:t>官网、*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APIdemos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Wingdings" panose="05000000000000000000" pitchFamily="2" charset="2"/>
              </a:rPr>
              <a:t>3.</a:t>
            </a:r>
            <a:r>
              <a:rPr lang="zh-CN" altLang="en-US" sz="2000" dirty="0" smtClean="0">
                <a:sym typeface="Wingdings" panose="05000000000000000000" pitchFamily="2" charset="2"/>
              </a:rPr>
              <a:t>方法：有规划、循序渐进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能够得到什么？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一份满意的工作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dirty="0"/>
              <a:t>主题</a:t>
            </a:r>
            <a:endParaRPr lang="zh-CN" dirty="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837768" y="2780928"/>
            <a:ext cx="7406640" cy="792088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Android</a:t>
            </a:r>
            <a:r>
              <a:rPr lang="zh-CN" altLang="en-US" dirty="0">
                <a:solidFill>
                  <a:schemeClr val="tx1"/>
                </a:solidFill>
              </a:rPr>
              <a:t>基础知识以及</a:t>
            </a:r>
            <a:r>
              <a:rPr lang="en-US" altLang="zh-CN" dirty="0" err="1">
                <a:solidFill>
                  <a:schemeClr val="tx1"/>
                </a:solidFill>
              </a:rPr>
              <a:t>helloworld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dirty="0" smtClean="0"/>
              <a:t>本课目标</a:t>
            </a:r>
            <a:endParaRPr lang="zh-C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3212976"/>
            <a:ext cx="3445714" cy="3445714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4067944" y="1928702"/>
            <a:ext cx="4206240" cy="1500298"/>
          </a:xfrm>
          <a:prstGeom prst="wedgeEllipseCallout">
            <a:avLst>
              <a:gd name="adj1" fmla="val -45314"/>
              <a:gd name="adj2" fmla="val 71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课：内容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1629955"/>
            <a:ext cx="65841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Android </a:t>
            </a:r>
            <a:r>
              <a:rPr lang="zh-CN" altLang="en-US" sz="2000" dirty="0"/>
              <a:t>介绍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android</a:t>
            </a:r>
            <a:r>
              <a:rPr lang="zh-CN" altLang="en-US" sz="2000" dirty="0"/>
              <a:t>的相关的基础知识，了解什么是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开发</a:t>
            </a:r>
            <a:r>
              <a:rPr lang="zh-CN" altLang="en-US" sz="2000" dirty="0"/>
              <a:t>环境搭建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java</a:t>
            </a:r>
            <a:r>
              <a:rPr lang="zh-CN" altLang="en-US" sz="2000" dirty="0"/>
              <a:t>环境搭建、</a:t>
            </a:r>
            <a:r>
              <a:rPr lang="en-US" altLang="zh-CN" sz="2000" dirty="0"/>
              <a:t>Android SDK</a:t>
            </a:r>
            <a:r>
              <a:rPr lang="zh-CN" altLang="en-US" sz="2000" dirty="0"/>
              <a:t>及其开发环境搭建、</a:t>
            </a:r>
            <a:r>
              <a:rPr lang="en-US" altLang="zh-CN" sz="2000" dirty="0"/>
              <a:t>eclipse</a:t>
            </a:r>
            <a:r>
              <a:rPr lang="zh-CN" altLang="en-US" sz="2000" dirty="0"/>
              <a:t>入门使用、</a:t>
            </a:r>
            <a:r>
              <a:rPr lang="en-US" altLang="zh-CN" sz="2000" dirty="0" err="1"/>
              <a:t>helloworld</a:t>
            </a:r>
            <a:r>
              <a:rPr lang="zh-CN" altLang="en-US" sz="2000" dirty="0"/>
              <a:t>应用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常用</a:t>
            </a:r>
            <a:r>
              <a:rPr lang="zh-CN" altLang="en-US" sz="2000" dirty="0"/>
              <a:t>工具介绍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ADT</a:t>
            </a:r>
            <a:r>
              <a:rPr lang="zh-CN" altLang="en-US" sz="2000" dirty="0"/>
              <a:t>插件、</a:t>
            </a:r>
            <a:r>
              <a:rPr lang="en-US" altLang="zh-CN" sz="2000" dirty="0" err="1"/>
              <a:t>genymotion</a:t>
            </a:r>
            <a:r>
              <a:rPr lang="zh-CN" altLang="en-US" sz="2000" dirty="0"/>
              <a:t>插件、</a:t>
            </a:r>
            <a:r>
              <a:rPr lang="en-US" altLang="zh-CN" sz="2000" dirty="0"/>
              <a:t>SVN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使用等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dirty="0"/>
              <a:t>智能</a:t>
            </a:r>
            <a:r>
              <a:rPr lang="zh-CN" altLang="en-US" dirty="0" smtClean="0"/>
              <a:t>手机操作系统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1516197" y="1556792"/>
            <a:ext cx="658419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RIM BlackBerry</a:t>
            </a:r>
            <a:r>
              <a:rPr lang="zh-CN" altLang="en-US" sz="2000" dirty="0" smtClean="0"/>
              <a:t>（黑莓）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Windows </a:t>
            </a:r>
            <a:r>
              <a:rPr lang="en-US" altLang="zh-CN" sz="2000" dirty="0" smtClean="0"/>
              <a:t>Mobile</a:t>
            </a:r>
            <a:r>
              <a:rPr lang="zh-CN" altLang="en-US" sz="2000" dirty="0" smtClean="0"/>
              <a:t>（微软）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Symbian 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诺基亚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历史的分割线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Windows phone</a:t>
            </a:r>
            <a:r>
              <a:rPr lang="zh-CN" altLang="en-US" sz="2000" dirty="0"/>
              <a:t> （微软）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Android</a:t>
            </a:r>
            <a:r>
              <a:rPr lang="zh-CN" altLang="en-US" sz="2000" dirty="0" smtClean="0"/>
              <a:t>（谷歌）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IOS</a:t>
            </a:r>
            <a:r>
              <a:rPr lang="zh-CN" altLang="en-US" sz="2000" dirty="0" smtClean="0"/>
              <a:t>（苹果）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android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1259632" y="1556792"/>
            <a:ext cx="65841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Android</a:t>
            </a:r>
            <a:r>
              <a:rPr lang="zh-CN" altLang="en-US" sz="2000" dirty="0"/>
              <a:t>是一种基于</a:t>
            </a:r>
            <a:r>
              <a:rPr lang="en-US" altLang="zh-CN" sz="2000" dirty="0"/>
              <a:t>Linux</a:t>
            </a:r>
            <a:r>
              <a:rPr lang="zh-CN" altLang="en-US" sz="2000" dirty="0"/>
              <a:t>的自由及开放源代码的操作系统，该平台由操作系统、中间件、用户界面和应用软件组成。由</a:t>
            </a:r>
            <a:r>
              <a:rPr lang="en-US" altLang="zh-CN" sz="2000" dirty="0"/>
              <a:t>Google</a:t>
            </a:r>
            <a:r>
              <a:rPr lang="zh-CN" altLang="en-US" sz="2000" dirty="0"/>
              <a:t>公司和开放手机联盟领导及开发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主要使用于移动设备，如智能手机和平板电脑，现在逐步扩展到</a:t>
            </a:r>
            <a:r>
              <a:rPr lang="en-US" altLang="zh-CN" sz="2000" dirty="0"/>
              <a:t>TV</a:t>
            </a:r>
            <a:r>
              <a:rPr lang="zh-CN" altLang="en-US" sz="2000" dirty="0"/>
              <a:t>、智能盒子、智能电器以及其他</a:t>
            </a:r>
            <a:r>
              <a:rPr lang="zh-CN" altLang="en-US" sz="2000" dirty="0" smtClean="0"/>
              <a:t>各种智能终端上。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版本迭代从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（无代号）到现在的</a:t>
            </a:r>
            <a:r>
              <a:rPr lang="en-US" altLang="zh-CN" sz="2000" dirty="0" smtClean="0"/>
              <a:t>6.0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Marshmallow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从版本的市场市场占有率来看，历经的主要版本为</a:t>
            </a:r>
            <a:r>
              <a:rPr lang="en-US" altLang="zh-CN" sz="2000" dirty="0" smtClean="0"/>
              <a:t>2.3(</a:t>
            </a:r>
            <a:r>
              <a:rPr lang="en-US" altLang="zh-CN" sz="2000" dirty="0"/>
              <a:t>Gingerbread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4.0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 Ice Cream Sandwich 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4.2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 Jelly Bean </a:t>
            </a:r>
            <a:r>
              <a:rPr lang="zh-CN" altLang="en-US" sz="2000" dirty="0" smtClean="0"/>
              <a:t>）、</a:t>
            </a:r>
            <a:r>
              <a:rPr lang="en-US" altLang="zh-CN" sz="2000" dirty="0" smtClean="0"/>
              <a:t>4.4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KitKat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11" y="5809347"/>
            <a:ext cx="1048653" cy="1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第 2 课</a:t>
            </a:r>
            <a:r>
              <a:rPr lang="zh-CN" dirty="0" smtClean="0"/>
              <a:t>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架构全景图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416825" cy="53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D1BB0A0-9984-4F44-BF00-838FC5D695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1761</Words>
  <Application>Microsoft Office PowerPoint</Application>
  <PresentationFormat>全屏显示(4:3)</PresentationFormat>
  <Paragraphs>240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BUU – TourismApp实战讲解</vt:lpstr>
      <vt:lpstr>回顾</vt:lpstr>
      <vt:lpstr>写在开始之前的话</vt:lpstr>
      <vt:lpstr>第 2 课：主题</vt:lpstr>
      <vt:lpstr>第 2 课：本课目标</vt:lpstr>
      <vt:lpstr>第 2 课：内容</vt:lpstr>
      <vt:lpstr>第 2 课：智能手机操作系统</vt:lpstr>
      <vt:lpstr>第 2 课：什么是android</vt:lpstr>
      <vt:lpstr>第 2 课：Android架构全景图</vt:lpstr>
      <vt:lpstr>第 2 课：应用程序层</vt:lpstr>
      <vt:lpstr>第 2 课：应用程序框架层</vt:lpstr>
      <vt:lpstr>第 2 课：系统运行库层(1)</vt:lpstr>
      <vt:lpstr>第 2 课：系统运行库层(2)</vt:lpstr>
      <vt:lpstr>第 2 课：Linux内核层 </vt:lpstr>
      <vt:lpstr>第 2 课：搭建开发环境 </vt:lpstr>
      <vt:lpstr>第 2 课：搭建开发环境 </vt:lpstr>
      <vt:lpstr>第 2 课：常用工具介绍 </vt:lpstr>
      <vt:lpstr>第 2 课：常用工具介绍 </vt:lpstr>
      <vt:lpstr>第 2 课：常用工具介绍 </vt:lpstr>
      <vt:lpstr>第 2 课：常用工具介绍 </vt:lpstr>
      <vt:lpstr>第 2 课：SVN </vt:lpstr>
      <vt:lpstr>第 2 课：GIT </vt:lpstr>
      <vt:lpstr>第 2 课：常用工具介绍 </vt:lpstr>
      <vt:lpstr>第 2 课： genymotion  </vt:lpstr>
      <vt:lpstr>第 2 课：总结</vt:lpstr>
      <vt:lpstr>第 2 课：课下作业</vt:lpstr>
      <vt:lpstr>第 2 课：拓展延伸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2015-09-17T13:11:49Z</dcterms:created>
  <dcterms:modified xsi:type="dcterms:W3CDTF">2015-10-26T10:12:14Z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