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5" r:id="rId2"/>
    <p:sldId id="257" r:id="rId3"/>
    <p:sldId id="262" r:id="rId4"/>
    <p:sldId id="272" r:id="rId5"/>
    <p:sldId id="287" r:id="rId6"/>
    <p:sldId id="295" r:id="rId7"/>
    <p:sldId id="275" r:id="rId8"/>
    <p:sldId id="296" r:id="rId9"/>
    <p:sldId id="298" r:id="rId10"/>
    <p:sldId id="299" r:id="rId11"/>
    <p:sldId id="300" r:id="rId12"/>
    <p:sldId id="297" r:id="rId13"/>
    <p:sldId id="302" r:id="rId14"/>
    <p:sldId id="303" r:id="rId15"/>
    <p:sldId id="304" r:id="rId16"/>
    <p:sldId id="305" r:id="rId17"/>
    <p:sldId id="301" r:id="rId18"/>
    <p:sldId id="307" r:id="rId19"/>
    <p:sldId id="308" r:id="rId20"/>
    <p:sldId id="306" r:id="rId21"/>
    <p:sldId id="309" r:id="rId22"/>
    <p:sldId id="312" r:id="rId23"/>
    <p:sldId id="311" r:id="rId24"/>
    <p:sldId id="314" r:id="rId25"/>
    <p:sldId id="313"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5E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9"/>
    <p:restoredTop sz="81543" autoAdjust="0"/>
  </p:normalViewPr>
  <p:slideViewPr>
    <p:cSldViewPr>
      <p:cViewPr varScale="1">
        <p:scale>
          <a:sx n="57" d="100"/>
          <a:sy n="57" d="100"/>
        </p:scale>
        <p:origin x="1464"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83244-EC07-4A64-A156-854866EC6EE4}"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D5E7F-1E9E-4E4A-A99B-CE76330B0680}" type="slidenum">
              <a:rPr lang="zh-CN" altLang="en-US" smtClean="0"/>
              <a:t>‹#›</a:t>
            </a:fld>
            <a:endParaRPr lang="zh-CN" altLang="en-US"/>
          </a:p>
        </p:txBody>
      </p:sp>
    </p:spTree>
    <p:extLst>
      <p:ext uri="{BB962C8B-B14F-4D97-AF65-F5344CB8AC3E}">
        <p14:creationId xmlns:p14="http://schemas.microsoft.com/office/powerpoint/2010/main" val="76953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1D5E7F-1E9E-4E4A-A99B-CE76330B0680}" type="slidenum">
              <a:rPr lang="zh-CN" altLang="en-US" smtClean="0"/>
              <a:t>4</a:t>
            </a:fld>
            <a:endParaRPr lang="zh-CN" altLang="en-US"/>
          </a:p>
        </p:txBody>
      </p:sp>
    </p:spTree>
    <p:extLst>
      <p:ext uri="{BB962C8B-B14F-4D97-AF65-F5344CB8AC3E}">
        <p14:creationId xmlns:p14="http://schemas.microsoft.com/office/powerpoint/2010/main" val="139736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1D5E7F-1E9E-4E4A-A99B-CE76330B0680}" type="slidenum">
              <a:rPr lang="zh-CN" altLang="en-US" smtClean="0"/>
              <a:t>5</a:t>
            </a:fld>
            <a:endParaRPr lang="zh-CN" altLang="en-US"/>
          </a:p>
        </p:txBody>
      </p:sp>
    </p:spTree>
    <p:extLst>
      <p:ext uri="{BB962C8B-B14F-4D97-AF65-F5344CB8AC3E}">
        <p14:creationId xmlns:p14="http://schemas.microsoft.com/office/powerpoint/2010/main" val="1397366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是互联网分层架构中的解耦利器，那所有通讯都使用</a:t>
            </a:r>
            <a:r>
              <a:rPr lang="en-US" altLang="zh-CN" sz="1200" b="0" i="0" kern="1200" dirty="0"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岂不是很好？</a:t>
            </a:r>
            <a:r>
              <a:rPr lang="zh-CN" altLang="en-US" sz="1200" b="1" i="0" kern="1200" dirty="0" smtClean="0">
                <a:solidFill>
                  <a:schemeClr val="tx1"/>
                </a:solidFill>
                <a:effectLst/>
                <a:latin typeface="+mn-lt"/>
                <a:ea typeface="+mn-ea"/>
                <a:cs typeface="+mn-cs"/>
              </a:rPr>
              <a:t>这是一个严重的误区</a:t>
            </a:r>
            <a:r>
              <a:rPr lang="zh-CN" altLang="en-US" sz="1200" b="0" i="0" kern="1200" dirty="0" smtClean="0">
                <a:solidFill>
                  <a:schemeClr val="tx1"/>
                </a:solidFill>
                <a:effectLst/>
                <a:latin typeface="+mn-lt"/>
                <a:ea typeface="+mn-ea"/>
                <a:cs typeface="+mn-cs"/>
              </a:rPr>
              <a:t>，调用与被调用的关系，是无法被</a:t>
            </a:r>
            <a:r>
              <a:rPr lang="en-US" altLang="zh-CN" sz="1200" b="0" i="0" kern="1200" dirty="0"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取代的。</a:t>
            </a:r>
            <a:endParaRPr lang="zh-CN" altLang="en-US" dirty="0"/>
          </a:p>
        </p:txBody>
      </p:sp>
      <p:sp>
        <p:nvSpPr>
          <p:cNvPr id="4" name="灯片编号占位符 3"/>
          <p:cNvSpPr>
            <a:spLocks noGrp="1"/>
          </p:cNvSpPr>
          <p:nvPr>
            <p:ph type="sldNum" sz="quarter" idx="10"/>
          </p:nvPr>
        </p:nvSpPr>
        <p:spPr/>
        <p:txBody>
          <a:bodyPr/>
          <a:lstStyle/>
          <a:p>
            <a:fld id="{901D5E7F-1E9E-4E4A-A99B-CE76330B0680}" type="slidenum">
              <a:rPr lang="zh-CN" altLang="en-US" smtClean="0"/>
              <a:t>7</a:t>
            </a:fld>
            <a:endParaRPr lang="zh-CN" altLang="en-US"/>
          </a:p>
        </p:txBody>
      </p:sp>
    </p:spTree>
    <p:extLst>
      <p:ext uri="{BB962C8B-B14F-4D97-AF65-F5344CB8AC3E}">
        <p14:creationId xmlns:p14="http://schemas.microsoft.com/office/powerpoint/2010/main" val="62426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1D5E7F-1E9E-4E4A-A99B-CE76330B0680}" type="slidenum">
              <a:rPr lang="zh-CN" altLang="en-US" smtClean="0"/>
              <a:t>17</a:t>
            </a:fld>
            <a:endParaRPr lang="zh-CN" altLang="en-US"/>
          </a:p>
        </p:txBody>
      </p:sp>
    </p:spTree>
    <p:extLst>
      <p:ext uri="{BB962C8B-B14F-4D97-AF65-F5344CB8AC3E}">
        <p14:creationId xmlns:p14="http://schemas.microsoft.com/office/powerpoint/2010/main" val="161343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EF920A-3C79-4CE2-A108-BC0A1BFFF57F}"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D315F7-2603-4DD0-A5B9-87CD5BE5B6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F920A-3C79-4CE2-A108-BC0A1BFFF57F}" type="datetimeFigureOut">
              <a:rPr lang="zh-CN" altLang="en-US" smtClean="0"/>
              <a:t>2019/1/24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315F7-2603-4DD0-A5B9-87CD5BE5B67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ChangeArrowheads="1"/>
          </p:cNvSpPr>
          <p:nvPr/>
        </p:nvSpPr>
        <p:spPr bwMode="auto">
          <a:xfrm>
            <a:off x="2915816" y="2248792"/>
            <a:ext cx="6228184" cy="1756271"/>
          </a:xfrm>
          <a:custGeom>
            <a:avLst/>
            <a:gdLst>
              <a:gd name="T0" fmla="*/ 206 w 10932"/>
              <a:gd name="T1" fmla="*/ 0 h 3294"/>
              <a:gd name="T2" fmla="*/ 10932 w 10932"/>
              <a:gd name="T3" fmla="*/ 0 h 3294"/>
              <a:gd name="T4" fmla="*/ 10932 w 10932"/>
              <a:gd name="T5" fmla="*/ 3294 h 3294"/>
              <a:gd name="T6" fmla="*/ 0 w 10932"/>
              <a:gd name="T7" fmla="*/ 3294 h 3294"/>
              <a:gd name="T8" fmla="*/ 892 w 10932"/>
              <a:gd name="T9" fmla="*/ 1564 h 3294"/>
              <a:gd name="T10" fmla="*/ 206 w 10932"/>
              <a:gd name="T11" fmla="*/ 0 h 3294"/>
              <a:gd name="T12" fmla="*/ 0 60000 65536"/>
              <a:gd name="T13" fmla="*/ 0 60000 65536"/>
              <a:gd name="T14" fmla="*/ 0 60000 65536"/>
              <a:gd name="T15" fmla="*/ 0 60000 65536"/>
              <a:gd name="T16" fmla="*/ 0 60000 65536"/>
              <a:gd name="T17" fmla="*/ 0 60000 65536"/>
              <a:gd name="T18" fmla="*/ 0 w 10932"/>
              <a:gd name="T19" fmla="*/ 0 h 3294"/>
              <a:gd name="T20" fmla="*/ 10932 w 10932"/>
              <a:gd name="T21" fmla="*/ 3294 h 3294"/>
            </a:gdLst>
            <a:ahLst/>
            <a:cxnLst>
              <a:cxn ang="T12">
                <a:pos x="T0" y="T1"/>
              </a:cxn>
              <a:cxn ang="T13">
                <a:pos x="T2" y="T3"/>
              </a:cxn>
              <a:cxn ang="T14">
                <a:pos x="T4" y="T5"/>
              </a:cxn>
              <a:cxn ang="T15">
                <a:pos x="T6" y="T7"/>
              </a:cxn>
              <a:cxn ang="T16">
                <a:pos x="T8" y="T9"/>
              </a:cxn>
              <a:cxn ang="T17">
                <a:pos x="T10" y="T11"/>
              </a:cxn>
            </a:cxnLst>
            <a:rect l="T18" t="T19" r="T20" b="T21"/>
            <a:pathLst>
              <a:path w="10932" h="3294">
                <a:moveTo>
                  <a:pt x="206" y="0"/>
                </a:moveTo>
                <a:lnTo>
                  <a:pt x="10932" y="0"/>
                </a:lnTo>
                <a:lnTo>
                  <a:pt x="10932" y="3294"/>
                </a:lnTo>
                <a:lnTo>
                  <a:pt x="0" y="3294"/>
                </a:lnTo>
                <a:cubicBezTo>
                  <a:pt x="540" y="2909"/>
                  <a:pt x="892" y="2277"/>
                  <a:pt x="892" y="1564"/>
                </a:cubicBezTo>
                <a:cubicBezTo>
                  <a:pt x="892" y="945"/>
                  <a:pt x="628" y="388"/>
                  <a:pt x="206"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5" name="Freeform 7"/>
          <p:cNvSpPr>
            <a:spLocks noChangeArrowheads="1"/>
          </p:cNvSpPr>
          <p:nvPr/>
        </p:nvSpPr>
        <p:spPr bwMode="auto">
          <a:xfrm>
            <a:off x="1" y="2248792"/>
            <a:ext cx="1372362" cy="1756271"/>
          </a:xfrm>
          <a:custGeom>
            <a:avLst/>
            <a:gdLst>
              <a:gd name="T0" fmla="*/ 0 w 2589"/>
              <a:gd name="T1" fmla="*/ 0 h 3294"/>
              <a:gd name="T2" fmla="*/ 2383 w 2589"/>
              <a:gd name="T3" fmla="*/ 0 h 3294"/>
              <a:gd name="T4" fmla="*/ 1697 w 2589"/>
              <a:gd name="T5" fmla="*/ 1564 h 3294"/>
              <a:gd name="T6" fmla="*/ 2589 w 2589"/>
              <a:gd name="T7" fmla="*/ 3294 h 3294"/>
              <a:gd name="T8" fmla="*/ 0 w 2589"/>
              <a:gd name="T9" fmla="*/ 3294 h 3294"/>
              <a:gd name="T10" fmla="*/ 0 w 2589"/>
              <a:gd name="T11" fmla="*/ 0 h 3294"/>
              <a:gd name="T12" fmla="*/ 0 60000 65536"/>
              <a:gd name="T13" fmla="*/ 0 60000 65536"/>
              <a:gd name="T14" fmla="*/ 0 60000 65536"/>
              <a:gd name="T15" fmla="*/ 0 60000 65536"/>
              <a:gd name="T16" fmla="*/ 0 60000 65536"/>
              <a:gd name="T17" fmla="*/ 0 60000 65536"/>
              <a:gd name="T18" fmla="*/ 0 w 2589"/>
              <a:gd name="T19" fmla="*/ 0 h 3294"/>
              <a:gd name="T20" fmla="*/ 2589 w 2589"/>
              <a:gd name="T21" fmla="*/ 3294 h 3294"/>
            </a:gdLst>
            <a:ahLst/>
            <a:cxnLst>
              <a:cxn ang="T12">
                <a:pos x="T0" y="T1"/>
              </a:cxn>
              <a:cxn ang="T13">
                <a:pos x="T2" y="T3"/>
              </a:cxn>
              <a:cxn ang="T14">
                <a:pos x="T4" y="T5"/>
              </a:cxn>
              <a:cxn ang="T15">
                <a:pos x="T6" y="T7"/>
              </a:cxn>
              <a:cxn ang="T16">
                <a:pos x="T8" y="T9"/>
              </a:cxn>
              <a:cxn ang="T17">
                <a:pos x="T10" y="T11"/>
              </a:cxn>
            </a:cxnLst>
            <a:rect l="T18" t="T19" r="T20" b="T21"/>
            <a:pathLst>
              <a:path w="2589" h="3294">
                <a:moveTo>
                  <a:pt x="0" y="0"/>
                </a:moveTo>
                <a:lnTo>
                  <a:pt x="2383" y="0"/>
                </a:lnTo>
                <a:cubicBezTo>
                  <a:pt x="1961" y="388"/>
                  <a:pt x="1697" y="945"/>
                  <a:pt x="1697" y="1564"/>
                </a:cubicBezTo>
                <a:cubicBezTo>
                  <a:pt x="1697" y="2277"/>
                  <a:pt x="2049" y="2909"/>
                  <a:pt x="2589" y="3294"/>
                </a:cubicBezTo>
                <a:lnTo>
                  <a:pt x="0" y="3294"/>
                </a:lnTo>
                <a:lnTo>
                  <a:pt x="0" y="0"/>
                </a:lnTo>
                <a:close/>
              </a:path>
            </a:pathLst>
          </a:custGeom>
          <a:solidFill>
            <a:srgbClr val="FF6600"/>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6" name="Rectangle 3"/>
          <p:cNvSpPr>
            <a:spLocks noGrp="1" noChangeArrowheads="1"/>
          </p:cNvSpPr>
          <p:nvPr>
            <p:ph type="ctrTitle" idx="4294967295"/>
          </p:nvPr>
        </p:nvSpPr>
        <p:spPr>
          <a:xfrm>
            <a:off x="3491880" y="2831593"/>
            <a:ext cx="5184575" cy="469957"/>
          </a:xfrm>
          <a:ln/>
        </p:spPr>
        <p:txBody>
          <a:bodyPr>
            <a:normAutofit fontScale="90000"/>
          </a:bodyPr>
          <a:lstStyle/>
          <a:p>
            <a:pPr algn="l"/>
            <a:r>
              <a:rPr lang="en-US" altLang="zh-CN" sz="4800" b="1" dirty="0" smtClean="0">
                <a:solidFill>
                  <a:schemeClr val="bg1"/>
                </a:solidFill>
                <a:latin typeface="+mn-ea"/>
              </a:rPr>
              <a:t>Java</a:t>
            </a:r>
            <a:r>
              <a:rPr lang="zh-CN" altLang="en-US" sz="4800" b="1" dirty="0" smtClean="0">
                <a:solidFill>
                  <a:schemeClr val="bg1"/>
                </a:solidFill>
                <a:latin typeface="+mn-ea"/>
              </a:rPr>
              <a:t>中的内存泄漏</a:t>
            </a:r>
            <a:endParaRPr lang="zh-CN" altLang="en-US" sz="4800" b="1" dirty="0">
              <a:solidFill>
                <a:schemeClr val="bg1"/>
              </a:solidFill>
              <a:latin typeface="+mn-ea"/>
            </a:endParaRPr>
          </a:p>
        </p:txBody>
      </p:sp>
      <p:sp>
        <p:nvSpPr>
          <p:cNvPr id="8" name="TextBox 16"/>
          <p:cNvSpPr>
            <a:spLocks noChangeArrowheads="1"/>
          </p:cNvSpPr>
          <p:nvPr/>
        </p:nvSpPr>
        <p:spPr bwMode="auto">
          <a:xfrm>
            <a:off x="3491881" y="2276872"/>
            <a:ext cx="4274834" cy="430887"/>
          </a:xfrm>
          <a:prstGeom prst="rect">
            <a:avLst/>
          </a:prstGeom>
          <a:noFill/>
          <a:ln w="9525">
            <a:noFill/>
            <a:miter lim="800000"/>
            <a:headEnd/>
            <a:tailEnd/>
          </a:ln>
        </p:spPr>
        <p:txBody>
          <a:bodyPr wrap="square">
            <a:spAutoFit/>
          </a:bodyPr>
          <a:lstStyle/>
          <a:p>
            <a:r>
              <a:rPr lang="zh-CN" altLang="en-US" sz="2200" dirty="0">
                <a:solidFill>
                  <a:srgbClr val="F8F8F8"/>
                </a:solidFill>
                <a:latin typeface="微软雅黑" pitchFamily="34" charset="-122"/>
                <a:ea typeface="微软雅黑" pitchFamily="34" charset="-122"/>
                <a:sym typeface="微软雅黑" pitchFamily="34" charset="-122"/>
              </a:rPr>
              <a:t>国际</a:t>
            </a:r>
            <a:r>
              <a:rPr lang="zh-CN" altLang="en-US" sz="2200" dirty="0" smtClean="0">
                <a:solidFill>
                  <a:srgbClr val="F8F8F8"/>
                </a:solidFill>
                <a:latin typeface="微软雅黑" pitchFamily="34" charset="-122"/>
                <a:ea typeface="微软雅黑" pitchFamily="34" charset="-122"/>
                <a:sym typeface="微软雅黑" pitchFamily="34" charset="-122"/>
              </a:rPr>
              <a:t>机票北京研发组</a:t>
            </a:r>
            <a:endParaRPr lang="zh-CN" altLang="en-US" sz="2200" dirty="0">
              <a:solidFill>
                <a:srgbClr val="F8F8F8"/>
              </a:solidFill>
              <a:latin typeface="微软雅黑" pitchFamily="34" charset="-122"/>
              <a:ea typeface="微软雅黑" pitchFamily="34" charset="-122"/>
              <a:sym typeface="微软雅黑" pitchFamily="34" charset="-122"/>
            </a:endParaRPr>
          </a:p>
        </p:txBody>
      </p:sp>
      <p:grpSp>
        <p:nvGrpSpPr>
          <p:cNvPr id="9" name="组合 55"/>
          <p:cNvGrpSpPr>
            <a:grpSpLocks/>
          </p:cNvGrpSpPr>
          <p:nvPr/>
        </p:nvGrpSpPr>
        <p:grpSpPr bwMode="auto">
          <a:xfrm>
            <a:off x="1043608" y="2000157"/>
            <a:ext cx="2161140" cy="2178791"/>
            <a:chOff x="0" y="0"/>
            <a:chExt cx="3109913" cy="3135314"/>
          </a:xfrm>
        </p:grpSpPr>
        <p:sp>
          <p:nvSpPr>
            <p:cNvPr id="10" name="Freeform 6"/>
            <p:cNvSpPr>
              <a:spLocks noChangeArrowheads="1"/>
            </p:cNvSpPr>
            <p:nvPr/>
          </p:nvSpPr>
          <p:spPr bwMode="auto">
            <a:xfrm>
              <a:off x="1785938" y="25401"/>
              <a:ext cx="844550" cy="587375"/>
            </a:xfrm>
            <a:custGeom>
              <a:avLst/>
              <a:gdLst>
                <a:gd name="T0" fmla="*/ 1092 w 1092"/>
                <a:gd name="T1" fmla="*/ 531 h 763"/>
                <a:gd name="T2" fmla="*/ 22 w 1092"/>
                <a:gd name="T3" fmla="*/ 0 h 763"/>
                <a:gd name="T4" fmla="*/ 0 w 1092"/>
                <a:gd name="T5" fmla="*/ 349 h 763"/>
                <a:gd name="T6" fmla="*/ 829 w 1092"/>
                <a:gd name="T7" fmla="*/ 763 h 763"/>
                <a:gd name="T8" fmla="*/ 1092 w 1092"/>
                <a:gd name="T9" fmla="*/ 531 h 763"/>
                <a:gd name="T10" fmla="*/ 0 60000 65536"/>
                <a:gd name="T11" fmla="*/ 0 60000 65536"/>
                <a:gd name="T12" fmla="*/ 0 60000 65536"/>
                <a:gd name="T13" fmla="*/ 0 60000 65536"/>
                <a:gd name="T14" fmla="*/ 0 60000 65536"/>
                <a:gd name="T15" fmla="*/ 0 w 1092"/>
                <a:gd name="T16" fmla="*/ 0 h 763"/>
                <a:gd name="T17" fmla="*/ 1092 w 1092"/>
                <a:gd name="T18" fmla="*/ 763 h 763"/>
              </a:gdLst>
              <a:ahLst/>
              <a:cxnLst>
                <a:cxn ang="T10">
                  <a:pos x="T0" y="T1"/>
                </a:cxn>
                <a:cxn ang="T11">
                  <a:pos x="T2" y="T3"/>
                </a:cxn>
                <a:cxn ang="T12">
                  <a:pos x="T4" y="T5"/>
                </a:cxn>
                <a:cxn ang="T13">
                  <a:pos x="T6" y="T7"/>
                </a:cxn>
                <a:cxn ang="T14">
                  <a:pos x="T8" y="T9"/>
                </a:cxn>
              </a:cxnLst>
              <a:rect l="T15" t="T16" r="T17" b="T18"/>
              <a:pathLst>
                <a:path w="1092" h="763">
                  <a:moveTo>
                    <a:pt x="1092" y="531"/>
                  </a:moveTo>
                  <a:cubicBezTo>
                    <a:pt x="805" y="257"/>
                    <a:pt x="436" y="66"/>
                    <a:pt x="22" y="0"/>
                  </a:cubicBezTo>
                  <a:lnTo>
                    <a:pt x="0" y="349"/>
                  </a:lnTo>
                  <a:cubicBezTo>
                    <a:pt x="318" y="407"/>
                    <a:pt x="603" y="554"/>
                    <a:pt x="829" y="763"/>
                  </a:cubicBezTo>
                  <a:lnTo>
                    <a:pt x="1092" y="531"/>
                  </a:lnTo>
                  <a:close/>
                </a:path>
              </a:pathLst>
            </a:custGeom>
            <a:solidFill>
              <a:srgbClr val="8BB923"/>
            </a:solidFill>
            <a:ln w="9525" cmpd="sng">
              <a:noFill/>
              <a:bevel/>
              <a:headEnd/>
              <a:tailEnd/>
            </a:ln>
          </p:spPr>
          <p:txBody>
            <a:bodyPr/>
            <a:lstStyle/>
            <a:p>
              <a:endParaRPr lang="zh-CN" altLang="zh-CN">
                <a:solidFill>
                  <a:srgbClr val="C4261D"/>
                </a:solidFill>
                <a:sym typeface="Arial" pitchFamily="34" charset="0"/>
              </a:endParaRPr>
            </a:p>
          </p:txBody>
        </p:sp>
        <p:sp>
          <p:nvSpPr>
            <p:cNvPr id="11" name="Freeform 7"/>
            <p:cNvSpPr>
              <a:spLocks noChangeArrowheads="1"/>
            </p:cNvSpPr>
            <p:nvPr/>
          </p:nvSpPr>
          <p:spPr bwMode="auto">
            <a:xfrm>
              <a:off x="0" y="1501776"/>
              <a:ext cx="2555875" cy="1633538"/>
            </a:xfrm>
            <a:custGeom>
              <a:avLst/>
              <a:gdLst>
                <a:gd name="T0" fmla="*/ 3076 w 3307"/>
                <a:gd name="T1" fmla="*/ 1351 h 2117"/>
                <a:gd name="T2" fmla="*/ 2139 w 3307"/>
                <a:gd name="T3" fmla="*/ 1731 h 2117"/>
                <a:gd name="T4" fmla="*/ 1914 w 3307"/>
                <a:gd name="T5" fmla="*/ 1731 h 2117"/>
                <a:gd name="T6" fmla="*/ 349 w 3307"/>
                <a:gd name="T7" fmla="*/ 22 h 2117"/>
                <a:gd name="T8" fmla="*/ 1 w 3307"/>
                <a:gd name="T9" fmla="*/ 0 h 2117"/>
                <a:gd name="T10" fmla="*/ 0 w 3307"/>
                <a:gd name="T11" fmla="*/ 93 h 2117"/>
                <a:gd name="T12" fmla="*/ 2 w 3307"/>
                <a:gd name="T13" fmla="*/ 150 h 2117"/>
                <a:gd name="T14" fmla="*/ 3 w 3307"/>
                <a:gd name="T15" fmla="*/ 182 h 2117"/>
                <a:gd name="T16" fmla="*/ 8 w 3307"/>
                <a:gd name="T17" fmla="*/ 254 h 2117"/>
                <a:gd name="T18" fmla="*/ 9 w 3307"/>
                <a:gd name="T19" fmla="*/ 267 h 2117"/>
                <a:gd name="T20" fmla="*/ 1891 w 3307"/>
                <a:gd name="T21" fmla="*/ 2087 h 2117"/>
                <a:gd name="T22" fmla="*/ 3158 w 3307"/>
                <a:gd name="T23" fmla="*/ 1729 h 2117"/>
                <a:gd name="T24" fmla="*/ 3158 w 3307"/>
                <a:gd name="T25" fmla="*/ 1726 h 2117"/>
                <a:gd name="T26" fmla="*/ 3307 w 3307"/>
                <a:gd name="T27" fmla="*/ 1613 h 2117"/>
                <a:gd name="T28" fmla="*/ 3076 w 3307"/>
                <a:gd name="T29" fmla="*/ 1351 h 2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07"/>
                <a:gd name="T46" fmla="*/ 0 h 2117"/>
                <a:gd name="T47" fmla="*/ 3307 w 3307"/>
                <a:gd name="T48" fmla="*/ 2117 h 2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07" h="2117">
                  <a:moveTo>
                    <a:pt x="3076" y="1351"/>
                  </a:moveTo>
                  <a:cubicBezTo>
                    <a:pt x="2816" y="1567"/>
                    <a:pt x="2491" y="1704"/>
                    <a:pt x="2139" y="1731"/>
                  </a:cubicBezTo>
                  <a:cubicBezTo>
                    <a:pt x="2065" y="1735"/>
                    <a:pt x="1990" y="1736"/>
                    <a:pt x="1914" y="1731"/>
                  </a:cubicBezTo>
                  <a:cubicBezTo>
                    <a:pt x="1015" y="1675"/>
                    <a:pt x="345" y="911"/>
                    <a:pt x="349" y="22"/>
                  </a:cubicBezTo>
                  <a:lnTo>
                    <a:pt x="1" y="0"/>
                  </a:lnTo>
                  <a:cubicBezTo>
                    <a:pt x="0" y="32"/>
                    <a:pt x="0" y="62"/>
                    <a:pt x="0" y="93"/>
                  </a:cubicBezTo>
                  <a:cubicBezTo>
                    <a:pt x="0" y="112"/>
                    <a:pt x="1" y="131"/>
                    <a:pt x="2" y="150"/>
                  </a:cubicBezTo>
                  <a:cubicBezTo>
                    <a:pt x="2" y="161"/>
                    <a:pt x="2" y="172"/>
                    <a:pt x="3" y="182"/>
                  </a:cubicBezTo>
                  <a:cubicBezTo>
                    <a:pt x="4" y="207"/>
                    <a:pt x="6" y="230"/>
                    <a:pt x="8" y="254"/>
                  </a:cubicBezTo>
                  <a:cubicBezTo>
                    <a:pt x="8" y="258"/>
                    <a:pt x="9" y="262"/>
                    <a:pt x="9" y="267"/>
                  </a:cubicBezTo>
                  <a:cubicBezTo>
                    <a:pt x="101" y="1248"/>
                    <a:pt x="896" y="2024"/>
                    <a:pt x="1891" y="2087"/>
                  </a:cubicBezTo>
                  <a:cubicBezTo>
                    <a:pt x="2359" y="2117"/>
                    <a:pt x="2799" y="1974"/>
                    <a:pt x="3158" y="1729"/>
                  </a:cubicBezTo>
                  <a:lnTo>
                    <a:pt x="3158" y="1726"/>
                  </a:lnTo>
                  <a:cubicBezTo>
                    <a:pt x="3209" y="1691"/>
                    <a:pt x="3259" y="1653"/>
                    <a:pt x="3307" y="1613"/>
                  </a:cubicBezTo>
                  <a:lnTo>
                    <a:pt x="3076" y="1351"/>
                  </a:lnTo>
                  <a:close/>
                </a:path>
              </a:pathLst>
            </a:custGeom>
            <a:solidFill>
              <a:srgbClr val="8BB923"/>
            </a:solidFill>
            <a:ln w="9525" cmpd="sng">
              <a:noFill/>
              <a:bevel/>
              <a:headEnd/>
              <a:tailEnd/>
            </a:ln>
          </p:spPr>
          <p:txBody>
            <a:bodyPr/>
            <a:lstStyle/>
            <a:p>
              <a:endParaRPr lang="zh-CN" altLang="zh-CN">
                <a:solidFill>
                  <a:srgbClr val="C4261D"/>
                </a:solidFill>
                <a:sym typeface="Arial" pitchFamily="34" charset="0"/>
              </a:endParaRPr>
            </a:p>
          </p:txBody>
        </p:sp>
        <p:sp>
          <p:nvSpPr>
            <p:cNvPr id="12" name="Freeform 8"/>
            <p:cNvSpPr>
              <a:spLocks noChangeArrowheads="1"/>
            </p:cNvSpPr>
            <p:nvPr/>
          </p:nvSpPr>
          <p:spPr bwMode="auto">
            <a:xfrm>
              <a:off x="676275" y="0"/>
              <a:ext cx="903288" cy="481013"/>
            </a:xfrm>
            <a:custGeom>
              <a:avLst/>
              <a:gdLst>
                <a:gd name="T0" fmla="*/ 1147 w 1169"/>
                <a:gd name="T1" fmla="*/ 356 h 624"/>
                <a:gd name="T2" fmla="*/ 1169 w 1169"/>
                <a:gd name="T3" fmla="*/ 7 h 624"/>
                <a:gd name="T4" fmla="*/ 0 w 1169"/>
                <a:gd name="T5" fmla="*/ 360 h 624"/>
                <a:gd name="T6" fmla="*/ 232 w 1169"/>
                <a:gd name="T7" fmla="*/ 624 h 624"/>
                <a:gd name="T8" fmla="*/ 1147 w 1169"/>
                <a:gd name="T9" fmla="*/ 356 h 624"/>
                <a:gd name="T10" fmla="*/ 0 60000 65536"/>
                <a:gd name="T11" fmla="*/ 0 60000 65536"/>
                <a:gd name="T12" fmla="*/ 0 60000 65536"/>
                <a:gd name="T13" fmla="*/ 0 60000 65536"/>
                <a:gd name="T14" fmla="*/ 0 60000 65536"/>
                <a:gd name="T15" fmla="*/ 0 w 1169"/>
                <a:gd name="T16" fmla="*/ 0 h 624"/>
                <a:gd name="T17" fmla="*/ 1169 w 1169"/>
                <a:gd name="T18" fmla="*/ 624 h 624"/>
              </a:gdLst>
              <a:ahLst/>
              <a:cxnLst>
                <a:cxn ang="T10">
                  <a:pos x="T0" y="T1"/>
                </a:cxn>
                <a:cxn ang="T11">
                  <a:pos x="T2" y="T3"/>
                </a:cxn>
                <a:cxn ang="T12">
                  <a:pos x="T4" y="T5"/>
                </a:cxn>
                <a:cxn ang="T13">
                  <a:pos x="T6" y="T7"/>
                </a:cxn>
                <a:cxn ang="T14">
                  <a:pos x="T8" y="T9"/>
                </a:cxn>
              </a:cxnLst>
              <a:rect l="T15" t="T16" r="T17" b="T18"/>
              <a:pathLst>
                <a:path w="1169" h="624">
                  <a:moveTo>
                    <a:pt x="1147" y="356"/>
                  </a:moveTo>
                  <a:lnTo>
                    <a:pt x="1169" y="7"/>
                  </a:lnTo>
                  <a:cubicBezTo>
                    <a:pt x="738" y="0"/>
                    <a:pt x="333" y="131"/>
                    <a:pt x="0" y="360"/>
                  </a:cubicBezTo>
                  <a:lnTo>
                    <a:pt x="232" y="624"/>
                  </a:lnTo>
                  <a:cubicBezTo>
                    <a:pt x="497" y="452"/>
                    <a:pt x="812" y="354"/>
                    <a:pt x="1147" y="356"/>
                  </a:cubicBezTo>
                  <a:close/>
                </a:path>
              </a:pathLst>
            </a:custGeom>
            <a:solidFill>
              <a:srgbClr val="8BB923"/>
            </a:solidFill>
            <a:ln w="9525" cmpd="sng">
              <a:noFill/>
              <a:bevel/>
              <a:headEnd/>
              <a:tailEnd/>
            </a:ln>
          </p:spPr>
          <p:txBody>
            <a:bodyPr/>
            <a:lstStyle/>
            <a:p>
              <a:endParaRPr lang="zh-CN" altLang="zh-CN">
                <a:solidFill>
                  <a:srgbClr val="C4261D"/>
                </a:solidFill>
                <a:sym typeface="Arial" pitchFamily="34" charset="0"/>
              </a:endParaRPr>
            </a:p>
          </p:txBody>
        </p:sp>
        <p:sp>
          <p:nvSpPr>
            <p:cNvPr id="13" name="Freeform 9"/>
            <p:cNvSpPr>
              <a:spLocks noChangeArrowheads="1"/>
            </p:cNvSpPr>
            <p:nvPr/>
          </p:nvSpPr>
          <p:spPr bwMode="auto">
            <a:xfrm>
              <a:off x="2538413" y="1681163"/>
              <a:ext cx="566738" cy="909638"/>
            </a:xfrm>
            <a:custGeom>
              <a:avLst/>
              <a:gdLst>
                <a:gd name="T0" fmla="*/ 0 w 734"/>
                <a:gd name="T1" fmla="*/ 914 h 1178"/>
                <a:gd name="T2" fmla="*/ 232 w 734"/>
                <a:gd name="T3" fmla="*/ 1178 h 1178"/>
                <a:gd name="T4" fmla="*/ 734 w 734"/>
                <a:gd name="T5" fmla="*/ 22 h 1178"/>
                <a:gd name="T6" fmla="*/ 386 w 734"/>
                <a:gd name="T7" fmla="*/ 0 h 1178"/>
                <a:gd name="T8" fmla="*/ 0 w 734"/>
                <a:gd name="T9" fmla="*/ 914 h 1178"/>
                <a:gd name="T10" fmla="*/ 0 60000 65536"/>
                <a:gd name="T11" fmla="*/ 0 60000 65536"/>
                <a:gd name="T12" fmla="*/ 0 60000 65536"/>
                <a:gd name="T13" fmla="*/ 0 60000 65536"/>
                <a:gd name="T14" fmla="*/ 0 60000 65536"/>
                <a:gd name="T15" fmla="*/ 0 w 734"/>
                <a:gd name="T16" fmla="*/ 0 h 1178"/>
                <a:gd name="T17" fmla="*/ 734 w 734"/>
                <a:gd name="T18" fmla="*/ 1178 h 1178"/>
              </a:gdLst>
              <a:ahLst/>
              <a:cxnLst>
                <a:cxn ang="T10">
                  <a:pos x="T0" y="T1"/>
                </a:cxn>
                <a:cxn ang="T11">
                  <a:pos x="T2" y="T3"/>
                </a:cxn>
                <a:cxn ang="T12">
                  <a:pos x="T4" y="T5"/>
                </a:cxn>
                <a:cxn ang="T13">
                  <a:pos x="T6" y="T7"/>
                </a:cxn>
                <a:cxn ang="T14">
                  <a:pos x="T8" y="T9"/>
                </a:cxn>
              </a:cxnLst>
              <a:rect l="T15" t="T16" r="T17" b="T18"/>
              <a:pathLst>
                <a:path w="734" h="1178">
                  <a:moveTo>
                    <a:pt x="0" y="914"/>
                  </a:moveTo>
                  <a:lnTo>
                    <a:pt x="232" y="1178"/>
                  </a:lnTo>
                  <a:cubicBezTo>
                    <a:pt x="510" y="867"/>
                    <a:pt x="693" y="467"/>
                    <a:pt x="734" y="22"/>
                  </a:cubicBezTo>
                  <a:lnTo>
                    <a:pt x="386" y="0"/>
                  </a:lnTo>
                  <a:cubicBezTo>
                    <a:pt x="352" y="349"/>
                    <a:pt x="212" y="664"/>
                    <a:pt x="0" y="914"/>
                  </a:cubicBezTo>
                  <a:close/>
                </a:path>
              </a:pathLst>
            </a:custGeom>
            <a:solidFill>
              <a:srgbClr val="8BB923"/>
            </a:solidFill>
            <a:ln w="9525" cmpd="sng">
              <a:noFill/>
              <a:bevel/>
              <a:headEnd/>
              <a:tailEnd/>
            </a:ln>
          </p:spPr>
          <p:txBody>
            <a:bodyPr/>
            <a:lstStyle/>
            <a:p>
              <a:endParaRPr lang="zh-CN" altLang="zh-CN">
                <a:solidFill>
                  <a:srgbClr val="C4261D"/>
                </a:solidFill>
                <a:sym typeface="Arial" pitchFamily="34" charset="0"/>
              </a:endParaRPr>
            </a:p>
          </p:txBody>
        </p:sp>
        <p:sp>
          <p:nvSpPr>
            <p:cNvPr id="14" name="Freeform 10"/>
            <p:cNvSpPr>
              <a:spLocks noChangeArrowheads="1"/>
            </p:cNvSpPr>
            <p:nvPr/>
          </p:nvSpPr>
          <p:spPr bwMode="auto">
            <a:xfrm>
              <a:off x="25400" y="417513"/>
              <a:ext cx="654050" cy="879475"/>
            </a:xfrm>
            <a:custGeom>
              <a:avLst/>
              <a:gdLst>
                <a:gd name="T0" fmla="*/ 846 w 846"/>
                <a:gd name="T1" fmla="*/ 262 h 1140"/>
                <a:gd name="T2" fmla="*/ 615 w 846"/>
                <a:gd name="T3" fmla="*/ 0 h 1140"/>
                <a:gd name="T4" fmla="*/ 0 w 846"/>
                <a:gd name="T5" fmla="*/ 1117 h 1140"/>
                <a:gd name="T6" fmla="*/ 351 w 846"/>
                <a:gd name="T7" fmla="*/ 1140 h 1140"/>
                <a:gd name="T8" fmla="*/ 846 w 846"/>
                <a:gd name="T9" fmla="*/ 262 h 1140"/>
                <a:gd name="T10" fmla="*/ 0 60000 65536"/>
                <a:gd name="T11" fmla="*/ 0 60000 65536"/>
                <a:gd name="T12" fmla="*/ 0 60000 65536"/>
                <a:gd name="T13" fmla="*/ 0 60000 65536"/>
                <a:gd name="T14" fmla="*/ 0 60000 65536"/>
                <a:gd name="T15" fmla="*/ 0 w 846"/>
                <a:gd name="T16" fmla="*/ 0 h 1140"/>
                <a:gd name="T17" fmla="*/ 846 w 846"/>
                <a:gd name="T18" fmla="*/ 1140 h 1140"/>
              </a:gdLst>
              <a:ahLst/>
              <a:cxnLst>
                <a:cxn ang="T10">
                  <a:pos x="T0" y="T1"/>
                </a:cxn>
                <a:cxn ang="T11">
                  <a:pos x="T2" y="T3"/>
                </a:cxn>
                <a:cxn ang="T12">
                  <a:pos x="T4" y="T5"/>
                </a:cxn>
                <a:cxn ang="T13">
                  <a:pos x="T6" y="T7"/>
                </a:cxn>
                <a:cxn ang="T14">
                  <a:pos x="T8" y="T9"/>
                </a:cxn>
              </a:cxnLst>
              <a:rect l="T15" t="T16" r="T17" b="T18"/>
              <a:pathLst>
                <a:path w="846" h="1140">
                  <a:moveTo>
                    <a:pt x="846" y="262"/>
                  </a:moveTo>
                  <a:lnTo>
                    <a:pt x="615" y="0"/>
                  </a:lnTo>
                  <a:cubicBezTo>
                    <a:pt x="302" y="289"/>
                    <a:pt x="80" y="676"/>
                    <a:pt x="0" y="1117"/>
                  </a:cubicBezTo>
                  <a:lnTo>
                    <a:pt x="351" y="1140"/>
                  </a:lnTo>
                  <a:cubicBezTo>
                    <a:pt x="422" y="795"/>
                    <a:pt x="600" y="491"/>
                    <a:pt x="846" y="262"/>
                  </a:cubicBezTo>
                  <a:close/>
                </a:path>
              </a:pathLst>
            </a:custGeom>
            <a:solidFill>
              <a:srgbClr val="8BB923"/>
            </a:solidFill>
            <a:ln w="9525" cmpd="sng">
              <a:noFill/>
              <a:bevel/>
              <a:headEnd/>
              <a:tailEnd/>
            </a:ln>
          </p:spPr>
          <p:txBody>
            <a:bodyPr/>
            <a:lstStyle/>
            <a:p>
              <a:endParaRPr lang="zh-CN" altLang="zh-CN">
                <a:solidFill>
                  <a:srgbClr val="C4261D"/>
                </a:solidFill>
                <a:sym typeface="Arial" pitchFamily="34" charset="0"/>
              </a:endParaRPr>
            </a:p>
          </p:txBody>
        </p:sp>
        <p:sp>
          <p:nvSpPr>
            <p:cNvPr id="15" name="Freeform 11"/>
            <p:cNvSpPr>
              <a:spLocks noChangeArrowheads="1"/>
            </p:cNvSpPr>
            <p:nvPr/>
          </p:nvSpPr>
          <p:spPr bwMode="auto">
            <a:xfrm>
              <a:off x="2578100" y="600076"/>
              <a:ext cx="531813" cy="874713"/>
            </a:xfrm>
            <a:custGeom>
              <a:avLst/>
              <a:gdLst>
                <a:gd name="T0" fmla="*/ 337 w 687"/>
                <a:gd name="T1" fmla="*/ 1111 h 1133"/>
                <a:gd name="T2" fmla="*/ 687 w 687"/>
                <a:gd name="T3" fmla="*/ 1133 h 1133"/>
                <a:gd name="T4" fmla="*/ 262 w 687"/>
                <a:gd name="T5" fmla="*/ 0 h 1133"/>
                <a:gd name="T6" fmla="*/ 0 w 687"/>
                <a:gd name="T7" fmla="*/ 231 h 1133"/>
                <a:gd name="T8" fmla="*/ 337 w 687"/>
                <a:gd name="T9" fmla="*/ 1111 h 1133"/>
                <a:gd name="T10" fmla="*/ 0 60000 65536"/>
                <a:gd name="T11" fmla="*/ 0 60000 65536"/>
                <a:gd name="T12" fmla="*/ 0 60000 65536"/>
                <a:gd name="T13" fmla="*/ 0 60000 65536"/>
                <a:gd name="T14" fmla="*/ 0 60000 65536"/>
                <a:gd name="T15" fmla="*/ 0 w 687"/>
                <a:gd name="T16" fmla="*/ 0 h 1133"/>
                <a:gd name="T17" fmla="*/ 687 w 687"/>
                <a:gd name="T18" fmla="*/ 1133 h 1133"/>
              </a:gdLst>
              <a:ahLst/>
              <a:cxnLst>
                <a:cxn ang="T10">
                  <a:pos x="T0" y="T1"/>
                </a:cxn>
                <a:cxn ang="T11">
                  <a:pos x="T2" y="T3"/>
                </a:cxn>
                <a:cxn ang="T12">
                  <a:pos x="T4" y="T5"/>
                </a:cxn>
                <a:cxn ang="T13">
                  <a:pos x="T6" y="T7"/>
                </a:cxn>
                <a:cxn ang="T14">
                  <a:pos x="T8" y="T9"/>
                </a:cxn>
              </a:cxnLst>
              <a:rect l="T15" t="T16" r="T17" b="T18"/>
              <a:pathLst>
                <a:path w="687" h="1133">
                  <a:moveTo>
                    <a:pt x="337" y="1111"/>
                  </a:moveTo>
                  <a:lnTo>
                    <a:pt x="687" y="1133"/>
                  </a:lnTo>
                  <a:cubicBezTo>
                    <a:pt x="665" y="710"/>
                    <a:pt x="511" y="317"/>
                    <a:pt x="262" y="0"/>
                  </a:cubicBezTo>
                  <a:lnTo>
                    <a:pt x="0" y="231"/>
                  </a:lnTo>
                  <a:cubicBezTo>
                    <a:pt x="190" y="481"/>
                    <a:pt x="311" y="784"/>
                    <a:pt x="337" y="1111"/>
                  </a:cubicBezTo>
                  <a:close/>
                </a:path>
              </a:pathLst>
            </a:custGeom>
            <a:solidFill>
              <a:srgbClr val="8BB923"/>
            </a:solidFill>
            <a:ln w="9525" cmpd="sng">
              <a:noFill/>
              <a:bevel/>
              <a:headEnd/>
              <a:tailEnd/>
            </a:ln>
          </p:spPr>
          <p:txBody>
            <a:bodyPr/>
            <a:lstStyle/>
            <a:p>
              <a:endParaRPr lang="zh-CN" altLang="zh-CN">
                <a:solidFill>
                  <a:srgbClr val="C4261D"/>
                </a:solidFill>
                <a:sym typeface="Arial" pitchFamily="34" charset="0"/>
              </a:endParaRPr>
            </a:p>
          </p:txBody>
        </p:sp>
      </p:grpSp>
      <p:pic>
        <p:nvPicPr>
          <p:cNvPr id="16" name="Picture 17" descr="I:\AE\05-shu-x\logo竖版.png"/>
          <p:cNvPicPr>
            <a:picLocks noChangeAspect="1" noChangeArrowheads="1"/>
          </p:cNvPicPr>
          <p:nvPr/>
        </p:nvPicPr>
        <p:blipFill>
          <a:blip r:embed="rId2" cstate="print"/>
          <a:srcRect/>
          <a:stretch>
            <a:fillRect/>
          </a:stretch>
        </p:blipFill>
        <p:spPr bwMode="auto">
          <a:xfrm>
            <a:off x="1472429" y="2420888"/>
            <a:ext cx="1371379" cy="1230441"/>
          </a:xfrm>
          <a:prstGeom prst="rect">
            <a:avLst/>
          </a:prstGeom>
          <a:noFill/>
        </p:spPr>
      </p:pic>
    </p:spTree>
    <p:extLst>
      <p:ext uri="{BB962C8B-B14F-4D97-AF65-F5344CB8AC3E}">
        <p14:creationId xmlns:p14="http://schemas.microsoft.com/office/powerpoint/2010/main" val="184559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10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1756791"/>
          </a:xfrm>
        </p:spPr>
        <p:txBody>
          <a:bodyPr>
            <a:normAutofit fontScale="92500"/>
          </a:bodyPr>
          <a:lstStyle/>
          <a:p>
            <a:r>
              <a:rPr lang="zh-CN" altLang="en-US" dirty="0"/>
              <a:t>但是，在上面的程序中，在第</a:t>
            </a:r>
            <a:r>
              <a:rPr lang="en-US" altLang="zh-CN" dirty="0"/>
              <a:t>2</a:t>
            </a:r>
            <a:r>
              <a:rPr lang="zh-CN" altLang="en-US" dirty="0"/>
              <a:t>行中，如果我们只删除关键字 </a:t>
            </a:r>
            <a:r>
              <a:rPr lang="en-US" altLang="zh-CN" dirty="0"/>
              <a:t>static</a:t>
            </a:r>
            <a:r>
              <a:rPr lang="zh-CN" altLang="en-US" dirty="0"/>
              <a:t>，那么它将对内存使用量带来巨大的变化，这个</a:t>
            </a:r>
            <a:r>
              <a:rPr lang="en-US" altLang="zh-CN" dirty="0"/>
              <a:t>Visual VM</a:t>
            </a:r>
            <a:r>
              <a:rPr lang="zh-CN" altLang="en-US" dirty="0"/>
              <a:t>响应显示： </a:t>
            </a:r>
          </a:p>
        </p:txBody>
      </p:sp>
      <p:pic>
        <p:nvPicPr>
          <p:cNvPr id="5123" name="Picture 3"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3140968"/>
            <a:ext cx="68199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8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直到调试点的第一部分几乎与我们在</a:t>
            </a:r>
            <a:r>
              <a:rPr lang="en-US" altLang="zh-CN" dirty="0"/>
              <a:t>static</a:t>
            </a:r>
            <a:r>
              <a:rPr lang="zh-CN" altLang="en-US" dirty="0"/>
              <a:t>情况下获得的部分相同 。但这次当我们离开</a:t>
            </a:r>
            <a:r>
              <a:rPr lang="en-US" altLang="zh-CN" dirty="0" err="1"/>
              <a:t>populateList</a:t>
            </a:r>
            <a:r>
              <a:rPr lang="en-US" altLang="zh-CN" dirty="0"/>
              <a:t>()</a:t>
            </a:r>
            <a:r>
              <a:rPr lang="zh-CN" altLang="en-US" dirty="0"/>
              <a:t>方法，列表中所有的内存都被垃圾回收掉了，因为我们没有任何对他的引用。</a:t>
            </a:r>
          </a:p>
          <a:p>
            <a:endParaRPr lang="zh-CN" altLang="en-US" dirty="0"/>
          </a:p>
          <a:p>
            <a:r>
              <a:rPr lang="zh-CN" altLang="en-US" dirty="0"/>
              <a:t>因此，我们需要非常关注</a:t>
            </a:r>
            <a:r>
              <a:rPr lang="en-US" altLang="zh-CN" dirty="0"/>
              <a:t>static(</a:t>
            </a:r>
            <a:r>
              <a:rPr lang="zh-CN" altLang="en-US" dirty="0"/>
              <a:t>静态</a:t>
            </a:r>
            <a:r>
              <a:rPr lang="en-US" altLang="zh-CN" dirty="0"/>
              <a:t>)</a:t>
            </a:r>
            <a:r>
              <a:rPr lang="zh-CN" altLang="en-US" dirty="0"/>
              <a:t>变量的使用。如果集合或大对象被声明为</a:t>
            </a:r>
            <a:r>
              <a:rPr lang="en-US" altLang="zh-CN" dirty="0"/>
              <a:t>static</a:t>
            </a:r>
            <a:r>
              <a:rPr lang="zh-CN" altLang="en-US" dirty="0"/>
              <a:t>，那么它们将在应用程序的整个生命周期中保留在内存中，从而阻止可能在其他地方使用的重要内存。</a:t>
            </a:r>
          </a:p>
          <a:p>
            <a:endParaRPr lang="zh-CN" altLang="en-US" dirty="0"/>
          </a:p>
          <a:p>
            <a:r>
              <a:rPr lang="zh-CN" altLang="en-US" dirty="0"/>
              <a:t>如何预防呢？</a:t>
            </a:r>
          </a:p>
          <a:p>
            <a:endParaRPr lang="zh-CN" altLang="en-US" dirty="0"/>
          </a:p>
          <a:p>
            <a:pPr lvl="1"/>
            <a:r>
              <a:rPr lang="zh-CN" altLang="en-US" dirty="0"/>
              <a:t>最大限度地减少静态变量的使用</a:t>
            </a:r>
          </a:p>
          <a:p>
            <a:pPr lvl="1"/>
            <a:r>
              <a:rPr lang="zh-CN" altLang="en-US" dirty="0"/>
              <a:t>使用单例时，依赖于延迟加载对象而不是立即加载的方式</a:t>
            </a:r>
          </a:p>
        </p:txBody>
      </p:sp>
    </p:spTree>
    <p:extLst>
      <p:ext uri="{BB962C8B-B14F-4D97-AF65-F5344CB8AC3E}">
        <p14:creationId xmlns:p14="http://schemas.microsoft.com/office/powerpoint/2010/main" val="2410929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dirty="0"/>
              <a:t>每当我们创建连接或打开一个流时，</a:t>
            </a:r>
            <a:r>
              <a:rPr lang="en-US" altLang="zh-CN" dirty="0"/>
              <a:t>JVM</a:t>
            </a:r>
            <a:r>
              <a:rPr lang="zh-CN" altLang="en-US" dirty="0"/>
              <a:t>都会为这些资源分配内存。例如数据库连接，输入流或者会话对象。</a:t>
            </a:r>
          </a:p>
          <a:p>
            <a:endParaRPr lang="zh-CN" altLang="en-US" dirty="0"/>
          </a:p>
          <a:p>
            <a:r>
              <a:rPr lang="zh-CN" altLang="en-US" dirty="0"/>
              <a:t>忘记关闭这些资源会导致持续占有内存，从而使他们无法</a:t>
            </a:r>
            <a:r>
              <a:rPr lang="en-US" altLang="zh-CN" dirty="0"/>
              <a:t>GC</a:t>
            </a:r>
            <a:r>
              <a:rPr lang="zh-CN" altLang="en-US" dirty="0"/>
              <a:t>。如果异常阻止程序执行到达处理关闭这些资源的代码，则甚至可能发生这种情况。</a:t>
            </a:r>
          </a:p>
          <a:p>
            <a:endParaRPr lang="zh-CN" altLang="en-US" dirty="0"/>
          </a:p>
          <a:p>
            <a:r>
              <a:rPr lang="zh-CN" altLang="en-US" dirty="0"/>
              <a:t>在任一种情况下，资源留下的开放连接都会消耗内存，如果我们不处理他们，他们可能会降低性能，甚至可能导致</a:t>
            </a:r>
            <a:r>
              <a:rPr lang="en-US" altLang="zh-CN" dirty="0" err="1"/>
              <a:t>OutOfMemoryError</a:t>
            </a:r>
            <a:r>
              <a:rPr lang="zh-CN" altLang="en-US" dirty="0"/>
              <a:t>。</a:t>
            </a:r>
          </a:p>
          <a:p>
            <a:endParaRPr lang="zh-CN" altLang="en-US" dirty="0"/>
          </a:p>
          <a:p>
            <a:r>
              <a:rPr lang="zh-CN" altLang="en-US" dirty="0"/>
              <a:t>如何预防呢？</a:t>
            </a:r>
          </a:p>
          <a:p>
            <a:endParaRPr lang="zh-CN" altLang="en-US" dirty="0"/>
          </a:p>
          <a:p>
            <a:pPr lvl="1"/>
            <a:r>
              <a:rPr lang="zh-CN" altLang="en-US" dirty="0"/>
              <a:t>始终使用</a:t>
            </a:r>
            <a:r>
              <a:rPr lang="en-US" altLang="zh-CN" dirty="0"/>
              <a:t>finally</a:t>
            </a:r>
            <a:r>
              <a:rPr lang="zh-CN" altLang="en-US" dirty="0"/>
              <a:t>块来关闭资源</a:t>
            </a:r>
          </a:p>
          <a:p>
            <a:pPr lvl="1"/>
            <a:r>
              <a:rPr lang="zh-CN" altLang="en-US" dirty="0"/>
              <a:t>关闭资源的代码（甚至在 </a:t>
            </a:r>
            <a:r>
              <a:rPr lang="en-US" altLang="zh-CN" dirty="0"/>
              <a:t>finally</a:t>
            </a:r>
            <a:r>
              <a:rPr lang="zh-CN" altLang="en-US" dirty="0"/>
              <a:t>块中）本身不应该有任何异常</a:t>
            </a:r>
          </a:p>
          <a:p>
            <a:pPr lvl="1"/>
            <a:r>
              <a:rPr lang="zh-CN" altLang="en-US" dirty="0"/>
              <a:t>使用</a:t>
            </a:r>
            <a:r>
              <a:rPr lang="en-US" altLang="zh-CN" dirty="0"/>
              <a:t>Java 7+</a:t>
            </a:r>
            <a:r>
              <a:rPr lang="zh-CN" altLang="en-US" dirty="0"/>
              <a:t>时，我们可以使用</a:t>
            </a:r>
            <a:r>
              <a:rPr lang="en-US" altLang="zh-CN" dirty="0"/>
              <a:t>try -with-resources</a:t>
            </a:r>
            <a:r>
              <a:rPr lang="zh-CN" altLang="en-US" dirty="0"/>
              <a:t>块</a:t>
            </a:r>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a:t>3.2 </a:t>
              </a:r>
              <a:r>
                <a:rPr lang="zh-CN" altLang="en-US" dirty="0"/>
                <a:t>未关闭的资源导致的内存泄漏</a:t>
              </a:r>
            </a:p>
            <a:p>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3133163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32500" lnSpcReduction="20000"/>
          </a:bodyPr>
          <a:lstStyle/>
          <a:p>
            <a:r>
              <a:rPr lang="zh-CN" altLang="en-US" dirty="0"/>
              <a:t>在定义新类时，一个非常常见的疏忽是不为</a:t>
            </a:r>
            <a:r>
              <a:rPr lang="en-US" altLang="zh-CN" dirty="0"/>
              <a:t>equals</a:t>
            </a:r>
            <a:r>
              <a:rPr lang="zh-CN" altLang="en-US" dirty="0"/>
              <a:t>（）和</a:t>
            </a:r>
            <a:r>
              <a:rPr lang="en-US" altLang="zh-CN" dirty="0" err="1"/>
              <a:t>hashCode</a:t>
            </a:r>
            <a:r>
              <a:rPr lang="zh-CN" altLang="en-US" dirty="0"/>
              <a:t>（）方法编写适当的重写方法。</a:t>
            </a:r>
          </a:p>
          <a:p>
            <a:endParaRPr lang="zh-CN" altLang="en-US" dirty="0"/>
          </a:p>
          <a:p>
            <a:r>
              <a:rPr lang="en-US" altLang="zh-CN" dirty="0" err="1"/>
              <a:t>HashSet</a:t>
            </a:r>
            <a:r>
              <a:rPr lang="en-US" altLang="zh-CN" dirty="0"/>
              <a:t> </a:t>
            </a:r>
            <a:r>
              <a:rPr lang="zh-CN" altLang="en-US" dirty="0"/>
              <a:t>和 </a:t>
            </a:r>
            <a:r>
              <a:rPr lang="en-US" altLang="zh-CN" dirty="0" err="1"/>
              <a:t>HashMap</a:t>
            </a:r>
            <a:r>
              <a:rPr lang="en-US" altLang="zh-CN" dirty="0"/>
              <a:t> </a:t>
            </a:r>
            <a:r>
              <a:rPr lang="zh-CN" altLang="en-US" dirty="0"/>
              <a:t>在许多操作中使用这些方法，如果它们没有被正确覆盖，那么它们可能成为潜在的内存泄漏问题的来源。</a:t>
            </a:r>
          </a:p>
          <a:p>
            <a:endParaRPr lang="zh-CN" altLang="en-US" dirty="0"/>
          </a:p>
          <a:p>
            <a:r>
              <a:rPr lang="zh-CN" altLang="en-US" dirty="0"/>
              <a:t>让我们以一个简单的</a:t>
            </a:r>
            <a:r>
              <a:rPr lang="en-US" altLang="zh-CN" dirty="0"/>
              <a:t>Person </a:t>
            </a:r>
            <a:r>
              <a:rPr lang="zh-CN" altLang="en-US" dirty="0"/>
              <a:t>类为例， 并将其用作</a:t>
            </a:r>
            <a:r>
              <a:rPr lang="en-US" altLang="zh-CN" dirty="0" err="1"/>
              <a:t>HashMap</a:t>
            </a:r>
            <a:r>
              <a:rPr lang="zh-CN" altLang="en-US" dirty="0"/>
              <a:t>中的键 ：</a:t>
            </a:r>
          </a:p>
          <a:p>
            <a:endParaRPr lang="zh-CN" altLang="en-US" dirty="0"/>
          </a:p>
          <a:p>
            <a:r>
              <a:rPr lang="en-US" altLang="zh-CN" dirty="0"/>
              <a:t>public class Person {</a:t>
            </a:r>
          </a:p>
          <a:p>
            <a:r>
              <a:rPr lang="en-US" altLang="zh-CN" dirty="0"/>
              <a:t>    public String name;</a:t>
            </a:r>
          </a:p>
          <a:p>
            <a:endParaRPr lang="en-US" altLang="zh-CN" dirty="0"/>
          </a:p>
          <a:p>
            <a:r>
              <a:rPr lang="en-US" altLang="zh-CN" dirty="0"/>
              <a:t>    public Person(String name) {</a:t>
            </a:r>
          </a:p>
          <a:p>
            <a:r>
              <a:rPr lang="en-US" altLang="zh-CN" dirty="0"/>
              <a:t>        this.name = name;</a:t>
            </a:r>
          </a:p>
          <a:p>
            <a:r>
              <a:rPr lang="en-US" altLang="zh-CN" dirty="0"/>
              <a:t>    }</a:t>
            </a:r>
          </a:p>
          <a:p>
            <a:r>
              <a:rPr lang="en-US" altLang="zh-CN" dirty="0"/>
              <a:t>}</a:t>
            </a:r>
          </a:p>
          <a:p>
            <a:r>
              <a:rPr lang="zh-CN" altLang="en-US" dirty="0"/>
              <a:t>现在我们将重复的</a:t>
            </a:r>
            <a:r>
              <a:rPr lang="en-US" altLang="zh-CN" dirty="0"/>
              <a:t>Person</a:t>
            </a:r>
            <a:r>
              <a:rPr lang="zh-CN" altLang="en-US" dirty="0"/>
              <a:t>对象插入到使用此键的</a:t>
            </a:r>
            <a:r>
              <a:rPr lang="en-US" altLang="zh-CN" dirty="0"/>
              <a:t>Map</a:t>
            </a:r>
            <a:r>
              <a:rPr lang="zh-CN" altLang="en-US" dirty="0"/>
              <a:t>中。</a:t>
            </a:r>
          </a:p>
          <a:p>
            <a:endParaRPr lang="zh-CN" altLang="en-US" dirty="0"/>
          </a:p>
          <a:p>
            <a:r>
              <a:rPr lang="zh-CN" altLang="en-US" dirty="0"/>
              <a:t>请记住，</a:t>
            </a:r>
            <a:r>
              <a:rPr lang="en-US" altLang="zh-CN" dirty="0"/>
              <a:t>Map</a:t>
            </a:r>
            <a:r>
              <a:rPr lang="zh-CN" altLang="en-US" dirty="0"/>
              <a:t>不能包含重复的键：</a:t>
            </a:r>
          </a:p>
          <a:p>
            <a:endParaRPr lang="zh-CN" altLang="en-US" dirty="0"/>
          </a:p>
          <a:p>
            <a:r>
              <a:rPr lang="en-US" altLang="zh-CN" dirty="0"/>
              <a:t>@Test</a:t>
            </a:r>
          </a:p>
          <a:p>
            <a:r>
              <a:rPr lang="en-US" altLang="zh-CN" dirty="0"/>
              <a:t>public void </a:t>
            </a:r>
            <a:r>
              <a:rPr lang="en-US" altLang="zh-CN" dirty="0" err="1"/>
              <a:t>givenMap_whenEqualsAndHashCodeNotOverridden_thenMemoryLeak</a:t>
            </a:r>
            <a:r>
              <a:rPr lang="en-US" altLang="zh-CN" dirty="0"/>
              <a:t>() {</a:t>
            </a:r>
          </a:p>
          <a:p>
            <a:r>
              <a:rPr lang="en-US" altLang="zh-CN" dirty="0"/>
              <a:t>    Map&lt;Person, Integer&gt; map = new </a:t>
            </a:r>
            <a:r>
              <a:rPr lang="en-US" altLang="zh-CN" dirty="0" err="1"/>
              <a:t>HashMap</a:t>
            </a:r>
            <a:r>
              <a:rPr lang="en-US" altLang="zh-CN" dirty="0"/>
              <a:t>&lt;&gt;();</a:t>
            </a:r>
          </a:p>
          <a:p>
            <a:r>
              <a:rPr lang="en-US" altLang="zh-CN" dirty="0"/>
              <a:t>    for(</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&lt;100; </a:t>
            </a:r>
            <a:r>
              <a:rPr lang="en-US" altLang="zh-CN" dirty="0" err="1"/>
              <a:t>i</a:t>
            </a:r>
            <a:r>
              <a:rPr lang="en-US" altLang="zh-CN" dirty="0"/>
              <a:t>++) {</a:t>
            </a:r>
          </a:p>
          <a:p>
            <a:r>
              <a:rPr lang="en-US" altLang="zh-CN" dirty="0"/>
              <a:t>        </a:t>
            </a:r>
            <a:r>
              <a:rPr lang="en-US" altLang="zh-CN" dirty="0" err="1"/>
              <a:t>map.put</a:t>
            </a:r>
            <a:r>
              <a:rPr lang="en-US" altLang="zh-CN" dirty="0"/>
              <a:t>(new Person("</a:t>
            </a:r>
            <a:r>
              <a:rPr lang="en-US" altLang="zh-CN" dirty="0" err="1"/>
              <a:t>jon</a:t>
            </a:r>
            <a:r>
              <a:rPr lang="en-US" altLang="zh-CN" dirty="0"/>
              <a:t>"), 1);</a:t>
            </a:r>
          </a:p>
          <a:p>
            <a:r>
              <a:rPr lang="en-US" altLang="zh-CN" dirty="0"/>
              <a:t>    }</a:t>
            </a:r>
          </a:p>
          <a:p>
            <a:r>
              <a:rPr lang="en-US" altLang="zh-CN" dirty="0"/>
              <a:t>    </a:t>
            </a:r>
            <a:r>
              <a:rPr lang="en-US" altLang="zh-CN" dirty="0" err="1"/>
              <a:t>Assert.assertFalse</a:t>
            </a:r>
            <a:r>
              <a:rPr lang="en-US" altLang="zh-CN" dirty="0"/>
              <a:t>(</a:t>
            </a:r>
            <a:r>
              <a:rPr lang="en-US" altLang="zh-CN" dirty="0" err="1"/>
              <a:t>map.size</a:t>
            </a:r>
            <a:r>
              <a:rPr lang="en-US" altLang="zh-CN" dirty="0"/>
              <a:t>() == 1);</a:t>
            </a:r>
          </a:p>
          <a:p>
            <a:r>
              <a:rPr lang="en-US" altLang="zh-CN" dirty="0"/>
              <a:t>}</a:t>
            </a:r>
          </a:p>
          <a:p>
            <a:r>
              <a:rPr lang="zh-CN" altLang="en-US" dirty="0"/>
              <a:t>这里我们使用</a:t>
            </a:r>
            <a:r>
              <a:rPr lang="en-US" altLang="zh-CN" dirty="0"/>
              <a:t>Person</a:t>
            </a:r>
            <a:r>
              <a:rPr lang="zh-CN" altLang="en-US" dirty="0"/>
              <a:t>作为关键。由于</a:t>
            </a:r>
            <a:r>
              <a:rPr lang="en-US" altLang="zh-CN" dirty="0"/>
              <a:t>Map</a:t>
            </a:r>
            <a:r>
              <a:rPr lang="zh-CN" altLang="en-US" dirty="0"/>
              <a:t>不允许重复键，因此我们作为键插入的众多重复</a:t>
            </a:r>
            <a:r>
              <a:rPr lang="en-US" altLang="zh-CN" dirty="0"/>
              <a:t>Person</a:t>
            </a:r>
            <a:r>
              <a:rPr lang="zh-CN" altLang="en-US" dirty="0"/>
              <a:t>对象不应增加内存。</a:t>
            </a:r>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a:t>3.3 </a:t>
              </a:r>
              <a:r>
                <a:rPr lang="zh-CN" altLang="en-US" dirty="0"/>
                <a:t>不正确的</a:t>
              </a:r>
              <a:r>
                <a:rPr lang="en-US" altLang="zh-CN" dirty="0"/>
                <a:t>equals()</a:t>
              </a:r>
              <a:r>
                <a:rPr lang="zh-CN" altLang="en-US" dirty="0"/>
                <a:t>和</a:t>
              </a:r>
              <a:r>
                <a:rPr lang="en-US" altLang="zh-CN" dirty="0" err="1"/>
                <a:t>hashCode</a:t>
              </a:r>
              <a:r>
                <a:rPr lang="en-US" altLang="zh-CN" dirty="0"/>
                <a:t>()</a:t>
              </a:r>
              <a:r>
                <a:rPr lang="zh-CN" altLang="en-US" dirty="0"/>
                <a:t>实现</a:t>
              </a:r>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48667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396752"/>
          </a:xfrm>
        </p:spPr>
        <p:txBody>
          <a:bodyPr>
            <a:normAutofit fontScale="77500" lnSpcReduction="20000"/>
          </a:bodyPr>
          <a:lstStyle/>
          <a:p>
            <a:r>
              <a:rPr lang="zh-CN" altLang="en-US" dirty="0"/>
              <a:t>但是由于我们没有定义正确的</a:t>
            </a:r>
            <a:r>
              <a:rPr lang="en-US" altLang="zh-CN" dirty="0"/>
              <a:t>equals</a:t>
            </a:r>
            <a:r>
              <a:rPr lang="zh-CN" altLang="en-US" dirty="0"/>
              <a:t>（）方法，重复的对象会堆积并增加内存，这就是我们在内存中看到多个对象的原因。</a:t>
            </a:r>
            <a:r>
              <a:rPr lang="en-US" altLang="zh-CN" dirty="0" err="1"/>
              <a:t>VisualVM</a:t>
            </a:r>
            <a:r>
              <a:rPr lang="zh-CN" altLang="en-US" dirty="0"/>
              <a:t>中的堆内存如下所示：</a:t>
            </a:r>
          </a:p>
        </p:txBody>
      </p:sp>
      <p:pic>
        <p:nvPicPr>
          <p:cNvPr id="9219" name="Picture 3"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67702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33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25000" lnSpcReduction="20000"/>
          </a:bodyPr>
          <a:lstStyle/>
          <a:p>
            <a:r>
              <a:rPr lang="zh-CN" altLang="en-US" dirty="0"/>
              <a:t>但是，**如果我们正确地重写了</a:t>
            </a:r>
            <a:r>
              <a:rPr lang="en-US" altLang="zh-CN" dirty="0"/>
              <a:t>equals</a:t>
            </a:r>
            <a:r>
              <a:rPr lang="zh-CN" altLang="en-US" dirty="0"/>
              <a:t>（） 和</a:t>
            </a:r>
            <a:r>
              <a:rPr lang="en-US" altLang="zh-CN" dirty="0" err="1"/>
              <a:t>hashCode</a:t>
            </a:r>
            <a:r>
              <a:rPr lang="zh-CN" altLang="en-US" dirty="0"/>
              <a:t>（）方法，那么在这个</a:t>
            </a:r>
            <a:r>
              <a:rPr lang="en-US" altLang="zh-CN" dirty="0"/>
              <a:t>Map</a:t>
            </a:r>
            <a:r>
              <a:rPr lang="zh-CN" altLang="en-US" dirty="0"/>
              <a:t>中只会存在一个</a:t>
            </a:r>
            <a:r>
              <a:rPr lang="en-US" altLang="zh-CN" dirty="0"/>
              <a:t>Person</a:t>
            </a:r>
            <a:r>
              <a:rPr lang="zh-CN" altLang="en-US" dirty="0"/>
              <a:t>对象。</a:t>
            </a:r>
          </a:p>
          <a:p>
            <a:endParaRPr lang="zh-CN" altLang="en-US" dirty="0"/>
          </a:p>
          <a:p>
            <a:r>
              <a:rPr lang="zh-CN" altLang="en-US" dirty="0"/>
              <a:t>让我们看一下正确的实现了</a:t>
            </a:r>
            <a:r>
              <a:rPr lang="en-US" altLang="zh-CN" dirty="0"/>
              <a:t>equals()</a:t>
            </a:r>
            <a:r>
              <a:rPr lang="zh-CN" altLang="en-US" dirty="0"/>
              <a:t>和</a:t>
            </a:r>
            <a:r>
              <a:rPr lang="en-US" altLang="zh-CN" dirty="0" err="1"/>
              <a:t>hashCode</a:t>
            </a:r>
            <a:r>
              <a:rPr lang="en-US" altLang="zh-CN" dirty="0"/>
              <a:t>()</a:t>
            </a:r>
            <a:r>
              <a:rPr lang="zh-CN" altLang="en-US" dirty="0"/>
              <a:t>的</a:t>
            </a:r>
            <a:r>
              <a:rPr lang="en-US" altLang="zh-CN" dirty="0"/>
              <a:t>Person</a:t>
            </a:r>
            <a:r>
              <a:rPr lang="zh-CN" altLang="en-US" dirty="0"/>
              <a:t>类：</a:t>
            </a:r>
          </a:p>
          <a:p>
            <a:endParaRPr lang="zh-CN" altLang="en-US" dirty="0"/>
          </a:p>
          <a:p>
            <a:r>
              <a:rPr lang="en-US" altLang="zh-CN" dirty="0"/>
              <a:t>public class Person {</a:t>
            </a:r>
          </a:p>
          <a:p>
            <a:r>
              <a:rPr lang="en-US" altLang="zh-CN" dirty="0"/>
              <a:t>    public String name;</a:t>
            </a:r>
          </a:p>
          <a:p>
            <a:endParaRPr lang="en-US" altLang="zh-CN" dirty="0"/>
          </a:p>
          <a:p>
            <a:r>
              <a:rPr lang="en-US" altLang="zh-CN" dirty="0"/>
              <a:t>    public Person(String name) {</a:t>
            </a:r>
          </a:p>
          <a:p>
            <a:r>
              <a:rPr lang="en-US" altLang="zh-CN" dirty="0"/>
              <a:t>        this.name = name;</a:t>
            </a:r>
          </a:p>
          <a:p>
            <a:r>
              <a:rPr lang="en-US" altLang="zh-CN" dirty="0"/>
              <a:t>    }</a:t>
            </a:r>
          </a:p>
          <a:p>
            <a:endParaRPr lang="en-US" altLang="zh-CN" dirty="0"/>
          </a:p>
          <a:p>
            <a:r>
              <a:rPr lang="en-US" altLang="zh-CN" dirty="0"/>
              <a:t>    @Override</a:t>
            </a:r>
          </a:p>
          <a:p>
            <a:r>
              <a:rPr lang="en-US" altLang="zh-CN" dirty="0"/>
              <a:t>    public </a:t>
            </a:r>
            <a:r>
              <a:rPr lang="en-US" altLang="zh-CN" dirty="0" err="1"/>
              <a:t>boolean</a:t>
            </a:r>
            <a:r>
              <a:rPr lang="en-US" altLang="zh-CN" dirty="0"/>
              <a:t> equals(Object o) {</a:t>
            </a:r>
          </a:p>
          <a:p>
            <a:r>
              <a:rPr lang="en-US" altLang="zh-CN" dirty="0"/>
              <a:t>        if (o == this) return true;</a:t>
            </a:r>
          </a:p>
          <a:p>
            <a:r>
              <a:rPr lang="en-US" altLang="zh-CN" dirty="0"/>
              <a:t>        if (!(o </a:t>
            </a:r>
            <a:r>
              <a:rPr lang="en-US" altLang="zh-CN" dirty="0" err="1"/>
              <a:t>instanceof</a:t>
            </a:r>
            <a:r>
              <a:rPr lang="en-US" altLang="zh-CN" dirty="0"/>
              <a:t> Person)) {</a:t>
            </a:r>
          </a:p>
          <a:p>
            <a:r>
              <a:rPr lang="en-US" altLang="zh-CN" dirty="0"/>
              <a:t>            return false;</a:t>
            </a:r>
          </a:p>
          <a:p>
            <a:r>
              <a:rPr lang="en-US" altLang="zh-CN" dirty="0"/>
              <a:t>        }</a:t>
            </a:r>
          </a:p>
          <a:p>
            <a:r>
              <a:rPr lang="en-US" altLang="zh-CN" dirty="0"/>
              <a:t>        Person </a:t>
            </a:r>
            <a:r>
              <a:rPr lang="en-US" altLang="zh-CN" dirty="0" err="1"/>
              <a:t>person</a:t>
            </a:r>
            <a:r>
              <a:rPr lang="en-US" altLang="zh-CN" dirty="0"/>
              <a:t> = (Person) o;</a:t>
            </a:r>
          </a:p>
          <a:p>
            <a:r>
              <a:rPr lang="en-US" altLang="zh-CN" dirty="0"/>
              <a:t>        return </a:t>
            </a:r>
            <a:r>
              <a:rPr lang="en-US" altLang="zh-CN" dirty="0" err="1"/>
              <a:t>person.name.equals</a:t>
            </a:r>
            <a:r>
              <a:rPr lang="en-US" altLang="zh-CN" dirty="0"/>
              <a:t>(name);</a:t>
            </a:r>
          </a:p>
          <a:p>
            <a:r>
              <a:rPr lang="en-US" altLang="zh-CN" dirty="0"/>
              <a:t>    }</a:t>
            </a:r>
          </a:p>
          <a:p>
            <a:endParaRPr lang="en-US" altLang="zh-CN" dirty="0"/>
          </a:p>
          <a:p>
            <a:r>
              <a:rPr lang="en-US" altLang="zh-CN" dirty="0"/>
              <a:t>    @Override</a:t>
            </a:r>
          </a:p>
          <a:p>
            <a:r>
              <a:rPr lang="en-US" altLang="zh-CN" dirty="0"/>
              <a:t>    public </a:t>
            </a:r>
            <a:r>
              <a:rPr lang="en-US" altLang="zh-CN" dirty="0" err="1"/>
              <a:t>int</a:t>
            </a:r>
            <a:r>
              <a:rPr lang="en-US" altLang="zh-CN" dirty="0"/>
              <a:t> </a:t>
            </a:r>
            <a:r>
              <a:rPr lang="en-US" altLang="zh-CN" dirty="0" err="1"/>
              <a:t>hashCode</a:t>
            </a:r>
            <a:r>
              <a:rPr lang="en-US" altLang="zh-CN" dirty="0"/>
              <a:t>() {</a:t>
            </a:r>
          </a:p>
          <a:p>
            <a:r>
              <a:rPr lang="en-US" altLang="zh-CN" dirty="0"/>
              <a:t>        </a:t>
            </a:r>
            <a:r>
              <a:rPr lang="en-US" altLang="zh-CN" dirty="0" err="1"/>
              <a:t>int</a:t>
            </a:r>
            <a:r>
              <a:rPr lang="en-US" altLang="zh-CN" dirty="0"/>
              <a:t> result = 17;</a:t>
            </a:r>
          </a:p>
          <a:p>
            <a:r>
              <a:rPr lang="en-US" altLang="zh-CN" dirty="0"/>
              <a:t>        result = 31 * result + </a:t>
            </a:r>
            <a:r>
              <a:rPr lang="en-US" altLang="zh-CN" dirty="0" err="1"/>
              <a:t>name.hashCode</a:t>
            </a:r>
            <a:r>
              <a:rPr lang="en-US" altLang="zh-CN" dirty="0"/>
              <a:t>();</a:t>
            </a:r>
          </a:p>
          <a:p>
            <a:r>
              <a:rPr lang="en-US" altLang="zh-CN" dirty="0"/>
              <a:t>        return result;</a:t>
            </a:r>
          </a:p>
          <a:p>
            <a:r>
              <a:rPr lang="en-US" altLang="zh-CN" dirty="0"/>
              <a:t>    }</a:t>
            </a:r>
          </a:p>
          <a:p>
            <a:r>
              <a:rPr lang="en-US" altLang="zh-CN" dirty="0"/>
              <a:t>}</a:t>
            </a:r>
          </a:p>
          <a:p>
            <a:r>
              <a:rPr lang="zh-CN" altLang="en-US" dirty="0"/>
              <a:t>在这种情况下，下面的断言将会是</a:t>
            </a:r>
            <a:r>
              <a:rPr lang="en-US" altLang="zh-CN" dirty="0"/>
              <a:t>true</a:t>
            </a:r>
            <a:r>
              <a:rPr lang="zh-CN" altLang="en-US" dirty="0"/>
              <a:t>：</a:t>
            </a:r>
          </a:p>
          <a:p>
            <a:endParaRPr lang="zh-CN" altLang="en-US" dirty="0"/>
          </a:p>
          <a:p>
            <a:r>
              <a:rPr lang="en-US" altLang="zh-CN" dirty="0"/>
              <a:t>@Test</a:t>
            </a:r>
          </a:p>
          <a:p>
            <a:r>
              <a:rPr lang="en-US" altLang="zh-CN" dirty="0"/>
              <a:t>public void </a:t>
            </a:r>
            <a:r>
              <a:rPr lang="en-US" altLang="zh-CN" dirty="0" err="1"/>
              <a:t>givenMap_whenEqualsAndHashCodeNotOverridden_thenMemoryLeak</a:t>
            </a:r>
            <a:r>
              <a:rPr lang="en-US" altLang="zh-CN" dirty="0"/>
              <a:t>() {</a:t>
            </a:r>
          </a:p>
          <a:p>
            <a:r>
              <a:rPr lang="en-US" altLang="zh-CN" dirty="0"/>
              <a:t>    Map&lt;Person, Integer&gt; map = new </a:t>
            </a:r>
            <a:r>
              <a:rPr lang="en-US" altLang="zh-CN" dirty="0" err="1"/>
              <a:t>HashMap</a:t>
            </a:r>
            <a:r>
              <a:rPr lang="en-US" altLang="zh-CN" dirty="0"/>
              <a:t>&lt;&gt;();</a:t>
            </a:r>
          </a:p>
          <a:p>
            <a:r>
              <a:rPr lang="en-US" altLang="zh-CN" dirty="0"/>
              <a:t>    for(</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&lt;2; </a:t>
            </a:r>
            <a:r>
              <a:rPr lang="en-US" altLang="zh-CN" dirty="0" err="1"/>
              <a:t>i</a:t>
            </a:r>
            <a:r>
              <a:rPr lang="en-US" altLang="zh-CN" dirty="0"/>
              <a:t>++) {</a:t>
            </a:r>
          </a:p>
          <a:p>
            <a:r>
              <a:rPr lang="en-US" altLang="zh-CN" dirty="0"/>
              <a:t>        </a:t>
            </a:r>
            <a:r>
              <a:rPr lang="en-US" altLang="zh-CN" dirty="0" err="1"/>
              <a:t>map.put</a:t>
            </a:r>
            <a:r>
              <a:rPr lang="en-US" altLang="zh-CN" dirty="0"/>
              <a:t>(new Person("</a:t>
            </a:r>
            <a:r>
              <a:rPr lang="en-US" altLang="zh-CN" dirty="0" err="1"/>
              <a:t>jon</a:t>
            </a:r>
            <a:r>
              <a:rPr lang="en-US" altLang="zh-CN" dirty="0"/>
              <a:t>"), 1);</a:t>
            </a:r>
          </a:p>
          <a:p>
            <a:r>
              <a:rPr lang="en-US" altLang="zh-CN" dirty="0"/>
              <a:t>    }</a:t>
            </a:r>
          </a:p>
          <a:p>
            <a:r>
              <a:rPr lang="en-US" altLang="zh-CN" dirty="0"/>
              <a:t>    </a:t>
            </a:r>
            <a:r>
              <a:rPr lang="en-US" altLang="zh-CN" dirty="0" err="1"/>
              <a:t>Assert.assertTrue</a:t>
            </a:r>
            <a:r>
              <a:rPr lang="en-US" altLang="zh-CN" dirty="0"/>
              <a:t>(</a:t>
            </a:r>
            <a:r>
              <a:rPr lang="en-US" altLang="zh-CN" dirty="0" err="1"/>
              <a:t>map.size</a:t>
            </a:r>
            <a:r>
              <a:rPr lang="en-US" altLang="zh-CN" dirty="0"/>
              <a:t>() == 1);</a:t>
            </a:r>
          </a:p>
          <a:p>
            <a:r>
              <a:rPr lang="en-US" altLang="zh-CN" dirty="0"/>
              <a:t>}</a:t>
            </a:r>
            <a:endParaRPr lang="zh-CN" altLang="en-US" dirty="0"/>
          </a:p>
        </p:txBody>
      </p:sp>
    </p:spTree>
    <p:extLst>
      <p:ext uri="{BB962C8B-B14F-4D97-AF65-F5344CB8AC3E}">
        <p14:creationId xmlns:p14="http://schemas.microsoft.com/office/powerpoint/2010/main" val="104661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5"/>
            <a:ext cx="8229600" cy="504055"/>
          </a:xfrm>
        </p:spPr>
        <p:txBody>
          <a:bodyPr>
            <a:normAutofit fontScale="55000" lnSpcReduction="20000"/>
          </a:bodyPr>
          <a:lstStyle/>
          <a:p>
            <a:r>
              <a:rPr lang="zh-CN" altLang="en-US" dirty="0"/>
              <a:t>在适当的重写</a:t>
            </a:r>
            <a:r>
              <a:rPr lang="en-US" altLang="zh-CN" dirty="0"/>
              <a:t>equals()</a:t>
            </a:r>
            <a:r>
              <a:rPr lang="zh-CN" altLang="en-US" dirty="0"/>
              <a:t>和</a:t>
            </a:r>
            <a:r>
              <a:rPr lang="en-US" altLang="zh-CN" dirty="0" err="1"/>
              <a:t>hashCode</a:t>
            </a:r>
            <a:r>
              <a:rPr lang="en-US" altLang="zh-CN" dirty="0"/>
              <a:t>()</a:t>
            </a:r>
            <a:r>
              <a:rPr lang="zh-CN" altLang="en-US" dirty="0"/>
              <a:t>之后，堆内存在同一程序中如下所示：</a:t>
            </a:r>
          </a:p>
        </p:txBody>
      </p:sp>
      <p:pic>
        <p:nvPicPr>
          <p:cNvPr id="11267" name="Picture 3"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69" y="1376772"/>
            <a:ext cx="6686550"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971600" y="3789040"/>
            <a:ext cx="7416824" cy="2031325"/>
          </a:xfrm>
          <a:prstGeom prst="rect">
            <a:avLst/>
          </a:prstGeom>
          <a:noFill/>
        </p:spPr>
        <p:txBody>
          <a:bodyPr wrap="square" rtlCol="0">
            <a:spAutoFit/>
          </a:bodyPr>
          <a:lstStyle/>
          <a:p>
            <a:r>
              <a:rPr lang="zh-CN" altLang="en-US" dirty="0"/>
              <a:t>另一个例子是当使用像</a:t>
            </a:r>
            <a:r>
              <a:rPr lang="en-US" altLang="zh-CN" dirty="0"/>
              <a:t>hibernate</a:t>
            </a:r>
            <a:r>
              <a:rPr lang="zh-CN" altLang="en-US" dirty="0"/>
              <a:t>这样的</a:t>
            </a:r>
            <a:r>
              <a:rPr lang="en-US" altLang="zh-CN" dirty="0"/>
              <a:t>ORM</a:t>
            </a:r>
            <a:r>
              <a:rPr lang="zh-CN" altLang="en-US" dirty="0"/>
              <a:t>框架，他们使用</a:t>
            </a:r>
            <a:r>
              <a:rPr lang="en-US" altLang="zh-CN" dirty="0"/>
              <a:t>equals()</a:t>
            </a:r>
            <a:r>
              <a:rPr lang="zh-CN" altLang="en-US" dirty="0"/>
              <a:t>和</a:t>
            </a:r>
            <a:r>
              <a:rPr lang="en-US" altLang="zh-CN" dirty="0" err="1"/>
              <a:t>hashCode</a:t>
            </a:r>
            <a:r>
              <a:rPr lang="en-US" altLang="zh-CN" dirty="0"/>
              <a:t>()</a:t>
            </a:r>
            <a:r>
              <a:rPr lang="zh-CN" altLang="en-US" dirty="0"/>
              <a:t>方法去分析对象然后将他们保存在缓存中。</a:t>
            </a:r>
          </a:p>
          <a:p>
            <a:endParaRPr lang="zh-CN" altLang="en-US" dirty="0"/>
          </a:p>
          <a:p>
            <a:r>
              <a:rPr lang="zh-CN" altLang="en-US" dirty="0"/>
              <a:t>如何预防呢？</a:t>
            </a:r>
          </a:p>
          <a:p>
            <a:endParaRPr lang="zh-CN" altLang="en-US" dirty="0"/>
          </a:p>
          <a:p>
            <a:r>
              <a:rPr lang="zh-CN" altLang="en-US" dirty="0"/>
              <a:t>根据经验，定义新的实体时，总要重写</a:t>
            </a:r>
            <a:r>
              <a:rPr lang="en-US" altLang="zh-CN" dirty="0"/>
              <a:t>equals()</a:t>
            </a:r>
            <a:r>
              <a:rPr lang="zh-CN" altLang="en-US" dirty="0"/>
              <a:t>和</a:t>
            </a:r>
            <a:r>
              <a:rPr lang="en-US" altLang="zh-CN" dirty="0" err="1"/>
              <a:t>hashCode</a:t>
            </a:r>
            <a:r>
              <a:rPr lang="en-US" altLang="zh-CN" dirty="0"/>
              <a:t>()</a:t>
            </a:r>
            <a:r>
              <a:rPr lang="zh-CN" altLang="en-US" dirty="0"/>
              <a:t>方法。</a:t>
            </a:r>
          </a:p>
          <a:p>
            <a:r>
              <a:rPr lang="zh-CN" altLang="en-US" dirty="0"/>
              <a:t>只是重写他们是不够的，这些方法必须以最佳的方式被重写</a:t>
            </a:r>
            <a:r>
              <a:rPr lang="zh-CN" altLang="en-US" dirty="0" smtClean="0"/>
              <a:t>。</a:t>
            </a:r>
            <a:endParaRPr lang="zh-CN" altLang="en-US" dirty="0"/>
          </a:p>
        </p:txBody>
      </p:sp>
    </p:spTree>
    <p:extLst>
      <p:ext uri="{BB962C8B-B14F-4D97-AF65-F5344CB8AC3E}">
        <p14:creationId xmlns:p14="http://schemas.microsoft.com/office/powerpoint/2010/main" val="2929770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a:t>这种情况发生在非静态内部类（匿名类）的情况下。对于初始化，这些内部类总是需要外部类的实例。</a:t>
            </a:r>
          </a:p>
          <a:p>
            <a:r>
              <a:rPr lang="zh-CN" altLang="en-US" dirty="0"/>
              <a:t>默认情况下，每个非静态内部类都包含对其包含类的隐式引用。如果我们在应用程序中使用这个内部类</a:t>
            </a:r>
            <a:r>
              <a:rPr lang="en-US" altLang="zh-CN" dirty="0"/>
              <a:t>'</a:t>
            </a:r>
            <a:r>
              <a:rPr lang="zh-CN" altLang="en-US" dirty="0"/>
              <a:t>对象，那么</a:t>
            </a:r>
            <a:r>
              <a:rPr lang="zh-CN" altLang="en-US" b="1" dirty="0"/>
              <a:t>即使在我们的包含类</a:t>
            </a:r>
            <a:r>
              <a:rPr lang="en-US" altLang="zh-CN" b="1" dirty="0"/>
              <a:t>'</a:t>
            </a:r>
            <a:r>
              <a:rPr lang="zh-CN" altLang="en-US" b="1" dirty="0"/>
              <a:t>对象超出范围之后，它也不会被垃圾收集</a:t>
            </a:r>
            <a:r>
              <a:rPr lang="zh-CN" altLang="en-US" dirty="0"/>
              <a:t>。</a:t>
            </a:r>
          </a:p>
          <a:p>
            <a:r>
              <a:rPr lang="zh-CN" altLang="en-US" dirty="0"/>
              <a:t>考虑一个类，它包含对大量庞大对象的引用，并具有非静态内部类。现在，当我们创建一个内部类的对象时，内存模型如下所示：</a:t>
            </a:r>
          </a:p>
          <a:p>
            <a:endParaRPr lang="zh-CN" altLang="en-US" dirty="0"/>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a:t>3.4</a:t>
              </a:r>
              <a:r>
                <a:rPr lang="zh-CN" altLang="en-US" dirty="0"/>
                <a:t>引用了外部类的内部类</a:t>
              </a:r>
            </a:p>
            <a:p>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187900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290" name="Picture 2" descr="im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604" y="991270"/>
            <a:ext cx="6480720" cy="192814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3147782"/>
            <a:ext cx="6840760" cy="646331"/>
          </a:xfrm>
          <a:prstGeom prst="rect">
            <a:avLst/>
          </a:prstGeom>
        </p:spPr>
        <p:txBody>
          <a:bodyPr wrap="square">
            <a:spAutoFit/>
          </a:bodyPr>
          <a:lstStyle/>
          <a:p>
            <a:r>
              <a:rPr lang="zh-CN" altLang="en-US" dirty="0">
                <a:solidFill>
                  <a:srgbClr val="333333"/>
                </a:solidFill>
                <a:latin typeface="-apple-system"/>
              </a:rPr>
              <a:t>但是，如果我们只是将内部类声明为</a:t>
            </a:r>
            <a:r>
              <a:rPr lang="en-US" altLang="zh-CN" dirty="0">
                <a:solidFill>
                  <a:srgbClr val="333333"/>
                </a:solidFill>
                <a:latin typeface="-apple-system"/>
              </a:rPr>
              <a:t>static</a:t>
            </a:r>
            <a:r>
              <a:rPr lang="zh-CN" altLang="en-US" dirty="0">
                <a:solidFill>
                  <a:srgbClr val="333333"/>
                </a:solidFill>
                <a:latin typeface="-apple-system"/>
              </a:rPr>
              <a:t>，那么相同的内存模型如下所示：</a:t>
            </a:r>
            <a:endParaRPr lang="zh-CN" altLang="en-US" dirty="0"/>
          </a:p>
        </p:txBody>
      </p:sp>
      <p:pic>
        <p:nvPicPr>
          <p:cNvPr id="12292" name="Picture 4"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032" y="3769008"/>
            <a:ext cx="6486525" cy="197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942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发生这种情况是因为内部类对象隐式地保存对外部类对象的引用，从而使其成为垃圾收集的无效候选者。在匿名类的情况下也是如此。</a:t>
            </a:r>
          </a:p>
          <a:p>
            <a:r>
              <a:rPr lang="zh-CN" altLang="en-US" b="1" dirty="0"/>
              <a:t>如何预防呢？</a:t>
            </a:r>
            <a:endParaRPr lang="zh-CN" altLang="en-US" dirty="0"/>
          </a:p>
          <a:p>
            <a:pPr lvl="1"/>
            <a:r>
              <a:rPr lang="zh-CN" altLang="en-US" dirty="0"/>
              <a:t>如果内部类不需要访问包含的类成员，请考虑将其转换为静态类</a:t>
            </a:r>
          </a:p>
          <a:p>
            <a:endParaRPr lang="zh-CN" altLang="en-US" dirty="0"/>
          </a:p>
        </p:txBody>
      </p:sp>
    </p:spTree>
    <p:extLst>
      <p:ext uri="{BB962C8B-B14F-4D97-AF65-F5344CB8AC3E}">
        <p14:creationId xmlns:p14="http://schemas.microsoft.com/office/powerpoint/2010/main" val="47075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05"/>
          <p:cNvGrpSpPr>
            <a:grpSpLocks/>
          </p:cNvGrpSpPr>
          <p:nvPr/>
        </p:nvGrpSpPr>
        <p:grpSpPr bwMode="auto">
          <a:xfrm>
            <a:off x="3789510" y="1181959"/>
            <a:ext cx="4384280" cy="471484"/>
            <a:chOff x="0" y="0"/>
            <a:chExt cx="4833680" cy="648258"/>
          </a:xfrm>
        </p:grpSpPr>
        <p:sp>
          <p:nvSpPr>
            <p:cNvPr id="19"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20"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22" name="Oval 12"/>
          <p:cNvSpPr>
            <a:spLocks noChangeArrowheads="1"/>
          </p:cNvSpPr>
          <p:nvPr/>
        </p:nvSpPr>
        <p:spPr bwMode="auto">
          <a:xfrm>
            <a:off x="3285453" y="115931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23" name="TextBox 111"/>
          <p:cNvSpPr>
            <a:spLocks noChangeArrowheads="1"/>
          </p:cNvSpPr>
          <p:nvPr/>
        </p:nvSpPr>
        <p:spPr bwMode="auto">
          <a:xfrm>
            <a:off x="3337712" y="1177588"/>
            <a:ext cx="338590" cy="523220"/>
          </a:xfrm>
          <a:prstGeom prst="rect">
            <a:avLst/>
          </a:prstGeom>
          <a:noFill/>
          <a:ln w="9525">
            <a:noFill/>
            <a:miter lim="800000"/>
            <a:headEnd/>
            <a:tailEnd/>
          </a:ln>
        </p:spPr>
        <p:txBody>
          <a:bodyPr wrap="square">
            <a:spAutoFit/>
          </a:bodyPr>
          <a:lstStyle/>
          <a:p>
            <a:r>
              <a:rPr lang="zh-CN" altLang="en-US" sz="2800" b="1" dirty="0">
                <a:solidFill>
                  <a:srgbClr val="F8F8F8"/>
                </a:solidFill>
                <a:latin typeface="微软雅黑" pitchFamily="34" charset="-122"/>
                <a:ea typeface="微软雅黑" pitchFamily="34" charset="-122"/>
                <a:sym typeface="微软雅黑" pitchFamily="34" charset="-122"/>
              </a:rPr>
              <a:t>1</a:t>
            </a:r>
          </a:p>
        </p:txBody>
      </p:sp>
      <p:grpSp>
        <p:nvGrpSpPr>
          <p:cNvPr id="24" name="组合 112"/>
          <p:cNvGrpSpPr>
            <a:grpSpLocks/>
          </p:cNvGrpSpPr>
          <p:nvPr/>
        </p:nvGrpSpPr>
        <p:grpSpPr bwMode="auto">
          <a:xfrm>
            <a:off x="3779912" y="1944693"/>
            <a:ext cx="4393878" cy="472640"/>
            <a:chOff x="0" y="0"/>
            <a:chExt cx="4833680" cy="648258"/>
          </a:xfrm>
        </p:grpSpPr>
        <p:sp>
          <p:nvSpPr>
            <p:cNvPr id="25"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26"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28" name="Oval 12"/>
          <p:cNvSpPr>
            <a:spLocks noChangeArrowheads="1"/>
          </p:cNvSpPr>
          <p:nvPr/>
        </p:nvSpPr>
        <p:spPr bwMode="auto">
          <a:xfrm>
            <a:off x="3275856" y="194469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29" name="TextBox 118"/>
          <p:cNvSpPr>
            <a:spLocks noChangeArrowheads="1"/>
          </p:cNvSpPr>
          <p:nvPr/>
        </p:nvSpPr>
        <p:spPr bwMode="auto">
          <a:xfrm>
            <a:off x="3328547" y="1969676"/>
            <a:ext cx="339746" cy="523220"/>
          </a:xfrm>
          <a:prstGeom prst="rect">
            <a:avLst/>
          </a:prstGeom>
          <a:noFill/>
          <a:ln w="9525">
            <a:noFill/>
            <a:miter lim="800000"/>
            <a:headEnd/>
            <a:tailEnd/>
          </a:ln>
        </p:spPr>
        <p:txBody>
          <a:bodyPr wrap="square">
            <a:spAutoFit/>
          </a:bodyPr>
          <a:lstStyle/>
          <a:p>
            <a:r>
              <a:rPr lang="zh-CN" altLang="en-US" sz="2800" b="1" dirty="0">
                <a:solidFill>
                  <a:srgbClr val="F8F8F8"/>
                </a:solidFill>
                <a:latin typeface="微软雅黑" pitchFamily="34" charset="-122"/>
                <a:ea typeface="微软雅黑" pitchFamily="34" charset="-122"/>
                <a:sym typeface="微软雅黑" pitchFamily="34" charset="-122"/>
              </a:rPr>
              <a:t>2</a:t>
            </a:r>
          </a:p>
        </p:txBody>
      </p:sp>
      <p:grpSp>
        <p:nvGrpSpPr>
          <p:cNvPr id="30" name="组合 119"/>
          <p:cNvGrpSpPr>
            <a:grpSpLocks/>
          </p:cNvGrpSpPr>
          <p:nvPr/>
        </p:nvGrpSpPr>
        <p:grpSpPr bwMode="auto">
          <a:xfrm>
            <a:off x="3779912" y="2781638"/>
            <a:ext cx="4393878" cy="472640"/>
            <a:chOff x="0" y="0"/>
            <a:chExt cx="4833680" cy="648258"/>
          </a:xfrm>
        </p:grpSpPr>
        <p:sp>
          <p:nvSpPr>
            <p:cNvPr id="31"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dirty="0">
                <a:solidFill>
                  <a:srgbClr val="C4261D"/>
                </a:solidFill>
                <a:sym typeface="Arial" pitchFamily="34" charset="0"/>
              </a:endParaRPr>
            </a:p>
          </p:txBody>
        </p:sp>
        <p:sp>
          <p:nvSpPr>
            <p:cNvPr id="32"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34" name="Oval 12"/>
          <p:cNvSpPr>
            <a:spLocks noChangeArrowheads="1"/>
          </p:cNvSpPr>
          <p:nvPr/>
        </p:nvSpPr>
        <p:spPr bwMode="auto">
          <a:xfrm>
            <a:off x="3275856" y="276265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35" name="TextBox 125"/>
          <p:cNvSpPr>
            <a:spLocks noChangeArrowheads="1"/>
          </p:cNvSpPr>
          <p:nvPr/>
        </p:nvSpPr>
        <p:spPr bwMode="auto">
          <a:xfrm>
            <a:off x="3328115" y="2761764"/>
            <a:ext cx="338590" cy="523220"/>
          </a:xfrm>
          <a:prstGeom prst="rect">
            <a:avLst/>
          </a:prstGeom>
          <a:noFill/>
          <a:ln w="9525">
            <a:noFill/>
            <a:miter lim="800000"/>
            <a:headEnd/>
            <a:tailEnd/>
          </a:ln>
        </p:spPr>
        <p:txBody>
          <a:bodyPr wrap="square">
            <a:spAutoFit/>
          </a:bodyPr>
          <a:lstStyle/>
          <a:p>
            <a:r>
              <a:rPr lang="zh-CN" altLang="en-US" sz="2800" b="1" dirty="0">
                <a:solidFill>
                  <a:srgbClr val="F8F8F8"/>
                </a:solidFill>
                <a:latin typeface="微软雅黑" pitchFamily="34" charset="-122"/>
                <a:ea typeface="微软雅黑" pitchFamily="34" charset="-122"/>
                <a:sym typeface="微软雅黑" pitchFamily="34" charset="-122"/>
              </a:rPr>
              <a:t>3</a:t>
            </a:r>
          </a:p>
        </p:txBody>
      </p:sp>
      <p:sp>
        <p:nvSpPr>
          <p:cNvPr id="37" name="Freeform 6"/>
          <p:cNvSpPr>
            <a:spLocks noChangeArrowheads="1"/>
          </p:cNvSpPr>
          <p:nvPr/>
        </p:nvSpPr>
        <p:spPr bwMode="auto">
          <a:xfrm flipH="1">
            <a:off x="145042" y="2348880"/>
            <a:ext cx="1191423" cy="1839714"/>
          </a:xfrm>
          <a:custGeom>
            <a:avLst/>
            <a:gdLst>
              <a:gd name="T0" fmla="*/ 0 w 1636805"/>
              <a:gd name="T1" fmla="*/ 0 h 2527151"/>
              <a:gd name="T2" fmla="*/ 0 60000 65536"/>
              <a:gd name="T3" fmla="*/ 0 w 1636805"/>
              <a:gd name="T4" fmla="*/ 0 h 2527151"/>
              <a:gd name="T5" fmla="*/ 1636805 w 1636805"/>
              <a:gd name="T6" fmla="*/ 2527151 h 2527151"/>
            </a:gdLst>
            <a:ahLst/>
            <a:cxnLst>
              <a:cxn ang="T2">
                <a:pos x="T0" y="T1"/>
              </a:cxn>
            </a:cxnLst>
            <a:rect l="T3" t="T4" r="T5" b="T6"/>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close/>
              </a:path>
            </a:pathLst>
          </a:custGeom>
          <a:solidFill>
            <a:srgbClr val="FF6600"/>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38" name="Freeform 6"/>
          <p:cNvSpPr>
            <a:spLocks noChangeArrowheads="1"/>
          </p:cNvSpPr>
          <p:nvPr/>
        </p:nvSpPr>
        <p:spPr bwMode="auto">
          <a:xfrm flipH="1">
            <a:off x="8390550" y="2348880"/>
            <a:ext cx="753450" cy="1839714"/>
          </a:xfrm>
          <a:custGeom>
            <a:avLst/>
            <a:gdLst>
              <a:gd name="T0" fmla="*/ 0 w 621232"/>
              <a:gd name="T1" fmla="*/ 0 h 2527151"/>
              <a:gd name="T2" fmla="*/ 0 60000 65536"/>
              <a:gd name="T3" fmla="*/ 0 w 621232"/>
              <a:gd name="T4" fmla="*/ 0 h 2527151"/>
              <a:gd name="T5" fmla="*/ 621232 w 621232"/>
              <a:gd name="T6" fmla="*/ 2527151 h 2527151"/>
            </a:gdLst>
            <a:ahLst/>
            <a:cxnLst>
              <a:cxn ang="T2">
                <a:pos x="T0" y="T1"/>
              </a:cxn>
            </a:cxnLst>
            <a:rect l="T3" t="T4" r="T5" b="T6"/>
            <a:pathLst>
              <a:path w="621232" h="2527151">
                <a:moveTo>
                  <a:pt x="621232" y="0"/>
                </a:moveTo>
                <a:lnTo>
                  <a:pt x="0" y="0"/>
                </a:lnTo>
                <a:lnTo>
                  <a:pt x="0" y="2527151"/>
                </a:lnTo>
                <a:lnTo>
                  <a:pt x="621232" y="2527151"/>
                </a:lnTo>
                <a:close/>
              </a:path>
            </a:pathLst>
          </a:custGeom>
          <a:solidFill>
            <a:srgbClr val="FF6600"/>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nvGrpSpPr>
          <p:cNvPr id="39" name="组合 1"/>
          <p:cNvGrpSpPr>
            <a:grpSpLocks/>
          </p:cNvGrpSpPr>
          <p:nvPr/>
        </p:nvGrpSpPr>
        <p:grpSpPr bwMode="auto">
          <a:xfrm>
            <a:off x="1009138" y="2132856"/>
            <a:ext cx="2218750" cy="2226839"/>
            <a:chOff x="0" y="0"/>
            <a:chExt cx="3048726" cy="3057872"/>
          </a:xfrm>
        </p:grpSpPr>
        <p:sp>
          <p:nvSpPr>
            <p:cNvPr id="40" name="Oval 5"/>
            <p:cNvSpPr>
              <a:spLocks noChangeArrowheads="1"/>
            </p:cNvSpPr>
            <p:nvPr/>
          </p:nvSpPr>
          <p:spPr bwMode="auto">
            <a:xfrm>
              <a:off x="0" y="0"/>
              <a:ext cx="3048726" cy="3057872"/>
            </a:xfrm>
            <a:prstGeom prst="ellipse">
              <a:avLst/>
            </a:prstGeom>
            <a:solidFill>
              <a:srgbClr val="FF9900"/>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41" name="Oval 5"/>
            <p:cNvSpPr>
              <a:spLocks noChangeArrowheads="1"/>
            </p:cNvSpPr>
            <p:nvPr/>
          </p:nvSpPr>
          <p:spPr bwMode="auto">
            <a:xfrm>
              <a:off x="134434" y="134837"/>
              <a:ext cx="2779858" cy="2788198"/>
            </a:xfrm>
            <a:prstGeom prst="ellipse">
              <a:avLst/>
            </a:prstGeom>
            <a:solidFill>
              <a:srgbClr val="FF9900"/>
            </a:solidFill>
            <a:ln w="9525" cmpd="sng">
              <a:solidFill>
                <a:srgbClr val="F8F8F8"/>
              </a:solidFill>
              <a:prstDash val="dash"/>
              <a:bevel/>
              <a:headEnd/>
              <a:tailEnd/>
            </a:ln>
          </p:spPr>
          <p:txBody>
            <a:bodyPr lIns="90170" tIns="46990" rIns="90170" bIns="46990"/>
            <a:lstStyle/>
            <a:p>
              <a:endParaRPr lang="zh-CN" altLang="zh-CN">
                <a:solidFill>
                  <a:srgbClr val="C4261D"/>
                </a:solidFill>
                <a:sym typeface="Arial" pitchFamily="34" charset="0"/>
              </a:endParaRPr>
            </a:p>
          </p:txBody>
        </p:sp>
      </p:grpSp>
      <p:sp>
        <p:nvSpPr>
          <p:cNvPr id="42" name="Freeform 6"/>
          <p:cNvSpPr>
            <a:spLocks noEditPoints="1" noChangeArrowheads="1"/>
          </p:cNvSpPr>
          <p:nvPr/>
        </p:nvSpPr>
        <p:spPr bwMode="auto">
          <a:xfrm>
            <a:off x="1729218" y="2313607"/>
            <a:ext cx="792741" cy="1088574"/>
          </a:xfrm>
          <a:custGeom>
            <a:avLst/>
            <a:gdLst>
              <a:gd name="T0" fmla="*/ 250 w 1905"/>
              <a:gd name="T1" fmla="*/ 421 h 2600"/>
              <a:gd name="T2" fmla="*/ 211 w 1905"/>
              <a:gd name="T3" fmla="*/ 2600 h 2600"/>
              <a:gd name="T4" fmla="*/ 1905 w 1905"/>
              <a:gd name="T5" fmla="*/ 638 h 2600"/>
              <a:gd name="T6" fmla="*/ 1760 w 1905"/>
              <a:gd name="T7" fmla="*/ 684 h 2600"/>
              <a:gd name="T8" fmla="*/ 217 w 1905"/>
              <a:gd name="T9" fmla="*/ 2448 h 2600"/>
              <a:gd name="T10" fmla="*/ 824 w 1905"/>
              <a:gd name="T11" fmla="*/ 276 h 2600"/>
              <a:gd name="T12" fmla="*/ 1081 w 1905"/>
              <a:gd name="T13" fmla="*/ 276 h 2600"/>
              <a:gd name="T14" fmla="*/ 949 w 1905"/>
              <a:gd name="T15" fmla="*/ 414 h 2600"/>
              <a:gd name="T16" fmla="*/ 666 w 1905"/>
              <a:gd name="T17" fmla="*/ 283 h 2600"/>
              <a:gd name="T18" fmla="*/ 349 w 1905"/>
              <a:gd name="T19" fmla="*/ 658 h 2600"/>
              <a:gd name="T20" fmla="*/ 1556 w 1905"/>
              <a:gd name="T21" fmla="*/ 658 h 2600"/>
              <a:gd name="T22" fmla="*/ 1239 w 1905"/>
              <a:gd name="T23" fmla="*/ 283 h 2600"/>
              <a:gd name="T24" fmla="*/ 666 w 1905"/>
              <a:gd name="T25" fmla="*/ 283 h 2600"/>
              <a:gd name="T26" fmla="*/ 672 w 1905"/>
              <a:gd name="T27" fmla="*/ 1974 h 2600"/>
              <a:gd name="T28" fmla="*/ 461 w 1905"/>
              <a:gd name="T29" fmla="*/ 2033 h 2600"/>
              <a:gd name="T30" fmla="*/ 415 w 1905"/>
              <a:gd name="T31" fmla="*/ 2080 h 2600"/>
              <a:gd name="T32" fmla="*/ 672 w 1905"/>
              <a:gd name="T33" fmla="*/ 2099 h 2600"/>
              <a:gd name="T34" fmla="*/ 402 w 1905"/>
              <a:gd name="T35" fmla="*/ 2231 h 2600"/>
              <a:gd name="T36" fmla="*/ 738 w 1905"/>
              <a:gd name="T37" fmla="*/ 2066 h 2600"/>
              <a:gd name="T38" fmla="*/ 738 w 1905"/>
              <a:gd name="T39" fmla="*/ 1961 h 2600"/>
              <a:gd name="T40" fmla="*/ 336 w 1905"/>
              <a:gd name="T41" fmla="*/ 1981 h 2600"/>
              <a:gd name="T42" fmla="*/ 653 w 1905"/>
              <a:gd name="T43" fmla="*/ 2317 h 2600"/>
              <a:gd name="T44" fmla="*/ 653 w 1905"/>
              <a:gd name="T45" fmla="*/ 1020 h 2600"/>
              <a:gd name="T46" fmla="*/ 461 w 1905"/>
              <a:gd name="T47" fmla="*/ 1079 h 2600"/>
              <a:gd name="T48" fmla="*/ 527 w 1905"/>
              <a:gd name="T49" fmla="*/ 1250 h 2600"/>
              <a:gd name="T50" fmla="*/ 402 w 1905"/>
              <a:gd name="T51" fmla="*/ 1296 h 2600"/>
              <a:gd name="T52" fmla="*/ 653 w 1905"/>
              <a:gd name="T53" fmla="*/ 954 h 2600"/>
              <a:gd name="T54" fmla="*/ 336 w 1905"/>
              <a:gd name="T55" fmla="*/ 1290 h 2600"/>
              <a:gd name="T56" fmla="*/ 736 w 1905"/>
              <a:gd name="T57" fmla="*/ 1096 h 2600"/>
              <a:gd name="T58" fmla="*/ 732 w 1905"/>
              <a:gd name="T59" fmla="*/ 1007 h 2600"/>
              <a:gd name="T60" fmla="*/ 672 w 1905"/>
              <a:gd name="T61" fmla="*/ 1533 h 2600"/>
              <a:gd name="T62" fmla="*/ 415 w 1905"/>
              <a:gd name="T63" fmla="*/ 1599 h 2600"/>
              <a:gd name="T64" fmla="*/ 672 w 1905"/>
              <a:gd name="T65" fmla="*/ 1770 h 2600"/>
              <a:gd name="T66" fmla="*/ 737 w 1905"/>
              <a:gd name="T67" fmla="*/ 1484 h 2600"/>
              <a:gd name="T68" fmla="*/ 336 w 1905"/>
              <a:gd name="T69" fmla="*/ 1500 h 2600"/>
              <a:gd name="T70" fmla="*/ 672 w 1905"/>
              <a:gd name="T71" fmla="*/ 1836 h 2600"/>
              <a:gd name="T72" fmla="*/ 881 w 1905"/>
              <a:gd name="T73" fmla="*/ 1417 h 2600"/>
              <a:gd name="T74" fmla="*/ 995 w 1905"/>
              <a:gd name="T75" fmla="*/ 2205 h 2600"/>
              <a:gd name="T76" fmla="*/ 1530 w 1905"/>
              <a:gd name="T77" fmla="*/ 2040 h 2600"/>
              <a:gd name="T78" fmla="*/ 976 w 1905"/>
              <a:gd name="T79" fmla="*/ 2185 h 2600"/>
              <a:gd name="T80" fmla="*/ 1530 w 1905"/>
              <a:gd name="T81" fmla="*/ 1546 h 2600"/>
              <a:gd name="T82" fmla="*/ 976 w 1905"/>
              <a:gd name="T83" fmla="*/ 1250 h 2600"/>
              <a:gd name="T84" fmla="*/ 976 w 1905"/>
              <a:gd name="T85" fmla="*/ 1072 h 2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05"/>
              <a:gd name="T130" fmla="*/ 0 h 2600"/>
              <a:gd name="T131" fmla="*/ 1905 w 1905"/>
              <a:gd name="T132" fmla="*/ 2600 h 26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05" h="2600">
                <a:moveTo>
                  <a:pt x="145" y="684"/>
                </a:moveTo>
                <a:cubicBezTo>
                  <a:pt x="145" y="611"/>
                  <a:pt x="179" y="574"/>
                  <a:pt x="250" y="572"/>
                </a:cubicBezTo>
                <a:lnTo>
                  <a:pt x="250" y="421"/>
                </a:lnTo>
                <a:cubicBezTo>
                  <a:pt x="118" y="424"/>
                  <a:pt x="0" y="509"/>
                  <a:pt x="0" y="638"/>
                </a:cubicBezTo>
                <a:lnTo>
                  <a:pt x="0" y="2389"/>
                </a:lnTo>
                <a:cubicBezTo>
                  <a:pt x="0" y="2496"/>
                  <a:pt x="104" y="2600"/>
                  <a:pt x="211" y="2600"/>
                </a:cubicBezTo>
                <a:lnTo>
                  <a:pt x="1694" y="2600"/>
                </a:lnTo>
                <a:cubicBezTo>
                  <a:pt x="1801" y="2600"/>
                  <a:pt x="1905" y="2496"/>
                  <a:pt x="1905" y="2389"/>
                </a:cubicBezTo>
                <a:lnTo>
                  <a:pt x="1905" y="638"/>
                </a:lnTo>
                <a:cubicBezTo>
                  <a:pt x="1905" y="509"/>
                  <a:pt x="1787" y="424"/>
                  <a:pt x="1655" y="421"/>
                </a:cubicBezTo>
                <a:lnTo>
                  <a:pt x="1655" y="572"/>
                </a:lnTo>
                <a:cubicBezTo>
                  <a:pt x="1727" y="574"/>
                  <a:pt x="1760" y="611"/>
                  <a:pt x="1760" y="684"/>
                </a:cubicBezTo>
                <a:lnTo>
                  <a:pt x="1760" y="2343"/>
                </a:lnTo>
                <a:cubicBezTo>
                  <a:pt x="1760" y="2395"/>
                  <a:pt x="1738" y="2448"/>
                  <a:pt x="1688" y="2448"/>
                </a:cubicBezTo>
                <a:lnTo>
                  <a:pt x="217" y="2448"/>
                </a:lnTo>
                <a:cubicBezTo>
                  <a:pt x="161" y="2448"/>
                  <a:pt x="145" y="2388"/>
                  <a:pt x="145" y="2330"/>
                </a:cubicBezTo>
                <a:lnTo>
                  <a:pt x="145" y="684"/>
                </a:lnTo>
                <a:close/>
                <a:moveTo>
                  <a:pt x="824" y="276"/>
                </a:moveTo>
                <a:cubicBezTo>
                  <a:pt x="824" y="216"/>
                  <a:pt x="882" y="158"/>
                  <a:pt x="943" y="158"/>
                </a:cubicBezTo>
                <a:lnTo>
                  <a:pt x="962" y="158"/>
                </a:lnTo>
                <a:cubicBezTo>
                  <a:pt x="1023" y="158"/>
                  <a:pt x="1081" y="216"/>
                  <a:pt x="1081" y="276"/>
                </a:cubicBezTo>
                <a:lnTo>
                  <a:pt x="1081" y="289"/>
                </a:lnTo>
                <a:cubicBezTo>
                  <a:pt x="1081" y="356"/>
                  <a:pt x="1023" y="414"/>
                  <a:pt x="956" y="414"/>
                </a:cubicBezTo>
                <a:lnTo>
                  <a:pt x="949" y="414"/>
                </a:lnTo>
                <a:cubicBezTo>
                  <a:pt x="882" y="414"/>
                  <a:pt x="824" y="356"/>
                  <a:pt x="824" y="289"/>
                </a:cubicBezTo>
                <a:lnTo>
                  <a:pt x="824" y="276"/>
                </a:lnTo>
                <a:close/>
                <a:moveTo>
                  <a:pt x="666" y="283"/>
                </a:moveTo>
                <a:lnTo>
                  <a:pt x="455" y="283"/>
                </a:lnTo>
                <a:cubicBezTo>
                  <a:pt x="383" y="283"/>
                  <a:pt x="349" y="316"/>
                  <a:pt x="349" y="388"/>
                </a:cubicBezTo>
                <a:lnTo>
                  <a:pt x="349" y="658"/>
                </a:lnTo>
                <a:cubicBezTo>
                  <a:pt x="349" y="703"/>
                  <a:pt x="378" y="750"/>
                  <a:pt x="422" y="750"/>
                </a:cubicBezTo>
                <a:lnTo>
                  <a:pt x="1483" y="750"/>
                </a:lnTo>
                <a:cubicBezTo>
                  <a:pt x="1527" y="750"/>
                  <a:pt x="1556" y="703"/>
                  <a:pt x="1556" y="658"/>
                </a:cubicBezTo>
                <a:lnTo>
                  <a:pt x="1556" y="388"/>
                </a:lnTo>
                <a:cubicBezTo>
                  <a:pt x="1556" y="316"/>
                  <a:pt x="1523" y="283"/>
                  <a:pt x="1450" y="283"/>
                </a:cubicBezTo>
                <a:lnTo>
                  <a:pt x="1239" y="283"/>
                </a:lnTo>
                <a:cubicBezTo>
                  <a:pt x="1239" y="137"/>
                  <a:pt x="1116" y="0"/>
                  <a:pt x="976" y="0"/>
                </a:cubicBezTo>
                <a:lnTo>
                  <a:pt x="930" y="0"/>
                </a:lnTo>
                <a:cubicBezTo>
                  <a:pt x="790" y="0"/>
                  <a:pt x="666" y="137"/>
                  <a:pt x="666" y="283"/>
                </a:cubicBezTo>
                <a:close/>
                <a:moveTo>
                  <a:pt x="402" y="1994"/>
                </a:moveTo>
                <a:cubicBezTo>
                  <a:pt x="402" y="1979"/>
                  <a:pt x="407" y="1974"/>
                  <a:pt x="422" y="1974"/>
                </a:cubicBezTo>
                <a:lnTo>
                  <a:pt x="672" y="1974"/>
                </a:lnTo>
                <a:lnTo>
                  <a:pt x="672" y="1994"/>
                </a:lnTo>
                <a:cubicBezTo>
                  <a:pt x="672" y="2015"/>
                  <a:pt x="568" y="2075"/>
                  <a:pt x="547" y="2086"/>
                </a:cubicBezTo>
                <a:cubicBezTo>
                  <a:pt x="530" y="2071"/>
                  <a:pt x="490" y="2033"/>
                  <a:pt x="461" y="2033"/>
                </a:cubicBezTo>
                <a:lnTo>
                  <a:pt x="455" y="2033"/>
                </a:lnTo>
                <a:cubicBezTo>
                  <a:pt x="439" y="2033"/>
                  <a:pt x="415" y="2057"/>
                  <a:pt x="415" y="2073"/>
                </a:cubicBezTo>
                <a:lnTo>
                  <a:pt x="415" y="2080"/>
                </a:lnTo>
                <a:cubicBezTo>
                  <a:pt x="415" y="2097"/>
                  <a:pt x="508" y="2198"/>
                  <a:pt x="527" y="2198"/>
                </a:cubicBezTo>
                <a:lnTo>
                  <a:pt x="534" y="2198"/>
                </a:lnTo>
                <a:cubicBezTo>
                  <a:pt x="548" y="2198"/>
                  <a:pt x="651" y="2113"/>
                  <a:pt x="672" y="2099"/>
                </a:cubicBezTo>
                <a:cubicBezTo>
                  <a:pt x="672" y="2135"/>
                  <a:pt x="687" y="2251"/>
                  <a:pt x="653" y="2251"/>
                </a:cubicBezTo>
                <a:lnTo>
                  <a:pt x="422" y="2251"/>
                </a:lnTo>
                <a:cubicBezTo>
                  <a:pt x="407" y="2251"/>
                  <a:pt x="402" y="2246"/>
                  <a:pt x="402" y="2231"/>
                </a:cubicBezTo>
                <a:lnTo>
                  <a:pt x="402" y="1994"/>
                </a:lnTo>
                <a:close/>
                <a:moveTo>
                  <a:pt x="653" y="2317"/>
                </a:moveTo>
                <a:cubicBezTo>
                  <a:pt x="777" y="2317"/>
                  <a:pt x="731" y="2181"/>
                  <a:pt x="738" y="2066"/>
                </a:cubicBezTo>
                <a:cubicBezTo>
                  <a:pt x="742" y="2008"/>
                  <a:pt x="889" y="1956"/>
                  <a:pt x="903" y="1902"/>
                </a:cubicBezTo>
                <a:lnTo>
                  <a:pt x="883" y="1902"/>
                </a:lnTo>
                <a:cubicBezTo>
                  <a:pt x="839" y="1902"/>
                  <a:pt x="771" y="1944"/>
                  <a:pt x="738" y="1961"/>
                </a:cubicBezTo>
                <a:cubicBezTo>
                  <a:pt x="722" y="1936"/>
                  <a:pt x="707" y="1908"/>
                  <a:pt x="666" y="1908"/>
                </a:cubicBezTo>
                <a:lnTo>
                  <a:pt x="409" y="1908"/>
                </a:lnTo>
                <a:cubicBezTo>
                  <a:pt x="370" y="1908"/>
                  <a:pt x="336" y="1942"/>
                  <a:pt x="336" y="1981"/>
                </a:cubicBezTo>
                <a:lnTo>
                  <a:pt x="336" y="2244"/>
                </a:lnTo>
                <a:cubicBezTo>
                  <a:pt x="336" y="2289"/>
                  <a:pt x="376" y="2317"/>
                  <a:pt x="422" y="2317"/>
                </a:cubicBezTo>
                <a:lnTo>
                  <a:pt x="653" y="2317"/>
                </a:lnTo>
                <a:close/>
                <a:moveTo>
                  <a:pt x="402" y="1040"/>
                </a:moveTo>
                <a:cubicBezTo>
                  <a:pt x="402" y="1024"/>
                  <a:pt x="407" y="1020"/>
                  <a:pt x="422" y="1020"/>
                </a:cubicBezTo>
                <a:lnTo>
                  <a:pt x="653" y="1020"/>
                </a:lnTo>
                <a:cubicBezTo>
                  <a:pt x="668" y="1020"/>
                  <a:pt x="672" y="1024"/>
                  <a:pt x="672" y="1040"/>
                </a:cubicBezTo>
                <a:cubicBezTo>
                  <a:pt x="672" y="1056"/>
                  <a:pt x="560" y="1132"/>
                  <a:pt x="547" y="1132"/>
                </a:cubicBezTo>
                <a:cubicBezTo>
                  <a:pt x="534" y="1132"/>
                  <a:pt x="500" y="1079"/>
                  <a:pt x="461" y="1079"/>
                </a:cubicBezTo>
                <a:cubicBezTo>
                  <a:pt x="443" y="1079"/>
                  <a:pt x="415" y="1100"/>
                  <a:pt x="415" y="1119"/>
                </a:cubicBezTo>
                <a:lnTo>
                  <a:pt x="415" y="1125"/>
                </a:lnTo>
                <a:cubicBezTo>
                  <a:pt x="415" y="1151"/>
                  <a:pt x="506" y="1239"/>
                  <a:pt x="527" y="1250"/>
                </a:cubicBezTo>
                <a:lnTo>
                  <a:pt x="672" y="1145"/>
                </a:lnTo>
                <a:lnTo>
                  <a:pt x="672" y="1296"/>
                </a:lnTo>
                <a:lnTo>
                  <a:pt x="402" y="1296"/>
                </a:lnTo>
                <a:lnTo>
                  <a:pt x="402" y="1040"/>
                </a:lnTo>
                <a:close/>
                <a:moveTo>
                  <a:pt x="732" y="1007"/>
                </a:moveTo>
                <a:cubicBezTo>
                  <a:pt x="724" y="972"/>
                  <a:pt x="694" y="954"/>
                  <a:pt x="653" y="954"/>
                </a:cubicBezTo>
                <a:lnTo>
                  <a:pt x="422" y="954"/>
                </a:lnTo>
                <a:cubicBezTo>
                  <a:pt x="376" y="954"/>
                  <a:pt x="336" y="982"/>
                  <a:pt x="336" y="1026"/>
                </a:cubicBezTo>
                <a:lnTo>
                  <a:pt x="336" y="1290"/>
                </a:lnTo>
                <a:cubicBezTo>
                  <a:pt x="336" y="1328"/>
                  <a:pt x="370" y="1362"/>
                  <a:pt x="409" y="1362"/>
                </a:cubicBezTo>
                <a:lnTo>
                  <a:pt x="666" y="1362"/>
                </a:lnTo>
                <a:cubicBezTo>
                  <a:pt x="769" y="1362"/>
                  <a:pt x="738" y="1199"/>
                  <a:pt x="736" y="1096"/>
                </a:cubicBezTo>
                <a:lnTo>
                  <a:pt x="903" y="954"/>
                </a:lnTo>
                <a:cubicBezTo>
                  <a:pt x="903" y="954"/>
                  <a:pt x="891" y="947"/>
                  <a:pt x="890" y="947"/>
                </a:cubicBezTo>
                <a:cubicBezTo>
                  <a:pt x="825" y="947"/>
                  <a:pt x="772" y="1003"/>
                  <a:pt x="732" y="1007"/>
                </a:cubicBezTo>
                <a:close/>
                <a:moveTo>
                  <a:pt x="402" y="1500"/>
                </a:moveTo>
                <a:lnTo>
                  <a:pt x="672" y="1500"/>
                </a:lnTo>
                <a:lnTo>
                  <a:pt x="672" y="1533"/>
                </a:lnTo>
                <a:lnTo>
                  <a:pt x="547" y="1612"/>
                </a:lnTo>
                <a:lnTo>
                  <a:pt x="464" y="1550"/>
                </a:lnTo>
                <a:cubicBezTo>
                  <a:pt x="441" y="1563"/>
                  <a:pt x="415" y="1569"/>
                  <a:pt x="415" y="1599"/>
                </a:cubicBezTo>
                <a:cubicBezTo>
                  <a:pt x="415" y="1619"/>
                  <a:pt x="509" y="1724"/>
                  <a:pt x="527" y="1724"/>
                </a:cubicBezTo>
                <a:cubicBezTo>
                  <a:pt x="558" y="1724"/>
                  <a:pt x="638" y="1634"/>
                  <a:pt x="672" y="1625"/>
                </a:cubicBezTo>
                <a:lnTo>
                  <a:pt x="672" y="1770"/>
                </a:lnTo>
                <a:lnTo>
                  <a:pt x="402" y="1770"/>
                </a:lnTo>
                <a:lnTo>
                  <a:pt x="402" y="1500"/>
                </a:lnTo>
                <a:close/>
                <a:moveTo>
                  <a:pt x="737" y="1484"/>
                </a:moveTo>
                <a:cubicBezTo>
                  <a:pt x="725" y="1462"/>
                  <a:pt x="710" y="1434"/>
                  <a:pt x="672" y="1434"/>
                </a:cubicBezTo>
                <a:lnTo>
                  <a:pt x="402" y="1434"/>
                </a:lnTo>
                <a:cubicBezTo>
                  <a:pt x="369" y="1434"/>
                  <a:pt x="336" y="1467"/>
                  <a:pt x="336" y="1500"/>
                </a:cubicBezTo>
                <a:lnTo>
                  <a:pt x="336" y="1770"/>
                </a:lnTo>
                <a:cubicBezTo>
                  <a:pt x="336" y="1803"/>
                  <a:pt x="369" y="1836"/>
                  <a:pt x="402" y="1836"/>
                </a:cubicBezTo>
                <a:lnTo>
                  <a:pt x="672" y="1836"/>
                </a:lnTo>
                <a:cubicBezTo>
                  <a:pt x="768" y="1836"/>
                  <a:pt x="738" y="1667"/>
                  <a:pt x="736" y="1570"/>
                </a:cubicBezTo>
                <a:lnTo>
                  <a:pt x="903" y="1429"/>
                </a:lnTo>
                <a:lnTo>
                  <a:pt x="881" y="1417"/>
                </a:lnTo>
                <a:lnTo>
                  <a:pt x="737" y="1484"/>
                </a:lnTo>
                <a:close/>
                <a:moveTo>
                  <a:pt x="976" y="2185"/>
                </a:moveTo>
                <a:cubicBezTo>
                  <a:pt x="976" y="2200"/>
                  <a:pt x="980" y="2205"/>
                  <a:pt x="995" y="2205"/>
                </a:cubicBezTo>
                <a:lnTo>
                  <a:pt x="1510" y="2205"/>
                </a:lnTo>
                <a:cubicBezTo>
                  <a:pt x="1525" y="2205"/>
                  <a:pt x="1530" y="2200"/>
                  <a:pt x="1530" y="2185"/>
                </a:cubicBezTo>
                <a:lnTo>
                  <a:pt x="1530" y="2040"/>
                </a:lnTo>
                <a:cubicBezTo>
                  <a:pt x="1530" y="2025"/>
                  <a:pt x="1525" y="2020"/>
                  <a:pt x="1510" y="2020"/>
                </a:cubicBezTo>
                <a:lnTo>
                  <a:pt x="976" y="2020"/>
                </a:lnTo>
                <a:lnTo>
                  <a:pt x="976" y="2185"/>
                </a:lnTo>
                <a:close/>
                <a:moveTo>
                  <a:pt x="976" y="1724"/>
                </a:moveTo>
                <a:lnTo>
                  <a:pt x="1530" y="1724"/>
                </a:lnTo>
                <a:lnTo>
                  <a:pt x="1530" y="1546"/>
                </a:lnTo>
                <a:lnTo>
                  <a:pt x="976" y="1546"/>
                </a:lnTo>
                <a:lnTo>
                  <a:pt x="976" y="1724"/>
                </a:lnTo>
                <a:close/>
                <a:moveTo>
                  <a:pt x="976" y="1250"/>
                </a:moveTo>
                <a:lnTo>
                  <a:pt x="1378" y="1250"/>
                </a:lnTo>
                <a:lnTo>
                  <a:pt x="1378" y="1072"/>
                </a:lnTo>
                <a:lnTo>
                  <a:pt x="976" y="1072"/>
                </a:lnTo>
                <a:lnTo>
                  <a:pt x="976" y="1250"/>
                </a:lnTo>
                <a:close/>
              </a:path>
            </a:pathLst>
          </a:custGeom>
          <a:solidFill>
            <a:srgbClr val="F8F8F8"/>
          </a:solidFill>
          <a:ln w="9525" cmpd="sng">
            <a:noFill/>
            <a:bevel/>
            <a:headEnd/>
            <a:tailEnd/>
          </a:ln>
        </p:spPr>
        <p:txBody>
          <a:bodyPr/>
          <a:lstStyle/>
          <a:p>
            <a:endParaRPr lang="zh-CN" altLang="zh-CN">
              <a:solidFill>
                <a:srgbClr val="C4261D"/>
              </a:solidFill>
              <a:sym typeface="Arial" pitchFamily="34" charset="0"/>
            </a:endParaRPr>
          </a:p>
        </p:txBody>
      </p:sp>
      <p:sp>
        <p:nvSpPr>
          <p:cNvPr id="43" name="TextBox 47"/>
          <p:cNvSpPr>
            <a:spLocks noChangeArrowheads="1"/>
          </p:cNvSpPr>
          <p:nvPr/>
        </p:nvSpPr>
        <p:spPr bwMode="auto">
          <a:xfrm>
            <a:off x="1441186" y="3609751"/>
            <a:ext cx="1265702" cy="523220"/>
          </a:xfrm>
          <a:prstGeom prst="rect">
            <a:avLst/>
          </a:prstGeom>
          <a:noFill/>
          <a:ln w="9525">
            <a:noFill/>
            <a:miter lim="800000"/>
            <a:headEnd/>
            <a:tailEnd/>
          </a:ln>
        </p:spPr>
        <p:txBody>
          <a:bodyPr wrap="square">
            <a:spAutoFit/>
          </a:bodyPr>
          <a:lstStyle/>
          <a:p>
            <a:pPr algn="dist"/>
            <a:r>
              <a:rPr lang="zh-CN" altLang="en-US" sz="2800" dirty="0">
                <a:solidFill>
                  <a:srgbClr val="F8F8F8"/>
                </a:solidFill>
                <a:latin typeface="微软雅黑" pitchFamily="34" charset="-122"/>
                <a:ea typeface="微软雅黑" pitchFamily="34" charset="-122"/>
                <a:sym typeface="微软雅黑" pitchFamily="34" charset="-122"/>
              </a:rPr>
              <a:t>目录</a:t>
            </a:r>
          </a:p>
        </p:txBody>
      </p:sp>
      <p:sp>
        <p:nvSpPr>
          <p:cNvPr id="44" name="TextBox 49"/>
          <p:cNvSpPr>
            <a:spLocks noChangeArrowheads="1"/>
          </p:cNvSpPr>
          <p:nvPr/>
        </p:nvSpPr>
        <p:spPr bwMode="auto">
          <a:xfrm>
            <a:off x="1513194" y="3384435"/>
            <a:ext cx="1302657" cy="369332"/>
          </a:xfrm>
          <a:prstGeom prst="rect">
            <a:avLst/>
          </a:prstGeom>
          <a:noFill/>
          <a:ln w="9525">
            <a:noFill/>
            <a:miter lim="800000"/>
            <a:headEnd/>
            <a:tailEnd/>
          </a:ln>
        </p:spPr>
        <p:txBody>
          <a:bodyPr wrap="square">
            <a:spAutoFit/>
          </a:bodyPr>
          <a:lstStyle/>
          <a:p>
            <a:r>
              <a:rPr lang="en-US" dirty="0">
                <a:solidFill>
                  <a:srgbClr val="F8F8F8"/>
                </a:solidFill>
                <a:latin typeface="微软雅黑" pitchFamily="34" charset="-122"/>
                <a:ea typeface="微软雅黑" pitchFamily="34" charset="-122"/>
                <a:sym typeface="微软雅黑" pitchFamily="34" charset="-122"/>
              </a:rPr>
              <a:t>Contents</a:t>
            </a:r>
            <a:endParaRPr lang="zh-CN" altLang="en-US" dirty="0">
              <a:solidFill>
                <a:srgbClr val="F8F8F8"/>
              </a:solidFill>
              <a:latin typeface="微软雅黑" pitchFamily="34" charset="-122"/>
              <a:ea typeface="微软雅黑" pitchFamily="34" charset="-122"/>
              <a:sym typeface="微软雅黑" pitchFamily="34" charset="-122"/>
            </a:endParaRPr>
          </a:p>
        </p:txBody>
      </p:sp>
      <p:sp>
        <p:nvSpPr>
          <p:cNvPr id="45" name="Freeform 6"/>
          <p:cNvSpPr>
            <a:spLocks noChangeArrowheads="1"/>
          </p:cNvSpPr>
          <p:nvPr/>
        </p:nvSpPr>
        <p:spPr bwMode="auto">
          <a:xfrm flipH="1">
            <a:off x="-36512" y="2343471"/>
            <a:ext cx="187207" cy="1839714"/>
          </a:xfrm>
          <a:custGeom>
            <a:avLst/>
            <a:gdLst>
              <a:gd name="T0" fmla="*/ 0 w 621232"/>
              <a:gd name="T1" fmla="*/ 0 h 2527151"/>
              <a:gd name="T2" fmla="*/ 0 60000 65536"/>
              <a:gd name="T3" fmla="*/ 0 w 621232"/>
              <a:gd name="T4" fmla="*/ 0 h 2527151"/>
              <a:gd name="T5" fmla="*/ 621232 w 621232"/>
              <a:gd name="T6" fmla="*/ 2527151 h 2527151"/>
            </a:gdLst>
            <a:ahLst/>
            <a:cxnLst>
              <a:cxn ang="T2">
                <a:pos x="T0" y="T1"/>
              </a:cxn>
            </a:cxnLst>
            <a:rect l="T3" t="T4" r="T5" b="T6"/>
            <a:pathLst>
              <a:path w="621232" h="2527151">
                <a:moveTo>
                  <a:pt x="621232" y="0"/>
                </a:moveTo>
                <a:lnTo>
                  <a:pt x="0" y="0"/>
                </a:lnTo>
                <a:lnTo>
                  <a:pt x="0" y="2527151"/>
                </a:lnTo>
                <a:lnTo>
                  <a:pt x="621232" y="2527151"/>
                </a:lnTo>
                <a:close/>
              </a:path>
            </a:pathLst>
          </a:custGeom>
          <a:solidFill>
            <a:srgbClr val="FF6600"/>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50" name="TextBox 125"/>
          <p:cNvSpPr>
            <a:spLocks noChangeArrowheads="1"/>
          </p:cNvSpPr>
          <p:nvPr/>
        </p:nvSpPr>
        <p:spPr bwMode="auto">
          <a:xfrm>
            <a:off x="3337711" y="3501008"/>
            <a:ext cx="338590" cy="523220"/>
          </a:xfrm>
          <a:prstGeom prst="rect">
            <a:avLst/>
          </a:prstGeom>
          <a:noFill/>
          <a:ln w="9525">
            <a:noFill/>
            <a:miter lim="800000"/>
            <a:headEnd/>
            <a:tailEnd/>
          </a:ln>
        </p:spPr>
        <p:txBody>
          <a:bodyPr wrap="square">
            <a:spAutoFit/>
          </a:bodyPr>
          <a:lstStyle/>
          <a:p>
            <a:r>
              <a:rPr lang="en-US" altLang="zh-CN" sz="2800" b="1" dirty="0">
                <a:solidFill>
                  <a:srgbClr val="F8F8F8"/>
                </a:solidFill>
                <a:latin typeface="微软雅黑" pitchFamily="34" charset="-122"/>
                <a:ea typeface="微软雅黑" pitchFamily="34" charset="-122"/>
                <a:sym typeface="微软雅黑" pitchFamily="34" charset="-122"/>
              </a:rPr>
              <a:t>4</a:t>
            </a:r>
            <a:endParaRPr lang="zh-CN" altLang="en-US" sz="2800" b="1" dirty="0">
              <a:solidFill>
                <a:srgbClr val="F8F8F8"/>
              </a:solidFill>
              <a:latin typeface="微软雅黑" pitchFamily="34" charset="-122"/>
              <a:ea typeface="微软雅黑" pitchFamily="34" charset="-122"/>
              <a:sym typeface="微软雅黑" pitchFamily="34" charset="-122"/>
            </a:endParaRPr>
          </a:p>
        </p:txBody>
      </p:sp>
      <p:sp>
        <p:nvSpPr>
          <p:cNvPr id="51" name="TextBox 50"/>
          <p:cNvSpPr txBox="1"/>
          <p:nvPr/>
        </p:nvSpPr>
        <p:spPr>
          <a:xfrm>
            <a:off x="3915012" y="1249596"/>
            <a:ext cx="646331" cy="369332"/>
          </a:xfrm>
          <a:prstGeom prst="rect">
            <a:avLst/>
          </a:prstGeom>
          <a:noFill/>
        </p:spPr>
        <p:txBody>
          <a:bodyPr wrap="none" rtlCol="0">
            <a:spAutoFit/>
          </a:bodyPr>
          <a:lstStyle/>
          <a:p>
            <a:r>
              <a:rPr lang="zh-CN" altLang="en-US" dirty="0">
                <a:solidFill>
                  <a:srgbClr val="FFFFFF"/>
                </a:solidFill>
                <a:latin typeface="微软雅黑" pitchFamily="34" charset="-122"/>
                <a:ea typeface="微软雅黑" pitchFamily="34" charset="-122"/>
              </a:rPr>
              <a:t>简介</a:t>
            </a:r>
          </a:p>
        </p:txBody>
      </p:sp>
      <p:sp>
        <p:nvSpPr>
          <p:cNvPr id="62" name="TextBox 61"/>
          <p:cNvSpPr txBox="1"/>
          <p:nvPr/>
        </p:nvSpPr>
        <p:spPr>
          <a:xfrm>
            <a:off x="3952849" y="2003038"/>
            <a:ext cx="1800493" cy="369332"/>
          </a:xfrm>
          <a:prstGeom prst="rect">
            <a:avLst/>
          </a:prstGeom>
          <a:noFill/>
        </p:spPr>
        <p:txBody>
          <a:bodyPr wrap="none" rtlCol="0">
            <a:spAutoFit/>
          </a:bodyPr>
          <a:lstStyle/>
          <a:p>
            <a:r>
              <a:rPr lang="zh-CN" altLang="en-US" dirty="0">
                <a:solidFill>
                  <a:srgbClr val="FFFFFF"/>
                </a:solidFill>
                <a:latin typeface="微软雅黑" pitchFamily="34" charset="-122"/>
                <a:ea typeface="微软雅黑" pitchFamily="34" charset="-122"/>
              </a:rPr>
              <a:t>什么</a:t>
            </a:r>
            <a:r>
              <a:rPr lang="zh-CN" altLang="en-US" dirty="0" smtClean="0">
                <a:solidFill>
                  <a:srgbClr val="FFFFFF"/>
                </a:solidFill>
                <a:latin typeface="微软雅黑" pitchFamily="34" charset="-122"/>
                <a:ea typeface="微软雅黑" pitchFamily="34" charset="-122"/>
              </a:rPr>
              <a:t>是内存泄漏</a:t>
            </a:r>
            <a:endParaRPr lang="zh-CN" altLang="en-US" dirty="0">
              <a:solidFill>
                <a:srgbClr val="FFFFFF"/>
              </a:solidFill>
              <a:latin typeface="微软雅黑" pitchFamily="34" charset="-122"/>
              <a:ea typeface="微软雅黑" pitchFamily="34" charset="-122"/>
            </a:endParaRPr>
          </a:p>
        </p:txBody>
      </p:sp>
      <p:sp>
        <p:nvSpPr>
          <p:cNvPr id="63" name="TextBox 62"/>
          <p:cNvSpPr txBox="1"/>
          <p:nvPr/>
        </p:nvSpPr>
        <p:spPr>
          <a:xfrm>
            <a:off x="3923928" y="2839983"/>
            <a:ext cx="2262414" cy="369332"/>
          </a:xfrm>
          <a:prstGeom prst="rect">
            <a:avLst/>
          </a:prstGeom>
          <a:noFill/>
        </p:spPr>
        <p:txBody>
          <a:bodyPr wrap="none" rtlCol="0">
            <a:spAutoFit/>
          </a:bodyPr>
          <a:lstStyle/>
          <a:p>
            <a:r>
              <a:rPr lang="en-US" altLang="zh-CN" dirty="0" smtClean="0">
                <a:solidFill>
                  <a:srgbClr val="FFFFFF"/>
                </a:solidFill>
                <a:latin typeface="微软雅黑" pitchFamily="34" charset="-122"/>
                <a:ea typeface="微软雅黑" pitchFamily="34" charset="-122"/>
              </a:rPr>
              <a:t>Java</a:t>
            </a:r>
            <a:r>
              <a:rPr lang="zh-CN" altLang="en-US" dirty="0" smtClean="0">
                <a:solidFill>
                  <a:srgbClr val="FFFFFF"/>
                </a:solidFill>
                <a:latin typeface="微软雅黑" pitchFamily="34" charset="-122"/>
                <a:ea typeface="微软雅黑" pitchFamily="34" charset="-122"/>
              </a:rPr>
              <a:t>中内存泄漏类型</a:t>
            </a:r>
            <a:endParaRPr lang="zh-CN" altLang="en-US" dirty="0">
              <a:solidFill>
                <a:srgbClr val="FFFFFF"/>
              </a:solidFill>
              <a:latin typeface="微软雅黑" pitchFamily="34" charset="-122"/>
              <a:ea typeface="微软雅黑" pitchFamily="34" charset="-122"/>
            </a:endParaRPr>
          </a:p>
        </p:txBody>
      </p:sp>
      <p:sp>
        <p:nvSpPr>
          <p:cNvPr id="36" name="TextBox 125"/>
          <p:cNvSpPr>
            <a:spLocks noChangeArrowheads="1"/>
          </p:cNvSpPr>
          <p:nvPr/>
        </p:nvSpPr>
        <p:spPr bwMode="auto">
          <a:xfrm>
            <a:off x="3347308" y="3607798"/>
            <a:ext cx="338590" cy="523220"/>
          </a:xfrm>
          <a:prstGeom prst="rect">
            <a:avLst/>
          </a:prstGeom>
          <a:noFill/>
          <a:ln w="9525">
            <a:noFill/>
            <a:miter lim="800000"/>
            <a:headEnd/>
            <a:tailEnd/>
          </a:ln>
        </p:spPr>
        <p:txBody>
          <a:bodyPr wrap="square">
            <a:spAutoFit/>
          </a:bodyPr>
          <a:lstStyle/>
          <a:p>
            <a:r>
              <a:rPr lang="en-US" altLang="zh-CN" sz="2800" b="1" dirty="0">
                <a:solidFill>
                  <a:srgbClr val="F8F8F8"/>
                </a:solidFill>
                <a:latin typeface="微软雅黑" pitchFamily="34" charset="-122"/>
                <a:ea typeface="微软雅黑" pitchFamily="34" charset="-122"/>
                <a:sym typeface="微软雅黑" pitchFamily="34" charset="-122"/>
              </a:rPr>
              <a:t>4</a:t>
            </a:r>
            <a:endParaRPr lang="zh-CN" altLang="en-US" sz="2800" b="1" dirty="0">
              <a:solidFill>
                <a:srgbClr val="F8F8F8"/>
              </a:solidFill>
              <a:latin typeface="微软雅黑" pitchFamily="34" charset="-122"/>
              <a:ea typeface="微软雅黑" pitchFamily="34" charset="-122"/>
              <a:sym typeface="微软雅黑" pitchFamily="34" charset="-122"/>
            </a:endParaRPr>
          </a:p>
        </p:txBody>
      </p:sp>
      <p:grpSp>
        <p:nvGrpSpPr>
          <p:cNvPr id="46" name="组合 119"/>
          <p:cNvGrpSpPr>
            <a:grpSpLocks/>
          </p:cNvGrpSpPr>
          <p:nvPr/>
        </p:nvGrpSpPr>
        <p:grpSpPr bwMode="auto">
          <a:xfrm>
            <a:off x="3798539" y="3663916"/>
            <a:ext cx="4393878" cy="472640"/>
            <a:chOff x="-208910" y="43944"/>
            <a:chExt cx="4833680" cy="648258"/>
          </a:xfrm>
        </p:grpSpPr>
        <p:sp>
          <p:nvSpPr>
            <p:cNvPr id="47" name="Freeform 13"/>
            <p:cNvSpPr>
              <a:spLocks noChangeArrowheads="1"/>
            </p:cNvSpPr>
            <p:nvPr/>
          </p:nvSpPr>
          <p:spPr bwMode="auto">
            <a:xfrm>
              <a:off x="-208910" y="43944"/>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48"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55" name="Oval 12"/>
          <p:cNvSpPr>
            <a:spLocks noChangeArrowheads="1"/>
          </p:cNvSpPr>
          <p:nvPr/>
        </p:nvSpPr>
        <p:spPr bwMode="auto">
          <a:xfrm>
            <a:off x="3285453" y="3639071"/>
            <a:ext cx="513086" cy="522331"/>
          </a:xfrm>
          <a:prstGeom prst="ellipse">
            <a:avLst/>
          </a:prstGeom>
          <a:solidFill>
            <a:srgbClr val="8BB923"/>
          </a:solidFill>
          <a:ln w="9525" cmpd="sng">
            <a:noFill/>
            <a:bevel/>
            <a:headEnd/>
            <a:tailEnd/>
          </a:ln>
        </p:spPr>
        <p:txBody>
          <a:bodyPr lIns="90170" tIns="46990" rIns="90170" bIns="46990"/>
          <a:lstStyle/>
          <a:p>
            <a:endParaRPr lang="zh-CN" altLang="zh-CN" dirty="0">
              <a:solidFill>
                <a:srgbClr val="C4261D"/>
              </a:solidFill>
              <a:sym typeface="Arial" pitchFamily="34" charset="0"/>
            </a:endParaRPr>
          </a:p>
        </p:txBody>
      </p:sp>
      <p:sp>
        <p:nvSpPr>
          <p:cNvPr id="56" name="TextBox 125"/>
          <p:cNvSpPr>
            <a:spLocks noChangeArrowheads="1"/>
          </p:cNvSpPr>
          <p:nvPr/>
        </p:nvSpPr>
        <p:spPr bwMode="auto">
          <a:xfrm>
            <a:off x="3349206" y="3607798"/>
            <a:ext cx="338590" cy="523220"/>
          </a:xfrm>
          <a:prstGeom prst="rect">
            <a:avLst/>
          </a:prstGeom>
          <a:noFill/>
          <a:ln w="9525">
            <a:noFill/>
            <a:miter lim="800000"/>
            <a:headEnd/>
            <a:tailEnd/>
          </a:ln>
        </p:spPr>
        <p:txBody>
          <a:bodyPr wrap="square">
            <a:spAutoFit/>
          </a:bodyPr>
          <a:lstStyle/>
          <a:p>
            <a:r>
              <a:rPr lang="en-US" altLang="zh-CN" sz="2800" b="1" dirty="0" smtClean="0">
                <a:solidFill>
                  <a:srgbClr val="F8F8F8"/>
                </a:solidFill>
                <a:latin typeface="微软雅黑" pitchFamily="34" charset="-122"/>
                <a:ea typeface="微软雅黑" pitchFamily="34" charset="-122"/>
                <a:sym typeface="微软雅黑" pitchFamily="34" charset="-122"/>
              </a:rPr>
              <a:t>4</a:t>
            </a:r>
            <a:endParaRPr lang="zh-CN" altLang="en-US" sz="2800" b="1" dirty="0">
              <a:solidFill>
                <a:srgbClr val="F8F8F8"/>
              </a:solidFill>
              <a:latin typeface="微软雅黑" pitchFamily="34" charset="-122"/>
              <a:ea typeface="微软雅黑" pitchFamily="34" charset="-122"/>
              <a:sym typeface="微软雅黑" pitchFamily="34" charset="-122"/>
            </a:endParaRPr>
          </a:p>
        </p:txBody>
      </p:sp>
      <p:sp>
        <p:nvSpPr>
          <p:cNvPr id="57" name="TextBox 63"/>
          <p:cNvSpPr txBox="1"/>
          <p:nvPr/>
        </p:nvSpPr>
        <p:spPr>
          <a:xfrm>
            <a:off x="3929354" y="3734974"/>
            <a:ext cx="646331" cy="369332"/>
          </a:xfrm>
          <a:prstGeom prst="rect">
            <a:avLst/>
          </a:prstGeom>
          <a:noFill/>
        </p:spPr>
        <p:txBody>
          <a:bodyPr wrap="none" rtlCol="0">
            <a:spAutoFit/>
          </a:bodyPr>
          <a:lstStyle/>
          <a:p>
            <a:r>
              <a:rPr lang="zh-CN" altLang="en-US" dirty="0" smtClean="0">
                <a:solidFill>
                  <a:srgbClr val="FFFFFF"/>
                </a:solidFill>
                <a:latin typeface="微软雅黑" pitchFamily="34" charset="-122"/>
                <a:ea typeface="微软雅黑" pitchFamily="34" charset="-122"/>
              </a:rPr>
              <a:t>结论</a:t>
            </a:r>
            <a:endParaRPr lang="zh-CN" altLang="en-US" dirty="0">
              <a:solidFill>
                <a:srgbClr val="FFFFFF"/>
              </a:solidFill>
              <a:latin typeface="微软雅黑" pitchFamily="34" charset="-122"/>
              <a:ea typeface="微软雅黑" pitchFamily="34" charset="-122"/>
            </a:endParaRPr>
          </a:p>
        </p:txBody>
      </p:sp>
      <p:sp>
        <p:nvSpPr>
          <p:cNvPr id="2" name="Rectangle 1"/>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1" i="0" u="none" strike="noStrike" cap="none" normalizeH="0" baseline="0" smtClean="0">
                <a:ln>
                  <a:noFill/>
                </a:ln>
                <a:solidFill>
                  <a:srgbClr val="000080"/>
                </a:solidFill>
                <a:effectLst/>
                <a:latin typeface="宋体" panose="02010600030101010101" pitchFamily="2" charset="-122"/>
                <a:ea typeface="宋体" panose="02010600030101010101" pitchFamily="2" charset="-122"/>
              </a:rPr>
              <a:t>for </a:t>
            </a:r>
            <a:r>
              <a:rPr kumimoji="0" lang="zh-CN" altLang="zh-CN" sz="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(AgencyDB agencyDB : </a:t>
            </a:r>
            <a:r>
              <a:rPr kumimoji="0" lang="zh-CN" altLang="zh-CN" sz="600" b="1" i="0" u="none" strike="noStrike" cap="none" normalizeH="0" baseline="0" smtClean="0">
                <a:ln>
                  <a:noFill/>
                </a:ln>
                <a:solidFill>
                  <a:srgbClr val="660E7A"/>
                </a:solidFill>
                <a:effectLst/>
                <a:latin typeface="宋体" panose="02010600030101010101" pitchFamily="2" charset="-122"/>
                <a:ea typeface="宋体" panose="02010600030101010101" pitchFamily="2" charset="-122"/>
              </a:rPr>
              <a:t>allAgencyDB</a:t>
            </a:r>
            <a:r>
              <a:rPr kumimoji="0" lang="zh-CN" altLang="zh-CN" sz="6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a:t>使用</a:t>
            </a:r>
            <a:r>
              <a:rPr lang="en-US" altLang="zh-CN" dirty="0" err="1"/>
              <a:t>finalizers</a:t>
            </a:r>
            <a:r>
              <a:rPr lang="zh-CN" altLang="en-US" dirty="0"/>
              <a:t>是潜在的内存泄漏问题的另一个来源。每当重写类的 </a:t>
            </a:r>
            <a:r>
              <a:rPr lang="en-US" altLang="zh-CN" dirty="0"/>
              <a:t>finalize</a:t>
            </a:r>
            <a:r>
              <a:rPr lang="zh-CN" altLang="en-US" dirty="0"/>
              <a:t>（）方法时，该类的对象不会立即被垃圾收集。相反，</a:t>
            </a:r>
            <a:r>
              <a:rPr lang="en-US" altLang="zh-CN" dirty="0"/>
              <a:t>GC</a:t>
            </a:r>
            <a:r>
              <a:rPr lang="zh-CN" altLang="en-US" dirty="0"/>
              <a:t>将它们排队等待最终确定，这将在稍后的时间点发生。</a:t>
            </a:r>
          </a:p>
          <a:p>
            <a:endParaRPr lang="zh-CN" altLang="en-US" dirty="0"/>
          </a:p>
          <a:p>
            <a:r>
              <a:rPr lang="zh-CN" altLang="en-US" dirty="0"/>
              <a:t>另外，如果用</a:t>
            </a:r>
            <a:r>
              <a:rPr lang="en-US" altLang="zh-CN" dirty="0"/>
              <a:t>finalize</a:t>
            </a:r>
            <a:r>
              <a:rPr lang="zh-CN" altLang="en-US" dirty="0"/>
              <a:t>（）方法编写的代码不是最佳的，并且终结器队列无法跟上</a:t>
            </a:r>
            <a:r>
              <a:rPr lang="en-US" altLang="zh-CN" dirty="0"/>
              <a:t>Java</a:t>
            </a:r>
            <a:r>
              <a:rPr lang="zh-CN" altLang="en-US" dirty="0"/>
              <a:t>垃圾收集器，那么迟早，我们的应用程序注定要遇到 </a:t>
            </a:r>
            <a:r>
              <a:rPr lang="en-US" altLang="zh-CN" dirty="0" err="1"/>
              <a:t>OutOfMemoryError</a:t>
            </a:r>
            <a:r>
              <a:rPr lang="zh-CN" altLang="en-US" dirty="0" smtClean="0"/>
              <a:t>。</a:t>
            </a:r>
            <a:endParaRPr lang="en-US" altLang="zh-CN" dirty="0" smtClean="0"/>
          </a:p>
          <a:p>
            <a:r>
              <a:rPr lang="zh-CN" altLang="en-US" dirty="0"/>
              <a:t>如何预防呢</a:t>
            </a:r>
            <a:r>
              <a:rPr lang="zh-CN" altLang="en-US" dirty="0" smtClean="0"/>
              <a:t>？</a:t>
            </a:r>
            <a:endParaRPr lang="zh-CN" altLang="en-US" dirty="0"/>
          </a:p>
          <a:p>
            <a:pPr lvl="1"/>
            <a:r>
              <a:rPr lang="zh-CN" altLang="en-US" dirty="0"/>
              <a:t>我们应该总是避免</a:t>
            </a:r>
            <a:r>
              <a:rPr lang="en-US" altLang="zh-CN" dirty="0" err="1"/>
              <a:t>finalizers</a:t>
            </a:r>
            <a:endParaRPr lang="zh-CN" altLang="en-US" dirty="0"/>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a:t>3.5finalize()</a:t>
              </a:r>
              <a:r>
                <a:rPr lang="zh-CN" altLang="en-US" dirty="0"/>
                <a:t>方法造成的内存泄漏</a:t>
              </a:r>
            </a:p>
            <a:p>
              <a:endParaRPr lang="zh-CN" altLang="zh-CN" b="1"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308453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en-US" altLang="zh-CN" dirty="0"/>
              <a:t>Java </a:t>
            </a:r>
            <a:r>
              <a:rPr lang="en-US" altLang="zh-CN" i="1" dirty="0"/>
              <a:t>String</a:t>
            </a:r>
            <a:r>
              <a:rPr lang="zh-CN" altLang="en-US" dirty="0"/>
              <a:t>池</a:t>
            </a:r>
            <a:r>
              <a:rPr lang="en-US" altLang="zh-CN" dirty="0"/>
              <a:t>Java 7</a:t>
            </a:r>
            <a:r>
              <a:rPr lang="zh-CN" altLang="en-US" dirty="0"/>
              <a:t>时经历了在从永生代（</a:t>
            </a:r>
            <a:r>
              <a:rPr lang="en-US" altLang="zh-CN" dirty="0" err="1"/>
              <a:t>PermGen</a:t>
            </a:r>
            <a:r>
              <a:rPr lang="zh-CN" altLang="en-US" dirty="0"/>
              <a:t>）转移到堆空间（</a:t>
            </a:r>
            <a:r>
              <a:rPr lang="en-US" altLang="zh-CN" dirty="0" err="1"/>
              <a:t>HeapSpace</a:t>
            </a:r>
            <a:r>
              <a:rPr lang="zh-CN" altLang="en-US" dirty="0"/>
              <a:t>）的重大变化。但是对于在版本</a:t>
            </a:r>
            <a:r>
              <a:rPr lang="en-US" altLang="zh-CN" dirty="0"/>
              <a:t>6</a:t>
            </a:r>
            <a:r>
              <a:rPr lang="zh-CN" altLang="en-US" dirty="0"/>
              <a:t>及更低版本上运行的应用程序，在使用大型字符串时我们应该更加专心</a:t>
            </a:r>
            <a:r>
              <a:rPr lang="zh-CN" altLang="en-US" dirty="0" smtClean="0"/>
              <a:t>。</a:t>
            </a:r>
            <a:endParaRPr lang="en-US" altLang="zh-CN" dirty="0" smtClean="0"/>
          </a:p>
          <a:p>
            <a:r>
              <a:rPr lang="zh-CN" altLang="en-US" dirty="0" smtClean="0"/>
              <a:t>高于</a:t>
            </a:r>
            <a:r>
              <a:rPr lang="en-US" altLang="zh-CN" dirty="0" smtClean="0"/>
              <a:t>7</a:t>
            </a:r>
            <a:r>
              <a:rPr lang="zh-CN" altLang="en-US" dirty="0" smtClean="0"/>
              <a:t>的版本都没问题，常量池也能很好的</a:t>
            </a:r>
            <a:r>
              <a:rPr lang="en-US" altLang="zh-CN" dirty="0" smtClean="0"/>
              <a:t>GC(</a:t>
            </a:r>
            <a:r>
              <a:rPr lang="zh-CN" altLang="en-US" dirty="0" smtClean="0"/>
              <a:t>亲测</a:t>
            </a:r>
            <a:r>
              <a:rPr lang="en-US" altLang="zh-CN" dirty="0" smtClean="0"/>
              <a:t>)</a:t>
            </a:r>
            <a:endParaRPr lang="zh-CN" altLang="en-US" dirty="0"/>
          </a:p>
          <a:p>
            <a:r>
              <a:rPr lang="zh-CN" altLang="en-US" b="1" dirty="0"/>
              <a:t>如果我们读取一个庞大的大量</a:t>
            </a:r>
            <a:r>
              <a:rPr lang="en-US" altLang="zh-CN" b="1" dirty="0"/>
              <a:t>String</a:t>
            </a:r>
            <a:r>
              <a:rPr lang="zh-CN" altLang="en-US" b="1" dirty="0"/>
              <a:t>对象，并在该对象上调用</a:t>
            </a:r>
            <a:r>
              <a:rPr lang="en-US" altLang="zh-CN" b="1" dirty="0"/>
              <a:t>intern</a:t>
            </a:r>
            <a:r>
              <a:rPr lang="zh-CN" altLang="en-US" b="1" dirty="0"/>
              <a:t>（），那么它将转到字符串池，它位于</a:t>
            </a:r>
            <a:r>
              <a:rPr lang="en-US" altLang="zh-CN" b="1" dirty="0" err="1"/>
              <a:t>PermGen</a:t>
            </a:r>
            <a:r>
              <a:rPr lang="zh-CN" altLang="en-US" b="1" dirty="0"/>
              <a:t>（永生代）中，并且只要我们的应用程序运行就会保留在那里。</a:t>
            </a:r>
            <a:r>
              <a:rPr lang="zh-CN" altLang="en-US" dirty="0"/>
              <a:t>这会占用内存并在我们的应用程序中造成重大内存泄漏。</a:t>
            </a:r>
          </a:p>
          <a:p>
            <a:endParaRPr lang="zh-CN" altLang="en-US" dirty="0"/>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smtClean="0"/>
                <a:t>3.6</a:t>
              </a:r>
              <a:r>
                <a:rPr lang="zh-CN" altLang="en-US" dirty="0" smtClean="0"/>
                <a:t>常量</a:t>
              </a:r>
              <a:r>
                <a:rPr lang="zh-CN" altLang="en-US" dirty="0"/>
                <a:t>字符串造成的内存泄漏</a:t>
              </a:r>
            </a:p>
            <a:p>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1638629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如何预防呢？</a:t>
            </a:r>
          </a:p>
          <a:p>
            <a:endParaRPr lang="zh-CN" altLang="en-US" dirty="0"/>
          </a:p>
          <a:p>
            <a:pPr lvl="1"/>
            <a:r>
              <a:rPr lang="zh-CN" altLang="en-US" dirty="0"/>
              <a:t>解决此问题的最简单方法是升级到最新的</a:t>
            </a:r>
            <a:r>
              <a:rPr lang="en-US" altLang="zh-CN" dirty="0"/>
              <a:t>Java</a:t>
            </a:r>
            <a:r>
              <a:rPr lang="zh-CN" altLang="en-US" dirty="0"/>
              <a:t>版本，因为</a:t>
            </a:r>
            <a:r>
              <a:rPr lang="en-US" altLang="zh-CN" dirty="0"/>
              <a:t>String</a:t>
            </a:r>
            <a:r>
              <a:rPr lang="zh-CN" altLang="en-US" dirty="0"/>
              <a:t>池从</a:t>
            </a:r>
            <a:r>
              <a:rPr lang="en-US" altLang="zh-CN" dirty="0"/>
              <a:t>Java</a:t>
            </a:r>
            <a:r>
              <a:rPr lang="zh-CN" altLang="en-US" dirty="0"/>
              <a:t>版本</a:t>
            </a:r>
            <a:r>
              <a:rPr lang="en-US" altLang="zh-CN" dirty="0"/>
              <a:t>7</a:t>
            </a:r>
            <a:r>
              <a:rPr lang="zh-CN" altLang="en-US" dirty="0"/>
              <a:t>开始转移到</a:t>
            </a:r>
            <a:r>
              <a:rPr lang="en-US" altLang="zh-CN" dirty="0" err="1" smtClean="0"/>
              <a:t>HeapSpace</a:t>
            </a:r>
            <a:endParaRPr lang="en-US" altLang="zh-CN" dirty="0"/>
          </a:p>
          <a:p>
            <a:pPr lvl="1"/>
            <a:r>
              <a:rPr lang="zh-CN" altLang="en-US" dirty="0"/>
              <a:t>如果处理大型字符串，请增加</a:t>
            </a:r>
            <a:r>
              <a:rPr lang="en-US" altLang="zh-CN" dirty="0" err="1"/>
              <a:t>PermGen</a:t>
            </a:r>
            <a:r>
              <a:rPr lang="zh-CN" altLang="en-US" dirty="0"/>
              <a:t>空间的大小以避免任何潜在的</a:t>
            </a:r>
            <a:r>
              <a:rPr lang="en-US" altLang="zh-CN" dirty="0" err="1"/>
              <a:t>OutOfMemoryErrors</a:t>
            </a:r>
            <a:r>
              <a:rPr lang="zh-CN" altLang="en-US" dirty="0" smtClean="0"/>
              <a:t>：</a:t>
            </a:r>
            <a:endParaRPr lang="zh-CN" altLang="en-US" dirty="0"/>
          </a:p>
          <a:p>
            <a:pPr lvl="2"/>
            <a:r>
              <a:rPr lang="en-US" altLang="zh-CN" dirty="0"/>
              <a:t>-</a:t>
            </a:r>
            <a:r>
              <a:rPr lang="en-US" altLang="zh-CN" dirty="0" err="1"/>
              <a:t>XX:MaxPermSize</a:t>
            </a:r>
            <a:r>
              <a:rPr lang="en-US" altLang="zh-CN" dirty="0"/>
              <a:t>=512m</a:t>
            </a:r>
            <a:endParaRPr lang="zh-CN" altLang="en-US" dirty="0"/>
          </a:p>
        </p:txBody>
      </p:sp>
    </p:spTree>
    <p:extLst>
      <p:ext uri="{BB962C8B-B14F-4D97-AF65-F5344CB8AC3E}">
        <p14:creationId xmlns:p14="http://schemas.microsoft.com/office/powerpoint/2010/main" val="3159633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r>
              <a:rPr lang="en-US" altLang="zh-CN" dirty="0" err="1"/>
              <a:t>ThreadLocal</a:t>
            </a:r>
            <a:r>
              <a:rPr lang="en-US" altLang="zh-CN" dirty="0"/>
              <a:t> </a:t>
            </a:r>
            <a:r>
              <a:rPr lang="zh-CN" altLang="en-US" dirty="0"/>
              <a:t>（在</a:t>
            </a:r>
            <a:r>
              <a:rPr lang="en-US" altLang="zh-CN" dirty="0"/>
              <a:t>Introduction to </a:t>
            </a:r>
            <a:r>
              <a:rPr lang="en-US" altLang="zh-CN" dirty="0" err="1"/>
              <a:t>ThreadLocal</a:t>
            </a:r>
            <a:r>
              <a:rPr lang="en-US" altLang="zh-CN" dirty="0"/>
              <a:t> in Java </a:t>
            </a:r>
            <a:r>
              <a:rPr lang="zh-CN" altLang="en-US" dirty="0"/>
              <a:t>中详细介绍），是一种能将状态隔离到特定线程，从而保证我们实现线程安全的结构。</a:t>
            </a:r>
          </a:p>
          <a:p>
            <a:endParaRPr lang="zh-CN" altLang="en-US" dirty="0"/>
          </a:p>
          <a:p>
            <a:r>
              <a:rPr lang="zh-CN" altLang="en-US" dirty="0"/>
              <a:t>使用此结构时，每个线程只要处于存活状态即可将保留对其</a:t>
            </a:r>
            <a:r>
              <a:rPr lang="en-US" altLang="zh-CN" dirty="0" err="1"/>
              <a:t>ThreadLocal</a:t>
            </a:r>
            <a:r>
              <a:rPr lang="zh-CN" altLang="en-US" dirty="0"/>
              <a:t>变量副本的隐式引用，并且将保留其自己的副本，而不是跨多个线程共享资源。</a:t>
            </a:r>
          </a:p>
          <a:p>
            <a:endParaRPr lang="zh-CN" altLang="en-US" dirty="0"/>
          </a:p>
          <a:p>
            <a:r>
              <a:rPr lang="zh-CN" altLang="en-US" dirty="0"/>
              <a:t>尽管有其优点，</a:t>
            </a:r>
            <a:r>
              <a:rPr lang="en-US" altLang="zh-CN" dirty="0" err="1"/>
              <a:t>ThreadLocal</a:t>
            </a:r>
            <a:r>
              <a:rPr lang="en-US" altLang="zh-CN" dirty="0"/>
              <a:t> </a:t>
            </a:r>
            <a:r>
              <a:rPr lang="zh-CN" altLang="en-US" dirty="0"/>
              <a:t>变量的使用仍存在争议，因为如果使用不当，它们会因引入内存泄漏而臭名昭着。 </a:t>
            </a:r>
            <a:r>
              <a:rPr lang="en-US" altLang="zh-CN" dirty="0"/>
              <a:t>Joshua Bloch once commented on thread local usage</a:t>
            </a:r>
            <a:r>
              <a:rPr lang="zh-CN" altLang="en-US" dirty="0"/>
              <a:t>：</a:t>
            </a:r>
          </a:p>
          <a:p>
            <a:endParaRPr lang="zh-CN" altLang="en-US" dirty="0"/>
          </a:p>
          <a:p>
            <a:pPr lvl="1"/>
            <a:r>
              <a:rPr lang="zh-CN" altLang="en-US" dirty="0"/>
              <a:t>“</a:t>
            </a:r>
            <a:r>
              <a:rPr lang="en-US" altLang="zh-CN" dirty="0"/>
              <a:t>Sloppy use of thread pools in combination with sloppy use of thread locals can cause unintended object retention, as has been noted in many places. But placing the blame on thread locals is unwarranted.”</a:t>
            </a:r>
          </a:p>
          <a:p>
            <a:pPr lvl="1"/>
            <a:endParaRPr lang="en-US" altLang="zh-CN" dirty="0"/>
          </a:p>
          <a:p>
            <a:pPr lvl="1"/>
            <a:r>
              <a:rPr lang="en-US" altLang="zh-CN" dirty="0"/>
              <a:t>"</a:t>
            </a:r>
            <a:r>
              <a:rPr lang="zh-CN" altLang="en-US" dirty="0"/>
              <a:t>随意的在线程池中使用</a:t>
            </a:r>
            <a:r>
              <a:rPr lang="en-US" altLang="zh-CN" dirty="0" err="1"/>
              <a:t>ThreadLocal</a:t>
            </a:r>
            <a:r>
              <a:rPr lang="zh-CN" altLang="en-US" dirty="0"/>
              <a:t>会保留很多意外的对象。但把责任归咎于</a:t>
            </a:r>
            <a:r>
              <a:rPr lang="en-US" altLang="zh-CN" dirty="0" err="1"/>
              <a:t>ThreadLocal</a:t>
            </a:r>
            <a:r>
              <a:rPr lang="zh-CN" altLang="en-US" dirty="0"/>
              <a:t>是没有根据的 </a:t>
            </a:r>
            <a:r>
              <a:rPr lang="en-US" altLang="zh-CN" dirty="0"/>
              <a:t>"</a:t>
            </a:r>
            <a:endParaRPr lang="zh-CN" altLang="en-US" dirty="0"/>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a:t>3.7 </a:t>
              </a:r>
              <a:r>
                <a:rPr lang="zh-CN" altLang="en-US" dirty="0"/>
                <a:t>使用</a:t>
              </a:r>
              <a:r>
                <a:rPr lang="en-US" altLang="zh-CN" dirty="0" err="1"/>
                <a:t>ThreadLocal</a:t>
              </a:r>
              <a:r>
                <a:rPr lang="zh-CN" altLang="en-US" dirty="0"/>
                <a:t>造成的内存泄漏</a:t>
              </a:r>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310359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r>
              <a:rPr lang="en-US" altLang="zh-CN" dirty="0" err="1"/>
              <a:t>ThreadLocal</a:t>
            </a:r>
            <a:r>
              <a:rPr lang="zh-CN" altLang="en-US" dirty="0"/>
              <a:t>中的内存泄漏</a:t>
            </a:r>
          </a:p>
          <a:p>
            <a:endParaRPr lang="zh-CN" altLang="en-US" dirty="0"/>
          </a:p>
          <a:p>
            <a:r>
              <a:rPr lang="zh-CN" altLang="en-US" dirty="0"/>
              <a:t>一旦保持线程不再存在，</a:t>
            </a:r>
            <a:r>
              <a:rPr lang="en-US" altLang="zh-CN" dirty="0" err="1"/>
              <a:t>ThreadLocals</a:t>
            </a:r>
            <a:r>
              <a:rPr lang="zh-CN" altLang="en-US" dirty="0"/>
              <a:t>应该被垃圾收集。但是当</a:t>
            </a:r>
            <a:r>
              <a:rPr lang="en-US" altLang="zh-CN" dirty="0" err="1"/>
              <a:t>ThreadLocals</a:t>
            </a:r>
            <a:r>
              <a:rPr lang="zh-CN" altLang="en-US" dirty="0"/>
              <a:t>与现代应用程序服务器一起使用时，问题就出现了。</a:t>
            </a:r>
          </a:p>
          <a:p>
            <a:endParaRPr lang="zh-CN" altLang="en-US" dirty="0"/>
          </a:p>
          <a:p>
            <a:r>
              <a:rPr lang="zh-CN" altLang="en-US" dirty="0"/>
              <a:t>现代应用程序服务器使用线程池来处理请求而不是创建新请求（例如在</a:t>
            </a:r>
            <a:r>
              <a:rPr lang="en-US" altLang="zh-CN" dirty="0"/>
              <a:t>Apache Tomcat</a:t>
            </a:r>
            <a:r>
              <a:rPr lang="zh-CN" altLang="en-US" dirty="0"/>
              <a:t>的情况下为</a:t>
            </a:r>
            <a:r>
              <a:rPr lang="en-US" altLang="zh-CN" dirty="0"/>
              <a:t>Executor</a:t>
            </a:r>
            <a:r>
              <a:rPr lang="zh-CN" altLang="en-US" dirty="0"/>
              <a:t>）。此外，他们还使用单独的类加载器。</a:t>
            </a:r>
          </a:p>
          <a:p>
            <a:endParaRPr lang="zh-CN" altLang="en-US" dirty="0"/>
          </a:p>
          <a:p>
            <a:r>
              <a:rPr lang="zh-CN" altLang="en-US" dirty="0"/>
              <a:t>由于应用程序服务器中的线程池在线程重用的概念上工作，因此它们永远不会被垃圾收集 </a:t>
            </a:r>
            <a:r>
              <a:rPr lang="en-US" altLang="zh-CN" dirty="0"/>
              <a:t>- </a:t>
            </a:r>
            <a:r>
              <a:rPr lang="zh-CN" altLang="en-US" dirty="0"/>
              <a:t>相反，它们会被重用来处理另一个请求。</a:t>
            </a:r>
          </a:p>
          <a:p>
            <a:endParaRPr lang="zh-CN" altLang="en-US" dirty="0"/>
          </a:p>
          <a:p>
            <a:r>
              <a:rPr lang="zh-CN" altLang="en-US" dirty="0"/>
              <a:t>现在，如果任何类创建 </a:t>
            </a:r>
            <a:r>
              <a:rPr lang="en-US" altLang="zh-CN" dirty="0" err="1"/>
              <a:t>ThreadLocal</a:t>
            </a:r>
            <a:r>
              <a:rPr lang="en-US" altLang="zh-CN" dirty="0"/>
              <a:t> </a:t>
            </a:r>
            <a:r>
              <a:rPr lang="zh-CN" altLang="en-US" dirty="0"/>
              <a:t>变量但未显式删除它，则即使在</a:t>
            </a:r>
            <a:r>
              <a:rPr lang="en-US" altLang="zh-CN" dirty="0"/>
              <a:t>Web</a:t>
            </a:r>
            <a:r>
              <a:rPr lang="zh-CN" altLang="en-US" dirty="0"/>
              <a:t>应用程序停止后，该对象的副本仍将保留在工作线程中，从而防止对象被垃圾回收。</a:t>
            </a:r>
          </a:p>
          <a:p>
            <a:endParaRPr lang="zh-CN" altLang="en-US" dirty="0"/>
          </a:p>
          <a:p>
            <a:r>
              <a:rPr lang="zh-CN" altLang="en-US" dirty="0"/>
              <a:t>如何预防呢？</a:t>
            </a:r>
          </a:p>
          <a:p>
            <a:endParaRPr lang="zh-CN" altLang="en-US" dirty="0"/>
          </a:p>
          <a:p>
            <a:pPr lvl="1"/>
            <a:r>
              <a:rPr lang="zh-CN" altLang="en-US" dirty="0"/>
              <a:t>在不再使用</a:t>
            </a:r>
            <a:r>
              <a:rPr lang="en-US" altLang="zh-CN" dirty="0" err="1"/>
              <a:t>ThreadLocals</a:t>
            </a:r>
            <a:r>
              <a:rPr lang="zh-CN" altLang="en-US" dirty="0"/>
              <a:t>时清理</a:t>
            </a:r>
            <a:r>
              <a:rPr lang="en-US" altLang="zh-CN" dirty="0" err="1"/>
              <a:t>ThreadLocals</a:t>
            </a:r>
            <a:r>
              <a:rPr lang="zh-CN" altLang="en-US" dirty="0"/>
              <a:t>是一个很好的做法</a:t>
            </a:r>
            <a:r>
              <a:rPr lang="en-US" altLang="zh-CN" dirty="0"/>
              <a:t>- </a:t>
            </a:r>
            <a:r>
              <a:rPr lang="en-US" altLang="zh-CN" dirty="0" err="1"/>
              <a:t>ThreadLocals</a:t>
            </a:r>
            <a:r>
              <a:rPr lang="zh-CN" altLang="en-US" dirty="0"/>
              <a:t>提供了 </a:t>
            </a:r>
            <a:r>
              <a:rPr lang="en-US" altLang="zh-CN" dirty="0"/>
              <a:t>remove</a:t>
            </a:r>
            <a:r>
              <a:rPr lang="zh-CN" altLang="en-US" dirty="0"/>
              <a:t>（）</a:t>
            </a:r>
            <a:r>
              <a:rPr lang="en-US" altLang="zh-CN" dirty="0"/>
              <a:t>)</a:t>
            </a:r>
            <a:r>
              <a:rPr lang="zh-CN" altLang="en-US" dirty="0"/>
              <a:t>方法，该方法删除了此变量的当前线程值</a:t>
            </a:r>
          </a:p>
          <a:p>
            <a:pPr lvl="1"/>
            <a:endParaRPr lang="zh-CN" altLang="en-US" dirty="0"/>
          </a:p>
          <a:p>
            <a:pPr lvl="1"/>
            <a:r>
              <a:rPr lang="zh-CN" altLang="en-US" dirty="0"/>
              <a:t>不要使用 </a:t>
            </a:r>
            <a:r>
              <a:rPr lang="en-US" altLang="zh-CN" dirty="0" err="1"/>
              <a:t>ThreadLocal.set</a:t>
            </a:r>
            <a:r>
              <a:rPr lang="zh-CN" altLang="en-US" dirty="0"/>
              <a:t>（</a:t>
            </a:r>
            <a:r>
              <a:rPr lang="en-US" altLang="zh-CN" dirty="0"/>
              <a:t>null</a:t>
            </a:r>
            <a:r>
              <a:rPr lang="zh-CN" altLang="en-US" dirty="0"/>
              <a:t>） 来清除该值 </a:t>
            </a:r>
            <a:r>
              <a:rPr lang="en-US" altLang="zh-CN" dirty="0"/>
              <a:t>- </a:t>
            </a:r>
            <a:r>
              <a:rPr lang="zh-CN" altLang="en-US" dirty="0"/>
              <a:t>它实际上不会清除该值，而是查找与当前线程关联的</a:t>
            </a:r>
            <a:r>
              <a:rPr lang="en-US" altLang="zh-CN" dirty="0"/>
              <a:t>Map</a:t>
            </a:r>
            <a:r>
              <a:rPr lang="zh-CN" altLang="en-US" dirty="0"/>
              <a:t>并将键值对设置为当前线程并分别为</a:t>
            </a:r>
            <a:r>
              <a:rPr lang="en-US" altLang="zh-CN" dirty="0"/>
              <a:t>null</a:t>
            </a:r>
          </a:p>
          <a:p>
            <a:pPr lvl="1"/>
            <a:endParaRPr lang="en-US" altLang="zh-CN" dirty="0"/>
          </a:p>
          <a:p>
            <a:pPr lvl="1"/>
            <a:r>
              <a:rPr lang="zh-CN" altLang="en-US" dirty="0"/>
              <a:t>最好将 </a:t>
            </a:r>
            <a:r>
              <a:rPr lang="en-US" altLang="zh-CN" dirty="0" err="1"/>
              <a:t>ThreadLocal</a:t>
            </a:r>
            <a:r>
              <a:rPr lang="en-US" altLang="zh-CN" dirty="0"/>
              <a:t> </a:t>
            </a:r>
            <a:r>
              <a:rPr lang="zh-CN" altLang="en-US" dirty="0"/>
              <a:t>视为需要在</a:t>
            </a:r>
            <a:r>
              <a:rPr lang="en-US" altLang="zh-CN" dirty="0"/>
              <a:t>finally</a:t>
            </a:r>
            <a:r>
              <a:rPr lang="zh-CN" altLang="en-US" dirty="0"/>
              <a:t>块中关闭的资源，以 确保它始终关闭，即使在异常的情况下：</a:t>
            </a:r>
          </a:p>
          <a:p>
            <a:pPr lvl="1"/>
            <a:endParaRPr lang="zh-CN" altLang="en-US" dirty="0"/>
          </a:p>
          <a:p>
            <a:pPr lvl="1"/>
            <a:r>
              <a:rPr lang="en-US" altLang="zh-CN" dirty="0"/>
              <a:t>try {</a:t>
            </a:r>
          </a:p>
          <a:p>
            <a:pPr lvl="1"/>
            <a:r>
              <a:rPr lang="en-US" altLang="zh-CN" dirty="0"/>
              <a:t>    </a:t>
            </a:r>
            <a:r>
              <a:rPr lang="en-US" altLang="zh-CN" dirty="0" err="1"/>
              <a:t>threadLocal.set</a:t>
            </a:r>
            <a:r>
              <a:rPr lang="en-US" altLang="zh-CN" dirty="0"/>
              <a:t>(</a:t>
            </a:r>
            <a:r>
              <a:rPr lang="en-US" altLang="zh-CN" dirty="0" err="1"/>
              <a:t>System.nanoTime</a:t>
            </a:r>
            <a:r>
              <a:rPr lang="en-US" altLang="zh-CN" dirty="0"/>
              <a:t>());</a:t>
            </a:r>
          </a:p>
          <a:p>
            <a:pPr lvl="1"/>
            <a:r>
              <a:rPr lang="en-US" altLang="zh-CN" dirty="0"/>
              <a:t>    //... further processing</a:t>
            </a:r>
          </a:p>
          <a:p>
            <a:pPr lvl="1"/>
            <a:r>
              <a:rPr lang="en-US" altLang="zh-CN" dirty="0"/>
              <a:t>}</a:t>
            </a:r>
          </a:p>
          <a:p>
            <a:pPr lvl="1"/>
            <a:r>
              <a:rPr lang="en-US" altLang="zh-CN" dirty="0"/>
              <a:t>finally {</a:t>
            </a:r>
          </a:p>
          <a:p>
            <a:pPr lvl="1"/>
            <a:r>
              <a:rPr lang="en-US" altLang="zh-CN" dirty="0"/>
              <a:t>    </a:t>
            </a:r>
            <a:r>
              <a:rPr lang="en-US" altLang="zh-CN" dirty="0" err="1"/>
              <a:t>threadLocal.remove</a:t>
            </a:r>
            <a:r>
              <a:rPr lang="en-US" altLang="zh-CN" dirty="0"/>
              <a:t>();</a:t>
            </a:r>
          </a:p>
          <a:p>
            <a:pPr lvl="1"/>
            <a:r>
              <a:rPr lang="en-US" altLang="zh-CN" dirty="0"/>
              <a:t>}</a:t>
            </a:r>
            <a:endParaRPr lang="zh-CN" altLang="en-US" dirty="0"/>
          </a:p>
        </p:txBody>
      </p:sp>
    </p:spTree>
    <p:extLst>
      <p:ext uri="{BB962C8B-B14F-4D97-AF65-F5344CB8AC3E}">
        <p14:creationId xmlns:p14="http://schemas.microsoft.com/office/powerpoint/2010/main" val="3853165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a:t>通俗地说，我们可以将内存泄漏视为一种通过阻止重要内存资源来降低应用程序性能的疾病。和所有其他疾病一样，如果不治愈，它可能导致致命的应用程序崩溃随着时间的推移。</a:t>
            </a:r>
          </a:p>
          <a:p>
            <a:endParaRPr lang="zh-CN" altLang="en-US" dirty="0"/>
          </a:p>
          <a:p>
            <a:r>
              <a:rPr lang="zh-CN" altLang="en-US" dirty="0"/>
              <a:t>内存泄漏很难解决，找到它们需要通过</a:t>
            </a:r>
            <a:r>
              <a:rPr lang="en-US" altLang="zh-CN" dirty="0"/>
              <a:t>Java</a:t>
            </a:r>
            <a:r>
              <a:rPr lang="zh-CN" altLang="en-US" dirty="0"/>
              <a:t>语言进行复杂的掌握和命令。在处理内存泄漏时，没有一个通用的解决方案，因为泄漏可能通过各种各样的事件发生。</a:t>
            </a:r>
          </a:p>
          <a:p>
            <a:endParaRPr lang="zh-CN" altLang="en-US" dirty="0"/>
          </a:p>
          <a:p>
            <a:r>
              <a:rPr lang="zh-CN" altLang="en-US" dirty="0"/>
              <a:t>但是，如果我们采用最佳实践并定期执行严格的代码演练和分析，那么我们可以最大程度地降低应用程序中内存泄漏的风险</a:t>
            </a:r>
            <a:r>
              <a:rPr lang="zh-CN" altLang="en-US" dirty="0" smtClean="0"/>
              <a:t>。</a:t>
            </a:r>
            <a:endParaRPr lang="zh-CN" altLang="en-US" dirty="0"/>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smtClean="0"/>
                <a:t>    </a:t>
              </a:r>
              <a:r>
                <a:rPr lang="zh-CN" altLang="en-US" dirty="0" smtClean="0"/>
                <a:t>结论</a:t>
              </a:r>
              <a:endParaRPr lang="zh-CN" altLang="en-US" dirty="0"/>
            </a:p>
            <a:p>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8" name="Oval 12"/>
          <p:cNvSpPr>
            <a:spLocks noChangeArrowheads="1"/>
          </p:cNvSpPr>
          <p:nvPr/>
        </p:nvSpPr>
        <p:spPr bwMode="auto">
          <a:xfrm>
            <a:off x="2699792" y="439233"/>
            <a:ext cx="513086" cy="522331"/>
          </a:xfrm>
          <a:prstGeom prst="ellipse">
            <a:avLst/>
          </a:prstGeom>
          <a:solidFill>
            <a:srgbClr val="8BB923"/>
          </a:solidFill>
          <a:ln w="9525" cmpd="sng">
            <a:noFill/>
            <a:bevel/>
            <a:headEnd/>
            <a:tailEnd/>
          </a:ln>
        </p:spPr>
        <p:txBody>
          <a:bodyPr lIns="90170" tIns="46990" rIns="90170" bIns="46990"/>
          <a:lstStyle/>
          <a:p>
            <a:endParaRPr lang="zh-CN" altLang="zh-CN" dirty="0">
              <a:solidFill>
                <a:srgbClr val="C4261D"/>
              </a:solidFill>
              <a:sym typeface="Arial" pitchFamily="34" charset="0"/>
            </a:endParaRPr>
          </a:p>
        </p:txBody>
      </p:sp>
      <p:sp>
        <p:nvSpPr>
          <p:cNvPr id="9" name="TextBox 125"/>
          <p:cNvSpPr>
            <a:spLocks noChangeArrowheads="1"/>
          </p:cNvSpPr>
          <p:nvPr/>
        </p:nvSpPr>
        <p:spPr bwMode="auto">
          <a:xfrm>
            <a:off x="2780124" y="415152"/>
            <a:ext cx="338590" cy="523220"/>
          </a:xfrm>
          <a:prstGeom prst="rect">
            <a:avLst/>
          </a:prstGeom>
          <a:noFill/>
          <a:ln w="9525">
            <a:noFill/>
            <a:miter lim="800000"/>
            <a:headEnd/>
            <a:tailEnd/>
          </a:ln>
        </p:spPr>
        <p:txBody>
          <a:bodyPr wrap="square">
            <a:spAutoFit/>
          </a:bodyPr>
          <a:lstStyle/>
          <a:p>
            <a:r>
              <a:rPr lang="en-US" altLang="zh-CN" sz="2800" b="1" dirty="0" smtClean="0">
                <a:solidFill>
                  <a:srgbClr val="F8F8F8"/>
                </a:solidFill>
                <a:latin typeface="微软雅黑" pitchFamily="34" charset="-122"/>
                <a:ea typeface="微软雅黑" pitchFamily="34" charset="-122"/>
                <a:sym typeface="微软雅黑" pitchFamily="34" charset="-122"/>
              </a:rPr>
              <a:t>4</a:t>
            </a:r>
            <a:endParaRPr lang="zh-CN" altLang="en-US" sz="2800" b="1" dirty="0">
              <a:solidFill>
                <a:srgbClr val="F8F8F8"/>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403802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05"/>
          <p:cNvGrpSpPr>
            <a:grpSpLocks/>
          </p:cNvGrpSpPr>
          <p:nvPr/>
        </p:nvGrpSpPr>
        <p:grpSpPr bwMode="auto">
          <a:xfrm>
            <a:off x="3203848" y="461879"/>
            <a:ext cx="5112568"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8" name="Oval 12"/>
          <p:cNvSpPr>
            <a:spLocks noChangeArrowheads="1"/>
          </p:cNvSpPr>
          <p:nvPr/>
        </p:nvSpPr>
        <p:spPr bwMode="auto">
          <a:xfrm>
            <a:off x="2699792" y="43923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9" name="TextBox 111"/>
          <p:cNvSpPr>
            <a:spLocks noChangeArrowheads="1"/>
          </p:cNvSpPr>
          <p:nvPr/>
        </p:nvSpPr>
        <p:spPr bwMode="auto">
          <a:xfrm>
            <a:off x="2752051" y="457508"/>
            <a:ext cx="338590" cy="523220"/>
          </a:xfrm>
          <a:prstGeom prst="rect">
            <a:avLst/>
          </a:prstGeom>
          <a:noFill/>
          <a:ln w="9525">
            <a:noFill/>
            <a:miter lim="800000"/>
            <a:headEnd/>
            <a:tailEnd/>
          </a:ln>
        </p:spPr>
        <p:txBody>
          <a:bodyPr wrap="square">
            <a:spAutoFit/>
          </a:bodyPr>
          <a:lstStyle/>
          <a:p>
            <a:r>
              <a:rPr lang="zh-CN" altLang="en-US" sz="2800" b="1" dirty="0">
                <a:solidFill>
                  <a:srgbClr val="F8F8F8"/>
                </a:solidFill>
                <a:latin typeface="微软雅黑" pitchFamily="34" charset="-122"/>
                <a:ea typeface="微软雅黑" pitchFamily="34" charset="-122"/>
                <a:sym typeface="微软雅黑" pitchFamily="34" charset="-122"/>
              </a:rPr>
              <a:t>1</a:t>
            </a:r>
          </a:p>
        </p:txBody>
      </p:sp>
      <p:sp>
        <p:nvSpPr>
          <p:cNvPr id="10" name="TextBox 9"/>
          <p:cNvSpPr txBox="1"/>
          <p:nvPr/>
        </p:nvSpPr>
        <p:spPr>
          <a:xfrm>
            <a:off x="3419872" y="529516"/>
            <a:ext cx="646331" cy="369332"/>
          </a:xfrm>
          <a:prstGeom prst="rect">
            <a:avLst/>
          </a:prstGeom>
          <a:noFill/>
        </p:spPr>
        <p:txBody>
          <a:bodyPr wrap="none" rtlCol="0">
            <a:spAutoFit/>
          </a:bodyPr>
          <a:lstStyle/>
          <a:p>
            <a:r>
              <a:rPr lang="zh-CN" altLang="en-US" dirty="0" smtClean="0">
                <a:solidFill>
                  <a:srgbClr val="FFFFFF"/>
                </a:solidFill>
                <a:latin typeface="微软雅黑" pitchFamily="34" charset="-122"/>
                <a:ea typeface="微软雅黑" pitchFamily="34" charset="-122"/>
              </a:rPr>
              <a:t>简介</a:t>
            </a:r>
            <a:endParaRPr lang="zh-CN" altLang="en-US" dirty="0">
              <a:solidFill>
                <a:srgbClr val="FFFFFF"/>
              </a:solidFill>
              <a:latin typeface="微软雅黑" pitchFamily="34" charset="-122"/>
              <a:ea typeface="微软雅黑" pitchFamily="34" charset="-122"/>
            </a:endParaRPr>
          </a:p>
        </p:txBody>
      </p:sp>
      <p:sp>
        <p:nvSpPr>
          <p:cNvPr id="2" name="AutoShape 2" descr="http://img1.imgtn.bdimg.com/it/u=501706063,1908266863&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10"/>
          <p:cNvSpPr txBox="1"/>
          <p:nvPr/>
        </p:nvSpPr>
        <p:spPr>
          <a:xfrm>
            <a:off x="460375" y="1724944"/>
            <a:ext cx="5335115" cy="369332"/>
          </a:xfrm>
          <a:prstGeom prst="rect">
            <a:avLst/>
          </a:prstGeom>
          <a:noFill/>
        </p:spPr>
        <p:txBody>
          <a:bodyPr wrap="none" rtlCol="0">
            <a:spAutoFit/>
          </a:bodyPr>
          <a:lstStyle/>
          <a:p>
            <a:r>
              <a:rPr lang="en-US" altLang="zh-CN" b="1" dirty="0" smtClean="0"/>
              <a:t>GC</a:t>
            </a:r>
            <a:r>
              <a:rPr lang="zh-CN" altLang="en-US" b="1" dirty="0" smtClean="0"/>
              <a:t>是</a:t>
            </a:r>
            <a:r>
              <a:rPr lang="zh-CN" altLang="en-US" b="1" dirty="0"/>
              <a:t>一座围城，城外的人想进去，城里的人想出来</a:t>
            </a:r>
          </a:p>
        </p:txBody>
      </p:sp>
      <p:sp>
        <p:nvSpPr>
          <p:cNvPr id="3" name="文本框 2"/>
          <p:cNvSpPr txBox="1"/>
          <p:nvPr/>
        </p:nvSpPr>
        <p:spPr>
          <a:xfrm>
            <a:off x="611560" y="2643373"/>
            <a:ext cx="6552728" cy="3139321"/>
          </a:xfrm>
          <a:prstGeom prst="rect">
            <a:avLst/>
          </a:prstGeom>
          <a:noFill/>
        </p:spPr>
        <p:txBody>
          <a:bodyPr wrap="square" rtlCol="0">
            <a:spAutoFit/>
          </a:bodyPr>
          <a:lstStyle/>
          <a:p>
            <a:r>
              <a:rPr lang="en-US" altLang="zh-CN" dirty="0"/>
              <a:t>Java</a:t>
            </a:r>
            <a:r>
              <a:rPr lang="zh-CN" altLang="en-US" dirty="0"/>
              <a:t>的核心优势之一是在内置垃圾收集器（简称</a:t>
            </a:r>
            <a:r>
              <a:rPr lang="en-US" altLang="zh-CN" b="1" dirty="0"/>
              <a:t>GC</a:t>
            </a:r>
            <a:r>
              <a:rPr lang="zh-CN" altLang="en-US" dirty="0"/>
              <a:t>）的帮助下实现自动内存管理。</a:t>
            </a:r>
            <a:r>
              <a:rPr lang="en-US" altLang="zh-CN" dirty="0"/>
              <a:t>GC</a:t>
            </a:r>
            <a:r>
              <a:rPr lang="zh-CN" altLang="en-US" dirty="0"/>
              <a:t>隐含地负责分配和释放内存，因此能够处理大多数内存泄漏问题。</a:t>
            </a:r>
          </a:p>
          <a:p>
            <a:r>
              <a:rPr lang="zh-CN" altLang="en-US" dirty="0"/>
              <a:t>虽然</a:t>
            </a:r>
            <a:r>
              <a:rPr lang="en-US" altLang="zh-CN" dirty="0"/>
              <a:t>GC</a:t>
            </a:r>
            <a:r>
              <a:rPr lang="zh-CN" altLang="en-US" dirty="0"/>
              <a:t>有效地处理了大部分内存，但它并不能成为保证内存泄漏的万无一失的解决方案。</a:t>
            </a:r>
            <a:r>
              <a:rPr lang="en-US" altLang="zh-CN" dirty="0"/>
              <a:t>GC</a:t>
            </a:r>
            <a:r>
              <a:rPr lang="zh-CN" altLang="en-US" dirty="0"/>
              <a:t>很聪明，但并不完美。即使在尽职尽责的开发人员的应用程序中，内存仍然可能会泄漏。</a:t>
            </a:r>
          </a:p>
          <a:p>
            <a:r>
              <a:rPr lang="zh-CN" altLang="en-US" dirty="0"/>
              <a:t>仍然可能存在应用程序生成大量多余对象的情况，从而耗尽关键内存资源，有时会导致整个应用程序失败。</a:t>
            </a:r>
          </a:p>
          <a:p>
            <a:r>
              <a:rPr lang="zh-CN" altLang="en-US" dirty="0"/>
              <a:t>内存泄漏是</a:t>
            </a:r>
            <a:r>
              <a:rPr lang="en-US" altLang="zh-CN" dirty="0"/>
              <a:t>Java</a:t>
            </a:r>
            <a:r>
              <a:rPr lang="zh-CN" altLang="en-US" dirty="0"/>
              <a:t>中的一个真实存在的问题。在本教程中，我们将了解</a:t>
            </a:r>
            <a:r>
              <a:rPr lang="zh-CN" altLang="en-US" b="1" dirty="0"/>
              <a:t>内存泄漏的潜在原因是什么，如何在运行时识别它们，以及如何在我们的应用程序中处理它们</a:t>
            </a:r>
            <a:r>
              <a:rPr lang="zh-CN" altLang="en-US" dirty="0"/>
              <a:t>。</a:t>
            </a:r>
          </a:p>
        </p:txBody>
      </p:sp>
    </p:spTree>
    <p:extLst>
      <p:ext uri="{BB962C8B-B14F-4D97-AF65-F5344CB8AC3E}">
        <p14:creationId xmlns:p14="http://schemas.microsoft.com/office/powerpoint/2010/main" val="578999122"/>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05"/>
          <p:cNvGrpSpPr>
            <a:grpSpLocks/>
          </p:cNvGrpSpPr>
          <p:nvPr/>
        </p:nvGrpSpPr>
        <p:grpSpPr bwMode="auto">
          <a:xfrm>
            <a:off x="3203848" y="461879"/>
            <a:ext cx="5400600" cy="471484"/>
            <a:chOff x="0" y="0"/>
            <a:chExt cx="4833680" cy="648258"/>
          </a:xfrm>
        </p:grpSpPr>
        <p:sp>
          <p:nvSpPr>
            <p:cNvPr id="13"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14"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17" name="TextBox 9"/>
          <p:cNvSpPr txBox="1"/>
          <p:nvPr/>
        </p:nvSpPr>
        <p:spPr>
          <a:xfrm>
            <a:off x="3419872" y="529516"/>
            <a:ext cx="1800493" cy="369332"/>
          </a:xfrm>
          <a:prstGeom prst="rect">
            <a:avLst/>
          </a:prstGeom>
          <a:noFill/>
        </p:spPr>
        <p:txBody>
          <a:bodyPr wrap="none" rtlCol="0">
            <a:spAutoFit/>
          </a:bodyPr>
          <a:lstStyle/>
          <a:p>
            <a:r>
              <a:rPr lang="zh-CN" altLang="en-US" dirty="0"/>
              <a:t>什么是内存泄漏</a:t>
            </a:r>
          </a:p>
        </p:txBody>
      </p:sp>
      <p:sp>
        <p:nvSpPr>
          <p:cNvPr id="7" name="Oval 12"/>
          <p:cNvSpPr>
            <a:spLocks noChangeArrowheads="1"/>
          </p:cNvSpPr>
          <p:nvPr/>
        </p:nvSpPr>
        <p:spPr bwMode="auto">
          <a:xfrm>
            <a:off x="2699792" y="43923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8" name="TextBox 111"/>
          <p:cNvSpPr>
            <a:spLocks noChangeArrowheads="1"/>
          </p:cNvSpPr>
          <p:nvPr/>
        </p:nvSpPr>
        <p:spPr bwMode="auto">
          <a:xfrm>
            <a:off x="2752051" y="457508"/>
            <a:ext cx="338590" cy="523220"/>
          </a:xfrm>
          <a:prstGeom prst="rect">
            <a:avLst/>
          </a:prstGeom>
          <a:noFill/>
          <a:ln w="9525">
            <a:noFill/>
            <a:miter lim="800000"/>
            <a:headEnd/>
            <a:tailEnd/>
          </a:ln>
        </p:spPr>
        <p:txBody>
          <a:bodyPr wrap="square">
            <a:spAutoFit/>
          </a:bodyPr>
          <a:lstStyle/>
          <a:p>
            <a:r>
              <a:rPr lang="en-US" altLang="zh-CN" sz="2800" b="1" dirty="0">
                <a:solidFill>
                  <a:srgbClr val="F8F8F8"/>
                </a:solidFill>
                <a:latin typeface="微软雅黑" pitchFamily="34" charset="-122"/>
                <a:ea typeface="微软雅黑" pitchFamily="34" charset="-122"/>
                <a:sym typeface="微软雅黑" pitchFamily="34" charset="-122"/>
              </a:rPr>
              <a:t>2</a:t>
            </a:r>
            <a:endParaRPr lang="zh-CN" altLang="en-US" sz="2800" b="1" dirty="0">
              <a:solidFill>
                <a:srgbClr val="F8F8F8"/>
              </a:solidFill>
              <a:latin typeface="微软雅黑" pitchFamily="34" charset="-122"/>
              <a:ea typeface="微软雅黑" pitchFamily="34" charset="-122"/>
              <a:sym typeface="微软雅黑" pitchFamily="34" charset="-122"/>
            </a:endParaRPr>
          </a:p>
        </p:txBody>
      </p:sp>
      <p:sp>
        <p:nvSpPr>
          <p:cNvPr id="2" name="文本框 1"/>
          <p:cNvSpPr txBox="1"/>
          <p:nvPr/>
        </p:nvSpPr>
        <p:spPr>
          <a:xfrm>
            <a:off x="755576" y="1268760"/>
            <a:ext cx="7594443" cy="3416320"/>
          </a:xfrm>
          <a:prstGeom prst="rect">
            <a:avLst/>
          </a:prstGeom>
          <a:noFill/>
        </p:spPr>
        <p:txBody>
          <a:bodyPr wrap="square" rtlCol="0">
            <a:spAutoFit/>
          </a:bodyPr>
          <a:lstStyle/>
          <a:p>
            <a:r>
              <a:rPr lang="zh-CN" altLang="en-US" sz="2400" dirty="0"/>
              <a:t>内存泄漏是</a:t>
            </a:r>
            <a:r>
              <a:rPr lang="zh-CN" altLang="en-US" sz="2400" b="1" dirty="0"/>
              <a:t>堆中存在不再使用的对象但垃圾收集器无法从内存中删除它们的情况</a:t>
            </a:r>
            <a:r>
              <a:rPr lang="zh-CN" altLang="en-US" sz="2400" dirty="0"/>
              <a:t>，因此它们会被不必要地一直存在。</a:t>
            </a:r>
          </a:p>
          <a:p>
            <a:r>
              <a:rPr lang="zh-CN" altLang="en-US" sz="2400" dirty="0"/>
              <a:t>内存泄漏很糟糕，因为它会</a:t>
            </a:r>
            <a:r>
              <a:rPr lang="zh-CN" altLang="en-US" sz="2400" b="1" dirty="0"/>
              <a:t>耗尽内存资源并降低系统性能</a:t>
            </a:r>
            <a:r>
              <a:rPr lang="zh-CN" altLang="en-US" sz="2400" dirty="0"/>
              <a:t>。如果不处理，应用程序最终将耗尽其资源，最终以致命的</a:t>
            </a:r>
            <a:r>
              <a:rPr lang="en-US" altLang="zh-CN" sz="2400" i="1" dirty="0" err="1"/>
              <a:t>java.lang.OutOfMemoryError</a:t>
            </a:r>
            <a:r>
              <a:rPr lang="zh-CN" altLang="en-US" sz="2400" dirty="0"/>
              <a:t>终止。</a:t>
            </a:r>
          </a:p>
          <a:p>
            <a:r>
              <a:rPr lang="zh-CN" altLang="en-US" sz="2400" dirty="0"/>
              <a:t>堆内存中有两种不同类型的对象 </a:t>
            </a:r>
            <a:r>
              <a:rPr lang="en-US" altLang="zh-CN" sz="2400" dirty="0"/>
              <a:t>- </a:t>
            </a:r>
            <a:r>
              <a:rPr lang="zh-CN" altLang="en-US" sz="2400" dirty="0"/>
              <a:t>被引用和未被引用。被引用的对象是在应用程序中仍具有活动引用的对象，而未被引用的对象没有任何的活动引用。</a:t>
            </a:r>
          </a:p>
        </p:txBody>
      </p:sp>
    </p:spTree>
    <p:extLst>
      <p:ext uri="{BB962C8B-B14F-4D97-AF65-F5344CB8AC3E}">
        <p14:creationId xmlns:p14="http://schemas.microsoft.com/office/powerpoint/2010/main" val="362878884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05"/>
          <p:cNvGrpSpPr>
            <a:grpSpLocks/>
          </p:cNvGrpSpPr>
          <p:nvPr/>
        </p:nvGrpSpPr>
        <p:grpSpPr bwMode="auto">
          <a:xfrm>
            <a:off x="3203848" y="461879"/>
            <a:ext cx="5400600" cy="471484"/>
            <a:chOff x="0" y="0"/>
            <a:chExt cx="4833680" cy="648258"/>
          </a:xfrm>
        </p:grpSpPr>
        <p:sp>
          <p:nvSpPr>
            <p:cNvPr id="13"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14"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7" name="Oval 12"/>
          <p:cNvSpPr>
            <a:spLocks noChangeArrowheads="1"/>
          </p:cNvSpPr>
          <p:nvPr/>
        </p:nvSpPr>
        <p:spPr bwMode="auto">
          <a:xfrm>
            <a:off x="2699792" y="43923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2" name="文本框 1"/>
          <p:cNvSpPr txBox="1"/>
          <p:nvPr/>
        </p:nvSpPr>
        <p:spPr>
          <a:xfrm>
            <a:off x="1490785" y="1463284"/>
            <a:ext cx="6840760" cy="923330"/>
          </a:xfrm>
          <a:prstGeom prst="rect">
            <a:avLst/>
          </a:prstGeom>
          <a:noFill/>
        </p:spPr>
        <p:txBody>
          <a:bodyPr wrap="square" rtlCol="0">
            <a:spAutoFit/>
          </a:bodyPr>
          <a:lstStyle/>
          <a:p>
            <a:r>
              <a:rPr lang="zh-CN" altLang="en-US" b="1" dirty="0"/>
              <a:t>垃圾收集器会定期删除未引用的对象，但它永远不会收集仍在引用的对象。</a:t>
            </a:r>
            <a:r>
              <a:rPr lang="zh-CN" altLang="en-US" dirty="0"/>
              <a:t>这是可能发生内存泄漏的地方</a:t>
            </a:r>
            <a:r>
              <a:rPr lang="zh-CN" altLang="en-US" dirty="0" smtClean="0"/>
              <a:t>：</a:t>
            </a:r>
            <a:endParaRPr lang="en-US" altLang="zh-CN" dirty="0" smtClean="0"/>
          </a:p>
          <a:p>
            <a:endParaRPr lang="zh-CN" altLang="en-US" dirty="0"/>
          </a:p>
        </p:txBody>
      </p:sp>
      <p:pic>
        <p:nvPicPr>
          <p:cNvPr id="1028" name="Picture 4"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454" y="2364801"/>
            <a:ext cx="6276975"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243679"/>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a:t>内存泄漏的症状</a:t>
            </a:r>
            <a:endParaRPr lang="zh-CN" altLang="en-US" dirty="0"/>
          </a:p>
          <a:p>
            <a:pPr lvl="1"/>
            <a:r>
              <a:rPr lang="zh-CN" altLang="en-US" dirty="0"/>
              <a:t>应用程序长时间连续运行时性能严重下降</a:t>
            </a:r>
          </a:p>
          <a:p>
            <a:pPr lvl="1"/>
            <a:r>
              <a:rPr lang="zh-CN" altLang="en-US" dirty="0"/>
              <a:t>应用程序中的</a:t>
            </a:r>
            <a:r>
              <a:rPr lang="en-US" altLang="zh-CN" i="1" dirty="0" err="1"/>
              <a:t>OutOfMemoryError</a:t>
            </a:r>
            <a:r>
              <a:rPr lang="zh-CN" altLang="en-US" dirty="0"/>
              <a:t>堆错误</a:t>
            </a:r>
          </a:p>
          <a:p>
            <a:pPr lvl="1"/>
            <a:r>
              <a:rPr lang="zh-CN" altLang="en-US" dirty="0"/>
              <a:t>自发且奇怪的应用程序崩溃</a:t>
            </a:r>
          </a:p>
          <a:p>
            <a:pPr lvl="1"/>
            <a:r>
              <a:rPr lang="zh-CN" altLang="en-US" dirty="0"/>
              <a:t>应用程序偶尔会耗尽连接对象</a:t>
            </a:r>
          </a:p>
          <a:p>
            <a:endParaRPr lang="zh-CN" altLang="en-US" dirty="0"/>
          </a:p>
        </p:txBody>
      </p:sp>
    </p:spTree>
    <p:extLst>
      <p:ext uri="{BB962C8B-B14F-4D97-AF65-F5344CB8AC3E}">
        <p14:creationId xmlns:p14="http://schemas.microsoft.com/office/powerpoint/2010/main" val="2157358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05"/>
          <p:cNvGrpSpPr>
            <a:grpSpLocks/>
          </p:cNvGrpSpPr>
          <p:nvPr/>
        </p:nvGrpSpPr>
        <p:grpSpPr bwMode="auto">
          <a:xfrm>
            <a:off x="3203848" y="461879"/>
            <a:ext cx="5400600" cy="471484"/>
            <a:chOff x="0" y="0"/>
            <a:chExt cx="4833680" cy="648258"/>
          </a:xfrm>
        </p:grpSpPr>
        <p:sp>
          <p:nvSpPr>
            <p:cNvPr id="13"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14"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
        <p:nvSpPr>
          <p:cNvPr id="17" name="TextBox 9"/>
          <p:cNvSpPr txBox="1"/>
          <p:nvPr/>
        </p:nvSpPr>
        <p:spPr>
          <a:xfrm>
            <a:off x="3419872" y="529516"/>
            <a:ext cx="2262158" cy="369332"/>
          </a:xfrm>
          <a:prstGeom prst="rect">
            <a:avLst/>
          </a:prstGeom>
          <a:noFill/>
        </p:spPr>
        <p:txBody>
          <a:bodyPr wrap="none" rtlCol="0">
            <a:spAutoFit/>
          </a:bodyPr>
          <a:lstStyle/>
          <a:p>
            <a:r>
              <a:rPr lang="en-US" altLang="zh-CN" dirty="0"/>
              <a:t>Java</a:t>
            </a:r>
            <a:r>
              <a:rPr lang="zh-CN" altLang="en-US" dirty="0"/>
              <a:t>中内存泄漏类型</a:t>
            </a:r>
          </a:p>
        </p:txBody>
      </p:sp>
      <p:sp>
        <p:nvSpPr>
          <p:cNvPr id="7" name="Oval 12"/>
          <p:cNvSpPr>
            <a:spLocks noChangeArrowheads="1"/>
          </p:cNvSpPr>
          <p:nvPr/>
        </p:nvSpPr>
        <p:spPr bwMode="auto">
          <a:xfrm>
            <a:off x="2699792" y="439233"/>
            <a:ext cx="513086" cy="522331"/>
          </a:xfrm>
          <a:prstGeom prst="ellipse">
            <a:avLst/>
          </a:pr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sp>
        <p:nvSpPr>
          <p:cNvPr id="8" name="TextBox 111"/>
          <p:cNvSpPr>
            <a:spLocks noChangeArrowheads="1"/>
          </p:cNvSpPr>
          <p:nvPr/>
        </p:nvSpPr>
        <p:spPr bwMode="auto">
          <a:xfrm>
            <a:off x="2752051" y="457508"/>
            <a:ext cx="338590" cy="523220"/>
          </a:xfrm>
          <a:prstGeom prst="rect">
            <a:avLst/>
          </a:prstGeom>
          <a:noFill/>
          <a:ln w="9525">
            <a:noFill/>
            <a:miter lim="800000"/>
            <a:headEnd/>
            <a:tailEnd/>
          </a:ln>
        </p:spPr>
        <p:txBody>
          <a:bodyPr wrap="square">
            <a:spAutoFit/>
          </a:bodyPr>
          <a:lstStyle/>
          <a:p>
            <a:r>
              <a:rPr lang="en-US" altLang="zh-CN" sz="2800" b="1" dirty="0">
                <a:solidFill>
                  <a:srgbClr val="F8F8F8"/>
                </a:solidFill>
                <a:latin typeface="微软雅黑" pitchFamily="34" charset="-122"/>
                <a:ea typeface="微软雅黑" pitchFamily="34" charset="-122"/>
                <a:sym typeface="微软雅黑" pitchFamily="34" charset="-122"/>
              </a:rPr>
              <a:t>3</a:t>
            </a:r>
            <a:endParaRPr lang="zh-CN" altLang="en-US" sz="2800" b="1" dirty="0">
              <a:solidFill>
                <a:srgbClr val="F8F8F8"/>
              </a:solidFill>
              <a:latin typeface="微软雅黑" pitchFamily="34" charset="-122"/>
              <a:ea typeface="微软雅黑" pitchFamily="34" charset="-122"/>
              <a:sym typeface="微软雅黑" pitchFamily="34" charset="-122"/>
            </a:endParaRPr>
          </a:p>
        </p:txBody>
      </p:sp>
      <p:sp>
        <p:nvSpPr>
          <p:cNvPr id="4" name="矩形 3"/>
          <p:cNvSpPr/>
          <p:nvPr/>
        </p:nvSpPr>
        <p:spPr>
          <a:xfrm>
            <a:off x="1323414" y="1556792"/>
            <a:ext cx="6128906" cy="646331"/>
          </a:xfrm>
          <a:prstGeom prst="rect">
            <a:avLst/>
          </a:prstGeom>
        </p:spPr>
        <p:txBody>
          <a:bodyPr wrap="square">
            <a:spAutoFit/>
          </a:bodyPr>
          <a:lstStyle/>
          <a:p>
            <a:r>
              <a:rPr lang="zh-CN" altLang="en-US" dirty="0"/>
              <a:t>在任何应用程序中，数不清的原因可能导致内存泄漏。在本节中，我们将讨论最常见的问题。</a:t>
            </a:r>
            <a:endParaRPr lang="en-US" altLang="zh-CN" b="1" dirty="0">
              <a:solidFill>
                <a:srgbClr val="4F4F4F"/>
              </a:solidFill>
              <a:latin typeface="-apple-system"/>
            </a:endParaRPr>
          </a:p>
        </p:txBody>
      </p:sp>
    </p:spTree>
    <p:extLst>
      <p:ext uri="{BB962C8B-B14F-4D97-AF65-F5344CB8AC3E}">
        <p14:creationId xmlns:p14="http://schemas.microsoft.com/office/powerpoint/2010/main" val="2230917446"/>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r>
              <a:rPr lang="zh-CN" altLang="en-US" dirty="0"/>
              <a:t>可能导致潜在内存泄漏的第一种情况是大量使用</a:t>
            </a:r>
            <a:r>
              <a:rPr lang="en-US" altLang="zh-CN" dirty="0"/>
              <a:t>static(</a:t>
            </a:r>
            <a:r>
              <a:rPr lang="zh-CN" altLang="en-US" dirty="0"/>
              <a:t>静态</a:t>
            </a:r>
            <a:r>
              <a:rPr lang="en-US" altLang="zh-CN" dirty="0"/>
              <a:t>)</a:t>
            </a:r>
            <a:r>
              <a:rPr lang="zh-CN" altLang="en-US" dirty="0"/>
              <a:t>变量。</a:t>
            </a:r>
          </a:p>
          <a:p>
            <a:endParaRPr lang="zh-CN" altLang="en-US" dirty="0"/>
          </a:p>
          <a:p>
            <a:r>
              <a:rPr lang="zh-CN" altLang="en-US" dirty="0"/>
              <a:t>在</a:t>
            </a:r>
            <a:r>
              <a:rPr lang="en-US" altLang="zh-CN" dirty="0"/>
              <a:t>Java</a:t>
            </a:r>
            <a:r>
              <a:rPr lang="zh-CN" altLang="en-US" dirty="0"/>
              <a:t>中，静态字段通常拥有与整个应用程序相匹配的生命周期（除非</a:t>
            </a:r>
            <a:r>
              <a:rPr lang="en-US" altLang="zh-CN" dirty="0" err="1"/>
              <a:t>ClassLoader</a:t>
            </a:r>
            <a:r>
              <a:rPr lang="zh-CN" altLang="en-US" dirty="0"/>
              <a:t>符合垃圾回收的条件）。</a:t>
            </a:r>
          </a:p>
          <a:p>
            <a:endParaRPr lang="zh-CN" altLang="en-US" dirty="0"/>
          </a:p>
          <a:p>
            <a:r>
              <a:rPr lang="zh-CN" altLang="en-US" dirty="0"/>
              <a:t>让我们创建一个填充静态列表的简单</a:t>
            </a:r>
            <a:r>
              <a:rPr lang="en-US" altLang="zh-CN" dirty="0"/>
              <a:t>Java</a:t>
            </a:r>
            <a:r>
              <a:rPr lang="zh-CN" altLang="en-US" dirty="0"/>
              <a:t>程序：</a:t>
            </a:r>
          </a:p>
          <a:p>
            <a:endParaRPr lang="zh-CN" altLang="en-US" dirty="0"/>
          </a:p>
          <a:p>
            <a:r>
              <a:rPr lang="en-US" altLang="zh-CN" dirty="0"/>
              <a:t>public class </a:t>
            </a:r>
            <a:r>
              <a:rPr lang="en-US" altLang="zh-CN" dirty="0" err="1"/>
              <a:t>StaticTest</a:t>
            </a:r>
            <a:r>
              <a:rPr lang="en-US" altLang="zh-CN" dirty="0"/>
              <a:t> {</a:t>
            </a:r>
          </a:p>
          <a:p>
            <a:r>
              <a:rPr lang="en-US" altLang="zh-CN" dirty="0"/>
              <a:t>    public static List&lt;Double&gt; list = new </a:t>
            </a:r>
            <a:r>
              <a:rPr lang="en-US" altLang="zh-CN" dirty="0" err="1"/>
              <a:t>ArrayList</a:t>
            </a:r>
            <a:r>
              <a:rPr lang="en-US" altLang="zh-CN" dirty="0"/>
              <a:t>&lt;&gt;();</a:t>
            </a:r>
          </a:p>
          <a:p>
            <a:endParaRPr lang="en-US" altLang="zh-CN" dirty="0"/>
          </a:p>
          <a:p>
            <a:r>
              <a:rPr lang="en-US" altLang="zh-CN" dirty="0"/>
              <a:t>    public void </a:t>
            </a:r>
            <a:r>
              <a:rPr lang="en-US" altLang="zh-CN" dirty="0" err="1"/>
              <a:t>populateList</a:t>
            </a:r>
            <a:r>
              <a:rPr lang="en-US" altLang="zh-CN" dirty="0"/>
              <a:t>() {</a:t>
            </a:r>
          </a:p>
          <a:p>
            <a:r>
              <a:rPr lang="en-US" altLang="zh-CN" dirty="0"/>
              <a:t>        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10000000; </a:t>
            </a:r>
            <a:r>
              <a:rPr lang="en-US" altLang="zh-CN" dirty="0" err="1"/>
              <a:t>i</a:t>
            </a:r>
            <a:r>
              <a:rPr lang="en-US" altLang="zh-CN" dirty="0"/>
              <a:t>++) {</a:t>
            </a:r>
          </a:p>
          <a:p>
            <a:r>
              <a:rPr lang="en-US" altLang="zh-CN" dirty="0"/>
              <a:t>            </a:t>
            </a:r>
            <a:r>
              <a:rPr lang="en-US" altLang="zh-CN" dirty="0" err="1"/>
              <a:t>list.add</a:t>
            </a:r>
            <a:r>
              <a:rPr lang="en-US" altLang="zh-CN" dirty="0"/>
              <a:t>(</a:t>
            </a:r>
            <a:r>
              <a:rPr lang="en-US" altLang="zh-CN" dirty="0" err="1"/>
              <a:t>Math.random</a:t>
            </a:r>
            <a:r>
              <a:rPr lang="en-US" altLang="zh-CN" dirty="0"/>
              <a:t>());</a:t>
            </a:r>
          </a:p>
          <a:p>
            <a:r>
              <a:rPr lang="en-US" altLang="zh-CN" dirty="0"/>
              <a:t>        }</a:t>
            </a:r>
          </a:p>
          <a:p>
            <a:r>
              <a:rPr lang="en-US" altLang="zh-CN" dirty="0"/>
              <a:t>        Log.info("Debug Point 2");</a:t>
            </a:r>
          </a:p>
          <a:p>
            <a:r>
              <a:rPr lang="en-US" altLang="zh-CN" dirty="0"/>
              <a:t>    }</a:t>
            </a:r>
          </a:p>
          <a:p>
            <a:endParaRPr lang="en-US" altLang="zh-CN" dirty="0"/>
          </a:p>
          <a:p>
            <a:r>
              <a:rPr lang="en-US" altLang="zh-CN" dirty="0"/>
              <a:t>    public static void main(String[] </a:t>
            </a:r>
            <a:r>
              <a:rPr lang="en-US" altLang="zh-CN" dirty="0" err="1"/>
              <a:t>args</a:t>
            </a:r>
            <a:r>
              <a:rPr lang="en-US" altLang="zh-CN" dirty="0"/>
              <a:t>) {</a:t>
            </a:r>
          </a:p>
          <a:p>
            <a:r>
              <a:rPr lang="en-US" altLang="zh-CN" dirty="0"/>
              <a:t>        Log.info("Debug Point 1");</a:t>
            </a:r>
          </a:p>
          <a:p>
            <a:r>
              <a:rPr lang="en-US" altLang="zh-CN" dirty="0"/>
              <a:t>        new </a:t>
            </a:r>
            <a:r>
              <a:rPr lang="en-US" altLang="zh-CN" dirty="0" err="1"/>
              <a:t>StaticTest</a:t>
            </a:r>
            <a:r>
              <a:rPr lang="en-US" altLang="zh-CN" dirty="0"/>
              <a:t>().</a:t>
            </a:r>
            <a:r>
              <a:rPr lang="en-US" altLang="zh-CN" dirty="0" err="1"/>
              <a:t>populateList</a:t>
            </a:r>
            <a:r>
              <a:rPr lang="en-US" altLang="zh-CN" dirty="0"/>
              <a:t>();</a:t>
            </a:r>
          </a:p>
          <a:p>
            <a:r>
              <a:rPr lang="en-US" altLang="zh-CN" dirty="0"/>
              <a:t>        Log.info("Debug Point 3");</a:t>
            </a:r>
          </a:p>
          <a:p>
            <a:r>
              <a:rPr lang="en-US" altLang="zh-CN" dirty="0"/>
              <a:t>    }</a:t>
            </a:r>
          </a:p>
          <a:p>
            <a:r>
              <a:rPr lang="en-US" altLang="zh-CN" dirty="0"/>
              <a:t>}</a:t>
            </a:r>
            <a:endParaRPr lang="zh-CN" altLang="en-US" dirty="0"/>
          </a:p>
        </p:txBody>
      </p:sp>
      <p:grpSp>
        <p:nvGrpSpPr>
          <p:cNvPr id="5" name="组合 105"/>
          <p:cNvGrpSpPr>
            <a:grpSpLocks/>
          </p:cNvGrpSpPr>
          <p:nvPr/>
        </p:nvGrpSpPr>
        <p:grpSpPr bwMode="auto">
          <a:xfrm>
            <a:off x="3203848" y="461879"/>
            <a:ext cx="5400600" cy="471484"/>
            <a:chOff x="0" y="0"/>
            <a:chExt cx="4833680" cy="648258"/>
          </a:xfrm>
        </p:grpSpPr>
        <p:sp>
          <p:nvSpPr>
            <p:cNvPr id="6" name="Freeform 13"/>
            <p:cNvSpPr>
              <a:spLocks noChangeArrowheads="1"/>
            </p:cNvSpPr>
            <p:nvPr/>
          </p:nvSpPr>
          <p:spPr bwMode="auto">
            <a:xfrm>
              <a:off x="0" y="0"/>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1"/>
                <a:gd name="T31" fmla="*/ 0 h 933"/>
                <a:gd name="T32" fmla="*/ 7091 w 7091"/>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solidFill>
              <a:srgbClr val="8BB923"/>
            </a:solidFill>
            <a:ln w="9525" cmpd="sng">
              <a:noFill/>
              <a:bevel/>
              <a:headEnd/>
              <a:tailEnd/>
            </a:ln>
          </p:spPr>
          <p:txBody>
            <a:bodyPr lIns="90170" tIns="46990" rIns="90170" bIns="46990"/>
            <a:lstStyle/>
            <a:p>
              <a:r>
                <a:rPr lang="en-US" altLang="zh-CN" dirty="0" smtClean="0"/>
                <a:t>	3.1 static</a:t>
              </a:r>
              <a:r>
                <a:rPr lang="zh-CN" altLang="en-US" dirty="0"/>
                <a:t>字段引起的内存泄漏</a:t>
              </a:r>
            </a:p>
            <a:p>
              <a:endParaRPr lang="zh-CN" altLang="zh-CN" dirty="0">
                <a:solidFill>
                  <a:srgbClr val="C4261D"/>
                </a:solidFill>
                <a:sym typeface="Arial" pitchFamily="34" charset="0"/>
              </a:endParaRPr>
            </a:p>
          </p:txBody>
        </p:sp>
        <p:sp>
          <p:nvSpPr>
            <p:cNvPr id="7" name="Freeform 15"/>
            <p:cNvSpPr>
              <a:spLocks noEditPoints="1" noChangeArrowheads="1"/>
            </p:cNvSpPr>
            <p:nvPr/>
          </p:nvSpPr>
          <p:spPr bwMode="auto">
            <a:xfrm>
              <a:off x="4326709" y="182842"/>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1"/>
                <a:gd name="T61" fmla="*/ 0 h 411"/>
                <a:gd name="T62" fmla="*/ 411 w 411"/>
                <a:gd name="T63" fmla="*/ 411 h 4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8BB923"/>
            </a:solidFill>
            <a:ln w="9525" cmpd="sng">
              <a:noFill/>
              <a:bevel/>
              <a:headEnd/>
              <a:tailEnd/>
            </a:ln>
          </p:spPr>
          <p:txBody>
            <a:bodyPr lIns="90170" tIns="46990" rIns="90170" bIns="46990"/>
            <a:lstStyle/>
            <a:p>
              <a:endParaRPr lang="zh-CN" altLang="zh-CN">
                <a:solidFill>
                  <a:srgbClr val="C4261D"/>
                </a:solidFill>
                <a:sym typeface="Arial" pitchFamily="34" charset="0"/>
              </a:endParaRPr>
            </a:p>
          </p:txBody>
        </p:sp>
      </p:grpSp>
    </p:spTree>
    <p:extLst>
      <p:ext uri="{BB962C8B-B14F-4D97-AF65-F5344CB8AC3E}">
        <p14:creationId xmlns:p14="http://schemas.microsoft.com/office/powerpoint/2010/main" val="608911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8229600" cy="1900808"/>
          </a:xfrm>
        </p:spPr>
        <p:txBody>
          <a:bodyPr>
            <a:normAutofit fontScale="70000" lnSpcReduction="20000"/>
          </a:bodyPr>
          <a:lstStyle/>
          <a:p>
            <a:r>
              <a:rPr lang="zh-CN" altLang="en-US" dirty="0"/>
              <a:t>现在如果我们在程序中分析堆内存，我们会发现在调试点</a:t>
            </a:r>
            <a:r>
              <a:rPr lang="en-US" altLang="zh-CN" dirty="0"/>
              <a:t>1</a:t>
            </a:r>
            <a:r>
              <a:rPr lang="zh-CN" altLang="en-US" dirty="0"/>
              <a:t>和</a:t>
            </a:r>
            <a:r>
              <a:rPr lang="en-US" altLang="zh-CN" dirty="0"/>
              <a:t>2</a:t>
            </a:r>
            <a:r>
              <a:rPr lang="zh-CN" altLang="en-US" dirty="0"/>
              <a:t>之间，和预期中的一样，对内存增加了。</a:t>
            </a:r>
          </a:p>
          <a:p>
            <a:endParaRPr lang="zh-CN" altLang="en-US" dirty="0"/>
          </a:p>
          <a:p>
            <a:r>
              <a:rPr lang="zh-CN" altLang="en-US" dirty="0"/>
              <a:t>但当我们在调试点</a:t>
            </a:r>
            <a:r>
              <a:rPr lang="en-US" altLang="zh-CN" dirty="0"/>
              <a:t>3</a:t>
            </a:r>
            <a:r>
              <a:rPr lang="zh-CN" altLang="en-US" dirty="0"/>
              <a:t>，离开</a:t>
            </a:r>
            <a:r>
              <a:rPr lang="en-US" altLang="zh-CN" dirty="0" err="1"/>
              <a:t>populateList</a:t>
            </a:r>
            <a:r>
              <a:rPr lang="en-US" altLang="zh-CN" dirty="0"/>
              <a:t>()</a:t>
            </a:r>
            <a:r>
              <a:rPr lang="zh-CN" altLang="en-US" dirty="0"/>
              <a:t>方法时，堆内存并没有被垃圾回收，正如我们在</a:t>
            </a:r>
            <a:r>
              <a:rPr lang="en-US" altLang="zh-CN" dirty="0" err="1"/>
              <a:t>VisualVM</a:t>
            </a:r>
            <a:r>
              <a:rPr lang="zh-CN" altLang="en-US" dirty="0"/>
              <a:t>响应中看到的一样：</a:t>
            </a:r>
          </a:p>
        </p:txBody>
      </p:sp>
      <p:pic>
        <p:nvPicPr>
          <p:cNvPr id="4099" name="Picture 3"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465840"/>
            <a:ext cx="680085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05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19061</TotalTime>
  <Words>2461</Words>
  <Application>Microsoft Office PowerPoint</Application>
  <PresentationFormat>全屏显示(4:3)</PresentationFormat>
  <Paragraphs>226</Paragraphs>
  <Slides>25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vt:lpstr>
      <vt:lpstr>等线</vt:lpstr>
      <vt:lpstr>宋体</vt:lpstr>
      <vt:lpstr>微软雅黑</vt:lpstr>
      <vt:lpstr>Arial</vt:lpstr>
      <vt:lpstr>Calibri</vt:lpstr>
      <vt:lpstr>Office 主题</vt:lpstr>
      <vt:lpstr>Java中的内存泄漏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通用型报告模板</dc:title>
  <dc:creator>研发序列网站设计部—宋从磊</dc:creator>
  <cp:lastModifiedBy>机票事业群-高鹏</cp:lastModifiedBy>
  <cp:revision>608</cp:revision>
  <dcterms:created xsi:type="dcterms:W3CDTF">2014-10-22T10:42:01Z</dcterms:created>
  <dcterms:modified xsi:type="dcterms:W3CDTF">2019-01-28T07:26:24Z</dcterms:modified>
</cp:coreProperties>
</file>