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C1023-19D3-4F4D-87AC-B650C68C4C9B}" type="slidenum">
              <a:rPr lang="zh-CN" altLang="en-US" smtClean="0"/>
              <a:t>‹#›</a:t>
            </a:fld>
            <a:endParaRPr lang="zh-CN" altLang="en-US"/>
          </a:p>
        </p:txBody>
      </p:sp>
      <p:pic>
        <p:nvPicPr>
          <p:cNvPr id="7" name="Picture 2" descr="D:\MyConfiguration\zxp09284\Desktop\同程艺龙PPT内页.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9639"/>
            <a:ext cx="12192000" cy="685765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连接符 8"/>
          <p:cNvCxnSpPr/>
          <p:nvPr userDrawn="1"/>
        </p:nvCxnSpPr>
        <p:spPr>
          <a:xfrm>
            <a:off x="0" y="679011"/>
            <a:ext cx="12192000" cy="5432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2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46140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1592591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7EF920A-3C79-4CE2-A108-BC0A1BFFF57F}"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315F7-2603-4DD0-A5B9-87CD5BE5B67D}" type="slidenum">
              <a:rPr lang="zh-CN" altLang="en-US" smtClean="0"/>
              <a:t>‹#›</a:t>
            </a:fld>
            <a:endParaRPr lang="zh-CN" altLang="en-US"/>
          </a:p>
        </p:txBody>
      </p:sp>
    </p:spTree>
    <p:extLst>
      <p:ext uri="{BB962C8B-B14F-4D97-AF65-F5344CB8AC3E}">
        <p14:creationId xmlns:p14="http://schemas.microsoft.com/office/powerpoint/2010/main" val="102526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308382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183073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345056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157572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309548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302359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7891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459EAE-4BBC-4401-BD68-ABD85BB87AA4}"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238646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59EAE-4BBC-4401-BD68-ABD85BB87AA4}" type="datetimeFigureOut">
              <a:rPr lang="zh-CN" altLang="en-US" smtClean="0"/>
              <a:t>2019/5/13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C1023-19D3-4F4D-87AC-B650C68C4C9B}" type="slidenum">
              <a:rPr lang="zh-CN" altLang="en-US" smtClean="0"/>
              <a:t>‹#›</a:t>
            </a:fld>
            <a:endParaRPr lang="zh-CN" altLang="en-US"/>
          </a:p>
        </p:txBody>
      </p:sp>
    </p:spTree>
    <p:extLst>
      <p:ext uri="{BB962C8B-B14F-4D97-AF65-F5344CB8AC3E}">
        <p14:creationId xmlns:p14="http://schemas.microsoft.com/office/powerpoint/2010/main" val="425907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ADC6A9A-8D14-41BE-9A78-6CD1F151C9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163778" y="1448554"/>
            <a:ext cx="4323620" cy="3554819"/>
          </a:xfrm>
          <a:prstGeom prst="rect">
            <a:avLst/>
          </a:prstGeom>
          <a:noFill/>
        </p:spPr>
        <p:txBody>
          <a:bodyPr wrap="none" rtlCol="0">
            <a:spAutoFit/>
          </a:bodyPr>
          <a:lstStyle/>
          <a:p>
            <a:pPr>
              <a:lnSpc>
                <a:spcPct val="150000"/>
              </a:lnSpc>
            </a:pPr>
            <a:r>
              <a:rPr lang="en-US" altLang="zh-CN" sz="4800" dirty="0" err="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MySql</a:t>
            </a:r>
            <a:r>
              <a:rPr lang="zh-CN" altLang="en-US" sz="48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性能优化</a:t>
            </a:r>
            <a:endParaRPr lang="en-US" altLang="zh-CN" sz="48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汇报</a:t>
            </a:r>
            <a:r>
              <a:rPr lang="zh-CN" altLang="en-US" sz="24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人：杜诚波</a:t>
            </a:r>
            <a:endParaRPr lang="en-US" altLang="zh-CN" sz="24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2019.05.13</a:t>
            </a:r>
            <a:endPar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510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7369"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业务设计</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图片 7" descr="未命名文件 (5)"/>
          <p:cNvPicPr>
            <a:picLocks noChangeAspect="1"/>
          </p:cNvPicPr>
          <p:nvPr/>
        </p:nvPicPr>
        <p:blipFill>
          <a:blip r:embed="rId2"/>
          <a:stretch>
            <a:fillRect/>
          </a:stretch>
        </p:blipFill>
        <p:spPr>
          <a:xfrm>
            <a:off x="1590448" y="695236"/>
            <a:ext cx="7910830" cy="5244465"/>
          </a:xfrm>
          <a:prstGeom prst="rect">
            <a:avLst/>
          </a:prstGeom>
        </p:spPr>
      </p:pic>
    </p:spTree>
    <p:extLst>
      <p:ext uri="{BB962C8B-B14F-4D97-AF65-F5344CB8AC3E}">
        <p14:creationId xmlns:p14="http://schemas.microsoft.com/office/powerpoint/2010/main" val="2475522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7369"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业务设计</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p:cNvSpPr txBox="1"/>
          <p:nvPr/>
        </p:nvSpPr>
        <p:spPr>
          <a:xfrm>
            <a:off x="683259" y="924371"/>
            <a:ext cx="9720580" cy="1569660"/>
          </a:xfrm>
          <a:prstGeom prst="rect">
            <a:avLst/>
          </a:prstGeom>
          <a:noFill/>
        </p:spPr>
        <p:txBody>
          <a:bodyPr wrap="square" rtlCol="0" anchor="t">
            <a:spAutoFit/>
            <a:scene3d>
              <a:camera prst="orthographicFront"/>
              <a:lightRig rig="threePt" dir="t"/>
            </a:scene3d>
          </a:bodyPr>
          <a:lstStyle/>
          <a:p>
            <a:pPr marL="342900" indent="-342900">
              <a:buFont typeface="Wingdings" panose="05000000000000000000" charset="0"/>
              <a:buChar char="p"/>
            </a:pPr>
            <a:r>
              <a:rPr lang="zh-CN" altLang="en-US" sz="2400" dirty="0">
                <a:effectLst>
                  <a:outerShdw blurRad="38100" dist="25400" dir="5400000" algn="ctr" rotWithShape="0">
                    <a:srgbClr val="6E747A">
                      <a:alpha val="43000"/>
                    </a:srgbClr>
                  </a:outerShdw>
                </a:effectLst>
              </a:rPr>
              <a:t>编写</a:t>
            </a:r>
            <a:r>
              <a:rPr lang="en-US" altLang="zh-CN" sz="2400" dirty="0">
                <a:effectLst>
                  <a:outerShdw blurRad="38100" dist="25400" dir="5400000" algn="ctr" rotWithShape="0">
                    <a:srgbClr val="6E747A">
                      <a:alpha val="43000"/>
                    </a:srgbClr>
                  </a:outerShdw>
                </a:effectLst>
              </a:rPr>
              <a:t>SQL</a:t>
            </a:r>
            <a:r>
              <a:rPr lang="zh-CN" altLang="en-US" sz="2400" dirty="0">
                <a:effectLst>
                  <a:outerShdw blurRad="38100" dist="25400" dir="5400000" algn="ctr" rotWithShape="0">
                    <a:srgbClr val="6E747A">
                      <a:alpha val="43000"/>
                    </a:srgbClr>
                  </a:outerShdw>
                </a:effectLst>
              </a:rPr>
              <a:t>查询出每一个用户的订单总金额</a:t>
            </a:r>
          </a:p>
          <a:p>
            <a:pPr marL="342900" indent="-342900">
              <a:buFont typeface="Wingdings" panose="05000000000000000000" charset="0"/>
              <a:buChar char="p"/>
            </a:pPr>
            <a:endParaRPr lang="zh-CN" altLang="en-US" dirty="0">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a:solidFill>
                  <a:schemeClr val="accent1"/>
                </a:solidFill>
                <a:effectLst>
                  <a:outerShdw blurRad="38100" dist="25400" dir="5400000" algn="ctr" rotWithShape="0">
                    <a:srgbClr val="6E747A">
                      <a:alpha val="43000"/>
                    </a:srgbClr>
                  </a:outerShdw>
                </a:effectLst>
              </a:rPr>
              <a:t>	      </a:t>
            </a:r>
          </a:p>
        </p:txBody>
      </p:sp>
      <p:sp>
        <p:nvSpPr>
          <p:cNvPr id="6" name="文本框 5"/>
          <p:cNvSpPr txBox="1"/>
          <p:nvPr/>
        </p:nvSpPr>
        <p:spPr>
          <a:xfrm>
            <a:off x="1719897" y="1450135"/>
            <a:ext cx="7647305" cy="4524315"/>
          </a:xfrm>
          <a:prstGeom prst="rect">
            <a:avLst/>
          </a:prstGeom>
          <a:noFill/>
          <a:ln>
            <a:solidFill>
              <a:schemeClr val="tx1"/>
            </a:solidFill>
          </a:ln>
        </p:spPr>
        <p:txBody>
          <a:bodyPr wrap="square" rtlCol="0" anchor="t">
            <a:spAutoFit/>
            <a:scene3d>
              <a:camera prst="orthographicFront"/>
              <a:lightRig rig="threePt" dir="t"/>
            </a:scene3d>
          </a:bodyPr>
          <a:lstStyle/>
          <a:p>
            <a:r>
              <a:rPr lang="en-US" altLang="zh-CN" dirty="0">
                <a:solidFill>
                  <a:schemeClr val="accent1"/>
                </a:solidFill>
                <a:effectLst>
                  <a:outerShdw blurRad="38100" dist="25400" dir="5400000" algn="ctr" rotWithShape="0">
                    <a:srgbClr val="6E747A">
                      <a:alpha val="43000"/>
                    </a:srgbClr>
                  </a:outerShdw>
                </a:effectLst>
              </a:rPr>
              <a:t>	</a:t>
            </a:r>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a:t>
            </a:r>
          </a:p>
          <a:p>
            <a:pPr lvl="2"/>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a.单用户名,</a:t>
            </a:r>
          </a:p>
          <a:p>
            <a:pPr lvl="2"/>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sum(d.商品价格 * b.商品数量)</a:t>
            </a:r>
          </a:p>
          <a:p>
            <a:r>
              <a:rPr lang="en-US" altLang="zh-CN"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FROM</a:t>
            </a:r>
          </a:p>
          <a:p>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订单表 a</a:t>
            </a:r>
          </a:p>
          <a:p>
            <a:pPr lvl="2"/>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JOIN 订单分类关联表 b ON a.订单编号 = b.订单编号</a:t>
            </a:r>
          </a:p>
          <a:p>
            <a:pPr lvl="2"/>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JOIN 商品分类关联表 c ON c.商品分类ID = b.商品分类ID</a:t>
            </a:r>
          </a:p>
          <a:p>
            <a:pPr lvl="2"/>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JOIN 商品信息表 d ON d.商品名称 = c.商品名称</a:t>
            </a:r>
          </a:p>
          <a:p>
            <a:pPr lvl="2"/>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GROUP BY</a:t>
            </a:r>
          </a:p>
          <a:p>
            <a:r>
              <a:rPr lang="zh-CN" altLang="en-US" sz="24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a.下单用户名</a:t>
            </a:r>
          </a:p>
        </p:txBody>
      </p:sp>
    </p:spTree>
    <p:extLst>
      <p:ext uri="{BB962C8B-B14F-4D97-AF65-F5344CB8AC3E}">
        <p14:creationId xmlns:p14="http://schemas.microsoft.com/office/powerpoint/2010/main" val="3954664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7369"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业务设计</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115476" y="826696"/>
            <a:ext cx="10623851" cy="5083654"/>
          </a:xfrm>
          <a:prstGeom prst="rect">
            <a:avLst/>
          </a:prstGeom>
        </p:spPr>
      </p:pic>
    </p:spTree>
    <p:extLst>
      <p:ext uri="{BB962C8B-B14F-4D97-AF65-F5344CB8AC3E}">
        <p14:creationId xmlns:p14="http://schemas.microsoft.com/office/powerpoint/2010/main" val="4041494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41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PA_矩形 39"/>
          <p:cNvSpPr>
            <a:spLocks noChangeArrowheads="1"/>
          </p:cNvSpPr>
          <p:nvPr>
            <p:custDataLst>
              <p:tags r:id="rId1"/>
            </p:custDataLst>
          </p:nvPr>
        </p:nvSpPr>
        <p:spPr bwMode="auto">
          <a:xfrm>
            <a:off x="72432" y="781413"/>
            <a:ext cx="8566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策略</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尽量全值匹配</a:t>
            </a:r>
          </a:p>
        </p:txBody>
      </p:sp>
      <p:pic>
        <p:nvPicPr>
          <p:cNvPr id="11" name="图片 10"/>
          <p:cNvPicPr>
            <a:picLocks noChangeAspect="1"/>
          </p:cNvPicPr>
          <p:nvPr/>
        </p:nvPicPr>
        <p:blipFill>
          <a:blip r:embed="rId3"/>
          <a:stretch>
            <a:fillRect/>
          </a:stretch>
        </p:blipFill>
        <p:spPr>
          <a:xfrm>
            <a:off x="1061984" y="2245119"/>
            <a:ext cx="8863965" cy="3680724"/>
          </a:xfrm>
          <a:prstGeom prst="rect">
            <a:avLst/>
          </a:prstGeom>
        </p:spPr>
      </p:pic>
      <p:sp>
        <p:nvSpPr>
          <p:cNvPr id="12" name="文本框 11"/>
          <p:cNvSpPr txBox="1"/>
          <p:nvPr/>
        </p:nvSpPr>
        <p:spPr>
          <a:xfrm>
            <a:off x="1061984" y="1236922"/>
            <a:ext cx="8863965" cy="92202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EXPLAIN SELECT * FROM staffs WHERE NAME = 'July';</a:t>
            </a:r>
          </a:p>
          <a:p>
            <a:r>
              <a:rPr lang="zh-CN" altLang="en-US" dirty="0">
                <a:latin typeface="Times New Roman" panose="02020603050405020304" pitchFamily="18" charset="0"/>
                <a:cs typeface="Times New Roman" panose="02020603050405020304" pitchFamily="18" charset="0"/>
              </a:rPr>
              <a:t>EXPLAIN SELECT * FROM staffs WHERE NAME = 'July' AND age = 25;</a:t>
            </a:r>
          </a:p>
          <a:p>
            <a:r>
              <a:rPr lang="zh-CN" altLang="en-US" dirty="0">
                <a:latin typeface="Times New Roman" panose="02020603050405020304" pitchFamily="18" charset="0"/>
                <a:cs typeface="Times New Roman" panose="02020603050405020304" pitchFamily="18" charset="0"/>
              </a:rPr>
              <a:t>EXPLAIN SELECT * FROM staffs WHERE NAME = 'July' AND age = 25 AND pos = 'dev';</a:t>
            </a:r>
          </a:p>
        </p:txBody>
      </p:sp>
    </p:spTree>
    <p:extLst>
      <p:ext uri="{BB962C8B-B14F-4D97-AF65-F5344CB8AC3E}">
        <p14:creationId xmlns:p14="http://schemas.microsoft.com/office/powerpoint/2010/main" val="361746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41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PA_矩形 39"/>
          <p:cNvSpPr>
            <a:spLocks noChangeArrowheads="1"/>
          </p:cNvSpPr>
          <p:nvPr>
            <p:custDataLst>
              <p:tags r:id="rId1"/>
            </p:custDataLst>
          </p:nvPr>
        </p:nvSpPr>
        <p:spPr bwMode="auto">
          <a:xfrm>
            <a:off x="72432" y="781413"/>
            <a:ext cx="8566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策略</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400" dirty="0">
                <a:latin typeface="楷体" panose="02010609060101010101" pitchFamily="49" charset="-122"/>
                <a:ea typeface="楷体" panose="02010609060101010101" pitchFamily="49" charset="-122"/>
                <a:sym typeface="+mn-ea"/>
              </a:rPr>
              <a:t>最佳左前缀法则</a:t>
            </a:r>
            <a:endParaRPr lang="zh-CN" altLang="en-US" sz="2400" dirty="0" smtClean="0">
              <a:latin typeface="楷体" panose="02010609060101010101" pitchFamily="49" charset="-122"/>
              <a:ea typeface="楷体" panose="02010609060101010101" pitchFamily="49" charset="-122"/>
              <a:cs typeface="Times New Roman" panose="02020603050405020304" pitchFamily="18" charset="0"/>
              <a:sym typeface="+mn-ea"/>
            </a:endParaRPr>
          </a:p>
        </p:txBody>
      </p:sp>
      <p:sp>
        <p:nvSpPr>
          <p:cNvPr id="6" name="文本框 5"/>
          <p:cNvSpPr txBox="1"/>
          <p:nvPr/>
        </p:nvSpPr>
        <p:spPr>
          <a:xfrm>
            <a:off x="977139" y="1294426"/>
            <a:ext cx="8863965" cy="645160"/>
          </a:xfrm>
          <a:prstGeom prst="rect">
            <a:avLst/>
          </a:prstGeom>
          <a:noFill/>
        </p:spPr>
        <p:txBody>
          <a:bodyPr wrap="square" rtlCol="0" anchor="t">
            <a:spAutoFit/>
          </a:bodyPr>
          <a:lstStyle/>
          <a:p>
            <a:pPr indent="457200"/>
            <a:r>
              <a:rPr lang="zh-CN" altLang="en-US" dirty="0"/>
              <a:t>如果索引了多列，要遵守最左前缀法则。指的是查询从索引的最左前列开始并且</a:t>
            </a:r>
            <a:r>
              <a:rPr lang="zh-CN" altLang="en-US" dirty="0">
                <a:solidFill>
                  <a:srgbClr val="FF0000"/>
                </a:solidFill>
              </a:rPr>
              <a:t>不跳过索引中的列</a:t>
            </a:r>
            <a:r>
              <a:rPr lang="zh-CN" altLang="en-US" dirty="0"/>
              <a:t>。</a:t>
            </a:r>
          </a:p>
        </p:txBody>
      </p:sp>
      <p:pic>
        <p:nvPicPr>
          <p:cNvPr id="7" name="图片 6"/>
          <p:cNvPicPr>
            <a:picLocks noChangeAspect="1"/>
          </p:cNvPicPr>
          <p:nvPr/>
        </p:nvPicPr>
        <p:blipFill>
          <a:blip r:embed="rId3"/>
          <a:stretch>
            <a:fillRect/>
          </a:stretch>
        </p:blipFill>
        <p:spPr>
          <a:xfrm>
            <a:off x="1460374" y="1939586"/>
            <a:ext cx="8380730" cy="3866515"/>
          </a:xfrm>
          <a:prstGeom prst="rect">
            <a:avLst/>
          </a:prstGeom>
        </p:spPr>
      </p:pic>
      <p:sp>
        <p:nvSpPr>
          <p:cNvPr id="2" name="文本框 1"/>
          <p:cNvSpPr txBox="1"/>
          <p:nvPr/>
        </p:nvSpPr>
        <p:spPr>
          <a:xfrm>
            <a:off x="8588285" y="2400080"/>
            <a:ext cx="3096285" cy="369332"/>
          </a:xfrm>
          <a:prstGeom prst="rect">
            <a:avLst/>
          </a:prstGeom>
          <a:noFill/>
        </p:spPr>
        <p:txBody>
          <a:bodyPr wrap="square" rtlCol="0">
            <a:spAutoFit/>
          </a:bodyPr>
          <a:lstStyle/>
          <a:p>
            <a:r>
              <a:rPr lang="en-US" altLang="zh-CN" dirty="0" smtClean="0"/>
              <a:t>·index</a:t>
            </a:r>
            <a:r>
              <a:rPr lang="zh-CN" altLang="en-US" dirty="0" smtClean="0"/>
              <a:t>：</a:t>
            </a:r>
            <a:r>
              <a:rPr lang="en-US" altLang="zh-CN" dirty="0" err="1" smtClean="0"/>
              <a:t>Name,age,pos</a:t>
            </a:r>
            <a:endParaRPr lang="zh-CN" altLang="en-US" dirty="0"/>
          </a:p>
        </p:txBody>
      </p:sp>
    </p:spTree>
    <p:extLst>
      <p:ext uri="{BB962C8B-B14F-4D97-AF65-F5344CB8AC3E}">
        <p14:creationId xmlns:p14="http://schemas.microsoft.com/office/powerpoint/2010/main" val="387101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41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PA_矩形 39"/>
          <p:cNvSpPr>
            <a:spLocks noChangeArrowheads="1"/>
          </p:cNvSpPr>
          <p:nvPr>
            <p:custDataLst>
              <p:tags r:id="rId1"/>
            </p:custDataLst>
          </p:nvPr>
        </p:nvSpPr>
        <p:spPr bwMode="auto">
          <a:xfrm>
            <a:off x="72432" y="821819"/>
            <a:ext cx="8566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策略</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rPr>
              <a:t>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不在</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索引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列上做任何操作</a:t>
            </a:r>
          </a:p>
        </p:txBody>
      </p:sp>
      <p:sp>
        <p:nvSpPr>
          <p:cNvPr id="15" name="文本框 14"/>
          <p:cNvSpPr txBox="1"/>
          <p:nvPr/>
        </p:nvSpPr>
        <p:spPr>
          <a:xfrm>
            <a:off x="544519" y="1336505"/>
            <a:ext cx="8863965" cy="645160"/>
          </a:xfrm>
          <a:prstGeom prst="rect">
            <a:avLst/>
          </a:prstGeom>
          <a:noFill/>
        </p:spPr>
        <p:txBody>
          <a:bodyPr wrap="square" rtlCol="0" anchor="t">
            <a:spAutoFit/>
          </a:bodyPr>
          <a:lstStyle/>
          <a:p>
            <a:pPr indent="457200"/>
            <a:r>
              <a:rPr lang="zh-CN" altLang="en-US" dirty="0"/>
              <a:t>不在索引列上做任何操作（计算、函数、(自动or手动)类型转换），会导致索引失效而转向全表扫描</a:t>
            </a:r>
          </a:p>
        </p:txBody>
      </p:sp>
      <p:pic>
        <p:nvPicPr>
          <p:cNvPr id="16" name="图片 15"/>
          <p:cNvPicPr>
            <a:picLocks noChangeAspect="1"/>
          </p:cNvPicPr>
          <p:nvPr/>
        </p:nvPicPr>
        <p:blipFill>
          <a:blip r:embed="rId3"/>
          <a:stretch>
            <a:fillRect/>
          </a:stretch>
        </p:blipFill>
        <p:spPr>
          <a:xfrm>
            <a:off x="544519" y="2252202"/>
            <a:ext cx="10049261" cy="1849017"/>
          </a:xfrm>
          <a:prstGeom prst="rect">
            <a:avLst/>
          </a:prstGeom>
        </p:spPr>
      </p:pic>
      <p:sp>
        <p:nvSpPr>
          <p:cNvPr id="17" name="文本框 16"/>
          <p:cNvSpPr txBox="1"/>
          <p:nvPr/>
        </p:nvSpPr>
        <p:spPr>
          <a:xfrm>
            <a:off x="816629" y="4718713"/>
            <a:ext cx="9078808" cy="461665"/>
          </a:xfrm>
          <a:prstGeom prst="rect">
            <a:avLst/>
          </a:prstGeom>
          <a:noFill/>
        </p:spPr>
        <p:txBody>
          <a:bodyPr wrap="square" rtlCol="0" anchor="t">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effectLst/>
                <a:latin typeface="Times New Roman" panose="02020603050405020304" pitchFamily="18" charset="0"/>
                <a:cs typeface="Times New Roman" panose="02020603050405020304" pitchFamily="18" charset="0"/>
                <a:sym typeface="+mn-ea"/>
              </a:rPr>
              <a:t>EXPLAIN SELECT * FROM staffs WHERE left(NAME,4) = 'July';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02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41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PA_矩形 39"/>
          <p:cNvSpPr>
            <a:spLocks noChangeArrowheads="1"/>
          </p:cNvSpPr>
          <p:nvPr>
            <p:custDataLst>
              <p:tags r:id="rId1"/>
            </p:custDataLst>
          </p:nvPr>
        </p:nvSpPr>
        <p:spPr bwMode="auto">
          <a:xfrm>
            <a:off x="72432" y="821819"/>
            <a:ext cx="8566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策略</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4.</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范围条件放最后</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7" name="文本框 6"/>
          <p:cNvSpPr txBox="1"/>
          <p:nvPr/>
        </p:nvSpPr>
        <p:spPr>
          <a:xfrm>
            <a:off x="410173" y="1254135"/>
            <a:ext cx="8863965" cy="368300"/>
          </a:xfrm>
          <a:prstGeom prst="rect">
            <a:avLst/>
          </a:prstGeom>
          <a:noFill/>
        </p:spPr>
        <p:txBody>
          <a:bodyPr wrap="square" rtlCol="0" anchor="t">
            <a:spAutoFit/>
          </a:bodyPr>
          <a:lstStyle/>
          <a:p>
            <a:r>
              <a:rPr lang="zh-CN" altLang="en-US" dirty="0"/>
              <a:t>存储引擎不能使用索引中范围条件右边的列</a:t>
            </a:r>
          </a:p>
        </p:txBody>
      </p:sp>
      <p:pic>
        <p:nvPicPr>
          <p:cNvPr id="8" name="图片 7"/>
          <p:cNvPicPr>
            <a:picLocks noChangeAspect="1"/>
          </p:cNvPicPr>
          <p:nvPr/>
        </p:nvPicPr>
        <p:blipFill>
          <a:blip r:embed="rId3"/>
          <a:stretch>
            <a:fillRect/>
          </a:stretch>
        </p:blipFill>
        <p:spPr>
          <a:xfrm>
            <a:off x="482600" y="1657350"/>
            <a:ext cx="10428605" cy="4133215"/>
          </a:xfrm>
          <a:prstGeom prst="rect">
            <a:avLst/>
          </a:prstGeom>
        </p:spPr>
      </p:pic>
    </p:spTree>
    <p:extLst>
      <p:ext uri="{BB962C8B-B14F-4D97-AF65-F5344CB8AC3E}">
        <p14:creationId xmlns:p14="http://schemas.microsoft.com/office/powerpoint/2010/main" val="16981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41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PA_矩形 39"/>
          <p:cNvSpPr>
            <a:spLocks noChangeArrowheads="1"/>
          </p:cNvSpPr>
          <p:nvPr>
            <p:custDataLst>
              <p:tags r:id="rId1"/>
            </p:custDataLst>
          </p:nvPr>
        </p:nvSpPr>
        <p:spPr bwMode="auto">
          <a:xfrm>
            <a:off x="72432" y="821819"/>
            <a:ext cx="8566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策略</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5.</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覆盖索引尽量用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5" name="文本框 14"/>
          <p:cNvSpPr txBox="1"/>
          <p:nvPr/>
        </p:nvSpPr>
        <p:spPr>
          <a:xfrm>
            <a:off x="962396" y="1317734"/>
            <a:ext cx="8863965" cy="368300"/>
          </a:xfrm>
          <a:prstGeom prst="rect">
            <a:avLst/>
          </a:prstGeom>
          <a:noFill/>
        </p:spPr>
        <p:txBody>
          <a:bodyPr wrap="square" rtlCol="0" anchor="t">
            <a:spAutoFit/>
          </a:bodyPr>
          <a:lstStyle/>
          <a:p>
            <a:r>
              <a:rPr lang="zh-CN" altLang="en-US" dirty="0"/>
              <a:t>尽量使用覆盖索引(只访问索引的查询(索引列和查询列一致))，减少select *</a:t>
            </a:r>
          </a:p>
        </p:txBody>
      </p:sp>
      <p:pic>
        <p:nvPicPr>
          <p:cNvPr id="16" name="图片 15"/>
          <p:cNvPicPr>
            <a:picLocks noChangeAspect="1"/>
          </p:cNvPicPr>
          <p:nvPr/>
        </p:nvPicPr>
        <p:blipFill>
          <a:blip r:embed="rId3"/>
          <a:stretch>
            <a:fillRect/>
          </a:stretch>
        </p:blipFill>
        <p:spPr>
          <a:xfrm>
            <a:off x="962396" y="1657350"/>
            <a:ext cx="8308352" cy="4773356"/>
          </a:xfrm>
          <a:prstGeom prst="rect">
            <a:avLst/>
          </a:prstGeom>
        </p:spPr>
      </p:pic>
    </p:spTree>
    <p:extLst>
      <p:ext uri="{BB962C8B-B14F-4D97-AF65-F5344CB8AC3E}">
        <p14:creationId xmlns:p14="http://schemas.microsoft.com/office/powerpoint/2010/main" val="38451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41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PA_矩形 39"/>
          <p:cNvSpPr>
            <a:spLocks noChangeArrowheads="1"/>
          </p:cNvSpPr>
          <p:nvPr>
            <p:custDataLst>
              <p:tags r:id="rId1"/>
            </p:custDataLst>
          </p:nvPr>
        </p:nvSpPr>
        <p:spPr bwMode="auto">
          <a:xfrm>
            <a:off x="72432" y="821819"/>
            <a:ext cx="8566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策略</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6.</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不等于要慎用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2" name="文本框 11"/>
          <p:cNvSpPr txBox="1"/>
          <p:nvPr/>
        </p:nvSpPr>
        <p:spPr>
          <a:xfrm>
            <a:off x="884513" y="1310574"/>
            <a:ext cx="7173071" cy="36830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mysql 在使用不等于(!= 或者&lt;&gt;)的时候无法使用索引会导致全表扫描</a:t>
            </a:r>
          </a:p>
        </p:txBody>
      </p:sp>
      <p:pic>
        <p:nvPicPr>
          <p:cNvPr id="13" name="图片 12"/>
          <p:cNvPicPr>
            <a:picLocks noChangeAspect="1"/>
          </p:cNvPicPr>
          <p:nvPr/>
        </p:nvPicPr>
        <p:blipFill>
          <a:blip r:embed="rId3"/>
          <a:stretch>
            <a:fillRect/>
          </a:stretch>
        </p:blipFill>
        <p:spPr>
          <a:xfrm>
            <a:off x="383012" y="1798297"/>
            <a:ext cx="10032586" cy="3414280"/>
          </a:xfrm>
          <a:prstGeom prst="rect">
            <a:avLst/>
          </a:prstGeom>
        </p:spPr>
      </p:pic>
    </p:spTree>
    <p:extLst>
      <p:ext uri="{BB962C8B-B14F-4D97-AF65-F5344CB8AC3E}">
        <p14:creationId xmlns:p14="http://schemas.microsoft.com/office/powerpoint/2010/main" val="87242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41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PA_矩形 39"/>
          <p:cNvSpPr>
            <a:spLocks noChangeArrowheads="1"/>
          </p:cNvSpPr>
          <p:nvPr>
            <p:custDataLst>
              <p:tags r:id="rId1"/>
            </p:custDataLst>
          </p:nvPr>
        </p:nvSpPr>
        <p:spPr bwMode="auto">
          <a:xfrm>
            <a:off x="72432" y="821819"/>
            <a:ext cx="8566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策略</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7.Like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查询要当心</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6" name="文本框 5"/>
          <p:cNvSpPr txBox="1"/>
          <p:nvPr/>
        </p:nvSpPr>
        <p:spPr>
          <a:xfrm>
            <a:off x="1206877" y="1317734"/>
            <a:ext cx="8863965" cy="36830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like以通配符开头('%abc...')mysql索引失效会变成全表扫描的操作</a:t>
            </a:r>
          </a:p>
        </p:txBody>
      </p:sp>
      <p:pic>
        <p:nvPicPr>
          <p:cNvPr id="7" name="图片 6"/>
          <p:cNvPicPr>
            <a:picLocks noChangeAspect="1"/>
          </p:cNvPicPr>
          <p:nvPr/>
        </p:nvPicPr>
        <p:blipFill>
          <a:blip r:embed="rId3"/>
          <a:stretch>
            <a:fillRect/>
          </a:stretch>
        </p:blipFill>
        <p:spPr>
          <a:xfrm>
            <a:off x="1279267" y="1861929"/>
            <a:ext cx="8475980" cy="3804920"/>
          </a:xfrm>
          <a:prstGeom prst="rect">
            <a:avLst/>
          </a:prstGeom>
        </p:spPr>
      </p:pic>
    </p:spTree>
    <p:extLst>
      <p:ext uri="{BB962C8B-B14F-4D97-AF65-F5344CB8AC3E}">
        <p14:creationId xmlns:p14="http://schemas.microsoft.com/office/powerpoint/2010/main" val="141839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717" y="812928"/>
            <a:ext cx="6025101" cy="4993009"/>
          </a:xfrm>
          <a:prstGeom prst="rect">
            <a:avLst/>
          </a:prstGeom>
        </p:spPr>
      </p:pic>
      <p:sp>
        <p:nvSpPr>
          <p:cNvPr id="4" name="文本框 3"/>
          <p:cNvSpPr txBox="1"/>
          <p:nvPr/>
        </p:nvSpPr>
        <p:spPr>
          <a:xfrm>
            <a:off x="72432" y="172016"/>
            <a:ext cx="2584362" cy="523220"/>
          </a:xfrm>
          <a:prstGeom prst="rect">
            <a:avLst/>
          </a:prstGeom>
          <a:noFill/>
        </p:spPr>
        <p:txBody>
          <a:bodyPr wrap="none" rtlCol="0">
            <a:spAutoFit/>
          </a:bodyPr>
          <a:lstStyle/>
          <a:p>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Mysql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性能优化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62179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41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PA_矩形 39"/>
          <p:cNvSpPr>
            <a:spLocks noChangeArrowheads="1"/>
          </p:cNvSpPr>
          <p:nvPr>
            <p:custDataLst>
              <p:tags r:id="rId1"/>
            </p:custDataLst>
          </p:nvPr>
        </p:nvSpPr>
        <p:spPr bwMode="auto">
          <a:xfrm>
            <a:off x="72432" y="821819"/>
            <a:ext cx="8566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策略</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rPr>
              <a:t>8</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字符串不加单引号索引失效</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473547" y="2068667"/>
            <a:ext cx="8863965" cy="400110"/>
          </a:xfrm>
          <a:prstGeom prst="rect">
            <a:avLst/>
          </a:prstGeom>
          <a:noFill/>
        </p:spPr>
        <p:txBody>
          <a:bodyPr wrap="square" rtlCol="0" anchor="t">
            <a:spAutoFit/>
          </a:bodyPr>
          <a:lstStyle/>
          <a:p>
            <a:r>
              <a:rPr lang="zh-CN" altLang="en-US" sz="2000" dirty="0"/>
              <a:t>字符串不加单引号索引失效</a:t>
            </a:r>
          </a:p>
        </p:txBody>
      </p:sp>
      <p:pic>
        <p:nvPicPr>
          <p:cNvPr id="9" name="图片 8"/>
          <p:cNvPicPr>
            <a:picLocks noChangeAspect="1"/>
          </p:cNvPicPr>
          <p:nvPr/>
        </p:nvPicPr>
        <p:blipFill>
          <a:blip r:embed="rId3"/>
          <a:stretch>
            <a:fillRect/>
          </a:stretch>
        </p:blipFill>
        <p:spPr>
          <a:xfrm>
            <a:off x="473547" y="3346294"/>
            <a:ext cx="10142686" cy="1270974"/>
          </a:xfrm>
          <a:prstGeom prst="rect">
            <a:avLst/>
          </a:prstGeom>
        </p:spPr>
      </p:pic>
    </p:spTree>
    <p:extLst>
      <p:ext uri="{BB962C8B-B14F-4D97-AF65-F5344CB8AC3E}">
        <p14:creationId xmlns:p14="http://schemas.microsoft.com/office/powerpoint/2010/main" val="313997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41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优化</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PA_矩形 39"/>
          <p:cNvSpPr>
            <a:spLocks noChangeArrowheads="1"/>
          </p:cNvSpPr>
          <p:nvPr>
            <p:custDataLst>
              <p:tags r:id="rId1"/>
            </p:custDataLst>
          </p:nvPr>
        </p:nvSpPr>
        <p:spPr bwMode="auto">
          <a:xfrm>
            <a:off x="72432" y="821819"/>
            <a:ext cx="8566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策略</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9.OR</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改</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UNION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效率高</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15" name="图片 14"/>
          <p:cNvPicPr>
            <a:picLocks noChangeAspect="1"/>
          </p:cNvPicPr>
          <p:nvPr/>
        </p:nvPicPr>
        <p:blipFill>
          <a:blip r:embed="rId3"/>
          <a:stretch>
            <a:fillRect/>
          </a:stretch>
        </p:blipFill>
        <p:spPr>
          <a:xfrm>
            <a:off x="582225" y="1883134"/>
            <a:ext cx="9183590" cy="2589278"/>
          </a:xfrm>
          <a:prstGeom prst="rect">
            <a:avLst/>
          </a:prstGeom>
        </p:spPr>
      </p:pic>
    </p:spTree>
    <p:extLst>
      <p:ext uri="{BB962C8B-B14F-4D97-AF65-F5344CB8AC3E}">
        <p14:creationId xmlns:p14="http://schemas.microsoft.com/office/powerpoint/2010/main" val="380742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MyConfiguration\zxp09284\Desktop\同程艺龙PPT内页.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639"/>
            <a:ext cx="12192000" cy="685765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5">
            <a:extLst>
              <a:ext uri="{FF2B5EF4-FFF2-40B4-BE49-F238E27FC236}">
                <a16:creationId xmlns:a16="http://schemas.microsoft.com/office/drawing/2014/main" xmlns="" id="{13134C30-9275-47CB-81B8-843757BF6093}"/>
              </a:ext>
            </a:extLst>
          </p:cNvPr>
          <p:cNvSpPr txBox="1"/>
          <p:nvPr/>
        </p:nvSpPr>
        <p:spPr>
          <a:xfrm>
            <a:off x="2929363" y="3457167"/>
            <a:ext cx="1399742" cy="379656"/>
          </a:xfrm>
          <a:prstGeom prst="rect">
            <a:avLst/>
          </a:prstGeom>
          <a:noFill/>
        </p:spPr>
        <p:txBody>
          <a:bodyPr wrap="none" lIns="91440" tIns="45720" rIns="91440" bIns="45720" rtlCol="0">
            <a:spAutoFit/>
          </a:bodyPr>
          <a:lstStyle/>
          <a:p>
            <a:pPr defTabSz="457189"/>
            <a:r>
              <a:rPr lang="en-US" altLang="zh-CN" sz="1867" b="1" dirty="0" smtClean="0">
                <a:solidFill>
                  <a:srgbClr val="FF6801"/>
                </a:solidFill>
                <a:latin typeface="微软雅黑" panose="020B0503020204020204" pitchFamily="34" charset="-122"/>
                <a:ea typeface="微软雅黑" panose="020B0503020204020204" pitchFamily="34" charset="-122"/>
                <a:cs typeface="微软雅黑"/>
              </a:rPr>
              <a:t>2019</a:t>
            </a:r>
            <a:r>
              <a:rPr lang="zh-CN" altLang="en-US" sz="1867" b="1" dirty="0" smtClean="0">
                <a:solidFill>
                  <a:srgbClr val="FF6801"/>
                </a:solidFill>
                <a:latin typeface="微软雅黑" panose="020B0503020204020204" pitchFamily="34" charset="-122"/>
                <a:ea typeface="微软雅黑" panose="020B0503020204020204" pitchFamily="34" charset="-122"/>
                <a:cs typeface="微软雅黑"/>
              </a:rPr>
              <a:t>年</a:t>
            </a:r>
            <a:r>
              <a:rPr lang="en-US" altLang="zh-CN" sz="1867" b="1" dirty="0">
                <a:solidFill>
                  <a:srgbClr val="FF6801"/>
                </a:solidFill>
                <a:latin typeface="微软雅黑" panose="020B0503020204020204" pitchFamily="34" charset="-122"/>
                <a:ea typeface="微软雅黑" panose="020B0503020204020204" pitchFamily="34" charset="-122"/>
                <a:cs typeface="微软雅黑"/>
              </a:rPr>
              <a:t>5</a:t>
            </a:r>
            <a:r>
              <a:rPr lang="zh-CN" altLang="en-US" sz="1867" b="1" dirty="0" smtClean="0">
                <a:solidFill>
                  <a:srgbClr val="FF6801"/>
                </a:solidFill>
                <a:latin typeface="微软雅黑" panose="020B0503020204020204" pitchFamily="34" charset="-122"/>
                <a:ea typeface="微软雅黑" panose="020B0503020204020204" pitchFamily="34" charset="-122"/>
                <a:cs typeface="微软雅黑"/>
              </a:rPr>
              <a:t>月</a:t>
            </a:r>
            <a:endParaRPr lang="zh-CN" altLang="en-US" sz="1867" b="1" dirty="0">
              <a:solidFill>
                <a:srgbClr val="FF6801"/>
              </a:solidFill>
              <a:latin typeface="微软雅黑" panose="020B0503020204020204" pitchFamily="34" charset="-122"/>
              <a:ea typeface="微软雅黑" panose="020B0503020204020204" pitchFamily="34" charset="-122"/>
              <a:cs typeface="微软雅黑"/>
            </a:endParaRPr>
          </a:p>
        </p:txBody>
      </p:sp>
      <p:sp>
        <p:nvSpPr>
          <p:cNvPr id="19" name="矩形 18">
            <a:extLst>
              <a:ext uri="{FF2B5EF4-FFF2-40B4-BE49-F238E27FC236}">
                <a16:creationId xmlns:a16="http://schemas.microsoft.com/office/drawing/2014/main" xmlns="" id="{5ED12FE3-67CD-4153-A05C-7D753A2EC3D0}"/>
              </a:ext>
            </a:extLst>
          </p:cNvPr>
          <p:cNvSpPr/>
          <p:nvPr/>
        </p:nvSpPr>
        <p:spPr>
          <a:xfrm>
            <a:off x="803656" y="3457167"/>
            <a:ext cx="1856598" cy="379656"/>
          </a:xfrm>
          <a:prstGeom prst="rect">
            <a:avLst/>
          </a:prstGeom>
        </p:spPr>
        <p:txBody>
          <a:bodyPr wrap="none" lIns="91440" tIns="45720" rIns="91440" bIns="45720">
            <a:spAutoFit/>
          </a:bodyPr>
          <a:lstStyle/>
          <a:p>
            <a:pPr defTabSz="457189"/>
            <a:r>
              <a:rPr kumimoji="1" lang="zh-CN" altLang="en-US" sz="1867" b="1" dirty="0">
                <a:solidFill>
                  <a:srgbClr val="FF6801"/>
                </a:solidFill>
                <a:latin typeface="微软雅黑" panose="020B0503020204020204" pitchFamily="34" charset="-122"/>
                <a:ea typeface="微软雅黑" panose="020B0503020204020204" pitchFamily="34" charset="-122"/>
                <a:cs typeface="微软雅黑"/>
              </a:rPr>
              <a:t>汇报人</a:t>
            </a:r>
            <a:r>
              <a:rPr kumimoji="1" lang="zh-CN" altLang="en-US" sz="1867" b="1" dirty="0" smtClean="0">
                <a:solidFill>
                  <a:srgbClr val="FF6801"/>
                </a:solidFill>
                <a:latin typeface="微软雅黑" panose="020B0503020204020204" pitchFamily="34" charset="-122"/>
                <a:ea typeface="微软雅黑" panose="020B0503020204020204" pitchFamily="34" charset="-122"/>
                <a:cs typeface="微软雅黑"/>
              </a:rPr>
              <a:t>：</a:t>
            </a:r>
            <a:r>
              <a:rPr kumimoji="1" lang="zh-CN" altLang="en-US" sz="1867" b="1" dirty="0">
                <a:solidFill>
                  <a:srgbClr val="FF6801"/>
                </a:solidFill>
                <a:latin typeface="微软雅黑" panose="020B0503020204020204" pitchFamily="34" charset="-122"/>
                <a:ea typeface="微软雅黑" panose="020B0503020204020204" pitchFamily="34" charset="-122"/>
                <a:cs typeface="微软雅黑"/>
              </a:rPr>
              <a:t>杜诚波</a:t>
            </a:r>
            <a:endParaRPr kumimoji="1" lang="en-US" altLang="zh-CN" sz="1867" b="1" dirty="0">
              <a:solidFill>
                <a:srgbClr val="FF6801"/>
              </a:solidFill>
              <a:latin typeface="微软雅黑" panose="020B0503020204020204" pitchFamily="34" charset="-122"/>
              <a:ea typeface="微软雅黑" panose="020B0503020204020204" pitchFamily="34" charset="-122"/>
              <a:cs typeface="微软雅黑"/>
            </a:endParaRPr>
          </a:p>
        </p:txBody>
      </p:sp>
      <p:sp>
        <p:nvSpPr>
          <p:cNvPr id="20" name="矩形 19">
            <a:extLst>
              <a:ext uri="{FF2B5EF4-FFF2-40B4-BE49-F238E27FC236}">
                <a16:creationId xmlns:a16="http://schemas.microsoft.com/office/drawing/2014/main" xmlns="" id="{2BA63159-1389-4076-8071-3B6B1B52C1B4}"/>
              </a:ext>
            </a:extLst>
          </p:cNvPr>
          <p:cNvSpPr/>
          <p:nvPr/>
        </p:nvSpPr>
        <p:spPr>
          <a:xfrm>
            <a:off x="579920" y="2226967"/>
            <a:ext cx="9025730" cy="1015663"/>
          </a:xfrm>
          <a:prstGeom prst="rect">
            <a:avLst/>
          </a:prstGeom>
        </p:spPr>
        <p:txBody>
          <a:bodyPr wrap="square" lIns="91440" tIns="45720" rIns="91440" bIns="45720">
            <a:spAutoFit/>
          </a:bodyPr>
          <a:lstStyle/>
          <a:p>
            <a:pPr algn="dist" defTabSz="457189"/>
            <a:r>
              <a:rPr lang="zh-CN" altLang="en-US" sz="6000" b="1" dirty="0">
                <a:solidFill>
                  <a:srgbClr val="FF6801"/>
                </a:solidFill>
                <a:latin typeface="微软雅黑"/>
                <a:ea typeface="微软雅黑"/>
              </a:rPr>
              <a:t>谢谢大家</a:t>
            </a:r>
          </a:p>
        </p:txBody>
      </p:sp>
      <p:cxnSp>
        <p:nvCxnSpPr>
          <p:cNvPr id="21" name="直接连接符 20">
            <a:extLst>
              <a:ext uri="{FF2B5EF4-FFF2-40B4-BE49-F238E27FC236}">
                <a16:creationId xmlns:a16="http://schemas.microsoft.com/office/drawing/2014/main" xmlns="" id="{F097EAAA-6523-4FB0-9F6C-35E869561776}"/>
              </a:ext>
            </a:extLst>
          </p:cNvPr>
          <p:cNvCxnSpPr/>
          <p:nvPr/>
        </p:nvCxnSpPr>
        <p:spPr>
          <a:xfrm flipH="1">
            <a:off x="803656" y="3242630"/>
            <a:ext cx="6709080" cy="0"/>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2656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2584362" cy="523220"/>
          </a:xfrm>
          <a:prstGeom prst="rect">
            <a:avLst/>
          </a:prstGeom>
          <a:noFill/>
        </p:spPr>
        <p:txBody>
          <a:bodyPr wrap="none" rtlCol="0">
            <a:spAutoFit/>
          </a:bodyPr>
          <a:lstStyle/>
          <a:p>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Mysql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逻辑架构</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3018" r="2222" b="1550"/>
          <a:stretch/>
        </p:blipFill>
        <p:spPr>
          <a:xfrm>
            <a:off x="1647731" y="812932"/>
            <a:ext cx="7957996" cy="5026554"/>
          </a:xfrm>
          <a:prstGeom prst="rect">
            <a:avLst/>
          </a:prstGeom>
        </p:spPr>
      </p:pic>
      <p:cxnSp>
        <p:nvCxnSpPr>
          <p:cNvPr id="9" name="直接箭头连接符 8"/>
          <p:cNvCxnSpPr/>
          <p:nvPr/>
        </p:nvCxnSpPr>
        <p:spPr>
          <a:xfrm flipH="1" flipV="1">
            <a:off x="1113576" y="1691117"/>
            <a:ext cx="669956" cy="1255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1176950" y="1691117"/>
            <a:ext cx="5038255" cy="409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16855" y="1050201"/>
            <a:ext cx="1266693" cy="523220"/>
          </a:xfrm>
          <a:prstGeom prst="rect">
            <a:avLst/>
          </a:prstGeom>
          <a:noFill/>
          <a:ln w="19050">
            <a:solidFill>
              <a:srgbClr val="FF0000"/>
            </a:solidFill>
            <a:prstDash val="dash"/>
          </a:ln>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连接层</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1" name="直接箭头连接符 20"/>
          <p:cNvCxnSpPr/>
          <p:nvPr/>
        </p:nvCxnSpPr>
        <p:spPr>
          <a:xfrm flipV="1">
            <a:off x="9243588" y="2319010"/>
            <a:ext cx="1030586" cy="9040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292281" y="1795790"/>
            <a:ext cx="1266693" cy="523220"/>
          </a:xfrm>
          <a:prstGeom prst="rect">
            <a:avLst/>
          </a:prstGeom>
          <a:noFill/>
          <a:ln w="19050">
            <a:solidFill>
              <a:srgbClr val="FF0000"/>
            </a:solidFill>
            <a:prstDash val="dash"/>
          </a:ln>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服务层</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4" name="直接箭头连接符 23"/>
          <p:cNvCxnSpPr/>
          <p:nvPr/>
        </p:nvCxnSpPr>
        <p:spPr>
          <a:xfrm flipV="1">
            <a:off x="9121366" y="3622048"/>
            <a:ext cx="1170915" cy="9046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8999145" y="4925086"/>
            <a:ext cx="1275029" cy="5160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0292281" y="3098828"/>
            <a:ext cx="1266693" cy="523220"/>
          </a:xfrm>
          <a:prstGeom prst="rect">
            <a:avLst/>
          </a:prstGeom>
          <a:noFill/>
          <a:ln w="19050">
            <a:solidFill>
              <a:srgbClr val="FF0000"/>
            </a:solidFill>
            <a:prstDash val="dash"/>
          </a:ln>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引擎层</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文本框 30"/>
          <p:cNvSpPr txBox="1"/>
          <p:nvPr/>
        </p:nvSpPr>
        <p:spPr>
          <a:xfrm>
            <a:off x="10292281" y="4401866"/>
            <a:ext cx="1266693" cy="523220"/>
          </a:xfrm>
          <a:prstGeom prst="rect">
            <a:avLst/>
          </a:prstGeom>
          <a:noFill/>
          <a:ln w="19050">
            <a:solidFill>
              <a:srgbClr val="FF0000"/>
            </a:solidFill>
            <a:prstDash val="dash"/>
          </a:ln>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存储层</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86988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4850257" y="2494421"/>
            <a:ext cx="6032007" cy="1882562"/>
          </a:xfrm>
          <a:prstGeom prst="roundRect">
            <a:avLst/>
          </a:prstGeom>
          <a:solidFill>
            <a:schemeClr val="bg1"/>
          </a:solidFill>
          <a:ln w="28575">
            <a:solidFill>
              <a:srgbClr val="FFC000"/>
            </a:solidFill>
            <a:prstDash val="dash"/>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290527" y="1039248"/>
            <a:ext cx="1797160" cy="1393749"/>
          </a:xfrm>
          <a:prstGeom prst="round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432" y="172016"/>
            <a:ext cx="2584362" cy="523220"/>
          </a:xfrm>
          <a:prstGeom prst="rect">
            <a:avLst/>
          </a:prstGeom>
          <a:noFill/>
        </p:spPr>
        <p:txBody>
          <a:bodyPr wrap="none" rtlCol="0">
            <a:spAutoFit/>
          </a:bodyPr>
          <a:lstStyle/>
          <a:p>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Mysql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存储引擎</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74552" y="2921810"/>
            <a:ext cx="1627369" cy="523220"/>
          </a:xfrm>
          <a:prstGeom prst="rect">
            <a:avLst/>
          </a:prstGeom>
        </p:spPr>
        <p:txBody>
          <a:bodyPr wrap="none">
            <a:spAutoFit/>
          </a:bodyPr>
          <a:lstStyle/>
          <a:p>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rPr>
              <a:t>存储引擎</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左大括号 6"/>
          <p:cNvSpPr/>
          <p:nvPr/>
        </p:nvSpPr>
        <p:spPr>
          <a:xfrm>
            <a:off x="1901921" y="943814"/>
            <a:ext cx="388606" cy="447921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2408222" y="980679"/>
            <a:ext cx="1582484" cy="523220"/>
          </a:xfrm>
          <a:prstGeom prst="rect">
            <a:avLst/>
          </a:prstGeom>
          <a:noFill/>
        </p:spPr>
        <p:txBody>
          <a:bodyPr wrap="none" rtlCol="0">
            <a:spAutoFit/>
          </a:bodyPr>
          <a:lstStyle/>
          <a:p>
            <a:r>
              <a:rPr lang="en-US" altLang="zh-CN" sz="2800" dirty="0" err="1" smtClean="0">
                <a:latin typeface="Times New Roman" panose="02020603050405020304" pitchFamily="18" charset="0"/>
                <a:cs typeface="Times New Roman" panose="02020603050405020304" pitchFamily="18" charset="0"/>
              </a:rPr>
              <a:t>MyISAM</a:t>
            </a:r>
            <a:endParaRPr lang="zh-CN" altLang="en-US" sz="28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2598177" y="1956945"/>
            <a:ext cx="1202573" cy="523220"/>
          </a:xfrm>
          <a:prstGeom prst="rect">
            <a:avLst/>
          </a:prstGeom>
          <a:noFill/>
        </p:spPr>
        <p:txBody>
          <a:bodyPr wrap="none" rtlCol="0">
            <a:spAutoFit/>
          </a:bodyPr>
          <a:lstStyle/>
          <a:p>
            <a:r>
              <a:rPr lang="en-US" altLang="zh-CN" sz="2800" dirty="0" err="1" smtClean="0">
                <a:latin typeface="Times New Roman" panose="02020603050405020304" pitchFamily="18" charset="0"/>
                <a:cs typeface="Times New Roman" panose="02020603050405020304" pitchFamily="18" charset="0"/>
              </a:rPr>
              <a:t>Innodb</a:t>
            </a:r>
            <a:endParaRPr lang="zh-CN" altLang="en-US" sz="28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2529247" y="2921810"/>
            <a:ext cx="1340432"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Archive</a:t>
            </a:r>
            <a:endParaRPr lang="zh-CN" altLang="en-US" sz="28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2489172" y="3975867"/>
            <a:ext cx="1420582"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Memory</a:t>
            </a:r>
            <a:endParaRPr lang="zh-CN" altLang="en-US" sz="2800"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2489172" y="4899806"/>
            <a:ext cx="1598515"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Federated</a:t>
            </a:r>
            <a:endParaRPr lang="zh-CN" altLang="en-US" sz="28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5426906" y="2524168"/>
            <a:ext cx="5355771" cy="1852815"/>
          </a:xfrm>
          <a:prstGeom prst="rect">
            <a:avLst/>
          </a:prstGeom>
          <a:noFill/>
        </p:spPr>
        <p:txBody>
          <a:bodyPr wrap="square" rtlCol="0">
            <a:spAutoFit/>
          </a:bodyPr>
          <a:lstStyle/>
          <a:p>
            <a:pPr>
              <a:lnSpc>
                <a:spcPct val="130000"/>
              </a:lnSpc>
            </a:pPr>
            <a:r>
              <a:rPr lang="zh-CN" altLang="en-US" sz="2200" dirty="0" smtClean="0">
                <a:latin typeface="Times New Roman" panose="02020603050405020304" pitchFamily="18" charset="0"/>
                <a:cs typeface="Times New Roman" panose="02020603050405020304" pitchFamily="18" charset="0"/>
              </a:rPr>
              <a:t>查看安装的</a:t>
            </a:r>
            <a:r>
              <a:rPr lang="en-US" altLang="zh-CN" sz="2200" dirty="0" smtClean="0">
                <a:latin typeface="Times New Roman" panose="02020603050405020304" pitchFamily="18" charset="0"/>
                <a:cs typeface="Times New Roman" panose="02020603050405020304" pitchFamily="18" charset="0"/>
              </a:rPr>
              <a:t>MySQL</a:t>
            </a:r>
            <a:r>
              <a:rPr lang="zh-CN" altLang="en-US" sz="2200" dirty="0" smtClean="0">
                <a:latin typeface="Times New Roman" panose="02020603050405020304" pitchFamily="18" charset="0"/>
                <a:cs typeface="Times New Roman" panose="02020603050405020304" pitchFamily="18" charset="0"/>
              </a:rPr>
              <a:t>已提供什么存储引擎</a:t>
            </a:r>
            <a:endParaRPr lang="en-US" altLang="zh-CN" sz="2200" dirty="0" smtClean="0">
              <a:latin typeface="Times New Roman" panose="02020603050405020304" pitchFamily="18" charset="0"/>
              <a:cs typeface="Times New Roman" panose="02020603050405020304" pitchFamily="18" charset="0"/>
            </a:endParaRPr>
          </a:p>
          <a:p>
            <a:pPr>
              <a:lnSpc>
                <a:spcPct val="130000"/>
              </a:lnSpc>
            </a:pPr>
            <a:r>
              <a:rPr lang="en-US" altLang="zh-CN" sz="2200" dirty="0" smtClean="0">
                <a:latin typeface="Times New Roman" panose="02020603050405020304" pitchFamily="18" charset="0"/>
                <a:cs typeface="Times New Roman" panose="02020603050405020304" pitchFamily="18" charset="0"/>
              </a:rPr>
              <a:t>Show engines</a:t>
            </a:r>
          </a:p>
          <a:p>
            <a:pPr>
              <a:lnSpc>
                <a:spcPct val="130000"/>
              </a:lnSpc>
            </a:pPr>
            <a:r>
              <a:rPr lang="zh-CN" altLang="en-US" sz="2200" dirty="0" smtClean="0">
                <a:latin typeface="Times New Roman" panose="02020603050405020304" pitchFamily="18" charset="0"/>
                <a:cs typeface="Times New Roman" panose="02020603050405020304" pitchFamily="18" charset="0"/>
              </a:rPr>
              <a:t>查看安装的</a:t>
            </a:r>
            <a:r>
              <a:rPr lang="en-US" altLang="zh-CN" sz="2200" dirty="0" smtClean="0">
                <a:latin typeface="Times New Roman" panose="02020603050405020304" pitchFamily="18" charset="0"/>
                <a:cs typeface="Times New Roman" panose="02020603050405020304" pitchFamily="18" charset="0"/>
              </a:rPr>
              <a:t>MySQL</a:t>
            </a:r>
            <a:r>
              <a:rPr lang="zh-CN" altLang="en-US" sz="2200" dirty="0" smtClean="0">
                <a:latin typeface="Times New Roman" panose="02020603050405020304" pitchFamily="18" charset="0"/>
                <a:cs typeface="Times New Roman" panose="02020603050405020304" pitchFamily="18" charset="0"/>
              </a:rPr>
              <a:t>当前默认的存储引擎</a:t>
            </a:r>
            <a:endParaRPr lang="en-US" altLang="zh-CN" sz="2200" dirty="0" smtClean="0">
              <a:latin typeface="Times New Roman" panose="02020603050405020304" pitchFamily="18" charset="0"/>
              <a:cs typeface="Times New Roman" panose="02020603050405020304" pitchFamily="18" charset="0"/>
            </a:endParaRPr>
          </a:p>
          <a:p>
            <a:pPr>
              <a:lnSpc>
                <a:spcPct val="130000"/>
              </a:lnSpc>
            </a:pPr>
            <a:r>
              <a:rPr lang="en-US" altLang="zh-CN" sz="2200" dirty="0" smtClean="0">
                <a:latin typeface="Times New Roman" panose="02020603050405020304" pitchFamily="18" charset="0"/>
                <a:cs typeface="Times New Roman" panose="02020603050405020304" pitchFamily="18" charset="0"/>
              </a:rPr>
              <a:t>Show variable like ‘%</a:t>
            </a:r>
            <a:r>
              <a:rPr lang="en-US" altLang="zh-CN" sz="2200" dirty="0" err="1" smtClean="0">
                <a:latin typeface="Times New Roman" panose="02020603050405020304" pitchFamily="18" charset="0"/>
                <a:cs typeface="Times New Roman" panose="02020603050405020304" pitchFamily="18" charset="0"/>
              </a:rPr>
              <a:t>storage_engine</a:t>
            </a:r>
            <a:r>
              <a:rPr lang="en-US" altLang="zh-CN" sz="2200" dirty="0" smtClean="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583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65620" y="1274639"/>
            <a:ext cx="4649175" cy="4764023"/>
          </a:xfrm>
          <a:prstGeom prst="round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72432" y="172016"/>
            <a:ext cx="2584362" cy="523220"/>
          </a:xfrm>
          <a:prstGeom prst="rect">
            <a:avLst/>
          </a:prstGeom>
          <a:noFill/>
        </p:spPr>
        <p:txBody>
          <a:bodyPr wrap="none" rtlCol="0">
            <a:spAutoFit/>
          </a:bodyPr>
          <a:lstStyle/>
          <a:p>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Mysql</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存储引擎</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p:cNvSpPr txBox="1"/>
          <p:nvPr/>
        </p:nvSpPr>
        <p:spPr>
          <a:xfrm>
            <a:off x="817868" y="1409881"/>
            <a:ext cx="4705134" cy="4493538"/>
          </a:xfrm>
          <a:prstGeom prst="rect">
            <a:avLst/>
          </a:prstGeom>
          <a:noFill/>
        </p:spPr>
        <p:txBody>
          <a:bodyPr wrap="none" rtlCol="0">
            <a:spAutoFit/>
          </a:bodyPr>
          <a:lstStyle/>
          <a:p>
            <a:pPr>
              <a:lnSpc>
                <a:spcPct val="130000"/>
              </a:lnSpc>
            </a:pPr>
            <a:r>
              <a:rPr lang="zh-CN" altLang="en-US" sz="2200" dirty="0" smtClean="0">
                <a:latin typeface="Times New Roman" panose="02020603050405020304" pitchFamily="18" charset="0"/>
                <a:cs typeface="Times New Roman" panose="02020603050405020304" pitchFamily="18" charset="0"/>
              </a:rPr>
              <a:t>由</a:t>
            </a:r>
            <a:r>
              <a:rPr lang="en-US" altLang="zh-CN" sz="2200" dirty="0" err="1" smtClean="0">
                <a:latin typeface="Times New Roman" panose="02020603050405020304" pitchFamily="18" charset="0"/>
                <a:cs typeface="Times New Roman" panose="02020603050405020304" pitchFamily="18" charset="0"/>
              </a:rPr>
              <a:t>frm</a:t>
            </a:r>
            <a:r>
              <a:rPr lang="zh-CN" altLang="en-US" sz="2200" dirty="0" smtClean="0">
                <a:latin typeface="Times New Roman" panose="02020603050405020304" pitchFamily="18" charset="0"/>
                <a:cs typeface="Times New Roman" panose="02020603050405020304" pitchFamily="18" charset="0"/>
              </a:rPr>
              <a:t>、</a:t>
            </a:r>
            <a:r>
              <a:rPr lang="en-US" altLang="zh-CN" sz="2200" dirty="0" smtClean="0">
                <a:latin typeface="Times New Roman" panose="02020603050405020304" pitchFamily="18" charset="0"/>
                <a:cs typeface="Times New Roman" panose="02020603050405020304" pitchFamily="18" charset="0"/>
              </a:rPr>
              <a:t>MYD</a:t>
            </a:r>
            <a:r>
              <a:rPr lang="zh-CN" altLang="en-US" sz="2200" dirty="0" smtClean="0">
                <a:latin typeface="Times New Roman" panose="02020603050405020304" pitchFamily="18" charset="0"/>
                <a:cs typeface="Times New Roman" panose="02020603050405020304" pitchFamily="18" charset="0"/>
              </a:rPr>
              <a:t>和</a:t>
            </a:r>
            <a:r>
              <a:rPr lang="en-US" altLang="zh-CN" sz="2200" dirty="0" smtClean="0">
                <a:latin typeface="Times New Roman" panose="02020603050405020304" pitchFamily="18" charset="0"/>
                <a:cs typeface="Times New Roman" panose="02020603050405020304" pitchFamily="18" charset="0"/>
              </a:rPr>
              <a:t>MYI</a:t>
            </a:r>
            <a:r>
              <a:rPr lang="zh-CN" altLang="en-US" sz="2200" dirty="0" smtClean="0">
                <a:latin typeface="Times New Roman" panose="02020603050405020304" pitchFamily="18" charset="0"/>
                <a:cs typeface="Times New Roman" panose="02020603050405020304" pitchFamily="18" charset="0"/>
              </a:rPr>
              <a:t>组成。</a:t>
            </a:r>
            <a:endParaRPr lang="en-US" altLang="zh-CN" sz="2200" dirty="0" smtClean="0">
              <a:latin typeface="Times New Roman" panose="02020603050405020304" pitchFamily="18" charset="0"/>
              <a:cs typeface="Times New Roman" panose="02020603050405020304" pitchFamily="18" charset="0"/>
            </a:endParaRPr>
          </a:p>
          <a:p>
            <a:pPr>
              <a:lnSpc>
                <a:spcPct val="130000"/>
              </a:lnSpc>
            </a:pPr>
            <a:endParaRPr lang="en-US" altLang="zh-CN" sz="2200" dirty="0" smtClean="0"/>
          </a:p>
          <a:p>
            <a:pPr>
              <a:lnSpc>
                <a:spcPct val="130000"/>
              </a:lnSpc>
            </a:pPr>
            <a:r>
              <a:rPr lang="zh-CN" altLang="en-US" sz="2200" dirty="0" smtClean="0"/>
              <a:t>特点：</a:t>
            </a:r>
            <a:r>
              <a:rPr lang="en-US" altLang="zh-CN" sz="2200" dirty="0" smtClean="0"/>
              <a:t>      </a:t>
            </a:r>
          </a:p>
          <a:p>
            <a:pPr marL="285750" indent="-285750">
              <a:lnSpc>
                <a:spcPct val="130000"/>
              </a:lnSpc>
              <a:buFont typeface="Wingdings" panose="05000000000000000000" pitchFamily="2" charset="2"/>
              <a:buChar char="u"/>
            </a:pPr>
            <a:r>
              <a:rPr lang="zh-CN" altLang="en-US" sz="2200" dirty="0" smtClean="0"/>
              <a:t>      并发性较差，表级锁。</a:t>
            </a:r>
            <a:endParaRPr lang="en-US" altLang="zh-CN" sz="2200" dirty="0" smtClean="0"/>
          </a:p>
          <a:p>
            <a:pPr marL="285750" indent="-285750">
              <a:lnSpc>
                <a:spcPct val="130000"/>
              </a:lnSpc>
              <a:buFont typeface="Wingdings" panose="05000000000000000000" pitchFamily="2" charset="2"/>
              <a:buChar char="u"/>
            </a:pPr>
            <a:r>
              <a:rPr lang="en-US" altLang="zh-CN" sz="2200" dirty="0"/>
              <a:t> </a:t>
            </a:r>
            <a:r>
              <a:rPr lang="en-US" altLang="zh-CN" sz="2200" dirty="0" smtClean="0"/>
              <a:t>     </a:t>
            </a:r>
            <a:r>
              <a:rPr lang="zh-CN" altLang="en-US" sz="2200" dirty="0" smtClean="0"/>
              <a:t>支持全文检索。</a:t>
            </a:r>
            <a:endParaRPr lang="en-US" altLang="zh-CN" sz="2200" dirty="0" smtClean="0"/>
          </a:p>
          <a:p>
            <a:pPr marL="285750" indent="-285750">
              <a:lnSpc>
                <a:spcPct val="130000"/>
              </a:lnSpc>
              <a:buFont typeface="Wingdings" panose="05000000000000000000" pitchFamily="2" charset="2"/>
              <a:buChar char="u"/>
            </a:pPr>
            <a:r>
              <a:rPr lang="en-US" altLang="zh-CN" sz="2200" dirty="0"/>
              <a:t> </a:t>
            </a:r>
            <a:r>
              <a:rPr lang="en-US" altLang="zh-CN" sz="2200" dirty="0" smtClean="0"/>
              <a:t>     </a:t>
            </a:r>
            <a:r>
              <a:rPr lang="zh-CN" altLang="en-US" sz="2200" dirty="0" smtClean="0"/>
              <a:t>支持数据压缩。</a:t>
            </a:r>
            <a:endParaRPr lang="en-US" altLang="zh-CN" sz="2200" dirty="0" smtClean="0"/>
          </a:p>
          <a:p>
            <a:pPr>
              <a:lnSpc>
                <a:spcPct val="130000"/>
              </a:lnSpc>
            </a:pPr>
            <a:r>
              <a:rPr lang="zh-CN" altLang="en-US" sz="2200" dirty="0" smtClean="0"/>
              <a:t>使用场景：</a:t>
            </a:r>
            <a:endParaRPr lang="en-US" altLang="zh-CN" sz="2200" dirty="0" smtClean="0"/>
          </a:p>
          <a:p>
            <a:pPr marL="285750" indent="-285750">
              <a:lnSpc>
                <a:spcPct val="130000"/>
              </a:lnSpc>
              <a:buFont typeface="Wingdings" panose="05000000000000000000" pitchFamily="2" charset="2"/>
              <a:buChar char="u"/>
            </a:pPr>
            <a:r>
              <a:rPr lang="zh-CN" altLang="en-US" sz="2200" dirty="0"/>
              <a:t>非</a:t>
            </a:r>
            <a:r>
              <a:rPr lang="zh-CN" altLang="en-US" sz="2200" dirty="0" smtClean="0"/>
              <a:t>事务型应用（数据仓库，报表）</a:t>
            </a:r>
            <a:endParaRPr lang="en-US" altLang="zh-CN" sz="2200" dirty="0" smtClean="0"/>
          </a:p>
          <a:p>
            <a:pPr marL="285750" indent="-285750">
              <a:lnSpc>
                <a:spcPct val="130000"/>
              </a:lnSpc>
              <a:buFont typeface="Wingdings" panose="05000000000000000000" pitchFamily="2" charset="2"/>
              <a:buChar char="u"/>
            </a:pPr>
            <a:r>
              <a:rPr lang="zh-CN" altLang="en-US" sz="2200" dirty="0" smtClean="0"/>
              <a:t>只读类应用</a:t>
            </a:r>
            <a:endParaRPr lang="en-US" altLang="zh-CN" sz="2200" dirty="0" smtClean="0"/>
          </a:p>
          <a:p>
            <a:pPr marL="285750" indent="-285750">
              <a:lnSpc>
                <a:spcPct val="130000"/>
              </a:lnSpc>
              <a:buFont typeface="Wingdings" panose="05000000000000000000" pitchFamily="2" charset="2"/>
              <a:buChar char="u"/>
            </a:pPr>
            <a:r>
              <a:rPr lang="zh-CN" altLang="en-US" sz="2200" dirty="0" smtClean="0"/>
              <a:t>空间类应用（空间函数，坐标）</a:t>
            </a:r>
            <a:endParaRPr lang="zh-CN" altLang="en-US" sz="2200" dirty="0"/>
          </a:p>
        </p:txBody>
      </p:sp>
      <p:sp>
        <p:nvSpPr>
          <p:cNvPr id="15" name="圆角矩形 14"/>
          <p:cNvSpPr/>
          <p:nvPr/>
        </p:nvSpPr>
        <p:spPr>
          <a:xfrm>
            <a:off x="5368706" y="1272269"/>
            <a:ext cx="6473228" cy="4764023"/>
          </a:xfrm>
          <a:prstGeom prst="round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5533225" y="1688729"/>
            <a:ext cx="6369051" cy="3748719"/>
          </a:xfrm>
          <a:prstGeom prst="rect">
            <a:avLst/>
          </a:prstGeom>
          <a:noFill/>
        </p:spPr>
        <p:txBody>
          <a:bodyPr wrap="none" rtlCol="0">
            <a:spAutoFit/>
          </a:bodyPr>
          <a:lstStyle/>
          <a:p>
            <a:r>
              <a:rPr lang="zh-CN" altLang="en-US" sz="2200" dirty="0" smtClean="0">
                <a:latin typeface="Times New Roman" panose="02020603050405020304" pitchFamily="18" charset="0"/>
                <a:cs typeface="Times New Roman" panose="02020603050405020304" pitchFamily="18" charset="0"/>
              </a:rPr>
              <a:t>独立表空间：</a:t>
            </a:r>
            <a:r>
              <a:rPr lang="en-US" altLang="zh-CN" sz="2200" dirty="0" err="1" smtClean="0">
                <a:latin typeface="Times New Roman" panose="02020603050405020304" pitchFamily="18" charset="0"/>
                <a:cs typeface="Times New Roman" panose="02020603050405020304" pitchFamily="18" charset="0"/>
              </a:rPr>
              <a:t>frm</a:t>
            </a:r>
            <a:r>
              <a:rPr lang="zh-CN" altLang="en-US" sz="2200" dirty="0" smtClean="0">
                <a:latin typeface="Times New Roman" panose="02020603050405020304" pitchFamily="18" charset="0"/>
                <a:cs typeface="Times New Roman" panose="02020603050405020304" pitchFamily="18" charset="0"/>
              </a:rPr>
              <a:t>和</a:t>
            </a:r>
            <a:r>
              <a:rPr lang="en-US" altLang="zh-CN" sz="2200" dirty="0" err="1" smtClean="0">
                <a:latin typeface="Times New Roman" panose="02020603050405020304" pitchFamily="18" charset="0"/>
                <a:cs typeface="Times New Roman" panose="02020603050405020304" pitchFamily="18" charset="0"/>
              </a:rPr>
              <a:t>ibd</a:t>
            </a:r>
            <a:endParaRPr lang="en-US" altLang="zh-CN" sz="2200" dirty="0" smtClean="0">
              <a:latin typeface="Times New Roman" panose="02020603050405020304" pitchFamily="18" charset="0"/>
              <a:cs typeface="Times New Roman" panose="02020603050405020304" pitchFamily="18" charset="0"/>
            </a:endParaRPr>
          </a:p>
          <a:p>
            <a:r>
              <a:rPr lang="zh-CN" altLang="en-US" sz="2200" dirty="0" smtClean="0">
                <a:latin typeface="Times New Roman" panose="02020603050405020304" pitchFamily="18" charset="0"/>
                <a:cs typeface="Times New Roman" panose="02020603050405020304" pitchFamily="18" charset="0"/>
              </a:rPr>
              <a:t>系统表空间：</a:t>
            </a:r>
            <a:r>
              <a:rPr lang="en-US" altLang="zh-CN" sz="2200" dirty="0" err="1" smtClean="0">
                <a:latin typeface="Times New Roman" panose="02020603050405020304" pitchFamily="18" charset="0"/>
                <a:cs typeface="Times New Roman" panose="02020603050405020304" pitchFamily="18" charset="0"/>
              </a:rPr>
              <a:t>frm</a:t>
            </a:r>
            <a:r>
              <a:rPr lang="zh-CN" altLang="en-US" sz="2200" dirty="0" smtClean="0">
                <a:latin typeface="Times New Roman" panose="02020603050405020304" pitchFamily="18" charset="0"/>
                <a:cs typeface="Times New Roman" panose="02020603050405020304" pitchFamily="18" charset="0"/>
              </a:rPr>
              <a:t>和</a:t>
            </a:r>
            <a:r>
              <a:rPr lang="en-US" altLang="zh-CN" sz="2200" dirty="0" err="1" smtClean="0">
                <a:latin typeface="Times New Roman" panose="02020603050405020304" pitchFamily="18" charset="0"/>
                <a:cs typeface="Times New Roman" panose="02020603050405020304" pitchFamily="18" charset="0"/>
              </a:rPr>
              <a:t>ibdata</a:t>
            </a:r>
            <a:endParaRPr lang="en-US" altLang="zh-CN" sz="2200" dirty="0" smtClean="0">
              <a:latin typeface="Times New Roman" panose="02020603050405020304" pitchFamily="18" charset="0"/>
              <a:cs typeface="Times New Roman" panose="02020603050405020304" pitchFamily="18" charset="0"/>
            </a:endParaRPr>
          </a:p>
          <a:p>
            <a:endParaRPr lang="en-US" altLang="zh-CN" sz="2200" dirty="0" smtClean="0"/>
          </a:p>
          <a:p>
            <a:pPr marL="342900" indent="-342900">
              <a:lnSpc>
                <a:spcPct val="130000"/>
              </a:lnSpc>
              <a:buFont typeface="Wingdings" panose="05000000000000000000" pitchFamily="2" charset="2"/>
              <a:buChar char="u"/>
            </a:pPr>
            <a:r>
              <a:rPr lang="zh-CN" altLang="en-US" sz="2200" dirty="0" smtClean="0">
                <a:latin typeface="Times New Roman" panose="02020603050405020304" pitchFamily="18" charset="0"/>
                <a:cs typeface="Times New Roman" panose="02020603050405020304" pitchFamily="18" charset="0"/>
              </a:rPr>
              <a:t>系统表空间无法简单的收缩文件大小</a:t>
            </a:r>
            <a:endParaRPr lang="en-US" altLang="zh-CN" sz="2200" dirty="0" smtClean="0">
              <a:latin typeface="Times New Roman" panose="02020603050405020304" pitchFamily="18" charset="0"/>
              <a:cs typeface="Times New Roman" panose="02020603050405020304" pitchFamily="18" charset="0"/>
            </a:endParaRPr>
          </a:p>
          <a:p>
            <a:pPr marL="342900" indent="-342900">
              <a:lnSpc>
                <a:spcPct val="130000"/>
              </a:lnSpc>
              <a:buFont typeface="Wingdings" panose="05000000000000000000" pitchFamily="2" charset="2"/>
              <a:buChar char="u"/>
            </a:pPr>
            <a:r>
              <a:rPr lang="zh-CN" altLang="en-US" sz="2200" dirty="0" smtClean="0">
                <a:latin typeface="Times New Roman" panose="02020603050405020304" pitchFamily="18" charset="0"/>
                <a:cs typeface="Times New Roman" panose="02020603050405020304" pitchFamily="18" charset="0"/>
              </a:rPr>
              <a:t>独立表空间可以通过</a:t>
            </a:r>
            <a:r>
              <a:rPr lang="en-US" altLang="zh-CN" sz="2200" dirty="0" smtClean="0">
                <a:latin typeface="Times New Roman" panose="02020603050405020304" pitchFamily="18" charset="0"/>
                <a:cs typeface="Times New Roman" panose="02020603050405020304" pitchFamily="18" charset="0"/>
              </a:rPr>
              <a:t>optimize table</a:t>
            </a:r>
            <a:r>
              <a:rPr lang="zh-CN" altLang="en-US" sz="2200" dirty="0" smtClean="0">
                <a:latin typeface="Times New Roman" panose="02020603050405020304" pitchFamily="18" charset="0"/>
                <a:cs typeface="Times New Roman" panose="02020603050405020304" pitchFamily="18" charset="0"/>
              </a:rPr>
              <a:t>收缩系统文件</a:t>
            </a:r>
            <a:endParaRPr lang="en-US" altLang="zh-CN" sz="2200" dirty="0" smtClean="0">
              <a:latin typeface="Times New Roman" panose="02020603050405020304" pitchFamily="18" charset="0"/>
              <a:cs typeface="Times New Roman" panose="02020603050405020304" pitchFamily="18" charset="0"/>
            </a:endParaRPr>
          </a:p>
          <a:p>
            <a:pPr marL="342900" indent="-342900">
              <a:lnSpc>
                <a:spcPct val="130000"/>
              </a:lnSpc>
              <a:buFont typeface="Wingdings" panose="05000000000000000000" pitchFamily="2" charset="2"/>
              <a:buChar char="u"/>
            </a:pPr>
            <a:r>
              <a:rPr lang="zh-CN" altLang="en-US" sz="2200" dirty="0" smtClean="0">
                <a:latin typeface="Times New Roman" panose="02020603050405020304" pitchFamily="18" charset="0"/>
                <a:cs typeface="Times New Roman" panose="02020603050405020304" pitchFamily="18" charset="0"/>
              </a:rPr>
              <a:t>系统表空间会产生</a:t>
            </a:r>
            <a:r>
              <a:rPr lang="en-US" altLang="zh-CN" sz="2200" dirty="0" smtClean="0">
                <a:latin typeface="Times New Roman" panose="02020603050405020304" pitchFamily="18" charset="0"/>
                <a:cs typeface="Times New Roman" panose="02020603050405020304" pitchFamily="18" charset="0"/>
              </a:rPr>
              <a:t>IO</a:t>
            </a:r>
            <a:r>
              <a:rPr lang="zh-CN" altLang="en-US" sz="2200" dirty="0" smtClean="0">
                <a:latin typeface="Times New Roman" panose="02020603050405020304" pitchFamily="18" charset="0"/>
                <a:cs typeface="Times New Roman" panose="02020603050405020304" pitchFamily="18" charset="0"/>
              </a:rPr>
              <a:t>瓶颈</a:t>
            </a:r>
            <a:endParaRPr lang="en-US" altLang="zh-CN" sz="2200" dirty="0" smtClean="0">
              <a:latin typeface="Times New Roman" panose="02020603050405020304" pitchFamily="18" charset="0"/>
              <a:cs typeface="Times New Roman" panose="02020603050405020304" pitchFamily="18" charset="0"/>
            </a:endParaRPr>
          </a:p>
          <a:p>
            <a:pPr marL="342900" indent="-342900">
              <a:lnSpc>
                <a:spcPct val="130000"/>
              </a:lnSpc>
              <a:buFont typeface="Wingdings" panose="05000000000000000000" pitchFamily="2" charset="2"/>
              <a:buChar char="u"/>
            </a:pPr>
            <a:r>
              <a:rPr lang="zh-CN" altLang="en-US" sz="2200" dirty="0">
                <a:latin typeface="Times New Roman" panose="02020603050405020304" pitchFamily="18" charset="0"/>
                <a:cs typeface="Times New Roman" panose="02020603050405020304" pitchFamily="18" charset="0"/>
              </a:rPr>
              <a:t>独立</a:t>
            </a:r>
            <a:r>
              <a:rPr lang="zh-CN" altLang="en-US" sz="2200" dirty="0" smtClean="0">
                <a:latin typeface="Times New Roman" panose="02020603050405020304" pitchFamily="18" charset="0"/>
                <a:cs typeface="Times New Roman" panose="02020603050405020304" pitchFamily="18" charset="0"/>
              </a:rPr>
              <a:t>表空间可以同时向多个文件刷新数据</a:t>
            </a:r>
            <a:endParaRPr lang="en-US" altLang="zh-CN" sz="2200" dirty="0" smtClean="0">
              <a:latin typeface="Times New Roman" panose="02020603050405020304" pitchFamily="18" charset="0"/>
              <a:cs typeface="Times New Roman" panose="02020603050405020304" pitchFamily="18" charset="0"/>
            </a:endParaRPr>
          </a:p>
          <a:p>
            <a:pPr>
              <a:lnSpc>
                <a:spcPct val="130000"/>
              </a:lnSpc>
            </a:pPr>
            <a:endParaRPr lang="en-US" altLang="zh-CN" sz="2200" dirty="0">
              <a:latin typeface="Times New Roman" panose="02020603050405020304" pitchFamily="18" charset="0"/>
              <a:cs typeface="Times New Roman" panose="02020603050405020304" pitchFamily="18" charset="0"/>
            </a:endParaRPr>
          </a:p>
          <a:p>
            <a:pPr>
              <a:lnSpc>
                <a:spcPct val="130000"/>
              </a:lnSpc>
            </a:pPr>
            <a:r>
              <a:rPr lang="zh-CN" altLang="en-US" sz="2200" dirty="0" smtClean="0">
                <a:latin typeface="Times New Roman" panose="02020603050405020304" pitchFamily="18" charset="0"/>
                <a:cs typeface="Times New Roman" panose="02020603050405020304" pitchFamily="18" charset="0"/>
              </a:rPr>
              <a:t>建议：使用独立表空间</a:t>
            </a:r>
            <a:endParaRPr lang="zh-CN" altLang="en-US" sz="2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866577" y="751418"/>
            <a:ext cx="1662635" cy="523220"/>
          </a:xfrm>
          <a:prstGeom prst="rect">
            <a:avLst/>
          </a:prstGeom>
          <a:noFill/>
        </p:spPr>
        <p:txBody>
          <a:bodyPr wrap="none" rtlCol="0">
            <a:spAutoFi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MYISAM</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文本框 20"/>
          <p:cNvSpPr txBox="1"/>
          <p:nvPr/>
        </p:nvSpPr>
        <p:spPr>
          <a:xfrm>
            <a:off x="7977273" y="751418"/>
            <a:ext cx="1202573" cy="523220"/>
          </a:xfrm>
          <a:prstGeom prst="rect">
            <a:avLst/>
          </a:prstGeom>
          <a:noFill/>
        </p:spPr>
        <p:txBody>
          <a:bodyPr wrap="none" rtlCol="0">
            <a:spAutoFit/>
          </a:bodyPr>
          <a:lstStyle/>
          <a:p>
            <a:r>
              <a:rPr lang="en-US" altLang="zh-CN" sz="2800" dirty="0" err="1" smtClean="0">
                <a:latin typeface="Times New Roman" panose="02020603050405020304" pitchFamily="18" charset="0"/>
                <a:ea typeface="楷体" panose="02010609060101010101" pitchFamily="49" charset="-122"/>
                <a:cs typeface="Times New Roman" panose="02020603050405020304" pitchFamily="18" charset="0"/>
              </a:rPr>
              <a:t>Innodb</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60832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7369"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业务设计</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p:cNvSpPr txBox="1"/>
          <p:nvPr/>
        </p:nvSpPr>
        <p:spPr>
          <a:xfrm>
            <a:off x="683260" y="1286510"/>
            <a:ext cx="9720580" cy="2585323"/>
          </a:xfrm>
          <a:prstGeom prst="rect">
            <a:avLst/>
          </a:prstGeom>
          <a:noFill/>
        </p:spPr>
        <p:txBody>
          <a:bodyPr wrap="square" rtlCol="0" anchor="t">
            <a:spAutoFit/>
            <a:scene3d>
              <a:camera prst="orthographicFront"/>
              <a:lightRig rig="threePt" dir="t"/>
            </a:scene3d>
          </a:bodyPr>
          <a:lstStyle/>
          <a:p>
            <a:pPr marL="285750" indent="-285750">
              <a:buFont typeface="Wingdings" panose="05000000000000000000" charset="0"/>
              <a:buChar char="p"/>
            </a:pPr>
            <a:r>
              <a:rPr lang="zh-CN" altLang="en-US" sz="2400" dirty="0">
                <a:effectLst>
                  <a:outerShdw blurRad="38100" dist="25400" dir="5400000" algn="ctr" rotWithShape="0">
                    <a:srgbClr val="6E747A">
                      <a:alpha val="43000"/>
                    </a:srgbClr>
                  </a:outerShdw>
                </a:effectLst>
              </a:rPr>
              <a:t>数据库设计的第一大范式</a:t>
            </a:r>
          </a:p>
          <a:p>
            <a:pPr marL="342900" indent="-342900">
              <a:buFont typeface="Wingdings" panose="05000000000000000000" charset="0"/>
              <a:buChar char="ü"/>
            </a:pPr>
            <a:r>
              <a:rPr lang="zh-CN" altLang="en-US" sz="2400" dirty="0">
                <a:effectLst>
                  <a:outerShdw blurRad="38100" dist="25400" dir="5400000" algn="ctr" rotWithShape="0">
                    <a:srgbClr val="6E747A">
                      <a:alpha val="43000"/>
                    </a:srgbClr>
                  </a:outerShdw>
                </a:effectLst>
                <a:sym typeface="+mn-ea"/>
              </a:rPr>
              <a:t>  数据库表中的所有字段都只具有单一属性</a:t>
            </a:r>
          </a:p>
          <a:p>
            <a:pPr indent="0">
              <a:buFont typeface="Wingdings" panose="05000000000000000000" charset="0"/>
              <a:buNone/>
            </a:pPr>
            <a:endParaRPr lang="zh-CN" altLang="en-US" sz="2400" dirty="0">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sz="2400" dirty="0">
                <a:effectLst>
                  <a:outerShdw blurRad="38100" dist="25400" dir="5400000" algn="ctr" rotWithShape="0">
                    <a:srgbClr val="6E747A">
                      <a:alpha val="43000"/>
                    </a:srgbClr>
                  </a:outerShdw>
                </a:effectLst>
                <a:sym typeface="+mn-ea"/>
              </a:rPr>
              <a:t>  单一属性的列是由基本数据类型所构成的</a:t>
            </a:r>
          </a:p>
          <a:p>
            <a:pPr indent="0">
              <a:buFont typeface="Wingdings" panose="05000000000000000000" charset="0"/>
              <a:buNone/>
            </a:pPr>
            <a:endParaRPr lang="zh-CN" altLang="en-US" sz="2400" dirty="0">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sz="2400" dirty="0">
                <a:effectLst>
                  <a:outerShdw blurRad="38100" dist="25400" dir="5400000" algn="ctr" rotWithShape="0">
                    <a:srgbClr val="6E747A">
                      <a:alpha val="43000"/>
                    </a:srgbClr>
                  </a:outerShdw>
                </a:effectLst>
                <a:sym typeface="+mn-ea"/>
              </a:rPr>
              <a:t>  设计出来的表都是简单的二维表</a:t>
            </a: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sym typeface="+mn-ea"/>
            </a:endParaRPr>
          </a:p>
        </p:txBody>
      </p:sp>
      <p:graphicFrame>
        <p:nvGraphicFramePr>
          <p:cNvPr id="9" name="表格 8"/>
          <p:cNvGraphicFramePr/>
          <p:nvPr>
            <p:extLst>
              <p:ext uri="{D42A27DB-BD31-4B8C-83A1-F6EECF244321}">
                <p14:modId xmlns:p14="http://schemas.microsoft.com/office/powerpoint/2010/main" val="3137202223"/>
              </p:ext>
            </p:extLst>
          </p:nvPr>
        </p:nvGraphicFramePr>
        <p:xfrm>
          <a:off x="683260" y="4033808"/>
          <a:ext cx="3114040" cy="762000"/>
        </p:xfrm>
        <a:graphic>
          <a:graphicData uri="http://schemas.openxmlformats.org/drawingml/2006/table">
            <a:tbl>
              <a:tblPr firstRow="1" bandRow="1">
                <a:tableStyleId>{5C22544A-7EE6-4342-B048-85BDC9FD1C3A}</a:tableStyleId>
              </a:tblPr>
              <a:tblGrid>
                <a:gridCol w="1557020"/>
                <a:gridCol w="1557020"/>
              </a:tblGrid>
              <a:tr h="381000">
                <a:tc>
                  <a:txBody>
                    <a:bodyPr/>
                    <a:lstStyle/>
                    <a:p>
                      <a:pPr>
                        <a:buNone/>
                      </a:pPr>
                      <a:r>
                        <a:rPr lang="en-US" altLang="zh-CN" dirty="0"/>
                        <a:t>id</a:t>
                      </a:r>
                    </a:p>
                  </a:txBody>
                  <a:tcPr/>
                </a:tc>
                <a:tc>
                  <a:txBody>
                    <a:bodyPr/>
                    <a:lstStyle/>
                    <a:p>
                      <a:pPr>
                        <a:buNone/>
                      </a:pPr>
                      <a:r>
                        <a:rPr lang="en-US" altLang="zh-CN" dirty="0">
                          <a:solidFill>
                            <a:srgbClr val="FF0000"/>
                          </a:solidFill>
                        </a:rPr>
                        <a:t>name-age</a:t>
                      </a:r>
                    </a:p>
                  </a:txBody>
                  <a:tcPr/>
                </a:tc>
              </a:tr>
              <a:tr h="381000">
                <a:tc>
                  <a:txBody>
                    <a:bodyPr/>
                    <a:lstStyle/>
                    <a:p>
                      <a:pPr>
                        <a:buNone/>
                      </a:pPr>
                      <a:r>
                        <a:rPr lang="en-US" altLang="zh-CN" dirty="0"/>
                        <a:t>1</a:t>
                      </a:r>
                    </a:p>
                  </a:txBody>
                  <a:tcPr/>
                </a:tc>
                <a:tc>
                  <a:txBody>
                    <a:bodyPr/>
                    <a:lstStyle/>
                    <a:p>
                      <a:pPr>
                        <a:buNone/>
                      </a:pPr>
                      <a:r>
                        <a:rPr lang="zh-CN" altLang="en-US" dirty="0">
                          <a:solidFill>
                            <a:srgbClr val="FF0000"/>
                          </a:solidFill>
                        </a:rPr>
                        <a:t>张三</a:t>
                      </a:r>
                      <a:r>
                        <a:rPr lang="en-US" altLang="zh-CN" dirty="0">
                          <a:solidFill>
                            <a:srgbClr val="FF0000"/>
                          </a:solidFill>
                        </a:rPr>
                        <a:t>-23</a:t>
                      </a:r>
                    </a:p>
                  </a:txBody>
                  <a:tcPr/>
                </a:tc>
              </a:tr>
            </a:tbl>
          </a:graphicData>
        </a:graphic>
      </p:graphicFrame>
      <p:graphicFrame>
        <p:nvGraphicFramePr>
          <p:cNvPr id="10" name="表格 9"/>
          <p:cNvGraphicFramePr/>
          <p:nvPr>
            <p:extLst>
              <p:ext uri="{D42A27DB-BD31-4B8C-83A1-F6EECF244321}">
                <p14:modId xmlns:p14="http://schemas.microsoft.com/office/powerpoint/2010/main" val="3112331969"/>
              </p:ext>
            </p:extLst>
          </p:nvPr>
        </p:nvGraphicFramePr>
        <p:xfrm>
          <a:off x="5240655" y="3981681"/>
          <a:ext cx="4777740" cy="914400"/>
        </p:xfrm>
        <a:graphic>
          <a:graphicData uri="http://schemas.openxmlformats.org/drawingml/2006/table">
            <a:tbl>
              <a:tblPr firstRow="1" bandRow="1">
                <a:tableStyleId>{5C22544A-7EE6-4342-B048-85BDC9FD1C3A}</a:tableStyleId>
              </a:tblPr>
              <a:tblGrid>
                <a:gridCol w="1592580"/>
                <a:gridCol w="1592580"/>
                <a:gridCol w="1592580"/>
              </a:tblGrid>
              <a:tr h="457200">
                <a:tc>
                  <a:txBody>
                    <a:bodyPr/>
                    <a:lstStyle/>
                    <a:p>
                      <a:pPr>
                        <a:buNone/>
                      </a:pPr>
                      <a:r>
                        <a:rPr lang="en-US" altLang="zh-CN" dirty="0"/>
                        <a:t>id</a:t>
                      </a:r>
                    </a:p>
                  </a:txBody>
                  <a:tcPr/>
                </a:tc>
                <a:tc>
                  <a:txBody>
                    <a:bodyPr/>
                    <a:lstStyle/>
                    <a:p>
                      <a:pPr>
                        <a:buNone/>
                      </a:pPr>
                      <a:r>
                        <a:rPr lang="en-US" altLang="zh-CN" dirty="0"/>
                        <a:t>name</a:t>
                      </a:r>
                    </a:p>
                  </a:txBody>
                  <a:tcPr/>
                </a:tc>
                <a:tc>
                  <a:txBody>
                    <a:bodyPr/>
                    <a:lstStyle/>
                    <a:p>
                      <a:pPr>
                        <a:buNone/>
                      </a:pPr>
                      <a:r>
                        <a:rPr lang="en-US" altLang="zh-CN"/>
                        <a:t>age</a:t>
                      </a:r>
                    </a:p>
                  </a:txBody>
                  <a:tcPr/>
                </a:tc>
              </a:tr>
              <a:tr h="457200">
                <a:tc>
                  <a:txBody>
                    <a:bodyPr/>
                    <a:lstStyle/>
                    <a:p>
                      <a:pPr>
                        <a:buNone/>
                      </a:pPr>
                      <a:r>
                        <a:rPr lang="en-US" altLang="zh-CN"/>
                        <a:t>1</a:t>
                      </a:r>
                    </a:p>
                  </a:txBody>
                  <a:tcPr/>
                </a:tc>
                <a:tc>
                  <a:txBody>
                    <a:bodyPr/>
                    <a:lstStyle/>
                    <a:p>
                      <a:pPr>
                        <a:buNone/>
                      </a:pPr>
                      <a:r>
                        <a:rPr lang="zh-CN" altLang="en-US" dirty="0"/>
                        <a:t>张三</a:t>
                      </a:r>
                    </a:p>
                  </a:txBody>
                  <a:tcPr/>
                </a:tc>
                <a:tc>
                  <a:txBody>
                    <a:bodyPr/>
                    <a:lstStyle/>
                    <a:p>
                      <a:pPr>
                        <a:buNone/>
                      </a:pPr>
                      <a:r>
                        <a:rPr lang="en-US" altLang="zh-CN" dirty="0"/>
                        <a:t>23</a:t>
                      </a:r>
                    </a:p>
                  </a:txBody>
                  <a:tcPr/>
                </a:tc>
              </a:tr>
            </a:tbl>
          </a:graphicData>
        </a:graphic>
      </p:graphicFrame>
    </p:spTree>
    <p:extLst>
      <p:ext uri="{BB962C8B-B14F-4D97-AF65-F5344CB8AC3E}">
        <p14:creationId xmlns:p14="http://schemas.microsoft.com/office/powerpoint/2010/main" val="4231362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7369"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业务设计</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p:cNvSpPr txBox="1"/>
          <p:nvPr/>
        </p:nvSpPr>
        <p:spPr>
          <a:xfrm>
            <a:off x="728527" y="1014906"/>
            <a:ext cx="9720580" cy="922020"/>
          </a:xfrm>
          <a:prstGeom prst="rect">
            <a:avLst/>
          </a:prstGeom>
          <a:noFill/>
        </p:spPr>
        <p:txBody>
          <a:bodyPr wrap="square" rtlCol="0" anchor="t">
            <a:spAutoFit/>
            <a:scene3d>
              <a:camera prst="orthographicFront"/>
              <a:lightRig rig="threePt" dir="t"/>
            </a:scene3d>
          </a:bodyPr>
          <a:lstStyle/>
          <a:p>
            <a:pPr marL="285750" indent="-285750">
              <a:buFont typeface="Wingdings" panose="05000000000000000000" charset="0"/>
              <a:buChar char="p"/>
            </a:pPr>
            <a:r>
              <a:rPr lang="zh-CN" altLang="en-US"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数据库设计的第二大范式</a:t>
            </a:r>
          </a:p>
          <a:p>
            <a:pPr marL="342900" indent="-342900">
              <a:buFont typeface="Wingdings" panose="05000000000000000000" charset="0"/>
              <a:buChar char="ü"/>
            </a:pPr>
            <a:r>
              <a:rPr lang="zh-CN" altLang="en-US"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  要求表中只具有一个业务主键，也就是说符合第二范式的表不能存在非主键列只对部分主键的依赖关系</a:t>
            </a:r>
          </a:p>
        </p:txBody>
      </p:sp>
      <p:graphicFrame>
        <p:nvGraphicFramePr>
          <p:cNvPr id="7" name="表格 6"/>
          <p:cNvGraphicFramePr/>
          <p:nvPr>
            <p:extLst>
              <p:ext uri="{D42A27DB-BD31-4B8C-83A1-F6EECF244321}">
                <p14:modId xmlns:p14="http://schemas.microsoft.com/office/powerpoint/2010/main" val="4272127753"/>
              </p:ext>
            </p:extLst>
          </p:nvPr>
        </p:nvGraphicFramePr>
        <p:xfrm>
          <a:off x="552928" y="2481637"/>
          <a:ext cx="5485287" cy="1371600"/>
        </p:xfrm>
        <a:graphic>
          <a:graphicData uri="http://schemas.openxmlformats.org/drawingml/2006/table">
            <a:tbl>
              <a:tblPr firstRow="1" bandRow="1">
                <a:tableStyleId>{5C22544A-7EE6-4342-B048-85BDC9FD1C3A}</a:tableStyleId>
              </a:tblPr>
              <a:tblGrid>
                <a:gridCol w="1828429"/>
                <a:gridCol w="1828429"/>
                <a:gridCol w="1828429"/>
              </a:tblGrid>
              <a:tr h="457200">
                <a:tc>
                  <a:txBody>
                    <a:bodyPr/>
                    <a:lstStyle/>
                    <a:p>
                      <a:pPr algn="ctr">
                        <a:buNone/>
                      </a:pPr>
                      <a:r>
                        <a:rPr lang="zh-CN" altLang="en-US" dirty="0">
                          <a:latin typeface="Times New Roman" panose="02020603050405020304" pitchFamily="18" charset="0"/>
                          <a:cs typeface="Times New Roman" panose="02020603050405020304" pitchFamily="18" charset="0"/>
                        </a:rPr>
                        <a:t>订单表</a:t>
                      </a:r>
                      <a:r>
                        <a:rPr lang="en-US" altLang="zh-CN" dirty="0">
                          <a:latin typeface="Times New Roman" panose="02020603050405020304" pitchFamily="18" charset="0"/>
                          <a:cs typeface="Times New Roman" panose="02020603050405020304" pitchFamily="18" charset="0"/>
                        </a:rPr>
                        <a:t>ID</a:t>
                      </a:r>
                      <a:r>
                        <a:rPr lang="zh-CN" altLang="en-US" dirty="0">
                          <a:latin typeface="Times New Roman" panose="02020603050405020304" pitchFamily="18" charset="0"/>
                          <a:cs typeface="Times New Roman" panose="02020603050405020304" pitchFamily="18" charset="0"/>
                        </a:rPr>
                        <a:t>（主键）</a:t>
                      </a:r>
                    </a:p>
                  </a:txBody>
                  <a:tcPr/>
                </a:tc>
                <a:tc>
                  <a:txBody>
                    <a:bodyPr/>
                    <a:lstStyle/>
                    <a:p>
                      <a:pPr algn="ctr">
                        <a:buNone/>
                      </a:pPr>
                      <a:r>
                        <a:rPr lang="zh-CN" altLang="en-US">
                          <a:latin typeface="Times New Roman" panose="02020603050405020304" pitchFamily="18" charset="0"/>
                          <a:cs typeface="Times New Roman" panose="02020603050405020304" pitchFamily="18" charset="0"/>
                        </a:rPr>
                        <a:t>订单时间</a:t>
                      </a:r>
                    </a:p>
                  </a:txBody>
                  <a:tcPr/>
                </a:tc>
                <a:tc>
                  <a:txBody>
                    <a:bodyPr/>
                    <a:lstStyle/>
                    <a:p>
                      <a:pPr algn="ctr">
                        <a:buNone/>
                      </a:pPr>
                      <a:r>
                        <a:rPr lang="zh-CN" altLang="en-US">
                          <a:solidFill>
                            <a:srgbClr val="FF0000"/>
                          </a:solidFill>
                          <a:latin typeface="Times New Roman" panose="02020603050405020304" pitchFamily="18" charset="0"/>
                          <a:cs typeface="Times New Roman" panose="02020603050405020304" pitchFamily="18" charset="0"/>
                        </a:rPr>
                        <a:t>产品</a:t>
                      </a:r>
                      <a:r>
                        <a:rPr lang="en-US" altLang="zh-CN">
                          <a:solidFill>
                            <a:srgbClr val="FF0000"/>
                          </a:solidFill>
                          <a:latin typeface="Times New Roman" panose="02020603050405020304" pitchFamily="18" charset="0"/>
                          <a:cs typeface="Times New Roman" panose="02020603050405020304" pitchFamily="18" charset="0"/>
                        </a:rPr>
                        <a:t>ID</a:t>
                      </a:r>
                    </a:p>
                  </a:txBody>
                  <a:tcPr/>
                </a:tc>
              </a:tr>
              <a:tr h="457200">
                <a:tc>
                  <a:txBody>
                    <a:bodyPr/>
                    <a:lstStyle/>
                    <a:p>
                      <a:pPr algn="ctr">
                        <a:buNone/>
                      </a:pPr>
                      <a:r>
                        <a:rPr lang="en-US" altLang="zh-CN">
                          <a:latin typeface="Times New Roman" panose="02020603050405020304" pitchFamily="18" charset="0"/>
                          <a:cs typeface="Times New Roman" panose="02020603050405020304" pitchFamily="18" charset="0"/>
                        </a:rPr>
                        <a:t>1</a:t>
                      </a:r>
                    </a:p>
                  </a:txBody>
                  <a:tcPr/>
                </a:tc>
                <a:tc>
                  <a:txBody>
                    <a:bodyPr/>
                    <a:lstStyle/>
                    <a:p>
                      <a:pPr algn="ctr">
                        <a:buNone/>
                      </a:pPr>
                      <a:r>
                        <a:rPr lang="en-US" altLang="zh-CN" dirty="0" smtClean="0">
                          <a:latin typeface="Times New Roman" panose="02020603050405020304" pitchFamily="18" charset="0"/>
                          <a:cs typeface="Times New Roman" panose="02020603050405020304" pitchFamily="18" charset="0"/>
                        </a:rPr>
                        <a:t>2019-05-12</a:t>
                      </a:r>
                      <a:endParaRPr lang="en-US" altLang="zh-CN" dirty="0">
                        <a:latin typeface="Times New Roman" panose="02020603050405020304" pitchFamily="18" charset="0"/>
                        <a:cs typeface="Times New Roman" panose="02020603050405020304" pitchFamily="18" charset="0"/>
                      </a:endParaRPr>
                    </a:p>
                  </a:txBody>
                  <a:tcPr/>
                </a:tc>
                <a:tc>
                  <a:txBody>
                    <a:bodyPr/>
                    <a:lstStyle/>
                    <a:p>
                      <a:pPr algn="ctr">
                        <a:buNone/>
                      </a:pPr>
                      <a:r>
                        <a:rPr lang="en-US" altLang="zh-CN" dirty="0">
                          <a:solidFill>
                            <a:srgbClr val="FF0000"/>
                          </a:solidFill>
                          <a:latin typeface="Times New Roman" panose="02020603050405020304" pitchFamily="18" charset="0"/>
                          <a:cs typeface="Times New Roman" panose="02020603050405020304" pitchFamily="18" charset="0"/>
                        </a:rPr>
                        <a:t>3</a:t>
                      </a:r>
                    </a:p>
                  </a:txBody>
                  <a:tcPr/>
                </a:tc>
              </a:tr>
              <a:tr h="457200">
                <a:tc>
                  <a:txBody>
                    <a:bodyPr/>
                    <a:lstStyle/>
                    <a:p>
                      <a:pPr algn="ctr">
                        <a:buNone/>
                      </a:pPr>
                      <a:r>
                        <a:rPr lang="en-US" altLang="zh-CN">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buNone/>
                      </a:pPr>
                      <a:r>
                        <a:rPr lang="en-US" altLang="zh-CN" dirty="0" smtClean="0">
                          <a:latin typeface="Times New Roman" panose="02020603050405020304" pitchFamily="18" charset="0"/>
                          <a:cs typeface="Times New Roman" panose="02020603050405020304" pitchFamily="18" charset="0"/>
                        </a:rPr>
                        <a:t>2019-05-12</a:t>
                      </a:r>
                      <a:endParaRPr lang="en-US" altLang="zh-CN" dirty="0">
                        <a:latin typeface="Times New Roman" panose="02020603050405020304" pitchFamily="18" charset="0"/>
                        <a:cs typeface="Times New Roman" panose="02020603050405020304" pitchFamily="18" charset="0"/>
                      </a:endParaRPr>
                    </a:p>
                  </a:txBody>
                  <a:tcPr/>
                </a:tc>
                <a:tc>
                  <a:txBody>
                    <a:bodyPr/>
                    <a:lstStyle/>
                    <a:p>
                      <a:pPr algn="ctr">
                        <a:buNone/>
                      </a:pPr>
                      <a:r>
                        <a:rPr lang="en-US" altLang="zh-CN" dirty="0">
                          <a:solidFill>
                            <a:srgbClr val="FF0000"/>
                          </a:solidFill>
                          <a:latin typeface="Times New Roman" panose="02020603050405020304" pitchFamily="18" charset="0"/>
                          <a:cs typeface="Times New Roman" panose="02020603050405020304" pitchFamily="18" charset="0"/>
                        </a:rPr>
                        <a:t>4</a:t>
                      </a:r>
                    </a:p>
                  </a:txBody>
                  <a:tcPr/>
                </a:tc>
              </a:tr>
            </a:tbl>
          </a:graphicData>
        </a:graphic>
      </p:graphicFrame>
      <p:graphicFrame>
        <p:nvGraphicFramePr>
          <p:cNvPr id="11" name="表格 10"/>
          <p:cNvGraphicFramePr/>
          <p:nvPr>
            <p:extLst>
              <p:ext uri="{D42A27DB-BD31-4B8C-83A1-F6EECF244321}">
                <p14:modId xmlns:p14="http://schemas.microsoft.com/office/powerpoint/2010/main" val="4179358592"/>
              </p:ext>
            </p:extLst>
          </p:nvPr>
        </p:nvGraphicFramePr>
        <p:xfrm>
          <a:off x="611505" y="4217670"/>
          <a:ext cx="3304540" cy="1600200"/>
        </p:xfrm>
        <a:graphic>
          <a:graphicData uri="http://schemas.openxmlformats.org/drawingml/2006/table">
            <a:tbl>
              <a:tblPr firstRow="1" bandRow="1">
                <a:tableStyleId>{5C22544A-7EE6-4342-B048-85BDC9FD1C3A}</a:tableStyleId>
              </a:tblPr>
              <a:tblGrid>
                <a:gridCol w="1652270"/>
                <a:gridCol w="1652270"/>
              </a:tblGrid>
              <a:tr h="457200">
                <a:tc>
                  <a:txBody>
                    <a:bodyPr/>
                    <a:lstStyle/>
                    <a:p>
                      <a:pPr algn="ctr">
                        <a:buNone/>
                      </a:pPr>
                      <a:r>
                        <a:rPr lang="zh-CN" altLang="en-US" dirty="0">
                          <a:latin typeface="Times New Roman" panose="02020603050405020304" pitchFamily="18" charset="0"/>
                          <a:cs typeface="Times New Roman" panose="02020603050405020304" pitchFamily="18" charset="0"/>
                        </a:rPr>
                        <a:t>产品表</a:t>
                      </a:r>
                      <a:r>
                        <a:rPr lang="en-US" altLang="zh-CN" dirty="0">
                          <a:latin typeface="Times New Roman" panose="02020603050405020304" pitchFamily="18" charset="0"/>
                          <a:cs typeface="Times New Roman" panose="02020603050405020304" pitchFamily="18" charset="0"/>
                        </a:rPr>
                        <a:t>ID</a:t>
                      </a:r>
                    </a:p>
                  </a:txBody>
                  <a:tcPr/>
                </a:tc>
                <a:tc>
                  <a:txBody>
                    <a:bodyPr/>
                    <a:lstStyle/>
                    <a:p>
                      <a:pPr algn="ctr">
                        <a:buNone/>
                      </a:pPr>
                      <a:r>
                        <a:rPr lang="zh-CN" altLang="en-US">
                          <a:latin typeface="Times New Roman" panose="02020603050405020304" pitchFamily="18" charset="0"/>
                          <a:cs typeface="Times New Roman" panose="02020603050405020304" pitchFamily="18" charset="0"/>
                        </a:rPr>
                        <a:t>产品名称</a:t>
                      </a:r>
                    </a:p>
                  </a:txBody>
                  <a:tcPr/>
                </a:tc>
              </a:tr>
              <a:tr h="381000">
                <a:tc>
                  <a:txBody>
                    <a:bodyPr/>
                    <a:lstStyle/>
                    <a:p>
                      <a:pPr algn="ctr">
                        <a:buNone/>
                      </a:pPr>
                      <a:r>
                        <a:rPr lang="en-US" altLang="zh-CN" dirty="0">
                          <a:latin typeface="Times New Roman" panose="02020603050405020304" pitchFamily="18" charset="0"/>
                          <a:cs typeface="Times New Roman" panose="02020603050405020304" pitchFamily="18" charset="0"/>
                        </a:rPr>
                        <a:t>2</a:t>
                      </a:r>
                    </a:p>
                  </a:txBody>
                  <a:tcPr/>
                </a:tc>
                <a:tc>
                  <a:txBody>
                    <a:bodyPr/>
                    <a:lstStyle/>
                    <a:p>
                      <a:pPr algn="ctr">
                        <a:buNone/>
                      </a:pPr>
                      <a:r>
                        <a:rPr lang="zh-CN" altLang="en-US" dirty="0" smtClean="0">
                          <a:latin typeface="Times New Roman" panose="02020603050405020304" pitchFamily="18" charset="0"/>
                          <a:cs typeface="Times New Roman" panose="02020603050405020304" pitchFamily="18" charset="0"/>
                        </a:rPr>
                        <a:t>手机</a:t>
                      </a:r>
                      <a:endParaRPr lang="zh-CN" altLang="en-US" dirty="0">
                        <a:latin typeface="Times New Roman" panose="02020603050405020304" pitchFamily="18" charset="0"/>
                        <a:cs typeface="Times New Roman" panose="02020603050405020304" pitchFamily="18" charset="0"/>
                      </a:endParaRPr>
                    </a:p>
                  </a:txBody>
                  <a:tcPr/>
                </a:tc>
              </a:tr>
              <a:tr h="381000">
                <a:tc>
                  <a:txBody>
                    <a:bodyPr/>
                    <a:lstStyle/>
                    <a:p>
                      <a:pPr algn="ctr">
                        <a:buNone/>
                      </a:pPr>
                      <a:r>
                        <a:rPr lang="en-US" altLang="zh-CN" dirty="0">
                          <a:latin typeface="Times New Roman" panose="02020603050405020304" pitchFamily="18" charset="0"/>
                          <a:cs typeface="Times New Roman" panose="02020603050405020304" pitchFamily="18" charset="0"/>
                        </a:rPr>
                        <a:t>3</a:t>
                      </a:r>
                    </a:p>
                  </a:txBody>
                  <a:tcPr/>
                </a:tc>
                <a:tc>
                  <a:txBody>
                    <a:bodyPr/>
                    <a:lstStyle/>
                    <a:p>
                      <a:pPr algn="ctr">
                        <a:buNone/>
                      </a:pPr>
                      <a:r>
                        <a:rPr lang="zh-CN" altLang="en-US" dirty="0" smtClean="0">
                          <a:latin typeface="Times New Roman" panose="02020603050405020304" pitchFamily="18" charset="0"/>
                          <a:cs typeface="Times New Roman" panose="02020603050405020304" pitchFamily="18" charset="0"/>
                        </a:rPr>
                        <a:t>电视</a:t>
                      </a:r>
                      <a:endParaRPr lang="zh-CN" altLang="en-US" dirty="0">
                        <a:latin typeface="Times New Roman" panose="02020603050405020304" pitchFamily="18" charset="0"/>
                        <a:cs typeface="Times New Roman" panose="02020603050405020304" pitchFamily="18" charset="0"/>
                      </a:endParaRPr>
                    </a:p>
                  </a:txBody>
                  <a:tcPr/>
                </a:tc>
              </a:tr>
              <a:tr h="381000">
                <a:tc>
                  <a:txBody>
                    <a:bodyPr/>
                    <a:lstStyle/>
                    <a:p>
                      <a:pPr algn="ctr">
                        <a:buNone/>
                      </a:pPr>
                      <a:r>
                        <a:rPr lang="en-US" altLang="zh-CN">
                          <a:latin typeface="Times New Roman" panose="02020603050405020304" pitchFamily="18" charset="0"/>
                          <a:cs typeface="Times New Roman" panose="02020603050405020304" pitchFamily="18" charset="0"/>
                        </a:rPr>
                        <a:t>4</a:t>
                      </a:r>
                    </a:p>
                  </a:txBody>
                  <a:tcPr/>
                </a:tc>
                <a:tc>
                  <a:txBody>
                    <a:bodyPr/>
                    <a:lstStyle/>
                    <a:p>
                      <a:pPr algn="ctr">
                        <a:buNone/>
                      </a:pPr>
                      <a:r>
                        <a:rPr lang="zh-CN" altLang="en-US" dirty="0" smtClean="0">
                          <a:latin typeface="Times New Roman" panose="02020603050405020304" pitchFamily="18" charset="0"/>
                          <a:cs typeface="Times New Roman" panose="02020603050405020304" pitchFamily="18" charset="0"/>
                        </a:rPr>
                        <a:t>电脑</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2" name="表格 11"/>
          <p:cNvGraphicFramePr/>
          <p:nvPr>
            <p:extLst>
              <p:ext uri="{D42A27DB-BD31-4B8C-83A1-F6EECF244321}">
                <p14:modId xmlns:p14="http://schemas.microsoft.com/office/powerpoint/2010/main" val="3992493736"/>
              </p:ext>
            </p:extLst>
          </p:nvPr>
        </p:nvGraphicFramePr>
        <p:xfrm>
          <a:off x="6530975" y="2005965"/>
          <a:ext cx="3454400" cy="914400"/>
        </p:xfrm>
        <a:graphic>
          <a:graphicData uri="http://schemas.openxmlformats.org/drawingml/2006/table">
            <a:tbl>
              <a:tblPr firstRow="1" bandRow="1">
                <a:tableStyleId>{5C22544A-7EE6-4342-B048-85BDC9FD1C3A}</a:tableStyleId>
              </a:tblPr>
              <a:tblGrid>
                <a:gridCol w="1727200"/>
                <a:gridCol w="1727200"/>
              </a:tblGrid>
              <a:tr h="457200">
                <a:tc>
                  <a:txBody>
                    <a:bodyPr/>
                    <a:lstStyle/>
                    <a:p>
                      <a:pPr algn="ctr">
                        <a:buNone/>
                      </a:pPr>
                      <a:r>
                        <a:rPr lang="zh-CN" altLang="en-US" dirty="0">
                          <a:latin typeface="Times New Roman" panose="02020603050405020304" pitchFamily="18" charset="0"/>
                          <a:cs typeface="Times New Roman" panose="02020603050405020304" pitchFamily="18" charset="0"/>
                        </a:rPr>
                        <a:t>订单表</a:t>
                      </a:r>
                      <a:r>
                        <a:rPr lang="en-US" altLang="zh-CN" dirty="0">
                          <a:latin typeface="Times New Roman" panose="02020603050405020304" pitchFamily="18" charset="0"/>
                          <a:cs typeface="Times New Roman" panose="02020603050405020304" pitchFamily="18" charset="0"/>
                        </a:rPr>
                        <a:t>ID</a:t>
                      </a:r>
                    </a:p>
                  </a:txBody>
                  <a:tcPr/>
                </a:tc>
                <a:tc>
                  <a:txBody>
                    <a:bodyPr/>
                    <a:lstStyle/>
                    <a:p>
                      <a:pPr algn="ctr">
                        <a:buNone/>
                      </a:pPr>
                      <a:r>
                        <a:rPr lang="zh-CN" altLang="en-US" dirty="0">
                          <a:latin typeface="Times New Roman" panose="02020603050405020304" pitchFamily="18" charset="0"/>
                          <a:cs typeface="Times New Roman" panose="02020603050405020304" pitchFamily="18" charset="0"/>
                        </a:rPr>
                        <a:t>订单时间</a:t>
                      </a:r>
                    </a:p>
                  </a:txBody>
                  <a:tcPr/>
                </a:tc>
              </a:tr>
              <a:tr h="457200">
                <a:tc>
                  <a:txBody>
                    <a:bodyPr/>
                    <a:lstStyle/>
                    <a:p>
                      <a:pPr algn="ctr">
                        <a:buNone/>
                      </a:pPr>
                      <a:r>
                        <a:rPr lang="en-US" altLang="zh-CN">
                          <a:latin typeface="Times New Roman" panose="02020603050405020304" pitchFamily="18" charset="0"/>
                          <a:cs typeface="Times New Roman" panose="02020603050405020304" pitchFamily="18" charset="0"/>
                        </a:rPr>
                        <a:t>1</a:t>
                      </a:r>
                    </a:p>
                  </a:txBody>
                  <a:tcPr/>
                </a:tc>
                <a:tc>
                  <a:txBody>
                    <a:bodyPr/>
                    <a:lstStyle/>
                    <a:p>
                      <a:pPr algn="ctr">
                        <a:buNone/>
                      </a:pPr>
                      <a:r>
                        <a:rPr lang="en-US" altLang="zh-CN" dirty="0" smtClean="0">
                          <a:latin typeface="Times New Roman" panose="02020603050405020304" pitchFamily="18" charset="0"/>
                          <a:cs typeface="Times New Roman" panose="02020603050405020304" pitchFamily="18" charset="0"/>
                        </a:rPr>
                        <a:t>2019-05-12</a:t>
                      </a:r>
                      <a:endParaRPr lang="en-US" altLang="zh-CN"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3" name="表格 12"/>
          <p:cNvGraphicFramePr/>
          <p:nvPr>
            <p:extLst>
              <p:ext uri="{D42A27DB-BD31-4B8C-83A1-F6EECF244321}">
                <p14:modId xmlns:p14="http://schemas.microsoft.com/office/powerpoint/2010/main" val="3445317458"/>
              </p:ext>
            </p:extLst>
          </p:nvPr>
        </p:nvGraphicFramePr>
        <p:xfrm>
          <a:off x="6530975" y="2982595"/>
          <a:ext cx="5537200" cy="1371600"/>
        </p:xfrm>
        <a:graphic>
          <a:graphicData uri="http://schemas.openxmlformats.org/drawingml/2006/table">
            <a:tbl>
              <a:tblPr firstRow="1" bandRow="1">
                <a:tableStyleId>{5C22544A-7EE6-4342-B048-85BDC9FD1C3A}</a:tableStyleId>
              </a:tblPr>
              <a:tblGrid>
                <a:gridCol w="2720975"/>
                <a:gridCol w="1207770"/>
                <a:gridCol w="1608455"/>
              </a:tblGrid>
              <a:tr h="457200">
                <a:tc>
                  <a:txBody>
                    <a:bodyPr/>
                    <a:lstStyle/>
                    <a:p>
                      <a:pPr algn="ctr">
                        <a:buNone/>
                      </a:pPr>
                      <a:r>
                        <a:rPr lang="zh-CN" altLang="en-US" dirty="0">
                          <a:latin typeface="Times New Roman" panose="02020603050405020304" pitchFamily="18" charset="0"/>
                          <a:cs typeface="Times New Roman" panose="02020603050405020304" pitchFamily="18" charset="0"/>
                        </a:rPr>
                        <a:t>订单</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商品中间表</a:t>
                      </a:r>
                      <a:r>
                        <a:rPr lang="en-US" altLang="zh-CN" dirty="0">
                          <a:latin typeface="Times New Roman" panose="02020603050405020304" pitchFamily="18" charset="0"/>
                          <a:cs typeface="Times New Roman" panose="02020603050405020304" pitchFamily="18" charset="0"/>
                        </a:rPr>
                        <a:t>ID</a:t>
                      </a:r>
                    </a:p>
                  </a:txBody>
                  <a:tcPr/>
                </a:tc>
                <a:tc>
                  <a:txBody>
                    <a:bodyPr/>
                    <a:lstStyle/>
                    <a:p>
                      <a:pPr algn="ctr">
                        <a:buNone/>
                      </a:pPr>
                      <a:r>
                        <a:rPr lang="zh-CN" altLang="en-US">
                          <a:latin typeface="Times New Roman" panose="02020603050405020304" pitchFamily="18" charset="0"/>
                          <a:cs typeface="Times New Roman" panose="02020603050405020304" pitchFamily="18" charset="0"/>
                        </a:rPr>
                        <a:t>订单</a:t>
                      </a:r>
                      <a:r>
                        <a:rPr lang="en-US" altLang="zh-CN">
                          <a:latin typeface="Times New Roman" panose="02020603050405020304" pitchFamily="18" charset="0"/>
                          <a:cs typeface="Times New Roman" panose="02020603050405020304" pitchFamily="18" charset="0"/>
                        </a:rPr>
                        <a:t>ID</a:t>
                      </a:r>
                    </a:p>
                  </a:txBody>
                  <a:tcPr/>
                </a:tc>
                <a:tc>
                  <a:txBody>
                    <a:bodyPr/>
                    <a:lstStyle/>
                    <a:p>
                      <a:pPr algn="ctr">
                        <a:buNone/>
                      </a:pPr>
                      <a:r>
                        <a:rPr lang="zh-CN" altLang="en-US">
                          <a:latin typeface="Times New Roman" panose="02020603050405020304" pitchFamily="18" charset="0"/>
                          <a:cs typeface="Times New Roman" panose="02020603050405020304" pitchFamily="18" charset="0"/>
                        </a:rPr>
                        <a:t>产品</a:t>
                      </a:r>
                      <a:r>
                        <a:rPr lang="en-US" altLang="zh-CN">
                          <a:latin typeface="Times New Roman" panose="02020603050405020304" pitchFamily="18" charset="0"/>
                          <a:cs typeface="Times New Roman" panose="02020603050405020304" pitchFamily="18" charset="0"/>
                        </a:rPr>
                        <a:t>ID</a:t>
                      </a:r>
                    </a:p>
                  </a:txBody>
                  <a:tcPr/>
                </a:tc>
              </a:tr>
              <a:tr h="457200">
                <a:tc>
                  <a:txBody>
                    <a:bodyPr/>
                    <a:lstStyle/>
                    <a:p>
                      <a:pPr algn="ctr">
                        <a:buNone/>
                      </a:pPr>
                      <a:r>
                        <a:rPr lang="en-US" altLang="zh-CN" dirty="0">
                          <a:latin typeface="Times New Roman" panose="02020603050405020304" pitchFamily="18" charset="0"/>
                          <a:cs typeface="Times New Roman" panose="02020603050405020304" pitchFamily="18" charset="0"/>
                        </a:rPr>
                        <a:t>1</a:t>
                      </a:r>
                    </a:p>
                  </a:txBody>
                  <a:tcPr/>
                </a:tc>
                <a:tc>
                  <a:txBody>
                    <a:bodyPr/>
                    <a:lstStyle/>
                    <a:p>
                      <a:pPr algn="ctr">
                        <a:buNone/>
                      </a:pPr>
                      <a:r>
                        <a:rPr lang="en-US" altLang="zh-CN" dirty="0">
                          <a:latin typeface="Times New Roman" panose="02020603050405020304" pitchFamily="18" charset="0"/>
                          <a:cs typeface="Times New Roman" panose="02020603050405020304" pitchFamily="18" charset="0"/>
                        </a:rPr>
                        <a:t>1</a:t>
                      </a:r>
                    </a:p>
                  </a:txBody>
                  <a:tcPr/>
                </a:tc>
                <a:tc>
                  <a:txBody>
                    <a:bodyPr/>
                    <a:lstStyle/>
                    <a:p>
                      <a:pPr algn="ctr">
                        <a:buNone/>
                      </a:pPr>
                      <a:r>
                        <a:rPr lang="en-US" altLang="zh-CN" dirty="0">
                          <a:latin typeface="Times New Roman" panose="02020603050405020304" pitchFamily="18" charset="0"/>
                          <a:cs typeface="Times New Roman" panose="02020603050405020304" pitchFamily="18" charset="0"/>
                        </a:rPr>
                        <a:t>3</a:t>
                      </a:r>
                    </a:p>
                  </a:txBody>
                  <a:tcPr/>
                </a:tc>
              </a:tr>
              <a:tr h="457200">
                <a:tc>
                  <a:txBody>
                    <a:bodyPr/>
                    <a:lstStyle/>
                    <a:p>
                      <a:pPr algn="ctr">
                        <a:buNone/>
                      </a:pPr>
                      <a:r>
                        <a:rPr lang="en-US" altLang="zh-CN">
                          <a:latin typeface="Times New Roman" panose="02020603050405020304" pitchFamily="18" charset="0"/>
                          <a:cs typeface="Times New Roman" panose="02020603050405020304" pitchFamily="18" charset="0"/>
                        </a:rPr>
                        <a:t>2</a:t>
                      </a:r>
                    </a:p>
                  </a:txBody>
                  <a:tcPr/>
                </a:tc>
                <a:tc>
                  <a:txBody>
                    <a:bodyPr/>
                    <a:lstStyle/>
                    <a:p>
                      <a:pPr algn="ctr">
                        <a:buNone/>
                      </a:pPr>
                      <a:r>
                        <a:rPr lang="en-US" altLang="zh-CN" dirty="0">
                          <a:latin typeface="Times New Roman" panose="02020603050405020304" pitchFamily="18" charset="0"/>
                          <a:cs typeface="Times New Roman" panose="02020603050405020304" pitchFamily="18" charset="0"/>
                        </a:rPr>
                        <a:t>1</a:t>
                      </a:r>
                    </a:p>
                  </a:txBody>
                  <a:tcPr/>
                </a:tc>
                <a:tc>
                  <a:txBody>
                    <a:bodyPr/>
                    <a:lstStyle/>
                    <a:p>
                      <a:pPr algn="ctr">
                        <a:buNone/>
                      </a:pPr>
                      <a:r>
                        <a:rPr lang="en-US" altLang="zh-CN" dirty="0">
                          <a:latin typeface="Times New Roman" panose="02020603050405020304" pitchFamily="18" charset="0"/>
                          <a:cs typeface="Times New Roman" panose="02020603050405020304" pitchFamily="18" charset="0"/>
                        </a:rPr>
                        <a:t>4</a:t>
                      </a:r>
                    </a:p>
                  </a:txBody>
                  <a:tcPr/>
                </a:tc>
              </a:tr>
            </a:tbl>
          </a:graphicData>
        </a:graphic>
      </p:graphicFrame>
      <p:graphicFrame>
        <p:nvGraphicFramePr>
          <p:cNvPr id="14" name="表格 13"/>
          <p:cNvGraphicFramePr/>
          <p:nvPr>
            <p:extLst>
              <p:ext uri="{D42A27DB-BD31-4B8C-83A1-F6EECF244321}">
                <p14:modId xmlns:p14="http://schemas.microsoft.com/office/powerpoint/2010/main" val="2315682252"/>
              </p:ext>
            </p:extLst>
          </p:nvPr>
        </p:nvGraphicFramePr>
        <p:xfrm>
          <a:off x="6473825" y="4440555"/>
          <a:ext cx="3304540" cy="1600200"/>
        </p:xfrm>
        <a:graphic>
          <a:graphicData uri="http://schemas.openxmlformats.org/drawingml/2006/table">
            <a:tbl>
              <a:tblPr firstRow="1" bandRow="1">
                <a:tableStyleId>{5C22544A-7EE6-4342-B048-85BDC9FD1C3A}</a:tableStyleId>
              </a:tblPr>
              <a:tblGrid>
                <a:gridCol w="1652270"/>
                <a:gridCol w="1652270"/>
              </a:tblGrid>
              <a:tr h="457200">
                <a:tc>
                  <a:txBody>
                    <a:bodyPr/>
                    <a:lstStyle/>
                    <a:p>
                      <a:pPr algn="ctr">
                        <a:buNone/>
                      </a:pPr>
                      <a:r>
                        <a:rPr lang="zh-CN" altLang="en-US" dirty="0">
                          <a:latin typeface="Times New Roman" panose="02020603050405020304" pitchFamily="18" charset="0"/>
                          <a:cs typeface="Times New Roman" panose="02020603050405020304" pitchFamily="18" charset="0"/>
                        </a:rPr>
                        <a:t>产品表</a:t>
                      </a:r>
                      <a:r>
                        <a:rPr lang="en-US" altLang="zh-CN" dirty="0">
                          <a:latin typeface="Times New Roman" panose="02020603050405020304" pitchFamily="18" charset="0"/>
                          <a:cs typeface="Times New Roman" panose="02020603050405020304" pitchFamily="18" charset="0"/>
                        </a:rPr>
                        <a:t>ID</a:t>
                      </a:r>
                    </a:p>
                  </a:txBody>
                  <a:tcPr/>
                </a:tc>
                <a:tc>
                  <a:txBody>
                    <a:bodyPr/>
                    <a:lstStyle/>
                    <a:p>
                      <a:pPr algn="ctr">
                        <a:buNone/>
                      </a:pPr>
                      <a:r>
                        <a:rPr lang="zh-CN" altLang="en-US">
                          <a:latin typeface="Times New Roman" panose="02020603050405020304" pitchFamily="18" charset="0"/>
                          <a:cs typeface="Times New Roman" panose="02020603050405020304" pitchFamily="18" charset="0"/>
                        </a:rPr>
                        <a:t>产品名称</a:t>
                      </a:r>
                    </a:p>
                  </a:txBody>
                  <a:tcPr/>
                </a:tc>
              </a:tr>
              <a:tr h="381000">
                <a:tc>
                  <a:txBody>
                    <a:bodyPr/>
                    <a:lstStyle/>
                    <a:p>
                      <a:pPr algn="ctr">
                        <a:buNone/>
                      </a:pPr>
                      <a:r>
                        <a:rPr lang="en-US" altLang="zh-CN" dirty="0">
                          <a:latin typeface="Times New Roman" panose="02020603050405020304" pitchFamily="18" charset="0"/>
                          <a:cs typeface="Times New Roman" panose="02020603050405020304" pitchFamily="18" charset="0"/>
                        </a:rPr>
                        <a:t>2</a:t>
                      </a:r>
                    </a:p>
                  </a:txBody>
                  <a:tcPr/>
                </a:tc>
                <a:tc>
                  <a:txBody>
                    <a:bodyPr/>
                    <a:lstStyle/>
                    <a:p>
                      <a:pPr algn="ctr">
                        <a:buNone/>
                      </a:pPr>
                      <a:r>
                        <a:rPr lang="zh-CN" altLang="en-US" dirty="0" smtClean="0">
                          <a:latin typeface="Times New Roman" panose="02020603050405020304" pitchFamily="18" charset="0"/>
                          <a:cs typeface="Times New Roman" panose="02020603050405020304" pitchFamily="18" charset="0"/>
                        </a:rPr>
                        <a:t>手机</a:t>
                      </a:r>
                      <a:endParaRPr lang="zh-CN" altLang="en-US" dirty="0">
                        <a:latin typeface="Times New Roman" panose="02020603050405020304" pitchFamily="18" charset="0"/>
                        <a:cs typeface="Times New Roman" panose="02020603050405020304" pitchFamily="18" charset="0"/>
                      </a:endParaRPr>
                    </a:p>
                  </a:txBody>
                  <a:tcPr/>
                </a:tc>
              </a:tr>
              <a:tr h="381000">
                <a:tc>
                  <a:txBody>
                    <a:bodyPr/>
                    <a:lstStyle/>
                    <a:p>
                      <a:pPr algn="ctr">
                        <a:buNone/>
                      </a:pPr>
                      <a:r>
                        <a:rPr lang="en-US" altLang="zh-CN" dirty="0">
                          <a:latin typeface="Times New Roman" panose="02020603050405020304" pitchFamily="18" charset="0"/>
                          <a:cs typeface="Times New Roman" panose="02020603050405020304" pitchFamily="18" charset="0"/>
                        </a:rPr>
                        <a:t>3</a:t>
                      </a:r>
                    </a:p>
                  </a:txBody>
                  <a:tcPr/>
                </a:tc>
                <a:tc>
                  <a:txBody>
                    <a:bodyPr/>
                    <a:lstStyle/>
                    <a:p>
                      <a:pPr algn="ctr">
                        <a:buNone/>
                      </a:pPr>
                      <a:r>
                        <a:rPr lang="zh-CN" altLang="en-US" dirty="0" smtClean="0">
                          <a:latin typeface="Times New Roman" panose="02020603050405020304" pitchFamily="18" charset="0"/>
                          <a:cs typeface="Times New Roman" panose="02020603050405020304" pitchFamily="18" charset="0"/>
                        </a:rPr>
                        <a:t>电视</a:t>
                      </a:r>
                      <a:endParaRPr lang="zh-CN" altLang="en-US" dirty="0">
                        <a:latin typeface="Times New Roman" panose="02020603050405020304" pitchFamily="18" charset="0"/>
                        <a:cs typeface="Times New Roman" panose="02020603050405020304" pitchFamily="18" charset="0"/>
                      </a:endParaRPr>
                    </a:p>
                  </a:txBody>
                  <a:tcPr/>
                </a:tc>
              </a:tr>
              <a:tr h="381000">
                <a:tc>
                  <a:txBody>
                    <a:bodyPr/>
                    <a:lstStyle/>
                    <a:p>
                      <a:pPr algn="ctr">
                        <a:buNone/>
                      </a:pPr>
                      <a:r>
                        <a:rPr lang="en-US" altLang="zh-CN">
                          <a:latin typeface="Times New Roman" panose="02020603050405020304" pitchFamily="18" charset="0"/>
                          <a:cs typeface="Times New Roman" panose="02020603050405020304" pitchFamily="18" charset="0"/>
                        </a:rPr>
                        <a:t>4</a:t>
                      </a:r>
                    </a:p>
                  </a:txBody>
                  <a:tcPr/>
                </a:tc>
                <a:tc>
                  <a:txBody>
                    <a:bodyPr/>
                    <a:lstStyle/>
                    <a:p>
                      <a:pPr algn="ctr">
                        <a:buNone/>
                      </a:pPr>
                      <a:r>
                        <a:rPr lang="zh-CN" altLang="en-US" dirty="0" smtClean="0">
                          <a:latin typeface="Times New Roman" panose="02020603050405020304" pitchFamily="18" charset="0"/>
                          <a:cs typeface="Times New Roman" panose="02020603050405020304" pitchFamily="18" charset="0"/>
                        </a:rPr>
                        <a:t>电脑</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sp>
        <p:nvSpPr>
          <p:cNvPr id="15" name="文本框 14"/>
          <p:cNvSpPr txBox="1"/>
          <p:nvPr/>
        </p:nvSpPr>
        <p:spPr>
          <a:xfrm>
            <a:off x="1538510" y="2071930"/>
            <a:ext cx="3486852" cy="369332"/>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lstStyle/>
          <a:p>
            <a:r>
              <a:rPr lang="zh-CN" altLang="en-US" dirty="0">
                <a:solidFill>
                  <a:srgbClr val="FF0000"/>
                </a:solidFill>
                <a:effectLst/>
                <a:latin typeface="Times New Roman" panose="02020603050405020304" pitchFamily="18" charset="0"/>
                <a:cs typeface="Times New Roman" panose="02020603050405020304" pitchFamily="18" charset="0"/>
                <a:sym typeface="+mn-ea"/>
              </a:rPr>
              <a:t>订单编号 和产品</a:t>
            </a:r>
            <a:r>
              <a:rPr lang="en-US" altLang="zh-CN" dirty="0">
                <a:solidFill>
                  <a:srgbClr val="FF0000"/>
                </a:solidFill>
                <a:effectLst/>
                <a:latin typeface="Times New Roman" panose="02020603050405020304" pitchFamily="18" charset="0"/>
                <a:cs typeface="Times New Roman" panose="02020603050405020304" pitchFamily="18" charset="0"/>
                <a:sym typeface="+mn-ea"/>
              </a:rPr>
              <a:t>ID</a:t>
            </a:r>
            <a:r>
              <a:rPr lang="zh-CN" altLang="en-US" dirty="0">
                <a:solidFill>
                  <a:srgbClr val="FF0000"/>
                </a:solidFill>
                <a:effectLst/>
                <a:latin typeface="Times New Roman" panose="02020603050405020304" pitchFamily="18" charset="0"/>
                <a:cs typeface="Times New Roman" panose="02020603050405020304" pitchFamily="18" charset="0"/>
                <a:sym typeface="+mn-ea"/>
              </a:rPr>
              <a:t>没有直接关联</a:t>
            </a:r>
          </a:p>
        </p:txBody>
      </p:sp>
    </p:spTree>
    <p:extLst>
      <p:ext uri="{BB962C8B-B14F-4D97-AF65-F5344CB8AC3E}">
        <p14:creationId xmlns:p14="http://schemas.microsoft.com/office/powerpoint/2010/main" val="682841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7369"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业务设计</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文本框 9"/>
          <p:cNvSpPr txBox="1"/>
          <p:nvPr/>
        </p:nvSpPr>
        <p:spPr>
          <a:xfrm>
            <a:off x="674207" y="915318"/>
            <a:ext cx="9720580" cy="922020"/>
          </a:xfrm>
          <a:prstGeom prst="rect">
            <a:avLst/>
          </a:prstGeom>
          <a:noFill/>
        </p:spPr>
        <p:txBody>
          <a:bodyPr wrap="square" rtlCol="0" anchor="t">
            <a:spAutoFit/>
            <a:scene3d>
              <a:camera prst="orthographicFront"/>
              <a:lightRig rig="threePt" dir="t"/>
            </a:scene3d>
          </a:bodyPr>
          <a:lstStyle/>
          <a:p>
            <a:pPr marL="285750" indent="-285750">
              <a:buFont typeface="Wingdings" panose="05000000000000000000" charset="0"/>
              <a:buChar char="p"/>
            </a:pPr>
            <a:r>
              <a:rPr lang="zh-CN" altLang="en-US" dirty="0">
                <a:effectLst>
                  <a:outerShdw blurRad="38100" dist="25400" dir="5400000" algn="ctr" rotWithShape="0">
                    <a:srgbClr val="6E747A">
                      <a:alpha val="43000"/>
                    </a:srgbClr>
                  </a:outerShdw>
                </a:effectLst>
              </a:rPr>
              <a:t>数据库设计的第三大范式</a:t>
            </a:r>
          </a:p>
          <a:p>
            <a:pPr marL="342900" indent="-342900">
              <a:buFont typeface="Wingdings" panose="05000000000000000000" charset="0"/>
              <a:buChar char="ü"/>
            </a:pPr>
            <a:r>
              <a:rPr lang="zh-CN" altLang="en-US" dirty="0">
                <a:effectLst>
                  <a:outerShdw blurRad="38100" dist="25400" dir="5400000" algn="ctr" rotWithShape="0">
                    <a:srgbClr val="6E747A">
                      <a:alpha val="43000"/>
                    </a:srgbClr>
                  </a:outerShdw>
                </a:effectLst>
                <a:sym typeface="+mn-ea"/>
              </a:rPr>
              <a:t>  指每一</a:t>
            </a:r>
            <a:r>
              <a:rPr lang="zh-CN" altLang="en-US" dirty="0" smtClean="0">
                <a:effectLst>
                  <a:outerShdw blurRad="38100" dist="25400" dir="5400000" algn="ctr" rotWithShape="0">
                    <a:srgbClr val="6E747A">
                      <a:alpha val="43000"/>
                    </a:srgbClr>
                  </a:outerShdw>
                </a:effectLst>
                <a:sym typeface="+mn-ea"/>
              </a:rPr>
              <a:t>个非</a:t>
            </a:r>
            <a:r>
              <a:rPr lang="zh-CN" altLang="en-US" dirty="0">
                <a:effectLst>
                  <a:outerShdw blurRad="38100" dist="25400" dir="5400000" algn="ctr" rotWithShape="0">
                    <a:srgbClr val="6E747A">
                      <a:alpha val="43000"/>
                    </a:srgbClr>
                  </a:outerShdw>
                </a:effectLst>
                <a:sym typeface="+mn-ea"/>
              </a:rPr>
              <a:t>主属性既不部分依赖于也不传递依赖于业务主键，也就是在第二范式的基础上相处了非主键对主键的传递依赖</a:t>
            </a:r>
          </a:p>
        </p:txBody>
      </p:sp>
      <p:graphicFrame>
        <p:nvGraphicFramePr>
          <p:cNvPr id="16" name="表格 15"/>
          <p:cNvGraphicFramePr/>
          <p:nvPr>
            <p:extLst>
              <p:ext uri="{D42A27DB-BD31-4B8C-83A1-F6EECF244321}">
                <p14:modId xmlns:p14="http://schemas.microsoft.com/office/powerpoint/2010/main" val="753552021"/>
              </p:ext>
            </p:extLst>
          </p:nvPr>
        </p:nvGraphicFramePr>
        <p:xfrm>
          <a:off x="674207" y="2744187"/>
          <a:ext cx="6350000" cy="1554480"/>
        </p:xfrm>
        <a:graphic>
          <a:graphicData uri="http://schemas.openxmlformats.org/drawingml/2006/table">
            <a:tbl>
              <a:tblPr firstRow="1" bandRow="1">
                <a:tableStyleId>{5C22544A-7EE6-4342-B048-85BDC9FD1C3A}</a:tableStyleId>
              </a:tblPr>
              <a:tblGrid>
                <a:gridCol w="1587500"/>
                <a:gridCol w="1758315"/>
                <a:gridCol w="1416685"/>
                <a:gridCol w="1587500"/>
              </a:tblGrid>
              <a:tr h="457200">
                <a:tc>
                  <a:txBody>
                    <a:bodyPr/>
                    <a:lstStyle/>
                    <a:p>
                      <a:pPr algn="ctr">
                        <a:buNone/>
                      </a:pPr>
                      <a:r>
                        <a:rPr lang="zh-CN" altLang="en-US" dirty="0">
                          <a:latin typeface="Times New Roman" panose="02020603050405020304" pitchFamily="18" charset="0"/>
                          <a:cs typeface="Times New Roman" panose="02020603050405020304" pitchFamily="18" charset="0"/>
                        </a:rPr>
                        <a:t>订单表</a:t>
                      </a:r>
                      <a:r>
                        <a:rPr lang="en-US" altLang="zh-CN" dirty="0">
                          <a:latin typeface="Times New Roman" panose="02020603050405020304" pitchFamily="18" charset="0"/>
                          <a:cs typeface="Times New Roman" panose="02020603050405020304" pitchFamily="18" charset="0"/>
                        </a:rPr>
                        <a:t>ID</a:t>
                      </a:r>
                      <a:r>
                        <a:rPr lang="zh-CN" altLang="en-US" dirty="0">
                          <a:latin typeface="Times New Roman" panose="02020603050405020304" pitchFamily="18" charset="0"/>
                          <a:cs typeface="Times New Roman" panose="02020603050405020304" pitchFamily="18" charset="0"/>
                        </a:rPr>
                        <a:t>（主键）</a:t>
                      </a:r>
                    </a:p>
                  </a:txBody>
                  <a:tcPr/>
                </a:tc>
                <a:tc>
                  <a:txBody>
                    <a:bodyPr/>
                    <a:lstStyle/>
                    <a:p>
                      <a:pPr algn="ctr">
                        <a:buNone/>
                      </a:pPr>
                      <a:r>
                        <a:rPr lang="zh-CN" altLang="en-US">
                          <a:latin typeface="Times New Roman" panose="02020603050405020304" pitchFamily="18" charset="0"/>
                          <a:cs typeface="Times New Roman" panose="02020603050405020304" pitchFamily="18" charset="0"/>
                        </a:rPr>
                        <a:t>订单时间</a:t>
                      </a:r>
                    </a:p>
                  </a:txBody>
                  <a:tcPr/>
                </a:tc>
                <a:tc>
                  <a:txBody>
                    <a:bodyPr/>
                    <a:lstStyle/>
                    <a:p>
                      <a:pPr algn="ctr">
                        <a:buNone/>
                      </a:pPr>
                      <a:r>
                        <a:rPr lang="zh-CN" altLang="en-US">
                          <a:solidFill>
                            <a:schemeClr val="bg1"/>
                          </a:solidFill>
                          <a:latin typeface="Times New Roman" panose="02020603050405020304" pitchFamily="18" charset="0"/>
                          <a:cs typeface="Times New Roman" panose="02020603050405020304" pitchFamily="18" charset="0"/>
                        </a:rPr>
                        <a:t>客户编号</a:t>
                      </a:r>
                    </a:p>
                  </a:txBody>
                  <a:tcPr/>
                </a:tc>
                <a:tc>
                  <a:txBody>
                    <a:bodyPr/>
                    <a:lstStyle/>
                    <a:p>
                      <a:pPr algn="ctr">
                        <a:buNone/>
                      </a:pPr>
                      <a:r>
                        <a:rPr lang="zh-CN" altLang="en-US">
                          <a:solidFill>
                            <a:schemeClr val="accent4">
                              <a:lumMod val="75000"/>
                            </a:schemeClr>
                          </a:solidFill>
                          <a:latin typeface="Times New Roman" panose="02020603050405020304" pitchFamily="18" charset="0"/>
                          <a:cs typeface="Times New Roman" panose="02020603050405020304" pitchFamily="18" charset="0"/>
                        </a:rPr>
                        <a:t>客户姓名</a:t>
                      </a:r>
                    </a:p>
                  </a:txBody>
                  <a:tcPr/>
                </a:tc>
              </a:tr>
              <a:tr h="457200">
                <a:tc>
                  <a:txBody>
                    <a:bodyPr/>
                    <a:lstStyle/>
                    <a:p>
                      <a:pPr algn="ctr">
                        <a:buNone/>
                      </a:pPr>
                      <a:r>
                        <a:rPr lang="en-US" altLang="zh-CN">
                          <a:latin typeface="Times New Roman" panose="02020603050405020304" pitchFamily="18" charset="0"/>
                          <a:cs typeface="Times New Roman" panose="02020603050405020304" pitchFamily="18" charset="0"/>
                        </a:rPr>
                        <a:t>1</a:t>
                      </a:r>
                    </a:p>
                  </a:txBody>
                  <a:tcPr/>
                </a:tc>
                <a:tc>
                  <a:txBody>
                    <a:bodyPr/>
                    <a:lstStyle/>
                    <a:p>
                      <a:pPr algn="ctr">
                        <a:buNone/>
                      </a:pPr>
                      <a:r>
                        <a:rPr lang="en-US" altLang="zh-CN" dirty="0" smtClean="0">
                          <a:latin typeface="Times New Roman" panose="02020603050405020304" pitchFamily="18" charset="0"/>
                          <a:cs typeface="Times New Roman" panose="02020603050405020304" pitchFamily="18" charset="0"/>
                        </a:rPr>
                        <a:t>2019-5-12</a:t>
                      </a:r>
                      <a:endParaRPr lang="en-US" altLang="zh-CN" dirty="0">
                        <a:latin typeface="Times New Roman" panose="02020603050405020304" pitchFamily="18" charset="0"/>
                        <a:cs typeface="Times New Roman" panose="02020603050405020304" pitchFamily="18" charset="0"/>
                      </a:endParaRPr>
                    </a:p>
                  </a:txBody>
                  <a:tcPr/>
                </a:tc>
                <a:tc>
                  <a:txBody>
                    <a:bodyPr/>
                    <a:lstStyle/>
                    <a:p>
                      <a:pPr algn="ctr">
                        <a:buNone/>
                      </a:pPr>
                      <a:r>
                        <a:rPr lang="en-US" altLang="zh-CN">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buNone/>
                      </a:pPr>
                      <a:r>
                        <a:rPr lang="zh-CN" altLang="en-US" dirty="0">
                          <a:solidFill>
                            <a:schemeClr val="accent4">
                              <a:lumMod val="75000"/>
                            </a:schemeClr>
                          </a:solidFill>
                          <a:latin typeface="Times New Roman" panose="02020603050405020304" pitchFamily="18" charset="0"/>
                          <a:cs typeface="Times New Roman" panose="02020603050405020304" pitchFamily="18" charset="0"/>
                        </a:rPr>
                        <a:t>张三</a:t>
                      </a:r>
                    </a:p>
                  </a:txBody>
                  <a:tcPr/>
                </a:tc>
              </a:tr>
              <a:tr h="457200">
                <a:tc>
                  <a:txBody>
                    <a:bodyPr/>
                    <a:lstStyle/>
                    <a:p>
                      <a:pPr algn="ctr">
                        <a:buNone/>
                      </a:pPr>
                      <a:r>
                        <a:rPr lang="en-US" altLang="zh-CN" b="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a:txBody>
                  <a:tcPr/>
                </a:tc>
                <a:tc>
                  <a:txBody>
                    <a:bodyPr/>
                    <a:lstStyle/>
                    <a:p>
                      <a:pPr algn="ctr">
                        <a:buNone/>
                      </a:pPr>
                      <a:r>
                        <a:rPr lang="en-US" altLang="zh-CN" dirty="0" smtClean="0">
                          <a:latin typeface="Times New Roman" panose="02020603050405020304" pitchFamily="18" charset="0"/>
                          <a:cs typeface="Times New Roman" panose="02020603050405020304" pitchFamily="18" charset="0"/>
                        </a:rPr>
                        <a:t>2019-5-12</a:t>
                      </a:r>
                      <a:endParaRPr lang="en-US" altLang="zh-CN" dirty="0">
                        <a:latin typeface="Times New Roman" panose="02020603050405020304" pitchFamily="18" charset="0"/>
                        <a:cs typeface="Times New Roman" panose="02020603050405020304" pitchFamily="18" charset="0"/>
                      </a:endParaRPr>
                    </a:p>
                  </a:txBody>
                  <a:tcPr/>
                </a:tc>
                <a:tc>
                  <a:txBody>
                    <a:bodyPr/>
                    <a:lstStyle/>
                    <a:p>
                      <a:pPr algn="ctr">
                        <a:buNone/>
                      </a:pPr>
                      <a:r>
                        <a:rPr lang="en-US" altLang="zh-CN"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buNone/>
                      </a:pPr>
                      <a:r>
                        <a:rPr lang="zh-CN" altLang="en-US" dirty="0">
                          <a:solidFill>
                            <a:schemeClr val="accent4">
                              <a:lumMod val="75000"/>
                            </a:schemeClr>
                          </a:solidFill>
                          <a:latin typeface="Times New Roman" panose="02020603050405020304" pitchFamily="18" charset="0"/>
                          <a:cs typeface="Times New Roman" panose="02020603050405020304" pitchFamily="18" charset="0"/>
                        </a:rPr>
                        <a:t>李四</a:t>
                      </a:r>
                    </a:p>
                  </a:txBody>
                  <a:tcPr/>
                </a:tc>
              </a:tr>
            </a:tbl>
          </a:graphicData>
        </a:graphic>
      </p:graphicFrame>
      <p:sp>
        <p:nvSpPr>
          <p:cNvPr id="17" name="文本框 16"/>
          <p:cNvSpPr txBox="1"/>
          <p:nvPr/>
        </p:nvSpPr>
        <p:spPr>
          <a:xfrm>
            <a:off x="7589357" y="2744187"/>
            <a:ext cx="4069080" cy="1476375"/>
          </a:xfrm>
          <a:prstGeom prst="rect">
            <a:avLst/>
          </a:prstGeom>
          <a:noFill/>
        </p:spPr>
        <p:txBody>
          <a:bodyPr wrap="none" rtlCol="0" anchor="t">
            <a:spAutoFit/>
            <a:scene3d>
              <a:camera prst="orthographicFront"/>
              <a:lightRig rig="threePt" dir="t"/>
            </a:scene3d>
          </a:bodyPr>
          <a:lstStyle/>
          <a:p>
            <a:pPr algn="l"/>
            <a:r>
              <a:rPr lang="zh-CN" altLang="en-US" dirty="0">
                <a:solidFill>
                  <a:schemeClr val="accent1"/>
                </a:solidFill>
                <a:effectLst>
                  <a:outerShdw blurRad="38100" dist="25400" dir="5400000" algn="ctr" rotWithShape="0">
                    <a:srgbClr val="6E747A">
                      <a:alpha val="43000"/>
                    </a:srgbClr>
                  </a:outerShdw>
                </a:effectLst>
                <a:sym typeface="+mn-ea"/>
              </a:rPr>
              <a:t>客户编号 和订单编号管理 关联</a:t>
            </a:r>
          </a:p>
          <a:p>
            <a:pPr algn="l"/>
            <a:r>
              <a:rPr lang="zh-CN" altLang="en-US" dirty="0">
                <a:solidFill>
                  <a:schemeClr val="accent1"/>
                </a:solidFill>
                <a:effectLst>
                  <a:outerShdw blurRad="38100" dist="25400" dir="5400000" algn="ctr" rotWithShape="0">
                    <a:srgbClr val="6E747A">
                      <a:alpha val="43000"/>
                    </a:srgbClr>
                  </a:outerShdw>
                </a:effectLst>
                <a:sym typeface="+mn-ea"/>
              </a:rPr>
              <a:t>客户姓名 和订单编号管理 关联</a:t>
            </a:r>
          </a:p>
          <a:p>
            <a:r>
              <a:rPr lang="zh-CN" altLang="en-US" dirty="0">
                <a:solidFill>
                  <a:schemeClr val="accent4">
                    <a:lumMod val="75000"/>
                  </a:schemeClr>
                </a:solidFill>
                <a:effectLst>
                  <a:outerShdw blurRad="38100" dist="25400" dir="5400000" algn="ctr" rotWithShape="0">
                    <a:srgbClr val="6E747A">
                      <a:alpha val="43000"/>
                    </a:srgbClr>
                  </a:outerShdw>
                </a:effectLst>
                <a:sym typeface="+mn-ea"/>
              </a:rPr>
              <a:t>客户编号 和 客户姓名 关联</a:t>
            </a:r>
          </a:p>
          <a:p>
            <a:endParaRPr lang="en-US" altLang="zh-CN" dirty="0">
              <a:solidFill>
                <a:schemeClr val="accent4">
                  <a:lumMod val="75000"/>
                </a:schemeClr>
              </a:solidFill>
              <a:effectLst>
                <a:outerShdw blurRad="38100" dist="25400" dir="5400000" algn="ctr" rotWithShape="0">
                  <a:srgbClr val="6E747A">
                    <a:alpha val="43000"/>
                  </a:srgbClr>
                </a:outerShdw>
              </a:effectLst>
              <a:sym typeface="+mn-ea"/>
            </a:endParaRPr>
          </a:p>
          <a:p>
            <a:r>
              <a:rPr lang="zh-CN" altLang="en-US" dirty="0">
                <a:solidFill>
                  <a:schemeClr val="accent4">
                    <a:lumMod val="75000"/>
                  </a:schemeClr>
                </a:solidFill>
                <a:effectLst>
                  <a:outerShdw blurRad="38100" dist="25400" dir="5400000" algn="ctr" rotWithShape="0">
                    <a:srgbClr val="6E747A">
                      <a:alpha val="43000"/>
                    </a:srgbClr>
                  </a:outerShdw>
                </a:effectLst>
                <a:sym typeface="+mn-ea"/>
              </a:rPr>
              <a:t>把客户姓名这列删除，只放到客户表中</a:t>
            </a:r>
          </a:p>
        </p:txBody>
      </p:sp>
    </p:spTree>
    <p:extLst>
      <p:ext uri="{BB962C8B-B14F-4D97-AF65-F5344CB8AC3E}">
        <p14:creationId xmlns:p14="http://schemas.microsoft.com/office/powerpoint/2010/main" val="1298610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32" y="172016"/>
            <a:ext cx="1627369"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业务设计</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6" name="表格 5"/>
          <p:cNvGraphicFramePr/>
          <p:nvPr>
            <p:extLst>
              <p:ext uri="{D42A27DB-BD31-4B8C-83A1-F6EECF244321}">
                <p14:modId xmlns:p14="http://schemas.microsoft.com/office/powerpoint/2010/main" val="1168572616"/>
              </p:ext>
            </p:extLst>
          </p:nvPr>
        </p:nvGraphicFramePr>
        <p:xfrm>
          <a:off x="1053647" y="1292231"/>
          <a:ext cx="9887585" cy="457200"/>
        </p:xfrm>
        <a:graphic>
          <a:graphicData uri="http://schemas.openxmlformats.org/drawingml/2006/table">
            <a:tbl>
              <a:tblPr firstRow="1" bandRow="1">
                <a:tableStyleId>{5C22544A-7EE6-4342-B048-85BDC9FD1C3A}</a:tableStyleId>
              </a:tblPr>
              <a:tblGrid>
                <a:gridCol w="1412240"/>
                <a:gridCol w="1412875"/>
                <a:gridCol w="1412240"/>
                <a:gridCol w="986155"/>
                <a:gridCol w="1510030"/>
                <a:gridCol w="1521460"/>
                <a:gridCol w="1632585"/>
              </a:tblGrid>
              <a:tr h="457200">
                <a:tc>
                  <a:txBody>
                    <a:bodyPr/>
                    <a:lstStyle/>
                    <a:p>
                      <a:pPr>
                        <a:buNone/>
                      </a:pPr>
                      <a:r>
                        <a:rPr lang="zh-CN" altLang="en-US" dirty="0"/>
                        <a:t>用户名</a:t>
                      </a:r>
                    </a:p>
                  </a:txBody>
                  <a:tcPr/>
                </a:tc>
                <a:tc>
                  <a:txBody>
                    <a:bodyPr/>
                    <a:lstStyle/>
                    <a:p>
                      <a:pPr>
                        <a:buNone/>
                      </a:pPr>
                      <a:r>
                        <a:rPr lang="zh-CN" altLang="en-US"/>
                        <a:t>密码</a:t>
                      </a:r>
                    </a:p>
                  </a:txBody>
                  <a:tcPr/>
                </a:tc>
                <a:tc>
                  <a:txBody>
                    <a:bodyPr/>
                    <a:lstStyle/>
                    <a:p>
                      <a:pPr>
                        <a:buNone/>
                      </a:pPr>
                      <a:r>
                        <a:rPr lang="zh-CN" altLang="en-US"/>
                        <a:t>手机号</a:t>
                      </a:r>
                    </a:p>
                  </a:txBody>
                  <a:tcPr/>
                </a:tc>
                <a:tc>
                  <a:txBody>
                    <a:bodyPr/>
                    <a:lstStyle/>
                    <a:p>
                      <a:pPr>
                        <a:buNone/>
                      </a:pPr>
                      <a:r>
                        <a:rPr lang="zh-CN" altLang="en-US" dirty="0"/>
                        <a:t>姓名</a:t>
                      </a:r>
                    </a:p>
                  </a:txBody>
                  <a:tcPr/>
                </a:tc>
                <a:tc>
                  <a:txBody>
                    <a:bodyPr/>
                    <a:lstStyle/>
                    <a:p>
                      <a:pPr>
                        <a:buNone/>
                      </a:pPr>
                      <a:r>
                        <a:rPr lang="zh-CN" altLang="en-US"/>
                        <a:t>注册时间</a:t>
                      </a:r>
                    </a:p>
                  </a:txBody>
                  <a:tcPr/>
                </a:tc>
                <a:tc>
                  <a:txBody>
                    <a:bodyPr/>
                    <a:lstStyle/>
                    <a:p>
                      <a:pPr>
                        <a:buNone/>
                      </a:pPr>
                      <a:r>
                        <a:rPr lang="zh-CN" altLang="en-US"/>
                        <a:t>在线状态</a:t>
                      </a:r>
                    </a:p>
                  </a:txBody>
                  <a:tcPr/>
                </a:tc>
                <a:tc>
                  <a:txBody>
                    <a:bodyPr/>
                    <a:lstStyle/>
                    <a:p>
                      <a:pPr>
                        <a:buNone/>
                      </a:pPr>
                      <a:r>
                        <a:rPr lang="zh-CN" altLang="en-US" dirty="0"/>
                        <a:t>出生日期</a:t>
                      </a:r>
                    </a:p>
                  </a:txBody>
                  <a:tcPr/>
                </a:tc>
              </a:tr>
            </a:tbl>
          </a:graphicData>
        </a:graphic>
      </p:graphicFrame>
      <p:sp>
        <p:nvSpPr>
          <p:cNvPr id="7" name="文本框 6"/>
          <p:cNvSpPr txBox="1"/>
          <p:nvPr/>
        </p:nvSpPr>
        <p:spPr>
          <a:xfrm>
            <a:off x="1003771" y="2218910"/>
            <a:ext cx="6621780" cy="92202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effectLst>
                  <a:outerShdw blurRad="38100" dist="25400" dir="5400000" algn="ctr" rotWithShape="0">
                    <a:srgbClr val="6E747A">
                      <a:alpha val="43000"/>
                    </a:srgbClr>
                  </a:outerShdw>
                </a:effectLst>
              </a:rPr>
              <a:t>只有一个业务主键，一定是符合第二范式</a:t>
            </a:r>
          </a:p>
          <a:p>
            <a:pPr marL="285750" indent="-285750">
              <a:buFont typeface="Wingdings" panose="05000000000000000000" pitchFamily="2" charset="2"/>
              <a:buChar char="l"/>
            </a:pPr>
            <a:endParaRPr lang="zh-CN" altLang="en-US" dirty="0">
              <a:effectLst>
                <a:outerShdw blurRad="38100" dist="25400" dir="5400000" algn="ctr" rotWithShape="0">
                  <a:srgbClr val="6E747A">
                    <a:alpha val="43000"/>
                  </a:srgbClr>
                </a:outerShdw>
              </a:effectLst>
            </a:endParaRPr>
          </a:p>
          <a:p>
            <a:pPr marL="285750" indent="-285750">
              <a:buFont typeface="Wingdings" panose="05000000000000000000" pitchFamily="2" charset="2"/>
              <a:buChar char="l"/>
            </a:pPr>
            <a:r>
              <a:rPr lang="zh-CN" altLang="en-US" dirty="0">
                <a:effectLst>
                  <a:outerShdw blurRad="38100" dist="25400" dir="5400000" algn="ctr" rotWithShape="0">
                    <a:srgbClr val="6E747A">
                      <a:alpha val="43000"/>
                    </a:srgbClr>
                  </a:outerShdw>
                </a:effectLst>
              </a:rPr>
              <a:t>没有属性和业务主键存在传递依赖的关系，符合第三范式</a:t>
            </a:r>
          </a:p>
        </p:txBody>
      </p:sp>
      <p:graphicFrame>
        <p:nvGraphicFramePr>
          <p:cNvPr id="8" name="表格 7"/>
          <p:cNvGraphicFramePr/>
          <p:nvPr>
            <p:extLst>
              <p:ext uri="{D42A27DB-BD31-4B8C-83A1-F6EECF244321}">
                <p14:modId xmlns:p14="http://schemas.microsoft.com/office/powerpoint/2010/main" val="4126827759"/>
              </p:ext>
            </p:extLst>
          </p:nvPr>
        </p:nvGraphicFramePr>
        <p:xfrm>
          <a:off x="1003771" y="3442839"/>
          <a:ext cx="9804400" cy="640080"/>
        </p:xfrm>
        <a:graphic>
          <a:graphicData uri="http://schemas.openxmlformats.org/drawingml/2006/table">
            <a:tbl>
              <a:tblPr firstRow="1" bandRow="1">
                <a:tableStyleId>{5C22544A-7EE6-4342-B048-85BDC9FD1C3A}</a:tableStyleId>
              </a:tblPr>
              <a:tblGrid>
                <a:gridCol w="855345"/>
                <a:gridCol w="934085"/>
                <a:gridCol w="801629"/>
                <a:gridCol w="1097072"/>
                <a:gridCol w="895153"/>
                <a:gridCol w="1044223"/>
                <a:gridCol w="1044223"/>
                <a:gridCol w="1044223"/>
                <a:gridCol w="1044224"/>
                <a:gridCol w="1044223"/>
              </a:tblGrid>
              <a:tr h="457200">
                <a:tc>
                  <a:txBody>
                    <a:bodyPr/>
                    <a:lstStyle/>
                    <a:p>
                      <a:pPr>
                        <a:buNone/>
                      </a:pPr>
                      <a:r>
                        <a:rPr lang="zh-CN" altLang="en-US" dirty="0">
                          <a:solidFill>
                            <a:schemeClr val="tx1"/>
                          </a:solidFill>
                        </a:rPr>
                        <a:t>订单</a:t>
                      </a:r>
                      <a:r>
                        <a:rPr lang="zh-CN" altLang="en-US" dirty="0" smtClean="0">
                          <a:solidFill>
                            <a:schemeClr val="tx1"/>
                          </a:solidFill>
                        </a:rPr>
                        <a:t>编号</a:t>
                      </a:r>
                      <a:endParaRPr lang="zh-CN" altLang="en-US" dirty="0">
                        <a:solidFill>
                          <a:schemeClr val="tx1"/>
                        </a:solidFill>
                      </a:endParaRPr>
                    </a:p>
                  </a:txBody>
                  <a:tcPr/>
                </a:tc>
                <a:tc>
                  <a:txBody>
                    <a:bodyPr/>
                    <a:lstStyle/>
                    <a:p>
                      <a:pPr>
                        <a:buNone/>
                      </a:pPr>
                      <a:r>
                        <a:rPr lang="zh-CN" altLang="en-US"/>
                        <a:t>下单用户名</a:t>
                      </a:r>
                    </a:p>
                  </a:txBody>
                  <a:tcPr/>
                </a:tc>
                <a:tc>
                  <a:txBody>
                    <a:bodyPr/>
                    <a:lstStyle/>
                    <a:p>
                      <a:pPr>
                        <a:buNone/>
                      </a:pPr>
                      <a:r>
                        <a:rPr lang="zh-CN" altLang="en-US" dirty="0"/>
                        <a:t>下单日期</a:t>
                      </a:r>
                    </a:p>
                  </a:txBody>
                  <a:tcPr/>
                </a:tc>
                <a:tc>
                  <a:txBody>
                    <a:bodyPr/>
                    <a:lstStyle/>
                    <a:p>
                      <a:pPr>
                        <a:buNone/>
                      </a:pPr>
                      <a:r>
                        <a:rPr lang="zh-CN" altLang="en-US"/>
                        <a:t>订单金额</a:t>
                      </a:r>
                    </a:p>
                  </a:txBody>
                  <a:tcPr/>
                </a:tc>
                <a:tc>
                  <a:txBody>
                    <a:bodyPr/>
                    <a:lstStyle/>
                    <a:p>
                      <a:pPr>
                        <a:buNone/>
                      </a:pPr>
                      <a:r>
                        <a:rPr lang="zh-CN" altLang="en-US"/>
                        <a:t>订单商品分类</a:t>
                      </a:r>
                    </a:p>
                  </a:txBody>
                  <a:tcPr/>
                </a:tc>
                <a:tc>
                  <a:txBody>
                    <a:bodyPr/>
                    <a:lstStyle/>
                    <a:p>
                      <a:pPr>
                        <a:buNone/>
                      </a:pPr>
                      <a:r>
                        <a:rPr lang="zh-CN" altLang="en-US" dirty="0">
                          <a:solidFill>
                            <a:schemeClr val="tx1"/>
                          </a:solidFill>
                        </a:rPr>
                        <a:t>订单商品</a:t>
                      </a:r>
                      <a:r>
                        <a:rPr lang="zh-CN" altLang="en-US" dirty="0" smtClean="0">
                          <a:solidFill>
                            <a:schemeClr val="tx1"/>
                          </a:solidFill>
                        </a:rPr>
                        <a:t>名</a:t>
                      </a:r>
                      <a:endParaRPr lang="en-US" altLang="zh-CN" dirty="0">
                        <a:solidFill>
                          <a:schemeClr val="tx1"/>
                        </a:solidFill>
                      </a:endParaRPr>
                    </a:p>
                  </a:txBody>
                  <a:tcPr/>
                </a:tc>
                <a:tc>
                  <a:txBody>
                    <a:bodyPr/>
                    <a:lstStyle/>
                    <a:p>
                      <a:pPr>
                        <a:buNone/>
                      </a:pPr>
                      <a:r>
                        <a:rPr lang="zh-CN" altLang="en-US"/>
                        <a:t>订单商品单价</a:t>
                      </a:r>
                    </a:p>
                  </a:txBody>
                  <a:tcPr/>
                </a:tc>
                <a:tc>
                  <a:txBody>
                    <a:bodyPr/>
                    <a:lstStyle/>
                    <a:p>
                      <a:pPr>
                        <a:buNone/>
                      </a:pPr>
                      <a:r>
                        <a:rPr lang="zh-CN" altLang="en-US"/>
                        <a:t>订单商品数量</a:t>
                      </a:r>
                    </a:p>
                  </a:txBody>
                  <a:tcPr/>
                </a:tc>
                <a:tc>
                  <a:txBody>
                    <a:bodyPr/>
                    <a:lstStyle/>
                    <a:p>
                      <a:pPr>
                        <a:buNone/>
                      </a:pPr>
                      <a:r>
                        <a:rPr lang="zh-CN" altLang="en-US"/>
                        <a:t>支付金额</a:t>
                      </a:r>
                    </a:p>
                  </a:txBody>
                  <a:tcPr/>
                </a:tc>
                <a:tc>
                  <a:txBody>
                    <a:bodyPr/>
                    <a:lstStyle/>
                    <a:p>
                      <a:pPr>
                        <a:buNone/>
                      </a:pPr>
                      <a:r>
                        <a:rPr lang="zh-CN" altLang="en-US" dirty="0"/>
                        <a:t>物流单号</a:t>
                      </a:r>
                    </a:p>
                  </a:txBody>
                  <a:tcPr/>
                </a:tc>
              </a:tr>
            </a:tbl>
          </a:graphicData>
        </a:graphic>
      </p:graphicFrame>
      <p:sp>
        <p:nvSpPr>
          <p:cNvPr id="9" name="文本框 8"/>
          <p:cNvSpPr txBox="1"/>
          <p:nvPr/>
        </p:nvSpPr>
        <p:spPr>
          <a:xfrm>
            <a:off x="1045196" y="4512109"/>
            <a:ext cx="8291830" cy="778931"/>
          </a:xfrm>
          <a:prstGeom prst="rect">
            <a:avLst/>
          </a:prstGeom>
          <a:noFill/>
        </p:spPr>
        <p:txBody>
          <a:bodyPr wrap="square" rtlCol="0">
            <a:spAutoFit/>
          </a:bodyPr>
          <a:lstStyle/>
          <a:p>
            <a:pPr marL="285750" indent="-285750">
              <a:lnSpc>
                <a:spcPct val="130000"/>
              </a:lnSpc>
              <a:buFont typeface="Wingdings" panose="05000000000000000000" charset="0"/>
              <a:buChar char="u"/>
            </a:pPr>
            <a:r>
              <a:rPr lang="zh-CN" altLang="en-US" dirty="0">
                <a:effectLst>
                  <a:outerShdw blurRad="38100" dist="25400" dir="5400000" algn="ctr" rotWithShape="0">
                    <a:srgbClr val="6E747A">
                      <a:alpha val="43000"/>
                    </a:srgbClr>
                  </a:outerShdw>
                </a:effectLst>
              </a:rPr>
              <a:t>有多个业务主键，不符合第二范式</a:t>
            </a:r>
          </a:p>
          <a:p>
            <a:pPr marL="285750" indent="-285750">
              <a:lnSpc>
                <a:spcPct val="130000"/>
              </a:lnSpc>
              <a:buFont typeface="Wingdings" panose="05000000000000000000" charset="0"/>
              <a:buChar char="u"/>
            </a:pPr>
            <a:r>
              <a:rPr lang="zh-CN" altLang="en-US" dirty="0">
                <a:effectLst>
                  <a:outerShdw blurRad="38100" dist="25400" dir="5400000" algn="ctr" rotWithShape="0">
                    <a:srgbClr val="6E747A">
                      <a:alpha val="43000"/>
                    </a:srgbClr>
                  </a:outerShdw>
                </a:effectLst>
              </a:rPr>
              <a:t>订单商品单价。订单数量，订单金额 存在传递依赖关系，不符合第三范式</a:t>
            </a:r>
          </a:p>
        </p:txBody>
      </p:sp>
    </p:spTree>
    <p:extLst>
      <p:ext uri="{BB962C8B-B14F-4D97-AF65-F5344CB8AC3E}">
        <p14:creationId xmlns:p14="http://schemas.microsoft.com/office/powerpoint/2010/main" val="12522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855</Words>
  <Application>Microsoft Office PowerPoint</Application>
  <PresentationFormat>宽屏</PresentationFormat>
  <Paragraphs>198</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楷体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同程艺龙-北京</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机票事业群-杜诚波</dc:creator>
  <cp:lastModifiedBy>机票事业群-杜诚波</cp:lastModifiedBy>
  <cp:revision>22</cp:revision>
  <dcterms:created xsi:type="dcterms:W3CDTF">2019-05-12T13:26:23Z</dcterms:created>
  <dcterms:modified xsi:type="dcterms:W3CDTF">2019-05-13T05:35:42Z</dcterms:modified>
</cp:coreProperties>
</file>