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1" r:id="rId2"/>
    <p:sldId id="256" r:id="rId3"/>
    <p:sldId id="257" r:id="rId4"/>
    <p:sldId id="303" r:id="rId5"/>
    <p:sldId id="297" r:id="rId6"/>
    <p:sldId id="307" r:id="rId7"/>
    <p:sldId id="304" r:id="rId8"/>
    <p:sldId id="300" r:id="rId9"/>
    <p:sldId id="301" r:id="rId10"/>
    <p:sldId id="315" r:id="rId11"/>
    <p:sldId id="299" r:id="rId12"/>
    <p:sldId id="308" r:id="rId13"/>
    <p:sldId id="302" r:id="rId14"/>
    <p:sldId id="305" r:id="rId15"/>
    <p:sldId id="316" r:id="rId16"/>
    <p:sldId id="312" r:id="rId17"/>
    <p:sldId id="309" r:id="rId18"/>
    <p:sldId id="306" r:id="rId19"/>
    <p:sldId id="31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4D44094-E54A-2942-ABD9-9559C6DDF8F7}">
          <p14:sldIdLst>
            <p14:sldId id="311"/>
            <p14:sldId id="256"/>
            <p14:sldId id="257"/>
            <p14:sldId id="303"/>
            <p14:sldId id="297"/>
            <p14:sldId id="307"/>
            <p14:sldId id="304"/>
            <p14:sldId id="300"/>
            <p14:sldId id="301"/>
            <p14:sldId id="315"/>
            <p14:sldId id="299"/>
            <p14:sldId id="308"/>
            <p14:sldId id="302"/>
            <p14:sldId id="305"/>
            <p14:sldId id="316"/>
            <p14:sldId id="312"/>
            <p14:sldId id="309"/>
            <p14:sldId id="306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B00"/>
    <a:srgbClr val="FF6801"/>
    <a:srgbClr val="FF7213"/>
    <a:srgbClr val="DC5E00"/>
    <a:srgbClr val="E71C1A"/>
    <a:srgbClr val="FFFFFF"/>
    <a:srgbClr val="8BB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4"/>
    <p:restoredTop sz="94690"/>
  </p:normalViewPr>
  <p:slideViewPr>
    <p:cSldViewPr>
      <p:cViewPr varScale="1">
        <p:scale>
          <a:sx n="122" d="100"/>
          <a:sy n="122" d="100"/>
        </p:scale>
        <p:origin x="456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BAC9F-8F17-422C-9FB1-15A396ABF7F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ABD10-5012-4AC9-B3FD-96EB60750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0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8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8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13435F-941B-AF41-8237-5B979BB0B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704850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1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478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991E9C-6D04-A741-8DA1-07643C5A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04599"/>
            <a:ext cx="5970885" cy="36598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004865-79A1-FF4D-9C34-00FF35B71B8D}"/>
              </a:ext>
            </a:extLst>
          </p:cNvPr>
          <p:cNvSpPr txBox="1"/>
          <p:nvPr/>
        </p:nvSpPr>
        <p:spPr>
          <a:xfrm>
            <a:off x="6222405" y="520615"/>
            <a:ext cx="25658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</a:rPr>
              <a:t>问题</a:t>
            </a:r>
            <a:r>
              <a:rPr kumimoji="1" lang="zh-CN" altLang="en-US" dirty="0"/>
              <a:t>：</a:t>
            </a:r>
            <a:r>
              <a:rPr kumimoji="1" lang="zh-CN" altLang="en-US" sz="1600" dirty="0"/>
              <a:t>多个应用共用一个</a:t>
            </a:r>
            <a:r>
              <a:rPr kumimoji="1" lang="en-US" altLang="zh-CN" sz="1600" dirty="0" err="1"/>
              <a:t>redis</a:t>
            </a:r>
            <a:r>
              <a:rPr kumimoji="1" lang="zh-CN" altLang="en-US" sz="1600" dirty="0"/>
              <a:t>集群，在</a:t>
            </a:r>
            <a:r>
              <a:rPr kumimoji="1" lang="en-US" altLang="zh-CN" sz="1600" dirty="0" err="1"/>
              <a:t>redis</a:t>
            </a:r>
            <a:r>
              <a:rPr kumimoji="1" lang="zh-CN" altLang="en-US" sz="1600" dirty="0"/>
              <a:t>支持最大并发数的前提下，核心业务严重受非核心业务的影响。</a:t>
            </a:r>
            <a:endParaRPr lang="en-US" altLang="zh-CN" sz="1600" dirty="0"/>
          </a:p>
          <a:p>
            <a:r>
              <a:rPr kumimoji="1" lang="zh-CN" altLang="en-US" b="1" dirty="0">
                <a:latin typeface="+mn-ea"/>
              </a:rPr>
              <a:t>解决方案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sz="1600" dirty="0"/>
              <a:t>按照读写，发布</a:t>
            </a:r>
            <a:r>
              <a:rPr lang="zh-CN" altLang="en-US" sz="1600" dirty="0"/>
              <a:t>订阅等业务拆分不同的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集群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对非核心业务调用加上流控，限制异常调用</a:t>
            </a:r>
            <a:endParaRPr kumimoji="1" lang="zh-CN" altLang="en-US" sz="16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61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D856AA-DBF6-F142-A413-2F4AB127C415}"/>
              </a:ext>
            </a:extLst>
          </p:cNvPr>
          <p:cNvSpPr txBox="1"/>
          <p:nvPr/>
        </p:nvSpPr>
        <p:spPr>
          <a:xfrm>
            <a:off x="1187624" y="105958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zh-CN" dirty="0"/>
              <a:t>特斯拉项目是公布运价搜索的第一个项目，</a:t>
            </a:r>
            <a:r>
              <a:rPr lang="en-US" altLang="zh-CN" dirty="0"/>
              <a:t>3</a:t>
            </a:r>
            <a:r>
              <a:rPr lang="zh-CN" altLang="zh-CN" dirty="0"/>
              <a:t>个应用涉及</a:t>
            </a:r>
            <a:r>
              <a:rPr lang="en-US" altLang="zh-CN" dirty="0"/>
              <a:t>992</a:t>
            </a:r>
            <a:r>
              <a:rPr lang="zh-CN" altLang="zh-CN" dirty="0"/>
              <a:t>个</a:t>
            </a:r>
            <a:r>
              <a:rPr lang="en-US" altLang="zh-CN" dirty="0"/>
              <a:t>docker</a:t>
            </a:r>
            <a:r>
              <a:rPr lang="zh-CN" altLang="zh-CN" dirty="0"/>
              <a:t>，共计</a:t>
            </a:r>
            <a:r>
              <a:rPr lang="en-US" altLang="zh-CN" dirty="0"/>
              <a:t>48</a:t>
            </a:r>
            <a:r>
              <a:rPr lang="zh-CN" altLang="zh-CN" dirty="0"/>
              <a:t>台物理机。</a:t>
            </a:r>
            <a:endParaRPr lang="en-US" altLang="zh-CN" dirty="0"/>
          </a:p>
          <a:p>
            <a:r>
              <a:rPr lang="zh-CN" altLang="en-US" dirty="0"/>
              <a:t>       报价业务复杂度较高，数据更新链路过长，涉及分布式锁、版本控制、</a:t>
            </a:r>
            <a:r>
              <a:rPr lang="en-US" altLang="zh-CN" dirty="0" err="1"/>
              <a:t>mq</a:t>
            </a:r>
            <a:r>
              <a:rPr lang="zh-CN" altLang="en-US" dirty="0"/>
              <a:t>消费并发控制、运价查询、运价聚合</a:t>
            </a:r>
            <a:r>
              <a:rPr lang="en-US" altLang="zh-CN" dirty="0" err="1"/>
              <a:t>TopN</a:t>
            </a:r>
            <a:r>
              <a:rPr lang="zh-CN" altLang="en-US" dirty="0"/>
              <a:t>、数据分片等众多技术难点。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然而</a:t>
            </a:r>
            <a:r>
              <a:rPr lang="zh-CN" altLang="zh-CN" dirty="0"/>
              <a:t>人工维护成本</a:t>
            </a:r>
            <a:r>
              <a:rPr lang="zh-CN" altLang="en-US" dirty="0"/>
              <a:t>太</a:t>
            </a:r>
            <a:r>
              <a:rPr lang="zh-CN" altLang="zh-CN" dirty="0"/>
              <a:t>大，发版一次耗时</a:t>
            </a:r>
            <a:r>
              <a:rPr lang="en-US" altLang="zh-CN" dirty="0"/>
              <a:t>4</a:t>
            </a:r>
            <a:r>
              <a:rPr lang="zh-CN" altLang="zh-CN" dirty="0"/>
              <a:t>小时</a:t>
            </a:r>
            <a:r>
              <a:rPr lang="zh-CN" altLang="en-US" dirty="0"/>
              <a:t>  ，项目臃肿，应用本身承载了太多数据更新的工作，报价性能上不去，每次</a:t>
            </a:r>
            <a:r>
              <a:rPr lang="en-US" altLang="zh-CN" dirty="0" err="1"/>
              <a:t>atpco</a:t>
            </a:r>
            <a:r>
              <a:rPr lang="zh-CN" altLang="en-US" dirty="0"/>
              <a:t>刷全量就是我们的噩梦</a:t>
            </a:r>
            <a:r>
              <a:rPr lang="zh-CN" altLang="zh-CN" dirty="0"/>
              <a:t>。随着公布运价数量增长到</a:t>
            </a:r>
            <a:r>
              <a:rPr lang="zh-CN" altLang="en-US" dirty="0"/>
              <a:t>千万</a:t>
            </a:r>
            <a:r>
              <a:rPr lang="zh-CN" altLang="zh-CN" dirty="0"/>
              <a:t>级，</a:t>
            </a:r>
            <a:r>
              <a:rPr lang="en-US" altLang="zh-CN" dirty="0"/>
              <a:t>Q</a:t>
            </a:r>
            <a:r>
              <a:rPr lang="zh-CN" altLang="zh-CN" dirty="0"/>
              <a:t>值增长到数</a:t>
            </a:r>
            <a:r>
              <a:rPr lang="zh-CN" altLang="en-US" dirty="0"/>
              <a:t>十</a:t>
            </a:r>
            <a:r>
              <a:rPr lang="zh-CN" altLang="zh-CN" dirty="0"/>
              <a:t>亿级，</a:t>
            </a:r>
            <a:r>
              <a:rPr lang="zh-CN" altLang="en-US" dirty="0"/>
              <a:t>面对将要到来的</a:t>
            </a:r>
            <a:r>
              <a:rPr lang="en-US" altLang="zh-CN" dirty="0"/>
              <a:t>20</a:t>
            </a:r>
            <a:r>
              <a:rPr lang="zh-CN" altLang="en-US" dirty="0"/>
              <a:t>倍于现在的</a:t>
            </a:r>
            <a:r>
              <a:rPr lang="en-US" altLang="zh-CN" dirty="0"/>
              <a:t>QPS</a:t>
            </a:r>
            <a:r>
              <a:rPr lang="zh-CN" altLang="en-US" dirty="0"/>
              <a:t>，</a:t>
            </a:r>
            <a:r>
              <a:rPr lang="zh-CN" altLang="zh-CN" dirty="0"/>
              <a:t>目前的架构已经无法满足搜索，热门航线超时严重，所以急需一个新的架构来满足日益增长的的流量和数据</a:t>
            </a:r>
            <a:r>
              <a:rPr lang="zh-CN" altLang="en-US" dirty="0"/>
              <a:t>，特斯拉需要寻求突破！！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05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5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66B54B8E-91FA-F145-B383-4EFD43CD6644}"/>
              </a:ext>
            </a:extLst>
          </p:cNvPr>
          <p:cNvSpPr txBox="1"/>
          <p:nvPr/>
        </p:nvSpPr>
        <p:spPr>
          <a:xfrm>
            <a:off x="3443626" y="1498777"/>
            <a:ext cx="46490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第三部分</a:t>
            </a:r>
            <a:endParaRPr lang="en-US" altLang="zh-CN" sz="32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32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2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子引擎的进阶</a:t>
            </a:r>
            <a:r>
              <a:rPr lang="en-US" altLang="zh-CN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 err="1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modelx</a:t>
            </a:r>
            <a:endParaRPr lang="en-US" altLang="zh-CN" sz="320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EC615EF6-7286-BD49-8B43-1AC087069DF5}"/>
              </a:ext>
            </a:extLst>
          </p:cNvPr>
          <p:cNvSpPr txBox="1"/>
          <p:nvPr/>
        </p:nvSpPr>
        <p:spPr>
          <a:xfrm>
            <a:off x="1966616" y="309415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15">
            <a:extLst>
              <a:ext uri="{FF2B5EF4-FFF2-40B4-BE49-F238E27FC236}">
                <a16:creationId xmlns:a16="http://schemas.microsoft.com/office/drawing/2014/main" id="{21CFB16D-C7BF-C542-93C9-CC712E7CF062}"/>
              </a:ext>
            </a:extLst>
          </p:cNvPr>
          <p:cNvGrpSpPr/>
          <p:nvPr/>
        </p:nvGrpSpPr>
        <p:grpSpPr>
          <a:xfrm>
            <a:off x="1759166" y="1419622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>
              <a:extLst>
                <a:ext uri="{FF2B5EF4-FFF2-40B4-BE49-F238E27FC236}">
                  <a16:creationId xmlns:a16="http://schemas.microsoft.com/office/drawing/2014/main" id="{086EE9B9-491F-DD4B-BA97-5278306536C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1FC40F7-8995-A54A-9D46-ED7A2DF92EE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13">
            <a:extLst>
              <a:ext uri="{FF2B5EF4-FFF2-40B4-BE49-F238E27FC236}">
                <a16:creationId xmlns:a16="http://schemas.microsoft.com/office/drawing/2014/main" id="{154E8B49-986F-4D46-B0D6-DC3223156332}"/>
              </a:ext>
            </a:extLst>
          </p:cNvPr>
          <p:cNvSpPr txBox="1"/>
          <p:nvPr/>
        </p:nvSpPr>
        <p:spPr>
          <a:xfrm>
            <a:off x="1982735" y="1617143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1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23612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3178AF-14CB-0B43-A9E1-C993BAC49242}"/>
              </a:ext>
            </a:extLst>
          </p:cNvPr>
          <p:cNvSpPr txBox="1"/>
          <p:nvPr/>
        </p:nvSpPr>
        <p:spPr>
          <a:xfrm>
            <a:off x="5364088" y="915566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定时增量每分钟执行</a:t>
            </a:r>
            <a:r>
              <a:rPr kumimoji="1" lang="en-US" altLang="zh-CN" dirty="0"/>
              <a:t>1</a:t>
            </a:r>
            <a:r>
              <a:rPr kumimoji="1" lang="zh-CN" altLang="en-US" dirty="0"/>
              <a:t>次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全量每天执行耗时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分钟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计算节点无网络</a:t>
            </a:r>
            <a:r>
              <a:rPr kumimoji="1" lang="en-US" altLang="zh-CN" dirty="0"/>
              <a:t>IO</a:t>
            </a:r>
          </a:p>
          <a:p>
            <a:r>
              <a:rPr kumimoji="1" lang="en-US" altLang="zh-CN" dirty="0"/>
              <a:t>4.</a:t>
            </a:r>
            <a:r>
              <a:rPr lang="zh-CN" altLang="zh-CN" dirty="0"/>
              <a:t>支持分布式计算 </a:t>
            </a:r>
            <a:endParaRPr lang="en-US" altLang="zh-CN" dirty="0"/>
          </a:p>
          <a:p>
            <a:r>
              <a:rPr kumimoji="1" lang="en-US" altLang="zh-CN" dirty="0"/>
              <a:t>5.</a:t>
            </a:r>
            <a:r>
              <a:rPr lang="zh-CN" altLang="zh-CN" dirty="0"/>
              <a:t>支持</a:t>
            </a:r>
            <a:r>
              <a:rPr lang="zh-CN" altLang="en-US" dirty="0"/>
              <a:t>动态扩展</a:t>
            </a:r>
            <a:endParaRPr lang="en-US" altLang="zh-CN" dirty="0"/>
          </a:p>
          <a:p>
            <a:r>
              <a:rPr kumimoji="1" lang="en-US" altLang="zh-CN" dirty="0"/>
              <a:t>6..……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5F6900-656D-CE4D-AEE9-2EE40AD2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8" y="411510"/>
            <a:ext cx="4987380" cy="35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4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6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BEE3D1-E7B8-DC4D-95A0-A6285ECE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861" y="267494"/>
            <a:ext cx="5986427" cy="42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8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6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8C2D91-6348-9346-8DDA-3422FA5BB472}"/>
              </a:ext>
            </a:extLst>
          </p:cNvPr>
          <p:cNvSpPr txBox="1"/>
          <p:nvPr/>
        </p:nvSpPr>
        <p:spPr>
          <a:xfrm>
            <a:off x="755576" y="771550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怎么高效的利用索引？</a:t>
            </a:r>
            <a:endParaRPr kumimoji="1" lang="en-US" altLang="zh-CN" dirty="0"/>
          </a:p>
          <a:p>
            <a:r>
              <a:rPr kumimoji="1" lang="en-US" altLang="zh-CN" dirty="0" err="1"/>
              <a:t>eg</a:t>
            </a:r>
            <a:r>
              <a:rPr kumimoji="1" lang="en-US" altLang="zh-CN" dirty="0"/>
              <a:t>:  </a:t>
            </a:r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</a:t>
            </a:r>
            <a:r>
              <a:rPr kumimoji="1" lang="zh-CN" altLang="en-US" dirty="0"/>
              <a:t>日期限制 </a:t>
            </a:r>
            <a:r>
              <a:rPr kumimoji="1" lang="en-US" altLang="zh-CN" dirty="0"/>
              <a:t>20190405&gt;20190703/20190826&gt;20191031/20191220&gt;20200105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2. </a:t>
            </a:r>
          </a:p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59F899-08F9-8F47-A899-23F349A24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126898"/>
            <a:ext cx="746946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1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B4F6DD0-2CDF-A74D-AE98-D685D45805D4}"/>
              </a:ext>
            </a:extLst>
          </p:cNvPr>
          <p:cNvSpPr txBox="1"/>
          <p:nvPr/>
        </p:nvSpPr>
        <p:spPr>
          <a:xfrm>
            <a:off x="1907704" y="1635646"/>
            <a:ext cx="5601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、应用每月成本节省</a:t>
            </a:r>
            <a:r>
              <a:rPr lang="en-US" altLang="zh-CN" b="1" dirty="0"/>
              <a:t>19.7W(</a:t>
            </a:r>
            <a:r>
              <a:rPr lang="zh-CN" altLang="zh-CN" b="1" dirty="0"/>
              <a:t>元</a:t>
            </a:r>
            <a:r>
              <a:rPr lang="en-US" altLang="zh-CN" b="1" dirty="0"/>
              <a:t>)=25.7W(</a:t>
            </a:r>
            <a:r>
              <a:rPr lang="zh-CN" altLang="zh-CN" b="1" dirty="0"/>
              <a:t>元</a:t>
            </a:r>
            <a:r>
              <a:rPr lang="en-US" altLang="zh-CN" b="1" dirty="0"/>
              <a:t>)-6W</a:t>
            </a:r>
            <a:r>
              <a:rPr lang="zh-CN" altLang="zh-CN" b="1" dirty="0"/>
              <a:t>（元）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zh-CN" b="1" dirty="0"/>
              <a:t>、单</a:t>
            </a:r>
            <a:r>
              <a:rPr lang="en-US" altLang="zh-CN" b="1" dirty="0"/>
              <a:t>docker</a:t>
            </a:r>
            <a:r>
              <a:rPr lang="zh-CN" altLang="zh-CN" b="1" dirty="0"/>
              <a:t>的</a:t>
            </a:r>
            <a:r>
              <a:rPr lang="en-US" altLang="zh-CN" b="1" dirty="0"/>
              <a:t>QPS</a:t>
            </a:r>
            <a:r>
              <a:rPr lang="zh-CN" altLang="zh-CN" b="1" dirty="0"/>
              <a:t>提升</a:t>
            </a:r>
            <a:r>
              <a:rPr lang="en-US" altLang="zh-CN" b="1" dirty="0"/>
              <a:t>8</a:t>
            </a:r>
            <a:r>
              <a:rPr lang="zh-CN" altLang="zh-CN" b="1" dirty="0"/>
              <a:t>倍。</a:t>
            </a:r>
            <a:endParaRPr lang="zh-CN" altLang="zh-CN" dirty="0"/>
          </a:p>
          <a:p>
            <a:r>
              <a:rPr lang="en-US" altLang="zh-CN" b="1" dirty="0"/>
              <a:t>3</a:t>
            </a:r>
            <a:r>
              <a:rPr lang="zh-CN" altLang="zh-CN" b="1" dirty="0"/>
              <a:t>、数据全量同步由一天缩短到</a:t>
            </a:r>
            <a:r>
              <a:rPr lang="en-US" altLang="zh-CN" b="1" dirty="0"/>
              <a:t>10</a:t>
            </a:r>
            <a:r>
              <a:rPr lang="zh-CN" altLang="zh-CN" b="1" dirty="0"/>
              <a:t>分钟。</a:t>
            </a:r>
            <a:endParaRPr lang="zh-CN" altLang="zh-CN" dirty="0"/>
          </a:p>
          <a:p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zh-CN" b="1" dirty="0"/>
              <a:t>系统维护成本降低</a:t>
            </a:r>
            <a:r>
              <a:rPr lang="en-US" altLang="zh-CN" b="1" dirty="0"/>
              <a:t>1/3</a:t>
            </a:r>
            <a:r>
              <a:rPr lang="zh-CN" altLang="zh-CN" b="1" dirty="0"/>
              <a:t>。</a:t>
            </a:r>
            <a:endParaRPr lang="en-US" altLang="zh-CN" b="1" dirty="0"/>
          </a:p>
          <a:p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zh-CN" altLang="zh-CN" b="1" dirty="0"/>
              <a:t>成功应对分销</a:t>
            </a:r>
            <a:r>
              <a:rPr lang="en-US" altLang="zh-CN" b="1" dirty="0"/>
              <a:t>B</a:t>
            </a:r>
            <a:r>
              <a:rPr lang="zh-CN" altLang="zh-CN" b="1" dirty="0"/>
              <a:t>端、联运等需求高防问量的冲击。 </a:t>
            </a:r>
            <a:endParaRPr lang="en-US" altLang="zh-CN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DA9E85-42FD-7B47-9EAF-AAC1D8E06AA5}"/>
              </a:ext>
            </a:extLst>
          </p:cNvPr>
          <p:cNvSpPr txBox="1"/>
          <p:nvPr/>
        </p:nvSpPr>
        <p:spPr>
          <a:xfrm>
            <a:off x="1902892" y="125502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Modelx</a:t>
            </a:r>
            <a:r>
              <a:rPr kumimoji="1" lang="zh-CN" altLang="en-US" dirty="0"/>
              <a:t>数据一览：</a:t>
            </a:r>
          </a:p>
        </p:txBody>
      </p:sp>
    </p:spTree>
    <p:extLst>
      <p:ext uri="{BB962C8B-B14F-4D97-AF65-F5344CB8AC3E}">
        <p14:creationId xmlns:p14="http://schemas.microsoft.com/office/powerpoint/2010/main" val="140289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66B54B8E-91FA-F145-B383-4EFD43CD6644}"/>
              </a:ext>
            </a:extLst>
          </p:cNvPr>
          <p:cNvSpPr txBox="1"/>
          <p:nvPr/>
        </p:nvSpPr>
        <p:spPr>
          <a:xfrm>
            <a:off x="3443626" y="1498777"/>
            <a:ext cx="5119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第四部分</a:t>
            </a:r>
            <a:endParaRPr lang="en-US" altLang="zh-CN" sz="32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32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2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子引擎的演化</a:t>
            </a:r>
            <a:r>
              <a:rPr lang="en-US" altLang="zh-CN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自由引擎</a:t>
            </a:r>
            <a:endParaRPr lang="en-US" altLang="zh-CN" sz="320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EC615EF6-7286-BD49-8B43-1AC087069DF5}"/>
              </a:ext>
            </a:extLst>
          </p:cNvPr>
          <p:cNvSpPr txBox="1"/>
          <p:nvPr/>
        </p:nvSpPr>
        <p:spPr>
          <a:xfrm>
            <a:off x="1966616" y="309415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04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15">
            <a:extLst>
              <a:ext uri="{FF2B5EF4-FFF2-40B4-BE49-F238E27FC236}">
                <a16:creationId xmlns:a16="http://schemas.microsoft.com/office/drawing/2014/main" id="{21CFB16D-C7BF-C542-93C9-CC712E7CF062}"/>
              </a:ext>
            </a:extLst>
          </p:cNvPr>
          <p:cNvGrpSpPr/>
          <p:nvPr/>
        </p:nvGrpSpPr>
        <p:grpSpPr>
          <a:xfrm>
            <a:off x="1759166" y="1419622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>
              <a:extLst>
                <a:ext uri="{FF2B5EF4-FFF2-40B4-BE49-F238E27FC236}">
                  <a16:creationId xmlns:a16="http://schemas.microsoft.com/office/drawing/2014/main" id="{086EE9B9-491F-DD4B-BA97-5278306536C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1FC40F7-8995-A54A-9D46-ED7A2DF92EE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13">
            <a:extLst>
              <a:ext uri="{FF2B5EF4-FFF2-40B4-BE49-F238E27FC236}">
                <a16:creationId xmlns:a16="http://schemas.microsoft.com/office/drawing/2014/main" id="{154E8B49-986F-4D46-B0D6-DC3223156332}"/>
              </a:ext>
            </a:extLst>
          </p:cNvPr>
          <p:cNvSpPr txBox="1"/>
          <p:nvPr/>
        </p:nvSpPr>
        <p:spPr>
          <a:xfrm>
            <a:off x="1982735" y="1617143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5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6D6884-7EE9-7B49-8B30-0E2E2E9A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6" y="339502"/>
            <a:ext cx="6175448" cy="39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8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0F3C28-C2D9-B64F-85E2-A79E55322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704850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3996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6" cy="514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7013CA-A2B6-594A-A774-C83F4374A29D}"/>
              </a:ext>
            </a:extLst>
          </p:cNvPr>
          <p:cNvSpPr txBox="1"/>
          <p:nvPr/>
        </p:nvSpPr>
        <p:spPr>
          <a:xfrm>
            <a:off x="1461578" y="1716277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+mj-ea"/>
                <a:ea typeface="+mj-ea"/>
              </a:rPr>
              <a:t>PUBLIC</a:t>
            </a:r>
            <a:r>
              <a:rPr kumimoji="1" lang="zh-CN" altLang="en-US" sz="3200" dirty="0">
                <a:latin typeface="+mj-ea"/>
                <a:ea typeface="+mj-ea"/>
              </a:rPr>
              <a:t>子引擎架构演变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307DC5-B6D0-3B40-85EE-A50D538E7192}"/>
              </a:ext>
            </a:extLst>
          </p:cNvPr>
          <p:cNvSpPr txBox="1"/>
          <p:nvPr/>
        </p:nvSpPr>
        <p:spPr>
          <a:xfrm>
            <a:off x="1975891" y="2787149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机票国际自有引擎系统部 国际引擎计算组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5BC6AF-CF05-254E-B840-B7803FA2AF4E}"/>
              </a:ext>
            </a:extLst>
          </p:cNvPr>
          <p:cNvSpPr txBox="1"/>
          <p:nvPr/>
        </p:nvSpPr>
        <p:spPr>
          <a:xfrm>
            <a:off x="2716530" y="3352944"/>
            <a:ext cx="372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       </a:t>
            </a:r>
            <a:r>
              <a:rPr kumimoji="1" lang="zh-CN" altLang="en-US" dirty="0"/>
              <a:t>张恕军          </a:t>
            </a:r>
            <a:r>
              <a:rPr kumimoji="1" lang="en-US" altLang="zh-CN" dirty="0"/>
              <a:t>2018.12.12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2" y="0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09269" y="411510"/>
            <a:ext cx="1930484" cy="792088"/>
          </a:xfrm>
          <a:ln/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600" dirty="0">
                <a:solidFill>
                  <a:srgbClr val="FF680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sz="3600" dirty="0">
              <a:solidFill>
                <a:srgbClr val="FF680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51720" y="1128403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051720" y="1774456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051720" y="2413627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  <a:ln/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contents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51720" y="3061699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29BE11-380B-7047-97F5-57853B0D2993}"/>
              </a:ext>
            </a:extLst>
          </p:cNvPr>
          <p:cNvSpPr txBox="1"/>
          <p:nvPr/>
        </p:nvSpPr>
        <p:spPr>
          <a:xfrm>
            <a:off x="2664842" y="120359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子引擎肩负的使命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C8E35A-7B83-6843-B27F-387EB1F8FE28}"/>
              </a:ext>
            </a:extLst>
          </p:cNvPr>
          <p:cNvSpPr txBox="1"/>
          <p:nvPr/>
        </p:nvSpPr>
        <p:spPr>
          <a:xfrm>
            <a:off x="2699792" y="176926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子引擎的诞生</a:t>
            </a:r>
            <a:r>
              <a:rPr kumimoji="1" lang="en-US" altLang="zh-CN" dirty="0"/>
              <a:t>-tesla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FE1660-EE34-0B40-959E-C417275A61BB}"/>
              </a:ext>
            </a:extLst>
          </p:cNvPr>
          <p:cNvSpPr txBox="1"/>
          <p:nvPr/>
        </p:nvSpPr>
        <p:spPr>
          <a:xfrm>
            <a:off x="2699792" y="242443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子引擎的进阶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modelx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4C1309-7E81-7E41-A0BF-5977B532C50D}"/>
              </a:ext>
            </a:extLst>
          </p:cNvPr>
          <p:cNvSpPr txBox="1"/>
          <p:nvPr/>
        </p:nvSpPr>
        <p:spPr>
          <a:xfrm>
            <a:off x="2676922" y="307959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子引擎的演化</a:t>
            </a:r>
            <a:r>
              <a:rPr kumimoji="1" lang="en-US" altLang="zh-CN" dirty="0"/>
              <a:t>-</a:t>
            </a:r>
            <a:r>
              <a:rPr kumimoji="1" lang="zh-CN" altLang="en-US" dirty="0"/>
              <a:t>自由引擎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1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66B54B8E-91FA-F145-B383-4EFD43CD6644}"/>
              </a:ext>
            </a:extLst>
          </p:cNvPr>
          <p:cNvSpPr txBox="1"/>
          <p:nvPr/>
        </p:nvSpPr>
        <p:spPr>
          <a:xfrm>
            <a:off x="3443626" y="1498777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第一部分</a:t>
            </a:r>
            <a:endParaRPr lang="en-US" altLang="zh-CN" sz="32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32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2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子引擎肩负的使命</a:t>
            </a:r>
            <a:endParaRPr lang="en-US" altLang="zh-CN" sz="320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EC615EF6-7286-BD49-8B43-1AC087069DF5}"/>
              </a:ext>
            </a:extLst>
          </p:cNvPr>
          <p:cNvSpPr txBox="1"/>
          <p:nvPr/>
        </p:nvSpPr>
        <p:spPr>
          <a:xfrm>
            <a:off x="1966616" y="309415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15">
            <a:extLst>
              <a:ext uri="{FF2B5EF4-FFF2-40B4-BE49-F238E27FC236}">
                <a16:creationId xmlns:a16="http://schemas.microsoft.com/office/drawing/2014/main" id="{21CFB16D-C7BF-C542-93C9-CC712E7CF062}"/>
              </a:ext>
            </a:extLst>
          </p:cNvPr>
          <p:cNvGrpSpPr/>
          <p:nvPr/>
        </p:nvGrpSpPr>
        <p:grpSpPr>
          <a:xfrm>
            <a:off x="1759166" y="1419622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>
              <a:extLst>
                <a:ext uri="{FF2B5EF4-FFF2-40B4-BE49-F238E27FC236}">
                  <a16:creationId xmlns:a16="http://schemas.microsoft.com/office/drawing/2014/main" id="{086EE9B9-491F-DD4B-BA97-5278306536C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1FC40F7-8995-A54A-9D46-ED7A2DF92EE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13">
            <a:extLst>
              <a:ext uri="{FF2B5EF4-FFF2-40B4-BE49-F238E27FC236}">
                <a16:creationId xmlns:a16="http://schemas.microsoft.com/office/drawing/2014/main" id="{154E8B49-986F-4D46-B0D6-DC3223156332}"/>
              </a:ext>
            </a:extLst>
          </p:cNvPr>
          <p:cNvSpPr txBox="1"/>
          <p:nvPr/>
        </p:nvSpPr>
        <p:spPr>
          <a:xfrm>
            <a:off x="1982735" y="1617143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7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494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16B676-7826-1342-86EC-2B554F2AE904}"/>
              </a:ext>
            </a:extLst>
          </p:cNvPr>
          <p:cNvSpPr txBox="1"/>
          <p:nvPr/>
        </p:nvSpPr>
        <p:spPr>
          <a:xfrm>
            <a:off x="395536" y="1419622"/>
            <a:ext cx="86084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     初期北研公布运价报出完全依赖</a:t>
            </a:r>
            <a:r>
              <a:rPr kumimoji="1" lang="en-US" altLang="zh-CN" dirty="0"/>
              <a:t>S1</a:t>
            </a:r>
            <a:r>
              <a:rPr kumimoji="1" lang="zh-CN" altLang="en-US" dirty="0"/>
              <a:t>引擎，</a:t>
            </a:r>
            <a:r>
              <a:rPr kumimoji="1" lang="en-US" altLang="zh-CN" dirty="0"/>
              <a:t>S1</a:t>
            </a:r>
            <a:r>
              <a:rPr kumimoji="1" lang="zh-CN" altLang="en-US" dirty="0"/>
              <a:t>调用第三方接口获取</a:t>
            </a:r>
            <a:r>
              <a:rPr kumimoji="1" lang="en-US" altLang="zh-CN" dirty="0"/>
              <a:t>shopping</a:t>
            </a:r>
            <a:r>
              <a:rPr kumimoji="1" lang="zh-CN" altLang="en-US" dirty="0"/>
              <a:t>报价。</a:t>
            </a:r>
            <a:endParaRPr kumimoji="1" lang="en-US" altLang="zh-CN" dirty="0"/>
          </a:p>
          <a:p>
            <a:r>
              <a:rPr kumimoji="1" lang="zh-CN" altLang="en-US" dirty="0"/>
              <a:t>航信接口按调用量收费，而且有时候不是很稳定，可扩展业务较少，缺乏灵活性。</a:t>
            </a:r>
            <a:endParaRPr kumimoji="1" lang="en-US" altLang="zh-CN" dirty="0"/>
          </a:p>
          <a:p>
            <a:r>
              <a:rPr kumimoji="1" lang="zh-CN" altLang="en-US" dirty="0"/>
              <a:t>因此我们需要一个自己报</a:t>
            </a:r>
            <a:r>
              <a:rPr kumimoji="1" lang="en-US" altLang="zh-CN" dirty="0"/>
              <a:t>shopping</a:t>
            </a:r>
            <a:r>
              <a:rPr kumimoji="1" lang="zh-CN" altLang="en-US" dirty="0"/>
              <a:t>的子引擎。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公布报价不依赖航信接口，做自己的</a:t>
            </a:r>
            <a:r>
              <a:rPr kumimoji="1" lang="en-US" altLang="zh-CN" dirty="0"/>
              <a:t>shopping</a:t>
            </a:r>
            <a:r>
              <a:rPr kumimoji="1" lang="zh-CN" altLang="en-US" dirty="0"/>
              <a:t>，使报价更灵活</a:t>
            </a:r>
            <a:endParaRPr kumimoji="1" lang="en-US" altLang="zh-CN" dirty="0"/>
          </a:p>
          <a:p>
            <a:r>
              <a:rPr kumimoji="1" lang="en-US" altLang="zh-CN" dirty="0"/>
              <a:t>2.PUBLIC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S1</a:t>
            </a:r>
            <a:r>
              <a:rPr kumimoji="1" lang="zh-CN" altLang="en-US" dirty="0"/>
              <a:t>航段占比</a:t>
            </a:r>
            <a:r>
              <a:rPr kumimoji="1" lang="en-US" altLang="zh-CN" dirty="0"/>
              <a:t>55:45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降</a:t>
            </a:r>
            <a:r>
              <a:rPr kumimoji="1" lang="en-US" altLang="zh-CN" dirty="0"/>
              <a:t>GDS</a:t>
            </a:r>
            <a:r>
              <a:rPr kumimoji="1" lang="zh-CN" altLang="en-US" dirty="0"/>
              <a:t>查定比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34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6" y="25176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66B54B8E-91FA-F145-B383-4EFD43CD6644}"/>
              </a:ext>
            </a:extLst>
          </p:cNvPr>
          <p:cNvSpPr txBox="1"/>
          <p:nvPr/>
        </p:nvSpPr>
        <p:spPr>
          <a:xfrm>
            <a:off x="3443626" y="1498777"/>
            <a:ext cx="42739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第二部分</a:t>
            </a:r>
            <a:endParaRPr lang="en-US" altLang="zh-CN" sz="32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32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2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子引擎的诞生</a:t>
            </a:r>
            <a:r>
              <a:rPr lang="en-US" altLang="zh-CN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-tesla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EC615EF6-7286-BD49-8B43-1AC087069DF5}"/>
              </a:ext>
            </a:extLst>
          </p:cNvPr>
          <p:cNvSpPr txBox="1"/>
          <p:nvPr/>
        </p:nvSpPr>
        <p:spPr>
          <a:xfrm>
            <a:off x="1966616" y="309415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15">
            <a:extLst>
              <a:ext uri="{FF2B5EF4-FFF2-40B4-BE49-F238E27FC236}">
                <a16:creationId xmlns:a16="http://schemas.microsoft.com/office/drawing/2014/main" id="{21CFB16D-C7BF-C542-93C9-CC712E7CF062}"/>
              </a:ext>
            </a:extLst>
          </p:cNvPr>
          <p:cNvGrpSpPr/>
          <p:nvPr/>
        </p:nvGrpSpPr>
        <p:grpSpPr>
          <a:xfrm>
            <a:off x="1759166" y="1419622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>
              <a:extLst>
                <a:ext uri="{FF2B5EF4-FFF2-40B4-BE49-F238E27FC236}">
                  <a16:creationId xmlns:a16="http://schemas.microsoft.com/office/drawing/2014/main" id="{086EE9B9-491F-DD4B-BA97-5278306536C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1FC40F7-8995-A54A-9D46-ED7A2DF92EE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13">
            <a:extLst>
              <a:ext uri="{FF2B5EF4-FFF2-40B4-BE49-F238E27FC236}">
                <a16:creationId xmlns:a16="http://schemas.microsoft.com/office/drawing/2014/main" id="{154E8B49-986F-4D46-B0D6-DC3223156332}"/>
              </a:ext>
            </a:extLst>
          </p:cNvPr>
          <p:cNvSpPr txBox="1"/>
          <p:nvPr/>
        </p:nvSpPr>
        <p:spPr>
          <a:xfrm>
            <a:off x="1982735" y="1617143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0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8812108-C6D1-6344-B11C-F2A4AEA8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39502"/>
            <a:ext cx="4773686" cy="4031113"/>
          </a:xfrm>
          <a:prstGeom prst="rect">
            <a:avLst/>
          </a:prstGeom>
        </p:spPr>
      </p:pic>
      <p:sp>
        <p:nvSpPr>
          <p:cNvPr id="3" name="文本框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6646088-682D-4149-9D72-587F1A1863E6}"/>
              </a:ext>
            </a:extLst>
          </p:cNvPr>
          <p:cNvSpPr txBox="1"/>
          <p:nvPr/>
        </p:nvSpPr>
        <p:spPr>
          <a:xfrm>
            <a:off x="6156176" y="772885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问题：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虽然请求按照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OD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分片但是并不能解决高密集计算单点问题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大量本地缓存，服务重启时会产生严重超时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机器太多，维护成本太高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0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0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88" y="6160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F980B7-66D6-304E-A7FF-18ADEE9A4339}"/>
              </a:ext>
            </a:extLst>
          </p:cNvPr>
          <p:cNvSpPr txBox="1"/>
          <p:nvPr/>
        </p:nvSpPr>
        <p:spPr>
          <a:xfrm>
            <a:off x="683568" y="636814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数据同步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TPS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提升，解决数据延迟</a:t>
            </a:r>
            <a:endParaRPr kumimoji="1"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3D5F7D-324F-B447-A74A-4F470ABDB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36" y="1098479"/>
            <a:ext cx="6626523" cy="2438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118047-A32F-2744-B39E-EA220F762B07}"/>
              </a:ext>
            </a:extLst>
          </p:cNvPr>
          <p:cNvSpPr txBox="1"/>
          <p:nvPr/>
        </p:nvSpPr>
        <p:spPr>
          <a:xfrm>
            <a:off x="1800300" y="6115620"/>
            <a:ext cx="11268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问题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binlog</a:t>
            </a:r>
            <a:r>
              <a:rPr kumimoji="1" lang="zh-CN" altLang="en-US" dirty="0"/>
              <a:t>同步积压严重，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值挤压最高峰</a:t>
            </a:r>
            <a:r>
              <a:rPr kumimoji="1" lang="en-US" altLang="zh-CN" dirty="0"/>
              <a:t>2</a:t>
            </a:r>
            <a:r>
              <a:rPr kumimoji="1" lang="zh-CN" altLang="en-US" dirty="0"/>
              <a:t>亿，消费速度</a:t>
            </a:r>
            <a:r>
              <a:rPr lang="en-US" altLang="zh-CN" dirty="0"/>
              <a:t>7docker</a:t>
            </a:r>
            <a:r>
              <a:rPr lang="zh-CN" altLang="en-US" dirty="0"/>
              <a:t> </a:t>
            </a:r>
            <a:r>
              <a:rPr lang="en-US" altLang="zh-CN" dirty="0"/>
              <a:t>2000/m</a:t>
            </a:r>
            <a:r>
              <a:rPr lang="zh-CN" altLang="en-US" dirty="0"/>
              <a:t>，严重影响报价正确性</a:t>
            </a:r>
            <a:endParaRPr kumimoji="1" lang="en-US" altLang="zh-CN" dirty="0"/>
          </a:p>
          <a:p>
            <a:r>
              <a:rPr kumimoji="1" lang="zh-CN" altLang="en-US" b="1" dirty="0">
                <a:latin typeface="+mn-ea"/>
                <a:ea typeface="+mn-ea"/>
              </a:rPr>
              <a:t>解决方案</a:t>
            </a:r>
            <a:r>
              <a:rPr kumimoji="1" lang="zh-CN" altLang="en-US" dirty="0"/>
              <a:t>：动态控制并发消费的线程数，多线程消费的同时保证数据版本和数据的最终一致性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82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" y="122978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13BBB8-8046-7148-B14D-AACA5A63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9" y="635453"/>
            <a:ext cx="8230147" cy="22036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8DF293-65E1-614A-B86A-0B1CA11F7F58}"/>
              </a:ext>
            </a:extLst>
          </p:cNvPr>
          <p:cNvSpPr txBox="1"/>
          <p:nvPr/>
        </p:nvSpPr>
        <p:spPr>
          <a:xfrm>
            <a:off x="373149" y="3207075"/>
            <a:ext cx="8375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+mn-ea"/>
                <a:ea typeface="+mn-ea"/>
              </a:rPr>
              <a:t>效果：</a:t>
            </a:r>
            <a:r>
              <a:rPr lang="en-US" altLang="zh-CN" sz="1800" b="1" dirty="0">
                <a:latin typeface="+mn-ea"/>
                <a:ea typeface="+mn-ea"/>
              </a:rPr>
              <a:t>1.</a:t>
            </a:r>
            <a:r>
              <a:rPr lang="zh-CN" altLang="en-US" sz="1800" b="1" dirty="0">
                <a:latin typeface="+mn-ea"/>
                <a:ea typeface="+mn-ea"/>
              </a:rPr>
              <a:t>对于变价引起的运价删除单独接收</a:t>
            </a:r>
            <a:r>
              <a:rPr lang="en-US" altLang="zh-CN" sz="1800" b="1" dirty="0" err="1">
                <a:latin typeface="+mn-ea"/>
                <a:ea typeface="+mn-ea"/>
              </a:rPr>
              <a:t>mq</a:t>
            </a:r>
            <a:r>
              <a:rPr lang="zh-CN" altLang="en-US" sz="1800" b="1" dirty="0">
                <a:latin typeface="+mn-ea"/>
                <a:ea typeface="+mn-ea"/>
              </a:rPr>
              <a:t>消息，实时的删除</a:t>
            </a:r>
            <a:r>
              <a:rPr lang="en-US" altLang="zh-CN" sz="1800" b="1" dirty="0">
                <a:latin typeface="+mn-ea"/>
                <a:ea typeface="+mn-ea"/>
              </a:rPr>
              <a:t>fare</a:t>
            </a:r>
            <a:r>
              <a:rPr lang="zh-CN" altLang="en-US" sz="1800" b="1" dirty="0">
                <a:latin typeface="+mn-ea"/>
                <a:ea typeface="+mn-ea"/>
              </a:rPr>
              <a:t>。</a:t>
            </a:r>
            <a:endParaRPr lang="en-US" altLang="zh-CN" sz="1800" b="1" dirty="0">
              <a:latin typeface="+mn-ea"/>
              <a:ea typeface="+mn-ea"/>
            </a:endParaRPr>
          </a:p>
          <a:p>
            <a:r>
              <a:rPr lang="zh-CN" altLang="en-US" sz="1800" b="1" dirty="0">
                <a:latin typeface="+mn-ea"/>
                <a:ea typeface="+mn-ea"/>
              </a:rPr>
              <a:t>      </a:t>
            </a:r>
            <a:r>
              <a:rPr lang="en-US" altLang="zh-CN" sz="1800" b="1" dirty="0">
                <a:latin typeface="+mn-ea"/>
                <a:ea typeface="+mn-ea"/>
              </a:rPr>
              <a:t>2.</a:t>
            </a:r>
            <a:r>
              <a:rPr lang="zh-CN" altLang="en-US" sz="1800" b="1" dirty="0">
                <a:latin typeface="+mn-ea"/>
                <a:ea typeface="+mn-ea"/>
              </a:rPr>
              <a:t>正常的</a:t>
            </a:r>
            <a:r>
              <a:rPr lang="en-US" altLang="zh-CN" sz="1800" b="1" dirty="0" err="1">
                <a:latin typeface="+mn-ea"/>
                <a:ea typeface="+mn-ea"/>
              </a:rPr>
              <a:t>binlog</a:t>
            </a:r>
            <a:r>
              <a:rPr lang="zh-CN" altLang="en-US" sz="1800" b="1" dirty="0">
                <a:latin typeface="+mn-ea"/>
                <a:ea typeface="+mn-ea"/>
              </a:rPr>
              <a:t>日志消费</a:t>
            </a:r>
            <a:r>
              <a:rPr lang="en-US" altLang="zh-CN" sz="1800" b="1" dirty="0">
                <a:latin typeface="+mn-ea"/>
                <a:ea typeface="+mn-ea"/>
              </a:rPr>
              <a:t>14docker</a:t>
            </a:r>
            <a:r>
              <a:rPr lang="zh-CN" altLang="en-US" sz="1800" b="1" dirty="0">
                <a:latin typeface="+mn-ea"/>
                <a:ea typeface="+mn-ea"/>
              </a:rPr>
              <a:t> </a:t>
            </a:r>
            <a:r>
              <a:rPr lang="en-US" altLang="zh-CN" sz="1800" b="1" dirty="0">
                <a:latin typeface="+mn-ea"/>
                <a:ea typeface="+mn-ea"/>
              </a:rPr>
              <a:t>55W/m </a:t>
            </a:r>
            <a:r>
              <a:rPr lang="en-US" altLang="zh-CN" sz="1800" b="1" dirty="0" err="1">
                <a:latin typeface="+mn-ea"/>
                <a:ea typeface="+mn-ea"/>
              </a:rPr>
              <a:t>tps</a:t>
            </a:r>
            <a:r>
              <a:rPr lang="zh-CN" altLang="en-US" sz="1800" b="1" dirty="0">
                <a:latin typeface="+mn-ea"/>
                <a:ea typeface="+mn-ea"/>
              </a:rPr>
              <a:t>，数据基本无积压   </a:t>
            </a:r>
            <a:endParaRPr lang="en-US" altLang="zh-CN" sz="1800" b="1" dirty="0">
              <a:latin typeface="+mn-ea"/>
              <a:ea typeface="+mn-ea"/>
            </a:endParaRPr>
          </a:p>
          <a:p>
            <a:r>
              <a:rPr lang="zh-CN" altLang="en-US" sz="1800" b="1" dirty="0">
                <a:latin typeface="+mn-ea"/>
                <a:ea typeface="+mn-ea"/>
              </a:rPr>
              <a:t>      </a:t>
            </a:r>
            <a:r>
              <a:rPr lang="en-US" altLang="zh-CN" sz="1800" b="1" dirty="0">
                <a:latin typeface="+mn-ea"/>
                <a:ea typeface="+mn-ea"/>
              </a:rPr>
              <a:t>3.</a:t>
            </a:r>
            <a:r>
              <a:rPr lang="zh-CN" altLang="en-US" sz="1800" b="1" dirty="0">
                <a:latin typeface="+mn-ea"/>
                <a:ea typeface="+mn-ea"/>
              </a:rPr>
              <a:t>同时发现</a:t>
            </a:r>
            <a:r>
              <a:rPr lang="en-US" altLang="zh-CN" sz="1800" b="1" dirty="0" err="1">
                <a:latin typeface="+mn-ea"/>
                <a:ea typeface="+mn-ea"/>
              </a:rPr>
              <a:t>dsf</a:t>
            </a:r>
            <a:r>
              <a:rPr lang="en-US" altLang="zh-CN" sz="1800" b="1" dirty="0">
                <a:latin typeface="+mn-ea"/>
                <a:ea typeface="+mn-ea"/>
              </a:rPr>
              <a:t>-client</a:t>
            </a:r>
            <a:r>
              <a:rPr lang="zh-CN" altLang="en-US" sz="1800" b="1" dirty="0">
                <a:latin typeface="+mn-ea"/>
                <a:ea typeface="+mn-ea"/>
              </a:rPr>
              <a:t>异步调用重大</a:t>
            </a:r>
            <a:r>
              <a:rPr lang="en-US" altLang="zh-CN" sz="1800" b="1" dirty="0">
                <a:latin typeface="+mn-ea"/>
                <a:ea typeface="+mn-ea"/>
              </a:rPr>
              <a:t>bug</a:t>
            </a:r>
            <a:r>
              <a:rPr lang="zh-CN" altLang="en-US" sz="1800" b="1" dirty="0">
                <a:latin typeface="+mn-ea"/>
                <a:ea typeface="+mn-ea"/>
              </a:rPr>
              <a:t>，会导致创建大量线程，已反馈并提出优化方案。</a:t>
            </a:r>
            <a:endParaRPr lang="en-US" altLang="zh-CN" sz="1800" b="1" dirty="0">
              <a:latin typeface="+mn-ea"/>
              <a:ea typeface="+mn-ea"/>
            </a:endParaRPr>
          </a:p>
          <a:p>
            <a:r>
              <a:rPr lang="zh-CN" altLang="en-US" b="1" dirty="0">
                <a:latin typeface="+mn-ea"/>
              </a:rPr>
              <a:t>     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4.Redis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超并发</a:t>
            </a:r>
            <a:r>
              <a:rPr kumimoji="1" lang="zh-CN" altLang="en-US" dirty="0">
                <a:cs typeface="SimHei" charset="-122"/>
              </a:rPr>
              <a:t>？</a:t>
            </a:r>
            <a:endParaRPr lang="zh-CN" altLang="en-US" sz="1800" b="1" dirty="0">
              <a:latin typeface="+mn-ea"/>
              <a:ea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59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</TotalTime>
  <Words>733</Words>
  <Application>Microsoft Macintosh PowerPoint</Application>
  <PresentationFormat>全屏显示(16:9)</PresentationFormat>
  <Paragraphs>80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SimHei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zhangshujun</cp:lastModifiedBy>
  <cp:revision>380</cp:revision>
  <dcterms:created xsi:type="dcterms:W3CDTF">2014-10-22T10:42:01Z</dcterms:created>
  <dcterms:modified xsi:type="dcterms:W3CDTF">2018-12-12T09:25:13Z</dcterms:modified>
</cp:coreProperties>
</file>