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97" r:id="rId5"/>
    <p:sldId id="286" r:id="rId6"/>
    <p:sldId id="315" r:id="rId7"/>
    <p:sldId id="316" r:id="rId8"/>
    <p:sldId id="317" r:id="rId9"/>
    <p:sldId id="318" r:id="rId10"/>
    <p:sldId id="314" r:id="rId11"/>
    <p:sldId id="319" r:id="rId12"/>
    <p:sldId id="320" r:id="rId13"/>
    <p:sldId id="321" r:id="rId14"/>
    <p:sldId id="322" r:id="rId15"/>
    <p:sldId id="323" r:id="rId16"/>
    <p:sldId id="303" r:id="rId17"/>
    <p:sldId id="28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orient="horz" pos="155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00"/>
    <a:srgbClr val="FF6801"/>
    <a:srgbClr val="FF7213"/>
    <a:srgbClr val="DC5E00"/>
    <a:srgbClr val="E71C1A"/>
    <a:srgbClr val="FFFFFF"/>
    <a:srgbClr val="8BB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5"/>
    <p:restoredTop sz="94691"/>
  </p:normalViewPr>
  <p:slideViewPr>
    <p:cSldViewPr>
      <p:cViewPr varScale="1">
        <p:scale>
          <a:sx n="108" d="100"/>
          <a:sy n="108" d="100"/>
        </p:scale>
        <p:origin x="403" y="86"/>
      </p:cViewPr>
      <p:guideLst>
        <p:guide orient="horz" pos="2171"/>
        <p:guide orient="horz" pos="15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AC9F-8F17-422C-9FB1-15A396ABF7F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D10-5012-4AC9-B3FD-96EB607502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3996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28"/>
            <a:ext cx="9143996" cy="51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5790" y="1187450"/>
            <a:ext cx="49288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Av task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国际自有引擎系统部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国际引擎计算组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广播消费，推送更新本地缓存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按照不同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创建多个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消费消息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3.</a:t>
            </a:r>
            <a:r>
              <a:rPr lang="en-US" altLang="zh-CN" b="1" dirty="0"/>
              <a:t> Elastic-Job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9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广播消费，推送更新本地缓存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1EA892-ECD5-4EBB-B786-C1553E86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97205"/>
            <a:ext cx="4200469" cy="2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按照不同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创建多个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消费消息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/>
              <a:t>    可以理解为第二级消息类型，类比于书的目录，方便检索使用消息。在应用系统中，一个</a:t>
            </a:r>
            <a:r>
              <a:rPr lang="en-US" altLang="zh-CN" sz="1400" dirty="0"/>
              <a:t>Tag</a:t>
            </a:r>
            <a:r>
              <a:rPr lang="zh-CN" altLang="en-US" sz="1400" dirty="0"/>
              <a:t>标识为一类消息中的二级分类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29BC08-0A3E-47B0-843B-302F22BD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23678"/>
            <a:ext cx="58326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按照不同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创建多个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消费消息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/>
              <a:t>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EBC94-2628-41B3-AFCA-2C263654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44" y="1288482"/>
            <a:ext cx="6899300" cy="36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en-US" altLang="zh-CN" sz="1400" b="1" dirty="0"/>
              <a:t> Elastic-Job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dirty="0"/>
              <a:t>Elastic-Job</a:t>
            </a:r>
            <a:r>
              <a:rPr lang="zh-CN" altLang="en-US" b="1" dirty="0"/>
              <a:t>主要功能</a:t>
            </a:r>
          </a:p>
          <a:p>
            <a:pPr latinLnBrk="1"/>
            <a:r>
              <a:rPr lang="zh-CN" altLang="en-US" b="1" dirty="0"/>
              <a:t>定时任务：</a:t>
            </a:r>
            <a:r>
              <a:rPr lang="zh-CN" altLang="en-US" dirty="0"/>
              <a:t> 基于成熟的定时任务作业框架</a:t>
            </a:r>
            <a:r>
              <a:rPr lang="en-US" altLang="zh-CN" dirty="0"/>
              <a:t>Quartz </a:t>
            </a:r>
            <a:r>
              <a:rPr lang="en-US" altLang="zh-CN" dirty="0" err="1"/>
              <a:t>cron</a:t>
            </a:r>
            <a:r>
              <a:rPr lang="zh-CN" altLang="en-US" dirty="0"/>
              <a:t>表达式执行定时任务。</a:t>
            </a:r>
          </a:p>
          <a:p>
            <a:pPr latinLnBrk="1"/>
            <a:r>
              <a:rPr lang="zh-CN" altLang="en-US" b="1" dirty="0"/>
              <a:t>作业注册中心：</a:t>
            </a:r>
            <a:r>
              <a:rPr lang="zh-CN" altLang="en-US" dirty="0"/>
              <a:t> 基于</a:t>
            </a:r>
            <a:r>
              <a:rPr lang="en-US" altLang="zh-CN" dirty="0"/>
              <a:t>Zookeeper</a:t>
            </a:r>
            <a:r>
              <a:rPr lang="zh-CN" altLang="en-US" dirty="0"/>
              <a:t>和其客户端</a:t>
            </a:r>
            <a:r>
              <a:rPr lang="en-US" altLang="zh-CN" dirty="0"/>
              <a:t>Curator</a:t>
            </a:r>
            <a:r>
              <a:rPr lang="zh-CN" altLang="en-US" dirty="0"/>
              <a:t>实现的全局作业注册控制中心。用于注册，控制和协调分布式作业执行。</a:t>
            </a:r>
          </a:p>
          <a:p>
            <a:pPr latinLnBrk="1"/>
            <a:r>
              <a:rPr lang="zh-CN" altLang="en-US" b="1" dirty="0"/>
              <a:t>作业分片：</a:t>
            </a:r>
            <a:r>
              <a:rPr lang="zh-CN" altLang="en-US" dirty="0"/>
              <a:t> 将一个任务分片成为多个小任务项在多服务器上同时执行。</a:t>
            </a:r>
          </a:p>
          <a:p>
            <a:pPr latinLnBrk="1"/>
            <a:r>
              <a:rPr lang="zh-CN" altLang="en-US" b="1" dirty="0"/>
              <a:t>弹性扩容缩容：</a:t>
            </a:r>
            <a:r>
              <a:rPr lang="zh-CN" altLang="en-US" dirty="0"/>
              <a:t> 运行中的作业服务器崩溃，或新增加</a:t>
            </a:r>
            <a:r>
              <a:rPr lang="en-US" altLang="zh-CN" dirty="0"/>
              <a:t>n</a:t>
            </a:r>
            <a:r>
              <a:rPr lang="zh-CN" altLang="en-US" dirty="0"/>
              <a:t>台作业服务器，作业框架将在下次作业执行前重新分片，不影响当前作业执行。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7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en-US" altLang="zh-CN" sz="1400" b="1" dirty="0"/>
              <a:t> Elastic-Job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http://tcservice.qa.17usoft.com/ieejc/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6AF642-9938-49F0-9FE5-2623DA88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78915"/>
            <a:ext cx="7343775" cy="3400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51D9EF-689E-4CF5-9429-9FCDE50E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60" y="534285"/>
            <a:ext cx="7560840" cy="6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1310" y="252095"/>
            <a:ext cx="82111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经验分享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1.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jar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包版本问题（排查过程）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广播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 申请（申请后要实际确认一下，上线时可能运维人员还未执行）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一个主题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消费模式，预发环境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注解模式有问题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mongo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(dba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创建索引会自行起名，我们使用索引尽量不要指定索引名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5. mongo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baseDao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bug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6.</a:t>
            </a:r>
            <a:r>
              <a:rPr lang="zh-CN" altLang="en-US" sz="1400" dirty="0">
                <a:latin typeface="+mn-ea"/>
                <a:sym typeface="+mn-ea"/>
              </a:rPr>
              <a:t>数据结构网站：</a:t>
            </a:r>
            <a:r>
              <a:rPr lang="en-US" altLang="zh-CN" sz="1400" dirty="0">
                <a:latin typeface="+mn-ea"/>
                <a:sym typeface="+mn-ea"/>
              </a:rPr>
              <a:t>https://www.cs.usfca.edu/~galles/visualization/Algorithms.html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推荐一本书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并发编程艺术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1275606"/>
            <a:ext cx="5256583" cy="12961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谢谢观赏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7824" y="2067694"/>
            <a:ext cx="2686136" cy="792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747" y="3477780"/>
            <a:ext cx="7088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  <a:p>
            <a:r>
              <a:rPr lang="zh-CN" altLang="en-US" sz="1400" dirty="0"/>
              <a:t>特别鸣谢：恕军的大力指导与宇尧的技术支持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9" y="411510"/>
            <a:ext cx="1930484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contents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1720" y="3061699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051720" y="3709771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2280" y="1123315"/>
            <a:ext cx="409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17520" y="3077845"/>
            <a:ext cx="270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02280" y="3709670"/>
            <a:ext cx="234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经验分享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7155" y="256540"/>
            <a:ext cx="8658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9622CD-ABE8-4D29-B56B-3CA9E657F7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98482" y="1158905"/>
            <a:ext cx="5851525" cy="26549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34E1A4-CE93-489F-B8BD-75FBFB15FE0F}"/>
              </a:ext>
            </a:extLst>
          </p:cNvPr>
          <p:cNvSpPr/>
          <p:nvPr/>
        </p:nvSpPr>
        <p:spPr>
          <a:xfrm>
            <a:off x="97155" y="885934"/>
            <a:ext cx="292450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dirty="0">
                <a:latin typeface="微软雅黑" panose="020B0503020204020204" pitchFamily="34" charset="-122"/>
              </a:rPr>
              <a:t>Av</a:t>
            </a:r>
            <a:r>
              <a:rPr lang="zh-CN" altLang="en-US" sz="1200" dirty="0">
                <a:latin typeface="微软雅黑" panose="020B0503020204020204" pitchFamily="34" charset="-122"/>
              </a:rPr>
              <a:t>数据源接入</a:t>
            </a:r>
            <a:r>
              <a:rPr lang="en-US" altLang="zh-CN" sz="1200" dirty="0">
                <a:latin typeface="微软雅黑" panose="020B0503020204020204" pitchFamily="34" charset="-122"/>
              </a:rPr>
              <a:t>bam</a:t>
            </a:r>
            <a:r>
              <a:rPr lang="zh-CN" altLang="en-US" sz="1200" dirty="0">
                <a:latin typeface="微软雅黑" panose="020B0503020204020204" pitchFamily="34" charset="-122"/>
              </a:rPr>
              <a:t>产品</a:t>
            </a:r>
            <a:endParaRPr lang="en-US" altLang="zh-CN" sz="1200" dirty="0">
              <a:latin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1200" dirty="0"/>
              <a:t>每次查询可以支持最多请求</a:t>
            </a:r>
            <a:r>
              <a:rPr lang="en-US" altLang="zh-CN" sz="1200" dirty="0"/>
              <a:t>300</a:t>
            </a:r>
            <a:r>
              <a:rPr lang="zh-CN" altLang="zh-CN" sz="1200" dirty="0"/>
              <a:t>个航班</a:t>
            </a:r>
            <a:endParaRPr lang="en-US" altLang="zh-CN" sz="1200" dirty="0"/>
          </a:p>
          <a:p>
            <a:pPr>
              <a:spcAft>
                <a:spcPts val="0"/>
              </a:spcAft>
            </a:pPr>
            <a:r>
              <a:rPr lang="zh-CN" altLang="zh-CN" sz="1200" dirty="0"/>
              <a:t>搭建独立</a:t>
            </a:r>
            <a:r>
              <a:rPr lang="en-US" altLang="zh-CN" sz="1200" dirty="0"/>
              <a:t>BAM</a:t>
            </a:r>
            <a:r>
              <a:rPr lang="zh-CN" altLang="zh-CN" sz="1200" dirty="0"/>
              <a:t>缓存，以及相关埋点、数据跟踪等</a:t>
            </a:r>
            <a:endParaRPr lang="en-US" altLang="zh-CN" sz="1200" dirty="0"/>
          </a:p>
          <a:p>
            <a:pPr>
              <a:spcAft>
                <a:spcPts val="0"/>
              </a:spcAft>
            </a:pPr>
            <a:r>
              <a:rPr lang="zh-CN" altLang="zh-CN" sz="1200" dirty="0"/>
              <a:t>信息，方便后期制定更新及预刷策略方案</a:t>
            </a:r>
            <a:endParaRPr lang="en-US" altLang="zh-CN" sz="1200" dirty="0"/>
          </a:p>
          <a:p>
            <a:pPr>
              <a:spcAft>
                <a:spcPts val="0"/>
              </a:spcAft>
            </a:pPr>
            <a:endParaRPr lang="en-US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 err="1">
                <a:latin typeface="Times New Roman" panose="02020603050405020304" pitchFamily="18" charset="0"/>
              </a:rPr>
              <a:t>Avtask</a:t>
            </a:r>
            <a:r>
              <a:rPr lang="en-US" altLang="zh-CN" sz="1200" dirty="0">
                <a:latin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</a:rPr>
              <a:t>作用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</a:rPr>
              <a:t>1.</a:t>
            </a:r>
            <a:r>
              <a:rPr lang="zh-CN" altLang="en-US" sz="1200" dirty="0">
                <a:latin typeface="Times New Roman" panose="02020603050405020304" pitchFamily="18" charset="0"/>
              </a:rPr>
              <a:t>在白名单的航段，组装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请求，按两个策略，先按</a:t>
            </a:r>
            <a:r>
              <a:rPr lang="en-US" altLang="zh-CN" sz="1200" dirty="0">
                <a:latin typeface="Times New Roman" panose="02020603050405020304" pitchFamily="18" charset="0"/>
              </a:rPr>
              <a:t>300</a:t>
            </a:r>
            <a:r>
              <a:rPr lang="zh-CN" altLang="en-US" sz="1200" dirty="0">
                <a:latin typeface="Times New Roman" panose="02020603050405020304" pitchFamily="18" charset="0"/>
              </a:rPr>
              <a:t>个航班拼装一次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请求，再按时间策略，如果超过预定时间还未够</a:t>
            </a:r>
            <a:r>
              <a:rPr lang="en-US" altLang="zh-CN" sz="1200" dirty="0">
                <a:latin typeface="Times New Roman" panose="02020603050405020304" pitchFamily="18" charset="0"/>
              </a:rPr>
              <a:t>300</a:t>
            </a:r>
            <a:r>
              <a:rPr lang="zh-CN" altLang="en-US" sz="1200" dirty="0">
                <a:latin typeface="Times New Roman" panose="02020603050405020304" pitchFamily="18" charset="0"/>
              </a:rPr>
              <a:t>个，则到期直接将现有航班队列装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请求，保证数据效率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</a:rPr>
              <a:t>2.</a:t>
            </a:r>
            <a:r>
              <a:rPr lang="zh-CN" altLang="en-US" sz="1200" dirty="0">
                <a:latin typeface="Times New Roman" panose="02020603050405020304" pitchFamily="18" charset="0"/>
              </a:rPr>
              <a:t>与航信仓位数据比对，记录比对日志，以供动态调整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白名单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87985" y="196850"/>
            <a:ext cx="836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66F50E-CFE7-412B-AECC-16C1F6CC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43181"/>
            <a:ext cx="4464496" cy="32349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4C9263-8D00-4332-96E4-127670E8FBD2}"/>
              </a:ext>
            </a:extLst>
          </p:cNvPr>
          <p:cNvSpPr/>
          <p:nvPr/>
        </p:nvSpPr>
        <p:spPr>
          <a:xfrm>
            <a:off x="179512" y="736323"/>
            <a:ext cx="33123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dirty="0" err="1">
                <a:latin typeface="Times New Roman" panose="02020603050405020304" pitchFamily="18" charset="0"/>
              </a:rPr>
              <a:t>Avtask</a:t>
            </a:r>
            <a:r>
              <a:rPr lang="en-US" altLang="zh-CN" sz="1200" dirty="0">
                <a:latin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</a:rPr>
              <a:t>处理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</a:p>
          <a:p>
            <a:pPr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</a:rPr>
              <a:t>1.Ivis </a:t>
            </a:r>
            <a:r>
              <a:rPr lang="zh-CN" altLang="en-US" sz="1200" dirty="0">
                <a:latin typeface="Times New Roman" panose="02020603050405020304" pitchFamily="18" charset="0"/>
              </a:rPr>
              <a:t>查询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信息，请求</a:t>
            </a:r>
            <a:r>
              <a:rPr lang="en-US" altLang="zh-CN" sz="1200" dirty="0" err="1">
                <a:latin typeface="Times New Roman" panose="02020603050405020304" pitchFamily="18" charset="0"/>
              </a:rPr>
              <a:t>isav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</a:rPr>
              <a:t>1.1.isav</a:t>
            </a:r>
            <a:r>
              <a:rPr lang="zh-CN" altLang="en-US" sz="1200" dirty="0">
                <a:latin typeface="Times New Roman" panose="02020603050405020304" pitchFamily="18" charset="0"/>
              </a:rPr>
              <a:t>根据请求数据查询</a:t>
            </a:r>
            <a:r>
              <a:rPr lang="en-US" altLang="zh-CN" sz="1200" dirty="0">
                <a:latin typeface="Times New Roman" panose="02020603050405020304" pitchFamily="18" charset="0"/>
              </a:rPr>
              <a:t>mongo  id</a:t>
            </a:r>
            <a:r>
              <a:rPr lang="zh-CN" altLang="en-US" sz="1200" dirty="0">
                <a:latin typeface="Times New Roman" panose="02020603050405020304" pitchFamily="18" charset="0"/>
              </a:rPr>
              <a:t>，获取本地缓存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</a:rPr>
              <a:t>1.2.</a:t>
            </a:r>
            <a:r>
              <a:rPr lang="zh-CN" altLang="en-US" sz="1200" dirty="0">
                <a:latin typeface="Times New Roman" panose="02020603050405020304" pitchFamily="18" charset="0"/>
              </a:rPr>
              <a:t>如果查询不到数据，</a:t>
            </a:r>
            <a:r>
              <a:rPr lang="en-US" altLang="zh-CN" sz="1200" dirty="0" err="1">
                <a:latin typeface="Times New Roman" panose="02020603050405020304" pitchFamily="18" charset="0"/>
              </a:rPr>
              <a:t>isav</a:t>
            </a:r>
            <a:r>
              <a:rPr lang="en-US" altLang="zh-CN" sz="1200" dirty="0">
                <a:latin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</a:rPr>
              <a:t>组装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下载信息以及</a:t>
            </a:r>
            <a:r>
              <a:rPr lang="en-US" altLang="zh-CN" sz="1200" dirty="0">
                <a:latin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</a:rPr>
              <a:t>发送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下载消息推送到</a:t>
            </a:r>
            <a:r>
              <a:rPr lang="en-US" altLang="zh-CN" sz="1200" dirty="0">
                <a:latin typeface="Times New Roman" panose="02020603050405020304" pitchFamily="18" charset="0"/>
              </a:rPr>
              <a:t>MQ</a:t>
            </a:r>
            <a:r>
              <a:rPr lang="zh-CN" altLang="en-US" sz="1200" dirty="0">
                <a:latin typeface="Times New Roman" panose="02020603050405020304" pitchFamily="18" charset="0"/>
              </a:rPr>
              <a:t>，根据</a:t>
            </a:r>
            <a:r>
              <a:rPr lang="en-US" altLang="zh-CN" sz="1200" dirty="0">
                <a:latin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</a:rPr>
              <a:t>作为</a:t>
            </a:r>
            <a:r>
              <a:rPr lang="en-US" altLang="zh-CN" sz="1200" dirty="0">
                <a:latin typeface="Times New Roman" panose="02020603050405020304" pitchFamily="18" charset="0"/>
              </a:rPr>
              <a:t>tag</a:t>
            </a:r>
            <a:r>
              <a:rPr lang="zh-CN" altLang="en-US" sz="1200" dirty="0">
                <a:latin typeface="Times New Roman" panose="02020603050405020304" pitchFamily="18" charset="0"/>
              </a:rPr>
              <a:t>，发送到同一</a:t>
            </a:r>
            <a:r>
              <a:rPr lang="en-US" altLang="zh-CN" sz="1200" dirty="0">
                <a:latin typeface="Times New Roman" panose="02020603050405020304" pitchFamily="18" charset="0"/>
              </a:rPr>
              <a:t>topic</a:t>
            </a:r>
            <a:r>
              <a:rPr lang="zh-CN" altLang="en-US" sz="1200" dirty="0">
                <a:latin typeface="Times New Roman" panose="02020603050405020304" pitchFamily="18" charset="0"/>
              </a:rPr>
              <a:t>中；</a:t>
            </a:r>
            <a:r>
              <a:rPr lang="en-US" altLang="zh-CN" sz="1200" dirty="0" err="1">
                <a:latin typeface="Times New Roman" panose="02020603050405020304" pitchFamily="18" charset="0"/>
              </a:rPr>
              <a:t>isavtask</a:t>
            </a:r>
            <a:r>
              <a:rPr lang="en-US" altLang="zh-CN" sz="1200" dirty="0">
                <a:latin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</a:rPr>
              <a:t>根据</a:t>
            </a:r>
            <a:r>
              <a:rPr lang="en-US" altLang="zh-CN" sz="1200" dirty="0">
                <a:latin typeface="Times New Roman" panose="02020603050405020304" pitchFamily="18" charset="0"/>
              </a:rPr>
              <a:t>tag</a:t>
            </a:r>
            <a:r>
              <a:rPr lang="zh-CN" altLang="en-US" sz="1200" dirty="0">
                <a:latin typeface="Times New Roman" panose="02020603050405020304" pitchFamily="18" charset="0"/>
              </a:rPr>
              <a:t>创建</a:t>
            </a:r>
            <a:r>
              <a:rPr lang="en-US" altLang="zh-CN" sz="1200" dirty="0" err="1">
                <a:latin typeface="Times New Roman" panose="02020603050405020304" pitchFamily="18" charset="0"/>
              </a:rPr>
              <a:t>mq</a:t>
            </a:r>
            <a:r>
              <a:rPr lang="en-US" altLang="zh-CN" sz="1200" dirty="0">
                <a:latin typeface="Times New Roman" panose="02020603050405020304" pitchFamily="18" charset="0"/>
              </a:rPr>
              <a:t> consumer,</a:t>
            </a:r>
            <a:r>
              <a:rPr lang="zh-CN" altLang="en-US" sz="1200" dirty="0">
                <a:latin typeface="Times New Roman" panose="02020603050405020304" pitchFamily="18" charset="0"/>
              </a:rPr>
              <a:t>分别消费</a:t>
            </a:r>
            <a:r>
              <a:rPr lang="en-US" altLang="zh-CN" sz="1200" dirty="0">
                <a:latin typeface="Times New Roman" panose="02020603050405020304" pitchFamily="18" charset="0"/>
              </a:rPr>
              <a:t>topic</a:t>
            </a:r>
            <a:r>
              <a:rPr lang="zh-CN" altLang="en-US" sz="1200" dirty="0">
                <a:latin typeface="Times New Roman" panose="02020603050405020304" pitchFamily="18" charset="0"/>
              </a:rPr>
              <a:t>中不同</a:t>
            </a:r>
            <a:r>
              <a:rPr lang="en-US" altLang="zh-CN" sz="1200" dirty="0">
                <a:latin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</a:rPr>
              <a:t>的消息，根据既定策略（数量，时间）下载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，存入</a:t>
            </a:r>
            <a:r>
              <a:rPr lang="en-US" altLang="zh-CN" sz="1200" dirty="0">
                <a:latin typeface="Times New Roman" panose="02020603050405020304" pitchFamily="18" charset="0"/>
              </a:rPr>
              <a:t>mongo</a:t>
            </a:r>
            <a:r>
              <a:rPr lang="zh-CN" altLang="en-US" sz="1200" dirty="0">
                <a:latin typeface="Times New Roman" panose="02020603050405020304" pitchFamily="18" charset="0"/>
              </a:rPr>
              <a:t>缓存，并推送</a:t>
            </a:r>
            <a:r>
              <a:rPr lang="en-US" altLang="zh-CN" sz="1200" dirty="0" err="1">
                <a:latin typeface="Times New Roman" panose="02020603050405020304" pitchFamily="18" charset="0"/>
              </a:rPr>
              <a:t>isav</a:t>
            </a:r>
            <a:r>
              <a:rPr lang="en-US" altLang="zh-CN" sz="1200" dirty="0">
                <a:latin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</a:rPr>
              <a:t>主机缓存更新</a:t>
            </a:r>
            <a:r>
              <a:rPr lang="en-US" altLang="zh-CN" sz="1200" dirty="0" err="1">
                <a:latin typeface="Times New Roman" panose="02020603050405020304" pitchFamily="18" charset="0"/>
              </a:rPr>
              <a:t>mq</a:t>
            </a:r>
            <a:r>
              <a:rPr lang="zh-CN" altLang="en-US" sz="1200" dirty="0">
                <a:latin typeface="Times New Roman" panose="02020603050405020304" pitchFamily="18" charset="0"/>
              </a:rPr>
              <a:t>，以备下次查询使用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</a:rPr>
              <a:t>2.Ivis </a:t>
            </a:r>
            <a:r>
              <a:rPr lang="zh-CN" altLang="en-US" sz="1200" dirty="0">
                <a:latin typeface="Times New Roman" panose="02020603050405020304" pitchFamily="18" charset="0"/>
              </a:rPr>
              <a:t>查询航信信息，推送下载比对消息到</a:t>
            </a:r>
            <a:r>
              <a:rPr lang="en-US" altLang="zh-CN" sz="1200" dirty="0" err="1">
                <a:latin typeface="Times New Roman" panose="02020603050405020304" pitchFamily="18" charset="0"/>
              </a:rPr>
              <a:t>mq</a:t>
            </a:r>
            <a:r>
              <a:rPr lang="zh-CN" altLang="en-US" sz="1200" dirty="0">
                <a:latin typeface="Times New Roman" panose="02020603050405020304" pitchFamily="18" charset="0"/>
              </a:rPr>
              <a:t>，</a:t>
            </a:r>
            <a:r>
              <a:rPr lang="en-US" altLang="zh-CN" sz="1200" dirty="0" err="1">
                <a:latin typeface="Times New Roman" panose="02020603050405020304" pitchFamily="18" charset="0"/>
              </a:rPr>
              <a:t>isavtask</a:t>
            </a:r>
            <a:r>
              <a:rPr lang="zh-CN" altLang="en-US" sz="1200" dirty="0">
                <a:latin typeface="Times New Roman" panose="02020603050405020304" pitchFamily="18" charset="0"/>
              </a:rPr>
              <a:t>消费 航信比对消息，拿到航信仓位数据根据既定策略（数量，时间），下载</a:t>
            </a:r>
            <a:r>
              <a:rPr lang="en-US" altLang="zh-CN" sz="1200" dirty="0">
                <a:latin typeface="Times New Roman" panose="02020603050405020304" pitchFamily="18" charset="0"/>
              </a:rPr>
              <a:t>bam</a:t>
            </a:r>
            <a:r>
              <a:rPr lang="zh-CN" altLang="en-US" sz="1200" dirty="0">
                <a:latin typeface="Times New Roman" panose="02020603050405020304" pitchFamily="18" charset="0"/>
              </a:rPr>
              <a:t>并分析比对结果并记录比对日志，用来更新白名单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bam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下载缓存消息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航信下载消息队列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缓存更新消息队列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blockQueue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本机消息队列消费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拼装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策略（时间策略与计数策略并行，借鉴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持久化策略思想）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条拼装一次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计时 距离上一次时间间隔为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拼装一次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bam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下载缓存消息，推送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更新缓存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B7C32-09D5-48DC-8B15-D6EF6D45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8" y="1310600"/>
            <a:ext cx="8028384" cy="31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0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blockQueue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本机消息队列消费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初始化创建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BQueueConsumer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设置时间策略，是否记录比对日志等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0BA51F-A3B6-46A8-A5EE-B62320DF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2427734"/>
            <a:ext cx="8532495" cy="11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4" y="264160"/>
            <a:ext cx="84350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BC203-7235-4BFB-A184-141FBEB5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589589"/>
            <a:ext cx="5418376" cy="39545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3E6148-D444-4DBC-91D0-39BD5F39B1E4}"/>
              </a:ext>
            </a:extLst>
          </p:cNvPr>
          <p:cNvSpPr/>
          <p:nvPr/>
        </p:nvSpPr>
        <p:spPr>
          <a:xfrm>
            <a:off x="268532" y="1347614"/>
            <a:ext cx="31213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2.double check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双重检查机制，在消费过程中，先判断是否提交，若正在消费，则跳过本次处理（避免集群重复消费），若不存在正在消费的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则记入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4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4" y="264160"/>
            <a:ext cx="84350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（代码）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消息策略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当计数为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时或者当前时间大于预设时间时开始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完成执行下载，重置计数器及定时时间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6B944-0986-46A6-8D40-5890FAA8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" y="1720012"/>
            <a:ext cx="8676456" cy="827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1E6E12-5D60-4165-A400-1E9FEC096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1" y="2595524"/>
            <a:ext cx="51149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835</Words>
  <Application>Microsoft Office PowerPoint</Application>
  <PresentationFormat>全屏显示(16:9)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机票事业群-张昆</cp:lastModifiedBy>
  <cp:revision>460</cp:revision>
  <dcterms:created xsi:type="dcterms:W3CDTF">2014-10-22T10:42:00Z</dcterms:created>
  <dcterms:modified xsi:type="dcterms:W3CDTF">2018-10-24T03:04:25Z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