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1" r:id="rId4"/>
    <p:sldId id="322" r:id="rId5"/>
    <p:sldId id="323" r:id="rId6"/>
    <p:sldId id="324" r:id="rId7"/>
    <p:sldId id="325" r:id="rId8"/>
    <p:sldId id="331" r:id="rId9"/>
    <p:sldId id="327" r:id="rId10"/>
    <p:sldId id="338" r:id="rId11"/>
    <p:sldId id="339" r:id="rId12"/>
    <p:sldId id="335" r:id="rId13"/>
    <p:sldId id="336" r:id="rId14"/>
    <p:sldId id="337" r:id="rId15"/>
    <p:sldId id="328" r:id="rId16"/>
    <p:sldId id="332" r:id="rId17"/>
    <p:sldId id="330" r:id="rId18"/>
    <p:sldId id="333" r:id="rId19"/>
    <p:sldId id="329" r:id="rId20"/>
    <p:sldId id="341" r:id="rId21"/>
    <p:sldId id="340" r:id="rId22"/>
    <p:sldId id="334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orient="horz" pos="155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 zhang" initials="kz" lastIdx="2" clrIdx="0">
    <p:extLst>
      <p:ext uri="{19B8F6BF-5375-455C-9EA6-DF929625EA0E}">
        <p15:presenceInfo xmlns:p15="http://schemas.microsoft.com/office/powerpoint/2012/main" userId="04386f4e13540f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B00"/>
    <a:srgbClr val="FF6801"/>
    <a:srgbClr val="FF7213"/>
    <a:srgbClr val="DC5E00"/>
    <a:srgbClr val="E71C1A"/>
    <a:srgbClr val="FFFFFF"/>
    <a:srgbClr val="8B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57731" autoAdjust="0"/>
  </p:normalViewPr>
  <p:slideViewPr>
    <p:cSldViewPr>
      <p:cViewPr varScale="1">
        <p:scale>
          <a:sx n="66" d="100"/>
          <a:sy n="66" d="100"/>
        </p:scale>
        <p:origin x="298" y="48"/>
      </p:cViewPr>
      <p:guideLst>
        <p:guide orient="horz" pos="2171"/>
        <p:guide orient="horz" pos="15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57:30.18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23:45:25.433" idx="2">
    <p:pos x="5760" y="-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BAC9F-8F17-422C-9FB1-15A396ABF7F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D10-5012-4AC9-B3FD-96EB607502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redis3.0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以前的版本要实现集群一般是借助哨兵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工具来监控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节点的状态，如果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节点异常，则会做主从切换，将某一台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哨兵的配置略微复杂，并且性能和高可用性等各方面表现一般，特别是在主从切换的瞬间存在访问瞬断的情况，而且哨兵模式只有一个主节点对外提供服务，没法支持很高的并发，且单个主节点内存也不宜设置得过大，否则会导致持久化文件过大，影响数据恢复或主从同步的效率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目前同程用的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4.x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5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这段代码有个问题，就是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zh-CN" altLang="en-US" dirty="0"/>
              <a:t>与设置过期时间不是原子操作的，那么当并发出现时候，没有进入</a:t>
            </a:r>
            <a:r>
              <a:rPr lang="en-US" altLang="zh-CN" dirty="0"/>
              <a:t>if(</a:t>
            </a:r>
            <a:r>
              <a:rPr lang="en-US" altLang="zh-CN" dirty="0" err="1"/>
              <a:t>newTimes</a:t>
            </a:r>
            <a:r>
              <a:rPr lang="en-US" altLang="zh-CN" dirty="0"/>
              <a:t>&lt;=1),</a:t>
            </a:r>
            <a:r>
              <a:rPr lang="zh-CN" altLang="en-US" dirty="0"/>
              <a:t>那么</a:t>
            </a:r>
            <a:r>
              <a:rPr lang="en-US" altLang="zh-CN" dirty="0" err="1"/>
              <a:t>incr</a:t>
            </a:r>
            <a:r>
              <a:rPr lang="zh-CN" altLang="en-US" dirty="0"/>
              <a:t>就会一直增长不会过期，需要考虑替换原子操作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5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local current = </a:t>
            </a:r>
            <a:r>
              <a:rPr lang="en-US" altLang="zh-CN" sz="1200" dirty="0" err="1"/>
              <a:t>redis.call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incrBy</a:t>
            </a:r>
            <a:r>
              <a:rPr lang="en-US" altLang="zh-CN" sz="1200" dirty="0"/>
              <a:t>',KEYS[1],ARGV[1]);" +            " if current == </a:t>
            </a:r>
            <a:r>
              <a:rPr lang="en-US" altLang="zh-CN" sz="1200" dirty="0" err="1"/>
              <a:t>tonumber</a:t>
            </a:r>
            <a:r>
              <a:rPr lang="en-US" altLang="zh-CN" sz="1200" dirty="0"/>
              <a:t>(ARGV[1]) then" +            " local t = </a:t>
            </a:r>
            <a:r>
              <a:rPr lang="en-US" altLang="zh-CN" sz="1200" dirty="0" err="1"/>
              <a:t>redis.call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ttl</a:t>
            </a:r>
            <a:r>
              <a:rPr lang="en-US" altLang="zh-CN" sz="1200" dirty="0"/>
              <a:t>',KEYS[1]);" +            " if t == -1 then " +            " </a:t>
            </a:r>
            <a:r>
              <a:rPr lang="en-US" altLang="zh-CN" sz="1200" dirty="0" err="1"/>
              <a:t>redis.call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expire',KEYS</a:t>
            </a:r>
            <a:r>
              <a:rPr lang="en-US" altLang="zh-CN" sz="1200" dirty="0"/>
              <a:t>[1],ARGV[2])" +            " end;" +            " end;" +            " return current";</a:t>
            </a:r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缓存的读写快，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的轻量级开发。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具有原子性，也就是单线程，所以操作红包是安全的，但对于一个列表是安全的，对于多个列表进行逻辑操作，就需要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也有原子性，而且能保证多个列表在同意线程下统一操作。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2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5E77F9D-9597-4BB7-A1D9-920D0AA72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翻译中解释为话题。我们可以理解为第一级消息类型，类比于书的标题。在应用系统中，一个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标识为一类消息类型，比如交易信息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429F56E-2B9D-4E17-B065-2B01068E7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翻译中解释为标签。我们可以理解为第二级消息类型，类比于书的目录，方便检索使用消息。在应用系统中，一个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标识为一类消息中的二级分类，比如交易信息下的交易创建、交易完成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ABB8CA-080D-4E1E-9ABB-1558F51E7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作用是在集群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的情况下，一个生产者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之后，本地事务回滚后，可以继续联系该组下的另外一个生产者实例，不至于导致业务走不下去。在消费者组中，可以实现消息消费的负载均衡和消息容错目标。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另外，有了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，在集群下，动态扩展容量很方便。只需要在新加的机器中，配置相同的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。启动后，就立即能加入到所在的群组中，参与消息生产或消费。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Elasticsearch</a:t>
            </a:r>
            <a:r>
              <a:rPr lang="zh-CN" altLang="en-US" dirty="0"/>
              <a:t>，是目前行业中非常热门的一个技术。</a:t>
            </a:r>
            <a:r>
              <a:rPr lang="en-US" altLang="zh-CN" dirty="0"/>
              <a:t>Elasticsearch</a:t>
            </a:r>
            <a:r>
              <a:rPr lang="zh-CN" altLang="en-US" dirty="0"/>
              <a:t>是一种分布式的海量数据搜索与分析的技术，可以用于电商网站、门户网站、企业</a:t>
            </a:r>
            <a:r>
              <a:rPr lang="en-US" altLang="zh-CN" dirty="0"/>
              <a:t>IT</a:t>
            </a:r>
            <a:r>
              <a:rPr lang="zh-CN" altLang="en-US" dirty="0"/>
              <a:t>系统等各种场景下的搜索引擎，也可以用于对海量的数据进行近实时的数据分析。相较于</a:t>
            </a:r>
            <a:r>
              <a:rPr lang="en-US" altLang="zh-CN" dirty="0"/>
              <a:t>Lucene</a:t>
            </a:r>
            <a:r>
              <a:rPr lang="zh-CN" altLang="en-US" dirty="0"/>
              <a:t>来说，</a:t>
            </a:r>
            <a:r>
              <a:rPr lang="en-US" altLang="zh-CN" dirty="0"/>
              <a:t>Elasticsearch</a:t>
            </a:r>
            <a:r>
              <a:rPr lang="zh-CN" altLang="en-US" dirty="0"/>
              <a:t>天然的分布式特性，让其可以支持海量的、</a:t>
            </a:r>
            <a:r>
              <a:rPr lang="en-US" altLang="zh-CN" dirty="0"/>
              <a:t>PB</a:t>
            </a:r>
            <a:r>
              <a:rPr lang="zh-CN" altLang="en-US" dirty="0"/>
              <a:t>级的大数据搜索。相对于</a:t>
            </a:r>
            <a:r>
              <a:rPr lang="en-US" altLang="zh-CN" dirty="0"/>
              <a:t>Spark Streaming</a:t>
            </a:r>
            <a:r>
              <a:rPr lang="zh-CN" altLang="en-US" dirty="0"/>
              <a:t>、</a:t>
            </a:r>
            <a:r>
              <a:rPr lang="en-US" altLang="zh-CN" dirty="0"/>
              <a:t>Storm</a:t>
            </a:r>
            <a:r>
              <a:rPr lang="zh-CN" altLang="en-US" dirty="0"/>
              <a:t>等大数据实时计算引擎来说，</a:t>
            </a:r>
            <a:r>
              <a:rPr lang="en-US" altLang="zh-CN" dirty="0"/>
              <a:t>Elasticsearch</a:t>
            </a:r>
            <a:r>
              <a:rPr lang="zh-CN" altLang="en-US" dirty="0"/>
              <a:t>天生为分布式执行数据分析操作而生的架构，海量数据量级下的近实时（秒级）性能支持，以及无比强大的搜索和聚合分析的语法支持，让</a:t>
            </a:r>
            <a:r>
              <a:rPr lang="en-US" altLang="zh-CN" dirty="0"/>
              <a:t>ES</a:t>
            </a:r>
            <a:r>
              <a:rPr lang="zh-CN" altLang="en-US" dirty="0"/>
              <a:t>更加适合进行大数据场景下的数据分析应用。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A46BFB1-6CAB-4F1E-A62D-AE300E7E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分为市场中心和研发中心两个部门，市场中心的提供</a:t>
            </a:r>
            <a:r>
              <a:rPr lang="en-US" altLang="zh-CN" dirty="0"/>
              <a:t>2.x </a:t>
            </a:r>
            <a:r>
              <a:rPr lang="zh-CN" altLang="en-US" dirty="0"/>
              <a:t>和</a:t>
            </a:r>
            <a:r>
              <a:rPr lang="en-US" altLang="zh-CN" dirty="0"/>
              <a:t>6.x</a:t>
            </a:r>
            <a:r>
              <a:rPr lang="zh-CN" altLang="en-US" dirty="0"/>
              <a:t>两个版本</a:t>
            </a:r>
            <a:br>
              <a:rPr lang="en-US" altLang="zh-CN" dirty="0"/>
            </a:br>
            <a:r>
              <a:rPr lang="zh-CN" altLang="en-US" dirty="0"/>
              <a:t>研发中心的在</a:t>
            </a:r>
            <a:r>
              <a:rPr lang="en-US" altLang="zh-CN" dirty="0"/>
              <a:t>6.x</a:t>
            </a:r>
            <a:r>
              <a:rPr lang="zh-CN" altLang="en-US" dirty="0"/>
              <a:t>版本的基础之上自己又做了一层封装，直接调用</a:t>
            </a:r>
            <a:r>
              <a:rPr lang="en-US" altLang="zh-CN" dirty="0"/>
              <a:t>search </a:t>
            </a:r>
            <a:r>
              <a:rPr lang="zh-CN" altLang="en-US" dirty="0"/>
              <a:t>，</a:t>
            </a:r>
            <a:r>
              <a:rPr lang="en-US" altLang="zh-CN" dirty="0"/>
              <a:t>bulk ,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即可</a:t>
            </a:r>
            <a:br>
              <a:rPr lang="en-US" altLang="zh-CN" dirty="0"/>
            </a:br>
            <a:r>
              <a:rPr lang="zh-CN" altLang="en-US" dirty="0"/>
              <a:t>途中给出的是市场中心的版本</a:t>
            </a:r>
          </a:p>
        </p:txBody>
      </p:sp>
    </p:spTree>
    <p:extLst>
      <p:ext uri="{BB962C8B-B14F-4D97-AF65-F5344CB8AC3E}">
        <p14:creationId xmlns:p14="http://schemas.microsoft.com/office/powerpoint/2010/main" val="182625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A46BFB1-6CAB-4F1E-A62D-AE300E7E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按月存储，</a:t>
            </a:r>
            <a:r>
              <a:rPr lang="en-US" altLang="zh-CN" dirty="0"/>
              <a:t>/* </a:t>
            </a:r>
            <a:r>
              <a:rPr lang="zh-CN" altLang="en-US" dirty="0"/>
              <a:t>查询，多个索引查询可以逗号拼接（原生语法）</a:t>
            </a:r>
          </a:p>
        </p:txBody>
      </p:sp>
    </p:spTree>
    <p:extLst>
      <p:ext uri="{BB962C8B-B14F-4D97-AF65-F5344CB8AC3E}">
        <p14:creationId xmlns:p14="http://schemas.microsoft.com/office/powerpoint/2010/main" val="253183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A46BFB1-6CAB-4F1E-A62D-AE300E7E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EsHttpDao</a:t>
            </a:r>
            <a:r>
              <a:rPr lang="en-US" altLang="zh-CN" dirty="0"/>
              <a:t> </a:t>
            </a:r>
            <a:r>
              <a:rPr lang="zh-CN" altLang="en-US" dirty="0"/>
              <a:t>封装，组装了批量插入，查询和删除</a:t>
            </a:r>
            <a:r>
              <a:rPr lang="en-US" altLang="zh-CN" dirty="0"/>
              <a:t>Es</a:t>
            </a:r>
            <a:r>
              <a:rPr lang="zh-CN" altLang="en-US" dirty="0"/>
              <a:t>数据库的方法，需要组装</a:t>
            </a:r>
            <a:r>
              <a:rPr lang="en-US" altLang="zh-CN" dirty="0"/>
              <a:t>auth</a:t>
            </a:r>
            <a:r>
              <a:rPr lang="zh-CN" altLang="en-US" dirty="0"/>
              <a:t>和索引</a:t>
            </a:r>
            <a:br>
              <a:rPr lang="en-US" altLang="zh-CN" dirty="0"/>
            </a:br>
            <a:r>
              <a:rPr lang="zh-CN" altLang="en-US" dirty="0"/>
              <a:t>并提出</a:t>
            </a:r>
            <a:r>
              <a:rPr lang="en-US" altLang="zh-CN" dirty="0" err="1"/>
              <a:t>IRiskDao</a:t>
            </a:r>
            <a:r>
              <a:rPr lang="en-US" altLang="zh-CN" dirty="0"/>
              <a:t> </a:t>
            </a:r>
            <a:r>
              <a:rPr lang="zh-CN" altLang="en-US" dirty="0"/>
              <a:t>接口供业务使用，业务无需关心</a:t>
            </a:r>
            <a:r>
              <a:rPr lang="en-US" altLang="zh-CN" dirty="0"/>
              <a:t>Es</a:t>
            </a:r>
            <a:r>
              <a:rPr lang="zh-CN" altLang="en-US" dirty="0"/>
              <a:t>的属性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哨兵也能完成节点移除和故障转移的功能。需要将每个节点设置成集群模式，这种集群模式没有中心节点，可水平扩展，据官方文档称可以线性扩展到上万个节点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官方推荐不超过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集群的性能和高可用性均优于之前版本的哨兵模式，且集群配置非常简单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简单演示下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4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8AFC1FB-D42E-4C9C-B98B-66DD0D543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如果是单机多端口的伪分布式，则主从是随机分配，看不到这种效果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4A57ED4-E497-4466-96EE-E6BEDA45D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redis</a:t>
            </a:r>
            <a:r>
              <a:rPr lang="zh-CN" altLang="en-US" dirty="0"/>
              <a:t>官方给出的集群方案中，数据的分配是按照槽位来进行分配的，每一个数据的键被哈希函数映射到一个槽位，</a:t>
            </a:r>
            <a:r>
              <a:rPr lang="en-US" altLang="zh-CN" dirty="0" err="1"/>
              <a:t>redis</a:t>
            </a:r>
            <a:r>
              <a:rPr lang="zh-CN" altLang="en-US" dirty="0"/>
              <a:t>规定一共有</a:t>
            </a:r>
            <a:r>
              <a:rPr lang="en-US" altLang="zh-CN" dirty="0"/>
              <a:t>16384</a:t>
            </a:r>
            <a:r>
              <a:rPr lang="zh-CN" altLang="en-US" dirty="0"/>
              <a:t>个槽位，当然这个可以根据用户的喜好进行配置。当用户</a:t>
            </a:r>
            <a:r>
              <a:rPr lang="en-US" altLang="zh-CN" dirty="0"/>
              <a:t>put</a:t>
            </a:r>
            <a:r>
              <a:rPr lang="zh-CN" altLang="en-US" dirty="0"/>
              <a:t>或者是</a:t>
            </a:r>
            <a:r>
              <a:rPr lang="en-US" altLang="zh-CN" dirty="0"/>
              <a:t>get</a:t>
            </a:r>
            <a:r>
              <a:rPr lang="zh-CN" altLang="en-US" dirty="0"/>
              <a:t>一个数据的时候，首先会查找这个数据对应的槽位是多少，然后查找对应的节点，然后才把数据放入这个节点。这样就做到了把数据均匀的分配到集群中的每一个节点上，从而做到了每一个节点的负载均衡，充分发挥了集群的威力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1.Redis </a:t>
            </a:r>
            <a:r>
              <a:rPr lang="zh-CN" altLang="en-US" dirty="0"/>
              <a:t>分布式锁 用的 </a:t>
            </a:r>
            <a:r>
              <a:rPr lang="en-US" altLang="zh-CN" dirty="0" err="1"/>
              <a:t>setnx</a:t>
            </a:r>
            <a:r>
              <a:rPr lang="en-US" altLang="zh-CN" dirty="0"/>
              <a:t>(</a:t>
            </a:r>
            <a:r>
              <a:rPr lang="en-US" altLang="zh-CN" dirty="0" err="1"/>
              <a:t>key,timeout,value</a:t>
            </a:r>
            <a:r>
              <a:rPr lang="en-US" altLang="zh-CN" dirty="0"/>
              <a:t>)</a:t>
            </a:r>
            <a:r>
              <a:rPr lang="zh-CN" altLang="en-US" dirty="0"/>
              <a:t>这个比较简单，就不再演示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9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已经定义好不同数据源的下载接口，新增新的数据源只需要按照接口定义，实现新的下载逻辑，</a:t>
            </a:r>
            <a:endParaRPr lang="en-US" altLang="zh-CN" dirty="0"/>
          </a:p>
          <a:p>
            <a:r>
              <a:rPr lang="en-US" altLang="zh-CN" dirty="0"/>
              <a:t>Redis </a:t>
            </a:r>
            <a:r>
              <a:rPr lang="zh-CN" altLang="en-US" dirty="0"/>
              <a:t>分布式锁的部分，在父抽象类中实现，子</a:t>
            </a:r>
            <a:r>
              <a:rPr lang="en-US" altLang="zh-CN" dirty="0"/>
              <a:t>Dao</a:t>
            </a:r>
            <a:r>
              <a:rPr lang="zh-CN" altLang="en-US" dirty="0"/>
              <a:t>类只需实现自己的下载逻辑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8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配合</a:t>
            </a:r>
            <a:r>
              <a:rPr lang="en-US" altLang="zh-CN" dirty="0" err="1"/>
              <a:t>downloadDao</a:t>
            </a:r>
            <a:r>
              <a:rPr lang="zh-CN" altLang="en-US" dirty="0"/>
              <a:t>使用，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2.Av</a:t>
            </a:r>
            <a:r>
              <a:rPr lang="zh-CN" altLang="en-US" dirty="0"/>
              <a:t>仓位的业务背景，根据</a:t>
            </a:r>
            <a:r>
              <a:rPr lang="en-US" altLang="zh-CN" dirty="0" err="1"/>
              <a:t>OD+depdate+airline</a:t>
            </a:r>
            <a:r>
              <a:rPr lang="en-US" altLang="zh-CN" dirty="0"/>
              <a:t> </a:t>
            </a:r>
            <a:r>
              <a:rPr lang="zh-CN" altLang="en-US" dirty="0"/>
              <a:t>取到 </a:t>
            </a:r>
            <a:r>
              <a:rPr lang="en-US" altLang="zh-CN" dirty="0" err="1"/>
              <a:t>redis</a:t>
            </a:r>
            <a:r>
              <a:rPr lang="zh-CN" altLang="en-US" dirty="0"/>
              <a:t>数据，</a:t>
            </a:r>
            <a:r>
              <a:rPr lang="en-US" altLang="zh-CN" dirty="0"/>
              <a:t>filed </a:t>
            </a:r>
            <a:r>
              <a:rPr lang="zh-CN" altLang="en-US" dirty="0"/>
              <a:t>按照航班号及中转</a:t>
            </a:r>
            <a:r>
              <a:rPr lang="en-US" altLang="zh-CN" dirty="0"/>
              <a:t>md5</a:t>
            </a:r>
            <a:r>
              <a:rPr lang="zh-CN" altLang="en-US" dirty="0"/>
              <a:t>（没有则空）取得不同</a:t>
            </a:r>
            <a:r>
              <a:rPr lang="en-US" altLang="zh-CN" dirty="0"/>
              <a:t>GDS</a:t>
            </a:r>
            <a:r>
              <a:rPr lang="zh-CN" altLang="en-US" dirty="0"/>
              <a:t>的</a:t>
            </a:r>
            <a:r>
              <a:rPr lang="en-US" altLang="zh-CN" dirty="0"/>
              <a:t>AV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再根据规则将仓位数据过滤，爆出仓位信息</a:t>
            </a:r>
            <a:br>
              <a:rPr lang="en-US" altLang="zh-CN" dirty="0"/>
            </a:br>
            <a:r>
              <a:rPr lang="en-US" altLang="zh-CN" dirty="0"/>
              <a:t>026-2BB993E917A5BD255DC82D5A641EC3B5</a:t>
            </a:r>
          </a:p>
          <a:p>
            <a:r>
              <a:rPr lang="en-US" altLang="zh-CN" dirty="0"/>
              <a:t>[{"downloadDate":"2018-12-10 14:10:35","downloadTime":1544422235582,"expireDate":"2018-12-10 14:26:35","expireDateTime":1544423195582,"gds":"GALILEO","seats":"J7,R0,D0,I0,W7,P0,Y7","source":"21","sourceName":"AVS"}]</a:t>
            </a:r>
          </a:p>
          <a:p>
            <a:r>
              <a:rPr lang="en-US" altLang="zh-CN" dirty="0"/>
              <a:t>170-AC6A5F4D282FDFD1A34AB5EFB798BAA4</a:t>
            </a:r>
          </a:p>
          <a:p>
            <a:r>
              <a:rPr lang="en-US" altLang="zh-CN" dirty="0"/>
              <a:t>[{"downloadDate":"2018-12-11 17:58:09","downloadTime":1544522289719,"expireDate":"2018-12-11 18:14:09","expireDateTime":1544523249719,"gds":"GALILEO","seats":"J7,R7,D7,I0,W7,P7,Y7,B0,H7,K7,M7,L7,G7,V7,S7,N7,Q7,O6","source":"21","sourceName":"AVS"}]</a:t>
            </a:r>
          </a:p>
          <a:p>
            <a:r>
              <a:rPr lang="en-US" altLang="zh-CN" dirty="0"/>
              <a:t>170-84B87FC017C97EE893DACAE32FE0395D</a:t>
            </a:r>
          </a:p>
          <a:p>
            <a:r>
              <a:rPr lang="en-US" altLang="zh-CN" dirty="0"/>
              <a:t>[{"downloadDate":"2018-12-03 14:12:51","downloadTime":1543817571916,"expireDate":"2018-12-03 14:28:51","expireDateTime":1543818531916,"gds":"GALILEO","seats":"J7,R0,D0,I0,W7,P0,Y7","source":"21","sourceName":"AVS"}]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ABD10-5012-4AC9-B3FD-96EB607502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3996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28"/>
            <a:ext cx="9143996" cy="514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5790" y="1187450"/>
            <a:ext cx="4928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阶段分享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20181216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国际自有引擎系统部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国际引擎计算组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303498"/>
            <a:ext cx="1750032" cy="2916324"/>
          </a:xfrm>
        </p:spPr>
        <p:txBody>
          <a:bodyPr>
            <a:noAutofit/>
          </a:bodyPr>
          <a:lstStyle/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AvDownloadDao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9CD2F-7F52-4997-ABFC-1ED88E955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01" y="-5061"/>
            <a:ext cx="65046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291924"/>
            <a:ext cx="1534008" cy="4068452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AvManager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层抽象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37703-F0BA-45C6-A4DE-047DDA1C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00" y="0"/>
            <a:ext cx="70767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303498"/>
            <a:ext cx="6034940" cy="79208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仓位用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hash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F4977-2601-4509-8ECD-EFDC3E42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9" y="1512017"/>
            <a:ext cx="9144000" cy="18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303498"/>
            <a:ext cx="6034940" cy="79208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Redis </a:t>
            </a:r>
            <a:r>
              <a:rPr lang="en-US" altLang="zh-CN" sz="3600" dirty="0" err="1"/>
              <a:t>incr</a:t>
            </a:r>
            <a:r>
              <a:rPr lang="en-US" altLang="zh-CN" sz="3600" dirty="0"/>
              <a:t> </a:t>
            </a:r>
            <a:r>
              <a:rPr lang="zh-CN" altLang="en-US" sz="3600" dirty="0"/>
              <a:t>做限流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93E17-F205-4E7D-8BC2-E8F0EAB46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81479"/>
            <a:ext cx="6424217" cy="1737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75C845-3740-4BE6-97E4-E0FFFB93BF19}"/>
              </a:ext>
            </a:extLst>
          </p:cNvPr>
          <p:cNvSpPr/>
          <p:nvPr/>
        </p:nvSpPr>
        <p:spPr>
          <a:xfrm>
            <a:off x="750120" y="3431116"/>
            <a:ext cx="509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zh-CN" altLang="en-US" dirty="0"/>
              <a:t>与设置</a:t>
            </a:r>
            <a:r>
              <a:rPr lang="en-US" altLang="zh-CN" dirty="0"/>
              <a:t>expire</a:t>
            </a:r>
            <a:r>
              <a:rPr lang="zh-CN" altLang="en-US" dirty="0"/>
              <a:t>时间不是原子操作的，并发问题</a:t>
            </a:r>
          </a:p>
        </p:txBody>
      </p:sp>
    </p:spTree>
    <p:extLst>
      <p:ext uri="{BB962C8B-B14F-4D97-AF65-F5344CB8AC3E}">
        <p14:creationId xmlns:p14="http://schemas.microsoft.com/office/powerpoint/2010/main" val="34507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-684584" y="-50152"/>
            <a:ext cx="6034940" cy="792088"/>
          </a:xfrm>
        </p:spPr>
        <p:txBody>
          <a:bodyPr>
            <a:noAutofit/>
          </a:bodyPr>
          <a:lstStyle/>
          <a:p>
            <a:r>
              <a:rPr lang="en-US" altLang="zh-CN" sz="1200" dirty="0" err="1"/>
              <a:t>Lua+jediscluster</a:t>
            </a:r>
            <a:r>
              <a:rPr lang="en-US" altLang="zh-CN" sz="1200" dirty="0"/>
              <a:t> </a:t>
            </a:r>
            <a:r>
              <a:rPr lang="zh-CN" altLang="en-US" sz="1200" dirty="0"/>
              <a:t>实现</a:t>
            </a:r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5C845-3740-4BE6-97E4-E0FFFB93BF19}"/>
              </a:ext>
            </a:extLst>
          </p:cNvPr>
          <p:cNvSpPr/>
          <p:nvPr/>
        </p:nvSpPr>
        <p:spPr>
          <a:xfrm>
            <a:off x="750120" y="343111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0C951-679F-4AD1-AF75-A8207F933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93201"/>
            <a:ext cx="5311600" cy="175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5F7CA-A0E9-493B-A497-7B2203FE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73" y="2463369"/>
            <a:ext cx="5688632" cy="22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280" y="112331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RocketMq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Topic?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233B2-1889-4B77-B649-6C47FE0C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10" y="1053032"/>
            <a:ext cx="7536833" cy="967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A01DE-F661-4AE2-8213-898BB61CA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5" y="2067359"/>
            <a:ext cx="801693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4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tag?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184A2-4415-4EF6-9C8F-9A5A735B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1203598"/>
            <a:ext cx="7597798" cy="1013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CDD10-F979-4390-B049-EFF7E5817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15" y="2364133"/>
            <a:ext cx="806265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GroupName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C21A7-9C23-4E6E-9A9C-285C865CE11D}"/>
              </a:ext>
            </a:extLst>
          </p:cNvPr>
          <p:cNvSpPr/>
          <p:nvPr/>
        </p:nvSpPr>
        <p:spPr>
          <a:xfrm>
            <a:off x="467544" y="10114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D464D"/>
                </a:solidFill>
                <a:latin typeface="Pingfang SC"/>
              </a:rPr>
              <a:t>和现实世界中一样，</a:t>
            </a:r>
            <a:r>
              <a:rPr lang="en-US" altLang="zh-CN" dirty="0" err="1">
                <a:solidFill>
                  <a:srgbClr val="3D464D"/>
                </a:solidFill>
                <a:latin typeface="Pingfang SC"/>
              </a:rPr>
              <a:t>RocketMQ</a:t>
            </a:r>
            <a:r>
              <a:rPr lang="zh-CN" altLang="en-US" dirty="0">
                <a:solidFill>
                  <a:srgbClr val="3D464D"/>
                </a:solidFill>
                <a:latin typeface="Pingfang SC"/>
              </a:rPr>
              <a:t>中也有组的概念。代表具有相同角色的生产者组合或消费者组合，称为生产者组或消费者组。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CF21C-4BCD-4CE6-B6A4-D2CBC2F4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924526"/>
            <a:ext cx="8192210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5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280" y="112331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RocketMq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使用分享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9" y="411510"/>
            <a:ext cx="1930484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contents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280" y="112331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RocketMq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ES </a:t>
            </a:r>
            <a:r>
              <a:rPr lang="zh-CN" altLang="en-US" dirty="0"/>
              <a:t>的优点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C21A7-9C23-4E6E-9A9C-285C865CE11D}"/>
              </a:ext>
            </a:extLst>
          </p:cNvPr>
          <p:cNvSpPr/>
          <p:nvPr/>
        </p:nvSpPr>
        <p:spPr>
          <a:xfrm>
            <a:off x="467544" y="10114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AC824-CC42-4E05-A6E3-BCCB94A60F90}"/>
              </a:ext>
            </a:extLst>
          </p:cNvPr>
          <p:cNvSpPr/>
          <p:nvPr/>
        </p:nvSpPr>
        <p:spPr>
          <a:xfrm>
            <a:off x="467544" y="988647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是一个分布式可扩展的实时搜索和分析引擎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一个建立在全文搜索引擎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Apache Lucene(TM)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基础上的搜索引擎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当然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并不仅仅是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Lucene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那么简单，它不仅包括了全文搜索功能，还可以进行以下工作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: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分布式实时文件存储，并将每一个字段都编入索引，使其可以被搜索。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实时分析的分布式搜索引擎。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可以扩展到上百台服务器，处理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PB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级别的结构化或非结构化数据。</a:t>
            </a:r>
            <a:endParaRPr lang="zh-CN" altLang="en-US" b="0" i="0" dirty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Picture 2" descr="D:\MyConfiguration\zxp09284\Desktop\同程艺龙PPT内页.png">
            <a:extLst>
              <a:ext uri="{FF2B5EF4-FFF2-40B4-BE49-F238E27FC236}">
                <a16:creationId xmlns:a16="http://schemas.microsoft.com/office/drawing/2014/main" id="{19371A4B-9A45-43C4-97AA-E4CF2383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38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0B98EA-70F2-43E6-B91B-C4FB48F530ED}"/>
              </a:ext>
            </a:extLst>
          </p:cNvPr>
          <p:cNvSpPr/>
          <p:nvPr/>
        </p:nvSpPr>
        <p:spPr>
          <a:xfrm>
            <a:off x="27044" y="47697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Es </a:t>
            </a:r>
            <a:r>
              <a:rPr lang="zh-CN" altLang="en-US" dirty="0"/>
              <a:t>资源申请接入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355DA-215B-4683-B765-5CDC574F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4" y="555526"/>
            <a:ext cx="3482642" cy="294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0C2A5-D736-40C3-8FD8-0F4EC4E16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577" y="619315"/>
            <a:ext cx="3657917" cy="2240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0353F-2E27-45B8-823D-B4BFA712F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86" y="3667098"/>
            <a:ext cx="6919560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ES </a:t>
            </a:r>
            <a:r>
              <a:rPr lang="zh-CN" altLang="en-US" dirty="0"/>
              <a:t>的优点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C21A7-9C23-4E6E-9A9C-285C865CE11D}"/>
              </a:ext>
            </a:extLst>
          </p:cNvPr>
          <p:cNvSpPr/>
          <p:nvPr/>
        </p:nvSpPr>
        <p:spPr>
          <a:xfrm>
            <a:off x="467544" y="10114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AC824-CC42-4E05-A6E3-BCCB94A60F90}"/>
              </a:ext>
            </a:extLst>
          </p:cNvPr>
          <p:cNvSpPr/>
          <p:nvPr/>
        </p:nvSpPr>
        <p:spPr>
          <a:xfrm>
            <a:off x="467544" y="988647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是一个分布式可扩展的实时搜索和分析引擎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一个建立在全文搜索引擎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Apache Lucene(TM)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基础上的搜索引擎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当然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并不仅仅是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Lucene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那么简单，它不仅包括了全文搜索功能，还可以进行以下工作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: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分布式实时文件存储，并将每一个字段都编入索引，使其可以被搜索。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实时分析的分布式搜索引擎。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可以扩展到上百台服务器，处理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PB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级别的结构化或非结构化数据。</a:t>
            </a:r>
            <a:endParaRPr lang="zh-CN" altLang="en-US" b="0" i="0" dirty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Picture 2" descr="D:\MyConfiguration\zxp09284\Desktop\同程艺龙PPT内页.png">
            <a:extLst>
              <a:ext uri="{FF2B5EF4-FFF2-40B4-BE49-F238E27FC236}">
                <a16:creationId xmlns:a16="http://schemas.microsoft.com/office/drawing/2014/main" id="{19371A4B-9A45-43C4-97AA-E4CF2383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38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0B98EA-70F2-43E6-B91B-C4FB48F530ED}"/>
              </a:ext>
            </a:extLst>
          </p:cNvPr>
          <p:cNvSpPr/>
          <p:nvPr/>
        </p:nvSpPr>
        <p:spPr>
          <a:xfrm>
            <a:off x="27044" y="47697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Es </a:t>
            </a:r>
            <a:r>
              <a:rPr lang="zh-CN" altLang="en-US" dirty="0"/>
              <a:t>在风控项目中的应用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38350-BBA5-4FD2-95FF-1D067BC69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52288"/>
            <a:ext cx="5601185" cy="40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6355F-86AF-4A2F-8579-918B1A89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32" y="1123906"/>
            <a:ext cx="4877223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A1609-5750-4FA3-A461-257559B2BE1A}"/>
              </a:ext>
            </a:extLst>
          </p:cNvPr>
          <p:cNvSpPr/>
          <p:nvPr/>
        </p:nvSpPr>
        <p:spPr>
          <a:xfrm>
            <a:off x="467544" y="5555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ES </a:t>
            </a:r>
            <a:r>
              <a:rPr lang="zh-CN" altLang="en-US" dirty="0"/>
              <a:t>的优点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C21A7-9C23-4E6E-9A9C-285C865CE11D}"/>
              </a:ext>
            </a:extLst>
          </p:cNvPr>
          <p:cNvSpPr/>
          <p:nvPr/>
        </p:nvSpPr>
        <p:spPr>
          <a:xfrm>
            <a:off x="467544" y="10114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AC824-CC42-4E05-A6E3-BCCB94A60F90}"/>
              </a:ext>
            </a:extLst>
          </p:cNvPr>
          <p:cNvSpPr/>
          <p:nvPr/>
        </p:nvSpPr>
        <p:spPr>
          <a:xfrm>
            <a:off x="467544" y="988647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是一个分布式可扩展的实时搜索和分析引擎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一个建立在全文搜索引擎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Apache Lucene(TM)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基础上的搜索引擎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.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当然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Elasticsearch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并不仅仅是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Lucene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那么简单，它不仅包括了全文搜索功能，还可以进行以下工作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: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分布式实时文件存储，并将每一个字段都编入索引，使其可以被搜索。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实时分析的分布式搜索引擎。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可以扩展到上百台服务器，处理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PB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级别的结构化或非结构化数据。</a:t>
            </a:r>
            <a:endParaRPr lang="zh-CN" altLang="en-US" b="0" i="0" dirty="0">
              <a:solidFill>
                <a:srgbClr val="393939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Picture 2" descr="D:\MyConfiguration\zxp09284\Desktop\同程艺龙PPT内页.png">
            <a:extLst>
              <a:ext uri="{FF2B5EF4-FFF2-40B4-BE49-F238E27FC236}">
                <a16:creationId xmlns:a16="http://schemas.microsoft.com/office/drawing/2014/main" id="{19371A4B-9A45-43C4-97AA-E4CF2383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38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DD314-D50E-4494-BA13-D338C4435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01" y="0"/>
            <a:ext cx="6582679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534224-05CD-4017-AF4B-5CB0905CC89B}"/>
              </a:ext>
            </a:extLst>
          </p:cNvPr>
          <p:cNvSpPr/>
          <p:nvPr/>
        </p:nvSpPr>
        <p:spPr>
          <a:xfrm>
            <a:off x="0" y="452271"/>
            <a:ext cx="2058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EsHttpDao</a:t>
            </a:r>
            <a:r>
              <a:rPr lang="en-US" altLang="zh-CN" dirty="0"/>
              <a:t> </a:t>
            </a:r>
            <a:r>
              <a:rPr lang="zh-CN" altLang="en-US" dirty="0"/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5865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1275606"/>
            <a:ext cx="5256583" cy="12961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谢谢观赏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87824" y="2067694"/>
            <a:ext cx="2686136" cy="792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747" y="3477780"/>
            <a:ext cx="708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8129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7632E-C9E2-4DBB-BA46-08B308BD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6" y="830429"/>
            <a:ext cx="7239627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8129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集群比较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zh-CN" b="1" dirty="0"/>
              <a:t>哨兵模式 </a:t>
            </a:r>
            <a:endParaRPr lang="zh-CN" altLang="zh-CN" dirty="0"/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Drawing 0" descr="clipboard.png">
            <a:extLst>
              <a:ext uri="{FF2B5EF4-FFF2-40B4-BE49-F238E27FC236}">
                <a16:creationId xmlns:a16="http://schemas.microsoft.com/office/drawing/2014/main" id="{0E7C9E2D-39C2-47A8-AF3B-9D748B9474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8337" y="1171257"/>
            <a:ext cx="5267325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8129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集群比较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/>
            <a:r>
              <a:rPr lang="zh-CN" altLang="zh-CN" b="1" dirty="0"/>
              <a:t>高可用集群模式</a:t>
            </a:r>
            <a:endParaRPr lang="zh-CN" altLang="zh-CN" dirty="0"/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Drawing 1" descr="clipboard.png">
            <a:extLst>
              <a:ext uri="{FF2B5EF4-FFF2-40B4-BE49-F238E27FC236}">
                <a16:creationId xmlns:a16="http://schemas.microsoft.com/office/drawing/2014/main" id="{B84EAF87-737A-4437-8810-4E09404811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130733"/>
            <a:ext cx="5267325" cy="2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分片保存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集群启动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/home/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zhangkun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/soft/redis-5.0.2/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-cli  --cluster create --cluster-replicas 1 192.168.1.32:8001 192.168.1.32:8002 192.168.1.37:8001 192.168.1.37:8002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192.168.1.38:8001 192.168.1.38:8002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ADE6-6A18-475A-9B64-A0E08F42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738" y="411510"/>
            <a:ext cx="466384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2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分片保存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集群默认分配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个槽位（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次幂）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master[0] 37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槽位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0 -5460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master[1] 32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槽位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5641 -10922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master[2] 38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槽位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10923 -16383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集群启动后，默认主从在不同主机上，为避免在同一主机导致数据丢失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E8308-74F9-47FD-9FFA-60E4CB50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33" y="411510"/>
            <a:ext cx="4404742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225" y="249983"/>
            <a:ext cx="3465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redis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分片保存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pt-BR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redis-5.0.2/src/redis-cli -c -h 192.168.1.32 -p 8001</a:t>
            </a:r>
          </a:p>
          <a:p>
            <a:endParaRPr lang="pt-BR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pt-BR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redis-5.0.2/src/redis-cli -c -h 192.168.1.37 -p 8002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14F0B-B260-4F6D-B1E8-6BAA0803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39502"/>
            <a:ext cx="5669771" cy="1958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B605F-215A-47C6-BBB5-1418CB65A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569" y="2496752"/>
            <a:ext cx="5730737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Configuration\zxp09284\Desktop\同程艺龙PPT内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05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268" y="411510"/>
            <a:ext cx="5386867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Redis </a:t>
            </a:r>
            <a:r>
              <a:rPr lang="zh-CN" altLang="en-US" sz="3600" dirty="0">
                <a:solidFill>
                  <a:srgbClr val="FF680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在项目中的应用</a:t>
            </a:r>
            <a:endParaRPr lang="zh-CN" sz="3600" dirty="0">
              <a:solidFill>
                <a:srgbClr val="FF680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1720" y="1128403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051720" y="1774456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051720" y="2413627"/>
            <a:ext cx="432000" cy="432000"/>
          </a:xfrm>
          <a:prstGeom prst="ellipse">
            <a:avLst/>
          </a:prstGeom>
          <a:solidFill>
            <a:srgbClr val="FF6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696" y="699542"/>
            <a:ext cx="2686136" cy="7920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2280" y="112331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7200" y="17741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仓位用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hash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02280" y="2382520"/>
            <a:ext cx="30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zh-CN" altLang="en-US" dirty="0"/>
              <a:t>做限流</a:t>
            </a:r>
          </a:p>
        </p:txBody>
      </p:sp>
    </p:spTree>
    <p:extLst>
      <p:ext uri="{BB962C8B-B14F-4D97-AF65-F5344CB8AC3E}">
        <p14:creationId xmlns:p14="http://schemas.microsoft.com/office/powerpoint/2010/main" val="4370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5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2405</Words>
  <Application>Microsoft Office PowerPoint</Application>
  <PresentationFormat>On-screen Show (16:9)</PresentationFormat>
  <Paragraphs>170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Pingfang SC</vt:lpstr>
      <vt:lpstr>等线</vt:lpstr>
      <vt:lpstr>微软雅黑</vt:lpstr>
      <vt:lpstr>Arial</vt:lpstr>
      <vt:lpstr>Calibri</vt:lpstr>
      <vt:lpstr>verdana</vt:lpstr>
      <vt:lpstr>Office 主题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Redis 在项目中的应用</vt:lpstr>
      <vt:lpstr>AvDownloadDao抽象</vt:lpstr>
      <vt:lpstr>AvManager层抽象</vt:lpstr>
      <vt:lpstr>Av 仓位用redis hash 存储</vt:lpstr>
      <vt:lpstr>Redis incr 做限流</vt:lpstr>
      <vt:lpstr>Lua+jediscluster 实现</vt:lpstr>
      <vt:lpstr>目录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谢谢观赏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kun zhang</cp:lastModifiedBy>
  <cp:revision>520</cp:revision>
  <dcterms:created xsi:type="dcterms:W3CDTF">2014-10-22T10:42:00Z</dcterms:created>
  <dcterms:modified xsi:type="dcterms:W3CDTF">2018-12-17T05:05:38Z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