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C0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868" autoAdjust="0"/>
    <p:restoredTop sz="94660"/>
  </p:normalViewPr>
  <p:slideViewPr>
    <p:cSldViewPr>
      <p:cViewPr varScale="1">
        <p:scale>
          <a:sx n="65" d="100"/>
          <a:sy n="65" d="100"/>
        </p:scale>
        <p:origin x="-144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slide" Target="../slides/slide3.xml"/><Relationship Id="rId1" Type="http://schemas.openxmlformats.org/officeDocument/2006/relationships/slide" Target="../slides/slide5.xml"/><Relationship Id="rId4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AC61A5-F07C-419B-BF77-7C1D2A094035}" type="doc">
      <dgm:prSet loTypeId="urn:microsoft.com/office/officeart/2005/8/layout/vList3" loCatId="list" qsTypeId="urn:microsoft.com/office/officeart/2005/8/quickstyle/3d2" qsCatId="3D" csTypeId="urn:microsoft.com/office/officeart/2005/8/colors/colorful2" csCatId="colorful" phldr="1"/>
      <dgm:spPr/>
    </dgm:pt>
    <dgm:pt modelId="{BC14E9A8-130F-41E8-AC0E-FD62E1763B46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hlinkClick xmlns:r="http://schemas.openxmlformats.org/officeDocument/2006/relationships" r:id="rId1" action="ppaction://hlinksldjump"/>
            </a:rPr>
            <a:t>HTML</a:t>
          </a:r>
          <a:r>
            <a:rPr lang="zh-CN" altLang="en-US" dirty="0" smtClean="0">
              <a:solidFill>
                <a:schemeClr val="tx1">
                  <a:lumMod val="95000"/>
                  <a:lumOff val="5000"/>
                </a:schemeClr>
              </a:solidFill>
              <a:hlinkClick xmlns:r="http://schemas.openxmlformats.org/officeDocument/2006/relationships" r:id="rId1" action="ppaction://hlinksldjump"/>
            </a:rPr>
            <a:t>总结</a:t>
          </a:r>
          <a:endParaRPr lang="zh-CN" alt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7B72406-9D17-4142-9921-C267106B48EE}" type="parTrans" cxnId="{3B6A542E-07C4-4E39-B6C0-B07AA17B01BE}">
      <dgm:prSet/>
      <dgm:spPr/>
    </dgm:pt>
    <dgm:pt modelId="{0D3EFD1E-971D-4204-8D1C-77810C83BFBC}" type="sibTrans" cxnId="{3B6A542E-07C4-4E39-B6C0-B07AA17B01BE}">
      <dgm:prSet/>
      <dgm:spPr/>
    </dgm:pt>
    <dgm:pt modelId="{5B982191-5A41-4AB5-9DCF-E501E908A9B7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hlinkClick xmlns:r="http://schemas.openxmlformats.org/officeDocument/2006/relationships" r:id="rId2" action="ppaction://hlinksldjump"/>
            </a:rPr>
            <a:t>HTML</a:t>
          </a:r>
          <a:r>
            <a:rPr lang="zh-CN" altLang="en-US" dirty="0" smtClean="0">
              <a:solidFill>
                <a:schemeClr val="tx1">
                  <a:lumMod val="95000"/>
                  <a:lumOff val="5000"/>
                </a:schemeClr>
              </a:solidFill>
              <a:hlinkClick xmlns:r="http://schemas.openxmlformats.org/officeDocument/2006/relationships" r:id="rId2" action="ppaction://hlinksldjump"/>
            </a:rPr>
            <a:t>重点</a:t>
          </a:r>
          <a:endParaRPr lang="zh-CN" alt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5CAFE4D9-86D0-48A0-AC27-2BE79A124548}" type="parTrans" cxnId="{A2E6A91D-4FF3-4564-8B9C-E39AE84F8957}">
      <dgm:prSet/>
      <dgm:spPr/>
    </dgm:pt>
    <dgm:pt modelId="{59516557-BE3E-4102-97C8-E42147F02A89}" type="sibTrans" cxnId="{A2E6A91D-4FF3-4564-8B9C-E39AE84F8957}">
      <dgm:prSet/>
      <dgm:spPr/>
    </dgm:pt>
    <dgm:pt modelId="{5459852F-41B0-495F-9F28-F318E2F98775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hlinkClick xmlns:r="http://schemas.openxmlformats.org/officeDocument/2006/relationships" r:id="rId3" action="ppaction://hlinksldjump"/>
            </a:rPr>
            <a:t>HTML</a:t>
          </a:r>
          <a:r>
            <a:rPr lang="zh-CN" altLang="en-US" dirty="0" smtClean="0">
              <a:solidFill>
                <a:schemeClr val="tx1">
                  <a:lumMod val="95000"/>
                  <a:lumOff val="5000"/>
                </a:schemeClr>
              </a:solidFill>
              <a:hlinkClick xmlns:r="http://schemas.openxmlformats.org/officeDocument/2006/relationships" r:id="rId3" action="ppaction://hlinksldjump"/>
            </a:rPr>
            <a:t>难点</a:t>
          </a:r>
          <a:endParaRPr lang="zh-CN" alt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21859F76-1DE4-413B-BC8A-CBDC7F142043}" type="parTrans" cxnId="{F0640E41-8D78-465C-B959-0A10B062FFCC}">
      <dgm:prSet/>
      <dgm:spPr/>
    </dgm:pt>
    <dgm:pt modelId="{3C31AA2D-F7C7-4573-9713-6028CA4A1E87}" type="sibTrans" cxnId="{F0640E41-8D78-465C-B959-0A10B062FFCC}">
      <dgm:prSet/>
      <dgm:spPr/>
    </dgm:pt>
    <dgm:pt modelId="{F887CE77-F4CA-44CE-88AA-494DDC57C485}" type="pres">
      <dgm:prSet presAssocID="{49AC61A5-F07C-419B-BF77-7C1D2A094035}" presName="linearFlow" presStyleCnt="0">
        <dgm:presLayoutVars>
          <dgm:dir/>
          <dgm:resizeHandles val="exact"/>
        </dgm:presLayoutVars>
      </dgm:prSet>
      <dgm:spPr/>
    </dgm:pt>
    <dgm:pt modelId="{650C8C0B-18E2-493E-A5B9-52B5C3BFB489}" type="pres">
      <dgm:prSet presAssocID="{BC14E9A8-130F-41E8-AC0E-FD62E1763B46}" presName="composite" presStyleCnt="0"/>
      <dgm:spPr/>
    </dgm:pt>
    <dgm:pt modelId="{3BC75324-D47B-4809-B7FC-35233F5DE16C}" type="pres">
      <dgm:prSet presAssocID="{BC14E9A8-130F-41E8-AC0E-FD62E1763B46}" presName="imgShp" presStyleLbl="fgImgPlace1" presStyleIdx="0" presStyleCnt="3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A4D2D97E-A742-4E63-8D5E-D0BD24DE42B1}" type="pres">
      <dgm:prSet presAssocID="{BC14E9A8-130F-41E8-AC0E-FD62E1763B46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3D60C6-A1E0-413C-8268-16AAF18D25BC}" type="pres">
      <dgm:prSet presAssocID="{0D3EFD1E-971D-4204-8D1C-77810C83BFBC}" presName="spacing" presStyleCnt="0"/>
      <dgm:spPr/>
    </dgm:pt>
    <dgm:pt modelId="{4BB2AA6A-BC4D-44EA-83AC-6C6D3D6718E0}" type="pres">
      <dgm:prSet presAssocID="{5B982191-5A41-4AB5-9DCF-E501E908A9B7}" presName="composite" presStyleCnt="0"/>
      <dgm:spPr/>
    </dgm:pt>
    <dgm:pt modelId="{C3EB4501-48D1-428D-8FB3-765F3F25DD7D}" type="pres">
      <dgm:prSet presAssocID="{5B982191-5A41-4AB5-9DCF-E501E908A9B7}" presName="imgShp" presStyleLbl="fgImgPlace1" presStyleIdx="1" presStyleCnt="3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609EEA42-9CCB-4EA2-8CA6-37214C603F65}" type="pres">
      <dgm:prSet presAssocID="{5B982191-5A41-4AB5-9DCF-E501E908A9B7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C5A758-FF83-42B4-8AEA-6AF135F8F171}" type="pres">
      <dgm:prSet presAssocID="{59516557-BE3E-4102-97C8-E42147F02A89}" presName="spacing" presStyleCnt="0"/>
      <dgm:spPr/>
    </dgm:pt>
    <dgm:pt modelId="{BC4D25F2-C8B9-4DF0-A59C-88E1EC352ED8}" type="pres">
      <dgm:prSet presAssocID="{5459852F-41B0-495F-9F28-F318E2F98775}" presName="composite" presStyleCnt="0"/>
      <dgm:spPr/>
    </dgm:pt>
    <dgm:pt modelId="{047C841A-20C7-4399-8F3B-DA131D47A58B}" type="pres">
      <dgm:prSet presAssocID="{5459852F-41B0-495F-9F28-F318E2F98775}" presName="imgShp" presStyleLbl="fgImgPlace1" presStyleIdx="2" presStyleCnt="3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04EEC071-DD3A-4ABF-9053-8F01B7ED46F0}" type="pres">
      <dgm:prSet presAssocID="{5459852F-41B0-495F-9F28-F318E2F98775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B55B62-376A-4C31-87DE-B6398EECB36C}" type="presOf" srcId="{49AC61A5-F07C-419B-BF77-7C1D2A094035}" destId="{F887CE77-F4CA-44CE-88AA-494DDC57C485}" srcOrd="0" destOrd="0" presId="urn:microsoft.com/office/officeart/2005/8/layout/vList3"/>
    <dgm:cxn modelId="{A2E6A91D-4FF3-4564-8B9C-E39AE84F8957}" srcId="{49AC61A5-F07C-419B-BF77-7C1D2A094035}" destId="{5B982191-5A41-4AB5-9DCF-E501E908A9B7}" srcOrd="1" destOrd="0" parTransId="{5CAFE4D9-86D0-48A0-AC27-2BE79A124548}" sibTransId="{59516557-BE3E-4102-97C8-E42147F02A89}"/>
    <dgm:cxn modelId="{F0640E41-8D78-465C-B959-0A10B062FFCC}" srcId="{49AC61A5-F07C-419B-BF77-7C1D2A094035}" destId="{5459852F-41B0-495F-9F28-F318E2F98775}" srcOrd="2" destOrd="0" parTransId="{21859F76-1DE4-413B-BC8A-CBDC7F142043}" sibTransId="{3C31AA2D-F7C7-4573-9713-6028CA4A1E87}"/>
    <dgm:cxn modelId="{8CD04979-BCD5-4A79-B50F-B60DE179D001}" type="presOf" srcId="{BC14E9A8-130F-41E8-AC0E-FD62E1763B46}" destId="{A4D2D97E-A742-4E63-8D5E-D0BD24DE42B1}" srcOrd="0" destOrd="0" presId="urn:microsoft.com/office/officeart/2005/8/layout/vList3"/>
    <dgm:cxn modelId="{3B6A542E-07C4-4E39-B6C0-B07AA17B01BE}" srcId="{49AC61A5-F07C-419B-BF77-7C1D2A094035}" destId="{BC14E9A8-130F-41E8-AC0E-FD62E1763B46}" srcOrd="0" destOrd="0" parTransId="{37B72406-9D17-4142-9921-C267106B48EE}" sibTransId="{0D3EFD1E-971D-4204-8D1C-77810C83BFBC}"/>
    <dgm:cxn modelId="{5062E834-05B6-4011-893A-7A043335872B}" type="presOf" srcId="{5459852F-41B0-495F-9F28-F318E2F98775}" destId="{04EEC071-DD3A-4ABF-9053-8F01B7ED46F0}" srcOrd="0" destOrd="0" presId="urn:microsoft.com/office/officeart/2005/8/layout/vList3"/>
    <dgm:cxn modelId="{355E8708-4181-4D45-8811-4E1D3E216496}" type="presOf" srcId="{5B982191-5A41-4AB5-9DCF-E501E908A9B7}" destId="{609EEA42-9CCB-4EA2-8CA6-37214C603F65}" srcOrd="0" destOrd="0" presId="urn:microsoft.com/office/officeart/2005/8/layout/vList3"/>
    <dgm:cxn modelId="{D0C21677-91B0-4365-8ACF-09A26CA69130}" type="presParOf" srcId="{F887CE77-F4CA-44CE-88AA-494DDC57C485}" destId="{650C8C0B-18E2-493E-A5B9-52B5C3BFB489}" srcOrd="0" destOrd="0" presId="urn:microsoft.com/office/officeart/2005/8/layout/vList3"/>
    <dgm:cxn modelId="{249771C5-C6CB-457F-AFFE-7745EEA19376}" type="presParOf" srcId="{650C8C0B-18E2-493E-A5B9-52B5C3BFB489}" destId="{3BC75324-D47B-4809-B7FC-35233F5DE16C}" srcOrd="0" destOrd="0" presId="urn:microsoft.com/office/officeart/2005/8/layout/vList3"/>
    <dgm:cxn modelId="{75969145-14AB-4096-AF39-CD6BB18D9E22}" type="presParOf" srcId="{650C8C0B-18E2-493E-A5B9-52B5C3BFB489}" destId="{A4D2D97E-A742-4E63-8D5E-D0BD24DE42B1}" srcOrd="1" destOrd="0" presId="urn:microsoft.com/office/officeart/2005/8/layout/vList3"/>
    <dgm:cxn modelId="{13E57B1B-7426-4D69-A57F-4E34502635E7}" type="presParOf" srcId="{F887CE77-F4CA-44CE-88AA-494DDC57C485}" destId="{6A3D60C6-A1E0-413C-8268-16AAF18D25BC}" srcOrd="1" destOrd="0" presId="urn:microsoft.com/office/officeart/2005/8/layout/vList3"/>
    <dgm:cxn modelId="{466321BB-EC1E-4525-B304-883D080299B5}" type="presParOf" srcId="{F887CE77-F4CA-44CE-88AA-494DDC57C485}" destId="{4BB2AA6A-BC4D-44EA-83AC-6C6D3D6718E0}" srcOrd="2" destOrd="0" presId="urn:microsoft.com/office/officeart/2005/8/layout/vList3"/>
    <dgm:cxn modelId="{45BFC010-24A0-4C03-953A-E1DB70E1BBA6}" type="presParOf" srcId="{4BB2AA6A-BC4D-44EA-83AC-6C6D3D6718E0}" destId="{C3EB4501-48D1-428D-8FB3-765F3F25DD7D}" srcOrd="0" destOrd="0" presId="urn:microsoft.com/office/officeart/2005/8/layout/vList3"/>
    <dgm:cxn modelId="{DED48D08-C4CE-417C-8093-3A95316C70DA}" type="presParOf" srcId="{4BB2AA6A-BC4D-44EA-83AC-6C6D3D6718E0}" destId="{609EEA42-9CCB-4EA2-8CA6-37214C603F65}" srcOrd="1" destOrd="0" presId="urn:microsoft.com/office/officeart/2005/8/layout/vList3"/>
    <dgm:cxn modelId="{41A1BA5E-D3E6-4F75-B66D-A83598EF652A}" type="presParOf" srcId="{F887CE77-F4CA-44CE-88AA-494DDC57C485}" destId="{47C5A758-FF83-42B4-8AEA-6AF135F8F171}" srcOrd="3" destOrd="0" presId="urn:microsoft.com/office/officeart/2005/8/layout/vList3"/>
    <dgm:cxn modelId="{3402DAD5-90BD-4BED-AA50-0FB5E63F52F8}" type="presParOf" srcId="{F887CE77-F4CA-44CE-88AA-494DDC57C485}" destId="{BC4D25F2-C8B9-4DF0-A59C-88E1EC352ED8}" srcOrd="4" destOrd="0" presId="urn:microsoft.com/office/officeart/2005/8/layout/vList3"/>
    <dgm:cxn modelId="{037A52AE-A235-4F2E-A354-61B56535AB08}" type="presParOf" srcId="{BC4D25F2-C8B9-4DF0-A59C-88E1EC352ED8}" destId="{047C841A-20C7-4399-8F3B-DA131D47A58B}" srcOrd="0" destOrd="0" presId="urn:microsoft.com/office/officeart/2005/8/layout/vList3"/>
    <dgm:cxn modelId="{FE75F336-DC02-4615-8870-91135B595393}" type="presParOf" srcId="{BC4D25F2-C8B9-4DF0-A59C-88E1EC352ED8}" destId="{04EEC071-DD3A-4ABF-9053-8F01B7ED46F0}" srcOrd="1" destOrd="0" presId="urn:microsoft.com/office/officeart/2005/8/layout/vLis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ED9F-2BA9-4343-AB00-CF4C3F8478AB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79D3-259B-414C-A343-721BCBC08A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ED9F-2BA9-4343-AB00-CF4C3F8478AB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79D3-259B-414C-A343-721BCBC08A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ED9F-2BA9-4343-AB00-CF4C3F8478AB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79D3-259B-414C-A343-721BCBC08A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ED9F-2BA9-4343-AB00-CF4C3F8478AB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79D3-259B-414C-A343-721BCBC08A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ED9F-2BA9-4343-AB00-CF4C3F8478AB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79D3-259B-414C-A343-721BCBC08A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ED9F-2BA9-4343-AB00-CF4C3F8478AB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79D3-259B-414C-A343-721BCBC08A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ED9F-2BA9-4343-AB00-CF4C3F8478AB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79D3-259B-414C-A343-721BCBC08A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ED9F-2BA9-4343-AB00-CF4C3F8478AB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79D3-259B-414C-A343-721BCBC08A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ED9F-2BA9-4343-AB00-CF4C3F8478AB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79D3-259B-414C-A343-721BCBC08A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ED9F-2BA9-4343-AB00-CF4C3F8478AB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79D3-259B-414C-A343-721BCBC08A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ED9F-2BA9-4343-AB00-CF4C3F8478AB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79D3-259B-414C-A343-721BCBC08A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BED9F-2BA9-4343-AB00-CF4C3F8478AB}" type="datetimeFigureOut">
              <a:rPr lang="zh-CN" altLang="en-US" smtClean="0"/>
              <a:pPr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679D3-259B-414C-A343-721BCBC08A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010b82455f49d4eb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4544" y="0"/>
            <a:ext cx="12201526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8662" y="1500174"/>
            <a:ext cx="585791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HTML</a:t>
            </a:r>
            <a:r>
              <a:rPr lang="zh-CN" altLang="en-US" sz="8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总结</a:t>
            </a:r>
            <a:endParaRPr lang="zh-CN" altLang="en-US" sz="8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429256" y="3786190"/>
            <a:ext cx="3929090" cy="264320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rgbClr val="F85C06"/>
                </a:solidFill>
              </a:rPr>
              <a:t>制作人：</a:t>
            </a:r>
            <a:r>
              <a:rPr lang="en-US" altLang="zh-CN" sz="3600" dirty="0" smtClean="0">
                <a:solidFill>
                  <a:srgbClr val="F85C06"/>
                </a:solidFill>
              </a:rPr>
              <a:t>6</a:t>
            </a:r>
            <a:r>
              <a:rPr lang="zh-CN" altLang="en-US" sz="3600" dirty="0" smtClean="0">
                <a:solidFill>
                  <a:srgbClr val="F85C06"/>
                </a:solidFill>
              </a:rPr>
              <a:t>组全体成员</a:t>
            </a:r>
            <a:r>
              <a:rPr lang="en-US" altLang="zh-CN" sz="3600" dirty="0" smtClean="0">
                <a:solidFill>
                  <a:srgbClr val="F85C06"/>
                </a:solidFill>
              </a:rPr>
              <a:t/>
            </a:r>
            <a:br>
              <a:rPr lang="en-US" altLang="zh-CN" sz="3600" dirty="0" smtClean="0">
                <a:solidFill>
                  <a:srgbClr val="F85C06"/>
                </a:solidFill>
              </a:rPr>
            </a:br>
            <a:r>
              <a:rPr lang="zh-CN" altLang="en-US" sz="3600" dirty="0" smtClean="0">
                <a:solidFill>
                  <a:srgbClr val="F85C06"/>
                </a:solidFill>
              </a:rPr>
              <a:t>指导老师：赵旭</a:t>
            </a:r>
            <a:endParaRPr lang="zh-CN" altLang="en-US" sz="3600" dirty="0">
              <a:solidFill>
                <a:srgbClr val="F85C0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01bd8f64f35589e270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2974" y="1"/>
            <a:ext cx="10858572" cy="6858000"/>
          </a:xfrm>
          <a:prstGeom prst="rect">
            <a:avLst/>
          </a:prstGeom>
        </p:spPr>
      </p:pic>
      <p:graphicFrame>
        <p:nvGraphicFramePr>
          <p:cNvPr id="4" name="图示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01bd8f64f35589e270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2974" y="1"/>
            <a:ext cx="1085857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78579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/>
              <a:t>重点总结：</a:t>
            </a:r>
            <a:endParaRPr lang="zh-CN" alt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500166" y="1714488"/>
            <a:ext cx="7056740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/>
              <a:t>常用标签的运用</a:t>
            </a:r>
          </a:p>
          <a:p>
            <a:r>
              <a:rPr lang="en-US" altLang="zh-CN" sz="4000" dirty="0" smtClean="0"/>
              <a:t>&lt;h&gt;</a:t>
            </a:r>
            <a:r>
              <a:rPr lang="zh-CN" altLang="en-US" sz="4000" dirty="0" smtClean="0"/>
              <a:t>标签：常用标题标签</a:t>
            </a:r>
          </a:p>
          <a:p>
            <a:r>
              <a:rPr lang="en-US" altLang="zh-CN" sz="4000" dirty="0" smtClean="0"/>
              <a:t>&lt;p&gt;</a:t>
            </a:r>
            <a:r>
              <a:rPr lang="zh-CN" altLang="en-US" sz="4000" dirty="0" smtClean="0"/>
              <a:t>段落标签</a:t>
            </a:r>
          </a:p>
          <a:p>
            <a:r>
              <a:rPr lang="en-US" altLang="zh-CN" sz="4000" dirty="0" smtClean="0"/>
              <a:t>&lt;</a:t>
            </a:r>
            <a:r>
              <a:rPr lang="en-US" altLang="zh-CN" sz="4000" dirty="0" err="1" smtClean="0"/>
              <a:t>ul</a:t>
            </a:r>
            <a:r>
              <a:rPr lang="en-US" altLang="zh-CN" sz="4000" dirty="0" smtClean="0"/>
              <a:t>&gt;&lt;</a:t>
            </a:r>
            <a:r>
              <a:rPr lang="en-US" altLang="zh-CN" sz="4000" dirty="0" err="1" smtClean="0"/>
              <a:t>li</a:t>
            </a:r>
            <a:r>
              <a:rPr lang="en-US" altLang="zh-CN" sz="4000" dirty="0" smtClean="0"/>
              <a:t>&gt;</a:t>
            </a:r>
            <a:r>
              <a:rPr lang="zh-CN" altLang="en-US" sz="4000" dirty="0" smtClean="0"/>
              <a:t>和</a:t>
            </a:r>
            <a:r>
              <a:rPr lang="en-US" altLang="zh-CN" sz="4000" dirty="0" smtClean="0"/>
              <a:t>&lt;</a:t>
            </a:r>
            <a:r>
              <a:rPr lang="en-US" altLang="zh-CN" sz="4000" dirty="0" err="1" smtClean="0"/>
              <a:t>ol</a:t>
            </a:r>
            <a:r>
              <a:rPr lang="en-US" altLang="zh-CN" sz="4000" dirty="0" smtClean="0"/>
              <a:t>&gt;&lt;</a:t>
            </a:r>
            <a:r>
              <a:rPr lang="en-US" altLang="zh-CN" sz="4000" dirty="0" err="1" smtClean="0"/>
              <a:t>li</a:t>
            </a:r>
            <a:r>
              <a:rPr lang="en-US" altLang="zh-CN" sz="4000" dirty="0" smtClean="0"/>
              <a:t>&gt;</a:t>
            </a:r>
            <a:r>
              <a:rPr lang="zh-CN" altLang="en-US" sz="4000" dirty="0" smtClean="0"/>
              <a:t>有序无序列表</a:t>
            </a:r>
          </a:p>
          <a:p>
            <a:r>
              <a:rPr lang="en-US" altLang="zh-CN" sz="4000" dirty="0" smtClean="0"/>
              <a:t>&lt;dl&gt;&lt;</a:t>
            </a:r>
            <a:r>
              <a:rPr lang="en-US" altLang="zh-CN" sz="4000" dirty="0" err="1" smtClean="0"/>
              <a:t>dt</a:t>
            </a:r>
            <a:r>
              <a:rPr lang="en-US" altLang="zh-CN" sz="4000" dirty="0" smtClean="0"/>
              <a:t>&gt;&lt;</a:t>
            </a:r>
            <a:r>
              <a:rPr lang="en-US" altLang="zh-CN" sz="4000" dirty="0" err="1" smtClean="0"/>
              <a:t>dd</a:t>
            </a:r>
            <a:r>
              <a:rPr lang="en-US" altLang="zh-CN" sz="4000" dirty="0" smtClean="0"/>
              <a:t>&gt;</a:t>
            </a:r>
            <a:r>
              <a:rPr lang="zh-CN" altLang="en-US" sz="4000" dirty="0" smtClean="0"/>
              <a:t>段落解释性标签</a:t>
            </a:r>
          </a:p>
          <a:p>
            <a:r>
              <a:rPr lang="zh-CN" altLang="en-US" sz="4000" dirty="0" smtClean="0"/>
              <a:t>等等。。。。。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01bd8f64f35589e270 (1)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5850" y="0"/>
            <a:ext cx="1085857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0100" y="500042"/>
            <a:ext cx="62744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经典布局</a:t>
            </a:r>
          </a:p>
          <a:p>
            <a:r>
              <a:rPr lang="zh-CN" altLang="en-US" sz="2400" dirty="0" smtClean="0"/>
              <a:t>导航条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ul</a:t>
            </a:r>
            <a:r>
              <a:rPr lang="en-US" altLang="zh-CN" sz="2400" dirty="0" smtClean="0"/>
              <a:t>&gt;&lt;</a:t>
            </a:r>
            <a:r>
              <a:rPr lang="en-US" altLang="zh-CN" sz="2400" dirty="0" err="1" smtClean="0"/>
              <a:t>li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smtClean="0"/>
              <a:t>&lt;dl&gt;&lt;</a:t>
            </a:r>
            <a:r>
              <a:rPr lang="en-US" altLang="zh-CN" sz="2400" dirty="0" err="1" smtClean="0"/>
              <a:t>dt</a:t>
            </a:r>
            <a:r>
              <a:rPr lang="en-US" altLang="zh-CN" sz="2400" dirty="0" smtClean="0"/>
              <a:t>&gt;&lt;</a:t>
            </a:r>
            <a:r>
              <a:rPr lang="en-US" altLang="zh-CN" sz="2400" dirty="0" err="1" smtClean="0"/>
              <a:t>dd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段落解释性标签     用于产品介绍</a:t>
            </a:r>
          </a:p>
          <a:p>
            <a:r>
              <a:rPr lang="en-US" altLang="zh-CN" sz="2400" dirty="0" smtClean="0"/>
              <a:t>Form </a:t>
            </a:r>
            <a:r>
              <a:rPr lang="zh-CN" altLang="en-US" sz="2400" dirty="0" smtClean="0"/>
              <a:t>表单</a:t>
            </a:r>
          </a:p>
          <a:p>
            <a:r>
              <a:rPr lang="en-US" altLang="zh-CN" sz="2400" dirty="0" smtClean="0"/>
              <a:t>Table </a:t>
            </a:r>
            <a:r>
              <a:rPr lang="zh-CN" altLang="en-US" sz="2400" dirty="0" smtClean="0"/>
              <a:t>表格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2714620"/>
            <a:ext cx="6083717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00" dirty="0" smtClean="0"/>
              <a:t>3.</a:t>
            </a:r>
            <a:r>
              <a:rPr lang="zh-CN" altLang="en-US" sz="2300" dirty="0" smtClean="0"/>
              <a:t>框架</a:t>
            </a:r>
          </a:p>
          <a:p>
            <a:r>
              <a:rPr lang="zh-CN" altLang="en-US" sz="2300" dirty="0" smtClean="0"/>
              <a:t>在拿到一个图片时首先分析有多少部分组成</a:t>
            </a:r>
            <a:r>
              <a:rPr lang="zh-CN" altLang="en-US" sz="2300" dirty="0" smtClean="0"/>
              <a:t>，</a:t>
            </a:r>
            <a:endParaRPr lang="en-US" altLang="zh-CN" sz="2300" dirty="0" smtClean="0"/>
          </a:p>
          <a:p>
            <a:r>
              <a:rPr lang="zh-CN" altLang="en-US" sz="2300" dirty="0" smtClean="0"/>
              <a:t>并</a:t>
            </a:r>
            <a:r>
              <a:rPr lang="zh-CN" altLang="en-US" sz="2300" dirty="0" smtClean="0"/>
              <a:t>写出一个大致框架结构。</a:t>
            </a:r>
          </a:p>
          <a:p>
            <a:r>
              <a:rPr lang="zh-CN" altLang="en-US" sz="2300" dirty="0" smtClean="0"/>
              <a:t>熟练使用，</a:t>
            </a:r>
            <a:r>
              <a:rPr lang="en-US" altLang="zh-CN" sz="2300" dirty="0" err="1" smtClean="0"/>
              <a:t>padding,margin</a:t>
            </a:r>
            <a:r>
              <a:rPr lang="zh-CN" altLang="en-US" sz="2300" dirty="0" smtClean="0"/>
              <a:t>两个属性</a:t>
            </a:r>
          </a:p>
          <a:p>
            <a:endParaRPr lang="zh-CN" altLang="en-US" sz="2300" dirty="0" smtClean="0"/>
          </a:p>
          <a:p>
            <a:r>
              <a:rPr lang="en-US" altLang="zh-CN" sz="2300" dirty="0" smtClean="0"/>
              <a:t>4.id</a:t>
            </a:r>
          </a:p>
          <a:p>
            <a:r>
              <a:rPr lang="zh-CN" altLang="en-US" sz="2300" dirty="0" smtClean="0"/>
              <a:t>使用多个</a:t>
            </a:r>
            <a:r>
              <a:rPr lang="en-US" altLang="zh-CN" sz="2300" dirty="0" smtClean="0"/>
              <a:t>div</a:t>
            </a:r>
            <a:r>
              <a:rPr lang="zh-CN" altLang="en-US" sz="2300" dirty="0" smtClean="0"/>
              <a:t>时，起名字要易懂并有逻辑</a:t>
            </a:r>
            <a:r>
              <a:rPr lang="zh-CN" altLang="en-US" sz="2300" dirty="0" smtClean="0"/>
              <a:t>，</a:t>
            </a:r>
            <a:endParaRPr lang="en-US" altLang="zh-CN" sz="2300" dirty="0" smtClean="0"/>
          </a:p>
          <a:p>
            <a:r>
              <a:rPr lang="zh-CN" altLang="en-US" sz="2300" dirty="0" smtClean="0"/>
              <a:t>有助于</a:t>
            </a:r>
            <a:r>
              <a:rPr lang="zh-CN" altLang="en-US" sz="2300" dirty="0" smtClean="0"/>
              <a:t>理清思路，和</a:t>
            </a:r>
            <a:r>
              <a:rPr lang="en-US" altLang="zh-CN" sz="2300" dirty="0" err="1" smtClean="0"/>
              <a:t>css</a:t>
            </a:r>
            <a:r>
              <a:rPr lang="zh-CN" altLang="en-US" sz="2300" dirty="0" smtClean="0"/>
              <a:t>样式的设计。</a:t>
            </a:r>
          </a:p>
          <a:p>
            <a:r>
              <a:rPr lang="zh-CN" altLang="en-US" sz="2300" dirty="0" smtClean="0"/>
              <a:t> </a:t>
            </a:r>
          </a:p>
          <a:p>
            <a:endParaRPr lang="zh-CN" altLang="en-US" dirty="0"/>
          </a:p>
        </p:txBody>
      </p:sp>
      <p:sp>
        <p:nvSpPr>
          <p:cNvPr id="6" name="直角上箭头 5">
            <a:hlinkClick r:id="rId2" action="ppaction://hlinksldjump"/>
          </p:cNvPr>
          <p:cNvSpPr/>
          <p:nvPr/>
        </p:nvSpPr>
        <p:spPr>
          <a:xfrm>
            <a:off x="7215206" y="5429264"/>
            <a:ext cx="1571604" cy="1214446"/>
          </a:xfrm>
          <a:prstGeom prst="bent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01bd8f64f35589e270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2974" y="0"/>
            <a:ext cx="10858572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14290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/>
              <a:t>标签</a:t>
            </a:r>
            <a:r>
              <a:rPr lang="zh-CN" altLang="en-US" sz="6000" dirty="0" smtClean="0"/>
              <a:t>总结：</a:t>
            </a:r>
            <a:endParaRPr lang="zh-CN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3500430" y="285728"/>
            <a:ext cx="664373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smtClean="0"/>
              <a:t>&lt;p&gt;</a:t>
            </a:r>
            <a:r>
              <a:rPr lang="zh-CN" altLang="en-US" sz="2600" dirty="0" smtClean="0"/>
              <a:t>段落文本</a:t>
            </a:r>
            <a:r>
              <a:rPr lang="en-US" altLang="zh-CN" sz="2600" dirty="0" smtClean="0"/>
              <a:t>&lt;/p&gt;</a:t>
            </a:r>
          </a:p>
          <a:p>
            <a:r>
              <a:rPr lang="en-US" altLang="zh-CN" sz="2600" dirty="0" smtClean="0"/>
              <a:t>&lt;span&gt;</a:t>
            </a:r>
            <a:r>
              <a:rPr lang="zh-CN" altLang="en-US" sz="2600" dirty="0" smtClean="0"/>
              <a:t>标签设置单独的样式用的</a:t>
            </a:r>
          </a:p>
          <a:p>
            <a:r>
              <a:rPr lang="zh-CN" altLang="en-US" sz="2600" dirty="0" smtClean="0"/>
              <a:t>换行标签</a:t>
            </a:r>
            <a:r>
              <a:rPr lang="en-US" altLang="zh-CN" sz="2600" dirty="0" smtClean="0"/>
              <a:t>&lt;</a:t>
            </a:r>
            <a:r>
              <a:rPr lang="en-US" altLang="zh-CN" sz="2600" dirty="0" err="1" smtClean="0"/>
              <a:t>br</a:t>
            </a:r>
            <a:r>
              <a:rPr lang="en-US" altLang="zh-CN" sz="2600" dirty="0" smtClean="0"/>
              <a:t>/&gt;,</a:t>
            </a:r>
            <a:r>
              <a:rPr lang="zh-CN" altLang="en-US" sz="2600" dirty="0" smtClean="0"/>
              <a:t>相当于回车</a:t>
            </a:r>
          </a:p>
          <a:p>
            <a:r>
              <a:rPr lang="zh-CN" altLang="en-US" sz="2600" dirty="0" smtClean="0"/>
              <a:t>分割线标签</a:t>
            </a:r>
            <a:r>
              <a:rPr lang="en-US" altLang="zh-CN" sz="2600" dirty="0" smtClean="0"/>
              <a:t>&lt;hr/&gt;</a:t>
            </a:r>
          </a:p>
          <a:p>
            <a:r>
              <a:rPr lang="zh-CN" altLang="en-US" sz="2600" dirty="0" smtClean="0"/>
              <a:t>空格：</a:t>
            </a:r>
            <a:r>
              <a:rPr lang="en-US" altLang="zh-CN" sz="2600" dirty="0" smtClean="0"/>
              <a:t>&amp;</a:t>
            </a:r>
            <a:r>
              <a:rPr lang="en-US" altLang="zh-CN" sz="2600" dirty="0" err="1" smtClean="0"/>
              <a:t>nbsp</a:t>
            </a:r>
            <a:r>
              <a:rPr lang="en-US" altLang="zh-CN" sz="2600" dirty="0" smtClean="0"/>
              <a:t>; (;</a:t>
            </a:r>
            <a:r>
              <a:rPr lang="zh-CN" altLang="en-US" sz="2600" dirty="0" smtClean="0"/>
              <a:t>分号必不可少</a:t>
            </a:r>
            <a:r>
              <a:rPr lang="en-US" altLang="zh-CN" sz="2600" dirty="0" smtClean="0"/>
              <a:t>)</a:t>
            </a:r>
          </a:p>
          <a:p>
            <a:endParaRPr lang="en-US" altLang="zh-CN" sz="2600" dirty="0" smtClean="0"/>
          </a:p>
          <a:p>
            <a:r>
              <a:rPr lang="zh-CN" altLang="en-US" sz="2600" dirty="0" smtClean="0"/>
              <a:t>有序与无序列表</a:t>
            </a:r>
            <a:r>
              <a:rPr lang="en-US" altLang="zh-CN" sz="2600" dirty="0" err="1" smtClean="0"/>
              <a:t>li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ol|ul</a:t>
            </a:r>
            <a:r>
              <a:rPr lang="en-US" altLang="zh-CN" sz="2600" dirty="0" smtClean="0"/>
              <a:t>)</a:t>
            </a:r>
          </a:p>
          <a:p>
            <a:endParaRPr lang="en-US" altLang="zh-CN" sz="2600" dirty="0" smtClean="0"/>
          </a:p>
          <a:p>
            <a:r>
              <a:rPr lang="en-US" altLang="zh-CN" sz="2600" dirty="0" smtClean="0"/>
              <a:t>&lt;div&gt;</a:t>
            </a:r>
            <a:r>
              <a:rPr lang="zh-CN" altLang="en-US" sz="2600" dirty="0" smtClean="0"/>
              <a:t>容器标签</a:t>
            </a:r>
          </a:p>
          <a:p>
            <a:endParaRPr lang="zh-CN" altLang="en-US" sz="2600" dirty="0" smtClean="0"/>
          </a:p>
          <a:p>
            <a:r>
              <a:rPr lang="zh-CN" altLang="en-US" sz="2600" dirty="0" smtClean="0"/>
              <a:t>创建表格的五个元素：</a:t>
            </a:r>
          </a:p>
          <a:p>
            <a:r>
              <a:rPr lang="en-US" altLang="zh-CN" sz="2600" dirty="0" smtClean="0"/>
              <a:t>table</a:t>
            </a:r>
            <a:r>
              <a:rPr lang="zh-CN" altLang="en-US" sz="2600" dirty="0" smtClean="0"/>
              <a:t>、</a:t>
            </a:r>
            <a:r>
              <a:rPr lang="en-US" altLang="zh-CN" sz="2600" dirty="0" err="1" smtClean="0"/>
              <a:t>tbody</a:t>
            </a:r>
            <a:r>
              <a:rPr lang="zh-CN" altLang="en-US" sz="2600" dirty="0" smtClean="0"/>
              <a:t>、</a:t>
            </a:r>
            <a:r>
              <a:rPr lang="en-US" altLang="zh-CN" sz="2600" dirty="0" err="1" smtClean="0"/>
              <a:t>tr</a:t>
            </a:r>
            <a:r>
              <a:rPr lang="zh-CN" altLang="en-US" sz="2600" dirty="0" smtClean="0"/>
              <a:t>、</a:t>
            </a:r>
            <a:r>
              <a:rPr lang="en-US" altLang="zh-CN" sz="2600" dirty="0" err="1" smtClean="0"/>
              <a:t>th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td(</a:t>
            </a:r>
            <a:r>
              <a:rPr lang="zh-CN" altLang="en-US" sz="2600" dirty="0" smtClean="0"/>
              <a:t>成对存在</a:t>
            </a:r>
            <a:r>
              <a:rPr lang="en-US" altLang="zh-CN" sz="2600" dirty="0" smtClean="0"/>
              <a:t>)</a:t>
            </a:r>
          </a:p>
          <a:p>
            <a:r>
              <a:rPr lang="en-US" altLang="zh-CN" sz="2600" dirty="0" err="1" smtClean="0"/>
              <a:t>colspan</a:t>
            </a:r>
            <a:r>
              <a:rPr lang="zh-CN" altLang="en-US" sz="2600" dirty="0" smtClean="0"/>
              <a:t>合并列</a:t>
            </a:r>
          </a:p>
          <a:p>
            <a:r>
              <a:rPr lang="en-US" altLang="zh-CN" sz="2600" dirty="0" err="1" smtClean="0"/>
              <a:t>rowspan</a:t>
            </a:r>
            <a:r>
              <a:rPr lang="zh-CN" altLang="en-US" sz="2600" dirty="0" smtClean="0"/>
              <a:t>合并行</a:t>
            </a:r>
          </a:p>
          <a:p>
            <a:r>
              <a:rPr lang="en-US" altLang="zh-CN" sz="2600" dirty="0" smtClean="0"/>
              <a:t>dl </a:t>
            </a:r>
            <a:r>
              <a:rPr lang="en-US" altLang="zh-CN" sz="2600" dirty="0" err="1" smtClean="0"/>
              <a:t>dt</a:t>
            </a:r>
            <a:r>
              <a:rPr lang="en-US" altLang="zh-CN" sz="2600" dirty="0" smtClean="0"/>
              <a:t> </a:t>
            </a:r>
            <a:r>
              <a:rPr lang="en-US" altLang="zh-CN" sz="2600" dirty="0" err="1" smtClean="0"/>
              <a:t>dd</a:t>
            </a:r>
            <a:r>
              <a:rPr lang="zh-CN" altLang="en-US" sz="2600" dirty="0" smtClean="0"/>
              <a:t>解释型段落标签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01bd8f64f35589e27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71800" y="0"/>
            <a:ext cx="12915986" cy="80724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14290"/>
            <a:ext cx="485778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&lt;a&gt;</a:t>
            </a:r>
            <a:r>
              <a:rPr lang="zh-CN" altLang="en-US" sz="2400" dirty="0" smtClean="0"/>
              <a:t>标签，链接到别一个页面                                </a:t>
            </a:r>
          </a:p>
          <a:p>
            <a:r>
              <a:rPr lang="zh-CN" altLang="en-US" sz="2400" dirty="0" smtClean="0"/>
              <a:t>语法：</a:t>
            </a:r>
            <a:r>
              <a:rPr lang="en-US" altLang="zh-CN" sz="2400" dirty="0" smtClean="0"/>
              <a:t>&lt;a </a:t>
            </a:r>
            <a:r>
              <a:rPr lang="en-US" altLang="zh-CN" sz="2400" dirty="0" err="1" smtClean="0"/>
              <a:t>href</a:t>
            </a:r>
            <a:r>
              <a:rPr lang="en-US" altLang="zh-CN" sz="2400" dirty="0" smtClean="0"/>
              <a:t>=””&gt;&lt;/a&gt;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img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标签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插入图片</a:t>
            </a:r>
          </a:p>
          <a:p>
            <a:r>
              <a:rPr lang="zh-CN" altLang="en-US" sz="2400" dirty="0" smtClean="0"/>
              <a:t>语法：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img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="</a:t>
            </a:r>
            <a:r>
              <a:rPr lang="zh-CN" altLang="en-US" sz="2400" dirty="0" smtClean="0"/>
              <a:t>图片地址</a:t>
            </a:r>
            <a:r>
              <a:rPr lang="en-US" altLang="zh-CN" sz="2400" dirty="0" smtClean="0"/>
              <a:t>"&gt;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&lt;input&gt;</a:t>
            </a:r>
            <a:r>
              <a:rPr lang="zh-CN" altLang="en-US" sz="2400" dirty="0" smtClean="0"/>
              <a:t>输入框</a:t>
            </a:r>
          </a:p>
          <a:p>
            <a:r>
              <a:rPr lang="en-US" altLang="zh-CN" sz="2400" dirty="0" smtClean="0"/>
              <a:t>type</a:t>
            </a:r>
            <a:r>
              <a:rPr lang="zh-CN" altLang="en-US" sz="2400" dirty="0" smtClean="0"/>
              <a:t>：</a:t>
            </a:r>
          </a:p>
          <a:p>
            <a:r>
              <a:rPr lang="en-US" altLang="zh-CN" sz="2400" dirty="0" smtClean="0"/>
              <a:t>text</a:t>
            </a:r>
            <a:r>
              <a:rPr lang="zh-CN" altLang="en-US" sz="2400" dirty="0" smtClean="0"/>
              <a:t>普通文本框</a:t>
            </a:r>
          </a:p>
          <a:p>
            <a:r>
              <a:rPr lang="en-US" altLang="zh-CN" sz="2400" dirty="0" smtClean="0"/>
              <a:t>password</a:t>
            </a:r>
            <a:r>
              <a:rPr lang="zh-CN" altLang="en-US" sz="2400" dirty="0" smtClean="0"/>
              <a:t>密码框</a:t>
            </a:r>
          </a:p>
          <a:p>
            <a:r>
              <a:rPr lang="en-US" altLang="zh-CN" sz="2400" dirty="0" smtClean="0"/>
              <a:t>radio</a:t>
            </a:r>
            <a:r>
              <a:rPr lang="zh-CN" altLang="en-US" sz="2400" dirty="0" smtClean="0"/>
              <a:t>单选框</a:t>
            </a:r>
          </a:p>
          <a:p>
            <a:r>
              <a:rPr lang="en-US" altLang="zh-CN" sz="2400" dirty="0" smtClean="0"/>
              <a:t>checkbox</a:t>
            </a:r>
            <a:r>
              <a:rPr lang="zh-CN" altLang="en-US" sz="2400" dirty="0" smtClean="0"/>
              <a:t>复选框</a:t>
            </a:r>
          </a:p>
          <a:p>
            <a:r>
              <a:rPr lang="en-US" altLang="zh-CN" sz="2400" dirty="0" smtClean="0"/>
              <a:t>button</a:t>
            </a:r>
            <a:r>
              <a:rPr lang="zh-CN" altLang="en-US" sz="2400" dirty="0" smtClean="0"/>
              <a:t>普通按钮</a:t>
            </a:r>
          </a:p>
          <a:p>
            <a:r>
              <a:rPr lang="en-US" altLang="zh-CN" sz="2400" dirty="0" smtClean="0"/>
              <a:t>submit</a:t>
            </a:r>
            <a:r>
              <a:rPr lang="zh-CN" altLang="en-US" sz="2400" dirty="0" smtClean="0"/>
              <a:t>提交按钮</a:t>
            </a:r>
          </a:p>
          <a:p>
            <a:r>
              <a:rPr lang="en-US" altLang="zh-CN" sz="2400" dirty="0" smtClean="0"/>
              <a:t>reset</a:t>
            </a:r>
            <a:r>
              <a:rPr lang="zh-CN" altLang="en-US" sz="2400" dirty="0" smtClean="0"/>
              <a:t>重置按钮</a:t>
            </a:r>
          </a:p>
          <a:p>
            <a:r>
              <a:rPr lang="en-US" altLang="zh-CN" sz="2400" dirty="0" smtClean="0"/>
              <a:t>hidden</a:t>
            </a:r>
            <a:r>
              <a:rPr lang="zh-CN" altLang="en-US" sz="2400" dirty="0" smtClean="0"/>
              <a:t>隐藏文本框文本域</a:t>
            </a:r>
            <a:r>
              <a:rPr lang="en-US" altLang="zh-CN" sz="2400" dirty="0" err="1" smtClean="0"/>
              <a:t>textarea</a:t>
            </a:r>
            <a:r>
              <a:rPr lang="zh-CN" altLang="en-US" sz="2400" dirty="0" smtClean="0"/>
              <a:t>成对出现</a:t>
            </a:r>
          </a:p>
          <a:p>
            <a:r>
              <a:rPr lang="en-US" altLang="zh-CN" sz="2400" dirty="0" err="1" smtClean="0"/>
              <a:t>readonly</a:t>
            </a:r>
            <a:r>
              <a:rPr lang="zh-CN" altLang="en-US" sz="2400" dirty="0" smtClean="0"/>
              <a:t>只读</a:t>
            </a:r>
          </a:p>
          <a:p>
            <a:r>
              <a:rPr lang="en-US" altLang="zh-CN" dirty="0" smtClean="0"/>
              <a:t>                    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16395" y="1071546"/>
            <a:ext cx="4127605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 smtClean="0"/>
          </a:p>
          <a:p>
            <a:r>
              <a:rPr lang="zh-CN" altLang="en-US" sz="4000" dirty="0" smtClean="0"/>
              <a:t>下拉列表框</a:t>
            </a:r>
          </a:p>
          <a:p>
            <a:r>
              <a:rPr lang="zh-CN" altLang="en-US" sz="4000" dirty="0" smtClean="0"/>
              <a:t>语法：</a:t>
            </a:r>
          </a:p>
          <a:p>
            <a:r>
              <a:rPr lang="en-US" altLang="zh-CN" sz="4000" dirty="0" smtClean="0"/>
              <a:t>&lt;select&gt;</a:t>
            </a:r>
          </a:p>
          <a:p>
            <a:r>
              <a:rPr lang="en-US" altLang="zh-CN" sz="4000" dirty="0" smtClean="0"/>
              <a:t>&lt;option&gt;&lt;/option&gt;</a:t>
            </a:r>
          </a:p>
          <a:p>
            <a:r>
              <a:rPr lang="en-US" altLang="zh-CN" sz="4000" dirty="0" smtClean="0"/>
              <a:t>&lt;/select&gt;</a:t>
            </a:r>
            <a:endParaRPr lang="zh-CN" altLang="en-US" sz="4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01bd8f64f35589e27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92" y="0"/>
            <a:ext cx="1097279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8596" y="571480"/>
            <a:ext cx="3611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/>
              <a:t>CSS</a:t>
            </a:r>
            <a:r>
              <a:rPr lang="zh-CN" altLang="en-US" sz="6000" dirty="0" smtClean="0"/>
              <a:t>总结：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14488"/>
            <a:ext cx="47359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字体属性</a:t>
            </a:r>
            <a:r>
              <a:rPr lang="en-US" altLang="zh-CN" sz="2400" dirty="0" smtClean="0"/>
              <a:t>(font):</a:t>
            </a:r>
          </a:p>
          <a:p>
            <a:r>
              <a:rPr lang="en-US" altLang="zh-CN" sz="2400" dirty="0" smtClean="0"/>
              <a:t>  size</a:t>
            </a:r>
            <a:r>
              <a:rPr lang="zh-CN" altLang="en-US" sz="2400" dirty="0" smtClean="0"/>
              <a:t>大小</a:t>
            </a:r>
          </a:p>
          <a:p>
            <a:r>
              <a:rPr lang="zh-CN" altLang="en-US" sz="2400" dirty="0" smtClean="0"/>
              <a:t>  </a:t>
            </a:r>
            <a:r>
              <a:rPr lang="en-US" altLang="zh-CN" sz="2400" dirty="0" smtClean="0"/>
              <a:t>line-height</a:t>
            </a:r>
            <a:r>
              <a:rPr lang="zh-CN" altLang="en-US" sz="2400" dirty="0" smtClean="0"/>
              <a:t>行高</a:t>
            </a:r>
          </a:p>
          <a:p>
            <a:r>
              <a:rPr lang="zh-CN" altLang="en-US" sz="2400" dirty="0" smtClean="0"/>
              <a:t>  </a:t>
            </a:r>
            <a:r>
              <a:rPr lang="en-US" altLang="zh-CN" sz="2400" dirty="0" smtClean="0"/>
              <a:t>font-weight</a:t>
            </a:r>
            <a:r>
              <a:rPr lang="zh-CN" altLang="en-US" sz="2400" dirty="0" smtClean="0"/>
              <a:t>粗细</a:t>
            </a:r>
          </a:p>
          <a:p>
            <a:r>
              <a:rPr lang="zh-CN" altLang="en-US" sz="2400" dirty="0" smtClean="0"/>
              <a:t>  </a:t>
            </a:r>
            <a:r>
              <a:rPr lang="en-US" altLang="zh-CN" sz="2400" dirty="0" smtClean="0"/>
              <a:t>text-decoration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none</a:t>
            </a:r>
            <a:r>
              <a:rPr lang="zh-CN" altLang="en-US" sz="2400" dirty="0" smtClean="0"/>
              <a:t>删除下划线</a:t>
            </a:r>
          </a:p>
          <a:p>
            <a:r>
              <a:rPr lang="zh-CN" altLang="en-US" sz="2400" dirty="0" smtClean="0"/>
              <a:t>  </a:t>
            </a:r>
            <a:r>
              <a:rPr lang="en-US" altLang="zh-CN" sz="2400" dirty="0" smtClean="0"/>
              <a:t>list-</a:t>
            </a:r>
            <a:r>
              <a:rPr lang="en-US" altLang="zh-CN" sz="2400" dirty="0" err="1" smtClean="0"/>
              <a:t>style:none</a:t>
            </a:r>
            <a:r>
              <a:rPr lang="zh-CN" altLang="en-US" sz="2400" dirty="0" smtClean="0"/>
              <a:t>删除圆点</a:t>
            </a:r>
          </a:p>
          <a:p>
            <a:r>
              <a:rPr lang="zh-CN" altLang="en-US" sz="2400" dirty="0" smtClean="0"/>
              <a:t>  </a:t>
            </a:r>
            <a:r>
              <a:rPr lang="en-US" altLang="zh-CN" sz="2400" dirty="0" smtClean="0"/>
              <a:t>font-family</a:t>
            </a:r>
            <a:r>
              <a:rPr lang="zh-CN" altLang="en-US" sz="2400" dirty="0" smtClean="0"/>
              <a:t>字体类型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背景属性</a:t>
            </a:r>
            <a:r>
              <a:rPr lang="en-US" altLang="zh-CN" sz="2400" dirty="0" smtClean="0"/>
              <a:t>(background)</a:t>
            </a:r>
          </a:p>
          <a:p>
            <a:r>
              <a:rPr lang="en-US" altLang="zh-CN" sz="2400" dirty="0" smtClean="0"/>
              <a:t>  background-color</a:t>
            </a:r>
            <a:r>
              <a:rPr lang="zh-CN" altLang="en-US" sz="2400" dirty="0" smtClean="0"/>
              <a:t>颜色</a:t>
            </a:r>
          </a:p>
          <a:p>
            <a:r>
              <a:rPr lang="zh-CN" altLang="en-US" sz="2400" dirty="0" smtClean="0"/>
              <a:t>  </a:t>
            </a:r>
            <a:r>
              <a:rPr lang="en-US" altLang="zh-CN" sz="2400" dirty="0" smtClean="0"/>
              <a:t>background-image</a:t>
            </a:r>
            <a:r>
              <a:rPr lang="zh-CN" altLang="en-US" sz="2400" dirty="0" smtClean="0"/>
              <a:t>图片</a:t>
            </a:r>
          </a:p>
          <a:p>
            <a:r>
              <a:rPr lang="zh-CN" altLang="en-US" sz="2400" dirty="0" smtClean="0"/>
              <a:t>  平铺方式：</a:t>
            </a:r>
            <a:r>
              <a:rPr lang="en-US" altLang="zh-CN" sz="2400" dirty="0" smtClean="0"/>
              <a:t>no-repeat</a:t>
            </a:r>
            <a:r>
              <a:rPr lang="zh-CN" altLang="en-US" sz="2400" dirty="0" smtClean="0"/>
              <a:t>不平铺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4876" y="642918"/>
            <a:ext cx="54773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text-align</a:t>
            </a:r>
            <a:r>
              <a:rPr lang="zh-CN" altLang="en-US" sz="2800" dirty="0" smtClean="0"/>
              <a:t>对齐</a:t>
            </a:r>
          </a:p>
          <a:p>
            <a:r>
              <a:rPr lang="zh-CN" altLang="en-US" sz="2800" dirty="0" smtClean="0"/>
              <a:t>边框属性</a:t>
            </a:r>
            <a:r>
              <a:rPr lang="en-US" altLang="zh-CN" sz="2800" dirty="0" smtClean="0"/>
              <a:t>(border)</a:t>
            </a:r>
          </a:p>
          <a:p>
            <a:r>
              <a:rPr lang="en-US" altLang="zh-CN" sz="2800" dirty="0" smtClean="0"/>
              <a:t>  border-style</a:t>
            </a:r>
            <a:r>
              <a:rPr lang="en-US" altLang="zh-CN" sz="2800" dirty="0" smtClean="0"/>
              <a:t>:</a:t>
            </a:r>
          </a:p>
          <a:p>
            <a:r>
              <a:rPr lang="en-US" altLang="zh-CN" sz="2800" dirty="0" smtClean="0"/>
              <a:t> </a:t>
            </a:r>
            <a:r>
              <a:rPr lang="en-US" altLang="zh-CN" sz="2800" dirty="0" smtClean="0"/>
              <a:t>dashed(</a:t>
            </a:r>
            <a:r>
              <a:rPr lang="zh-CN" altLang="en-US" sz="2800" dirty="0" smtClean="0"/>
              <a:t>虚线</a:t>
            </a:r>
            <a:r>
              <a:rPr lang="en-US" altLang="zh-CN" sz="2800" dirty="0" smtClean="0"/>
              <a:t>)solid(</a:t>
            </a:r>
            <a:r>
              <a:rPr lang="zh-CN" altLang="en-US" sz="2800" dirty="0" smtClean="0"/>
              <a:t>实      线</a:t>
            </a:r>
            <a:r>
              <a:rPr lang="en-US" altLang="zh-CN" sz="2800" dirty="0" smtClean="0"/>
              <a:t>)none(</a:t>
            </a:r>
            <a:r>
              <a:rPr lang="zh-CN" altLang="en-US" sz="2800" dirty="0" smtClean="0"/>
              <a:t>无边框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 smtClean="0"/>
              <a:t>  border-color</a:t>
            </a:r>
            <a:r>
              <a:rPr lang="zh-CN" altLang="en-US" sz="2800" dirty="0" smtClean="0"/>
              <a:t>颜色</a:t>
            </a:r>
          </a:p>
          <a:p>
            <a:endParaRPr lang="zh-CN" altLang="en-US" sz="2800" dirty="0" smtClean="0"/>
          </a:p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页面经典布局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div+css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 smtClean="0"/>
              <a:t>   div </a:t>
            </a:r>
            <a:r>
              <a:rPr lang="en-US" altLang="zh-CN" sz="2800" dirty="0" err="1" smtClean="0"/>
              <a:t>ul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li</a:t>
            </a:r>
            <a:r>
              <a:rPr lang="zh-CN" altLang="en-US" sz="2800" dirty="0" smtClean="0"/>
              <a:t>导航条</a:t>
            </a:r>
          </a:p>
          <a:p>
            <a:r>
              <a:rPr lang="zh-CN" altLang="en-US" sz="2800" dirty="0" smtClean="0"/>
              <a:t>   </a:t>
            </a:r>
            <a:r>
              <a:rPr lang="en-US" altLang="zh-CN" sz="2800" dirty="0" smtClean="0"/>
              <a:t>div dl </a:t>
            </a:r>
            <a:r>
              <a:rPr lang="en-US" altLang="zh-CN" sz="2800" dirty="0" err="1" smtClean="0"/>
              <a:t>dt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dd</a:t>
            </a:r>
            <a:r>
              <a:rPr lang="zh-CN" altLang="en-US" sz="2800" dirty="0" smtClean="0"/>
              <a:t>产品介绍</a:t>
            </a:r>
            <a:endParaRPr lang="zh-CN" altLang="en-US" sz="2800" dirty="0"/>
          </a:p>
        </p:txBody>
      </p:sp>
      <p:sp>
        <p:nvSpPr>
          <p:cNvPr id="6" name="直角上箭头 5">
            <a:hlinkClick r:id="rId3" action="ppaction://hlinksldjump"/>
          </p:cNvPr>
          <p:cNvSpPr/>
          <p:nvPr/>
        </p:nvSpPr>
        <p:spPr>
          <a:xfrm>
            <a:off x="7215206" y="5357826"/>
            <a:ext cx="1571604" cy="1214446"/>
          </a:xfrm>
          <a:prstGeom prst="bent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01bd8f64f35589e27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92" y="0"/>
            <a:ext cx="1097279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472" y="571480"/>
            <a:ext cx="650085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 smtClean="0"/>
          </a:p>
          <a:p>
            <a:r>
              <a:rPr lang="zh-CN" altLang="en-US" sz="3600" dirty="0" smtClean="0"/>
              <a:t>    </a:t>
            </a:r>
            <a:r>
              <a:rPr lang="en-US" altLang="zh-CN" sz="3600" dirty="0" smtClean="0"/>
              <a:t>1.</a:t>
            </a:r>
            <a:r>
              <a:rPr lang="zh-CN" altLang="en-US" sz="3600" dirty="0" smtClean="0"/>
              <a:t> 块标签  </a:t>
            </a:r>
            <a:r>
              <a:rPr lang="en-US" altLang="zh-CN" sz="3600" dirty="0" smtClean="0"/>
              <a:t>div</a:t>
            </a:r>
            <a:r>
              <a:rPr lang="zh-CN" altLang="en-US" sz="3600" dirty="0" smtClean="0"/>
              <a:t>：使用不好，代码易乱。</a:t>
            </a:r>
          </a:p>
          <a:p>
            <a:endParaRPr lang="zh-CN" altLang="en-US" sz="3600" dirty="0" smtClean="0"/>
          </a:p>
          <a:p>
            <a:r>
              <a:rPr lang="en-US" altLang="zh-CN" sz="3600" dirty="0" smtClean="0"/>
              <a:t>    2.a</a:t>
            </a:r>
            <a:r>
              <a:rPr lang="zh-CN" altLang="en-US" sz="3600" dirty="0" smtClean="0"/>
              <a:t>超链：鼠标效果设置不好。</a:t>
            </a:r>
          </a:p>
          <a:p>
            <a:r>
              <a:rPr lang="zh-CN" altLang="en-US" sz="3600" dirty="0" smtClean="0"/>
              <a:t>                         </a:t>
            </a:r>
          </a:p>
          <a:p>
            <a:r>
              <a:rPr lang="zh-CN" altLang="en-US" sz="3600" dirty="0" smtClean="0"/>
              <a:t>    </a:t>
            </a:r>
            <a:r>
              <a:rPr lang="en-US" altLang="zh-CN" sz="3600" dirty="0" smtClean="0"/>
              <a:t>3.</a:t>
            </a:r>
            <a:r>
              <a:rPr lang="zh-CN" altLang="en-US" sz="3600" dirty="0" smtClean="0"/>
              <a:t>文本框：选择对应的框不会。</a:t>
            </a:r>
          </a:p>
          <a:p>
            <a:endParaRPr lang="zh-CN" altLang="en-US" sz="3600" dirty="0" smtClean="0"/>
          </a:p>
          <a:p>
            <a:r>
              <a:rPr lang="zh-CN" altLang="en-US" sz="3600" dirty="0" smtClean="0"/>
              <a:t>   </a:t>
            </a:r>
            <a:r>
              <a:rPr lang="en-US" altLang="zh-CN" sz="3600" dirty="0" smtClean="0"/>
              <a:t>4.</a:t>
            </a:r>
            <a:r>
              <a:rPr lang="zh-CN" altLang="en-US" sz="3600" dirty="0" smtClean="0"/>
              <a:t>浮动效果：不知道怎么移到想要的位置。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010b82455f49d4eb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92" y="0"/>
            <a:ext cx="12328711" cy="692948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43042" y="1928802"/>
            <a:ext cx="521497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谢谢观看</a:t>
            </a:r>
            <a:endParaRPr lang="zh-CN" altLang="en-US" sz="9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490</Words>
  <Application>Microsoft Office PowerPoint</Application>
  <PresentationFormat>全屏显示(4:3)</PresentationFormat>
  <Paragraphs>97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liuxin</dc:creator>
  <cp:lastModifiedBy>liuxin</cp:lastModifiedBy>
  <cp:revision>11</cp:revision>
  <dcterms:created xsi:type="dcterms:W3CDTF">2018-01-11T11:43:55Z</dcterms:created>
  <dcterms:modified xsi:type="dcterms:W3CDTF">2018-01-12T04:34:01Z</dcterms:modified>
</cp:coreProperties>
</file>