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6" r:id="rId5"/>
    <p:sldId id="262" r:id="rId6"/>
    <p:sldId id="267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712" autoAdjust="0"/>
  </p:normalViewPr>
  <p:slideViewPr>
    <p:cSldViewPr>
      <p:cViewPr varScale="1">
        <p:scale>
          <a:sx n="42" d="100"/>
          <a:sy n="42" d="100"/>
        </p:scale>
        <p:origin x="7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D13-0A1E-46A8-A6BA-36AC5F5B9FC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7C9C-CB14-491C-902B-CE9D4E0BC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D13-0A1E-46A8-A6BA-36AC5F5B9FC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7C9C-CB14-491C-902B-CE9D4E0BC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D13-0A1E-46A8-A6BA-36AC5F5B9FC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7C9C-CB14-491C-902B-CE9D4E0BC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D13-0A1E-46A8-A6BA-36AC5F5B9FC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7C9C-CB14-491C-902B-CE9D4E0BC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D13-0A1E-46A8-A6BA-36AC5F5B9FC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7C9C-CB14-491C-902B-CE9D4E0BC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D13-0A1E-46A8-A6BA-36AC5F5B9FC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7C9C-CB14-491C-902B-CE9D4E0BC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D13-0A1E-46A8-A6BA-36AC5F5B9FC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7C9C-CB14-491C-902B-CE9D4E0BC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D13-0A1E-46A8-A6BA-36AC5F5B9FC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7C9C-CB14-491C-902B-CE9D4E0BC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D13-0A1E-46A8-A6BA-36AC5F5B9FC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7C9C-CB14-491C-902B-CE9D4E0BC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D13-0A1E-46A8-A6BA-36AC5F5B9FC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7C9C-CB14-491C-902B-CE9D4E0BC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D13-0A1E-46A8-A6BA-36AC5F5B9FC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7C9C-CB14-491C-902B-CE9D4E0BC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D13-0A1E-46A8-A6BA-36AC5F5B9FC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7C9C-CB14-491C-902B-CE9D4E0BC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D13-0A1E-46A8-A6BA-36AC5F5B9FC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7C9C-CB14-491C-902B-CE9D4E0BC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D13-0A1E-46A8-A6BA-36AC5F5B9FC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7C9C-CB14-491C-902B-CE9D4E0BC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D13-0A1E-46A8-A6BA-36AC5F5B9FC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7C9C-CB14-491C-902B-CE9D4E0BC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D13-0A1E-46A8-A6BA-36AC5F5B9FC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7C9C-CB14-491C-902B-CE9D4E0BC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D13-0A1E-46A8-A6BA-36AC5F5B9FC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7C9C-CB14-491C-902B-CE9D4E0BC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FC1D13-0A1E-46A8-A6BA-36AC5F5B9FC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477C9C-CB14-491C-902B-CE9D4E0BC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g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08313" y="0"/>
            <a:ext cx="1097279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 rot="20628437">
            <a:off x="1421915" y="809965"/>
            <a:ext cx="800219" cy="3343416"/>
          </a:xfrm>
          <a:prstGeom prst="rect">
            <a:avLst/>
          </a:prstGeom>
          <a:noFill/>
        </p:spPr>
        <p:txBody>
          <a:bodyPr vert="eaVert" wrap="square" numCol="1" rtlCol="0">
            <a:spAutoFit/>
          </a:bodyPr>
          <a:lstStyle/>
          <a:p>
            <a:pPr marL="342900" indent="-342900" algn="dist"/>
            <a:r>
              <a:rPr lang="en-US" altLang="zh-CN" sz="4000" b="1" dirty="0" smtClean="0"/>
              <a:t>HTML</a:t>
            </a:r>
            <a:r>
              <a:rPr lang="zh-CN" altLang="en-US" sz="4000" b="1" dirty="0" smtClean="0"/>
              <a:t>总结</a:t>
            </a:r>
            <a:endParaRPr lang="zh-CN" alt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157192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 smtClean="0"/>
              <a:t>四组奉上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404664"/>
            <a:ext cx="2232248" cy="792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 smtClean="0">
                <a:solidFill>
                  <a:schemeClr val="bg2">
                    <a:lumMod val="50000"/>
                  </a:schemeClr>
                </a:solidFill>
              </a:rPr>
              <a:t>目录</a:t>
            </a:r>
            <a:endParaRPr lang="zh-CN" altLang="en-US" sz="4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5776" y="1772816"/>
            <a:ext cx="57454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</a:rPr>
              <a:t>Css</a:t>
            </a:r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样式表概述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</a:rPr>
              <a:t>Css</a:t>
            </a:r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框模型的常用属性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</a:rPr>
              <a:t>盒</a:t>
            </a:r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子模型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</a:rPr>
              <a:t>Span</a:t>
            </a:r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的用法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ID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</a:rPr>
              <a:t>选择器和类选择器之间的区别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476672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300" dirty="0" smtClean="0"/>
              <a:t>CSS</a:t>
            </a:r>
            <a:r>
              <a:rPr lang="zh-CN" altLang="en-US" sz="3600" b="1" spc="300" dirty="0" smtClean="0"/>
              <a:t>样式</a:t>
            </a:r>
            <a:endParaRPr lang="zh-CN" altLang="en-US" sz="3600" b="1" spc="300" dirty="0"/>
          </a:p>
        </p:txBody>
      </p:sp>
      <p:sp>
        <p:nvSpPr>
          <p:cNvPr id="3" name="TextBox 2"/>
          <p:cNvSpPr txBox="1"/>
          <p:nvPr/>
        </p:nvSpPr>
        <p:spPr>
          <a:xfrm>
            <a:off x="5580112" y="184482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 smtClean="0"/>
              <a:t>什么是</a:t>
            </a:r>
            <a:r>
              <a:rPr lang="en-US" altLang="zh-CN" sz="2400" b="1" spc="300" dirty="0" smtClean="0"/>
              <a:t>CSS</a:t>
            </a:r>
            <a:r>
              <a:rPr lang="zh-CN" altLang="en-US" sz="2400" b="1" spc="300" dirty="0" smtClean="0"/>
              <a:t>样式</a:t>
            </a:r>
            <a:endParaRPr lang="zh-CN" altLang="en-US" sz="2400" b="1" spc="3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84482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 smtClean="0"/>
              <a:t>CSS</a:t>
            </a:r>
            <a:r>
              <a:rPr lang="zh-CN" altLang="en-US" sz="2400" b="1" spc="300" dirty="0" smtClean="0"/>
              <a:t>样式的作用</a:t>
            </a:r>
            <a:endParaRPr lang="zh-CN" altLang="en-US" sz="2400" b="1" spc="300" dirty="0"/>
          </a:p>
        </p:txBody>
      </p:sp>
      <p:sp>
        <p:nvSpPr>
          <p:cNvPr id="6" name="左大括号 5"/>
          <p:cNvSpPr/>
          <p:nvPr/>
        </p:nvSpPr>
        <p:spPr>
          <a:xfrm rot="5400000">
            <a:off x="3815917" y="-754071"/>
            <a:ext cx="720080" cy="43924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195736" y="386104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15616" y="2636912"/>
            <a:ext cx="2160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CSS</a:t>
            </a:r>
            <a:r>
              <a:rPr lang="zh-CN" altLang="en-US" sz="2000" b="1" i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是一种用来装饰</a:t>
            </a:r>
            <a:r>
              <a:rPr lang="en-US" altLang="zh-CN" sz="2000" b="1" i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HTML</a:t>
            </a:r>
            <a:r>
              <a:rPr lang="zh-CN" altLang="en-US" sz="2000" b="1" i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的标记集合，是</a:t>
            </a:r>
            <a:r>
              <a:rPr lang="en-US" altLang="zh-CN" sz="2000" b="1" i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HTML</a:t>
            </a:r>
            <a:r>
              <a:rPr lang="zh-CN" altLang="en-US" sz="2000" b="1" i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标记的一种扩展，可以进一步美化</a:t>
            </a:r>
            <a:r>
              <a:rPr lang="en-US" altLang="zh-CN" sz="2000" b="1" i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HTML</a:t>
            </a:r>
            <a:r>
              <a:rPr lang="zh-CN" altLang="en-US" sz="2000" b="1" i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的页面</a:t>
            </a:r>
            <a:endParaRPr lang="zh-CN" altLang="en-US" sz="2000" b="1" i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85996" y="2470107"/>
            <a:ext cx="5266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1.</a:t>
            </a:r>
            <a:r>
              <a:rPr lang="zh-CN" altLang="en-US" sz="2000" b="1" i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使页面字体，更容易编排使页面更赏心悦目</a:t>
            </a:r>
            <a:endParaRPr lang="zh-CN" altLang="en-US" sz="2000" b="1" i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22268" y="3051629"/>
            <a:ext cx="3880622" cy="40011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just"/>
            <a:r>
              <a:rPr lang="en-US" altLang="zh-CN" sz="2000" b="1" i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2.</a:t>
            </a:r>
            <a:r>
              <a:rPr lang="zh-CN" altLang="en-US" sz="2000" b="1" i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可以轻松地控制页面布局</a:t>
            </a:r>
            <a:endParaRPr lang="zh-CN" altLang="en-US" sz="2000" b="1" i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5259091" y="3633151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3.</a:t>
            </a:r>
            <a:r>
              <a:rPr lang="zh-CN" altLang="en-US" sz="2000" b="1" i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可以同时更新多个网页的格式更加的方便</a:t>
            </a:r>
            <a:endParaRPr lang="zh-CN" altLang="en-US" sz="2000" b="1" i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  <p:bldP spid="7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-99392"/>
            <a:ext cx="7772400" cy="980727"/>
          </a:xfrm>
        </p:spPr>
        <p:txBody>
          <a:bodyPr/>
          <a:lstStyle/>
          <a:p>
            <a:r>
              <a:rPr lang="en-US" altLang="zh-CN" dirty="0" err="1" smtClean="0"/>
              <a:t>css</a:t>
            </a:r>
            <a:r>
              <a:rPr lang="zh-CN" altLang="en-US" dirty="0" smtClean="0"/>
              <a:t>框模型的常用属性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628800"/>
            <a:ext cx="1044624" cy="432048"/>
          </a:xfrm>
        </p:spPr>
        <p:txBody>
          <a:bodyPr>
            <a:normAutofit fontScale="97500"/>
          </a:bodyPr>
          <a:lstStyle/>
          <a:p>
            <a:r>
              <a:rPr lang="en-US" altLang="zh-CN" dirty="0" err="1" smtClean="0"/>
              <a:t>border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971600" y="908720"/>
            <a:ext cx="576064" cy="18722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15816" y="155679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68216" y="170919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91680" y="836712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boder</a:t>
            </a:r>
            <a:r>
              <a:rPr lang="en-US" altLang="zh-CN" b="1" dirty="0" smtClean="0"/>
              <a:t>-top          </a:t>
            </a:r>
            <a:r>
              <a:rPr lang="zh-CN" altLang="en-US" b="1" dirty="0" smtClean="0"/>
              <a:t>上边框</a:t>
            </a:r>
          </a:p>
          <a:p>
            <a:r>
              <a:rPr lang="en-US" altLang="zh-CN" b="1" dirty="0" err="1" smtClean="0">
                <a:latin typeface="+mj-lt"/>
              </a:rPr>
              <a:t>brder</a:t>
            </a:r>
            <a:r>
              <a:rPr lang="en-US" altLang="zh-CN" b="1" dirty="0" smtClean="0"/>
              <a:t>-right         </a:t>
            </a:r>
            <a:r>
              <a:rPr lang="zh-CN" altLang="en-US" b="1" dirty="0" smtClean="0"/>
              <a:t>右边框</a:t>
            </a:r>
          </a:p>
          <a:p>
            <a:r>
              <a:rPr lang="en-US" altLang="zh-CN" b="1" dirty="0" err="1" smtClean="0"/>
              <a:t>brder</a:t>
            </a:r>
            <a:r>
              <a:rPr lang="en-US" altLang="zh-CN" b="1" dirty="0" smtClean="0"/>
              <a:t>-bottom  </a:t>
            </a:r>
            <a:r>
              <a:rPr lang="zh-CN" altLang="en-US" b="1" dirty="0" smtClean="0"/>
              <a:t>下边框</a:t>
            </a:r>
          </a:p>
          <a:p>
            <a:r>
              <a:rPr lang="en-US" altLang="zh-CN" b="1" dirty="0" err="1" smtClean="0"/>
              <a:t>brder</a:t>
            </a:r>
            <a:r>
              <a:rPr lang="en-US" altLang="zh-CN" b="1" dirty="0" smtClean="0"/>
              <a:t>-left          </a:t>
            </a:r>
            <a:r>
              <a:rPr lang="zh-CN" altLang="en-US" b="1" dirty="0" smtClean="0"/>
              <a:t>左边框</a:t>
            </a:r>
          </a:p>
          <a:p>
            <a:r>
              <a:rPr lang="en-US" altLang="zh-CN" b="1" dirty="0" smtClean="0"/>
              <a:t>border-color     </a:t>
            </a:r>
            <a:r>
              <a:rPr lang="zh-CN" altLang="en-US" b="1" dirty="0" smtClean="0"/>
              <a:t>边框颜色</a:t>
            </a:r>
          </a:p>
          <a:p>
            <a:r>
              <a:rPr lang="en-US" altLang="zh-CN" b="1" dirty="0" smtClean="0"/>
              <a:t>border-style      </a:t>
            </a:r>
            <a:r>
              <a:rPr lang="zh-CN" altLang="en-US" b="1" dirty="0" smtClean="0"/>
              <a:t>边框样式</a:t>
            </a:r>
          </a:p>
          <a:p>
            <a:r>
              <a:rPr lang="en-US" altLang="zh-CN" b="1" dirty="0" smtClean="0"/>
              <a:t>border-width    </a:t>
            </a:r>
            <a:r>
              <a:rPr lang="zh-CN" altLang="en-US" b="1" dirty="0" smtClean="0"/>
              <a:t>边框宽度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429000"/>
            <a:ext cx="10081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padding</a:t>
            </a:r>
            <a:endParaRPr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1043608" y="3068960"/>
            <a:ext cx="360040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75656" y="3068960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padding -top          </a:t>
            </a:r>
            <a:r>
              <a:rPr lang="zh-CN" altLang="en-US" b="1" dirty="0" smtClean="0"/>
              <a:t>上内边框</a:t>
            </a:r>
          </a:p>
          <a:p>
            <a:r>
              <a:rPr lang="en-US" altLang="zh-CN" b="1" dirty="0" smtClean="0"/>
              <a:t>padding -right        </a:t>
            </a:r>
            <a:r>
              <a:rPr lang="zh-CN" altLang="en-US" b="1" dirty="0" smtClean="0"/>
              <a:t>右内边框</a:t>
            </a:r>
          </a:p>
          <a:p>
            <a:r>
              <a:rPr lang="en-US" altLang="zh-CN" b="1" dirty="0" smtClean="0"/>
              <a:t>padding -bottom   </a:t>
            </a:r>
            <a:r>
              <a:rPr lang="zh-CN" altLang="en-US" b="1" dirty="0" smtClean="0"/>
              <a:t>下内边框 </a:t>
            </a:r>
            <a:r>
              <a:rPr lang="en-US" altLang="zh-CN" b="1" dirty="0" smtClean="0"/>
              <a:t>padding -left      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左内边框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0851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margin</a:t>
            </a:r>
            <a:endParaRPr lang="zh-CN" altLang="en-US" dirty="0"/>
          </a:p>
        </p:txBody>
      </p:sp>
      <p:sp>
        <p:nvSpPr>
          <p:cNvPr id="17" name="左大括号 16"/>
          <p:cNvSpPr/>
          <p:nvPr/>
        </p:nvSpPr>
        <p:spPr>
          <a:xfrm>
            <a:off x="1100736" y="4585774"/>
            <a:ext cx="360040" cy="1368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32784" y="4946223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margin-top          </a:t>
            </a:r>
            <a:r>
              <a:rPr lang="zh-CN" altLang="en-US" b="1" dirty="0" smtClean="0"/>
              <a:t>上外边框 </a:t>
            </a:r>
            <a:r>
              <a:rPr lang="en-US" altLang="zh-CN" b="1" dirty="0" smtClean="0"/>
              <a:t>margin-right       </a:t>
            </a:r>
            <a:r>
              <a:rPr lang="zh-CN" altLang="en-US" b="1" dirty="0" smtClean="0"/>
              <a:t>右外边框</a:t>
            </a:r>
          </a:p>
          <a:p>
            <a:r>
              <a:rPr lang="en-US" altLang="zh-CN" b="1" dirty="0" smtClean="0"/>
              <a:t>margin-bottom   </a:t>
            </a:r>
            <a:r>
              <a:rPr lang="zh-CN" altLang="en-US" b="1" dirty="0" smtClean="0"/>
              <a:t>下外边框</a:t>
            </a:r>
          </a:p>
          <a:p>
            <a:r>
              <a:rPr lang="en-US" altLang="zh-CN" b="1" dirty="0" smtClean="0"/>
              <a:t>margin-left           </a:t>
            </a:r>
            <a:r>
              <a:rPr lang="zh-CN" altLang="en-US" b="1" dirty="0" smtClean="0"/>
              <a:t>左外边框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52120" y="1124744"/>
            <a:ext cx="2808312" cy="230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对象反映了样式表中的样式优先顺序</a:t>
            </a:r>
            <a:endParaRPr lang="en-US" altLang="zh-CN" b="1" dirty="0" smtClean="0"/>
          </a:p>
          <a:p>
            <a:r>
              <a:rPr lang="zh-CN" altLang="en-US" b="1" dirty="0" smtClean="0"/>
              <a:t>在 </a:t>
            </a:r>
            <a:r>
              <a:rPr lang="en-US" altLang="zh-CN" b="1" dirty="0" smtClean="0"/>
              <a:t>HTML </a:t>
            </a:r>
            <a:r>
              <a:rPr lang="zh-CN" altLang="en-US" b="1" dirty="0" smtClean="0"/>
              <a:t>中此顺序为： </a:t>
            </a:r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内嵌样式 </a:t>
            </a:r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样式表规则 </a:t>
            </a:r>
          </a:p>
          <a:p>
            <a:r>
              <a:rPr lang="en-US" altLang="zh-CN" b="1" dirty="0" smtClean="0"/>
              <a:t>3.HTML </a:t>
            </a:r>
            <a:r>
              <a:rPr lang="zh-CN" altLang="en-US" b="1" dirty="0" smtClean="0"/>
              <a:t>标签属性 </a:t>
            </a:r>
          </a:p>
          <a:p>
            <a:r>
              <a:rPr lang="en-US" altLang="zh-CN" b="1" dirty="0" smtClean="0"/>
              <a:t>4.HTML </a:t>
            </a:r>
            <a:r>
              <a:rPr lang="zh-CN" altLang="en-US" b="1" dirty="0" smtClean="0"/>
              <a:t>标签的内部定义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3326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盒</a:t>
            </a:r>
            <a:r>
              <a:rPr lang="zh-CN" altLang="en-US" sz="3600" dirty="0" smtClean="0"/>
              <a:t>子模型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3284984"/>
            <a:ext cx="30059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内容填充属性（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Padding-top</a:t>
            </a:r>
          </a:p>
          <a:p>
            <a:r>
              <a:rPr lang="zh-CN" altLang="en-US" dirty="0" smtClean="0"/>
              <a:t>上填充</a:t>
            </a:r>
          </a:p>
          <a:p>
            <a:r>
              <a:rPr lang="en-US" altLang="zh-CN" dirty="0" smtClean="0"/>
              <a:t>Padding-bottom</a:t>
            </a:r>
          </a:p>
          <a:p>
            <a:r>
              <a:rPr lang="zh-CN" altLang="en-US" dirty="0" smtClean="0"/>
              <a:t>下填充</a:t>
            </a:r>
          </a:p>
          <a:p>
            <a:r>
              <a:rPr lang="en-US" altLang="zh-CN" dirty="0" smtClean="0"/>
              <a:t>Padding-left</a:t>
            </a:r>
          </a:p>
          <a:p>
            <a:r>
              <a:rPr lang="zh-CN" altLang="en-US" dirty="0" smtClean="0"/>
              <a:t>左填充</a:t>
            </a:r>
          </a:p>
          <a:p>
            <a:r>
              <a:rPr lang="en-US" altLang="zh-CN" dirty="0" smtClean="0"/>
              <a:t>Padding-right</a:t>
            </a:r>
          </a:p>
          <a:p>
            <a:r>
              <a:rPr lang="zh-CN" altLang="en-US" dirty="0" smtClean="0"/>
              <a:t>右填充</a:t>
            </a:r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628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1268760"/>
            <a:ext cx="63193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每个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元素都可以看作装了东西的盒子</a:t>
            </a:r>
          </a:p>
          <a:p>
            <a:r>
              <a:rPr lang="zh-CN" altLang="en-US" b="1" dirty="0" smtClean="0"/>
              <a:t>盒子具有宽度（</a:t>
            </a:r>
            <a:r>
              <a:rPr lang="en-US" altLang="zh-CN" b="1" dirty="0" smtClean="0"/>
              <a:t>width</a:t>
            </a:r>
            <a:r>
              <a:rPr lang="zh-CN" altLang="en-US" b="1" dirty="0" smtClean="0"/>
              <a:t>）和高度（</a:t>
            </a:r>
            <a:r>
              <a:rPr lang="en-US" altLang="zh-CN" b="1" dirty="0" smtClean="0"/>
              <a:t>height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盒子里面的内容到盒子的边框之间的距离即填充（</a:t>
            </a:r>
            <a:r>
              <a:rPr lang="en-US" altLang="zh-CN" b="1" dirty="0" smtClean="0"/>
              <a:t>margin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盒子本身有边框（</a:t>
            </a:r>
            <a:r>
              <a:rPr lang="en-US" altLang="zh-CN" b="1" dirty="0" smtClean="0"/>
              <a:t>border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而盒子边框外和其他盒子之间，还有边界（</a:t>
            </a:r>
            <a:r>
              <a:rPr lang="en-US" altLang="zh-CN" b="1" dirty="0" smtClean="0"/>
              <a:t>margin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539552" y="1196752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39552" y="1196752"/>
            <a:ext cx="597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516216" y="1196752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39552" y="2708920"/>
            <a:ext cx="597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47864" y="3284984"/>
            <a:ext cx="25447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外边距属性（</a:t>
            </a:r>
            <a:r>
              <a:rPr lang="en-US" altLang="zh-CN" dirty="0"/>
              <a:t>margin</a:t>
            </a:r>
            <a:r>
              <a:rPr lang="zh-CN" altLang="en-US" dirty="0"/>
              <a:t>）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margin-top</a:t>
            </a:r>
          </a:p>
          <a:p>
            <a:r>
              <a:rPr lang="zh-CN" altLang="en-US" dirty="0" smtClean="0"/>
              <a:t>上填充</a:t>
            </a:r>
          </a:p>
          <a:p>
            <a:r>
              <a:rPr lang="en-US" altLang="zh-CN" dirty="0" smtClean="0"/>
              <a:t>margin-bottom</a:t>
            </a:r>
          </a:p>
          <a:p>
            <a:r>
              <a:rPr lang="zh-CN" altLang="en-US" dirty="0" smtClean="0"/>
              <a:t>下填充</a:t>
            </a:r>
          </a:p>
          <a:p>
            <a:r>
              <a:rPr lang="en-US" altLang="zh-CN" dirty="0" smtClean="0"/>
              <a:t>Margin-left</a:t>
            </a:r>
          </a:p>
          <a:p>
            <a:r>
              <a:rPr lang="zh-CN" altLang="en-US" dirty="0" smtClean="0"/>
              <a:t>左填充</a:t>
            </a:r>
          </a:p>
          <a:p>
            <a:r>
              <a:rPr lang="en-US" altLang="zh-CN" dirty="0" smtClean="0"/>
              <a:t>Margin-right</a:t>
            </a:r>
          </a:p>
          <a:p>
            <a:r>
              <a:rPr lang="zh-CN" altLang="en-US" dirty="0" smtClean="0"/>
              <a:t>右填充</a:t>
            </a:r>
          </a:p>
          <a:p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76256" y="1988840"/>
            <a:ext cx="180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margin</a:t>
            </a:r>
            <a:r>
              <a:rPr lang="zh-CN" altLang="en-US" b="1" dirty="0" smtClean="0"/>
              <a:t>是用来隔开元素与元素的间距；</a:t>
            </a:r>
            <a:r>
              <a:rPr lang="en-US" altLang="zh-CN" b="1" dirty="0" smtClean="0"/>
              <a:t>padding</a:t>
            </a:r>
            <a:r>
              <a:rPr lang="zh-CN" altLang="en-US" b="1" dirty="0" smtClean="0"/>
              <a:t>是用来隔开元素与内容的间隔。</a:t>
            </a:r>
            <a:r>
              <a:rPr lang="en-US" altLang="zh-CN" b="1" dirty="0" smtClean="0"/>
              <a:t>margin</a:t>
            </a:r>
            <a:r>
              <a:rPr lang="zh-CN" altLang="en-US" b="1" dirty="0" smtClean="0"/>
              <a:t>用于布局分开元素使元素与元素互不相干；</a:t>
            </a:r>
            <a:r>
              <a:rPr lang="en-US" altLang="zh-CN" b="1" dirty="0" smtClean="0"/>
              <a:t>padding</a:t>
            </a:r>
            <a:r>
              <a:rPr lang="zh-CN" altLang="en-US" b="1" dirty="0" smtClean="0"/>
              <a:t>用于元素与内容之间的间隔，让内容（文字）与（包裹）元素之间有一段“呼吸距离”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48264" y="1268760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何时用</a:t>
            </a:r>
            <a:r>
              <a:rPr lang="en-US" altLang="zh-CN" b="1" dirty="0" smtClean="0"/>
              <a:t>padding</a:t>
            </a:r>
          </a:p>
          <a:p>
            <a:r>
              <a:rPr lang="zh-CN" altLang="en-US" b="1" dirty="0"/>
              <a:t>何</a:t>
            </a:r>
            <a:r>
              <a:rPr lang="zh-CN" altLang="en-US" b="1" dirty="0" smtClean="0"/>
              <a:t>时用</a:t>
            </a:r>
            <a:r>
              <a:rPr lang="en-US" altLang="zh-CN" b="1" dirty="0" smtClean="0"/>
              <a:t>margin</a:t>
            </a:r>
            <a:endParaRPr lang="zh-CN" altLang="en-US" b="1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6804248" y="1196752"/>
            <a:ext cx="72008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948264" y="616530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804248" y="1196752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8748464" y="119675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39552" y="335699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39552" y="3356992"/>
            <a:ext cx="54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940152" y="3356992"/>
            <a:ext cx="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539552" y="5805264"/>
            <a:ext cx="54006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667103"/>
            <a:ext cx="3300904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/>
              <a:t>span</a:t>
            </a:r>
            <a:r>
              <a:rPr lang="zh-CN" altLang="en-US" sz="1350" b="1" dirty="0"/>
              <a:t>标记不能用来控制层</a:t>
            </a:r>
          </a:p>
          <a:p>
            <a:r>
              <a:rPr lang="zh-CN" altLang="en-US" sz="1350" b="1" dirty="0"/>
              <a:t>控制层的标签</a:t>
            </a:r>
            <a:r>
              <a:rPr lang="en-US" altLang="zh-CN" sz="1350" b="1" dirty="0"/>
              <a:t>&lt;div&gt;</a:t>
            </a:r>
          </a:p>
          <a:p>
            <a:r>
              <a:rPr lang="en-US" altLang="zh-CN" sz="1350" b="1" dirty="0"/>
              <a:t>span</a:t>
            </a:r>
            <a:r>
              <a:rPr lang="zh-CN" altLang="en-US" sz="1350" b="1" dirty="0"/>
              <a:t>标签可以用来控制一行文字得样式</a:t>
            </a:r>
          </a:p>
          <a:p>
            <a:r>
              <a:rPr lang="zh-CN" altLang="en-US" sz="1350" b="1" dirty="0"/>
              <a:t>如果想控制层得横向排列，可以这样定义</a:t>
            </a:r>
          </a:p>
          <a:p>
            <a:r>
              <a:rPr lang="zh-CN" altLang="en-US" sz="1350" b="1" dirty="0"/>
              <a:t>样式</a:t>
            </a:r>
            <a:r>
              <a:rPr lang="en-US" altLang="zh-CN" sz="1350" b="1" dirty="0"/>
              <a:t>,id=“xxx” float=“left”</a:t>
            </a:r>
          </a:p>
          <a:p>
            <a:r>
              <a:rPr lang="zh-CN" altLang="en-US" sz="1350" b="1" dirty="0"/>
              <a:t>然后在</a:t>
            </a:r>
            <a:r>
              <a:rPr lang="en-US" altLang="zh-CN" sz="1350" b="1" dirty="0"/>
              <a:t>div</a:t>
            </a:r>
            <a:r>
              <a:rPr lang="zh-CN" altLang="en-US" sz="1350" b="1" dirty="0"/>
              <a:t>标签中调用即可</a:t>
            </a:r>
          </a:p>
          <a:p>
            <a:r>
              <a:rPr lang="en-US" altLang="zh-CN" sz="1350" b="1" dirty="0"/>
              <a:t>&lt;div id=”xxx”&gt;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72304" y="1832470"/>
            <a:ext cx="19560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  </a:t>
            </a:r>
            <a:endParaRPr lang="zh-CN" altLang="en-US" sz="1350" dirty="0"/>
          </a:p>
          <a:p>
            <a:r>
              <a:rPr lang="en-US" altLang="zh-CN" sz="1350" dirty="0"/>
              <a:t>&lt;span&gt;</a:t>
            </a:r>
            <a:r>
              <a:rPr lang="zh-CN" altLang="en-US" sz="1350" dirty="0"/>
              <a:t>内容</a:t>
            </a:r>
            <a:r>
              <a:rPr lang="en-US" altLang="zh-CN" sz="1350" dirty="0"/>
              <a:t>&lt;/span&gt;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26175" y="2863740"/>
            <a:ext cx="6712094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 b="1" dirty="0"/>
              <a:t>    </a:t>
            </a:r>
            <a:endParaRPr lang="zh-CN" altLang="en-US" sz="1350" b="1" dirty="0"/>
          </a:p>
          <a:p>
            <a:pPr algn="l"/>
            <a:r>
              <a:rPr lang="zh-CN" altLang="en-US" sz="1350" b="1" dirty="0"/>
              <a:t>   </a:t>
            </a:r>
            <a:r>
              <a:rPr lang="en-US" altLang="zh-CN" sz="1350" b="1" dirty="0">
                <a:latin typeface="叶根友毛笔行书2.0版" panose="02010601030101010101" pitchFamily="2" charset="-122"/>
                <a:ea typeface="叶根友毛笔行书2.0版" panose="02010601030101010101" pitchFamily="2" charset="-122"/>
              </a:rPr>
              <a:t>(1)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3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div+css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切图布局重构中，除常常使用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标签也常常使用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标签布局</a:t>
            </a:r>
          </a:p>
          <a:p>
            <a:pPr algn="l"/>
            <a:r>
              <a:rPr lang="zh-CN" altLang="en-US" sz="1350" b="1" dirty="0">
                <a:sym typeface="+mn-ea"/>
              </a:rPr>
              <a:t>   </a:t>
            </a:r>
            <a:r>
              <a:rPr lang="en-US" altLang="zh-CN" sz="1350" b="1" dirty="0">
                <a:latin typeface="叶根友毛笔行书2.0版" panose="02010601030101010101" pitchFamily="2" charset="-122"/>
                <a:ea typeface="叶根友毛笔行书2.0版" panose="02010601030101010101" pitchFamily="2" charset="-122"/>
                <a:sym typeface="+mn-ea"/>
              </a:rPr>
              <a:t>(2)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span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本身没有什么特别之处，通常然后布局都可以使用此标签布局</a:t>
            </a:r>
          </a:p>
          <a:p>
            <a:pPr algn="l"/>
            <a:r>
              <a:rPr lang="zh-CN" altLang="en-US" sz="1350" b="1" dirty="0">
                <a:sym typeface="+mn-ea"/>
              </a:rPr>
              <a:t>  </a:t>
            </a:r>
            <a:r>
              <a:rPr lang="en-US" altLang="zh-CN" sz="1350" b="1" dirty="0">
                <a:sym typeface="+mn-ea"/>
              </a:rPr>
              <a:t> </a:t>
            </a:r>
            <a:r>
              <a:rPr lang="en-US" altLang="zh-CN" sz="1350" b="1" dirty="0">
                <a:latin typeface="叶根友毛笔行书2.0版" panose="02010601030101010101" pitchFamily="2" charset="-122"/>
                <a:ea typeface="叶根友毛笔行书2.0版" panose="02010601030101010101" pitchFamily="2" charset="-122"/>
                <a:sym typeface="+mn-ea"/>
              </a:rPr>
              <a:t>(3)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他们也可以通过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标签对象设置不同样式实现我们要的美化效果</a:t>
            </a:r>
          </a:p>
          <a:p>
            <a:pPr algn="l"/>
            <a:r>
              <a:rPr lang="zh-CN" altLang="en-US" sz="1350" b="1" dirty="0">
                <a:sym typeface="+mn-ea"/>
              </a:rPr>
              <a:t>   </a:t>
            </a:r>
            <a:r>
              <a:rPr lang="en-US" altLang="zh-CN" sz="1350" b="1" dirty="0">
                <a:latin typeface="叶根友毛笔行书2.0版" panose="02010601030101010101" pitchFamily="2" charset="-122"/>
                <a:ea typeface="叶根友毛笔行书2.0版" panose="02010601030101010101" pitchFamily="2" charset="-122"/>
                <a:sym typeface="+mn-ea"/>
              </a:rPr>
              <a:t>(4)</a:t>
            </a:r>
            <a:r>
              <a:rPr lang="zh-CN" altLang="en-US" sz="1350" b="1" dirty="0">
                <a:sym typeface="+mn-ea"/>
              </a:rPr>
              <a:t>特性，通常一对未设置任何样式得</a:t>
            </a:r>
            <a:r>
              <a:rPr lang="en-US" altLang="zh-CN" sz="1350" b="1" dirty="0">
                <a:sym typeface="+mn-ea"/>
              </a:rPr>
              <a:t>span</a:t>
            </a:r>
            <a:r>
              <a:rPr lang="zh-CN" altLang="en-US" sz="1350" b="1" dirty="0">
                <a:sym typeface="+mn-ea"/>
              </a:rPr>
              <a:t>，高宽是自适应内容，多容多少，此标签</a:t>
            </a:r>
          </a:p>
          <a:p>
            <a:pPr algn="l"/>
            <a:r>
              <a:rPr lang="zh-CN" altLang="en-US" sz="1350" b="1" dirty="0">
                <a:sym typeface="+mn-ea"/>
              </a:rPr>
              <a:t>        就占用多少距离空间</a:t>
            </a:r>
            <a:r>
              <a:rPr lang="zh-CN" altLang="en-US" sz="1350" dirty="0">
                <a:sym typeface="+mn-ea"/>
              </a:rPr>
              <a:t>。</a:t>
            </a:r>
          </a:p>
          <a:p>
            <a:endParaRPr lang="en-US" altLang="zh-CN" sz="1350" dirty="0"/>
          </a:p>
        </p:txBody>
      </p:sp>
      <p:sp>
        <p:nvSpPr>
          <p:cNvPr id="8" name="文本框 7"/>
          <p:cNvSpPr txBox="1"/>
          <p:nvPr/>
        </p:nvSpPr>
        <p:spPr>
          <a:xfrm>
            <a:off x="1442943" y="4838549"/>
            <a:ext cx="719299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/>
              <a:t>    </a:t>
            </a:r>
            <a:endParaRPr lang="zh-CN" altLang="en-US" sz="1350" b="1" dirty="0"/>
          </a:p>
          <a:p>
            <a:r>
              <a:rPr lang="zh-CN" altLang="en-US" sz="1350" b="1" dirty="0"/>
              <a:t>   </a:t>
            </a:r>
            <a:r>
              <a:rPr lang="en-US" altLang="zh-CN" sz="1350" b="1" dirty="0"/>
              <a:t>span</a:t>
            </a:r>
            <a:r>
              <a:rPr lang="zh-CN" altLang="en-US" sz="1350" b="1" dirty="0"/>
              <a:t>在</a:t>
            </a:r>
            <a:r>
              <a:rPr lang="en-US" altLang="zh-CN" sz="1350" b="1" dirty="0"/>
              <a:t>html</a:t>
            </a:r>
            <a:r>
              <a:rPr lang="zh-CN" altLang="en-US" sz="1350" b="1" dirty="0"/>
              <a:t>中常用的布局标签，与</a:t>
            </a:r>
            <a:r>
              <a:rPr lang="en-US" altLang="zh-CN" sz="1350" b="1" dirty="0"/>
              <a:t>div</a:t>
            </a:r>
            <a:r>
              <a:rPr lang="zh-CN" altLang="en-US" sz="1350" b="1" dirty="0"/>
              <a:t>标签区别在于，</a:t>
            </a:r>
            <a:r>
              <a:rPr lang="en-US" altLang="zh-CN" sz="1350" b="1" dirty="0"/>
              <a:t>span</a:t>
            </a:r>
            <a:r>
              <a:rPr lang="zh-CN" altLang="en-US" sz="1350" b="1" dirty="0"/>
              <a:t>随内容而占用高宽空间</a:t>
            </a:r>
            <a:r>
              <a:rPr lang="en-US" altLang="zh-CN" sz="1350" b="1" dirty="0"/>
              <a:t>(</a:t>
            </a:r>
            <a:r>
              <a:rPr lang="zh-CN" altLang="en-US" sz="1350" b="1" dirty="0"/>
              <a:t>紧贴内</a:t>
            </a:r>
          </a:p>
          <a:p>
            <a:r>
              <a:rPr lang="zh-CN" altLang="en-US" sz="1350" b="1" dirty="0"/>
              <a:t> 容</a:t>
            </a:r>
            <a:r>
              <a:rPr lang="en-US" altLang="zh-CN" sz="1350" b="1" dirty="0"/>
              <a:t>)</a:t>
            </a:r>
            <a:r>
              <a:rPr lang="zh-CN" altLang="en-US" sz="1350" b="1" dirty="0"/>
              <a:t>，而一对</a:t>
            </a:r>
            <a:r>
              <a:rPr lang="en-US" altLang="zh-CN" sz="1350" b="1" dirty="0"/>
              <a:t>div</a:t>
            </a:r>
            <a:r>
              <a:rPr lang="zh-CN" altLang="en-US" sz="1350" b="1" dirty="0"/>
              <a:t>标签却占用一行。</a:t>
            </a:r>
          </a:p>
        </p:txBody>
      </p:sp>
      <p:sp>
        <p:nvSpPr>
          <p:cNvPr id="9" name="下箭头 8"/>
          <p:cNvSpPr/>
          <p:nvPr/>
        </p:nvSpPr>
        <p:spPr>
          <a:xfrm>
            <a:off x="6505663" y="2423894"/>
            <a:ext cx="363474" cy="58513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上箭头 9"/>
          <p:cNvSpPr/>
          <p:nvPr/>
        </p:nvSpPr>
        <p:spPr>
          <a:xfrm rot="10800000">
            <a:off x="4939018" y="4034580"/>
            <a:ext cx="295712" cy="83051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下箭头 10"/>
          <p:cNvSpPr/>
          <p:nvPr/>
        </p:nvSpPr>
        <p:spPr>
          <a:xfrm rot="16200000">
            <a:off x="4111025" y="1320323"/>
            <a:ext cx="363474" cy="195943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横卷形 11"/>
          <p:cNvSpPr/>
          <p:nvPr/>
        </p:nvSpPr>
        <p:spPr>
          <a:xfrm>
            <a:off x="2636241" y="1008252"/>
            <a:ext cx="3057787" cy="774954"/>
          </a:xfrm>
          <a:prstGeom prst="horizontalScroll">
            <a:avLst/>
          </a:prstGeom>
          <a:solidFill>
            <a:schemeClr val="bg2">
              <a:lumMod val="60000"/>
              <a:lumOff val="4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</a:rPr>
              <a:t>span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的用法</a:t>
            </a:r>
          </a:p>
        </p:txBody>
      </p:sp>
      <p:sp>
        <p:nvSpPr>
          <p:cNvPr id="13" name="八角星 12"/>
          <p:cNvSpPr/>
          <p:nvPr/>
        </p:nvSpPr>
        <p:spPr>
          <a:xfrm>
            <a:off x="5933114" y="1889096"/>
            <a:ext cx="283129" cy="270545"/>
          </a:xfrm>
          <a:prstGeom prst="star8">
            <a:avLst>
              <a:gd name="adj" fmla="val 297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  <a:latin typeface="叶根友毛笔行书2.0版" panose="02010601030101010101" pitchFamily="2" charset="-122"/>
                <a:ea typeface="叶根友毛笔行书2.0版" panose="02010601030101010101" pitchFamily="2" charset="-122"/>
              </a:rPr>
              <a:t>1</a:t>
            </a:r>
            <a:endParaRPr lang="zh-CN" altLang="en-US" sz="1350" dirty="0">
              <a:solidFill>
                <a:schemeClr val="tx1"/>
              </a:solidFill>
              <a:latin typeface="叶根友毛笔行书2.0版" panose="02010601030101010101" pitchFamily="2" charset="-122"/>
              <a:ea typeface="叶根友毛笔行书2.0版" panose="02010601030101010101" pitchFamily="2" charset="-122"/>
            </a:endParaRPr>
          </a:p>
        </p:txBody>
      </p:sp>
      <p:sp>
        <p:nvSpPr>
          <p:cNvPr id="14" name="八角星 13"/>
          <p:cNvSpPr/>
          <p:nvPr/>
        </p:nvSpPr>
        <p:spPr>
          <a:xfrm>
            <a:off x="2403446" y="2883192"/>
            <a:ext cx="283129" cy="270545"/>
          </a:xfrm>
          <a:prstGeom prst="star8">
            <a:avLst>
              <a:gd name="adj" fmla="val 297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bg1">
                    <a:lumMod val="65000"/>
                    <a:lumOff val="35000"/>
                  </a:schemeClr>
                </a:solidFill>
                <a:latin typeface="叶根友毛笔行书2.0版" panose="02010601030101010101" pitchFamily="2" charset="-122"/>
                <a:ea typeface="叶根友毛笔行书2.0版" panose="02010601030101010101" pitchFamily="2" charset="-122"/>
              </a:rPr>
              <a:t>2</a:t>
            </a:r>
            <a:endParaRPr lang="zh-CN" altLang="en-US" sz="1350" dirty="0">
              <a:solidFill>
                <a:schemeClr val="bg1">
                  <a:lumMod val="65000"/>
                  <a:lumOff val="35000"/>
                </a:schemeClr>
              </a:solidFill>
              <a:latin typeface="叶根友毛笔行书2.0版" panose="02010601030101010101" pitchFamily="2" charset="-122"/>
              <a:ea typeface="叶根友毛笔行书2.0版" panose="02010601030101010101" pitchFamily="2" charset="-122"/>
            </a:endParaRPr>
          </a:p>
        </p:txBody>
      </p:sp>
      <p:sp>
        <p:nvSpPr>
          <p:cNvPr id="15" name="八角星 14"/>
          <p:cNvSpPr/>
          <p:nvPr/>
        </p:nvSpPr>
        <p:spPr>
          <a:xfrm>
            <a:off x="1484852" y="4795882"/>
            <a:ext cx="283129" cy="270545"/>
          </a:xfrm>
          <a:prstGeom prst="star8">
            <a:avLst>
              <a:gd name="adj" fmla="val 297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35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横卷形 17"/>
          <p:cNvSpPr/>
          <p:nvPr/>
        </p:nvSpPr>
        <p:spPr>
          <a:xfrm>
            <a:off x="6247701" y="1661659"/>
            <a:ext cx="1656989" cy="516859"/>
          </a:xfrm>
          <a:prstGeom prst="horizontalScroll">
            <a:avLst>
              <a:gd name="adj" fmla="val 23870"/>
            </a:avLst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span</a:t>
            </a:r>
            <a:r>
              <a:rPr lang="zh-CN" altLang="en-US" sz="12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语法与结构</a:t>
            </a:r>
          </a:p>
        </p:txBody>
      </p:sp>
      <p:sp>
        <p:nvSpPr>
          <p:cNvPr id="19" name="横卷形 18"/>
          <p:cNvSpPr/>
          <p:nvPr/>
        </p:nvSpPr>
        <p:spPr>
          <a:xfrm>
            <a:off x="2676492" y="2555907"/>
            <a:ext cx="1560039" cy="514722"/>
          </a:xfrm>
          <a:prstGeom prst="horizontalScroll">
            <a:avLst>
              <a:gd name="adj" fmla="val 2387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span</a:t>
            </a:r>
            <a:r>
              <a:rPr lang="zh-CN" altLang="en-US" sz="12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标签使用说明</a:t>
            </a:r>
          </a:p>
        </p:txBody>
      </p:sp>
      <p:sp>
        <p:nvSpPr>
          <p:cNvPr id="20" name="横卷形 19"/>
          <p:cNvSpPr/>
          <p:nvPr/>
        </p:nvSpPr>
        <p:spPr>
          <a:xfrm>
            <a:off x="1749104" y="4581128"/>
            <a:ext cx="1958800" cy="529341"/>
          </a:xfrm>
          <a:prstGeom prst="horizontalScroll">
            <a:avLst>
              <a:gd name="adj" fmla="val 2387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&lt;span&gt;</a:t>
            </a:r>
            <a:r>
              <a:rPr lang="zh-CN" altLang="en-US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标签总结说明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8" grpId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2"/>
          <p:cNvSpPr txBox="1">
            <a:spLocks noChangeArrowheads="1"/>
          </p:cNvSpPr>
          <p:nvPr/>
        </p:nvSpPr>
        <p:spPr bwMode="auto">
          <a:xfrm>
            <a:off x="2843213" y="908050"/>
            <a:ext cx="38893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/>
              <a:t>ID</a:t>
            </a:r>
            <a:r>
              <a:rPr lang="zh-CN" altLang="en-US" sz="2000" b="1" dirty="0"/>
              <a:t>选择器和类选择器之间的区别</a:t>
            </a:r>
          </a:p>
        </p:txBody>
      </p:sp>
      <p:sp>
        <p:nvSpPr>
          <p:cNvPr id="2051" name="矩形 13"/>
          <p:cNvSpPr>
            <a:spLocks noChangeArrowheads="1"/>
          </p:cNvSpPr>
          <p:nvPr/>
        </p:nvSpPr>
        <p:spPr bwMode="auto">
          <a:xfrm>
            <a:off x="1476375" y="1916113"/>
            <a:ext cx="4287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1:</a:t>
            </a:r>
            <a:r>
              <a:rPr lang="zh-CN" altLang="en-US" b="1" dirty="0"/>
              <a:t>首先类名的第一个字符不能使用数字！</a:t>
            </a:r>
          </a:p>
        </p:txBody>
      </p:sp>
      <p:sp>
        <p:nvSpPr>
          <p:cNvPr id="2052" name="矩形 14"/>
          <p:cNvSpPr>
            <a:spLocks noChangeArrowheads="1"/>
          </p:cNvSpPr>
          <p:nvPr/>
        </p:nvSpPr>
        <p:spPr bwMode="auto">
          <a:xfrm>
            <a:off x="1476375" y="2997200"/>
            <a:ext cx="7473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2:id</a:t>
            </a:r>
            <a:r>
              <a:rPr lang="zh-CN" altLang="en-US" b="1" dirty="0"/>
              <a:t>只能用来定义单一元素，</a:t>
            </a:r>
            <a:r>
              <a:rPr lang="en-US" altLang="zh-CN" b="1" dirty="0"/>
              <a:t> class</a:t>
            </a:r>
            <a:r>
              <a:rPr lang="zh-CN" altLang="en-US" b="1" dirty="0"/>
              <a:t>是类，同一个</a:t>
            </a:r>
            <a:r>
              <a:rPr lang="en-US" altLang="zh-CN" b="1" dirty="0"/>
              <a:t>class</a:t>
            </a:r>
            <a:r>
              <a:rPr lang="zh-CN" altLang="en-US" b="1" dirty="0"/>
              <a:t>可以定义多个元素。</a:t>
            </a:r>
          </a:p>
        </p:txBody>
      </p:sp>
      <p:sp>
        <p:nvSpPr>
          <p:cNvPr id="2053" name="矩形 15"/>
          <p:cNvSpPr>
            <a:spLocks noChangeArrowheads="1"/>
          </p:cNvSpPr>
          <p:nvPr/>
        </p:nvSpPr>
        <p:spPr bwMode="auto">
          <a:xfrm>
            <a:off x="1476375" y="4365625"/>
            <a:ext cx="5783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3</a:t>
            </a:r>
            <a:r>
              <a:rPr lang="zh-CN" altLang="en-US" b="1" dirty="0"/>
              <a:t>：类选择器以一个点号显示，</a:t>
            </a:r>
            <a:r>
              <a:rPr lang="en-US" altLang="zh-CN" b="1" dirty="0"/>
              <a:t>id </a:t>
            </a:r>
            <a:r>
              <a:rPr lang="zh-CN" altLang="en-US" b="1" dirty="0"/>
              <a:t>选择器以 </a:t>
            </a:r>
            <a:r>
              <a:rPr lang="en-US" altLang="zh-CN" b="1" dirty="0"/>
              <a:t>"#" </a:t>
            </a:r>
            <a:r>
              <a:rPr lang="zh-CN" altLang="en-US" b="1" dirty="0"/>
              <a:t>来定义：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/>
      <p:bldP spid="2052" grpId="0"/>
      <p:bldP spid="205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646</Words>
  <Application>Microsoft Office PowerPoint</Application>
  <PresentationFormat>全屏显示(4:3)</PresentationFormat>
  <Paragraphs>94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Adobe 仿宋 Std R</vt:lpstr>
      <vt:lpstr>Adobe 楷体 Std R</vt:lpstr>
      <vt:lpstr>宋体</vt:lpstr>
      <vt:lpstr>微软雅黑</vt:lpstr>
      <vt:lpstr>叶根友毛笔行书2.0版</vt:lpstr>
      <vt:lpstr>幼圆</vt:lpstr>
      <vt:lpstr>Calibri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css框模型的常用属性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cp:lastModifiedBy>xbany</cp:lastModifiedBy>
  <cp:revision>20</cp:revision>
  <dcterms:created xsi:type="dcterms:W3CDTF">2018-01-10T20:44:00Z</dcterms:created>
  <dcterms:modified xsi:type="dcterms:W3CDTF">2018-01-12T10:30:14Z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