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7" r:id="rId5"/>
    <p:sldId id="263" r:id="rId6"/>
    <p:sldId id="264" r:id="rId7"/>
    <p:sldId id="265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82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56EAC57-40CC-49E5-97E9-885B180D5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2519D2-E896-4396-9358-A656AE47B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AC57-40CC-49E5-97E9-885B180D5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19D2-E896-4396-9358-A656AE47B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AC57-40CC-49E5-97E9-885B180D5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19D2-E896-4396-9358-A656AE47B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6EAC57-40CC-49E5-97E9-885B180D5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2519D2-E896-4396-9358-A656AE47BAA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56EAC57-40CC-49E5-97E9-885B180D5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2519D2-E896-4396-9358-A656AE47B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AC57-40CC-49E5-97E9-885B180D5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19D2-E896-4396-9358-A656AE47BAAA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AC57-40CC-49E5-97E9-885B180D5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19D2-E896-4396-9358-A656AE47BAA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6EAC57-40CC-49E5-97E9-885B180D5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2519D2-E896-4396-9358-A656AE47BAAA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AC57-40CC-49E5-97E9-885B180D5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19D2-E896-4396-9358-A656AE47B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6EAC57-40CC-49E5-97E9-885B180D5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2519D2-E896-4396-9358-A656AE47BAAA}" type="slidenum">
              <a:rPr lang="zh-CN" altLang="en-US" smtClean="0"/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6EAC57-40CC-49E5-97E9-885B180D5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2519D2-E896-4396-9358-A656AE47BAAA}" type="slidenum">
              <a:rPr lang="zh-CN" altLang="en-US" smtClean="0"/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6EAC57-40CC-49E5-97E9-885B180D5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2519D2-E896-4396-9358-A656AE47BAAA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88640"/>
            <a:ext cx="1928826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zh-CN" altLang="en-US" sz="6000" b="1" dirty="0" smtClean="0">
                <a:ln w="18000">
                  <a:solidFill>
                    <a:schemeClr val="accent6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目录</a:t>
            </a:r>
            <a:endParaRPr lang="zh-CN" altLang="en-US" sz="6000" dirty="0">
              <a:ln w="18000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太阳形 13"/>
          <p:cNvSpPr/>
          <p:nvPr/>
        </p:nvSpPr>
        <p:spPr>
          <a:xfrm>
            <a:off x="1547664" y="1916832"/>
            <a:ext cx="285752" cy="285752"/>
          </a:xfrm>
          <a:prstGeom prst="sun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太阳形 14"/>
          <p:cNvSpPr/>
          <p:nvPr/>
        </p:nvSpPr>
        <p:spPr>
          <a:xfrm>
            <a:off x="2339752" y="2348880"/>
            <a:ext cx="285752" cy="285752"/>
          </a:xfrm>
          <a:prstGeom prst="sun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太阳形 15"/>
          <p:cNvSpPr/>
          <p:nvPr/>
        </p:nvSpPr>
        <p:spPr>
          <a:xfrm>
            <a:off x="3059832" y="3068960"/>
            <a:ext cx="285752" cy="285752"/>
          </a:xfrm>
          <a:prstGeom prst="sun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太阳形 16"/>
          <p:cNvSpPr/>
          <p:nvPr/>
        </p:nvSpPr>
        <p:spPr>
          <a:xfrm>
            <a:off x="1619672" y="6093296"/>
            <a:ext cx="285752" cy="285752"/>
          </a:xfrm>
          <a:prstGeom prst="sun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太阳形 17"/>
          <p:cNvSpPr/>
          <p:nvPr/>
        </p:nvSpPr>
        <p:spPr>
          <a:xfrm>
            <a:off x="3131840" y="4653136"/>
            <a:ext cx="285752" cy="285752"/>
          </a:xfrm>
          <a:prstGeom prst="sun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太阳形 18"/>
          <p:cNvSpPr/>
          <p:nvPr/>
        </p:nvSpPr>
        <p:spPr>
          <a:xfrm>
            <a:off x="2555776" y="5157192"/>
            <a:ext cx="285752" cy="285752"/>
          </a:xfrm>
          <a:prstGeom prst="sun">
            <a:avLst>
              <a:gd name="adj" fmla="val 25000"/>
            </a:avLst>
          </a:prstGeom>
          <a:noFill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39952" y="11967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   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div</a:t>
            </a:r>
            <a:r>
              <a:rPr lang="zh-CN" altLang="zh-CN" b="1" dirty="0" smtClean="0">
                <a:solidFill>
                  <a:schemeClr val="accent5">
                    <a:lumMod val="75000"/>
                  </a:schemeClr>
                </a:solidFill>
              </a:rPr>
              <a:t>的使用 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9952" y="1844824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zh-CN" altLang="zh-CN" b="1" dirty="0" smtClean="0">
                <a:solidFill>
                  <a:schemeClr val="accent6">
                    <a:lumMod val="75000"/>
                  </a:schemeClr>
                </a:solidFill>
              </a:rPr>
              <a:t>中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id</a:t>
            </a:r>
            <a:r>
              <a:rPr lang="zh-CN" altLang="zh-CN" b="1" dirty="0" smtClean="0">
                <a:solidFill>
                  <a:schemeClr val="accent6">
                    <a:lumMod val="75000"/>
                  </a:schemeClr>
                </a:solidFill>
              </a:rPr>
              <a:t>与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zh-CN" altLang="zh-CN" b="1" dirty="0" smtClean="0">
                <a:solidFill>
                  <a:schemeClr val="accent6">
                    <a:lumMod val="75000"/>
                  </a:schemeClr>
                </a:solidFill>
              </a:rPr>
              <a:t>的运用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023" y="2492896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   </a:t>
            </a:r>
            <a:r>
              <a:rPr lang="en-US" altLang="zh-CN" b="1" dirty="0" err="1" smtClean="0">
                <a:solidFill>
                  <a:srgbClr val="FFFF00"/>
                </a:solidFill>
              </a:rPr>
              <a:t>magain</a:t>
            </a:r>
            <a:r>
              <a:rPr lang="en-US" altLang="zh-CN" b="1" dirty="0" smtClean="0">
                <a:solidFill>
                  <a:srgbClr val="FFFF00"/>
                </a:solidFill>
              </a:rPr>
              <a:t>;</a:t>
            </a:r>
            <a:r>
              <a:rPr lang="zh-CN" altLang="zh-CN" b="1" dirty="0" smtClean="0">
                <a:solidFill>
                  <a:srgbClr val="FFFF00"/>
                </a:solidFill>
              </a:rPr>
              <a:t>的用法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1985" y="3140968"/>
            <a:ext cx="295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4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border</a:t>
            </a:r>
            <a:r>
              <a:rPr lang="zh-CN" altLang="zh-CN" b="1" dirty="0" smtClean="0">
                <a:solidFill>
                  <a:schemeClr val="accent6">
                    <a:lumMod val="75000"/>
                  </a:schemeClr>
                </a:solidFill>
              </a:rPr>
              <a:t>上下左右的用法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386104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5   </a:t>
            </a:r>
            <a:r>
              <a:rPr lang="zh-CN" altLang="zh-CN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图片的调整和移动</a:t>
            </a:r>
            <a:endParaRPr lang="zh-CN" alt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2" name="太阳形 21"/>
          <p:cNvSpPr/>
          <p:nvPr/>
        </p:nvSpPr>
        <p:spPr>
          <a:xfrm>
            <a:off x="3707904" y="3933056"/>
            <a:ext cx="285752" cy="285752"/>
          </a:xfrm>
          <a:prstGeom prst="sun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太阳形 28"/>
          <p:cNvSpPr/>
          <p:nvPr/>
        </p:nvSpPr>
        <p:spPr>
          <a:xfrm>
            <a:off x="6948264" y="0"/>
            <a:ext cx="288032" cy="285752"/>
          </a:xfrm>
          <a:prstGeom prst="sun">
            <a:avLst>
              <a:gd name="adj" fmla="val 46875"/>
            </a:avLst>
          </a:prstGeom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67944" y="4653136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 6   </a:t>
            </a:r>
            <a:r>
              <a:rPr lang="zh-CN" altLang="zh-CN" b="1" dirty="0" smtClean="0">
                <a:solidFill>
                  <a:schemeClr val="accent3">
                    <a:lumMod val="75000"/>
                  </a:schemeClr>
                </a:solidFill>
              </a:rPr>
              <a:t>整体框架分布 后期的精准微调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太阳形 65"/>
          <p:cNvSpPr/>
          <p:nvPr/>
        </p:nvSpPr>
        <p:spPr>
          <a:xfrm>
            <a:off x="7100664" y="152400"/>
            <a:ext cx="288032" cy="285752"/>
          </a:xfrm>
          <a:prstGeom prst="sun">
            <a:avLst>
              <a:gd name="adj" fmla="val 46875"/>
            </a:avLst>
          </a:prstGeom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" name="太阳形 66"/>
          <p:cNvSpPr/>
          <p:nvPr/>
        </p:nvSpPr>
        <p:spPr>
          <a:xfrm>
            <a:off x="7253064" y="304800"/>
            <a:ext cx="288032" cy="285752"/>
          </a:xfrm>
          <a:prstGeom prst="sun">
            <a:avLst>
              <a:gd name="adj" fmla="val 46875"/>
            </a:avLst>
          </a:prstGeom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" name="太阳形 67"/>
          <p:cNvSpPr/>
          <p:nvPr/>
        </p:nvSpPr>
        <p:spPr>
          <a:xfrm>
            <a:off x="7405464" y="457200"/>
            <a:ext cx="288032" cy="285752"/>
          </a:xfrm>
          <a:prstGeom prst="sun">
            <a:avLst>
              <a:gd name="adj" fmla="val 46875"/>
            </a:avLst>
          </a:prstGeom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太阳形 68"/>
          <p:cNvSpPr/>
          <p:nvPr/>
        </p:nvSpPr>
        <p:spPr>
          <a:xfrm>
            <a:off x="7557864" y="609600"/>
            <a:ext cx="288032" cy="285752"/>
          </a:xfrm>
          <a:prstGeom prst="sun">
            <a:avLst>
              <a:gd name="adj" fmla="val 46875"/>
            </a:avLst>
          </a:prstGeom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太阳形 69"/>
          <p:cNvSpPr/>
          <p:nvPr/>
        </p:nvSpPr>
        <p:spPr>
          <a:xfrm>
            <a:off x="7710264" y="762000"/>
            <a:ext cx="288032" cy="285752"/>
          </a:xfrm>
          <a:prstGeom prst="sun">
            <a:avLst>
              <a:gd name="adj" fmla="val 46875"/>
            </a:avLst>
          </a:prstGeom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1" name="太阳形 70"/>
          <p:cNvSpPr/>
          <p:nvPr/>
        </p:nvSpPr>
        <p:spPr>
          <a:xfrm>
            <a:off x="7862664" y="914400"/>
            <a:ext cx="288032" cy="285752"/>
          </a:xfrm>
          <a:prstGeom prst="sun">
            <a:avLst>
              <a:gd name="adj" fmla="val 46875"/>
            </a:avLst>
          </a:prstGeom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2" name="太阳形 71"/>
          <p:cNvSpPr/>
          <p:nvPr/>
        </p:nvSpPr>
        <p:spPr>
          <a:xfrm>
            <a:off x="8015064" y="1066800"/>
            <a:ext cx="288032" cy="285752"/>
          </a:xfrm>
          <a:prstGeom prst="sun">
            <a:avLst>
              <a:gd name="adj" fmla="val 46875"/>
            </a:avLst>
          </a:prstGeom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3" name="太阳形 72"/>
          <p:cNvSpPr/>
          <p:nvPr/>
        </p:nvSpPr>
        <p:spPr>
          <a:xfrm>
            <a:off x="8167464" y="1219200"/>
            <a:ext cx="288032" cy="285752"/>
          </a:xfrm>
          <a:prstGeom prst="sun">
            <a:avLst>
              <a:gd name="adj" fmla="val 46875"/>
            </a:avLst>
          </a:prstGeom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太阳形 73"/>
          <p:cNvSpPr/>
          <p:nvPr/>
        </p:nvSpPr>
        <p:spPr>
          <a:xfrm>
            <a:off x="8319864" y="1371600"/>
            <a:ext cx="288032" cy="285752"/>
          </a:xfrm>
          <a:prstGeom prst="sun">
            <a:avLst>
              <a:gd name="adj" fmla="val 46875"/>
            </a:avLst>
          </a:prstGeom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太阳形 74"/>
          <p:cNvSpPr/>
          <p:nvPr/>
        </p:nvSpPr>
        <p:spPr>
          <a:xfrm>
            <a:off x="8472264" y="1524000"/>
            <a:ext cx="288032" cy="285752"/>
          </a:xfrm>
          <a:prstGeom prst="sun">
            <a:avLst>
              <a:gd name="adj" fmla="val 46875"/>
            </a:avLst>
          </a:prstGeom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太阳形 75"/>
          <p:cNvSpPr/>
          <p:nvPr/>
        </p:nvSpPr>
        <p:spPr>
          <a:xfrm>
            <a:off x="8624664" y="1676400"/>
            <a:ext cx="288032" cy="285752"/>
          </a:xfrm>
          <a:prstGeom prst="sun">
            <a:avLst>
              <a:gd name="adj" fmla="val 46875"/>
            </a:avLst>
          </a:prstGeom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" name="太阳形 76"/>
          <p:cNvSpPr/>
          <p:nvPr/>
        </p:nvSpPr>
        <p:spPr>
          <a:xfrm>
            <a:off x="8777064" y="1828800"/>
            <a:ext cx="288032" cy="285752"/>
          </a:xfrm>
          <a:prstGeom prst="sun">
            <a:avLst>
              <a:gd name="adj" fmla="val 46875"/>
            </a:avLst>
          </a:prstGeom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太阳形 77"/>
          <p:cNvSpPr/>
          <p:nvPr/>
        </p:nvSpPr>
        <p:spPr>
          <a:xfrm>
            <a:off x="8929464" y="1981200"/>
            <a:ext cx="288032" cy="285752"/>
          </a:xfrm>
          <a:prstGeom prst="sun">
            <a:avLst>
              <a:gd name="adj" fmla="val 46875"/>
            </a:avLst>
          </a:prstGeom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2492896"/>
            <a:ext cx="58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&lt;div&gt; </a:t>
            </a:r>
            <a:r>
              <a:rPr lang="zh-CN" altLang="en-US" dirty="0" smtClean="0">
                <a:solidFill>
                  <a:srgbClr val="FFFF00"/>
                </a:solidFill>
              </a:rPr>
              <a:t>可定义文档中的分区或节，可以把文档分割为独立的、不同的部分。它可以用作严格的组织工具，并且不使用任何格式与其关联。</a:t>
            </a:r>
            <a:r>
              <a:rPr lang="en-US" altLang="zh-CN" dirty="0" smtClean="0">
                <a:solidFill>
                  <a:srgbClr val="FFFF00"/>
                </a:solidFill>
              </a:rPr>
              <a:t>&lt;div&gt;</a:t>
            </a:r>
            <a:r>
              <a:rPr lang="zh-CN" altLang="en-US" dirty="0" smtClean="0">
                <a:solidFill>
                  <a:srgbClr val="FFFF00"/>
                </a:solidFill>
              </a:rPr>
              <a:t>是一个块级元素。这意味着它的内容自动地开始一个新行。实际上，换行是 </a:t>
            </a:r>
            <a:r>
              <a:rPr lang="en-US" altLang="zh-CN" dirty="0" smtClean="0">
                <a:solidFill>
                  <a:srgbClr val="FFFF00"/>
                </a:solidFill>
              </a:rPr>
              <a:t>&lt;div&gt; </a:t>
            </a:r>
            <a:r>
              <a:rPr lang="zh-CN" altLang="en-US" dirty="0" smtClean="0">
                <a:solidFill>
                  <a:srgbClr val="FFFF00"/>
                </a:solidFill>
              </a:rPr>
              <a:t>固有的唯一格式表现。可以通过 </a:t>
            </a:r>
            <a:r>
              <a:rPr lang="en-US" altLang="zh-CN" dirty="0" smtClean="0">
                <a:solidFill>
                  <a:srgbClr val="FFFF00"/>
                </a:solidFill>
              </a:rPr>
              <a:t>&lt;div&gt; </a:t>
            </a:r>
            <a:r>
              <a:rPr lang="zh-CN" altLang="en-US" dirty="0" smtClean="0">
                <a:solidFill>
                  <a:srgbClr val="FFFF00"/>
                </a:solidFill>
              </a:rPr>
              <a:t>的 </a:t>
            </a:r>
            <a:r>
              <a:rPr lang="en-US" altLang="zh-CN" dirty="0" smtClean="0">
                <a:solidFill>
                  <a:srgbClr val="FFFF00"/>
                </a:solidFill>
              </a:rPr>
              <a:t>class </a:t>
            </a:r>
            <a:r>
              <a:rPr lang="zh-CN" altLang="en-US" dirty="0" smtClean="0">
                <a:solidFill>
                  <a:srgbClr val="FFFF00"/>
                </a:solidFill>
              </a:rPr>
              <a:t>或 </a:t>
            </a:r>
            <a:r>
              <a:rPr lang="en-US" altLang="zh-CN" dirty="0" smtClean="0">
                <a:solidFill>
                  <a:srgbClr val="FFFF00"/>
                </a:solidFill>
              </a:rPr>
              <a:t>id </a:t>
            </a:r>
            <a:r>
              <a:rPr lang="zh-CN" altLang="en-US" dirty="0" smtClean="0">
                <a:solidFill>
                  <a:srgbClr val="FFFF00"/>
                </a:solidFill>
              </a:rPr>
              <a:t>应用额外的样式。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912" y="548680"/>
            <a:ext cx="274947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spc="300" dirty="0" smtClean="0">
                <a:ln w="11430" cmpd="sng">
                  <a:noFill/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div</a:t>
            </a:r>
            <a:r>
              <a:rPr lang="zh-CN" altLang="en-US" sz="4000" b="1" spc="300" dirty="0" smtClean="0">
                <a:ln w="11430" cmpd="sng">
                  <a:noFill/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的使用</a:t>
            </a:r>
            <a:endParaRPr lang="zh-CN" altLang="en-US" sz="4000" b="1" spc="300" dirty="0" smtClean="0">
              <a:ln w="11430" cmpd="sng">
                <a:noFill/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395536" y="1484784"/>
            <a:ext cx="7920880" cy="1477328"/>
            <a:chOff x="395536" y="980728"/>
            <a:chExt cx="7920880" cy="1477328"/>
          </a:xfrm>
        </p:grpSpPr>
        <p:sp>
          <p:nvSpPr>
            <p:cNvPr id="4" name="TextBox 3"/>
            <p:cNvSpPr txBox="1"/>
            <p:nvPr/>
          </p:nvSpPr>
          <p:spPr>
            <a:xfrm>
              <a:off x="1259632" y="980728"/>
              <a:ext cx="70567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2F4E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anose="02000600000000000000" pitchFamily="2" charset="-122"/>
                </a:rPr>
                <a:t>区别</a:t>
              </a:r>
              <a:r>
                <a:rPr lang="en-US" altLang="zh-CN" dirty="0" smtClean="0"/>
                <a:t>:</a:t>
              </a:r>
              <a:endParaRPr lang="en-US" altLang="zh-CN" dirty="0" smtClean="0"/>
            </a:p>
            <a:p>
              <a:r>
                <a:rPr lang="zh-CN" altLang="en-US" dirty="0" smtClean="0"/>
                <a:t>在</a:t>
              </a:r>
              <a:r>
                <a:rPr lang="en-US" altLang="zh-CN" dirty="0" smtClean="0"/>
                <a:t>CSS</a:t>
              </a:r>
              <a:r>
                <a:rPr lang="zh-CN" altLang="en-US" dirty="0" smtClean="0"/>
                <a:t>中</a:t>
              </a:r>
              <a:r>
                <a:rPr lang="en-US" altLang="zh-CN" dirty="0" smtClean="0"/>
                <a:t>,ID</a:t>
              </a:r>
              <a:r>
                <a:rPr lang="zh-CN" altLang="en-US" dirty="0" smtClean="0"/>
                <a:t>的前缀用</a:t>
              </a:r>
              <a:r>
                <a:rPr lang="en-US" altLang="zh-CN" dirty="0" smtClean="0"/>
                <a:t>"#",Class</a:t>
              </a:r>
              <a:r>
                <a:rPr lang="zh-CN" altLang="en-US" dirty="0" smtClean="0"/>
                <a:t>的前缀用</a:t>
              </a:r>
              <a:r>
                <a:rPr lang="en-US" altLang="zh-CN" dirty="0" smtClean="0"/>
                <a:t>"."</a:t>
              </a:r>
              <a:endParaRPr lang="en-US" altLang="zh-CN" dirty="0" smtClean="0"/>
            </a:p>
            <a:p>
              <a:r>
                <a:rPr lang="zh-CN" altLang="en-US" dirty="0" smtClean="0"/>
                <a:t>同一个标签下，只能有一个</a:t>
              </a:r>
              <a:r>
                <a:rPr lang="en-US" altLang="zh-CN" dirty="0" smtClean="0"/>
                <a:t>ID</a:t>
              </a:r>
              <a:r>
                <a:rPr lang="zh-CN" altLang="en-US" dirty="0" smtClean="0"/>
                <a:t>，但可以有多个</a:t>
              </a:r>
              <a:r>
                <a:rPr lang="en-US" altLang="zh-CN" dirty="0" smtClean="0"/>
                <a:t>Class</a:t>
              </a:r>
              <a:endParaRPr lang="en-US" altLang="zh-CN" dirty="0" smtClean="0"/>
            </a:p>
            <a:p>
              <a:r>
                <a:rPr lang="zh-CN" altLang="en-US" dirty="0" smtClean="0"/>
                <a:t>优先级：同时定义一个标签的</a:t>
              </a:r>
              <a:r>
                <a:rPr lang="en-US" altLang="zh-CN" dirty="0" smtClean="0"/>
                <a:t>ID</a:t>
              </a:r>
              <a:r>
                <a:rPr lang="zh-CN" altLang="en-US" dirty="0" smtClean="0"/>
                <a:t>和</a:t>
              </a:r>
              <a:r>
                <a:rPr lang="en-US" altLang="zh-CN" dirty="0" smtClean="0"/>
                <a:t>class</a:t>
              </a:r>
              <a:r>
                <a:rPr lang="zh-CN" altLang="en-US" dirty="0" smtClean="0"/>
                <a:t>的</a:t>
              </a:r>
              <a:r>
                <a:rPr lang="en-US" altLang="zh-CN" dirty="0" err="1" smtClean="0"/>
                <a:t>css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ID</a:t>
              </a:r>
              <a:r>
                <a:rPr lang="zh-CN" altLang="en-US" dirty="0" smtClean="0"/>
                <a:t>所定义的</a:t>
              </a:r>
              <a:r>
                <a:rPr lang="en-US" altLang="zh-CN" dirty="0" err="1" smtClean="0"/>
                <a:t>css</a:t>
              </a:r>
              <a:r>
                <a:rPr lang="zh-CN" altLang="en-US" dirty="0" smtClean="0"/>
                <a:t>优先　　　　　　　　　于</a:t>
              </a:r>
              <a:r>
                <a:rPr lang="en-US" altLang="zh-CN" dirty="0" smtClean="0"/>
                <a:t>class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95536" y="1052736"/>
              <a:ext cx="792088" cy="792088"/>
            </a:xfrm>
            <a:prstGeom prst="ellips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395536" y="2924944"/>
            <a:ext cx="7632848" cy="1477328"/>
            <a:chOff x="395536" y="2636912"/>
            <a:chExt cx="7632848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1259632" y="2636912"/>
              <a:ext cx="67687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2F4E3"/>
                  </a:solidFill>
                </a:rPr>
                <a:t>用法</a:t>
              </a:r>
              <a:r>
                <a:rPr lang="en-US" altLang="zh-CN" dirty="0" smtClean="0"/>
                <a:t>:</a:t>
              </a:r>
              <a:endParaRPr lang="en-US" altLang="zh-CN" dirty="0" smtClean="0"/>
            </a:p>
            <a:p>
              <a:r>
                <a:rPr lang="en-US" altLang="zh-CN" dirty="0" smtClean="0"/>
                <a:t>id:</a:t>
              </a:r>
              <a:r>
                <a:rPr lang="zh-CN" altLang="en-US" dirty="0" smtClean="0"/>
                <a:t>在同一个页面，只可以被调用一次，在</a:t>
              </a:r>
              <a:r>
                <a:rPr lang="en-US" altLang="zh-CN" dirty="0" err="1" smtClean="0"/>
                <a:t>css</a:t>
              </a:r>
              <a:r>
                <a:rPr lang="zh-CN" altLang="en-US" dirty="0" smtClean="0"/>
                <a:t>里面“</a:t>
              </a:r>
              <a:r>
                <a:rPr lang="en-US" altLang="zh-CN" dirty="0" smtClean="0"/>
                <a:t>#”</a:t>
              </a:r>
              <a:r>
                <a:rPr lang="zh-CN" altLang="en-US" dirty="0" smtClean="0"/>
                <a:t>表示。</a:t>
              </a:r>
              <a:r>
                <a:rPr lang="en-US" altLang="zh-CN" dirty="0" smtClean="0"/>
                <a:t>ID</a:t>
              </a:r>
              <a:r>
                <a:rPr lang="zh-CN" altLang="en-US" dirty="0" smtClean="0"/>
                <a:t>不能以数字开头。</a:t>
              </a:r>
              <a:endParaRPr lang="zh-CN" altLang="en-US" dirty="0" smtClean="0"/>
            </a:p>
            <a:p>
              <a:r>
                <a:rPr lang="en-US" altLang="zh-CN" dirty="0" smtClean="0"/>
                <a:t>class</a:t>
              </a:r>
              <a:r>
                <a:rPr lang="zh-CN" altLang="en-US" dirty="0" smtClean="0"/>
                <a:t>：是类标签，在同一个页面可以调用无数次（没有限制），在</a:t>
              </a:r>
              <a:r>
                <a:rPr lang="en-US" altLang="zh-CN" dirty="0" err="1" smtClean="0"/>
                <a:t>css</a:t>
              </a:r>
              <a:r>
                <a:rPr lang="zh-CN" altLang="en-US" dirty="0" smtClean="0"/>
                <a:t>里用“</a:t>
              </a:r>
              <a:r>
                <a:rPr lang="en-US" altLang="zh-CN" dirty="0" smtClean="0"/>
                <a:t>.”</a:t>
              </a:r>
              <a:r>
                <a:rPr lang="zh-CN" altLang="en-US" dirty="0" smtClean="0"/>
                <a:t>表示。</a:t>
              </a:r>
              <a:endParaRPr lang="zh-CN" altLang="en-US" dirty="0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95536" y="2852936"/>
              <a:ext cx="792088" cy="720080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12"/>
          <p:cNvGrpSpPr/>
          <p:nvPr/>
        </p:nvGrpSpPr>
        <p:grpSpPr>
          <a:xfrm>
            <a:off x="395536" y="4725144"/>
            <a:ext cx="7776864" cy="1200329"/>
            <a:chOff x="395536" y="4509120"/>
            <a:chExt cx="7776864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1259632" y="4509120"/>
              <a:ext cx="69127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2F4E3"/>
                  </a:solidFill>
                </a:rPr>
                <a:t>总结</a:t>
              </a:r>
              <a:r>
                <a:rPr lang="en-US" altLang="zh-CN" dirty="0" smtClean="0"/>
                <a:t>:</a:t>
              </a:r>
              <a:endParaRPr lang="en-US" altLang="zh-CN" dirty="0" smtClean="0"/>
            </a:p>
            <a:p>
              <a:r>
                <a:rPr lang="en-US" altLang="zh-CN" dirty="0" smtClean="0"/>
                <a:t>ID</a:t>
              </a:r>
              <a:r>
                <a:rPr lang="zh-CN" altLang="en-US" dirty="0" smtClean="0"/>
                <a:t>就像是一个人的身份证，用于识别这个</a:t>
              </a:r>
              <a:r>
                <a:rPr lang="en-US" altLang="zh-CN" dirty="0" smtClean="0"/>
                <a:t>DIV</a:t>
              </a:r>
              <a:r>
                <a:rPr lang="zh-CN" altLang="en-US" dirty="0" smtClean="0"/>
                <a:t>的，</a:t>
              </a:r>
              <a:r>
                <a:rPr lang="en-US" altLang="zh-CN" dirty="0" smtClean="0"/>
                <a:t>class</a:t>
              </a:r>
              <a:r>
                <a:rPr lang="zh-CN" altLang="en-US" dirty="0" smtClean="0"/>
                <a:t>就像人身上穿的衣服，</a:t>
              </a:r>
              <a:endParaRPr lang="zh-CN" altLang="en-US" dirty="0" smtClean="0"/>
            </a:p>
            <a:p>
              <a:r>
                <a:rPr lang="zh-CN" altLang="en-US" dirty="0" smtClean="0"/>
                <a:t>用于定义这个</a:t>
              </a:r>
              <a:r>
                <a:rPr lang="en-US" altLang="zh-CN" dirty="0" smtClean="0"/>
                <a:t>DIV</a:t>
              </a:r>
              <a:r>
                <a:rPr lang="zh-CN" altLang="en-US" dirty="0" smtClean="0"/>
                <a:t>的样式。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5536" y="4581128"/>
              <a:ext cx="792088" cy="792088"/>
            </a:xfrm>
            <a:prstGeom prst="rect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28"/>
          <p:cNvGrpSpPr/>
          <p:nvPr/>
        </p:nvGrpSpPr>
        <p:grpSpPr>
          <a:xfrm>
            <a:off x="7308304" y="476672"/>
            <a:ext cx="432048" cy="406254"/>
            <a:chOff x="3555034" y="283491"/>
            <a:chExt cx="1359596" cy="1319515"/>
          </a:xfrm>
        </p:grpSpPr>
        <p:sp>
          <p:nvSpPr>
            <p:cNvPr id="22" name="等腰三角形 21"/>
            <p:cNvSpPr/>
            <p:nvPr/>
          </p:nvSpPr>
          <p:spPr>
            <a:xfrm rot="8859774">
              <a:off x="4167424" y="1037734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248273">
              <a:off x="3943471" y="283491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7348269">
              <a:off x="3510890" y="623333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631768">
              <a:off x="4305214" y="647336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12760967">
              <a:off x="3635303" y="995961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23928" y="836712"/>
              <a:ext cx="504056" cy="360040"/>
            </a:xfrm>
            <a:prstGeom prst="rect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29"/>
          <p:cNvGrpSpPr/>
          <p:nvPr/>
        </p:nvGrpSpPr>
        <p:grpSpPr>
          <a:xfrm>
            <a:off x="6804248" y="1052736"/>
            <a:ext cx="432048" cy="406254"/>
            <a:chOff x="3555034" y="283491"/>
            <a:chExt cx="1359596" cy="1319515"/>
          </a:xfrm>
        </p:grpSpPr>
        <p:sp>
          <p:nvSpPr>
            <p:cNvPr id="31" name="等腰三角形 30"/>
            <p:cNvSpPr/>
            <p:nvPr/>
          </p:nvSpPr>
          <p:spPr>
            <a:xfrm rot="8859774">
              <a:off x="4167424" y="1037734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248273">
              <a:off x="3943471" y="283491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7348269">
              <a:off x="3510890" y="623333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4631768">
              <a:off x="4305214" y="647336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12760967">
              <a:off x="3635303" y="995961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923928" y="836712"/>
              <a:ext cx="504056" cy="360040"/>
            </a:xfrm>
            <a:prstGeom prst="rect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36"/>
          <p:cNvGrpSpPr/>
          <p:nvPr/>
        </p:nvGrpSpPr>
        <p:grpSpPr>
          <a:xfrm>
            <a:off x="8100392" y="476672"/>
            <a:ext cx="432048" cy="406254"/>
            <a:chOff x="3555034" y="283491"/>
            <a:chExt cx="1359596" cy="1319515"/>
          </a:xfrm>
        </p:grpSpPr>
        <p:sp>
          <p:nvSpPr>
            <p:cNvPr id="38" name="等腰三角形 37"/>
            <p:cNvSpPr/>
            <p:nvPr/>
          </p:nvSpPr>
          <p:spPr>
            <a:xfrm rot="8859774">
              <a:off x="4167424" y="1037734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248273">
              <a:off x="3943471" y="283491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7348269">
              <a:off x="3510890" y="623333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4631768">
              <a:off x="4305214" y="647336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 rot="12760967">
              <a:off x="3635303" y="995961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3923928" y="836712"/>
              <a:ext cx="504056" cy="360040"/>
            </a:xfrm>
            <a:prstGeom prst="rect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43"/>
          <p:cNvGrpSpPr/>
          <p:nvPr/>
        </p:nvGrpSpPr>
        <p:grpSpPr>
          <a:xfrm>
            <a:off x="7596336" y="1052736"/>
            <a:ext cx="432048" cy="406254"/>
            <a:chOff x="3555034" y="283491"/>
            <a:chExt cx="1359596" cy="1319515"/>
          </a:xfrm>
        </p:grpSpPr>
        <p:sp>
          <p:nvSpPr>
            <p:cNvPr id="45" name="等腰三角形 44"/>
            <p:cNvSpPr/>
            <p:nvPr/>
          </p:nvSpPr>
          <p:spPr>
            <a:xfrm rot="8859774">
              <a:off x="4167424" y="1037734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248273">
              <a:off x="3943471" y="283491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17348269">
              <a:off x="3510890" y="623333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/>
          </p:nvSpPr>
          <p:spPr>
            <a:xfrm rot="4631768">
              <a:off x="4305214" y="647336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12760967">
              <a:off x="3635303" y="995961"/>
              <a:ext cx="653560" cy="565272"/>
            </a:xfrm>
            <a:prstGeom prst="triangle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923928" y="836712"/>
              <a:ext cx="504056" cy="360040"/>
            </a:xfrm>
            <a:prstGeom prst="rect">
              <a:avLst/>
            </a:prstGeom>
            <a:solidFill>
              <a:srgbClr val="42F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827584" y="332656"/>
            <a:ext cx="568863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Class</a:t>
            </a:r>
            <a:r>
              <a:rPr lang="zh-CN" altLang="en-US" sz="40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与</a:t>
            </a:r>
            <a:r>
              <a:rPr lang="en-US" altLang="zh-CN" sz="40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ID</a:t>
            </a:r>
            <a:r>
              <a:rPr lang="zh-CN" altLang="en-US" sz="40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的用法和区别</a:t>
            </a:r>
            <a:endParaRPr lang="zh-CN" altLang="en-US" sz="40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187624" y="620688"/>
            <a:ext cx="2517775" cy="1584325"/>
            <a:chOff x="0" y="0"/>
            <a:chExt cx="3967" cy="2494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679" y="0"/>
              <a:ext cx="3288" cy="2494"/>
              <a:chOff x="0" y="0"/>
              <a:chExt cx="3288" cy="2494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88" cy="2494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340" y="454"/>
                <a:ext cx="2608" cy="1701"/>
              </a:xfrm>
              <a:prstGeom prst="rect">
                <a:avLst/>
              </a:prstGeom>
              <a:solidFill>
                <a:schemeClr val="hlink"/>
              </a:solidFill>
              <a:ln w="9525" cmpd="sng">
                <a:solidFill>
                  <a:schemeClr val="tx1"/>
                </a:solidFill>
                <a:miter lim="800000"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4102" name="箭头 44"/>
            <p:cNvSpPr>
              <a:spLocks noChangeShapeType="1"/>
            </p:cNvSpPr>
            <p:nvPr/>
          </p:nvSpPr>
          <p:spPr bwMode="auto">
            <a:xfrm>
              <a:off x="0" y="568"/>
              <a:ext cx="907" cy="17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179513" y="2592388"/>
            <a:ext cx="315277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/>
              <a:t>margin-left：调整左边距</a:t>
            </a:r>
            <a:endParaRPr lang="zh-CN" altLang="en-US"/>
          </a:p>
        </p:txBody>
      </p:sp>
      <p:grpSp>
        <p:nvGrpSpPr>
          <p:cNvPr id="4" name="Group 8"/>
          <p:cNvGrpSpPr/>
          <p:nvPr/>
        </p:nvGrpSpPr>
        <p:grpSpPr bwMode="auto">
          <a:xfrm>
            <a:off x="5796136" y="548680"/>
            <a:ext cx="2663825" cy="1584325"/>
            <a:chOff x="0" y="0"/>
            <a:chExt cx="4196" cy="2494"/>
          </a:xfrm>
        </p:grpSpPr>
        <p:grpSp>
          <p:nvGrpSpPr>
            <p:cNvPr id="5" name="Group 9"/>
            <p:cNvGrpSpPr/>
            <p:nvPr/>
          </p:nvGrpSpPr>
          <p:grpSpPr bwMode="auto">
            <a:xfrm>
              <a:off x="0" y="0"/>
              <a:ext cx="3288" cy="2494"/>
              <a:chOff x="0" y="0"/>
              <a:chExt cx="3288" cy="2494"/>
            </a:xfrm>
          </p:grpSpPr>
          <p:sp>
            <p:nvSpPr>
              <p:cNvPr id="4106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88" cy="249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bevel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107" name="Rectangle 11"/>
              <p:cNvSpPr>
                <a:spLocks noChangeArrowheads="1"/>
              </p:cNvSpPr>
              <p:nvPr/>
            </p:nvSpPr>
            <p:spPr bwMode="auto">
              <a:xfrm>
                <a:off x="340" y="454"/>
                <a:ext cx="2608" cy="1701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bevel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4108" name="箭头 47"/>
            <p:cNvSpPr>
              <a:spLocks noChangeShapeType="1"/>
            </p:cNvSpPr>
            <p:nvPr/>
          </p:nvSpPr>
          <p:spPr bwMode="auto">
            <a:xfrm flipH="1">
              <a:off x="3062" y="908"/>
              <a:ext cx="1134" cy="11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5437188" y="2592388"/>
            <a:ext cx="3152775" cy="366712"/>
          </a:xfrm>
          <a:prstGeom prst="rect">
            <a:avLst/>
          </a:prstGeom>
          <a:noFill/>
          <a:ln w="9525" cap="flat" cmpd="sng">
            <a:noFill/>
            <a:bevel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margin-right：调整右边距</a:t>
            </a:r>
            <a:endParaRPr lang="zh-CN" altLang="en-US"/>
          </a:p>
        </p:txBody>
      </p:sp>
      <p:grpSp>
        <p:nvGrpSpPr>
          <p:cNvPr id="6" name="Group 14"/>
          <p:cNvGrpSpPr/>
          <p:nvPr/>
        </p:nvGrpSpPr>
        <p:grpSpPr bwMode="auto">
          <a:xfrm>
            <a:off x="1979613" y="3213100"/>
            <a:ext cx="2087562" cy="2016125"/>
            <a:chOff x="0" y="0"/>
            <a:chExt cx="3288" cy="3175"/>
          </a:xfrm>
        </p:grpSpPr>
        <p:grpSp>
          <p:nvGrpSpPr>
            <p:cNvPr id="7" name="Group 15"/>
            <p:cNvGrpSpPr/>
            <p:nvPr/>
          </p:nvGrpSpPr>
          <p:grpSpPr bwMode="auto">
            <a:xfrm>
              <a:off x="0" y="681"/>
              <a:ext cx="3288" cy="2494"/>
              <a:chOff x="0" y="0"/>
              <a:chExt cx="3288" cy="2494"/>
            </a:xfrm>
          </p:grpSpPr>
          <p:sp>
            <p:nvSpPr>
              <p:cNvPr id="4112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88" cy="249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miter lim="800000"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113" name="Rectangle 17"/>
              <p:cNvSpPr>
                <a:spLocks noChangeArrowheads="1"/>
              </p:cNvSpPr>
              <p:nvPr/>
            </p:nvSpPr>
            <p:spPr bwMode="auto">
              <a:xfrm>
                <a:off x="340" y="454"/>
                <a:ext cx="2608" cy="1701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miter lim="800000"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4114" name="箭头 51"/>
            <p:cNvSpPr>
              <a:spLocks noChangeShapeType="1"/>
            </p:cNvSpPr>
            <p:nvPr/>
          </p:nvSpPr>
          <p:spPr bwMode="auto">
            <a:xfrm>
              <a:off x="1361" y="0"/>
              <a:ext cx="1" cy="90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1179513" y="5661025"/>
            <a:ext cx="3152775" cy="365125"/>
          </a:xfrm>
          <a:prstGeom prst="rect">
            <a:avLst/>
          </a:prstGeom>
          <a:noFill/>
          <a:ln w="9525" cap="flat" cmpd="sng">
            <a:noFill/>
            <a:bevel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margin-top：调整上边距</a:t>
            </a:r>
            <a:endParaRPr lang="zh-CN" altLang="en-US"/>
          </a:p>
        </p:txBody>
      </p:sp>
      <p:grpSp>
        <p:nvGrpSpPr>
          <p:cNvPr id="8" name="Group 20"/>
          <p:cNvGrpSpPr/>
          <p:nvPr/>
        </p:nvGrpSpPr>
        <p:grpSpPr bwMode="auto">
          <a:xfrm>
            <a:off x="6084888" y="3644900"/>
            <a:ext cx="2087562" cy="2016125"/>
            <a:chOff x="0" y="0"/>
            <a:chExt cx="3288" cy="3174"/>
          </a:xfrm>
        </p:grpSpPr>
        <p:grpSp>
          <p:nvGrpSpPr>
            <p:cNvPr id="9" name="Group 21"/>
            <p:cNvGrpSpPr/>
            <p:nvPr/>
          </p:nvGrpSpPr>
          <p:grpSpPr bwMode="auto">
            <a:xfrm>
              <a:off x="0" y="0"/>
              <a:ext cx="3288" cy="2494"/>
              <a:chOff x="0" y="0"/>
              <a:chExt cx="3288" cy="2494"/>
            </a:xfrm>
          </p:grpSpPr>
          <p:sp>
            <p:nvSpPr>
              <p:cNvPr id="4118" name="Rectangl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88" cy="249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miter lim="800000"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119" name="Rectangle 23"/>
              <p:cNvSpPr>
                <a:spLocks noChangeArrowheads="1"/>
              </p:cNvSpPr>
              <p:nvPr/>
            </p:nvSpPr>
            <p:spPr bwMode="auto">
              <a:xfrm>
                <a:off x="340" y="454"/>
                <a:ext cx="2608" cy="1701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miter lim="800000"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4120" name="箭头 55"/>
            <p:cNvSpPr>
              <a:spLocks noChangeShapeType="1"/>
            </p:cNvSpPr>
            <p:nvPr/>
          </p:nvSpPr>
          <p:spPr bwMode="auto">
            <a:xfrm flipV="1">
              <a:off x="1588" y="2268"/>
              <a:ext cx="1" cy="90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5437188" y="5661025"/>
            <a:ext cx="3152775" cy="365125"/>
          </a:xfrm>
          <a:prstGeom prst="rect">
            <a:avLst/>
          </a:prstGeom>
          <a:noFill/>
          <a:ln w="9525" cap="flat" cmpd="sng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margin-bottom：调整下边距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9" grpId="0" bldLvl="0" autoUpdateAnimBg="0"/>
      <p:bldP spid="4109" grpId="1" bldLvl="0" autoUpdateAnimBg="0"/>
      <p:bldP spid="4115" grpId="0" bldLvl="0" autoUpdateAnimBg="0"/>
      <p:bldP spid="4121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989263" y="598488"/>
            <a:ext cx="3671887" cy="3119437"/>
            <a:chOff x="0" y="0"/>
            <a:chExt cx="5782" cy="4912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1014" y="1283"/>
              <a:ext cx="3288" cy="2494"/>
              <a:chOff x="0" y="0"/>
              <a:chExt cx="3288" cy="2494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88" cy="249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bevel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340" y="454"/>
                <a:ext cx="2608" cy="1701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bevel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5126" name="箭头 72"/>
            <p:cNvSpPr>
              <a:spLocks noChangeShapeType="1"/>
            </p:cNvSpPr>
            <p:nvPr/>
          </p:nvSpPr>
          <p:spPr bwMode="auto">
            <a:xfrm>
              <a:off x="2603" y="0"/>
              <a:ext cx="1" cy="151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箭头 73"/>
            <p:cNvSpPr>
              <a:spLocks noChangeShapeType="1"/>
            </p:cNvSpPr>
            <p:nvPr/>
          </p:nvSpPr>
          <p:spPr bwMode="auto">
            <a:xfrm flipH="1">
              <a:off x="4076" y="2418"/>
              <a:ext cx="170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箭头 74"/>
            <p:cNvSpPr>
              <a:spLocks noChangeShapeType="1"/>
            </p:cNvSpPr>
            <p:nvPr/>
          </p:nvSpPr>
          <p:spPr bwMode="auto">
            <a:xfrm flipV="1">
              <a:off x="2603" y="3548"/>
              <a:ext cx="1" cy="136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箭头 75"/>
            <p:cNvSpPr>
              <a:spLocks noChangeShapeType="1"/>
            </p:cNvSpPr>
            <p:nvPr/>
          </p:nvSpPr>
          <p:spPr bwMode="auto">
            <a:xfrm flipV="1">
              <a:off x="0" y="2418"/>
              <a:ext cx="124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AutoShape 10"/>
            <p:cNvSpPr>
              <a:spLocks noChangeArrowheads="1"/>
            </p:cNvSpPr>
            <p:nvPr/>
          </p:nvSpPr>
          <p:spPr bwMode="auto">
            <a:xfrm rot="4380000">
              <a:off x="4530" y="-7"/>
              <a:ext cx="567" cy="581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2408238" y="4076700"/>
            <a:ext cx="473392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/>
              <a:t>如果margin后不跟代表方位的词，系统会按顺时针的方向为其添加边距</a:t>
            </a:r>
            <a:endParaRPr lang="zh-CN" altLang="en-US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2771775" y="5661025"/>
            <a:ext cx="37147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/>
              <a:t>注意：如果给出的值为负，内容会向相反的方向移动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4" presetClass="emph" presetSubtype="0" fill="hold" grpId="8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" grpId="0" bldLvl="0" autoUpdateAnimBg="0"/>
      <p:bldP spid="5131" grpId="1" bldLvl="0" autoUpdateAnimBg="0"/>
      <p:bldP spid="5132" grpId="0" bldLvl="0" autoUpdateAnimBg="0"/>
      <p:bldP spid="5132" grpId="1" bldLvl="0" autoUpdateAnimBg="0"/>
      <p:bldP spid="5132" grpId="2" bldLvl="0" autoUpdateAnimBg="0"/>
      <p:bldP spid="5132" grpId="3" bldLvl="0" autoUpdateAnimBg="0"/>
      <p:bldP spid="5132" grpId="4" bldLvl="0" autoUpdateAnimBg="0"/>
      <p:bldP spid="5132" grpId="5" bldLvl="0" autoUpdateAnimBg="0"/>
      <p:bldP spid="5132" grpId="6" bldLvl="0" autoUpdateAnimBg="0"/>
      <p:bldP spid="5132" grpId="7" bldLvl="0" autoUpdateAnimBg="0"/>
      <p:bldP spid="5132" grpId="8" bldLvl="0" autoUpdateAnimBg="0"/>
      <p:bldP spid="5132" grpId="9" bldLvl="0" autoUpdateAnimBg="0"/>
      <p:bldP spid="5132" grpId="10" bldLvl="0" autoUpdateAnimBg="0"/>
      <p:bldP spid="5132" grpId="11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188640"/>
            <a:ext cx="3055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accent6">
                    <a:lumMod val="75000"/>
                  </a:schemeClr>
                </a:solidFill>
              </a:rPr>
              <a:t>Border</a:t>
            </a:r>
            <a:r>
              <a:rPr lang="zh-CN" altLang="en-US" sz="3600" dirty="0" smtClean="0">
                <a:solidFill>
                  <a:schemeClr val="accent6">
                    <a:lumMod val="75000"/>
                  </a:schemeClr>
                </a:solidFill>
              </a:rPr>
              <a:t>的用法</a:t>
            </a:r>
            <a:endParaRPr lang="zh-CN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1195" y="751840"/>
            <a:ext cx="265493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1.border-top              </a:t>
            </a:r>
            <a:r>
              <a:rPr lang="zh-CN" altLang="en-US" dirty="0" smtClean="0"/>
              <a:t>上边框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2.border-right            </a:t>
            </a:r>
            <a:r>
              <a:rPr lang="zh-CN" altLang="en-US" dirty="0"/>
              <a:t>右</a:t>
            </a:r>
            <a:r>
              <a:rPr lang="zh-CN" altLang="en-US" dirty="0" smtClean="0"/>
              <a:t>边框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3.border-left               </a:t>
            </a:r>
            <a:r>
              <a:rPr lang="zh-CN" altLang="en-US" dirty="0" smtClean="0"/>
              <a:t>左边框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4.border-bottom        </a:t>
            </a:r>
            <a:r>
              <a:rPr lang="zh-CN" altLang="en-US" dirty="0" smtClean="0"/>
              <a:t>下边框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5.border-color            </a:t>
            </a:r>
            <a:r>
              <a:rPr lang="zh-CN" altLang="en-US" dirty="0" smtClean="0"/>
              <a:t>边框颜色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7" name="图片 16" descr="2018-01-11_000118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436096" y="1052736"/>
            <a:ext cx="2448271" cy="504056"/>
          </a:xfrm>
          <a:prstGeom prst="rect">
            <a:avLst/>
          </a:prstGeom>
        </p:spPr>
      </p:pic>
      <p:pic>
        <p:nvPicPr>
          <p:cNvPr id="18" name="图片 17" descr="2018-01-11_0002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731" y="3017912"/>
            <a:ext cx="2592288" cy="576064"/>
          </a:xfrm>
          <a:prstGeom prst="rect">
            <a:avLst/>
          </a:prstGeom>
        </p:spPr>
      </p:pic>
      <p:pic>
        <p:nvPicPr>
          <p:cNvPr id="19" name="图片 18" descr="2018-01-11_0003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7" y="4191506"/>
            <a:ext cx="2664296" cy="553219"/>
          </a:xfrm>
          <a:prstGeom prst="rect">
            <a:avLst/>
          </a:prstGeom>
        </p:spPr>
      </p:pic>
      <p:pic>
        <p:nvPicPr>
          <p:cNvPr id="20" name="图片 19" descr="2018-01-11_00042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096" y="2044849"/>
            <a:ext cx="2520280" cy="576065"/>
          </a:xfrm>
          <a:prstGeom prst="rect">
            <a:avLst/>
          </a:prstGeom>
        </p:spPr>
      </p:pic>
      <p:pic>
        <p:nvPicPr>
          <p:cNvPr id="21" name="图片 20" descr="2018-01-11_00084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28146" y="5318874"/>
            <a:ext cx="2736304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548680"/>
            <a:ext cx="584454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  </a:t>
            </a:r>
            <a:r>
              <a:rPr lang="zh-CN" altLang="en-US" dirty="0" smtClean="0">
                <a:solidFill>
                  <a:srgbClr val="FFFF00"/>
                </a:solidFill>
              </a:rPr>
              <a:t>图片在网页设计当中占有很重要的成分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   有时可以直接影响到网页的美观和网页整体的布局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endParaRPr lang="zh-CN" altLang="en-US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图片的插入 ：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endParaRPr lang="zh-CN" altLang="en-US" dirty="0" smtClean="0"/>
          </a:p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背景图片的插入 ： 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"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" no-repeat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图像标签           ：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"&gt;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可以点击的图片 ： </a:t>
            </a:r>
            <a:r>
              <a:rPr lang="en-US" altLang="zh-CN" dirty="0" smtClean="0"/>
              <a:t>&lt;input type="image"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=""&gt;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一般的宽高都有默认的 但还可以自己去定义宽高</a:t>
            </a:r>
            <a:endParaRPr lang="en-US" altLang="zh-CN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行高（</a:t>
            </a:r>
            <a:r>
              <a:rPr lang="en-US" altLang="zh-C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line-height</a:t>
            </a:r>
            <a:r>
              <a:rPr lang="zh-CN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）</a:t>
            </a:r>
            <a:endParaRPr lang="zh-CN" altLang="en-US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zh-CN" altLang="en-US" dirty="0" smtClean="0"/>
          </a:p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图片的移动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(</a:t>
            </a:r>
            <a:r>
              <a:rPr lang="zh-CN" altLang="en-US" dirty="0" smtClean="0"/>
              <a:t>常用的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                     margin-left</a:t>
            </a:r>
            <a:endParaRPr lang="en-US" altLang="zh-CN" dirty="0" smtClean="0"/>
          </a:p>
          <a:p>
            <a:r>
              <a:rPr lang="en-US" altLang="zh-CN" dirty="0" smtClean="0"/>
              <a:t>                     margin-top</a:t>
            </a:r>
            <a:endParaRPr lang="en-US" altLang="zh-CN" dirty="0" smtClean="0"/>
          </a:p>
          <a:p>
            <a:r>
              <a:rPr lang="en-US" altLang="zh-CN" dirty="0" smtClean="0"/>
              <a:t>                     </a:t>
            </a:r>
            <a:r>
              <a:rPr lang="en-US" altLang="zh-CN" dirty="0" err="1" smtClean="0"/>
              <a:t>float:left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835696" y="2060848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35696" y="256490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835696" y="3140968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26064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FF00"/>
                </a:solidFill>
              </a:rPr>
              <a:t>框架</a:t>
            </a:r>
            <a:endParaRPr lang="zh-CN" altLang="en-US" sz="4800" dirty="0" smtClean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1052736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框架的拆分，没一个人都有一定的看法</a:t>
            </a:r>
            <a:r>
              <a:rPr lang="en-US" altLang="zh-CN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,</a:t>
            </a:r>
            <a:endParaRPr lang="en-US" altLang="zh-CN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但不同的拆分，相信会有相同的效果。只是到最后把它们整合在一起的时候，稍微的调整等的麻烦程度不同。</a:t>
            </a:r>
            <a:endParaRPr lang="zh-CN" altLang="en-US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US" altLang="zh-CN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458112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样式的微调</a:t>
            </a:r>
            <a:endParaRPr lang="zh-CN" alt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32849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行标签：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3358733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Laber</a:t>
            </a:r>
            <a:r>
              <a:rPr lang="en-US" altLang="zh-CN" dirty="0" smtClean="0"/>
              <a:t>  span  input  image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1840" y="38610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块标签：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39952" y="386104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Div  form  table  hr 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9912" y="27809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标签的灵活运用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5936" y="5229200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Float</a:t>
            </a:r>
            <a:endParaRPr lang="en-US" altLang="zh-CN" dirty="0" smtClean="0"/>
          </a:p>
          <a:p>
            <a:r>
              <a:rPr lang="en-US" altLang="zh-CN" dirty="0" smtClean="0"/>
              <a:t>padding</a:t>
            </a:r>
            <a:endParaRPr lang="en-US" altLang="zh-CN" dirty="0" smtClean="0"/>
          </a:p>
          <a:p>
            <a:r>
              <a:rPr lang="en-US" altLang="zh-CN" dirty="0" smtClean="0"/>
              <a:t>margin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5976" y="260648"/>
            <a:ext cx="17299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accent6">
                    <a:lumMod val="75000"/>
                  </a:schemeClr>
                </a:solidFill>
              </a:rPr>
              <a:t>总结</a:t>
            </a:r>
            <a:endParaRPr lang="zh-CN" altLang="en-US" sz="6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sz="600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1556792"/>
            <a:ext cx="614142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平时多练习，牢记常用标签。</a:t>
            </a:r>
            <a:endParaRPr lang="en-US" altLang="zh-CN" sz="2800" dirty="0" smtClean="0"/>
          </a:p>
          <a:p>
            <a:r>
              <a:rPr lang="zh-CN" altLang="en-US" sz="2800" dirty="0" smtClean="0"/>
              <a:t>掌握该标签的属性。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对于</a:t>
            </a:r>
            <a:r>
              <a:rPr lang="en-US" altLang="zh-CN" sz="2800" dirty="0" err="1" smtClean="0"/>
              <a:t>css</a:t>
            </a:r>
            <a:r>
              <a:rPr lang="zh-CN" altLang="en-US" sz="2800" dirty="0" smtClean="0"/>
              <a:t>样式，框架平时在闲暇时</a:t>
            </a:r>
            <a:endParaRPr lang="en-US" altLang="zh-CN" sz="2800" dirty="0" smtClean="0"/>
          </a:p>
          <a:p>
            <a:r>
              <a:rPr lang="zh-CN" altLang="en-US" sz="2800" dirty="0" smtClean="0"/>
              <a:t>多看看好的一些作品，变为己用。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对整体思路要清晰  要知道做完这一步</a:t>
            </a:r>
            <a:endParaRPr lang="en-US" altLang="zh-CN" sz="2800" dirty="0" smtClean="0"/>
          </a:p>
          <a:p>
            <a:r>
              <a:rPr lang="zh-CN" altLang="en-US" sz="2800" dirty="0" smtClean="0"/>
              <a:t>下一步该干啥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1359</Words>
  <Application>WPS 演示</Application>
  <PresentationFormat>全屏显示(4:3)</PresentationFormat>
  <Paragraphs>126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Wingdings 2</vt:lpstr>
      <vt:lpstr>微软雅黑</vt:lpstr>
      <vt:lpstr>hakuyoxingshu7000</vt:lpstr>
      <vt:lpstr>Franklin Gothic Book</vt:lpstr>
      <vt:lpstr>黑体</vt:lpstr>
      <vt:lpstr>Franklin Gothic Medium</vt:lpstr>
      <vt:lpstr>Segoe Print</vt:lpstr>
      <vt:lpstr>Calibri</vt:lpstr>
      <vt:lpstr>Segoe UI</vt:lpstr>
      <vt:lpstr>Wingdings</vt:lpstr>
      <vt:lpstr>凸显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Administrator</cp:lastModifiedBy>
  <cp:revision>28</cp:revision>
  <dcterms:created xsi:type="dcterms:W3CDTF">2018-01-11T11:22:00Z</dcterms:created>
  <dcterms:modified xsi:type="dcterms:W3CDTF">2011-01-01T07:22:19Z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