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66" r:id="rId9"/>
    <p:sldId id="268" r:id="rId10"/>
    <p:sldId id="269" r:id="rId11"/>
    <p:sldId id="270" r:id="rId12"/>
    <p:sldId id="274" r:id="rId13"/>
    <p:sldId id="275" r:id="rId14"/>
    <p:sldId id="276" r:id="rId15"/>
    <p:sldId id="262" r:id="rId16"/>
    <p:sldId id="267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8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9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6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DFA8-1DDD-4561-8F22-59F9BA66155E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7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hyperlink" Target="https://support.huaweicloud.com/devg-mrs/mrs_06_005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upport.huaweicloud.com/usermanual-roma/fdi-ug-19042903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upport.huaweicloud.com/usermanual-roma/fdi-ug-19042900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upport.huaweicloud.com/usermanual-roma/fdi-ug-19042900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usermanual-mrs/mrs_01_0089.html#section0" TargetMode="External"/><Relationship Id="rId2" Type="http://schemas.openxmlformats.org/officeDocument/2006/relationships/hyperlink" Target="https://support.huaweicloud.com/usermanual-mrs/mrs_01_035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DD794-5337-4E9F-A12B-684D6C49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ROMA</a:t>
            </a:r>
            <a:r>
              <a:rPr lang="zh-CN" altLang="en-US" dirty="0"/>
              <a:t>使用总结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B075926-64AA-41EC-9836-497C3A446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总结人：赵旭    总结时间：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2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操作指导：常规数据源接入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这里的常规，指的是类似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大众化的数据源，配置简单。本次以华为云</a:t>
            </a:r>
            <a:r>
              <a:rPr lang="en-US" altLang="zh-CN" dirty="0" smtClean="0"/>
              <a:t>DWS</a:t>
            </a:r>
            <a:r>
              <a:rPr lang="zh-CN" altLang="en-US" dirty="0" smtClean="0"/>
              <a:t>为例，数据源接入配置如图所示，集成应用选择上一步建立好的即可，主机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，端口，数据库名，用户名，密码均可以在</a:t>
            </a:r>
            <a:r>
              <a:rPr lang="en-US" altLang="zh-CN" dirty="0" smtClean="0"/>
              <a:t>DWS</a:t>
            </a:r>
            <a:r>
              <a:rPr lang="zh-CN" altLang="en-US" dirty="0" smtClean="0"/>
              <a:t>的控制台页面查到。这里需要注意，如果数据源所在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实例不同，且数据源没有绑定弹性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，那么就需要打通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与数据源之间的网络，具体方法可参考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r>
              <a:rPr lang="zh-CN" altLang="en-US" dirty="0" smtClean="0"/>
              <a:t>。配置完毕后，即可点击开始检测来查看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和数据源之间是否已接通，如果失败，可以参考</a:t>
            </a:r>
            <a:r>
              <a:rPr lang="en-US" altLang="zh-CN" dirty="0" smtClean="0">
                <a:hlinkClick r:id="rId3" action="ppaction://hlinksldjump"/>
              </a:rPr>
              <a:t>FAQ2</a:t>
            </a:r>
            <a:r>
              <a:rPr lang="zh-CN" altLang="en-US" dirty="0" smtClean="0"/>
              <a:t>进行排查。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773836"/>
            <a:ext cx="4665617" cy="596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</a:t>
            </a:r>
            <a:r>
              <a:rPr lang="en-US" altLang="zh-CN" dirty="0" smtClean="0"/>
              <a:t>MRS</a:t>
            </a:r>
            <a:r>
              <a:rPr lang="zh-CN" altLang="en-US" dirty="0" smtClean="0"/>
              <a:t>数据源接入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MRS</a:t>
            </a:r>
            <a:r>
              <a:rPr lang="zh-CN" altLang="en-US" dirty="0" smtClean="0"/>
              <a:t>数据源接入比较复杂，主要问题集中在配置文件的获取。</a:t>
            </a:r>
            <a:endParaRPr lang="en-US" altLang="zh-CN" dirty="0" smtClean="0"/>
          </a:p>
          <a:p>
            <a:r>
              <a:rPr lang="en-US" altLang="zh-CN" dirty="0" smtClean="0"/>
              <a:t>HDFS URL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目录，可根据实际需要配置，本次实例配置的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地址为：</a:t>
            </a:r>
            <a:r>
              <a:rPr lang="en-US" altLang="zh-CN" dirty="0"/>
              <a:t> hdfs:///</a:t>
            </a:r>
            <a:r>
              <a:rPr lang="en-US" altLang="zh-CN" dirty="0" smtClean="0"/>
              <a:t>user/hive/warehouse</a:t>
            </a:r>
          </a:p>
          <a:p>
            <a:r>
              <a:rPr lang="zh-CN" altLang="en-US" dirty="0"/>
              <a:t>机</a:t>
            </a:r>
            <a:r>
              <a:rPr lang="zh-CN" altLang="en-US" dirty="0" smtClean="0"/>
              <a:t>机交互的用户可以参照官方帮助文档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support.huaweicloud.com/devg-mrs/mrs_06_0059.html</a:t>
            </a:r>
            <a:r>
              <a:rPr lang="zh-CN" altLang="en-US" dirty="0" smtClean="0"/>
              <a:t>进行配置</a:t>
            </a:r>
            <a:endParaRPr lang="en-US" altLang="zh-CN" dirty="0" smtClean="0"/>
          </a:p>
          <a:p>
            <a:r>
              <a:rPr lang="zh-CN" altLang="en-US" dirty="0" smtClean="0"/>
              <a:t>配置文件的获取方式请参照</a:t>
            </a:r>
            <a:r>
              <a:rPr lang="en-US" altLang="zh-CN" dirty="0" smtClean="0">
                <a:hlinkClick r:id="rId3" action="ppaction://hlinksldjump"/>
              </a:rPr>
              <a:t>FAQ3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25" y="456247"/>
            <a:ext cx="50577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数据源</a:t>
            </a:r>
            <a:r>
              <a:rPr lang="zh-CN" altLang="en-US" dirty="0" smtClean="0"/>
              <a:t>接入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617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数据源绑定比较简单，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以及请求方式根据实际填写即可；请求认证方式种类可以参照官网：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support.huaweicloud.com/usermanual-roma/fdi-ug-190429034.html</a:t>
            </a:r>
            <a:endParaRPr lang="en-US" altLang="zh-CN" dirty="0" smtClean="0"/>
          </a:p>
          <a:p>
            <a:r>
              <a:rPr lang="zh-CN" altLang="en-US" dirty="0" smtClean="0"/>
              <a:t>对于复杂的认证请求，或者客户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提供</a:t>
            </a:r>
            <a:r>
              <a:rPr lang="en-US" altLang="zh-CN" dirty="0" smtClean="0"/>
              <a:t>SDK</a:t>
            </a:r>
            <a:r>
              <a:rPr lang="zh-CN" altLang="en-US" dirty="0" smtClean="0"/>
              <a:t>集成调用的，可以现在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自定义一个接口，通过</a:t>
            </a:r>
            <a:r>
              <a:rPr lang="en-US" altLang="zh-CN" dirty="0" err="1" smtClean="0"/>
              <a:t>livedata</a:t>
            </a:r>
            <a:r>
              <a:rPr lang="zh-CN" altLang="en-US" dirty="0" smtClean="0"/>
              <a:t>或者函数服务来实现对客户接口的调用，然后在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数据源定义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中的接口来实现请求认证，这个在后文的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章节中再详述。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147" y="325555"/>
            <a:ext cx="45339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FDI</a:t>
            </a:r>
            <a:r>
              <a:rPr lang="zh-CN" altLang="en-US" dirty="0" smtClean="0"/>
              <a:t>数据集成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941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数据集成模式可以分为定时与实时两大类，本着不啰嗦的原则，不同数据源支持的数据集成模式可以可以通过官网查到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support.huaweicloud.com/usermanual-roma/fdi-ug-190429002.html</a:t>
            </a:r>
            <a:endParaRPr lang="en-US" altLang="zh-CN" dirty="0" smtClean="0"/>
          </a:p>
          <a:p>
            <a:r>
              <a:rPr lang="zh-CN" altLang="en-US" dirty="0" smtClean="0"/>
              <a:t>概括的说，如果想要事实集成数据，那么源端需要有主动推送消息的能力，比如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等，否则只能配置定时集成模式。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5" y="2625497"/>
            <a:ext cx="6886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FDI</a:t>
            </a:r>
            <a:r>
              <a:rPr lang="zh-CN" altLang="en-US" dirty="0" smtClean="0"/>
              <a:t>数据集成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9413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数据集成模式可以分为定时与实时两大类，本着不啰嗦的原则，不同数据源支持的数据集成模式可以可以通过官网查到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support.huaweicloud.com/usermanual-roma/fdi-ug-190429002.html</a:t>
            </a:r>
            <a:endParaRPr lang="en-US" altLang="zh-CN" dirty="0" smtClean="0"/>
          </a:p>
          <a:p>
            <a:r>
              <a:rPr lang="zh-CN" altLang="en-US" dirty="0" smtClean="0"/>
              <a:t>概括的说，如果想要事实集成数据，那么源端需要有主动推送消息的能力，比如</a:t>
            </a:r>
            <a:r>
              <a:rPr lang="en-US" altLang="zh-CN" dirty="0" smtClean="0"/>
              <a:t>MQ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等，否则只能配置定时集成模式。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15" y="2625497"/>
            <a:ext cx="68865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如果数据源有公网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，可以用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直接连到数据源的公网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，否则需要按照下面方式处理</a:t>
            </a:r>
            <a:endParaRPr lang="en-US" altLang="zh-CN" dirty="0" smtClean="0"/>
          </a:p>
          <a:p>
            <a:r>
              <a:rPr lang="zh-CN" altLang="en-US" dirty="0" smtClean="0"/>
              <a:t>如果客户数据中心在云上但是与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实例属于不同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，分以下两种情况处理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VPC</a:t>
            </a:r>
            <a:r>
              <a:rPr lang="zh-CN" altLang="en-US" dirty="0" smtClean="0"/>
              <a:t>在同一个区域：可以使用华为云的对等连接打通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，如下图所示，此时要注意不同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的网段最好没有重叠，否则可能会出现连接失败的情况。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325802" y="2577738"/>
            <a:ext cx="2403565" cy="336562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25802" y="2699657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6064" y="3388239"/>
            <a:ext cx="1463040" cy="17446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96064" y="3510158"/>
            <a:ext cx="141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子网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3122635" y="4044851"/>
            <a:ext cx="809897" cy="1010194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ROMA</a:t>
            </a:r>
          </a:p>
        </p:txBody>
      </p:sp>
      <p:sp>
        <p:nvSpPr>
          <p:cNvPr id="11" name="矩形 10"/>
          <p:cNvSpPr/>
          <p:nvPr/>
        </p:nvSpPr>
        <p:spPr>
          <a:xfrm>
            <a:off x="6936005" y="2577738"/>
            <a:ext cx="2403565" cy="336562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36005" y="2699657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06267" y="3388239"/>
            <a:ext cx="1463040" cy="17446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06267" y="3510158"/>
            <a:ext cx="141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子网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磁盘 15"/>
          <p:cNvSpPr/>
          <p:nvPr/>
        </p:nvSpPr>
        <p:spPr>
          <a:xfrm>
            <a:off x="7685556" y="4121970"/>
            <a:ext cx="1010874" cy="81783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数据源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4"/>
          </p:cNvCxnSpPr>
          <p:nvPr/>
        </p:nvCxnSpPr>
        <p:spPr>
          <a:xfrm>
            <a:off x="3932532" y="4549948"/>
            <a:ext cx="3712915" cy="0"/>
          </a:xfrm>
          <a:prstGeom prst="straightConnector1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729367" y="4044851"/>
            <a:ext cx="2206638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90936" y="3607637"/>
            <a:ext cx="12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对等连接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VPC</a:t>
            </a:r>
            <a:r>
              <a:rPr lang="zh-CN" altLang="en-US" dirty="0" smtClean="0"/>
              <a:t>在不同区域：可以使用以下两种方式打通网络。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：</a:t>
            </a:r>
            <a:r>
              <a:rPr lang="en-US" altLang="zh-CN" dirty="0"/>
              <a:t>VPN</a:t>
            </a:r>
            <a:r>
              <a:rPr lang="zh-CN" altLang="en-US" dirty="0"/>
              <a:t>由</a:t>
            </a:r>
            <a:r>
              <a:rPr lang="en-US" altLang="zh-CN" dirty="0"/>
              <a:t>VPN</a:t>
            </a:r>
            <a:r>
              <a:rPr lang="zh-CN" altLang="en-US" dirty="0"/>
              <a:t>网关和</a:t>
            </a:r>
            <a:r>
              <a:rPr lang="en-US" altLang="zh-CN" dirty="0"/>
              <a:t>VPN</a:t>
            </a:r>
            <a:r>
              <a:rPr lang="zh-CN" altLang="en-US" dirty="0"/>
              <a:t>连接组成，</a:t>
            </a:r>
            <a:r>
              <a:rPr lang="en-US" altLang="zh-CN" dirty="0"/>
              <a:t>VPN</a:t>
            </a:r>
            <a:r>
              <a:rPr lang="zh-CN" altLang="en-US" dirty="0"/>
              <a:t>网关提供了虚拟私有云的公网</a:t>
            </a:r>
            <a:r>
              <a:rPr lang="zh-CN" altLang="en-US" dirty="0" smtClean="0"/>
              <a:t>出口，</a:t>
            </a:r>
            <a:r>
              <a:rPr lang="en-US" altLang="zh-CN" dirty="0"/>
              <a:t>VPN</a:t>
            </a:r>
            <a:r>
              <a:rPr lang="zh-CN" altLang="en-US" dirty="0"/>
              <a:t>连接则通过公网加密技术，将</a:t>
            </a:r>
            <a:r>
              <a:rPr lang="en-US" altLang="zh-CN" dirty="0"/>
              <a:t>VPN</a:t>
            </a:r>
            <a:r>
              <a:rPr lang="zh-CN" altLang="en-US" dirty="0" smtClean="0"/>
              <a:t>网关相互关联。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云</a:t>
            </a:r>
            <a:r>
              <a:rPr lang="zh-CN" altLang="en-US" dirty="0" smtClean="0"/>
              <a:t>连接：</a:t>
            </a:r>
            <a:r>
              <a:rPr lang="zh-CN" altLang="en-US" dirty="0"/>
              <a:t>云连接（</a:t>
            </a:r>
            <a:r>
              <a:rPr lang="en-US" altLang="zh-CN" dirty="0"/>
              <a:t>Cloud Connect</a:t>
            </a:r>
            <a:r>
              <a:rPr lang="zh-CN" altLang="en-US" dirty="0"/>
              <a:t>）为用户提供一种能够快速构建跨区域</a:t>
            </a:r>
            <a:r>
              <a:rPr lang="en-US" altLang="zh-CN" dirty="0"/>
              <a:t>VPC</a:t>
            </a:r>
            <a:r>
              <a:rPr lang="zh-CN" altLang="en-US" dirty="0"/>
              <a:t>之间以及云上多</a:t>
            </a:r>
            <a:r>
              <a:rPr lang="en-US" altLang="zh-CN" dirty="0"/>
              <a:t>VPC</a:t>
            </a:r>
            <a:r>
              <a:rPr lang="zh-CN" altLang="en-US" dirty="0"/>
              <a:t>与云下多数据中心</a:t>
            </a:r>
            <a:r>
              <a:rPr lang="zh-CN" altLang="en-US" dirty="0" smtClean="0"/>
              <a:t>之间的网络能力，通过将用户不同的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实例加载到</a:t>
            </a:r>
            <a:r>
              <a:rPr lang="zh-CN" altLang="en-US" dirty="0"/>
              <a:t>云连接</a:t>
            </a:r>
            <a:r>
              <a:rPr lang="zh-CN" altLang="en-US" dirty="0" smtClean="0"/>
              <a:t>实例中，实现不同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之间的网络互通。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77757" y="19420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7756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4134" y="194201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4134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上海二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38096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1"/>
            <a:endCxn id="3" idx="5"/>
          </p:cNvCxnSpPr>
          <p:nvPr/>
        </p:nvCxnSpPr>
        <p:spPr>
          <a:xfrm>
            <a:off x="4405689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3" idx="7"/>
          </p:cNvCxnSpPr>
          <p:nvPr/>
        </p:nvCxnSpPr>
        <p:spPr>
          <a:xfrm flipV="1">
            <a:off x="4405689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453357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  <a:endCxn id="14" idx="5"/>
          </p:cNvCxnSpPr>
          <p:nvPr/>
        </p:nvCxnSpPr>
        <p:spPr>
          <a:xfrm>
            <a:off x="6520950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14" idx="7"/>
          </p:cNvCxnSpPr>
          <p:nvPr/>
        </p:nvCxnSpPr>
        <p:spPr>
          <a:xfrm flipV="1">
            <a:off x="6520950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6"/>
            <a:endCxn id="14" idx="2"/>
          </p:cNvCxnSpPr>
          <p:nvPr/>
        </p:nvCxnSpPr>
        <p:spPr>
          <a:xfrm>
            <a:off x="4799650" y="2669177"/>
            <a:ext cx="16537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6523" y="27031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1683" y="229984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VPN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7757" y="4815597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177756" y="4937516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84134" y="4815597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684134" y="4937516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上海二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VPC2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93093" y="5229253"/>
            <a:ext cx="679268" cy="62701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云连接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7" idx="3"/>
            <a:endCxn id="5" idx="2"/>
          </p:cNvCxnSpPr>
          <p:nvPr/>
        </p:nvCxnSpPr>
        <p:spPr>
          <a:xfrm flipV="1">
            <a:off x="4581321" y="5542762"/>
            <a:ext cx="711772" cy="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1"/>
            <a:endCxn id="5" idx="6"/>
          </p:cNvCxnSpPr>
          <p:nvPr/>
        </p:nvCxnSpPr>
        <p:spPr>
          <a:xfrm flipH="1" flipV="1">
            <a:off x="5972361" y="5542762"/>
            <a:ext cx="711773" cy="1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7445233" y="4441121"/>
            <a:ext cx="2797988" cy="2060201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227909" y="4441121"/>
            <a:ext cx="4781005" cy="2061371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FAQ1 ROMA</a:t>
            </a:r>
            <a:r>
              <a:rPr lang="zh-CN" altLang="en-US" dirty="0" smtClean="0"/>
              <a:t>与数据源如何打通网络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数据源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</a:t>
            </a:r>
            <a:r>
              <a:rPr lang="zh-CN" altLang="en-US" dirty="0"/>
              <a:t>客户自有的数据中心或私有</a:t>
            </a:r>
            <a:r>
              <a:rPr lang="zh-CN" altLang="en-US" dirty="0" smtClean="0"/>
              <a:t>网，可以选择以下两种方式打通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VPN</a:t>
            </a:r>
            <a:r>
              <a:rPr lang="zh-CN" altLang="en-US" dirty="0" smtClean="0"/>
              <a:t>：</a:t>
            </a:r>
            <a:r>
              <a:rPr lang="en-US" altLang="zh-CN" dirty="0"/>
              <a:t>VPN</a:t>
            </a:r>
            <a:r>
              <a:rPr lang="zh-CN" altLang="en-US" dirty="0"/>
              <a:t>由</a:t>
            </a:r>
            <a:r>
              <a:rPr lang="en-US" altLang="zh-CN" dirty="0"/>
              <a:t>VPN</a:t>
            </a:r>
            <a:r>
              <a:rPr lang="zh-CN" altLang="en-US" dirty="0"/>
              <a:t>网关和</a:t>
            </a:r>
            <a:r>
              <a:rPr lang="en-US" altLang="zh-CN" dirty="0"/>
              <a:t>VPN</a:t>
            </a:r>
            <a:r>
              <a:rPr lang="zh-CN" altLang="en-US" dirty="0"/>
              <a:t>连接组成，</a:t>
            </a:r>
            <a:r>
              <a:rPr lang="en-US" altLang="zh-CN" dirty="0"/>
              <a:t>VPN</a:t>
            </a:r>
            <a:r>
              <a:rPr lang="zh-CN" altLang="en-US" dirty="0"/>
              <a:t>网关提供了虚拟私有云的公网</a:t>
            </a:r>
            <a:r>
              <a:rPr lang="zh-CN" altLang="en-US" dirty="0" smtClean="0"/>
              <a:t>出口，</a:t>
            </a:r>
            <a:r>
              <a:rPr lang="en-US" altLang="zh-CN" dirty="0"/>
              <a:t>VPN</a:t>
            </a:r>
            <a:r>
              <a:rPr lang="zh-CN" altLang="en-US" dirty="0"/>
              <a:t>连接则通过公网加密技术，将</a:t>
            </a:r>
            <a:r>
              <a:rPr lang="en-US" altLang="zh-CN" dirty="0"/>
              <a:t>VPN</a:t>
            </a:r>
            <a:r>
              <a:rPr lang="zh-CN" altLang="en-US" dirty="0" smtClean="0"/>
              <a:t>网关相互关联。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云</a:t>
            </a:r>
            <a:r>
              <a:rPr lang="zh-CN" altLang="en-US" dirty="0" smtClean="0"/>
              <a:t>专线：</a:t>
            </a:r>
            <a:r>
              <a:rPr lang="zh-CN" altLang="en-US" dirty="0"/>
              <a:t>云专线（</a:t>
            </a:r>
            <a:r>
              <a:rPr lang="en-US" altLang="zh-CN" dirty="0"/>
              <a:t>Direct Connect</a:t>
            </a:r>
            <a:r>
              <a:rPr lang="zh-CN" altLang="en-US" dirty="0"/>
              <a:t>）用于搭建用户本地数据中心与华为云</a:t>
            </a:r>
            <a:r>
              <a:rPr lang="en-US" altLang="zh-CN" dirty="0"/>
              <a:t>VPC</a:t>
            </a:r>
            <a:r>
              <a:rPr lang="zh-CN" altLang="en-US" dirty="0"/>
              <a:t>之间高速、低时延、稳定安全的专属连接通道，充分利用华为云服务优势的同时，继续使用现有的</a:t>
            </a:r>
            <a:r>
              <a:rPr lang="en-US" altLang="zh-CN" dirty="0"/>
              <a:t>IT</a:t>
            </a:r>
            <a:r>
              <a:rPr lang="zh-CN" altLang="en-US" dirty="0"/>
              <a:t>设施，实现灵活一体，可伸缩的混合云计算</a:t>
            </a:r>
            <a:r>
              <a:rPr lang="zh-CN" altLang="en-US" dirty="0" smtClean="0"/>
              <a:t>环境。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177757" y="19420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77756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4134" y="194201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4134" y="20639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客户本地数据中心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38096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1"/>
            <a:endCxn id="3" idx="5"/>
          </p:cNvCxnSpPr>
          <p:nvPr/>
        </p:nvCxnSpPr>
        <p:spPr>
          <a:xfrm>
            <a:off x="4405689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3"/>
            <a:endCxn id="3" idx="7"/>
          </p:cNvCxnSpPr>
          <p:nvPr/>
        </p:nvCxnSpPr>
        <p:spPr>
          <a:xfrm flipV="1">
            <a:off x="4405689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453357" y="24207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1"/>
            <a:endCxn id="14" idx="5"/>
          </p:cNvCxnSpPr>
          <p:nvPr/>
        </p:nvCxnSpPr>
        <p:spPr>
          <a:xfrm>
            <a:off x="6520950" y="24935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4" idx="3"/>
            <a:endCxn id="14" idx="7"/>
          </p:cNvCxnSpPr>
          <p:nvPr/>
        </p:nvCxnSpPr>
        <p:spPr>
          <a:xfrm flipV="1">
            <a:off x="6520950" y="24935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" idx="6"/>
            <a:endCxn id="14" idx="2"/>
          </p:cNvCxnSpPr>
          <p:nvPr/>
        </p:nvCxnSpPr>
        <p:spPr>
          <a:xfrm>
            <a:off x="4799650" y="2669177"/>
            <a:ext cx="165370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26523" y="27031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公网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31683" y="2299844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VPN</a:t>
            </a:r>
            <a:r>
              <a:rPr lang="zh-CN" altLang="en-US" dirty="0" smtClean="0">
                <a:solidFill>
                  <a:schemeClr val="bg1"/>
                </a:solidFill>
              </a:rPr>
              <a:t>连接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98192" y="4838912"/>
            <a:ext cx="2403564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98191" y="496083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北京四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VPC1</a:t>
            </a:r>
          </a:p>
          <a:p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90985" y="4812542"/>
            <a:ext cx="2407615" cy="145433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90985" y="4934461"/>
            <a:ext cx="141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客户本地数据中心</a:t>
            </a:r>
            <a:r>
              <a:rPr lang="en-US" altLang="zh-CN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7" idx="3"/>
            <a:endCxn id="35" idx="2"/>
          </p:cNvCxnSpPr>
          <p:nvPr/>
        </p:nvCxnSpPr>
        <p:spPr>
          <a:xfrm flipV="1">
            <a:off x="3701756" y="5566076"/>
            <a:ext cx="1335454" cy="2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39756" y="4444997"/>
            <a:ext cx="9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华为云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030963" y="5317640"/>
            <a:ext cx="461554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7" idx="1"/>
            <a:endCxn id="27" idx="5"/>
          </p:cNvCxnSpPr>
          <p:nvPr/>
        </p:nvCxnSpPr>
        <p:spPr>
          <a:xfrm>
            <a:off x="4098556" y="5390405"/>
            <a:ext cx="326368" cy="35134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3"/>
            <a:endCxn id="27" idx="7"/>
          </p:cNvCxnSpPr>
          <p:nvPr/>
        </p:nvCxnSpPr>
        <p:spPr>
          <a:xfrm flipV="1">
            <a:off x="4098556" y="5390405"/>
            <a:ext cx="326368" cy="351343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920085" y="5826316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虚拟网关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037210" y="5317639"/>
            <a:ext cx="439376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5" idx="0"/>
          </p:cNvCxnSpPr>
          <p:nvPr/>
        </p:nvCxnSpPr>
        <p:spPr>
          <a:xfrm>
            <a:off x="5256898" y="5317639"/>
            <a:ext cx="0" cy="22206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5256898" y="5563023"/>
            <a:ext cx="205318" cy="305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5" idx="4"/>
          </p:cNvCxnSpPr>
          <p:nvPr/>
        </p:nvCxnSpPr>
        <p:spPr>
          <a:xfrm flipV="1">
            <a:off x="5256898" y="5563023"/>
            <a:ext cx="0" cy="25148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5" idx="2"/>
          </p:cNvCxnSpPr>
          <p:nvPr/>
        </p:nvCxnSpPr>
        <p:spPr>
          <a:xfrm flipV="1">
            <a:off x="5037210" y="5563023"/>
            <a:ext cx="234876" cy="30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060037" y="5826315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60112" y="5080457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接入点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08914" y="4441121"/>
            <a:ext cx="1423381" cy="2060201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57652" y="4458003"/>
            <a:ext cx="1131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客户数据中心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75874" y="4450274"/>
            <a:ext cx="9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运营商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7208820" y="5326678"/>
            <a:ext cx="439376" cy="49687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72" idx="0"/>
          </p:cNvCxnSpPr>
          <p:nvPr/>
        </p:nvCxnSpPr>
        <p:spPr>
          <a:xfrm>
            <a:off x="7428508" y="5326678"/>
            <a:ext cx="0" cy="22206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7428508" y="5572062"/>
            <a:ext cx="205318" cy="305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2" idx="4"/>
          </p:cNvCxnSpPr>
          <p:nvPr/>
        </p:nvCxnSpPr>
        <p:spPr>
          <a:xfrm flipV="1">
            <a:off x="7428508" y="5572062"/>
            <a:ext cx="0" cy="25148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</p:cNvCxnSpPr>
          <p:nvPr/>
        </p:nvCxnSpPr>
        <p:spPr>
          <a:xfrm flipV="1">
            <a:off x="7208820" y="5572062"/>
            <a:ext cx="234876" cy="3053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5" idx="6"/>
            <a:endCxn id="72" idx="2"/>
          </p:cNvCxnSpPr>
          <p:nvPr/>
        </p:nvCxnSpPr>
        <p:spPr>
          <a:xfrm>
            <a:off x="5476586" y="5566076"/>
            <a:ext cx="1732234" cy="9039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390950" y="5663284"/>
            <a:ext cx="912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物理连接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FAQ2 ROMA</a:t>
            </a:r>
            <a:r>
              <a:rPr lang="zh-CN" altLang="en-US" dirty="0" smtClean="0"/>
              <a:t>与数据源连接失败排查方法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总体来说可以按照两个方向来排查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网络问题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ROMA</a:t>
            </a:r>
            <a:r>
              <a:rPr lang="zh-CN" altLang="en-US" dirty="0" smtClean="0"/>
              <a:t>实例与数据源之间的网络是否打通，这里可以参考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检查数据源服务器防火墙是否打开对应端口。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实例的路由，</a:t>
            </a:r>
            <a:r>
              <a:rPr lang="en-US" altLang="zh-CN" dirty="0"/>
              <a:t>IP</a:t>
            </a:r>
            <a:r>
              <a:rPr lang="zh-CN" altLang="en-US" dirty="0"/>
              <a:t>为私网地址，并且不在</a:t>
            </a:r>
            <a:r>
              <a:rPr lang="en-US" altLang="zh-CN" dirty="0"/>
              <a:t>10.0.0.0/8, 172.16.0.0/12, 192.168.0.0/16</a:t>
            </a:r>
            <a:r>
              <a:rPr lang="zh-CN" altLang="en-US" dirty="0"/>
              <a:t>网段内，请在实例信息界面添加路由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实例所在安全组是否放通，在安全组</a:t>
            </a:r>
            <a:r>
              <a:rPr lang="zh-CN" altLang="en-US" dirty="0"/>
              <a:t>“出方向规则”页</a:t>
            </a:r>
            <a:r>
              <a:rPr lang="zh-CN" altLang="en-US" dirty="0" smtClean="0"/>
              <a:t>签，</a:t>
            </a:r>
            <a:r>
              <a:rPr lang="zh-CN" altLang="en-US" dirty="0"/>
              <a:t>查看创建数据源配置的</a:t>
            </a:r>
            <a:r>
              <a:rPr lang="en-US" altLang="zh-CN" dirty="0"/>
              <a:t>IP</a:t>
            </a:r>
            <a:r>
              <a:rPr lang="zh-CN" altLang="en-US" dirty="0"/>
              <a:t>是否在目的地址</a:t>
            </a:r>
            <a:r>
              <a:rPr lang="zh-CN" altLang="en-US" dirty="0" smtClean="0"/>
              <a:t>中，如果</a:t>
            </a:r>
            <a:r>
              <a:rPr lang="zh-CN" altLang="en-US" dirty="0"/>
              <a:t>目的地址为</a:t>
            </a:r>
            <a:r>
              <a:rPr lang="en-US" altLang="zh-CN" dirty="0"/>
              <a:t>0.0.0.0/0</a:t>
            </a:r>
            <a:r>
              <a:rPr lang="zh-CN" altLang="en-US" dirty="0"/>
              <a:t>则表示所有</a:t>
            </a:r>
            <a:r>
              <a:rPr lang="en-US" altLang="zh-CN" dirty="0"/>
              <a:t>IP</a:t>
            </a:r>
            <a:r>
              <a:rPr lang="zh-CN" altLang="en-US" dirty="0" smtClean="0"/>
              <a:t>都</a:t>
            </a:r>
            <a:r>
              <a:rPr lang="zh-CN" altLang="en-US" dirty="0"/>
              <a:t>放</a:t>
            </a:r>
            <a:r>
              <a:rPr lang="zh-CN" altLang="en-US" dirty="0" smtClean="0"/>
              <a:t>通</a:t>
            </a:r>
            <a:r>
              <a:rPr lang="zh-CN" altLang="en-US" dirty="0"/>
              <a:t>。如果没有可点击“添加规则”，将配置的</a:t>
            </a:r>
            <a:r>
              <a:rPr lang="en-US" altLang="zh-CN" dirty="0"/>
              <a:t>IP</a:t>
            </a:r>
            <a:r>
              <a:rPr lang="zh-CN" altLang="en-US" dirty="0"/>
              <a:t>添加到出方向规则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检查数据源所在安全组是否放通，</a:t>
            </a:r>
            <a:r>
              <a:rPr lang="zh-CN" altLang="en-US" dirty="0"/>
              <a:t>在安全组</a:t>
            </a:r>
            <a:r>
              <a:rPr lang="zh-CN" altLang="en-US" dirty="0" smtClean="0"/>
              <a:t>“入方向规则”</a:t>
            </a:r>
            <a:r>
              <a:rPr lang="zh-CN" altLang="en-US" dirty="0"/>
              <a:t>页</a:t>
            </a:r>
            <a:r>
              <a:rPr lang="zh-CN" altLang="en-US" dirty="0" smtClean="0"/>
              <a:t>签，查看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</a:t>
            </a:r>
            <a:r>
              <a:rPr lang="en-US" altLang="zh-CN" dirty="0"/>
              <a:t>IP</a:t>
            </a:r>
            <a:r>
              <a:rPr lang="zh-CN" altLang="en-US" dirty="0"/>
              <a:t>是否在目的地址</a:t>
            </a:r>
            <a:r>
              <a:rPr lang="zh-CN" altLang="en-US" dirty="0" smtClean="0"/>
              <a:t>中，且检查数据源端口是否配置为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实例可访问。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 smtClean="0"/>
              <a:t>权限问题：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数据库</a:t>
            </a:r>
            <a:r>
              <a:rPr lang="zh-CN" altLang="en-US" dirty="0"/>
              <a:t>是否存在，用户名密码是否正确，用户是否有权限访问数据库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数据源</a:t>
            </a:r>
            <a:r>
              <a:rPr lang="en-US" altLang="zh-CN" dirty="0" smtClean="0"/>
              <a:t>IP</a:t>
            </a:r>
            <a:r>
              <a:rPr lang="zh-CN" altLang="en-US" dirty="0" smtClean="0"/>
              <a:t>白名单是否包含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4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FAQ3 MRS</a:t>
            </a:r>
            <a:r>
              <a:rPr lang="zh-CN" altLang="en-US" dirty="0" smtClean="0"/>
              <a:t>数据源配置文件如何获取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0194" y="1001486"/>
            <a:ext cx="101803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MRS</a:t>
            </a:r>
            <a:r>
              <a:rPr lang="zh-CN" altLang="en-US" dirty="0" smtClean="0"/>
              <a:t>配置文件总体分为两部分：用户认证文件，客户端配置文件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用户认证文件</a:t>
            </a:r>
            <a:endParaRPr lang="en-US" altLang="zh-CN" dirty="0"/>
          </a:p>
          <a:p>
            <a:r>
              <a:rPr lang="zh-CN" altLang="en-US" dirty="0" smtClean="0"/>
              <a:t>参考官方文档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support.huaweicloud.com/usermanual-mrs/mrs_01_0352.html</a:t>
            </a:r>
            <a:r>
              <a:rPr lang="zh-CN" altLang="en-US" dirty="0" smtClean="0"/>
              <a:t>进行下载即可。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rabicPeriod" startAt="2"/>
            </a:pPr>
            <a:r>
              <a:rPr lang="zh-CN" altLang="en-US" dirty="0" smtClean="0"/>
              <a:t>客户端配置文件</a:t>
            </a:r>
            <a:endParaRPr lang="en-US" altLang="zh-CN" dirty="0" smtClean="0"/>
          </a:p>
          <a:p>
            <a:r>
              <a:rPr lang="zh-CN" altLang="en-US" dirty="0" smtClean="0"/>
              <a:t>参考官方文档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support.huaweicloud.com/usermanual-mrs/mrs_01_0089.html#section0</a:t>
            </a:r>
            <a:r>
              <a:rPr lang="zh-CN" altLang="en-US" dirty="0" smtClean="0"/>
              <a:t>进行下载。</a:t>
            </a:r>
            <a:endParaRPr lang="en-US" altLang="zh-CN" dirty="0"/>
          </a:p>
          <a:p>
            <a:r>
              <a:rPr lang="zh-CN" altLang="en-US" dirty="0" smtClean="0"/>
              <a:t>这里有几个注意点：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客户端配置文件会生成在</a:t>
            </a:r>
            <a:r>
              <a:rPr lang="en-US" altLang="zh-CN" dirty="0" smtClean="0"/>
              <a:t>MRS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节点，需要提前配置</a:t>
            </a:r>
            <a:r>
              <a:rPr lang="en-US" altLang="zh-CN" dirty="0" smtClean="0"/>
              <a:t>EIP</a:t>
            </a:r>
            <a:r>
              <a:rPr lang="zh-CN" altLang="en-US" dirty="0" smtClean="0"/>
              <a:t>或者通过堡垒机到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节点下载，下载地址在生成时自定义，记住地址即可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Version</a:t>
            </a:r>
            <a:r>
              <a:rPr lang="zh-CN" altLang="en-US" dirty="0" smtClean="0"/>
              <a:t>文件地址官网信息由于，实际位于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节点的</a:t>
            </a:r>
            <a:r>
              <a:rPr lang="en-US" altLang="zh-CN" dirty="0"/>
              <a:t>/opt/client</a:t>
            </a:r>
            <a:r>
              <a:rPr lang="zh-CN" altLang="zh-CN" dirty="0"/>
              <a:t>目录下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71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5860F5-9ABD-47F0-AB73-ACD2378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3007"/>
            <a:ext cx="9905998" cy="58884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FF0CFD-88E5-42FA-BC9A-BEA98794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0629"/>
            <a:ext cx="9905999" cy="45305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 action="ppaction://hlinksldjump"/>
              </a:rPr>
              <a:t>ROMA</a:t>
            </a:r>
            <a:r>
              <a:rPr lang="zh-CN" altLang="en-US" dirty="0">
                <a:hlinkClick r:id="rId2" action="ppaction://hlinksldjump"/>
              </a:rPr>
              <a:t>购买指南</a:t>
            </a:r>
            <a:endParaRPr lang="en-US" altLang="zh-CN" dirty="0"/>
          </a:p>
          <a:p>
            <a:r>
              <a:rPr lang="en-US" altLang="zh-CN" dirty="0">
                <a:hlinkClick r:id="rId3" action="ppaction://hlinksldjump"/>
              </a:rPr>
              <a:t>ROMA</a:t>
            </a:r>
            <a:r>
              <a:rPr lang="zh-CN" altLang="en-US" dirty="0">
                <a:hlinkClick r:id="rId3" action="ppaction://hlinksldjump"/>
              </a:rPr>
              <a:t>操作</a:t>
            </a:r>
            <a:r>
              <a:rPr lang="zh-CN" altLang="en-US" dirty="0" smtClean="0">
                <a:hlinkClick r:id="rId3" action="ppaction://hlinksldjump"/>
              </a:rPr>
              <a:t>指导</a:t>
            </a:r>
            <a:endParaRPr lang="en-US" altLang="zh-CN" dirty="0" smtClean="0"/>
          </a:p>
          <a:p>
            <a:pPr marL="1080000" indent="-457200">
              <a:buFont typeface="+mj-ea"/>
              <a:buAutoNum type="circleNumDbPlain"/>
            </a:pPr>
            <a:r>
              <a:rPr lang="zh-CN" altLang="en-US" dirty="0" smtClean="0">
                <a:hlinkClick r:id="rId4" action="ppaction://hlinksldjump"/>
              </a:rPr>
              <a:t>数据源接入</a:t>
            </a:r>
            <a:endParaRPr lang="en-US" altLang="zh-CN" dirty="0" smtClean="0"/>
          </a:p>
          <a:p>
            <a:pPr marL="1080000" indent="-457200">
              <a:buFont typeface="+mj-lt"/>
              <a:buAutoNum type="circleNumDbPlain"/>
            </a:pPr>
            <a:r>
              <a:rPr lang="en-US" altLang="zh-CN" dirty="0" smtClean="0"/>
              <a:t>FDI</a:t>
            </a:r>
            <a:r>
              <a:rPr lang="zh-CN" altLang="en-US" dirty="0" smtClean="0"/>
              <a:t>数据集成指导</a:t>
            </a:r>
            <a:endParaRPr lang="en-US" altLang="zh-CN" dirty="0" smtClean="0"/>
          </a:p>
          <a:p>
            <a:pPr marL="1080000" indent="-457200">
              <a:buFont typeface="+mj-lt"/>
              <a:buAutoNum type="circleNumDbPlain"/>
            </a:pPr>
            <a:r>
              <a:rPr lang="en-US" altLang="zh-CN" dirty="0" smtClean="0"/>
              <a:t>APIC</a:t>
            </a:r>
            <a:r>
              <a:rPr lang="zh-CN" altLang="en-US" dirty="0" smtClean="0"/>
              <a:t>服务集成指导</a:t>
            </a:r>
            <a:endParaRPr lang="en-US" altLang="zh-CN" dirty="0" smtClean="0"/>
          </a:p>
          <a:p>
            <a:pPr marL="1080000" indent="-457200">
              <a:buFont typeface="+mj-lt"/>
              <a:buAutoNum type="circleNumDbPlain"/>
            </a:pPr>
            <a:r>
              <a:rPr lang="en-US" altLang="zh-CN" dirty="0" smtClean="0"/>
              <a:t>MQS</a:t>
            </a:r>
            <a:r>
              <a:rPr lang="zh-CN" altLang="en-US" dirty="0" smtClean="0"/>
              <a:t>消息集成指导</a:t>
            </a:r>
            <a:endParaRPr lang="en-US" altLang="zh-CN" dirty="0" smtClean="0"/>
          </a:p>
          <a:p>
            <a:pPr marL="1080000" indent="-457200">
              <a:buFont typeface="+mj-lt"/>
              <a:buAutoNum type="circleNumDbPlain"/>
            </a:pPr>
            <a:r>
              <a:rPr lang="en-US" altLang="zh-CN" dirty="0" smtClean="0"/>
              <a:t>LINK</a:t>
            </a:r>
            <a:r>
              <a:rPr lang="zh-CN" altLang="en-US" dirty="0" smtClean="0"/>
              <a:t>设备集成指导</a:t>
            </a:r>
            <a:endParaRPr lang="en-US" altLang="zh-CN" dirty="0"/>
          </a:p>
          <a:p>
            <a:r>
              <a:rPr lang="en-US" altLang="zh-CN" dirty="0">
                <a:hlinkClick r:id="rId5" action="ppaction://hlinksldjump"/>
              </a:rPr>
              <a:t>FAQ</a:t>
            </a:r>
            <a:endParaRPr lang="en-US" altLang="zh-CN" dirty="0"/>
          </a:p>
          <a:p>
            <a:r>
              <a:rPr lang="zh-CN" altLang="en-US" dirty="0"/>
              <a:t>具体案例</a:t>
            </a:r>
          </a:p>
        </p:txBody>
      </p:sp>
    </p:spTree>
    <p:extLst>
      <p:ext uri="{BB962C8B-B14F-4D97-AF65-F5344CB8AC3E}">
        <p14:creationId xmlns:p14="http://schemas.microsoft.com/office/powerpoint/2010/main" val="11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67" y="730167"/>
            <a:ext cx="6205644" cy="6036517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94003"/>
              </p:ext>
            </p:extLst>
          </p:nvPr>
        </p:nvGraphicFramePr>
        <p:xfrm>
          <a:off x="2432564" y="356855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BMP 图像" showAsIcon="1" r:id="rId4" imgW="914400" imgH="828720" progId="Paint.Picture">
                  <p:embed/>
                </p:oleObj>
              </mc:Choice>
              <mc:Fallback>
                <p:oleObj name="BMP 图像" showAsIcon="1" r:id="rId4" imgW="914400" imgH="828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2564" y="356855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左大括号 9"/>
          <p:cNvSpPr/>
          <p:nvPr/>
        </p:nvSpPr>
        <p:spPr>
          <a:xfrm>
            <a:off x="3213463" y="773836"/>
            <a:ext cx="966651" cy="59491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几个需要注意的配置项：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实例规格：不同的实例规格连接数不同，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实例中不同功能占用的连接数也不同，</a:t>
            </a:r>
            <a:r>
              <a:rPr lang="zh-CN" altLang="en-US" dirty="0"/>
              <a:t>具体的资源和连接数换算关系如下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</a:t>
            </a:r>
            <a:r>
              <a:rPr lang="zh-CN" altLang="en-US" dirty="0"/>
              <a:t>集成：</a:t>
            </a:r>
            <a:r>
              <a:rPr lang="en-US" altLang="zh-CN" dirty="0"/>
              <a:t>1</a:t>
            </a:r>
            <a:r>
              <a:rPr lang="zh-CN" altLang="en-US" dirty="0"/>
              <a:t>个数据集成任务占用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服务集成：</a:t>
            </a:r>
            <a:r>
              <a:rPr lang="en-US" altLang="zh-CN" dirty="0"/>
              <a:t>10</a:t>
            </a:r>
            <a:r>
              <a:rPr lang="zh-CN" altLang="en-US" dirty="0"/>
              <a:t>个托管类</a:t>
            </a:r>
            <a:r>
              <a:rPr lang="en-US" altLang="zh-CN" dirty="0"/>
              <a:t>API</a:t>
            </a:r>
            <a:r>
              <a:rPr lang="zh-CN" altLang="en-US" dirty="0"/>
              <a:t>（不使用自定义后端作为后端服务）占用</a:t>
            </a:r>
            <a:r>
              <a:rPr lang="en-US" altLang="zh-CN" dirty="0"/>
              <a:t>1</a:t>
            </a:r>
            <a:r>
              <a:rPr lang="zh-CN" altLang="en-US" dirty="0"/>
              <a:t>个连接；</a:t>
            </a:r>
            <a:r>
              <a:rPr lang="en-US" altLang="zh-CN" dirty="0"/>
              <a:t>2</a:t>
            </a:r>
            <a:r>
              <a:rPr lang="zh-CN" altLang="en-US" dirty="0"/>
              <a:t>个函数</a:t>
            </a:r>
            <a:r>
              <a:rPr lang="en-US" altLang="zh-CN" dirty="0"/>
              <a:t>API</a:t>
            </a:r>
            <a:r>
              <a:rPr lang="zh-CN" altLang="en-US" dirty="0"/>
              <a:t>或数据</a:t>
            </a:r>
            <a:r>
              <a:rPr lang="en-US" altLang="zh-CN" dirty="0"/>
              <a:t>API</a:t>
            </a:r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消息集成：</a:t>
            </a:r>
            <a:r>
              <a:rPr lang="en-US" altLang="zh-CN" dirty="0"/>
              <a:t>3</a:t>
            </a:r>
            <a:r>
              <a:rPr lang="zh-CN" altLang="en-US" dirty="0"/>
              <a:t>个消息</a:t>
            </a:r>
            <a:r>
              <a:rPr lang="en-US" altLang="zh-CN" dirty="0"/>
              <a:t>Topic</a:t>
            </a:r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设备集成：</a:t>
            </a:r>
            <a:r>
              <a:rPr lang="en-US" altLang="zh-CN" dirty="0"/>
              <a:t>1000</a:t>
            </a:r>
            <a:r>
              <a:rPr lang="zh-CN" altLang="en-US" dirty="0"/>
              <a:t>个设备占用</a:t>
            </a:r>
            <a:r>
              <a:rPr lang="en-US" altLang="zh-CN" dirty="0"/>
              <a:t>1</a:t>
            </a:r>
            <a:r>
              <a:rPr lang="zh-CN" altLang="en-US" dirty="0"/>
              <a:t>个连接。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本次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实例使用的基础班本。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08" y="1159493"/>
            <a:ext cx="10049691" cy="13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区域，虚拟私有云，子网（决定如何与其他云上云下数据源网络打通的关键）</a:t>
            </a:r>
            <a:endParaRPr lang="en-US" altLang="zh-CN" dirty="0" smtClean="0"/>
          </a:p>
          <a:p>
            <a:r>
              <a:rPr lang="zh-CN" altLang="en-US" dirty="0" smtClean="0"/>
              <a:t>在购买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实例的时候，尽可能将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实例购买在和数据源相同的区域和</a:t>
            </a:r>
            <a:r>
              <a:rPr lang="en-US" altLang="zh-CN" dirty="0" smtClean="0"/>
              <a:t>VPC</a:t>
            </a:r>
            <a:r>
              <a:rPr lang="zh-CN" altLang="en-US" dirty="0" smtClean="0"/>
              <a:t>（虚拟私有云）下</a:t>
            </a:r>
            <a:r>
              <a:rPr lang="zh-CN" altLang="en-US" dirty="0"/>
              <a:t>，相同</a:t>
            </a:r>
            <a:r>
              <a:rPr lang="en-US" altLang="zh-CN" dirty="0"/>
              <a:t>VPC</a:t>
            </a:r>
            <a:r>
              <a:rPr lang="zh-CN" altLang="en-US" dirty="0"/>
              <a:t>下子网是互通的，如果由于业务等原因无法实现，则需要接住对等连接，云连接等手段来打通网络，具体可以参照</a:t>
            </a:r>
            <a:r>
              <a:rPr lang="en-US" altLang="zh-CN" dirty="0" smtClean="0">
                <a:hlinkClick r:id="rId2" action="ppaction://hlinksldjump"/>
              </a:rPr>
              <a:t>FAQ1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次购买的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实例所在的</a:t>
            </a:r>
            <a:r>
              <a:rPr lang="en-US" altLang="zh-CN" dirty="0" smtClean="0"/>
              <a:t>VPC</a:t>
            </a:r>
            <a:r>
              <a:rPr lang="zh-CN" altLang="en-US" dirty="0" smtClean="0"/>
              <a:t>如上图所示，小网网段为</a:t>
            </a:r>
            <a:r>
              <a:rPr lang="en-US" altLang="zh-CN" dirty="0" smtClean="0"/>
              <a:t>10.201.0.0/16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2" y="3640183"/>
            <a:ext cx="9747831" cy="1458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92" y="895756"/>
            <a:ext cx="9832547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安全组</a:t>
            </a:r>
            <a:r>
              <a:rPr lang="zh-CN" altLang="en-US" dirty="0" smtClean="0"/>
              <a:t>：</a:t>
            </a:r>
            <a:r>
              <a:rPr lang="zh-CN" altLang="en-US" dirty="0"/>
              <a:t>安全组是一个逻辑上的分组</a:t>
            </a:r>
            <a:r>
              <a:rPr lang="zh-CN" altLang="en-US" dirty="0" smtClean="0"/>
              <a:t>，</a:t>
            </a:r>
            <a:r>
              <a:rPr lang="zh-CN" altLang="en-US" dirty="0"/>
              <a:t>用户可以在安全组中定义各种访问</a:t>
            </a:r>
            <a:r>
              <a:rPr lang="zh-CN" altLang="en-US" dirty="0" smtClean="0"/>
              <a:t>规则，也就是自定义数据包的出方向规则以及入方向规则，具体需要打开的端口以及协议在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官网可以查到，这里不在赘述，本次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实例使用的安全组配置如下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234974"/>
            <a:ext cx="10123000" cy="32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公网访问以及弹性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：如果想要</a:t>
            </a:r>
            <a:r>
              <a:rPr lang="zh-CN" altLang="en-US" dirty="0"/>
              <a:t>公网访问</a:t>
            </a:r>
            <a:r>
              <a:rPr lang="en-US" altLang="zh-CN" dirty="0"/>
              <a:t>ROMA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，如果打开公</a:t>
            </a:r>
            <a:r>
              <a:rPr lang="zh-CN" altLang="en-US" dirty="0"/>
              <a:t>网访问</a:t>
            </a:r>
            <a:r>
              <a:rPr lang="en-US" altLang="zh-CN" dirty="0"/>
              <a:t>ROMA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的开关，并且配置好弹性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。这一点也是很重要的，如果想要将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开放到公网，则此开关必须打开且配置好弹性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，具体可以参照</a:t>
            </a:r>
            <a:r>
              <a:rPr lang="en-US" altLang="zh-CN" dirty="0" smtClean="0"/>
              <a:t>APIC</a:t>
            </a:r>
            <a:r>
              <a:rPr lang="zh-CN" altLang="en-US" dirty="0" smtClean="0"/>
              <a:t>的章节。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1606866"/>
            <a:ext cx="10319656" cy="1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下图为本次购买的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实例的具体信息，已开通</a:t>
            </a:r>
            <a:r>
              <a:rPr lang="en-US" altLang="zh-CN" dirty="0" smtClean="0"/>
              <a:t>FDI,MQS,LINK,APIC</a:t>
            </a:r>
            <a:r>
              <a:rPr lang="zh-CN" altLang="en-US" dirty="0" smtClean="0"/>
              <a:t>服务，弹性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124.70.99.57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7" y="1552023"/>
            <a:ext cx="9871725" cy="49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ROMA</a:t>
            </a:r>
            <a:r>
              <a:rPr lang="zh-CN" altLang="en-US" dirty="0" smtClean="0"/>
              <a:t>操作指导：创建集成应用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1487" y="1010195"/>
            <a:ext cx="10047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不论是想要在</a:t>
            </a:r>
            <a:r>
              <a:rPr lang="en-US" altLang="zh-CN" dirty="0" smtClean="0"/>
              <a:t>ROMA</a:t>
            </a:r>
            <a:r>
              <a:rPr lang="zh-CN" altLang="en-US" dirty="0" smtClean="0"/>
              <a:t>下接入数据源，或者创建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等，都需要先创建一个集成应用。</a:t>
            </a:r>
            <a:r>
              <a:rPr lang="en-US" altLang="zh-CN" dirty="0"/>
              <a:t>ROMA Connect</a:t>
            </a:r>
            <a:r>
              <a:rPr lang="zh-CN" altLang="en-US" dirty="0"/>
              <a:t>通过集成应用来实现同一实例内不同用户间的资源隔离。用户在</a:t>
            </a:r>
            <a:r>
              <a:rPr lang="en-US" altLang="zh-CN" dirty="0"/>
              <a:t>ROMA Connect</a:t>
            </a:r>
            <a:r>
              <a:rPr lang="zh-CN" altLang="en-US" dirty="0"/>
              <a:t>实例中创建的资源（如数据源、</a:t>
            </a:r>
            <a:r>
              <a:rPr lang="en-US" altLang="zh-CN" dirty="0"/>
              <a:t>API</a:t>
            </a:r>
            <a:r>
              <a:rPr lang="zh-CN" altLang="en-US" dirty="0"/>
              <a:t>、</a:t>
            </a:r>
            <a:r>
              <a:rPr lang="en-US" altLang="zh-CN" dirty="0"/>
              <a:t>Topic</a:t>
            </a:r>
            <a:r>
              <a:rPr lang="zh-CN" altLang="en-US" dirty="0"/>
              <a:t>、产品等）都要归属到某个集成应用下，</a:t>
            </a:r>
            <a:r>
              <a:rPr lang="en-US" altLang="zh-CN" dirty="0"/>
              <a:t>IAM</a:t>
            </a:r>
            <a:r>
              <a:rPr lang="zh-CN" altLang="en-US" dirty="0"/>
              <a:t>用户默认只能查看和管理自己创建的集成应用和资源，无法查看其他</a:t>
            </a:r>
            <a:r>
              <a:rPr lang="en-US" altLang="zh-CN" dirty="0"/>
              <a:t>IAM</a:t>
            </a:r>
            <a:r>
              <a:rPr lang="zh-CN" altLang="en-US" dirty="0"/>
              <a:t>用户创建的集成应用和资源，主帐号可查看和管理其下所有</a:t>
            </a:r>
            <a:r>
              <a:rPr lang="en-US" altLang="zh-CN" dirty="0"/>
              <a:t>IAM</a:t>
            </a:r>
            <a:r>
              <a:rPr lang="zh-CN" altLang="en-US" dirty="0"/>
              <a:t>用户所创建的资源。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09" y="2487523"/>
            <a:ext cx="65627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200</TotalTime>
  <Words>1736</Words>
  <Application>Microsoft Office PowerPoint</Application>
  <PresentationFormat>宽屏</PresentationFormat>
  <Paragraphs>190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Times New Roman</vt:lpstr>
      <vt:lpstr>Trebuchet MS</vt:lpstr>
      <vt:lpstr>Tw Cen MT</vt:lpstr>
      <vt:lpstr>Wingdings</vt:lpstr>
      <vt:lpstr>电路</vt:lpstr>
      <vt:lpstr>BMP 图像</vt:lpstr>
      <vt:lpstr>ROMA使用总结</vt:lpstr>
      <vt:lpstr>目录</vt:lpstr>
      <vt:lpstr>ROMA购买指南</vt:lpstr>
      <vt:lpstr>ROMA购买指南</vt:lpstr>
      <vt:lpstr>ROMA购买指南</vt:lpstr>
      <vt:lpstr>ROMA购买指南</vt:lpstr>
      <vt:lpstr>ROMA购买指南</vt:lpstr>
      <vt:lpstr>ROMA购买指南</vt:lpstr>
      <vt:lpstr>ROMA操作指导：创建集成应用</vt:lpstr>
      <vt:lpstr>ROMA操作指导：常规数据源接入</vt:lpstr>
      <vt:lpstr>ROMA操作指导：MRS数据源接入</vt:lpstr>
      <vt:lpstr>ROMA操作指导：API数据源接入</vt:lpstr>
      <vt:lpstr>ROMA操作指导：FDI数据集成</vt:lpstr>
      <vt:lpstr>ROMA操作指导：FDI数据集成</vt:lpstr>
      <vt:lpstr>FAQ1 ROMA与数据源如何打通网络</vt:lpstr>
      <vt:lpstr>FAQ1 ROMA与数据源如何打通网络</vt:lpstr>
      <vt:lpstr>FAQ1 ROMA与数据源如何打通网络</vt:lpstr>
      <vt:lpstr>FAQ2 ROMA与数据源连接失败排查方法</vt:lpstr>
      <vt:lpstr>FAQ3 MRS数据源配置文件如何获取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ROMA使用总结</dc:title>
  <dc:creator>赵 旭</dc:creator>
  <cp:lastModifiedBy>admin</cp:lastModifiedBy>
  <cp:revision>91</cp:revision>
  <dcterms:created xsi:type="dcterms:W3CDTF">2021-03-03T14:27:04Z</dcterms:created>
  <dcterms:modified xsi:type="dcterms:W3CDTF">2021-03-06T09:15:04Z</dcterms:modified>
</cp:coreProperties>
</file>