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  <p:sldId id="266" r:id="rId9"/>
    <p:sldId id="268" r:id="rId10"/>
    <p:sldId id="269" r:id="rId11"/>
    <p:sldId id="270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7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685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9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42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3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6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2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8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6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8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DFA8-1DDD-4561-8F22-59F9BA66155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7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CDD794-5337-4E9F-A12B-684D6C495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ROMA</a:t>
            </a:r>
            <a:r>
              <a:rPr lang="zh-CN" altLang="en-US" dirty="0"/>
              <a:t>使用总结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B075926-64AA-41EC-9836-497C3A446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总结人：赵旭    总结时间：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7112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操作指导：</a:t>
            </a:r>
            <a:r>
              <a:rPr lang="en-US" altLang="zh-CN" dirty="0" smtClean="0"/>
              <a:t>DWS</a:t>
            </a:r>
            <a:r>
              <a:rPr lang="zh-CN" altLang="en-US" dirty="0" smtClean="0"/>
              <a:t>数据源接入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617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DWS</a:t>
            </a:r>
            <a:r>
              <a:rPr lang="zh-CN" altLang="en-US" dirty="0" smtClean="0"/>
              <a:t>的数据源接入配置如图所示，集成应用选择上一步建立好的即可，主机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，端口，数据库名，用户名，密码均可以在</a:t>
            </a:r>
            <a:r>
              <a:rPr lang="en-US" altLang="zh-CN" dirty="0" smtClean="0"/>
              <a:t>DWS</a:t>
            </a:r>
            <a:r>
              <a:rPr lang="zh-CN" altLang="en-US" dirty="0" smtClean="0"/>
              <a:t>的控制台页面查到。这里需要注意，如果</a:t>
            </a:r>
            <a:r>
              <a:rPr lang="en-US" altLang="zh-CN" dirty="0" smtClean="0"/>
              <a:t>DWS</a:t>
            </a:r>
            <a:r>
              <a:rPr lang="zh-CN" altLang="en-US" dirty="0" smtClean="0"/>
              <a:t>所在</a:t>
            </a:r>
            <a:r>
              <a:rPr lang="en-US" altLang="zh-CN" dirty="0" smtClean="0"/>
              <a:t>VPC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实例不同，且</a:t>
            </a:r>
            <a:r>
              <a:rPr lang="en-US" altLang="zh-CN" dirty="0" smtClean="0"/>
              <a:t>DWS</a:t>
            </a:r>
            <a:r>
              <a:rPr lang="zh-CN" altLang="en-US" dirty="0" smtClean="0"/>
              <a:t>的没有绑定弹性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，那么就需要打通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DWS</a:t>
            </a:r>
            <a:r>
              <a:rPr lang="zh-CN" altLang="en-US" dirty="0" smtClean="0"/>
              <a:t>之间的网络，具体方法可参考</a:t>
            </a:r>
            <a:r>
              <a:rPr lang="en-US" altLang="zh-CN" dirty="0" smtClean="0">
                <a:hlinkClick r:id="rId2" action="ppaction://hlinksldjump"/>
              </a:rPr>
              <a:t>FAQ1</a:t>
            </a:r>
            <a:r>
              <a:rPr lang="zh-CN" altLang="en-US" dirty="0" smtClean="0"/>
              <a:t>。配置完毕后，即可点击开始检测来查看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和数据源之间是否已接通，如果失败，则从以下几个方向排查：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网络问题：包括前文提到的</a:t>
            </a:r>
            <a:r>
              <a:rPr lang="en-US" altLang="zh-CN" dirty="0" smtClean="0"/>
              <a:t>VPC</a:t>
            </a:r>
            <a:r>
              <a:rPr lang="zh-CN" altLang="en-US" dirty="0" smtClean="0"/>
              <a:t>是否需要打通，以及</a:t>
            </a:r>
            <a:r>
              <a:rPr lang="en-US" altLang="zh-CN" dirty="0" smtClean="0"/>
              <a:t>DWS</a:t>
            </a:r>
            <a:r>
              <a:rPr lang="zh-CN" altLang="en-US" dirty="0" smtClean="0"/>
              <a:t>所在的安全组是否开放了数据库的端口规则。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权限问题：数据库是否存在，用户名密码是否正确，用户是否有权限访问数据库。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71" y="773836"/>
            <a:ext cx="4665617" cy="59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操作指导：</a:t>
            </a:r>
            <a:r>
              <a:rPr lang="en-US" altLang="zh-CN" dirty="0" smtClean="0"/>
              <a:t>MRS</a:t>
            </a:r>
            <a:r>
              <a:rPr lang="zh-CN" altLang="en-US" dirty="0" smtClean="0"/>
              <a:t>数据源接入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617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DWS</a:t>
            </a:r>
            <a:r>
              <a:rPr lang="zh-CN" altLang="en-US" dirty="0" smtClean="0"/>
              <a:t>的数据源接入配置如图所示，集成应用选择上一步建立好的即可，主机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，端口，数据库名，用户名，密码均可以在</a:t>
            </a:r>
            <a:r>
              <a:rPr lang="en-US" altLang="zh-CN" dirty="0" smtClean="0"/>
              <a:t>DWS</a:t>
            </a:r>
            <a:r>
              <a:rPr lang="zh-CN" altLang="en-US" dirty="0" smtClean="0"/>
              <a:t>的控制台页面查到。这里需要注意，如果</a:t>
            </a:r>
            <a:r>
              <a:rPr lang="en-US" altLang="zh-CN" dirty="0" smtClean="0"/>
              <a:t>DWS</a:t>
            </a:r>
            <a:r>
              <a:rPr lang="zh-CN" altLang="en-US" dirty="0" smtClean="0"/>
              <a:t>所在</a:t>
            </a:r>
            <a:r>
              <a:rPr lang="en-US" altLang="zh-CN" dirty="0" smtClean="0"/>
              <a:t>VPC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实例不同，且</a:t>
            </a:r>
            <a:r>
              <a:rPr lang="en-US" altLang="zh-CN" dirty="0" smtClean="0"/>
              <a:t>DWS</a:t>
            </a:r>
            <a:r>
              <a:rPr lang="zh-CN" altLang="en-US" dirty="0" smtClean="0"/>
              <a:t>的没有绑定弹性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，那么就需要打通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DWS</a:t>
            </a:r>
            <a:r>
              <a:rPr lang="zh-CN" altLang="en-US" dirty="0" smtClean="0"/>
              <a:t>之间的网络，具体方法可参考</a:t>
            </a:r>
            <a:r>
              <a:rPr lang="en-US" altLang="zh-CN" dirty="0" smtClean="0">
                <a:hlinkClick r:id="rId2" action="ppaction://hlinksldjump"/>
              </a:rPr>
              <a:t>FAQ1</a:t>
            </a:r>
            <a:r>
              <a:rPr lang="zh-CN" altLang="en-US" dirty="0" smtClean="0"/>
              <a:t>。配置完毕后，即可点击开始检测来查看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和数据源之间是否已接通，如果失败，则从以下几个方向排查：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网络问题：包括前文提到的</a:t>
            </a:r>
            <a:r>
              <a:rPr lang="en-US" altLang="zh-CN" dirty="0" smtClean="0"/>
              <a:t>VPC</a:t>
            </a:r>
            <a:r>
              <a:rPr lang="zh-CN" altLang="en-US" dirty="0" smtClean="0"/>
              <a:t>是否需要打通，以及</a:t>
            </a:r>
            <a:r>
              <a:rPr lang="en-US" altLang="zh-CN" dirty="0" smtClean="0"/>
              <a:t>DWS</a:t>
            </a:r>
            <a:r>
              <a:rPr lang="zh-CN" altLang="en-US" dirty="0" smtClean="0"/>
              <a:t>所在的安全组是否开放了数据库的端口规则。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权限问题：数据库是否存在，用户名密码是否正确，用户是否有权限访问数据库。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71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FAQ1 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与数据源如何打通网络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如果数据源有公网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，可以用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直接连到数据源的公网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，否则需要按照下面方式处理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分两种情况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VPC</a:t>
            </a:r>
            <a:r>
              <a:rPr lang="zh-CN" altLang="en-US" dirty="0" smtClean="0"/>
              <a:t>在同一个区域：可以使用华为云的对等连接打通</a:t>
            </a:r>
            <a:r>
              <a:rPr lang="en-US" altLang="zh-CN" dirty="0" smtClean="0"/>
              <a:t>VPC</a:t>
            </a:r>
            <a:r>
              <a:rPr lang="zh-CN" altLang="en-US" dirty="0" smtClean="0"/>
              <a:t>，如下图所示，此时要注意不同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的网段最好没有重叠，否则可能会出现连接失败的情况。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325802" y="2577738"/>
            <a:ext cx="2403565" cy="336562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25802" y="2699657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96064" y="3388239"/>
            <a:ext cx="1463040" cy="174462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96064" y="3510158"/>
            <a:ext cx="141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子网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柱形 9"/>
          <p:cNvSpPr/>
          <p:nvPr/>
        </p:nvSpPr>
        <p:spPr>
          <a:xfrm>
            <a:off x="3122635" y="4044851"/>
            <a:ext cx="809897" cy="101019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ROMA</a:t>
            </a:r>
          </a:p>
        </p:txBody>
      </p:sp>
      <p:sp>
        <p:nvSpPr>
          <p:cNvPr id="11" name="矩形 10"/>
          <p:cNvSpPr/>
          <p:nvPr/>
        </p:nvSpPr>
        <p:spPr>
          <a:xfrm>
            <a:off x="6936005" y="2577738"/>
            <a:ext cx="2403565" cy="336562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36005" y="2699657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VPC2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06267" y="3388239"/>
            <a:ext cx="1463040" cy="174462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06267" y="3510158"/>
            <a:ext cx="141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子网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7685556" y="4121970"/>
            <a:ext cx="1010874" cy="81783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数据源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0" idx="4"/>
          </p:cNvCxnSpPr>
          <p:nvPr/>
        </p:nvCxnSpPr>
        <p:spPr>
          <a:xfrm>
            <a:off x="3932532" y="4549948"/>
            <a:ext cx="371291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29367" y="4044851"/>
            <a:ext cx="2206638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90936" y="3607637"/>
            <a:ext cx="12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对等连接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FAQ1 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与数据源如何打通网络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VPC</a:t>
            </a:r>
            <a:r>
              <a:rPr lang="zh-CN" altLang="en-US" dirty="0" smtClean="0"/>
              <a:t>在不同区域：可以使用以下两种方式打通网络。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VPN</a:t>
            </a:r>
            <a:r>
              <a:rPr lang="zh-CN" altLang="en-US" dirty="0" smtClean="0"/>
              <a:t>：</a:t>
            </a:r>
            <a:r>
              <a:rPr lang="en-US" altLang="zh-CN" dirty="0"/>
              <a:t>VPN</a:t>
            </a:r>
            <a:r>
              <a:rPr lang="zh-CN" altLang="en-US" dirty="0"/>
              <a:t>由</a:t>
            </a:r>
            <a:r>
              <a:rPr lang="en-US" altLang="zh-CN" dirty="0"/>
              <a:t>VPN</a:t>
            </a:r>
            <a:r>
              <a:rPr lang="zh-CN" altLang="en-US" dirty="0"/>
              <a:t>网关和</a:t>
            </a:r>
            <a:r>
              <a:rPr lang="en-US" altLang="zh-CN" dirty="0"/>
              <a:t>VPN</a:t>
            </a:r>
            <a:r>
              <a:rPr lang="zh-CN" altLang="en-US" dirty="0"/>
              <a:t>连接组成，</a:t>
            </a:r>
            <a:r>
              <a:rPr lang="en-US" altLang="zh-CN" dirty="0"/>
              <a:t>VPN</a:t>
            </a:r>
            <a:r>
              <a:rPr lang="zh-CN" altLang="en-US" dirty="0"/>
              <a:t>网关提供了虚拟私有云的公网</a:t>
            </a:r>
            <a:r>
              <a:rPr lang="zh-CN" altLang="en-US" dirty="0" smtClean="0"/>
              <a:t>出口，</a:t>
            </a:r>
            <a:r>
              <a:rPr lang="en-US" altLang="zh-CN" dirty="0"/>
              <a:t>VPN</a:t>
            </a:r>
            <a:r>
              <a:rPr lang="zh-CN" altLang="en-US" dirty="0"/>
              <a:t>连接则通过公网加密技术，将</a:t>
            </a:r>
            <a:r>
              <a:rPr lang="en-US" altLang="zh-CN" dirty="0"/>
              <a:t>VPN</a:t>
            </a:r>
            <a:r>
              <a:rPr lang="zh-CN" altLang="en-US" dirty="0" smtClean="0"/>
              <a:t>网关相互关联。本次北京</a:t>
            </a:r>
            <a:r>
              <a:rPr lang="zh-CN" altLang="en-US" dirty="0"/>
              <a:t>四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与上海二</a:t>
            </a:r>
            <a:r>
              <a:rPr lang="en-US" altLang="zh-CN" dirty="0" smtClean="0"/>
              <a:t>DWS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VPN</a:t>
            </a:r>
            <a:r>
              <a:rPr lang="zh-CN" altLang="en-US" dirty="0" smtClean="0"/>
              <a:t>进行连接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云</a:t>
            </a:r>
            <a:r>
              <a:rPr lang="zh-CN" altLang="en-US" dirty="0" smtClean="0"/>
              <a:t>连接：</a:t>
            </a:r>
            <a:r>
              <a:rPr lang="zh-CN" altLang="en-US" dirty="0"/>
              <a:t>云连接（</a:t>
            </a:r>
            <a:r>
              <a:rPr lang="en-US" altLang="zh-CN" dirty="0"/>
              <a:t>Cloud Connect</a:t>
            </a:r>
            <a:r>
              <a:rPr lang="zh-CN" altLang="en-US" dirty="0"/>
              <a:t>）为用户提供一种能够快速构建跨区域</a:t>
            </a:r>
            <a:r>
              <a:rPr lang="en-US" altLang="zh-CN" dirty="0"/>
              <a:t>VPC</a:t>
            </a:r>
            <a:r>
              <a:rPr lang="zh-CN" altLang="en-US" dirty="0"/>
              <a:t>之间以及云上多</a:t>
            </a:r>
            <a:r>
              <a:rPr lang="en-US" altLang="zh-CN" dirty="0"/>
              <a:t>VPC</a:t>
            </a:r>
            <a:r>
              <a:rPr lang="zh-CN" altLang="en-US" dirty="0"/>
              <a:t>与云下多数据中心</a:t>
            </a:r>
            <a:r>
              <a:rPr lang="zh-CN" altLang="en-US" dirty="0" smtClean="0"/>
              <a:t>之间的网络能力，通过将用户不同的</a:t>
            </a:r>
            <a:r>
              <a:rPr lang="en-US" altLang="zh-CN" dirty="0" smtClean="0"/>
              <a:t>VPC</a:t>
            </a:r>
            <a:r>
              <a:rPr lang="zh-CN" altLang="en-US" dirty="0" smtClean="0"/>
              <a:t>实例加载到</a:t>
            </a:r>
            <a:r>
              <a:rPr lang="zh-CN" altLang="en-US" dirty="0"/>
              <a:t>云连接</a:t>
            </a:r>
            <a:r>
              <a:rPr lang="zh-CN" altLang="en-US" dirty="0" smtClean="0"/>
              <a:t>实例中，实现不同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之间的网络互通。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77757" y="1942012"/>
            <a:ext cx="2403564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7756" y="20639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4134" y="1942012"/>
            <a:ext cx="2407615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84134" y="20639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VPC2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38096" y="24207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3" idx="1"/>
            <a:endCxn id="3" idx="5"/>
          </p:cNvCxnSpPr>
          <p:nvPr/>
        </p:nvCxnSpPr>
        <p:spPr>
          <a:xfrm>
            <a:off x="4405689" y="24935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3" idx="7"/>
          </p:cNvCxnSpPr>
          <p:nvPr/>
        </p:nvCxnSpPr>
        <p:spPr>
          <a:xfrm flipV="1">
            <a:off x="4405689" y="24935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453357" y="24207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1"/>
            <a:endCxn id="14" idx="5"/>
          </p:cNvCxnSpPr>
          <p:nvPr/>
        </p:nvCxnSpPr>
        <p:spPr>
          <a:xfrm>
            <a:off x="6520950" y="24935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3"/>
            <a:endCxn id="14" idx="7"/>
          </p:cNvCxnSpPr>
          <p:nvPr/>
        </p:nvCxnSpPr>
        <p:spPr>
          <a:xfrm flipV="1">
            <a:off x="6520950" y="24935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6"/>
            <a:endCxn id="14" idx="2"/>
          </p:cNvCxnSpPr>
          <p:nvPr/>
        </p:nvCxnSpPr>
        <p:spPr>
          <a:xfrm>
            <a:off x="4799650" y="2669177"/>
            <a:ext cx="165370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26523" y="270316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公网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31683" y="229984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VPN</a:t>
            </a:r>
            <a:r>
              <a:rPr lang="zh-CN" altLang="en-US" dirty="0" smtClean="0">
                <a:solidFill>
                  <a:schemeClr val="bg1"/>
                </a:solidFill>
              </a:rPr>
              <a:t>连接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5860F5-9ABD-47F0-AB73-ACD2378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3007"/>
            <a:ext cx="9905998" cy="58884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BFF0CFD-88E5-42FA-BC9A-BEA98794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0629"/>
            <a:ext cx="9905999" cy="4530572"/>
          </a:xfrm>
        </p:spPr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ROMA</a:t>
            </a:r>
            <a:r>
              <a:rPr lang="zh-CN" altLang="en-US" dirty="0">
                <a:hlinkClick r:id="rId2" action="ppaction://hlinksldjump"/>
              </a:rPr>
              <a:t>购买指南</a:t>
            </a:r>
            <a:endParaRPr lang="en-US" altLang="zh-CN" dirty="0"/>
          </a:p>
          <a:p>
            <a:r>
              <a:rPr lang="en-US" altLang="zh-CN" dirty="0"/>
              <a:t>ROMA</a:t>
            </a:r>
            <a:r>
              <a:rPr lang="zh-CN" altLang="en-US" dirty="0"/>
              <a:t>操作指导</a:t>
            </a:r>
            <a:endParaRPr lang="en-US" altLang="zh-CN" dirty="0"/>
          </a:p>
          <a:p>
            <a:r>
              <a:rPr lang="en-US" altLang="zh-CN" dirty="0"/>
              <a:t>FAQ</a:t>
            </a:r>
          </a:p>
          <a:p>
            <a:r>
              <a:rPr lang="zh-CN" altLang="en-US" dirty="0"/>
              <a:t>具体案例</a:t>
            </a:r>
          </a:p>
        </p:txBody>
      </p:sp>
    </p:spTree>
    <p:extLst>
      <p:ext uri="{BB962C8B-B14F-4D97-AF65-F5344CB8AC3E}">
        <p14:creationId xmlns:p14="http://schemas.microsoft.com/office/powerpoint/2010/main" val="11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767" y="730167"/>
            <a:ext cx="6205644" cy="6036517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294003"/>
              </p:ext>
            </p:extLst>
          </p:nvPr>
        </p:nvGraphicFramePr>
        <p:xfrm>
          <a:off x="2432564" y="356855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BMP 图像" showAsIcon="1" r:id="rId4" imgW="914400" imgH="828720" progId="Paint.Picture">
                  <p:embed/>
                </p:oleObj>
              </mc:Choice>
              <mc:Fallback>
                <p:oleObj name="BMP 图像" showAsIcon="1" r:id="rId4" imgW="914400" imgH="828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2564" y="356855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>
          <a:xfrm>
            <a:off x="3213463" y="773836"/>
            <a:ext cx="966651" cy="59491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几个需要注意的配置项：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实例规格：不同的实例规格连接数不同，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实例中不同功能占用的连接数也不同，</a:t>
            </a:r>
            <a:r>
              <a:rPr lang="zh-CN" altLang="en-US" dirty="0"/>
              <a:t>具体的资源和连接数换算关系如下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</a:t>
            </a:r>
            <a:r>
              <a:rPr lang="zh-CN" altLang="en-US" dirty="0"/>
              <a:t>集成：</a:t>
            </a:r>
            <a:r>
              <a:rPr lang="en-US" altLang="zh-CN" dirty="0"/>
              <a:t>1</a:t>
            </a:r>
            <a:r>
              <a:rPr lang="zh-CN" altLang="en-US" dirty="0"/>
              <a:t>个数据集成任务占用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服务集成：</a:t>
            </a:r>
            <a:r>
              <a:rPr lang="en-US" altLang="zh-CN" dirty="0"/>
              <a:t>10</a:t>
            </a:r>
            <a:r>
              <a:rPr lang="zh-CN" altLang="en-US" dirty="0"/>
              <a:t>个托管类</a:t>
            </a:r>
            <a:r>
              <a:rPr lang="en-US" altLang="zh-CN" dirty="0"/>
              <a:t>API</a:t>
            </a:r>
            <a:r>
              <a:rPr lang="zh-CN" altLang="en-US" dirty="0"/>
              <a:t>（不使用自定义后端作为后端服务）占用</a:t>
            </a:r>
            <a:r>
              <a:rPr lang="en-US" altLang="zh-CN" dirty="0"/>
              <a:t>1</a:t>
            </a:r>
            <a:r>
              <a:rPr lang="zh-CN" altLang="en-US" dirty="0"/>
              <a:t>个连接；</a:t>
            </a:r>
            <a:r>
              <a:rPr lang="en-US" altLang="zh-CN" dirty="0"/>
              <a:t>2</a:t>
            </a:r>
            <a:r>
              <a:rPr lang="zh-CN" altLang="en-US" dirty="0"/>
              <a:t>个函数</a:t>
            </a:r>
            <a:r>
              <a:rPr lang="en-US" altLang="zh-CN" dirty="0"/>
              <a:t>API</a:t>
            </a:r>
            <a:r>
              <a:rPr lang="zh-CN" altLang="en-US" dirty="0"/>
              <a:t>或数据</a:t>
            </a:r>
            <a:r>
              <a:rPr lang="en-US" altLang="zh-CN" dirty="0"/>
              <a:t>API</a:t>
            </a:r>
            <a:r>
              <a:rPr lang="zh-CN" altLang="en-US" dirty="0"/>
              <a:t>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消息集成：</a:t>
            </a:r>
            <a:r>
              <a:rPr lang="en-US" altLang="zh-CN" dirty="0"/>
              <a:t>3</a:t>
            </a:r>
            <a:r>
              <a:rPr lang="zh-CN" altLang="en-US" dirty="0"/>
              <a:t>个消息</a:t>
            </a:r>
            <a:r>
              <a:rPr lang="en-US" altLang="zh-CN" dirty="0"/>
              <a:t>Topic</a:t>
            </a:r>
            <a:r>
              <a:rPr lang="zh-CN" altLang="en-US" dirty="0"/>
              <a:t>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设备集成：</a:t>
            </a:r>
            <a:r>
              <a:rPr lang="en-US" altLang="zh-CN" dirty="0"/>
              <a:t>1000</a:t>
            </a:r>
            <a:r>
              <a:rPr lang="zh-CN" altLang="en-US" dirty="0"/>
              <a:t>个设备占用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本次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实例使用的基础班本。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08" y="1159493"/>
            <a:ext cx="10049691" cy="13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区域，虚拟私有云，子网（决定如何与其他云上云下数据源网络打通的关键）</a:t>
            </a:r>
            <a:endParaRPr lang="en-US" altLang="zh-CN" dirty="0" smtClean="0"/>
          </a:p>
          <a:p>
            <a:r>
              <a:rPr lang="zh-CN" altLang="en-US" dirty="0" smtClean="0"/>
              <a:t>在购买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实例的时候，尽可能将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实例购买在和数据源相同的区域和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（虚拟私有云）下</a:t>
            </a:r>
            <a:r>
              <a:rPr lang="zh-CN" altLang="en-US" dirty="0"/>
              <a:t>，相同</a:t>
            </a:r>
            <a:r>
              <a:rPr lang="en-US" altLang="zh-CN" dirty="0"/>
              <a:t>VPC</a:t>
            </a:r>
            <a:r>
              <a:rPr lang="zh-CN" altLang="en-US" dirty="0"/>
              <a:t>下子网是互通的，如果由于业务等原因无法实现，则需要接住对等连接，云连接等手段来打通网络，具体可以参照</a:t>
            </a:r>
            <a:r>
              <a:rPr lang="en-US" altLang="zh-CN" dirty="0" smtClean="0">
                <a:hlinkClick r:id="rId2" action="ppaction://hlinksldjump"/>
              </a:rPr>
              <a:t>FAQ1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次购买的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实例所在的</a:t>
            </a:r>
            <a:r>
              <a:rPr lang="en-US" altLang="zh-CN" dirty="0" smtClean="0"/>
              <a:t>VPC</a:t>
            </a:r>
            <a:r>
              <a:rPr lang="zh-CN" altLang="en-US" dirty="0" smtClean="0"/>
              <a:t>如上图所示，小网网段为</a:t>
            </a:r>
            <a:r>
              <a:rPr lang="en-US" altLang="zh-CN" dirty="0" smtClean="0"/>
              <a:t>10.201.0.0/16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92" y="3640183"/>
            <a:ext cx="9747831" cy="1458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92" y="895756"/>
            <a:ext cx="9832547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安全组</a:t>
            </a:r>
            <a:r>
              <a:rPr lang="zh-CN" altLang="en-US" dirty="0" smtClean="0"/>
              <a:t>：</a:t>
            </a:r>
            <a:r>
              <a:rPr lang="zh-CN" altLang="en-US" dirty="0"/>
              <a:t>安全组是一个逻辑上的分组</a:t>
            </a:r>
            <a:r>
              <a:rPr lang="zh-CN" altLang="en-US" dirty="0" smtClean="0"/>
              <a:t>，</a:t>
            </a:r>
            <a:r>
              <a:rPr lang="zh-CN" altLang="en-US" dirty="0"/>
              <a:t>用户可以在安全组中定义各种访问</a:t>
            </a:r>
            <a:r>
              <a:rPr lang="zh-CN" altLang="en-US" dirty="0" smtClean="0"/>
              <a:t>规则，也就是自定义数据包的出方向规则以及入方向规则，具体需要打开的端口以及协议在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官网可以查到，这里不在赘述，本次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实例使用的安全组配置如下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234974"/>
            <a:ext cx="10123000" cy="32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公网访问以及弹性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：如果想要</a:t>
            </a:r>
            <a:r>
              <a:rPr lang="zh-CN" altLang="en-US" dirty="0"/>
              <a:t>公网访问</a:t>
            </a:r>
            <a:r>
              <a:rPr lang="en-US" altLang="zh-CN" dirty="0"/>
              <a:t>ROMA 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，如果打开公</a:t>
            </a:r>
            <a:r>
              <a:rPr lang="zh-CN" altLang="en-US" dirty="0"/>
              <a:t>网访问</a:t>
            </a:r>
            <a:r>
              <a:rPr lang="en-US" altLang="zh-CN" dirty="0"/>
              <a:t>ROMA 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的开关，并且配置好弹性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。这一点也是很重要的，如果想要将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开放到公网，则此开关必须打开且配置好弹性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，具体可以参照</a:t>
            </a:r>
            <a:r>
              <a:rPr lang="en-US" altLang="zh-CN" dirty="0" smtClean="0"/>
              <a:t>APIC</a:t>
            </a:r>
            <a:r>
              <a:rPr lang="zh-CN" altLang="en-US" dirty="0" smtClean="0"/>
              <a:t>的章节。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7" y="1606866"/>
            <a:ext cx="10319656" cy="1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下图为本次购买的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实例的具体信息，已开通</a:t>
            </a:r>
            <a:r>
              <a:rPr lang="en-US" altLang="zh-CN" dirty="0" smtClean="0"/>
              <a:t>FDI,MQS,LINK,APIC</a:t>
            </a:r>
            <a:r>
              <a:rPr lang="zh-CN" altLang="en-US" dirty="0" smtClean="0"/>
              <a:t>服务，弹性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124.70.99.57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7" y="1552023"/>
            <a:ext cx="9871725" cy="49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操作指导：创建集成应用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不论是想要在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下接入数据源，或者创建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等，都需要先创建一个集成应用。</a:t>
            </a:r>
            <a:r>
              <a:rPr lang="en-US" altLang="zh-CN" dirty="0"/>
              <a:t>ROMA Connect</a:t>
            </a:r>
            <a:r>
              <a:rPr lang="zh-CN" altLang="en-US" dirty="0"/>
              <a:t>通过集成应用来实现同一实例内不同用户间的资源隔离。用户在</a:t>
            </a:r>
            <a:r>
              <a:rPr lang="en-US" altLang="zh-CN" dirty="0"/>
              <a:t>ROMA Connect</a:t>
            </a:r>
            <a:r>
              <a:rPr lang="zh-CN" altLang="en-US" dirty="0"/>
              <a:t>实例中创建的资源（如数据源、</a:t>
            </a:r>
            <a:r>
              <a:rPr lang="en-US" altLang="zh-CN" dirty="0"/>
              <a:t>API</a:t>
            </a:r>
            <a:r>
              <a:rPr lang="zh-CN" altLang="en-US" dirty="0"/>
              <a:t>、</a:t>
            </a:r>
            <a:r>
              <a:rPr lang="en-US" altLang="zh-CN" dirty="0"/>
              <a:t>Topic</a:t>
            </a:r>
            <a:r>
              <a:rPr lang="zh-CN" altLang="en-US" dirty="0"/>
              <a:t>、产品等）都要归属到某个集成应用下，</a:t>
            </a:r>
            <a:r>
              <a:rPr lang="en-US" altLang="zh-CN" dirty="0"/>
              <a:t>IAM</a:t>
            </a:r>
            <a:r>
              <a:rPr lang="zh-CN" altLang="en-US" dirty="0"/>
              <a:t>用户默认只能查看和管理自己创建的集成应用和资源，无法查看其他</a:t>
            </a:r>
            <a:r>
              <a:rPr lang="en-US" altLang="zh-CN" dirty="0"/>
              <a:t>IAM</a:t>
            </a:r>
            <a:r>
              <a:rPr lang="zh-CN" altLang="en-US" dirty="0"/>
              <a:t>用户创建的集成应用和资源，主帐号可查看和管理其下所有</a:t>
            </a:r>
            <a:r>
              <a:rPr lang="en-US" altLang="zh-CN" dirty="0"/>
              <a:t>IAM</a:t>
            </a:r>
            <a:r>
              <a:rPr lang="zh-CN" altLang="en-US" dirty="0"/>
              <a:t>用户所创建的资源。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09" y="2487523"/>
            <a:ext cx="65627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121</TotalTime>
  <Words>1113</Words>
  <Application>Microsoft Office PowerPoint</Application>
  <PresentationFormat>宽屏</PresentationFormat>
  <Paragraphs>105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Arial</vt:lpstr>
      <vt:lpstr>Times New Roman</vt:lpstr>
      <vt:lpstr>Trebuchet MS</vt:lpstr>
      <vt:lpstr>Tw Cen MT</vt:lpstr>
      <vt:lpstr>Wingdings</vt:lpstr>
      <vt:lpstr>电路</vt:lpstr>
      <vt:lpstr>画笔图片</vt:lpstr>
      <vt:lpstr>ROMA使用总结</vt:lpstr>
      <vt:lpstr>目录</vt:lpstr>
      <vt:lpstr>ROMA购买指南</vt:lpstr>
      <vt:lpstr>ROMA购买指南</vt:lpstr>
      <vt:lpstr>ROMA购买指南</vt:lpstr>
      <vt:lpstr>ROMA购买指南</vt:lpstr>
      <vt:lpstr>ROMA购买指南</vt:lpstr>
      <vt:lpstr>ROMA购买指南</vt:lpstr>
      <vt:lpstr>ROMA操作指导：创建集成应用</vt:lpstr>
      <vt:lpstr>ROMA操作指导：DWS数据源接入</vt:lpstr>
      <vt:lpstr>ROMA操作指导：MRS数据源接入</vt:lpstr>
      <vt:lpstr>FAQ1 不同VPC下ROMA与数据源如何打通网络</vt:lpstr>
      <vt:lpstr>FAQ1 不同VPC下ROMA与数据源如何打通网络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ROMA使用总结</dc:title>
  <dc:creator>赵 旭</dc:creator>
  <cp:lastModifiedBy>admin</cp:lastModifiedBy>
  <cp:revision>33</cp:revision>
  <dcterms:created xsi:type="dcterms:W3CDTF">2021-03-03T14:27:04Z</dcterms:created>
  <dcterms:modified xsi:type="dcterms:W3CDTF">2021-03-04T13:39:43Z</dcterms:modified>
</cp:coreProperties>
</file>