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5" r:id="rId6"/>
    <p:sldId id="263" r:id="rId7"/>
    <p:sldId id="264" r:id="rId8"/>
    <p:sldId id="266" r:id="rId9"/>
    <p:sldId id="268" r:id="rId10"/>
    <p:sldId id="269" r:id="rId11"/>
    <p:sldId id="270" r:id="rId12"/>
    <p:sldId id="274" r:id="rId13"/>
    <p:sldId id="275" r:id="rId14"/>
    <p:sldId id="276" r:id="rId15"/>
    <p:sldId id="279" r:id="rId16"/>
    <p:sldId id="277" r:id="rId17"/>
    <p:sldId id="278" r:id="rId18"/>
    <p:sldId id="280" r:id="rId19"/>
    <p:sldId id="262" r:id="rId20"/>
    <p:sldId id="267" r:id="rId21"/>
    <p:sldId id="272" r:id="rId22"/>
    <p:sldId id="273" r:id="rId23"/>
    <p:sldId id="27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743DFA8-1DDD-4561-8F22-59F9BA66155E}" type="datetimeFigureOut">
              <a:rPr lang="zh-CN" altLang="en-US" smtClean="0"/>
              <a:t>2021/3/9</a:t>
            </a:fld>
            <a:endParaRPr lang="zh-CN" altLang="en-US"/>
          </a:p>
        </p:txBody>
      </p:sp>
      <p:sp>
        <p:nvSpPr>
          <p:cNvPr id="5" name="Footer Placeholder 4"/>
          <p:cNvSpPr>
            <a:spLocks noGrp="1"/>
          </p:cNvSpPr>
          <p:nvPr>
            <p:ph type="ftr" sz="quarter" idx="11"/>
          </p:nvPr>
        </p:nvSpPr>
        <p:spPr>
          <a:xfrm>
            <a:off x="1876424" y="5410201"/>
            <a:ext cx="5124886" cy="365125"/>
          </a:xfrm>
        </p:spPr>
        <p:txBody>
          <a:bodyPr/>
          <a:lstStyle/>
          <a:p>
            <a:endParaRPr lang="zh-CN" altLang="en-US"/>
          </a:p>
        </p:txBody>
      </p:sp>
      <p:sp>
        <p:nvSpPr>
          <p:cNvPr id="6" name="Slide Number Placeholder 5"/>
          <p:cNvSpPr>
            <a:spLocks noGrp="1"/>
          </p:cNvSpPr>
          <p:nvPr>
            <p:ph type="sldNum" sz="quarter" idx="12"/>
          </p:nvPr>
        </p:nvSpPr>
        <p:spPr>
          <a:xfrm>
            <a:off x="9896911" y="5410199"/>
            <a:ext cx="771089" cy="365125"/>
          </a:xfrm>
        </p:spPr>
        <p:txBody>
          <a:bodyPr/>
          <a:lstStyle/>
          <a:p>
            <a:fld id="{82ED53AC-DF94-4F40-B7A2-E5788EDC3D9A}" type="slidenum">
              <a:rPr lang="zh-CN" altLang="en-US" smtClean="0"/>
              <a:t>‹#›</a:t>
            </a:fld>
            <a:endParaRPr lang="zh-CN" altLang="en-US"/>
          </a:p>
        </p:txBody>
      </p:sp>
    </p:spTree>
    <p:extLst>
      <p:ext uri="{BB962C8B-B14F-4D97-AF65-F5344CB8AC3E}">
        <p14:creationId xmlns:p14="http://schemas.microsoft.com/office/powerpoint/2010/main" val="3527921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CN" altLang="en-US"/>
              <a:t>单击图标添加图片</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743DFA8-1DDD-4561-8F22-59F9BA66155E}" type="datetimeFigureOut">
              <a:rPr lang="zh-CN" altLang="en-US" smtClean="0"/>
              <a:t>2021/3/9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ED53AC-DF94-4F40-B7A2-E5788EDC3D9A}" type="slidenum">
              <a:rPr lang="zh-CN" altLang="en-US" smtClean="0"/>
              <a:t>‹#›</a:t>
            </a:fld>
            <a:endParaRPr lang="zh-CN" altLang="en-US"/>
          </a:p>
        </p:txBody>
      </p:sp>
    </p:spTree>
    <p:extLst>
      <p:ext uri="{BB962C8B-B14F-4D97-AF65-F5344CB8AC3E}">
        <p14:creationId xmlns:p14="http://schemas.microsoft.com/office/powerpoint/2010/main" val="1688496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743DFA8-1DDD-4561-8F22-59F9BA66155E}" type="datetimeFigureOut">
              <a:rPr lang="zh-CN" altLang="en-US" smtClean="0"/>
              <a:t>2021/3/9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ED53AC-DF94-4F40-B7A2-E5788EDC3D9A}" type="slidenum">
              <a:rPr lang="zh-CN" altLang="en-US" smtClean="0"/>
              <a:t>‹#›</a:t>
            </a:fld>
            <a:endParaRPr lang="zh-CN" altLang="en-US"/>
          </a:p>
        </p:txBody>
      </p:sp>
    </p:spTree>
    <p:extLst>
      <p:ext uri="{BB962C8B-B14F-4D97-AF65-F5344CB8AC3E}">
        <p14:creationId xmlns:p14="http://schemas.microsoft.com/office/powerpoint/2010/main" val="3437376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743DFA8-1DDD-4561-8F22-59F9BA66155E}" type="datetimeFigureOut">
              <a:rPr lang="zh-CN" altLang="en-US" smtClean="0"/>
              <a:t>2021/3/9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ED53AC-DF94-4F40-B7A2-E5788EDC3D9A}" type="slidenum">
              <a:rPr lang="zh-CN" altLang="en-US" smtClean="0"/>
              <a:t>‹#›</a:t>
            </a:fld>
            <a:endParaRPr lang="zh-CN" alt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38685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743DFA8-1DDD-4561-8F22-59F9BA66155E}" type="datetimeFigureOut">
              <a:rPr lang="zh-CN" altLang="en-US" smtClean="0"/>
              <a:t>2021/3/9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ED53AC-DF94-4F40-B7A2-E5788EDC3D9A}" type="slidenum">
              <a:rPr lang="zh-CN" altLang="en-US" smtClean="0"/>
              <a:t>‹#›</a:t>
            </a:fld>
            <a:endParaRPr lang="zh-CN" altLang="en-US"/>
          </a:p>
        </p:txBody>
      </p:sp>
    </p:spTree>
    <p:extLst>
      <p:ext uri="{BB962C8B-B14F-4D97-AF65-F5344CB8AC3E}">
        <p14:creationId xmlns:p14="http://schemas.microsoft.com/office/powerpoint/2010/main" val="29044992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E743DFA8-1DDD-4561-8F22-59F9BA66155E}" type="datetimeFigureOut">
              <a:rPr lang="zh-CN" altLang="en-US" smtClean="0"/>
              <a:t>2021/3/9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2ED53AC-DF94-4F40-B7A2-E5788EDC3D9A}" type="slidenum">
              <a:rPr lang="zh-CN" altLang="en-US" smtClean="0"/>
              <a:t>‹#›</a:t>
            </a:fld>
            <a:endParaRPr lang="zh-CN" altLang="en-US"/>
          </a:p>
        </p:txBody>
      </p:sp>
    </p:spTree>
    <p:extLst>
      <p:ext uri="{BB962C8B-B14F-4D97-AF65-F5344CB8AC3E}">
        <p14:creationId xmlns:p14="http://schemas.microsoft.com/office/powerpoint/2010/main" val="11085428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E743DFA8-1DDD-4561-8F22-59F9BA66155E}" type="datetimeFigureOut">
              <a:rPr lang="zh-CN" altLang="en-US" smtClean="0"/>
              <a:t>2021/3/9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2ED53AC-DF94-4F40-B7A2-E5788EDC3D9A}" type="slidenum">
              <a:rPr lang="zh-CN" altLang="en-US" smtClean="0"/>
              <a:t>‹#›</a:t>
            </a:fld>
            <a:endParaRPr lang="zh-CN" altLang="en-US"/>
          </a:p>
        </p:txBody>
      </p:sp>
    </p:spTree>
    <p:extLst>
      <p:ext uri="{BB962C8B-B14F-4D97-AF65-F5344CB8AC3E}">
        <p14:creationId xmlns:p14="http://schemas.microsoft.com/office/powerpoint/2010/main" val="39598326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743DFA8-1DDD-4561-8F22-59F9BA66155E}" type="datetimeFigureOut">
              <a:rPr lang="zh-CN" altLang="en-US" smtClean="0"/>
              <a:t>2021/3/9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ED53AC-DF94-4F40-B7A2-E5788EDC3D9A}" type="slidenum">
              <a:rPr lang="zh-CN" altLang="en-US" smtClean="0"/>
              <a:t>‹#›</a:t>
            </a:fld>
            <a:endParaRPr lang="zh-CN" altLang="en-US"/>
          </a:p>
        </p:txBody>
      </p:sp>
    </p:spTree>
    <p:extLst>
      <p:ext uri="{BB962C8B-B14F-4D97-AF65-F5344CB8AC3E}">
        <p14:creationId xmlns:p14="http://schemas.microsoft.com/office/powerpoint/2010/main" val="35114686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743DFA8-1DDD-4561-8F22-59F9BA66155E}" type="datetimeFigureOut">
              <a:rPr lang="zh-CN" altLang="en-US" smtClean="0"/>
              <a:t>2021/3/9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ED53AC-DF94-4F40-B7A2-E5788EDC3D9A}" type="slidenum">
              <a:rPr lang="zh-CN" altLang="en-US" smtClean="0"/>
              <a:t>‹#›</a:t>
            </a:fld>
            <a:endParaRPr lang="zh-CN" altLang="en-US"/>
          </a:p>
        </p:txBody>
      </p:sp>
    </p:spTree>
    <p:extLst>
      <p:ext uri="{BB962C8B-B14F-4D97-AF65-F5344CB8AC3E}">
        <p14:creationId xmlns:p14="http://schemas.microsoft.com/office/powerpoint/2010/main" val="1130822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743DFA8-1DDD-4561-8F22-59F9BA66155E}" type="datetimeFigureOut">
              <a:rPr lang="zh-CN" altLang="en-US" smtClean="0"/>
              <a:t>2021/3/9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ED53AC-DF94-4F40-B7A2-E5788EDC3D9A}" type="slidenum">
              <a:rPr lang="zh-CN" altLang="en-US" smtClean="0"/>
              <a:t>‹#›</a:t>
            </a:fld>
            <a:endParaRPr lang="zh-CN" altLang="en-US"/>
          </a:p>
        </p:txBody>
      </p:sp>
    </p:spTree>
    <p:extLst>
      <p:ext uri="{BB962C8B-B14F-4D97-AF65-F5344CB8AC3E}">
        <p14:creationId xmlns:p14="http://schemas.microsoft.com/office/powerpoint/2010/main" val="1658058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743DFA8-1DDD-4561-8F22-59F9BA66155E}" type="datetimeFigureOut">
              <a:rPr lang="zh-CN" altLang="en-US" smtClean="0"/>
              <a:t>2021/3/9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ED53AC-DF94-4F40-B7A2-E5788EDC3D9A}" type="slidenum">
              <a:rPr lang="zh-CN" altLang="en-US" smtClean="0"/>
              <a:t>‹#›</a:t>
            </a:fld>
            <a:endParaRPr lang="zh-CN" altLang="en-US"/>
          </a:p>
        </p:txBody>
      </p:sp>
    </p:spTree>
    <p:extLst>
      <p:ext uri="{BB962C8B-B14F-4D97-AF65-F5344CB8AC3E}">
        <p14:creationId xmlns:p14="http://schemas.microsoft.com/office/powerpoint/2010/main" val="4201578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743DFA8-1DDD-4561-8F22-59F9BA66155E}" type="datetimeFigureOut">
              <a:rPr lang="zh-CN" altLang="en-US" smtClean="0"/>
              <a:t>2021/3/9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ED53AC-DF94-4F40-B7A2-E5788EDC3D9A}" type="slidenum">
              <a:rPr lang="zh-CN" altLang="en-US" smtClean="0"/>
              <a:t>‹#›</a:t>
            </a:fld>
            <a:endParaRPr lang="zh-CN" altLang="en-US"/>
          </a:p>
        </p:txBody>
      </p:sp>
    </p:spTree>
    <p:extLst>
      <p:ext uri="{BB962C8B-B14F-4D97-AF65-F5344CB8AC3E}">
        <p14:creationId xmlns:p14="http://schemas.microsoft.com/office/powerpoint/2010/main" val="2337783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41410" y="3073397"/>
            <a:ext cx="4878391" cy="271780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3073397"/>
            <a:ext cx="4875210" cy="271780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743DFA8-1DDD-4561-8F22-59F9BA66155E}" type="datetimeFigureOut">
              <a:rPr lang="zh-CN" altLang="en-US" smtClean="0"/>
              <a:t>2021/3/9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2ED53AC-DF94-4F40-B7A2-E5788EDC3D9A}" type="slidenum">
              <a:rPr lang="zh-CN" altLang="en-US" smtClean="0"/>
              <a:t>‹#›</a:t>
            </a:fld>
            <a:endParaRPr lang="zh-CN" altLang="en-US"/>
          </a:p>
        </p:txBody>
      </p:sp>
    </p:spTree>
    <p:extLst>
      <p:ext uri="{BB962C8B-B14F-4D97-AF65-F5344CB8AC3E}">
        <p14:creationId xmlns:p14="http://schemas.microsoft.com/office/powerpoint/2010/main" val="3742812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743DFA8-1DDD-4561-8F22-59F9BA66155E}" type="datetimeFigureOut">
              <a:rPr lang="zh-CN" altLang="en-US" smtClean="0"/>
              <a:t>2021/3/9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2ED53AC-DF94-4F40-B7A2-E5788EDC3D9A}" type="slidenum">
              <a:rPr lang="zh-CN" altLang="en-US" smtClean="0"/>
              <a:t>‹#›</a:t>
            </a:fld>
            <a:endParaRPr lang="zh-CN" altLang="en-US"/>
          </a:p>
        </p:txBody>
      </p:sp>
    </p:spTree>
    <p:extLst>
      <p:ext uri="{BB962C8B-B14F-4D97-AF65-F5344CB8AC3E}">
        <p14:creationId xmlns:p14="http://schemas.microsoft.com/office/powerpoint/2010/main" val="3263063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43DFA8-1DDD-4561-8F22-59F9BA66155E}" type="datetimeFigureOut">
              <a:rPr lang="zh-CN" altLang="en-US" smtClean="0"/>
              <a:t>2021/3/9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2ED53AC-DF94-4F40-B7A2-E5788EDC3D9A}" type="slidenum">
              <a:rPr lang="zh-CN" altLang="en-US" smtClean="0"/>
              <a:t>‹#›</a:t>
            </a:fld>
            <a:endParaRPr lang="zh-CN" altLang="en-US"/>
          </a:p>
        </p:txBody>
      </p:sp>
    </p:spTree>
    <p:extLst>
      <p:ext uri="{BB962C8B-B14F-4D97-AF65-F5344CB8AC3E}">
        <p14:creationId xmlns:p14="http://schemas.microsoft.com/office/powerpoint/2010/main" val="2008688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743DFA8-1DDD-4561-8F22-59F9BA66155E}" type="datetimeFigureOut">
              <a:rPr lang="zh-CN" altLang="en-US" smtClean="0"/>
              <a:t>2021/3/9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ED53AC-DF94-4F40-B7A2-E5788EDC3D9A}" type="slidenum">
              <a:rPr lang="zh-CN" altLang="en-US" smtClean="0"/>
              <a:t>‹#›</a:t>
            </a:fld>
            <a:endParaRPr lang="zh-CN" altLang="en-US"/>
          </a:p>
        </p:txBody>
      </p:sp>
    </p:spTree>
    <p:extLst>
      <p:ext uri="{BB962C8B-B14F-4D97-AF65-F5344CB8AC3E}">
        <p14:creationId xmlns:p14="http://schemas.microsoft.com/office/powerpoint/2010/main" val="742858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743DFA8-1DDD-4561-8F22-59F9BA66155E}" type="datetimeFigureOut">
              <a:rPr lang="zh-CN" altLang="en-US" smtClean="0"/>
              <a:t>2021/3/9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ED53AC-DF94-4F40-B7A2-E5788EDC3D9A}" type="slidenum">
              <a:rPr lang="zh-CN" altLang="en-US" smtClean="0"/>
              <a:t>‹#›</a:t>
            </a:fld>
            <a:endParaRPr lang="zh-CN" altLang="en-US"/>
          </a:p>
        </p:txBody>
      </p:sp>
    </p:spTree>
    <p:extLst>
      <p:ext uri="{BB962C8B-B14F-4D97-AF65-F5344CB8AC3E}">
        <p14:creationId xmlns:p14="http://schemas.microsoft.com/office/powerpoint/2010/main" val="2396213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743DFA8-1DDD-4561-8F22-59F9BA66155E}" type="datetimeFigureOut">
              <a:rPr lang="zh-CN" altLang="en-US" smtClean="0"/>
              <a:t>2021/3/9</a:t>
            </a:fld>
            <a:endParaRPr lang="zh-CN" alt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2ED53AC-DF94-4F40-B7A2-E5788EDC3D9A}" type="slidenum">
              <a:rPr lang="zh-CN" altLang="en-US" smtClean="0"/>
              <a:t>‹#›</a:t>
            </a:fld>
            <a:endParaRPr lang="zh-CN" altLang="en-US"/>
          </a:p>
        </p:txBody>
      </p:sp>
    </p:spTree>
    <p:extLst>
      <p:ext uri="{BB962C8B-B14F-4D97-AF65-F5344CB8AC3E}">
        <p14:creationId xmlns:p14="http://schemas.microsoft.com/office/powerpoint/2010/main" val="131107331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1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hyperlink" Target="https://support.huaweicloud.com/devg-mrs/mrs_06_0059.html"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support.huaweicloud.com/usermanual-roma/fdi-ug-190429034.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support.huaweicloud.com/usermanual-roma/fdi-ug-190429002.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9.xml"/><Relationship Id="rId5" Type="http://schemas.openxmlformats.org/officeDocument/2006/relationships/slide" Target="slide13.xml"/><Relationship Id="rId4" Type="http://schemas.openxmlformats.org/officeDocument/2006/relationships/slide" Target="slide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support.huaweicloud.com/usermanual-mrs/mrs_01_0089.html#section0" TargetMode="External"/><Relationship Id="rId2" Type="http://schemas.openxmlformats.org/officeDocument/2006/relationships/hyperlink" Target="https://support.huaweicloud.com/usermanual-mrs/mrs_01_0352.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1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1CDD794-5337-4E9F-A12B-684D6C4957F4}"/>
              </a:ext>
            </a:extLst>
          </p:cNvPr>
          <p:cNvSpPr>
            <a:spLocks noGrp="1"/>
          </p:cNvSpPr>
          <p:nvPr>
            <p:ph type="ctrTitle"/>
          </p:nvPr>
        </p:nvSpPr>
        <p:spPr/>
        <p:txBody>
          <a:bodyPr/>
          <a:lstStyle/>
          <a:p>
            <a:r>
              <a:rPr lang="en-US" altLang="zh-CN" dirty="0"/>
              <a:t>ROMA</a:t>
            </a:r>
            <a:r>
              <a:rPr lang="zh-CN" altLang="en-US" dirty="0"/>
              <a:t>使用总结</a:t>
            </a:r>
          </a:p>
        </p:txBody>
      </p:sp>
      <p:sp>
        <p:nvSpPr>
          <p:cNvPr id="3" name="副标题 2">
            <a:extLst>
              <a:ext uri="{FF2B5EF4-FFF2-40B4-BE49-F238E27FC236}">
                <a16:creationId xmlns:a16="http://schemas.microsoft.com/office/drawing/2014/main" xmlns="" id="{6B075926-64AA-41EC-9836-497C3A446B5B}"/>
              </a:ext>
            </a:extLst>
          </p:cNvPr>
          <p:cNvSpPr>
            <a:spLocks noGrp="1"/>
          </p:cNvSpPr>
          <p:nvPr>
            <p:ph type="subTitle" idx="1"/>
          </p:nvPr>
        </p:nvSpPr>
        <p:spPr/>
        <p:txBody>
          <a:bodyPr/>
          <a:lstStyle/>
          <a:p>
            <a:r>
              <a:rPr lang="zh-CN" altLang="en-US" dirty="0"/>
              <a:t>总结人：赵旭    总结时间：</a:t>
            </a:r>
            <a:r>
              <a:rPr lang="en-US" altLang="zh-CN" dirty="0"/>
              <a:t>2021</a:t>
            </a:r>
            <a:r>
              <a:rPr lang="zh-CN" altLang="en-US" dirty="0"/>
              <a:t>年</a:t>
            </a:r>
            <a:r>
              <a:rPr lang="en-US" altLang="zh-CN" dirty="0"/>
              <a:t>3</a:t>
            </a:r>
            <a:r>
              <a:rPr lang="zh-CN" altLang="en-US" dirty="0" smtClean="0"/>
              <a:t>月</a:t>
            </a:r>
            <a:r>
              <a:rPr lang="en-US" altLang="zh-CN" dirty="0" smtClean="0"/>
              <a:t>6</a:t>
            </a:r>
            <a:r>
              <a:rPr lang="zh-CN" altLang="en-US" dirty="0" smtClean="0"/>
              <a:t>日</a:t>
            </a:r>
            <a:endParaRPr lang="zh-CN" altLang="en-US" dirty="0"/>
          </a:p>
        </p:txBody>
      </p:sp>
    </p:spTree>
    <p:extLst>
      <p:ext uri="{BB962C8B-B14F-4D97-AF65-F5344CB8AC3E}">
        <p14:creationId xmlns:p14="http://schemas.microsoft.com/office/powerpoint/2010/main" val="2711239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F6392FA-09C3-4884-8FEA-7A6E52802BA0}"/>
              </a:ext>
            </a:extLst>
          </p:cNvPr>
          <p:cNvSpPr>
            <a:spLocks noGrp="1"/>
          </p:cNvSpPr>
          <p:nvPr>
            <p:ph type="title"/>
          </p:nvPr>
        </p:nvSpPr>
        <p:spPr>
          <a:xfrm>
            <a:off x="1143001" y="325555"/>
            <a:ext cx="9905998" cy="448281"/>
          </a:xfrm>
        </p:spPr>
        <p:txBody>
          <a:bodyPr>
            <a:normAutofit fontScale="90000"/>
          </a:bodyPr>
          <a:lstStyle/>
          <a:p>
            <a:r>
              <a:rPr lang="en-US" altLang="zh-CN" dirty="0" smtClean="0"/>
              <a:t>ROMA</a:t>
            </a:r>
            <a:r>
              <a:rPr lang="zh-CN" altLang="en-US" dirty="0" smtClean="0"/>
              <a:t>操作指导：常规数据源接入</a:t>
            </a:r>
            <a:endParaRPr lang="zh-CN" altLang="en-US" dirty="0"/>
          </a:p>
        </p:txBody>
      </p:sp>
      <p:sp>
        <p:nvSpPr>
          <p:cNvPr id="3" name="文本框 2"/>
          <p:cNvSpPr txBox="1"/>
          <p:nvPr/>
        </p:nvSpPr>
        <p:spPr>
          <a:xfrm>
            <a:off x="1001487" y="1010195"/>
            <a:ext cx="6174376" cy="2585323"/>
          </a:xfrm>
          <a:prstGeom prst="rect">
            <a:avLst/>
          </a:prstGeom>
          <a:noFill/>
        </p:spPr>
        <p:txBody>
          <a:bodyPr wrap="square" rtlCol="0">
            <a:spAutoFit/>
          </a:bodyPr>
          <a:lstStyle/>
          <a:p>
            <a:r>
              <a:rPr lang="zh-CN" altLang="en-US" dirty="0" smtClean="0"/>
              <a:t>这里的常规，指的是类似</a:t>
            </a:r>
            <a:r>
              <a:rPr lang="en-US" altLang="zh-CN" dirty="0" smtClean="0"/>
              <a:t>MYSQL</a:t>
            </a:r>
            <a:r>
              <a:rPr lang="zh-CN" altLang="en-US" dirty="0" smtClean="0"/>
              <a:t>大众化的数据源，配置简单。本次以华为云</a:t>
            </a:r>
            <a:r>
              <a:rPr lang="en-US" altLang="zh-CN" dirty="0" smtClean="0"/>
              <a:t>DWS</a:t>
            </a:r>
            <a:r>
              <a:rPr lang="zh-CN" altLang="en-US" dirty="0" smtClean="0"/>
              <a:t>为例，数据源接入配置如图所示，集成应用选择上一步建立好的即可，主机</a:t>
            </a:r>
            <a:r>
              <a:rPr lang="en-US" altLang="zh-CN" dirty="0" smtClean="0"/>
              <a:t>IP</a:t>
            </a:r>
            <a:r>
              <a:rPr lang="zh-CN" altLang="en-US" dirty="0" smtClean="0"/>
              <a:t>，端口，数据库名，用户名，密码均可以在</a:t>
            </a:r>
            <a:r>
              <a:rPr lang="en-US" altLang="zh-CN" dirty="0" smtClean="0"/>
              <a:t>DWS</a:t>
            </a:r>
            <a:r>
              <a:rPr lang="zh-CN" altLang="en-US" dirty="0" smtClean="0"/>
              <a:t>的控制台页面查到。这里需要注意，如果数据源所在</a:t>
            </a:r>
            <a:r>
              <a:rPr lang="en-US" altLang="zh-CN" dirty="0" smtClean="0"/>
              <a:t>VPC</a:t>
            </a:r>
            <a:r>
              <a:rPr lang="zh-CN" altLang="en-US" dirty="0" smtClean="0"/>
              <a:t>与</a:t>
            </a:r>
            <a:r>
              <a:rPr lang="en-US" altLang="zh-CN" dirty="0" smtClean="0"/>
              <a:t>ROMA</a:t>
            </a:r>
            <a:r>
              <a:rPr lang="zh-CN" altLang="en-US" dirty="0" smtClean="0"/>
              <a:t>实例不同，且数据源没有绑定弹性</a:t>
            </a:r>
            <a:r>
              <a:rPr lang="en-US" altLang="zh-CN" dirty="0" smtClean="0"/>
              <a:t>IP</a:t>
            </a:r>
            <a:r>
              <a:rPr lang="zh-CN" altLang="en-US" dirty="0" smtClean="0"/>
              <a:t>，那么就需要打通</a:t>
            </a:r>
            <a:r>
              <a:rPr lang="en-US" altLang="zh-CN" dirty="0" smtClean="0"/>
              <a:t>ROMA</a:t>
            </a:r>
            <a:r>
              <a:rPr lang="zh-CN" altLang="en-US" dirty="0" smtClean="0"/>
              <a:t>与数据源之间的网络，具体方法可参考</a:t>
            </a:r>
            <a:r>
              <a:rPr lang="en-US" altLang="zh-CN" dirty="0" smtClean="0">
                <a:hlinkClick r:id="rId2" action="ppaction://hlinksldjump"/>
              </a:rPr>
              <a:t>FAQ1</a:t>
            </a:r>
            <a:r>
              <a:rPr lang="zh-CN" altLang="en-US" dirty="0" smtClean="0"/>
              <a:t>。配置完毕后，即可点击开始检测来查看</a:t>
            </a:r>
            <a:r>
              <a:rPr lang="en-US" altLang="zh-CN" dirty="0" smtClean="0"/>
              <a:t>ROMA</a:t>
            </a:r>
            <a:r>
              <a:rPr lang="zh-CN" altLang="en-US" dirty="0" smtClean="0"/>
              <a:t>和数据源之间是否已接通，如果失败，可以参考</a:t>
            </a:r>
            <a:r>
              <a:rPr lang="en-US" altLang="zh-CN" dirty="0" smtClean="0">
                <a:hlinkClick r:id="rId3" action="ppaction://hlinksldjump"/>
              </a:rPr>
              <a:t>FAQ2</a:t>
            </a:r>
            <a:r>
              <a:rPr lang="zh-CN" altLang="en-US" dirty="0" smtClean="0"/>
              <a:t>进行排查。</a:t>
            </a:r>
            <a:endParaRPr lang="en-US" altLang="zh-CN" dirty="0" smtClean="0"/>
          </a:p>
        </p:txBody>
      </p:sp>
      <p:pic>
        <p:nvPicPr>
          <p:cNvPr id="4" name="图片 3"/>
          <p:cNvPicPr>
            <a:picLocks noChangeAspect="1"/>
          </p:cNvPicPr>
          <p:nvPr/>
        </p:nvPicPr>
        <p:blipFill>
          <a:blip r:embed="rId4"/>
          <a:stretch>
            <a:fillRect/>
          </a:stretch>
        </p:blipFill>
        <p:spPr>
          <a:xfrm>
            <a:off x="7413171" y="773836"/>
            <a:ext cx="4665617" cy="5964567"/>
          </a:xfrm>
          <a:prstGeom prst="rect">
            <a:avLst/>
          </a:prstGeom>
        </p:spPr>
      </p:pic>
    </p:spTree>
    <p:extLst>
      <p:ext uri="{BB962C8B-B14F-4D97-AF65-F5344CB8AC3E}">
        <p14:creationId xmlns:p14="http://schemas.microsoft.com/office/powerpoint/2010/main" val="33327387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F6392FA-09C3-4884-8FEA-7A6E52802BA0}"/>
              </a:ext>
            </a:extLst>
          </p:cNvPr>
          <p:cNvSpPr>
            <a:spLocks noGrp="1"/>
          </p:cNvSpPr>
          <p:nvPr>
            <p:ph type="title"/>
          </p:nvPr>
        </p:nvSpPr>
        <p:spPr>
          <a:xfrm>
            <a:off x="1143001" y="325555"/>
            <a:ext cx="9905998" cy="448281"/>
          </a:xfrm>
        </p:spPr>
        <p:txBody>
          <a:bodyPr>
            <a:normAutofit fontScale="90000"/>
          </a:bodyPr>
          <a:lstStyle/>
          <a:p>
            <a:r>
              <a:rPr lang="en-US" altLang="zh-CN" dirty="0" smtClean="0"/>
              <a:t>ROMA</a:t>
            </a:r>
            <a:r>
              <a:rPr lang="zh-CN" altLang="en-US" dirty="0" smtClean="0"/>
              <a:t>操作指导：</a:t>
            </a:r>
            <a:r>
              <a:rPr lang="en-US" altLang="zh-CN" dirty="0" smtClean="0"/>
              <a:t>MRS</a:t>
            </a:r>
            <a:r>
              <a:rPr lang="zh-CN" altLang="en-US" dirty="0" smtClean="0"/>
              <a:t>数据源接入</a:t>
            </a:r>
            <a:endParaRPr lang="zh-CN" altLang="en-US" dirty="0"/>
          </a:p>
        </p:txBody>
      </p:sp>
      <p:sp>
        <p:nvSpPr>
          <p:cNvPr id="3" name="文本框 2"/>
          <p:cNvSpPr txBox="1"/>
          <p:nvPr/>
        </p:nvSpPr>
        <p:spPr>
          <a:xfrm>
            <a:off x="1001487" y="1010195"/>
            <a:ext cx="6174376" cy="2031325"/>
          </a:xfrm>
          <a:prstGeom prst="rect">
            <a:avLst/>
          </a:prstGeom>
          <a:noFill/>
        </p:spPr>
        <p:txBody>
          <a:bodyPr wrap="square" rtlCol="0">
            <a:spAutoFit/>
          </a:bodyPr>
          <a:lstStyle/>
          <a:p>
            <a:r>
              <a:rPr lang="en-US" altLang="zh-CN" dirty="0" smtClean="0"/>
              <a:t>MRS</a:t>
            </a:r>
            <a:r>
              <a:rPr lang="zh-CN" altLang="en-US" dirty="0" smtClean="0"/>
              <a:t>数据源接入比较复杂，主要问题集中在配置文件的获取。</a:t>
            </a:r>
            <a:endParaRPr lang="en-US" altLang="zh-CN" dirty="0" smtClean="0"/>
          </a:p>
          <a:p>
            <a:r>
              <a:rPr lang="en-US" altLang="zh-CN" dirty="0" smtClean="0"/>
              <a:t>HDFS URL</a:t>
            </a:r>
            <a:r>
              <a:rPr lang="zh-CN" altLang="en-US" dirty="0" smtClean="0"/>
              <a:t>是</a:t>
            </a:r>
            <a:r>
              <a:rPr lang="en-US" altLang="zh-CN" dirty="0" smtClean="0"/>
              <a:t>HDFS</a:t>
            </a:r>
            <a:r>
              <a:rPr lang="zh-CN" altLang="en-US" dirty="0" smtClean="0"/>
              <a:t>目录，可根据实际需要配置，本次实例配置的</a:t>
            </a:r>
            <a:r>
              <a:rPr lang="en-US" altLang="zh-CN" dirty="0" smtClean="0"/>
              <a:t>URL</a:t>
            </a:r>
            <a:r>
              <a:rPr lang="zh-CN" altLang="en-US" dirty="0" smtClean="0"/>
              <a:t>地址为：</a:t>
            </a:r>
            <a:r>
              <a:rPr lang="en-US" altLang="zh-CN" dirty="0"/>
              <a:t> hdfs:///</a:t>
            </a:r>
            <a:r>
              <a:rPr lang="en-US" altLang="zh-CN" dirty="0" smtClean="0"/>
              <a:t>user/hive/warehouse</a:t>
            </a:r>
          </a:p>
          <a:p>
            <a:r>
              <a:rPr lang="zh-CN" altLang="en-US" dirty="0"/>
              <a:t>机</a:t>
            </a:r>
            <a:r>
              <a:rPr lang="zh-CN" altLang="en-US" dirty="0" smtClean="0"/>
              <a:t>机交互的用户可以参照官方帮助文档</a:t>
            </a:r>
            <a:r>
              <a:rPr lang="en-US" altLang="zh-CN" dirty="0">
                <a:hlinkClick r:id="rId2"/>
              </a:rPr>
              <a:t>https://</a:t>
            </a:r>
            <a:r>
              <a:rPr lang="en-US" altLang="zh-CN" dirty="0" smtClean="0">
                <a:hlinkClick r:id="rId2"/>
              </a:rPr>
              <a:t>support.huaweicloud.com/devg-mrs/mrs_06_0059.html</a:t>
            </a:r>
            <a:r>
              <a:rPr lang="zh-CN" altLang="en-US" dirty="0" smtClean="0"/>
              <a:t>进行配置</a:t>
            </a:r>
            <a:endParaRPr lang="en-US" altLang="zh-CN" dirty="0" smtClean="0"/>
          </a:p>
          <a:p>
            <a:r>
              <a:rPr lang="zh-CN" altLang="en-US" dirty="0" smtClean="0"/>
              <a:t>配置文件的获取方式请参照</a:t>
            </a:r>
            <a:r>
              <a:rPr lang="en-US" altLang="zh-CN" dirty="0" smtClean="0">
                <a:hlinkClick r:id="rId3" action="ppaction://hlinksldjump"/>
              </a:rPr>
              <a:t>FAQ3</a:t>
            </a:r>
            <a:endParaRPr lang="en-US" altLang="zh-CN" dirty="0" smtClean="0"/>
          </a:p>
        </p:txBody>
      </p:sp>
      <p:pic>
        <p:nvPicPr>
          <p:cNvPr id="4" name="图片 3"/>
          <p:cNvPicPr>
            <a:picLocks noChangeAspect="1"/>
          </p:cNvPicPr>
          <p:nvPr/>
        </p:nvPicPr>
        <p:blipFill>
          <a:blip r:embed="rId4"/>
          <a:stretch>
            <a:fillRect/>
          </a:stretch>
        </p:blipFill>
        <p:spPr>
          <a:xfrm>
            <a:off x="7134225" y="456247"/>
            <a:ext cx="5057775" cy="6067425"/>
          </a:xfrm>
          <a:prstGeom prst="rect">
            <a:avLst/>
          </a:prstGeom>
        </p:spPr>
      </p:pic>
    </p:spTree>
    <p:extLst>
      <p:ext uri="{BB962C8B-B14F-4D97-AF65-F5344CB8AC3E}">
        <p14:creationId xmlns:p14="http://schemas.microsoft.com/office/powerpoint/2010/main" val="23171635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F6392FA-09C3-4884-8FEA-7A6E52802BA0}"/>
              </a:ext>
            </a:extLst>
          </p:cNvPr>
          <p:cNvSpPr>
            <a:spLocks noGrp="1"/>
          </p:cNvSpPr>
          <p:nvPr>
            <p:ph type="title"/>
          </p:nvPr>
        </p:nvSpPr>
        <p:spPr>
          <a:xfrm>
            <a:off x="1143001" y="325555"/>
            <a:ext cx="9905998" cy="448281"/>
          </a:xfrm>
        </p:spPr>
        <p:txBody>
          <a:bodyPr>
            <a:normAutofit fontScale="90000"/>
          </a:bodyPr>
          <a:lstStyle/>
          <a:p>
            <a:r>
              <a:rPr lang="en-US" altLang="zh-CN" dirty="0" smtClean="0"/>
              <a:t>ROMA</a:t>
            </a:r>
            <a:r>
              <a:rPr lang="zh-CN" altLang="en-US" dirty="0" smtClean="0"/>
              <a:t>操作指导：</a:t>
            </a:r>
            <a:r>
              <a:rPr lang="en-US" altLang="zh-CN" dirty="0" smtClean="0"/>
              <a:t>API</a:t>
            </a:r>
            <a:r>
              <a:rPr lang="zh-CN" altLang="en-US" dirty="0" smtClean="0"/>
              <a:t>数据源接入</a:t>
            </a:r>
            <a:endParaRPr lang="zh-CN" altLang="en-US" dirty="0"/>
          </a:p>
        </p:txBody>
      </p:sp>
      <p:sp>
        <p:nvSpPr>
          <p:cNvPr id="3" name="文本框 2"/>
          <p:cNvSpPr txBox="1"/>
          <p:nvPr/>
        </p:nvSpPr>
        <p:spPr>
          <a:xfrm>
            <a:off x="1001487" y="1010195"/>
            <a:ext cx="6174376" cy="2308324"/>
          </a:xfrm>
          <a:prstGeom prst="rect">
            <a:avLst/>
          </a:prstGeom>
          <a:noFill/>
        </p:spPr>
        <p:txBody>
          <a:bodyPr wrap="square" rtlCol="0">
            <a:spAutoFit/>
          </a:bodyPr>
          <a:lstStyle/>
          <a:p>
            <a:r>
              <a:rPr lang="en-US" altLang="zh-CN" dirty="0" smtClean="0"/>
              <a:t>API</a:t>
            </a:r>
            <a:r>
              <a:rPr lang="zh-CN" altLang="en-US" dirty="0" smtClean="0"/>
              <a:t>数据源绑定比较简单，</a:t>
            </a:r>
            <a:r>
              <a:rPr lang="en-US" altLang="zh-CN" dirty="0" err="1" smtClean="0"/>
              <a:t>url</a:t>
            </a:r>
            <a:r>
              <a:rPr lang="zh-CN" altLang="en-US" dirty="0" smtClean="0"/>
              <a:t>以及请求方式根据实际填写即可；请求认证方式种类可以参照官网：</a:t>
            </a:r>
            <a:endParaRPr lang="en-US" altLang="zh-CN" dirty="0" smtClean="0"/>
          </a:p>
          <a:p>
            <a:r>
              <a:rPr lang="en-US" altLang="zh-CN" dirty="0">
                <a:hlinkClick r:id="rId2"/>
              </a:rPr>
              <a:t>https://</a:t>
            </a:r>
            <a:r>
              <a:rPr lang="en-US" altLang="zh-CN" dirty="0" smtClean="0">
                <a:hlinkClick r:id="rId2"/>
              </a:rPr>
              <a:t>support.huaweicloud.com/usermanual-roma/fdi-ug-190429034.html</a:t>
            </a:r>
            <a:endParaRPr lang="en-US" altLang="zh-CN" dirty="0" smtClean="0"/>
          </a:p>
          <a:p>
            <a:r>
              <a:rPr lang="zh-CN" altLang="en-US" dirty="0" smtClean="0"/>
              <a:t>对于复杂的认证请求，或者客户</a:t>
            </a:r>
            <a:r>
              <a:rPr lang="en-US" altLang="zh-CN" dirty="0" smtClean="0"/>
              <a:t>API</a:t>
            </a:r>
            <a:r>
              <a:rPr lang="zh-CN" altLang="en-US" dirty="0" smtClean="0"/>
              <a:t>提供</a:t>
            </a:r>
            <a:r>
              <a:rPr lang="en-US" altLang="zh-CN" dirty="0" smtClean="0"/>
              <a:t>SDK</a:t>
            </a:r>
            <a:r>
              <a:rPr lang="zh-CN" altLang="en-US" dirty="0" smtClean="0"/>
              <a:t>集成调用的，可以现在</a:t>
            </a:r>
            <a:r>
              <a:rPr lang="en-US" altLang="zh-CN" dirty="0" smtClean="0"/>
              <a:t>ROMA</a:t>
            </a:r>
            <a:r>
              <a:rPr lang="zh-CN" altLang="en-US" dirty="0" smtClean="0"/>
              <a:t>的</a:t>
            </a:r>
            <a:r>
              <a:rPr lang="en-US" altLang="zh-CN" dirty="0" smtClean="0"/>
              <a:t>APIC</a:t>
            </a:r>
            <a:r>
              <a:rPr lang="zh-CN" altLang="en-US" dirty="0" smtClean="0"/>
              <a:t>自定义一个接口，通过</a:t>
            </a:r>
            <a:r>
              <a:rPr lang="en-US" altLang="zh-CN" dirty="0" err="1" smtClean="0"/>
              <a:t>livedata</a:t>
            </a:r>
            <a:r>
              <a:rPr lang="zh-CN" altLang="en-US" dirty="0" smtClean="0"/>
              <a:t>或者函数服务来实现对客户接口的调用，然后在</a:t>
            </a:r>
            <a:r>
              <a:rPr lang="en-US" altLang="zh-CN" dirty="0" smtClean="0"/>
              <a:t>API</a:t>
            </a:r>
            <a:r>
              <a:rPr lang="zh-CN" altLang="en-US" dirty="0" smtClean="0"/>
              <a:t>数据源定义</a:t>
            </a:r>
            <a:r>
              <a:rPr lang="en-US" altLang="zh-CN" dirty="0" smtClean="0"/>
              <a:t>APIC</a:t>
            </a:r>
            <a:r>
              <a:rPr lang="zh-CN" altLang="en-US" dirty="0" smtClean="0"/>
              <a:t>中的接口来实现请求认证，这个在后文的</a:t>
            </a:r>
            <a:r>
              <a:rPr lang="en-US" altLang="zh-CN" dirty="0" smtClean="0"/>
              <a:t>APIC</a:t>
            </a:r>
            <a:r>
              <a:rPr lang="zh-CN" altLang="en-US" dirty="0" smtClean="0"/>
              <a:t>章节中再详述。</a:t>
            </a:r>
            <a:endParaRPr lang="en-US" altLang="zh-CN" dirty="0" smtClean="0"/>
          </a:p>
        </p:txBody>
      </p:sp>
      <p:pic>
        <p:nvPicPr>
          <p:cNvPr id="5" name="图片 4"/>
          <p:cNvPicPr>
            <a:picLocks noChangeAspect="1"/>
          </p:cNvPicPr>
          <p:nvPr/>
        </p:nvPicPr>
        <p:blipFill>
          <a:blip r:embed="rId3"/>
          <a:stretch>
            <a:fillRect/>
          </a:stretch>
        </p:blipFill>
        <p:spPr>
          <a:xfrm>
            <a:off x="7382147" y="325555"/>
            <a:ext cx="4533900" cy="5410200"/>
          </a:xfrm>
          <a:prstGeom prst="rect">
            <a:avLst/>
          </a:prstGeom>
        </p:spPr>
      </p:pic>
    </p:spTree>
    <p:extLst>
      <p:ext uri="{BB962C8B-B14F-4D97-AF65-F5344CB8AC3E}">
        <p14:creationId xmlns:p14="http://schemas.microsoft.com/office/powerpoint/2010/main" val="36004333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F6392FA-09C3-4884-8FEA-7A6E52802BA0}"/>
              </a:ext>
            </a:extLst>
          </p:cNvPr>
          <p:cNvSpPr>
            <a:spLocks noGrp="1"/>
          </p:cNvSpPr>
          <p:nvPr>
            <p:ph type="title"/>
          </p:nvPr>
        </p:nvSpPr>
        <p:spPr>
          <a:xfrm>
            <a:off x="1143001" y="325555"/>
            <a:ext cx="9905998" cy="448281"/>
          </a:xfrm>
        </p:spPr>
        <p:txBody>
          <a:bodyPr>
            <a:normAutofit fontScale="90000"/>
          </a:bodyPr>
          <a:lstStyle/>
          <a:p>
            <a:r>
              <a:rPr lang="en-US" altLang="zh-CN" dirty="0" smtClean="0"/>
              <a:t>ROMA</a:t>
            </a:r>
            <a:r>
              <a:rPr lang="zh-CN" altLang="en-US" dirty="0" smtClean="0"/>
              <a:t>操作指导：</a:t>
            </a:r>
            <a:r>
              <a:rPr lang="en-US" altLang="zh-CN" dirty="0" smtClean="0"/>
              <a:t>FDI</a:t>
            </a:r>
            <a:r>
              <a:rPr lang="zh-CN" altLang="en-US" dirty="0" smtClean="0"/>
              <a:t>数据集成</a:t>
            </a:r>
            <a:endParaRPr lang="zh-CN" altLang="en-US" dirty="0"/>
          </a:p>
        </p:txBody>
      </p:sp>
      <p:sp>
        <p:nvSpPr>
          <p:cNvPr id="3" name="文本框 2"/>
          <p:cNvSpPr txBox="1"/>
          <p:nvPr/>
        </p:nvSpPr>
        <p:spPr>
          <a:xfrm>
            <a:off x="1001487" y="1010195"/>
            <a:ext cx="9413964" cy="3416320"/>
          </a:xfrm>
          <a:prstGeom prst="rect">
            <a:avLst/>
          </a:prstGeom>
          <a:noFill/>
        </p:spPr>
        <p:txBody>
          <a:bodyPr wrap="square" rtlCol="0">
            <a:spAutoFit/>
          </a:bodyPr>
          <a:lstStyle/>
          <a:p>
            <a:r>
              <a:rPr lang="zh-CN" altLang="en-US" dirty="0"/>
              <a:t>数据集成</a:t>
            </a:r>
            <a:r>
              <a:rPr lang="en-US" altLang="zh-CN" dirty="0"/>
              <a:t>FDI</a:t>
            </a:r>
            <a:r>
              <a:rPr lang="zh-CN" altLang="en-US" dirty="0"/>
              <a:t>是</a:t>
            </a:r>
            <a:r>
              <a:rPr lang="en-US" altLang="zh-CN" dirty="0"/>
              <a:t>ROMA Connect</a:t>
            </a:r>
            <a:r>
              <a:rPr lang="zh-CN" altLang="en-US" dirty="0"/>
              <a:t>的数据集成组件，支持多种数据源之间的数据集成</a:t>
            </a:r>
            <a:r>
              <a:rPr lang="zh-CN" altLang="en-US" dirty="0" smtClean="0"/>
              <a:t>转换，</a:t>
            </a:r>
            <a:r>
              <a:rPr lang="zh-CN" altLang="en-US" dirty="0"/>
              <a:t>接入源端和目标端数据源</a:t>
            </a:r>
            <a:r>
              <a:rPr lang="zh-CN" altLang="en-US" dirty="0" smtClean="0"/>
              <a:t>，并定义好字段映射规则，即可将源端数据写入目标端数据源。</a:t>
            </a:r>
            <a:endParaRPr lang="en-US" altLang="zh-CN" dirty="0" smtClean="0"/>
          </a:p>
          <a:p>
            <a:endParaRPr lang="en-US" altLang="zh-CN" dirty="0"/>
          </a:p>
          <a:p>
            <a:endParaRPr lang="en-US" altLang="zh-CN" dirty="0" smtClean="0"/>
          </a:p>
          <a:p>
            <a:endParaRPr lang="en-US" altLang="zh-CN" dirty="0" smtClean="0"/>
          </a:p>
          <a:p>
            <a:endParaRPr lang="en-US" altLang="zh-CN" dirty="0"/>
          </a:p>
          <a:p>
            <a:endParaRPr lang="en-US" altLang="zh-CN" dirty="0" smtClean="0"/>
          </a:p>
          <a:p>
            <a:r>
              <a:rPr lang="zh-CN" altLang="en-US" dirty="0" smtClean="0"/>
              <a:t>数据集成模式可以分为定时与实时两大类，本着不啰嗦的原则，不同数据源支持的数据集成模式可以可以通过官网查到</a:t>
            </a:r>
            <a:endParaRPr lang="en-US" altLang="zh-CN" dirty="0" smtClean="0"/>
          </a:p>
          <a:p>
            <a:r>
              <a:rPr lang="en-US" altLang="zh-CN" dirty="0">
                <a:hlinkClick r:id="rId2"/>
              </a:rPr>
              <a:t>https://</a:t>
            </a:r>
            <a:r>
              <a:rPr lang="en-US" altLang="zh-CN" dirty="0" smtClean="0">
                <a:hlinkClick r:id="rId2"/>
              </a:rPr>
              <a:t>support.huaweicloud.com/usermanual-roma/fdi-ug-190429002.html</a:t>
            </a:r>
            <a:endParaRPr lang="en-US" altLang="zh-CN" dirty="0" smtClean="0"/>
          </a:p>
          <a:p>
            <a:r>
              <a:rPr lang="zh-CN" altLang="en-US" dirty="0" smtClean="0"/>
              <a:t>概括的说，如果想要实时集成数据，那么源端需要有主动推送消息的能力，比如</a:t>
            </a:r>
            <a:r>
              <a:rPr lang="en-US" altLang="zh-CN" dirty="0" smtClean="0"/>
              <a:t>MQ</a:t>
            </a:r>
            <a:r>
              <a:rPr lang="zh-CN" altLang="en-US" dirty="0" smtClean="0"/>
              <a:t>，</a:t>
            </a:r>
            <a:r>
              <a:rPr lang="en-US" altLang="zh-CN" dirty="0" err="1" smtClean="0"/>
              <a:t>WebSocket</a:t>
            </a:r>
            <a:r>
              <a:rPr lang="zh-CN" altLang="en-US" dirty="0" smtClean="0"/>
              <a:t>等，否则只能配置定时集成模式。</a:t>
            </a:r>
            <a:endParaRPr lang="en-US" altLang="zh-CN" dirty="0" smtClean="0"/>
          </a:p>
        </p:txBody>
      </p:sp>
      <p:pic>
        <p:nvPicPr>
          <p:cNvPr id="4" name="图片 3"/>
          <p:cNvPicPr>
            <a:picLocks noChangeAspect="1"/>
          </p:cNvPicPr>
          <p:nvPr/>
        </p:nvPicPr>
        <p:blipFill>
          <a:blip r:embed="rId3"/>
          <a:stretch>
            <a:fillRect/>
          </a:stretch>
        </p:blipFill>
        <p:spPr>
          <a:xfrm>
            <a:off x="3671752" y="4316395"/>
            <a:ext cx="4848496" cy="2541605"/>
          </a:xfrm>
          <a:prstGeom prst="rect">
            <a:avLst/>
          </a:prstGeom>
        </p:spPr>
      </p:pic>
      <p:sp>
        <p:nvSpPr>
          <p:cNvPr id="5" name="椭圆 4"/>
          <p:cNvSpPr/>
          <p:nvPr/>
        </p:nvSpPr>
        <p:spPr>
          <a:xfrm>
            <a:off x="1614352" y="2055223"/>
            <a:ext cx="1872343" cy="51380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smtClean="0"/>
              <a:t>源端数据</a:t>
            </a:r>
            <a:endParaRPr lang="zh-CN" altLang="en-US" dirty="0"/>
          </a:p>
        </p:txBody>
      </p:sp>
      <p:sp>
        <p:nvSpPr>
          <p:cNvPr id="6" name="矩形 5"/>
          <p:cNvSpPr/>
          <p:nvPr/>
        </p:nvSpPr>
        <p:spPr>
          <a:xfrm>
            <a:off x="4676503" y="2055223"/>
            <a:ext cx="1968137" cy="51380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smtClean="0"/>
              <a:t>FDI</a:t>
            </a:r>
            <a:r>
              <a:rPr lang="zh-CN" altLang="en-US" dirty="0" smtClean="0"/>
              <a:t>集成任务</a:t>
            </a:r>
            <a:endParaRPr lang="zh-CN" altLang="en-US" dirty="0"/>
          </a:p>
        </p:txBody>
      </p:sp>
      <p:sp>
        <p:nvSpPr>
          <p:cNvPr id="7" name="椭圆 6"/>
          <p:cNvSpPr/>
          <p:nvPr/>
        </p:nvSpPr>
        <p:spPr>
          <a:xfrm>
            <a:off x="7972697" y="2055223"/>
            <a:ext cx="1911532" cy="51380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目标</a:t>
            </a:r>
            <a:r>
              <a:rPr lang="zh-CN" altLang="en-US" dirty="0" smtClean="0"/>
              <a:t>端数据</a:t>
            </a:r>
            <a:endParaRPr lang="zh-CN" altLang="en-US" dirty="0"/>
          </a:p>
        </p:txBody>
      </p:sp>
      <p:cxnSp>
        <p:nvCxnSpPr>
          <p:cNvPr id="9" name="直接箭头连接符 8"/>
          <p:cNvCxnSpPr>
            <a:stCxn id="5" idx="6"/>
            <a:endCxn id="6" idx="1"/>
          </p:cNvCxnSpPr>
          <p:nvPr/>
        </p:nvCxnSpPr>
        <p:spPr>
          <a:xfrm>
            <a:off x="3486695" y="2312126"/>
            <a:ext cx="1189808" cy="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10" name="直接箭头连接符 9"/>
          <p:cNvCxnSpPr>
            <a:endCxn id="7" idx="2"/>
          </p:cNvCxnSpPr>
          <p:nvPr/>
        </p:nvCxnSpPr>
        <p:spPr>
          <a:xfrm>
            <a:off x="6644640" y="2312126"/>
            <a:ext cx="1328057" cy="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41266805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F6392FA-09C3-4884-8FEA-7A6E52802BA0}"/>
              </a:ext>
            </a:extLst>
          </p:cNvPr>
          <p:cNvSpPr>
            <a:spLocks noGrp="1"/>
          </p:cNvSpPr>
          <p:nvPr>
            <p:ph type="title"/>
          </p:nvPr>
        </p:nvSpPr>
        <p:spPr>
          <a:xfrm>
            <a:off x="1143001" y="325555"/>
            <a:ext cx="9905998" cy="448281"/>
          </a:xfrm>
        </p:spPr>
        <p:txBody>
          <a:bodyPr>
            <a:normAutofit fontScale="90000"/>
          </a:bodyPr>
          <a:lstStyle/>
          <a:p>
            <a:r>
              <a:rPr lang="en-US" altLang="zh-CN" dirty="0" smtClean="0"/>
              <a:t>ROMA</a:t>
            </a:r>
            <a:r>
              <a:rPr lang="zh-CN" altLang="en-US" dirty="0" smtClean="0"/>
              <a:t>操作指导：</a:t>
            </a:r>
            <a:r>
              <a:rPr lang="en-US" altLang="zh-CN" dirty="0" smtClean="0"/>
              <a:t>FDI</a:t>
            </a:r>
            <a:r>
              <a:rPr lang="zh-CN" altLang="en-US" dirty="0" smtClean="0"/>
              <a:t>数据集成</a:t>
            </a:r>
            <a:r>
              <a:rPr lang="en-US" altLang="zh-CN" dirty="0" smtClean="0"/>
              <a:t>-</a:t>
            </a:r>
            <a:r>
              <a:rPr lang="zh-CN" altLang="en-US" dirty="0" smtClean="0"/>
              <a:t>数据库源端</a:t>
            </a:r>
            <a:endParaRPr lang="zh-CN" altLang="en-US" dirty="0"/>
          </a:p>
        </p:txBody>
      </p:sp>
      <p:sp>
        <p:nvSpPr>
          <p:cNvPr id="3" name="文本框 2"/>
          <p:cNvSpPr txBox="1"/>
          <p:nvPr/>
        </p:nvSpPr>
        <p:spPr>
          <a:xfrm>
            <a:off x="1001487" y="1010195"/>
            <a:ext cx="5891016" cy="4524315"/>
          </a:xfrm>
          <a:prstGeom prst="rect">
            <a:avLst/>
          </a:prstGeom>
          <a:noFill/>
        </p:spPr>
        <p:txBody>
          <a:bodyPr wrap="square" rtlCol="0">
            <a:spAutoFit/>
          </a:bodyPr>
          <a:lstStyle/>
          <a:p>
            <a:r>
              <a:rPr lang="zh-CN" altLang="en-US" dirty="0" smtClean="0"/>
              <a:t>数据库源端配置页面如右图所示，配置项说明如下：</a:t>
            </a:r>
            <a:endParaRPr lang="en-US" altLang="zh-CN" dirty="0" smtClean="0"/>
          </a:p>
          <a:p>
            <a:pPr marL="285750" indent="-285750">
              <a:buFont typeface="Wingdings" panose="05000000000000000000" pitchFamily="2" charset="2"/>
              <a:buChar char="l"/>
            </a:pPr>
            <a:r>
              <a:rPr lang="zh-CN" altLang="en-US" dirty="0"/>
              <a:t>源端</a:t>
            </a:r>
            <a:r>
              <a:rPr lang="zh-CN" altLang="en-US" dirty="0" smtClean="0"/>
              <a:t>信息：需提前在集成应用下配置好数据源，配后即可通过集成应用筛选出所需的数据源。</a:t>
            </a:r>
            <a:endParaRPr lang="en-US" altLang="zh-CN" dirty="0" smtClean="0"/>
          </a:p>
          <a:p>
            <a:pPr marL="285750" indent="-285750">
              <a:buFont typeface="Wingdings" panose="05000000000000000000" pitchFamily="2" charset="2"/>
              <a:buChar char="l"/>
            </a:pPr>
            <a:r>
              <a:rPr lang="zh-CN" altLang="en-US" dirty="0"/>
              <a:t>源</a:t>
            </a:r>
            <a:r>
              <a:rPr lang="zh-CN" altLang="en-US" dirty="0" smtClean="0"/>
              <a:t>端表：从源端数据库里选择要从哪个表里读数据，一个普通的</a:t>
            </a:r>
            <a:r>
              <a:rPr lang="en-US" altLang="zh-CN" dirty="0" smtClean="0"/>
              <a:t>FDI</a:t>
            </a:r>
            <a:r>
              <a:rPr lang="zh-CN" altLang="en-US" dirty="0" smtClean="0"/>
              <a:t>任务只能集成一个源端表，且占用一个</a:t>
            </a:r>
            <a:r>
              <a:rPr lang="en-US" altLang="zh-CN" dirty="0" smtClean="0"/>
              <a:t>ROMA</a:t>
            </a:r>
            <a:r>
              <a:rPr lang="zh-CN" altLang="en-US" dirty="0" smtClean="0"/>
              <a:t>连接数。</a:t>
            </a:r>
            <a:endParaRPr lang="en-US" altLang="zh-CN" dirty="0" smtClean="0"/>
          </a:p>
          <a:p>
            <a:pPr marL="285750" indent="-285750">
              <a:buFont typeface="Wingdings" panose="05000000000000000000" pitchFamily="2" charset="2"/>
              <a:buChar char="l"/>
            </a:pPr>
            <a:r>
              <a:rPr lang="zh-CN" altLang="en-US" dirty="0" smtClean="0"/>
              <a:t>插入</a:t>
            </a:r>
            <a:r>
              <a:rPr lang="en-US" altLang="zh-CN" dirty="0" smtClean="0"/>
              <a:t>SQL</a:t>
            </a:r>
            <a:r>
              <a:rPr lang="zh-CN" altLang="en-US" dirty="0" smtClean="0"/>
              <a:t>：通过具体的</a:t>
            </a:r>
            <a:r>
              <a:rPr lang="en-US" altLang="zh-CN" dirty="0" err="1" smtClean="0"/>
              <a:t>select+where</a:t>
            </a:r>
            <a:r>
              <a:rPr lang="zh-CN" altLang="en-US" dirty="0" smtClean="0"/>
              <a:t>语句从源端查询所需的数据库字段，打开此开关后余下选项无需额外配置。</a:t>
            </a:r>
            <a:endParaRPr lang="en-US" altLang="zh-CN" dirty="0" smtClean="0"/>
          </a:p>
          <a:p>
            <a:pPr marL="285750" indent="-285750">
              <a:buFont typeface="Wingdings" panose="05000000000000000000" pitchFamily="2" charset="2"/>
              <a:buChar char="l"/>
            </a:pPr>
            <a:r>
              <a:rPr lang="zh-CN" altLang="en-US" dirty="0" smtClean="0"/>
              <a:t>增量迁移：需要源端表有时间戳字段，</a:t>
            </a:r>
            <a:r>
              <a:rPr lang="zh-CN" altLang="en-US" dirty="0"/>
              <a:t>首次调度采集是采集时间戳初始值到当前调度时间之间的数据，后续每一次调度采集的数据为上次采集成功的时间到当前时间之间的</a:t>
            </a:r>
            <a:r>
              <a:rPr lang="zh-CN" altLang="en-US" dirty="0" smtClean="0"/>
              <a:t>数据。</a:t>
            </a:r>
            <a:endParaRPr lang="en-US" altLang="zh-CN" dirty="0" smtClean="0"/>
          </a:p>
          <a:p>
            <a:pPr marL="285750" indent="-285750">
              <a:buFont typeface="Wingdings" panose="05000000000000000000" pitchFamily="2" charset="2"/>
              <a:buChar char="l"/>
            </a:pPr>
            <a:r>
              <a:rPr lang="zh-CN" altLang="en-US" dirty="0" smtClean="0"/>
              <a:t>时间补偿：</a:t>
            </a:r>
            <a:r>
              <a:rPr lang="zh-CN" altLang="en-US" dirty="0"/>
              <a:t>为了避免源端生成数据时存在</a:t>
            </a:r>
            <a:r>
              <a:rPr lang="zh-CN" altLang="en-US" dirty="0" smtClean="0"/>
              <a:t>滞后，</a:t>
            </a:r>
            <a:r>
              <a:rPr lang="zh-CN" altLang="en-US" dirty="0"/>
              <a:t>导致</a:t>
            </a:r>
            <a:r>
              <a:rPr lang="en-US" altLang="zh-CN" dirty="0"/>
              <a:t>ROMA Connect</a:t>
            </a:r>
            <a:r>
              <a:rPr lang="zh-CN" altLang="en-US" dirty="0"/>
              <a:t>查询源端增量数据出现遗漏，可通过时间补偿进行调整。</a:t>
            </a:r>
            <a:endParaRPr lang="en-US" altLang="zh-CN" dirty="0" smtClean="0"/>
          </a:p>
        </p:txBody>
      </p:sp>
      <p:pic>
        <p:nvPicPr>
          <p:cNvPr id="6" name="图片 5"/>
          <p:cNvPicPr>
            <a:picLocks noChangeAspect="1"/>
          </p:cNvPicPr>
          <p:nvPr/>
        </p:nvPicPr>
        <p:blipFill>
          <a:blip r:embed="rId2"/>
          <a:stretch>
            <a:fillRect/>
          </a:stretch>
        </p:blipFill>
        <p:spPr>
          <a:xfrm>
            <a:off x="6892503" y="1010195"/>
            <a:ext cx="5299497" cy="4876799"/>
          </a:xfrm>
          <a:prstGeom prst="rect">
            <a:avLst/>
          </a:prstGeom>
        </p:spPr>
      </p:pic>
    </p:spTree>
    <p:extLst>
      <p:ext uri="{BB962C8B-B14F-4D97-AF65-F5344CB8AC3E}">
        <p14:creationId xmlns:p14="http://schemas.microsoft.com/office/powerpoint/2010/main" val="32518799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F6392FA-09C3-4884-8FEA-7A6E52802BA0}"/>
              </a:ext>
            </a:extLst>
          </p:cNvPr>
          <p:cNvSpPr>
            <a:spLocks noGrp="1"/>
          </p:cNvSpPr>
          <p:nvPr>
            <p:ph type="title"/>
          </p:nvPr>
        </p:nvSpPr>
        <p:spPr>
          <a:xfrm>
            <a:off x="1143001" y="325555"/>
            <a:ext cx="9905998" cy="448281"/>
          </a:xfrm>
        </p:spPr>
        <p:txBody>
          <a:bodyPr>
            <a:normAutofit fontScale="90000"/>
          </a:bodyPr>
          <a:lstStyle/>
          <a:p>
            <a:r>
              <a:rPr lang="en-US" altLang="zh-CN" dirty="0" smtClean="0"/>
              <a:t>ROMA</a:t>
            </a:r>
            <a:r>
              <a:rPr lang="zh-CN" altLang="en-US" dirty="0" smtClean="0"/>
              <a:t>操作指导：</a:t>
            </a:r>
            <a:r>
              <a:rPr lang="en-US" altLang="zh-CN" dirty="0" smtClean="0"/>
              <a:t>FDI</a:t>
            </a:r>
            <a:r>
              <a:rPr lang="zh-CN" altLang="en-US" dirty="0" smtClean="0"/>
              <a:t>数据集成</a:t>
            </a:r>
            <a:r>
              <a:rPr lang="en-US" altLang="zh-CN" dirty="0" smtClean="0"/>
              <a:t>-</a:t>
            </a:r>
            <a:r>
              <a:rPr lang="zh-CN" altLang="en-US" dirty="0" smtClean="0"/>
              <a:t>数据库目标端</a:t>
            </a:r>
            <a:endParaRPr lang="zh-CN" altLang="en-US" dirty="0"/>
          </a:p>
        </p:txBody>
      </p:sp>
      <p:sp>
        <p:nvSpPr>
          <p:cNvPr id="3" name="文本框 2"/>
          <p:cNvSpPr txBox="1"/>
          <p:nvPr/>
        </p:nvSpPr>
        <p:spPr>
          <a:xfrm>
            <a:off x="1001487" y="1010195"/>
            <a:ext cx="5709012" cy="2862322"/>
          </a:xfrm>
          <a:prstGeom prst="rect">
            <a:avLst/>
          </a:prstGeom>
          <a:noFill/>
        </p:spPr>
        <p:txBody>
          <a:bodyPr wrap="square" rtlCol="0">
            <a:spAutoFit/>
          </a:bodyPr>
          <a:lstStyle/>
          <a:p>
            <a:r>
              <a:rPr lang="zh-CN" altLang="en-US" dirty="0" smtClean="0"/>
              <a:t>数据库目标端配置页面如右图所示，大部分配置项与源端相同，这里不再赘述，仅列出不同的配置项：</a:t>
            </a:r>
            <a:endParaRPr lang="en-US" altLang="zh-CN" dirty="0" smtClean="0"/>
          </a:p>
          <a:p>
            <a:pPr marL="285750" indent="-285750">
              <a:buFont typeface="Arial" panose="020B0604020202020204" pitchFamily="34" charset="0"/>
              <a:buChar char="•"/>
            </a:pPr>
            <a:r>
              <a:rPr lang="zh-CN" altLang="en-US" dirty="0"/>
              <a:t>批次号</a:t>
            </a:r>
            <a:r>
              <a:rPr lang="zh-CN" altLang="en-US" dirty="0" smtClean="0"/>
              <a:t>字段：该字段就是用来标识同一批次插入的数据的，用来排错或者回滚。选择的字段需要时</a:t>
            </a:r>
            <a:r>
              <a:rPr lang="en-US" altLang="zh-CN" dirty="0" smtClean="0"/>
              <a:t>string</a:t>
            </a:r>
            <a:r>
              <a:rPr lang="zh-CN" altLang="en-US" dirty="0" smtClean="0"/>
              <a:t>类型且长度大于</a:t>
            </a:r>
            <a:r>
              <a:rPr lang="en-US" altLang="zh-CN" dirty="0" smtClean="0"/>
              <a:t>14</a:t>
            </a:r>
            <a:r>
              <a:rPr lang="zh-CN" altLang="en-US" dirty="0" smtClean="0"/>
              <a:t>。</a:t>
            </a:r>
            <a:endParaRPr lang="en-US" altLang="zh-CN" dirty="0" smtClean="0"/>
          </a:p>
          <a:p>
            <a:pPr marL="285750" indent="-285750">
              <a:buFont typeface="Arial" panose="020B0604020202020204" pitchFamily="34" charset="0"/>
              <a:buChar char="•"/>
            </a:pPr>
            <a:r>
              <a:rPr lang="zh-CN" altLang="en-US" dirty="0"/>
              <a:t>仅</a:t>
            </a:r>
            <a:r>
              <a:rPr lang="zh-CN" altLang="en-US" dirty="0" smtClean="0"/>
              <a:t>更新更改的字段：</a:t>
            </a:r>
            <a:r>
              <a:rPr lang="zh-CN" altLang="en-US" dirty="0"/>
              <a:t>如果开启此选项，仅更新值有变化的表字段。如果关闭此选项，则更新所有表字段</a:t>
            </a:r>
            <a:r>
              <a:rPr lang="zh-CN" altLang="en-US" dirty="0" smtClean="0"/>
              <a:t>。</a:t>
            </a:r>
            <a:endParaRPr lang="en-US" altLang="zh-CN" dirty="0" smtClean="0"/>
          </a:p>
          <a:p>
            <a:pPr marL="285750" indent="-285750">
              <a:buFont typeface="Arial" panose="020B0604020202020204" pitchFamily="34" charset="0"/>
              <a:buChar char="•"/>
            </a:pPr>
            <a:r>
              <a:rPr lang="zh-CN" altLang="en-US" dirty="0" smtClean="0"/>
              <a:t>是否清空表：如果开启此开关，每次任务调度的时候都会清空目标端数据表。</a:t>
            </a:r>
            <a:endParaRPr lang="en-US" altLang="zh-CN" dirty="0" smtClean="0"/>
          </a:p>
        </p:txBody>
      </p:sp>
      <p:pic>
        <p:nvPicPr>
          <p:cNvPr id="4" name="图片 3"/>
          <p:cNvPicPr>
            <a:picLocks noChangeAspect="1"/>
          </p:cNvPicPr>
          <p:nvPr/>
        </p:nvPicPr>
        <p:blipFill>
          <a:blip r:embed="rId2"/>
          <a:stretch>
            <a:fillRect/>
          </a:stretch>
        </p:blipFill>
        <p:spPr>
          <a:xfrm>
            <a:off x="6710499" y="1072515"/>
            <a:ext cx="5372100" cy="3981450"/>
          </a:xfrm>
          <a:prstGeom prst="rect">
            <a:avLst/>
          </a:prstGeom>
        </p:spPr>
      </p:pic>
    </p:spTree>
    <p:extLst>
      <p:ext uri="{BB962C8B-B14F-4D97-AF65-F5344CB8AC3E}">
        <p14:creationId xmlns:p14="http://schemas.microsoft.com/office/powerpoint/2010/main" val="23282876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F6392FA-09C3-4884-8FEA-7A6E52802BA0}"/>
              </a:ext>
            </a:extLst>
          </p:cNvPr>
          <p:cNvSpPr>
            <a:spLocks noGrp="1"/>
          </p:cNvSpPr>
          <p:nvPr>
            <p:ph type="title"/>
          </p:nvPr>
        </p:nvSpPr>
        <p:spPr>
          <a:xfrm>
            <a:off x="1143001" y="325555"/>
            <a:ext cx="9905998" cy="448281"/>
          </a:xfrm>
        </p:spPr>
        <p:txBody>
          <a:bodyPr>
            <a:normAutofit fontScale="90000"/>
          </a:bodyPr>
          <a:lstStyle/>
          <a:p>
            <a:r>
              <a:rPr lang="en-US" altLang="zh-CN" dirty="0" smtClean="0"/>
              <a:t>ROMA</a:t>
            </a:r>
            <a:r>
              <a:rPr lang="zh-CN" altLang="en-US" dirty="0" smtClean="0"/>
              <a:t>操作指导：</a:t>
            </a:r>
            <a:r>
              <a:rPr lang="en-US" altLang="zh-CN" dirty="0" smtClean="0"/>
              <a:t>FDI</a:t>
            </a:r>
            <a:r>
              <a:rPr lang="zh-CN" altLang="en-US" dirty="0" smtClean="0"/>
              <a:t>数据集成</a:t>
            </a:r>
            <a:r>
              <a:rPr lang="en-US" altLang="zh-CN" dirty="0" smtClean="0"/>
              <a:t>-API</a:t>
            </a:r>
            <a:r>
              <a:rPr lang="zh-CN" altLang="en-US" dirty="0" smtClean="0"/>
              <a:t>源端</a:t>
            </a:r>
            <a:endParaRPr lang="zh-CN" altLang="en-US" dirty="0"/>
          </a:p>
        </p:txBody>
      </p:sp>
      <p:sp>
        <p:nvSpPr>
          <p:cNvPr id="3" name="文本框 2"/>
          <p:cNvSpPr txBox="1"/>
          <p:nvPr/>
        </p:nvSpPr>
        <p:spPr>
          <a:xfrm>
            <a:off x="1001487" y="1010195"/>
            <a:ext cx="5891016" cy="369332"/>
          </a:xfrm>
          <a:prstGeom prst="rect">
            <a:avLst/>
          </a:prstGeom>
          <a:noFill/>
        </p:spPr>
        <p:txBody>
          <a:bodyPr wrap="square" rtlCol="0">
            <a:spAutoFit/>
          </a:bodyPr>
          <a:lstStyle/>
          <a:p>
            <a:r>
              <a:rPr lang="en-US" altLang="zh-CN" dirty="0" smtClean="0"/>
              <a:t>API</a:t>
            </a:r>
            <a:r>
              <a:rPr lang="zh-CN" altLang="en-US" dirty="0" smtClean="0"/>
              <a:t>源端配置页面如下图所示，配置项说明见下页：</a:t>
            </a:r>
            <a:endParaRPr lang="en-US" altLang="zh-CN" dirty="0" smtClean="0"/>
          </a:p>
        </p:txBody>
      </p:sp>
      <p:pic>
        <p:nvPicPr>
          <p:cNvPr id="4" name="图片 3"/>
          <p:cNvPicPr>
            <a:picLocks noChangeAspect="1"/>
          </p:cNvPicPr>
          <p:nvPr/>
        </p:nvPicPr>
        <p:blipFill>
          <a:blip r:embed="rId2"/>
          <a:stretch>
            <a:fillRect/>
          </a:stretch>
        </p:blipFill>
        <p:spPr>
          <a:xfrm>
            <a:off x="1003170" y="1379527"/>
            <a:ext cx="10185660" cy="5350738"/>
          </a:xfrm>
          <a:prstGeom prst="rect">
            <a:avLst/>
          </a:prstGeom>
        </p:spPr>
      </p:pic>
    </p:spTree>
    <p:extLst>
      <p:ext uri="{BB962C8B-B14F-4D97-AF65-F5344CB8AC3E}">
        <p14:creationId xmlns:p14="http://schemas.microsoft.com/office/powerpoint/2010/main" val="23804066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F6392FA-09C3-4884-8FEA-7A6E52802BA0}"/>
              </a:ext>
            </a:extLst>
          </p:cNvPr>
          <p:cNvSpPr>
            <a:spLocks noGrp="1"/>
          </p:cNvSpPr>
          <p:nvPr>
            <p:ph type="title"/>
          </p:nvPr>
        </p:nvSpPr>
        <p:spPr>
          <a:xfrm>
            <a:off x="1143001" y="325555"/>
            <a:ext cx="9905998" cy="448281"/>
          </a:xfrm>
        </p:spPr>
        <p:txBody>
          <a:bodyPr>
            <a:normAutofit fontScale="90000"/>
          </a:bodyPr>
          <a:lstStyle/>
          <a:p>
            <a:r>
              <a:rPr lang="en-US" altLang="zh-CN" dirty="0" smtClean="0"/>
              <a:t>ROMA</a:t>
            </a:r>
            <a:r>
              <a:rPr lang="zh-CN" altLang="en-US" dirty="0" smtClean="0"/>
              <a:t>操作指导：</a:t>
            </a:r>
            <a:r>
              <a:rPr lang="en-US" altLang="zh-CN" dirty="0" smtClean="0"/>
              <a:t>FDI</a:t>
            </a:r>
            <a:r>
              <a:rPr lang="zh-CN" altLang="en-US" dirty="0" smtClean="0"/>
              <a:t>数据集成</a:t>
            </a:r>
            <a:r>
              <a:rPr lang="en-US" altLang="zh-CN" dirty="0" smtClean="0"/>
              <a:t>-API</a:t>
            </a:r>
            <a:r>
              <a:rPr lang="zh-CN" altLang="en-US" dirty="0" smtClean="0"/>
              <a:t>源端</a:t>
            </a:r>
            <a:endParaRPr lang="zh-CN" altLang="en-US" dirty="0"/>
          </a:p>
        </p:txBody>
      </p:sp>
      <p:sp>
        <p:nvSpPr>
          <p:cNvPr id="3" name="文本框 2"/>
          <p:cNvSpPr txBox="1"/>
          <p:nvPr/>
        </p:nvSpPr>
        <p:spPr>
          <a:xfrm>
            <a:off x="1001486" y="1010195"/>
            <a:ext cx="10249987" cy="3139321"/>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smtClean="0"/>
              <a:t>是否分页：分页开关关闭，则集成任务只会调用一次接口查询出所有数据，否则会按照分页规则分批查询，需要注意设置好分页结束的条件，根据接口不同，条件也不一样，否则会导致集成任务无法停止。</a:t>
            </a:r>
            <a:endParaRPr lang="en-US" altLang="zh-CN" dirty="0" smtClean="0"/>
          </a:p>
          <a:p>
            <a:pPr marL="285750" indent="-285750">
              <a:buFont typeface="Wingdings" panose="05000000000000000000" pitchFamily="2" charset="2"/>
              <a:buChar char="l"/>
            </a:pPr>
            <a:r>
              <a:rPr lang="zh-CN" altLang="en-US" dirty="0" smtClean="0"/>
              <a:t>增量迁移：与数据库源端意义相同，需要</a:t>
            </a:r>
            <a:r>
              <a:rPr lang="en-US" altLang="zh-CN" dirty="0" smtClean="0"/>
              <a:t>API</a:t>
            </a:r>
            <a:r>
              <a:rPr lang="zh-CN" altLang="en-US" dirty="0" smtClean="0"/>
              <a:t>接口有对应的时间戳参数。</a:t>
            </a:r>
            <a:endParaRPr lang="en-US" altLang="zh-CN" dirty="0" smtClean="0"/>
          </a:p>
          <a:p>
            <a:pPr marL="285750" indent="-285750">
              <a:buFont typeface="Wingdings" panose="05000000000000000000" pitchFamily="2" charset="2"/>
              <a:buChar char="l"/>
            </a:pPr>
            <a:r>
              <a:rPr lang="zh-CN" altLang="en-US" dirty="0" smtClean="0"/>
              <a:t>请求参数：根据实际填写即可。</a:t>
            </a:r>
            <a:endParaRPr lang="en-US" altLang="zh-CN" dirty="0" smtClean="0"/>
          </a:p>
          <a:p>
            <a:pPr marL="285750" indent="-285750">
              <a:buFont typeface="Wingdings" panose="05000000000000000000" pitchFamily="2" charset="2"/>
              <a:buChar char="l"/>
            </a:pPr>
            <a:r>
              <a:rPr lang="zh-CN" altLang="en-US" dirty="0" smtClean="0"/>
              <a:t>是否解析：即是否对请求结果进行解析，如果不解析则会直接透传请求的数据，图中事例对结果进行了解析。</a:t>
            </a:r>
            <a:endParaRPr lang="en-US" altLang="zh-CN" dirty="0" smtClean="0"/>
          </a:p>
          <a:p>
            <a:pPr marL="285750" indent="-285750">
              <a:buFont typeface="Wingdings" panose="05000000000000000000" pitchFamily="2" charset="2"/>
              <a:buChar char="l"/>
            </a:pPr>
            <a:r>
              <a:rPr lang="zh-CN" altLang="en-US" dirty="0" smtClean="0"/>
              <a:t>数据根字段：</a:t>
            </a:r>
            <a:r>
              <a:rPr lang="zh-CN" altLang="en-US" dirty="0"/>
              <a:t>指从源端获取到的</a:t>
            </a:r>
            <a:r>
              <a:rPr lang="en-US" altLang="zh-CN" dirty="0"/>
              <a:t>JSON/XML</a:t>
            </a:r>
            <a:r>
              <a:rPr lang="zh-CN" altLang="en-US" dirty="0"/>
              <a:t>格式数据中，元数据集上层公共字段的路径。“数据根字段”与元数据的“解析路径”组合，即为元数据的完整</a:t>
            </a:r>
            <a:r>
              <a:rPr lang="zh-CN" altLang="en-US" dirty="0" smtClean="0"/>
              <a:t>路径。</a:t>
            </a:r>
            <a:endParaRPr lang="en-US" altLang="zh-CN" dirty="0" smtClean="0"/>
          </a:p>
          <a:p>
            <a:pPr marL="285750" indent="-285750">
              <a:buFont typeface="Wingdings" panose="05000000000000000000" pitchFamily="2" charset="2"/>
              <a:buChar char="l"/>
            </a:pPr>
            <a:r>
              <a:rPr lang="zh-CN" altLang="en-US" dirty="0" smtClean="0"/>
              <a:t>元数据：解析开关打开后可配置，从</a:t>
            </a:r>
            <a:r>
              <a:rPr lang="zh-CN" altLang="en-US" dirty="0"/>
              <a:t>源端获取到的</a:t>
            </a:r>
            <a:r>
              <a:rPr lang="en-US" altLang="zh-CN" dirty="0"/>
              <a:t>JSON/XML</a:t>
            </a:r>
            <a:r>
              <a:rPr lang="zh-CN" altLang="en-US" dirty="0"/>
              <a:t>格式数据中，要集成到目标端的每一个底层</a:t>
            </a:r>
            <a:r>
              <a:rPr lang="en-US" altLang="zh-CN" dirty="0"/>
              <a:t>key-value</a:t>
            </a:r>
            <a:r>
              <a:rPr lang="zh-CN" altLang="en-US" dirty="0"/>
              <a:t>型数据</a:t>
            </a:r>
            <a:r>
              <a:rPr lang="zh-CN" altLang="en-US" dirty="0" smtClean="0"/>
              <a:t>元素，并自定义元数据名称。</a:t>
            </a:r>
            <a:endParaRPr lang="en-US" altLang="zh-CN" dirty="0" smtClean="0"/>
          </a:p>
        </p:txBody>
      </p:sp>
    </p:spTree>
    <p:extLst>
      <p:ext uri="{BB962C8B-B14F-4D97-AF65-F5344CB8AC3E}">
        <p14:creationId xmlns:p14="http://schemas.microsoft.com/office/powerpoint/2010/main" val="18809326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F6392FA-09C3-4884-8FEA-7A6E52802BA0}"/>
              </a:ext>
            </a:extLst>
          </p:cNvPr>
          <p:cNvSpPr>
            <a:spLocks noGrp="1"/>
          </p:cNvSpPr>
          <p:nvPr>
            <p:ph type="title"/>
          </p:nvPr>
        </p:nvSpPr>
        <p:spPr>
          <a:xfrm>
            <a:off x="1143001" y="325555"/>
            <a:ext cx="9905998" cy="448281"/>
          </a:xfrm>
        </p:spPr>
        <p:txBody>
          <a:bodyPr>
            <a:normAutofit fontScale="90000"/>
          </a:bodyPr>
          <a:lstStyle/>
          <a:p>
            <a:r>
              <a:rPr lang="en-US" altLang="zh-CN" dirty="0" smtClean="0"/>
              <a:t>ROMA</a:t>
            </a:r>
            <a:r>
              <a:rPr lang="zh-CN" altLang="en-US" dirty="0" smtClean="0"/>
              <a:t>操作指导：</a:t>
            </a:r>
            <a:r>
              <a:rPr lang="en-US" altLang="zh-CN" dirty="0" smtClean="0"/>
              <a:t>APIC</a:t>
            </a:r>
            <a:r>
              <a:rPr lang="zh-CN" altLang="en-US" dirty="0" smtClean="0"/>
              <a:t>服务集成</a:t>
            </a:r>
            <a:endParaRPr lang="zh-CN" altLang="en-US" dirty="0"/>
          </a:p>
        </p:txBody>
      </p:sp>
      <p:sp>
        <p:nvSpPr>
          <p:cNvPr id="3" name="文本框 2"/>
          <p:cNvSpPr txBox="1"/>
          <p:nvPr/>
        </p:nvSpPr>
        <p:spPr>
          <a:xfrm>
            <a:off x="1001487" y="1010195"/>
            <a:ext cx="9413964" cy="4801314"/>
          </a:xfrm>
          <a:prstGeom prst="rect">
            <a:avLst/>
          </a:prstGeom>
          <a:noFill/>
        </p:spPr>
        <p:txBody>
          <a:bodyPr wrap="square" rtlCol="0">
            <a:spAutoFit/>
          </a:bodyPr>
          <a:lstStyle/>
          <a:p>
            <a:r>
              <a:rPr lang="en-US" altLang="zh-CN" dirty="0"/>
              <a:t>ROMA Connect</a:t>
            </a:r>
            <a:r>
              <a:rPr lang="zh-CN" altLang="en-US" dirty="0"/>
              <a:t>支持将</a:t>
            </a:r>
            <a:r>
              <a:rPr lang="en-US" altLang="zh-CN" dirty="0"/>
              <a:t>API</a:t>
            </a:r>
            <a:r>
              <a:rPr lang="zh-CN" altLang="en-US" dirty="0"/>
              <a:t>、数据源和自定义函数封装成标准的</a:t>
            </a:r>
            <a:r>
              <a:rPr lang="en-US" altLang="zh-CN" dirty="0" err="1"/>
              <a:t>RESTFul</a:t>
            </a:r>
            <a:r>
              <a:rPr lang="en-US" altLang="zh-CN" dirty="0"/>
              <a:t> API</a:t>
            </a:r>
            <a:r>
              <a:rPr lang="zh-CN" altLang="en-US" dirty="0"/>
              <a:t>，并</a:t>
            </a:r>
            <a:r>
              <a:rPr lang="zh-CN" altLang="en-US" dirty="0" smtClean="0"/>
              <a:t>对外开放。</a:t>
            </a:r>
            <a:r>
              <a:rPr lang="en-US" altLang="zh-CN" dirty="0" smtClean="0"/>
              <a:t>ROMA </a:t>
            </a:r>
            <a:r>
              <a:rPr lang="en-US" altLang="zh-CN" dirty="0"/>
              <a:t>Connect</a:t>
            </a:r>
            <a:r>
              <a:rPr lang="zh-CN" altLang="en-US" dirty="0"/>
              <a:t>为</a:t>
            </a:r>
            <a:r>
              <a:rPr lang="en-US" altLang="zh-CN" dirty="0"/>
              <a:t>API</a:t>
            </a:r>
            <a:r>
              <a:rPr lang="zh-CN" altLang="en-US" dirty="0"/>
              <a:t>提供了完整的生命周期管理和多层的安全防护管理。</a:t>
            </a:r>
            <a:endParaRPr lang="en-US" altLang="zh-CN" dirty="0"/>
          </a:p>
          <a:p>
            <a:endParaRPr lang="en-US" altLang="zh-CN" dirty="0" smtClean="0"/>
          </a:p>
          <a:p>
            <a:r>
              <a:rPr lang="en-US" altLang="zh-CN" dirty="0" smtClean="0"/>
              <a:t>APIC</a:t>
            </a:r>
            <a:r>
              <a:rPr lang="zh-CN" altLang="en-US" dirty="0" smtClean="0"/>
              <a:t>的完整创建流程图可见官网说明</a:t>
            </a:r>
            <a:endParaRPr lang="en-US" altLang="zh-CN" dirty="0" smtClean="0"/>
          </a:p>
          <a:p>
            <a:r>
              <a:rPr lang="en-US" altLang="zh-CN" dirty="0"/>
              <a:t>https://</a:t>
            </a:r>
            <a:r>
              <a:rPr lang="en-US" altLang="zh-CN" dirty="0" smtClean="0"/>
              <a:t>support.huaweicloud.com/usermanual-roma/apic-ug-190215008.html</a:t>
            </a:r>
          </a:p>
          <a:p>
            <a:r>
              <a:rPr lang="zh-CN" altLang="en-US" dirty="0" smtClean="0"/>
              <a:t>这里只提及几个概念点：</a:t>
            </a:r>
            <a:endParaRPr lang="en-US" altLang="zh-CN" dirty="0" smtClean="0"/>
          </a:p>
          <a:p>
            <a:endParaRPr lang="en-US" altLang="zh-CN" dirty="0" smtClean="0"/>
          </a:p>
          <a:p>
            <a:pPr marL="285750" indent="-285750">
              <a:buFont typeface="Arial" panose="020B0604020202020204" pitchFamily="34" charset="0"/>
              <a:buChar char="•"/>
            </a:pPr>
            <a:r>
              <a:rPr lang="en-US" altLang="zh-CN" dirty="0" smtClean="0"/>
              <a:t>API</a:t>
            </a:r>
            <a:r>
              <a:rPr lang="zh-CN" altLang="en-US" dirty="0" smtClean="0"/>
              <a:t>分组</a:t>
            </a:r>
            <a:r>
              <a:rPr lang="zh-CN" altLang="en-US" dirty="0" smtClean="0"/>
              <a:t>：每个</a:t>
            </a:r>
            <a:r>
              <a:rPr lang="en-US" altLang="zh-CN" dirty="0" smtClean="0"/>
              <a:t>API</a:t>
            </a:r>
            <a:r>
              <a:rPr lang="zh-CN" altLang="en-US" dirty="0" smtClean="0"/>
              <a:t>都需要归属到指定的分组，分组在创建的时候会生成一个测试用的临时域名，该域名每天仅可以访问</a:t>
            </a:r>
            <a:r>
              <a:rPr lang="en-US" altLang="zh-CN" dirty="0" smtClean="0"/>
              <a:t>1000</a:t>
            </a:r>
            <a:r>
              <a:rPr lang="zh-CN" altLang="en-US" dirty="0" smtClean="0"/>
              <a:t>次，当然也可以为</a:t>
            </a:r>
            <a:r>
              <a:rPr lang="en-US" altLang="zh-CN" dirty="0" smtClean="0"/>
              <a:t>API</a:t>
            </a:r>
            <a:r>
              <a:rPr lang="zh-CN" altLang="en-US" dirty="0" smtClean="0"/>
              <a:t>绑定一个独立域名，这就需要用户自己申请域名以及证书。需要注意，测试用的临时域名如果想要公网访问，必须为</a:t>
            </a:r>
            <a:r>
              <a:rPr lang="en-US" altLang="zh-CN" dirty="0" smtClean="0"/>
              <a:t>ROMA</a:t>
            </a:r>
            <a:r>
              <a:rPr lang="zh-CN" altLang="en-US" dirty="0" smtClean="0"/>
              <a:t>实例绑定弹性</a:t>
            </a:r>
            <a:r>
              <a:rPr lang="en-US" altLang="zh-CN" dirty="0" smtClean="0"/>
              <a:t>IP</a:t>
            </a:r>
            <a:r>
              <a:rPr lang="zh-CN" altLang="en-US" dirty="0" smtClean="0"/>
              <a:t>。</a:t>
            </a:r>
            <a:endParaRPr lang="en-US" altLang="zh-CN" dirty="0" smtClean="0"/>
          </a:p>
          <a:p>
            <a:pPr marL="285750" indent="-285750">
              <a:buFont typeface="Arial" panose="020B0604020202020204" pitchFamily="34" charset="0"/>
              <a:buChar char="•"/>
            </a:pPr>
            <a:r>
              <a:rPr lang="en-US" altLang="zh-CN" dirty="0" smtClean="0"/>
              <a:t>API</a:t>
            </a:r>
            <a:r>
              <a:rPr lang="zh-CN" altLang="en-US" dirty="0" smtClean="0"/>
              <a:t>授权：</a:t>
            </a:r>
            <a:r>
              <a:rPr lang="zh-CN" altLang="en-US" dirty="0"/>
              <a:t>使用</a:t>
            </a:r>
            <a:r>
              <a:rPr lang="en-US" altLang="zh-CN" dirty="0"/>
              <a:t>APP</a:t>
            </a:r>
            <a:r>
              <a:rPr lang="zh-CN" altLang="en-US" dirty="0"/>
              <a:t>认证方式的</a:t>
            </a:r>
            <a:r>
              <a:rPr lang="en-US" altLang="zh-CN" dirty="0" smtClean="0"/>
              <a:t>API</a:t>
            </a:r>
            <a:r>
              <a:rPr lang="zh-CN" altLang="en-US" dirty="0" smtClean="0"/>
              <a:t>，</a:t>
            </a:r>
            <a:r>
              <a:rPr lang="zh-CN" altLang="en-US" dirty="0" smtClean="0"/>
              <a:t>可以授权给指定的集成应用，调用</a:t>
            </a:r>
            <a:r>
              <a:rPr lang="en-US" altLang="zh-CN" dirty="0" smtClean="0"/>
              <a:t>API</a:t>
            </a:r>
            <a:r>
              <a:rPr lang="zh-CN" altLang="en-US" dirty="0" smtClean="0"/>
              <a:t>的时候在请求头信息中带上被授权集成应用的</a:t>
            </a:r>
            <a:r>
              <a:rPr lang="en-US" altLang="zh-CN" dirty="0" smtClean="0"/>
              <a:t>AKSK</a:t>
            </a:r>
            <a:r>
              <a:rPr lang="zh-CN" altLang="en-US" dirty="0" smtClean="0"/>
              <a:t>或者</a:t>
            </a:r>
            <a:r>
              <a:rPr lang="en-US" altLang="zh-CN" dirty="0" err="1" smtClean="0"/>
              <a:t>APPCode</a:t>
            </a:r>
            <a:r>
              <a:rPr lang="zh-CN" altLang="en-US" dirty="0" smtClean="0"/>
              <a:t>才可以调通，关于接口认证部分会在后文详述。</a:t>
            </a:r>
            <a:endParaRPr lang="en-US" altLang="zh-CN" dirty="0" smtClean="0"/>
          </a:p>
          <a:p>
            <a:pPr marL="285750" indent="-285750">
              <a:buFont typeface="Arial" panose="020B0604020202020204" pitchFamily="34" charset="0"/>
              <a:buChar char="•"/>
            </a:pPr>
            <a:r>
              <a:rPr lang="zh-CN" altLang="en-US" dirty="0" smtClean="0"/>
              <a:t>后端自定义</a:t>
            </a:r>
            <a:r>
              <a:rPr lang="en-US" altLang="zh-CN" dirty="0" smtClean="0"/>
              <a:t>API</a:t>
            </a:r>
            <a:r>
              <a:rPr lang="zh-CN" altLang="en-US" smtClean="0"/>
              <a:t>：</a:t>
            </a:r>
            <a:endParaRPr lang="en-US" altLang="zh-CN" dirty="0"/>
          </a:p>
          <a:p>
            <a:endParaRPr lang="en-US" altLang="zh-CN" dirty="0" smtClean="0"/>
          </a:p>
          <a:p>
            <a:endParaRPr lang="en-US" altLang="zh-CN" dirty="0" smtClean="0"/>
          </a:p>
        </p:txBody>
      </p:sp>
    </p:spTree>
    <p:extLst>
      <p:ext uri="{BB962C8B-B14F-4D97-AF65-F5344CB8AC3E}">
        <p14:creationId xmlns:p14="http://schemas.microsoft.com/office/powerpoint/2010/main" val="38395681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F6392FA-09C3-4884-8FEA-7A6E52802BA0}"/>
              </a:ext>
            </a:extLst>
          </p:cNvPr>
          <p:cNvSpPr>
            <a:spLocks noGrp="1"/>
          </p:cNvSpPr>
          <p:nvPr>
            <p:ph type="title"/>
          </p:nvPr>
        </p:nvSpPr>
        <p:spPr>
          <a:xfrm>
            <a:off x="1143001" y="325555"/>
            <a:ext cx="9905998" cy="448281"/>
          </a:xfrm>
        </p:spPr>
        <p:txBody>
          <a:bodyPr>
            <a:normAutofit fontScale="90000"/>
          </a:bodyPr>
          <a:lstStyle/>
          <a:p>
            <a:r>
              <a:rPr lang="en-US" altLang="zh-CN" dirty="0" smtClean="0"/>
              <a:t>FAQ1 ROMA</a:t>
            </a:r>
            <a:r>
              <a:rPr lang="zh-CN" altLang="en-US" dirty="0" smtClean="0"/>
              <a:t>与数据源如何打通网络</a:t>
            </a:r>
            <a:endParaRPr lang="zh-CN" altLang="en-US" dirty="0"/>
          </a:p>
        </p:txBody>
      </p:sp>
      <p:sp>
        <p:nvSpPr>
          <p:cNvPr id="4" name="文本框 3"/>
          <p:cNvSpPr txBox="1"/>
          <p:nvPr/>
        </p:nvSpPr>
        <p:spPr>
          <a:xfrm>
            <a:off x="1010194" y="1001486"/>
            <a:ext cx="10180319" cy="4801314"/>
          </a:xfrm>
          <a:prstGeom prst="rect">
            <a:avLst/>
          </a:prstGeom>
          <a:noFill/>
        </p:spPr>
        <p:txBody>
          <a:bodyPr wrap="square" rtlCol="0">
            <a:spAutoFit/>
          </a:bodyPr>
          <a:lstStyle/>
          <a:p>
            <a:r>
              <a:rPr lang="zh-CN" altLang="en-US" dirty="0" smtClean="0"/>
              <a:t>如果数据源有公网</a:t>
            </a:r>
            <a:r>
              <a:rPr lang="en-US" altLang="zh-CN" dirty="0" smtClean="0"/>
              <a:t>IP</a:t>
            </a:r>
            <a:r>
              <a:rPr lang="zh-CN" altLang="en-US" dirty="0" smtClean="0"/>
              <a:t>，可以用</a:t>
            </a:r>
            <a:r>
              <a:rPr lang="en-US" altLang="zh-CN" dirty="0" smtClean="0"/>
              <a:t>ROMA</a:t>
            </a:r>
            <a:r>
              <a:rPr lang="zh-CN" altLang="en-US" dirty="0" smtClean="0"/>
              <a:t>直接连到数据源的公网</a:t>
            </a:r>
            <a:r>
              <a:rPr lang="en-US" altLang="zh-CN" dirty="0" smtClean="0"/>
              <a:t>IP</a:t>
            </a:r>
            <a:r>
              <a:rPr lang="zh-CN" altLang="en-US" dirty="0" smtClean="0"/>
              <a:t>，否则需要按照下面方式处理</a:t>
            </a:r>
            <a:endParaRPr lang="en-US" altLang="zh-CN" dirty="0" smtClean="0"/>
          </a:p>
          <a:p>
            <a:r>
              <a:rPr lang="zh-CN" altLang="en-US" dirty="0" smtClean="0"/>
              <a:t>如果客户数据中心在云上但是与</a:t>
            </a:r>
            <a:r>
              <a:rPr lang="en-US" altLang="zh-CN" dirty="0" smtClean="0"/>
              <a:t>ROMA</a:t>
            </a:r>
            <a:r>
              <a:rPr lang="zh-CN" altLang="en-US" dirty="0" smtClean="0"/>
              <a:t>实例属于不同</a:t>
            </a:r>
            <a:r>
              <a:rPr lang="en-US" altLang="zh-CN" dirty="0" smtClean="0"/>
              <a:t>VPC</a:t>
            </a:r>
            <a:r>
              <a:rPr lang="zh-CN" altLang="en-US" dirty="0" smtClean="0"/>
              <a:t>，分以下两种情况处理</a:t>
            </a:r>
            <a:endParaRPr lang="en-US" altLang="zh-CN" dirty="0" smtClean="0"/>
          </a:p>
          <a:p>
            <a:pPr marL="285750" indent="-285750">
              <a:buFont typeface="Wingdings" panose="05000000000000000000" pitchFamily="2" charset="2"/>
              <a:buChar char="u"/>
            </a:pPr>
            <a:r>
              <a:rPr lang="en-US" altLang="zh-CN" dirty="0" smtClean="0"/>
              <a:t>VPC</a:t>
            </a:r>
            <a:r>
              <a:rPr lang="zh-CN" altLang="en-US" dirty="0" smtClean="0"/>
              <a:t>在同一个区域：可以使用华为云的对等连接打通</a:t>
            </a:r>
            <a:r>
              <a:rPr lang="en-US" altLang="zh-CN" dirty="0" smtClean="0"/>
              <a:t>VPC</a:t>
            </a:r>
            <a:r>
              <a:rPr lang="zh-CN" altLang="en-US" dirty="0" smtClean="0"/>
              <a:t>，如下图所示，此时要注意不同</a:t>
            </a:r>
            <a:r>
              <a:rPr lang="en-US" altLang="zh-CN" dirty="0" smtClean="0"/>
              <a:t>VPC</a:t>
            </a:r>
            <a:r>
              <a:rPr lang="zh-CN" altLang="en-US" dirty="0" smtClean="0"/>
              <a:t>的网段最好没有重叠，否则可能会出现连接失败的情况。</a:t>
            </a:r>
            <a:endParaRPr lang="en-US" altLang="zh-CN" dirty="0" smtClean="0"/>
          </a:p>
          <a:p>
            <a:pPr marL="342900" indent="-342900">
              <a:buAutoNum type="arabicPeriod"/>
            </a:pPr>
            <a:endParaRPr lang="en-US" altLang="zh-CN" dirty="0"/>
          </a:p>
          <a:p>
            <a:pPr marL="342900" indent="-342900">
              <a:buAutoNum type="arabicPeriod"/>
            </a:pPr>
            <a:endParaRPr lang="en-US" altLang="zh-CN" dirty="0" smtClean="0"/>
          </a:p>
          <a:p>
            <a:pPr marL="342900" indent="-342900">
              <a:buAutoNum type="arabicPeriod"/>
            </a:pPr>
            <a:endParaRPr lang="en-US" altLang="zh-CN" dirty="0"/>
          </a:p>
          <a:p>
            <a:pPr marL="342900" indent="-342900">
              <a:buAutoNum type="arabicPeriod"/>
            </a:pPr>
            <a:endParaRPr lang="en-US" altLang="zh-CN" dirty="0" smtClean="0"/>
          </a:p>
          <a:p>
            <a:pPr marL="342900" indent="-342900">
              <a:buAutoNum type="arabicPeriod"/>
            </a:pPr>
            <a:endParaRPr lang="en-US" altLang="zh-CN" dirty="0"/>
          </a:p>
          <a:p>
            <a:pPr marL="342900" indent="-342900">
              <a:buAutoNum type="arabicPeriod"/>
            </a:pPr>
            <a:endParaRPr lang="en-US" altLang="zh-CN" dirty="0" smtClean="0"/>
          </a:p>
          <a:p>
            <a:endParaRPr lang="en-US" altLang="zh-CN" dirty="0"/>
          </a:p>
          <a:p>
            <a:pPr marL="342900" indent="-342900">
              <a:buAutoNum type="arabicPeriod"/>
            </a:pPr>
            <a:endParaRPr lang="en-US" altLang="zh-CN" dirty="0" smtClean="0"/>
          </a:p>
          <a:p>
            <a:pPr marL="342900" indent="-342900">
              <a:buAutoNum type="arabicPeriod"/>
            </a:pPr>
            <a:endParaRPr lang="en-US" altLang="zh-CN" dirty="0"/>
          </a:p>
          <a:p>
            <a:pPr marL="342900" indent="-342900">
              <a:buAutoNum type="arabicPeriod"/>
            </a:pPr>
            <a:endParaRPr lang="en-US" altLang="zh-CN" dirty="0" smtClean="0"/>
          </a:p>
          <a:p>
            <a:pPr marL="342900" indent="-342900">
              <a:buAutoNum type="arabicPeriod"/>
            </a:pPr>
            <a:endParaRPr lang="en-US" altLang="zh-CN" dirty="0"/>
          </a:p>
          <a:p>
            <a:pPr marL="342900" indent="-342900">
              <a:buAutoNum type="arabicPeriod"/>
            </a:pPr>
            <a:endParaRPr lang="en-US" altLang="zh-CN" dirty="0" smtClean="0"/>
          </a:p>
          <a:p>
            <a:endParaRPr lang="en-US" altLang="zh-CN" dirty="0" smtClean="0"/>
          </a:p>
        </p:txBody>
      </p:sp>
      <p:sp>
        <p:nvSpPr>
          <p:cNvPr id="6" name="矩形 5"/>
          <p:cNvSpPr/>
          <p:nvPr/>
        </p:nvSpPr>
        <p:spPr>
          <a:xfrm>
            <a:off x="2325802" y="2577738"/>
            <a:ext cx="2403565" cy="3365627"/>
          </a:xfrm>
          <a:prstGeom prst="rect">
            <a:avLst/>
          </a:prstGeom>
          <a:ln>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7" name="文本框 6"/>
          <p:cNvSpPr txBox="1"/>
          <p:nvPr/>
        </p:nvSpPr>
        <p:spPr>
          <a:xfrm>
            <a:off x="2325802" y="2699657"/>
            <a:ext cx="1418884" cy="400110"/>
          </a:xfrm>
          <a:prstGeom prst="rect">
            <a:avLst/>
          </a:prstGeom>
          <a:noFill/>
        </p:spPr>
        <p:txBody>
          <a:bodyPr wrap="square" rtlCol="0">
            <a:spAutoFit/>
          </a:bodyPr>
          <a:lstStyle/>
          <a:p>
            <a:r>
              <a:rPr lang="zh-CN" altLang="en-US" sz="1000" dirty="0" smtClean="0">
                <a:solidFill>
                  <a:schemeClr val="bg1"/>
                </a:solidFill>
                <a:latin typeface="Times New Roman" panose="02020603050405020304" pitchFamily="18" charset="0"/>
                <a:cs typeface="Times New Roman" panose="02020603050405020304" pitchFamily="18" charset="0"/>
              </a:rPr>
              <a:t>北京四</a:t>
            </a:r>
            <a:r>
              <a:rPr lang="en-US" altLang="zh-CN" sz="1000" dirty="0" smtClean="0">
                <a:solidFill>
                  <a:schemeClr val="bg1"/>
                </a:solidFill>
                <a:latin typeface="Times New Roman" panose="02020603050405020304" pitchFamily="18" charset="0"/>
                <a:cs typeface="Times New Roman" panose="02020603050405020304" pitchFamily="18" charset="0"/>
              </a:rPr>
              <a:t>VPC1</a:t>
            </a:r>
          </a:p>
          <a:p>
            <a:r>
              <a:rPr lang="en-US" altLang="zh-CN" sz="1000" dirty="0" smtClean="0">
                <a:solidFill>
                  <a:schemeClr val="bg1"/>
                </a:solidFill>
                <a:latin typeface="Times New Roman" panose="02020603050405020304" pitchFamily="18" charset="0"/>
                <a:cs typeface="Times New Roman" panose="02020603050405020304" pitchFamily="18" charset="0"/>
              </a:rPr>
              <a:t>192.168.0.0/16</a:t>
            </a:r>
            <a:endParaRPr lang="zh-CN" altLang="en-US" sz="1000" dirty="0">
              <a:solidFill>
                <a:schemeClr val="bg1"/>
              </a:solidFill>
              <a:latin typeface="Times New Roman" panose="02020603050405020304" pitchFamily="18" charset="0"/>
              <a:cs typeface="Times New Roman" panose="02020603050405020304" pitchFamily="18" charset="0"/>
            </a:endParaRPr>
          </a:p>
        </p:txBody>
      </p:sp>
      <p:sp>
        <p:nvSpPr>
          <p:cNvPr id="8" name="矩形 7"/>
          <p:cNvSpPr/>
          <p:nvPr/>
        </p:nvSpPr>
        <p:spPr>
          <a:xfrm>
            <a:off x="2796064" y="3388239"/>
            <a:ext cx="1463040" cy="1744623"/>
          </a:xfrm>
          <a:prstGeom prst="rect">
            <a:avLst/>
          </a:prstGeom>
          <a:ln>
            <a:prstDash val="sys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9" name="文本框 8"/>
          <p:cNvSpPr txBox="1"/>
          <p:nvPr/>
        </p:nvSpPr>
        <p:spPr>
          <a:xfrm>
            <a:off x="2796064" y="3510158"/>
            <a:ext cx="1418884" cy="246221"/>
          </a:xfrm>
          <a:prstGeom prst="rect">
            <a:avLst/>
          </a:prstGeom>
          <a:noFill/>
        </p:spPr>
        <p:txBody>
          <a:bodyPr wrap="square" rtlCol="0">
            <a:spAutoFit/>
          </a:bodyPr>
          <a:lstStyle/>
          <a:p>
            <a:pPr algn="ctr"/>
            <a:r>
              <a:rPr lang="zh-CN" altLang="en-US" sz="1000" dirty="0" smtClean="0">
                <a:solidFill>
                  <a:schemeClr val="bg1"/>
                </a:solidFill>
                <a:latin typeface="Times New Roman" panose="02020603050405020304" pitchFamily="18" charset="0"/>
                <a:cs typeface="Times New Roman" panose="02020603050405020304" pitchFamily="18" charset="0"/>
              </a:rPr>
              <a:t>子网</a:t>
            </a:r>
            <a:r>
              <a:rPr lang="en-US" altLang="zh-CN" sz="1000" dirty="0" smtClean="0">
                <a:solidFill>
                  <a:schemeClr val="bg1"/>
                </a:solidFill>
                <a:latin typeface="Times New Roman" panose="02020603050405020304" pitchFamily="18" charset="0"/>
                <a:cs typeface="Times New Roman" panose="02020603050405020304" pitchFamily="18" charset="0"/>
              </a:rPr>
              <a:t>A</a:t>
            </a:r>
            <a:endParaRPr lang="zh-CN" altLang="en-US" sz="1000" dirty="0">
              <a:solidFill>
                <a:schemeClr val="bg1"/>
              </a:solidFill>
              <a:latin typeface="Times New Roman" panose="02020603050405020304" pitchFamily="18" charset="0"/>
              <a:cs typeface="Times New Roman" panose="02020603050405020304" pitchFamily="18" charset="0"/>
            </a:endParaRPr>
          </a:p>
        </p:txBody>
      </p:sp>
      <p:sp>
        <p:nvSpPr>
          <p:cNvPr id="10" name="圆柱形 9"/>
          <p:cNvSpPr/>
          <p:nvPr/>
        </p:nvSpPr>
        <p:spPr>
          <a:xfrm>
            <a:off x="3122635" y="4044851"/>
            <a:ext cx="809897" cy="1010194"/>
          </a:xfrm>
          <a:prstGeom prst="ca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smtClean="0"/>
              <a:t>ROMA</a:t>
            </a:r>
          </a:p>
        </p:txBody>
      </p:sp>
      <p:sp>
        <p:nvSpPr>
          <p:cNvPr id="11" name="矩形 10"/>
          <p:cNvSpPr/>
          <p:nvPr/>
        </p:nvSpPr>
        <p:spPr>
          <a:xfrm>
            <a:off x="6936005" y="2577738"/>
            <a:ext cx="2403565" cy="3365627"/>
          </a:xfrm>
          <a:prstGeom prst="rect">
            <a:avLst/>
          </a:prstGeom>
          <a:ln>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2" name="文本框 11"/>
          <p:cNvSpPr txBox="1"/>
          <p:nvPr/>
        </p:nvSpPr>
        <p:spPr>
          <a:xfrm>
            <a:off x="6936005" y="2699657"/>
            <a:ext cx="1418884" cy="400110"/>
          </a:xfrm>
          <a:prstGeom prst="rect">
            <a:avLst/>
          </a:prstGeom>
          <a:noFill/>
        </p:spPr>
        <p:txBody>
          <a:bodyPr wrap="square" rtlCol="0">
            <a:spAutoFit/>
          </a:bodyPr>
          <a:lstStyle/>
          <a:p>
            <a:r>
              <a:rPr lang="zh-CN" altLang="en-US" sz="1000" dirty="0" smtClean="0">
                <a:solidFill>
                  <a:schemeClr val="bg1"/>
                </a:solidFill>
                <a:latin typeface="Times New Roman" panose="02020603050405020304" pitchFamily="18" charset="0"/>
                <a:cs typeface="Times New Roman" panose="02020603050405020304" pitchFamily="18" charset="0"/>
              </a:rPr>
              <a:t>北京四</a:t>
            </a:r>
            <a:r>
              <a:rPr lang="en-US" altLang="zh-CN" sz="1000" dirty="0" smtClean="0">
                <a:solidFill>
                  <a:schemeClr val="bg1"/>
                </a:solidFill>
                <a:latin typeface="Times New Roman" panose="02020603050405020304" pitchFamily="18" charset="0"/>
                <a:cs typeface="Times New Roman" panose="02020603050405020304" pitchFamily="18" charset="0"/>
              </a:rPr>
              <a:t>VPC2</a:t>
            </a:r>
          </a:p>
          <a:p>
            <a:r>
              <a:rPr lang="en-US" altLang="zh-CN" sz="1000" dirty="0" smtClean="0">
                <a:solidFill>
                  <a:schemeClr val="bg1"/>
                </a:solidFill>
                <a:latin typeface="Times New Roman" panose="02020603050405020304" pitchFamily="18" charset="0"/>
                <a:cs typeface="Times New Roman" panose="02020603050405020304" pitchFamily="18" charset="0"/>
              </a:rPr>
              <a:t>10.0.0.0/16</a:t>
            </a:r>
            <a:endParaRPr lang="zh-CN" altLang="en-US" sz="1000" dirty="0">
              <a:solidFill>
                <a:schemeClr val="bg1"/>
              </a:solidFill>
              <a:latin typeface="Times New Roman" panose="02020603050405020304" pitchFamily="18" charset="0"/>
              <a:cs typeface="Times New Roman" panose="02020603050405020304" pitchFamily="18" charset="0"/>
            </a:endParaRPr>
          </a:p>
        </p:txBody>
      </p:sp>
      <p:sp>
        <p:nvSpPr>
          <p:cNvPr id="13" name="矩形 12"/>
          <p:cNvSpPr/>
          <p:nvPr/>
        </p:nvSpPr>
        <p:spPr>
          <a:xfrm>
            <a:off x="7406267" y="3388239"/>
            <a:ext cx="1463040" cy="1744623"/>
          </a:xfrm>
          <a:prstGeom prst="rect">
            <a:avLst/>
          </a:prstGeom>
          <a:ln>
            <a:prstDash val="sys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4" name="文本框 13"/>
          <p:cNvSpPr txBox="1"/>
          <p:nvPr/>
        </p:nvSpPr>
        <p:spPr>
          <a:xfrm>
            <a:off x="7406267" y="3510158"/>
            <a:ext cx="1418884" cy="246221"/>
          </a:xfrm>
          <a:prstGeom prst="rect">
            <a:avLst/>
          </a:prstGeom>
          <a:noFill/>
        </p:spPr>
        <p:txBody>
          <a:bodyPr wrap="square" rtlCol="0">
            <a:spAutoFit/>
          </a:bodyPr>
          <a:lstStyle/>
          <a:p>
            <a:pPr algn="ctr"/>
            <a:r>
              <a:rPr lang="zh-CN" altLang="en-US" sz="1000" dirty="0" smtClean="0">
                <a:solidFill>
                  <a:schemeClr val="bg1"/>
                </a:solidFill>
                <a:latin typeface="Times New Roman" panose="02020603050405020304" pitchFamily="18" charset="0"/>
                <a:cs typeface="Times New Roman" panose="02020603050405020304" pitchFamily="18" charset="0"/>
              </a:rPr>
              <a:t>子网</a:t>
            </a:r>
            <a:r>
              <a:rPr lang="en-US" altLang="zh-CN" sz="1000" dirty="0" smtClean="0">
                <a:solidFill>
                  <a:schemeClr val="bg1"/>
                </a:solidFill>
                <a:latin typeface="Times New Roman" panose="02020603050405020304" pitchFamily="18" charset="0"/>
                <a:cs typeface="Times New Roman" panose="02020603050405020304" pitchFamily="18" charset="0"/>
              </a:rPr>
              <a:t>B</a:t>
            </a:r>
            <a:endParaRPr lang="zh-CN" altLang="en-US" sz="1000" dirty="0">
              <a:solidFill>
                <a:schemeClr val="bg1"/>
              </a:solidFill>
              <a:latin typeface="Times New Roman" panose="02020603050405020304" pitchFamily="18" charset="0"/>
              <a:cs typeface="Times New Roman" panose="02020603050405020304" pitchFamily="18" charset="0"/>
            </a:endParaRPr>
          </a:p>
        </p:txBody>
      </p:sp>
      <p:sp>
        <p:nvSpPr>
          <p:cNvPr id="16" name="流程图: 磁盘 15"/>
          <p:cNvSpPr/>
          <p:nvPr/>
        </p:nvSpPr>
        <p:spPr>
          <a:xfrm>
            <a:off x="7685556" y="4121970"/>
            <a:ext cx="1010874" cy="817831"/>
          </a:xfrm>
          <a:prstGeom prst="flowChartMagneticDisk">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smtClean="0"/>
              <a:t>数据源</a:t>
            </a:r>
            <a:endParaRPr lang="zh-CN" altLang="en-US" dirty="0"/>
          </a:p>
        </p:txBody>
      </p:sp>
      <p:cxnSp>
        <p:nvCxnSpPr>
          <p:cNvPr id="18" name="直接箭头连接符 17"/>
          <p:cNvCxnSpPr>
            <a:stCxn id="10" idx="4"/>
          </p:cNvCxnSpPr>
          <p:nvPr/>
        </p:nvCxnSpPr>
        <p:spPr>
          <a:xfrm>
            <a:off x="3932532" y="4549948"/>
            <a:ext cx="3712915" cy="0"/>
          </a:xfrm>
          <a:prstGeom prst="straightConnector1">
            <a:avLst/>
          </a:prstGeom>
          <a:ln>
            <a:solidFill>
              <a:schemeClr val="bg2">
                <a:lumMod val="40000"/>
                <a:lumOff val="60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4729367" y="4044851"/>
            <a:ext cx="2206638" cy="0"/>
          </a:xfrm>
          <a:prstGeom prst="straightConnector1">
            <a:avLst/>
          </a:prstGeom>
          <a:ln>
            <a:solidFill>
              <a:schemeClr val="bg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290936" y="3607637"/>
            <a:ext cx="1253467" cy="369332"/>
          </a:xfrm>
          <a:prstGeom prst="rect">
            <a:avLst/>
          </a:prstGeom>
          <a:noFill/>
        </p:spPr>
        <p:txBody>
          <a:bodyPr wrap="square" rtlCol="0">
            <a:spAutoFit/>
          </a:bodyPr>
          <a:lstStyle/>
          <a:p>
            <a:r>
              <a:rPr lang="zh-CN" altLang="en-US" dirty="0" smtClean="0">
                <a:solidFill>
                  <a:schemeClr val="bg1"/>
                </a:solidFill>
              </a:rPr>
              <a:t>对等连接</a:t>
            </a:r>
            <a:endParaRPr lang="zh-CN" altLang="en-US" dirty="0">
              <a:solidFill>
                <a:schemeClr val="bg1"/>
              </a:solidFill>
            </a:endParaRPr>
          </a:p>
        </p:txBody>
      </p:sp>
    </p:spTree>
    <p:extLst>
      <p:ext uri="{BB962C8B-B14F-4D97-AF65-F5344CB8AC3E}">
        <p14:creationId xmlns:p14="http://schemas.microsoft.com/office/powerpoint/2010/main" val="23414359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05860F5-9ABD-47F0-AB73-ACD2378C44B5}"/>
              </a:ext>
            </a:extLst>
          </p:cNvPr>
          <p:cNvSpPr>
            <a:spLocks noGrp="1"/>
          </p:cNvSpPr>
          <p:nvPr>
            <p:ph type="title"/>
          </p:nvPr>
        </p:nvSpPr>
        <p:spPr>
          <a:xfrm>
            <a:off x="1141413" y="583007"/>
            <a:ext cx="9905998" cy="588845"/>
          </a:xfrm>
        </p:spPr>
        <p:txBody>
          <a:bodyPr/>
          <a:lstStyle/>
          <a:p>
            <a:r>
              <a:rPr lang="zh-CN" altLang="en-US" dirty="0"/>
              <a:t>目录</a:t>
            </a:r>
          </a:p>
        </p:txBody>
      </p:sp>
      <p:sp>
        <p:nvSpPr>
          <p:cNvPr id="3" name="内容占位符 2">
            <a:extLst>
              <a:ext uri="{FF2B5EF4-FFF2-40B4-BE49-F238E27FC236}">
                <a16:creationId xmlns:a16="http://schemas.microsoft.com/office/drawing/2014/main" xmlns="" id="{FBFF0CFD-88E5-42FA-BC9A-BEA987947004}"/>
              </a:ext>
            </a:extLst>
          </p:cNvPr>
          <p:cNvSpPr>
            <a:spLocks noGrp="1"/>
          </p:cNvSpPr>
          <p:nvPr>
            <p:ph idx="1"/>
          </p:nvPr>
        </p:nvSpPr>
        <p:spPr>
          <a:xfrm>
            <a:off x="1141412" y="1260629"/>
            <a:ext cx="9905999" cy="4530572"/>
          </a:xfrm>
        </p:spPr>
        <p:txBody>
          <a:bodyPr>
            <a:normAutofit fontScale="92500" lnSpcReduction="10000"/>
          </a:bodyPr>
          <a:lstStyle/>
          <a:p>
            <a:r>
              <a:rPr lang="en-US" altLang="zh-CN" dirty="0">
                <a:hlinkClick r:id="rId2" action="ppaction://hlinksldjump"/>
              </a:rPr>
              <a:t>ROMA</a:t>
            </a:r>
            <a:r>
              <a:rPr lang="zh-CN" altLang="en-US" dirty="0">
                <a:hlinkClick r:id="rId2" action="ppaction://hlinksldjump"/>
              </a:rPr>
              <a:t>购买指南</a:t>
            </a:r>
            <a:endParaRPr lang="en-US" altLang="zh-CN" dirty="0"/>
          </a:p>
          <a:p>
            <a:r>
              <a:rPr lang="en-US" altLang="zh-CN" dirty="0">
                <a:hlinkClick r:id="rId3" action="ppaction://hlinksldjump"/>
              </a:rPr>
              <a:t>ROMA</a:t>
            </a:r>
            <a:r>
              <a:rPr lang="zh-CN" altLang="en-US" dirty="0">
                <a:hlinkClick r:id="rId3" action="ppaction://hlinksldjump"/>
              </a:rPr>
              <a:t>操作</a:t>
            </a:r>
            <a:r>
              <a:rPr lang="zh-CN" altLang="en-US" dirty="0" smtClean="0">
                <a:hlinkClick r:id="rId3" action="ppaction://hlinksldjump"/>
              </a:rPr>
              <a:t>指导</a:t>
            </a:r>
            <a:endParaRPr lang="en-US" altLang="zh-CN" dirty="0" smtClean="0"/>
          </a:p>
          <a:p>
            <a:pPr marL="1080000" indent="-457200">
              <a:buFont typeface="+mj-ea"/>
              <a:buAutoNum type="circleNumDbPlain"/>
            </a:pPr>
            <a:r>
              <a:rPr lang="zh-CN" altLang="en-US" dirty="0" smtClean="0">
                <a:hlinkClick r:id="rId4" action="ppaction://hlinksldjump"/>
              </a:rPr>
              <a:t>数据源接入</a:t>
            </a:r>
            <a:endParaRPr lang="en-US" altLang="zh-CN" dirty="0" smtClean="0"/>
          </a:p>
          <a:p>
            <a:pPr marL="1080000" indent="-457200">
              <a:buFont typeface="+mj-lt"/>
              <a:buAutoNum type="circleNumDbPlain"/>
            </a:pPr>
            <a:r>
              <a:rPr lang="en-US" altLang="zh-CN" dirty="0" smtClean="0">
                <a:hlinkClick r:id="rId5" action="ppaction://hlinksldjump"/>
              </a:rPr>
              <a:t>FDI</a:t>
            </a:r>
            <a:r>
              <a:rPr lang="zh-CN" altLang="en-US" dirty="0" smtClean="0">
                <a:hlinkClick r:id="rId5" action="ppaction://hlinksldjump"/>
              </a:rPr>
              <a:t>数据集成指导</a:t>
            </a:r>
            <a:endParaRPr lang="en-US" altLang="zh-CN" dirty="0" smtClean="0"/>
          </a:p>
          <a:p>
            <a:pPr marL="1080000" indent="-457200">
              <a:buFont typeface="+mj-lt"/>
              <a:buAutoNum type="circleNumDbPlain"/>
            </a:pPr>
            <a:r>
              <a:rPr lang="en-US" altLang="zh-CN" dirty="0" smtClean="0"/>
              <a:t>APIC</a:t>
            </a:r>
            <a:r>
              <a:rPr lang="zh-CN" altLang="en-US" dirty="0" smtClean="0"/>
              <a:t>服务集成指导</a:t>
            </a:r>
            <a:endParaRPr lang="en-US" altLang="zh-CN" dirty="0" smtClean="0"/>
          </a:p>
          <a:p>
            <a:pPr marL="1080000" indent="-457200">
              <a:buFont typeface="+mj-lt"/>
              <a:buAutoNum type="circleNumDbPlain"/>
            </a:pPr>
            <a:r>
              <a:rPr lang="en-US" altLang="zh-CN" dirty="0" smtClean="0"/>
              <a:t>MQS</a:t>
            </a:r>
            <a:r>
              <a:rPr lang="zh-CN" altLang="en-US" dirty="0" smtClean="0"/>
              <a:t>消息集成指导</a:t>
            </a:r>
            <a:endParaRPr lang="en-US" altLang="zh-CN" dirty="0" smtClean="0"/>
          </a:p>
          <a:p>
            <a:pPr marL="1080000" indent="-457200">
              <a:buFont typeface="+mj-lt"/>
              <a:buAutoNum type="circleNumDbPlain"/>
            </a:pPr>
            <a:r>
              <a:rPr lang="en-US" altLang="zh-CN" dirty="0" smtClean="0"/>
              <a:t>LINK</a:t>
            </a:r>
            <a:r>
              <a:rPr lang="zh-CN" altLang="en-US" dirty="0" smtClean="0"/>
              <a:t>设备集成指导</a:t>
            </a:r>
            <a:endParaRPr lang="en-US" altLang="zh-CN" dirty="0"/>
          </a:p>
          <a:p>
            <a:r>
              <a:rPr lang="en-US" altLang="zh-CN" dirty="0">
                <a:hlinkClick r:id="rId6" action="ppaction://hlinksldjump"/>
              </a:rPr>
              <a:t>FAQ</a:t>
            </a:r>
            <a:endParaRPr lang="en-US" altLang="zh-CN" dirty="0"/>
          </a:p>
          <a:p>
            <a:r>
              <a:rPr lang="zh-CN" altLang="en-US" dirty="0"/>
              <a:t>具体案例</a:t>
            </a:r>
          </a:p>
        </p:txBody>
      </p:sp>
    </p:spTree>
    <p:extLst>
      <p:ext uri="{BB962C8B-B14F-4D97-AF65-F5344CB8AC3E}">
        <p14:creationId xmlns:p14="http://schemas.microsoft.com/office/powerpoint/2010/main" val="1136244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F6392FA-09C3-4884-8FEA-7A6E52802BA0}"/>
              </a:ext>
            </a:extLst>
          </p:cNvPr>
          <p:cNvSpPr>
            <a:spLocks noGrp="1"/>
          </p:cNvSpPr>
          <p:nvPr>
            <p:ph type="title"/>
          </p:nvPr>
        </p:nvSpPr>
        <p:spPr>
          <a:xfrm>
            <a:off x="1143001" y="325555"/>
            <a:ext cx="9905998" cy="448281"/>
          </a:xfrm>
        </p:spPr>
        <p:txBody>
          <a:bodyPr>
            <a:normAutofit fontScale="90000"/>
          </a:bodyPr>
          <a:lstStyle/>
          <a:p>
            <a:r>
              <a:rPr lang="en-US" altLang="zh-CN" dirty="0" smtClean="0"/>
              <a:t>FAQ1 ROMA</a:t>
            </a:r>
            <a:r>
              <a:rPr lang="zh-CN" altLang="en-US" dirty="0" smtClean="0"/>
              <a:t>与数据源如何打通网络</a:t>
            </a:r>
            <a:endParaRPr lang="zh-CN" altLang="en-US" dirty="0"/>
          </a:p>
        </p:txBody>
      </p:sp>
      <p:sp>
        <p:nvSpPr>
          <p:cNvPr id="4" name="文本框 3"/>
          <p:cNvSpPr txBox="1"/>
          <p:nvPr/>
        </p:nvSpPr>
        <p:spPr>
          <a:xfrm>
            <a:off x="1010194" y="1001486"/>
            <a:ext cx="10180319" cy="3416320"/>
          </a:xfrm>
          <a:prstGeom prst="rect">
            <a:avLst/>
          </a:prstGeom>
          <a:noFill/>
        </p:spPr>
        <p:txBody>
          <a:bodyPr wrap="square" rtlCol="0">
            <a:spAutoFit/>
          </a:bodyPr>
          <a:lstStyle/>
          <a:p>
            <a:pPr marL="285750" indent="-285750">
              <a:buFont typeface="Wingdings" panose="05000000000000000000" pitchFamily="2" charset="2"/>
              <a:buChar char="u"/>
            </a:pPr>
            <a:r>
              <a:rPr lang="en-US" altLang="zh-CN" dirty="0" smtClean="0"/>
              <a:t>VPC</a:t>
            </a:r>
            <a:r>
              <a:rPr lang="zh-CN" altLang="en-US" dirty="0" smtClean="0"/>
              <a:t>在不同区域：可以使用以下两种方式打通网络。</a:t>
            </a:r>
            <a:endParaRPr lang="en-US" altLang="zh-CN" dirty="0" smtClean="0"/>
          </a:p>
          <a:p>
            <a:pPr marL="342900" indent="-342900">
              <a:buFont typeface="+mj-lt"/>
              <a:buAutoNum type="arabicPeriod"/>
            </a:pPr>
            <a:r>
              <a:rPr lang="en-US" altLang="zh-CN" dirty="0" smtClean="0"/>
              <a:t>VPN</a:t>
            </a:r>
            <a:r>
              <a:rPr lang="zh-CN" altLang="en-US" dirty="0" smtClean="0"/>
              <a:t>：</a:t>
            </a:r>
            <a:r>
              <a:rPr lang="en-US" altLang="zh-CN" dirty="0"/>
              <a:t>VPN</a:t>
            </a:r>
            <a:r>
              <a:rPr lang="zh-CN" altLang="en-US" dirty="0"/>
              <a:t>由</a:t>
            </a:r>
            <a:r>
              <a:rPr lang="en-US" altLang="zh-CN" dirty="0"/>
              <a:t>VPN</a:t>
            </a:r>
            <a:r>
              <a:rPr lang="zh-CN" altLang="en-US" dirty="0"/>
              <a:t>网关和</a:t>
            </a:r>
            <a:r>
              <a:rPr lang="en-US" altLang="zh-CN" dirty="0"/>
              <a:t>VPN</a:t>
            </a:r>
            <a:r>
              <a:rPr lang="zh-CN" altLang="en-US" dirty="0"/>
              <a:t>连接组成，</a:t>
            </a:r>
            <a:r>
              <a:rPr lang="en-US" altLang="zh-CN" dirty="0"/>
              <a:t>VPN</a:t>
            </a:r>
            <a:r>
              <a:rPr lang="zh-CN" altLang="en-US" dirty="0"/>
              <a:t>网关提供了虚拟私有云的公网</a:t>
            </a:r>
            <a:r>
              <a:rPr lang="zh-CN" altLang="en-US" dirty="0" smtClean="0"/>
              <a:t>出口，</a:t>
            </a:r>
            <a:r>
              <a:rPr lang="en-US" altLang="zh-CN" dirty="0"/>
              <a:t>VPN</a:t>
            </a:r>
            <a:r>
              <a:rPr lang="zh-CN" altLang="en-US" dirty="0"/>
              <a:t>连接则通过公网加密技术，将</a:t>
            </a:r>
            <a:r>
              <a:rPr lang="en-US" altLang="zh-CN" dirty="0"/>
              <a:t>VPN</a:t>
            </a:r>
            <a:r>
              <a:rPr lang="zh-CN" altLang="en-US" dirty="0" smtClean="0"/>
              <a:t>网关相互关联。</a:t>
            </a:r>
            <a:endParaRPr lang="en-US" altLang="zh-CN" dirty="0" smtClean="0"/>
          </a:p>
          <a:p>
            <a:pPr marL="342900" indent="-342900">
              <a:buFont typeface="+mj-lt"/>
              <a:buAutoNum type="arabicPeriod"/>
            </a:pPr>
            <a:endParaRPr lang="en-US" altLang="zh-CN" dirty="0"/>
          </a:p>
          <a:p>
            <a:pPr marL="342900" indent="-342900">
              <a:buFont typeface="+mj-lt"/>
              <a:buAutoNum type="arabicPeriod"/>
            </a:pPr>
            <a:endParaRPr lang="en-US" altLang="zh-CN" dirty="0" smtClean="0"/>
          </a:p>
          <a:p>
            <a:pPr marL="342900" indent="-342900">
              <a:buFont typeface="+mj-lt"/>
              <a:buAutoNum type="arabicPeriod"/>
            </a:pPr>
            <a:endParaRPr lang="en-US" altLang="zh-CN" dirty="0"/>
          </a:p>
          <a:p>
            <a:pPr marL="342900" indent="-342900">
              <a:buFont typeface="+mj-lt"/>
              <a:buAutoNum type="arabicPeriod"/>
            </a:pPr>
            <a:endParaRPr lang="en-US" altLang="zh-CN" dirty="0" smtClean="0"/>
          </a:p>
          <a:p>
            <a:pPr marL="342900" indent="-342900">
              <a:buFont typeface="+mj-lt"/>
              <a:buAutoNum type="arabicPeriod"/>
            </a:pPr>
            <a:endParaRPr lang="en-US" altLang="zh-CN" dirty="0"/>
          </a:p>
          <a:p>
            <a:pPr marL="342900" indent="-342900">
              <a:buFont typeface="+mj-lt"/>
              <a:buAutoNum type="arabicPeriod"/>
            </a:pPr>
            <a:endParaRPr lang="en-US" altLang="zh-CN" dirty="0" smtClean="0"/>
          </a:p>
          <a:p>
            <a:pPr marL="342900" indent="-342900">
              <a:buFont typeface="+mj-lt"/>
              <a:buAutoNum type="arabicPeriod"/>
            </a:pPr>
            <a:r>
              <a:rPr lang="zh-CN" altLang="en-US" dirty="0"/>
              <a:t>云</a:t>
            </a:r>
            <a:r>
              <a:rPr lang="zh-CN" altLang="en-US" dirty="0" smtClean="0"/>
              <a:t>连接：</a:t>
            </a:r>
            <a:r>
              <a:rPr lang="zh-CN" altLang="en-US" dirty="0"/>
              <a:t>云连接（</a:t>
            </a:r>
            <a:r>
              <a:rPr lang="en-US" altLang="zh-CN" dirty="0"/>
              <a:t>Cloud Connect</a:t>
            </a:r>
            <a:r>
              <a:rPr lang="zh-CN" altLang="en-US" dirty="0"/>
              <a:t>）为用户提供一种能够快速构建跨区域</a:t>
            </a:r>
            <a:r>
              <a:rPr lang="en-US" altLang="zh-CN" dirty="0"/>
              <a:t>VPC</a:t>
            </a:r>
            <a:r>
              <a:rPr lang="zh-CN" altLang="en-US" dirty="0"/>
              <a:t>之间以及云上多</a:t>
            </a:r>
            <a:r>
              <a:rPr lang="en-US" altLang="zh-CN" dirty="0"/>
              <a:t>VPC</a:t>
            </a:r>
            <a:r>
              <a:rPr lang="zh-CN" altLang="en-US" dirty="0"/>
              <a:t>与云下多数据中心</a:t>
            </a:r>
            <a:r>
              <a:rPr lang="zh-CN" altLang="en-US" dirty="0" smtClean="0"/>
              <a:t>之间的网络能力，通过将用户不同的</a:t>
            </a:r>
            <a:r>
              <a:rPr lang="en-US" altLang="zh-CN" dirty="0" smtClean="0"/>
              <a:t>VPC</a:t>
            </a:r>
            <a:r>
              <a:rPr lang="zh-CN" altLang="en-US" dirty="0" smtClean="0"/>
              <a:t>实例加载到</a:t>
            </a:r>
            <a:r>
              <a:rPr lang="zh-CN" altLang="en-US" dirty="0"/>
              <a:t>云连接</a:t>
            </a:r>
            <a:r>
              <a:rPr lang="zh-CN" altLang="en-US" dirty="0" smtClean="0"/>
              <a:t>实例中，实现不同</a:t>
            </a:r>
            <a:r>
              <a:rPr lang="en-US" altLang="zh-CN" dirty="0" smtClean="0"/>
              <a:t>VPC</a:t>
            </a:r>
            <a:r>
              <a:rPr lang="zh-CN" altLang="en-US" dirty="0" smtClean="0"/>
              <a:t>之间的网络互通。</a:t>
            </a:r>
            <a:endParaRPr lang="en-US" altLang="zh-CN" dirty="0"/>
          </a:p>
        </p:txBody>
      </p:sp>
      <p:sp>
        <p:nvSpPr>
          <p:cNvPr id="6" name="矩形 5"/>
          <p:cNvSpPr/>
          <p:nvPr/>
        </p:nvSpPr>
        <p:spPr>
          <a:xfrm>
            <a:off x="2177757" y="1942012"/>
            <a:ext cx="2403564" cy="1454331"/>
          </a:xfrm>
          <a:prstGeom prst="rect">
            <a:avLst/>
          </a:prstGeom>
          <a:ln>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7" name="文本框 6"/>
          <p:cNvSpPr txBox="1"/>
          <p:nvPr/>
        </p:nvSpPr>
        <p:spPr>
          <a:xfrm>
            <a:off x="2177756" y="2063931"/>
            <a:ext cx="1418884" cy="400110"/>
          </a:xfrm>
          <a:prstGeom prst="rect">
            <a:avLst/>
          </a:prstGeom>
          <a:noFill/>
        </p:spPr>
        <p:txBody>
          <a:bodyPr wrap="square" rtlCol="0">
            <a:spAutoFit/>
          </a:bodyPr>
          <a:lstStyle/>
          <a:p>
            <a:r>
              <a:rPr lang="zh-CN" altLang="en-US" sz="1000" dirty="0" smtClean="0">
                <a:solidFill>
                  <a:schemeClr val="bg1"/>
                </a:solidFill>
                <a:latin typeface="Times New Roman" panose="02020603050405020304" pitchFamily="18" charset="0"/>
                <a:cs typeface="Times New Roman" panose="02020603050405020304" pitchFamily="18" charset="0"/>
              </a:rPr>
              <a:t>北京四</a:t>
            </a:r>
            <a:r>
              <a:rPr lang="en-US" altLang="zh-CN" sz="1000" dirty="0" smtClean="0">
                <a:solidFill>
                  <a:schemeClr val="bg1"/>
                </a:solidFill>
                <a:latin typeface="Times New Roman" panose="02020603050405020304" pitchFamily="18" charset="0"/>
                <a:cs typeface="Times New Roman" panose="02020603050405020304" pitchFamily="18" charset="0"/>
              </a:rPr>
              <a:t>VPC1</a:t>
            </a:r>
          </a:p>
          <a:p>
            <a:r>
              <a:rPr lang="en-US" altLang="zh-CN" sz="1000" dirty="0" smtClean="0">
                <a:solidFill>
                  <a:schemeClr val="bg1"/>
                </a:solidFill>
                <a:latin typeface="Times New Roman" panose="02020603050405020304" pitchFamily="18" charset="0"/>
                <a:cs typeface="Times New Roman" panose="02020603050405020304" pitchFamily="18" charset="0"/>
              </a:rPr>
              <a:t>192.168.0.0/16</a:t>
            </a:r>
            <a:endParaRPr lang="zh-CN" altLang="en-US" sz="1000" dirty="0">
              <a:solidFill>
                <a:schemeClr val="bg1"/>
              </a:solidFill>
              <a:latin typeface="Times New Roman" panose="02020603050405020304" pitchFamily="18" charset="0"/>
              <a:cs typeface="Times New Roman" panose="02020603050405020304" pitchFamily="18" charset="0"/>
            </a:endParaRPr>
          </a:p>
        </p:txBody>
      </p:sp>
      <p:sp>
        <p:nvSpPr>
          <p:cNvPr id="8" name="矩形 7"/>
          <p:cNvSpPr/>
          <p:nvPr/>
        </p:nvSpPr>
        <p:spPr>
          <a:xfrm>
            <a:off x="6684134" y="1942012"/>
            <a:ext cx="2407615" cy="1454331"/>
          </a:xfrm>
          <a:prstGeom prst="rect">
            <a:avLst/>
          </a:prstGeom>
          <a:ln>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9" name="文本框 8"/>
          <p:cNvSpPr txBox="1"/>
          <p:nvPr/>
        </p:nvSpPr>
        <p:spPr>
          <a:xfrm>
            <a:off x="6684134" y="2063931"/>
            <a:ext cx="1418884" cy="400110"/>
          </a:xfrm>
          <a:prstGeom prst="rect">
            <a:avLst/>
          </a:prstGeom>
          <a:noFill/>
        </p:spPr>
        <p:txBody>
          <a:bodyPr wrap="square" rtlCol="0">
            <a:spAutoFit/>
          </a:bodyPr>
          <a:lstStyle/>
          <a:p>
            <a:r>
              <a:rPr lang="zh-CN" altLang="en-US" sz="1000" dirty="0" smtClean="0">
                <a:solidFill>
                  <a:schemeClr val="bg1"/>
                </a:solidFill>
                <a:latin typeface="Times New Roman" panose="02020603050405020304" pitchFamily="18" charset="0"/>
                <a:cs typeface="Times New Roman" panose="02020603050405020304" pitchFamily="18" charset="0"/>
              </a:rPr>
              <a:t>上海二</a:t>
            </a:r>
            <a:r>
              <a:rPr lang="en-US" altLang="zh-CN" sz="1000" dirty="0" smtClean="0">
                <a:solidFill>
                  <a:schemeClr val="bg1"/>
                </a:solidFill>
                <a:latin typeface="Times New Roman" panose="02020603050405020304" pitchFamily="18" charset="0"/>
                <a:cs typeface="Times New Roman" panose="02020603050405020304" pitchFamily="18" charset="0"/>
              </a:rPr>
              <a:t>VPC2</a:t>
            </a:r>
          </a:p>
          <a:p>
            <a:r>
              <a:rPr lang="en-US" altLang="zh-CN" sz="1000" dirty="0" smtClean="0">
                <a:solidFill>
                  <a:schemeClr val="bg1"/>
                </a:solidFill>
                <a:latin typeface="Times New Roman" panose="02020603050405020304" pitchFamily="18" charset="0"/>
                <a:cs typeface="Times New Roman" panose="02020603050405020304" pitchFamily="18" charset="0"/>
              </a:rPr>
              <a:t>10.0.0.0/16</a:t>
            </a:r>
            <a:endParaRPr lang="zh-CN" altLang="en-US" sz="1000" dirty="0">
              <a:solidFill>
                <a:schemeClr val="bg1"/>
              </a:solidFill>
              <a:latin typeface="Times New Roman" panose="02020603050405020304" pitchFamily="18" charset="0"/>
              <a:cs typeface="Times New Roman" panose="02020603050405020304" pitchFamily="18" charset="0"/>
            </a:endParaRPr>
          </a:p>
        </p:txBody>
      </p:sp>
      <p:sp>
        <p:nvSpPr>
          <p:cNvPr id="3" name="椭圆 2"/>
          <p:cNvSpPr/>
          <p:nvPr/>
        </p:nvSpPr>
        <p:spPr>
          <a:xfrm>
            <a:off x="4338096" y="2420740"/>
            <a:ext cx="461554" cy="496873"/>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cxnSp>
        <p:nvCxnSpPr>
          <p:cNvPr id="11" name="直接箭头连接符 10"/>
          <p:cNvCxnSpPr>
            <a:stCxn id="3" idx="1"/>
            <a:endCxn id="3" idx="5"/>
          </p:cNvCxnSpPr>
          <p:nvPr/>
        </p:nvCxnSpPr>
        <p:spPr>
          <a:xfrm>
            <a:off x="4405689" y="2493505"/>
            <a:ext cx="326368" cy="351343"/>
          </a:xfrm>
          <a:prstGeom prst="straightConnector1">
            <a:avLst/>
          </a:prstGeom>
          <a:ln>
            <a:solidFill>
              <a:schemeClr val="bg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3" idx="3"/>
            <a:endCxn id="3" idx="7"/>
          </p:cNvCxnSpPr>
          <p:nvPr/>
        </p:nvCxnSpPr>
        <p:spPr>
          <a:xfrm flipV="1">
            <a:off x="4405689" y="2493505"/>
            <a:ext cx="326368" cy="351343"/>
          </a:xfrm>
          <a:prstGeom prst="straightConnector1">
            <a:avLst/>
          </a:prstGeom>
          <a:ln>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6453357" y="2420740"/>
            <a:ext cx="461554" cy="496873"/>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cxnSp>
        <p:nvCxnSpPr>
          <p:cNvPr id="15" name="直接箭头连接符 14"/>
          <p:cNvCxnSpPr>
            <a:stCxn id="14" idx="1"/>
            <a:endCxn id="14" idx="5"/>
          </p:cNvCxnSpPr>
          <p:nvPr/>
        </p:nvCxnSpPr>
        <p:spPr>
          <a:xfrm>
            <a:off x="6520950" y="2493505"/>
            <a:ext cx="326368" cy="351343"/>
          </a:xfrm>
          <a:prstGeom prst="straightConnector1">
            <a:avLst/>
          </a:prstGeom>
          <a:ln>
            <a:solidFill>
              <a:schemeClr val="bg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4" idx="3"/>
            <a:endCxn id="14" idx="7"/>
          </p:cNvCxnSpPr>
          <p:nvPr/>
        </p:nvCxnSpPr>
        <p:spPr>
          <a:xfrm flipV="1">
            <a:off x="6520950" y="2493505"/>
            <a:ext cx="326368" cy="351343"/>
          </a:xfrm>
          <a:prstGeom prst="straightConnector1">
            <a:avLst/>
          </a:prstGeom>
          <a:ln>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3" idx="6"/>
            <a:endCxn id="14" idx="2"/>
          </p:cNvCxnSpPr>
          <p:nvPr/>
        </p:nvCxnSpPr>
        <p:spPr>
          <a:xfrm>
            <a:off x="4799650" y="2669177"/>
            <a:ext cx="1653707"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226523" y="2703166"/>
            <a:ext cx="1306286" cy="369332"/>
          </a:xfrm>
          <a:prstGeom prst="rect">
            <a:avLst/>
          </a:prstGeom>
          <a:noFill/>
        </p:spPr>
        <p:txBody>
          <a:bodyPr wrap="square" rtlCol="0">
            <a:spAutoFit/>
          </a:bodyPr>
          <a:lstStyle/>
          <a:p>
            <a:r>
              <a:rPr lang="zh-CN" altLang="en-US" dirty="0" smtClean="0">
                <a:solidFill>
                  <a:schemeClr val="bg1"/>
                </a:solidFill>
              </a:rPr>
              <a:t>公网</a:t>
            </a:r>
            <a:endParaRPr lang="zh-CN" altLang="en-US" dirty="0">
              <a:solidFill>
                <a:schemeClr val="bg1"/>
              </a:solidFill>
            </a:endParaRPr>
          </a:p>
        </p:txBody>
      </p:sp>
      <p:sp>
        <p:nvSpPr>
          <p:cNvPr id="20" name="文本框 19"/>
          <p:cNvSpPr txBox="1"/>
          <p:nvPr/>
        </p:nvSpPr>
        <p:spPr>
          <a:xfrm>
            <a:off x="5031683" y="2299844"/>
            <a:ext cx="1306286" cy="369332"/>
          </a:xfrm>
          <a:prstGeom prst="rect">
            <a:avLst/>
          </a:prstGeom>
          <a:noFill/>
        </p:spPr>
        <p:txBody>
          <a:bodyPr wrap="square" rtlCol="0">
            <a:spAutoFit/>
          </a:bodyPr>
          <a:lstStyle/>
          <a:p>
            <a:r>
              <a:rPr lang="en-US" altLang="zh-CN" dirty="0" smtClean="0">
                <a:solidFill>
                  <a:schemeClr val="bg1"/>
                </a:solidFill>
              </a:rPr>
              <a:t>VPN</a:t>
            </a:r>
            <a:r>
              <a:rPr lang="zh-CN" altLang="en-US" dirty="0" smtClean="0">
                <a:solidFill>
                  <a:schemeClr val="bg1"/>
                </a:solidFill>
              </a:rPr>
              <a:t>连接</a:t>
            </a:r>
            <a:endParaRPr lang="zh-CN" altLang="en-US" dirty="0">
              <a:solidFill>
                <a:schemeClr val="bg1"/>
              </a:solidFill>
            </a:endParaRPr>
          </a:p>
        </p:txBody>
      </p:sp>
      <p:sp>
        <p:nvSpPr>
          <p:cNvPr id="17" name="矩形 16"/>
          <p:cNvSpPr/>
          <p:nvPr/>
        </p:nvSpPr>
        <p:spPr>
          <a:xfrm>
            <a:off x="2177757" y="4815597"/>
            <a:ext cx="2403564" cy="1454331"/>
          </a:xfrm>
          <a:prstGeom prst="rect">
            <a:avLst/>
          </a:prstGeom>
          <a:ln>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1" name="文本框 20"/>
          <p:cNvSpPr txBox="1"/>
          <p:nvPr/>
        </p:nvSpPr>
        <p:spPr>
          <a:xfrm>
            <a:off x="2177756" y="4937516"/>
            <a:ext cx="1418884" cy="400110"/>
          </a:xfrm>
          <a:prstGeom prst="rect">
            <a:avLst/>
          </a:prstGeom>
          <a:noFill/>
        </p:spPr>
        <p:txBody>
          <a:bodyPr wrap="square" rtlCol="0">
            <a:spAutoFit/>
          </a:bodyPr>
          <a:lstStyle/>
          <a:p>
            <a:r>
              <a:rPr lang="zh-CN" altLang="en-US" sz="1000" dirty="0" smtClean="0">
                <a:solidFill>
                  <a:schemeClr val="bg1"/>
                </a:solidFill>
                <a:latin typeface="Times New Roman" panose="02020603050405020304" pitchFamily="18" charset="0"/>
                <a:cs typeface="Times New Roman" panose="02020603050405020304" pitchFamily="18" charset="0"/>
              </a:rPr>
              <a:t>北京四</a:t>
            </a:r>
            <a:r>
              <a:rPr lang="en-US" altLang="zh-CN" sz="1000" dirty="0" smtClean="0">
                <a:solidFill>
                  <a:schemeClr val="bg1"/>
                </a:solidFill>
                <a:latin typeface="Times New Roman" panose="02020603050405020304" pitchFamily="18" charset="0"/>
                <a:cs typeface="Times New Roman" panose="02020603050405020304" pitchFamily="18" charset="0"/>
              </a:rPr>
              <a:t>VPC1</a:t>
            </a:r>
          </a:p>
          <a:p>
            <a:r>
              <a:rPr lang="en-US" altLang="zh-CN" sz="1000" dirty="0" smtClean="0">
                <a:solidFill>
                  <a:schemeClr val="bg1"/>
                </a:solidFill>
                <a:latin typeface="Times New Roman" panose="02020603050405020304" pitchFamily="18" charset="0"/>
                <a:cs typeface="Times New Roman" panose="02020603050405020304" pitchFamily="18" charset="0"/>
              </a:rPr>
              <a:t>192.168.0.0/16</a:t>
            </a:r>
            <a:endParaRPr lang="zh-CN" altLang="en-US" sz="1000" dirty="0">
              <a:solidFill>
                <a:schemeClr val="bg1"/>
              </a:solidFill>
              <a:latin typeface="Times New Roman" panose="02020603050405020304" pitchFamily="18" charset="0"/>
              <a:cs typeface="Times New Roman" panose="02020603050405020304" pitchFamily="18" charset="0"/>
            </a:endParaRPr>
          </a:p>
        </p:txBody>
      </p:sp>
      <p:sp>
        <p:nvSpPr>
          <p:cNvPr id="22" name="矩形 21"/>
          <p:cNvSpPr/>
          <p:nvPr/>
        </p:nvSpPr>
        <p:spPr>
          <a:xfrm>
            <a:off x="6684134" y="4815597"/>
            <a:ext cx="2407615" cy="1454331"/>
          </a:xfrm>
          <a:prstGeom prst="rect">
            <a:avLst/>
          </a:prstGeom>
          <a:ln>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3" name="文本框 22"/>
          <p:cNvSpPr txBox="1"/>
          <p:nvPr/>
        </p:nvSpPr>
        <p:spPr>
          <a:xfrm>
            <a:off x="6684134" y="4937516"/>
            <a:ext cx="1418884" cy="400110"/>
          </a:xfrm>
          <a:prstGeom prst="rect">
            <a:avLst/>
          </a:prstGeom>
          <a:noFill/>
        </p:spPr>
        <p:txBody>
          <a:bodyPr wrap="square" rtlCol="0">
            <a:spAutoFit/>
          </a:bodyPr>
          <a:lstStyle/>
          <a:p>
            <a:r>
              <a:rPr lang="zh-CN" altLang="en-US" sz="1000" dirty="0" smtClean="0">
                <a:solidFill>
                  <a:schemeClr val="bg1"/>
                </a:solidFill>
                <a:latin typeface="Times New Roman" panose="02020603050405020304" pitchFamily="18" charset="0"/>
                <a:cs typeface="Times New Roman" panose="02020603050405020304" pitchFamily="18" charset="0"/>
              </a:rPr>
              <a:t>上海二</a:t>
            </a:r>
            <a:r>
              <a:rPr lang="en-US" altLang="zh-CN" sz="1000" dirty="0" smtClean="0">
                <a:solidFill>
                  <a:schemeClr val="bg1"/>
                </a:solidFill>
                <a:latin typeface="Times New Roman" panose="02020603050405020304" pitchFamily="18" charset="0"/>
                <a:cs typeface="Times New Roman" panose="02020603050405020304" pitchFamily="18" charset="0"/>
              </a:rPr>
              <a:t>VPC2</a:t>
            </a:r>
          </a:p>
          <a:p>
            <a:r>
              <a:rPr lang="en-US" altLang="zh-CN" sz="1000" dirty="0" smtClean="0">
                <a:solidFill>
                  <a:schemeClr val="bg1"/>
                </a:solidFill>
                <a:latin typeface="Times New Roman" panose="02020603050405020304" pitchFamily="18" charset="0"/>
                <a:cs typeface="Times New Roman" panose="02020603050405020304" pitchFamily="18" charset="0"/>
              </a:rPr>
              <a:t>10.0.0.0/16</a:t>
            </a:r>
            <a:endParaRPr lang="zh-CN" altLang="en-US" sz="1000" dirty="0">
              <a:solidFill>
                <a:schemeClr val="bg1"/>
              </a:solidFill>
              <a:latin typeface="Times New Roman" panose="02020603050405020304" pitchFamily="18" charset="0"/>
              <a:cs typeface="Times New Roman" panose="02020603050405020304" pitchFamily="18" charset="0"/>
            </a:endParaRPr>
          </a:p>
        </p:txBody>
      </p:sp>
      <p:sp>
        <p:nvSpPr>
          <p:cNvPr id="5" name="椭圆 4"/>
          <p:cNvSpPr/>
          <p:nvPr/>
        </p:nvSpPr>
        <p:spPr>
          <a:xfrm>
            <a:off x="5293093" y="5229253"/>
            <a:ext cx="679268" cy="62701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1200" dirty="0" smtClean="0">
                <a:latin typeface="Times New Roman" panose="02020603050405020304" pitchFamily="18" charset="0"/>
                <a:cs typeface="Times New Roman" panose="02020603050405020304" pitchFamily="18" charset="0"/>
              </a:rPr>
              <a:t>云连接</a:t>
            </a:r>
            <a:endParaRPr lang="zh-CN" altLang="en-US" sz="1200" dirty="0">
              <a:latin typeface="Times New Roman" panose="02020603050405020304" pitchFamily="18" charset="0"/>
              <a:cs typeface="Times New Roman" panose="02020603050405020304" pitchFamily="18" charset="0"/>
            </a:endParaRPr>
          </a:p>
        </p:txBody>
      </p:sp>
      <p:cxnSp>
        <p:nvCxnSpPr>
          <p:cNvPr id="12" name="直接箭头连接符 11"/>
          <p:cNvCxnSpPr>
            <a:stCxn id="17" idx="3"/>
            <a:endCxn id="5" idx="2"/>
          </p:cNvCxnSpPr>
          <p:nvPr/>
        </p:nvCxnSpPr>
        <p:spPr>
          <a:xfrm flipV="1">
            <a:off x="4581321" y="5542762"/>
            <a:ext cx="711772" cy="1"/>
          </a:xfrm>
          <a:prstGeom prst="straightConnector1">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22" idx="1"/>
            <a:endCxn id="5" idx="6"/>
          </p:cNvCxnSpPr>
          <p:nvPr/>
        </p:nvCxnSpPr>
        <p:spPr>
          <a:xfrm flipH="1" flipV="1">
            <a:off x="5972361" y="5542762"/>
            <a:ext cx="711773" cy="1"/>
          </a:xfrm>
          <a:prstGeom prst="straightConnector1">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49404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7445233" y="4441121"/>
            <a:ext cx="2797988" cy="2060201"/>
          </a:xfrm>
          <a:prstGeom prst="rect">
            <a:avLst/>
          </a:prstGeom>
          <a:ln>
            <a:solidFill>
              <a:schemeClr val="bg1"/>
            </a:solidFill>
            <a:prstDash val="sys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4" name="矩形 23"/>
          <p:cNvSpPr/>
          <p:nvPr/>
        </p:nvSpPr>
        <p:spPr>
          <a:xfrm>
            <a:off x="1227909" y="4441121"/>
            <a:ext cx="4781005" cy="2061371"/>
          </a:xfrm>
          <a:prstGeom prst="rect">
            <a:avLst/>
          </a:prstGeom>
          <a:ln>
            <a:solidFill>
              <a:schemeClr val="bg1"/>
            </a:solidFill>
            <a:prstDash val="sys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 name="标题 1">
            <a:extLst>
              <a:ext uri="{FF2B5EF4-FFF2-40B4-BE49-F238E27FC236}">
                <a16:creationId xmlns:a16="http://schemas.microsoft.com/office/drawing/2014/main" xmlns="" id="{8F6392FA-09C3-4884-8FEA-7A6E52802BA0}"/>
              </a:ext>
            </a:extLst>
          </p:cNvPr>
          <p:cNvSpPr>
            <a:spLocks noGrp="1"/>
          </p:cNvSpPr>
          <p:nvPr>
            <p:ph type="title"/>
          </p:nvPr>
        </p:nvSpPr>
        <p:spPr>
          <a:xfrm>
            <a:off x="1143001" y="325555"/>
            <a:ext cx="9905998" cy="448281"/>
          </a:xfrm>
        </p:spPr>
        <p:txBody>
          <a:bodyPr>
            <a:normAutofit fontScale="90000"/>
          </a:bodyPr>
          <a:lstStyle/>
          <a:p>
            <a:r>
              <a:rPr lang="en-US" altLang="zh-CN" dirty="0" smtClean="0"/>
              <a:t>FAQ1 ROMA</a:t>
            </a:r>
            <a:r>
              <a:rPr lang="zh-CN" altLang="en-US" dirty="0" smtClean="0"/>
              <a:t>与数据源如何打通网络</a:t>
            </a:r>
            <a:endParaRPr lang="zh-CN" altLang="en-US" dirty="0"/>
          </a:p>
        </p:txBody>
      </p:sp>
      <p:sp>
        <p:nvSpPr>
          <p:cNvPr id="4" name="文本框 3"/>
          <p:cNvSpPr txBox="1"/>
          <p:nvPr/>
        </p:nvSpPr>
        <p:spPr>
          <a:xfrm>
            <a:off x="1010194" y="1001486"/>
            <a:ext cx="10180319" cy="3416320"/>
          </a:xfrm>
          <a:prstGeom prst="rect">
            <a:avLst/>
          </a:prstGeom>
          <a:noFill/>
        </p:spPr>
        <p:txBody>
          <a:bodyPr wrap="square" rtlCol="0">
            <a:spAutoFit/>
          </a:bodyPr>
          <a:lstStyle/>
          <a:p>
            <a:r>
              <a:rPr lang="zh-CN" altLang="en-US" dirty="0" smtClean="0"/>
              <a:t>如果</a:t>
            </a:r>
            <a:r>
              <a:rPr lang="zh-CN" altLang="en-US" dirty="0"/>
              <a:t>数据源</a:t>
            </a:r>
            <a:r>
              <a:rPr lang="en-US" altLang="zh-CN" dirty="0" smtClean="0"/>
              <a:t>IP</a:t>
            </a:r>
            <a:r>
              <a:rPr lang="zh-CN" altLang="en-US" dirty="0" smtClean="0"/>
              <a:t>为</a:t>
            </a:r>
            <a:r>
              <a:rPr lang="zh-CN" altLang="en-US" dirty="0"/>
              <a:t>客户自有的数据中心或私有</a:t>
            </a:r>
            <a:r>
              <a:rPr lang="zh-CN" altLang="en-US" dirty="0" smtClean="0"/>
              <a:t>网，可以选择以下两种方式打通</a:t>
            </a:r>
            <a:endParaRPr lang="en-US" altLang="zh-CN" dirty="0" smtClean="0"/>
          </a:p>
          <a:p>
            <a:pPr marL="342900" indent="-342900">
              <a:buFont typeface="+mj-lt"/>
              <a:buAutoNum type="arabicPeriod"/>
            </a:pPr>
            <a:r>
              <a:rPr lang="en-US" altLang="zh-CN" dirty="0" smtClean="0"/>
              <a:t>VPN</a:t>
            </a:r>
            <a:r>
              <a:rPr lang="zh-CN" altLang="en-US" dirty="0" smtClean="0"/>
              <a:t>：</a:t>
            </a:r>
            <a:r>
              <a:rPr lang="en-US" altLang="zh-CN" dirty="0"/>
              <a:t>VPN</a:t>
            </a:r>
            <a:r>
              <a:rPr lang="zh-CN" altLang="en-US" dirty="0"/>
              <a:t>由</a:t>
            </a:r>
            <a:r>
              <a:rPr lang="en-US" altLang="zh-CN" dirty="0"/>
              <a:t>VPN</a:t>
            </a:r>
            <a:r>
              <a:rPr lang="zh-CN" altLang="en-US" dirty="0"/>
              <a:t>网关和</a:t>
            </a:r>
            <a:r>
              <a:rPr lang="en-US" altLang="zh-CN" dirty="0"/>
              <a:t>VPN</a:t>
            </a:r>
            <a:r>
              <a:rPr lang="zh-CN" altLang="en-US" dirty="0"/>
              <a:t>连接组成，</a:t>
            </a:r>
            <a:r>
              <a:rPr lang="en-US" altLang="zh-CN" dirty="0"/>
              <a:t>VPN</a:t>
            </a:r>
            <a:r>
              <a:rPr lang="zh-CN" altLang="en-US" dirty="0"/>
              <a:t>网关提供了虚拟私有云的公网</a:t>
            </a:r>
            <a:r>
              <a:rPr lang="zh-CN" altLang="en-US" dirty="0" smtClean="0"/>
              <a:t>出口，</a:t>
            </a:r>
            <a:r>
              <a:rPr lang="en-US" altLang="zh-CN" dirty="0"/>
              <a:t>VPN</a:t>
            </a:r>
            <a:r>
              <a:rPr lang="zh-CN" altLang="en-US" dirty="0"/>
              <a:t>连接则通过公网加密技术，将</a:t>
            </a:r>
            <a:r>
              <a:rPr lang="en-US" altLang="zh-CN" dirty="0"/>
              <a:t>VPN</a:t>
            </a:r>
            <a:r>
              <a:rPr lang="zh-CN" altLang="en-US" dirty="0" smtClean="0"/>
              <a:t>网关相互关联。</a:t>
            </a:r>
            <a:endParaRPr lang="en-US" altLang="zh-CN" dirty="0" smtClean="0"/>
          </a:p>
          <a:p>
            <a:pPr marL="342900" indent="-342900">
              <a:buFont typeface="+mj-lt"/>
              <a:buAutoNum type="arabicPeriod"/>
            </a:pPr>
            <a:endParaRPr lang="en-US" altLang="zh-CN" dirty="0"/>
          </a:p>
          <a:p>
            <a:pPr marL="342900" indent="-342900">
              <a:buFont typeface="+mj-lt"/>
              <a:buAutoNum type="arabicPeriod"/>
            </a:pPr>
            <a:endParaRPr lang="en-US" altLang="zh-CN" dirty="0" smtClean="0"/>
          </a:p>
          <a:p>
            <a:pPr marL="342900" indent="-342900">
              <a:buFont typeface="+mj-lt"/>
              <a:buAutoNum type="arabicPeriod"/>
            </a:pPr>
            <a:endParaRPr lang="en-US" altLang="zh-CN" dirty="0"/>
          </a:p>
          <a:p>
            <a:pPr marL="342900" indent="-342900">
              <a:buFont typeface="+mj-lt"/>
              <a:buAutoNum type="arabicPeriod"/>
            </a:pPr>
            <a:endParaRPr lang="en-US" altLang="zh-CN" dirty="0" smtClean="0"/>
          </a:p>
          <a:p>
            <a:pPr marL="342900" indent="-342900">
              <a:buFont typeface="+mj-lt"/>
              <a:buAutoNum type="arabicPeriod"/>
            </a:pPr>
            <a:endParaRPr lang="en-US" altLang="zh-CN" dirty="0"/>
          </a:p>
          <a:p>
            <a:pPr marL="342900" indent="-342900">
              <a:buFont typeface="+mj-lt"/>
              <a:buAutoNum type="arabicPeriod"/>
            </a:pPr>
            <a:endParaRPr lang="en-US" altLang="zh-CN" dirty="0" smtClean="0"/>
          </a:p>
          <a:p>
            <a:pPr marL="342900" indent="-342900">
              <a:buFont typeface="+mj-lt"/>
              <a:buAutoNum type="arabicPeriod"/>
            </a:pPr>
            <a:r>
              <a:rPr lang="zh-CN" altLang="en-US" dirty="0"/>
              <a:t>云</a:t>
            </a:r>
            <a:r>
              <a:rPr lang="zh-CN" altLang="en-US" dirty="0" smtClean="0"/>
              <a:t>专线：</a:t>
            </a:r>
            <a:r>
              <a:rPr lang="zh-CN" altLang="en-US" dirty="0"/>
              <a:t>云专线（</a:t>
            </a:r>
            <a:r>
              <a:rPr lang="en-US" altLang="zh-CN" dirty="0"/>
              <a:t>Direct Connect</a:t>
            </a:r>
            <a:r>
              <a:rPr lang="zh-CN" altLang="en-US" dirty="0"/>
              <a:t>）用于搭建用户本地数据中心与华为云</a:t>
            </a:r>
            <a:r>
              <a:rPr lang="en-US" altLang="zh-CN" dirty="0"/>
              <a:t>VPC</a:t>
            </a:r>
            <a:r>
              <a:rPr lang="zh-CN" altLang="en-US" dirty="0"/>
              <a:t>之间高速、低时延、稳定安全的专属连接通道，充分利用华为云服务优势的同时，继续使用现有的</a:t>
            </a:r>
            <a:r>
              <a:rPr lang="en-US" altLang="zh-CN" dirty="0"/>
              <a:t>IT</a:t>
            </a:r>
            <a:r>
              <a:rPr lang="zh-CN" altLang="en-US" dirty="0"/>
              <a:t>设施，实现灵活一体，可伸缩的混合云计算</a:t>
            </a:r>
            <a:r>
              <a:rPr lang="zh-CN" altLang="en-US" dirty="0" smtClean="0"/>
              <a:t>环境。</a:t>
            </a:r>
            <a:endParaRPr lang="en-US" altLang="zh-CN" dirty="0"/>
          </a:p>
        </p:txBody>
      </p:sp>
      <p:sp>
        <p:nvSpPr>
          <p:cNvPr id="6" name="矩形 5"/>
          <p:cNvSpPr/>
          <p:nvPr/>
        </p:nvSpPr>
        <p:spPr>
          <a:xfrm>
            <a:off x="2177757" y="1942012"/>
            <a:ext cx="2403564" cy="1454331"/>
          </a:xfrm>
          <a:prstGeom prst="rect">
            <a:avLst/>
          </a:prstGeom>
          <a:ln>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7" name="文本框 6"/>
          <p:cNvSpPr txBox="1"/>
          <p:nvPr/>
        </p:nvSpPr>
        <p:spPr>
          <a:xfrm>
            <a:off x="2177756" y="2063931"/>
            <a:ext cx="1418884" cy="400110"/>
          </a:xfrm>
          <a:prstGeom prst="rect">
            <a:avLst/>
          </a:prstGeom>
          <a:noFill/>
        </p:spPr>
        <p:txBody>
          <a:bodyPr wrap="square" rtlCol="0">
            <a:spAutoFit/>
          </a:bodyPr>
          <a:lstStyle/>
          <a:p>
            <a:r>
              <a:rPr lang="zh-CN" altLang="en-US" sz="1000" dirty="0" smtClean="0">
                <a:solidFill>
                  <a:schemeClr val="bg1"/>
                </a:solidFill>
                <a:latin typeface="Times New Roman" panose="02020603050405020304" pitchFamily="18" charset="0"/>
                <a:cs typeface="Times New Roman" panose="02020603050405020304" pitchFamily="18" charset="0"/>
              </a:rPr>
              <a:t>北京四</a:t>
            </a:r>
            <a:r>
              <a:rPr lang="en-US" altLang="zh-CN" sz="1000" dirty="0" smtClean="0">
                <a:solidFill>
                  <a:schemeClr val="bg1"/>
                </a:solidFill>
                <a:latin typeface="Times New Roman" panose="02020603050405020304" pitchFamily="18" charset="0"/>
                <a:cs typeface="Times New Roman" panose="02020603050405020304" pitchFamily="18" charset="0"/>
              </a:rPr>
              <a:t>VPC1</a:t>
            </a:r>
          </a:p>
          <a:p>
            <a:r>
              <a:rPr lang="en-US" altLang="zh-CN" sz="1000" dirty="0" smtClean="0">
                <a:solidFill>
                  <a:schemeClr val="bg1"/>
                </a:solidFill>
                <a:latin typeface="Times New Roman" panose="02020603050405020304" pitchFamily="18" charset="0"/>
                <a:cs typeface="Times New Roman" panose="02020603050405020304" pitchFamily="18" charset="0"/>
              </a:rPr>
              <a:t>192.168.0.0/16</a:t>
            </a:r>
            <a:endParaRPr lang="zh-CN" altLang="en-US" sz="1000" dirty="0">
              <a:solidFill>
                <a:schemeClr val="bg1"/>
              </a:solidFill>
              <a:latin typeface="Times New Roman" panose="02020603050405020304" pitchFamily="18" charset="0"/>
              <a:cs typeface="Times New Roman" panose="02020603050405020304" pitchFamily="18" charset="0"/>
            </a:endParaRPr>
          </a:p>
        </p:txBody>
      </p:sp>
      <p:sp>
        <p:nvSpPr>
          <p:cNvPr id="8" name="矩形 7"/>
          <p:cNvSpPr/>
          <p:nvPr/>
        </p:nvSpPr>
        <p:spPr>
          <a:xfrm>
            <a:off x="6684134" y="1942012"/>
            <a:ext cx="2407615" cy="1454331"/>
          </a:xfrm>
          <a:prstGeom prst="rect">
            <a:avLst/>
          </a:prstGeom>
          <a:ln>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9" name="文本框 8"/>
          <p:cNvSpPr txBox="1"/>
          <p:nvPr/>
        </p:nvSpPr>
        <p:spPr>
          <a:xfrm>
            <a:off x="6684134" y="2063931"/>
            <a:ext cx="1418884" cy="400110"/>
          </a:xfrm>
          <a:prstGeom prst="rect">
            <a:avLst/>
          </a:prstGeom>
          <a:noFill/>
        </p:spPr>
        <p:txBody>
          <a:bodyPr wrap="square" rtlCol="0">
            <a:spAutoFit/>
          </a:bodyPr>
          <a:lstStyle/>
          <a:p>
            <a:r>
              <a:rPr lang="zh-CN" altLang="en-US" sz="1000" dirty="0" smtClean="0">
                <a:solidFill>
                  <a:schemeClr val="bg1"/>
                </a:solidFill>
                <a:latin typeface="Times New Roman" panose="02020603050405020304" pitchFamily="18" charset="0"/>
                <a:cs typeface="Times New Roman" panose="02020603050405020304" pitchFamily="18" charset="0"/>
              </a:rPr>
              <a:t>客户本地数据中心</a:t>
            </a:r>
            <a:r>
              <a:rPr lang="en-US" altLang="zh-CN" sz="1000" dirty="0" smtClean="0">
                <a:solidFill>
                  <a:schemeClr val="bg1"/>
                </a:solidFill>
                <a:latin typeface="Times New Roman" panose="02020603050405020304" pitchFamily="18" charset="0"/>
                <a:cs typeface="Times New Roman" panose="02020603050405020304" pitchFamily="18" charset="0"/>
              </a:rPr>
              <a:t>10.0.0.0/16</a:t>
            </a:r>
            <a:endParaRPr lang="zh-CN" altLang="en-US" sz="1000" dirty="0">
              <a:solidFill>
                <a:schemeClr val="bg1"/>
              </a:solidFill>
              <a:latin typeface="Times New Roman" panose="02020603050405020304" pitchFamily="18" charset="0"/>
              <a:cs typeface="Times New Roman" panose="02020603050405020304" pitchFamily="18" charset="0"/>
            </a:endParaRPr>
          </a:p>
        </p:txBody>
      </p:sp>
      <p:sp>
        <p:nvSpPr>
          <p:cNvPr id="3" name="椭圆 2"/>
          <p:cNvSpPr/>
          <p:nvPr/>
        </p:nvSpPr>
        <p:spPr>
          <a:xfrm>
            <a:off x="4338096" y="2420740"/>
            <a:ext cx="461554" cy="496873"/>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cxnSp>
        <p:nvCxnSpPr>
          <p:cNvPr id="11" name="直接箭头连接符 10"/>
          <p:cNvCxnSpPr>
            <a:stCxn id="3" idx="1"/>
            <a:endCxn id="3" idx="5"/>
          </p:cNvCxnSpPr>
          <p:nvPr/>
        </p:nvCxnSpPr>
        <p:spPr>
          <a:xfrm>
            <a:off x="4405689" y="2493505"/>
            <a:ext cx="326368" cy="351343"/>
          </a:xfrm>
          <a:prstGeom prst="straightConnector1">
            <a:avLst/>
          </a:prstGeom>
          <a:ln>
            <a:solidFill>
              <a:schemeClr val="bg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3" idx="3"/>
            <a:endCxn id="3" idx="7"/>
          </p:cNvCxnSpPr>
          <p:nvPr/>
        </p:nvCxnSpPr>
        <p:spPr>
          <a:xfrm flipV="1">
            <a:off x="4405689" y="2493505"/>
            <a:ext cx="326368" cy="351343"/>
          </a:xfrm>
          <a:prstGeom prst="straightConnector1">
            <a:avLst/>
          </a:prstGeom>
          <a:ln>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6453357" y="2420740"/>
            <a:ext cx="461554" cy="496873"/>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cxnSp>
        <p:nvCxnSpPr>
          <p:cNvPr id="15" name="直接箭头连接符 14"/>
          <p:cNvCxnSpPr>
            <a:stCxn id="14" idx="1"/>
            <a:endCxn id="14" idx="5"/>
          </p:cNvCxnSpPr>
          <p:nvPr/>
        </p:nvCxnSpPr>
        <p:spPr>
          <a:xfrm>
            <a:off x="6520950" y="2493505"/>
            <a:ext cx="326368" cy="351343"/>
          </a:xfrm>
          <a:prstGeom prst="straightConnector1">
            <a:avLst/>
          </a:prstGeom>
          <a:ln>
            <a:solidFill>
              <a:schemeClr val="bg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4" idx="3"/>
            <a:endCxn id="14" idx="7"/>
          </p:cNvCxnSpPr>
          <p:nvPr/>
        </p:nvCxnSpPr>
        <p:spPr>
          <a:xfrm flipV="1">
            <a:off x="6520950" y="2493505"/>
            <a:ext cx="326368" cy="351343"/>
          </a:xfrm>
          <a:prstGeom prst="straightConnector1">
            <a:avLst/>
          </a:prstGeom>
          <a:ln>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3" idx="6"/>
            <a:endCxn id="14" idx="2"/>
          </p:cNvCxnSpPr>
          <p:nvPr/>
        </p:nvCxnSpPr>
        <p:spPr>
          <a:xfrm>
            <a:off x="4799650" y="2669177"/>
            <a:ext cx="1653707"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226523" y="2703166"/>
            <a:ext cx="1306286" cy="369332"/>
          </a:xfrm>
          <a:prstGeom prst="rect">
            <a:avLst/>
          </a:prstGeom>
          <a:noFill/>
        </p:spPr>
        <p:txBody>
          <a:bodyPr wrap="square" rtlCol="0">
            <a:spAutoFit/>
          </a:bodyPr>
          <a:lstStyle/>
          <a:p>
            <a:r>
              <a:rPr lang="zh-CN" altLang="en-US" dirty="0" smtClean="0">
                <a:solidFill>
                  <a:schemeClr val="bg1"/>
                </a:solidFill>
              </a:rPr>
              <a:t>公网</a:t>
            </a:r>
            <a:endParaRPr lang="zh-CN" altLang="en-US" dirty="0">
              <a:solidFill>
                <a:schemeClr val="bg1"/>
              </a:solidFill>
            </a:endParaRPr>
          </a:p>
        </p:txBody>
      </p:sp>
      <p:sp>
        <p:nvSpPr>
          <p:cNvPr id="20" name="文本框 19"/>
          <p:cNvSpPr txBox="1"/>
          <p:nvPr/>
        </p:nvSpPr>
        <p:spPr>
          <a:xfrm>
            <a:off x="5031683" y="2299844"/>
            <a:ext cx="1306286" cy="369332"/>
          </a:xfrm>
          <a:prstGeom prst="rect">
            <a:avLst/>
          </a:prstGeom>
          <a:noFill/>
        </p:spPr>
        <p:txBody>
          <a:bodyPr wrap="square" rtlCol="0">
            <a:spAutoFit/>
          </a:bodyPr>
          <a:lstStyle/>
          <a:p>
            <a:r>
              <a:rPr lang="en-US" altLang="zh-CN" dirty="0" smtClean="0">
                <a:solidFill>
                  <a:schemeClr val="bg1"/>
                </a:solidFill>
              </a:rPr>
              <a:t>VPN</a:t>
            </a:r>
            <a:r>
              <a:rPr lang="zh-CN" altLang="en-US" dirty="0" smtClean="0">
                <a:solidFill>
                  <a:schemeClr val="bg1"/>
                </a:solidFill>
              </a:rPr>
              <a:t>连接</a:t>
            </a:r>
            <a:endParaRPr lang="zh-CN" altLang="en-US" dirty="0">
              <a:solidFill>
                <a:schemeClr val="bg1"/>
              </a:solidFill>
            </a:endParaRPr>
          </a:p>
        </p:txBody>
      </p:sp>
      <p:sp>
        <p:nvSpPr>
          <p:cNvPr id="17" name="矩形 16"/>
          <p:cNvSpPr/>
          <p:nvPr/>
        </p:nvSpPr>
        <p:spPr>
          <a:xfrm>
            <a:off x="1298192" y="4838912"/>
            <a:ext cx="2403564" cy="1454331"/>
          </a:xfrm>
          <a:prstGeom prst="rect">
            <a:avLst/>
          </a:prstGeom>
          <a:ln>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1" name="文本框 20"/>
          <p:cNvSpPr txBox="1"/>
          <p:nvPr/>
        </p:nvSpPr>
        <p:spPr>
          <a:xfrm>
            <a:off x="1298191" y="4960831"/>
            <a:ext cx="1418884" cy="400110"/>
          </a:xfrm>
          <a:prstGeom prst="rect">
            <a:avLst/>
          </a:prstGeom>
          <a:noFill/>
        </p:spPr>
        <p:txBody>
          <a:bodyPr wrap="square" rtlCol="0">
            <a:spAutoFit/>
          </a:bodyPr>
          <a:lstStyle/>
          <a:p>
            <a:r>
              <a:rPr lang="zh-CN" altLang="en-US" sz="1000" dirty="0" smtClean="0">
                <a:solidFill>
                  <a:schemeClr val="bg1"/>
                </a:solidFill>
                <a:latin typeface="Times New Roman" panose="02020603050405020304" pitchFamily="18" charset="0"/>
                <a:cs typeface="Times New Roman" panose="02020603050405020304" pitchFamily="18" charset="0"/>
              </a:rPr>
              <a:t>北京四</a:t>
            </a:r>
            <a:r>
              <a:rPr lang="en-US" altLang="zh-CN" sz="1000" dirty="0" smtClean="0">
                <a:solidFill>
                  <a:schemeClr val="bg1"/>
                </a:solidFill>
                <a:latin typeface="Times New Roman" panose="02020603050405020304" pitchFamily="18" charset="0"/>
                <a:cs typeface="Times New Roman" panose="02020603050405020304" pitchFamily="18" charset="0"/>
              </a:rPr>
              <a:t>VPC1</a:t>
            </a:r>
          </a:p>
          <a:p>
            <a:r>
              <a:rPr lang="en-US" altLang="zh-CN" sz="1000" dirty="0" smtClean="0">
                <a:solidFill>
                  <a:schemeClr val="bg1"/>
                </a:solidFill>
                <a:latin typeface="Times New Roman" panose="02020603050405020304" pitchFamily="18" charset="0"/>
                <a:cs typeface="Times New Roman" panose="02020603050405020304" pitchFamily="18" charset="0"/>
              </a:rPr>
              <a:t>192.168.0.0/16</a:t>
            </a:r>
            <a:endParaRPr lang="zh-CN" altLang="en-US" sz="1000" dirty="0">
              <a:solidFill>
                <a:schemeClr val="bg1"/>
              </a:solidFill>
              <a:latin typeface="Times New Roman" panose="02020603050405020304" pitchFamily="18" charset="0"/>
              <a:cs typeface="Times New Roman" panose="02020603050405020304" pitchFamily="18" charset="0"/>
            </a:endParaRPr>
          </a:p>
        </p:txBody>
      </p:sp>
      <p:sp>
        <p:nvSpPr>
          <p:cNvPr id="22" name="矩形 21"/>
          <p:cNvSpPr/>
          <p:nvPr/>
        </p:nvSpPr>
        <p:spPr>
          <a:xfrm>
            <a:off x="7690985" y="4812542"/>
            <a:ext cx="2407615" cy="1454331"/>
          </a:xfrm>
          <a:prstGeom prst="rect">
            <a:avLst/>
          </a:prstGeom>
          <a:ln>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3" name="文本框 22"/>
          <p:cNvSpPr txBox="1"/>
          <p:nvPr/>
        </p:nvSpPr>
        <p:spPr>
          <a:xfrm>
            <a:off x="7690985" y="4934461"/>
            <a:ext cx="1418884" cy="400110"/>
          </a:xfrm>
          <a:prstGeom prst="rect">
            <a:avLst/>
          </a:prstGeom>
          <a:noFill/>
        </p:spPr>
        <p:txBody>
          <a:bodyPr wrap="square" rtlCol="0">
            <a:spAutoFit/>
          </a:bodyPr>
          <a:lstStyle/>
          <a:p>
            <a:r>
              <a:rPr lang="zh-CN" altLang="en-US" sz="1000" dirty="0" smtClean="0">
                <a:solidFill>
                  <a:schemeClr val="bg1"/>
                </a:solidFill>
                <a:latin typeface="Times New Roman" panose="02020603050405020304" pitchFamily="18" charset="0"/>
                <a:cs typeface="Times New Roman" panose="02020603050405020304" pitchFamily="18" charset="0"/>
              </a:rPr>
              <a:t>客户本地数据中心</a:t>
            </a:r>
            <a:r>
              <a:rPr lang="en-US" altLang="zh-CN" sz="1000" dirty="0" smtClean="0">
                <a:solidFill>
                  <a:schemeClr val="bg1"/>
                </a:solidFill>
                <a:latin typeface="Times New Roman" panose="02020603050405020304" pitchFamily="18" charset="0"/>
                <a:cs typeface="Times New Roman" panose="02020603050405020304" pitchFamily="18" charset="0"/>
              </a:rPr>
              <a:t>10.0.0.0/16</a:t>
            </a:r>
            <a:endParaRPr lang="zh-CN" altLang="en-US" sz="1000" dirty="0">
              <a:solidFill>
                <a:schemeClr val="bg1"/>
              </a:solidFill>
              <a:latin typeface="Times New Roman" panose="02020603050405020304" pitchFamily="18" charset="0"/>
              <a:cs typeface="Times New Roman" panose="02020603050405020304" pitchFamily="18" charset="0"/>
            </a:endParaRPr>
          </a:p>
        </p:txBody>
      </p:sp>
      <p:cxnSp>
        <p:nvCxnSpPr>
          <p:cNvPr id="12" name="直接箭头连接符 11"/>
          <p:cNvCxnSpPr>
            <a:stCxn id="17" idx="3"/>
            <a:endCxn id="35" idx="2"/>
          </p:cNvCxnSpPr>
          <p:nvPr/>
        </p:nvCxnSpPr>
        <p:spPr>
          <a:xfrm flipV="1">
            <a:off x="3701756" y="5566076"/>
            <a:ext cx="1335454" cy="2"/>
          </a:xfrm>
          <a:prstGeom prst="straightConnector1">
            <a:avLst/>
          </a:prstGeom>
          <a:ln>
            <a:solidFill>
              <a:schemeClr val="bg2">
                <a:lumMod val="60000"/>
                <a:lumOff val="40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939756" y="4444997"/>
            <a:ext cx="912736" cy="276999"/>
          </a:xfrm>
          <a:prstGeom prst="rect">
            <a:avLst/>
          </a:prstGeom>
          <a:noFill/>
        </p:spPr>
        <p:txBody>
          <a:bodyPr wrap="square" rtlCol="0">
            <a:spAutoFit/>
          </a:bodyPr>
          <a:lstStyle/>
          <a:p>
            <a:r>
              <a:rPr lang="zh-CN" altLang="en-US" sz="1200" dirty="0" smtClean="0">
                <a:solidFill>
                  <a:schemeClr val="bg1"/>
                </a:solidFill>
              </a:rPr>
              <a:t>华为云</a:t>
            </a:r>
            <a:endParaRPr lang="zh-CN" altLang="en-US" sz="1200" dirty="0">
              <a:solidFill>
                <a:schemeClr val="bg1"/>
              </a:solidFill>
            </a:endParaRPr>
          </a:p>
        </p:txBody>
      </p:sp>
      <p:sp>
        <p:nvSpPr>
          <p:cNvPr id="27" name="椭圆 26"/>
          <p:cNvSpPr/>
          <p:nvPr/>
        </p:nvSpPr>
        <p:spPr>
          <a:xfrm>
            <a:off x="4030963" y="5317640"/>
            <a:ext cx="461554" cy="496873"/>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cxnSp>
        <p:nvCxnSpPr>
          <p:cNvPr id="28" name="直接箭头连接符 27"/>
          <p:cNvCxnSpPr>
            <a:stCxn id="27" idx="1"/>
            <a:endCxn id="27" idx="5"/>
          </p:cNvCxnSpPr>
          <p:nvPr/>
        </p:nvCxnSpPr>
        <p:spPr>
          <a:xfrm>
            <a:off x="4098556" y="5390405"/>
            <a:ext cx="326368" cy="351343"/>
          </a:xfrm>
          <a:prstGeom prst="straightConnector1">
            <a:avLst/>
          </a:prstGeom>
          <a:ln>
            <a:solidFill>
              <a:schemeClr val="bg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7" idx="3"/>
            <a:endCxn id="27" idx="7"/>
          </p:cNvCxnSpPr>
          <p:nvPr/>
        </p:nvCxnSpPr>
        <p:spPr>
          <a:xfrm flipV="1">
            <a:off x="4098556" y="5390405"/>
            <a:ext cx="326368" cy="351343"/>
          </a:xfrm>
          <a:prstGeom prst="straightConnector1">
            <a:avLst/>
          </a:prstGeom>
          <a:ln>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920085" y="5826316"/>
            <a:ext cx="912736" cy="246221"/>
          </a:xfrm>
          <a:prstGeom prst="rect">
            <a:avLst/>
          </a:prstGeom>
          <a:noFill/>
        </p:spPr>
        <p:txBody>
          <a:bodyPr wrap="square" rtlCol="0">
            <a:spAutoFit/>
          </a:bodyPr>
          <a:lstStyle/>
          <a:p>
            <a:r>
              <a:rPr lang="zh-CN" altLang="en-US" sz="1000" dirty="0" smtClean="0">
                <a:solidFill>
                  <a:schemeClr val="bg1"/>
                </a:solidFill>
                <a:latin typeface="Times New Roman" panose="02020603050405020304" pitchFamily="18" charset="0"/>
                <a:cs typeface="Times New Roman" panose="02020603050405020304" pitchFamily="18" charset="0"/>
              </a:rPr>
              <a:t>虚拟网关</a:t>
            </a:r>
            <a:endParaRPr lang="zh-CN" altLang="en-US" sz="1000" dirty="0">
              <a:solidFill>
                <a:schemeClr val="bg1"/>
              </a:solidFill>
              <a:latin typeface="Times New Roman" panose="02020603050405020304" pitchFamily="18" charset="0"/>
              <a:cs typeface="Times New Roman" panose="02020603050405020304" pitchFamily="18" charset="0"/>
            </a:endParaRPr>
          </a:p>
        </p:txBody>
      </p:sp>
      <p:sp>
        <p:nvSpPr>
          <p:cNvPr id="35" name="椭圆 34"/>
          <p:cNvSpPr/>
          <p:nvPr/>
        </p:nvSpPr>
        <p:spPr>
          <a:xfrm>
            <a:off x="5037210" y="5317639"/>
            <a:ext cx="439376" cy="496873"/>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cxnSp>
        <p:nvCxnSpPr>
          <p:cNvPr id="37" name="直接箭头连接符 36"/>
          <p:cNvCxnSpPr>
            <a:stCxn id="35" idx="0"/>
          </p:cNvCxnSpPr>
          <p:nvPr/>
        </p:nvCxnSpPr>
        <p:spPr>
          <a:xfrm>
            <a:off x="5256898" y="5317639"/>
            <a:ext cx="0" cy="222069"/>
          </a:xfrm>
          <a:prstGeom prst="straightConnector1">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H="1" flipV="1">
            <a:off x="5256898" y="5563023"/>
            <a:ext cx="205318" cy="3054"/>
          </a:xfrm>
          <a:prstGeom prst="straightConnector1">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35" idx="4"/>
          </p:cNvCxnSpPr>
          <p:nvPr/>
        </p:nvCxnSpPr>
        <p:spPr>
          <a:xfrm flipV="1">
            <a:off x="5256898" y="5563023"/>
            <a:ext cx="0" cy="251489"/>
          </a:xfrm>
          <a:prstGeom prst="straightConnector1">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35" idx="2"/>
          </p:cNvCxnSpPr>
          <p:nvPr/>
        </p:nvCxnSpPr>
        <p:spPr>
          <a:xfrm flipV="1">
            <a:off x="5037210" y="5563023"/>
            <a:ext cx="234876" cy="3053"/>
          </a:xfrm>
          <a:prstGeom prst="straightConnector1">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5060037" y="5826315"/>
            <a:ext cx="912736" cy="246221"/>
          </a:xfrm>
          <a:prstGeom prst="rect">
            <a:avLst/>
          </a:prstGeom>
          <a:noFill/>
        </p:spPr>
        <p:txBody>
          <a:bodyPr wrap="square" rtlCol="0">
            <a:spAutoFit/>
          </a:bodyPr>
          <a:lstStyle/>
          <a:p>
            <a:r>
              <a:rPr lang="zh-CN" altLang="en-US" sz="1000" dirty="0" smtClean="0">
                <a:solidFill>
                  <a:schemeClr val="bg1"/>
                </a:solidFill>
                <a:latin typeface="Times New Roman" panose="02020603050405020304" pitchFamily="18" charset="0"/>
                <a:cs typeface="Times New Roman" panose="02020603050405020304" pitchFamily="18" charset="0"/>
              </a:rPr>
              <a:t>端口</a:t>
            </a:r>
            <a:endParaRPr lang="zh-CN" altLang="en-US" sz="1000" dirty="0">
              <a:solidFill>
                <a:schemeClr val="bg1"/>
              </a:solidFill>
              <a:latin typeface="Times New Roman" panose="02020603050405020304" pitchFamily="18" charset="0"/>
              <a:cs typeface="Times New Roman" panose="02020603050405020304" pitchFamily="18" charset="0"/>
            </a:endParaRPr>
          </a:p>
        </p:txBody>
      </p:sp>
      <p:sp>
        <p:nvSpPr>
          <p:cNvPr id="60" name="文本框 59"/>
          <p:cNvSpPr txBox="1"/>
          <p:nvPr/>
        </p:nvSpPr>
        <p:spPr>
          <a:xfrm>
            <a:off x="4960112" y="5080457"/>
            <a:ext cx="912736" cy="246221"/>
          </a:xfrm>
          <a:prstGeom prst="rect">
            <a:avLst/>
          </a:prstGeom>
          <a:noFill/>
        </p:spPr>
        <p:txBody>
          <a:bodyPr wrap="square" rtlCol="0">
            <a:spAutoFit/>
          </a:bodyPr>
          <a:lstStyle/>
          <a:p>
            <a:r>
              <a:rPr lang="zh-CN" altLang="en-US" sz="1000" dirty="0" smtClean="0">
                <a:solidFill>
                  <a:schemeClr val="bg1"/>
                </a:solidFill>
                <a:latin typeface="Times New Roman" panose="02020603050405020304" pitchFamily="18" charset="0"/>
                <a:cs typeface="Times New Roman" panose="02020603050405020304" pitchFamily="18" charset="0"/>
              </a:rPr>
              <a:t>接入点</a:t>
            </a:r>
            <a:endParaRPr lang="zh-CN" altLang="en-US" sz="1000" dirty="0">
              <a:solidFill>
                <a:schemeClr val="bg1"/>
              </a:solidFill>
              <a:latin typeface="Times New Roman" panose="02020603050405020304" pitchFamily="18" charset="0"/>
              <a:cs typeface="Times New Roman" panose="02020603050405020304" pitchFamily="18" charset="0"/>
            </a:endParaRPr>
          </a:p>
        </p:txBody>
      </p:sp>
      <p:sp>
        <p:nvSpPr>
          <p:cNvPr id="62" name="矩形 61"/>
          <p:cNvSpPr/>
          <p:nvPr/>
        </p:nvSpPr>
        <p:spPr>
          <a:xfrm>
            <a:off x="6008914" y="4441121"/>
            <a:ext cx="1423381" cy="2060201"/>
          </a:xfrm>
          <a:prstGeom prst="rect">
            <a:avLst/>
          </a:prstGeom>
          <a:ln>
            <a:solidFill>
              <a:schemeClr val="bg1"/>
            </a:solidFill>
            <a:prstDash val="sys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64" name="文本框 63"/>
          <p:cNvSpPr txBox="1"/>
          <p:nvPr/>
        </p:nvSpPr>
        <p:spPr>
          <a:xfrm>
            <a:off x="8457652" y="4458003"/>
            <a:ext cx="1131065" cy="276999"/>
          </a:xfrm>
          <a:prstGeom prst="rect">
            <a:avLst/>
          </a:prstGeom>
          <a:noFill/>
        </p:spPr>
        <p:txBody>
          <a:bodyPr wrap="square" rtlCol="0">
            <a:spAutoFit/>
          </a:bodyPr>
          <a:lstStyle/>
          <a:p>
            <a:r>
              <a:rPr lang="zh-CN" altLang="en-US" sz="1200" dirty="0" smtClean="0">
                <a:solidFill>
                  <a:schemeClr val="bg1"/>
                </a:solidFill>
              </a:rPr>
              <a:t>客户数据中心</a:t>
            </a:r>
            <a:endParaRPr lang="zh-CN" altLang="en-US" sz="1200" dirty="0">
              <a:solidFill>
                <a:schemeClr val="bg1"/>
              </a:solidFill>
            </a:endParaRPr>
          </a:p>
        </p:txBody>
      </p:sp>
      <p:sp>
        <p:nvSpPr>
          <p:cNvPr id="65" name="文本框 64"/>
          <p:cNvSpPr txBox="1"/>
          <p:nvPr/>
        </p:nvSpPr>
        <p:spPr>
          <a:xfrm>
            <a:off x="6275874" y="4450274"/>
            <a:ext cx="912736" cy="276999"/>
          </a:xfrm>
          <a:prstGeom prst="rect">
            <a:avLst/>
          </a:prstGeom>
          <a:noFill/>
        </p:spPr>
        <p:txBody>
          <a:bodyPr wrap="square" rtlCol="0">
            <a:spAutoFit/>
          </a:bodyPr>
          <a:lstStyle/>
          <a:p>
            <a:r>
              <a:rPr lang="zh-CN" altLang="en-US" sz="1200" dirty="0" smtClean="0">
                <a:solidFill>
                  <a:schemeClr val="bg1"/>
                </a:solidFill>
              </a:rPr>
              <a:t>运营商</a:t>
            </a:r>
            <a:endParaRPr lang="zh-CN" altLang="en-US" sz="1200" dirty="0">
              <a:solidFill>
                <a:schemeClr val="bg1"/>
              </a:solidFill>
            </a:endParaRPr>
          </a:p>
        </p:txBody>
      </p:sp>
      <p:sp>
        <p:nvSpPr>
          <p:cNvPr id="72" name="椭圆 71"/>
          <p:cNvSpPr/>
          <p:nvPr/>
        </p:nvSpPr>
        <p:spPr>
          <a:xfrm>
            <a:off x="7208820" y="5326678"/>
            <a:ext cx="439376" cy="496873"/>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cxnSp>
        <p:nvCxnSpPr>
          <p:cNvPr id="73" name="直接箭头连接符 72"/>
          <p:cNvCxnSpPr>
            <a:stCxn id="72" idx="0"/>
          </p:cNvCxnSpPr>
          <p:nvPr/>
        </p:nvCxnSpPr>
        <p:spPr>
          <a:xfrm>
            <a:off x="7428508" y="5326678"/>
            <a:ext cx="0" cy="222069"/>
          </a:xfrm>
          <a:prstGeom prst="straightConnector1">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flipH="1" flipV="1">
            <a:off x="7428508" y="5572062"/>
            <a:ext cx="205318" cy="3054"/>
          </a:xfrm>
          <a:prstGeom prst="straightConnector1">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72" idx="4"/>
          </p:cNvCxnSpPr>
          <p:nvPr/>
        </p:nvCxnSpPr>
        <p:spPr>
          <a:xfrm flipV="1">
            <a:off x="7428508" y="5572062"/>
            <a:ext cx="0" cy="251489"/>
          </a:xfrm>
          <a:prstGeom prst="straightConnector1">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72" idx="2"/>
          </p:cNvCxnSpPr>
          <p:nvPr/>
        </p:nvCxnSpPr>
        <p:spPr>
          <a:xfrm flipV="1">
            <a:off x="7208820" y="5572062"/>
            <a:ext cx="234876" cy="3053"/>
          </a:xfrm>
          <a:prstGeom prst="straightConnector1">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35" idx="6"/>
            <a:endCxn id="72" idx="2"/>
          </p:cNvCxnSpPr>
          <p:nvPr/>
        </p:nvCxnSpPr>
        <p:spPr>
          <a:xfrm>
            <a:off x="5476586" y="5566076"/>
            <a:ext cx="1732234" cy="9039"/>
          </a:xfrm>
          <a:prstGeom prst="line">
            <a:avLst/>
          </a:prstGeom>
          <a:ln>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6390950" y="5663284"/>
            <a:ext cx="912736" cy="246221"/>
          </a:xfrm>
          <a:prstGeom prst="rect">
            <a:avLst/>
          </a:prstGeom>
          <a:noFill/>
        </p:spPr>
        <p:txBody>
          <a:bodyPr wrap="square" rtlCol="0">
            <a:spAutoFit/>
          </a:bodyPr>
          <a:lstStyle/>
          <a:p>
            <a:r>
              <a:rPr lang="zh-CN" altLang="en-US" sz="1000" dirty="0" smtClean="0">
                <a:solidFill>
                  <a:schemeClr val="bg1"/>
                </a:solidFill>
                <a:latin typeface="Times New Roman" panose="02020603050405020304" pitchFamily="18" charset="0"/>
                <a:cs typeface="Times New Roman" panose="02020603050405020304" pitchFamily="18" charset="0"/>
              </a:rPr>
              <a:t>物理连接</a:t>
            </a:r>
            <a:endParaRPr lang="zh-CN" altLang="en-US" sz="1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05086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F6392FA-09C3-4884-8FEA-7A6E52802BA0}"/>
              </a:ext>
            </a:extLst>
          </p:cNvPr>
          <p:cNvSpPr>
            <a:spLocks noGrp="1"/>
          </p:cNvSpPr>
          <p:nvPr>
            <p:ph type="title"/>
          </p:nvPr>
        </p:nvSpPr>
        <p:spPr>
          <a:xfrm>
            <a:off x="1143001" y="325555"/>
            <a:ext cx="9905998" cy="448281"/>
          </a:xfrm>
        </p:spPr>
        <p:txBody>
          <a:bodyPr>
            <a:normAutofit fontScale="90000"/>
          </a:bodyPr>
          <a:lstStyle/>
          <a:p>
            <a:r>
              <a:rPr lang="en-US" altLang="zh-CN" dirty="0" smtClean="0"/>
              <a:t>FAQ2 ROMA</a:t>
            </a:r>
            <a:r>
              <a:rPr lang="zh-CN" altLang="en-US" dirty="0" smtClean="0"/>
              <a:t>与数据源连接失败排查方法</a:t>
            </a:r>
            <a:endParaRPr lang="zh-CN" altLang="en-US" dirty="0"/>
          </a:p>
        </p:txBody>
      </p:sp>
      <p:sp>
        <p:nvSpPr>
          <p:cNvPr id="4" name="文本框 3"/>
          <p:cNvSpPr txBox="1"/>
          <p:nvPr/>
        </p:nvSpPr>
        <p:spPr>
          <a:xfrm>
            <a:off x="1010194" y="1001486"/>
            <a:ext cx="10180319" cy="7848302"/>
          </a:xfrm>
          <a:prstGeom prst="rect">
            <a:avLst/>
          </a:prstGeom>
          <a:noFill/>
        </p:spPr>
        <p:txBody>
          <a:bodyPr wrap="square" rtlCol="0">
            <a:spAutoFit/>
          </a:bodyPr>
          <a:lstStyle/>
          <a:p>
            <a:r>
              <a:rPr lang="zh-CN" altLang="en-US" dirty="0" smtClean="0"/>
              <a:t>总体来说可以按照两个方向来排查</a:t>
            </a:r>
            <a:endParaRPr lang="en-US" altLang="zh-CN" dirty="0" smtClean="0"/>
          </a:p>
          <a:p>
            <a:pPr marL="285750" indent="-285750">
              <a:buFont typeface="Wingdings" panose="05000000000000000000" pitchFamily="2" charset="2"/>
              <a:buChar char="u"/>
            </a:pPr>
            <a:r>
              <a:rPr lang="zh-CN" altLang="en-US" dirty="0"/>
              <a:t>网络问题</a:t>
            </a:r>
            <a:r>
              <a:rPr lang="zh-CN" altLang="en-US" dirty="0" smtClean="0"/>
              <a:t>：</a:t>
            </a:r>
            <a:endParaRPr lang="en-US" altLang="zh-CN" dirty="0" smtClean="0"/>
          </a:p>
          <a:p>
            <a:pPr marL="342900" indent="-342900">
              <a:buFont typeface="+mj-lt"/>
              <a:buAutoNum type="arabicPeriod"/>
            </a:pPr>
            <a:r>
              <a:rPr lang="en-US" altLang="zh-CN" dirty="0" smtClean="0"/>
              <a:t>ROMA</a:t>
            </a:r>
            <a:r>
              <a:rPr lang="zh-CN" altLang="en-US" dirty="0" smtClean="0"/>
              <a:t>实例与数据源之间的网络是否打通，这里可以参考</a:t>
            </a:r>
            <a:r>
              <a:rPr lang="en-US" altLang="zh-CN" dirty="0" smtClean="0">
                <a:hlinkClick r:id="rId2" action="ppaction://hlinksldjump"/>
              </a:rPr>
              <a:t>FAQ1</a:t>
            </a:r>
            <a:r>
              <a:rPr lang="zh-CN" altLang="en-US" dirty="0" smtClean="0"/>
              <a:t>。</a:t>
            </a:r>
            <a:endParaRPr lang="en-US" altLang="zh-CN" dirty="0" smtClean="0"/>
          </a:p>
          <a:p>
            <a:pPr marL="342900" indent="-342900">
              <a:buFont typeface="+mj-lt"/>
              <a:buAutoNum type="arabicPeriod"/>
            </a:pPr>
            <a:r>
              <a:rPr lang="zh-CN" altLang="en-US" dirty="0" smtClean="0"/>
              <a:t>检查数据源服务器防火墙是否打开对应端口。</a:t>
            </a:r>
            <a:endParaRPr lang="en-US" altLang="zh-CN" dirty="0" smtClean="0"/>
          </a:p>
          <a:p>
            <a:pPr marL="342900" indent="-342900">
              <a:buFont typeface="+mj-lt"/>
              <a:buAutoNum type="arabicPeriod"/>
            </a:pPr>
            <a:r>
              <a:rPr lang="zh-CN" altLang="en-US" dirty="0" smtClean="0"/>
              <a:t>检查</a:t>
            </a:r>
            <a:r>
              <a:rPr lang="en-US" altLang="zh-CN" dirty="0" smtClean="0"/>
              <a:t>ROMA</a:t>
            </a:r>
            <a:r>
              <a:rPr lang="zh-CN" altLang="en-US" dirty="0" smtClean="0"/>
              <a:t>实例的路由，</a:t>
            </a:r>
            <a:r>
              <a:rPr lang="en-US" altLang="zh-CN" dirty="0"/>
              <a:t>IP</a:t>
            </a:r>
            <a:r>
              <a:rPr lang="zh-CN" altLang="en-US" dirty="0"/>
              <a:t>为私网地址，并且不在</a:t>
            </a:r>
            <a:r>
              <a:rPr lang="en-US" altLang="zh-CN" dirty="0"/>
              <a:t>10.0.0.0/8, 172.16.0.0/12, 192.168.0.0/16</a:t>
            </a:r>
            <a:r>
              <a:rPr lang="zh-CN" altLang="en-US" dirty="0"/>
              <a:t>网段内，请在实例信息界面添加路由</a:t>
            </a:r>
            <a:endParaRPr lang="en-US" altLang="zh-CN" dirty="0" smtClean="0"/>
          </a:p>
          <a:p>
            <a:pPr marL="342900" indent="-342900">
              <a:buFont typeface="+mj-lt"/>
              <a:buAutoNum type="arabicPeriod"/>
            </a:pPr>
            <a:r>
              <a:rPr lang="zh-CN" altLang="en-US" dirty="0" smtClean="0"/>
              <a:t>检查</a:t>
            </a:r>
            <a:r>
              <a:rPr lang="en-US" altLang="zh-CN" dirty="0" smtClean="0"/>
              <a:t>ROMA</a:t>
            </a:r>
            <a:r>
              <a:rPr lang="zh-CN" altLang="en-US" dirty="0" smtClean="0"/>
              <a:t>实例所在安全组是否放通，在安全组</a:t>
            </a:r>
            <a:r>
              <a:rPr lang="zh-CN" altLang="en-US" dirty="0"/>
              <a:t>“出方向规则”页</a:t>
            </a:r>
            <a:r>
              <a:rPr lang="zh-CN" altLang="en-US" dirty="0" smtClean="0"/>
              <a:t>签，</a:t>
            </a:r>
            <a:r>
              <a:rPr lang="zh-CN" altLang="en-US" dirty="0"/>
              <a:t>查看创建数据源配置的</a:t>
            </a:r>
            <a:r>
              <a:rPr lang="en-US" altLang="zh-CN" dirty="0"/>
              <a:t>IP</a:t>
            </a:r>
            <a:r>
              <a:rPr lang="zh-CN" altLang="en-US" dirty="0"/>
              <a:t>是否在目的地址</a:t>
            </a:r>
            <a:r>
              <a:rPr lang="zh-CN" altLang="en-US" dirty="0" smtClean="0"/>
              <a:t>中，如果</a:t>
            </a:r>
            <a:r>
              <a:rPr lang="zh-CN" altLang="en-US" dirty="0"/>
              <a:t>目的地址为</a:t>
            </a:r>
            <a:r>
              <a:rPr lang="en-US" altLang="zh-CN" dirty="0"/>
              <a:t>0.0.0.0/0</a:t>
            </a:r>
            <a:r>
              <a:rPr lang="zh-CN" altLang="en-US" dirty="0"/>
              <a:t>则表示所有</a:t>
            </a:r>
            <a:r>
              <a:rPr lang="en-US" altLang="zh-CN" dirty="0"/>
              <a:t>IP</a:t>
            </a:r>
            <a:r>
              <a:rPr lang="zh-CN" altLang="en-US" dirty="0" smtClean="0"/>
              <a:t>都</a:t>
            </a:r>
            <a:r>
              <a:rPr lang="zh-CN" altLang="en-US" dirty="0"/>
              <a:t>放</a:t>
            </a:r>
            <a:r>
              <a:rPr lang="zh-CN" altLang="en-US" dirty="0" smtClean="0"/>
              <a:t>通</a:t>
            </a:r>
            <a:r>
              <a:rPr lang="zh-CN" altLang="en-US" dirty="0"/>
              <a:t>。如果没有可点击“添加规则”，将配置的</a:t>
            </a:r>
            <a:r>
              <a:rPr lang="en-US" altLang="zh-CN" dirty="0"/>
              <a:t>IP</a:t>
            </a:r>
            <a:r>
              <a:rPr lang="zh-CN" altLang="en-US" dirty="0"/>
              <a:t>添加到出方向规则</a:t>
            </a:r>
            <a:r>
              <a:rPr lang="zh-CN" altLang="en-US" dirty="0" smtClean="0"/>
              <a:t>中。</a:t>
            </a:r>
            <a:endParaRPr lang="en-US" altLang="zh-CN" dirty="0" smtClean="0"/>
          </a:p>
          <a:p>
            <a:pPr marL="342900" indent="-342900">
              <a:buFont typeface="+mj-lt"/>
              <a:buAutoNum type="arabicPeriod"/>
            </a:pPr>
            <a:r>
              <a:rPr lang="zh-CN" altLang="en-US" dirty="0" smtClean="0"/>
              <a:t>检查数据源所在安全组是否放通，</a:t>
            </a:r>
            <a:r>
              <a:rPr lang="zh-CN" altLang="en-US" dirty="0"/>
              <a:t>在安全组</a:t>
            </a:r>
            <a:r>
              <a:rPr lang="zh-CN" altLang="en-US" dirty="0" smtClean="0"/>
              <a:t>“入方向规则”</a:t>
            </a:r>
            <a:r>
              <a:rPr lang="zh-CN" altLang="en-US" dirty="0"/>
              <a:t>页</a:t>
            </a:r>
            <a:r>
              <a:rPr lang="zh-CN" altLang="en-US" dirty="0" smtClean="0"/>
              <a:t>签，查看</a:t>
            </a:r>
            <a:r>
              <a:rPr lang="en-US" altLang="zh-CN" dirty="0" smtClean="0"/>
              <a:t>ROMA</a:t>
            </a:r>
            <a:r>
              <a:rPr lang="zh-CN" altLang="en-US" dirty="0" smtClean="0"/>
              <a:t>实例</a:t>
            </a:r>
            <a:r>
              <a:rPr lang="en-US" altLang="zh-CN" dirty="0"/>
              <a:t>IP</a:t>
            </a:r>
            <a:r>
              <a:rPr lang="zh-CN" altLang="en-US" dirty="0"/>
              <a:t>是否在目的地址</a:t>
            </a:r>
            <a:r>
              <a:rPr lang="zh-CN" altLang="en-US" dirty="0" smtClean="0"/>
              <a:t>中，且检查数据源端口是否配置为</a:t>
            </a:r>
            <a:r>
              <a:rPr lang="en-US" altLang="zh-CN" dirty="0" smtClean="0"/>
              <a:t>ROMA</a:t>
            </a:r>
            <a:r>
              <a:rPr lang="zh-CN" altLang="en-US" dirty="0" smtClean="0"/>
              <a:t>实例可访问。</a:t>
            </a:r>
            <a:endParaRPr lang="en-US" altLang="zh-CN" dirty="0" smtClean="0"/>
          </a:p>
          <a:p>
            <a:endParaRPr lang="en-US" altLang="zh-CN" dirty="0"/>
          </a:p>
          <a:p>
            <a:pPr marL="285750" indent="-285750">
              <a:buFont typeface="Wingdings" panose="05000000000000000000" pitchFamily="2" charset="2"/>
              <a:buChar char="u"/>
            </a:pPr>
            <a:r>
              <a:rPr lang="zh-CN" altLang="en-US" dirty="0" smtClean="0"/>
              <a:t>权限问题：</a:t>
            </a:r>
            <a:endParaRPr lang="en-US" altLang="zh-CN" dirty="0"/>
          </a:p>
          <a:p>
            <a:pPr marL="342900" indent="-342900">
              <a:buFont typeface="+mj-lt"/>
              <a:buAutoNum type="arabicPeriod"/>
            </a:pPr>
            <a:r>
              <a:rPr lang="zh-CN" altLang="en-US" dirty="0" smtClean="0"/>
              <a:t>数据库</a:t>
            </a:r>
            <a:r>
              <a:rPr lang="zh-CN" altLang="en-US" dirty="0"/>
              <a:t>是否存在，用户名密码是否正确，用户是否有权限访问数据库</a:t>
            </a:r>
            <a:r>
              <a:rPr lang="zh-CN" altLang="en-US" dirty="0" smtClean="0"/>
              <a:t>。</a:t>
            </a:r>
            <a:endParaRPr lang="en-US" altLang="zh-CN" dirty="0" smtClean="0"/>
          </a:p>
          <a:p>
            <a:pPr marL="342900" indent="-342900">
              <a:buFont typeface="+mj-lt"/>
              <a:buAutoNum type="arabicPeriod"/>
            </a:pPr>
            <a:r>
              <a:rPr lang="zh-CN" altLang="en-US" dirty="0" smtClean="0"/>
              <a:t>数据源</a:t>
            </a:r>
            <a:r>
              <a:rPr lang="en-US" altLang="zh-CN" dirty="0" smtClean="0"/>
              <a:t>IP</a:t>
            </a:r>
            <a:r>
              <a:rPr lang="zh-CN" altLang="en-US" dirty="0" smtClean="0"/>
              <a:t>白名单是否包含</a:t>
            </a:r>
            <a:r>
              <a:rPr lang="en-US" altLang="zh-CN" dirty="0" smtClean="0"/>
              <a:t>ROMA</a:t>
            </a:r>
            <a:r>
              <a:rPr lang="zh-CN" altLang="en-US" dirty="0" smtClean="0"/>
              <a:t>实例</a:t>
            </a:r>
            <a:r>
              <a:rPr lang="en-US" altLang="zh-CN" dirty="0" smtClean="0"/>
              <a:t>IP</a:t>
            </a:r>
            <a:r>
              <a:rPr lang="zh-CN" altLang="en-US" dirty="0" smtClean="0"/>
              <a:t>。</a:t>
            </a:r>
            <a:endParaRPr lang="en-US" altLang="zh-CN" dirty="0"/>
          </a:p>
          <a:p>
            <a:pPr marL="342900" indent="-342900">
              <a:buAutoNum type="arabicPeriod"/>
            </a:pPr>
            <a:endParaRPr lang="en-US" altLang="zh-CN" dirty="0"/>
          </a:p>
          <a:p>
            <a:pPr marL="342900" indent="-342900">
              <a:buAutoNum type="arabicPeriod"/>
            </a:pPr>
            <a:endParaRPr lang="en-US" altLang="zh-CN" dirty="0" smtClean="0"/>
          </a:p>
          <a:p>
            <a:pPr marL="342900" indent="-342900">
              <a:buAutoNum type="arabicPeriod"/>
            </a:pPr>
            <a:endParaRPr lang="en-US" altLang="zh-CN" dirty="0"/>
          </a:p>
          <a:p>
            <a:pPr marL="342900" indent="-342900">
              <a:buAutoNum type="arabicPeriod"/>
            </a:pPr>
            <a:endParaRPr lang="en-US" altLang="zh-CN" dirty="0" smtClean="0"/>
          </a:p>
          <a:p>
            <a:pPr marL="342900" indent="-342900">
              <a:buAutoNum type="arabicPeriod"/>
            </a:pPr>
            <a:endParaRPr lang="en-US" altLang="zh-CN" dirty="0"/>
          </a:p>
          <a:p>
            <a:pPr marL="342900" indent="-342900">
              <a:buAutoNum type="arabicPeriod"/>
            </a:pPr>
            <a:endParaRPr lang="en-US" altLang="zh-CN" dirty="0" smtClean="0"/>
          </a:p>
          <a:p>
            <a:endParaRPr lang="en-US" altLang="zh-CN" dirty="0"/>
          </a:p>
          <a:p>
            <a:pPr marL="342900" indent="-342900">
              <a:buAutoNum type="arabicPeriod"/>
            </a:pPr>
            <a:endParaRPr lang="en-US" altLang="zh-CN" dirty="0" smtClean="0"/>
          </a:p>
          <a:p>
            <a:pPr marL="342900" indent="-342900">
              <a:buAutoNum type="arabicPeriod"/>
            </a:pPr>
            <a:endParaRPr lang="en-US" altLang="zh-CN" dirty="0"/>
          </a:p>
          <a:p>
            <a:pPr marL="342900" indent="-342900">
              <a:buAutoNum type="arabicPeriod"/>
            </a:pPr>
            <a:endParaRPr lang="en-US" altLang="zh-CN" dirty="0" smtClean="0"/>
          </a:p>
          <a:p>
            <a:pPr marL="342900" indent="-342900">
              <a:buAutoNum type="arabicPeriod"/>
            </a:pPr>
            <a:endParaRPr lang="en-US" altLang="zh-CN" dirty="0"/>
          </a:p>
          <a:p>
            <a:pPr marL="342900" indent="-342900">
              <a:buAutoNum type="arabicPeriod"/>
            </a:pPr>
            <a:endParaRPr lang="en-US" altLang="zh-CN" dirty="0" smtClean="0"/>
          </a:p>
          <a:p>
            <a:endParaRPr lang="en-US" altLang="zh-CN" dirty="0" smtClean="0"/>
          </a:p>
        </p:txBody>
      </p:sp>
    </p:spTree>
    <p:extLst>
      <p:ext uri="{BB962C8B-B14F-4D97-AF65-F5344CB8AC3E}">
        <p14:creationId xmlns:p14="http://schemas.microsoft.com/office/powerpoint/2010/main" val="14343207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F6392FA-09C3-4884-8FEA-7A6E52802BA0}"/>
              </a:ext>
            </a:extLst>
          </p:cNvPr>
          <p:cNvSpPr>
            <a:spLocks noGrp="1"/>
          </p:cNvSpPr>
          <p:nvPr>
            <p:ph type="title"/>
          </p:nvPr>
        </p:nvSpPr>
        <p:spPr>
          <a:xfrm>
            <a:off x="1143001" y="325555"/>
            <a:ext cx="9905998" cy="448281"/>
          </a:xfrm>
        </p:spPr>
        <p:txBody>
          <a:bodyPr>
            <a:normAutofit fontScale="90000"/>
          </a:bodyPr>
          <a:lstStyle/>
          <a:p>
            <a:r>
              <a:rPr lang="en-US" altLang="zh-CN" dirty="0" smtClean="0"/>
              <a:t>FAQ3 MRS</a:t>
            </a:r>
            <a:r>
              <a:rPr lang="zh-CN" altLang="en-US" dirty="0" smtClean="0"/>
              <a:t>数据源配置文件如何获取</a:t>
            </a:r>
            <a:endParaRPr lang="zh-CN" altLang="en-US" dirty="0"/>
          </a:p>
        </p:txBody>
      </p:sp>
      <p:sp>
        <p:nvSpPr>
          <p:cNvPr id="4" name="文本框 3"/>
          <p:cNvSpPr txBox="1"/>
          <p:nvPr/>
        </p:nvSpPr>
        <p:spPr>
          <a:xfrm>
            <a:off x="1010194" y="1001486"/>
            <a:ext cx="10180319" cy="5909310"/>
          </a:xfrm>
          <a:prstGeom prst="rect">
            <a:avLst/>
          </a:prstGeom>
          <a:noFill/>
        </p:spPr>
        <p:txBody>
          <a:bodyPr wrap="square" rtlCol="0">
            <a:spAutoFit/>
          </a:bodyPr>
          <a:lstStyle/>
          <a:p>
            <a:r>
              <a:rPr lang="en-US" altLang="zh-CN" dirty="0" smtClean="0"/>
              <a:t>MRS</a:t>
            </a:r>
            <a:r>
              <a:rPr lang="zh-CN" altLang="en-US" dirty="0" smtClean="0"/>
              <a:t>配置文件总体分为两部分：用户认证文件，客户端配置文件</a:t>
            </a:r>
            <a:endParaRPr lang="en-US" altLang="zh-CN" dirty="0" smtClean="0"/>
          </a:p>
          <a:p>
            <a:pPr marL="342900" indent="-342900">
              <a:buFont typeface="+mj-lt"/>
              <a:buAutoNum type="arabicPeriod"/>
            </a:pPr>
            <a:r>
              <a:rPr lang="zh-CN" altLang="en-US" dirty="0" smtClean="0"/>
              <a:t>用户认证文件</a:t>
            </a:r>
            <a:endParaRPr lang="en-US" altLang="zh-CN" dirty="0"/>
          </a:p>
          <a:p>
            <a:r>
              <a:rPr lang="zh-CN" altLang="en-US" dirty="0" smtClean="0"/>
              <a:t>参考官方文档</a:t>
            </a:r>
            <a:r>
              <a:rPr lang="en-US" altLang="zh-CN" dirty="0">
                <a:hlinkClick r:id="rId2"/>
              </a:rPr>
              <a:t>https://</a:t>
            </a:r>
            <a:r>
              <a:rPr lang="en-US" altLang="zh-CN" dirty="0" smtClean="0">
                <a:hlinkClick r:id="rId2"/>
              </a:rPr>
              <a:t>support.huaweicloud.com/usermanual-mrs/mrs_01_0352.html</a:t>
            </a:r>
            <a:r>
              <a:rPr lang="zh-CN" altLang="en-US" dirty="0" smtClean="0"/>
              <a:t>进行下载即可。</a:t>
            </a:r>
            <a:endParaRPr lang="en-US" altLang="zh-CN" dirty="0" smtClean="0"/>
          </a:p>
          <a:p>
            <a:endParaRPr lang="en-US" altLang="zh-CN" dirty="0" smtClean="0"/>
          </a:p>
          <a:p>
            <a:pPr marL="342900" indent="-342900">
              <a:buAutoNum type="arabicPeriod" startAt="2"/>
            </a:pPr>
            <a:r>
              <a:rPr lang="zh-CN" altLang="en-US" dirty="0" smtClean="0"/>
              <a:t>客户端配置文件</a:t>
            </a:r>
            <a:endParaRPr lang="en-US" altLang="zh-CN" dirty="0" smtClean="0"/>
          </a:p>
          <a:p>
            <a:r>
              <a:rPr lang="zh-CN" altLang="en-US" dirty="0" smtClean="0"/>
              <a:t>参考官方文档</a:t>
            </a:r>
            <a:r>
              <a:rPr lang="en-US" altLang="zh-CN" dirty="0">
                <a:hlinkClick r:id="rId3"/>
              </a:rPr>
              <a:t>https://</a:t>
            </a:r>
            <a:r>
              <a:rPr lang="en-US" altLang="zh-CN" dirty="0" smtClean="0">
                <a:hlinkClick r:id="rId3"/>
              </a:rPr>
              <a:t>support.huaweicloud.com/usermanual-mrs/mrs_01_0089.html#section0</a:t>
            </a:r>
            <a:r>
              <a:rPr lang="zh-CN" altLang="en-US" dirty="0" smtClean="0"/>
              <a:t>进行下载。</a:t>
            </a:r>
            <a:endParaRPr lang="en-US" altLang="zh-CN" dirty="0"/>
          </a:p>
          <a:p>
            <a:r>
              <a:rPr lang="zh-CN" altLang="en-US" dirty="0" smtClean="0"/>
              <a:t>这里有几个注意点：</a:t>
            </a:r>
            <a:endParaRPr lang="en-US" altLang="zh-CN" dirty="0" smtClean="0"/>
          </a:p>
          <a:p>
            <a:pPr marL="285750" indent="-285750">
              <a:buFont typeface="Arial" panose="020B0604020202020204" pitchFamily="34" charset="0"/>
              <a:buChar char="•"/>
            </a:pPr>
            <a:r>
              <a:rPr lang="zh-CN" altLang="en-US" dirty="0" smtClean="0"/>
              <a:t>客户端配置文件会生成在</a:t>
            </a:r>
            <a:r>
              <a:rPr lang="en-US" altLang="zh-CN" dirty="0" smtClean="0"/>
              <a:t>MRS</a:t>
            </a:r>
            <a:r>
              <a:rPr lang="zh-CN" altLang="en-US" dirty="0" smtClean="0"/>
              <a:t>的</a:t>
            </a:r>
            <a:r>
              <a:rPr lang="en-US" altLang="zh-CN" dirty="0" smtClean="0"/>
              <a:t>master</a:t>
            </a:r>
            <a:r>
              <a:rPr lang="zh-CN" altLang="en-US" dirty="0" smtClean="0"/>
              <a:t>节点，需要提前配置</a:t>
            </a:r>
            <a:r>
              <a:rPr lang="en-US" altLang="zh-CN" dirty="0" smtClean="0"/>
              <a:t>EIP</a:t>
            </a:r>
            <a:r>
              <a:rPr lang="zh-CN" altLang="en-US" dirty="0" smtClean="0"/>
              <a:t>或者通过堡垒机到</a:t>
            </a:r>
            <a:r>
              <a:rPr lang="en-US" altLang="zh-CN" dirty="0" smtClean="0"/>
              <a:t>master</a:t>
            </a:r>
            <a:r>
              <a:rPr lang="zh-CN" altLang="en-US" dirty="0" smtClean="0"/>
              <a:t>节点下载，下载地址在生成时自定义，记住地址即可</a:t>
            </a:r>
            <a:endParaRPr lang="en-US" altLang="zh-CN" dirty="0" smtClean="0"/>
          </a:p>
          <a:p>
            <a:pPr marL="285750" indent="-285750">
              <a:buFont typeface="Arial" panose="020B0604020202020204" pitchFamily="34" charset="0"/>
              <a:buChar char="•"/>
            </a:pPr>
            <a:r>
              <a:rPr lang="en-US" altLang="zh-CN" dirty="0" smtClean="0"/>
              <a:t>Version</a:t>
            </a:r>
            <a:r>
              <a:rPr lang="zh-CN" altLang="en-US" dirty="0" smtClean="0"/>
              <a:t>文件地址官网信息由于，实际位于</a:t>
            </a:r>
            <a:r>
              <a:rPr lang="en-US" altLang="zh-CN" dirty="0" smtClean="0"/>
              <a:t>master</a:t>
            </a:r>
            <a:r>
              <a:rPr lang="zh-CN" altLang="en-US" dirty="0" smtClean="0"/>
              <a:t>节点的</a:t>
            </a:r>
            <a:r>
              <a:rPr lang="en-US" altLang="zh-CN" dirty="0"/>
              <a:t>/opt/client</a:t>
            </a:r>
            <a:r>
              <a:rPr lang="zh-CN" altLang="zh-CN" dirty="0"/>
              <a:t>目录下</a:t>
            </a:r>
            <a:endParaRPr lang="en-US" altLang="zh-CN" dirty="0" smtClean="0"/>
          </a:p>
          <a:p>
            <a:pPr marL="342900" indent="-342900">
              <a:buAutoNum type="arabicPeriod"/>
            </a:pPr>
            <a:endParaRPr lang="en-US" altLang="zh-CN" dirty="0"/>
          </a:p>
          <a:p>
            <a:pPr marL="342900" indent="-342900">
              <a:buAutoNum type="arabicPeriod"/>
            </a:pPr>
            <a:endParaRPr lang="en-US" altLang="zh-CN" dirty="0" smtClean="0"/>
          </a:p>
          <a:p>
            <a:pPr marL="342900" indent="-342900">
              <a:buAutoNum type="arabicPeriod"/>
            </a:pPr>
            <a:endParaRPr lang="en-US" altLang="zh-CN" dirty="0"/>
          </a:p>
          <a:p>
            <a:pPr marL="342900" indent="-342900">
              <a:buAutoNum type="arabicPeriod"/>
            </a:pPr>
            <a:endParaRPr lang="en-US" altLang="zh-CN" dirty="0" smtClean="0"/>
          </a:p>
          <a:p>
            <a:endParaRPr lang="en-US" altLang="zh-CN" dirty="0"/>
          </a:p>
          <a:p>
            <a:pPr marL="342900" indent="-342900">
              <a:buAutoNum type="arabicPeriod"/>
            </a:pPr>
            <a:endParaRPr lang="en-US" altLang="zh-CN" dirty="0" smtClean="0"/>
          </a:p>
          <a:p>
            <a:pPr marL="342900" indent="-342900">
              <a:buAutoNum type="arabicPeriod"/>
            </a:pPr>
            <a:endParaRPr lang="en-US" altLang="zh-CN" dirty="0"/>
          </a:p>
          <a:p>
            <a:pPr marL="342900" indent="-342900">
              <a:buAutoNum type="arabicPeriod"/>
            </a:pPr>
            <a:endParaRPr lang="en-US" altLang="zh-CN" dirty="0" smtClean="0"/>
          </a:p>
          <a:p>
            <a:pPr marL="342900" indent="-342900">
              <a:buAutoNum type="arabicPeriod"/>
            </a:pPr>
            <a:endParaRPr lang="en-US" altLang="zh-CN" dirty="0"/>
          </a:p>
          <a:p>
            <a:pPr marL="342900" indent="-342900">
              <a:buAutoNum type="arabicPeriod"/>
            </a:pPr>
            <a:endParaRPr lang="en-US" altLang="zh-CN" dirty="0" smtClean="0"/>
          </a:p>
          <a:p>
            <a:endParaRPr lang="en-US" altLang="zh-CN" dirty="0" smtClean="0"/>
          </a:p>
        </p:txBody>
      </p:sp>
    </p:spTree>
    <p:extLst>
      <p:ext uri="{BB962C8B-B14F-4D97-AF65-F5344CB8AC3E}">
        <p14:creationId xmlns:p14="http://schemas.microsoft.com/office/powerpoint/2010/main" val="4871773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F6392FA-09C3-4884-8FEA-7A6E52802BA0}"/>
              </a:ext>
            </a:extLst>
          </p:cNvPr>
          <p:cNvSpPr>
            <a:spLocks noGrp="1"/>
          </p:cNvSpPr>
          <p:nvPr>
            <p:ph type="title"/>
          </p:nvPr>
        </p:nvSpPr>
        <p:spPr>
          <a:xfrm>
            <a:off x="1143001" y="325555"/>
            <a:ext cx="9905998" cy="448281"/>
          </a:xfrm>
        </p:spPr>
        <p:txBody>
          <a:bodyPr>
            <a:normAutofit fontScale="90000"/>
          </a:bodyPr>
          <a:lstStyle/>
          <a:p>
            <a:r>
              <a:rPr lang="en-US" altLang="zh-CN" dirty="0"/>
              <a:t>ROMA</a:t>
            </a:r>
            <a:r>
              <a:rPr lang="zh-CN" altLang="en-US" dirty="0"/>
              <a:t>购买指南</a:t>
            </a:r>
          </a:p>
        </p:txBody>
      </p:sp>
      <p:pic>
        <p:nvPicPr>
          <p:cNvPr id="7" name="图片 6"/>
          <p:cNvPicPr>
            <a:picLocks noChangeAspect="1"/>
          </p:cNvPicPr>
          <p:nvPr/>
        </p:nvPicPr>
        <p:blipFill>
          <a:blip r:embed="rId3"/>
          <a:stretch>
            <a:fillRect/>
          </a:stretch>
        </p:blipFill>
        <p:spPr>
          <a:xfrm>
            <a:off x="4270767" y="730167"/>
            <a:ext cx="6205644" cy="6036517"/>
          </a:xfrm>
          <a:prstGeom prst="rect">
            <a:avLst/>
          </a:prstGeom>
        </p:spPr>
      </p:pic>
      <p:graphicFrame>
        <p:nvGraphicFramePr>
          <p:cNvPr id="9" name="对象 8"/>
          <p:cNvGraphicFramePr>
            <a:graphicFrameLocks noChangeAspect="1"/>
          </p:cNvGraphicFramePr>
          <p:nvPr>
            <p:extLst>
              <p:ext uri="{D42A27DB-BD31-4B8C-83A1-F6EECF244321}">
                <p14:modId xmlns:p14="http://schemas.microsoft.com/office/powerpoint/2010/main" val="2522294003"/>
              </p:ext>
            </p:extLst>
          </p:nvPr>
        </p:nvGraphicFramePr>
        <p:xfrm>
          <a:off x="2432564" y="3568556"/>
          <a:ext cx="914400" cy="828675"/>
        </p:xfrm>
        <a:graphic>
          <a:graphicData uri="http://schemas.openxmlformats.org/presentationml/2006/ole">
            <mc:AlternateContent xmlns:mc="http://schemas.openxmlformats.org/markup-compatibility/2006">
              <mc:Choice xmlns:v="urn:schemas-microsoft-com:vml" Requires="v">
                <p:oleObj spid="_x0000_s1167" name="BMP 图像" showAsIcon="1" r:id="rId4" imgW="914400" imgH="828720" progId="Paint.Picture">
                  <p:embed/>
                </p:oleObj>
              </mc:Choice>
              <mc:Fallback>
                <p:oleObj name="BMP 图像" showAsIcon="1" r:id="rId4" imgW="914400" imgH="828720" progId="Paint.Picture">
                  <p:embed/>
                  <p:pic>
                    <p:nvPicPr>
                      <p:cNvPr id="0" name=""/>
                      <p:cNvPicPr/>
                      <p:nvPr/>
                    </p:nvPicPr>
                    <p:blipFill>
                      <a:blip r:embed="rId5"/>
                      <a:stretch>
                        <a:fillRect/>
                      </a:stretch>
                    </p:blipFill>
                    <p:spPr>
                      <a:xfrm>
                        <a:off x="2432564" y="3568556"/>
                        <a:ext cx="914400" cy="828675"/>
                      </a:xfrm>
                      <a:prstGeom prst="rect">
                        <a:avLst/>
                      </a:prstGeom>
                    </p:spPr>
                  </p:pic>
                </p:oleObj>
              </mc:Fallback>
            </mc:AlternateContent>
          </a:graphicData>
        </a:graphic>
      </p:graphicFrame>
      <p:sp>
        <p:nvSpPr>
          <p:cNvPr id="10" name="左大括号 9"/>
          <p:cNvSpPr/>
          <p:nvPr/>
        </p:nvSpPr>
        <p:spPr>
          <a:xfrm>
            <a:off x="3213463" y="773836"/>
            <a:ext cx="966651" cy="594918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3349665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F6392FA-09C3-4884-8FEA-7A6E52802BA0}"/>
              </a:ext>
            </a:extLst>
          </p:cNvPr>
          <p:cNvSpPr>
            <a:spLocks noGrp="1"/>
          </p:cNvSpPr>
          <p:nvPr>
            <p:ph type="title"/>
          </p:nvPr>
        </p:nvSpPr>
        <p:spPr>
          <a:xfrm>
            <a:off x="1143001" y="325555"/>
            <a:ext cx="9905998" cy="448281"/>
          </a:xfrm>
        </p:spPr>
        <p:txBody>
          <a:bodyPr>
            <a:normAutofit fontScale="90000"/>
          </a:bodyPr>
          <a:lstStyle/>
          <a:p>
            <a:r>
              <a:rPr lang="en-US" altLang="zh-CN" dirty="0"/>
              <a:t>ROMA</a:t>
            </a:r>
            <a:r>
              <a:rPr lang="zh-CN" altLang="en-US" dirty="0"/>
              <a:t>购买指南</a:t>
            </a:r>
          </a:p>
        </p:txBody>
      </p:sp>
      <p:sp>
        <p:nvSpPr>
          <p:cNvPr id="3" name="文本框 2"/>
          <p:cNvSpPr txBox="1"/>
          <p:nvPr/>
        </p:nvSpPr>
        <p:spPr>
          <a:xfrm>
            <a:off x="1001487" y="1010195"/>
            <a:ext cx="10047512" cy="4524315"/>
          </a:xfrm>
          <a:prstGeom prst="rect">
            <a:avLst/>
          </a:prstGeom>
          <a:noFill/>
        </p:spPr>
        <p:txBody>
          <a:bodyPr wrap="square" rtlCol="0">
            <a:spAutoFit/>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几个需要注意的配置项：</a:t>
            </a:r>
            <a:endParaRPr lang="en-US" altLang="zh-CN" dirty="0" smtClean="0"/>
          </a:p>
          <a:p>
            <a:pPr marL="285750" indent="-285750">
              <a:buFont typeface="Wingdings" panose="05000000000000000000" pitchFamily="2" charset="2"/>
              <a:buChar char="l"/>
            </a:pPr>
            <a:r>
              <a:rPr lang="zh-CN" altLang="en-US" dirty="0" smtClean="0"/>
              <a:t>实例规格：不同的实例规格连接数不同，</a:t>
            </a:r>
            <a:r>
              <a:rPr lang="en-US" altLang="zh-CN" dirty="0" smtClean="0"/>
              <a:t>ROMA</a:t>
            </a:r>
            <a:r>
              <a:rPr lang="zh-CN" altLang="en-US" dirty="0" smtClean="0"/>
              <a:t>实例中不同功能占用的连接数也不同，</a:t>
            </a:r>
            <a:r>
              <a:rPr lang="zh-CN" altLang="en-US" dirty="0"/>
              <a:t>具体的资源和连接数换算关系如下</a:t>
            </a:r>
            <a:r>
              <a:rPr lang="zh-CN" altLang="en-US" dirty="0" smtClean="0"/>
              <a:t>。</a:t>
            </a:r>
            <a:endParaRPr lang="en-US" altLang="zh-CN" dirty="0" smtClean="0"/>
          </a:p>
          <a:p>
            <a:pPr marL="285750" indent="-285750">
              <a:buFont typeface="Wingdings" panose="05000000000000000000" pitchFamily="2" charset="2"/>
              <a:buChar char="Ø"/>
            </a:pPr>
            <a:r>
              <a:rPr lang="zh-CN" altLang="en-US" dirty="0" smtClean="0"/>
              <a:t>数据</a:t>
            </a:r>
            <a:r>
              <a:rPr lang="zh-CN" altLang="en-US" dirty="0"/>
              <a:t>集成：</a:t>
            </a:r>
            <a:r>
              <a:rPr lang="en-US" altLang="zh-CN" dirty="0"/>
              <a:t>1</a:t>
            </a:r>
            <a:r>
              <a:rPr lang="zh-CN" altLang="en-US" dirty="0"/>
              <a:t>个数据集成任务占用</a:t>
            </a:r>
            <a:r>
              <a:rPr lang="en-US" altLang="zh-CN" dirty="0"/>
              <a:t>1</a:t>
            </a:r>
            <a:r>
              <a:rPr lang="zh-CN" altLang="en-US" dirty="0"/>
              <a:t>个连接。</a:t>
            </a:r>
          </a:p>
          <a:p>
            <a:pPr marL="285750" indent="-285750">
              <a:buFont typeface="Wingdings" panose="05000000000000000000" pitchFamily="2" charset="2"/>
              <a:buChar char="Ø"/>
            </a:pPr>
            <a:r>
              <a:rPr lang="zh-CN" altLang="en-US" dirty="0"/>
              <a:t>服务集成：</a:t>
            </a:r>
            <a:r>
              <a:rPr lang="en-US" altLang="zh-CN" dirty="0"/>
              <a:t>10</a:t>
            </a:r>
            <a:r>
              <a:rPr lang="zh-CN" altLang="en-US" dirty="0"/>
              <a:t>个托管类</a:t>
            </a:r>
            <a:r>
              <a:rPr lang="en-US" altLang="zh-CN" dirty="0"/>
              <a:t>API</a:t>
            </a:r>
            <a:r>
              <a:rPr lang="zh-CN" altLang="en-US" dirty="0"/>
              <a:t>（不使用自定义后端作为后端服务）占用</a:t>
            </a:r>
            <a:r>
              <a:rPr lang="en-US" altLang="zh-CN" dirty="0"/>
              <a:t>1</a:t>
            </a:r>
            <a:r>
              <a:rPr lang="zh-CN" altLang="en-US" dirty="0"/>
              <a:t>个连接；</a:t>
            </a:r>
            <a:r>
              <a:rPr lang="en-US" altLang="zh-CN" dirty="0"/>
              <a:t>2</a:t>
            </a:r>
            <a:r>
              <a:rPr lang="zh-CN" altLang="en-US" dirty="0"/>
              <a:t>个函数</a:t>
            </a:r>
            <a:r>
              <a:rPr lang="en-US" altLang="zh-CN" dirty="0"/>
              <a:t>API</a:t>
            </a:r>
            <a:r>
              <a:rPr lang="zh-CN" altLang="en-US" dirty="0"/>
              <a:t>或数据</a:t>
            </a:r>
            <a:r>
              <a:rPr lang="en-US" altLang="zh-CN" dirty="0"/>
              <a:t>API</a:t>
            </a:r>
            <a:r>
              <a:rPr lang="zh-CN" altLang="en-US" dirty="0"/>
              <a:t>占用</a:t>
            </a:r>
            <a:r>
              <a:rPr lang="en-US" altLang="zh-CN" dirty="0"/>
              <a:t>1</a:t>
            </a:r>
            <a:r>
              <a:rPr lang="zh-CN" altLang="en-US" dirty="0"/>
              <a:t>个连接。</a:t>
            </a:r>
          </a:p>
          <a:p>
            <a:pPr marL="285750" indent="-285750">
              <a:buFont typeface="Wingdings" panose="05000000000000000000" pitchFamily="2" charset="2"/>
              <a:buChar char="Ø"/>
            </a:pPr>
            <a:r>
              <a:rPr lang="zh-CN" altLang="en-US" dirty="0"/>
              <a:t>消息集成：</a:t>
            </a:r>
            <a:r>
              <a:rPr lang="en-US" altLang="zh-CN" dirty="0"/>
              <a:t>3</a:t>
            </a:r>
            <a:r>
              <a:rPr lang="zh-CN" altLang="en-US" dirty="0"/>
              <a:t>个消息</a:t>
            </a:r>
            <a:r>
              <a:rPr lang="en-US" altLang="zh-CN" dirty="0"/>
              <a:t>Topic</a:t>
            </a:r>
            <a:r>
              <a:rPr lang="zh-CN" altLang="en-US" dirty="0"/>
              <a:t>占用</a:t>
            </a:r>
            <a:r>
              <a:rPr lang="en-US" altLang="zh-CN" dirty="0"/>
              <a:t>1</a:t>
            </a:r>
            <a:r>
              <a:rPr lang="zh-CN" altLang="en-US" dirty="0"/>
              <a:t>个连接。</a:t>
            </a:r>
          </a:p>
          <a:p>
            <a:pPr marL="285750" indent="-285750">
              <a:buFont typeface="Wingdings" panose="05000000000000000000" pitchFamily="2" charset="2"/>
              <a:buChar char="Ø"/>
            </a:pPr>
            <a:r>
              <a:rPr lang="zh-CN" altLang="en-US" dirty="0"/>
              <a:t>设备集成：</a:t>
            </a:r>
            <a:r>
              <a:rPr lang="en-US" altLang="zh-CN" dirty="0"/>
              <a:t>1000</a:t>
            </a:r>
            <a:r>
              <a:rPr lang="zh-CN" altLang="en-US" dirty="0"/>
              <a:t>个设备占用</a:t>
            </a:r>
            <a:r>
              <a:rPr lang="en-US" altLang="zh-CN" dirty="0"/>
              <a:t>1</a:t>
            </a:r>
            <a:r>
              <a:rPr lang="zh-CN" altLang="en-US" dirty="0"/>
              <a:t>个连接。</a:t>
            </a:r>
          </a:p>
          <a:p>
            <a:endParaRPr lang="en-US" altLang="zh-CN" dirty="0" smtClean="0"/>
          </a:p>
          <a:p>
            <a:r>
              <a:rPr lang="zh-CN" altLang="en-US" dirty="0" smtClean="0"/>
              <a:t>本次</a:t>
            </a:r>
            <a:r>
              <a:rPr lang="en-US" altLang="zh-CN" dirty="0" smtClean="0"/>
              <a:t>ROMA</a:t>
            </a:r>
            <a:r>
              <a:rPr lang="zh-CN" altLang="en-US" dirty="0" smtClean="0"/>
              <a:t>实例使用的基础班本。</a:t>
            </a:r>
            <a:endParaRPr lang="en-US" altLang="zh-CN" dirty="0" smtClean="0"/>
          </a:p>
        </p:txBody>
      </p:sp>
      <p:pic>
        <p:nvPicPr>
          <p:cNvPr id="5" name="图片 4"/>
          <p:cNvPicPr>
            <a:picLocks noChangeAspect="1"/>
          </p:cNvPicPr>
          <p:nvPr/>
        </p:nvPicPr>
        <p:blipFill>
          <a:blip r:embed="rId2"/>
          <a:stretch>
            <a:fillRect/>
          </a:stretch>
        </p:blipFill>
        <p:spPr>
          <a:xfrm>
            <a:off x="999308" y="1159493"/>
            <a:ext cx="10049691" cy="1301733"/>
          </a:xfrm>
          <a:prstGeom prst="rect">
            <a:avLst/>
          </a:prstGeom>
        </p:spPr>
      </p:pic>
    </p:spTree>
    <p:extLst>
      <p:ext uri="{BB962C8B-B14F-4D97-AF65-F5344CB8AC3E}">
        <p14:creationId xmlns:p14="http://schemas.microsoft.com/office/powerpoint/2010/main" val="1982676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F6392FA-09C3-4884-8FEA-7A6E52802BA0}"/>
              </a:ext>
            </a:extLst>
          </p:cNvPr>
          <p:cNvSpPr>
            <a:spLocks noGrp="1"/>
          </p:cNvSpPr>
          <p:nvPr>
            <p:ph type="title"/>
          </p:nvPr>
        </p:nvSpPr>
        <p:spPr>
          <a:xfrm>
            <a:off x="1143001" y="325555"/>
            <a:ext cx="9905998" cy="448281"/>
          </a:xfrm>
        </p:spPr>
        <p:txBody>
          <a:bodyPr>
            <a:normAutofit fontScale="90000"/>
          </a:bodyPr>
          <a:lstStyle/>
          <a:p>
            <a:r>
              <a:rPr lang="en-US" altLang="zh-CN" dirty="0"/>
              <a:t>ROMA</a:t>
            </a:r>
            <a:r>
              <a:rPr lang="zh-CN" altLang="en-US" dirty="0"/>
              <a:t>购买指南</a:t>
            </a:r>
          </a:p>
        </p:txBody>
      </p:sp>
      <p:sp>
        <p:nvSpPr>
          <p:cNvPr id="3" name="文本框 2"/>
          <p:cNvSpPr txBox="1"/>
          <p:nvPr/>
        </p:nvSpPr>
        <p:spPr>
          <a:xfrm>
            <a:off x="1001487" y="1010195"/>
            <a:ext cx="10047512" cy="4524315"/>
          </a:xfrm>
          <a:prstGeom prst="rect">
            <a:avLst/>
          </a:prstGeom>
          <a:noFill/>
        </p:spPr>
        <p:txBody>
          <a:bodyPr wrap="square" rtlCol="0">
            <a:spAutoFit/>
          </a:bodyPr>
          <a:lstStyle/>
          <a:p>
            <a:endParaRPr lang="en-US" altLang="zh-CN" dirty="0" smtClean="0"/>
          </a:p>
          <a:p>
            <a:endParaRPr lang="en-US" altLang="zh-CN" dirty="0" smtClean="0"/>
          </a:p>
          <a:p>
            <a:endParaRPr lang="en-US" altLang="zh-CN" dirty="0"/>
          </a:p>
          <a:p>
            <a:endParaRPr lang="en-US" altLang="zh-CN" dirty="0" smtClean="0"/>
          </a:p>
          <a:p>
            <a:endParaRPr lang="en-US" altLang="zh-CN" dirty="0" smtClean="0"/>
          </a:p>
          <a:p>
            <a:pPr marL="285750" indent="-285750">
              <a:buFont typeface="Wingdings" panose="05000000000000000000" pitchFamily="2" charset="2"/>
              <a:buChar char="l"/>
            </a:pPr>
            <a:r>
              <a:rPr lang="zh-CN" altLang="en-US" dirty="0" smtClean="0"/>
              <a:t>区域，虚拟私有云，子网（决定如何与其他云上云下数据源网络打通的关键）</a:t>
            </a:r>
            <a:endParaRPr lang="en-US" altLang="zh-CN" dirty="0" smtClean="0"/>
          </a:p>
          <a:p>
            <a:r>
              <a:rPr lang="zh-CN" altLang="en-US" dirty="0" smtClean="0"/>
              <a:t>在购买</a:t>
            </a:r>
            <a:r>
              <a:rPr lang="en-US" altLang="zh-CN" dirty="0" smtClean="0"/>
              <a:t>ROMA</a:t>
            </a:r>
            <a:r>
              <a:rPr lang="zh-CN" altLang="en-US" dirty="0" smtClean="0"/>
              <a:t>实例的时候，尽可能将</a:t>
            </a:r>
            <a:r>
              <a:rPr lang="en-US" altLang="zh-CN" dirty="0" smtClean="0"/>
              <a:t>ROMA</a:t>
            </a:r>
            <a:r>
              <a:rPr lang="zh-CN" altLang="en-US" dirty="0" smtClean="0"/>
              <a:t>实例购买在和数据源相同的区域和</a:t>
            </a:r>
            <a:r>
              <a:rPr lang="en-US" altLang="zh-CN" dirty="0" smtClean="0"/>
              <a:t>VPC</a:t>
            </a:r>
            <a:r>
              <a:rPr lang="zh-CN" altLang="en-US" dirty="0" smtClean="0"/>
              <a:t>（虚拟私有云）下</a:t>
            </a:r>
            <a:r>
              <a:rPr lang="zh-CN" altLang="en-US" dirty="0"/>
              <a:t>，相同</a:t>
            </a:r>
            <a:r>
              <a:rPr lang="en-US" altLang="zh-CN" dirty="0"/>
              <a:t>VPC</a:t>
            </a:r>
            <a:r>
              <a:rPr lang="zh-CN" altLang="en-US" dirty="0"/>
              <a:t>下子网是互通的，如果由于业务等原因无法实现，则需要接住对等连接，云连接等手段来打通网络，具体可以参照</a:t>
            </a:r>
            <a:r>
              <a:rPr lang="en-US" altLang="zh-CN" dirty="0" smtClean="0">
                <a:hlinkClick r:id="rId2" action="ppaction://hlinksldjump"/>
              </a:rPr>
              <a:t>FAQ1</a:t>
            </a:r>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r>
              <a:rPr lang="zh-CN" altLang="en-US" dirty="0"/>
              <a:t>本</a:t>
            </a:r>
            <a:r>
              <a:rPr lang="zh-CN" altLang="en-US" dirty="0" smtClean="0"/>
              <a:t>次购买的</a:t>
            </a:r>
            <a:r>
              <a:rPr lang="en-US" altLang="zh-CN" dirty="0" smtClean="0"/>
              <a:t>ROMA</a:t>
            </a:r>
            <a:r>
              <a:rPr lang="zh-CN" altLang="en-US" dirty="0" smtClean="0"/>
              <a:t>实例所在的</a:t>
            </a:r>
            <a:r>
              <a:rPr lang="en-US" altLang="zh-CN" dirty="0" smtClean="0"/>
              <a:t>VPC</a:t>
            </a:r>
            <a:r>
              <a:rPr lang="zh-CN" altLang="en-US" dirty="0" smtClean="0"/>
              <a:t>如上图所示，小网网段为</a:t>
            </a:r>
            <a:r>
              <a:rPr lang="en-US" altLang="zh-CN" dirty="0" smtClean="0"/>
              <a:t>10.201.0.0/16</a:t>
            </a:r>
          </a:p>
        </p:txBody>
      </p:sp>
      <p:pic>
        <p:nvPicPr>
          <p:cNvPr id="4" name="图片 3"/>
          <p:cNvPicPr>
            <a:picLocks noChangeAspect="1"/>
          </p:cNvPicPr>
          <p:nvPr/>
        </p:nvPicPr>
        <p:blipFill>
          <a:blip r:embed="rId3"/>
          <a:stretch>
            <a:fillRect/>
          </a:stretch>
        </p:blipFill>
        <p:spPr>
          <a:xfrm>
            <a:off x="1079292" y="3640183"/>
            <a:ext cx="9747831" cy="1458899"/>
          </a:xfrm>
          <a:prstGeom prst="rect">
            <a:avLst/>
          </a:prstGeom>
        </p:spPr>
      </p:pic>
      <p:pic>
        <p:nvPicPr>
          <p:cNvPr id="5" name="图片 4"/>
          <p:cNvPicPr>
            <a:picLocks noChangeAspect="1"/>
          </p:cNvPicPr>
          <p:nvPr/>
        </p:nvPicPr>
        <p:blipFill>
          <a:blip r:embed="rId4"/>
          <a:stretch>
            <a:fillRect/>
          </a:stretch>
        </p:blipFill>
        <p:spPr>
          <a:xfrm>
            <a:off x="1079292" y="895756"/>
            <a:ext cx="9832547" cy="1419225"/>
          </a:xfrm>
          <a:prstGeom prst="rect">
            <a:avLst/>
          </a:prstGeom>
        </p:spPr>
      </p:pic>
    </p:spTree>
    <p:extLst>
      <p:ext uri="{BB962C8B-B14F-4D97-AF65-F5344CB8AC3E}">
        <p14:creationId xmlns:p14="http://schemas.microsoft.com/office/powerpoint/2010/main" val="5946707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F6392FA-09C3-4884-8FEA-7A6E52802BA0}"/>
              </a:ext>
            </a:extLst>
          </p:cNvPr>
          <p:cNvSpPr>
            <a:spLocks noGrp="1"/>
          </p:cNvSpPr>
          <p:nvPr>
            <p:ph type="title"/>
          </p:nvPr>
        </p:nvSpPr>
        <p:spPr>
          <a:xfrm>
            <a:off x="1143001" y="325555"/>
            <a:ext cx="9905998" cy="448281"/>
          </a:xfrm>
        </p:spPr>
        <p:txBody>
          <a:bodyPr>
            <a:normAutofit fontScale="90000"/>
          </a:bodyPr>
          <a:lstStyle/>
          <a:p>
            <a:r>
              <a:rPr lang="en-US" altLang="zh-CN" dirty="0"/>
              <a:t>ROMA</a:t>
            </a:r>
            <a:r>
              <a:rPr lang="zh-CN" altLang="en-US" dirty="0"/>
              <a:t>购买指南</a:t>
            </a:r>
          </a:p>
        </p:txBody>
      </p:sp>
      <p:sp>
        <p:nvSpPr>
          <p:cNvPr id="3" name="文本框 2"/>
          <p:cNvSpPr txBox="1"/>
          <p:nvPr/>
        </p:nvSpPr>
        <p:spPr>
          <a:xfrm>
            <a:off x="1001487" y="1010195"/>
            <a:ext cx="10047512" cy="1477328"/>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安全组</a:t>
            </a:r>
            <a:r>
              <a:rPr lang="zh-CN" altLang="en-US" dirty="0" smtClean="0"/>
              <a:t>：</a:t>
            </a:r>
            <a:r>
              <a:rPr lang="zh-CN" altLang="en-US" dirty="0"/>
              <a:t>安全组是一个逻辑上的分组</a:t>
            </a:r>
            <a:r>
              <a:rPr lang="zh-CN" altLang="en-US" dirty="0" smtClean="0"/>
              <a:t>，</a:t>
            </a:r>
            <a:r>
              <a:rPr lang="zh-CN" altLang="en-US" dirty="0"/>
              <a:t>用户可以在安全组中定义各种访问</a:t>
            </a:r>
            <a:r>
              <a:rPr lang="zh-CN" altLang="en-US" dirty="0" smtClean="0"/>
              <a:t>规则，也就是自定义数据包的出方向规则以及入方向规则，具体需要打开的端口以及协议在</a:t>
            </a:r>
            <a:r>
              <a:rPr lang="en-US" altLang="zh-CN" dirty="0" smtClean="0"/>
              <a:t>ROMA</a:t>
            </a:r>
            <a:r>
              <a:rPr lang="zh-CN" altLang="en-US" dirty="0" smtClean="0"/>
              <a:t>官网可以查到，这里不在赘述，本次</a:t>
            </a:r>
            <a:r>
              <a:rPr lang="en-US" altLang="zh-CN" dirty="0" smtClean="0"/>
              <a:t>ROMA</a:t>
            </a:r>
            <a:r>
              <a:rPr lang="zh-CN" altLang="en-US" dirty="0" smtClean="0"/>
              <a:t>实例使用的安全组配置如下</a:t>
            </a:r>
            <a:endParaRPr lang="en-US" altLang="zh-CN" dirty="0" smtClean="0"/>
          </a:p>
          <a:p>
            <a:endParaRPr lang="en-US" altLang="zh-CN" dirty="0" smtClean="0"/>
          </a:p>
          <a:p>
            <a:pPr marL="285750" indent="-285750">
              <a:buFont typeface="Wingdings" panose="05000000000000000000" pitchFamily="2" charset="2"/>
              <a:buChar char="l"/>
            </a:pPr>
            <a:endParaRPr lang="en-US" altLang="zh-CN" dirty="0" smtClean="0"/>
          </a:p>
        </p:txBody>
      </p:sp>
      <p:pic>
        <p:nvPicPr>
          <p:cNvPr id="6" name="图片 5"/>
          <p:cNvPicPr>
            <a:picLocks noChangeAspect="1"/>
          </p:cNvPicPr>
          <p:nvPr/>
        </p:nvPicPr>
        <p:blipFill>
          <a:blip r:embed="rId2"/>
          <a:stretch>
            <a:fillRect/>
          </a:stretch>
        </p:blipFill>
        <p:spPr>
          <a:xfrm>
            <a:off x="1143001" y="2234974"/>
            <a:ext cx="10123000" cy="3277552"/>
          </a:xfrm>
          <a:prstGeom prst="rect">
            <a:avLst/>
          </a:prstGeom>
        </p:spPr>
      </p:pic>
    </p:spTree>
    <p:extLst>
      <p:ext uri="{BB962C8B-B14F-4D97-AF65-F5344CB8AC3E}">
        <p14:creationId xmlns:p14="http://schemas.microsoft.com/office/powerpoint/2010/main" val="18385713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F6392FA-09C3-4884-8FEA-7A6E52802BA0}"/>
              </a:ext>
            </a:extLst>
          </p:cNvPr>
          <p:cNvSpPr>
            <a:spLocks noGrp="1"/>
          </p:cNvSpPr>
          <p:nvPr>
            <p:ph type="title"/>
          </p:nvPr>
        </p:nvSpPr>
        <p:spPr>
          <a:xfrm>
            <a:off x="1143001" y="325555"/>
            <a:ext cx="9905998" cy="448281"/>
          </a:xfrm>
        </p:spPr>
        <p:txBody>
          <a:bodyPr>
            <a:normAutofit fontScale="90000"/>
          </a:bodyPr>
          <a:lstStyle/>
          <a:p>
            <a:r>
              <a:rPr lang="en-US" altLang="zh-CN" dirty="0"/>
              <a:t>ROMA</a:t>
            </a:r>
            <a:r>
              <a:rPr lang="zh-CN" altLang="en-US" dirty="0"/>
              <a:t>购买指南</a:t>
            </a:r>
          </a:p>
        </p:txBody>
      </p:sp>
      <p:sp>
        <p:nvSpPr>
          <p:cNvPr id="3" name="文本框 2"/>
          <p:cNvSpPr txBox="1"/>
          <p:nvPr/>
        </p:nvSpPr>
        <p:spPr>
          <a:xfrm>
            <a:off x="1001487" y="1010195"/>
            <a:ext cx="10047512" cy="3416320"/>
          </a:xfrm>
          <a:prstGeom prst="rect">
            <a:avLst/>
          </a:prstGeom>
          <a:noFill/>
        </p:spPr>
        <p:txBody>
          <a:bodyPr wrap="square" rtlCol="0">
            <a:spAutoFit/>
          </a:bodyPr>
          <a:lstStyle/>
          <a:p>
            <a:pPr marL="285750" indent="-285750">
              <a:buFont typeface="Wingdings" panose="05000000000000000000" pitchFamily="2" charset="2"/>
              <a:buChar char="l"/>
            </a:pPr>
            <a:endParaRPr lang="en-US" altLang="zh-CN" dirty="0" smtClean="0"/>
          </a:p>
          <a:p>
            <a:pPr marL="285750" indent="-285750">
              <a:buFont typeface="Wingdings" panose="05000000000000000000" pitchFamily="2" charset="2"/>
              <a:buChar char="l"/>
            </a:pPr>
            <a:endParaRPr lang="en-US" altLang="zh-CN" dirty="0" smtClean="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endParaRPr lang="en-US" altLang="zh-CN" dirty="0" smtClean="0"/>
          </a:p>
          <a:p>
            <a:pPr marL="285750" indent="-285750">
              <a:buFont typeface="Wingdings" panose="05000000000000000000" pitchFamily="2" charset="2"/>
              <a:buChar char="l"/>
            </a:pPr>
            <a:endParaRPr lang="en-US" altLang="zh-CN" dirty="0" smtClean="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endParaRPr lang="en-US" altLang="zh-CN" dirty="0" smtClean="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zh-CN" altLang="en-US" dirty="0" smtClean="0"/>
              <a:t>公网访问以及弹性</a:t>
            </a:r>
            <a:r>
              <a:rPr lang="en-US" altLang="zh-CN" dirty="0" smtClean="0"/>
              <a:t>IP</a:t>
            </a:r>
            <a:r>
              <a:rPr lang="zh-CN" altLang="en-US" dirty="0" smtClean="0"/>
              <a:t>：如果想要</a:t>
            </a:r>
            <a:r>
              <a:rPr lang="zh-CN" altLang="en-US" dirty="0"/>
              <a:t>公网访问</a:t>
            </a:r>
            <a:r>
              <a:rPr lang="en-US" altLang="zh-CN" dirty="0"/>
              <a:t>ROMA </a:t>
            </a:r>
            <a:r>
              <a:rPr lang="en-US" altLang="zh-CN" dirty="0" smtClean="0"/>
              <a:t>Connect</a:t>
            </a:r>
            <a:r>
              <a:rPr lang="zh-CN" altLang="en-US" dirty="0" smtClean="0"/>
              <a:t>，如果打开公</a:t>
            </a:r>
            <a:r>
              <a:rPr lang="zh-CN" altLang="en-US" dirty="0"/>
              <a:t>网访问</a:t>
            </a:r>
            <a:r>
              <a:rPr lang="en-US" altLang="zh-CN" dirty="0"/>
              <a:t>ROMA </a:t>
            </a:r>
            <a:r>
              <a:rPr lang="en-US" altLang="zh-CN" dirty="0" smtClean="0"/>
              <a:t>Connect</a:t>
            </a:r>
            <a:r>
              <a:rPr lang="zh-CN" altLang="en-US" dirty="0" smtClean="0"/>
              <a:t>的开关，并且配置好弹性</a:t>
            </a:r>
            <a:r>
              <a:rPr lang="en-US" altLang="zh-CN" dirty="0" smtClean="0"/>
              <a:t>IP</a:t>
            </a:r>
            <a:r>
              <a:rPr lang="zh-CN" altLang="en-US" dirty="0" smtClean="0"/>
              <a:t>。这一点也是很重要的，如果想要将</a:t>
            </a:r>
            <a:r>
              <a:rPr lang="en-US" altLang="zh-CN" dirty="0" smtClean="0"/>
              <a:t>ROMA</a:t>
            </a:r>
            <a:r>
              <a:rPr lang="zh-CN" altLang="en-US" dirty="0" smtClean="0"/>
              <a:t>中的</a:t>
            </a:r>
            <a:r>
              <a:rPr lang="en-US" altLang="zh-CN" dirty="0" smtClean="0"/>
              <a:t>API</a:t>
            </a:r>
            <a:r>
              <a:rPr lang="zh-CN" altLang="en-US" dirty="0" smtClean="0"/>
              <a:t>开放到公网，则此开关必须打开且配置好弹性</a:t>
            </a:r>
            <a:r>
              <a:rPr lang="en-US" altLang="zh-CN" dirty="0" smtClean="0"/>
              <a:t>IP</a:t>
            </a:r>
            <a:r>
              <a:rPr lang="zh-CN" altLang="en-US" dirty="0" smtClean="0"/>
              <a:t>，具体可以参照</a:t>
            </a:r>
            <a:r>
              <a:rPr lang="en-US" altLang="zh-CN" dirty="0" smtClean="0"/>
              <a:t>APIC</a:t>
            </a:r>
            <a:r>
              <a:rPr lang="zh-CN" altLang="en-US" dirty="0" smtClean="0"/>
              <a:t>的章节。</a:t>
            </a:r>
            <a:endParaRPr lang="en-US" altLang="zh-CN" dirty="0" smtClean="0"/>
          </a:p>
          <a:p>
            <a:pPr marL="285750" indent="-285750">
              <a:buFont typeface="Wingdings" panose="05000000000000000000" pitchFamily="2" charset="2"/>
              <a:buChar char="l"/>
            </a:pPr>
            <a:endParaRPr lang="en-US" altLang="zh-CN" dirty="0" smtClean="0"/>
          </a:p>
        </p:txBody>
      </p:sp>
      <p:pic>
        <p:nvPicPr>
          <p:cNvPr id="4" name="图片 3"/>
          <p:cNvPicPr>
            <a:picLocks noChangeAspect="1"/>
          </p:cNvPicPr>
          <p:nvPr/>
        </p:nvPicPr>
        <p:blipFill>
          <a:blip r:embed="rId2"/>
          <a:stretch>
            <a:fillRect/>
          </a:stretch>
        </p:blipFill>
        <p:spPr>
          <a:xfrm>
            <a:off x="1001487" y="1606866"/>
            <a:ext cx="10319656" cy="1135437"/>
          </a:xfrm>
          <a:prstGeom prst="rect">
            <a:avLst/>
          </a:prstGeom>
        </p:spPr>
      </p:pic>
    </p:spTree>
    <p:extLst>
      <p:ext uri="{BB962C8B-B14F-4D97-AF65-F5344CB8AC3E}">
        <p14:creationId xmlns:p14="http://schemas.microsoft.com/office/powerpoint/2010/main" val="7345122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F6392FA-09C3-4884-8FEA-7A6E52802BA0}"/>
              </a:ext>
            </a:extLst>
          </p:cNvPr>
          <p:cNvSpPr>
            <a:spLocks noGrp="1"/>
          </p:cNvSpPr>
          <p:nvPr>
            <p:ph type="title"/>
          </p:nvPr>
        </p:nvSpPr>
        <p:spPr>
          <a:xfrm>
            <a:off x="1143001" y="325555"/>
            <a:ext cx="9905998" cy="448281"/>
          </a:xfrm>
        </p:spPr>
        <p:txBody>
          <a:bodyPr>
            <a:normAutofit fontScale="90000"/>
          </a:bodyPr>
          <a:lstStyle/>
          <a:p>
            <a:r>
              <a:rPr lang="en-US" altLang="zh-CN" dirty="0"/>
              <a:t>ROMA</a:t>
            </a:r>
            <a:r>
              <a:rPr lang="zh-CN" altLang="en-US" dirty="0"/>
              <a:t>购买指南</a:t>
            </a:r>
          </a:p>
        </p:txBody>
      </p:sp>
      <p:sp>
        <p:nvSpPr>
          <p:cNvPr id="3" name="文本框 2"/>
          <p:cNvSpPr txBox="1"/>
          <p:nvPr/>
        </p:nvSpPr>
        <p:spPr>
          <a:xfrm>
            <a:off x="1001487" y="1010195"/>
            <a:ext cx="10047512" cy="646331"/>
          </a:xfrm>
          <a:prstGeom prst="rect">
            <a:avLst/>
          </a:prstGeom>
          <a:noFill/>
        </p:spPr>
        <p:txBody>
          <a:bodyPr wrap="square" rtlCol="0">
            <a:spAutoFit/>
          </a:bodyPr>
          <a:lstStyle/>
          <a:p>
            <a:r>
              <a:rPr lang="zh-CN" altLang="en-US" dirty="0" smtClean="0"/>
              <a:t>下图为本次购买的</a:t>
            </a:r>
            <a:r>
              <a:rPr lang="en-US" altLang="zh-CN" dirty="0" smtClean="0"/>
              <a:t>ROMA</a:t>
            </a:r>
            <a:r>
              <a:rPr lang="zh-CN" altLang="en-US" dirty="0" smtClean="0"/>
              <a:t>实例的具体信息，已开通</a:t>
            </a:r>
            <a:r>
              <a:rPr lang="en-US" altLang="zh-CN" dirty="0" smtClean="0"/>
              <a:t>FDI,MQS,LINK,APIC</a:t>
            </a:r>
            <a:r>
              <a:rPr lang="zh-CN" altLang="en-US" dirty="0" smtClean="0"/>
              <a:t>服务，弹性</a:t>
            </a:r>
            <a:r>
              <a:rPr lang="en-US" altLang="zh-CN" dirty="0" smtClean="0"/>
              <a:t>IP</a:t>
            </a:r>
            <a:r>
              <a:rPr lang="zh-CN" altLang="en-US" dirty="0" smtClean="0"/>
              <a:t>为</a:t>
            </a:r>
            <a:r>
              <a:rPr lang="en-US" altLang="zh-CN" dirty="0" smtClean="0"/>
              <a:t>124.70.99.57</a:t>
            </a:r>
          </a:p>
          <a:p>
            <a:pPr marL="285750" indent="-285750">
              <a:buFont typeface="Wingdings" panose="05000000000000000000" pitchFamily="2" charset="2"/>
              <a:buChar char="l"/>
            </a:pPr>
            <a:endParaRPr lang="en-US" altLang="zh-CN" dirty="0" smtClean="0"/>
          </a:p>
        </p:txBody>
      </p:sp>
      <p:pic>
        <p:nvPicPr>
          <p:cNvPr id="4" name="图片 3"/>
          <p:cNvPicPr>
            <a:picLocks noChangeAspect="1"/>
          </p:cNvPicPr>
          <p:nvPr/>
        </p:nvPicPr>
        <p:blipFill>
          <a:blip r:embed="rId2"/>
          <a:stretch>
            <a:fillRect/>
          </a:stretch>
        </p:blipFill>
        <p:spPr>
          <a:xfrm>
            <a:off x="1001487" y="1552023"/>
            <a:ext cx="9871725" cy="4935863"/>
          </a:xfrm>
          <a:prstGeom prst="rect">
            <a:avLst/>
          </a:prstGeom>
        </p:spPr>
      </p:pic>
    </p:spTree>
    <p:extLst>
      <p:ext uri="{BB962C8B-B14F-4D97-AF65-F5344CB8AC3E}">
        <p14:creationId xmlns:p14="http://schemas.microsoft.com/office/powerpoint/2010/main" val="40744859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F6392FA-09C3-4884-8FEA-7A6E52802BA0}"/>
              </a:ext>
            </a:extLst>
          </p:cNvPr>
          <p:cNvSpPr>
            <a:spLocks noGrp="1"/>
          </p:cNvSpPr>
          <p:nvPr>
            <p:ph type="title"/>
          </p:nvPr>
        </p:nvSpPr>
        <p:spPr>
          <a:xfrm>
            <a:off x="1143001" y="325555"/>
            <a:ext cx="9905998" cy="448281"/>
          </a:xfrm>
        </p:spPr>
        <p:txBody>
          <a:bodyPr>
            <a:normAutofit fontScale="90000"/>
          </a:bodyPr>
          <a:lstStyle/>
          <a:p>
            <a:r>
              <a:rPr lang="en-US" altLang="zh-CN" dirty="0" smtClean="0"/>
              <a:t>ROMA</a:t>
            </a:r>
            <a:r>
              <a:rPr lang="zh-CN" altLang="en-US" dirty="0" smtClean="0"/>
              <a:t>操作指导：创建集成应用</a:t>
            </a:r>
            <a:endParaRPr lang="zh-CN" altLang="en-US" dirty="0"/>
          </a:p>
        </p:txBody>
      </p:sp>
      <p:sp>
        <p:nvSpPr>
          <p:cNvPr id="3" name="文本框 2"/>
          <p:cNvSpPr txBox="1"/>
          <p:nvPr/>
        </p:nvSpPr>
        <p:spPr>
          <a:xfrm>
            <a:off x="1001487" y="1010195"/>
            <a:ext cx="10047512" cy="1477328"/>
          </a:xfrm>
          <a:prstGeom prst="rect">
            <a:avLst/>
          </a:prstGeom>
          <a:noFill/>
        </p:spPr>
        <p:txBody>
          <a:bodyPr wrap="square" rtlCol="0">
            <a:spAutoFit/>
          </a:bodyPr>
          <a:lstStyle/>
          <a:p>
            <a:r>
              <a:rPr lang="zh-CN" altLang="en-US" dirty="0" smtClean="0"/>
              <a:t>不论是想要在</a:t>
            </a:r>
            <a:r>
              <a:rPr lang="en-US" altLang="zh-CN" dirty="0" smtClean="0"/>
              <a:t>ROMA</a:t>
            </a:r>
            <a:r>
              <a:rPr lang="zh-CN" altLang="en-US" dirty="0" smtClean="0"/>
              <a:t>下接入数据源，或者创建</a:t>
            </a:r>
            <a:r>
              <a:rPr lang="en-US" altLang="zh-CN" dirty="0" smtClean="0"/>
              <a:t>API</a:t>
            </a:r>
            <a:r>
              <a:rPr lang="zh-CN" altLang="en-US" dirty="0" smtClean="0"/>
              <a:t>等，都需要先创建一个集成应用。</a:t>
            </a:r>
            <a:r>
              <a:rPr lang="en-US" altLang="zh-CN" dirty="0"/>
              <a:t>ROMA Connect</a:t>
            </a:r>
            <a:r>
              <a:rPr lang="zh-CN" altLang="en-US" dirty="0"/>
              <a:t>通过集成应用来实现同一实例内不同用户间的资源隔离。用户在</a:t>
            </a:r>
            <a:r>
              <a:rPr lang="en-US" altLang="zh-CN" dirty="0"/>
              <a:t>ROMA Connect</a:t>
            </a:r>
            <a:r>
              <a:rPr lang="zh-CN" altLang="en-US" dirty="0"/>
              <a:t>实例中创建的资源（如数据源、</a:t>
            </a:r>
            <a:r>
              <a:rPr lang="en-US" altLang="zh-CN" dirty="0"/>
              <a:t>API</a:t>
            </a:r>
            <a:r>
              <a:rPr lang="zh-CN" altLang="en-US" dirty="0"/>
              <a:t>、</a:t>
            </a:r>
            <a:r>
              <a:rPr lang="en-US" altLang="zh-CN" dirty="0"/>
              <a:t>Topic</a:t>
            </a:r>
            <a:r>
              <a:rPr lang="zh-CN" altLang="en-US" dirty="0"/>
              <a:t>、产品等）都要归属到某个集成应用下，</a:t>
            </a:r>
            <a:r>
              <a:rPr lang="en-US" altLang="zh-CN" dirty="0"/>
              <a:t>IAM</a:t>
            </a:r>
            <a:r>
              <a:rPr lang="zh-CN" altLang="en-US" dirty="0"/>
              <a:t>用户默认只能查看和管理自己创建的集成应用和资源，无法查看其他</a:t>
            </a:r>
            <a:r>
              <a:rPr lang="en-US" altLang="zh-CN" dirty="0"/>
              <a:t>IAM</a:t>
            </a:r>
            <a:r>
              <a:rPr lang="zh-CN" altLang="en-US" dirty="0"/>
              <a:t>用户创建的集成应用和资源，主帐号可查看和管理其下所有</a:t>
            </a:r>
            <a:r>
              <a:rPr lang="en-US" altLang="zh-CN" dirty="0"/>
              <a:t>IAM</a:t>
            </a:r>
            <a:r>
              <a:rPr lang="zh-CN" altLang="en-US" dirty="0"/>
              <a:t>用户所创建的资源。</a:t>
            </a:r>
            <a:endParaRPr lang="en-US" altLang="zh-CN" dirty="0" smtClean="0"/>
          </a:p>
        </p:txBody>
      </p:sp>
      <p:pic>
        <p:nvPicPr>
          <p:cNvPr id="7" name="图片 6"/>
          <p:cNvPicPr>
            <a:picLocks noChangeAspect="1"/>
          </p:cNvPicPr>
          <p:nvPr/>
        </p:nvPicPr>
        <p:blipFill>
          <a:blip r:embed="rId2"/>
          <a:stretch>
            <a:fillRect/>
          </a:stretch>
        </p:blipFill>
        <p:spPr>
          <a:xfrm>
            <a:off x="2379209" y="2487523"/>
            <a:ext cx="6562725" cy="4181475"/>
          </a:xfrm>
          <a:prstGeom prst="rect">
            <a:avLst/>
          </a:prstGeom>
        </p:spPr>
      </p:pic>
    </p:spTree>
    <p:extLst>
      <p:ext uri="{BB962C8B-B14F-4D97-AF65-F5344CB8AC3E}">
        <p14:creationId xmlns:p14="http://schemas.microsoft.com/office/powerpoint/2010/main" val="27248100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电路">
  <a:themeElements>
    <a:clrScheme name="电路">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电路">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电路">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TM04033919[[fn=电路]]</Template>
  <TotalTime>287</TotalTime>
  <Words>2469</Words>
  <Application>Microsoft Office PowerPoint</Application>
  <PresentationFormat>宽屏</PresentationFormat>
  <Paragraphs>226</Paragraphs>
  <Slides>23</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31" baseType="lpstr">
      <vt:lpstr>宋体</vt:lpstr>
      <vt:lpstr>Arial</vt:lpstr>
      <vt:lpstr>Times New Roman</vt:lpstr>
      <vt:lpstr>Trebuchet MS</vt:lpstr>
      <vt:lpstr>Tw Cen MT</vt:lpstr>
      <vt:lpstr>Wingdings</vt:lpstr>
      <vt:lpstr>电路</vt:lpstr>
      <vt:lpstr>BMP 图像</vt:lpstr>
      <vt:lpstr>ROMA使用总结</vt:lpstr>
      <vt:lpstr>目录</vt:lpstr>
      <vt:lpstr>ROMA购买指南</vt:lpstr>
      <vt:lpstr>ROMA购买指南</vt:lpstr>
      <vt:lpstr>ROMA购买指南</vt:lpstr>
      <vt:lpstr>ROMA购买指南</vt:lpstr>
      <vt:lpstr>ROMA购买指南</vt:lpstr>
      <vt:lpstr>ROMA购买指南</vt:lpstr>
      <vt:lpstr>ROMA操作指导：创建集成应用</vt:lpstr>
      <vt:lpstr>ROMA操作指导：常规数据源接入</vt:lpstr>
      <vt:lpstr>ROMA操作指导：MRS数据源接入</vt:lpstr>
      <vt:lpstr>ROMA操作指导：API数据源接入</vt:lpstr>
      <vt:lpstr>ROMA操作指导：FDI数据集成</vt:lpstr>
      <vt:lpstr>ROMA操作指导：FDI数据集成-数据库源端</vt:lpstr>
      <vt:lpstr>ROMA操作指导：FDI数据集成-数据库目标端</vt:lpstr>
      <vt:lpstr>ROMA操作指导：FDI数据集成-API源端</vt:lpstr>
      <vt:lpstr>ROMA操作指导：FDI数据集成-API源端</vt:lpstr>
      <vt:lpstr>ROMA操作指导：APIC服务集成</vt:lpstr>
      <vt:lpstr>FAQ1 ROMA与数据源如何打通网络</vt:lpstr>
      <vt:lpstr>FAQ1 ROMA与数据源如何打通网络</vt:lpstr>
      <vt:lpstr>FAQ1 ROMA与数据源如何打通网络</vt:lpstr>
      <vt:lpstr>FAQ2 ROMA与数据源连接失败排查方法</vt:lpstr>
      <vt:lpstr>FAQ3 MRS数据源配置文件如何获取</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ROMA使用总结</dc:title>
  <dc:creator>赵 旭</dc:creator>
  <cp:lastModifiedBy>admin</cp:lastModifiedBy>
  <cp:revision>125</cp:revision>
  <dcterms:created xsi:type="dcterms:W3CDTF">2021-03-03T14:27:04Z</dcterms:created>
  <dcterms:modified xsi:type="dcterms:W3CDTF">2021-03-09T13:58:28Z</dcterms:modified>
</cp:coreProperties>
</file>