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4" r:id="rId5"/>
    <p:sldId id="259" r:id="rId6"/>
    <p:sldId id="263" r:id="rId7"/>
    <p:sldId id="262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FF"/>
    <a:srgbClr val="FF99FF"/>
    <a:srgbClr val="FFFFFF"/>
    <a:srgbClr val="9900FF"/>
    <a:srgbClr val="FFCCFF"/>
    <a:srgbClr val="CC99FF"/>
    <a:srgbClr val="FFCC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81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8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04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44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7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19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27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72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1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50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79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C255-40B9-433C-8801-6DD9AF34FA06}" type="datetimeFigureOut">
              <a:rPr lang="zh-TW" altLang="en-US" smtClean="0"/>
              <a:t>2018/9/9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2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5654" y="255256"/>
            <a:ext cx="5541289" cy="761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800" b="1" dirty="0" smtClean="0">
                <a:solidFill>
                  <a:srgbClr val="0066FF"/>
                </a:solidFill>
              </a:rPr>
              <a:t>買賣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交</a:t>
            </a:r>
            <a:r>
              <a:rPr lang="zh-TW" altLang="en-US" sz="2800" b="1" dirty="0">
                <a:solidFill>
                  <a:srgbClr val="0066FF"/>
                </a:solidFill>
              </a:rPr>
              <a:t>易</a:t>
            </a:r>
            <a:r>
              <a:rPr lang="zh-TW" altLang="zh-TW" sz="2800" b="1" dirty="0" smtClean="0">
                <a:solidFill>
                  <a:srgbClr val="0066FF"/>
                </a:solidFill>
              </a:rPr>
              <a:t>記錄圖</a:t>
            </a:r>
            <a:endParaRPr lang="zh-TW" altLang="zh-TW" sz="2800" b="1" dirty="0">
              <a:solidFill>
                <a:srgbClr val="0066FF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835668" y="4187509"/>
            <a:ext cx="5938221" cy="40347"/>
          </a:xfrm>
          <a:prstGeom prst="line">
            <a:avLst/>
          </a:prstGeom>
          <a:ln w="25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35668" y="1053315"/>
            <a:ext cx="84991" cy="4238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6758432" y="1053318"/>
            <a:ext cx="15457" cy="431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835668" y="1017023"/>
            <a:ext cx="5922764" cy="36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2056" y="3549088"/>
            <a:ext cx="444100" cy="221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1034" y="23218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1034" y="2975286"/>
            <a:ext cx="560153" cy="205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8205" y="16856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9533916" y="6282636"/>
            <a:ext cx="5549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0398932" y="6080337"/>
            <a:ext cx="654387" cy="32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股價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91312" y="2637183"/>
            <a:ext cx="108000" cy="1566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1624419" y="3193773"/>
            <a:ext cx="108000" cy="10166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1855225" y="3668646"/>
            <a:ext cx="114654" cy="538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142909" y="4064669"/>
            <a:ext cx="114654" cy="147006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772118" y="3181138"/>
            <a:ext cx="108000" cy="101900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3005225" y="3770473"/>
            <a:ext cx="115413" cy="452210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5762614" y="3666496"/>
            <a:ext cx="114654" cy="538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手繪多邊形 1"/>
          <p:cNvSpPr/>
          <p:nvPr/>
        </p:nvSpPr>
        <p:spPr>
          <a:xfrm>
            <a:off x="1086680" y="1562729"/>
            <a:ext cx="5592418" cy="1065533"/>
          </a:xfrm>
          <a:custGeom>
            <a:avLst/>
            <a:gdLst>
              <a:gd name="connsiteX0" fmla="*/ 0 w 5592418"/>
              <a:gd name="connsiteY0" fmla="*/ 968436 h 1065533"/>
              <a:gd name="connsiteX1" fmla="*/ 1311965 w 5592418"/>
              <a:gd name="connsiteY1" fmla="*/ 93793 h 1065533"/>
              <a:gd name="connsiteX2" fmla="*/ 3061252 w 5592418"/>
              <a:gd name="connsiteY2" fmla="*/ 133549 h 1065533"/>
              <a:gd name="connsiteX3" fmla="*/ 4359965 w 5592418"/>
              <a:gd name="connsiteY3" fmla="*/ 1061201 h 1065533"/>
              <a:gd name="connsiteX4" fmla="*/ 5592418 w 5592418"/>
              <a:gd name="connsiteY4" fmla="*/ 504610 h 106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418" h="1065533">
                <a:moveTo>
                  <a:pt x="0" y="968436"/>
                </a:moveTo>
                <a:cubicBezTo>
                  <a:pt x="400878" y="600688"/>
                  <a:pt x="801756" y="232941"/>
                  <a:pt x="1311965" y="93793"/>
                </a:cubicBezTo>
                <a:cubicBezTo>
                  <a:pt x="1822174" y="-45355"/>
                  <a:pt x="2553252" y="-27686"/>
                  <a:pt x="3061252" y="133549"/>
                </a:cubicBezTo>
                <a:cubicBezTo>
                  <a:pt x="3569252" y="294784"/>
                  <a:pt x="3938104" y="999358"/>
                  <a:pt x="4359965" y="1061201"/>
                </a:cubicBezTo>
                <a:cubicBezTo>
                  <a:pt x="4781826" y="1123044"/>
                  <a:pt x="5309705" y="502401"/>
                  <a:pt x="5592418" y="50461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168777" y="685364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股價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480906" y="3394142"/>
            <a:ext cx="554956" cy="110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10117896" y="3262439"/>
            <a:ext cx="1861727" cy="360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    買入</a:t>
            </a:r>
            <a:r>
              <a:rPr lang="zh-TW" altLang="en-US" smtClean="0">
                <a:solidFill>
                  <a:schemeClr val="tx1"/>
                </a:solidFill>
              </a:rPr>
              <a:t>數量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盈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480906" y="3970379"/>
            <a:ext cx="554956" cy="110169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10082699" y="3828059"/>
            <a:ext cx="1861727" cy="360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    買入數量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虧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69005" y="4212174"/>
            <a:ext cx="131560" cy="6938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9480906" y="5653419"/>
            <a:ext cx="554956" cy="110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0076076" y="5517712"/>
            <a:ext cx="1612342" cy="360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    已賣出數量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8" name="直線接點 77"/>
          <p:cNvCxnSpPr/>
          <p:nvPr/>
        </p:nvCxnSpPr>
        <p:spPr>
          <a:xfrm flipV="1">
            <a:off x="920659" y="5278467"/>
            <a:ext cx="5837773" cy="1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38831"/>
              </p:ext>
            </p:extLst>
          </p:nvPr>
        </p:nvGraphicFramePr>
        <p:xfrm>
          <a:off x="6760937" y="1017023"/>
          <a:ext cx="1617942" cy="42744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7942">
                  <a:extLst>
                    <a:ext uri="{9D8B030D-6E8A-4147-A177-3AD203B41FA5}">
                      <a16:colId xmlns:a16="http://schemas.microsoft.com/office/drawing/2014/main" val="729834973"/>
                    </a:ext>
                  </a:extLst>
                </a:gridCol>
              </a:tblGrid>
              <a:tr h="2625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總庫存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 張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8+38+0</a:t>
                      </a:r>
                    </a:p>
                    <a:p>
                      <a:pPr algn="ctr"/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總市值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340.7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萬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168.6</a:t>
                      </a:r>
                    </a:p>
                    <a:p>
                      <a:pPr algn="ctr"/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賺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虧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12.6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萬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155617"/>
                  </a:ext>
                </a:extLst>
              </a:tr>
              <a:tr h="1649343"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zh-TW" altLang="en-US" dirty="0" smtClean="0">
                          <a:solidFill>
                            <a:srgbClr val="0066FF"/>
                          </a:solidFill>
                        </a:rPr>
                        <a:t>已賣出</a:t>
                      </a:r>
                      <a:endParaRPr lang="en-US" altLang="zh-TW" dirty="0" smtClean="0">
                        <a:solidFill>
                          <a:srgbClr val="0066FF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0066FF"/>
                          </a:solidFill>
                        </a:rPr>
                        <a:t>10</a:t>
                      </a:r>
                      <a:r>
                        <a:rPr lang="zh-TW" altLang="en-US" dirty="0" smtClean="0">
                          <a:solidFill>
                            <a:srgbClr val="0066FF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0066FF"/>
                          </a:solidFill>
                        </a:rPr>
                        <a:t> </a:t>
                      </a:r>
                      <a:r>
                        <a:rPr lang="zh-TW" altLang="en-US" dirty="0" smtClean="0">
                          <a:solidFill>
                            <a:srgbClr val="0066FF"/>
                          </a:solidFill>
                        </a:rPr>
                        <a:t>張</a:t>
                      </a:r>
                      <a:endParaRPr lang="en-US" altLang="zh-TW" dirty="0" smtClean="0">
                        <a:solidFill>
                          <a:srgbClr val="0066FF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rgbClr val="0066FF"/>
                        </a:solidFill>
                      </a:endParaRPr>
                    </a:p>
                    <a:p>
                      <a:pPr algn="ctr"/>
                      <a:r>
                        <a:rPr lang="zh-TW" altLang="en-US" dirty="0" smtClean="0">
                          <a:solidFill>
                            <a:srgbClr val="0066FF"/>
                          </a:solidFill>
                        </a:rPr>
                        <a:t>賺</a:t>
                      </a:r>
                      <a:r>
                        <a:rPr lang="en-US" altLang="zh-TW" dirty="0" smtClean="0">
                          <a:solidFill>
                            <a:srgbClr val="0066FF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0066FF"/>
                          </a:solidFill>
                        </a:rPr>
                        <a:t>虧</a:t>
                      </a:r>
                      <a:r>
                        <a:rPr lang="en-US" altLang="zh-TW" dirty="0" smtClean="0">
                          <a:solidFill>
                            <a:srgbClr val="0066FF"/>
                          </a:solidFill>
                        </a:rPr>
                        <a:t>)</a:t>
                      </a:r>
                      <a:r>
                        <a:rPr lang="zh-TW" altLang="en-US" dirty="0" smtClean="0">
                          <a:solidFill>
                            <a:srgbClr val="0066FF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0066FF"/>
                          </a:solidFill>
                        </a:rPr>
                        <a:t>5.8</a:t>
                      </a:r>
                      <a:r>
                        <a:rPr lang="zh-TW" altLang="en-US" dirty="0" smtClean="0">
                          <a:solidFill>
                            <a:srgbClr val="0066FF"/>
                          </a:solidFill>
                        </a:rPr>
                        <a:t>萬</a:t>
                      </a:r>
                      <a:endParaRPr lang="en-US" altLang="zh-TW" dirty="0" smtClean="0">
                        <a:solidFill>
                          <a:srgbClr val="00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977717"/>
                  </a:ext>
                </a:extLst>
              </a:tr>
            </a:tbl>
          </a:graphicData>
        </a:graphic>
      </p:graphicFrame>
      <p:sp>
        <p:nvSpPr>
          <p:cNvPr id="13" name="直線圖說文字 1 12"/>
          <p:cNvSpPr/>
          <p:nvPr/>
        </p:nvSpPr>
        <p:spPr>
          <a:xfrm>
            <a:off x="8995682" y="1172081"/>
            <a:ext cx="1857848" cy="400506"/>
          </a:xfrm>
          <a:prstGeom prst="borderCallout1">
            <a:avLst>
              <a:gd name="adj1" fmla="val 51839"/>
              <a:gd name="adj2" fmla="val -333"/>
              <a:gd name="adj3" fmla="val 140980"/>
              <a:gd name="adj4" fmla="val -566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現股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zh-TW" altLang="en-US" dirty="0" smtClean="0">
                <a:solidFill>
                  <a:schemeClr val="tx1"/>
                </a:solidFill>
              </a:rPr>
              <a:t>融資</a:t>
            </a:r>
            <a:r>
              <a:rPr lang="en-US" altLang="zh-TW" dirty="0" smtClean="0">
                <a:solidFill>
                  <a:schemeClr val="tx1"/>
                </a:solidFill>
              </a:rPr>
              <a:t>+</a:t>
            </a:r>
            <a:r>
              <a:rPr lang="zh-TW" altLang="en-US" dirty="0" smtClean="0">
                <a:solidFill>
                  <a:schemeClr val="tx1"/>
                </a:solidFill>
              </a:rPr>
              <a:t>融劵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0" name="直線圖說文字 1 79"/>
          <p:cNvSpPr/>
          <p:nvPr/>
        </p:nvSpPr>
        <p:spPr>
          <a:xfrm>
            <a:off x="9055318" y="2252135"/>
            <a:ext cx="1656521" cy="400506"/>
          </a:xfrm>
          <a:prstGeom prst="borderCallout1">
            <a:avLst>
              <a:gd name="adj1" fmla="val 51839"/>
              <a:gd name="adj2" fmla="val -333"/>
              <a:gd name="adj3" fmla="val 144289"/>
              <a:gd name="adj4" fmla="val -68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買入成本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11669" y="5682362"/>
            <a:ext cx="8294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顯示</a:t>
            </a:r>
            <a:r>
              <a:rPr lang="en-US" altLang="zh-TW" sz="2800" dirty="0" smtClean="0"/>
              <a:t>20</a:t>
            </a:r>
            <a:r>
              <a:rPr lang="zh-TW" altLang="en-US" sz="2800" dirty="0" smtClean="0"/>
              <a:t>交易日數據</a:t>
            </a:r>
            <a:endParaRPr lang="en-US" altLang="zh-TW" sz="2800" dirty="0" smtClean="0"/>
          </a:p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顯示未來股東會</a:t>
            </a:r>
            <a:r>
              <a:rPr lang="zh-TW" altLang="en-US" sz="2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、最後劵補日</a:t>
            </a:r>
            <a:r>
              <a:rPr lang="zh-TW" altLang="en-US" sz="2800" dirty="0" smtClean="0">
                <a:latin typeface="新細明體" panose="02020500000000000000" pitchFamily="18" charset="-120"/>
              </a:rPr>
              <a:t>、法說會、除權息日</a:t>
            </a:r>
            <a:endParaRPr lang="en-US" altLang="zh-TW" sz="2800" dirty="0" smtClean="0"/>
          </a:p>
        </p:txBody>
      </p:sp>
      <p:sp>
        <p:nvSpPr>
          <p:cNvPr id="82" name="矩形 81"/>
          <p:cNvSpPr/>
          <p:nvPr/>
        </p:nvSpPr>
        <p:spPr>
          <a:xfrm>
            <a:off x="9474282" y="4513951"/>
            <a:ext cx="554956" cy="110169"/>
          </a:xfrm>
          <a:prstGeom prst="rect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10111272" y="4382248"/>
            <a:ext cx="1861727" cy="360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    買入融</a:t>
            </a:r>
            <a:r>
              <a:rPr lang="zh-TW" altLang="en-US" dirty="0">
                <a:solidFill>
                  <a:schemeClr val="tx1"/>
                </a:solidFill>
              </a:rPr>
              <a:t>劵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盈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474282" y="5090188"/>
            <a:ext cx="554956" cy="110169"/>
          </a:xfrm>
          <a:prstGeom prst="rect">
            <a:avLst/>
          </a:prstGeom>
          <a:pattFill prst="pct20">
            <a:fgClr>
              <a:srgbClr val="0066FF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10076075" y="4947868"/>
            <a:ext cx="1861727" cy="360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    買入融劵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虧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245972" y="2386705"/>
            <a:ext cx="406935" cy="216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87" name="矩形 86"/>
          <p:cNvSpPr/>
          <p:nvPr/>
        </p:nvSpPr>
        <p:spPr>
          <a:xfrm>
            <a:off x="221581" y="1122406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504388" y="2896913"/>
            <a:ext cx="406935" cy="216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9" name="矩形 88"/>
          <p:cNvSpPr/>
          <p:nvPr/>
        </p:nvSpPr>
        <p:spPr>
          <a:xfrm>
            <a:off x="1736300" y="3354113"/>
            <a:ext cx="406935" cy="216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0" name="矩形 89"/>
          <p:cNvSpPr/>
          <p:nvPr/>
        </p:nvSpPr>
        <p:spPr>
          <a:xfrm>
            <a:off x="1974841" y="3817940"/>
            <a:ext cx="406935" cy="216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2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597693" y="2890289"/>
            <a:ext cx="406935" cy="216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92" name="矩形 91"/>
          <p:cNvSpPr/>
          <p:nvPr/>
        </p:nvSpPr>
        <p:spPr>
          <a:xfrm>
            <a:off x="2889239" y="3486633"/>
            <a:ext cx="406935" cy="216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3" name="矩形 92"/>
          <p:cNvSpPr/>
          <p:nvPr/>
        </p:nvSpPr>
        <p:spPr>
          <a:xfrm>
            <a:off x="5632446" y="3354113"/>
            <a:ext cx="406935" cy="216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4" name="矩形 93"/>
          <p:cNvSpPr/>
          <p:nvPr/>
        </p:nvSpPr>
        <p:spPr>
          <a:xfrm>
            <a:off x="4201208" y="4957623"/>
            <a:ext cx="406935" cy="216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矩形 47"/>
          <p:cNvSpPr/>
          <p:nvPr/>
        </p:nvSpPr>
        <p:spPr>
          <a:xfrm>
            <a:off x="1398763" y="3504311"/>
            <a:ext cx="97464" cy="6938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920659" y="4438180"/>
            <a:ext cx="2589796" cy="840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66FF"/>
                </a:solidFill>
              </a:rPr>
              <a:t>未來個股重要行事曆</a:t>
            </a:r>
            <a:endParaRPr lang="zh-TW" alt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2359" y="6048732"/>
            <a:ext cx="8240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https://www.hcharts.cn/demo/highstock/candlestick-and-volume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04762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6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29663" y="5462017"/>
            <a:ext cx="482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https://www.hcharts.cn/demo/highstock/column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95" y="330858"/>
            <a:ext cx="8504762" cy="4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6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816327" y="4187509"/>
            <a:ext cx="5938221" cy="40347"/>
          </a:xfrm>
          <a:prstGeom prst="line">
            <a:avLst/>
          </a:prstGeom>
          <a:ln w="25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71971" y="2637183"/>
            <a:ext cx="108000" cy="1566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91409" y="3424091"/>
            <a:ext cx="67342" cy="775252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91409" y="2939747"/>
            <a:ext cx="67342" cy="4821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94699" y="2630151"/>
            <a:ext cx="57328" cy="298579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946604" y="3193773"/>
            <a:ext cx="108000" cy="10166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048006" y="3790123"/>
            <a:ext cx="70582" cy="42909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061258" y="3470067"/>
            <a:ext cx="57330" cy="311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061258" y="3193370"/>
            <a:ext cx="57330" cy="276697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517384" y="4219222"/>
            <a:ext cx="108000" cy="101666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626157" y="4210440"/>
            <a:ext cx="48760" cy="42909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630777" y="4644892"/>
            <a:ext cx="53868" cy="311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624464" y="4956314"/>
            <a:ext cx="60181" cy="276697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003678" y="3668646"/>
            <a:ext cx="114654" cy="538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118332" y="3949247"/>
            <a:ext cx="57330" cy="266727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118332" y="3668646"/>
            <a:ext cx="57330" cy="276697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599829" y="4064669"/>
            <a:ext cx="114654" cy="1470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714482" y="4064669"/>
            <a:ext cx="58885" cy="155788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108287" y="4215508"/>
            <a:ext cx="108000" cy="324000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221680" y="4228085"/>
            <a:ext cx="53868" cy="311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647715" y="3193369"/>
            <a:ext cx="108000" cy="1019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5767153" y="3193370"/>
            <a:ext cx="63351" cy="1014537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>
            <a:off x="1816327" y="1053315"/>
            <a:ext cx="77792" cy="466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901318" y="5715551"/>
            <a:ext cx="5837773" cy="7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7739091" y="1053317"/>
            <a:ext cx="15457" cy="473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1816327" y="1053315"/>
            <a:ext cx="5938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手繪多邊形 54"/>
          <p:cNvSpPr/>
          <p:nvPr/>
        </p:nvSpPr>
        <p:spPr>
          <a:xfrm>
            <a:off x="2074511" y="1784835"/>
            <a:ext cx="5464884" cy="1118831"/>
          </a:xfrm>
          <a:custGeom>
            <a:avLst/>
            <a:gdLst>
              <a:gd name="connsiteX0" fmla="*/ 0 w 5464884"/>
              <a:gd name="connsiteY0" fmla="*/ 613185 h 1118831"/>
              <a:gd name="connsiteX1" fmla="*/ 139849 w 5464884"/>
              <a:gd name="connsiteY1" fmla="*/ 505609 h 1118831"/>
              <a:gd name="connsiteX2" fmla="*/ 311972 w 5464884"/>
              <a:gd name="connsiteY2" fmla="*/ 376517 h 1118831"/>
              <a:gd name="connsiteX3" fmla="*/ 473336 w 5464884"/>
              <a:gd name="connsiteY3" fmla="*/ 279698 h 1118831"/>
              <a:gd name="connsiteX4" fmla="*/ 602428 w 5464884"/>
              <a:gd name="connsiteY4" fmla="*/ 182880 h 1118831"/>
              <a:gd name="connsiteX5" fmla="*/ 645459 w 5464884"/>
              <a:gd name="connsiteY5" fmla="*/ 150607 h 1118831"/>
              <a:gd name="connsiteX6" fmla="*/ 710004 w 5464884"/>
              <a:gd name="connsiteY6" fmla="*/ 107576 h 1118831"/>
              <a:gd name="connsiteX7" fmla="*/ 774550 w 5464884"/>
              <a:gd name="connsiteY7" fmla="*/ 64545 h 1118831"/>
              <a:gd name="connsiteX8" fmla="*/ 796066 w 5464884"/>
              <a:gd name="connsiteY8" fmla="*/ 43030 h 1118831"/>
              <a:gd name="connsiteX9" fmla="*/ 860612 w 5464884"/>
              <a:gd name="connsiteY9" fmla="*/ 21515 h 1118831"/>
              <a:gd name="connsiteX10" fmla="*/ 914400 w 5464884"/>
              <a:gd name="connsiteY10" fmla="*/ 0 h 1118831"/>
              <a:gd name="connsiteX11" fmla="*/ 957430 w 5464884"/>
              <a:gd name="connsiteY11" fmla="*/ 10757 h 1118831"/>
              <a:gd name="connsiteX12" fmla="*/ 989703 w 5464884"/>
              <a:gd name="connsiteY12" fmla="*/ 32272 h 1118831"/>
              <a:gd name="connsiteX13" fmla="*/ 1032734 w 5464884"/>
              <a:gd name="connsiteY13" fmla="*/ 53788 h 1118831"/>
              <a:gd name="connsiteX14" fmla="*/ 1065007 w 5464884"/>
              <a:gd name="connsiteY14" fmla="*/ 75303 h 1118831"/>
              <a:gd name="connsiteX15" fmla="*/ 1108037 w 5464884"/>
              <a:gd name="connsiteY15" fmla="*/ 86061 h 1118831"/>
              <a:gd name="connsiteX16" fmla="*/ 1172583 w 5464884"/>
              <a:gd name="connsiteY16" fmla="*/ 107576 h 1118831"/>
              <a:gd name="connsiteX17" fmla="*/ 1226372 w 5464884"/>
              <a:gd name="connsiteY17" fmla="*/ 118334 h 1118831"/>
              <a:gd name="connsiteX18" fmla="*/ 1323190 w 5464884"/>
              <a:gd name="connsiteY18" fmla="*/ 150607 h 1118831"/>
              <a:gd name="connsiteX19" fmla="*/ 1355463 w 5464884"/>
              <a:gd name="connsiteY19" fmla="*/ 161364 h 1118831"/>
              <a:gd name="connsiteX20" fmla="*/ 1387736 w 5464884"/>
              <a:gd name="connsiteY20" fmla="*/ 172122 h 1118831"/>
              <a:gd name="connsiteX21" fmla="*/ 1441524 w 5464884"/>
              <a:gd name="connsiteY21" fmla="*/ 204395 h 1118831"/>
              <a:gd name="connsiteX22" fmla="*/ 1463040 w 5464884"/>
              <a:gd name="connsiteY22" fmla="*/ 225910 h 1118831"/>
              <a:gd name="connsiteX23" fmla="*/ 1495313 w 5464884"/>
              <a:gd name="connsiteY23" fmla="*/ 236668 h 1118831"/>
              <a:gd name="connsiteX24" fmla="*/ 1559859 w 5464884"/>
              <a:gd name="connsiteY24" fmla="*/ 279698 h 1118831"/>
              <a:gd name="connsiteX25" fmla="*/ 1624404 w 5464884"/>
              <a:gd name="connsiteY25" fmla="*/ 311971 h 1118831"/>
              <a:gd name="connsiteX26" fmla="*/ 1656677 w 5464884"/>
              <a:gd name="connsiteY26" fmla="*/ 322729 h 1118831"/>
              <a:gd name="connsiteX27" fmla="*/ 1753496 w 5464884"/>
              <a:gd name="connsiteY27" fmla="*/ 376517 h 1118831"/>
              <a:gd name="connsiteX28" fmla="*/ 1828800 w 5464884"/>
              <a:gd name="connsiteY28" fmla="*/ 419548 h 1118831"/>
              <a:gd name="connsiteX29" fmla="*/ 1861073 w 5464884"/>
              <a:gd name="connsiteY29" fmla="*/ 430305 h 1118831"/>
              <a:gd name="connsiteX30" fmla="*/ 1914861 w 5464884"/>
              <a:gd name="connsiteY30" fmla="*/ 462578 h 1118831"/>
              <a:gd name="connsiteX31" fmla="*/ 1947134 w 5464884"/>
              <a:gd name="connsiteY31" fmla="*/ 484094 h 1118831"/>
              <a:gd name="connsiteX32" fmla="*/ 2054710 w 5464884"/>
              <a:gd name="connsiteY32" fmla="*/ 516367 h 1118831"/>
              <a:gd name="connsiteX33" fmla="*/ 2151529 w 5464884"/>
              <a:gd name="connsiteY33" fmla="*/ 527124 h 1118831"/>
              <a:gd name="connsiteX34" fmla="*/ 2560320 w 5464884"/>
              <a:gd name="connsiteY34" fmla="*/ 505609 h 1118831"/>
              <a:gd name="connsiteX35" fmla="*/ 2667896 w 5464884"/>
              <a:gd name="connsiteY35" fmla="*/ 473336 h 1118831"/>
              <a:gd name="connsiteX36" fmla="*/ 2700169 w 5464884"/>
              <a:gd name="connsiteY36" fmla="*/ 462578 h 1118831"/>
              <a:gd name="connsiteX37" fmla="*/ 2732442 w 5464884"/>
              <a:gd name="connsiteY37" fmla="*/ 451821 h 1118831"/>
              <a:gd name="connsiteX38" fmla="*/ 2764715 w 5464884"/>
              <a:gd name="connsiteY38" fmla="*/ 430305 h 1118831"/>
              <a:gd name="connsiteX39" fmla="*/ 2796988 w 5464884"/>
              <a:gd name="connsiteY39" fmla="*/ 419548 h 1118831"/>
              <a:gd name="connsiteX40" fmla="*/ 2850776 w 5464884"/>
              <a:gd name="connsiteY40" fmla="*/ 387275 h 1118831"/>
              <a:gd name="connsiteX41" fmla="*/ 2915322 w 5464884"/>
              <a:gd name="connsiteY41" fmla="*/ 355002 h 1118831"/>
              <a:gd name="connsiteX42" fmla="*/ 2947595 w 5464884"/>
              <a:gd name="connsiteY42" fmla="*/ 333487 h 1118831"/>
              <a:gd name="connsiteX43" fmla="*/ 2979868 w 5464884"/>
              <a:gd name="connsiteY43" fmla="*/ 322729 h 1118831"/>
              <a:gd name="connsiteX44" fmla="*/ 3012141 w 5464884"/>
              <a:gd name="connsiteY44" fmla="*/ 301214 h 1118831"/>
              <a:gd name="connsiteX45" fmla="*/ 3044414 w 5464884"/>
              <a:gd name="connsiteY45" fmla="*/ 290456 h 1118831"/>
              <a:gd name="connsiteX46" fmla="*/ 3076687 w 5464884"/>
              <a:gd name="connsiteY46" fmla="*/ 268941 h 1118831"/>
              <a:gd name="connsiteX47" fmla="*/ 3141233 w 5464884"/>
              <a:gd name="connsiteY47" fmla="*/ 247425 h 1118831"/>
              <a:gd name="connsiteX48" fmla="*/ 3173506 w 5464884"/>
              <a:gd name="connsiteY48" fmla="*/ 236668 h 1118831"/>
              <a:gd name="connsiteX49" fmla="*/ 3227294 w 5464884"/>
              <a:gd name="connsiteY49" fmla="*/ 225910 h 1118831"/>
              <a:gd name="connsiteX50" fmla="*/ 3259567 w 5464884"/>
              <a:gd name="connsiteY50" fmla="*/ 215152 h 1118831"/>
              <a:gd name="connsiteX51" fmla="*/ 3302597 w 5464884"/>
              <a:gd name="connsiteY51" fmla="*/ 204395 h 1118831"/>
              <a:gd name="connsiteX52" fmla="*/ 3377901 w 5464884"/>
              <a:gd name="connsiteY52" fmla="*/ 215152 h 1118831"/>
              <a:gd name="connsiteX53" fmla="*/ 3442447 w 5464884"/>
              <a:gd name="connsiteY53" fmla="*/ 236668 h 1118831"/>
              <a:gd name="connsiteX54" fmla="*/ 3517750 w 5464884"/>
              <a:gd name="connsiteY54" fmla="*/ 258183 h 1118831"/>
              <a:gd name="connsiteX55" fmla="*/ 3550023 w 5464884"/>
              <a:gd name="connsiteY55" fmla="*/ 279698 h 1118831"/>
              <a:gd name="connsiteX56" fmla="*/ 3582296 w 5464884"/>
              <a:gd name="connsiteY56" fmla="*/ 290456 h 1118831"/>
              <a:gd name="connsiteX57" fmla="*/ 3636084 w 5464884"/>
              <a:gd name="connsiteY57" fmla="*/ 311971 h 1118831"/>
              <a:gd name="connsiteX58" fmla="*/ 3668357 w 5464884"/>
              <a:gd name="connsiteY58" fmla="*/ 322729 h 1118831"/>
              <a:gd name="connsiteX59" fmla="*/ 3732903 w 5464884"/>
              <a:gd name="connsiteY59" fmla="*/ 355002 h 1118831"/>
              <a:gd name="connsiteX60" fmla="*/ 3797449 w 5464884"/>
              <a:gd name="connsiteY60" fmla="*/ 398032 h 1118831"/>
              <a:gd name="connsiteX61" fmla="*/ 3861995 w 5464884"/>
              <a:gd name="connsiteY61" fmla="*/ 441063 h 1118831"/>
              <a:gd name="connsiteX62" fmla="*/ 3926541 w 5464884"/>
              <a:gd name="connsiteY62" fmla="*/ 484094 h 1118831"/>
              <a:gd name="connsiteX63" fmla="*/ 3958814 w 5464884"/>
              <a:gd name="connsiteY63" fmla="*/ 505609 h 1118831"/>
              <a:gd name="connsiteX64" fmla="*/ 3991087 w 5464884"/>
              <a:gd name="connsiteY64" fmla="*/ 537882 h 1118831"/>
              <a:gd name="connsiteX65" fmla="*/ 4098663 w 5464884"/>
              <a:gd name="connsiteY65" fmla="*/ 602428 h 1118831"/>
              <a:gd name="connsiteX66" fmla="*/ 4152452 w 5464884"/>
              <a:gd name="connsiteY66" fmla="*/ 656216 h 1118831"/>
              <a:gd name="connsiteX67" fmla="*/ 4216997 w 5464884"/>
              <a:gd name="connsiteY67" fmla="*/ 699247 h 1118831"/>
              <a:gd name="connsiteX68" fmla="*/ 4270786 w 5464884"/>
              <a:gd name="connsiteY68" fmla="*/ 753035 h 1118831"/>
              <a:gd name="connsiteX69" fmla="*/ 4313816 w 5464884"/>
              <a:gd name="connsiteY69" fmla="*/ 774550 h 1118831"/>
              <a:gd name="connsiteX70" fmla="*/ 4335332 w 5464884"/>
              <a:gd name="connsiteY70" fmla="*/ 796065 h 1118831"/>
              <a:gd name="connsiteX71" fmla="*/ 4485939 w 5464884"/>
              <a:gd name="connsiteY71" fmla="*/ 892884 h 1118831"/>
              <a:gd name="connsiteX72" fmla="*/ 4518212 w 5464884"/>
              <a:gd name="connsiteY72" fmla="*/ 903642 h 1118831"/>
              <a:gd name="connsiteX73" fmla="*/ 4625788 w 5464884"/>
              <a:gd name="connsiteY73" fmla="*/ 957430 h 1118831"/>
              <a:gd name="connsiteX74" fmla="*/ 4658061 w 5464884"/>
              <a:gd name="connsiteY74" fmla="*/ 968188 h 1118831"/>
              <a:gd name="connsiteX75" fmla="*/ 4690334 w 5464884"/>
              <a:gd name="connsiteY75" fmla="*/ 989703 h 1118831"/>
              <a:gd name="connsiteX76" fmla="*/ 4722607 w 5464884"/>
              <a:gd name="connsiteY76" fmla="*/ 1000461 h 1118831"/>
              <a:gd name="connsiteX77" fmla="*/ 4754880 w 5464884"/>
              <a:gd name="connsiteY77" fmla="*/ 1021976 h 1118831"/>
              <a:gd name="connsiteX78" fmla="*/ 4787153 w 5464884"/>
              <a:gd name="connsiteY78" fmla="*/ 1032734 h 1118831"/>
              <a:gd name="connsiteX79" fmla="*/ 4830183 w 5464884"/>
              <a:gd name="connsiteY79" fmla="*/ 1054249 h 1118831"/>
              <a:gd name="connsiteX80" fmla="*/ 4894729 w 5464884"/>
              <a:gd name="connsiteY80" fmla="*/ 1065007 h 1118831"/>
              <a:gd name="connsiteX81" fmla="*/ 5131397 w 5464884"/>
              <a:gd name="connsiteY81" fmla="*/ 1108037 h 1118831"/>
              <a:gd name="connsiteX82" fmla="*/ 5464884 w 5464884"/>
              <a:gd name="connsiteY82" fmla="*/ 1118795 h 111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464884" h="1118831">
                <a:moveTo>
                  <a:pt x="0" y="613185"/>
                </a:moveTo>
                <a:cubicBezTo>
                  <a:pt x="118019" y="495166"/>
                  <a:pt x="-21495" y="626617"/>
                  <a:pt x="139849" y="505609"/>
                </a:cubicBezTo>
                <a:cubicBezTo>
                  <a:pt x="197223" y="462578"/>
                  <a:pt x="250475" y="413416"/>
                  <a:pt x="311972" y="376517"/>
                </a:cubicBezTo>
                <a:cubicBezTo>
                  <a:pt x="365760" y="344244"/>
                  <a:pt x="423154" y="317334"/>
                  <a:pt x="473336" y="279698"/>
                </a:cubicBezTo>
                <a:lnTo>
                  <a:pt x="602428" y="182880"/>
                </a:lnTo>
                <a:cubicBezTo>
                  <a:pt x="616772" y="172122"/>
                  <a:pt x="630541" y="160553"/>
                  <a:pt x="645459" y="150607"/>
                </a:cubicBezTo>
                <a:cubicBezTo>
                  <a:pt x="666974" y="136263"/>
                  <a:pt x="691720" y="125860"/>
                  <a:pt x="710004" y="107576"/>
                </a:cubicBezTo>
                <a:cubicBezTo>
                  <a:pt x="750295" y="67285"/>
                  <a:pt x="727844" y="80114"/>
                  <a:pt x="774550" y="64545"/>
                </a:cubicBezTo>
                <a:cubicBezTo>
                  <a:pt x="781722" y="57373"/>
                  <a:pt x="786994" y="47566"/>
                  <a:pt x="796066" y="43030"/>
                </a:cubicBezTo>
                <a:cubicBezTo>
                  <a:pt x="816351" y="32888"/>
                  <a:pt x="839555" y="29938"/>
                  <a:pt x="860612" y="21515"/>
                </a:cubicBezTo>
                <a:lnTo>
                  <a:pt x="914400" y="0"/>
                </a:lnTo>
                <a:cubicBezTo>
                  <a:pt x="928743" y="3586"/>
                  <a:pt x="943841" y="4933"/>
                  <a:pt x="957430" y="10757"/>
                </a:cubicBezTo>
                <a:cubicBezTo>
                  <a:pt x="969314" y="15850"/>
                  <a:pt x="978477" y="25857"/>
                  <a:pt x="989703" y="32272"/>
                </a:cubicBezTo>
                <a:cubicBezTo>
                  <a:pt x="1003627" y="40228"/>
                  <a:pt x="1018810" y="45832"/>
                  <a:pt x="1032734" y="53788"/>
                </a:cubicBezTo>
                <a:cubicBezTo>
                  <a:pt x="1043960" y="60203"/>
                  <a:pt x="1053123" y="70210"/>
                  <a:pt x="1065007" y="75303"/>
                </a:cubicBezTo>
                <a:cubicBezTo>
                  <a:pt x="1078596" y="81127"/>
                  <a:pt x="1093876" y="81813"/>
                  <a:pt x="1108037" y="86061"/>
                </a:cubicBezTo>
                <a:cubicBezTo>
                  <a:pt x="1129760" y="92578"/>
                  <a:pt x="1150344" y="103128"/>
                  <a:pt x="1172583" y="107576"/>
                </a:cubicBezTo>
                <a:cubicBezTo>
                  <a:pt x="1190513" y="111162"/>
                  <a:pt x="1208732" y="113523"/>
                  <a:pt x="1226372" y="118334"/>
                </a:cubicBezTo>
                <a:cubicBezTo>
                  <a:pt x="1226393" y="118340"/>
                  <a:pt x="1307044" y="145225"/>
                  <a:pt x="1323190" y="150607"/>
                </a:cubicBezTo>
                <a:lnTo>
                  <a:pt x="1355463" y="161364"/>
                </a:lnTo>
                <a:lnTo>
                  <a:pt x="1387736" y="172122"/>
                </a:lnTo>
                <a:cubicBezTo>
                  <a:pt x="1442253" y="226637"/>
                  <a:pt x="1371699" y="162500"/>
                  <a:pt x="1441524" y="204395"/>
                </a:cubicBezTo>
                <a:cubicBezTo>
                  <a:pt x="1450221" y="209613"/>
                  <a:pt x="1454343" y="220692"/>
                  <a:pt x="1463040" y="225910"/>
                </a:cubicBezTo>
                <a:cubicBezTo>
                  <a:pt x="1472764" y="231744"/>
                  <a:pt x="1485400" y="231161"/>
                  <a:pt x="1495313" y="236668"/>
                </a:cubicBezTo>
                <a:cubicBezTo>
                  <a:pt x="1517917" y="249226"/>
                  <a:pt x="1535328" y="271521"/>
                  <a:pt x="1559859" y="279698"/>
                </a:cubicBezTo>
                <a:cubicBezTo>
                  <a:pt x="1640979" y="306739"/>
                  <a:pt x="1540989" y="270263"/>
                  <a:pt x="1624404" y="311971"/>
                </a:cubicBezTo>
                <a:cubicBezTo>
                  <a:pt x="1634546" y="317042"/>
                  <a:pt x="1646764" y="317222"/>
                  <a:pt x="1656677" y="322729"/>
                </a:cubicBezTo>
                <a:cubicBezTo>
                  <a:pt x="1767643" y="384378"/>
                  <a:pt x="1680473" y="352177"/>
                  <a:pt x="1753496" y="376517"/>
                </a:cubicBezTo>
                <a:cubicBezTo>
                  <a:pt x="1785905" y="398123"/>
                  <a:pt x="1790587" y="403171"/>
                  <a:pt x="1828800" y="419548"/>
                </a:cubicBezTo>
                <a:cubicBezTo>
                  <a:pt x="1839223" y="424015"/>
                  <a:pt x="1850315" y="426719"/>
                  <a:pt x="1861073" y="430305"/>
                </a:cubicBezTo>
                <a:cubicBezTo>
                  <a:pt x="1903097" y="472331"/>
                  <a:pt x="1859000" y="434648"/>
                  <a:pt x="1914861" y="462578"/>
                </a:cubicBezTo>
                <a:cubicBezTo>
                  <a:pt x="1926425" y="468360"/>
                  <a:pt x="1935319" y="478843"/>
                  <a:pt x="1947134" y="484094"/>
                </a:cubicBezTo>
                <a:cubicBezTo>
                  <a:pt x="1962651" y="490990"/>
                  <a:pt x="2030785" y="512686"/>
                  <a:pt x="2054710" y="516367"/>
                </a:cubicBezTo>
                <a:cubicBezTo>
                  <a:pt x="2086804" y="521304"/>
                  <a:pt x="2119256" y="523538"/>
                  <a:pt x="2151529" y="527124"/>
                </a:cubicBezTo>
                <a:cubicBezTo>
                  <a:pt x="2250066" y="523475"/>
                  <a:pt x="2440137" y="521634"/>
                  <a:pt x="2560320" y="505609"/>
                </a:cubicBezTo>
                <a:cubicBezTo>
                  <a:pt x="2587412" y="501997"/>
                  <a:pt x="2647521" y="480128"/>
                  <a:pt x="2667896" y="473336"/>
                </a:cubicBezTo>
                <a:lnTo>
                  <a:pt x="2700169" y="462578"/>
                </a:lnTo>
                <a:lnTo>
                  <a:pt x="2732442" y="451821"/>
                </a:lnTo>
                <a:cubicBezTo>
                  <a:pt x="2743200" y="444649"/>
                  <a:pt x="2753151" y="436087"/>
                  <a:pt x="2764715" y="430305"/>
                </a:cubicBezTo>
                <a:cubicBezTo>
                  <a:pt x="2774857" y="425234"/>
                  <a:pt x="2787264" y="425382"/>
                  <a:pt x="2796988" y="419548"/>
                </a:cubicBezTo>
                <a:cubicBezTo>
                  <a:pt x="2870821" y="375248"/>
                  <a:pt x="2759352" y="417748"/>
                  <a:pt x="2850776" y="387275"/>
                </a:cubicBezTo>
                <a:cubicBezTo>
                  <a:pt x="2943266" y="325616"/>
                  <a:pt x="2826245" y="399541"/>
                  <a:pt x="2915322" y="355002"/>
                </a:cubicBezTo>
                <a:cubicBezTo>
                  <a:pt x="2926886" y="349220"/>
                  <a:pt x="2936031" y="339269"/>
                  <a:pt x="2947595" y="333487"/>
                </a:cubicBezTo>
                <a:cubicBezTo>
                  <a:pt x="2957737" y="328416"/>
                  <a:pt x="2969726" y="327800"/>
                  <a:pt x="2979868" y="322729"/>
                </a:cubicBezTo>
                <a:cubicBezTo>
                  <a:pt x="2991432" y="316947"/>
                  <a:pt x="3000577" y="306996"/>
                  <a:pt x="3012141" y="301214"/>
                </a:cubicBezTo>
                <a:cubicBezTo>
                  <a:pt x="3022283" y="296143"/>
                  <a:pt x="3034272" y="295527"/>
                  <a:pt x="3044414" y="290456"/>
                </a:cubicBezTo>
                <a:cubicBezTo>
                  <a:pt x="3055978" y="284674"/>
                  <a:pt x="3064872" y="274192"/>
                  <a:pt x="3076687" y="268941"/>
                </a:cubicBezTo>
                <a:cubicBezTo>
                  <a:pt x="3097412" y="259730"/>
                  <a:pt x="3119718" y="254597"/>
                  <a:pt x="3141233" y="247425"/>
                </a:cubicBezTo>
                <a:cubicBezTo>
                  <a:pt x="3151991" y="243839"/>
                  <a:pt x="3162387" y="238892"/>
                  <a:pt x="3173506" y="236668"/>
                </a:cubicBezTo>
                <a:cubicBezTo>
                  <a:pt x="3191435" y="233082"/>
                  <a:pt x="3209556" y="230345"/>
                  <a:pt x="3227294" y="225910"/>
                </a:cubicBezTo>
                <a:cubicBezTo>
                  <a:pt x="3238295" y="223160"/>
                  <a:pt x="3248664" y="218267"/>
                  <a:pt x="3259567" y="215152"/>
                </a:cubicBezTo>
                <a:cubicBezTo>
                  <a:pt x="3273783" y="211090"/>
                  <a:pt x="3288254" y="207981"/>
                  <a:pt x="3302597" y="204395"/>
                </a:cubicBezTo>
                <a:cubicBezTo>
                  <a:pt x="3327698" y="207981"/>
                  <a:pt x="3353194" y="209450"/>
                  <a:pt x="3377901" y="215152"/>
                </a:cubicBezTo>
                <a:cubicBezTo>
                  <a:pt x="3399999" y="220252"/>
                  <a:pt x="3420932" y="229496"/>
                  <a:pt x="3442447" y="236668"/>
                </a:cubicBezTo>
                <a:cubicBezTo>
                  <a:pt x="3488735" y="252097"/>
                  <a:pt x="3463734" y="244678"/>
                  <a:pt x="3517750" y="258183"/>
                </a:cubicBezTo>
                <a:cubicBezTo>
                  <a:pt x="3528508" y="265355"/>
                  <a:pt x="3538459" y="273916"/>
                  <a:pt x="3550023" y="279698"/>
                </a:cubicBezTo>
                <a:cubicBezTo>
                  <a:pt x="3560165" y="284769"/>
                  <a:pt x="3571678" y="286474"/>
                  <a:pt x="3582296" y="290456"/>
                </a:cubicBezTo>
                <a:cubicBezTo>
                  <a:pt x="3600377" y="297236"/>
                  <a:pt x="3618003" y="305191"/>
                  <a:pt x="3636084" y="311971"/>
                </a:cubicBezTo>
                <a:cubicBezTo>
                  <a:pt x="3646702" y="315953"/>
                  <a:pt x="3658215" y="317658"/>
                  <a:pt x="3668357" y="322729"/>
                </a:cubicBezTo>
                <a:cubicBezTo>
                  <a:pt x="3751773" y="364437"/>
                  <a:pt x="3651784" y="327961"/>
                  <a:pt x="3732903" y="355002"/>
                </a:cubicBezTo>
                <a:cubicBezTo>
                  <a:pt x="3773998" y="396095"/>
                  <a:pt x="3732320" y="358954"/>
                  <a:pt x="3797449" y="398032"/>
                </a:cubicBezTo>
                <a:cubicBezTo>
                  <a:pt x="3819622" y="411336"/>
                  <a:pt x="3840480" y="426719"/>
                  <a:pt x="3861995" y="441063"/>
                </a:cubicBezTo>
                <a:lnTo>
                  <a:pt x="3926541" y="484094"/>
                </a:lnTo>
                <a:cubicBezTo>
                  <a:pt x="3937299" y="491266"/>
                  <a:pt x="3949672" y="496467"/>
                  <a:pt x="3958814" y="505609"/>
                </a:cubicBezTo>
                <a:cubicBezTo>
                  <a:pt x="3969572" y="516367"/>
                  <a:pt x="3978707" y="529039"/>
                  <a:pt x="3991087" y="537882"/>
                </a:cubicBezTo>
                <a:cubicBezTo>
                  <a:pt x="4050514" y="580330"/>
                  <a:pt x="4031629" y="535395"/>
                  <a:pt x="4098663" y="602428"/>
                </a:cubicBezTo>
                <a:cubicBezTo>
                  <a:pt x="4116593" y="620357"/>
                  <a:pt x="4131355" y="642151"/>
                  <a:pt x="4152452" y="656216"/>
                </a:cubicBezTo>
                <a:cubicBezTo>
                  <a:pt x="4173967" y="670560"/>
                  <a:pt x="4198712" y="680963"/>
                  <a:pt x="4216997" y="699247"/>
                </a:cubicBezTo>
                <a:cubicBezTo>
                  <a:pt x="4234927" y="717176"/>
                  <a:pt x="4248107" y="741695"/>
                  <a:pt x="4270786" y="753035"/>
                </a:cubicBezTo>
                <a:cubicBezTo>
                  <a:pt x="4285129" y="760207"/>
                  <a:pt x="4300473" y="765655"/>
                  <a:pt x="4313816" y="774550"/>
                </a:cubicBezTo>
                <a:cubicBezTo>
                  <a:pt x="4322255" y="780176"/>
                  <a:pt x="4327540" y="789572"/>
                  <a:pt x="4335332" y="796065"/>
                </a:cubicBezTo>
                <a:cubicBezTo>
                  <a:pt x="4370957" y="825753"/>
                  <a:pt x="4458288" y="883667"/>
                  <a:pt x="4485939" y="892884"/>
                </a:cubicBezTo>
                <a:cubicBezTo>
                  <a:pt x="4496697" y="896470"/>
                  <a:pt x="4507916" y="898890"/>
                  <a:pt x="4518212" y="903642"/>
                </a:cubicBezTo>
                <a:cubicBezTo>
                  <a:pt x="4554613" y="920443"/>
                  <a:pt x="4587754" y="944752"/>
                  <a:pt x="4625788" y="957430"/>
                </a:cubicBezTo>
                <a:cubicBezTo>
                  <a:pt x="4636546" y="961016"/>
                  <a:pt x="4647919" y="963117"/>
                  <a:pt x="4658061" y="968188"/>
                </a:cubicBezTo>
                <a:cubicBezTo>
                  <a:pt x="4669625" y="973970"/>
                  <a:pt x="4678770" y="983921"/>
                  <a:pt x="4690334" y="989703"/>
                </a:cubicBezTo>
                <a:cubicBezTo>
                  <a:pt x="4700476" y="994774"/>
                  <a:pt x="4712465" y="995390"/>
                  <a:pt x="4722607" y="1000461"/>
                </a:cubicBezTo>
                <a:cubicBezTo>
                  <a:pt x="4734171" y="1006243"/>
                  <a:pt x="4743316" y="1016194"/>
                  <a:pt x="4754880" y="1021976"/>
                </a:cubicBezTo>
                <a:cubicBezTo>
                  <a:pt x="4765022" y="1027047"/>
                  <a:pt x="4776730" y="1028267"/>
                  <a:pt x="4787153" y="1032734"/>
                </a:cubicBezTo>
                <a:cubicBezTo>
                  <a:pt x="4801893" y="1039051"/>
                  <a:pt x="4814823" y="1049641"/>
                  <a:pt x="4830183" y="1054249"/>
                </a:cubicBezTo>
                <a:cubicBezTo>
                  <a:pt x="4851075" y="1060517"/>
                  <a:pt x="4873290" y="1060987"/>
                  <a:pt x="4894729" y="1065007"/>
                </a:cubicBezTo>
                <a:cubicBezTo>
                  <a:pt x="4939705" y="1073440"/>
                  <a:pt x="5091941" y="1106321"/>
                  <a:pt x="5131397" y="1108037"/>
                </a:cubicBezTo>
                <a:cubicBezTo>
                  <a:pt x="5407483" y="1120041"/>
                  <a:pt x="5296270" y="1118795"/>
                  <a:pt x="5464884" y="11187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1372227" y="3549088"/>
            <a:ext cx="444100" cy="221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41693" y="23218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241693" y="2975287"/>
            <a:ext cx="560153" cy="156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842403" y="1244526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股價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208864" y="16856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833195" y="1784835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98897" y="23218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87880" y="3022391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87318" y="3663274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149603" y="2466488"/>
            <a:ext cx="554956" cy="110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9786593" y="2393722"/>
            <a:ext cx="1210164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法人總計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49603" y="3214915"/>
            <a:ext cx="554956" cy="11016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9149603" y="3970376"/>
            <a:ext cx="554956" cy="110169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9149603" y="4746352"/>
            <a:ext cx="554956" cy="110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9974690" y="3123054"/>
            <a:ext cx="681155" cy="221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外資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961874" y="4684346"/>
            <a:ext cx="654387" cy="32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自營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976133" y="3920807"/>
            <a:ext cx="679712" cy="201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投信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9149603" y="5594971"/>
            <a:ext cx="5549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961611" y="5392672"/>
            <a:ext cx="654387" cy="32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股價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4277" y="182412"/>
            <a:ext cx="5541289" cy="761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三 大 法 人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135297" y="4367939"/>
            <a:ext cx="629107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8/1</a:t>
            </a:r>
          </a:p>
        </p:txBody>
      </p:sp>
      <p:sp>
        <p:nvSpPr>
          <p:cNvPr id="64" name="矩形 63"/>
          <p:cNvSpPr/>
          <p:nvPr/>
        </p:nvSpPr>
        <p:spPr>
          <a:xfrm>
            <a:off x="2721038" y="4349863"/>
            <a:ext cx="629107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8/2</a:t>
            </a:r>
          </a:p>
        </p:txBody>
      </p:sp>
      <p:sp>
        <p:nvSpPr>
          <p:cNvPr id="65" name="矩形 64"/>
          <p:cNvSpPr/>
          <p:nvPr/>
        </p:nvSpPr>
        <p:spPr>
          <a:xfrm>
            <a:off x="3744282" y="4337764"/>
            <a:ext cx="629107" cy="208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8/5</a:t>
            </a:r>
          </a:p>
        </p:txBody>
      </p:sp>
      <p:sp>
        <p:nvSpPr>
          <p:cNvPr id="66" name="矩形 65"/>
          <p:cNvSpPr/>
          <p:nvPr/>
        </p:nvSpPr>
        <p:spPr>
          <a:xfrm>
            <a:off x="3275488" y="3852666"/>
            <a:ext cx="629107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8/4</a:t>
            </a:r>
          </a:p>
        </p:txBody>
      </p:sp>
      <p:sp>
        <p:nvSpPr>
          <p:cNvPr id="67" name="矩形 66"/>
          <p:cNvSpPr/>
          <p:nvPr/>
        </p:nvSpPr>
        <p:spPr>
          <a:xfrm>
            <a:off x="4311950" y="4348872"/>
            <a:ext cx="629107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8/6</a:t>
            </a:r>
          </a:p>
        </p:txBody>
      </p:sp>
      <p:sp>
        <p:nvSpPr>
          <p:cNvPr id="68" name="矩形 67"/>
          <p:cNvSpPr/>
          <p:nvPr/>
        </p:nvSpPr>
        <p:spPr>
          <a:xfrm>
            <a:off x="4862964" y="3825930"/>
            <a:ext cx="629107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8/10</a:t>
            </a:r>
          </a:p>
        </p:txBody>
      </p:sp>
      <p:sp>
        <p:nvSpPr>
          <p:cNvPr id="69" name="矩形 68"/>
          <p:cNvSpPr/>
          <p:nvPr/>
        </p:nvSpPr>
        <p:spPr>
          <a:xfrm>
            <a:off x="5413318" y="4364642"/>
            <a:ext cx="629107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8/11</a:t>
            </a:r>
          </a:p>
        </p:txBody>
      </p:sp>
      <p:sp>
        <p:nvSpPr>
          <p:cNvPr id="70" name="矩形 69"/>
          <p:cNvSpPr/>
          <p:nvPr/>
        </p:nvSpPr>
        <p:spPr>
          <a:xfrm>
            <a:off x="1352460" y="4124277"/>
            <a:ext cx="444100" cy="221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08864" y="4856521"/>
            <a:ext cx="574132" cy="21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106941" y="1105145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張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533" y="142138"/>
            <a:ext cx="5541289" cy="761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融資劵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1816327" y="4187509"/>
            <a:ext cx="5938221" cy="40347"/>
          </a:xfrm>
          <a:prstGeom prst="line">
            <a:avLst/>
          </a:prstGeom>
          <a:ln w="25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16327" y="1053315"/>
            <a:ext cx="0" cy="313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7754548" y="1053316"/>
            <a:ext cx="0" cy="317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816327" y="1053315"/>
            <a:ext cx="5938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手繪多邊形 31"/>
          <p:cNvSpPr/>
          <p:nvPr/>
        </p:nvSpPr>
        <p:spPr>
          <a:xfrm>
            <a:off x="2074511" y="1784835"/>
            <a:ext cx="5464884" cy="1118831"/>
          </a:xfrm>
          <a:custGeom>
            <a:avLst/>
            <a:gdLst>
              <a:gd name="connsiteX0" fmla="*/ 0 w 5464884"/>
              <a:gd name="connsiteY0" fmla="*/ 613185 h 1118831"/>
              <a:gd name="connsiteX1" fmla="*/ 139849 w 5464884"/>
              <a:gd name="connsiteY1" fmla="*/ 505609 h 1118831"/>
              <a:gd name="connsiteX2" fmla="*/ 311972 w 5464884"/>
              <a:gd name="connsiteY2" fmla="*/ 376517 h 1118831"/>
              <a:gd name="connsiteX3" fmla="*/ 473336 w 5464884"/>
              <a:gd name="connsiteY3" fmla="*/ 279698 h 1118831"/>
              <a:gd name="connsiteX4" fmla="*/ 602428 w 5464884"/>
              <a:gd name="connsiteY4" fmla="*/ 182880 h 1118831"/>
              <a:gd name="connsiteX5" fmla="*/ 645459 w 5464884"/>
              <a:gd name="connsiteY5" fmla="*/ 150607 h 1118831"/>
              <a:gd name="connsiteX6" fmla="*/ 710004 w 5464884"/>
              <a:gd name="connsiteY6" fmla="*/ 107576 h 1118831"/>
              <a:gd name="connsiteX7" fmla="*/ 774550 w 5464884"/>
              <a:gd name="connsiteY7" fmla="*/ 64545 h 1118831"/>
              <a:gd name="connsiteX8" fmla="*/ 796066 w 5464884"/>
              <a:gd name="connsiteY8" fmla="*/ 43030 h 1118831"/>
              <a:gd name="connsiteX9" fmla="*/ 860612 w 5464884"/>
              <a:gd name="connsiteY9" fmla="*/ 21515 h 1118831"/>
              <a:gd name="connsiteX10" fmla="*/ 914400 w 5464884"/>
              <a:gd name="connsiteY10" fmla="*/ 0 h 1118831"/>
              <a:gd name="connsiteX11" fmla="*/ 957430 w 5464884"/>
              <a:gd name="connsiteY11" fmla="*/ 10757 h 1118831"/>
              <a:gd name="connsiteX12" fmla="*/ 989703 w 5464884"/>
              <a:gd name="connsiteY12" fmla="*/ 32272 h 1118831"/>
              <a:gd name="connsiteX13" fmla="*/ 1032734 w 5464884"/>
              <a:gd name="connsiteY13" fmla="*/ 53788 h 1118831"/>
              <a:gd name="connsiteX14" fmla="*/ 1065007 w 5464884"/>
              <a:gd name="connsiteY14" fmla="*/ 75303 h 1118831"/>
              <a:gd name="connsiteX15" fmla="*/ 1108037 w 5464884"/>
              <a:gd name="connsiteY15" fmla="*/ 86061 h 1118831"/>
              <a:gd name="connsiteX16" fmla="*/ 1172583 w 5464884"/>
              <a:gd name="connsiteY16" fmla="*/ 107576 h 1118831"/>
              <a:gd name="connsiteX17" fmla="*/ 1226372 w 5464884"/>
              <a:gd name="connsiteY17" fmla="*/ 118334 h 1118831"/>
              <a:gd name="connsiteX18" fmla="*/ 1323190 w 5464884"/>
              <a:gd name="connsiteY18" fmla="*/ 150607 h 1118831"/>
              <a:gd name="connsiteX19" fmla="*/ 1355463 w 5464884"/>
              <a:gd name="connsiteY19" fmla="*/ 161364 h 1118831"/>
              <a:gd name="connsiteX20" fmla="*/ 1387736 w 5464884"/>
              <a:gd name="connsiteY20" fmla="*/ 172122 h 1118831"/>
              <a:gd name="connsiteX21" fmla="*/ 1441524 w 5464884"/>
              <a:gd name="connsiteY21" fmla="*/ 204395 h 1118831"/>
              <a:gd name="connsiteX22" fmla="*/ 1463040 w 5464884"/>
              <a:gd name="connsiteY22" fmla="*/ 225910 h 1118831"/>
              <a:gd name="connsiteX23" fmla="*/ 1495313 w 5464884"/>
              <a:gd name="connsiteY23" fmla="*/ 236668 h 1118831"/>
              <a:gd name="connsiteX24" fmla="*/ 1559859 w 5464884"/>
              <a:gd name="connsiteY24" fmla="*/ 279698 h 1118831"/>
              <a:gd name="connsiteX25" fmla="*/ 1624404 w 5464884"/>
              <a:gd name="connsiteY25" fmla="*/ 311971 h 1118831"/>
              <a:gd name="connsiteX26" fmla="*/ 1656677 w 5464884"/>
              <a:gd name="connsiteY26" fmla="*/ 322729 h 1118831"/>
              <a:gd name="connsiteX27" fmla="*/ 1753496 w 5464884"/>
              <a:gd name="connsiteY27" fmla="*/ 376517 h 1118831"/>
              <a:gd name="connsiteX28" fmla="*/ 1828800 w 5464884"/>
              <a:gd name="connsiteY28" fmla="*/ 419548 h 1118831"/>
              <a:gd name="connsiteX29" fmla="*/ 1861073 w 5464884"/>
              <a:gd name="connsiteY29" fmla="*/ 430305 h 1118831"/>
              <a:gd name="connsiteX30" fmla="*/ 1914861 w 5464884"/>
              <a:gd name="connsiteY30" fmla="*/ 462578 h 1118831"/>
              <a:gd name="connsiteX31" fmla="*/ 1947134 w 5464884"/>
              <a:gd name="connsiteY31" fmla="*/ 484094 h 1118831"/>
              <a:gd name="connsiteX32" fmla="*/ 2054710 w 5464884"/>
              <a:gd name="connsiteY32" fmla="*/ 516367 h 1118831"/>
              <a:gd name="connsiteX33" fmla="*/ 2151529 w 5464884"/>
              <a:gd name="connsiteY33" fmla="*/ 527124 h 1118831"/>
              <a:gd name="connsiteX34" fmla="*/ 2560320 w 5464884"/>
              <a:gd name="connsiteY34" fmla="*/ 505609 h 1118831"/>
              <a:gd name="connsiteX35" fmla="*/ 2667896 w 5464884"/>
              <a:gd name="connsiteY35" fmla="*/ 473336 h 1118831"/>
              <a:gd name="connsiteX36" fmla="*/ 2700169 w 5464884"/>
              <a:gd name="connsiteY36" fmla="*/ 462578 h 1118831"/>
              <a:gd name="connsiteX37" fmla="*/ 2732442 w 5464884"/>
              <a:gd name="connsiteY37" fmla="*/ 451821 h 1118831"/>
              <a:gd name="connsiteX38" fmla="*/ 2764715 w 5464884"/>
              <a:gd name="connsiteY38" fmla="*/ 430305 h 1118831"/>
              <a:gd name="connsiteX39" fmla="*/ 2796988 w 5464884"/>
              <a:gd name="connsiteY39" fmla="*/ 419548 h 1118831"/>
              <a:gd name="connsiteX40" fmla="*/ 2850776 w 5464884"/>
              <a:gd name="connsiteY40" fmla="*/ 387275 h 1118831"/>
              <a:gd name="connsiteX41" fmla="*/ 2915322 w 5464884"/>
              <a:gd name="connsiteY41" fmla="*/ 355002 h 1118831"/>
              <a:gd name="connsiteX42" fmla="*/ 2947595 w 5464884"/>
              <a:gd name="connsiteY42" fmla="*/ 333487 h 1118831"/>
              <a:gd name="connsiteX43" fmla="*/ 2979868 w 5464884"/>
              <a:gd name="connsiteY43" fmla="*/ 322729 h 1118831"/>
              <a:gd name="connsiteX44" fmla="*/ 3012141 w 5464884"/>
              <a:gd name="connsiteY44" fmla="*/ 301214 h 1118831"/>
              <a:gd name="connsiteX45" fmla="*/ 3044414 w 5464884"/>
              <a:gd name="connsiteY45" fmla="*/ 290456 h 1118831"/>
              <a:gd name="connsiteX46" fmla="*/ 3076687 w 5464884"/>
              <a:gd name="connsiteY46" fmla="*/ 268941 h 1118831"/>
              <a:gd name="connsiteX47" fmla="*/ 3141233 w 5464884"/>
              <a:gd name="connsiteY47" fmla="*/ 247425 h 1118831"/>
              <a:gd name="connsiteX48" fmla="*/ 3173506 w 5464884"/>
              <a:gd name="connsiteY48" fmla="*/ 236668 h 1118831"/>
              <a:gd name="connsiteX49" fmla="*/ 3227294 w 5464884"/>
              <a:gd name="connsiteY49" fmla="*/ 225910 h 1118831"/>
              <a:gd name="connsiteX50" fmla="*/ 3259567 w 5464884"/>
              <a:gd name="connsiteY50" fmla="*/ 215152 h 1118831"/>
              <a:gd name="connsiteX51" fmla="*/ 3302597 w 5464884"/>
              <a:gd name="connsiteY51" fmla="*/ 204395 h 1118831"/>
              <a:gd name="connsiteX52" fmla="*/ 3377901 w 5464884"/>
              <a:gd name="connsiteY52" fmla="*/ 215152 h 1118831"/>
              <a:gd name="connsiteX53" fmla="*/ 3442447 w 5464884"/>
              <a:gd name="connsiteY53" fmla="*/ 236668 h 1118831"/>
              <a:gd name="connsiteX54" fmla="*/ 3517750 w 5464884"/>
              <a:gd name="connsiteY54" fmla="*/ 258183 h 1118831"/>
              <a:gd name="connsiteX55" fmla="*/ 3550023 w 5464884"/>
              <a:gd name="connsiteY55" fmla="*/ 279698 h 1118831"/>
              <a:gd name="connsiteX56" fmla="*/ 3582296 w 5464884"/>
              <a:gd name="connsiteY56" fmla="*/ 290456 h 1118831"/>
              <a:gd name="connsiteX57" fmla="*/ 3636084 w 5464884"/>
              <a:gd name="connsiteY57" fmla="*/ 311971 h 1118831"/>
              <a:gd name="connsiteX58" fmla="*/ 3668357 w 5464884"/>
              <a:gd name="connsiteY58" fmla="*/ 322729 h 1118831"/>
              <a:gd name="connsiteX59" fmla="*/ 3732903 w 5464884"/>
              <a:gd name="connsiteY59" fmla="*/ 355002 h 1118831"/>
              <a:gd name="connsiteX60" fmla="*/ 3797449 w 5464884"/>
              <a:gd name="connsiteY60" fmla="*/ 398032 h 1118831"/>
              <a:gd name="connsiteX61" fmla="*/ 3861995 w 5464884"/>
              <a:gd name="connsiteY61" fmla="*/ 441063 h 1118831"/>
              <a:gd name="connsiteX62" fmla="*/ 3926541 w 5464884"/>
              <a:gd name="connsiteY62" fmla="*/ 484094 h 1118831"/>
              <a:gd name="connsiteX63" fmla="*/ 3958814 w 5464884"/>
              <a:gd name="connsiteY63" fmla="*/ 505609 h 1118831"/>
              <a:gd name="connsiteX64" fmla="*/ 3991087 w 5464884"/>
              <a:gd name="connsiteY64" fmla="*/ 537882 h 1118831"/>
              <a:gd name="connsiteX65" fmla="*/ 4098663 w 5464884"/>
              <a:gd name="connsiteY65" fmla="*/ 602428 h 1118831"/>
              <a:gd name="connsiteX66" fmla="*/ 4152452 w 5464884"/>
              <a:gd name="connsiteY66" fmla="*/ 656216 h 1118831"/>
              <a:gd name="connsiteX67" fmla="*/ 4216997 w 5464884"/>
              <a:gd name="connsiteY67" fmla="*/ 699247 h 1118831"/>
              <a:gd name="connsiteX68" fmla="*/ 4270786 w 5464884"/>
              <a:gd name="connsiteY68" fmla="*/ 753035 h 1118831"/>
              <a:gd name="connsiteX69" fmla="*/ 4313816 w 5464884"/>
              <a:gd name="connsiteY69" fmla="*/ 774550 h 1118831"/>
              <a:gd name="connsiteX70" fmla="*/ 4335332 w 5464884"/>
              <a:gd name="connsiteY70" fmla="*/ 796065 h 1118831"/>
              <a:gd name="connsiteX71" fmla="*/ 4485939 w 5464884"/>
              <a:gd name="connsiteY71" fmla="*/ 892884 h 1118831"/>
              <a:gd name="connsiteX72" fmla="*/ 4518212 w 5464884"/>
              <a:gd name="connsiteY72" fmla="*/ 903642 h 1118831"/>
              <a:gd name="connsiteX73" fmla="*/ 4625788 w 5464884"/>
              <a:gd name="connsiteY73" fmla="*/ 957430 h 1118831"/>
              <a:gd name="connsiteX74" fmla="*/ 4658061 w 5464884"/>
              <a:gd name="connsiteY74" fmla="*/ 968188 h 1118831"/>
              <a:gd name="connsiteX75" fmla="*/ 4690334 w 5464884"/>
              <a:gd name="connsiteY75" fmla="*/ 989703 h 1118831"/>
              <a:gd name="connsiteX76" fmla="*/ 4722607 w 5464884"/>
              <a:gd name="connsiteY76" fmla="*/ 1000461 h 1118831"/>
              <a:gd name="connsiteX77" fmla="*/ 4754880 w 5464884"/>
              <a:gd name="connsiteY77" fmla="*/ 1021976 h 1118831"/>
              <a:gd name="connsiteX78" fmla="*/ 4787153 w 5464884"/>
              <a:gd name="connsiteY78" fmla="*/ 1032734 h 1118831"/>
              <a:gd name="connsiteX79" fmla="*/ 4830183 w 5464884"/>
              <a:gd name="connsiteY79" fmla="*/ 1054249 h 1118831"/>
              <a:gd name="connsiteX80" fmla="*/ 4894729 w 5464884"/>
              <a:gd name="connsiteY80" fmla="*/ 1065007 h 1118831"/>
              <a:gd name="connsiteX81" fmla="*/ 5131397 w 5464884"/>
              <a:gd name="connsiteY81" fmla="*/ 1108037 h 1118831"/>
              <a:gd name="connsiteX82" fmla="*/ 5464884 w 5464884"/>
              <a:gd name="connsiteY82" fmla="*/ 1118795 h 111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464884" h="1118831">
                <a:moveTo>
                  <a:pt x="0" y="613185"/>
                </a:moveTo>
                <a:cubicBezTo>
                  <a:pt x="118019" y="495166"/>
                  <a:pt x="-21495" y="626617"/>
                  <a:pt x="139849" y="505609"/>
                </a:cubicBezTo>
                <a:cubicBezTo>
                  <a:pt x="197223" y="462578"/>
                  <a:pt x="250475" y="413416"/>
                  <a:pt x="311972" y="376517"/>
                </a:cubicBezTo>
                <a:cubicBezTo>
                  <a:pt x="365760" y="344244"/>
                  <a:pt x="423154" y="317334"/>
                  <a:pt x="473336" y="279698"/>
                </a:cubicBezTo>
                <a:lnTo>
                  <a:pt x="602428" y="182880"/>
                </a:lnTo>
                <a:cubicBezTo>
                  <a:pt x="616772" y="172122"/>
                  <a:pt x="630541" y="160553"/>
                  <a:pt x="645459" y="150607"/>
                </a:cubicBezTo>
                <a:cubicBezTo>
                  <a:pt x="666974" y="136263"/>
                  <a:pt x="691720" y="125860"/>
                  <a:pt x="710004" y="107576"/>
                </a:cubicBezTo>
                <a:cubicBezTo>
                  <a:pt x="750295" y="67285"/>
                  <a:pt x="727844" y="80114"/>
                  <a:pt x="774550" y="64545"/>
                </a:cubicBezTo>
                <a:cubicBezTo>
                  <a:pt x="781722" y="57373"/>
                  <a:pt x="786994" y="47566"/>
                  <a:pt x="796066" y="43030"/>
                </a:cubicBezTo>
                <a:cubicBezTo>
                  <a:pt x="816351" y="32888"/>
                  <a:pt x="839555" y="29938"/>
                  <a:pt x="860612" y="21515"/>
                </a:cubicBezTo>
                <a:lnTo>
                  <a:pt x="914400" y="0"/>
                </a:lnTo>
                <a:cubicBezTo>
                  <a:pt x="928743" y="3586"/>
                  <a:pt x="943841" y="4933"/>
                  <a:pt x="957430" y="10757"/>
                </a:cubicBezTo>
                <a:cubicBezTo>
                  <a:pt x="969314" y="15850"/>
                  <a:pt x="978477" y="25857"/>
                  <a:pt x="989703" y="32272"/>
                </a:cubicBezTo>
                <a:cubicBezTo>
                  <a:pt x="1003627" y="40228"/>
                  <a:pt x="1018810" y="45832"/>
                  <a:pt x="1032734" y="53788"/>
                </a:cubicBezTo>
                <a:cubicBezTo>
                  <a:pt x="1043960" y="60203"/>
                  <a:pt x="1053123" y="70210"/>
                  <a:pt x="1065007" y="75303"/>
                </a:cubicBezTo>
                <a:cubicBezTo>
                  <a:pt x="1078596" y="81127"/>
                  <a:pt x="1093876" y="81813"/>
                  <a:pt x="1108037" y="86061"/>
                </a:cubicBezTo>
                <a:cubicBezTo>
                  <a:pt x="1129760" y="92578"/>
                  <a:pt x="1150344" y="103128"/>
                  <a:pt x="1172583" y="107576"/>
                </a:cubicBezTo>
                <a:cubicBezTo>
                  <a:pt x="1190513" y="111162"/>
                  <a:pt x="1208732" y="113523"/>
                  <a:pt x="1226372" y="118334"/>
                </a:cubicBezTo>
                <a:cubicBezTo>
                  <a:pt x="1226393" y="118340"/>
                  <a:pt x="1307044" y="145225"/>
                  <a:pt x="1323190" y="150607"/>
                </a:cubicBezTo>
                <a:lnTo>
                  <a:pt x="1355463" y="161364"/>
                </a:lnTo>
                <a:lnTo>
                  <a:pt x="1387736" y="172122"/>
                </a:lnTo>
                <a:cubicBezTo>
                  <a:pt x="1442253" y="226637"/>
                  <a:pt x="1371699" y="162500"/>
                  <a:pt x="1441524" y="204395"/>
                </a:cubicBezTo>
                <a:cubicBezTo>
                  <a:pt x="1450221" y="209613"/>
                  <a:pt x="1454343" y="220692"/>
                  <a:pt x="1463040" y="225910"/>
                </a:cubicBezTo>
                <a:cubicBezTo>
                  <a:pt x="1472764" y="231744"/>
                  <a:pt x="1485400" y="231161"/>
                  <a:pt x="1495313" y="236668"/>
                </a:cubicBezTo>
                <a:cubicBezTo>
                  <a:pt x="1517917" y="249226"/>
                  <a:pt x="1535328" y="271521"/>
                  <a:pt x="1559859" y="279698"/>
                </a:cubicBezTo>
                <a:cubicBezTo>
                  <a:pt x="1640979" y="306739"/>
                  <a:pt x="1540989" y="270263"/>
                  <a:pt x="1624404" y="311971"/>
                </a:cubicBezTo>
                <a:cubicBezTo>
                  <a:pt x="1634546" y="317042"/>
                  <a:pt x="1646764" y="317222"/>
                  <a:pt x="1656677" y="322729"/>
                </a:cubicBezTo>
                <a:cubicBezTo>
                  <a:pt x="1767643" y="384378"/>
                  <a:pt x="1680473" y="352177"/>
                  <a:pt x="1753496" y="376517"/>
                </a:cubicBezTo>
                <a:cubicBezTo>
                  <a:pt x="1785905" y="398123"/>
                  <a:pt x="1790587" y="403171"/>
                  <a:pt x="1828800" y="419548"/>
                </a:cubicBezTo>
                <a:cubicBezTo>
                  <a:pt x="1839223" y="424015"/>
                  <a:pt x="1850315" y="426719"/>
                  <a:pt x="1861073" y="430305"/>
                </a:cubicBezTo>
                <a:cubicBezTo>
                  <a:pt x="1903097" y="472331"/>
                  <a:pt x="1859000" y="434648"/>
                  <a:pt x="1914861" y="462578"/>
                </a:cubicBezTo>
                <a:cubicBezTo>
                  <a:pt x="1926425" y="468360"/>
                  <a:pt x="1935319" y="478843"/>
                  <a:pt x="1947134" y="484094"/>
                </a:cubicBezTo>
                <a:cubicBezTo>
                  <a:pt x="1962651" y="490990"/>
                  <a:pt x="2030785" y="512686"/>
                  <a:pt x="2054710" y="516367"/>
                </a:cubicBezTo>
                <a:cubicBezTo>
                  <a:pt x="2086804" y="521304"/>
                  <a:pt x="2119256" y="523538"/>
                  <a:pt x="2151529" y="527124"/>
                </a:cubicBezTo>
                <a:cubicBezTo>
                  <a:pt x="2250066" y="523475"/>
                  <a:pt x="2440137" y="521634"/>
                  <a:pt x="2560320" y="505609"/>
                </a:cubicBezTo>
                <a:cubicBezTo>
                  <a:pt x="2587412" y="501997"/>
                  <a:pt x="2647521" y="480128"/>
                  <a:pt x="2667896" y="473336"/>
                </a:cubicBezTo>
                <a:lnTo>
                  <a:pt x="2700169" y="462578"/>
                </a:lnTo>
                <a:lnTo>
                  <a:pt x="2732442" y="451821"/>
                </a:lnTo>
                <a:cubicBezTo>
                  <a:pt x="2743200" y="444649"/>
                  <a:pt x="2753151" y="436087"/>
                  <a:pt x="2764715" y="430305"/>
                </a:cubicBezTo>
                <a:cubicBezTo>
                  <a:pt x="2774857" y="425234"/>
                  <a:pt x="2787264" y="425382"/>
                  <a:pt x="2796988" y="419548"/>
                </a:cubicBezTo>
                <a:cubicBezTo>
                  <a:pt x="2870821" y="375248"/>
                  <a:pt x="2759352" y="417748"/>
                  <a:pt x="2850776" y="387275"/>
                </a:cubicBezTo>
                <a:cubicBezTo>
                  <a:pt x="2943266" y="325616"/>
                  <a:pt x="2826245" y="399541"/>
                  <a:pt x="2915322" y="355002"/>
                </a:cubicBezTo>
                <a:cubicBezTo>
                  <a:pt x="2926886" y="349220"/>
                  <a:pt x="2936031" y="339269"/>
                  <a:pt x="2947595" y="333487"/>
                </a:cubicBezTo>
                <a:cubicBezTo>
                  <a:pt x="2957737" y="328416"/>
                  <a:pt x="2969726" y="327800"/>
                  <a:pt x="2979868" y="322729"/>
                </a:cubicBezTo>
                <a:cubicBezTo>
                  <a:pt x="2991432" y="316947"/>
                  <a:pt x="3000577" y="306996"/>
                  <a:pt x="3012141" y="301214"/>
                </a:cubicBezTo>
                <a:cubicBezTo>
                  <a:pt x="3022283" y="296143"/>
                  <a:pt x="3034272" y="295527"/>
                  <a:pt x="3044414" y="290456"/>
                </a:cubicBezTo>
                <a:cubicBezTo>
                  <a:pt x="3055978" y="284674"/>
                  <a:pt x="3064872" y="274192"/>
                  <a:pt x="3076687" y="268941"/>
                </a:cubicBezTo>
                <a:cubicBezTo>
                  <a:pt x="3097412" y="259730"/>
                  <a:pt x="3119718" y="254597"/>
                  <a:pt x="3141233" y="247425"/>
                </a:cubicBezTo>
                <a:cubicBezTo>
                  <a:pt x="3151991" y="243839"/>
                  <a:pt x="3162387" y="238892"/>
                  <a:pt x="3173506" y="236668"/>
                </a:cubicBezTo>
                <a:cubicBezTo>
                  <a:pt x="3191435" y="233082"/>
                  <a:pt x="3209556" y="230345"/>
                  <a:pt x="3227294" y="225910"/>
                </a:cubicBezTo>
                <a:cubicBezTo>
                  <a:pt x="3238295" y="223160"/>
                  <a:pt x="3248664" y="218267"/>
                  <a:pt x="3259567" y="215152"/>
                </a:cubicBezTo>
                <a:cubicBezTo>
                  <a:pt x="3273783" y="211090"/>
                  <a:pt x="3288254" y="207981"/>
                  <a:pt x="3302597" y="204395"/>
                </a:cubicBezTo>
                <a:cubicBezTo>
                  <a:pt x="3327698" y="207981"/>
                  <a:pt x="3353194" y="209450"/>
                  <a:pt x="3377901" y="215152"/>
                </a:cubicBezTo>
                <a:cubicBezTo>
                  <a:pt x="3399999" y="220252"/>
                  <a:pt x="3420932" y="229496"/>
                  <a:pt x="3442447" y="236668"/>
                </a:cubicBezTo>
                <a:cubicBezTo>
                  <a:pt x="3488735" y="252097"/>
                  <a:pt x="3463734" y="244678"/>
                  <a:pt x="3517750" y="258183"/>
                </a:cubicBezTo>
                <a:cubicBezTo>
                  <a:pt x="3528508" y="265355"/>
                  <a:pt x="3538459" y="273916"/>
                  <a:pt x="3550023" y="279698"/>
                </a:cubicBezTo>
                <a:cubicBezTo>
                  <a:pt x="3560165" y="284769"/>
                  <a:pt x="3571678" y="286474"/>
                  <a:pt x="3582296" y="290456"/>
                </a:cubicBezTo>
                <a:cubicBezTo>
                  <a:pt x="3600377" y="297236"/>
                  <a:pt x="3618003" y="305191"/>
                  <a:pt x="3636084" y="311971"/>
                </a:cubicBezTo>
                <a:cubicBezTo>
                  <a:pt x="3646702" y="315953"/>
                  <a:pt x="3658215" y="317658"/>
                  <a:pt x="3668357" y="322729"/>
                </a:cubicBezTo>
                <a:cubicBezTo>
                  <a:pt x="3751773" y="364437"/>
                  <a:pt x="3651784" y="327961"/>
                  <a:pt x="3732903" y="355002"/>
                </a:cubicBezTo>
                <a:cubicBezTo>
                  <a:pt x="3773998" y="396095"/>
                  <a:pt x="3732320" y="358954"/>
                  <a:pt x="3797449" y="398032"/>
                </a:cubicBezTo>
                <a:cubicBezTo>
                  <a:pt x="3819622" y="411336"/>
                  <a:pt x="3840480" y="426719"/>
                  <a:pt x="3861995" y="441063"/>
                </a:cubicBezTo>
                <a:lnTo>
                  <a:pt x="3926541" y="484094"/>
                </a:lnTo>
                <a:cubicBezTo>
                  <a:pt x="3937299" y="491266"/>
                  <a:pt x="3949672" y="496467"/>
                  <a:pt x="3958814" y="505609"/>
                </a:cubicBezTo>
                <a:cubicBezTo>
                  <a:pt x="3969572" y="516367"/>
                  <a:pt x="3978707" y="529039"/>
                  <a:pt x="3991087" y="537882"/>
                </a:cubicBezTo>
                <a:cubicBezTo>
                  <a:pt x="4050514" y="580330"/>
                  <a:pt x="4031629" y="535395"/>
                  <a:pt x="4098663" y="602428"/>
                </a:cubicBezTo>
                <a:cubicBezTo>
                  <a:pt x="4116593" y="620357"/>
                  <a:pt x="4131355" y="642151"/>
                  <a:pt x="4152452" y="656216"/>
                </a:cubicBezTo>
                <a:cubicBezTo>
                  <a:pt x="4173967" y="670560"/>
                  <a:pt x="4198712" y="680963"/>
                  <a:pt x="4216997" y="699247"/>
                </a:cubicBezTo>
                <a:cubicBezTo>
                  <a:pt x="4234927" y="717176"/>
                  <a:pt x="4248107" y="741695"/>
                  <a:pt x="4270786" y="753035"/>
                </a:cubicBezTo>
                <a:cubicBezTo>
                  <a:pt x="4285129" y="760207"/>
                  <a:pt x="4300473" y="765655"/>
                  <a:pt x="4313816" y="774550"/>
                </a:cubicBezTo>
                <a:cubicBezTo>
                  <a:pt x="4322255" y="780176"/>
                  <a:pt x="4327540" y="789572"/>
                  <a:pt x="4335332" y="796065"/>
                </a:cubicBezTo>
                <a:cubicBezTo>
                  <a:pt x="4370957" y="825753"/>
                  <a:pt x="4458288" y="883667"/>
                  <a:pt x="4485939" y="892884"/>
                </a:cubicBezTo>
                <a:cubicBezTo>
                  <a:pt x="4496697" y="896470"/>
                  <a:pt x="4507916" y="898890"/>
                  <a:pt x="4518212" y="903642"/>
                </a:cubicBezTo>
                <a:cubicBezTo>
                  <a:pt x="4554613" y="920443"/>
                  <a:pt x="4587754" y="944752"/>
                  <a:pt x="4625788" y="957430"/>
                </a:cubicBezTo>
                <a:cubicBezTo>
                  <a:pt x="4636546" y="961016"/>
                  <a:pt x="4647919" y="963117"/>
                  <a:pt x="4658061" y="968188"/>
                </a:cubicBezTo>
                <a:cubicBezTo>
                  <a:pt x="4669625" y="973970"/>
                  <a:pt x="4678770" y="983921"/>
                  <a:pt x="4690334" y="989703"/>
                </a:cubicBezTo>
                <a:cubicBezTo>
                  <a:pt x="4700476" y="994774"/>
                  <a:pt x="4712465" y="995390"/>
                  <a:pt x="4722607" y="1000461"/>
                </a:cubicBezTo>
                <a:cubicBezTo>
                  <a:pt x="4734171" y="1006243"/>
                  <a:pt x="4743316" y="1016194"/>
                  <a:pt x="4754880" y="1021976"/>
                </a:cubicBezTo>
                <a:cubicBezTo>
                  <a:pt x="4765022" y="1027047"/>
                  <a:pt x="4776730" y="1028267"/>
                  <a:pt x="4787153" y="1032734"/>
                </a:cubicBezTo>
                <a:cubicBezTo>
                  <a:pt x="4801893" y="1039051"/>
                  <a:pt x="4814823" y="1049641"/>
                  <a:pt x="4830183" y="1054249"/>
                </a:cubicBezTo>
                <a:cubicBezTo>
                  <a:pt x="4851075" y="1060517"/>
                  <a:pt x="4873290" y="1060987"/>
                  <a:pt x="4894729" y="1065007"/>
                </a:cubicBezTo>
                <a:cubicBezTo>
                  <a:pt x="4939705" y="1073440"/>
                  <a:pt x="5091941" y="1106321"/>
                  <a:pt x="5131397" y="1108037"/>
                </a:cubicBezTo>
                <a:cubicBezTo>
                  <a:pt x="5407483" y="1120041"/>
                  <a:pt x="5296270" y="1118795"/>
                  <a:pt x="5464884" y="111879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372227" y="3549088"/>
            <a:ext cx="444100" cy="221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41693" y="23218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80437" y="1105145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張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41693" y="2975287"/>
            <a:ext cx="560153" cy="156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42403" y="1244526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08864" y="16856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33195" y="1784835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798897" y="23218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787880" y="3022391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787318" y="3663274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852855" y="1545582"/>
            <a:ext cx="1210164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融資</a:t>
            </a:r>
          </a:p>
        </p:txBody>
      </p:sp>
      <p:sp>
        <p:nvSpPr>
          <p:cNvPr id="48" name="矩形 47"/>
          <p:cNvSpPr/>
          <p:nvPr/>
        </p:nvSpPr>
        <p:spPr>
          <a:xfrm>
            <a:off x="10040952" y="2274914"/>
            <a:ext cx="681155" cy="221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融劵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909875" y="3072667"/>
            <a:ext cx="1020624" cy="26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劵資比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9278925" y="4004709"/>
            <a:ext cx="5549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0027873" y="3802410"/>
            <a:ext cx="654387" cy="32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股價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手繪多邊形 52"/>
          <p:cNvSpPr/>
          <p:nvPr/>
        </p:nvSpPr>
        <p:spPr>
          <a:xfrm>
            <a:off x="2357610" y="1627469"/>
            <a:ext cx="5319956" cy="1148782"/>
          </a:xfrm>
          <a:custGeom>
            <a:avLst/>
            <a:gdLst>
              <a:gd name="connsiteX0" fmla="*/ 0 w 5319956"/>
              <a:gd name="connsiteY0" fmla="*/ 1148782 h 1148782"/>
              <a:gd name="connsiteX1" fmla="*/ 1817783 w 5319956"/>
              <a:gd name="connsiteY1" fmla="*/ 14044 h 1148782"/>
              <a:gd name="connsiteX2" fmla="*/ 4428780 w 5319956"/>
              <a:gd name="connsiteY2" fmla="*/ 498786 h 1148782"/>
              <a:gd name="connsiteX3" fmla="*/ 5221995 w 5319956"/>
              <a:gd name="connsiteY3" fmla="*/ 256415 h 1148782"/>
              <a:gd name="connsiteX4" fmla="*/ 5288096 w 5319956"/>
              <a:gd name="connsiteY4" fmla="*/ 608955 h 11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9956" h="1148782">
                <a:moveTo>
                  <a:pt x="0" y="1148782"/>
                </a:moveTo>
                <a:cubicBezTo>
                  <a:pt x="539826" y="635579"/>
                  <a:pt x="1079653" y="122377"/>
                  <a:pt x="1817783" y="14044"/>
                </a:cubicBezTo>
                <a:cubicBezTo>
                  <a:pt x="2555913" y="-94289"/>
                  <a:pt x="3861411" y="458391"/>
                  <a:pt x="4428780" y="498786"/>
                </a:cubicBezTo>
                <a:cubicBezTo>
                  <a:pt x="4996149" y="539181"/>
                  <a:pt x="5078776" y="238053"/>
                  <a:pt x="5221995" y="256415"/>
                </a:cubicBezTo>
                <a:cubicBezTo>
                  <a:pt x="5365214" y="274776"/>
                  <a:pt x="5317474" y="451047"/>
                  <a:pt x="5288096" y="60895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手繪多邊形 53"/>
          <p:cNvSpPr/>
          <p:nvPr/>
        </p:nvSpPr>
        <p:spPr>
          <a:xfrm>
            <a:off x="2291508" y="3227242"/>
            <a:ext cx="5056743" cy="398815"/>
          </a:xfrm>
          <a:custGeom>
            <a:avLst/>
            <a:gdLst>
              <a:gd name="connsiteX0" fmla="*/ 0 w 5056743"/>
              <a:gd name="connsiteY0" fmla="*/ 320189 h 398815"/>
              <a:gd name="connsiteX1" fmla="*/ 2280492 w 5056743"/>
              <a:gd name="connsiteY1" fmla="*/ 700 h 398815"/>
              <a:gd name="connsiteX2" fmla="*/ 3668617 w 5056743"/>
              <a:gd name="connsiteY2" fmla="*/ 397307 h 398815"/>
              <a:gd name="connsiteX3" fmla="*/ 5056743 w 5056743"/>
              <a:gd name="connsiteY3" fmla="*/ 110869 h 39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743" h="398815">
                <a:moveTo>
                  <a:pt x="0" y="320189"/>
                </a:moveTo>
                <a:cubicBezTo>
                  <a:pt x="834528" y="154018"/>
                  <a:pt x="1669056" y="-12153"/>
                  <a:pt x="2280492" y="700"/>
                </a:cubicBezTo>
                <a:cubicBezTo>
                  <a:pt x="2891928" y="13553"/>
                  <a:pt x="3205908" y="378945"/>
                  <a:pt x="3668617" y="397307"/>
                </a:cubicBezTo>
                <a:cubicBezTo>
                  <a:pt x="4131326" y="415669"/>
                  <a:pt x="4594034" y="263269"/>
                  <a:pt x="5056743" y="110869"/>
                </a:cubicBezTo>
              </a:path>
            </a:pathLst>
          </a:custGeom>
          <a:noFill/>
          <a:ln w="222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手繪多邊形 54"/>
          <p:cNvSpPr/>
          <p:nvPr/>
        </p:nvSpPr>
        <p:spPr>
          <a:xfrm>
            <a:off x="2445745" y="3154659"/>
            <a:ext cx="5111826" cy="888370"/>
          </a:xfrm>
          <a:custGeom>
            <a:avLst/>
            <a:gdLst>
              <a:gd name="connsiteX0" fmla="*/ 0 w 5111826"/>
              <a:gd name="connsiteY0" fmla="*/ 723278 h 888370"/>
              <a:gd name="connsiteX1" fmla="*/ 2467778 w 5111826"/>
              <a:gd name="connsiteY1" fmla="*/ 833447 h 888370"/>
              <a:gd name="connsiteX2" fmla="*/ 2787267 w 5111826"/>
              <a:gd name="connsiteY2" fmla="*/ 822430 h 888370"/>
              <a:gd name="connsiteX3" fmla="*/ 4461831 w 5111826"/>
              <a:gd name="connsiteY3" fmla="*/ 40233 h 888370"/>
              <a:gd name="connsiteX4" fmla="*/ 5111826 w 5111826"/>
              <a:gd name="connsiteY4" fmla="*/ 95317 h 88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1826" h="888370">
                <a:moveTo>
                  <a:pt x="0" y="723278"/>
                </a:moveTo>
                <a:lnTo>
                  <a:pt x="2467778" y="833447"/>
                </a:lnTo>
                <a:cubicBezTo>
                  <a:pt x="2932322" y="849972"/>
                  <a:pt x="2454925" y="954632"/>
                  <a:pt x="2787267" y="822430"/>
                </a:cubicBezTo>
                <a:cubicBezTo>
                  <a:pt x="3119609" y="690228"/>
                  <a:pt x="4074405" y="161418"/>
                  <a:pt x="4461831" y="40233"/>
                </a:cubicBezTo>
                <a:cubicBezTo>
                  <a:pt x="4849257" y="-80952"/>
                  <a:pt x="5034708" y="111842"/>
                  <a:pt x="5111826" y="95317"/>
                </a:cubicBezTo>
              </a:path>
            </a:pathLst>
          </a:custGeom>
          <a:noFill/>
          <a:ln w="22225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9354919" y="1706387"/>
            <a:ext cx="554956" cy="0"/>
          </a:xfrm>
          <a:prstGeom prst="line">
            <a:avLst/>
          </a:prstGeom>
          <a:ln w="254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9354919" y="2406608"/>
            <a:ext cx="554956" cy="0"/>
          </a:xfrm>
          <a:prstGeom prst="line">
            <a:avLst/>
          </a:prstGeom>
          <a:ln w="222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9297899" y="3227242"/>
            <a:ext cx="554956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1063019" y="3084813"/>
            <a:ext cx="745650" cy="242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161352" y="4436954"/>
            <a:ext cx="745650" cy="242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日期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1057387" y="2265545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張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057387" y="1515189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張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981310" y="5221592"/>
            <a:ext cx="829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劵資比超過</a:t>
            </a:r>
            <a:r>
              <a:rPr lang="en-US" altLang="zh-TW" sz="2800" dirty="0" smtClean="0"/>
              <a:t>30%</a:t>
            </a:r>
            <a:r>
              <a:rPr lang="zh-TW" altLang="en-US" sz="2800" dirty="0" smtClean="0"/>
              <a:t>以上，</a:t>
            </a:r>
            <a:r>
              <a:rPr lang="zh-TW" altLang="en-US" sz="2800" dirty="0"/>
              <a:t>是軋</a:t>
            </a:r>
            <a:r>
              <a:rPr lang="zh-TW" altLang="en-US" sz="2800" dirty="0" smtClean="0"/>
              <a:t>空行情必備的要素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1437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816327" y="4376691"/>
            <a:ext cx="5938221" cy="40347"/>
          </a:xfrm>
          <a:prstGeom prst="line">
            <a:avLst/>
          </a:prstGeom>
          <a:ln w="25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1772260" y="1242497"/>
            <a:ext cx="35621" cy="315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7754548" y="1242498"/>
            <a:ext cx="0" cy="315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1790829" y="1242497"/>
            <a:ext cx="5963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手繪多邊形 54"/>
          <p:cNvSpPr/>
          <p:nvPr/>
        </p:nvSpPr>
        <p:spPr>
          <a:xfrm>
            <a:off x="2074511" y="1974017"/>
            <a:ext cx="5464884" cy="1118831"/>
          </a:xfrm>
          <a:custGeom>
            <a:avLst/>
            <a:gdLst>
              <a:gd name="connsiteX0" fmla="*/ 0 w 5464884"/>
              <a:gd name="connsiteY0" fmla="*/ 613185 h 1118831"/>
              <a:gd name="connsiteX1" fmla="*/ 139849 w 5464884"/>
              <a:gd name="connsiteY1" fmla="*/ 505609 h 1118831"/>
              <a:gd name="connsiteX2" fmla="*/ 311972 w 5464884"/>
              <a:gd name="connsiteY2" fmla="*/ 376517 h 1118831"/>
              <a:gd name="connsiteX3" fmla="*/ 473336 w 5464884"/>
              <a:gd name="connsiteY3" fmla="*/ 279698 h 1118831"/>
              <a:gd name="connsiteX4" fmla="*/ 602428 w 5464884"/>
              <a:gd name="connsiteY4" fmla="*/ 182880 h 1118831"/>
              <a:gd name="connsiteX5" fmla="*/ 645459 w 5464884"/>
              <a:gd name="connsiteY5" fmla="*/ 150607 h 1118831"/>
              <a:gd name="connsiteX6" fmla="*/ 710004 w 5464884"/>
              <a:gd name="connsiteY6" fmla="*/ 107576 h 1118831"/>
              <a:gd name="connsiteX7" fmla="*/ 774550 w 5464884"/>
              <a:gd name="connsiteY7" fmla="*/ 64545 h 1118831"/>
              <a:gd name="connsiteX8" fmla="*/ 796066 w 5464884"/>
              <a:gd name="connsiteY8" fmla="*/ 43030 h 1118831"/>
              <a:gd name="connsiteX9" fmla="*/ 860612 w 5464884"/>
              <a:gd name="connsiteY9" fmla="*/ 21515 h 1118831"/>
              <a:gd name="connsiteX10" fmla="*/ 914400 w 5464884"/>
              <a:gd name="connsiteY10" fmla="*/ 0 h 1118831"/>
              <a:gd name="connsiteX11" fmla="*/ 957430 w 5464884"/>
              <a:gd name="connsiteY11" fmla="*/ 10757 h 1118831"/>
              <a:gd name="connsiteX12" fmla="*/ 989703 w 5464884"/>
              <a:gd name="connsiteY12" fmla="*/ 32272 h 1118831"/>
              <a:gd name="connsiteX13" fmla="*/ 1032734 w 5464884"/>
              <a:gd name="connsiteY13" fmla="*/ 53788 h 1118831"/>
              <a:gd name="connsiteX14" fmla="*/ 1065007 w 5464884"/>
              <a:gd name="connsiteY14" fmla="*/ 75303 h 1118831"/>
              <a:gd name="connsiteX15" fmla="*/ 1108037 w 5464884"/>
              <a:gd name="connsiteY15" fmla="*/ 86061 h 1118831"/>
              <a:gd name="connsiteX16" fmla="*/ 1172583 w 5464884"/>
              <a:gd name="connsiteY16" fmla="*/ 107576 h 1118831"/>
              <a:gd name="connsiteX17" fmla="*/ 1226372 w 5464884"/>
              <a:gd name="connsiteY17" fmla="*/ 118334 h 1118831"/>
              <a:gd name="connsiteX18" fmla="*/ 1323190 w 5464884"/>
              <a:gd name="connsiteY18" fmla="*/ 150607 h 1118831"/>
              <a:gd name="connsiteX19" fmla="*/ 1355463 w 5464884"/>
              <a:gd name="connsiteY19" fmla="*/ 161364 h 1118831"/>
              <a:gd name="connsiteX20" fmla="*/ 1387736 w 5464884"/>
              <a:gd name="connsiteY20" fmla="*/ 172122 h 1118831"/>
              <a:gd name="connsiteX21" fmla="*/ 1441524 w 5464884"/>
              <a:gd name="connsiteY21" fmla="*/ 204395 h 1118831"/>
              <a:gd name="connsiteX22" fmla="*/ 1463040 w 5464884"/>
              <a:gd name="connsiteY22" fmla="*/ 225910 h 1118831"/>
              <a:gd name="connsiteX23" fmla="*/ 1495313 w 5464884"/>
              <a:gd name="connsiteY23" fmla="*/ 236668 h 1118831"/>
              <a:gd name="connsiteX24" fmla="*/ 1559859 w 5464884"/>
              <a:gd name="connsiteY24" fmla="*/ 279698 h 1118831"/>
              <a:gd name="connsiteX25" fmla="*/ 1624404 w 5464884"/>
              <a:gd name="connsiteY25" fmla="*/ 311971 h 1118831"/>
              <a:gd name="connsiteX26" fmla="*/ 1656677 w 5464884"/>
              <a:gd name="connsiteY26" fmla="*/ 322729 h 1118831"/>
              <a:gd name="connsiteX27" fmla="*/ 1753496 w 5464884"/>
              <a:gd name="connsiteY27" fmla="*/ 376517 h 1118831"/>
              <a:gd name="connsiteX28" fmla="*/ 1828800 w 5464884"/>
              <a:gd name="connsiteY28" fmla="*/ 419548 h 1118831"/>
              <a:gd name="connsiteX29" fmla="*/ 1861073 w 5464884"/>
              <a:gd name="connsiteY29" fmla="*/ 430305 h 1118831"/>
              <a:gd name="connsiteX30" fmla="*/ 1914861 w 5464884"/>
              <a:gd name="connsiteY30" fmla="*/ 462578 h 1118831"/>
              <a:gd name="connsiteX31" fmla="*/ 1947134 w 5464884"/>
              <a:gd name="connsiteY31" fmla="*/ 484094 h 1118831"/>
              <a:gd name="connsiteX32" fmla="*/ 2054710 w 5464884"/>
              <a:gd name="connsiteY32" fmla="*/ 516367 h 1118831"/>
              <a:gd name="connsiteX33" fmla="*/ 2151529 w 5464884"/>
              <a:gd name="connsiteY33" fmla="*/ 527124 h 1118831"/>
              <a:gd name="connsiteX34" fmla="*/ 2560320 w 5464884"/>
              <a:gd name="connsiteY34" fmla="*/ 505609 h 1118831"/>
              <a:gd name="connsiteX35" fmla="*/ 2667896 w 5464884"/>
              <a:gd name="connsiteY35" fmla="*/ 473336 h 1118831"/>
              <a:gd name="connsiteX36" fmla="*/ 2700169 w 5464884"/>
              <a:gd name="connsiteY36" fmla="*/ 462578 h 1118831"/>
              <a:gd name="connsiteX37" fmla="*/ 2732442 w 5464884"/>
              <a:gd name="connsiteY37" fmla="*/ 451821 h 1118831"/>
              <a:gd name="connsiteX38" fmla="*/ 2764715 w 5464884"/>
              <a:gd name="connsiteY38" fmla="*/ 430305 h 1118831"/>
              <a:gd name="connsiteX39" fmla="*/ 2796988 w 5464884"/>
              <a:gd name="connsiteY39" fmla="*/ 419548 h 1118831"/>
              <a:gd name="connsiteX40" fmla="*/ 2850776 w 5464884"/>
              <a:gd name="connsiteY40" fmla="*/ 387275 h 1118831"/>
              <a:gd name="connsiteX41" fmla="*/ 2915322 w 5464884"/>
              <a:gd name="connsiteY41" fmla="*/ 355002 h 1118831"/>
              <a:gd name="connsiteX42" fmla="*/ 2947595 w 5464884"/>
              <a:gd name="connsiteY42" fmla="*/ 333487 h 1118831"/>
              <a:gd name="connsiteX43" fmla="*/ 2979868 w 5464884"/>
              <a:gd name="connsiteY43" fmla="*/ 322729 h 1118831"/>
              <a:gd name="connsiteX44" fmla="*/ 3012141 w 5464884"/>
              <a:gd name="connsiteY44" fmla="*/ 301214 h 1118831"/>
              <a:gd name="connsiteX45" fmla="*/ 3044414 w 5464884"/>
              <a:gd name="connsiteY45" fmla="*/ 290456 h 1118831"/>
              <a:gd name="connsiteX46" fmla="*/ 3076687 w 5464884"/>
              <a:gd name="connsiteY46" fmla="*/ 268941 h 1118831"/>
              <a:gd name="connsiteX47" fmla="*/ 3141233 w 5464884"/>
              <a:gd name="connsiteY47" fmla="*/ 247425 h 1118831"/>
              <a:gd name="connsiteX48" fmla="*/ 3173506 w 5464884"/>
              <a:gd name="connsiteY48" fmla="*/ 236668 h 1118831"/>
              <a:gd name="connsiteX49" fmla="*/ 3227294 w 5464884"/>
              <a:gd name="connsiteY49" fmla="*/ 225910 h 1118831"/>
              <a:gd name="connsiteX50" fmla="*/ 3259567 w 5464884"/>
              <a:gd name="connsiteY50" fmla="*/ 215152 h 1118831"/>
              <a:gd name="connsiteX51" fmla="*/ 3302597 w 5464884"/>
              <a:gd name="connsiteY51" fmla="*/ 204395 h 1118831"/>
              <a:gd name="connsiteX52" fmla="*/ 3377901 w 5464884"/>
              <a:gd name="connsiteY52" fmla="*/ 215152 h 1118831"/>
              <a:gd name="connsiteX53" fmla="*/ 3442447 w 5464884"/>
              <a:gd name="connsiteY53" fmla="*/ 236668 h 1118831"/>
              <a:gd name="connsiteX54" fmla="*/ 3517750 w 5464884"/>
              <a:gd name="connsiteY54" fmla="*/ 258183 h 1118831"/>
              <a:gd name="connsiteX55" fmla="*/ 3550023 w 5464884"/>
              <a:gd name="connsiteY55" fmla="*/ 279698 h 1118831"/>
              <a:gd name="connsiteX56" fmla="*/ 3582296 w 5464884"/>
              <a:gd name="connsiteY56" fmla="*/ 290456 h 1118831"/>
              <a:gd name="connsiteX57" fmla="*/ 3636084 w 5464884"/>
              <a:gd name="connsiteY57" fmla="*/ 311971 h 1118831"/>
              <a:gd name="connsiteX58" fmla="*/ 3668357 w 5464884"/>
              <a:gd name="connsiteY58" fmla="*/ 322729 h 1118831"/>
              <a:gd name="connsiteX59" fmla="*/ 3732903 w 5464884"/>
              <a:gd name="connsiteY59" fmla="*/ 355002 h 1118831"/>
              <a:gd name="connsiteX60" fmla="*/ 3797449 w 5464884"/>
              <a:gd name="connsiteY60" fmla="*/ 398032 h 1118831"/>
              <a:gd name="connsiteX61" fmla="*/ 3861995 w 5464884"/>
              <a:gd name="connsiteY61" fmla="*/ 441063 h 1118831"/>
              <a:gd name="connsiteX62" fmla="*/ 3926541 w 5464884"/>
              <a:gd name="connsiteY62" fmla="*/ 484094 h 1118831"/>
              <a:gd name="connsiteX63" fmla="*/ 3958814 w 5464884"/>
              <a:gd name="connsiteY63" fmla="*/ 505609 h 1118831"/>
              <a:gd name="connsiteX64" fmla="*/ 3991087 w 5464884"/>
              <a:gd name="connsiteY64" fmla="*/ 537882 h 1118831"/>
              <a:gd name="connsiteX65" fmla="*/ 4098663 w 5464884"/>
              <a:gd name="connsiteY65" fmla="*/ 602428 h 1118831"/>
              <a:gd name="connsiteX66" fmla="*/ 4152452 w 5464884"/>
              <a:gd name="connsiteY66" fmla="*/ 656216 h 1118831"/>
              <a:gd name="connsiteX67" fmla="*/ 4216997 w 5464884"/>
              <a:gd name="connsiteY67" fmla="*/ 699247 h 1118831"/>
              <a:gd name="connsiteX68" fmla="*/ 4270786 w 5464884"/>
              <a:gd name="connsiteY68" fmla="*/ 753035 h 1118831"/>
              <a:gd name="connsiteX69" fmla="*/ 4313816 w 5464884"/>
              <a:gd name="connsiteY69" fmla="*/ 774550 h 1118831"/>
              <a:gd name="connsiteX70" fmla="*/ 4335332 w 5464884"/>
              <a:gd name="connsiteY70" fmla="*/ 796065 h 1118831"/>
              <a:gd name="connsiteX71" fmla="*/ 4485939 w 5464884"/>
              <a:gd name="connsiteY71" fmla="*/ 892884 h 1118831"/>
              <a:gd name="connsiteX72" fmla="*/ 4518212 w 5464884"/>
              <a:gd name="connsiteY72" fmla="*/ 903642 h 1118831"/>
              <a:gd name="connsiteX73" fmla="*/ 4625788 w 5464884"/>
              <a:gd name="connsiteY73" fmla="*/ 957430 h 1118831"/>
              <a:gd name="connsiteX74" fmla="*/ 4658061 w 5464884"/>
              <a:gd name="connsiteY74" fmla="*/ 968188 h 1118831"/>
              <a:gd name="connsiteX75" fmla="*/ 4690334 w 5464884"/>
              <a:gd name="connsiteY75" fmla="*/ 989703 h 1118831"/>
              <a:gd name="connsiteX76" fmla="*/ 4722607 w 5464884"/>
              <a:gd name="connsiteY76" fmla="*/ 1000461 h 1118831"/>
              <a:gd name="connsiteX77" fmla="*/ 4754880 w 5464884"/>
              <a:gd name="connsiteY77" fmla="*/ 1021976 h 1118831"/>
              <a:gd name="connsiteX78" fmla="*/ 4787153 w 5464884"/>
              <a:gd name="connsiteY78" fmla="*/ 1032734 h 1118831"/>
              <a:gd name="connsiteX79" fmla="*/ 4830183 w 5464884"/>
              <a:gd name="connsiteY79" fmla="*/ 1054249 h 1118831"/>
              <a:gd name="connsiteX80" fmla="*/ 4894729 w 5464884"/>
              <a:gd name="connsiteY80" fmla="*/ 1065007 h 1118831"/>
              <a:gd name="connsiteX81" fmla="*/ 5131397 w 5464884"/>
              <a:gd name="connsiteY81" fmla="*/ 1108037 h 1118831"/>
              <a:gd name="connsiteX82" fmla="*/ 5464884 w 5464884"/>
              <a:gd name="connsiteY82" fmla="*/ 1118795 h 111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464884" h="1118831">
                <a:moveTo>
                  <a:pt x="0" y="613185"/>
                </a:moveTo>
                <a:cubicBezTo>
                  <a:pt x="118019" y="495166"/>
                  <a:pt x="-21495" y="626617"/>
                  <a:pt x="139849" y="505609"/>
                </a:cubicBezTo>
                <a:cubicBezTo>
                  <a:pt x="197223" y="462578"/>
                  <a:pt x="250475" y="413416"/>
                  <a:pt x="311972" y="376517"/>
                </a:cubicBezTo>
                <a:cubicBezTo>
                  <a:pt x="365760" y="344244"/>
                  <a:pt x="423154" y="317334"/>
                  <a:pt x="473336" y="279698"/>
                </a:cubicBezTo>
                <a:lnTo>
                  <a:pt x="602428" y="182880"/>
                </a:lnTo>
                <a:cubicBezTo>
                  <a:pt x="616772" y="172122"/>
                  <a:pt x="630541" y="160553"/>
                  <a:pt x="645459" y="150607"/>
                </a:cubicBezTo>
                <a:cubicBezTo>
                  <a:pt x="666974" y="136263"/>
                  <a:pt x="691720" y="125860"/>
                  <a:pt x="710004" y="107576"/>
                </a:cubicBezTo>
                <a:cubicBezTo>
                  <a:pt x="750295" y="67285"/>
                  <a:pt x="727844" y="80114"/>
                  <a:pt x="774550" y="64545"/>
                </a:cubicBezTo>
                <a:cubicBezTo>
                  <a:pt x="781722" y="57373"/>
                  <a:pt x="786994" y="47566"/>
                  <a:pt x="796066" y="43030"/>
                </a:cubicBezTo>
                <a:cubicBezTo>
                  <a:pt x="816351" y="32888"/>
                  <a:pt x="839555" y="29938"/>
                  <a:pt x="860612" y="21515"/>
                </a:cubicBezTo>
                <a:lnTo>
                  <a:pt x="914400" y="0"/>
                </a:lnTo>
                <a:cubicBezTo>
                  <a:pt x="928743" y="3586"/>
                  <a:pt x="943841" y="4933"/>
                  <a:pt x="957430" y="10757"/>
                </a:cubicBezTo>
                <a:cubicBezTo>
                  <a:pt x="969314" y="15850"/>
                  <a:pt x="978477" y="25857"/>
                  <a:pt x="989703" y="32272"/>
                </a:cubicBezTo>
                <a:cubicBezTo>
                  <a:pt x="1003627" y="40228"/>
                  <a:pt x="1018810" y="45832"/>
                  <a:pt x="1032734" y="53788"/>
                </a:cubicBezTo>
                <a:cubicBezTo>
                  <a:pt x="1043960" y="60203"/>
                  <a:pt x="1053123" y="70210"/>
                  <a:pt x="1065007" y="75303"/>
                </a:cubicBezTo>
                <a:cubicBezTo>
                  <a:pt x="1078596" y="81127"/>
                  <a:pt x="1093876" y="81813"/>
                  <a:pt x="1108037" y="86061"/>
                </a:cubicBezTo>
                <a:cubicBezTo>
                  <a:pt x="1129760" y="92578"/>
                  <a:pt x="1150344" y="103128"/>
                  <a:pt x="1172583" y="107576"/>
                </a:cubicBezTo>
                <a:cubicBezTo>
                  <a:pt x="1190513" y="111162"/>
                  <a:pt x="1208732" y="113523"/>
                  <a:pt x="1226372" y="118334"/>
                </a:cubicBezTo>
                <a:cubicBezTo>
                  <a:pt x="1226393" y="118340"/>
                  <a:pt x="1307044" y="145225"/>
                  <a:pt x="1323190" y="150607"/>
                </a:cubicBezTo>
                <a:lnTo>
                  <a:pt x="1355463" y="161364"/>
                </a:lnTo>
                <a:lnTo>
                  <a:pt x="1387736" y="172122"/>
                </a:lnTo>
                <a:cubicBezTo>
                  <a:pt x="1442253" y="226637"/>
                  <a:pt x="1371699" y="162500"/>
                  <a:pt x="1441524" y="204395"/>
                </a:cubicBezTo>
                <a:cubicBezTo>
                  <a:pt x="1450221" y="209613"/>
                  <a:pt x="1454343" y="220692"/>
                  <a:pt x="1463040" y="225910"/>
                </a:cubicBezTo>
                <a:cubicBezTo>
                  <a:pt x="1472764" y="231744"/>
                  <a:pt x="1485400" y="231161"/>
                  <a:pt x="1495313" y="236668"/>
                </a:cubicBezTo>
                <a:cubicBezTo>
                  <a:pt x="1517917" y="249226"/>
                  <a:pt x="1535328" y="271521"/>
                  <a:pt x="1559859" y="279698"/>
                </a:cubicBezTo>
                <a:cubicBezTo>
                  <a:pt x="1640979" y="306739"/>
                  <a:pt x="1540989" y="270263"/>
                  <a:pt x="1624404" y="311971"/>
                </a:cubicBezTo>
                <a:cubicBezTo>
                  <a:pt x="1634546" y="317042"/>
                  <a:pt x="1646764" y="317222"/>
                  <a:pt x="1656677" y="322729"/>
                </a:cubicBezTo>
                <a:cubicBezTo>
                  <a:pt x="1767643" y="384378"/>
                  <a:pt x="1680473" y="352177"/>
                  <a:pt x="1753496" y="376517"/>
                </a:cubicBezTo>
                <a:cubicBezTo>
                  <a:pt x="1785905" y="398123"/>
                  <a:pt x="1790587" y="403171"/>
                  <a:pt x="1828800" y="419548"/>
                </a:cubicBezTo>
                <a:cubicBezTo>
                  <a:pt x="1839223" y="424015"/>
                  <a:pt x="1850315" y="426719"/>
                  <a:pt x="1861073" y="430305"/>
                </a:cubicBezTo>
                <a:cubicBezTo>
                  <a:pt x="1903097" y="472331"/>
                  <a:pt x="1859000" y="434648"/>
                  <a:pt x="1914861" y="462578"/>
                </a:cubicBezTo>
                <a:cubicBezTo>
                  <a:pt x="1926425" y="468360"/>
                  <a:pt x="1935319" y="478843"/>
                  <a:pt x="1947134" y="484094"/>
                </a:cubicBezTo>
                <a:cubicBezTo>
                  <a:pt x="1962651" y="490990"/>
                  <a:pt x="2030785" y="512686"/>
                  <a:pt x="2054710" y="516367"/>
                </a:cubicBezTo>
                <a:cubicBezTo>
                  <a:pt x="2086804" y="521304"/>
                  <a:pt x="2119256" y="523538"/>
                  <a:pt x="2151529" y="527124"/>
                </a:cubicBezTo>
                <a:cubicBezTo>
                  <a:pt x="2250066" y="523475"/>
                  <a:pt x="2440137" y="521634"/>
                  <a:pt x="2560320" y="505609"/>
                </a:cubicBezTo>
                <a:cubicBezTo>
                  <a:pt x="2587412" y="501997"/>
                  <a:pt x="2647521" y="480128"/>
                  <a:pt x="2667896" y="473336"/>
                </a:cubicBezTo>
                <a:lnTo>
                  <a:pt x="2700169" y="462578"/>
                </a:lnTo>
                <a:lnTo>
                  <a:pt x="2732442" y="451821"/>
                </a:lnTo>
                <a:cubicBezTo>
                  <a:pt x="2743200" y="444649"/>
                  <a:pt x="2753151" y="436087"/>
                  <a:pt x="2764715" y="430305"/>
                </a:cubicBezTo>
                <a:cubicBezTo>
                  <a:pt x="2774857" y="425234"/>
                  <a:pt x="2787264" y="425382"/>
                  <a:pt x="2796988" y="419548"/>
                </a:cubicBezTo>
                <a:cubicBezTo>
                  <a:pt x="2870821" y="375248"/>
                  <a:pt x="2759352" y="417748"/>
                  <a:pt x="2850776" y="387275"/>
                </a:cubicBezTo>
                <a:cubicBezTo>
                  <a:pt x="2943266" y="325616"/>
                  <a:pt x="2826245" y="399541"/>
                  <a:pt x="2915322" y="355002"/>
                </a:cubicBezTo>
                <a:cubicBezTo>
                  <a:pt x="2926886" y="349220"/>
                  <a:pt x="2936031" y="339269"/>
                  <a:pt x="2947595" y="333487"/>
                </a:cubicBezTo>
                <a:cubicBezTo>
                  <a:pt x="2957737" y="328416"/>
                  <a:pt x="2969726" y="327800"/>
                  <a:pt x="2979868" y="322729"/>
                </a:cubicBezTo>
                <a:cubicBezTo>
                  <a:pt x="2991432" y="316947"/>
                  <a:pt x="3000577" y="306996"/>
                  <a:pt x="3012141" y="301214"/>
                </a:cubicBezTo>
                <a:cubicBezTo>
                  <a:pt x="3022283" y="296143"/>
                  <a:pt x="3034272" y="295527"/>
                  <a:pt x="3044414" y="290456"/>
                </a:cubicBezTo>
                <a:cubicBezTo>
                  <a:pt x="3055978" y="284674"/>
                  <a:pt x="3064872" y="274192"/>
                  <a:pt x="3076687" y="268941"/>
                </a:cubicBezTo>
                <a:cubicBezTo>
                  <a:pt x="3097412" y="259730"/>
                  <a:pt x="3119718" y="254597"/>
                  <a:pt x="3141233" y="247425"/>
                </a:cubicBezTo>
                <a:cubicBezTo>
                  <a:pt x="3151991" y="243839"/>
                  <a:pt x="3162387" y="238892"/>
                  <a:pt x="3173506" y="236668"/>
                </a:cubicBezTo>
                <a:cubicBezTo>
                  <a:pt x="3191435" y="233082"/>
                  <a:pt x="3209556" y="230345"/>
                  <a:pt x="3227294" y="225910"/>
                </a:cubicBezTo>
                <a:cubicBezTo>
                  <a:pt x="3238295" y="223160"/>
                  <a:pt x="3248664" y="218267"/>
                  <a:pt x="3259567" y="215152"/>
                </a:cubicBezTo>
                <a:cubicBezTo>
                  <a:pt x="3273783" y="211090"/>
                  <a:pt x="3288254" y="207981"/>
                  <a:pt x="3302597" y="204395"/>
                </a:cubicBezTo>
                <a:cubicBezTo>
                  <a:pt x="3327698" y="207981"/>
                  <a:pt x="3353194" y="209450"/>
                  <a:pt x="3377901" y="215152"/>
                </a:cubicBezTo>
                <a:cubicBezTo>
                  <a:pt x="3399999" y="220252"/>
                  <a:pt x="3420932" y="229496"/>
                  <a:pt x="3442447" y="236668"/>
                </a:cubicBezTo>
                <a:cubicBezTo>
                  <a:pt x="3488735" y="252097"/>
                  <a:pt x="3463734" y="244678"/>
                  <a:pt x="3517750" y="258183"/>
                </a:cubicBezTo>
                <a:cubicBezTo>
                  <a:pt x="3528508" y="265355"/>
                  <a:pt x="3538459" y="273916"/>
                  <a:pt x="3550023" y="279698"/>
                </a:cubicBezTo>
                <a:cubicBezTo>
                  <a:pt x="3560165" y="284769"/>
                  <a:pt x="3571678" y="286474"/>
                  <a:pt x="3582296" y="290456"/>
                </a:cubicBezTo>
                <a:cubicBezTo>
                  <a:pt x="3600377" y="297236"/>
                  <a:pt x="3618003" y="305191"/>
                  <a:pt x="3636084" y="311971"/>
                </a:cubicBezTo>
                <a:cubicBezTo>
                  <a:pt x="3646702" y="315953"/>
                  <a:pt x="3658215" y="317658"/>
                  <a:pt x="3668357" y="322729"/>
                </a:cubicBezTo>
                <a:cubicBezTo>
                  <a:pt x="3751773" y="364437"/>
                  <a:pt x="3651784" y="327961"/>
                  <a:pt x="3732903" y="355002"/>
                </a:cubicBezTo>
                <a:cubicBezTo>
                  <a:pt x="3773998" y="396095"/>
                  <a:pt x="3732320" y="358954"/>
                  <a:pt x="3797449" y="398032"/>
                </a:cubicBezTo>
                <a:cubicBezTo>
                  <a:pt x="3819622" y="411336"/>
                  <a:pt x="3840480" y="426719"/>
                  <a:pt x="3861995" y="441063"/>
                </a:cubicBezTo>
                <a:lnTo>
                  <a:pt x="3926541" y="484094"/>
                </a:lnTo>
                <a:cubicBezTo>
                  <a:pt x="3937299" y="491266"/>
                  <a:pt x="3949672" y="496467"/>
                  <a:pt x="3958814" y="505609"/>
                </a:cubicBezTo>
                <a:cubicBezTo>
                  <a:pt x="3969572" y="516367"/>
                  <a:pt x="3978707" y="529039"/>
                  <a:pt x="3991087" y="537882"/>
                </a:cubicBezTo>
                <a:cubicBezTo>
                  <a:pt x="4050514" y="580330"/>
                  <a:pt x="4031629" y="535395"/>
                  <a:pt x="4098663" y="602428"/>
                </a:cubicBezTo>
                <a:cubicBezTo>
                  <a:pt x="4116593" y="620357"/>
                  <a:pt x="4131355" y="642151"/>
                  <a:pt x="4152452" y="656216"/>
                </a:cubicBezTo>
                <a:cubicBezTo>
                  <a:pt x="4173967" y="670560"/>
                  <a:pt x="4198712" y="680963"/>
                  <a:pt x="4216997" y="699247"/>
                </a:cubicBezTo>
                <a:cubicBezTo>
                  <a:pt x="4234927" y="717176"/>
                  <a:pt x="4248107" y="741695"/>
                  <a:pt x="4270786" y="753035"/>
                </a:cubicBezTo>
                <a:cubicBezTo>
                  <a:pt x="4285129" y="760207"/>
                  <a:pt x="4300473" y="765655"/>
                  <a:pt x="4313816" y="774550"/>
                </a:cubicBezTo>
                <a:cubicBezTo>
                  <a:pt x="4322255" y="780176"/>
                  <a:pt x="4327540" y="789572"/>
                  <a:pt x="4335332" y="796065"/>
                </a:cubicBezTo>
                <a:cubicBezTo>
                  <a:pt x="4370957" y="825753"/>
                  <a:pt x="4458288" y="883667"/>
                  <a:pt x="4485939" y="892884"/>
                </a:cubicBezTo>
                <a:cubicBezTo>
                  <a:pt x="4496697" y="896470"/>
                  <a:pt x="4507916" y="898890"/>
                  <a:pt x="4518212" y="903642"/>
                </a:cubicBezTo>
                <a:cubicBezTo>
                  <a:pt x="4554613" y="920443"/>
                  <a:pt x="4587754" y="944752"/>
                  <a:pt x="4625788" y="957430"/>
                </a:cubicBezTo>
                <a:cubicBezTo>
                  <a:pt x="4636546" y="961016"/>
                  <a:pt x="4647919" y="963117"/>
                  <a:pt x="4658061" y="968188"/>
                </a:cubicBezTo>
                <a:cubicBezTo>
                  <a:pt x="4669625" y="973970"/>
                  <a:pt x="4678770" y="983921"/>
                  <a:pt x="4690334" y="989703"/>
                </a:cubicBezTo>
                <a:cubicBezTo>
                  <a:pt x="4700476" y="994774"/>
                  <a:pt x="4712465" y="995390"/>
                  <a:pt x="4722607" y="1000461"/>
                </a:cubicBezTo>
                <a:cubicBezTo>
                  <a:pt x="4734171" y="1006243"/>
                  <a:pt x="4743316" y="1016194"/>
                  <a:pt x="4754880" y="1021976"/>
                </a:cubicBezTo>
                <a:cubicBezTo>
                  <a:pt x="4765022" y="1027047"/>
                  <a:pt x="4776730" y="1028267"/>
                  <a:pt x="4787153" y="1032734"/>
                </a:cubicBezTo>
                <a:cubicBezTo>
                  <a:pt x="4801893" y="1039051"/>
                  <a:pt x="4814823" y="1049641"/>
                  <a:pt x="4830183" y="1054249"/>
                </a:cubicBezTo>
                <a:cubicBezTo>
                  <a:pt x="4851075" y="1060517"/>
                  <a:pt x="4873290" y="1060987"/>
                  <a:pt x="4894729" y="1065007"/>
                </a:cubicBezTo>
                <a:cubicBezTo>
                  <a:pt x="4939705" y="1073440"/>
                  <a:pt x="5091941" y="1106321"/>
                  <a:pt x="5131397" y="1108037"/>
                </a:cubicBezTo>
                <a:cubicBezTo>
                  <a:pt x="5407483" y="1120041"/>
                  <a:pt x="5296270" y="1118795"/>
                  <a:pt x="5464884" y="1118795"/>
                </a:cubicBezTo>
              </a:path>
            </a:pathLst>
          </a:custGeom>
          <a:noFill/>
          <a:ln w="22225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1339176" y="3738270"/>
            <a:ext cx="444100" cy="221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41693" y="2511004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34200" y="1293858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金額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億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230676" y="3164469"/>
            <a:ext cx="560153" cy="156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842403" y="1433708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208864" y="1874804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833195" y="1974017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98897" y="2511004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87880" y="3211573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87318" y="3852456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97813" y="1777374"/>
            <a:ext cx="554956" cy="110169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1065539" y="1632125"/>
            <a:ext cx="654387" cy="32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金額</a:t>
            </a:r>
          </a:p>
        </p:txBody>
      </p:sp>
      <p:sp>
        <p:nvSpPr>
          <p:cNvPr id="63" name="矩形 62"/>
          <p:cNvSpPr/>
          <p:nvPr/>
        </p:nvSpPr>
        <p:spPr>
          <a:xfrm>
            <a:off x="6117966" y="4470892"/>
            <a:ext cx="2651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4" name="矩形 63"/>
          <p:cNvSpPr/>
          <p:nvPr/>
        </p:nvSpPr>
        <p:spPr>
          <a:xfrm>
            <a:off x="6514847" y="4456481"/>
            <a:ext cx="3559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0" name="矩形 69"/>
          <p:cNvSpPr/>
          <p:nvPr/>
        </p:nvSpPr>
        <p:spPr>
          <a:xfrm>
            <a:off x="1308392" y="4311593"/>
            <a:ext cx="359454" cy="223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00774" y="121119"/>
            <a:ext cx="5541289" cy="548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月營收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870760" y="4436469"/>
            <a:ext cx="3559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8" name="矩形 77"/>
          <p:cNvSpPr/>
          <p:nvPr/>
        </p:nvSpPr>
        <p:spPr>
          <a:xfrm>
            <a:off x="1815438" y="4435413"/>
            <a:ext cx="3559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矩形 78"/>
          <p:cNvSpPr/>
          <p:nvPr/>
        </p:nvSpPr>
        <p:spPr>
          <a:xfrm>
            <a:off x="7151572" y="4456817"/>
            <a:ext cx="3559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2" name="矩形 81"/>
          <p:cNvSpPr/>
          <p:nvPr/>
        </p:nvSpPr>
        <p:spPr>
          <a:xfrm>
            <a:off x="2164063" y="4456481"/>
            <a:ext cx="3559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3" name="矩形 82"/>
          <p:cNvSpPr/>
          <p:nvPr/>
        </p:nvSpPr>
        <p:spPr>
          <a:xfrm>
            <a:off x="9561309" y="2367221"/>
            <a:ext cx="1210164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年曾率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669893" y="3066432"/>
            <a:ext cx="942553" cy="251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月曾率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7" name="直線接點 86"/>
          <p:cNvCxnSpPr/>
          <p:nvPr/>
        </p:nvCxnSpPr>
        <p:spPr>
          <a:xfrm>
            <a:off x="8926839" y="2539715"/>
            <a:ext cx="554956" cy="0"/>
          </a:xfrm>
          <a:prstGeom prst="line">
            <a:avLst/>
          </a:prstGeom>
          <a:ln w="254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8926839" y="3213969"/>
            <a:ext cx="5549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1076271" y="2361243"/>
            <a:ext cx="745650" cy="242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1076271" y="3066432"/>
            <a:ext cx="745650" cy="242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2" name="手繪多邊形 91"/>
          <p:cNvSpPr/>
          <p:nvPr/>
        </p:nvSpPr>
        <p:spPr>
          <a:xfrm>
            <a:off x="2291508" y="2873084"/>
            <a:ext cx="5056743" cy="398815"/>
          </a:xfrm>
          <a:custGeom>
            <a:avLst/>
            <a:gdLst>
              <a:gd name="connsiteX0" fmla="*/ 0 w 5056743"/>
              <a:gd name="connsiteY0" fmla="*/ 320189 h 398815"/>
              <a:gd name="connsiteX1" fmla="*/ 2280492 w 5056743"/>
              <a:gd name="connsiteY1" fmla="*/ 700 h 398815"/>
              <a:gd name="connsiteX2" fmla="*/ 3668617 w 5056743"/>
              <a:gd name="connsiteY2" fmla="*/ 397307 h 398815"/>
              <a:gd name="connsiteX3" fmla="*/ 5056743 w 5056743"/>
              <a:gd name="connsiteY3" fmla="*/ 110869 h 39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743" h="398815">
                <a:moveTo>
                  <a:pt x="0" y="320189"/>
                </a:moveTo>
                <a:cubicBezTo>
                  <a:pt x="834528" y="154018"/>
                  <a:pt x="1669056" y="-12153"/>
                  <a:pt x="2280492" y="700"/>
                </a:cubicBezTo>
                <a:cubicBezTo>
                  <a:pt x="2891928" y="13553"/>
                  <a:pt x="3205908" y="378945"/>
                  <a:pt x="3668617" y="397307"/>
                </a:cubicBezTo>
                <a:cubicBezTo>
                  <a:pt x="4131326" y="415669"/>
                  <a:pt x="4594034" y="263269"/>
                  <a:pt x="5056743" y="110869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816327" y="5109507"/>
            <a:ext cx="6525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顯示</a:t>
            </a:r>
            <a:r>
              <a:rPr lang="en-US" altLang="zh-TW" sz="2800" dirty="0" smtClean="0"/>
              <a:t>24</a:t>
            </a:r>
            <a:r>
              <a:rPr lang="zh-TW" altLang="en-US" sz="2800" dirty="0" smtClean="0"/>
              <a:t>個月曲線數據</a:t>
            </a:r>
            <a:endParaRPr lang="en-US" altLang="zh-TW" sz="2800" dirty="0" smtClean="0"/>
          </a:p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年增</a:t>
            </a:r>
            <a:r>
              <a:rPr lang="zh-TW" altLang="en-US" sz="2800" dirty="0"/>
              <a:t>率</a:t>
            </a:r>
            <a:r>
              <a:rPr lang="zh-TW" altLang="en-US" sz="2800" dirty="0" smtClean="0"/>
              <a:t>是指當月與前一年同月份相比</a:t>
            </a:r>
            <a:endParaRPr lang="en-US" altLang="zh-TW" sz="2800" dirty="0" smtClean="0"/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月增率是</a:t>
            </a:r>
            <a:r>
              <a:rPr lang="zh-TW" altLang="en-US" sz="2800" dirty="0"/>
              <a:t>指當月與</a:t>
            </a:r>
            <a:r>
              <a:rPr lang="zh-TW" altLang="en-US" sz="2800" dirty="0" smtClean="0"/>
              <a:t>前一月份相比</a:t>
            </a:r>
            <a:endParaRPr lang="en-US" altLang="zh-TW" sz="2800" dirty="0"/>
          </a:p>
        </p:txBody>
      </p:sp>
      <p:sp>
        <p:nvSpPr>
          <p:cNvPr id="93" name="矩形 92"/>
          <p:cNvSpPr/>
          <p:nvPr/>
        </p:nvSpPr>
        <p:spPr>
          <a:xfrm>
            <a:off x="4161352" y="4615626"/>
            <a:ext cx="745650" cy="242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月份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974691" y="4845361"/>
            <a:ext cx="1698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季營收</a:t>
            </a:r>
            <a:endParaRPr lang="en-US" altLang="zh-TW" sz="2800" dirty="0" smtClean="0"/>
          </a:p>
          <a:p>
            <a:r>
              <a:rPr lang="en-US" altLang="zh-TW" sz="2800" dirty="0" smtClean="0"/>
              <a:t>2.EPS</a:t>
            </a:r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毛利率</a:t>
            </a:r>
            <a:endParaRPr lang="en-US" altLang="zh-TW" sz="2800" dirty="0"/>
          </a:p>
        </p:txBody>
      </p:sp>
      <p:sp>
        <p:nvSpPr>
          <p:cNvPr id="44" name="矩形 43"/>
          <p:cNvSpPr/>
          <p:nvPr/>
        </p:nvSpPr>
        <p:spPr>
          <a:xfrm>
            <a:off x="1763534" y="905375"/>
            <a:ext cx="945144" cy="35672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66FF"/>
                </a:solidFill>
              </a:rPr>
              <a:t>月營收</a:t>
            </a:r>
            <a:endParaRPr lang="zh-TW" altLang="en-US" b="1" dirty="0">
              <a:solidFill>
                <a:srgbClr val="0066FF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11804" y="885105"/>
            <a:ext cx="945144" cy="3567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66FF"/>
                </a:solidFill>
              </a:rPr>
              <a:t>季營收</a:t>
            </a:r>
            <a:endParaRPr lang="zh-TW" altLang="en-US" b="1" dirty="0">
              <a:solidFill>
                <a:srgbClr val="0066F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08743" y="2799091"/>
            <a:ext cx="108000" cy="1566630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234020" y="3381587"/>
            <a:ext cx="108000" cy="101666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2597346" y="3843208"/>
            <a:ext cx="114654" cy="538546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023637" y="4228721"/>
            <a:ext cx="114654" cy="147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2949695" y="3381183"/>
            <a:ext cx="108000" cy="101900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3320774" y="2884969"/>
            <a:ext cx="143217" cy="1506978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2348312" y="3804722"/>
            <a:ext cx="118161" cy="56437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2712747" y="4114462"/>
            <a:ext cx="116559" cy="27451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3070557" y="3592716"/>
            <a:ext cx="135619" cy="79626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3441617" y="3273274"/>
            <a:ext cx="136972" cy="1115708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3704415" y="2805719"/>
            <a:ext cx="108000" cy="1566630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029692" y="3388215"/>
            <a:ext cx="108000" cy="101666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4393018" y="3849836"/>
            <a:ext cx="114654" cy="538546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3819309" y="4235349"/>
            <a:ext cx="114654" cy="147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745367" y="3387811"/>
            <a:ext cx="108000" cy="101900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5116446" y="2891597"/>
            <a:ext cx="143217" cy="1506978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4143984" y="3811350"/>
            <a:ext cx="118161" cy="56437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4508419" y="4121090"/>
            <a:ext cx="116559" cy="27451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4866229" y="3599344"/>
            <a:ext cx="135619" cy="79626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5237289" y="3279902"/>
            <a:ext cx="136972" cy="1115708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8930945" y="1268995"/>
            <a:ext cx="554956" cy="11016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9497565" y="1200907"/>
            <a:ext cx="1567974" cy="296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當年度月營收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1081309" y="1174926"/>
            <a:ext cx="654387" cy="32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金額</a:t>
            </a:r>
          </a:p>
        </p:txBody>
      </p:sp>
      <p:sp>
        <p:nvSpPr>
          <p:cNvPr id="101" name="矩形 100"/>
          <p:cNvSpPr/>
          <p:nvPr/>
        </p:nvSpPr>
        <p:spPr>
          <a:xfrm>
            <a:off x="9561309" y="1645485"/>
            <a:ext cx="1567974" cy="296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去年度月營收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816327" y="4376691"/>
            <a:ext cx="5938221" cy="40347"/>
          </a:xfrm>
          <a:prstGeom prst="line">
            <a:avLst/>
          </a:prstGeom>
          <a:ln w="25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71971" y="2826365"/>
            <a:ext cx="108000" cy="1566630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605078" y="3382955"/>
            <a:ext cx="108000" cy="101666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835884" y="3857828"/>
            <a:ext cx="114654" cy="538546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3123568" y="4253851"/>
            <a:ext cx="114654" cy="147006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400269" y="3382551"/>
            <a:ext cx="108000" cy="101900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>
            <a:off x="1772260" y="1242497"/>
            <a:ext cx="35621" cy="315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7754548" y="1242498"/>
            <a:ext cx="0" cy="315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1790829" y="1242497"/>
            <a:ext cx="5963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手繪多邊形 54"/>
          <p:cNvSpPr/>
          <p:nvPr/>
        </p:nvSpPr>
        <p:spPr>
          <a:xfrm>
            <a:off x="2074511" y="1974017"/>
            <a:ext cx="5464884" cy="1118831"/>
          </a:xfrm>
          <a:custGeom>
            <a:avLst/>
            <a:gdLst>
              <a:gd name="connsiteX0" fmla="*/ 0 w 5464884"/>
              <a:gd name="connsiteY0" fmla="*/ 613185 h 1118831"/>
              <a:gd name="connsiteX1" fmla="*/ 139849 w 5464884"/>
              <a:gd name="connsiteY1" fmla="*/ 505609 h 1118831"/>
              <a:gd name="connsiteX2" fmla="*/ 311972 w 5464884"/>
              <a:gd name="connsiteY2" fmla="*/ 376517 h 1118831"/>
              <a:gd name="connsiteX3" fmla="*/ 473336 w 5464884"/>
              <a:gd name="connsiteY3" fmla="*/ 279698 h 1118831"/>
              <a:gd name="connsiteX4" fmla="*/ 602428 w 5464884"/>
              <a:gd name="connsiteY4" fmla="*/ 182880 h 1118831"/>
              <a:gd name="connsiteX5" fmla="*/ 645459 w 5464884"/>
              <a:gd name="connsiteY5" fmla="*/ 150607 h 1118831"/>
              <a:gd name="connsiteX6" fmla="*/ 710004 w 5464884"/>
              <a:gd name="connsiteY6" fmla="*/ 107576 h 1118831"/>
              <a:gd name="connsiteX7" fmla="*/ 774550 w 5464884"/>
              <a:gd name="connsiteY7" fmla="*/ 64545 h 1118831"/>
              <a:gd name="connsiteX8" fmla="*/ 796066 w 5464884"/>
              <a:gd name="connsiteY8" fmla="*/ 43030 h 1118831"/>
              <a:gd name="connsiteX9" fmla="*/ 860612 w 5464884"/>
              <a:gd name="connsiteY9" fmla="*/ 21515 h 1118831"/>
              <a:gd name="connsiteX10" fmla="*/ 914400 w 5464884"/>
              <a:gd name="connsiteY10" fmla="*/ 0 h 1118831"/>
              <a:gd name="connsiteX11" fmla="*/ 957430 w 5464884"/>
              <a:gd name="connsiteY11" fmla="*/ 10757 h 1118831"/>
              <a:gd name="connsiteX12" fmla="*/ 989703 w 5464884"/>
              <a:gd name="connsiteY12" fmla="*/ 32272 h 1118831"/>
              <a:gd name="connsiteX13" fmla="*/ 1032734 w 5464884"/>
              <a:gd name="connsiteY13" fmla="*/ 53788 h 1118831"/>
              <a:gd name="connsiteX14" fmla="*/ 1065007 w 5464884"/>
              <a:gd name="connsiteY14" fmla="*/ 75303 h 1118831"/>
              <a:gd name="connsiteX15" fmla="*/ 1108037 w 5464884"/>
              <a:gd name="connsiteY15" fmla="*/ 86061 h 1118831"/>
              <a:gd name="connsiteX16" fmla="*/ 1172583 w 5464884"/>
              <a:gd name="connsiteY16" fmla="*/ 107576 h 1118831"/>
              <a:gd name="connsiteX17" fmla="*/ 1226372 w 5464884"/>
              <a:gd name="connsiteY17" fmla="*/ 118334 h 1118831"/>
              <a:gd name="connsiteX18" fmla="*/ 1323190 w 5464884"/>
              <a:gd name="connsiteY18" fmla="*/ 150607 h 1118831"/>
              <a:gd name="connsiteX19" fmla="*/ 1355463 w 5464884"/>
              <a:gd name="connsiteY19" fmla="*/ 161364 h 1118831"/>
              <a:gd name="connsiteX20" fmla="*/ 1387736 w 5464884"/>
              <a:gd name="connsiteY20" fmla="*/ 172122 h 1118831"/>
              <a:gd name="connsiteX21" fmla="*/ 1441524 w 5464884"/>
              <a:gd name="connsiteY21" fmla="*/ 204395 h 1118831"/>
              <a:gd name="connsiteX22" fmla="*/ 1463040 w 5464884"/>
              <a:gd name="connsiteY22" fmla="*/ 225910 h 1118831"/>
              <a:gd name="connsiteX23" fmla="*/ 1495313 w 5464884"/>
              <a:gd name="connsiteY23" fmla="*/ 236668 h 1118831"/>
              <a:gd name="connsiteX24" fmla="*/ 1559859 w 5464884"/>
              <a:gd name="connsiteY24" fmla="*/ 279698 h 1118831"/>
              <a:gd name="connsiteX25" fmla="*/ 1624404 w 5464884"/>
              <a:gd name="connsiteY25" fmla="*/ 311971 h 1118831"/>
              <a:gd name="connsiteX26" fmla="*/ 1656677 w 5464884"/>
              <a:gd name="connsiteY26" fmla="*/ 322729 h 1118831"/>
              <a:gd name="connsiteX27" fmla="*/ 1753496 w 5464884"/>
              <a:gd name="connsiteY27" fmla="*/ 376517 h 1118831"/>
              <a:gd name="connsiteX28" fmla="*/ 1828800 w 5464884"/>
              <a:gd name="connsiteY28" fmla="*/ 419548 h 1118831"/>
              <a:gd name="connsiteX29" fmla="*/ 1861073 w 5464884"/>
              <a:gd name="connsiteY29" fmla="*/ 430305 h 1118831"/>
              <a:gd name="connsiteX30" fmla="*/ 1914861 w 5464884"/>
              <a:gd name="connsiteY30" fmla="*/ 462578 h 1118831"/>
              <a:gd name="connsiteX31" fmla="*/ 1947134 w 5464884"/>
              <a:gd name="connsiteY31" fmla="*/ 484094 h 1118831"/>
              <a:gd name="connsiteX32" fmla="*/ 2054710 w 5464884"/>
              <a:gd name="connsiteY32" fmla="*/ 516367 h 1118831"/>
              <a:gd name="connsiteX33" fmla="*/ 2151529 w 5464884"/>
              <a:gd name="connsiteY33" fmla="*/ 527124 h 1118831"/>
              <a:gd name="connsiteX34" fmla="*/ 2560320 w 5464884"/>
              <a:gd name="connsiteY34" fmla="*/ 505609 h 1118831"/>
              <a:gd name="connsiteX35" fmla="*/ 2667896 w 5464884"/>
              <a:gd name="connsiteY35" fmla="*/ 473336 h 1118831"/>
              <a:gd name="connsiteX36" fmla="*/ 2700169 w 5464884"/>
              <a:gd name="connsiteY36" fmla="*/ 462578 h 1118831"/>
              <a:gd name="connsiteX37" fmla="*/ 2732442 w 5464884"/>
              <a:gd name="connsiteY37" fmla="*/ 451821 h 1118831"/>
              <a:gd name="connsiteX38" fmla="*/ 2764715 w 5464884"/>
              <a:gd name="connsiteY38" fmla="*/ 430305 h 1118831"/>
              <a:gd name="connsiteX39" fmla="*/ 2796988 w 5464884"/>
              <a:gd name="connsiteY39" fmla="*/ 419548 h 1118831"/>
              <a:gd name="connsiteX40" fmla="*/ 2850776 w 5464884"/>
              <a:gd name="connsiteY40" fmla="*/ 387275 h 1118831"/>
              <a:gd name="connsiteX41" fmla="*/ 2915322 w 5464884"/>
              <a:gd name="connsiteY41" fmla="*/ 355002 h 1118831"/>
              <a:gd name="connsiteX42" fmla="*/ 2947595 w 5464884"/>
              <a:gd name="connsiteY42" fmla="*/ 333487 h 1118831"/>
              <a:gd name="connsiteX43" fmla="*/ 2979868 w 5464884"/>
              <a:gd name="connsiteY43" fmla="*/ 322729 h 1118831"/>
              <a:gd name="connsiteX44" fmla="*/ 3012141 w 5464884"/>
              <a:gd name="connsiteY44" fmla="*/ 301214 h 1118831"/>
              <a:gd name="connsiteX45" fmla="*/ 3044414 w 5464884"/>
              <a:gd name="connsiteY45" fmla="*/ 290456 h 1118831"/>
              <a:gd name="connsiteX46" fmla="*/ 3076687 w 5464884"/>
              <a:gd name="connsiteY46" fmla="*/ 268941 h 1118831"/>
              <a:gd name="connsiteX47" fmla="*/ 3141233 w 5464884"/>
              <a:gd name="connsiteY47" fmla="*/ 247425 h 1118831"/>
              <a:gd name="connsiteX48" fmla="*/ 3173506 w 5464884"/>
              <a:gd name="connsiteY48" fmla="*/ 236668 h 1118831"/>
              <a:gd name="connsiteX49" fmla="*/ 3227294 w 5464884"/>
              <a:gd name="connsiteY49" fmla="*/ 225910 h 1118831"/>
              <a:gd name="connsiteX50" fmla="*/ 3259567 w 5464884"/>
              <a:gd name="connsiteY50" fmla="*/ 215152 h 1118831"/>
              <a:gd name="connsiteX51" fmla="*/ 3302597 w 5464884"/>
              <a:gd name="connsiteY51" fmla="*/ 204395 h 1118831"/>
              <a:gd name="connsiteX52" fmla="*/ 3377901 w 5464884"/>
              <a:gd name="connsiteY52" fmla="*/ 215152 h 1118831"/>
              <a:gd name="connsiteX53" fmla="*/ 3442447 w 5464884"/>
              <a:gd name="connsiteY53" fmla="*/ 236668 h 1118831"/>
              <a:gd name="connsiteX54" fmla="*/ 3517750 w 5464884"/>
              <a:gd name="connsiteY54" fmla="*/ 258183 h 1118831"/>
              <a:gd name="connsiteX55" fmla="*/ 3550023 w 5464884"/>
              <a:gd name="connsiteY55" fmla="*/ 279698 h 1118831"/>
              <a:gd name="connsiteX56" fmla="*/ 3582296 w 5464884"/>
              <a:gd name="connsiteY56" fmla="*/ 290456 h 1118831"/>
              <a:gd name="connsiteX57" fmla="*/ 3636084 w 5464884"/>
              <a:gd name="connsiteY57" fmla="*/ 311971 h 1118831"/>
              <a:gd name="connsiteX58" fmla="*/ 3668357 w 5464884"/>
              <a:gd name="connsiteY58" fmla="*/ 322729 h 1118831"/>
              <a:gd name="connsiteX59" fmla="*/ 3732903 w 5464884"/>
              <a:gd name="connsiteY59" fmla="*/ 355002 h 1118831"/>
              <a:gd name="connsiteX60" fmla="*/ 3797449 w 5464884"/>
              <a:gd name="connsiteY60" fmla="*/ 398032 h 1118831"/>
              <a:gd name="connsiteX61" fmla="*/ 3861995 w 5464884"/>
              <a:gd name="connsiteY61" fmla="*/ 441063 h 1118831"/>
              <a:gd name="connsiteX62" fmla="*/ 3926541 w 5464884"/>
              <a:gd name="connsiteY62" fmla="*/ 484094 h 1118831"/>
              <a:gd name="connsiteX63" fmla="*/ 3958814 w 5464884"/>
              <a:gd name="connsiteY63" fmla="*/ 505609 h 1118831"/>
              <a:gd name="connsiteX64" fmla="*/ 3991087 w 5464884"/>
              <a:gd name="connsiteY64" fmla="*/ 537882 h 1118831"/>
              <a:gd name="connsiteX65" fmla="*/ 4098663 w 5464884"/>
              <a:gd name="connsiteY65" fmla="*/ 602428 h 1118831"/>
              <a:gd name="connsiteX66" fmla="*/ 4152452 w 5464884"/>
              <a:gd name="connsiteY66" fmla="*/ 656216 h 1118831"/>
              <a:gd name="connsiteX67" fmla="*/ 4216997 w 5464884"/>
              <a:gd name="connsiteY67" fmla="*/ 699247 h 1118831"/>
              <a:gd name="connsiteX68" fmla="*/ 4270786 w 5464884"/>
              <a:gd name="connsiteY68" fmla="*/ 753035 h 1118831"/>
              <a:gd name="connsiteX69" fmla="*/ 4313816 w 5464884"/>
              <a:gd name="connsiteY69" fmla="*/ 774550 h 1118831"/>
              <a:gd name="connsiteX70" fmla="*/ 4335332 w 5464884"/>
              <a:gd name="connsiteY70" fmla="*/ 796065 h 1118831"/>
              <a:gd name="connsiteX71" fmla="*/ 4485939 w 5464884"/>
              <a:gd name="connsiteY71" fmla="*/ 892884 h 1118831"/>
              <a:gd name="connsiteX72" fmla="*/ 4518212 w 5464884"/>
              <a:gd name="connsiteY72" fmla="*/ 903642 h 1118831"/>
              <a:gd name="connsiteX73" fmla="*/ 4625788 w 5464884"/>
              <a:gd name="connsiteY73" fmla="*/ 957430 h 1118831"/>
              <a:gd name="connsiteX74" fmla="*/ 4658061 w 5464884"/>
              <a:gd name="connsiteY74" fmla="*/ 968188 h 1118831"/>
              <a:gd name="connsiteX75" fmla="*/ 4690334 w 5464884"/>
              <a:gd name="connsiteY75" fmla="*/ 989703 h 1118831"/>
              <a:gd name="connsiteX76" fmla="*/ 4722607 w 5464884"/>
              <a:gd name="connsiteY76" fmla="*/ 1000461 h 1118831"/>
              <a:gd name="connsiteX77" fmla="*/ 4754880 w 5464884"/>
              <a:gd name="connsiteY77" fmla="*/ 1021976 h 1118831"/>
              <a:gd name="connsiteX78" fmla="*/ 4787153 w 5464884"/>
              <a:gd name="connsiteY78" fmla="*/ 1032734 h 1118831"/>
              <a:gd name="connsiteX79" fmla="*/ 4830183 w 5464884"/>
              <a:gd name="connsiteY79" fmla="*/ 1054249 h 1118831"/>
              <a:gd name="connsiteX80" fmla="*/ 4894729 w 5464884"/>
              <a:gd name="connsiteY80" fmla="*/ 1065007 h 1118831"/>
              <a:gd name="connsiteX81" fmla="*/ 5131397 w 5464884"/>
              <a:gd name="connsiteY81" fmla="*/ 1108037 h 1118831"/>
              <a:gd name="connsiteX82" fmla="*/ 5464884 w 5464884"/>
              <a:gd name="connsiteY82" fmla="*/ 1118795 h 111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464884" h="1118831">
                <a:moveTo>
                  <a:pt x="0" y="613185"/>
                </a:moveTo>
                <a:cubicBezTo>
                  <a:pt x="118019" y="495166"/>
                  <a:pt x="-21495" y="626617"/>
                  <a:pt x="139849" y="505609"/>
                </a:cubicBezTo>
                <a:cubicBezTo>
                  <a:pt x="197223" y="462578"/>
                  <a:pt x="250475" y="413416"/>
                  <a:pt x="311972" y="376517"/>
                </a:cubicBezTo>
                <a:cubicBezTo>
                  <a:pt x="365760" y="344244"/>
                  <a:pt x="423154" y="317334"/>
                  <a:pt x="473336" y="279698"/>
                </a:cubicBezTo>
                <a:lnTo>
                  <a:pt x="602428" y="182880"/>
                </a:lnTo>
                <a:cubicBezTo>
                  <a:pt x="616772" y="172122"/>
                  <a:pt x="630541" y="160553"/>
                  <a:pt x="645459" y="150607"/>
                </a:cubicBezTo>
                <a:cubicBezTo>
                  <a:pt x="666974" y="136263"/>
                  <a:pt x="691720" y="125860"/>
                  <a:pt x="710004" y="107576"/>
                </a:cubicBezTo>
                <a:cubicBezTo>
                  <a:pt x="750295" y="67285"/>
                  <a:pt x="727844" y="80114"/>
                  <a:pt x="774550" y="64545"/>
                </a:cubicBezTo>
                <a:cubicBezTo>
                  <a:pt x="781722" y="57373"/>
                  <a:pt x="786994" y="47566"/>
                  <a:pt x="796066" y="43030"/>
                </a:cubicBezTo>
                <a:cubicBezTo>
                  <a:pt x="816351" y="32888"/>
                  <a:pt x="839555" y="29938"/>
                  <a:pt x="860612" y="21515"/>
                </a:cubicBezTo>
                <a:lnTo>
                  <a:pt x="914400" y="0"/>
                </a:lnTo>
                <a:cubicBezTo>
                  <a:pt x="928743" y="3586"/>
                  <a:pt x="943841" y="4933"/>
                  <a:pt x="957430" y="10757"/>
                </a:cubicBezTo>
                <a:cubicBezTo>
                  <a:pt x="969314" y="15850"/>
                  <a:pt x="978477" y="25857"/>
                  <a:pt x="989703" y="32272"/>
                </a:cubicBezTo>
                <a:cubicBezTo>
                  <a:pt x="1003627" y="40228"/>
                  <a:pt x="1018810" y="45832"/>
                  <a:pt x="1032734" y="53788"/>
                </a:cubicBezTo>
                <a:cubicBezTo>
                  <a:pt x="1043960" y="60203"/>
                  <a:pt x="1053123" y="70210"/>
                  <a:pt x="1065007" y="75303"/>
                </a:cubicBezTo>
                <a:cubicBezTo>
                  <a:pt x="1078596" y="81127"/>
                  <a:pt x="1093876" y="81813"/>
                  <a:pt x="1108037" y="86061"/>
                </a:cubicBezTo>
                <a:cubicBezTo>
                  <a:pt x="1129760" y="92578"/>
                  <a:pt x="1150344" y="103128"/>
                  <a:pt x="1172583" y="107576"/>
                </a:cubicBezTo>
                <a:cubicBezTo>
                  <a:pt x="1190513" y="111162"/>
                  <a:pt x="1208732" y="113523"/>
                  <a:pt x="1226372" y="118334"/>
                </a:cubicBezTo>
                <a:cubicBezTo>
                  <a:pt x="1226393" y="118340"/>
                  <a:pt x="1307044" y="145225"/>
                  <a:pt x="1323190" y="150607"/>
                </a:cubicBezTo>
                <a:lnTo>
                  <a:pt x="1355463" y="161364"/>
                </a:lnTo>
                <a:lnTo>
                  <a:pt x="1387736" y="172122"/>
                </a:lnTo>
                <a:cubicBezTo>
                  <a:pt x="1442253" y="226637"/>
                  <a:pt x="1371699" y="162500"/>
                  <a:pt x="1441524" y="204395"/>
                </a:cubicBezTo>
                <a:cubicBezTo>
                  <a:pt x="1450221" y="209613"/>
                  <a:pt x="1454343" y="220692"/>
                  <a:pt x="1463040" y="225910"/>
                </a:cubicBezTo>
                <a:cubicBezTo>
                  <a:pt x="1472764" y="231744"/>
                  <a:pt x="1485400" y="231161"/>
                  <a:pt x="1495313" y="236668"/>
                </a:cubicBezTo>
                <a:cubicBezTo>
                  <a:pt x="1517917" y="249226"/>
                  <a:pt x="1535328" y="271521"/>
                  <a:pt x="1559859" y="279698"/>
                </a:cubicBezTo>
                <a:cubicBezTo>
                  <a:pt x="1640979" y="306739"/>
                  <a:pt x="1540989" y="270263"/>
                  <a:pt x="1624404" y="311971"/>
                </a:cubicBezTo>
                <a:cubicBezTo>
                  <a:pt x="1634546" y="317042"/>
                  <a:pt x="1646764" y="317222"/>
                  <a:pt x="1656677" y="322729"/>
                </a:cubicBezTo>
                <a:cubicBezTo>
                  <a:pt x="1767643" y="384378"/>
                  <a:pt x="1680473" y="352177"/>
                  <a:pt x="1753496" y="376517"/>
                </a:cubicBezTo>
                <a:cubicBezTo>
                  <a:pt x="1785905" y="398123"/>
                  <a:pt x="1790587" y="403171"/>
                  <a:pt x="1828800" y="419548"/>
                </a:cubicBezTo>
                <a:cubicBezTo>
                  <a:pt x="1839223" y="424015"/>
                  <a:pt x="1850315" y="426719"/>
                  <a:pt x="1861073" y="430305"/>
                </a:cubicBezTo>
                <a:cubicBezTo>
                  <a:pt x="1903097" y="472331"/>
                  <a:pt x="1859000" y="434648"/>
                  <a:pt x="1914861" y="462578"/>
                </a:cubicBezTo>
                <a:cubicBezTo>
                  <a:pt x="1926425" y="468360"/>
                  <a:pt x="1935319" y="478843"/>
                  <a:pt x="1947134" y="484094"/>
                </a:cubicBezTo>
                <a:cubicBezTo>
                  <a:pt x="1962651" y="490990"/>
                  <a:pt x="2030785" y="512686"/>
                  <a:pt x="2054710" y="516367"/>
                </a:cubicBezTo>
                <a:cubicBezTo>
                  <a:pt x="2086804" y="521304"/>
                  <a:pt x="2119256" y="523538"/>
                  <a:pt x="2151529" y="527124"/>
                </a:cubicBezTo>
                <a:cubicBezTo>
                  <a:pt x="2250066" y="523475"/>
                  <a:pt x="2440137" y="521634"/>
                  <a:pt x="2560320" y="505609"/>
                </a:cubicBezTo>
                <a:cubicBezTo>
                  <a:pt x="2587412" y="501997"/>
                  <a:pt x="2647521" y="480128"/>
                  <a:pt x="2667896" y="473336"/>
                </a:cubicBezTo>
                <a:lnTo>
                  <a:pt x="2700169" y="462578"/>
                </a:lnTo>
                <a:lnTo>
                  <a:pt x="2732442" y="451821"/>
                </a:lnTo>
                <a:cubicBezTo>
                  <a:pt x="2743200" y="444649"/>
                  <a:pt x="2753151" y="436087"/>
                  <a:pt x="2764715" y="430305"/>
                </a:cubicBezTo>
                <a:cubicBezTo>
                  <a:pt x="2774857" y="425234"/>
                  <a:pt x="2787264" y="425382"/>
                  <a:pt x="2796988" y="419548"/>
                </a:cubicBezTo>
                <a:cubicBezTo>
                  <a:pt x="2870821" y="375248"/>
                  <a:pt x="2759352" y="417748"/>
                  <a:pt x="2850776" y="387275"/>
                </a:cubicBezTo>
                <a:cubicBezTo>
                  <a:pt x="2943266" y="325616"/>
                  <a:pt x="2826245" y="399541"/>
                  <a:pt x="2915322" y="355002"/>
                </a:cubicBezTo>
                <a:cubicBezTo>
                  <a:pt x="2926886" y="349220"/>
                  <a:pt x="2936031" y="339269"/>
                  <a:pt x="2947595" y="333487"/>
                </a:cubicBezTo>
                <a:cubicBezTo>
                  <a:pt x="2957737" y="328416"/>
                  <a:pt x="2969726" y="327800"/>
                  <a:pt x="2979868" y="322729"/>
                </a:cubicBezTo>
                <a:cubicBezTo>
                  <a:pt x="2991432" y="316947"/>
                  <a:pt x="3000577" y="306996"/>
                  <a:pt x="3012141" y="301214"/>
                </a:cubicBezTo>
                <a:cubicBezTo>
                  <a:pt x="3022283" y="296143"/>
                  <a:pt x="3034272" y="295527"/>
                  <a:pt x="3044414" y="290456"/>
                </a:cubicBezTo>
                <a:cubicBezTo>
                  <a:pt x="3055978" y="284674"/>
                  <a:pt x="3064872" y="274192"/>
                  <a:pt x="3076687" y="268941"/>
                </a:cubicBezTo>
                <a:cubicBezTo>
                  <a:pt x="3097412" y="259730"/>
                  <a:pt x="3119718" y="254597"/>
                  <a:pt x="3141233" y="247425"/>
                </a:cubicBezTo>
                <a:cubicBezTo>
                  <a:pt x="3151991" y="243839"/>
                  <a:pt x="3162387" y="238892"/>
                  <a:pt x="3173506" y="236668"/>
                </a:cubicBezTo>
                <a:cubicBezTo>
                  <a:pt x="3191435" y="233082"/>
                  <a:pt x="3209556" y="230345"/>
                  <a:pt x="3227294" y="225910"/>
                </a:cubicBezTo>
                <a:cubicBezTo>
                  <a:pt x="3238295" y="223160"/>
                  <a:pt x="3248664" y="218267"/>
                  <a:pt x="3259567" y="215152"/>
                </a:cubicBezTo>
                <a:cubicBezTo>
                  <a:pt x="3273783" y="211090"/>
                  <a:pt x="3288254" y="207981"/>
                  <a:pt x="3302597" y="204395"/>
                </a:cubicBezTo>
                <a:cubicBezTo>
                  <a:pt x="3327698" y="207981"/>
                  <a:pt x="3353194" y="209450"/>
                  <a:pt x="3377901" y="215152"/>
                </a:cubicBezTo>
                <a:cubicBezTo>
                  <a:pt x="3399999" y="220252"/>
                  <a:pt x="3420932" y="229496"/>
                  <a:pt x="3442447" y="236668"/>
                </a:cubicBezTo>
                <a:cubicBezTo>
                  <a:pt x="3488735" y="252097"/>
                  <a:pt x="3463734" y="244678"/>
                  <a:pt x="3517750" y="258183"/>
                </a:cubicBezTo>
                <a:cubicBezTo>
                  <a:pt x="3528508" y="265355"/>
                  <a:pt x="3538459" y="273916"/>
                  <a:pt x="3550023" y="279698"/>
                </a:cubicBezTo>
                <a:cubicBezTo>
                  <a:pt x="3560165" y="284769"/>
                  <a:pt x="3571678" y="286474"/>
                  <a:pt x="3582296" y="290456"/>
                </a:cubicBezTo>
                <a:cubicBezTo>
                  <a:pt x="3600377" y="297236"/>
                  <a:pt x="3618003" y="305191"/>
                  <a:pt x="3636084" y="311971"/>
                </a:cubicBezTo>
                <a:cubicBezTo>
                  <a:pt x="3646702" y="315953"/>
                  <a:pt x="3658215" y="317658"/>
                  <a:pt x="3668357" y="322729"/>
                </a:cubicBezTo>
                <a:cubicBezTo>
                  <a:pt x="3751773" y="364437"/>
                  <a:pt x="3651784" y="327961"/>
                  <a:pt x="3732903" y="355002"/>
                </a:cubicBezTo>
                <a:cubicBezTo>
                  <a:pt x="3773998" y="396095"/>
                  <a:pt x="3732320" y="358954"/>
                  <a:pt x="3797449" y="398032"/>
                </a:cubicBezTo>
                <a:cubicBezTo>
                  <a:pt x="3819622" y="411336"/>
                  <a:pt x="3840480" y="426719"/>
                  <a:pt x="3861995" y="441063"/>
                </a:cubicBezTo>
                <a:lnTo>
                  <a:pt x="3926541" y="484094"/>
                </a:lnTo>
                <a:cubicBezTo>
                  <a:pt x="3937299" y="491266"/>
                  <a:pt x="3949672" y="496467"/>
                  <a:pt x="3958814" y="505609"/>
                </a:cubicBezTo>
                <a:cubicBezTo>
                  <a:pt x="3969572" y="516367"/>
                  <a:pt x="3978707" y="529039"/>
                  <a:pt x="3991087" y="537882"/>
                </a:cubicBezTo>
                <a:cubicBezTo>
                  <a:pt x="4050514" y="580330"/>
                  <a:pt x="4031629" y="535395"/>
                  <a:pt x="4098663" y="602428"/>
                </a:cubicBezTo>
                <a:cubicBezTo>
                  <a:pt x="4116593" y="620357"/>
                  <a:pt x="4131355" y="642151"/>
                  <a:pt x="4152452" y="656216"/>
                </a:cubicBezTo>
                <a:cubicBezTo>
                  <a:pt x="4173967" y="670560"/>
                  <a:pt x="4198712" y="680963"/>
                  <a:pt x="4216997" y="699247"/>
                </a:cubicBezTo>
                <a:cubicBezTo>
                  <a:pt x="4234927" y="717176"/>
                  <a:pt x="4248107" y="741695"/>
                  <a:pt x="4270786" y="753035"/>
                </a:cubicBezTo>
                <a:cubicBezTo>
                  <a:pt x="4285129" y="760207"/>
                  <a:pt x="4300473" y="765655"/>
                  <a:pt x="4313816" y="774550"/>
                </a:cubicBezTo>
                <a:cubicBezTo>
                  <a:pt x="4322255" y="780176"/>
                  <a:pt x="4327540" y="789572"/>
                  <a:pt x="4335332" y="796065"/>
                </a:cubicBezTo>
                <a:cubicBezTo>
                  <a:pt x="4370957" y="825753"/>
                  <a:pt x="4458288" y="883667"/>
                  <a:pt x="4485939" y="892884"/>
                </a:cubicBezTo>
                <a:cubicBezTo>
                  <a:pt x="4496697" y="896470"/>
                  <a:pt x="4507916" y="898890"/>
                  <a:pt x="4518212" y="903642"/>
                </a:cubicBezTo>
                <a:cubicBezTo>
                  <a:pt x="4554613" y="920443"/>
                  <a:pt x="4587754" y="944752"/>
                  <a:pt x="4625788" y="957430"/>
                </a:cubicBezTo>
                <a:cubicBezTo>
                  <a:pt x="4636546" y="961016"/>
                  <a:pt x="4647919" y="963117"/>
                  <a:pt x="4658061" y="968188"/>
                </a:cubicBezTo>
                <a:cubicBezTo>
                  <a:pt x="4669625" y="973970"/>
                  <a:pt x="4678770" y="983921"/>
                  <a:pt x="4690334" y="989703"/>
                </a:cubicBezTo>
                <a:cubicBezTo>
                  <a:pt x="4700476" y="994774"/>
                  <a:pt x="4712465" y="995390"/>
                  <a:pt x="4722607" y="1000461"/>
                </a:cubicBezTo>
                <a:cubicBezTo>
                  <a:pt x="4734171" y="1006243"/>
                  <a:pt x="4743316" y="1016194"/>
                  <a:pt x="4754880" y="1021976"/>
                </a:cubicBezTo>
                <a:cubicBezTo>
                  <a:pt x="4765022" y="1027047"/>
                  <a:pt x="4776730" y="1028267"/>
                  <a:pt x="4787153" y="1032734"/>
                </a:cubicBezTo>
                <a:cubicBezTo>
                  <a:pt x="4801893" y="1039051"/>
                  <a:pt x="4814823" y="1049641"/>
                  <a:pt x="4830183" y="1054249"/>
                </a:cubicBezTo>
                <a:cubicBezTo>
                  <a:pt x="4851075" y="1060517"/>
                  <a:pt x="4873290" y="1060987"/>
                  <a:pt x="4894729" y="1065007"/>
                </a:cubicBezTo>
                <a:cubicBezTo>
                  <a:pt x="4939705" y="1073440"/>
                  <a:pt x="5091941" y="1106321"/>
                  <a:pt x="5131397" y="1108037"/>
                </a:cubicBezTo>
                <a:cubicBezTo>
                  <a:pt x="5407483" y="1120041"/>
                  <a:pt x="5296270" y="1118795"/>
                  <a:pt x="5464884" y="1118795"/>
                </a:cubicBezTo>
              </a:path>
            </a:pathLst>
          </a:custGeom>
          <a:noFill/>
          <a:ln w="22225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1339176" y="3738270"/>
            <a:ext cx="444100" cy="221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41693" y="2511004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34200" y="1293858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金額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億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230676" y="3164469"/>
            <a:ext cx="560153" cy="156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842403" y="1433708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208864" y="1874804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833195" y="1974017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98897" y="2511004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87880" y="3211573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87318" y="3852456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02611" y="1777374"/>
            <a:ext cx="554956" cy="110169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9786593" y="1658106"/>
            <a:ext cx="1210164" cy="296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月營收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065539" y="1632125"/>
            <a:ext cx="654387" cy="32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金額</a:t>
            </a:r>
          </a:p>
        </p:txBody>
      </p:sp>
      <p:sp>
        <p:nvSpPr>
          <p:cNvPr id="63" name="矩形 62"/>
          <p:cNvSpPr/>
          <p:nvPr/>
        </p:nvSpPr>
        <p:spPr>
          <a:xfrm>
            <a:off x="2237055" y="4449538"/>
            <a:ext cx="2651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4" name="矩形 63"/>
          <p:cNvSpPr/>
          <p:nvPr/>
        </p:nvSpPr>
        <p:spPr>
          <a:xfrm>
            <a:off x="2446919" y="4439892"/>
            <a:ext cx="3559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0" name="矩形 69"/>
          <p:cNvSpPr/>
          <p:nvPr/>
        </p:nvSpPr>
        <p:spPr>
          <a:xfrm>
            <a:off x="1308392" y="4311593"/>
            <a:ext cx="359454" cy="223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00774" y="121119"/>
            <a:ext cx="5541289" cy="548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月營收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38827" y="3403151"/>
            <a:ext cx="108000" cy="101666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708677" y="4436469"/>
            <a:ext cx="3559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8" name="矩形 77"/>
          <p:cNvSpPr/>
          <p:nvPr/>
        </p:nvSpPr>
        <p:spPr>
          <a:xfrm>
            <a:off x="3254949" y="4445924"/>
            <a:ext cx="3559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矩形 78"/>
          <p:cNvSpPr/>
          <p:nvPr/>
        </p:nvSpPr>
        <p:spPr>
          <a:xfrm>
            <a:off x="2989489" y="4467327"/>
            <a:ext cx="3559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2" name="矩形 81"/>
          <p:cNvSpPr/>
          <p:nvPr/>
        </p:nvSpPr>
        <p:spPr>
          <a:xfrm>
            <a:off x="3532059" y="4445923"/>
            <a:ext cx="3559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3" name="矩形 82"/>
          <p:cNvSpPr/>
          <p:nvPr/>
        </p:nvSpPr>
        <p:spPr>
          <a:xfrm>
            <a:off x="9866107" y="2367221"/>
            <a:ext cx="1210164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年曾率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974691" y="3066432"/>
            <a:ext cx="942553" cy="251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月曾率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7" name="直線接點 86"/>
          <p:cNvCxnSpPr/>
          <p:nvPr/>
        </p:nvCxnSpPr>
        <p:spPr>
          <a:xfrm>
            <a:off x="9231637" y="2539715"/>
            <a:ext cx="554956" cy="0"/>
          </a:xfrm>
          <a:prstGeom prst="line">
            <a:avLst/>
          </a:prstGeom>
          <a:ln w="254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9231637" y="3213969"/>
            <a:ext cx="5549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1076271" y="2361243"/>
            <a:ext cx="745650" cy="242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1076271" y="3066432"/>
            <a:ext cx="745650" cy="242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2" name="手繪多邊形 91"/>
          <p:cNvSpPr/>
          <p:nvPr/>
        </p:nvSpPr>
        <p:spPr>
          <a:xfrm>
            <a:off x="2291508" y="2873084"/>
            <a:ext cx="5056743" cy="398815"/>
          </a:xfrm>
          <a:custGeom>
            <a:avLst/>
            <a:gdLst>
              <a:gd name="connsiteX0" fmla="*/ 0 w 5056743"/>
              <a:gd name="connsiteY0" fmla="*/ 320189 h 398815"/>
              <a:gd name="connsiteX1" fmla="*/ 2280492 w 5056743"/>
              <a:gd name="connsiteY1" fmla="*/ 700 h 398815"/>
              <a:gd name="connsiteX2" fmla="*/ 3668617 w 5056743"/>
              <a:gd name="connsiteY2" fmla="*/ 397307 h 398815"/>
              <a:gd name="connsiteX3" fmla="*/ 5056743 w 5056743"/>
              <a:gd name="connsiteY3" fmla="*/ 110869 h 39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743" h="398815">
                <a:moveTo>
                  <a:pt x="0" y="320189"/>
                </a:moveTo>
                <a:cubicBezTo>
                  <a:pt x="834528" y="154018"/>
                  <a:pt x="1669056" y="-12153"/>
                  <a:pt x="2280492" y="700"/>
                </a:cubicBezTo>
                <a:cubicBezTo>
                  <a:pt x="2891928" y="13553"/>
                  <a:pt x="3205908" y="378945"/>
                  <a:pt x="3668617" y="397307"/>
                </a:cubicBezTo>
                <a:cubicBezTo>
                  <a:pt x="4131326" y="415669"/>
                  <a:pt x="4594034" y="263269"/>
                  <a:pt x="5056743" y="110869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816327" y="5109507"/>
            <a:ext cx="6525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顯示</a:t>
            </a:r>
            <a:r>
              <a:rPr lang="en-US" altLang="zh-TW" sz="2800" dirty="0" smtClean="0"/>
              <a:t>36</a:t>
            </a:r>
            <a:r>
              <a:rPr lang="zh-TW" altLang="en-US" sz="2800" dirty="0" smtClean="0"/>
              <a:t>個月曲線數據</a:t>
            </a:r>
            <a:endParaRPr lang="en-US" altLang="zh-TW" sz="2800" dirty="0" smtClean="0"/>
          </a:p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年增</a:t>
            </a:r>
            <a:r>
              <a:rPr lang="zh-TW" altLang="en-US" sz="2800" dirty="0"/>
              <a:t>率</a:t>
            </a:r>
            <a:r>
              <a:rPr lang="zh-TW" altLang="en-US" sz="2800" dirty="0" smtClean="0"/>
              <a:t>是指當月與前一年同月份相比</a:t>
            </a:r>
            <a:endParaRPr lang="en-US" altLang="zh-TW" sz="2800" dirty="0" smtClean="0"/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月增率是</a:t>
            </a:r>
            <a:r>
              <a:rPr lang="zh-TW" altLang="en-US" sz="2800" dirty="0"/>
              <a:t>指當月與</a:t>
            </a:r>
            <a:r>
              <a:rPr lang="zh-TW" altLang="en-US" sz="2800" dirty="0" smtClean="0"/>
              <a:t>前一月份相比</a:t>
            </a:r>
            <a:endParaRPr lang="en-US" altLang="zh-TW" sz="2800" dirty="0"/>
          </a:p>
        </p:txBody>
      </p:sp>
      <p:sp>
        <p:nvSpPr>
          <p:cNvPr id="93" name="矩形 92"/>
          <p:cNvSpPr/>
          <p:nvPr/>
        </p:nvSpPr>
        <p:spPr>
          <a:xfrm>
            <a:off x="4161352" y="4626136"/>
            <a:ext cx="745650" cy="242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月份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974691" y="4845361"/>
            <a:ext cx="1698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季營收</a:t>
            </a:r>
            <a:endParaRPr lang="en-US" altLang="zh-TW" sz="2800" dirty="0" smtClean="0"/>
          </a:p>
          <a:p>
            <a:r>
              <a:rPr lang="en-US" altLang="zh-TW" sz="2800" dirty="0" smtClean="0"/>
              <a:t>2.EPS</a:t>
            </a:r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毛利率</a:t>
            </a:r>
            <a:endParaRPr lang="en-US" altLang="zh-TW" sz="2800" dirty="0"/>
          </a:p>
        </p:txBody>
      </p:sp>
      <p:sp>
        <p:nvSpPr>
          <p:cNvPr id="44" name="矩形 43"/>
          <p:cNvSpPr/>
          <p:nvPr/>
        </p:nvSpPr>
        <p:spPr>
          <a:xfrm>
            <a:off x="1763534" y="905375"/>
            <a:ext cx="945144" cy="35672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66FF"/>
                </a:solidFill>
              </a:rPr>
              <a:t>月營收</a:t>
            </a:r>
            <a:endParaRPr lang="zh-TW" altLang="en-US" b="1" dirty="0">
              <a:solidFill>
                <a:srgbClr val="0066FF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11804" y="885105"/>
            <a:ext cx="945144" cy="3567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66FF"/>
                </a:solidFill>
              </a:rPr>
              <a:t>季營收</a:t>
            </a:r>
            <a:endParaRPr lang="zh-TW" altLang="en-US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接點 34"/>
          <p:cNvCxnSpPr/>
          <p:nvPr/>
        </p:nvCxnSpPr>
        <p:spPr>
          <a:xfrm>
            <a:off x="1816327" y="4535715"/>
            <a:ext cx="5938221" cy="40347"/>
          </a:xfrm>
          <a:prstGeom prst="line">
            <a:avLst/>
          </a:prstGeom>
          <a:ln w="25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08743" y="2946231"/>
            <a:ext cx="108000" cy="1566630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234020" y="3528727"/>
            <a:ext cx="108000" cy="101666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2597346" y="3990348"/>
            <a:ext cx="114654" cy="538546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2023637" y="4386371"/>
            <a:ext cx="114654" cy="147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949695" y="3528323"/>
            <a:ext cx="108000" cy="101900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/>
          <p:nvPr/>
        </p:nvCxnSpPr>
        <p:spPr>
          <a:xfrm>
            <a:off x="1772260" y="1401521"/>
            <a:ext cx="35621" cy="315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7754548" y="1401522"/>
            <a:ext cx="0" cy="315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790829" y="1401521"/>
            <a:ext cx="5963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手繪多邊形 43"/>
          <p:cNvSpPr/>
          <p:nvPr/>
        </p:nvSpPr>
        <p:spPr>
          <a:xfrm>
            <a:off x="2074511" y="2133041"/>
            <a:ext cx="5464884" cy="1118831"/>
          </a:xfrm>
          <a:custGeom>
            <a:avLst/>
            <a:gdLst>
              <a:gd name="connsiteX0" fmla="*/ 0 w 5464884"/>
              <a:gd name="connsiteY0" fmla="*/ 613185 h 1118831"/>
              <a:gd name="connsiteX1" fmla="*/ 139849 w 5464884"/>
              <a:gd name="connsiteY1" fmla="*/ 505609 h 1118831"/>
              <a:gd name="connsiteX2" fmla="*/ 311972 w 5464884"/>
              <a:gd name="connsiteY2" fmla="*/ 376517 h 1118831"/>
              <a:gd name="connsiteX3" fmla="*/ 473336 w 5464884"/>
              <a:gd name="connsiteY3" fmla="*/ 279698 h 1118831"/>
              <a:gd name="connsiteX4" fmla="*/ 602428 w 5464884"/>
              <a:gd name="connsiteY4" fmla="*/ 182880 h 1118831"/>
              <a:gd name="connsiteX5" fmla="*/ 645459 w 5464884"/>
              <a:gd name="connsiteY5" fmla="*/ 150607 h 1118831"/>
              <a:gd name="connsiteX6" fmla="*/ 710004 w 5464884"/>
              <a:gd name="connsiteY6" fmla="*/ 107576 h 1118831"/>
              <a:gd name="connsiteX7" fmla="*/ 774550 w 5464884"/>
              <a:gd name="connsiteY7" fmla="*/ 64545 h 1118831"/>
              <a:gd name="connsiteX8" fmla="*/ 796066 w 5464884"/>
              <a:gd name="connsiteY8" fmla="*/ 43030 h 1118831"/>
              <a:gd name="connsiteX9" fmla="*/ 860612 w 5464884"/>
              <a:gd name="connsiteY9" fmla="*/ 21515 h 1118831"/>
              <a:gd name="connsiteX10" fmla="*/ 914400 w 5464884"/>
              <a:gd name="connsiteY10" fmla="*/ 0 h 1118831"/>
              <a:gd name="connsiteX11" fmla="*/ 957430 w 5464884"/>
              <a:gd name="connsiteY11" fmla="*/ 10757 h 1118831"/>
              <a:gd name="connsiteX12" fmla="*/ 989703 w 5464884"/>
              <a:gd name="connsiteY12" fmla="*/ 32272 h 1118831"/>
              <a:gd name="connsiteX13" fmla="*/ 1032734 w 5464884"/>
              <a:gd name="connsiteY13" fmla="*/ 53788 h 1118831"/>
              <a:gd name="connsiteX14" fmla="*/ 1065007 w 5464884"/>
              <a:gd name="connsiteY14" fmla="*/ 75303 h 1118831"/>
              <a:gd name="connsiteX15" fmla="*/ 1108037 w 5464884"/>
              <a:gd name="connsiteY15" fmla="*/ 86061 h 1118831"/>
              <a:gd name="connsiteX16" fmla="*/ 1172583 w 5464884"/>
              <a:gd name="connsiteY16" fmla="*/ 107576 h 1118831"/>
              <a:gd name="connsiteX17" fmla="*/ 1226372 w 5464884"/>
              <a:gd name="connsiteY17" fmla="*/ 118334 h 1118831"/>
              <a:gd name="connsiteX18" fmla="*/ 1323190 w 5464884"/>
              <a:gd name="connsiteY18" fmla="*/ 150607 h 1118831"/>
              <a:gd name="connsiteX19" fmla="*/ 1355463 w 5464884"/>
              <a:gd name="connsiteY19" fmla="*/ 161364 h 1118831"/>
              <a:gd name="connsiteX20" fmla="*/ 1387736 w 5464884"/>
              <a:gd name="connsiteY20" fmla="*/ 172122 h 1118831"/>
              <a:gd name="connsiteX21" fmla="*/ 1441524 w 5464884"/>
              <a:gd name="connsiteY21" fmla="*/ 204395 h 1118831"/>
              <a:gd name="connsiteX22" fmla="*/ 1463040 w 5464884"/>
              <a:gd name="connsiteY22" fmla="*/ 225910 h 1118831"/>
              <a:gd name="connsiteX23" fmla="*/ 1495313 w 5464884"/>
              <a:gd name="connsiteY23" fmla="*/ 236668 h 1118831"/>
              <a:gd name="connsiteX24" fmla="*/ 1559859 w 5464884"/>
              <a:gd name="connsiteY24" fmla="*/ 279698 h 1118831"/>
              <a:gd name="connsiteX25" fmla="*/ 1624404 w 5464884"/>
              <a:gd name="connsiteY25" fmla="*/ 311971 h 1118831"/>
              <a:gd name="connsiteX26" fmla="*/ 1656677 w 5464884"/>
              <a:gd name="connsiteY26" fmla="*/ 322729 h 1118831"/>
              <a:gd name="connsiteX27" fmla="*/ 1753496 w 5464884"/>
              <a:gd name="connsiteY27" fmla="*/ 376517 h 1118831"/>
              <a:gd name="connsiteX28" fmla="*/ 1828800 w 5464884"/>
              <a:gd name="connsiteY28" fmla="*/ 419548 h 1118831"/>
              <a:gd name="connsiteX29" fmla="*/ 1861073 w 5464884"/>
              <a:gd name="connsiteY29" fmla="*/ 430305 h 1118831"/>
              <a:gd name="connsiteX30" fmla="*/ 1914861 w 5464884"/>
              <a:gd name="connsiteY30" fmla="*/ 462578 h 1118831"/>
              <a:gd name="connsiteX31" fmla="*/ 1947134 w 5464884"/>
              <a:gd name="connsiteY31" fmla="*/ 484094 h 1118831"/>
              <a:gd name="connsiteX32" fmla="*/ 2054710 w 5464884"/>
              <a:gd name="connsiteY32" fmla="*/ 516367 h 1118831"/>
              <a:gd name="connsiteX33" fmla="*/ 2151529 w 5464884"/>
              <a:gd name="connsiteY33" fmla="*/ 527124 h 1118831"/>
              <a:gd name="connsiteX34" fmla="*/ 2560320 w 5464884"/>
              <a:gd name="connsiteY34" fmla="*/ 505609 h 1118831"/>
              <a:gd name="connsiteX35" fmla="*/ 2667896 w 5464884"/>
              <a:gd name="connsiteY35" fmla="*/ 473336 h 1118831"/>
              <a:gd name="connsiteX36" fmla="*/ 2700169 w 5464884"/>
              <a:gd name="connsiteY36" fmla="*/ 462578 h 1118831"/>
              <a:gd name="connsiteX37" fmla="*/ 2732442 w 5464884"/>
              <a:gd name="connsiteY37" fmla="*/ 451821 h 1118831"/>
              <a:gd name="connsiteX38" fmla="*/ 2764715 w 5464884"/>
              <a:gd name="connsiteY38" fmla="*/ 430305 h 1118831"/>
              <a:gd name="connsiteX39" fmla="*/ 2796988 w 5464884"/>
              <a:gd name="connsiteY39" fmla="*/ 419548 h 1118831"/>
              <a:gd name="connsiteX40" fmla="*/ 2850776 w 5464884"/>
              <a:gd name="connsiteY40" fmla="*/ 387275 h 1118831"/>
              <a:gd name="connsiteX41" fmla="*/ 2915322 w 5464884"/>
              <a:gd name="connsiteY41" fmla="*/ 355002 h 1118831"/>
              <a:gd name="connsiteX42" fmla="*/ 2947595 w 5464884"/>
              <a:gd name="connsiteY42" fmla="*/ 333487 h 1118831"/>
              <a:gd name="connsiteX43" fmla="*/ 2979868 w 5464884"/>
              <a:gd name="connsiteY43" fmla="*/ 322729 h 1118831"/>
              <a:gd name="connsiteX44" fmla="*/ 3012141 w 5464884"/>
              <a:gd name="connsiteY44" fmla="*/ 301214 h 1118831"/>
              <a:gd name="connsiteX45" fmla="*/ 3044414 w 5464884"/>
              <a:gd name="connsiteY45" fmla="*/ 290456 h 1118831"/>
              <a:gd name="connsiteX46" fmla="*/ 3076687 w 5464884"/>
              <a:gd name="connsiteY46" fmla="*/ 268941 h 1118831"/>
              <a:gd name="connsiteX47" fmla="*/ 3141233 w 5464884"/>
              <a:gd name="connsiteY47" fmla="*/ 247425 h 1118831"/>
              <a:gd name="connsiteX48" fmla="*/ 3173506 w 5464884"/>
              <a:gd name="connsiteY48" fmla="*/ 236668 h 1118831"/>
              <a:gd name="connsiteX49" fmla="*/ 3227294 w 5464884"/>
              <a:gd name="connsiteY49" fmla="*/ 225910 h 1118831"/>
              <a:gd name="connsiteX50" fmla="*/ 3259567 w 5464884"/>
              <a:gd name="connsiteY50" fmla="*/ 215152 h 1118831"/>
              <a:gd name="connsiteX51" fmla="*/ 3302597 w 5464884"/>
              <a:gd name="connsiteY51" fmla="*/ 204395 h 1118831"/>
              <a:gd name="connsiteX52" fmla="*/ 3377901 w 5464884"/>
              <a:gd name="connsiteY52" fmla="*/ 215152 h 1118831"/>
              <a:gd name="connsiteX53" fmla="*/ 3442447 w 5464884"/>
              <a:gd name="connsiteY53" fmla="*/ 236668 h 1118831"/>
              <a:gd name="connsiteX54" fmla="*/ 3517750 w 5464884"/>
              <a:gd name="connsiteY54" fmla="*/ 258183 h 1118831"/>
              <a:gd name="connsiteX55" fmla="*/ 3550023 w 5464884"/>
              <a:gd name="connsiteY55" fmla="*/ 279698 h 1118831"/>
              <a:gd name="connsiteX56" fmla="*/ 3582296 w 5464884"/>
              <a:gd name="connsiteY56" fmla="*/ 290456 h 1118831"/>
              <a:gd name="connsiteX57" fmla="*/ 3636084 w 5464884"/>
              <a:gd name="connsiteY57" fmla="*/ 311971 h 1118831"/>
              <a:gd name="connsiteX58" fmla="*/ 3668357 w 5464884"/>
              <a:gd name="connsiteY58" fmla="*/ 322729 h 1118831"/>
              <a:gd name="connsiteX59" fmla="*/ 3732903 w 5464884"/>
              <a:gd name="connsiteY59" fmla="*/ 355002 h 1118831"/>
              <a:gd name="connsiteX60" fmla="*/ 3797449 w 5464884"/>
              <a:gd name="connsiteY60" fmla="*/ 398032 h 1118831"/>
              <a:gd name="connsiteX61" fmla="*/ 3861995 w 5464884"/>
              <a:gd name="connsiteY61" fmla="*/ 441063 h 1118831"/>
              <a:gd name="connsiteX62" fmla="*/ 3926541 w 5464884"/>
              <a:gd name="connsiteY62" fmla="*/ 484094 h 1118831"/>
              <a:gd name="connsiteX63" fmla="*/ 3958814 w 5464884"/>
              <a:gd name="connsiteY63" fmla="*/ 505609 h 1118831"/>
              <a:gd name="connsiteX64" fmla="*/ 3991087 w 5464884"/>
              <a:gd name="connsiteY64" fmla="*/ 537882 h 1118831"/>
              <a:gd name="connsiteX65" fmla="*/ 4098663 w 5464884"/>
              <a:gd name="connsiteY65" fmla="*/ 602428 h 1118831"/>
              <a:gd name="connsiteX66" fmla="*/ 4152452 w 5464884"/>
              <a:gd name="connsiteY66" fmla="*/ 656216 h 1118831"/>
              <a:gd name="connsiteX67" fmla="*/ 4216997 w 5464884"/>
              <a:gd name="connsiteY67" fmla="*/ 699247 h 1118831"/>
              <a:gd name="connsiteX68" fmla="*/ 4270786 w 5464884"/>
              <a:gd name="connsiteY68" fmla="*/ 753035 h 1118831"/>
              <a:gd name="connsiteX69" fmla="*/ 4313816 w 5464884"/>
              <a:gd name="connsiteY69" fmla="*/ 774550 h 1118831"/>
              <a:gd name="connsiteX70" fmla="*/ 4335332 w 5464884"/>
              <a:gd name="connsiteY70" fmla="*/ 796065 h 1118831"/>
              <a:gd name="connsiteX71" fmla="*/ 4485939 w 5464884"/>
              <a:gd name="connsiteY71" fmla="*/ 892884 h 1118831"/>
              <a:gd name="connsiteX72" fmla="*/ 4518212 w 5464884"/>
              <a:gd name="connsiteY72" fmla="*/ 903642 h 1118831"/>
              <a:gd name="connsiteX73" fmla="*/ 4625788 w 5464884"/>
              <a:gd name="connsiteY73" fmla="*/ 957430 h 1118831"/>
              <a:gd name="connsiteX74" fmla="*/ 4658061 w 5464884"/>
              <a:gd name="connsiteY74" fmla="*/ 968188 h 1118831"/>
              <a:gd name="connsiteX75" fmla="*/ 4690334 w 5464884"/>
              <a:gd name="connsiteY75" fmla="*/ 989703 h 1118831"/>
              <a:gd name="connsiteX76" fmla="*/ 4722607 w 5464884"/>
              <a:gd name="connsiteY76" fmla="*/ 1000461 h 1118831"/>
              <a:gd name="connsiteX77" fmla="*/ 4754880 w 5464884"/>
              <a:gd name="connsiteY77" fmla="*/ 1021976 h 1118831"/>
              <a:gd name="connsiteX78" fmla="*/ 4787153 w 5464884"/>
              <a:gd name="connsiteY78" fmla="*/ 1032734 h 1118831"/>
              <a:gd name="connsiteX79" fmla="*/ 4830183 w 5464884"/>
              <a:gd name="connsiteY79" fmla="*/ 1054249 h 1118831"/>
              <a:gd name="connsiteX80" fmla="*/ 4894729 w 5464884"/>
              <a:gd name="connsiteY80" fmla="*/ 1065007 h 1118831"/>
              <a:gd name="connsiteX81" fmla="*/ 5131397 w 5464884"/>
              <a:gd name="connsiteY81" fmla="*/ 1108037 h 1118831"/>
              <a:gd name="connsiteX82" fmla="*/ 5464884 w 5464884"/>
              <a:gd name="connsiteY82" fmla="*/ 1118795 h 111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464884" h="1118831">
                <a:moveTo>
                  <a:pt x="0" y="613185"/>
                </a:moveTo>
                <a:cubicBezTo>
                  <a:pt x="118019" y="495166"/>
                  <a:pt x="-21495" y="626617"/>
                  <a:pt x="139849" y="505609"/>
                </a:cubicBezTo>
                <a:cubicBezTo>
                  <a:pt x="197223" y="462578"/>
                  <a:pt x="250475" y="413416"/>
                  <a:pt x="311972" y="376517"/>
                </a:cubicBezTo>
                <a:cubicBezTo>
                  <a:pt x="365760" y="344244"/>
                  <a:pt x="423154" y="317334"/>
                  <a:pt x="473336" y="279698"/>
                </a:cubicBezTo>
                <a:lnTo>
                  <a:pt x="602428" y="182880"/>
                </a:lnTo>
                <a:cubicBezTo>
                  <a:pt x="616772" y="172122"/>
                  <a:pt x="630541" y="160553"/>
                  <a:pt x="645459" y="150607"/>
                </a:cubicBezTo>
                <a:cubicBezTo>
                  <a:pt x="666974" y="136263"/>
                  <a:pt x="691720" y="125860"/>
                  <a:pt x="710004" y="107576"/>
                </a:cubicBezTo>
                <a:cubicBezTo>
                  <a:pt x="750295" y="67285"/>
                  <a:pt x="727844" y="80114"/>
                  <a:pt x="774550" y="64545"/>
                </a:cubicBezTo>
                <a:cubicBezTo>
                  <a:pt x="781722" y="57373"/>
                  <a:pt x="786994" y="47566"/>
                  <a:pt x="796066" y="43030"/>
                </a:cubicBezTo>
                <a:cubicBezTo>
                  <a:pt x="816351" y="32888"/>
                  <a:pt x="839555" y="29938"/>
                  <a:pt x="860612" y="21515"/>
                </a:cubicBezTo>
                <a:lnTo>
                  <a:pt x="914400" y="0"/>
                </a:lnTo>
                <a:cubicBezTo>
                  <a:pt x="928743" y="3586"/>
                  <a:pt x="943841" y="4933"/>
                  <a:pt x="957430" y="10757"/>
                </a:cubicBezTo>
                <a:cubicBezTo>
                  <a:pt x="969314" y="15850"/>
                  <a:pt x="978477" y="25857"/>
                  <a:pt x="989703" y="32272"/>
                </a:cubicBezTo>
                <a:cubicBezTo>
                  <a:pt x="1003627" y="40228"/>
                  <a:pt x="1018810" y="45832"/>
                  <a:pt x="1032734" y="53788"/>
                </a:cubicBezTo>
                <a:cubicBezTo>
                  <a:pt x="1043960" y="60203"/>
                  <a:pt x="1053123" y="70210"/>
                  <a:pt x="1065007" y="75303"/>
                </a:cubicBezTo>
                <a:cubicBezTo>
                  <a:pt x="1078596" y="81127"/>
                  <a:pt x="1093876" y="81813"/>
                  <a:pt x="1108037" y="86061"/>
                </a:cubicBezTo>
                <a:cubicBezTo>
                  <a:pt x="1129760" y="92578"/>
                  <a:pt x="1150344" y="103128"/>
                  <a:pt x="1172583" y="107576"/>
                </a:cubicBezTo>
                <a:cubicBezTo>
                  <a:pt x="1190513" y="111162"/>
                  <a:pt x="1208732" y="113523"/>
                  <a:pt x="1226372" y="118334"/>
                </a:cubicBezTo>
                <a:cubicBezTo>
                  <a:pt x="1226393" y="118340"/>
                  <a:pt x="1307044" y="145225"/>
                  <a:pt x="1323190" y="150607"/>
                </a:cubicBezTo>
                <a:lnTo>
                  <a:pt x="1355463" y="161364"/>
                </a:lnTo>
                <a:lnTo>
                  <a:pt x="1387736" y="172122"/>
                </a:lnTo>
                <a:cubicBezTo>
                  <a:pt x="1442253" y="226637"/>
                  <a:pt x="1371699" y="162500"/>
                  <a:pt x="1441524" y="204395"/>
                </a:cubicBezTo>
                <a:cubicBezTo>
                  <a:pt x="1450221" y="209613"/>
                  <a:pt x="1454343" y="220692"/>
                  <a:pt x="1463040" y="225910"/>
                </a:cubicBezTo>
                <a:cubicBezTo>
                  <a:pt x="1472764" y="231744"/>
                  <a:pt x="1485400" y="231161"/>
                  <a:pt x="1495313" y="236668"/>
                </a:cubicBezTo>
                <a:cubicBezTo>
                  <a:pt x="1517917" y="249226"/>
                  <a:pt x="1535328" y="271521"/>
                  <a:pt x="1559859" y="279698"/>
                </a:cubicBezTo>
                <a:cubicBezTo>
                  <a:pt x="1640979" y="306739"/>
                  <a:pt x="1540989" y="270263"/>
                  <a:pt x="1624404" y="311971"/>
                </a:cubicBezTo>
                <a:cubicBezTo>
                  <a:pt x="1634546" y="317042"/>
                  <a:pt x="1646764" y="317222"/>
                  <a:pt x="1656677" y="322729"/>
                </a:cubicBezTo>
                <a:cubicBezTo>
                  <a:pt x="1767643" y="384378"/>
                  <a:pt x="1680473" y="352177"/>
                  <a:pt x="1753496" y="376517"/>
                </a:cubicBezTo>
                <a:cubicBezTo>
                  <a:pt x="1785905" y="398123"/>
                  <a:pt x="1790587" y="403171"/>
                  <a:pt x="1828800" y="419548"/>
                </a:cubicBezTo>
                <a:cubicBezTo>
                  <a:pt x="1839223" y="424015"/>
                  <a:pt x="1850315" y="426719"/>
                  <a:pt x="1861073" y="430305"/>
                </a:cubicBezTo>
                <a:cubicBezTo>
                  <a:pt x="1903097" y="472331"/>
                  <a:pt x="1859000" y="434648"/>
                  <a:pt x="1914861" y="462578"/>
                </a:cubicBezTo>
                <a:cubicBezTo>
                  <a:pt x="1926425" y="468360"/>
                  <a:pt x="1935319" y="478843"/>
                  <a:pt x="1947134" y="484094"/>
                </a:cubicBezTo>
                <a:cubicBezTo>
                  <a:pt x="1962651" y="490990"/>
                  <a:pt x="2030785" y="512686"/>
                  <a:pt x="2054710" y="516367"/>
                </a:cubicBezTo>
                <a:cubicBezTo>
                  <a:pt x="2086804" y="521304"/>
                  <a:pt x="2119256" y="523538"/>
                  <a:pt x="2151529" y="527124"/>
                </a:cubicBezTo>
                <a:cubicBezTo>
                  <a:pt x="2250066" y="523475"/>
                  <a:pt x="2440137" y="521634"/>
                  <a:pt x="2560320" y="505609"/>
                </a:cubicBezTo>
                <a:cubicBezTo>
                  <a:pt x="2587412" y="501997"/>
                  <a:pt x="2647521" y="480128"/>
                  <a:pt x="2667896" y="473336"/>
                </a:cubicBezTo>
                <a:lnTo>
                  <a:pt x="2700169" y="462578"/>
                </a:lnTo>
                <a:lnTo>
                  <a:pt x="2732442" y="451821"/>
                </a:lnTo>
                <a:cubicBezTo>
                  <a:pt x="2743200" y="444649"/>
                  <a:pt x="2753151" y="436087"/>
                  <a:pt x="2764715" y="430305"/>
                </a:cubicBezTo>
                <a:cubicBezTo>
                  <a:pt x="2774857" y="425234"/>
                  <a:pt x="2787264" y="425382"/>
                  <a:pt x="2796988" y="419548"/>
                </a:cubicBezTo>
                <a:cubicBezTo>
                  <a:pt x="2870821" y="375248"/>
                  <a:pt x="2759352" y="417748"/>
                  <a:pt x="2850776" y="387275"/>
                </a:cubicBezTo>
                <a:cubicBezTo>
                  <a:pt x="2943266" y="325616"/>
                  <a:pt x="2826245" y="399541"/>
                  <a:pt x="2915322" y="355002"/>
                </a:cubicBezTo>
                <a:cubicBezTo>
                  <a:pt x="2926886" y="349220"/>
                  <a:pt x="2936031" y="339269"/>
                  <a:pt x="2947595" y="333487"/>
                </a:cubicBezTo>
                <a:cubicBezTo>
                  <a:pt x="2957737" y="328416"/>
                  <a:pt x="2969726" y="327800"/>
                  <a:pt x="2979868" y="322729"/>
                </a:cubicBezTo>
                <a:cubicBezTo>
                  <a:pt x="2991432" y="316947"/>
                  <a:pt x="3000577" y="306996"/>
                  <a:pt x="3012141" y="301214"/>
                </a:cubicBezTo>
                <a:cubicBezTo>
                  <a:pt x="3022283" y="296143"/>
                  <a:pt x="3034272" y="295527"/>
                  <a:pt x="3044414" y="290456"/>
                </a:cubicBezTo>
                <a:cubicBezTo>
                  <a:pt x="3055978" y="284674"/>
                  <a:pt x="3064872" y="274192"/>
                  <a:pt x="3076687" y="268941"/>
                </a:cubicBezTo>
                <a:cubicBezTo>
                  <a:pt x="3097412" y="259730"/>
                  <a:pt x="3119718" y="254597"/>
                  <a:pt x="3141233" y="247425"/>
                </a:cubicBezTo>
                <a:cubicBezTo>
                  <a:pt x="3151991" y="243839"/>
                  <a:pt x="3162387" y="238892"/>
                  <a:pt x="3173506" y="236668"/>
                </a:cubicBezTo>
                <a:cubicBezTo>
                  <a:pt x="3191435" y="233082"/>
                  <a:pt x="3209556" y="230345"/>
                  <a:pt x="3227294" y="225910"/>
                </a:cubicBezTo>
                <a:cubicBezTo>
                  <a:pt x="3238295" y="223160"/>
                  <a:pt x="3248664" y="218267"/>
                  <a:pt x="3259567" y="215152"/>
                </a:cubicBezTo>
                <a:cubicBezTo>
                  <a:pt x="3273783" y="211090"/>
                  <a:pt x="3288254" y="207981"/>
                  <a:pt x="3302597" y="204395"/>
                </a:cubicBezTo>
                <a:cubicBezTo>
                  <a:pt x="3327698" y="207981"/>
                  <a:pt x="3353194" y="209450"/>
                  <a:pt x="3377901" y="215152"/>
                </a:cubicBezTo>
                <a:cubicBezTo>
                  <a:pt x="3399999" y="220252"/>
                  <a:pt x="3420932" y="229496"/>
                  <a:pt x="3442447" y="236668"/>
                </a:cubicBezTo>
                <a:cubicBezTo>
                  <a:pt x="3488735" y="252097"/>
                  <a:pt x="3463734" y="244678"/>
                  <a:pt x="3517750" y="258183"/>
                </a:cubicBezTo>
                <a:cubicBezTo>
                  <a:pt x="3528508" y="265355"/>
                  <a:pt x="3538459" y="273916"/>
                  <a:pt x="3550023" y="279698"/>
                </a:cubicBezTo>
                <a:cubicBezTo>
                  <a:pt x="3560165" y="284769"/>
                  <a:pt x="3571678" y="286474"/>
                  <a:pt x="3582296" y="290456"/>
                </a:cubicBezTo>
                <a:cubicBezTo>
                  <a:pt x="3600377" y="297236"/>
                  <a:pt x="3618003" y="305191"/>
                  <a:pt x="3636084" y="311971"/>
                </a:cubicBezTo>
                <a:cubicBezTo>
                  <a:pt x="3646702" y="315953"/>
                  <a:pt x="3658215" y="317658"/>
                  <a:pt x="3668357" y="322729"/>
                </a:cubicBezTo>
                <a:cubicBezTo>
                  <a:pt x="3751773" y="364437"/>
                  <a:pt x="3651784" y="327961"/>
                  <a:pt x="3732903" y="355002"/>
                </a:cubicBezTo>
                <a:cubicBezTo>
                  <a:pt x="3773998" y="396095"/>
                  <a:pt x="3732320" y="358954"/>
                  <a:pt x="3797449" y="398032"/>
                </a:cubicBezTo>
                <a:cubicBezTo>
                  <a:pt x="3819622" y="411336"/>
                  <a:pt x="3840480" y="426719"/>
                  <a:pt x="3861995" y="441063"/>
                </a:cubicBezTo>
                <a:lnTo>
                  <a:pt x="3926541" y="484094"/>
                </a:lnTo>
                <a:cubicBezTo>
                  <a:pt x="3937299" y="491266"/>
                  <a:pt x="3949672" y="496467"/>
                  <a:pt x="3958814" y="505609"/>
                </a:cubicBezTo>
                <a:cubicBezTo>
                  <a:pt x="3969572" y="516367"/>
                  <a:pt x="3978707" y="529039"/>
                  <a:pt x="3991087" y="537882"/>
                </a:cubicBezTo>
                <a:cubicBezTo>
                  <a:pt x="4050514" y="580330"/>
                  <a:pt x="4031629" y="535395"/>
                  <a:pt x="4098663" y="602428"/>
                </a:cubicBezTo>
                <a:cubicBezTo>
                  <a:pt x="4116593" y="620357"/>
                  <a:pt x="4131355" y="642151"/>
                  <a:pt x="4152452" y="656216"/>
                </a:cubicBezTo>
                <a:cubicBezTo>
                  <a:pt x="4173967" y="670560"/>
                  <a:pt x="4198712" y="680963"/>
                  <a:pt x="4216997" y="699247"/>
                </a:cubicBezTo>
                <a:cubicBezTo>
                  <a:pt x="4234927" y="717176"/>
                  <a:pt x="4248107" y="741695"/>
                  <a:pt x="4270786" y="753035"/>
                </a:cubicBezTo>
                <a:cubicBezTo>
                  <a:pt x="4285129" y="760207"/>
                  <a:pt x="4300473" y="765655"/>
                  <a:pt x="4313816" y="774550"/>
                </a:cubicBezTo>
                <a:cubicBezTo>
                  <a:pt x="4322255" y="780176"/>
                  <a:pt x="4327540" y="789572"/>
                  <a:pt x="4335332" y="796065"/>
                </a:cubicBezTo>
                <a:cubicBezTo>
                  <a:pt x="4370957" y="825753"/>
                  <a:pt x="4458288" y="883667"/>
                  <a:pt x="4485939" y="892884"/>
                </a:cubicBezTo>
                <a:cubicBezTo>
                  <a:pt x="4496697" y="896470"/>
                  <a:pt x="4507916" y="898890"/>
                  <a:pt x="4518212" y="903642"/>
                </a:cubicBezTo>
                <a:cubicBezTo>
                  <a:pt x="4554613" y="920443"/>
                  <a:pt x="4587754" y="944752"/>
                  <a:pt x="4625788" y="957430"/>
                </a:cubicBezTo>
                <a:cubicBezTo>
                  <a:pt x="4636546" y="961016"/>
                  <a:pt x="4647919" y="963117"/>
                  <a:pt x="4658061" y="968188"/>
                </a:cubicBezTo>
                <a:cubicBezTo>
                  <a:pt x="4669625" y="973970"/>
                  <a:pt x="4678770" y="983921"/>
                  <a:pt x="4690334" y="989703"/>
                </a:cubicBezTo>
                <a:cubicBezTo>
                  <a:pt x="4700476" y="994774"/>
                  <a:pt x="4712465" y="995390"/>
                  <a:pt x="4722607" y="1000461"/>
                </a:cubicBezTo>
                <a:cubicBezTo>
                  <a:pt x="4734171" y="1006243"/>
                  <a:pt x="4743316" y="1016194"/>
                  <a:pt x="4754880" y="1021976"/>
                </a:cubicBezTo>
                <a:cubicBezTo>
                  <a:pt x="4765022" y="1027047"/>
                  <a:pt x="4776730" y="1028267"/>
                  <a:pt x="4787153" y="1032734"/>
                </a:cubicBezTo>
                <a:cubicBezTo>
                  <a:pt x="4801893" y="1039051"/>
                  <a:pt x="4814823" y="1049641"/>
                  <a:pt x="4830183" y="1054249"/>
                </a:cubicBezTo>
                <a:cubicBezTo>
                  <a:pt x="4851075" y="1060517"/>
                  <a:pt x="4873290" y="1060987"/>
                  <a:pt x="4894729" y="1065007"/>
                </a:cubicBezTo>
                <a:cubicBezTo>
                  <a:pt x="4939705" y="1073440"/>
                  <a:pt x="5091941" y="1106321"/>
                  <a:pt x="5131397" y="1108037"/>
                </a:cubicBezTo>
                <a:cubicBezTo>
                  <a:pt x="5407483" y="1120041"/>
                  <a:pt x="5296270" y="1118795"/>
                  <a:pt x="5464884" y="1118795"/>
                </a:cubicBezTo>
              </a:path>
            </a:pathLst>
          </a:custGeom>
          <a:noFill/>
          <a:ln w="22225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1339176" y="3897294"/>
            <a:ext cx="444100" cy="221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41693" y="2670028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4200" y="1452882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金額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億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230676" y="3323493"/>
            <a:ext cx="560153" cy="156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842403" y="1592732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208864" y="2033828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833195" y="2133041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98897" y="2670028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87880" y="3370597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87318" y="4011480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202611" y="1936398"/>
            <a:ext cx="554956" cy="110169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9852853" y="1817130"/>
            <a:ext cx="1210164" cy="296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季營收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1065539" y="1791149"/>
            <a:ext cx="654387" cy="32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金額</a:t>
            </a:r>
          </a:p>
        </p:txBody>
      </p:sp>
      <p:sp>
        <p:nvSpPr>
          <p:cNvPr id="58" name="矩形 57"/>
          <p:cNvSpPr/>
          <p:nvPr/>
        </p:nvSpPr>
        <p:spPr>
          <a:xfrm>
            <a:off x="1710123" y="4529051"/>
            <a:ext cx="553510" cy="25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9" name="矩形 58"/>
          <p:cNvSpPr/>
          <p:nvPr/>
        </p:nvSpPr>
        <p:spPr>
          <a:xfrm>
            <a:off x="3186099" y="4524907"/>
            <a:ext cx="502776" cy="281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0" name="矩形 59"/>
          <p:cNvSpPr/>
          <p:nvPr/>
        </p:nvSpPr>
        <p:spPr>
          <a:xfrm>
            <a:off x="1308392" y="4470617"/>
            <a:ext cx="359454" cy="223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00774" y="280143"/>
            <a:ext cx="5541289" cy="548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季營收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20774" y="3032109"/>
            <a:ext cx="143217" cy="1506978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571338" y="4499882"/>
            <a:ext cx="583924" cy="348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7" name="矩形 66"/>
          <p:cNvSpPr/>
          <p:nvPr/>
        </p:nvSpPr>
        <p:spPr>
          <a:xfrm>
            <a:off x="9866107" y="2897309"/>
            <a:ext cx="1210164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年曾率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974691" y="3517008"/>
            <a:ext cx="942553" cy="251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季曾率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線接點 68"/>
          <p:cNvCxnSpPr/>
          <p:nvPr/>
        </p:nvCxnSpPr>
        <p:spPr>
          <a:xfrm>
            <a:off x="9231637" y="3069803"/>
            <a:ext cx="554956" cy="0"/>
          </a:xfrm>
          <a:prstGeom prst="line">
            <a:avLst/>
          </a:prstGeom>
          <a:ln w="254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9231637" y="3664545"/>
            <a:ext cx="5549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1076271" y="2891331"/>
            <a:ext cx="745650" cy="242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1076271" y="3543512"/>
            <a:ext cx="745650" cy="242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" name="手繪多邊形 72"/>
          <p:cNvSpPr/>
          <p:nvPr/>
        </p:nvSpPr>
        <p:spPr>
          <a:xfrm>
            <a:off x="2291508" y="3032108"/>
            <a:ext cx="5056743" cy="398815"/>
          </a:xfrm>
          <a:custGeom>
            <a:avLst/>
            <a:gdLst>
              <a:gd name="connsiteX0" fmla="*/ 0 w 5056743"/>
              <a:gd name="connsiteY0" fmla="*/ 320189 h 398815"/>
              <a:gd name="connsiteX1" fmla="*/ 2280492 w 5056743"/>
              <a:gd name="connsiteY1" fmla="*/ 700 h 398815"/>
              <a:gd name="connsiteX2" fmla="*/ 3668617 w 5056743"/>
              <a:gd name="connsiteY2" fmla="*/ 397307 h 398815"/>
              <a:gd name="connsiteX3" fmla="*/ 5056743 w 5056743"/>
              <a:gd name="connsiteY3" fmla="*/ 110869 h 39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743" h="398815">
                <a:moveTo>
                  <a:pt x="0" y="320189"/>
                </a:moveTo>
                <a:cubicBezTo>
                  <a:pt x="834528" y="154018"/>
                  <a:pt x="1669056" y="-12153"/>
                  <a:pt x="2280492" y="700"/>
                </a:cubicBezTo>
                <a:cubicBezTo>
                  <a:pt x="2891928" y="13553"/>
                  <a:pt x="3205908" y="378945"/>
                  <a:pt x="3668617" y="397307"/>
                </a:cubicBezTo>
                <a:cubicBezTo>
                  <a:pt x="4131326" y="415669"/>
                  <a:pt x="4594034" y="263269"/>
                  <a:pt x="5056743" y="110869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3989076" y="4785160"/>
            <a:ext cx="745650" cy="242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季度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763534" y="1051147"/>
            <a:ext cx="945144" cy="35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66FF"/>
                </a:solidFill>
              </a:rPr>
              <a:t>月營收</a:t>
            </a:r>
            <a:endParaRPr lang="zh-TW" altLang="en-US" b="1" dirty="0">
              <a:solidFill>
                <a:srgbClr val="0066FF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11804" y="1044129"/>
            <a:ext cx="945144" cy="35672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66FF"/>
                </a:solidFill>
              </a:rPr>
              <a:t>季營收</a:t>
            </a:r>
            <a:endParaRPr lang="zh-TW" altLang="en-US" b="1" dirty="0">
              <a:solidFill>
                <a:srgbClr val="0066FF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48312" y="3962372"/>
            <a:ext cx="118161" cy="56437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712747" y="4272112"/>
            <a:ext cx="116559" cy="27451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070557" y="3750366"/>
            <a:ext cx="135619" cy="79626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3441617" y="3430924"/>
            <a:ext cx="136972" cy="1115708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9235743" y="2393597"/>
            <a:ext cx="554956" cy="11016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9819725" y="2274329"/>
            <a:ext cx="1210164" cy="296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季</a:t>
            </a:r>
            <a:r>
              <a:rPr lang="en-US" altLang="zh-TW" dirty="0" smtClean="0">
                <a:solidFill>
                  <a:schemeClr val="tx1"/>
                </a:solidFill>
              </a:rPr>
              <a:t>EPS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1098671" y="2248348"/>
            <a:ext cx="654387" cy="32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04415" y="2952859"/>
            <a:ext cx="108000" cy="1566630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4029692" y="3535355"/>
            <a:ext cx="108000" cy="101666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4393018" y="3996976"/>
            <a:ext cx="114654" cy="538546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3819309" y="4392999"/>
            <a:ext cx="114654" cy="147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4745367" y="3534951"/>
            <a:ext cx="108000" cy="101900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5116446" y="3038737"/>
            <a:ext cx="143217" cy="1506978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4143984" y="3969000"/>
            <a:ext cx="118161" cy="56437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4508419" y="4278740"/>
            <a:ext cx="116559" cy="27451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4866229" y="3756994"/>
            <a:ext cx="135619" cy="79626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5237289" y="3437552"/>
            <a:ext cx="136972" cy="1115708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手繪多邊形 93"/>
          <p:cNvSpPr/>
          <p:nvPr/>
        </p:nvSpPr>
        <p:spPr>
          <a:xfrm>
            <a:off x="1865144" y="1682140"/>
            <a:ext cx="5592418" cy="1065533"/>
          </a:xfrm>
          <a:custGeom>
            <a:avLst/>
            <a:gdLst>
              <a:gd name="connsiteX0" fmla="*/ 0 w 5592418"/>
              <a:gd name="connsiteY0" fmla="*/ 968436 h 1065533"/>
              <a:gd name="connsiteX1" fmla="*/ 1311965 w 5592418"/>
              <a:gd name="connsiteY1" fmla="*/ 93793 h 1065533"/>
              <a:gd name="connsiteX2" fmla="*/ 3061252 w 5592418"/>
              <a:gd name="connsiteY2" fmla="*/ 133549 h 1065533"/>
              <a:gd name="connsiteX3" fmla="*/ 4359965 w 5592418"/>
              <a:gd name="connsiteY3" fmla="*/ 1061201 h 1065533"/>
              <a:gd name="connsiteX4" fmla="*/ 5592418 w 5592418"/>
              <a:gd name="connsiteY4" fmla="*/ 504610 h 106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418" h="1065533">
                <a:moveTo>
                  <a:pt x="0" y="968436"/>
                </a:moveTo>
                <a:cubicBezTo>
                  <a:pt x="400878" y="600688"/>
                  <a:pt x="801756" y="232941"/>
                  <a:pt x="1311965" y="93793"/>
                </a:cubicBezTo>
                <a:cubicBezTo>
                  <a:pt x="1822174" y="-45355"/>
                  <a:pt x="2553252" y="-27686"/>
                  <a:pt x="3061252" y="133549"/>
                </a:cubicBezTo>
                <a:cubicBezTo>
                  <a:pt x="3569252" y="294784"/>
                  <a:pt x="3938104" y="999358"/>
                  <a:pt x="4359965" y="1061201"/>
                </a:cubicBezTo>
                <a:cubicBezTo>
                  <a:pt x="4781826" y="1123044"/>
                  <a:pt x="5309705" y="502401"/>
                  <a:pt x="5592418" y="50461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直線接點 94"/>
          <p:cNvCxnSpPr/>
          <p:nvPr/>
        </p:nvCxnSpPr>
        <p:spPr>
          <a:xfrm>
            <a:off x="9278925" y="4322760"/>
            <a:ext cx="5549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0027873" y="4120461"/>
            <a:ext cx="654387" cy="32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股價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816327" y="5109507"/>
            <a:ext cx="6294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顯示</a:t>
            </a:r>
            <a:r>
              <a:rPr lang="en-US" altLang="zh-TW" sz="2800" dirty="0" smtClean="0"/>
              <a:t>12</a:t>
            </a:r>
            <a:r>
              <a:rPr lang="zh-TW" altLang="en-US" sz="2800" dirty="0" smtClean="0"/>
              <a:t>個季</a:t>
            </a:r>
            <a:r>
              <a:rPr lang="zh-TW" altLang="en-US" sz="2800" dirty="0"/>
              <a:t>度</a:t>
            </a:r>
            <a:r>
              <a:rPr lang="zh-TW" altLang="en-US" sz="2800" dirty="0" smtClean="0"/>
              <a:t>曲線數據</a:t>
            </a:r>
            <a:endParaRPr lang="en-US" altLang="zh-TW" sz="2800" dirty="0" smtClean="0"/>
          </a:p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年增</a:t>
            </a:r>
            <a:r>
              <a:rPr lang="zh-TW" altLang="en-US" sz="2800" dirty="0"/>
              <a:t>率</a:t>
            </a:r>
            <a:r>
              <a:rPr lang="zh-TW" altLang="en-US" sz="2800" dirty="0" smtClean="0"/>
              <a:t>是指當</a:t>
            </a:r>
            <a:r>
              <a:rPr lang="zh-TW" altLang="en-US" sz="2800" dirty="0"/>
              <a:t>季</a:t>
            </a:r>
            <a:r>
              <a:rPr lang="zh-TW" altLang="en-US" sz="2800" dirty="0" smtClean="0"/>
              <a:t>與前一年</a:t>
            </a:r>
            <a:r>
              <a:rPr lang="zh-TW" altLang="en-US" sz="2800" dirty="0"/>
              <a:t>同季度相比</a:t>
            </a:r>
            <a:endParaRPr lang="en-US" altLang="zh-TW" sz="2800" dirty="0" smtClean="0"/>
          </a:p>
          <a:p>
            <a:r>
              <a:rPr lang="en-US" altLang="zh-TW" sz="2800" dirty="0" smtClean="0"/>
              <a:t>3.</a:t>
            </a:r>
            <a:r>
              <a:rPr lang="zh-TW" altLang="en-US" sz="2800" dirty="0"/>
              <a:t>季增</a:t>
            </a:r>
            <a:r>
              <a:rPr lang="zh-TW" altLang="en-US" sz="2800" dirty="0" smtClean="0"/>
              <a:t>率是</a:t>
            </a:r>
            <a:r>
              <a:rPr lang="zh-TW" altLang="en-US" sz="2800" dirty="0"/>
              <a:t>指</a:t>
            </a:r>
            <a:r>
              <a:rPr lang="zh-TW" altLang="en-US" sz="2800" dirty="0" smtClean="0"/>
              <a:t>當季與前一季度相比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23685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4" y="1410215"/>
            <a:ext cx="9116788" cy="45845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92744" y="3616443"/>
            <a:ext cx="117443" cy="12054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50068" y="4274598"/>
            <a:ext cx="117135" cy="568506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397109" y="4129610"/>
            <a:ext cx="442515" cy="257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矩形 8"/>
          <p:cNvSpPr/>
          <p:nvPr/>
        </p:nvSpPr>
        <p:spPr>
          <a:xfrm>
            <a:off x="2290709" y="3462808"/>
            <a:ext cx="442515" cy="257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矩形 9"/>
          <p:cNvSpPr/>
          <p:nvPr/>
        </p:nvSpPr>
        <p:spPr>
          <a:xfrm>
            <a:off x="4011709" y="4016757"/>
            <a:ext cx="442515" cy="257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矩形 7"/>
          <p:cNvSpPr/>
          <p:nvPr/>
        </p:nvSpPr>
        <p:spPr>
          <a:xfrm>
            <a:off x="2404859" y="4071598"/>
            <a:ext cx="95021" cy="7399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641" y="5578239"/>
            <a:ext cx="3104762" cy="26666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653274" y="1977078"/>
            <a:ext cx="554956" cy="110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290264" y="1845374"/>
            <a:ext cx="1861727" cy="360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    買入</a:t>
            </a:r>
            <a:r>
              <a:rPr lang="zh-TW" altLang="en-US" smtClean="0">
                <a:solidFill>
                  <a:schemeClr val="tx1"/>
                </a:solidFill>
              </a:rPr>
              <a:t>數量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盈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653274" y="2553315"/>
            <a:ext cx="554956" cy="110169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255067" y="2410994"/>
            <a:ext cx="1861727" cy="360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    買入數量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虧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53274" y="4236355"/>
            <a:ext cx="554956" cy="110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0248444" y="4100648"/>
            <a:ext cx="1612342" cy="360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    已賣出數量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53274" y="3122454"/>
            <a:ext cx="554956" cy="110169"/>
          </a:xfrm>
          <a:prstGeom prst="rect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0290264" y="2990750"/>
            <a:ext cx="1861727" cy="360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    買入融</a:t>
            </a:r>
            <a:r>
              <a:rPr lang="zh-TW" altLang="en-US" dirty="0">
                <a:solidFill>
                  <a:schemeClr val="tx1"/>
                </a:solidFill>
              </a:rPr>
              <a:t>劵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盈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653274" y="3698691"/>
            <a:ext cx="554956" cy="110169"/>
          </a:xfrm>
          <a:prstGeom prst="rect">
            <a:avLst/>
          </a:prstGeom>
          <a:pattFill prst="pct20">
            <a:fgClr>
              <a:srgbClr val="0066FF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255067" y="3556370"/>
            <a:ext cx="1861727" cy="360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    買入融劵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虧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9691575" y="4882703"/>
            <a:ext cx="554956" cy="0"/>
          </a:xfrm>
          <a:prstGeom prst="line">
            <a:avLst/>
          </a:prstGeom>
          <a:ln w="254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556591" y="4680404"/>
            <a:ext cx="654387" cy="32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股價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直線圖說文字 1 24"/>
          <p:cNvSpPr/>
          <p:nvPr/>
        </p:nvSpPr>
        <p:spPr>
          <a:xfrm>
            <a:off x="6811361" y="6330708"/>
            <a:ext cx="948930" cy="400506"/>
          </a:xfrm>
          <a:prstGeom prst="borderCallout1">
            <a:avLst>
              <a:gd name="adj1" fmla="val 51839"/>
              <a:gd name="adj2" fmla="val -333"/>
              <a:gd name="adj3" fmla="val -141528"/>
              <a:gd name="adj4" fmla="val -369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外盤</a:t>
            </a:r>
            <a:r>
              <a:rPr lang="zh-TW" altLang="en-US" dirty="0">
                <a:solidFill>
                  <a:schemeClr val="tx1"/>
                </a:solidFill>
              </a:rPr>
              <a:t>比</a:t>
            </a:r>
          </a:p>
        </p:txBody>
      </p:sp>
      <p:sp>
        <p:nvSpPr>
          <p:cNvPr id="26" name="直線圖說文字 1 25"/>
          <p:cNvSpPr/>
          <p:nvPr/>
        </p:nvSpPr>
        <p:spPr>
          <a:xfrm>
            <a:off x="8489696" y="6326877"/>
            <a:ext cx="948930" cy="400506"/>
          </a:xfrm>
          <a:prstGeom prst="borderCallout1">
            <a:avLst>
              <a:gd name="adj1" fmla="val 51839"/>
              <a:gd name="adj2" fmla="val -333"/>
              <a:gd name="adj3" fmla="val -141528"/>
              <a:gd name="adj4" fmla="val -369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內盤</a:t>
            </a:r>
            <a:r>
              <a:rPr lang="zh-TW" altLang="en-US" dirty="0">
                <a:solidFill>
                  <a:schemeClr val="tx1"/>
                </a:solidFill>
              </a:rPr>
              <a:t>比</a:t>
            </a:r>
          </a:p>
        </p:txBody>
      </p:sp>
      <p:sp>
        <p:nvSpPr>
          <p:cNvPr id="2" name="矩形 1"/>
          <p:cNvSpPr/>
          <p:nvPr/>
        </p:nvSpPr>
        <p:spPr>
          <a:xfrm>
            <a:off x="3187737" y="1336642"/>
            <a:ext cx="6005666" cy="508733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9900FF"/>
                </a:solidFill>
              </a:rPr>
              <a:t>現股</a:t>
            </a:r>
            <a:r>
              <a:rPr lang="en-US" altLang="zh-TW" b="1" dirty="0" smtClean="0">
                <a:solidFill>
                  <a:srgbClr val="9900FF"/>
                </a:solidFill>
              </a:rPr>
              <a:t>:</a:t>
            </a:r>
            <a:r>
              <a:rPr lang="zh-TW" altLang="en-US" b="1" dirty="0" smtClean="0">
                <a:solidFill>
                  <a:srgbClr val="9900FF"/>
                </a:solidFill>
              </a:rPr>
              <a:t>   </a:t>
            </a:r>
            <a:r>
              <a:rPr lang="en-US" altLang="zh-TW" b="1" dirty="0" smtClean="0">
                <a:solidFill>
                  <a:srgbClr val="9900FF"/>
                </a:solidFill>
              </a:rPr>
              <a:t>10</a:t>
            </a:r>
            <a:r>
              <a:rPr lang="zh-TW" altLang="en-US" b="1" dirty="0" smtClean="0">
                <a:solidFill>
                  <a:srgbClr val="9900FF"/>
                </a:solidFill>
              </a:rPr>
              <a:t>         融資</a:t>
            </a:r>
            <a:r>
              <a:rPr lang="en-US" altLang="zh-TW" b="1" dirty="0" smtClean="0">
                <a:solidFill>
                  <a:srgbClr val="9900FF"/>
                </a:solidFill>
              </a:rPr>
              <a:t>:</a:t>
            </a:r>
            <a:r>
              <a:rPr lang="zh-TW" altLang="en-US" b="1" dirty="0" smtClean="0">
                <a:solidFill>
                  <a:srgbClr val="9900FF"/>
                </a:solidFill>
              </a:rPr>
              <a:t> </a:t>
            </a:r>
            <a:r>
              <a:rPr lang="en-US" altLang="zh-TW" b="1" dirty="0" smtClean="0">
                <a:solidFill>
                  <a:srgbClr val="9900FF"/>
                </a:solidFill>
              </a:rPr>
              <a:t>5     </a:t>
            </a:r>
            <a:r>
              <a:rPr lang="zh-TW" altLang="en-US" dirty="0">
                <a:solidFill>
                  <a:srgbClr val="9900FF"/>
                </a:solidFill>
              </a:rPr>
              <a:t>未</a:t>
            </a:r>
            <a:r>
              <a:rPr lang="zh-TW" altLang="en-US" dirty="0" smtClean="0">
                <a:solidFill>
                  <a:srgbClr val="9900FF"/>
                </a:solidFill>
              </a:rPr>
              <a:t>賣</a:t>
            </a:r>
            <a:r>
              <a:rPr lang="en-US" altLang="zh-TW" dirty="0" smtClean="0">
                <a:solidFill>
                  <a:srgbClr val="9900FF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 賺 </a:t>
            </a:r>
            <a:r>
              <a:rPr lang="en-US" altLang="zh-TW" dirty="0" smtClean="0">
                <a:solidFill>
                  <a:srgbClr val="FF0000"/>
                </a:solidFill>
              </a:rPr>
              <a:t>12.6</a:t>
            </a:r>
            <a:r>
              <a:rPr lang="zh-TW" altLang="en-US" dirty="0" smtClean="0">
                <a:solidFill>
                  <a:srgbClr val="FF0000"/>
                </a:solidFill>
              </a:rPr>
              <a:t>萬   </a:t>
            </a:r>
            <a:r>
              <a:rPr lang="zh-TW" altLang="en-US" dirty="0" smtClean="0">
                <a:solidFill>
                  <a:srgbClr val="9900FF"/>
                </a:solidFill>
              </a:rPr>
              <a:t>已賣</a:t>
            </a:r>
            <a:r>
              <a:rPr lang="en-US" altLang="zh-TW" dirty="0" smtClean="0">
                <a:solidFill>
                  <a:srgbClr val="9900FF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b="1" dirty="0" smtClean="0">
                <a:solidFill>
                  <a:srgbClr val="0066FF"/>
                </a:solidFill>
              </a:rPr>
              <a:t>虧 </a:t>
            </a:r>
            <a:r>
              <a:rPr lang="en-US" altLang="zh-TW" b="1" dirty="0" smtClean="0">
                <a:solidFill>
                  <a:srgbClr val="0066FF"/>
                </a:solidFill>
              </a:rPr>
              <a:t>12.6</a:t>
            </a:r>
            <a:r>
              <a:rPr lang="zh-TW" altLang="en-US" b="1" dirty="0" smtClean="0">
                <a:solidFill>
                  <a:srgbClr val="0066FF"/>
                </a:solidFill>
              </a:rPr>
              <a:t>萬</a:t>
            </a:r>
            <a:endParaRPr lang="zh-TW" altLang="en-US" b="1" dirty="0">
              <a:solidFill>
                <a:srgbClr val="0066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9284" y="186202"/>
            <a:ext cx="5541289" cy="761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個股盤中即時行情</a:t>
            </a:r>
            <a:endParaRPr lang="zh-TW" altLang="zh-TW" sz="28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66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sv.cmoney.tw/cmstatic/notes/capture/1077515/20180511115626864_o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6" b="15910"/>
          <a:stretch/>
        </p:blipFill>
        <p:spPr bwMode="auto">
          <a:xfrm>
            <a:off x="2103128" y="798788"/>
            <a:ext cx="7015843" cy="551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81271" y="194690"/>
            <a:ext cx="2398563" cy="761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0066FF"/>
                </a:solidFill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396858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0250" y="234234"/>
            <a:ext cx="2398563" cy="761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規劃中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4235" y="342631"/>
            <a:ext cx="5541289" cy="761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三星 </a:t>
            </a:r>
            <a:r>
              <a:rPr lang="en-US" altLang="zh-TW" sz="2800" b="1" dirty="0" smtClean="0">
                <a:solidFill>
                  <a:srgbClr val="0066FF"/>
                </a:solidFill>
              </a:rPr>
              <a:t>C49HG90DMC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43" y="1234510"/>
            <a:ext cx="5710071" cy="398708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49779" y="5873233"/>
            <a:ext cx="508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1203(</a:t>
            </a:r>
            <a:r>
              <a:rPr lang="zh-TW" altLang="en-US" sz="2800" dirty="0" smtClean="0"/>
              <a:t>長</a:t>
            </a:r>
            <a:r>
              <a:rPr lang="en-US" altLang="zh-TW" sz="2800" dirty="0" smtClean="0"/>
              <a:t>)*525.5(</a:t>
            </a:r>
            <a:r>
              <a:rPr lang="zh-TW" altLang="en-US" sz="2800" dirty="0" smtClean="0"/>
              <a:t>高</a:t>
            </a:r>
            <a:r>
              <a:rPr lang="en-US" altLang="zh-TW" sz="2800" dirty="0" smtClean="0"/>
              <a:t>)*381.6(</a:t>
            </a:r>
            <a:r>
              <a:rPr lang="zh-TW" altLang="en-US" sz="2800" dirty="0" smtClean="0"/>
              <a:t>深</a:t>
            </a:r>
            <a:r>
              <a:rPr lang="en-US" altLang="zh-TW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592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66FF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605</Words>
  <Application>Microsoft Office PowerPoint</Application>
  <PresentationFormat>寬螢幕</PresentationFormat>
  <Paragraphs>202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wenchun Lin</dc:creator>
  <cp:lastModifiedBy>wenchun Lin</cp:lastModifiedBy>
  <cp:revision>89</cp:revision>
  <dcterms:created xsi:type="dcterms:W3CDTF">2018-04-14T05:59:25Z</dcterms:created>
  <dcterms:modified xsi:type="dcterms:W3CDTF">2018-09-09T15:16:59Z</dcterms:modified>
</cp:coreProperties>
</file>