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CA8F-6009-48F4-9C4E-395CF09CB936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ADFF-7A3C-4A83-BDCE-05DE61E53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62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CA8F-6009-48F4-9C4E-395CF09CB936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ADFF-7A3C-4A83-BDCE-05DE61E53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97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CA8F-6009-48F4-9C4E-395CF09CB936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ADFF-7A3C-4A83-BDCE-05DE61E53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74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CA8F-6009-48F4-9C4E-395CF09CB936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ADFF-7A3C-4A83-BDCE-05DE61E53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9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CA8F-6009-48F4-9C4E-395CF09CB936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ADFF-7A3C-4A83-BDCE-05DE61E53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84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CA8F-6009-48F4-9C4E-395CF09CB936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ADFF-7A3C-4A83-BDCE-05DE61E53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09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CA8F-6009-48F4-9C4E-395CF09CB936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ADFF-7A3C-4A83-BDCE-05DE61E53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68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CA8F-6009-48F4-9C4E-395CF09CB936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ADFF-7A3C-4A83-BDCE-05DE61E53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4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CA8F-6009-48F4-9C4E-395CF09CB936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ADFF-7A3C-4A83-BDCE-05DE61E53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20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CA8F-6009-48F4-9C4E-395CF09CB936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ADFF-7A3C-4A83-BDCE-05DE61E53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83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CA8F-6009-48F4-9C4E-395CF09CB936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EADFF-7A3C-4A83-BDCE-05DE61E53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47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ECA8F-6009-48F4-9C4E-395CF09CB936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EADFF-7A3C-4A83-BDCE-05DE61E53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04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38" y="2845036"/>
            <a:ext cx="9457143" cy="2466667"/>
          </a:xfrm>
          <a:prstGeom prst="rect">
            <a:avLst/>
          </a:prstGeom>
        </p:spPr>
      </p:pic>
      <p:sp>
        <p:nvSpPr>
          <p:cNvPr id="5" name="直線圖說文字 1 4"/>
          <p:cNvSpPr/>
          <p:nvPr/>
        </p:nvSpPr>
        <p:spPr>
          <a:xfrm>
            <a:off x="4094094" y="2147663"/>
            <a:ext cx="2703313" cy="411862"/>
          </a:xfrm>
          <a:prstGeom prst="borderCallout1">
            <a:avLst>
              <a:gd name="adj1" fmla="val 51839"/>
              <a:gd name="adj2" fmla="val -333"/>
              <a:gd name="adj3" fmla="val 224215"/>
              <a:gd name="adj4" fmla="val -3010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中間加入 </a:t>
            </a:r>
            <a:r>
              <a:rPr lang="en-US" altLang="zh-TW" dirty="0" smtClean="0">
                <a:solidFill>
                  <a:schemeClr val="tx1"/>
                </a:solidFill>
              </a:rPr>
              <a:t>“</a:t>
            </a:r>
            <a:r>
              <a:rPr lang="zh-TW" altLang="en-US" dirty="0" smtClean="0">
                <a:solidFill>
                  <a:schemeClr val="tx1"/>
                </a:solidFill>
              </a:rPr>
              <a:t> 智能選股 </a:t>
            </a:r>
            <a:r>
              <a:rPr lang="en-US" altLang="zh-TW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6" name="矩形 5"/>
          <p:cNvSpPr/>
          <p:nvPr/>
        </p:nvSpPr>
        <p:spPr>
          <a:xfrm>
            <a:off x="349916" y="371280"/>
            <a:ext cx="2940596" cy="418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智能選股頁面 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64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5083" y="1057552"/>
            <a:ext cx="5829616" cy="580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000" dirty="0">
                <a:solidFill>
                  <a:srgbClr val="0070C0"/>
                </a:solidFill>
                <a:latin typeface="新細明體" panose="02020500000000000000" pitchFamily="18" charset="-120"/>
              </a:rPr>
              <a:t>● </a:t>
            </a:r>
            <a:r>
              <a:rPr lang="en-US" altLang="zh-TW" sz="2000" dirty="0">
                <a:solidFill>
                  <a:srgbClr val="002060"/>
                </a:solidFill>
                <a:latin typeface="新細明體" panose="02020500000000000000" pitchFamily="18" charset="-120"/>
              </a:rPr>
              <a:t>A03 </a:t>
            </a:r>
            <a:r>
              <a:rPr lang="en-US" altLang="zh-TW" sz="2000" dirty="0" smtClean="0">
                <a:solidFill>
                  <a:srgbClr val="002060"/>
                </a:solidFill>
                <a:latin typeface="新細明體" panose="02020500000000000000" pitchFamily="18" charset="-120"/>
              </a:rPr>
              <a:t> 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   </a:t>
            </a:r>
            <a:r>
              <a:rPr lang="en-US" altLang="zh-TW" sz="2000" b="1" u="sng" dirty="0" smtClean="0">
                <a:solidFill>
                  <a:schemeClr val="tx1"/>
                </a:solidFill>
              </a:rPr>
              <a:t>4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   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周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內</a:t>
            </a:r>
            <a:r>
              <a:rPr lang="zh-TW" altLang="en-US" sz="2000" b="1" dirty="0">
                <a:solidFill>
                  <a:schemeClr val="tx1"/>
                </a:solidFill>
              </a:rPr>
              <a:t>，</a:t>
            </a:r>
            <a:r>
              <a:rPr lang="zh-TW" altLang="en-US" sz="2000" b="1" dirty="0">
                <a:solidFill>
                  <a:srgbClr val="C00000"/>
                </a:solidFill>
              </a:rPr>
              <a:t>周</a:t>
            </a:r>
            <a:r>
              <a:rPr lang="zh-TW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TW" sz="2000" b="1" dirty="0">
                <a:solidFill>
                  <a:schemeClr val="tx1"/>
                </a:solidFill>
              </a:rPr>
              <a:t>RSI 12  </a:t>
            </a:r>
            <a:r>
              <a:rPr lang="en-US" altLang="zh-TW" sz="2000" b="1" dirty="0">
                <a:solidFill>
                  <a:srgbClr val="C00000"/>
                </a:solidFill>
              </a:rPr>
              <a:t>&lt; </a:t>
            </a:r>
            <a:r>
              <a:rPr lang="en-US" altLang="zh-TW" sz="2000" b="1" dirty="0">
                <a:solidFill>
                  <a:schemeClr val="tx1"/>
                </a:solidFill>
              </a:rPr>
              <a:t>RSI 100</a:t>
            </a:r>
            <a:r>
              <a:rPr lang="zh-TW" altLang="en-US" sz="2000" b="1" dirty="0">
                <a:solidFill>
                  <a:schemeClr val="tx1"/>
                </a:solidFill>
              </a:rPr>
              <a:t>，並至今</a:t>
            </a:r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5" name="直線圖說文字 1 4"/>
          <p:cNvSpPr/>
          <p:nvPr/>
        </p:nvSpPr>
        <p:spPr>
          <a:xfrm>
            <a:off x="2089563" y="1715042"/>
            <a:ext cx="5298479" cy="361622"/>
          </a:xfrm>
          <a:prstGeom prst="borderCallout1">
            <a:avLst>
              <a:gd name="adj1" fmla="val 51839"/>
              <a:gd name="adj2" fmla="val -333"/>
              <a:gd name="adj3" fmla="val -45091"/>
              <a:gd name="adj4" fmla="val -629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使用使者自行填入數字，不可填入文字或符號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8" name="直線圖說文字 1 7"/>
          <p:cNvSpPr/>
          <p:nvPr/>
        </p:nvSpPr>
        <p:spPr>
          <a:xfrm>
            <a:off x="4148869" y="2436133"/>
            <a:ext cx="5765514" cy="887265"/>
          </a:xfrm>
          <a:prstGeom prst="borderCallout1">
            <a:avLst>
              <a:gd name="adj1" fmla="val 51839"/>
              <a:gd name="adj2" fmla="val -333"/>
              <a:gd name="adj3" fmla="val 49662"/>
              <a:gd name="adj4" fmla="val -4199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找出</a:t>
            </a:r>
            <a:r>
              <a:rPr lang="zh-TW" altLang="en-US" dirty="0" smtClean="0">
                <a:solidFill>
                  <a:schemeClr val="tx1"/>
                </a:solidFill>
              </a:rPr>
              <a:t>近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周</a:t>
            </a:r>
            <a:r>
              <a:rPr lang="zh-TW" altLang="en-US" dirty="0" smtClean="0">
                <a:solidFill>
                  <a:schemeClr val="tx1"/>
                </a:solidFill>
              </a:rPr>
              <a:t>內</a:t>
            </a:r>
            <a:r>
              <a:rPr lang="zh-TW" altLang="en-US" dirty="0">
                <a:solidFill>
                  <a:schemeClr val="tx1"/>
                </a:solidFill>
              </a:rPr>
              <a:t>，哪一</a:t>
            </a:r>
            <a:r>
              <a:rPr lang="zh-TW" altLang="en-US" dirty="0" smtClean="0">
                <a:solidFill>
                  <a:schemeClr val="tx1"/>
                </a:solidFill>
              </a:rPr>
              <a:t>天開</a:t>
            </a:r>
            <a:r>
              <a:rPr lang="zh-TW" altLang="en-US" dirty="0">
                <a:solidFill>
                  <a:schemeClr val="tx1"/>
                </a:solidFill>
              </a:rPr>
              <a:t>始</a:t>
            </a:r>
            <a:r>
              <a:rPr lang="zh-TW" altLang="en-US" dirty="0" smtClean="0">
                <a:solidFill>
                  <a:srgbClr val="FF0000"/>
                </a:solidFill>
              </a:rPr>
              <a:t>周線</a:t>
            </a:r>
            <a:r>
              <a:rPr lang="en-US" altLang="zh-TW" b="1" dirty="0">
                <a:solidFill>
                  <a:schemeClr val="tx1"/>
                </a:solidFill>
              </a:rPr>
              <a:t>RSI 12  </a:t>
            </a:r>
            <a:r>
              <a:rPr lang="en-US" altLang="zh-TW" b="1" dirty="0">
                <a:solidFill>
                  <a:srgbClr val="C00000"/>
                </a:solidFill>
              </a:rPr>
              <a:t>&lt; </a:t>
            </a:r>
            <a:r>
              <a:rPr lang="en-US" altLang="zh-TW" b="1" dirty="0">
                <a:solidFill>
                  <a:schemeClr val="tx1"/>
                </a:solidFill>
              </a:rPr>
              <a:t>RSI 100</a:t>
            </a:r>
            <a:endParaRPr lang="en-US" altLang="zh-TW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而且</a:t>
            </a:r>
            <a:r>
              <a:rPr lang="zh-TW" altLang="en-US" dirty="0">
                <a:solidFill>
                  <a:srgbClr val="FF0000"/>
                </a:solidFill>
              </a:rPr>
              <a:t>周線</a:t>
            </a:r>
            <a:r>
              <a:rPr lang="en-US" altLang="zh-TW" b="1" dirty="0" smtClean="0">
                <a:solidFill>
                  <a:schemeClr val="tx1"/>
                </a:solidFill>
              </a:rPr>
              <a:t>RSI </a:t>
            </a:r>
            <a:r>
              <a:rPr lang="en-US" altLang="zh-TW" b="1" dirty="0">
                <a:solidFill>
                  <a:schemeClr val="tx1"/>
                </a:solidFill>
              </a:rPr>
              <a:t>12  </a:t>
            </a:r>
            <a:r>
              <a:rPr lang="en-US" altLang="zh-TW" b="1" dirty="0">
                <a:solidFill>
                  <a:srgbClr val="C00000"/>
                </a:solidFill>
              </a:rPr>
              <a:t>&lt; </a:t>
            </a:r>
            <a:r>
              <a:rPr lang="en-US" altLang="zh-TW" b="1" dirty="0">
                <a:solidFill>
                  <a:schemeClr val="tx1"/>
                </a:solidFill>
              </a:rPr>
              <a:t>RSI </a:t>
            </a:r>
            <a:r>
              <a:rPr lang="en-US" altLang="zh-TW" b="1" dirty="0" smtClean="0">
                <a:solidFill>
                  <a:schemeClr val="tx1"/>
                </a:solidFill>
              </a:rPr>
              <a:t>100 </a:t>
            </a:r>
            <a:r>
              <a:rPr lang="zh-TW" altLang="en-US" dirty="0" smtClean="0">
                <a:solidFill>
                  <a:schemeClr val="tx1"/>
                </a:solidFill>
              </a:rPr>
              <a:t>至今</a:t>
            </a:r>
            <a:r>
              <a:rPr lang="zh-TW" altLang="en-US" dirty="0">
                <a:solidFill>
                  <a:schemeClr val="tx1"/>
                </a:solidFill>
              </a:rPr>
              <a:t>交易日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815151" y="2388354"/>
            <a:ext cx="2169994" cy="4236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002060"/>
                </a:solidFill>
                <a:latin typeface="新細明體" panose="02020500000000000000" pitchFamily="18" charset="-120"/>
              </a:rPr>
              <a:t>A03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篩選公式定</a:t>
            </a:r>
            <a:r>
              <a:rPr lang="zh-TW" altLang="en-US" sz="2000" b="1" dirty="0">
                <a:solidFill>
                  <a:schemeClr val="tx1"/>
                </a:solidFill>
              </a:rPr>
              <a:t>義</a:t>
            </a:r>
          </a:p>
        </p:txBody>
      </p:sp>
      <p:sp>
        <p:nvSpPr>
          <p:cNvPr id="10" name="矩形 9"/>
          <p:cNvSpPr/>
          <p:nvPr/>
        </p:nvSpPr>
        <p:spPr>
          <a:xfrm>
            <a:off x="246084" y="253175"/>
            <a:ext cx="7278436" cy="472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</a:rPr>
              <a:t>篩選條件公式解說</a:t>
            </a:r>
            <a:endParaRPr lang="zh-TW" altLang="en-US" sz="3600" b="1" dirty="0">
              <a:solidFill>
                <a:srgbClr val="0066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8605" y="3852515"/>
            <a:ext cx="5499932" cy="580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000" dirty="0">
                <a:solidFill>
                  <a:srgbClr val="0070C0"/>
                </a:solidFill>
                <a:latin typeface="新細明體" panose="02020500000000000000" pitchFamily="18" charset="-120"/>
              </a:rPr>
              <a:t>● </a:t>
            </a:r>
            <a:r>
              <a:rPr lang="en-US" altLang="zh-TW" sz="2000" dirty="0">
                <a:solidFill>
                  <a:srgbClr val="002060"/>
                </a:solidFill>
                <a:latin typeface="新細明體" panose="02020500000000000000" pitchFamily="18" charset="-120"/>
              </a:rPr>
              <a:t>A04  </a:t>
            </a:r>
            <a:r>
              <a:rPr lang="zh-TW" altLang="en-US" sz="2000" b="1" u="sng" dirty="0">
                <a:solidFill>
                  <a:schemeClr val="tx1"/>
                </a:solidFill>
              </a:rPr>
              <a:t>   </a:t>
            </a:r>
            <a:r>
              <a:rPr lang="en-US" altLang="zh-TW" sz="2000" b="1" u="sng" dirty="0">
                <a:solidFill>
                  <a:srgbClr val="C00000"/>
                </a:solidFill>
              </a:rPr>
              <a:t>20</a:t>
            </a:r>
            <a:r>
              <a:rPr lang="zh-TW" altLang="en-US" sz="2000" b="1" u="sng" dirty="0">
                <a:solidFill>
                  <a:schemeClr val="tx1"/>
                </a:solidFill>
              </a:rPr>
              <a:t>   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日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內</a:t>
            </a:r>
            <a:r>
              <a:rPr lang="zh-TW" altLang="en-US" sz="2000" b="1" dirty="0">
                <a:solidFill>
                  <a:schemeClr val="tx1"/>
                </a:solidFill>
              </a:rPr>
              <a:t>，</a:t>
            </a:r>
            <a:r>
              <a:rPr lang="zh-TW" altLang="en-US" sz="2000" b="1" dirty="0">
                <a:solidFill>
                  <a:srgbClr val="C00000"/>
                </a:solidFill>
              </a:rPr>
              <a:t>日</a:t>
            </a:r>
            <a:r>
              <a:rPr lang="en-US" altLang="zh-TW" sz="2000" b="1" dirty="0">
                <a:solidFill>
                  <a:srgbClr val="C00000"/>
                </a:solidFill>
              </a:rPr>
              <a:t>K</a:t>
            </a:r>
            <a:r>
              <a:rPr lang="zh-TW" altLang="en-US" sz="2000" b="1" dirty="0">
                <a:solidFill>
                  <a:srgbClr val="C00000"/>
                </a:solidFill>
              </a:rPr>
              <a:t>線</a:t>
            </a:r>
            <a:r>
              <a:rPr lang="zh-TW" altLang="en-US" sz="2000" b="1" dirty="0">
                <a:solidFill>
                  <a:schemeClr val="tx1"/>
                </a:solidFill>
              </a:rPr>
              <a:t>為空頭排列，並至今</a:t>
            </a:r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16" name="直線圖說文字 1 15"/>
          <p:cNvSpPr/>
          <p:nvPr/>
        </p:nvSpPr>
        <p:spPr>
          <a:xfrm>
            <a:off x="1953085" y="4610125"/>
            <a:ext cx="5298479" cy="425912"/>
          </a:xfrm>
          <a:prstGeom prst="borderCallout1">
            <a:avLst>
              <a:gd name="adj1" fmla="val 51839"/>
              <a:gd name="adj2" fmla="val -333"/>
              <a:gd name="adj3" fmla="val -74002"/>
              <a:gd name="adj4" fmla="val -655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使用使者自行填入數字，不可填入文字或符號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8" name="直線圖說文字 1 17"/>
          <p:cNvSpPr/>
          <p:nvPr/>
        </p:nvSpPr>
        <p:spPr>
          <a:xfrm>
            <a:off x="4012391" y="5408520"/>
            <a:ext cx="5765514" cy="887265"/>
          </a:xfrm>
          <a:prstGeom prst="borderCallout1">
            <a:avLst>
              <a:gd name="adj1" fmla="val 51839"/>
              <a:gd name="adj2" fmla="val -333"/>
              <a:gd name="adj3" fmla="val 49662"/>
              <a:gd name="adj4" fmla="val -4199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找出近</a:t>
            </a:r>
            <a:r>
              <a:rPr lang="en-US" altLang="zh-TW" dirty="0" smtClean="0">
                <a:solidFill>
                  <a:srgbClr val="FF0000"/>
                </a:solidFill>
              </a:rPr>
              <a:t>20</a:t>
            </a:r>
            <a:r>
              <a:rPr lang="zh-TW" altLang="en-US" dirty="0" smtClean="0">
                <a:solidFill>
                  <a:srgbClr val="FF0000"/>
                </a:solidFill>
              </a:rPr>
              <a:t>天</a:t>
            </a:r>
            <a:r>
              <a:rPr lang="zh-TW" altLang="en-US" dirty="0" smtClean="0">
                <a:solidFill>
                  <a:schemeClr val="tx1"/>
                </a:solidFill>
              </a:rPr>
              <a:t>內</a:t>
            </a:r>
            <a:r>
              <a:rPr lang="zh-TW" altLang="en-US" dirty="0">
                <a:solidFill>
                  <a:schemeClr val="tx1"/>
                </a:solidFill>
              </a:rPr>
              <a:t>，哪一天</a:t>
            </a:r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r>
              <a:rPr lang="zh-TW" altLang="en-US" b="1" dirty="0">
                <a:solidFill>
                  <a:srgbClr val="C00000"/>
                </a:solidFill>
              </a:rPr>
              <a:t>日</a:t>
            </a:r>
            <a:r>
              <a:rPr lang="en-US" altLang="zh-TW" b="1" dirty="0">
                <a:solidFill>
                  <a:srgbClr val="C00000"/>
                </a:solidFill>
              </a:rPr>
              <a:t>K</a:t>
            </a:r>
            <a:r>
              <a:rPr lang="zh-TW" altLang="en-US" b="1" dirty="0">
                <a:solidFill>
                  <a:srgbClr val="C00000"/>
                </a:solidFill>
              </a:rPr>
              <a:t>線</a:t>
            </a:r>
            <a:r>
              <a:rPr lang="zh-TW" altLang="en-US" b="1" dirty="0">
                <a:solidFill>
                  <a:schemeClr val="tx1"/>
                </a:solidFill>
              </a:rPr>
              <a:t>為空頭</a:t>
            </a:r>
            <a:r>
              <a:rPr lang="zh-TW" altLang="en-US" b="1" dirty="0" smtClean="0">
                <a:solidFill>
                  <a:schemeClr val="tx1"/>
                </a:solidFill>
              </a:rPr>
              <a:t>排列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而且</a:t>
            </a:r>
            <a:r>
              <a:rPr lang="zh-TW" altLang="en-US" b="1" dirty="0">
                <a:solidFill>
                  <a:schemeClr val="tx1"/>
                </a:solidFill>
              </a:rPr>
              <a:t>空頭</a:t>
            </a:r>
            <a:r>
              <a:rPr lang="zh-TW" altLang="en-US" b="1" dirty="0" smtClean="0">
                <a:solidFill>
                  <a:schemeClr val="tx1"/>
                </a:solidFill>
              </a:rPr>
              <a:t>排列</a:t>
            </a:r>
            <a:r>
              <a:rPr lang="zh-TW" altLang="en-US" dirty="0" smtClean="0">
                <a:solidFill>
                  <a:schemeClr val="tx1"/>
                </a:solidFill>
              </a:rPr>
              <a:t>至今交易日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708239" y="5352206"/>
            <a:ext cx="2169994" cy="4236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002060"/>
                </a:solidFill>
                <a:latin typeface="新細明體" panose="02020500000000000000" pitchFamily="18" charset="-120"/>
              </a:rPr>
              <a:t>A04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篩選公式定</a:t>
            </a:r>
            <a:r>
              <a:rPr lang="zh-TW" altLang="en-US" sz="2000" b="1" dirty="0">
                <a:solidFill>
                  <a:schemeClr val="tx1"/>
                </a:solidFill>
              </a:rPr>
              <a:t>義</a:t>
            </a:r>
          </a:p>
        </p:txBody>
      </p:sp>
    </p:spTree>
    <p:extLst>
      <p:ext uri="{BB962C8B-B14F-4D97-AF65-F5344CB8AC3E}">
        <p14:creationId xmlns:p14="http://schemas.microsoft.com/office/powerpoint/2010/main" val="81633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30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4140" y="494109"/>
            <a:ext cx="6774216" cy="418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</a:rPr>
              <a:t>智能選股</a:t>
            </a:r>
            <a:r>
              <a:rPr lang="en-US" altLang="zh-TW" sz="3600" dirty="0" smtClean="0">
                <a:solidFill>
                  <a:schemeClr val="tx1"/>
                </a:solidFill>
              </a:rPr>
              <a:t>--- </a:t>
            </a:r>
            <a:r>
              <a:rPr lang="zh-TW" altLang="en-US" sz="3600" dirty="0" smtClean="0">
                <a:solidFill>
                  <a:schemeClr val="tx1"/>
                </a:solidFill>
              </a:rPr>
              <a:t>編輯智能選股名稱</a:t>
            </a:r>
            <a:endParaRPr lang="zh-TW" altLang="en-US" sz="3600" b="1" dirty="0">
              <a:solidFill>
                <a:srgbClr val="0066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2300" y="3055781"/>
            <a:ext cx="3723702" cy="2567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rgbClr val="0070C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●</a:t>
            </a:r>
            <a:r>
              <a:rPr lang="zh-TW" altLang="en-US" dirty="0" smtClean="0">
                <a:solidFill>
                  <a:srgbClr val="0070C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高點放空</a:t>
            </a:r>
            <a:endParaRPr lang="en-US" altLang="zh-TW" sz="2800" b="1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○</a:t>
            </a:r>
            <a:r>
              <a:rPr lang="zh-TW" altLang="en-US" sz="2800" dirty="0" smtClean="0">
                <a:solidFill>
                  <a:srgbClr val="0070C0"/>
                </a:solidFill>
                <a:latin typeface="新細明體" panose="02020500000000000000" pitchFamily="18" charset="-120"/>
              </a:rPr>
              <a:t> 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低點反彈</a:t>
            </a:r>
            <a:endParaRPr lang="en-US" altLang="zh-TW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TW" sz="2800" b="1" dirty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46002" y="2700450"/>
            <a:ext cx="1132764" cy="339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7030A0"/>
                </a:solidFill>
              </a:rPr>
              <a:t>新增</a:t>
            </a:r>
            <a:endParaRPr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90090" y="2700449"/>
            <a:ext cx="1132764" cy="339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rgbClr val="7030A0"/>
                </a:solidFill>
              </a:rPr>
              <a:t>編輯</a:t>
            </a:r>
          </a:p>
        </p:txBody>
      </p:sp>
      <p:sp>
        <p:nvSpPr>
          <p:cNvPr id="8" name="矩形 7"/>
          <p:cNvSpPr/>
          <p:nvPr/>
        </p:nvSpPr>
        <p:spPr>
          <a:xfrm>
            <a:off x="8224051" y="2700449"/>
            <a:ext cx="1132764" cy="339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7030A0"/>
                </a:solidFill>
              </a:rPr>
              <a:t>刪除</a:t>
            </a:r>
            <a:endParaRPr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07324" y="2677263"/>
            <a:ext cx="1163924" cy="362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FF0000"/>
                </a:solidFill>
              </a:rPr>
              <a:t>搜尋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32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4139" y="371448"/>
            <a:ext cx="7426845" cy="418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</a:rPr>
              <a:t>智能選股</a:t>
            </a:r>
            <a:r>
              <a:rPr lang="en-US" altLang="zh-TW" sz="3600" dirty="0" smtClean="0">
                <a:solidFill>
                  <a:schemeClr val="tx1"/>
                </a:solidFill>
              </a:rPr>
              <a:t>--- </a:t>
            </a:r>
            <a:r>
              <a:rPr lang="zh-TW" altLang="en-US" sz="3600" dirty="0" smtClean="0">
                <a:solidFill>
                  <a:schemeClr val="tx1"/>
                </a:solidFill>
              </a:rPr>
              <a:t>設定智能選股條件設定</a:t>
            </a:r>
            <a:endParaRPr lang="zh-TW" altLang="en-US" sz="3600" b="1" dirty="0">
              <a:solidFill>
                <a:srgbClr val="0066FF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42" y="3639176"/>
            <a:ext cx="9976595" cy="2462937"/>
          </a:xfrm>
          <a:prstGeom prst="rect">
            <a:avLst/>
          </a:prstGeom>
        </p:spPr>
      </p:pic>
      <p:grpSp>
        <p:nvGrpSpPr>
          <p:cNvPr id="33" name="群組 32"/>
          <p:cNvGrpSpPr/>
          <p:nvPr/>
        </p:nvGrpSpPr>
        <p:grpSpPr>
          <a:xfrm>
            <a:off x="748295" y="1008328"/>
            <a:ext cx="10672075" cy="2424158"/>
            <a:chOff x="1127436" y="3662318"/>
            <a:chExt cx="10672075" cy="2424158"/>
          </a:xfrm>
        </p:grpSpPr>
        <p:grpSp>
          <p:nvGrpSpPr>
            <p:cNvPr id="34" name="群組 33"/>
            <p:cNvGrpSpPr/>
            <p:nvPr/>
          </p:nvGrpSpPr>
          <p:grpSpPr>
            <a:xfrm>
              <a:off x="1127436" y="3662318"/>
              <a:ext cx="10548159" cy="2424158"/>
              <a:chOff x="1127436" y="3662318"/>
              <a:chExt cx="10548159" cy="2424158"/>
            </a:xfrm>
          </p:grpSpPr>
          <p:grpSp>
            <p:nvGrpSpPr>
              <p:cNvPr id="38" name="群組 37"/>
              <p:cNvGrpSpPr/>
              <p:nvPr/>
            </p:nvGrpSpPr>
            <p:grpSpPr>
              <a:xfrm>
                <a:off x="1127436" y="3823229"/>
                <a:ext cx="10548159" cy="2263247"/>
                <a:chOff x="1127436" y="3823229"/>
                <a:chExt cx="10548159" cy="2263247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3259298" y="4429125"/>
                  <a:ext cx="8304517" cy="165735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zh-TW" altLang="en-US" sz="2000" b="1" dirty="0">
                      <a:solidFill>
                        <a:schemeClr val="tx1"/>
                      </a:solidFill>
                    </a:rPr>
                    <a:t>○</a:t>
                  </a:r>
                  <a:r>
                    <a:rPr lang="zh-TW" altLang="en-US" sz="2000" dirty="0" smtClean="0">
                      <a:solidFill>
                        <a:srgbClr val="0070C0"/>
                      </a:solidFill>
                      <a:latin typeface="新細明體" panose="02020500000000000000" pitchFamily="18" charset="-120"/>
                    </a:rPr>
                    <a:t> </a:t>
                  </a:r>
                  <a:r>
                    <a:rPr lang="en-US" altLang="zh-TW" sz="2000" dirty="0">
                      <a:solidFill>
                        <a:srgbClr val="002060"/>
                      </a:solidFill>
                      <a:latin typeface="新細明體" panose="02020500000000000000" pitchFamily="18" charset="-120"/>
                    </a:rPr>
                    <a:t>A01</a:t>
                  </a:r>
                  <a:r>
                    <a:rPr lang="en-US" altLang="zh-TW" sz="2000" dirty="0">
                      <a:solidFill>
                        <a:srgbClr val="0070C0"/>
                      </a:solidFill>
                      <a:latin typeface="新細明體" panose="02020500000000000000" pitchFamily="18" charset="-120"/>
                    </a:rPr>
                    <a:t>  </a:t>
                  </a:r>
                  <a:r>
                    <a:rPr lang="zh-TW" altLang="en-US" sz="2000" b="1" u="sng" dirty="0">
                      <a:solidFill>
                        <a:schemeClr val="tx1"/>
                      </a:solidFill>
                    </a:rPr>
                    <a:t>  </a:t>
                  </a:r>
                  <a:r>
                    <a:rPr lang="en-US" altLang="zh-TW" sz="2000" b="1" u="sng" dirty="0">
                      <a:solidFill>
                        <a:srgbClr val="C00000"/>
                      </a:solidFill>
                    </a:rPr>
                    <a:t>24</a:t>
                  </a:r>
                  <a:r>
                    <a:rPr lang="zh-TW" altLang="en-US" sz="2000" b="1" u="sng" dirty="0">
                      <a:solidFill>
                        <a:schemeClr val="tx1"/>
                      </a:solidFill>
                    </a:rPr>
                    <a:t>  </a:t>
                  </a:r>
                  <a:r>
                    <a:rPr lang="zh-TW" altLang="en-US" sz="2000" b="1" dirty="0">
                      <a:solidFill>
                        <a:schemeClr val="tx1"/>
                      </a:solidFill>
                    </a:rPr>
                    <a:t>月內最高價出現在近</a:t>
                  </a:r>
                  <a:r>
                    <a:rPr lang="zh-TW" altLang="en-US" sz="2000" b="1" u="sng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altLang="zh-TW" sz="2000" b="1" u="sng" dirty="0">
                      <a:solidFill>
                        <a:srgbClr val="C00000"/>
                      </a:solidFill>
                    </a:rPr>
                    <a:t>20</a:t>
                  </a:r>
                  <a:r>
                    <a:rPr lang="zh-TW" altLang="en-US" sz="2000" b="1" u="sng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zh-TW" altLang="en-US" sz="2000" b="1" dirty="0">
                      <a:solidFill>
                        <a:schemeClr val="tx1"/>
                      </a:solidFill>
                    </a:rPr>
                    <a:t>天內</a:t>
                  </a:r>
                  <a:endParaRPr lang="en-US" altLang="zh-TW" sz="2000" b="1" dirty="0">
                    <a:solidFill>
                      <a:schemeClr val="tx1"/>
                    </a:solidFill>
                  </a:endParaRPr>
                </a:p>
                <a:p>
                  <a:pPr algn="just"/>
                  <a:r>
                    <a:rPr lang="zh-TW" altLang="en-US" sz="2000" b="1" dirty="0" smtClean="0">
                      <a:solidFill>
                        <a:schemeClr val="tx1"/>
                      </a:solidFill>
                    </a:rPr>
                    <a:t>                              ○</a:t>
                  </a:r>
                  <a:r>
                    <a:rPr lang="zh-TW" altLang="en-US" sz="2000" dirty="0" smtClean="0">
                      <a:solidFill>
                        <a:srgbClr val="0070C0"/>
                      </a:solidFill>
                      <a:latin typeface="新細明體" panose="02020500000000000000" pitchFamily="18" charset="-120"/>
                    </a:rPr>
                    <a:t> </a:t>
                  </a:r>
                  <a:r>
                    <a:rPr lang="en-US" altLang="zh-TW" sz="2000" dirty="0">
                      <a:solidFill>
                        <a:srgbClr val="002060"/>
                      </a:solidFill>
                      <a:latin typeface="新細明體" panose="02020500000000000000" pitchFamily="18" charset="-120"/>
                    </a:rPr>
                    <a:t>A02  </a:t>
                  </a:r>
                  <a:r>
                    <a:rPr lang="zh-TW" altLang="en-US" sz="2000" b="1" u="sng" dirty="0" smtClean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altLang="zh-TW" sz="2000" b="1" u="sng" dirty="0">
                      <a:solidFill>
                        <a:srgbClr val="C00000"/>
                      </a:solidFill>
                    </a:rPr>
                    <a:t>4</a:t>
                  </a:r>
                  <a:r>
                    <a:rPr lang="en-US" altLang="zh-TW" sz="2000" b="1" u="sng" dirty="0" smtClean="0">
                      <a:solidFill>
                        <a:schemeClr val="tx1"/>
                      </a:solidFill>
                    </a:rPr>
                    <a:t>   </a:t>
                  </a:r>
                  <a:r>
                    <a:rPr lang="zh-TW" altLang="en-US" sz="2000" b="1" dirty="0" smtClean="0">
                      <a:solidFill>
                        <a:srgbClr val="C00000"/>
                      </a:solidFill>
                    </a:rPr>
                    <a:t>周</a:t>
                  </a:r>
                  <a:r>
                    <a:rPr lang="zh-TW" altLang="en-US" sz="2000" b="1" dirty="0" smtClean="0">
                      <a:solidFill>
                        <a:schemeClr val="tx1"/>
                      </a:solidFill>
                    </a:rPr>
                    <a:t>內，</a:t>
                  </a:r>
                  <a:r>
                    <a:rPr lang="zh-TW" altLang="en-US" sz="2000" b="1" dirty="0" smtClean="0">
                      <a:solidFill>
                        <a:srgbClr val="C00000"/>
                      </a:solidFill>
                    </a:rPr>
                    <a:t>周</a:t>
                  </a:r>
                  <a:r>
                    <a:rPr lang="zh-TW" altLang="en-US" sz="2000" b="1" dirty="0">
                      <a:solidFill>
                        <a:schemeClr val="tx1"/>
                      </a:solidFill>
                    </a:rPr>
                    <a:t>寶塔線翻</a:t>
                  </a:r>
                  <a:r>
                    <a:rPr lang="zh-TW" altLang="en-US" sz="2000" b="1" dirty="0" smtClean="0">
                      <a:solidFill>
                        <a:schemeClr val="tx1"/>
                      </a:solidFill>
                    </a:rPr>
                    <a:t>黑</a:t>
                  </a:r>
                  <a:r>
                    <a:rPr lang="zh-TW" altLang="en-US" sz="2000" b="1" dirty="0">
                      <a:solidFill>
                        <a:schemeClr val="tx1"/>
                      </a:solidFill>
                    </a:rPr>
                    <a:t>，並黑</a:t>
                  </a:r>
                  <a:r>
                    <a:rPr lang="zh-TW" altLang="en-US" sz="2000" b="1" dirty="0" smtClean="0">
                      <a:solidFill>
                        <a:schemeClr val="tx1"/>
                      </a:solidFill>
                    </a:rPr>
                    <a:t>至今</a:t>
                  </a:r>
                  <a:endParaRPr lang="en-US" altLang="zh-TW" sz="2000" b="1" dirty="0">
                    <a:solidFill>
                      <a:schemeClr val="tx1"/>
                    </a:solidFill>
                  </a:endParaRPr>
                </a:p>
                <a:p>
                  <a:pPr algn="just"/>
                  <a:r>
                    <a:rPr lang="zh-TW" altLang="en-US" sz="2000" b="1" dirty="0" smtClean="0">
                      <a:solidFill>
                        <a:schemeClr val="tx1"/>
                      </a:solidFill>
                    </a:rPr>
                    <a:t>                              </a:t>
                  </a:r>
                  <a:r>
                    <a:rPr lang="zh-TW" altLang="en-US" sz="2000" dirty="0" smtClean="0">
                      <a:solidFill>
                        <a:srgbClr val="0070C0"/>
                      </a:solidFill>
                      <a:latin typeface="新細明體" panose="02020500000000000000" pitchFamily="18" charset="-120"/>
                    </a:rPr>
                    <a:t>● </a:t>
                  </a:r>
                  <a:r>
                    <a:rPr lang="en-US" altLang="zh-TW" sz="2000" dirty="0">
                      <a:solidFill>
                        <a:srgbClr val="002060"/>
                      </a:solidFill>
                      <a:latin typeface="新細明體" panose="02020500000000000000" pitchFamily="18" charset="-120"/>
                    </a:rPr>
                    <a:t>A03  </a:t>
                  </a:r>
                  <a:r>
                    <a:rPr lang="zh-TW" altLang="en-US" sz="2000" b="1" u="sng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altLang="zh-TW" sz="2000" b="1" u="sng" dirty="0" smtClean="0">
                      <a:solidFill>
                        <a:srgbClr val="C00000"/>
                      </a:solidFill>
                    </a:rPr>
                    <a:t>4   </a:t>
                  </a:r>
                  <a:r>
                    <a:rPr lang="zh-TW" altLang="en-US" sz="2000" b="1" dirty="0" smtClean="0">
                      <a:solidFill>
                        <a:srgbClr val="C00000"/>
                      </a:solidFill>
                    </a:rPr>
                    <a:t>周</a:t>
                  </a:r>
                  <a:r>
                    <a:rPr lang="zh-TW" altLang="en-US" sz="2000" b="1" dirty="0" smtClean="0">
                      <a:solidFill>
                        <a:schemeClr val="tx1"/>
                      </a:solidFill>
                    </a:rPr>
                    <a:t>內，</a:t>
                  </a:r>
                  <a:r>
                    <a:rPr lang="zh-TW" altLang="en-US" sz="2000" b="1" dirty="0" smtClean="0">
                      <a:solidFill>
                        <a:srgbClr val="C00000"/>
                      </a:solidFill>
                    </a:rPr>
                    <a:t>周</a:t>
                  </a:r>
                  <a:r>
                    <a:rPr lang="zh-TW" altLang="en-US" sz="2000" b="1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TW" sz="2000" b="1" dirty="0" smtClean="0">
                      <a:solidFill>
                        <a:schemeClr val="tx1"/>
                      </a:solidFill>
                    </a:rPr>
                    <a:t>RSI 12  </a:t>
                  </a:r>
                  <a:r>
                    <a:rPr lang="en-US" altLang="zh-TW" sz="2000" b="1" dirty="0" smtClean="0">
                      <a:solidFill>
                        <a:srgbClr val="C00000"/>
                      </a:solidFill>
                    </a:rPr>
                    <a:t>&lt; </a:t>
                  </a:r>
                  <a:r>
                    <a:rPr lang="en-US" altLang="zh-TW" sz="2000" b="1" dirty="0" smtClean="0">
                      <a:solidFill>
                        <a:schemeClr val="tx1"/>
                      </a:solidFill>
                    </a:rPr>
                    <a:t>RSI 100</a:t>
                  </a:r>
                  <a:r>
                    <a:rPr lang="zh-TW" altLang="en-US" sz="2000" b="1" dirty="0">
                      <a:solidFill>
                        <a:schemeClr val="tx1"/>
                      </a:solidFill>
                    </a:rPr>
                    <a:t>，並</a:t>
                  </a:r>
                  <a:r>
                    <a:rPr lang="zh-TW" altLang="en-US" sz="2000" b="1" dirty="0" smtClean="0">
                      <a:solidFill>
                        <a:schemeClr val="tx1"/>
                      </a:solidFill>
                    </a:rPr>
                    <a:t>至今</a:t>
                  </a:r>
                  <a:endParaRPr lang="en-US" altLang="zh-TW" sz="2000" b="1" dirty="0">
                    <a:solidFill>
                      <a:schemeClr val="tx1"/>
                    </a:solidFill>
                  </a:endParaRPr>
                </a:p>
                <a:p>
                  <a:pPr algn="just"/>
                  <a:r>
                    <a:rPr lang="zh-TW" altLang="en-US" sz="2000" b="1" dirty="0" smtClean="0">
                      <a:solidFill>
                        <a:schemeClr val="tx1"/>
                      </a:solidFill>
                    </a:rPr>
                    <a:t>                              ○</a:t>
                  </a:r>
                  <a:r>
                    <a:rPr lang="zh-TW" altLang="en-US" sz="2000" dirty="0" smtClean="0">
                      <a:solidFill>
                        <a:srgbClr val="0070C0"/>
                      </a:solidFill>
                      <a:latin typeface="新細明體" panose="02020500000000000000" pitchFamily="18" charset="-120"/>
                    </a:rPr>
                    <a:t> </a:t>
                  </a:r>
                  <a:r>
                    <a:rPr lang="en-US" altLang="zh-TW" sz="2000" dirty="0">
                      <a:solidFill>
                        <a:srgbClr val="002060"/>
                      </a:solidFill>
                      <a:latin typeface="新細明體" panose="02020500000000000000" pitchFamily="18" charset="-120"/>
                    </a:rPr>
                    <a:t>A04  </a:t>
                  </a:r>
                  <a:r>
                    <a:rPr lang="zh-TW" altLang="en-US" sz="2000" b="1" u="sng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altLang="zh-TW" sz="2000" b="1" u="sng" dirty="0" smtClean="0">
                      <a:solidFill>
                        <a:srgbClr val="C00000"/>
                      </a:solidFill>
                    </a:rPr>
                    <a:t>20</a:t>
                  </a:r>
                  <a:r>
                    <a:rPr lang="zh-TW" altLang="en-US" sz="2000" b="1" u="sng" dirty="0" smtClean="0">
                      <a:solidFill>
                        <a:schemeClr val="tx1"/>
                      </a:solidFill>
                    </a:rPr>
                    <a:t>   </a:t>
                  </a:r>
                  <a:r>
                    <a:rPr lang="zh-TW" altLang="en-US" sz="2000" b="1" dirty="0" smtClean="0">
                      <a:solidFill>
                        <a:srgbClr val="C00000"/>
                      </a:solidFill>
                    </a:rPr>
                    <a:t>日</a:t>
                  </a:r>
                  <a:r>
                    <a:rPr lang="zh-TW" altLang="en-US" sz="2000" b="1" dirty="0" smtClean="0">
                      <a:solidFill>
                        <a:schemeClr val="tx1"/>
                      </a:solidFill>
                    </a:rPr>
                    <a:t>內</a:t>
                  </a:r>
                  <a:r>
                    <a:rPr lang="zh-TW" altLang="en-US" sz="2000" b="1" dirty="0">
                      <a:solidFill>
                        <a:schemeClr val="tx1"/>
                      </a:solidFill>
                    </a:rPr>
                    <a:t>，</a:t>
                  </a:r>
                  <a:r>
                    <a:rPr lang="zh-TW" altLang="en-US" sz="2000" b="1" dirty="0" smtClean="0">
                      <a:solidFill>
                        <a:srgbClr val="C00000"/>
                      </a:solidFill>
                    </a:rPr>
                    <a:t>日</a:t>
                  </a:r>
                  <a:r>
                    <a:rPr lang="en-US" altLang="zh-TW" sz="2000" b="1" dirty="0" smtClean="0">
                      <a:solidFill>
                        <a:srgbClr val="C00000"/>
                      </a:solidFill>
                    </a:rPr>
                    <a:t>K</a:t>
                  </a:r>
                  <a:r>
                    <a:rPr lang="zh-TW" altLang="en-US" sz="2000" b="1" dirty="0" smtClean="0">
                      <a:solidFill>
                        <a:srgbClr val="C00000"/>
                      </a:solidFill>
                    </a:rPr>
                    <a:t>線</a:t>
                  </a:r>
                  <a:r>
                    <a:rPr lang="zh-TW" altLang="en-US" sz="2000" b="1" dirty="0">
                      <a:solidFill>
                        <a:schemeClr val="tx1"/>
                      </a:solidFill>
                    </a:rPr>
                    <a:t>為空頭</a:t>
                  </a:r>
                  <a:r>
                    <a:rPr lang="zh-TW" altLang="en-US" sz="2000" b="1" dirty="0" smtClean="0">
                      <a:solidFill>
                        <a:schemeClr val="tx1"/>
                      </a:solidFill>
                    </a:rPr>
                    <a:t>排列</a:t>
                  </a:r>
                  <a:r>
                    <a:rPr lang="zh-TW" altLang="en-US" sz="2000" b="1" dirty="0">
                      <a:solidFill>
                        <a:schemeClr val="tx1"/>
                      </a:solidFill>
                    </a:rPr>
                    <a:t>，並</a:t>
                  </a:r>
                  <a:r>
                    <a:rPr lang="zh-TW" altLang="en-US" sz="2000" b="1" dirty="0" smtClean="0">
                      <a:solidFill>
                        <a:schemeClr val="tx1"/>
                      </a:solidFill>
                    </a:rPr>
                    <a:t>至今</a:t>
                  </a:r>
                  <a:endParaRPr lang="en-US" altLang="zh-TW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1127436" y="4522895"/>
                  <a:ext cx="1801999" cy="339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 smtClean="0">
                      <a:solidFill>
                        <a:srgbClr val="7030A0"/>
                      </a:solidFill>
                    </a:rPr>
                    <a:t>選股條件設定 </a:t>
                  </a:r>
                  <a:r>
                    <a:rPr lang="en-US" altLang="zh-TW" sz="2000" b="1" dirty="0" smtClean="0">
                      <a:solidFill>
                        <a:srgbClr val="7030A0"/>
                      </a:solidFill>
                    </a:rPr>
                    <a:t>:</a:t>
                  </a:r>
                  <a:r>
                    <a:rPr lang="zh-TW" altLang="en-US" sz="2000" b="1" dirty="0" smtClean="0">
                      <a:solidFill>
                        <a:srgbClr val="7030A0"/>
                      </a:solidFill>
                    </a:rPr>
                    <a:t> </a:t>
                  </a:r>
                  <a:endParaRPr lang="zh-TW" altLang="en-US" sz="20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5804720" y="3846931"/>
                  <a:ext cx="1488173" cy="339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 smtClean="0">
                      <a:solidFill>
                        <a:srgbClr val="7030A0"/>
                      </a:solidFill>
                    </a:rPr>
                    <a:t>新增一階</a:t>
                  </a:r>
                  <a:endParaRPr lang="en-US" altLang="zh-TW" sz="2000" b="1" dirty="0" smtClean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7516901" y="3846930"/>
                  <a:ext cx="1488173" cy="339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 smtClean="0">
                      <a:solidFill>
                        <a:srgbClr val="7030A0"/>
                      </a:solidFill>
                    </a:rPr>
                    <a:t>新增二階</a:t>
                  </a:r>
                  <a:endParaRPr lang="en-US" altLang="zh-TW" sz="2000" b="1" dirty="0" smtClean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0542831" y="3823229"/>
                  <a:ext cx="1132764" cy="339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 smtClean="0">
                      <a:solidFill>
                        <a:srgbClr val="7030A0"/>
                      </a:solidFill>
                    </a:rPr>
                    <a:t>刪除</a:t>
                  </a:r>
                  <a:endParaRPr lang="zh-TW" altLang="en-US" sz="20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9218405" y="3823229"/>
                  <a:ext cx="1132764" cy="339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 smtClean="0">
                      <a:solidFill>
                        <a:srgbClr val="7030A0"/>
                      </a:solidFill>
                    </a:rPr>
                    <a:t>保</a:t>
                  </a:r>
                  <a:r>
                    <a:rPr lang="zh-TW" altLang="en-US" sz="2000" b="1" dirty="0">
                      <a:solidFill>
                        <a:srgbClr val="7030A0"/>
                      </a:solidFill>
                    </a:rPr>
                    <a:t>存</a:t>
                  </a:r>
                </a:p>
              </p:txBody>
            </p:sp>
          </p:grpSp>
          <p:sp>
            <p:nvSpPr>
              <p:cNvPr id="39" name="矩形 38"/>
              <p:cNvSpPr/>
              <p:nvPr/>
            </p:nvSpPr>
            <p:spPr>
              <a:xfrm>
                <a:off x="1127437" y="3662318"/>
                <a:ext cx="4191696" cy="7123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8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  <a:ea typeface="新細明體" panose="02020500000000000000" pitchFamily="18" charset="-120"/>
                  </a:rPr>
                  <a:t>智能選股名稱 </a:t>
                </a:r>
                <a:r>
                  <a:rPr lang="en-US" altLang="zh-TW" sz="28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  <a:ea typeface="新細明體" panose="02020500000000000000" pitchFamily="18" charset="-120"/>
                  </a:rPr>
                  <a:t>:</a:t>
                </a:r>
                <a:r>
                  <a:rPr lang="zh-TW" altLang="en-US" sz="28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  <a:ea typeface="新細明體" panose="02020500000000000000" pitchFamily="18" charset="-120"/>
                  </a:rPr>
                  <a:t> </a:t>
                </a:r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高點放空</a:t>
                </a:r>
                <a:endParaRPr lang="en-US" altLang="zh-TW" sz="28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11261613" y="4990898"/>
              <a:ext cx="534179" cy="266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srgbClr val="7030A0"/>
                  </a:solidFill>
                </a:rPr>
                <a:t>或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11257897" y="5299413"/>
              <a:ext cx="534179" cy="266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srgbClr val="7030A0"/>
                  </a:solidFill>
                </a:rPr>
                <a:t>或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1265332" y="5596776"/>
              <a:ext cx="534179" cy="266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srgbClr val="7030A0"/>
                  </a:solidFill>
                </a:rPr>
                <a:t>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21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2" y="1133375"/>
            <a:ext cx="11820674" cy="45617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4140" y="494109"/>
            <a:ext cx="2977676" cy="418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</a:rPr>
              <a:t>參考</a:t>
            </a:r>
            <a:r>
              <a:rPr lang="zh-TW" altLang="en-US" sz="3600" dirty="0">
                <a:solidFill>
                  <a:schemeClr val="tx1"/>
                </a:solidFill>
              </a:rPr>
              <a:t>網頁</a:t>
            </a:r>
            <a:endParaRPr lang="zh-TW" altLang="en-US" sz="3600" b="1" dirty="0">
              <a:solidFill>
                <a:srgbClr val="0066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23526" y="428660"/>
            <a:ext cx="8530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https://www.wantgoo.com/hottip/search/advancesearch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367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4139" y="494109"/>
            <a:ext cx="9173760" cy="418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</a:rPr>
              <a:t>技術面條件  </a:t>
            </a:r>
            <a:r>
              <a:rPr lang="en-US" altLang="zh-TW" sz="3600" dirty="0" smtClean="0">
                <a:solidFill>
                  <a:schemeClr val="tx1"/>
                </a:solidFill>
              </a:rPr>
              <a:t>--- </a:t>
            </a:r>
            <a:r>
              <a:rPr lang="zh-TW" altLang="en-US" sz="3600" dirty="0" smtClean="0">
                <a:solidFill>
                  <a:schemeClr val="tx1"/>
                </a:solidFill>
              </a:rPr>
              <a:t>暫定  未來逐步增加</a:t>
            </a:r>
            <a:endParaRPr lang="zh-TW" altLang="en-US" sz="3600" b="1" dirty="0">
              <a:solidFill>
                <a:srgbClr val="0066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85195" y="2027897"/>
            <a:ext cx="6343322" cy="1814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dirty="0" smtClean="0">
                <a:solidFill>
                  <a:srgbClr val="0070C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● </a:t>
            </a:r>
            <a:r>
              <a:rPr lang="en-US" altLang="zh-TW" dirty="0" smtClean="0">
                <a:solidFill>
                  <a:srgbClr val="00206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A01</a:t>
            </a:r>
            <a:r>
              <a:rPr lang="en-US" altLang="zh-TW" dirty="0" smtClean="0">
                <a:solidFill>
                  <a:srgbClr val="0070C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zh-TW" altLang="en-US" b="1" u="sng" dirty="0" smtClean="0">
                <a:solidFill>
                  <a:schemeClr val="tx1"/>
                </a:solidFill>
              </a:rPr>
              <a:t>          </a:t>
            </a:r>
            <a:r>
              <a:rPr lang="zh-TW" altLang="en-US" b="1" dirty="0" smtClean="0">
                <a:solidFill>
                  <a:schemeClr val="tx1"/>
                </a:solidFill>
              </a:rPr>
              <a:t>月內最高價出現</a:t>
            </a:r>
            <a:r>
              <a:rPr lang="zh-TW" altLang="en-US" b="1" dirty="0">
                <a:solidFill>
                  <a:schemeClr val="tx1"/>
                </a:solidFill>
              </a:rPr>
              <a:t>在</a:t>
            </a:r>
            <a:r>
              <a:rPr lang="zh-TW" altLang="en-US" b="1" dirty="0" smtClean="0">
                <a:solidFill>
                  <a:schemeClr val="tx1"/>
                </a:solidFill>
              </a:rPr>
              <a:t>近</a:t>
            </a:r>
            <a:r>
              <a:rPr lang="zh-TW" altLang="en-US" b="1" u="sng" dirty="0" smtClean="0">
                <a:solidFill>
                  <a:schemeClr val="tx1"/>
                </a:solidFill>
              </a:rPr>
              <a:t>         </a:t>
            </a:r>
            <a:r>
              <a:rPr lang="zh-TW" altLang="en-US" b="1" dirty="0" smtClean="0">
                <a:solidFill>
                  <a:schemeClr val="tx1"/>
                </a:solidFill>
              </a:rPr>
              <a:t>天內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algn="just"/>
            <a:r>
              <a:rPr lang="zh-TW" altLang="en-US" b="1" dirty="0">
                <a:solidFill>
                  <a:schemeClr val="tx1"/>
                </a:solidFill>
              </a:rPr>
              <a:t>○ </a:t>
            </a:r>
            <a:r>
              <a:rPr lang="en-US" altLang="zh-TW" dirty="0" smtClean="0">
                <a:solidFill>
                  <a:srgbClr val="002060"/>
                </a:solidFill>
                <a:latin typeface="新細明體" panose="02020500000000000000" pitchFamily="18" charset="-120"/>
              </a:rPr>
              <a:t>A02  </a:t>
            </a:r>
            <a:r>
              <a:rPr lang="zh-TW" altLang="en-US" b="1" u="sng" dirty="0" smtClean="0">
                <a:solidFill>
                  <a:schemeClr val="tx1"/>
                </a:solidFill>
              </a:rPr>
              <a:t>          </a:t>
            </a:r>
            <a:r>
              <a:rPr lang="zh-TW" altLang="en-US" b="1" dirty="0">
                <a:solidFill>
                  <a:srgbClr val="C00000"/>
                </a:solidFill>
              </a:rPr>
              <a:t>天</a:t>
            </a:r>
            <a:r>
              <a:rPr lang="en-US" altLang="zh-TW" b="1" dirty="0">
                <a:solidFill>
                  <a:srgbClr val="C00000"/>
                </a:solidFill>
              </a:rPr>
              <a:t>/</a:t>
            </a:r>
            <a:r>
              <a:rPr lang="zh-TW" altLang="en-US" b="1" dirty="0">
                <a:solidFill>
                  <a:srgbClr val="C00000"/>
                </a:solidFill>
              </a:rPr>
              <a:t>周</a:t>
            </a:r>
            <a:r>
              <a:rPr lang="zh-TW" altLang="en-US" b="1" dirty="0" smtClean="0">
                <a:solidFill>
                  <a:schemeClr val="tx1"/>
                </a:solidFill>
              </a:rPr>
              <a:t>內</a:t>
            </a:r>
            <a:r>
              <a:rPr lang="zh-TW" altLang="en-US" b="1" dirty="0">
                <a:solidFill>
                  <a:schemeClr val="tx1"/>
                </a:solidFill>
              </a:rPr>
              <a:t>，</a:t>
            </a:r>
            <a:r>
              <a:rPr lang="zh-TW" altLang="en-US" b="1" dirty="0">
                <a:solidFill>
                  <a:srgbClr val="C00000"/>
                </a:solidFill>
              </a:rPr>
              <a:t>日</a:t>
            </a:r>
            <a:r>
              <a:rPr lang="en-US" altLang="zh-TW" b="1" dirty="0">
                <a:solidFill>
                  <a:srgbClr val="C00000"/>
                </a:solidFill>
              </a:rPr>
              <a:t>/</a:t>
            </a:r>
            <a:r>
              <a:rPr lang="zh-TW" altLang="en-US" b="1" dirty="0">
                <a:solidFill>
                  <a:srgbClr val="C00000"/>
                </a:solidFill>
              </a:rPr>
              <a:t>周</a:t>
            </a:r>
            <a:r>
              <a:rPr lang="zh-TW" altLang="en-US" b="1" dirty="0">
                <a:solidFill>
                  <a:schemeClr val="tx1"/>
                </a:solidFill>
              </a:rPr>
              <a:t>寶塔</a:t>
            </a:r>
            <a:r>
              <a:rPr lang="zh-TW" altLang="en-US" b="1" dirty="0" smtClean="0">
                <a:solidFill>
                  <a:schemeClr val="tx1"/>
                </a:solidFill>
              </a:rPr>
              <a:t>線紅翻黑，並黑至今</a:t>
            </a:r>
            <a:endParaRPr lang="en-US" altLang="zh-TW" b="1" dirty="0">
              <a:solidFill>
                <a:schemeClr val="tx1"/>
              </a:solidFill>
            </a:endParaRPr>
          </a:p>
          <a:p>
            <a:pPr algn="just"/>
            <a:r>
              <a:rPr lang="zh-TW" altLang="en-US" b="1" dirty="0">
                <a:solidFill>
                  <a:schemeClr val="tx1"/>
                </a:solidFill>
              </a:rPr>
              <a:t>○ </a:t>
            </a:r>
            <a:r>
              <a:rPr lang="en-US" altLang="zh-TW" dirty="0" smtClean="0">
                <a:solidFill>
                  <a:srgbClr val="002060"/>
                </a:solidFill>
                <a:latin typeface="新細明體" panose="02020500000000000000" pitchFamily="18" charset="-120"/>
              </a:rPr>
              <a:t>A03  </a:t>
            </a:r>
            <a:r>
              <a:rPr lang="zh-TW" altLang="en-US" b="1" u="sng" dirty="0" smtClean="0">
                <a:solidFill>
                  <a:schemeClr val="tx1"/>
                </a:solidFill>
              </a:rPr>
              <a:t>          </a:t>
            </a:r>
            <a:r>
              <a:rPr lang="zh-TW" altLang="en-US" b="1" dirty="0">
                <a:solidFill>
                  <a:srgbClr val="C00000"/>
                </a:solidFill>
              </a:rPr>
              <a:t>天</a:t>
            </a:r>
            <a:r>
              <a:rPr lang="en-US" altLang="zh-TW" b="1" dirty="0">
                <a:solidFill>
                  <a:srgbClr val="C00000"/>
                </a:solidFill>
              </a:rPr>
              <a:t>/</a:t>
            </a:r>
            <a:r>
              <a:rPr lang="zh-TW" altLang="en-US" b="1" dirty="0">
                <a:solidFill>
                  <a:srgbClr val="C00000"/>
                </a:solidFill>
              </a:rPr>
              <a:t>周</a:t>
            </a:r>
            <a:r>
              <a:rPr lang="zh-TW" altLang="en-US" b="1" dirty="0">
                <a:solidFill>
                  <a:schemeClr val="tx1"/>
                </a:solidFill>
              </a:rPr>
              <a:t>內，</a:t>
            </a:r>
            <a:r>
              <a:rPr lang="zh-TW" altLang="en-US" b="1" dirty="0">
                <a:solidFill>
                  <a:srgbClr val="C00000"/>
                </a:solidFill>
              </a:rPr>
              <a:t>日</a:t>
            </a:r>
            <a:r>
              <a:rPr lang="en-US" altLang="zh-TW" b="1" dirty="0">
                <a:solidFill>
                  <a:srgbClr val="C00000"/>
                </a:solidFill>
              </a:rPr>
              <a:t>/</a:t>
            </a:r>
            <a:r>
              <a:rPr lang="zh-TW" altLang="en-US" b="1" dirty="0">
                <a:solidFill>
                  <a:srgbClr val="C00000"/>
                </a:solidFill>
              </a:rPr>
              <a:t>周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RSI12  </a:t>
            </a:r>
            <a:r>
              <a:rPr lang="en-US" altLang="zh-TW" b="1" dirty="0">
                <a:solidFill>
                  <a:srgbClr val="C00000"/>
                </a:solidFill>
              </a:rPr>
              <a:t>&gt;/=/&lt; </a:t>
            </a:r>
            <a:r>
              <a:rPr lang="en-US" altLang="zh-TW" b="1" dirty="0" smtClean="0">
                <a:solidFill>
                  <a:schemeClr val="tx1"/>
                </a:solidFill>
              </a:rPr>
              <a:t>RSI100</a:t>
            </a:r>
            <a:r>
              <a:rPr lang="zh-TW" altLang="en-US" b="1" dirty="0">
                <a:solidFill>
                  <a:schemeClr val="tx1"/>
                </a:solidFill>
              </a:rPr>
              <a:t> ，</a:t>
            </a:r>
            <a:r>
              <a:rPr lang="zh-TW" altLang="en-US" b="1" dirty="0" smtClean="0">
                <a:solidFill>
                  <a:schemeClr val="tx1"/>
                </a:solidFill>
              </a:rPr>
              <a:t>並至今</a:t>
            </a:r>
            <a:endParaRPr lang="en-US" altLang="zh-TW" b="1" dirty="0">
              <a:solidFill>
                <a:schemeClr val="tx1"/>
              </a:solidFill>
            </a:endParaRPr>
          </a:p>
          <a:p>
            <a:pPr algn="just"/>
            <a:r>
              <a:rPr lang="zh-TW" altLang="en-US" b="1" dirty="0">
                <a:solidFill>
                  <a:schemeClr val="tx1"/>
                </a:solidFill>
              </a:rPr>
              <a:t>○ </a:t>
            </a:r>
            <a:r>
              <a:rPr lang="en-US" altLang="zh-TW" dirty="0" smtClean="0">
                <a:solidFill>
                  <a:srgbClr val="002060"/>
                </a:solidFill>
                <a:latin typeface="新細明體" panose="02020500000000000000" pitchFamily="18" charset="-120"/>
              </a:rPr>
              <a:t>A04  </a:t>
            </a:r>
            <a:r>
              <a:rPr lang="zh-TW" altLang="en-US" b="1" u="sng" dirty="0" smtClean="0">
                <a:solidFill>
                  <a:schemeClr val="tx1"/>
                </a:solidFill>
              </a:rPr>
              <a:t>          </a:t>
            </a:r>
            <a:r>
              <a:rPr lang="zh-TW" altLang="en-US" b="1" dirty="0">
                <a:solidFill>
                  <a:srgbClr val="C00000"/>
                </a:solidFill>
              </a:rPr>
              <a:t>天</a:t>
            </a:r>
            <a:r>
              <a:rPr lang="en-US" altLang="zh-TW" b="1" dirty="0">
                <a:solidFill>
                  <a:srgbClr val="C00000"/>
                </a:solidFill>
              </a:rPr>
              <a:t>/</a:t>
            </a:r>
            <a:r>
              <a:rPr lang="zh-TW" altLang="en-US" b="1" dirty="0">
                <a:solidFill>
                  <a:srgbClr val="C00000"/>
                </a:solidFill>
              </a:rPr>
              <a:t>周</a:t>
            </a:r>
            <a:r>
              <a:rPr lang="zh-TW" altLang="en-US" b="1" dirty="0">
                <a:solidFill>
                  <a:schemeClr val="tx1"/>
                </a:solidFill>
              </a:rPr>
              <a:t>內，</a:t>
            </a:r>
            <a:r>
              <a:rPr lang="zh-TW" altLang="en-US" b="1" dirty="0">
                <a:solidFill>
                  <a:srgbClr val="C00000"/>
                </a:solidFill>
              </a:rPr>
              <a:t>日</a:t>
            </a:r>
            <a:r>
              <a:rPr lang="en-US" altLang="zh-TW" b="1" dirty="0">
                <a:solidFill>
                  <a:srgbClr val="C00000"/>
                </a:solidFill>
              </a:rPr>
              <a:t>/</a:t>
            </a:r>
            <a:r>
              <a:rPr lang="zh-TW" altLang="en-US" b="1" dirty="0" smtClean="0">
                <a:solidFill>
                  <a:srgbClr val="C00000"/>
                </a:solidFill>
              </a:rPr>
              <a:t>周</a:t>
            </a:r>
            <a:r>
              <a:rPr lang="en-US" altLang="zh-TW" b="1" dirty="0" smtClean="0">
                <a:solidFill>
                  <a:srgbClr val="C00000"/>
                </a:solidFill>
              </a:rPr>
              <a:t>K</a:t>
            </a:r>
            <a:r>
              <a:rPr lang="zh-TW" altLang="en-US" b="1" dirty="0" smtClean="0">
                <a:solidFill>
                  <a:srgbClr val="C00000"/>
                </a:solidFill>
              </a:rPr>
              <a:t>線</a:t>
            </a:r>
            <a:r>
              <a:rPr lang="zh-TW" altLang="en-US" b="1" dirty="0" smtClean="0">
                <a:solidFill>
                  <a:schemeClr val="tx1"/>
                </a:solidFill>
              </a:rPr>
              <a:t>為空頭排列</a:t>
            </a:r>
            <a:r>
              <a:rPr lang="zh-TW" altLang="en-US" b="1" dirty="0">
                <a:solidFill>
                  <a:schemeClr val="tx1"/>
                </a:solidFill>
              </a:rPr>
              <a:t>，並至今</a:t>
            </a:r>
            <a:endParaRPr lang="en-US" altLang="zh-TW" b="1" dirty="0">
              <a:solidFill>
                <a:schemeClr val="tx1"/>
              </a:solidFill>
            </a:endParaRPr>
          </a:p>
        </p:txBody>
      </p:sp>
      <p:sp>
        <p:nvSpPr>
          <p:cNvPr id="5" name="直線圖說文字 1 4"/>
          <p:cNvSpPr/>
          <p:nvPr/>
        </p:nvSpPr>
        <p:spPr>
          <a:xfrm>
            <a:off x="2503499" y="4236877"/>
            <a:ext cx="1200205" cy="411862"/>
          </a:xfrm>
          <a:prstGeom prst="borderCallout1">
            <a:avLst>
              <a:gd name="adj1" fmla="val 51839"/>
              <a:gd name="adj2" fmla="val -333"/>
              <a:gd name="adj3" fmla="val -188101"/>
              <a:gd name="adj4" fmla="val -2998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條件編號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6" name="直線圖說文字 1 5"/>
          <p:cNvSpPr/>
          <p:nvPr/>
        </p:nvSpPr>
        <p:spPr>
          <a:xfrm>
            <a:off x="5233646" y="1427104"/>
            <a:ext cx="1200205" cy="411862"/>
          </a:xfrm>
          <a:prstGeom prst="borderCallout1">
            <a:avLst>
              <a:gd name="adj1" fmla="val 51839"/>
              <a:gd name="adj2" fmla="val -333"/>
              <a:gd name="adj3" fmla="val 227946"/>
              <a:gd name="adj4" fmla="val -108734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條件名稱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7" name="直線圖說文字 1 6"/>
          <p:cNvSpPr/>
          <p:nvPr/>
        </p:nvSpPr>
        <p:spPr>
          <a:xfrm>
            <a:off x="4803341" y="4236877"/>
            <a:ext cx="2158393" cy="411862"/>
          </a:xfrm>
          <a:prstGeom prst="borderCallout1">
            <a:avLst>
              <a:gd name="adj1" fmla="val 51839"/>
              <a:gd name="adj2" fmla="val -333"/>
              <a:gd name="adj3" fmla="val -179020"/>
              <a:gd name="adj4" fmla="val -2507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有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</a:rPr>
              <a:t>符號為下拉選單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5195" y="1451749"/>
            <a:ext cx="1662830" cy="362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FF0000"/>
                </a:solidFill>
              </a:rPr>
              <a:t>添加保存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3248025" y="3492347"/>
            <a:ext cx="1508831" cy="95046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85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59299" y="1359116"/>
            <a:ext cx="5189376" cy="841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000" dirty="0">
                <a:solidFill>
                  <a:srgbClr val="0070C0"/>
                </a:solidFill>
                <a:latin typeface="新細明體" panose="02020500000000000000" pitchFamily="18" charset="-120"/>
              </a:rPr>
              <a:t>● </a:t>
            </a:r>
            <a:r>
              <a:rPr lang="en-US" altLang="zh-TW" sz="2000" dirty="0">
                <a:solidFill>
                  <a:srgbClr val="002060"/>
                </a:solidFill>
                <a:latin typeface="新細明體" panose="02020500000000000000" pitchFamily="18" charset="-120"/>
              </a:rPr>
              <a:t>A01</a:t>
            </a:r>
            <a:r>
              <a:rPr lang="en-US" altLang="zh-TW" sz="2000" dirty="0">
                <a:solidFill>
                  <a:srgbClr val="0070C0"/>
                </a:solidFill>
                <a:latin typeface="新細明體" panose="02020500000000000000" pitchFamily="18" charset="-120"/>
              </a:rPr>
              <a:t>  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  </a:t>
            </a:r>
            <a:r>
              <a:rPr lang="en-US" altLang="zh-TW" sz="2000" b="1" u="sng" dirty="0" smtClean="0">
                <a:solidFill>
                  <a:srgbClr val="C00000"/>
                </a:solidFill>
              </a:rPr>
              <a:t>24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  </a:t>
            </a:r>
            <a:r>
              <a:rPr lang="zh-TW" altLang="en-US" sz="2000" b="1" dirty="0">
                <a:solidFill>
                  <a:schemeClr val="tx1"/>
                </a:solidFill>
              </a:rPr>
              <a:t>月內最高價出現在近</a:t>
            </a:r>
            <a:r>
              <a:rPr lang="zh-TW" altLang="en-US" sz="2000" b="1" u="sng" dirty="0">
                <a:solidFill>
                  <a:schemeClr val="tx1"/>
                </a:solidFill>
              </a:rPr>
              <a:t>   </a:t>
            </a:r>
            <a:r>
              <a:rPr lang="en-US" altLang="zh-TW" sz="2000" b="1" u="sng" dirty="0" smtClean="0">
                <a:solidFill>
                  <a:srgbClr val="C00000"/>
                </a:solidFill>
              </a:rPr>
              <a:t>20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   </a:t>
            </a:r>
            <a:r>
              <a:rPr lang="zh-TW" altLang="en-US" sz="2000" b="1" dirty="0">
                <a:solidFill>
                  <a:schemeClr val="tx1"/>
                </a:solidFill>
              </a:rPr>
              <a:t>天內</a:t>
            </a:r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7436" y="1360595"/>
            <a:ext cx="1903601" cy="339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7030A0"/>
                </a:solidFill>
              </a:rPr>
              <a:t>選股條件設定 </a:t>
            </a:r>
            <a:r>
              <a:rPr lang="en-US" altLang="zh-TW" sz="2000" b="1" dirty="0" smtClean="0">
                <a:solidFill>
                  <a:srgbClr val="7030A0"/>
                </a:solidFill>
              </a:rPr>
              <a:t>:</a:t>
            </a:r>
            <a:r>
              <a:rPr lang="zh-TW" altLang="en-US" sz="2000" b="1" dirty="0" smtClean="0">
                <a:solidFill>
                  <a:srgbClr val="7030A0"/>
                </a:solidFill>
              </a:rPr>
              <a:t> </a:t>
            </a:r>
            <a:endParaRPr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3016" y="483205"/>
            <a:ext cx="5283123" cy="712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rgbClr val="0070C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智能選股名稱 </a:t>
            </a:r>
            <a:r>
              <a:rPr lang="en-US" altLang="zh-TW" sz="2800" dirty="0" smtClean="0">
                <a:solidFill>
                  <a:srgbClr val="0070C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:</a:t>
            </a:r>
            <a:r>
              <a:rPr lang="zh-TW" altLang="en-US" sz="2800" dirty="0" smtClean="0">
                <a:solidFill>
                  <a:srgbClr val="0070C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高點放空</a:t>
            </a:r>
            <a:endParaRPr lang="en-US" altLang="zh-TW" sz="2800" b="1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7120" y="676275"/>
            <a:ext cx="1488173" cy="339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7030A0"/>
                </a:solidFill>
              </a:rPr>
              <a:t>新增一階</a:t>
            </a:r>
            <a:endParaRPr lang="en-US" altLang="zh-TW" sz="2000" b="1" dirty="0" smtClean="0">
              <a:solidFill>
                <a:srgbClr val="7030A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69301" y="676274"/>
            <a:ext cx="1488173" cy="339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7030A0"/>
                </a:solidFill>
              </a:rPr>
              <a:t>新增二階</a:t>
            </a:r>
            <a:endParaRPr lang="en-US" altLang="zh-TW" sz="2000" b="1" dirty="0" smtClean="0">
              <a:solidFill>
                <a:srgbClr val="7030A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695231" y="652573"/>
            <a:ext cx="1132764" cy="339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7030A0"/>
                </a:solidFill>
              </a:rPr>
              <a:t>刪除</a:t>
            </a:r>
            <a:endParaRPr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370805" y="652573"/>
            <a:ext cx="1132764" cy="339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7030A0"/>
                </a:solidFill>
              </a:rPr>
              <a:t>保</a:t>
            </a:r>
            <a:r>
              <a:rPr lang="zh-TW" altLang="en-US" sz="2000" b="1" dirty="0">
                <a:solidFill>
                  <a:srgbClr val="7030A0"/>
                </a:solidFill>
              </a:rPr>
              <a:t>存</a:t>
            </a:r>
          </a:p>
        </p:txBody>
      </p:sp>
      <p:grpSp>
        <p:nvGrpSpPr>
          <p:cNvPr id="46" name="群組 45"/>
          <p:cNvGrpSpPr/>
          <p:nvPr/>
        </p:nvGrpSpPr>
        <p:grpSpPr>
          <a:xfrm>
            <a:off x="383016" y="3662318"/>
            <a:ext cx="11416495" cy="2424158"/>
            <a:chOff x="383016" y="3662318"/>
            <a:chExt cx="11416495" cy="2424158"/>
          </a:xfrm>
        </p:grpSpPr>
        <p:grpSp>
          <p:nvGrpSpPr>
            <p:cNvPr id="23" name="群組 22"/>
            <p:cNvGrpSpPr/>
            <p:nvPr/>
          </p:nvGrpSpPr>
          <p:grpSpPr>
            <a:xfrm>
              <a:off x="383016" y="3662318"/>
              <a:ext cx="11292579" cy="2424158"/>
              <a:chOff x="383016" y="3662318"/>
              <a:chExt cx="11292579" cy="2424158"/>
            </a:xfrm>
          </p:grpSpPr>
          <p:grpSp>
            <p:nvGrpSpPr>
              <p:cNvPr id="22" name="群組 21"/>
              <p:cNvGrpSpPr/>
              <p:nvPr/>
            </p:nvGrpSpPr>
            <p:grpSpPr>
              <a:xfrm>
                <a:off x="1127436" y="3823229"/>
                <a:ext cx="10548159" cy="2263247"/>
                <a:chOff x="1127436" y="3823229"/>
                <a:chExt cx="10548159" cy="2263247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3259298" y="4429125"/>
                  <a:ext cx="8304517" cy="165735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zh-TW" altLang="en-US" sz="2000" b="1" dirty="0">
                      <a:solidFill>
                        <a:schemeClr val="tx1"/>
                      </a:solidFill>
                    </a:rPr>
                    <a:t>○</a:t>
                  </a:r>
                  <a:r>
                    <a:rPr lang="zh-TW" altLang="en-US" sz="2000" dirty="0" smtClean="0">
                      <a:solidFill>
                        <a:srgbClr val="0070C0"/>
                      </a:solidFill>
                      <a:latin typeface="新細明體" panose="02020500000000000000" pitchFamily="18" charset="-120"/>
                    </a:rPr>
                    <a:t> </a:t>
                  </a:r>
                  <a:r>
                    <a:rPr lang="en-US" altLang="zh-TW" sz="2000" dirty="0">
                      <a:solidFill>
                        <a:srgbClr val="002060"/>
                      </a:solidFill>
                      <a:latin typeface="新細明體" panose="02020500000000000000" pitchFamily="18" charset="-120"/>
                    </a:rPr>
                    <a:t>A01</a:t>
                  </a:r>
                  <a:r>
                    <a:rPr lang="en-US" altLang="zh-TW" sz="2000" dirty="0">
                      <a:solidFill>
                        <a:srgbClr val="0070C0"/>
                      </a:solidFill>
                      <a:latin typeface="新細明體" panose="02020500000000000000" pitchFamily="18" charset="-120"/>
                    </a:rPr>
                    <a:t>  </a:t>
                  </a:r>
                  <a:r>
                    <a:rPr lang="zh-TW" altLang="en-US" sz="2000" b="1" u="sng" dirty="0">
                      <a:solidFill>
                        <a:schemeClr val="tx1"/>
                      </a:solidFill>
                    </a:rPr>
                    <a:t>  </a:t>
                  </a:r>
                  <a:r>
                    <a:rPr lang="en-US" altLang="zh-TW" sz="2000" b="1" u="sng" dirty="0">
                      <a:solidFill>
                        <a:srgbClr val="C00000"/>
                      </a:solidFill>
                    </a:rPr>
                    <a:t>24</a:t>
                  </a:r>
                  <a:r>
                    <a:rPr lang="zh-TW" altLang="en-US" sz="2000" b="1" u="sng" dirty="0">
                      <a:solidFill>
                        <a:schemeClr val="tx1"/>
                      </a:solidFill>
                    </a:rPr>
                    <a:t>  </a:t>
                  </a:r>
                  <a:r>
                    <a:rPr lang="zh-TW" altLang="en-US" sz="2000" b="1" dirty="0">
                      <a:solidFill>
                        <a:schemeClr val="tx1"/>
                      </a:solidFill>
                    </a:rPr>
                    <a:t>月內最高價出現在近</a:t>
                  </a:r>
                  <a:r>
                    <a:rPr lang="zh-TW" altLang="en-US" sz="2000" b="1" u="sng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altLang="zh-TW" sz="2000" b="1" u="sng" dirty="0">
                      <a:solidFill>
                        <a:srgbClr val="C00000"/>
                      </a:solidFill>
                    </a:rPr>
                    <a:t>20</a:t>
                  </a:r>
                  <a:r>
                    <a:rPr lang="zh-TW" altLang="en-US" sz="2000" b="1" u="sng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zh-TW" altLang="en-US" sz="2000" b="1" dirty="0">
                      <a:solidFill>
                        <a:schemeClr val="tx1"/>
                      </a:solidFill>
                    </a:rPr>
                    <a:t>天內</a:t>
                  </a:r>
                  <a:endParaRPr lang="en-US" altLang="zh-TW" sz="2000" b="1" dirty="0">
                    <a:solidFill>
                      <a:schemeClr val="tx1"/>
                    </a:solidFill>
                  </a:endParaRPr>
                </a:p>
                <a:p>
                  <a:pPr algn="just"/>
                  <a:r>
                    <a:rPr lang="zh-TW" altLang="en-US" sz="2000" b="1" dirty="0" smtClean="0">
                      <a:solidFill>
                        <a:schemeClr val="tx1"/>
                      </a:solidFill>
                    </a:rPr>
                    <a:t>                              ○</a:t>
                  </a:r>
                  <a:r>
                    <a:rPr lang="zh-TW" altLang="en-US" sz="2000" dirty="0" smtClean="0">
                      <a:solidFill>
                        <a:srgbClr val="0070C0"/>
                      </a:solidFill>
                      <a:latin typeface="新細明體" panose="02020500000000000000" pitchFamily="18" charset="-120"/>
                    </a:rPr>
                    <a:t> </a:t>
                  </a:r>
                  <a:r>
                    <a:rPr lang="en-US" altLang="zh-TW" sz="2000" dirty="0">
                      <a:solidFill>
                        <a:srgbClr val="002060"/>
                      </a:solidFill>
                      <a:latin typeface="新細明體" panose="02020500000000000000" pitchFamily="18" charset="-120"/>
                    </a:rPr>
                    <a:t>A02  </a:t>
                  </a:r>
                  <a:r>
                    <a:rPr lang="zh-TW" altLang="en-US" sz="2000" b="1" u="sng" dirty="0" smtClean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altLang="zh-TW" sz="2000" b="1" u="sng" dirty="0" smtClean="0">
                      <a:solidFill>
                        <a:srgbClr val="C00000"/>
                      </a:solidFill>
                    </a:rPr>
                    <a:t>4  </a:t>
                  </a:r>
                  <a:r>
                    <a:rPr lang="zh-TW" altLang="en-US" sz="2000" b="1" dirty="0" smtClean="0">
                      <a:solidFill>
                        <a:srgbClr val="C00000"/>
                      </a:solidFill>
                    </a:rPr>
                    <a:t>周</a:t>
                  </a:r>
                  <a:r>
                    <a:rPr lang="zh-TW" altLang="en-US" sz="2000" b="1" dirty="0" smtClean="0">
                      <a:solidFill>
                        <a:schemeClr val="tx1"/>
                      </a:solidFill>
                    </a:rPr>
                    <a:t>內，</a:t>
                  </a:r>
                  <a:r>
                    <a:rPr lang="zh-TW" altLang="en-US" sz="2000" b="1" dirty="0" smtClean="0">
                      <a:solidFill>
                        <a:srgbClr val="C00000"/>
                      </a:solidFill>
                    </a:rPr>
                    <a:t>周</a:t>
                  </a:r>
                  <a:r>
                    <a:rPr lang="zh-TW" altLang="en-US" sz="2000" b="1" dirty="0">
                      <a:solidFill>
                        <a:schemeClr val="tx1"/>
                      </a:solidFill>
                    </a:rPr>
                    <a:t>寶塔</a:t>
                  </a:r>
                  <a:r>
                    <a:rPr lang="zh-TW" altLang="en-US" sz="2000" b="1" dirty="0" smtClean="0">
                      <a:solidFill>
                        <a:schemeClr val="tx1"/>
                      </a:solidFill>
                    </a:rPr>
                    <a:t>線紅翻黑</a:t>
                  </a:r>
                  <a:r>
                    <a:rPr lang="zh-TW" altLang="en-US" sz="2000" b="1" dirty="0">
                      <a:solidFill>
                        <a:schemeClr val="tx1"/>
                      </a:solidFill>
                    </a:rPr>
                    <a:t>，並黑</a:t>
                  </a:r>
                  <a:r>
                    <a:rPr lang="zh-TW" altLang="en-US" sz="2000" b="1" dirty="0" smtClean="0">
                      <a:solidFill>
                        <a:schemeClr val="tx1"/>
                      </a:solidFill>
                    </a:rPr>
                    <a:t>至今</a:t>
                  </a:r>
                  <a:endParaRPr lang="en-US" altLang="zh-TW" sz="2000" b="1" dirty="0">
                    <a:solidFill>
                      <a:schemeClr val="tx1"/>
                    </a:solidFill>
                  </a:endParaRPr>
                </a:p>
                <a:p>
                  <a:pPr algn="just"/>
                  <a:r>
                    <a:rPr lang="zh-TW" altLang="en-US" sz="2000" b="1" dirty="0" smtClean="0">
                      <a:solidFill>
                        <a:schemeClr val="tx1"/>
                      </a:solidFill>
                    </a:rPr>
                    <a:t>                              </a:t>
                  </a:r>
                  <a:r>
                    <a:rPr lang="zh-TW" altLang="en-US" sz="2000" dirty="0" smtClean="0">
                      <a:solidFill>
                        <a:srgbClr val="0070C0"/>
                      </a:solidFill>
                      <a:latin typeface="新細明體" panose="02020500000000000000" pitchFamily="18" charset="-120"/>
                    </a:rPr>
                    <a:t>● </a:t>
                  </a:r>
                  <a:r>
                    <a:rPr lang="en-US" altLang="zh-TW" sz="2000" dirty="0">
                      <a:solidFill>
                        <a:srgbClr val="002060"/>
                      </a:solidFill>
                      <a:latin typeface="新細明體" panose="02020500000000000000" pitchFamily="18" charset="-120"/>
                    </a:rPr>
                    <a:t>A03  </a:t>
                  </a:r>
                  <a:r>
                    <a:rPr lang="zh-TW" altLang="en-US" sz="2000" b="1" u="sng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altLang="zh-TW" sz="2000" b="1" u="sng" dirty="0" smtClean="0">
                      <a:solidFill>
                        <a:srgbClr val="C00000"/>
                      </a:solidFill>
                    </a:rPr>
                    <a:t>4  </a:t>
                  </a:r>
                  <a:r>
                    <a:rPr lang="zh-TW" altLang="en-US" sz="2000" b="1" dirty="0" smtClean="0">
                      <a:solidFill>
                        <a:srgbClr val="C00000"/>
                      </a:solidFill>
                    </a:rPr>
                    <a:t>周</a:t>
                  </a:r>
                  <a:r>
                    <a:rPr lang="zh-TW" altLang="en-US" sz="2000" b="1" dirty="0" smtClean="0">
                      <a:solidFill>
                        <a:schemeClr val="tx1"/>
                      </a:solidFill>
                    </a:rPr>
                    <a:t>內，</a:t>
                  </a:r>
                  <a:r>
                    <a:rPr lang="zh-TW" altLang="en-US" sz="2000" b="1" dirty="0" smtClean="0">
                      <a:solidFill>
                        <a:srgbClr val="C00000"/>
                      </a:solidFill>
                    </a:rPr>
                    <a:t>周</a:t>
                  </a:r>
                  <a:r>
                    <a:rPr lang="zh-TW" altLang="en-US" sz="2000" b="1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TW" sz="2000" b="1" dirty="0" smtClean="0">
                      <a:solidFill>
                        <a:schemeClr val="tx1"/>
                      </a:solidFill>
                    </a:rPr>
                    <a:t>RSI 12  </a:t>
                  </a:r>
                  <a:r>
                    <a:rPr lang="en-US" altLang="zh-TW" sz="2000" b="1" dirty="0" smtClean="0">
                      <a:solidFill>
                        <a:srgbClr val="C00000"/>
                      </a:solidFill>
                    </a:rPr>
                    <a:t>&lt; </a:t>
                  </a:r>
                  <a:r>
                    <a:rPr lang="en-US" altLang="zh-TW" sz="2000" b="1" dirty="0" smtClean="0">
                      <a:solidFill>
                        <a:schemeClr val="tx1"/>
                      </a:solidFill>
                    </a:rPr>
                    <a:t>RSI 100</a:t>
                  </a:r>
                  <a:r>
                    <a:rPr lang="zh-TW" altLang="en-US" sz="2000" b="1" dirty="0">
                      <a:solidFill>
                        <a:schemeClr val="tx1"/>
                      </a:solidFill>
                    </a:rPr>
                    <a:t>，並</a:t>
                  </a:r>
                  <a:r>
                    <a:rPr lang="zh-TW" altLang="en-US" sz="2000" b="1" dirty="0" smtClean="0">
                      <a:solidFill>
                        <a:schemeClr val="tx1"/>
                      </a:solidFill>
                    </a:rPr>
                    <a:t>至今</a:t>
                  </a:r>
                  <a:endParaRPr lang="en-US" altLang="zh-TW" sz="2000" b="1" dirty="0">
                    <a:solidFill>
                      <a:schemeClr val="tx1"/>
                    </a:solidFill>
                  </a:endParaRPr>
                </a:p>
                <a:p>
                  <a:pPr algn="just"/>
                  <a:r>
                    <a:rPr lang="zh-TW" altLang="en-US" sz="2000" b="1" dirty="0" smtClean="0">
                      <a:solidFill>
                        <a:schemeClr val="tx1"/>
                      </a:solidFill>
                    </a:rPr>
                    <a:t>                              ○</a:t>
                  </a:r>
                  <a:r>
                    <a:rPr lang="zh-TW" altLang="en-US" sz="2000" dirty="0" smtClean="0">
                      <a:solidFill>
                        <a:srgbClr val="0070C0"/>
                      </a:solidFill>
                      <a:latin typeface="新細明體" panose="02020500000000000000" pitchFamily="18" charset="-120"/>
                    </a:rPr>
                    <a:t> </a:t>
                  </a:r>
                  <a:r>
                    <a:rPr lang="en-US" altLang="zh-TW" sz="2000" dirty="0">
                      <a:solidFill>
                        <a:srgbClr val="002060"/>
                      </a:solidFill>
                      <a:latin typeface="新細明體" panose="02020500000000000000" pitchFamily="18" charset="-120"/>
                    </a:rPr>
                    <a:t>A04  </a:t>
                  </a:r>
                  <a:r>
                    <a:rPr lang="zh-TW" altLang="en-US" sz="2000" b="1" u="sng" dirty="0">
                      <a:solidFill>
                        <a:schemeClr val="tx1"/>
                      </a:solidFill>
                    </a:rPr>
                    <a:t>   </a:t>
                  </a:r>
                  <a:r>
                    <a:rPr lang="en-US" altLang="zh-TW" sz="2000" b="1" u="sng" dirty="0" smtClean="0">
                      <a:solidFill>
                        <a:srgbClr val="C00000"/>
                      </a:solidFill>
                    </a:rPr>
                    <a:t>20</a:t>
                  </a:r>
                  <a:r>
                    <a:rPr lang="zh-TW" altLang="en-US" sz="2000" b="1" u="sng" dirty="0" smtClean="0">
                      <a:solidFill>
                        <a:schemeClr val="tx1"/>
                      </a:solidFill>
                    </a:rPr>
                    <a:t>   </a:t>
                  </a:r>
                  <a:r>
                    <a:rPr lang="zh-TW" altLang="en-US" sz="2000" b="1" dirty="0" smtClean="0">
                      <a:solidFill>
                        <a:srgbClr val="C00000"/>
                      </a:solidFill>
                    </a:rPr>
                    <a:t>日</a:t>
                  </a:r>
                  <a:r>
                    <a:rPr lang="zh-TW" altLang="en-US" sz="2000" b="1" dirty="0" smtClean="0">
                      <a:solidFill>
                        <a:schemeClr val="tx1"/>
                      </a:solidFill>
                    </a:rPr>
                    <a:t>內</a:t>
                  </a:r>
                  <a:r>
                    <a:rPr lang="zh-TW" altLang="en-US" sz="2000" b="1" dirty="0">
                      <a:solidFill>
                        <a:schemeClr val="tx1"/>
                      </a:solidFill>
                    </a:rPr>
                    <a:t>，</a:t>
                  </a:r>
                  <a:r>
                    <a:rPr lang="zh-TW" altLang="en-US" sz="2000" b="1" dirty="0" smtClean="0">
                      <a:solidFill>
                        <a:srgbClr val="C00000"/>
                      </a:solidFill>
                    </a:rPr>
                    <a:t>日</a:t>
                  </a:r>
                  <a:r>
                    <a:rPr lang="en-US" altLang="zh-TW" sz="2000" b="1" dirty="0" smtClean="0">
                      <a:solidFill>
                        <a:srgbClr val="C00000"/>
                      </a:solidFill>
                    </a:rPr>
                    <a:t>K</a:t>
                  </a:r>
                  <a:r>
                    <a:rPr lang="zh-TW" altLang="en-US" sz="2000" b="1" dirty="0" smtClean="0">
                      <a:solidFill>
                        <a:srgbClr val="C00000"/>
                      </a:solidFill>
                    </a:rPr>
                    <a:t>線</a:t>
                  </a:r>
                  <a:r>
                    <a:rPr lang="zh-TW" altLang="en-US" sz="2000" b="1" dirty="0">
                      <a:solidFill>
                        <a:schemeClr val="tx1"/>
                      </a:solidFill>
                    </a:rPr>
                    <a:t>為空頭</a:t>
                  </a:r>
                  <a:r>
                    <a:rPr lang="zh-TW" altLang="en-US" sz="2000" b="1" dirty="0" smtClean="0">
                      <a:solidFill>
                        <a:schemeClr val="tx1"/>
                      </a:solidFill>
                    </a:rPr>
                    <a:t>排列</a:t>
                  </a:r>
                  <a:r>
                    <a:rPr lang="zh-TW" altLang="en-US" sz="2000" b="1" dirty="0">
                      <a:solidFill>
                        <a:schemeClr val="tx1"/>
                      </a:solidFill>
                    </a:rPr>
                    <a:t>，並</a:t>
                  </a:r>
                  <a:r>
                    <a:rPr lang="zh-TW" altLang="en-US" sz="2000" b="1" dirty="0" smtClean="0">
                      <a:solidFill>
                        <a:schemeClr val="tx1"/>
                      </a:solidFill>
                    </a:rPr>
                    <a:t>至今</a:t>
                  </a:r>
                  <a:endParaRPr lang="en-US" altLang="zh-TW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1127436" y="4522895"/>
                  <a:ext cx="1903601" cy="339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 smtClean="0">
                      <a:solidFill>
                        <a:srgbClr val="7030A0"/>
                      </a:solidFill>
                    </a:rPr>
                    <a:t>選股條件設定 </a:t>
                  </a:r>
                  <a:r>
                    <a:rPr lang="en-US" altLang="zh-TW" sz="2000" b="1" dirty="0" smtClean="0">
                      <a:solidFill>
                        <a:srgbClr val="7030A0"/>
                      </a:solidFill>
                    </a:rPr>
                    <a:t>:</a:t>
                  </a:r>
                  <a:r>
                    <a:rPr lang="zh-TW" altLang="en-US" sz="2000" b="1" dirty="0" smtClean="0">
                      <a:solidFill>
                        <a:srgbClr val="7030A0"/>
                      </a:solidFill>
                    </a:rPr>
                    <a:t> </a:t>
                  </a:r>
                  <a:endParaRPr lang="zh-TW" altLang="en-US" sz="20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5804720" y="3846931"/>
                  <a:ext cx="1488173" cy="339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 smtClean="0">
                      <a:solidFill>
                        <a:srgbClr val="7030A0"/>
                      </a:solidFill>
                    </a:rPr>
                    <a:t>新增一階</a:t>
                  </a:r>
                  <a:endParaRPr lang="en-US" altLang="zh-TW" sz="2000" b="1" dirty="0" smtClean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7516901" y="3846930"/>
                  <a:ext cx="1488173" cy="339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 smtClean="0">
                      <a:solidFill>
                        <a:srgbClr val="7030A0"/>
                      </a:solidFill>
                    </a:rPr>
                    <a:t>新增二階</a:t>
                  </a:r>
                  <a:endParaRPr lang="en-US" altLang="zh-TW" sz="2000" b="1" dirty="0" smtClean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10542831" y="3823229"/>
                  <a:ext cx="1132764" cy="339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 smtClean="0">
                      <a:solidFill>
                        <a:srgbClr val="7030A0"/>
                      </a:solidFill>
                    </a:rPr>
                    <a:t>刪除</a:t>
                  </a:r>
                  <a:endParaRPr lang="zh-TW" altLang="en-US" sz="20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9218405" y="3823229"/>
                  <a:ext cx="1132764" cy="339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000" b="1" dirty="0" smtClean="0">
                      <a:solidFill>
                        <a:srgbClr val="7030A0"/>
                      </a:solidFill>
                    </a:rPr>
                    <a:t>保</a:t>
                  </a:r>
                  <a:r>
                    <a:rPr lang="zh-TW" altLang="en-US" sz="2000" b="1" dirty="0">
                      <a:solidFill>
                        <a:srgbClr val="7030A0"/>
                      </a:solidFill>
                    </a:rPr>
                    <a:t>存</a:t>
                  </a:r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383016" y="3662318"/>
                <a:ext cx="5283123" cy="7123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8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  <a:ea typeface="新細明體" panose="02020500000000000000" pitchFamily="18" charset="-120"/>
                  </a:rPr>
                  <a:t>智能選股名稱 </a:t>
                </a:r>
                <a:r>
                  <a:rPr lang="en-US" altLang="zh-TW" sz="28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  <a:ea typeface="新細明體" panose="02020500000000000000" pitchFamily="18" charset="-120"/>
                  </a:rPr>
                  <a:t>:</a:t>
                </a:r>
                <a:r>
                  <a:rPr lang="zh-TW" altLang="en-US" sz="28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  <a:ea typeface="新細明體" panose="02020500000000000000" pitchFamily="18" charset="-120"/>
                  </a:rPr>
                  <a:t> </a:t>
                </a:r>
                <a:r>
                  <a:rPr lang="zh-TW" altLang="en-US" sz="2800" b="1" dirty="0" smtClean="0">
                    <a:solidFill>
                      <a:schemeClr val="tx1"/>
                    </a:solidFill>
                  </a:rPr>
                  <a:t>高點放空</a:t>
                </a:r>
                <a:endParaRPr lang="en-US" altLang="zh-TW" sz="2800" b="1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11261613" y="4990898"/>
              <a:ext cx="534179" cy="266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7030A0"/>
                  </a:solidFill>
                </a:rPr>
                <a:t>OR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257897" y="5299413"/>
              <a:ext cx="534179" cy="266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7030A0"/>
                  </a:solidFill>
                </a:rPr>
                <a:t>OR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1265332" y="5596776"/>
              <a:ext cx="534179" cy="266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7030A0"/>
                  </a:solidFill>
                </a:rPr>
                <a:t>OR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47" name="直線圖說文字 1 46"/>
          <p:cNvSpPr/>
          <p:nvPr/>
        </p:nvSpPr>
        <p:spPr>
          <a:xfrm>
            <a:off x="9337084" y="6329285"/>
            <a:ext cx="1920813" cy="411862"/>
          </a:xfrm>
          <a:prstGeom prst="borderCallout1">
            <a:avLst>
              <a:gd name="adj1" fmla="val 51839"/>
              <a:gd name="adj2" fmla="val -333"/>
              <a:gd name="adj3" fmla="val -140275"/>
              <a:gd name="adj4" fmla="val 10462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下拉選單 或及且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235863" y="4634809"/>
            <a:ext cx="684387" cy="266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7030A0"/>
                </a:solidFill>
              </a:rPr>
              <a:t>AND</a:t>
            </a:r>
            <a:endParaRPr lang="zh-TW" alt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7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246084" y="949128"/>
            <a:ext cx="5284383" cy="1586085"/>
            <a:chOff x="951166" y="1940645"/>
            <a:chExt cx="5284383" cy="1586085"/>
          </a:xfrm>
        </p:grpSpPr>
        <p:grpSp>
          <p:nvGrpSpPr>
            <p:cNvPr id="9" name="群組 8"/>
            <p:cNvGrpSpPr/>
            <p:nvPr/>
          </p:nvGrpSpPr>
          <p:grpSpPr>
            <a:xfrm>
              <a:off x="951166" y="1940645"/>
              <a:ext cx="5284383" cy="1586085"/>
              <a:chOff x="1127436" y="4331306"/>
              <a:chExt cx="5310429" cy="1586085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270371" y="4331306"/>
                <a:ext cx="3167494" cy="1586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TW" altLang="en-US" sz="2000" b="1" dirty="0">
                    <a:solidFill>
                      <a:schemeClr val="tx1"/>
                    </a:solidFill>
                  </a:rPr>
                  <a:t>○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A01</a:t>
                </a:r>
                <a:r>
                  <a:rPr lang="en-US" altLang="zh-TW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 </a:t>
                </a:r>
                <a:endParaRPr lang="en-US" altLang="zh-TW" sz="2000" b="1" u="sng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zh-TW" altLang="en-US" sz="2000" b="1" dirty="0" smtClean="0">
                    <a:solidFill>
                      <a:schemeClr val="tx1"/>
                    </a:solidFill>
                  </a:rPr>
                  <a:t>                ○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A02 </a:t>
                </a:r>
              </a:p>
              <a:p>
                <a:pPr algn="just"/>
                <a:r>
                  <a:rPr lang="en-US" altLang="zh-TW" sz="2000" dirty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             </a:t>
                </a:r>
                <a:r>
                  <a:rPr lang="zh-TW" altLang="en-US" sz="2000" b="1" dirty="0" smtClean="0">
                    <a:solidFill>
                      <a:schemeClr val="tx1"/>
                    </a:solidFill>
                  </a:rPr>
                  <a:t>○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A03 </a:t>
                </a:r>
                <a:endParaRPr lang="en-US" altLang="zh-TW" sz="2000" dirty="0" smtClean="0">
                  <a:solidFill>
                    <a:srgbClr val="002060"/>
                  </a:solidFill>
                  <a:latin typeface="新細明體" panose="02020500000000000000" pitchFamily="18" charset="-120"/>
                </a:endParaRPr>
              </a:p>
              <a:p>
                <a:pPr algn="just"/>
                <a:r>
                  <a:rPr lang="en-US" altLang="zh-TW" sz="2000" b="1" dirty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b="1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             </a:t>
                </a:r>
                <a:r>
                  <a:rPr lang="zh-TW" altLang="en-US" sz="2000" b="1" dirty="0" smtClean="0">
                    <a:solidFill>
                      <a:schemeClr val="tx1"/>
                    </a:solidFill>
                  </a:rPr>
                  <a:t>○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A04</a:t>
                </a:r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27436" y="4522895"/>
                <a:ext cx="1903601" cy="339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 smtClean="0">
                    <a:solidFill>
                      <a:srgbClr val="7030A0"/>
                    </a:solidFill>
                  </a:rPr>
                  <a:t>選股條件設定 </a:t>
                </a:r>
                <a:r>
                  <a:rPr lang="en-US" altLang="zh-TW" sz="2000" b="1" dirty="0" smtClean="0">
                    <a:solidFill>
                      <a:srgbClr val="7030A0"/>
                    </a:solidFill>
                  </a:rPr>
                  <a:t>:</a:t>
                </a:r>
                <a:r>
                  <a:rPr lang="zh-TW" altLang="en-US" sz="2000" b="1" dirty="0" smtClean="0">
                    <a:solidFill>
                      <a:srgbClr val="7030A0"/>
                    </a:solidFill>
                  </a:rPr>
                  <a:t> </a:t>
                </a:r>
                <a:endParaRPr lang="zh-TW" altLang="en-US" sz="2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5400741" y="2490067"/>
              <a:ext cx="531559" cy="266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7030A0"/>
                  </a:solidFill>
                </a:rPr>
                <a:t>OR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400741" y="2805252"/>
              <a:ext cx="531559" cy="266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7030A0"/>
                  </a:solidFill>
                </a:rPr>
                <a:t>OR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400740" y="3124008"/>
              <a:ext cx="531559" cy="266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7030A0"/>
                  </a:solidFill>
                </a:rPr>
                <a:t>OR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00740" y="2171666"/>
              <a:ext cx="681030" cy="266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7030A0"/>
                  </a:solidFill>
                </a:rPr>
                <a:t>AND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0" name="直線圖說文字 1 19"/>
          <p:cNvSpPr/>
          <p:nvPr/>
        </p:nvSpPr>
        <p:spPr>
          <a:xfrm>
            <a:off x="6059259" y="1370032"/>
            <a:ext cx="5640651" cy="842169"/>
          </a:xfrm>
          <a:prstGeom prst="borderCallout1">
            <a:avLst>
              <a:gd name="adj1" fmla="val 51839"/>
              <a:gd name="adj2" fmla="val -333"/>
              <a:gd name="adj3" fmla="val 52845"/>
              <a:gd name="adj4" fmla="val -1501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先篩選符合</a:t>
            </a:r>
            <a:r>
              <a:rPr lang="en-US" altLang="zh-TW" dirty="0" smtClean="0">
                <a:solidFill>
                  <a:schemeClr val="tx1"/>
                </a:solidFill>
              </a:rPr>
              <a:t>A01</a:t>
            </a:r>
            <a:r>
              <a:rPr lang="zh-TW" altLang="en-US" dirty="0" smtClean="0">
                <a:solidFill>
                  <a:schemeClr val="tx1"/>
                </a:solidFill>
              </a:rPr>
              <a:t>條件的個股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再</a:t>
            </a:r>
            <a:r>
              <a:rPr lang="zh-TW" altLang="en-US" dirty="0">
                <a:solidFill>
                  <a:schemeClr val="tx1"/>
                </a:solidFill>
              </a:rPr>
              <a:t>將</a:t>
            </a:r>
            <a:r>
              <a:rPr lang="zh-TW" altLang="en-US" dirty="0" smtClean="0">
                <a:solidFill>
                  <a:schemeClr val="tx1"/>
                </a:solidFill>
              </a:rPr>
              <a:t>符合</a:t>
            </a:r>
            <a:r>
              <a:rPr lang="en-US" altLang="zh-TW" dirty="0" smtClean="0">
                <a:solidFill>
                  <a:schemeClr val="tx1"/>
                </a:solidFill>
              </a:rPr>
              <a:t>A01</a:t>
            </a:r>
            <a:r>
              <a:rPr lang="zh-TW" altLang="en-US" dirty="0" smtClean="0">
                <a:solidFill>
                  <a:schemeClr val="tx1"/>
                </a:solidFill>
              </a:rPr>
              <a:t>個股篩選</a:t>
            </a:r>
            <a:r>
              <a:rPr lang="zh-TW" altLang="en-US" dirty="0">
                <a:solidFill>
                  <a:schemeClr val="tx1"/>
                </a:solidFill>
              </a:rPr>
              <a:t>符合</a:t>
            </a:r>
            <a:r>
              <a:rPr lang="en-US" altLang="zh-TW" dirty="0" smtClean="0">
                <a:solidFill>
                  <a:schemeClr val="tx1"/>
                </a:solidFill>
              </a:rPr>
              <a:t>A02</a:t>
            </a:r>
            <a:r>
              <a:rPr lang="zh-TW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TW" dirty="0" smtClean="0">
                <a:solidFill>
                  <a:schemeClr val="tx1"/>
                </a:solidFill>
              </a:rPr>
              <a:t>A03 </a:t>
            </a:r>
            <a:r>
              <a:rPr lang="zh-TW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TW" dirty="0" smtClean="0">
                <a:solidFill>
                  <a:schemeClr val="tx1"/>
                </a:solidFill>
              </a:rPr>
              <a:t>A04</a:t>
            </a:r>
            <a:r>
              <a:rPr lang="zh-TW" altLang="en-US" dirty="0" smtClean="0">
                <a:solidFill>
                  <a:schemeClr val="tx1"/>
                </a:solidFill>
              </a:rPr>
              <a:t>的</a:t>
            </a:r>
            <a:r>
              <a:rPr lang="zh-TW" altLang="en-US" dirty="0" smtClean="0">
                <a:solidFill>
                  <a:schemeClr val="tx1"/>
                </a:solidFill>
              </a:rPr>
              <a:t>個股</a:t>
            </a:r>
          </a:p>
          <a:p>
            <a:pPr marL="342900" indent="-342900">
              <a:buFontTx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同 </a:t>
            </a:r>
            <a:r>
              <a:rPr lang="en-US" altLang="zh-TW" dirty="0" smtClean="0">
                <a:solidFill>
                  <a:schemeClr val="tx1"/>
                </a:solidFill>
              </a:rPr>
              <a:t>A01 AND (A02 OR A02 OR A03)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398484" y="3216769"/>
            <a:ext cx="5284383" cy="1586085"/>
            <a:chOff x="951166" y="1940645"/>
            <a:chExt cx="5284383" cy="1586085"/>
          </a:xfrm>
        </p:grpSpPr>
        <p:grpSp>
          <p:nvGrpSpPr>
            <p:cNvPr id="22" name="群組 21"/>
            <p:cNvGrpSpPr/>
            <p:nvPr/>
          </p:nvGrpSpPr>
          <p:grpSpPr>
            <a:xfrm>
              <a:off x="951166" y="1940645"/>
              <a:ext cx="5284383" cy="1586085"/>
              <a:chOff x="1127436" y="4331306"/>
              <a:chExt cx="5310429" cy="1586085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270371" y="4331306"/>
                <a:ext cx="3167494" cy="1586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TW" altLang="en-US" sz="2000" b="1" dirty="0">
                    <a:solidFill>
                      <a:schemeClr val="tx1"/>
                    </a:solidFill>
                  </a:rPr>
                  <a:t>○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A01</a:t>
                </a:r>
                <a:r>
                  <a:rPr lang="en-US" altLang="zh-TW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 </a:t>
                </a:r>
                <a:endParaRPr lang="en-US" altLang="zh-TW" sz="2000" b="1" u="sng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zh-TW" altLang="en-US" sz="2000" b="1" dirty="0" smtClean="0">
                    <a:solidFill>
                      <a:schemeClr val="tx1"/>
                    </a:solidFill>
                  </a:rPr>
                  <a:t>                ○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A02 </a:t>
                </a:r>
              </a:p>
              <a:p>
                <a:pPr algn="just"/>
                <a:r>
                  <a:rPr lang="en-US" altLang="zh-TW" sz="2000" dirty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             </a:t>
                </a:r>
                <a:r>
                  <a:rPr lang="zh-TW" altLang="en-US" sz="2000" b="1" dirty="0" smtClean="0">
                    <a:solidFill>
                      <a:schemeClr val="tx1"/>
                    </a:solidFill>
                  </a:rPr>
                  <a:t>○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A03 </a:t>
                </a:r>
                <a:endParaRPr lang="en-US" altLang="zh-TW" sz="2000" dirty="0" smtClean="0">
                  <a:solidFill>
                    <a:srgbClr val="002060"/>
                  </a:solidFill>
                  <a:latin typeface="新細明體" panose="02020500000000000000" pitchFamily="18" charset="-120"/>
                </a:endParaRPr>
              </a:p>
              <a:p>
                <a:pPr algn="just"/>
                <a:r>
                  <a:rPr lang="en-US" altLang="zh-TW" sz="2000" b="1" dirty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b="1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             </a:t>
                </a:r>
                <a:r>
                  <a:rPr lang="zh-TW" altLang="en-US" sz="2000" b="1" dirty="0" smtClean="0">
                    <a:solidFill>
                      <a:schemeClr val="tx1"/>
                    </a:solidFill>
                  </a:rPr>
                  <a:t>○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A04</a:t>
                </a:r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127436" y="4522895"/>
                <a:ext cx="1903601" cy="339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 smtClean="0">
                    <a:solidFill>
                      <a:srgbClr val="7030A0"/>
                    </a:solidFill>
                  </a:rPr>
                  <a:t>選股條件設定 </a:t>
                </a:r>
                <a:r>
                  <a:rPr lang="en-US" altLang="zh-TW" sz="2000" b="1" dirty="0" smtClean="0">
                    <a:solidFill>
                      <a:srgbClr val="7030A0"/>
                    </a:solidFill>
                  </a:rPr>
                  <a:t>:</a:t>
                </a:r>
                <a:r>
                  <a:rPr lang="zh-TW" altLang="en-US" sz="2000" b="1" dirty="0" smtClean="0">
                    <a:solidFill>
                      <a:srgbClr val="7030A0"/>
                    </a:solidFill>
                  </a:rPr>
                  <a:t> </a:t>
                </a:r>
                <a:endParaRPr lang="zh-TW" altLang="en-US" sz="2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5400741" y="2490067"/>
              <a:ext cx="531559" cy="266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7030A0"/>
                  </a:solidFill>
                </a:rPr>
                <a:t>OR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400741" y="2805252"/>
              <a:ext cx="531559" cy="266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7030A0"/>
                  </a:solidFill>
                </a:rPr>
                <a:t>OR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400740" y="3124008"/>
              <a:ext cx="681030" cy="266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7030A0"/>
                  </a:solidFill>
                </a:rPr>
                <a:t>AND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400740" y="2171666"/>
              <a:ext cx="681030" cy="266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7030A0"/>
                  </a:solidFill>
                </a:rPr>
                <a:t>AND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9" name="直線圖說文字 1 28"/>
          <p:cNvSpPr/>
          <p:nvPr/>
        </p:nvSpPr>
        <p:spPr>
          <a:xfrm>
            <a:off x="6211659" y="3516486"/>
            <a:ext cx="5640651" cy="1150548"/>
          </a:xfrm>
          <a:prstGeom prst="borderCallout1">
            <a:avLst>
              <a:gd name="adj1" fmla="val 51839"/>
              <a:gd name="adj2" fmla="val -333"/>
              <a:gd name="adj3" fmla="val 52845"/>
              <a:gd name="adj4" fmla="val -1501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先篩選符合</a:t>
            </a:r>
            <a:r>
              <a:rPr lang="en-US" altLang="zh-TW" dirty="0" smtClean="0">
                <a:solidFill>
                  <a:schemeClr val="tx1"/>
                </a:solidFill>
              </a:rPr>
              <a:t>A01</a:t>
            </a:r>
            <a:r>
              <a:rPr lang="zh-TW" altLang="en-US" dirty="0" smtClean="0">
                <a:solidFill>
                  <a:schemeClr val="tx1"/>
                </a:solidFill>
              </a:rPr>
              <a:t>條件的個股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再</a:t>
            </a:r>
            <a:r>
              <a:rPr lang="zh-TW" altLang="en-US" dirty="0">
                <a:solidFill>
                  <a:schemeClr val="tx1"/>
                </a:solidFill>
              </a:rPr>
              <a:t>將</a:t>
            </a:r>
            <a:r>
              <a:rPr lang="zh-TW" altLang="en-US" dirty="0" smtClean="0">
                <a:solidFill>
                  <a:schemeClr val="tx1"/>
                </a:solidFill>
              </a:rPr>
              <a:t>符合</a:t>
            </a:r>
            <a:r>
              <a:rPr lang="en-US" altLang="zh-TW" dirty="0" smtClean="0">
                <a:solidFill>
                  <a:schemeClr val="tx1"/>
                </a:solidFill>
              </a:rPr>
              <a:t>A01</a:t>
            </a:r>
            <a:r>
              <a:rPr lang="zh-TW" altLang="en-US" dirty="0" smtClean="0">
                <a:solidFill>
                  <a:schemeClr val="tx1"/>
                </a:solidFill>
              </a:rPr>
              <a:t>個股篩選</a:t>
            </a:r>
            <a:r>
              <a:rPr lang="zh-TW" altLang="en-US" dirty="0">
                <a:solidFill>
                  <a:schemeClr val="tx1"/>
                </a:solidFill>
              </a:rPr>
              <a:t>符合</a:t>
            </a:r>
            <a:r>
              <a:rPr lang="en-US" altLang="zh-TW" dirty="0" smtClean="0">
                <a:solidFill>
                  <a:schemeClr val="tx1"/>
                </a:solidFill>
              </a:rPr>
              <a:t>A02</a:t>
            </a:r>
            <a:r>
              <a:rPr lang="zh-TW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TW" dirty="0" smtClean="0">
                <a:solidFill>
                  <a:schemeClr val="tx1"/>
                </a:solidFill>
              </a:rPr>
              <a:t>A03 </a:t>
            </a:r>
            <a:r>
              <a:rPr lang="zh-TW" altLang="en-US" dirty="0" smtClean="0">
                <a:solidFill>
                  <a:schemeClr val="tx1"/>
                </a:solidFill>
              </a:rPr>
              <a:t>的個股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再將</a:t>
            </a:r>
            <a:r>
              <a:rPr lang="zh-TW" altLang="en-US" dirty="0" smtClean="0">
                <a:solidFill>
                  <a:schemeClr val="tx1"/>
                </a:solidFill>
              </a:rPr>
              <a:t>符合前條件個股</a:t>
            </a:r>
            <a:r>
              <a:rPr lang="zh-TW" altLang="en-US" dirty="0">
                <a:solidFill>
                  <a:schemeClr val="tx1"/>
                </a:solidFill>
              </a:rPr>
              <a:t>篩選</a:t>
            </a:r>
            <a:r>
              <a:rPr lang="zh-TW" altLang="en-US" dirty="0" smtClean="0">
                <a:solidFill>
                  <a:schemeClr val="tx1"/>
                </a:solidFill>
              </a:rPr>
              <a:t>符合</a:t>
            </a:r>
            <a:r>
              <a:rPr lang="en-US" altLang="zh-TW" dirty="0" smtClean="0">
                <a:solidFill>
                  <a:schemeClr val="tx1"/>
                </a:solidFill>
              </a:rPr>
              <a:t>A04 </a:t>
            </a:r>
            <a:r>
              <a:rPr lang="zh-TW" altLang="en-US" dirty="0">
                <a:solidFill>
                  <a:schemeClr val="tx1"/>
                </a:solidFill>
              </a:rPr>
              <a:t>的</a:t>
            </a:r>
            <a:r>
              <a:rPr lang="zh-TW" altLang="en-US" dirty="0" smtClean="0">
                <a:solidFill>
                  <a:schemeClr val="tx1"/>
                </a:solidFill>
              </a:rPr>
              <a:t>個股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同 </a:t>
            </a:r>
            <a:r>
              <a:rPr lang="en-US" altLang="zh-TW" dirty="0">
                <a:solidFill>
                  <a:schemeClr val="tx1"/>
                </a:solidFill>
              </a:rPr>
              <a:t>A01 AND </a:t>
            </a:r>
            <a:r>
              <a:rPr lang="en-US" altLang="zh-TW" dirty="0" smtClean="0">
                <a:solidFill>
                  <a:schemeClr val="tx1"/>
                </a:solidFill>
              </a:rPr>
              <a:t>((A02 </a:t>
            </a:r>
            <a:r>
              <a:rPr lang="en-US" altLang="zh-TW" dirty="0">
                <a:solidFill>
                  <a:schemeClr val="tx1"/>
                </a:solidFill>
              </a:rPr>
              <a:t>OR </a:t>
            </a:r>
            <a:r>
              <a:rPr lang="en-US" altLang="zh-TW" dirty="0" smtClean="0">
                <a:solidFill>
                  <a:schemeClr val="tx1"/>
                </a:solidFill>
              </a:rPr>
              <a:t>A02) AND </a:t>
            </a:r>
            <a:r>
              <a:rPr lang="en-US" altLang="zh-TW" dirty="0">
                <a:solidFill>
                  <a:schemeClr val="tx1"/>
                </a:solidFill>
              </a:rPr>
              <a:t>A03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473765" y="5153903"/>
            <a:ext cx="5284383" cy="1586085"/>
            <a:chOff x="951166" y="1940645"/>
            <a:chExt cx="5284383" cy="1586085"/>
          </a:xfrm>
        </p:grpSpPr>
        <p:grpSp>
          <p:nvGrpSpPr>
            <p:cNvPr id="49" name="群組 48"/>
            <p:cNvGrpSpPr/>
            <p:nvPr/>
          </p:nvGrpSpPr>
          <p:grpSpPr>
            <a:xfrm>
              <a:off x="951166" y="1940645"/>
              <a:ext cx="5284383" cy="1586085"/>
              <a:chOff x="1127436" y="4331306"/>
              <a:chExt cx="5310429" cy="1586085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3270371" y="4331306"/>
                <a:ext cx="3167494" cy="1586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TW" altLang="en-US" sz="2000" b="1" dirty="0">
                    <a:solidFill>
                      <a:schemeClr val="tx1"/>
                    </a:solidFill>
                  </a:rPr>
                  <a:t>○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A01</a:t>
                </a:r>
                <a:r>
                  <a:rPr lang="en-US" altLang="zh-TW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 </a:t>
                </a:r>
                <a:endParaRPr lang="en-US" altLang="zh-TW" sz="2000" b="1" u="sng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zh-TW" altLang="en-US" sz="2000" b="1" dirty="0" smtClean="0">
                    <a:solidFill>
                      <a:schemeClr val="tx1"/>
                    </a:solidFill>
                  </a:rPr>
                  <a:t>                ○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A02 </a:t>
                </a:r>
              </a:p>
              <a:p>
                <a:pPr algn="just"/>
                <a:r>
                  <a:rPr lang="en-US" altLang="zh-TW" sz="2000" dirty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             </a:t>
                </a:r>
                <a:r>
                  <a:rPr lang="zh-TW" altLang="en-US" sz="2000" b="1" dirty="0" smtClean="0">
                    <a:solidFill>
                      <a:schemeClr val="tx1"/>
                    </a:solidFill>
                  </a:rPr>
                  <a:t>○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A03 </a:t>
                </a:r>
                <a:endParaRPr lang="en-US" altLang="zh-TW" sz="2000" dirty="0" smtClean="0">
                  <a:solidFill>
                    <a:srgbClr val="002060"/>
                  </a:solidFill>
                  <a:latin typeface="新細明體" panose="02020500000000000000" pitchFamily="18" charset="-120"/>
                </a:endParaRPr>
              </a:p>
              <a:p>
                <a:pPr algn="just"/>
                <a:r>
                  <a:rPr lang="en-US" altLang="zh-TW" sz="2000" b="1" dirty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b="1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             </a:t>
                </a:r>
                <a:r>
                  <a:rPr lang="zh-TW" altLang="en-US" sz="2000" b="1" dirty="0" smtClean="0">
                    <a:solidFill>
                      <a:schemeClr val="tx1"/>
                    </a:solidFill>
                  </a:rPr>
                  <a:t>○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A04</a:t>
                </a:r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127436" y="4522895"/>
                <a:ext cx="1903601" cy="339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 smtClean="0">
                    <a:solidFill>
                      <a:srgbClr val="7030A0"/>
                    </a:solidFill>
                  </a:rPr>
                  <a:t>選股條件設定 </a:t>
                </a:r>
                <a:r>
                  <a:rPr lang="en-US" altLang="zh-TW" sz="2000" b="1" dirty="0" smtClean="0">
                    <a:solidFill>
                      <a:srgbClr val="7030A0"/>
                    </a:solidFill>
                  </a:rPr>
                  <a:t>:</a:t>
                </a:r>
                <a:r>
                  <a:rPr lang="zh-TW" altLang="en-US" sz="2000" b="1" dirty="0" smtClean="0">
                    <a:solidFill>
                      <a:srgbClr val="7030A0"/>
                    </a:solidFill>
                  </a:rPr>
                  <a:t> </a:t>
                </a:r>
                <a:endParaRPr lang="zh-TW" altLang="en-US" sz="2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5400741" y="2490067"/>
              <a:ext cx="681029" cy="266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7030A0"/>
                  </a:solidFill>
                </a:rPr>
                <a:t>AND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400741" y="2805252"/>
              <a:ext cx="531559" cy="266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7030A0"/>
                  </a:solidFill>
                </a:rPr>
                <a:t>OR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400740" y="3124008"/>
              <a:ext cx="531560" cy="266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7030A0"/>
                  </a:solidFill>
                </a:rPr>
                <a:t>OR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400740" y="2171666"/>
              <a:ext cx="681030" cy="266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7030A0"/>
                  </a:solidFill>
                </a:rPr>
                <a:t>AND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56" name="直線圖說文字 1 55"/>
          <p:cNvSpPr/>
          <p:nvPr/>
        </p:nvSpPr>
        <p:spPr>
          <a:xfrm>
            <a:off x="6286940" y="5398535"/>
            <a:ext cx="5640651" cy="1150548"/>
          </a:xfrm>
          <a:prstGeom prst="borderCallout1">
            <a:avLst>
              <a:gd name="adj1" fmla="val 51839"/>
              <a:gd name="adj2" fmla="val -333"/>
              <a:gd name="adj3" fmla="val 52845"/>
              <a:gd name="adj4" fmla="val -1501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先篩選符合</a:t>
            </a:r>
            <a:r>
              <a:rPr lang="en-US" altLang="zh-TW" dirty="0" smtClean="0">
                <a:solidFill>
                  <a:schemeClr val="tx1"/>
                </a:solidFill>
              </a:rPr>
              <a:t>A01</a:t>
            </a:r>
            <a:r>
              <a:rPr lang="zh-TW" altLang="en-US" dirty="0" smtClean="0">
                <a:solidFill>
                  <a:schemeClr val="tx1"/>
                </a:solidFill>
              </a:rPr>
              <a:t>條件的個股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再</a:t>
            </a:r>
            <a:r>
              <a:rPr lang="zh-TW" altLang="en-US" dirty="0">
                <a:solidFill>
                  <a:schemeClr val="tx1"/>
                </a:solidFill>
              </a:rPr>
              <a:t>將</a:t>
            </a:r>
            <a:r>
              <a:rPr lang="zh-TW" altLang="en-US" dirty="0" smtClean="0">
                <a:solidFill>
                  <a:schemeClr val="tx1"/>
                </a:solidFill>
              </a:rPr>
              <a:t>符合</a:t>
            </a:r>
            <a:r>
              <a:rPr lang="en-US" altLang="zh-TW" dirty="0" smtClean="0">
                <a:solidFill>
                  <a:schemeClr val="tx1"/>
                </a:solidFill>
              </a:rPr>
              <a:t>A01</a:t>
            </a:r>
            <a:r>
              <a:rPr lang="zh-TW" altLang="en-US" dirty="0" smtClean="0">
                <a:solidFill>
                  <a:schemeClr val="tx1"/>
                </a:solidFill>
              </a:rPr>
              <a:t>個股篩選</a:t>
            </a:r>
            <a:r>
              <a:rPr lang="zh-TW" altLang="en-US" dirty="0">
                <a:solidFill>
                  <a:schemeClr val="tx1"/>
                </a:solidFill>
              </a:rPr>
              <a:t>符合</a:t>
            </a:r>
            <a:r>
              <a:rPr lang="en-US" altLang="zh-TW" dirty="0" smtClean="0">
                <a:solidFill>
                  <a:schemeClr val="tx1"/>
                </a:solidFill>
              </a:rPr>
              <a:t>A02</a:t>
            </a:r>
            <a:r>
              <a:rPr lang="zh-TW" altLang="en-US" dirty="0" smtClean="0">
                <a:solidFill>
                  <a:schemeClr val="tx1"/>
                </a:solidFill>
              </a:rPr>
              <a:t>的個股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再</a:t>
            </a:r>
            <a:r>
              <a:rPr lang="zh-TW" altLang="en-US" dirty="0" smtClean="0">
                <a:solidFill>
                  <a:schemeClr val="tx1"/>
                </a:solidFill>
              </a:rPr>
              <a:t>將</a:t>
            </a:r>
            <a:r>
              <a:rPr lang="en-US" altLang="zh-TW" dirty="0" smtClean="0">
                <a:solidFill>
                  <a:schemeClr val="tx1"/>
                </a:solidFill>
              </a:rPr>
              <a:t>c</a:t>
            </a:r>
            <a:r>
              <a:rPr lang="zh-TW" altLang="en-US" dirty="0" smtClean="0">
                <a:solidFill>
                  <a:schemeClr val="tx1"/>
                </a:solidFill>
              </a:rPr>
              <a:t>篩選符合</a:t>
            </a:r>
            <a:r>
              <a:rPr lang="en-US" altLang="zh-TW" dirty="0" smtClean="0">
                <a:solidFill>
                  <a:schemeClr val="tx1"/>
                </a:solidFill>
              </a:rPr>
              <a:t>A03</a:t>
            </a:r>
            <a:r>
              <a:rPr lang="zh-TW" altLang="en-US" dirty="0" smtClean="0">
                <a:solidFill>
                  <a:schemeClr val="tx1"/>
                </a:solidFill>
              </a:rPr>
              <a:t> 或 </a:t>
            </a:r>
            <a:r>
              <a:rPr lang="en-US" altLang="zh-TW" dirty="0" smtClean="0">
                <a:solidFill>
                  <a:schemeClr val="tx1"/>
                </a:solidFill>
              </a:rPr>
              <a:t>A04 </a:t>
            </a:r>
            <a:r>
              <a:rPr lang="zh-TW" altLang="en-US" dirty="0">
                <a:solidFill>
                  <a:schemeClr val="tx1"/>
                </a:solidFill>
              </a:rPr>
              <a:t>的</a:t>
            </a:r>
            <a:r>
              <a:rPr lang="zh-TW" altLang="en-US" dirty="0" smtClean="0">
                <a:solidFill>
                  <a:schemeClr val="tx1"/>
                </a:solidFill>
              </a:rPr>
              <a:t>個股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同 </a:t>
            </a:r>
            <a:r>
              <a:rPr lang="en-US" altLang="zh-TW" dirty="0">
                <a:solidFill>
                  <a:schemeClr val="tx1"/>
                </a:solidFill>
              </a:rPr>
              <a:t>A01 AND (</a:t>
            </a:r>
            <a:r>
              <a:rPr lang="en-US" altLang="zh-TW" dirty="0" smtClean="0">
                <a:solidFill>
                  <a:schemeClr val="tx1"/>
                </a:solidFill>
              </a:rPr>
              <a:t>A02 AND (A02 </a:t>
            </a:r>
            <a:r>
              <a:rPr lang="en-US" altLang="zh-TW" dirty="0">
                <a:solidFill>
                  <a:schemeClr val="tx1"/>
                </a:solidFill>
              </a:rPr>
              <a:t>OR </a:t>
            </a:r>
            <a:r>
              <a:rPr lang="en-US" altLang="zh-TW" dirty="0" smtClean="0">
                <a:solidFill>
                  <a:schemeClr val="tx1"/>
                </a:solidFill>
              </a:rPr>
              <a:t>A03))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46084" y="253175"/>
            <a:ext cx="7278436" cy="472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</a:rPr>
              <a:t>選股條件篩選範例解說</a:t>
            </a:r>
            <a:endParaRPr lang="zh-TW" altLang="en-US" sz="36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97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/>
        </p:nvGrpSpPr>
        <p:grpSpPr>
          <a:xfrm>
            <a:off x="429697" y="1176806"/>
            <a:ext cx="5284383" cy="1586085"/>
            <a:chOff x="951166" y="1940645"/>
            <a:chExt cx="5284383" cy="1586085"/>
          </a:xfrm>
        </p:grpSpPr>
        <p:grpSp>
          <p:nvGrpSpPr>
            <p:cNvPr id="31" name="群組 30"/>
            <p:cNvGrpSpPr/>
            <p:nvPr/>
          </p:nvGrpSpPr>
          <p:grpSpPr>
            <a:xfrm>
              <a:off x="951166" y="1940645"/>
              <a:ext cx="5284383" cy="1586085"/>
              <a:chOff x="1127436" y="4331306"/>
              <a:chExt cx="5310429" cy="1586085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3270371" y="4331306"/>
                <a:ext cx="3167494" cy="1586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TW" altLang="en-US" sz="2000" b="1" dirty="0">
                    <a:solidFill>
                      <a:schemeClr val="tx1"/>
                    </a:solidFill>
                  </a:rPr>
                  <a:t>○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A01</a:t>
                </a:r>
                <a:r>
                  <a:rPr lang="en-US" altLang="zh-TW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 </a:t>
                </a:r>
                <a:endParaRPr lang="en-US" altLang="zh-TW" sz="2000" b="1" u="sng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zh-TW" altLang="en-US" sz="2000" b="1" dirty="0" smtClean="0">
                    <a:solidFill>
                      <a:schemeClr val="tx1"/>
                    </a:solidFill>
                  </a:rPr>
                  <a:t>                ○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A02 </a:t>
                </a:r>
              </a:p>
              <a:p>
                <a:pPr algn="just"/>
                <a:r>
                  <a:rPr lang="en-US" altLang="zh-TW" sz="2000" dirty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             </a:t>
                </a:r>
                <a:r>
                  <a:rPr lang="zh-TW" altLang="en-US" sz="2000" b="1" dirty="0" smtClean="0">
                    <a:solidFill>
                      <a:schemeClr val="tx1"/>
                    </a:solidFill>
                  </a:rPr>
                  <a:t>○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A03 </a:t>
                </a:r>
                <a:endParaRPr lang="en-US" altLang="zh-TW" sz="2000" dirty="0" smtClean="0">
                  <a:solidFill>
                    <a:srgbClr val="002060"/>
                  </a:solidFill>
                  <a:latin typeface="新細明體" panose="02020500000000000000" pitchFamily="18" charset="-120"/>
                </a:endParaRPr>
              </a:p>
              <a:p>
                <a:pPr algn="just"/>
                <a:r>
                  <a:rPr lang="zh-TW" altLang="en-US" sz="2000" b="1" dirty="0" smtClean="0">
                    <a:solidFill>
                      <a:schemeClr val="tx1"/>
                    </a:solidFill>
                  </a:rPr>
                  <a:t>○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A04</a:t>
                </a:r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127436" y="4522895"/>
                <a:ext cx="1903601" cy="339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 smtClean="0">
                    <a:solidFill>
                      <a:srgbClr val="7030A0"/>
                    </a:solidFill>
                  </a:rPr>
                  <a:t>選股條件設定 </a:t>
                </a:r>
                <a:r>
                  <a:rPr lang="en-US" altLang="zh-TW" sz="2000" b="1" dirty="0" smtClean="0">
                    <a:solidFill>
                      <a:srgbClr val="7030A0"/>
                    </a:solidFill>
                  </a:rPr>
                  <a:t>:</a:t>
                </a:r>
                <a:r>
                  <a:rPr lang="zh-TW" altLang="en-US" sz="2000" b="1" dirty="0" smtClean="0">
                    <a:solidFill>
                      <a:srgbClr val="7030A0"/>
                    </a:solidFill>
                  </a:rPr>
                  <a:t> </a:t>
                </a:r>
                <a:endParaRPr lang="zh-TW" altLang="en-US" sz="2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5400741" y="2490067"/>
              <a:ext cx="531559" cy="266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7030A0"/>
                  </a:solidFill>
                </a:rPr>
                <a:t>OR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400741" y="2805252"/>
              <a:ext cx="531559" cy="266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7030A0"/>
                  </a:solidFill>
                </a:rPr>
                <a:t>OR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400740" y="3124008"/>
              <a:ext cx="681030" cy="266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7030A0"/>
                  </a:solidFill>
                </a:rPr>
                <a:t>AND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400740" y="2171666"/>
              <a:ext cx="681030" cy="266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7030A0"/>
                  </a:solidFill>
                </a:rPr>
                <a:t>AND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8" name="直線圖說文字 1 37"/>
          <p:cNvSpPr/>
          <p:nvPr/>
        </p:nvSpPr>
        <p:spPr>
          <a:xfrm>
            <a:off x="6242872" y="1344319"/>
            <a:ext cx="5765514" cy="1418572"/>
          </a:xfrm>
          <a:prstGeom prst="borderCallout1">
            <a:avLst>
              <a:gd name="adj1" fmla="val 51839"/>
              <a:gd name="adj2" fmla="val -333"/>
              <a:gd name="adj3" fmla="val 52845"/>
              <a:gd name="adj4" fmla="val -1501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先篩選符合</a:t>
            </a:r>
            <a:r>
              <a:rPr lang="en-US" altLang="zh-TW" dirty="0" smtClean="0">
                <a:solidFill>
                  <a:schemeClr val="tx1"/>
                </a:solidFill>
              </a:rPr>
              <a:t>A01</a:t>
            </a:r>
            <a:r>
              <a:rPr lang="zh-TW" altLang="en-US" dirty="0" smtClean="0">
                <a:solidFill>
                  <a:schemeClr val="tx1"/>
                </a:solidFill>
              </a:rPr>
              <a:t>條件的個股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再</a:t>
            </a:r>
            <a:r>
              <a:rPr lang="zh-TW" altLang="en-US" dirty="0">
                <a:solidFill>
                  <a:schemeClr val="tx1"/>
                </a:solidFill>
              </a:rPr>
              <a:t>將</a:t>
            </a:r>
            <a:r>
              <a:rPr lang="zh-TW" altLang="en-US" dirty="0" smtClean="0">
                <a:solidFill>
                  <a:schemeClr val="tx1"/>
                </a:solidFill>
              </a:rPr>
              <a:t>符合</a:t>
            </a:r>
            <a:r>
              <a:rPr lang="en-US" altLang="zh-TW" dirty="0" smtClean="0">
                <a:solidFill>
                  <a:schemeClr val="tx1"/>
                </a:solidFill>
              </a:rPr>
              <a:t>A01</a:t>
            </a:r>
            <a:r>
              <a:rPr lang="zh-TW" altLang="en-US" dirty="0" smtClean="0">
                <a:solidFill>
                  <a:schemeClr val="tx1"/>
                </a:solidFill>
              </a:rPr>
              <a:t>個股篩選</a:t>
            </a:r>
            <a:r>
              <a:rPr lang="zh-TW" altLang="en-US" dirty="0">
                <a:solidFill>
                  <a:schemeClr val="tx1"/>
                </a:solidFill>
              </a:rPr>
              <a:t>符合</a:t>
            </a:r>
            <a:r>
              <a:rPr lang="en-US" altLang="zh-TW" dirty="0" smtClean="0">
                <a:solidFill>
                  <a:schemeClr val="tx1"/>
                </a:solidFill>
              </a:rPr>
              <a:t>A02</a:t>
            </a:r>
            <a:r>
              <a:rPr lang="zh-TW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TW" dirty="0" smtClean="0">
                <a:solidFill>
                  <a:schemeClr val="tx1"/>
                </a:solidFill>
              </a:rPr>
              <a:t>A03 </a:t>
            </a:r>
            <a:r>
              <a:rPr lang="zh-TW" altLang="en-US" dirty="0" smtClean="0">
                <a:solidFill>
                  <a:schemeClr val="tx1"/>
                </a:solidFill>
              </a:rPr>
              <a:t>的個股</a:t>
            </a:r>
            <a:r>
              <a:rPr lang="en-US" altLang="zh-TW" dirty="0" smtClean="0">
                <a:solidFill>
                  <a:schemeClr val="tx1"/>
                </a:solidFill>
              </a:rPr>
              <a:t>,</a:t>
            </a:r>
            <a:r>
              <a:rPr lang="zh-TW" altLang="en-US" dirty="0" smtClean="0">
                <a:solidFill>
                  <a:schemeClr val="tx1"/>
                </a:solidFill>
              </a:rPr>
              <a:t>得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r>
              <a:rPr lang="zh-TW" altLang="en-US" dirty="0" smtClean="0">
                <a:solidFill>
                  <a:schemeClr val="tx1"/>
                </a:solidFill>
              </a:rPr>
              <a:t>列表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再</a:t>
            </a:r>
            <a:r>
              <a:rPr lang="zh-TW" altLang="en-US" b="1" dirty="0" smtClean="0">
                <a:solidFill>
                  <a:srgbClr val="FF0000"/>
                </a:solidFill>
              </a:rPr>
              <a:t>重新將所有個股</a:t>
            </a:r>
            <a:r>
              <a:rPr lang="zh-TW" altLang="en-US" dirty="0" smtClean="0">
                <a:solidFill>
                  <a:schemeClr val="tx1"/>
                </a:solidFill>
              </a:rPr>
              <a:t>篩選符合</a:t>
            </a:r>
            <a:r>
              <a:rPr lang="en-US" altLang="zh-TW" dirty="0" smtClean="0">
                <a:solidFill>
                  <a:schemeClr val="tx1"/>
                </a:solidFill>
              </a:rPr>
              <a:t>A04 </a:t>
            </a:r>
            <a:r>
              <a:rPr lang="zh-TW" altLang="en-US" dirty="0">
                <a:solidFill>
                  <a:schemeClr val="tx1"/>
                </a:solidFill>
              </a:rPr>
              <a:t>的</a:t>
            </a:r>
            <a:r>
              <a:rPr lang="zh-TW" altLang="en-US" dirty="0" smtClean="0">
                <a:solidFill>
                  <a:schemeClr val="tx1"/>
                </a:solidFill>
              </a:rPr>
              <a:t>個股</a:t>
            </a:r>
            <a:r>
              <a:rPr lang="en-US" altLang="zh-TW" dirty="0">
                <a:solidFill>
                  <a:schemeClr val="tx1"/>
                </a:solidFill>
              </a:rPr>
              <a:t>,</a:t>
            </a:r>
            <a:r>
              <a:rPr lang="zh-TW" altLang="en-US" dirty="0" smtClean="0">
                <a:solidFill>
                  <a:schemeClr val="tx1"/>
                </a:solidFill>
              </a:rPr>
              <a:t>得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r>
              <a:rPr lang="zh-TW" altLang="en-US" dirty="0" smtClean="0">
                <a:solidFill>
                  <a:schemeClr val="tx1"/>
                </a:solidFill>
              </a:rPr>
              <a:t>列表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最終篩選結果為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r>
              <a:rPr lang="zh-TW" altLang="en-US" dirty="0" smtClean="0">
                <a:solidFill>
                  <a:schemeClr val="tx1"/>
                </a:solidFill>
              </a:rPr>
              <a:t>列表個股</a:t>
            </a:r>
            <a:r>
              <a:rPr lang="en-US" altLang="zh-TW" dirty="0" smtClean="0">
                <a:solidFill>
                  <a:schemeClr val="tx1"/>
                </a:solidFill>
              </a:rPr>
              <a:t>+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r>
              <a:rPr lang="zh-TW" altLang="en-US" dirty="0" smtClean="0">
                <a:solidFill>
                  <a:schemeClr val="tx1"/>
                </a:solidFill>
              </a:rPr>
              <a:t>列表</a:t>
            </a:r>
            <a:r>
              <a:rPr lang="zh-TW" altLang="en-US" dirty="0" smtClean="0">
                <a:solidFill>
                  <a:schemeClr val="tx1"/>
                </a:solidFill>
              </a:rPr>
              <a:t>個股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同 </a:t>
            </a:r>
            <a:r>
              <a:rPr lang="en-US" altLang="zh-TW" dirty="0">
                <a:solidFill>
                  <a:schemeClr val="tx1"/>
                </a:solidFill>
              </a:rPr>
              <a:t>A01 AND (A02 OR </a:t>
            </a:r>
            <a:r>
              <a:rPr lang="en-US" altLang="zh-TW" dirty="0" smtClean="0">
                <a:solidFill>
                  <a:schemeClr val="tx1"/>
                </a:solidFill>
              </a:rPr>
              <a:t>A02) AND A03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449893" y="3378345"/>
            <a:ext cx="5284383" cy="2152123"/>
            <a:chOff x="951166" y="1940645"/>
            <a:chExt cx="5284383" cy="1586085"/>
          </a:xfrm>
        </p:grpSpPr>
        <p:grpSp>
          <p:nvGrpSpPr>
            <p:cNvPr id="40" name="群組 39"/>
            <p:cNvGrpSpPr/>
            <p:nvPr/>
          </p:nvGrpSpPr>
          <p:grpSpPr>
            <a:xfrm>
              <a:off x="951166" y="1940645"/>
              <a:ext cx="5284383" cy="1586085"/>
              <a:chOff x="1127436" y="4331306"/>
              <a:chExt cx="5310429" cy="1586085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270371" y="4331306"/>
                <a:ext cx="3167494" cy="1586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TW" altLang="en-US" sz="2000" b="1" dirty="0">
                    <a:solidFill>
                      <a:schemeClr val="tx1"/>
                    </a:solidFill>
                  </a:rPr>
                  <a:t>○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A01</a:t>
                </a:r>
                <a:r>
                  <a:rPr lang="en-US" altLang="zh-TW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 </a:t>
                </a:r>
                <a:endParaRPr lang="en-US" altLang="zh-TW" sz="2000" b="1" u="sng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zh-TW" altLang="en-US" sz="2000" b="1" dirty="0" smtClean="0">
                    <a:solidFill>
                      <a:schemeClr val="tx1"/>
                    </a:solidFill>
                  </a:rPr>
                  <a:t>                ○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A02 </a:t>
                </a:r>
              </a:p>
              <a:p>
                <a:pPr algn="just"/>
                <a:r>
                  <a:rPr lang="en-US" altLang="zh-TW" sz="2000" dirty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             </a:t>
                </a:r>
                <a:r>
                  <a:rPr lang="zh-TW" altLang="en-US" sz="2000" b="1" dirty="0" smtClean="0">
                    <a:solidFill>
                      <a:schemeClr val="tx1"/>
                    </a:solidFill>
                  </a:rPr>
                  <a:t>○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A03 </a:t>
                </a:r>
                <a:endParaRPr lang="en-US" altLang="zh-TW" sz="2000" dirty="0" smtClean="0">
                  <a:solidFill>
                    <a:srgbClr val="002060"/>
                  </a:solidFill>
                  <a:latin typeface="新細明體" panose="02020500000000000000" pitchFamily="18" charset="-120"/>
                </a:endParaRPr>
              </a:p>
              <a:p>
                <a:pPr algn="just"/>
                <a:r>
                  <a:rPr lang="zh-TW" altLang="en-US" sz="2000" b="1" dirty="0" smtClean="0">
                    <a:solidFill>
                      <a:schemeClr val="tx1"/>
                    </a:solidFill>
                  </a:rPr>
                  <a:t>○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A04</a:t>
                </a:r>
              </a:p>
              <a:p>
                <a:pPr algn="just"/>
                <a:r>
                  <a:rPr lang="zh-TW" altLang="en-US" sz="2000" b="1" dirty="0" smtClean="0">
                    <a:solidFill>
                      <a:schemeClr val="tx1"/>
                    </a:solidFill>
                  </a:rPr>
                  <a:t>                 ○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A05</a:t>
                </a:r>
              </a:p>
              <a:p>
                <a:pPr algn="just"/>
                <a:r>
                  <a:rPr lang="zh-TW" altLang="en-US" sz="2000" b="1" dirty="0" smtClean="0">
                    <a:solidFill>
                      <a:schemeClr val="tx1"/>
                    </a:solidFill>
                  </a:rPr>
                  <a:t>                 ○</a:t>
                </a:r>
                <a:r>
                  <a:rPr lang="zh-TW" altLang="en-US" sz="2000" dirty="0" smtClean="0">
                    <a:solidFill>
                      <a:srgbClr val="0070C0"/>
                    </a:solidFill>
                    <a:latin typeface="新細明體" panose="02020500000000000000" pitchFamily="18" charset="-120"/>
                  </a:rPr>
                  <a:t> </a:t>
                </a:r>
                <a:r>
                  <a:rPr lang="en-US" altLang="zh-TW" sz="2000" dirty="0" smtClean="0">
                    <a:solidFill>
                      <a:srgbClr val="002060"/>
                    </a:solidFill>
                    <a:latin typeface="新細明體" panose="02020500000000000000" pitchFamily="18" charset="-120"/>
                  </a:rPr>
                  <a:t>A06</a:t>
                </a:r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127436" y="4522895"/>
                <a:ext cx="1903601" cy="3393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 smtClean="0">
                    <a:solidFill>
                      <a:srgbClr val="7030A0"/>
                    </a:solidFill>
                  </a:rPr>
                  <a:t>選股條件設定 </a:t>
                </a:r>
                <a:r>
                  <a:rPr lang="en-US" altLang="zh-TW" sz="2000" b="1" dirty="0" smtClean="0">
                    <a:solidFill>
                      <a:srgbClr val="7030A0"/>
                    </a:solidFill>
                  </a:rPr>
                  <a:t>:</a:t>
                </a:r>
                <a:r>
                  <a:rPr lang="zh-TW" altLang="en-US" sz="2000" b="1" dirty="0" smtClean="0">
                    <a:solidFill>
                      <a:srgbClr val="7030A0"/>
                    </a:solidFill>
                  </a:rPr>
                  <a:t> </a:t>
                </a:r>
                <a:endParaRPr lang="zh-TW" altLang="en-US" sz="20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5400741" y="2246488"/>
              <a:ext cx="531559" cy="2251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7030A0"/>
                  </a:solidFill>
                </a:rPr>
                <a:t>OR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400741" y="2512958"/>
              <a:ext cx="531559" cy="1937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7030A0"/>
                  </a:solidFill>
                </a:rPr>
                <a:t>OR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389723" y="2734289"/>
              <a:ext cx="681030" cy="1997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7030A0"/>
                  </a:solidFill>
                </a:rPr>
                <a:t>AND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00740" y="1950335"/>
              <a:ext cx="681030" cy="2669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rgbClr val="7030A0"/>
                  </a:solidFill>
                </a:rPr>
                <a:t>AND</a:t>
              </a:r>
              <a:endParaRPr lang="zh-TW" altLang="en-US" sz="20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47" name="直線圖說文字 1 46"/>
          <p:cNvSpPr/>
          <p:nvPr/>
        </p:nvSpPr>
        <p:spPr>
          <a:xfrm>
            <a:off x="6263068" y="3413653"/>
            <a:ext cx="5765514" cy="1984611"/>
          </a:xfrm>
          <a:prstGeom prst="borderCallout1">
            <a:avLst>
              <a:gd name="adj1" fmla="val 51839"/>
              <a:gd name="adj2" fmla="val -333"/>
              <a:gd name="adj3" fmla="val 52845"/>
              <a:gd name="adj4" fmla="val -1501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先篩選符合</a:t>
            </a:r>
            <a:r>
              <a:rPr lang="en-US" altLang="zh-TW" dirty="0" smtClean="0">
                <a:solidFill>
                  <a:schemeClr val="tx1"/>
                </a:solidFill>
              </a:rPr>
              <a:t>A01</a:t>
            </a:r>
            <a:r>
              <a:rPr lang="zh-TW" altLang="en-US" dirty="0" smtClean="0">
                <a:solidFill>
                  <a:schemeClr val="tx1"/>
                </a:solidFill>
              </a:rPr>
              <a:t>條件的個股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再</a:t>
            </a:r>
            <a:r>
              <a:rPr lang="zh-TW" altLang="en-US" dirty="0">
                <a:solidFill>
                  <a:schemeClr val="tx1"/>
                </a:solidFill>
              </a:rPr>
              <a:t>將</a:t>
            </a:r>
            <a:r>
              <a:rPr lang="zh-TW" altLang="en-US" dirty="0" smtClean="0">
                <a:solidFill>
                  <a:schemeClr val="tx1"/>
                </a:solidFill>
              </a:rPr>
              <a:t>符合</a:t>
            </a:r>
            <a:r>
              <a:rPr lang="en-US" altLang="zh-TW" dirty="0" smtClean="0">
                <a:solidFill>
                  <a:schemeClr val="tx1"/>
                </a:solidFill>
              </a:rPr>
              <a:t>A01</a:t>
            </a:r>
            <a:r>
              <a:rPr lang="zh-TW" altLang="en-US" dirty="0" smtClean="0">
                <a:solidFill>
                  <a:schemeClr val="tx1"/>
                </a:solidFill>
              </a:rPr>
              <a:t>個股篩選</a:t>
            </a:r>
            <a:r>
              <a:rPr lang="zh-TW" altLang="en-US" dirty="0">
                <a:solidFill>
                  <a:schemeClr val="tx1"/>
                </a:solidFill>
              </a:rPr>
              <a:t>符合</a:t>
            </a:r>
            <a:r>
              <a:rPr lang="en-US" altLang="zh-TW" dirty="0" smtClean="0">
                <a:solidFill>
                  <a:schemeClr val="tx1"/>
                </a:solidFill>
              </a:rPr>
              <a:t>A02</a:t>
            </a:r>
            <a:r>
              <a:rPr lang="zh-TW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TW" dirty="0" smtClean="0">
                <a:solidFill>
                  <a:schemeClr val="tx1"/>
                </a:solidFill>
              </a:rPr>
              <a:t>A03 </a:t>
            </a:r>
            <a:r>
              <a:rPr lang="zh-TW" altLang="en-US" dirty="0" smtClean="0">
                <a:solidFill>
                  <a:schemeClr val="tx1"/>
                </a:solidFill>
              </a:rPr>
              <a:t>的個股</a:t>
            </a:r>
            <a:r>
              <a:rPr lang="en-US" altLang="zh-TW" dirty="0" smtClean="0">
                <a:solidFill>
                  <a:schemeClr val="tx1"/>
                </a:solidFill>
              </a:rPr>
              <a:t>,</a:t>
            </a:r>
            <a:r>
              <a:rPr lang="zh-TW" altLang="en-US" dirty="0" smtClean="0">
                <a:solidFill>
                  <a:schemeClr val="tx1"/>
                </a:solidFill>
              </a:rPr>
              <a:t>得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r>
              <a:rPr lang="zh-TW" altLang="en-US" dirty="0" smtClean="0">
                <a:solidFill>
                  <a:schemeClr val="tx1"/>
                </a:solidFill>
              </a:rPr>
              <a:t>列表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再</a:t>
            </a:r>
            <a:r>
              <a:rPr lang="zh-TW" altLang="en-US" b="1" dirty="0" smtClean="0">
                <a:solidFill>
                  <a:srgbClr val="FF0000"/>
                </a:solidFill>
              </a:rPr>
              <a:t>重新將所有個股</a:t>
            </a:r>
            <a:r>
              <a:rPr lang="zh-TW" altLang="en-US" dirty="0" smtClean="0">
                <a:solidFill>
                  <a:schemeClr val="tx1"/>
                </a:solidFill>
              </a:rPr>
              <a:t>篩選符合</a:t>
            </a:r>
            <a:r>
              <a:rPr lang="en-US" altLang="zh-TW" dirty="0" smtClean="0">
                <a:solidFill>
                  <a:schemeClr val="tx1"/>
                </a:solidFill>
              </a:rPr>
              <a:t>A04 </a:t>
            </a:r>
            <a:r>
              <a:rPr lang="zh-TW" altLang="en-US" dirty="0">
                <a:solidFill>
                  <a:schemeClr val="tx1"/>
                </a:solidFill>
              </a:rPr>
              <a:t>的</a:t>
            </a:r>
            <a:r>
              <a:rPr lang="zh-TW" altLang="en-US" dirty="0" smtClean="0">
                <a:solidFill>
                  <a:schemeClr val="tx1"/>
                </a:solidFill>
              </a:rPr>
              <a:t>個股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再</a:t>
            </a:r>
            <a:r>
              <a:rPr lang="zh-TW" altLang="en-US" dirty="0">
                <a:solidFill>
                  <a:schemeClr val="tx1"/>
                </a:solidFill>
              </a:rPr>
              <a:t>將</a:t>
            </a:r>
            <a:r>
              <a:rPr lang="zh-TW" altLang="en-US" dirty="0" smtClean="0">
                <a:solidFill>
                  <a:schemeClr val="tx1"/>
                </a:solidFill>
              </a:rPr>
              <a:t>符合</a:t>
            </a:r>
            <a:r>
              <a:rPr lang="en-US" altLang="zh-TW" dirty="0" smtClean="0">
                <a:solidFill>
                  <a:schemeClr val="tx1"/>
                </a:solidFill>
              </a:rPr>
              <a:t>A04</a:t>
            </a:r>
            <a:r>
              <a:rPr lang="zh-TW" altLang="en-US" dirty="0" smtClean="0">
                <a:solidFill>
                  <a:schemeClr val="tx1"/>
                </a:solidFill>
              </a:rPr>
              <a:t>個股篩選</a:t>
            </a:r>
            <a:r>
              <a:rPr lang="zh-TW" altLang="en-US" dirty="0">
                <a:solidFill>
                  <a:schemeClr val="tx1"/>
                </a:solidFill>
              </a:rPr>
              <a:t>符合</a:t>
            </a:r>
            <a:r>
              <a:rPr lang="en-US" altLang="zh-TW" dirty="0" smtClean="0">
                <a:solidFill>
                  <a:schemeClr val="tx1"/>
                </a:solidFill>
              </a:rPr>
              <a:t>A05</a:t>
            </a:r>
            <a:r>
              <a:rPr lang="zh-TW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TW" dirty="0" smtClean="0">
                <a:solidFill>
                  <a:schemeClr val="tx1"/>
                </a:solidFill>
              </a:rPr>
              <a:t>A06 </a:t>
            </a:r>
            <a:r>
              <a:rPr lang="zh-TW" altLang="en-US" dirty="0">
                <a:solidFill>
                  <a:schemeClr val="tx1"/>
                </a:solidFill>
              </a:rPr>
              <a:t>的個股</a:t>
            </a:r>
            <a:r>
              <a:rPr lang="en-US" altLang="zh-TW" dirty="0">
                <a:solidFill>
                  <a:schemeClr val="tx1"/>
                </a:solidFill>
              </a:rPr>
              <a:t>,</a:t>
            </a:r>
            <a:r>
              <a:rPr lang="zh-TW" altLang="en-US" dirty="0" smtClean="0">
                <a:solidFill>
                  <a:schemeClr val="tx1"/>
                </a:solidFill>
              </a:rPr>
              <a:t>得</a:t>
            </a:r>
            <a:r>
              <a:rPr lang="en-US" altLang="zh-TW" dirty="0" smtClean="0">
                <a:solidFill>
                  <a:schemeClr val="tx1"/>
                </a:solidFill>
              </a:rPr>
              <a:t>B</a:t>
            </a:r>
            <a:r>
              <a:rPr lang="zh-TW" altLang="en-US" dirty="0" smtClean="0">
                <a:solidFill>
                  <a:schemeClr val="tx1"/>
                </a:solidFill>
              </a:rPr>
              <a:t>列表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最終篩選結果為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r>
              <a:rPr lang="zh-TW" altLang="en-US" dirty="0" smtClean="0">
                <a:solidFill>
                  <a:schemeClr val="tx1"/>
                </a:solidFill>
              </a:rPr>
              <a:t>列表個股</a:t>
            </a:r>
            <a:r>
              <a:rPr lang="en-US" altLang="zh-TW" dirty="0" smtClean="0">
                <a:solidFill>
                  <a:schemeClr val="tx1"/>
                </a:solidFill>
              </a:rPr>
              <a:t>+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r>
              <a:rPr lang="zh-TW" altLang="en-US" dirty="0" smtClean="0">
                <a:solidFill>
                  <a:schemeClr val="tx1"/>
                </a:solidFill>
              </a:rPr>
              <a:t>列表</a:t>
            </a:r>
            <a:r>
              <a:rPr lang="zh-TW" altLang="en-US" dirty="0" smtClean="0">
                <a:solidFill>
                  <a:schemeClr val="tx1"/>
                </a:solidFill>
              </a:rPr>
              <a:t>個股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tx1"/>
                </a:solidFill>
              </a:rPr>
              <a:t>同 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 smtClean="0">
                <a:solidFill>
                  <a:schemeClr val="tx1"/>
                </a:solidFill>
              </a:rPr>
              <a:t>A01 </a:t>
            </a:r>
            <a:r>
              <a:rPr lang="en-US" altLang="zh-TW" dirty="0">
                <a:solidFill>
                  <a:schemeClr val="tx1"/>
                </a:solidFill>
              </a:rPr>
              <a:t>AND (A02 OR </a:t>
            </a:r>
            <a:r>
              <a:rPr lang="en-US" altLang="zh-TW" dirty="0" smtClean="0">
                <a:solidFill>
                  <a:schemeClr val="tx1"/>
                </a:solidFill>
              </a:rPr>
              <a:t>A02)) AND 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 smtClean="0">
                <a:solidFill>
                  <a:schemeClr val="tx1"/>
                </a:solidFill>
              </a:rPr>
              <a:t>A04 </a:t>
            </a:r>
            <a:r>
              <a:rPr lang="en-US" altLang="zh-TW" dirty="0">
                <a:solidFill>
                  <a:schemeClr val="tx1"/>
                </a:solidFill>
              </a:rPr>
              <a:t>AND (</a:t>
            </a:r>
            <a:r>
              <a:rPr lang="en-US" altLang="zh-TW" dirty="0" smtClean="0">
                <a:solidFill>
                  <a:schemeClr val="tx1"/>
                </a:solidFill>
              </a:rPr>
              <a:t>A05 </a:t>
            </a:r>
            <a:r>
              <a:rPr lang="en-US" altLang="zh-TW" dirty="0">
                <a:solidFill>
                  <a:schemeClr val="tx1"/>
                </a:solidFill>
              </a:rPr>
              <a:t>OR </a:t>
            </a:r>
            <a:r>
              <a:rPr lang="en-US" altLang="zh-TW" dirty="0" smtClean="0">
                <a:solidFill>
                  <a:schemeClr val="tx1"/>
                </a:solidFill>
              </a:rPr>
              <a:t>A06)) 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885234" y="4770358"/>
            <a:ext cx="531559" cy="26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7030A0"/>
                </a:solidFill>
              </a:rPr>
              <a:t>OR</a:t>
            </a:r>
            <a:endParaRPr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78983" y="5078832"/>
            <a:ext cx="531559" cy="262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rgbClr val="7030A0"/>
                </a:solidFill>
              </a:rPr>
              <a:t>OR</a:t>
            </a:r>
            <a:endParaRPr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6084" y="253175"/>
            <a:ext cx="7278436" cy="472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</a:rPr>
              <a:t>選股條件</a:t>
            </a:r>
            <a:r>
              <a:rPr lang="zh-TW" altLang="en-US" sz="3600" dirty="0" smtClean="0">
                <a:solidFill>
                  <a:schemeClr val="tx1"/>
                </a:solidFill>
              </a:rPr>
              <a:t>篩選範例解說</a:t>
            </a:r>
            <a:endParaRPr lang="zh-TW" altLang="en-US" sz="36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58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5083" y="1057552"/>
            <a:ext cx="5189376" cy="580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000" dirty="0">
                <a:solidFill>
                  <a:srgbClr val="0070C0"/>
                </a:solidFill>
                <a:latin typeface="新細明體" panose="02020500000000000000" pitchFamily="18" charset="-120"/>
              </a:rPr>
              <a:t>● </a:t>
            </a:r>
            <a:r>
              <a:rPr lang="en-US" altLang="zh-TW" sz="2000" dirty="0">
                <a:solidFill>
                  <a:srgbClr val="002060"/>
                </a:solidFill>
                <a:latin typeface="新細明體" panose="02020500000000000000" pitchFamily="18" charset="-120"/>
              </a:rPr>
              <a:t>A01</a:t>
            </a:r>
            <a:r>
              <a:rPr lang="en-US" altLang="zh-TW" sz="2000" dirty="0">
                <a:solidFill>
                  <a:srgbClr val="0070C0"/>
                </a:solidFill>
                <a:latin typeface="新細明體" panose="02020500000000000000" pitchFamily="18" charset="-120"/>
              </a:rPr>
              <a:t>  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  </a:t>
            </a:r>
            <a:r>
              <a:rPr lang="en-US" altLang="zh-TW" sz="2000" b="1" u="sng" dirty="0" smtClean="0">
                <a:solidFill>
                  <a:srgbClr val="C00000"/>
                </a:solidFill>
              </a:rPr>
              <a:t>24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  </a:t>
            </a:r>
            <a:r>
              <a:rPr lang="zh-TW" altLang="en-US" sz="2000" b="1" dirty="0">
                <a:solidFill>
                  <a:schemeClr val="tx1"/>
                </a:solidFill>
              </a:rPr>
              <a:t>月內最高價出現在近</a:t>
            </a:r>
            <a:r>
              <a:rPr lang="zh-TW" altLang="en-US" sz="2000" b="1" u="sng" dirty="0">
                <a:solidFill>
                  <a:schemeClr val="tx1"/>
                </a:solidFill>
              </a:rPr>
              <a:t>   </a:t>
            </a:r>
            <a:r>
              <a:rPr lang="en-US" altLang="zh-TW" sz="2000" b="1" u="sng" dirty="0" smtClean="0">
                <a:solidFill>
                  <a:srgbClr val="C00000"/>
                </a:solidFill>
              </a:rPr>
              <a:t>20</a:t>
            </a:r>
            <a:r>
              <a:rPr lang="zh-TW" altLang="en-US" sz="2000" b="1" u="sng" dirty="0" smtClean="0">
                <a:solidFill>
                  <a:schemeClr val="tx1"/>
                </a:solidFill>
              </a:rPr>
              <a:t>   </a:t>
            </a:r>
            <a:r>
              <a:rPr lang="zh-TW" altLang="en-US" sz="2000" b="1" dirty="0">
                <a:solidFill>
                  <a:schemeClr val="tx1"/>
                </a:solidFill>
              </a:rPr>
              <a:t>天內</a:t>
            </a:r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5" name="直線圖說文字 1 4"/>
          <p:cNvSpPr/>
          <p:nvPr/>
        </p:nvSpPr>
        <p:spPr>
          <a:xfrm>
            <a:off x="2089563" y="1715042"/>
            <a:ext cx="5298479" cy="361622"/>
          </a:xfrm>
          <a:prstGeom prst="borderCallout1">
            <a:avLst>
              <a:gd name="adj1" fmla="val 51839"/>
              <a:gd name="adj2" fmla="val -333"/>
              <a:gd name="adj3" fmla="val -45091"/>
              <a:gd name="adj4" fmla="val -629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使用使者自行填入數字，不可填入文字或符號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7" name="直線接點 6"/>
          <p:cNvCxnSpPr>
            <a:endCxn id="5" idx="3"/>
          </p:cNvCxnSpPr>
          <p:nvPr/>
        </p:nvCxnSpPr>
        <p:spPr>
          <a:xfrm>
            <a:off x="4585648" y="1473962"/>
            <a:ext cx="153155" cy="24108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線圖說文字 1 7"/>
          <p:cNvSpPr/>
          <p:nvPr/>
        </p:nvSpPr>
        <p:spPr>
          <a:xfrm>
            <a:off x="4148869" y="2436133"/>
            <a:ext cx="5765514" cy="887265"/>
          </a:xfrm>
          <a:prstGeom prst="borderCallout1">
            <a:avLst>
              <a:gd name="adj1" fmla="val 51839"/>
              <a:gd name="adj2" fmla="val -333"/>
              <a:gd name="adj3" fmla="val 49662"/>
              <a:gd name="adj4" fmla="val -4199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先找出近</a:t>
            </a:r>
            <a:r>
              <a:rPr lang="en-US" altLang="zh-TW" dirty="0" smtClean="0">
                <a:solidFill>
                  <a:schemeClr val="tx1"/>
                </a:solidFill>
              </a:rPr>
              <a:t>24</a:t>
            </a:r>
            <a:r>
              <a:rPr lang="zh-TW" altLang="en-US" dirty="0" smtClean="0">
                <a:solidFill>
                  <a:schemeClr val="tx1"/>
                </a:solidFill>
              </a:rPr>
              <a:t>個月</a:t>
            </a:r>
            <a:r>
              <a:rPr lang="zh-TW" altLang="en-US" dirty="0">
                <a:solidFill>
                  <a:schemeClr val="tx1"/>
                </a:solidFill>
              </a:rPr>
              <a:t>內</a:t>
            </a:r>
            <a:r>
              <a:rPr lang="zh-TW" altLang="en-US" dirty="0" smtClean="0">
                <a:solidFill>
                  <a:schemeClr val="tx1"/>
                </a:solidFill>
              </a:rPr>
              <a:t>最高價發生在哪一天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再</a:t>
            </a:r>
            <a:r>
              <a:rPr lang="zh-TW" altLang="en-US" b="1" dirty="0" smtClean="0">
                <a:solidFill>
                  <a:schemeClr val="tx1"/>
                </a:solidFill>
              </a:rPr>
              <a:t>確認最高價日期是在最近</a:t>
            </a:r>
            <a:r>
              <a:rPr lang="en-US" altLang="zh-TW" b="1" dirty="0" smtClean="0">
                <a:solidFill>
                  <a:schemeClr val="tx1"/>
                </a:solidFill>
              </a:rPr>
              <a:t>20</a:t>
            </a:r>
            <a:r>
              <a:rPr lang="zh-TW" altLang="en-US" b="1" dirty="0" smtClean="0">
                <a:solidFill>
                  <a:schemeClr val="tx1"/>
                </a:solidFill>
              </a:rPr>
              <a:t>個交易日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815151" y="2388354"/>
            <a:ext cx="2169994" cy="4236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rgbClr val="002060"/>
                </a:solidFill>
                <a:latin typeface="新細明體" panose="02020500000000000000" pitchFamily="18" charset="-120"/>
              </a:rPr>
              <a:t>A01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篩選公式定</a:t>
            </a:r>
            <a:r>
              <a:rPr lang="zh-TW" altLang="en-US" sz="2000" b="1" dirty="0">
                <a:solidFill>
                  <a:schemeClr val="tx1"/>
                </a:solidFill>
              </a:rPr>
              <a:t>義</a:t>
            </a:r>
          </a:p>
        </p:txBody>
      </p:sp>
      <p:sp>
        <p:nvSpPr>
          <p:cNvPr id="10" name="矩形 9"/>
          <p:cNvSpPr/>
          <p:nvPr/>
        </p:nvSpPr>
        <p:spPr>
          <a:xfrm>
            <a:off x="246084" y="253175"/>
            <a:ext cx="7278436" cy="472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</a:rPr>
              <a:t>篩選條件公式解說</a:t>
            </a:r>
            <a:endParaRPr lang="zh-TW" altLang="en-US" sz="3600" b="1" dirty="0">
              <a:solidFill>
                <a:srgbClr val="0066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8605" y="3852515"/>
            <a:ext cx="5499932" cy="580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000" dirty="0">
                <a:solidFill>
                  <a:srgbClr val="0070C0"/>
                </a:solidFill>
                <a:latin typeface="新細明體" panose="02020500000000000000" pitchFamily="18" charset="-120"/>
              </a:rPr>
              <a:t>● </a:t>
            </a:r>
            <a:r>
              <a:rPr lang="en-US" altLang="zh-TW" sz="2000" dirty="0">
                <a:solidFill>
                  <a:srgbClr val="002060"/>
                </a:solidFill>
                <a:latin typeface="新細明體" panose="02020500000000000000" pitchFamily="18" charset="-120"/>
              </a:rPr>
              <a:t>A02  </a:t>
            </a:r>
            <a:r>
              <a:rPr lang="zh-TW" altLang="en-US" sz="2000" b="1" u="sng" dirty="0">
                <a:solidFill>
                  <a:schemeClr val="tx1"/>
                </a:solidFill>
              </a:rPr>
              <a:t>   </a:t>
            </a:r>
            <a:r>
              <a:rPr lang="en-US" altLang="zh-TW" sz="2000" b="1" u="sng" dirty="0" smtClean="0">
                <a:solidFill>
                  <a:srgbClr val="C00000"/>
                </a:solidFill>
              </a:rPr>
              <a:t>4   </a:t>
            </a:r>
            <a:r>
              <a:rPr lang="zh-TW" altLang="en-US" sz="2000" b="1" dirty="0" smtClean="0">
                <a:solidFill>
                  <a:srgbClr val="C00000"/>
                </a:solidFill>
              </a:rPr>
              <a:t>周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內</a:t>
            </a:r>
            <a:r>
              <a:rPr lang="zh-TW" altLang="en-US" sz="2000" b="1" dirty="0">
                <a:solidFill>
                  <a:schemeClr val="tx1"/>
                </a:solidFill>
              </a:rPr>
              <a:t>，</a:t>
            </a:r>
            <a:r>
              <a:rPr lang="zh-TW" altLang="en-US" sz="2000" b="1" dirty="0">
                <a:solidFill>
                  <a:srgbClr val="C00000"/>
                </a:solidFill>
              </a:rPr>
              <a:t>周</a:t>
            </a:r>
            <a:r>
              <a:rPr lang="zh-TW" altLang="en-US" sz="2000" b="1" dirty="0">
                <a:solidFill>
                  <a:schemeClr val="tx1"/>
                </a:solidFill>
              </a:rPr>
              <a:t>寶塔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線紅翻</a:t>
            </a:r>
            <a:r>
              <a:rPr lang="zh-TW" altLang="en-US" sz="2000" b="1" dirty="0">
                <a:solidFill>
                  <a:schemeClr val="tx1"/>
                </a:solidFill>
              </a:rPr>
              <a:t>黑，並黑至今</a:t>
            </a:r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16" name="直線圖說文字 1 15"/>
          <p:cNvSpPr/>
          <p:nvPr/>
        </p:nvSpPr>
        <p:spPr>
          <a:xfrm>
            <a:off x="1953085" y="4610125"/>
            <a:ext cx="5298479" cy="425912"/>
          </a:xfrm>
          <a:prstGeom prst="borderCallout1">
            <a:avLst>
              <a:gd name="adj1" fmla="val 51839"/>
              <a:gd name="adj2" fmla="val -333"/>
              <a:gd name="adj3" fmla="val -74002"/>
              <a:gd name="adj4" fmla="val -655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使用使者自行填入數字，不可填入文字或符號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8" name="直線圖說文字 1 17"/>
          <p:cNvSpPr/>
          <p:nvPr/>
        </p:nvSpPr>
        <p:spPr>
          <a:xfrm>
            <a:off x="4012391" y="5408520"/>
            <a:ext cx="5765514" cy="887265"/>
          </a:xfrm>
          <a:prstGeom prst="borderCallout1">
            <a:avLst>
              <a:gd name="adj1" fmla="val 51839"/>
              <a:gd name="adj2" fmla="val -333"/>
              <a:gd name="adj3" fmla="val 49662"/>
              <a:gd name="adj4" fmla="val -4199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找出近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周</a:t>
            </a:r>
            <a:r>
              <a:rPr lang="zh-TW" altLang="en-US" dirty="0" smtClean="0">
                <a:solidFill>
                  <a:schemeClr val="tx1"/>
                </a:solidFill>
              </a:rPr>
              <a:t>內，哪一天</a:t>
            </a:r>
            <a:r>
              <a:rPr lang="zh-TW" altLang="en-US" dirty="0" smtClean="0">
                <a:solidFill>
                  <a:srgbClr val="FF0000"/>
                </a:solidFill>
              </a:rPr>
              <a:t>周線寶塔線</a:t>
            </a:r>
            <a:r>
              <a:rPr lang="zh-TW" altLang="en-US" dirty="0" smtClean="0">
                <a:solidFill>
                  <a:schemeClr val="tx1"/>
                </a:solidFill>
              </a:rPr>
              <a:t>紅翻黑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而且一直翻黑至今交易日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708239" y="5352206"/>
            <a:ext cx="2169994" cy="4236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002060"/>
                </a:solidFill>
                <a:latin typeface="新細明體" panose="02020500000000000000" pitchFamily="18" charset="-120"/>
              </a:rPr>
              <a:t>A02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篩選公式定</a:t>
            </a:r>
            <a:r>
              <a:rPr lang="zh-TW" altLang="en-US" sz="2000" b="1" dirty="0">
                <a:solidFill>
                  <a:schemeClr val="tx1"/>
                </a:solidFill>
              </a:rPr>
              <a:t>義</a:t>
            </a:r>
          </a:p>
        </p:txBody>
      </p:sp>
    </p:spTree>
    <p:extLst>
      <p:ext uri="{BB962C8B-B14F-4D97-AF65-F5344CB8AC3E}">
        <p14:creationId xmlns:p14="http://schemas.microsoft.com/office/powerpoint/2010/main" val="244881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968</Words>
  <Application>Microsoft Office PowerPoint</Application>
  <PresentationFormat>寬螢幕</PresentationFormat>
  <Paragraphs>151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wenchun Lin</dc:creator>
  <cp:lastModifiedBy>wenchun Lin</cp:lastModifiedBy>
  <cp:revision>37</cp:revision>
  <dcterms:created xsi:type="dcterms:W3CDTF">2018-10-11T13:28:35Z</dcterms:created>
  <dcterms:modified xsi:type="dcterms:W3CDTF">2018-10-14T14:25:59Z</dcterms:modified>
</cp:coreProperties>
</file>