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9" r:id="rId3"/>
    <p:sldId id="270" r:id="rId4"/>
    <p:sldId id="268" r:id="rId5"/>
    <p:sldId id="256" r:id="rId6"/>
    <p:sldId id="257" r:id="rId7"/>
    <p:sldId id="258" r:id="rId8"/>
    <p:sldId id="259" r:id="rId9"/>
    <p:sldId id="261" r:id="rId10"/>
    <p:sldId id="260" r:id="rId11"/>
    <p:sldId id="263" r:id="rId12"/>
    <p:sldId id="264" r:id="rId13"/>
    <p:sldId id="265" r:id="rId14"/>
    <p:sldId id="266" r:id="rId15"/>
    <p:sldId id="262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9CB6-E5A0-4D32-BF13-327B516B5076}" type="datetimeFigureOut">
              <a:rPr lang="zh-TW" altLang="en-US" smtClean="0"/>
              <a:t>2018/9/16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5335-80DD-4B24-A1EE-164499B007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6142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9CB6-E5A0-4D32-BF13-327B516B5076}" type="datetimeFigureOut">
              <a:rPr lang="zh-TW" altLang="en-US" smtClean="0"/>
              <a:t>2018/9/16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5335-80DD-4B24-A1EE-164499B007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1542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9CB6-E5A0-4D32-BF13-327B516B5076}" type="datetimeFigureOut">
              <a:rPr lang="zh-TW" altLang="en-US" smtClean="0"/>
              <a:t>2018/9/16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5335-80DD-4B24-A1EE-164499B007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8437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9CB6-E5A0-4D32-BF13-327B516B5076}" type="datetimeFigureOut">
              <a:rPr lang="zh-TW" altLang="en-US" smtClean="0"/>
              <a:t>2018/9/16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5335-80DD-4B24-A1EE-164499B007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621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9CB6-E5A0-4D32-BF13-327B516B5076}" type="datetimeFigureOut">
              <a:rPr lang="zh-TW" altLang="en-US" smtClean="0"/>
              <a:t>2018/9/16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5335-80DD-4B24-A1EE-164499B007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1390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9CB6-E5A0-4D32-BF13-327B516B5076}" type="datetimeFigureOut">
              <a:rPr lang="zh-TW" altLang="en-US" smtClean="0"/>
              <a:t>2018/9/16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5335-80DD-4B24-A1EE-164499B007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8509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9CB6-E5A0-4D32-BF13-327B516B5076}" type="datetimeFigureOut">
              <a:rPr lang="zh-TW" altLang="en-US" smtClean="0"/>
              <a:t>2018/9/16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5335-80DD-4B24-A1EE-164499B007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7495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9CB6-E5A0-4D32-BF13-327B516B5076}" type="datetimeFigureOut">
              <a:rPr lang="zh-TW" altLang="en-US" smtClean="0"/>
              <a:t>2018/9/16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5335-80DD-4B24-A1EE-164499B007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4955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9CB6-E5A0-4D32-BF13-327B516B5076}" type="datetimeFigureOut">
              <a:rPr lang="zh-TW" altLang="en-US" smtClean="0"/>
              <a:t>2018/9/16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5335-80DD-4B24-A1EE-164499B007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8133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9CB6-E5A0-4D32-BF13-327B516B5076}" type="datetimeFigureOut">
              <a:rPr lang="zh-TW" altLang="en-US" smtClean="0"/>
              <a:t>2018/9/16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5335-80DD-4B24-A1EE-164499B007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4741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9CB6-E5A0-4D32-BF13-327B516B5076}" type="datetimeFigureOut">
              <a:rPr lang="zh-TW" altLang="en-US" smtClean="0"/>
              <a:t>2018/9/16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5335-80DD-4B24-A1EE-164499B007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0585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49CB6-E5A0-4D32-BF13-327B516B5076}" type="datetimeFigureOut">
              <a:rPr lang="zh-TW" altLang="en-US" smtClean="0"/>
              <a:t>2018/9/16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C5335-80DD-4B24-A1EE-164499B007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6305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gallery.echartsjs.com/editor.html?c=xHJycR65xZ" TargetMode="External"/><Relationship Id="rId2" Type="http://schemas.openxmlformats.org/officeDocument/2006/relationships/hyperlink" Target="http://gallery.echartsjs.com/editor.html?c=xrJDKzwZQ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://gallery.echartsjs.com/editor.html?c=candlestick-sh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gallery.echartsjs.com/editor.html?c=xHJycR65xZ" TargetMode="External"/><Relationship Id="rId4" Type="http://schemas.openxmlformats.org/officeDocument/2006/relationships/hyperlink" Target="http://gallery.echartsjs.com/editor.html?c=xByOFPcjB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gallery.echartsjs.com/editor.html?c=xHJycR65xZ" TargetMode="External"/><Relationship Id="rId4" Type="http://schemas.openxmlformats.org/officeDocument/2006/relationships/hyperlink" Target="http://gallery.echartsjs.com/editor.html?c=xByOFPcjB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gallery.echartsjs.com/editor.html?c=xHJycR65xZ" TargetMode="External"/><Relationship Id="rId2" Type="http://schemas.openxmlformats.org/officeDocument/2006/relationships/hyperlink" Target="http://gallery.echartsjs.com/editor.html?c=xrJDKzwZQ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hyperlink" Target="http://gallery.echartsjs.com/editor.html?c=candlestick-sh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7714" y="62807"/>
            <a:ext cx="1763486" cy="25279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zh-TW" sz="2800" b="1" dirty="0" smtClean="0">
                <a:solidFill>
                  <a:schemeClr val="accent5"/>
                </a:solidFill>
              </a:rPr>
              <a:t>單一個股</a:t>
            </a:r>
            <a:endParaRPr lang="en-US" altLang="zh-TW" sz="2800" b="1" dirty="0" smtClean="0">
              <a:solidFill>
                <a:schemeClr val="accent5"/>
              </a:solidFill>
            </a:endParaRPr>
          </a:p>
          <a:p>
            <a:r>
              <a:rPr lang="zh-TW" altLang="zh-TW" sz="2800" b="1" dirty="0" smtClean="0">
                <a:solidFill>
                  <a:schemeClr val="accent5"/>
                </a:solidFill>
              </a:rPr>
              <a:t>看盤</a:t>
            </a:r>
            <a:r>
              <a:rPr lang="zh-TW" altLang="en-US" sz="2800" b="1" dirty="0" smtClean="0">
                <a:solidFill>
                  <a:schemeClr val="accent5"/>
                </a:solidFill>
              </a:rPr>
              <a:t>頁面</a:t>
            </a:r>
            <a:endParaRPr lang="en-US" altLang="zh-TW" sz="2800" b="1" dirty="0" smtClean="0">
              <a:solidFill>
                <a:schemeClr val="accent5"/>
              </a:solidFill>
            </a:endParaRPr>
          </a:p>
          <a:p>
            <a:endParaRPr lang="en-US" altLang="zh-TW" sz="2800" b="1" dirty="0" smtClean="0">
              <a:solidFill>
                <a:schemeClr val="accent5"/>
              </a:solidFill>
            </a:endParaRPr>
          </a:p>
          <a:p>
            <a:r>
              <a:rPr lang="zh-TW" altLang="en-US" sz="1600" dirty="0">
                <a:solidFill>
                  <a:srgbClr val="FF0000"/>
                </a:solidFill>
              </a:rPr>
              <a:t>參考選股網頁規劃</a:t>
            </a:r>
            <a:r>
              <a:rPr lang="en-US" altLang="zh-TW" sz="1600" dirty="0">
                <a:solidFill>
                  <a:srgbClr val="FF0000"/>
                </a:solidFill>
              </a:rPr>
              <a:t>.</a:t>
            </a:r>
            <a:r>
              <a:rPr lang="en-US" altLang="zh-TW" sz="1600" dirty="0" err="1" smtClean="0">
                <a:solidFill>
                  <a:srgbClr val="FF0000"/>
                </a:solidFill>
              </a:rPr>
              <a:t>docx</a:t>
            </a:r>
            <a:r>
              <a:rPr lang="zh-TW" altLang="en-US" sz="1600" dirty="0" smtClean="0">
                <a:solidFill>
                  <a:srgbClr val="FF0000"/>
                </a:solidFill>
              </a:rPr>
              <a:t> </a:t>
            </a:r>
            <a:r>
              <a:rPr lang="en-US" altLang="zh-TW" sz="1600" dirty="0" smtClean="0">
                <a:solidFill>
                  <a:srgbClr val="FF0000"/>
                </a:solidFill>
              </a:rPr>
              <a:t>10</a:t>
            </a:r>
            <a:r>
              <a:rPr lang="en-US" altLang="zh-TW" sz="1600" dirty="0" smtClean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〜17</a:t>
            </a:r>
            <a:r>
              <a:rPr lang="zh-TW" altLang="en-US" sz="1600" dirty="0" smtClean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頁</a:t>
            </a:r>
            <a:endParaRPr lang="zh-TW" altLang="zh-TW" sz="1600" dirty="0">
              <a:solidFill>
                <a:srgbClr val="FF0000"/>
              </a:solidFill>
            </a:endParaRPr>
          </a:p>
        </p:txBody>
      </p:sp>
      <p:pic>
        <p:nvPicPr>
          <p:cNvPr id="5" name="圖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2274388" y="62806"/>
            <a:ext cx="7566297" cy="6642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47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34143" y="1440321"/>
            <a:ext cx="1021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https://hk.saowen.com/a/9818d779fb21af49aa7948108390b60f59231b60503b89f99dfcc73e06cbf298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034143" y="1927163"/>
            <a:ext cx="339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https://blog.526net.com/?p=2362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34143" y="2514991"/>
            <a:ext cx="4273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https://www.hksilicon.com/articles/401924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963900" y="4616697"/>
            <a:ext cx="58616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JavaScript </a:t>
            </a:r>
            <a:r>
              <a:rPr lang="zh-TW" altLang="en-US" b="1" dirty="0"/>
              <a:t>函數活用範例速查辭典 </a:t>
            </a:r>
            <a:r>
              <a:rPr lang="en-US" altLang="zh-TW" b="1" dirty="0"/>
              <a:t>(jQuery &amp; HTML5 </a:t>
            </a:r>
            <a:r>
              <a:rPr lang="zh-TW" altLang="en-US" b="1" dirty="0"/>
              <a:t>應用</a:t>
            </a:r>
            <a:r>
              <a:rPr lang="en-US" altLang="zh-TW" b="1" dirty="0"/>
              <a:t>) </a:t>
            </a:r>
            <a:endParaRPr lang="en-US" altLang="zh-TW" b="1" dirty="0" smtClean="0"/>
          </a:p>
          <a:p>
            <a:r>
              <a:rPr lang="en-US" altLang="zh-TW" dirty="0" smtClean="0"/>
              <a:t>https</a:t>
            </a:r>
            <a:r>
              <a:rPr lang="en-US" altLang="zh-TW" dirty="0"/>
              <a:t>://www.tenlong.com.tw/products/9789864340095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654" y="2088236"/>
            <a:ext cx="3402467" cy="316351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63900" y="3837996"/>
            <a:ext cx="48873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JavaScript</a:t>
            </a:r>
            <a:r>
              <a:rPr lang="zh-TW" altLang="en-US" b="1" dirty="0"/>
              <a:t>數據可視化編</a:t>
            </a:r>
            <a:r>
              <a:rPr lang="zh-TW" altLang="en-US" b="1" dirty="0" smtClean="0"/>
              <a:t>程</a:t>
            </a:r>
            <a:endParaRPr lang="en-US" altLang="zh-TW" b="1" dirty="0" smtClean="0"/>
          </a:p>
          <a:p>
            <a:r>
              <a:rPr lang="zh-TW" altLang="en-US" dirty="0" smtClean="0"/>
              <a:t>http</a:t>
            </a:r>
            <a:r>
              <a:rPr lang="zh-TW" altLang="en-US" dirty="0"/>
              <a:t>://www.books.com.tw/products/CN11422948</a:t>
            </a:r>
          </a:p>
        </p:txBody>
      </p:sp>
      <p:sp>
        <p:nvSpPr>
          <p:cNvPr id="8" name="矩形 7"/>
          <p:cNvSpPr/>
          <p:nvPr/>
        </p:nvSpPr>
        <p:spPr>
          <a:xfrm>
            <a:off x="1034143" y="5506701"/>
            <a:ext cx="54434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/>
              <a:t>最符合人腦的解讀方式：用</a:t>
            </a:r>
            <a:r>
              <a:rPr lang="en-US" altLang="zh-TW" b="1" dirty="0"/>
              <a:t>d3.js</a:t>
            </a:r>
            <a:r>
              <a:rPr lang="zh-TW" altLang="en-US" b="1" dirty="0"/>
              <a:t>完成網頁視覺化 </a:t>
            </a:r>
            <a:endParaRPr lang="en-US" altLang="zh-TW" b="1" dirty="0" smtClean="0"/>
          </a:p>
          <a:p>
            <a:r>
              <a:rPr lang="zh-TW" altLang="en-US" dirty="0" smtClean="0"/>
              <a:t>https</a:t>
            </a:r>
            <a:r>
              <a:rPr lang="zh-TW" altLang="en-US" dirty="0"/>
              <a:t>://www.tenlong.com.tw/products/9789863795414</a:t>
            </a:r>
          </a:p>
        </p:txBody>
      </p:sp>
      <p:sp>
        <p:nvSpPr>
          <p:cNvPr id="9" name="矩形 8"/>
          <p:cNvSpPr/>
          <p:nvPr/>
        </p:nvSpPr>
        <p:spPr>
          <a:xfrm>
            <a:off x="1017322" y="6145942"/>
            <a:ext cx="54434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/>
              <a:t>精通</a:t>
            </a:r>
            <a:r>
              <a:rPr lang="en-US" altLang="zh-TW" b="1" dirty="0"/>
              <a:t>D3.js : </a:t>
            </a:r>
            <a:r>
              <a:rPr lang="zh-TW" altLang="en-US" b="1" dirty="0"/>
              <a:t>交互式數據可視化高級編程</a:t>
            </a:r>
            <a:endParaRPr lang="en-US" altLang="zh-TW" dirty="0" smtClean="0"/>
          </a:p>
          <a:p>
            <a:r>
              <a:rPr lang="zh-TW" altLang="en-US" dirty="0" smtClean="0"/>
              <a:t>https</a:t>
            </a:r>
            <a:r>
              <a:rPr lang="zh-TW" altLang="en-US" dirty="0"/>
              <a:t>://www.tenlong.com.tw/products/9787121267765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5457058" y="-46060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精通D3.js : 交互式數據可視化高級編程 </a:t>
            </a:r>
            <a:r>
              <a:rPr kumimoji="0" lang="zh-TW" altLang="zh-TW" sz="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精通D3.js:交互式数据可视化高级编程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89" t="8095" r="55930" b="15238"/>
          <a:stretch/>
        </p:blipFill>
        <p:spPr>
          <a:xfrm>
            <a:off x="9493117" y="0"/>
            <a:ext cx="2524907" cy="3260775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024" y="3337080"/>
            <a:ext cx="2564451" cy="3205564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1056592" y="372741"/>
            <a:ext cx="28141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/>
              <a:t>JavaScript ECharts</a:t>
            </a:r>
          </a:p>
        </p:txBody>
      </p:sp>
    </p:spTree>
    <p:extLst>
      <p:ext uri="{BB962C8B-B14F-4D97-AF65-F5344CB8AC3E}">
        <p14:creationId xmlns:p14="http://schemas.microsoft.com/office/powerpoint/2010/main" val="438107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/>
          <p:cNvGrpSpPr/>
          <p:nvPr/>
        </p:nvGrpSpPr>
        <p:grpSpPr>
          <a:xfrm>
            <a:off x="1445040" y="351172"/>
            <a:ext cx="7530794" cy="4925021"/>
            <a:chOff x="1445040" y="351172"/>
            <a:chExt cx="7530794" cy="4925021"/>
          </a:xfrm>
        </p:grpSpPr>
        <p:grpSp>
          <p:nvGrpSpPr>
            <p:cNvPr id="12" name="群組 11"/>
            <p:cNvGrpSpPr/>
            <p:nvPr/>
          </p:nvGrpSpPr>
          <p:grpSpPr>
            <a:xfrm>
              <a:off x="1445040" y="1111811"/>
              <a:ext cx="7530794" cy="4164382"/>
              <a:chOff x="1445040" y="1111811"/>
              <a:chExt cx="7530794" cy="4164382"/>
            </a:xfrm>
          </p:grpSpPr>
          <p:pic>
            <p:nvPicPr>
              <p:cNvPr id="4" name="圖片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45040" y="1111811"/>
                <a:ext cx="4596141" cy="4164382"/>
              </a:xfrm>
              <a:prstGeom prst="rect">
                <a:avLst/>
              </a:prstGeom>
            </p:spPr>
          </p:pic>
          <p:sp>
            <p:nvSpPr>
              <p:cNvPr id="5" name="直線圖說文字 1 4"/>
              <p:cNvSpPr/>
              <p:nvPr/>
            </p:nvSpPr>
            <p:spPr>
              <a:xfrm>
                <a:off x="6336566" y="1739639"/>
                <a:ext cx="2124262" cy="400506"/>
              </a:xfrm>
              <a:prstGeom prst="borderCallout1">
                <a:avLst>
                  <a:gd name="adj1" fmla="val 51839"/>
                  <a:gd name="adj2" fmla="val -333"/>
                  <a:gd name="adj3" fmla="val 54379"/>
                  <a:gd name="adj4" fmla="val -17572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8/26(</a:t>
                </a:r>
                <a:r>
                  <a:rPr lang="zh-TW" altLang="en-US" dirty="0" smtClean="0">
                    <a:solidFill>
                      <a:schemeClr val="tx1"/>
                    </a:solidFill>
                  </a:rPr>
                  <a:t>日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)</a:t>
                </a:r>
                <a:r>
                  <a:rPr lang="zh-TW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TW" dirty="0" smtClean="0">
                    <a:solidFill>
                      <a:schemeClr val="tx1"/>
                    </a:solidFill>
                    <a:latin typeface="新細明體" panose="02020500000000000000" pitchFamily="18" charset="-120"/>
                  </a:rPr>
                  <a:t>〜</a:t>
                </a:r>
                <a:r>
                  <a:rPr lang="zh-TW" altLang="en-US" dirty="0" smtClean="0">
                    <a:solidFill>
                      <a:schemeClr val="tx1"/>
                    </a:solidFill>
                    <a:latin typeface="新細明體" panose="02020500000000000000" pitchFamily="18" charset="-120"/>
                  </a:rPr>
                  <a:t> 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9/1(</a:t>
                </a:r>
                <a:r>
                  <a:rPr lang="zh-TW" altLang="en-US" dirty="0">
                    <a:solidFill>
                      <a:schemeClr val="tx1"/>
                    </a:solidFill>
                  </a:rPr>
                  <a:t>六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)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直線圖說文字 1 5"/>
              <p:cNvSpPr/>
              <p:nvPr/>
            </p:nvSpPr>
            <p:spPr>
              <a:xfrm>
                <a:off x="6336566" y="2322964"/>
                <a:ext cx="2124262" cy="400506"/>
              </a:xfrm>
              <a:prstGeom prst="borderCallout1">
                <a:avLst>
                  <a:gd name="adj1" fmla="val 51839"/>
                  <a:gd name="adj2" fmla="val -333"/>
                  <a:gd name="adj3" fmla="val 54379"/>
                  <a:gd name="adj4" fmla="val -17572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9/2(</a:t>
                </a:r>
                <a:r>
                  <a:rPr lang="zh-TW" altLang="en-US" dirty="0" smtClean="0">
                    <a:solidFill>
                      <a:schemeClr val="tx1"/>
                    </a:solidFill>
                  </a:rPr>
                  <a:t>日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)</a:t>
                </a:r>
                <a:r>
                  <a:rPr lang="zh-TW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TW" dirty="0" smtClean="0">
                    <a:solidFill>
                      <a:schemeClr val="tx1"/>
                    </a:solidFill>
                    <a:latin typeface="新細明體" panose="02020500000000000000" pitchFamily="18" charset="-120"/>
                  </a:rPr>
                  <a:t>〜</a:t>
                </a:r>
                <a:r>
                  <a:rPr lang="zh-TW" altLang="en-US" dirty="0" smtClean="0">
                    <a:solidFill>
                      <a:schemeClr val="tx1"/>
                    </a:solidFill>
                    <a:latin typeface="新細明體" panose="02020500000000000000" pitchFamily="18" charset="-120"/>
                  </a:rPr>
                  <a:t> 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9/8(</a:t>
                </a:r>
                <a:r>
                  <a:rPr lang="zh-TW" altLang="en-US" dirty="0">
                    <a:solidFill>
                      <a:schemeClr val="tx1"/>
                    </a:solidFill>
                  </a:rPr>
                  <a:t>六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)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直線圖說文字 1 6"/>
              <p:cNvSpPr/>
              <p:nvPr/>
            </p:nvSpPr>
            <p:spPr>
              <a:xfrm>
                <a:off x="6336566" y="2906289"/>
                <a:ext cx="2124262" cy="400506"/>
              </a:xfrm>
              <a:prstGeom prst="borderCallout1">
                <a:avLst>
                  <a:gd name="adj1" fmla="val 51839"/>
                  <a:gd name="adj2" fmla="val -333"/>
                  <a:gd name="adj3" fmla="val 54379"/>
                  <a:gd name="adj4" fmla="val -17572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9/9(</a:t>
                </a:r>
                <a:r>
                  <a:rPr lang="zh-TW" altLang="en-US" dirty="0" smtClean="0">
                    <a:solidFill>
                      <a:schemeClr val="tx1"/>
                    </a:solidFill>
                  </a:rPr>
                  <a:t>日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)</a:t>
                </a:r>
                <a:r>
                  <a:rPr lang="zh-TW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TW" dirty="0" smtClean="0">
                    <a:solidFill>
                      <a:schemeClr val="tx1"/>
                    </a:solidFill>
                    <a:latin typeface="新細明體" panose="02020500000000000000" pitchFamily="18" charset="-120"/>
                  </a:rPr>
                  <a:t>〜</a:t>
                </a:r>
                <a:r>
                  <a:rPr lang="zh-TW" altLang="en-US" dirty="0" smtClean="0">
                    <a:solidFill>
                      <a:schemeClr val="tx1"/>
                    </a:solidFill>
                    <a:latin typeface="新細明體" panose="02020500000000000000" pitchFamily="18" charset="-120"/>
                  </a:rPr>
                  <a:t> 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9/15(</a:t>
                </a:r>
                <a:r>
                  <a:rPr lang="zh-TW" altLang="en-US" dirty="0">
                    <a:solidFill>
                      <a:schemeClr val="tx1"/>
                    </a:solidFill>
                  </a:rPr>
                  <a:t>六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)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直線圖說文字 1 7"/>
              <p:cNvSpPr/>
              <p:nvPr/>
            </p:nvSpPr>
            <p:spPr>
              <a:xfrm>
                <a:off x="6336566" y="3489614"/>
                <a:ext cx="2124262" cy="400506"/>
              </a:xfrm>
              <a:prstGeom prst="borderCallout1">
                <a:avLst>
                  <a:gd name="adj1" fmla="val 51839"/>
                  <a:gd name="adj2" fmla="val -333"/>
                  <a:gd name="adj3" fmla="val 54379"/>
                  <a:gd name="adj4" fmla="val -17572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9/16(</a:t>
                </a:r>
                <a:r>
                  <a:rPr lang="zh-TW" altLang="en-US" dirty="0" smtClean="0">
                    <a:solidFill>
                      <a:schemeClr val="tx1"/>
                    </a:solidFill>
                  </a:rPr>
                  <a:t>日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)</a:t>
                </a:r>
                <a:r>
                  <a:rPr lang="zh-TW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TW" dirty="0" smtClean="0">
                    <a:solidFill>
                      <a:schemeClr val="tx1"/>
                    </a:solidFill>
                    <a:latin typeface="新細明體" panose="02020500000000000000" pitchFamily="18" charset="-120"/>
                  </a:rPr>
                  <a:t>〜</a:t>
                </a:r>
                <a:r>
                  <a:rPr lang="zh-TW" altLang="en-US" dirty="0" smtClean="0">
                    <a:solidFill>
                      <a:schemeClr val="tx1"/>
                    </a:solidFill>
                    <a:latin typeface="新細明體" panose="02020500000000000000" pitchFamily="18" charset="-120"/>
                  </a:rPr>
                  <a:t> 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9/22(</a:t>
                </a:r>
                <a:r>
                  <a:rPr lang="zh-TW" altLang="en-US" dirty="0">
                    <a:solidFill>
                      <a:schemeClr val="tx1"/>
                    </a:solidFill>
                  </a:rPr>
                  <a:t>六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)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直線圖說文字 1 8"/>
              <p:cNvSpPr/>
              <p:nvPr/>
            </p:nvSpPr>
            <p:spPr>
              <a:xfrm>
                <a:off x="6336566" y="4115715"/>
                <a:ext cx="2124262" cy="400506"/>
              </a:xfrm>
              <a:prstGeom prst="borderCallout1">
                <a:avLst>
                  <a:gd name="adj1" fmla="val 51839"/>
                  <a:gd name="adj2" fmla="val -333"/>
                  <a:gd name="adj3" fmla="val 54379"/>
                  <a:gd name="adj4" fmla="val -17572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9/23(</a:t>
                </a:r>
                <a:r>
                  <a:rPr lang="zh-TW" altLang="en-US" dirty="0" smtClean="0">
                    <a:solidFill>
                      <a:schemeClr val="tx1"/>
                    </a:solidFill>
                  </a:rPr>
                  <a:t>日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)</a:t>
                </a:r>
                <a:r>
                  <a:rPr lang="zh-TW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TW" dirty="0" smtClean="0">
                    <a:solidFill>
                      <a:schemeClr val="tx1"/>
                    </a:solidFill>
                    <a:latin typeface="新細明體" panose="02020500000000000000" pitchFamily="18" charset="-120"/>
                  </a:rPr>
                  <a:t>〜</a:t>
                </a:r>
                <a:r>
                  <a:rPr lang="zh-TW" altLang="en-US" dirty="0" smtClean="0">
                    <a:solidFill>
                      <a:schemeClr val="tx1"/>
                    </a:solidFill>
                    <a:latin typeface="新細明體" panose="02020500000000000000" pitchFamily="18" charset="-120"/>
                  </a:rPr>
                  <a:t> 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9/29(</a:t>
                </a:r>
                <a:r>
                  <a:rPr lang="zh-TW" altLang="en-US" dirty="0">
                    <a:solidFill>
                      <a:schemeClr val="tx1"/>
                    </a:solidFill>
                  </a:rPr>
                  <a:t>六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)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直線圖說文字 1 9"/>
              <p:cNvSpPr/>
              <p:nvPr/>
            </p:nvSpPr>
            <p:spPr>
              <a:xfrm>
                <a:off x="6336566" y="4651005"/>
                <a:ext cx="2124262" cy="400506"/>
              </a:xfrm>
              <a:prstGeom prst="borderCallout1">
                <a:avLst>
                  <a:gd name="adj1" fmla="val 51839"/>
                  <a:gd name="adj2" fmla="val -333"/>
                  <a:gd name="adj3" fmla="val 54379"/>
                  <a:gd name="adj4" fmla="val -17572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9/30(</a:t>
                </a:r>
                <a:r>
                  <a:rPr lang="zh-TW" altLang="en-US" dirty="0" smtClean="0">
                    <a:solidFill>
                      <a:schemeClr val="tx1"/>
                    </a:solidFill>
                  </a:rPr>
                  <a:t>日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)</a:t>
                </a:r>
                <a:r>
                  <a:rPr lang="zh-TW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TW" dirty="0" smtClean="0">
                    <a:solidFill>
                      <a:schemeClr val="tx1"/>
                    </a:solidFill>
                    <a:latin typeface="新細明體" panose="02020500000000000000" pitchFamily="18" charset="-120"/>
                  </a:rPr>
                  <a:t>〜</a:t>
                </a:r>
                <a:r>
                  <a:rPr lang="zh-TW" altLang="en-US" dirty="0" smtClean="0">
                    <a:solidFill>
                      <a:schemeClr val="tx1"/>
                    </a:solidFill>
                    <a:latin typeface="新細明體" panose="02020500000000000000" pitchFamily="18" charset="-120"/>
                  </a:rPr>
                  <a:t> 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10/6(</a:t>
                </a:r>
                <a:r>
                  <a:rPr lang="zh-TW" altLang="en-US" dirty="0">
                    <a:solidFill>
                      <a:schemeClr val="tx1"/>
                    </a:solidFill>
                  </a:rPr>
                  <a:t>六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)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直線圖說文字 1 10"/>
              <p:cNvSpPr/>
              <p:nvPr/>
            </p:nvSpPr>
            <p:spPr>
              <a:xfrm>
                <a:off x="6436414" y="1204349"/>
                <a:ext cx="2539420" cy="400506"/>
              </a:xfrm>
              <a:prstGeom prst="borderCallout1">
                <a:avLst>
                  <a:gd name="adj1" fmla="val 51839"/>
                  <a:gd name="adj2" fmla="val -333"/>
                  <a:gd name="adj3" fmla="val 54379"/>
                  <a:gd name="adj4" fmla="val -17572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 smtClean="0">
                    <a:solidFill>
                      <a:schemeClr val="tx1"/>
                    </a:solidFill>
                  </a:rPr>
                  <a:t>每周 起始日 </a:t>
                </a:r>
                <a:r>
                  <a:rPr lang="en-US" altLang="zh-TW" dirty="0" smtClean="0">
                    <a:solidFill>
                      <a:schemeClr val="tx1"/>
                    </a:solidFill>
                    <a:latin typeface="新細明體" panose="02020500000000000000" pitchFamily="18" charset="-120"/>
                  </a:rPr>
                  <a:t>〜</a:t>
                </a:r>
                <a:r>
                  <a:rPr lang="zh-TW" altLang="en-US" dirty="0" smtClean="0">
                    <a:solidFill>
                      <a:schemeClr val="tx1"/>
                    </a:solidFill>
                    <a:latin typeface="新細明體" panose="02020500000000000000" pitchFamily="18" charset="-120"/>
                  </a:rPr>
                  <a:t> </a:t>
                </a:r>
                <a:r>
                  <a:rPr lang="zh-TW" altLang="en-US" dirty="0" smtClean="0">
                    <a:solidFill>
                      <a:schemeClr val="tx1"/>
                    </a:solidFill>
                  </a:rPr>
                  <a:t>終止日 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1959739" y="351172"/>
              <a:ext cx="5541289" cy="7617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b="1" dirty="0" smtClean="0">
                  <a:solidFill>
                    <a:srgbClr val="0066FF"/>
                  </a:solidFill>
                </a:rPr>
                <a:t>周線圖  起始日與終止日</a:t>
              </a:r>
              <a:endParaRPr lang="zh-TW" altLang="en-US" sz="2800" b="1" dirty="0">
                <a:solidFill>
                  <a:srgbClr val="0066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4396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>
            <a:off x="972042" y="71079"/>
            <a:ext cx="9948206" cy="6476862"/>
            <a:chOff x="972042" y="71079"/>
            <a:chExt cx="9948206" cy="6476862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035" b="15249"/>
            <a:stretch/>
          </p:blipFill>
          <p:spPr>
            <a:xfrm>
              <a:off x="972042" y="924906"/>
              <a:ext cx="4290705" cy="5623035"/>
            </a:xfrm>
            <a:prstGeom prst="rect">
              <a:avLst/>
            </a:prstGeom>
          </p:spPr>
        </p:pic>
        <p:sp>
          <p:nvSpPr>
            <p:cNvPr id="5" name="直線圖說文字 1 4"/>
            <p:cNvSpPr/>
            <p:nvPr/>
          </p:nvSpPr>
          <p:spPr>
            <a:xfrm>
              <a:off x="5774262" y="924906"/>
              <a:ext cx="2539420" cy="400506"/>
            </a:xfrm>
            <a:prstGeom prst="borderCallout1">
              <a:avLst>
                <a:gd name="adj1" fmla="val 51839"/>
                <a:gd name="adj2" fmla="val -333"/>
                <a:gd name="adj3" fmla="val 54379"/>
                <a:gd name="adj4" fmla="val -1757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每</a:t>
              </a:r>
              <a:r>
                <a:rPr lang="zh-TW" altLang="en-US" dirty="0">
                  <a:solidFill>
                    <a:schemeClr val="tx1"/>
                  </a:solidFill>
                </a:rPr>
                <a:t>月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起始日 </a:t>
              </a:r>
              <a:r>
                <a:rPr lang="en-US" altLang="zh-TW" dirty="0" smtClean="0">
                  <a:solidFill>
                    <a:schemeClr val="tx1"/>
                  </a:solidFill>
                  <a:latin typeface="新細明體" panose="02020500000000000000" pitchFamily="18" charset="-120"/>
                </a:rPr>
                <a:t>〜</a:t>
              </a:r>
              <a:r>
                <a:rPr lang="zh-TW" altLang="en-US" dirty="0" smtClean="0">
                  <a:solidFill>
                    <a:schemeClr val="tx1"/>
                  </a:solidFill>
                  <a:latin typeface="新細明體" panose="02020500000000000000" pitchFamily="18" charset="-120"/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終止日 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直線圖說文字 1 5"/>
            <p:cNvSpPr/>
            <p:nvPr/>
          </p:nvSpPr>
          <p:spPr>
            <a:xfrm>
              <a:off x="5458394" y="1585515"/>
              <a:ext cx="1688640" cy="400506"/>
            </a:xfrm>
            <a:prstGeom prst="borderCallout1">
              <a:avLst>
                <a:gd name="adj1" fmla="val 51839"/>
                <a:gd name="adj2" fmla="val -333"/>
                <a:gd name="adj3" fmla="val 54379"/>
                <a:gd name="adj4" fmla="val -722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1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月 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1/1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</a:t>
              </a:r>
              <a:r>
                <a:rPr lang="en-US" altLang="zh-TW" dirty="0" smtClean="0">
                  <a:solidFill>
                    <a:schemeClr val="tx1"/>
                  </a:solidFill>
                  <a:latin typeface="新細明體" panose="02020500000000000000" pitchFamily="18" charset="-120"/>
                </a:rPr>
                <a:t>〜</a:t>
              </a:r>
              <a:r>
                <a:rPr lang="zh-TW" altLang="en-US" dirty="0" smtClean="0">
                  <a:solidFill>
                    <a:schemeClr val="tx1"/>
                  </a:solidFill>
                  <a:latin typeface="新細明體" panose="02020500000000000000" pitchFamily="18" charset="-120"/>
                </a:rPr>
                <a:t> </a:t>
              </a:r>
              <a:r>
                <a:rPr lang="en-US" altLang="zh-TW" dirty="0" smtClean="0">
                  <a:solidFill>
                    <a:schemeClr val="tx1"/>
                  </a:solidFill>
                  <a:latin typeface="新細明體" panose="02020500000000000000" pitchFamily="18" charset="-120"/>
                </a:rPr>
                <a:t>1/31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直線圖說文字 1 6"/>
            <p:cNvSpPr/>
            <p:nvPr/>
          </p:nvSpPr>
          <p:spPr>
            <a:xfrm>
              <a:off x="7641020" y="1585515"/>
              <a:ext cx="1807780" cy="400506"/>
            </a:xfrm>
            <a:prstGeom prst="borderCallout1">
              <a:avLst>
                <a:gd name="adj1" fmla="val 51839"/>
                <a:gd name="adj2" fmla="val -333"/>
                <a:gd name="adj3" fmla="val 54379"/>
                <a:gd name="adj4" fmla="val -556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計算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1/2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</a:t>
              </a:r>
              <a:r>
                <a:rPr lang="en-US" altLang="zh-TW" dirty="0" smtClean="0">
                  <a:solidFill>
                    <a:schemeClr val="tx1"/>
                  </a:solidFill>
                  <a:latin typeface="新細明體" panose="02020500000000000000" pitchFamily="18" charset="-120"/>
                </a:rPr>
                <a:t>〜</a:t>
              </a:r>
              <a:r>
                <a:rPr lang="zh-TW" altLang="en-US" dirty="0" smtClean="0">
                  <a:solidFill>
                    <a:schemeClr val="tx1"/>
                  </a:solidFill>
                  <a:latin typeface="新細明體" panose="02020500000000000000" pitchFamily="18" charset="-120"/>
                </a:rPr>
                <a:t> </a:t>
              </a:r>
              <a:r>
                <a:rPr lang="en-US" altLang="zh-TW" dirty="0" smtClean="0">
                  <a:solidFill>
                    <a:schemeClr val="tx1"/>
                  </a:solidFill>
                  <a:latin typeface="新細明體" panose="02020500000000000000" pitchFamily="18" charset="-120"/>
                </a:rPr>
                <a:t>1/31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直線圖說文字 1 7"/>
            <p:cNvSpPr/>
            <p:nvPr/>
          </p:nvSpPr>
          <p:spPr>
            <a:xfrm>
              <a:off x="5458394" y="2189860"/>
              <a:ext cx="1688640" cy="400506"/>
            </a:xfrm>
            <a:prstGeom prst="borderCallout1">
              <a:avLst>
                <a:gd name="adj1" fmla="val 51839"/>
                <a:gd name="adj2" fmla="val -333"/>
                <a:gd name="adj3" fmla="val 54379"/>
                <a:gd name="adj4" fmla="val -5983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2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月 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2/1 </a:t>
              </a:r>
              <a:r>
                <a:rPr lang="en-US" altLang="zh-TW" dirty="0" smtClean="0">
                  <a:solidFill>
                    <a:schemeClr val="tx1"/>
                  </a:solidFill>
                  <a:latin typeface="新細明體" panose="02020500000000000000" pitchFamily="18" charset="-120"/>
                </a:rPr>
                <a:t>〜</a:t>
              </a:r>
              <a:r>
                <a:rPr lang="zh-TW" altLang="en-US" dirty="0" smtClean="0">
                  <a:solidFill>
                    <a:schemeClr val="tx1"/>
                  </a:solidFill>
                  <a:latin typeface="新細明體" panose="02020500000000000000" pitchFamily="18" charset="-120"/>
                </a:rPr>
                <a:t> </a:t>
              </a:r>
              <a:r>
                <a:rPr lang="en-US" altLang="zh-TW" dirty="0" smtClean="0">
                  <a:solidFill>
                    <a:schemeClr val="tx1"/>
                  </a:solidFill>
                  <a:latin typeface="新細明體" panose="02020500000000000000" pitchFamily="18" charset="-120"/>
                </a:rPr>
                <a:t>2/28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直線圖說文字 1 8"/>
            <p:cNvSpPr/>
            <p:nvPr/>
          </p:nvSpPr>
          <p:spPr>
            <a:xfrm>
              <a:off x="7641020" y="2189860"/>
              <a:ext cx="1807780" cy="400506"/>
            </a:xfrm>
            <a:prstGeom prst="borderCallout1">
              <a:avLst>
                <a:gd name="adj1" fmla="val 51839"/>
                <a:gd name="adj2" fmla="val -333"/>
                <a:gd name="adj3" fmla="val 54379"/>
                <a:gd name="adj4" fmla="val -763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計算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2/1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</a:t>
              </a:r>
              <a:r>
                <a:rPr lang="en-US" altLang="zh-TW" dirty="0" smtClean="0">
                  <a:solidFill>
                    <a:schemeClr val="tx1"/>
                  </a:solidFill>
                  <a:latin typeface="新細明體" panose="02020500000000000000" pitchFamily="18" charset="-120"/>
                </a:rPr>
                <a:t>〜</a:t>
              </a:r>
              <a:r>
                <a:rPr lang="zh-TW" altLang="en-US" dirty="0" smtClean="0">
                  <a:solidFill>
                    <a:schemeClr val="tx1"/>
                  </a:solidFill>
                  <a:latin typeface="新細明體" panose="02020500000000000000" pitchFamily="18" charset="-120"/>
                </a:rPr>
                <a:t> </a:t>
              </a:r>
              <a:r>
                <a:rPr lang="en-US" altLang="zh-TW" dirty="0" smtClean="0">
                  <a:solidFill>
                    <a:schemeClr val="tx1"/>
                  </a:solidFill>
                  <a:latin typeface="新細明體" panose="02020500000000000000" pitchFamily="18" charset="-120"/>
                </a:rPr>
                <a:t>2/27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9678553" y="2284077"/>
              <a:ext cx="1210164" cy="2364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zh-TW" dirty="0" smtClean="0">
                  <a:solidFill>
                    <a:srgbClr val="FF0000"/>
                  </a:solidFill>
                </a:rPr>
                <a:t>2/27</a:t>
              </a:r>
              <a:r>
                <a:rPr lang="zh-TW" altLang="en-US" dirty="0" smtClean="0">
                  <a:solidFill>
                    <a:srgbClr val="FF0000"/>
                  </a:solidFill>
                </a:rPr>
                <a:t>休假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直線圖說文字 1 10"/>
            <p:cNvSpPr/>
            <p:nvPr/>
          </p:nvSpPr>
          <p:spPr>
            <a:xfrm>
              <a:off x="5458394" y="2794205"/>
              <a:ext cx="1688640" cy="400506"/>
            </a:xfrm>
            <a:prstGeom prst="borderCallout1">
              <a:avLst>
                <a:gd name="adj1" fmla="val 51839"/>
                <a:gd name="adj2" fmla="val -333"/>
                <a:gd name="adj3" fmla="val 54379"/>
                <a:gd name="adj4" fmla="val -5983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3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月 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3/1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</a:t>
              </a:r>
              <a:r>
                <a:rPr lang="en-US" altLang="zh-TW" dirty="0" smtClean="0">
                  <a:solidFill>
                    <a:schemeClr val="tx1"/>
                  </a:solidFill>
                  <a:latin typeface="新細明體" panose="02020500000000000000" pitchFamily="18" charset="-120"/>
                </a:rPr>
                <a:t>〜</a:t>
              </a:r>
              <a:r>
                <a:rPr lang="zh-TW" altLang="en-US" dirty="0" smtClean="0">
                  <a:solidFill>
                    <a:schemeClr val="tx1"/>
                  </a:solidFill>
                  <a:latin typeface="新細明體" panose="02020500000000000000" pitchFamily="18" charset="-120"/>
                </a:rPr>
                <a:t> </a:t>
              </a:r>
              <a:r>
                <a:rPr lang="en-US" altLang="zh-TW" dirty="0" smtClean="0">
                  <a:solidFill>
                    <a:schemeClr val="tx1"/>
                  </a:solidFill>
                  <a:latin typeface="新細明體" panose="02020500000000000000" pitchFamily="18" charset="-120"/>
                </a:rPr>
                <a:t>3/31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直線圖說文字 1 11"/>
            <p:cNvSpPr/>
            <p:nvPr/>
          </p:nvSpPr>
          <p:spPr>
            <a:xfrm>
              <a:off x="7641020" y="2794205"/>
              <a:ext cx="1807780" cy="400506"/>
            </a:xfrm>
            <a:prstGeom prst="borderCallout1">
              <a:avLst>
                <a:gd name="adj1" fmla="val 51839"/>
                <a:gd name="adj2" fmla="val -333"/>
                <a:gd name="adj3" fmla="val 54379"/>
                <a:gd name="adj4" fmla="val -763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計算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3/1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</a:t>
              </a:r>
              <a:r>
                <a:rPr lang="en-US" altLang="zh-TW" dirty="0" smtClean="0">
                  <a:solidFill>
                    <a:schemeClr val="tx1"/>
                  </a:solidFill>
                  <a:latin typeface="新細明體" panose="02020500000000000000" pitchFamily="18" charset="-120"/>
                </a:rPr>
                <a:t>〜</a:t>
              </a:r>
              <a:r>
                <a:rPr lang="zh-TW" altLang="en-US" dirty="0" smtClean="0">
                  <a:solidFill>
                    <a:schemeClr val="tx1"/>
                  </a:solidFill>
                  <a:latin typeface="新細明體" panose="02020500000000000000" pitchFamily="18" charset="-120"/>
                </a:rPr>
                <a:t> </a:t>
              </a:r>
              <a:r>
                <a:rPr lang="en-US" altLang="zh-TW" dirty="0" smtClean="0">
                  <a:solidFill>
                    <a:schemeClr val="tx1"/>
                  </a:solidFill>
                  <a:latin typeface="新細明體" panose="02020500000000000000" pitchFamily="18" charset="-120"/>
                </a:rPr>
                <a:t>3/30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直線圖說文字 1 12"/>
            <p:cNvSpPr/>
            <p:nvPr/>
          </p:nvSpPr>
          <p:spPr>
            <a:xfrm>
              <a:off x="5458394" y="3398550"/>
              <a:ext cx="1688640" cy="400506"/>
            </a:xfrm>
            <a:prstGeom prst="borderCallout1">
              <a:avLst>
                <a:gd name="adj1" fmla="val 51839"/>
                <a:gd name="adj2" fmla="val -333"/>
                <a:gd name="adj3" fmla="val 54379"/>
                <a:gd name="adj4" fmla="val -5983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4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月 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4/1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</a:t>
              </a:r>
              <a:r>
                <a:rPr lang="en-US" altLang="zh-TW" dirty="0" smtClean="0">
                  <a:solidFill>
                    <a:schemeClr val="tx1"/>
                  </a:solidFill>
                  <a:latin typeface="新細明體" panose="02020500000000000000" pitchFamily="18" charset="-120"/>
                </a:rPr>
                <a:t>〜</a:t>
              </a:r>
              <a:r>
                <a:rPr lang="zh-TW" altLang="en-US" dirty="0" smtClean="0">
                  <a:solidFill>
                    <a:schemeClr val="tx1"/>
                  </a:solidFill>
                  <a:latin typeface="新細明體" panose="02020500000000000000" pitchFamily="18" charset="-120"/>
                </a:rPr>
                <a:t> </a:t>
              </a:r>
              <a:r>
                <a:rPr lang="en-US" altLang="zh-TW" dirty="0" smtClean="0">
                  <a:solidFill>
                    <a:schemeClr val="tx1"/>
                  </a:solidFill>
                  <a:latin typeface="新細明體" panose="02020500000000000000" pitchFamily="18" charset="-120"/>
                </a:rPr>
                <a:t>4/30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直線圖說文字 1 13"/>
            <p:cNvSpPr/>
            <p:nvPr/>
          </p:nvSpPr>
          <p:spPr>
            <a:xfrm>
              <a:off x="7641020" y="3398550"/>
              <a:ext cx="1807780" cy="400506"/>
            </a:xfrm>
            <a:prstGeom prst="borderCallout1">
              <a:avLst>
                <a:gd name="adj1" fmla="val 51839"/>
                <a:gd name="adj2" fmla="val -333"/>
                <a:gd name="adj3" fmla="val 54379"/>
                <a:gd name="adj4" fmla="val -763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計算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4/2 </a:t>
              </a:r>
              <a:r>
                <a:rPr lang="en-US" altLang="zh-TW" dirty="0" smtClean="0">
                  <a:solidFill>
                    <a:schemeClr val="tx1"/>
                  </a:solidFill>
                  <a:latin typeface="新細明體" panose="02020500000000000000" pitchFamily="18" charset="-120"/>
                </a:rPr>
                <a:t>〜</a:t>
              </a:r>
              <a:r>
                <a:rPr lang="zh-TW" altLang="en-US" dirty="0" smtClean="0">
                  <a:solidFill>
                    <a:schemeClr val="tx1"/>
                  </a:solidFill>
                  <a:latin typeface="新細明體" panose="02020500000000000000" pitchFamily="18" charset="-120"/>
                </a:rPr>
                <a:t> </a:t>
              </a:r>
              <a:r>
                <a:rPr lang="en-US" altLang="zh-TW" dirty="0" smtClean="0">
                  <a:solidFill>
                    <a:schemeClr val="tx1"/>
                  </a:solidFill>
                  <a:latin typeface="新細明體" panose="02020500000000000000" pitchFamily="18" charset="-120"/>
                </a:rPr>
                <a:t>4/30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9678553" y="1667553"/>
              <a:ext cx="1210164" cy="2364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zh-TW" dirty="0" smtClean="0">
                  <a:solidFill>
                    <a:srgbClr val="FF0000"/>
                  </a:solidFill>
                </a:rPr>
                <a:t>1/1</a:t>
              </a:r>
              <a:r>
                <a:rPr lang="zh-TW" altLang="en-US" dirty="0" smtClean="0">
                  <a:solidFill>
                    <a:srgbClr val="FF0000"/>
                  </a:solidFill>
                </a:rPr>
                <a:t>休假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9710084" y="2900601"/>
              <a:ext cx="1210164" cy="2364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zh-TW" dirty="0" smtClean="0">
                  <a:solidFill>
                    <a:srgbClr val="FF0000"/>
                  </a:solidFill>
                </a:rPr>
                <a:t>3/31</a:t>
              </a:r>
              <a:r>
                <a:rPr lang="zh-TW" altLang="en-US" dirty="0" smtClean="0">
                  <a:solidFill>
                    <a:srgbClr val="FF0000"/>
                  </a:solidFill>
                </a:rPr>
                <a:t>周六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9710084" y="3480588"/>
              <a:ext cx="1210164" cy="2364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zh-TW" dirty="0" smtClean="0">
                  <a:solidFill>
                    <a:srgbClr val="FF0000"/>
                  </a:solidFill>
                </a:rPr>
                <a:t>4/1</a:t>
              </a:r>
              <a:r>
                <a:rPr lang="zh-TW" altLang="en-US" dirty="0" smtClean="0">
                  <a:solidFill>
                    <a:srgbClr val="FF0000"/>
                  </a:solidFill>
                </a:rPr>
                <a:t>周</a:t>
              </a:r>
              <a:r>
                <a:rPr lang="zh-TW" altLang="en-US" dirty="0">
                  <a:solidFill>
                    <a:srgbClr val="FF0000"/>
                  </a:solidFill>
                </a:rPr>
                <a:t>日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2099731" y="71079"/>
              <a:ext cx="5541289" cy="7617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b="1" dirty="0">
                  <a:solidFill>
                    <a:srgbClr val="0066FF"/>
                  </a:solidFill>
                </a:rPr>
                <a:t>月</a:t>
              </a:r>
              <a:r>
                <a:rPr lang="zh-TW" altLang="en-US" sz="2800" b="1" dirty="0" smtClean="0">
                  <a:solidFill>
                    <a:srgbClr val="0066FF"/>
                  </a:solidFill>
                </a:rPr>
                <a:t>線圖  起始日與終止日</a:t>
              </a:r>
              <a:endParaRPr lang="zh-TW" altLang="en-US" sz="2800" b="1" dirty="0">
                <a:solidFill>
                  <a:srgbClr val="0066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3756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670" y="0"/>
            <a:ext cx="3857625" cy="685800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500" y="1606898"/>
            <a:ext cx="4990476" cy="4695238"/>
          </a:xfrm>
          <a:prstGeom prst="rect">
            <a:avLst/>
          </a:prstGeom>
        </p:spPr>
      </p:pic>
      <p:sp>
        <p:nvSpPr>
          <p:cNvPr id="5" name="直線圖說文字 1 4"/>
          <p:cNvSpPr/>
          <p:nvPr/>
        </p:nvSpPr>
        <p:spPr>
          <a:xfrm>
            <a:off x="6155003" y="5222093"/>
            <a:ext cx="1349383" cy="548085"/>
          </a:xfrm>
          <a:prstGeom prst="borderCallout1">
            <a:avLst>
              <a:gd name="adj1" fmla="val 51839"/>
              <a:gd name="adj2" fmla="val -333"/>
              <a:gd name="adj3" fmla="val -40599"/>
              <a:gd name="adj4" fmla="val -391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各均線不顯示圓圈點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直線圖說文字 1 5"/>
          <p:cNvSpPr/>
          <p:nvPr/>
        </p:nvSpPr>
        <p:spPr>
          <a:xfrm>
            <a:off x="5976327" y="2709711"/>
            <a:ext cx="1864390" cy="411862"/>
          </a:xfrm>
          <a:prstGeom prst="borderCallout1">
            <a:avLst>
              <a:gd name="adj1" fmla="val 51839"/>
              <a:gd name="adj2" fmla="val -333"/>
              <a:gd name="adj3" fmla="val -40599"/>
              <a:gd name="adj4" fmla="val -391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不顯示此資料框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直線圖說文字 1 6"/>
          <p:cNvSpPr/>
          <p:nvPr/>
        </p:nvSpPr>
        <p:spPr>
          <a:xfrm>
            <a:off x="3826960" y="698733"/>
            <a:ext cx="2510778" cy="872767"/>
          </a:xfrm>
          <a:prstGeom prst="borderCallout1">
            <a:avLst>
              <a:gd name="adj1" fmla="val 51839"/>
              <a:gd name="adj2" fmla="val -333"/>
              <a:gd name="adj3" fmla="val 221619"/>
              <a:gd name="adj4" fmla="val -4157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schemeClr val="tx1"/>
                </a:solidFill>
              </a:rPr>
              <a:t>如右</a:t>
            </a:r>
            <a:r>
              <a:rPr lang="zh-TW" altLang="en-US" dirty="0" smtClean="0">
                <a:solidFill>
                  <a:schemeClr val="tx1"/>
                </a:solidFill>
              </a:rPr>
              <a:t>圖</a:t>
            </a:r>
            <a:r>
              <a:rPr lang="zh-TW" altLang="en-US" dirty="0">
                <a:solidFill>
                  <a:schemeClr val="tx1"/>
                </a:solidFill>
              </a:rPr>
              <a:t>顯示游標</a:t>
            </a:r>
            <a:r>
              <a:rPr lang="zh-TW" altLang="en-US" dirty="0" smtClean="0">
                <a:solidFill>
                  <a:schemeClr val="tx1"/>
                </a:solidFill>
              </a:rPr>
              <a:t>處資訊</a:t>
            </a:r>
            <a:endParaRPr lang="zh-TW" altLang="en-US" dirty="0">
              <a:solidFill>
                <a:schemeClr val="tx1"/>
              </a:solidFill>
            </a:endParaRPr>
          </a:p>
          <a:p>
            <a:r>
              <a:rPr lang="en-US" altLang="zh-TW" dirty="0" smtClean="0">
                <a:solidFill>
                  <a:schemeClr val="tx1"/>
                </a:solidFill>
              </a:rPr>
              <a:t>1. </a:t>
            </a:r>
            <a:r>
              <a:rPr lang="zh-TW" altLang="en-US" dirty="0" smtClean="0">
                <a:solidFill>
                  <a:schemeClr val="tx1"/>
                </a:solidFill>
              </a:rPr>
              <a:t>顯示</a:t>
            </a:r>
            <a:r>
              <a:rPr lang="zh-TW" altLang="en-US" dirty="0">
                <a:solidFill>
                  <a:schemeClr val="tx1"/>
                </a:solidFill>
              </a:rPr>
              <a:t>當日開</a:t>
            </a:r>
            <a:r>
              <a:rPr lang="en-US" altLang="zh-TW" dirty="0">
                <a:solidFill>
                  <a:schemeClr val="tx1"/>
                </a:solidFill>
              </a:rPr>
              <a:t>/</a:t>
            </a:r>
            <a:r>
              <a:rPr lang="zh-TW" altLang="en-US" dirty="0">
                <a:solidFill>
                  <a:schemeClr val="tx1"/>
                </a:solidFill>
              </a:rPr>
              <a:t>高</a:t>
            </a:r>
            <a:r>
              <a:rPr lang="en-US" altLang="zh-TW" dirty="0">
                <a:solidFill>
                  <a:schemeClr val="tx1"/>
                </a:solidFill>
              </a:rPr>
              <a:t>/</a:t>
            </a:r>
            <a:r>
              <a:rPr lang="zh-TW" altLang="en-US" dirty="0">
                <a:solidFill>
                  <a:schemeClr val="tx1"/>
                </a:solidFill>
              </a:rPr>
              <a:t>低</a:t>
            </a:r>
            <a:r>
              <a:rPr lang="en-US" altLang="zh-TW" dirty="0">
                <a:solidFill>
                  <a:schemeClr val="tx1"/>
                </a:solidFill>
              </a:rPr>
              <a:t>/</a:t>
            </a:r>
            <a:r>
              <a:rPr lang="zh-TW" altLang="en-US" dirty="0" smtClean="0">
                <a:solidFill>
                  <a:schemeClr val="tx1"/>
                </a:solidFill>
              </a:rPr>
              <a:t>收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en-US" altLang="zh-TW" dirty="0" smtClean="0">
                <a:solidFill>
                  <a:schemeClr val="tx1"/>
                </a:solidFill>
              </a:rPr>
              <a:t>2.</a:t>
            </a:r>
            <a:r>
              <a:rPr lang="zh-TW" altLang="en-US" dirty="0">
                <a:solidFill>
                  <a:schemeClr val="tx1"/>
                </a:solidFill>
              </a:rPr>
              <a:t>當日均線值方式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3" name="向右箭號 2"/>
          <p:cNvSpPr/>
          <p:nvPr/>
        </p:nvSpPr>
        <p:spPr>
          <a:xfrm>
            <a:off x="6337738" y="977462"/>
            <a:ext cx="2974428" cy="157655"/>
          </a:xfrm>
          <a:prstGeom prst="rightArrow">
            <a:avLst/>
          </a:prstGeom>
          <a:solidFill>
            <a:srgbClr val="00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6337738" y="1334812"/>
            <a:ext cx="1875932" cy="147144"/>
          </a:xfrm>
          <a:prstGeom prst="rightArrow">
            <a:avLst/>
          </a:prstGeom>
          <a:solidFill>
            <a:srgbClr val="00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直線圖說文字 1 8"/>
          <p:cNvSpPr/>
          <p:nvPr/>
        </p:nvSpPr>
        <p:spPr>
          <a:xfrm>
            <a:off x="5960562" y="4210736"/>
            <a:ext cx="1864390" cy="529430"/>
          </a:xfrm>
          <a:prstGeom prst="borderCallout1">
            <a:avLst>
              <a:gd name="adj1" fmla="val 51839"/>
              <a:gd name="adj2" fmla="val -333"/>
              <a:gd name="adj3" fmla="val 10435"/>
              <a:gd name="adj4" fmla="val -6225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K</a:t>
            </a:r>
            <a:r>
              <a:rPr lang="zh-TW" altLang="en-US" dirty="0" smtClean="0">
                <a:solidFill>
                  <a:schemeClr val="tx1"/>
                </a:solidFill>
              </a:rPr>
              <a:t>線棒間距太大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可參考右圖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00775" y="121119"/>
            <a:ext cx="2020192" cy="548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solidFill>
                  <a:srgbClr val="0066FF"/>
                </a:solidFill>
              </a:rPr>
              <a:t>K</a:t>
            </a:r>
            <a:r>
              <a:rPr lang="zh-TW" altLang="en-US" sz="2800" b="1" dirty="0" smtClean="0">
                <a:solidFill>
                  <a:srgbClr val="0066FF"/>
                </a:solidFill>
              </a:rPr>
              <a:t>線圖</a:t>
            </a:r>
            <a:endParaRPr lang="zh-TW" altLang="en-US" sz="2800" b="1" dirty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724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905" y="851007"/>
            <a:ext cx="4952381" cy="521904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18209" y="110608"/>
            <a:ext cx="4490121" cy="548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solidFill>
                  <a:srgbClr val="0066FF"/>
                </a:solidFill>
              </a:rPr>
              <a:t>台股股價均線值取位數原則</a:t>
            </a:r>
            <a:endParaRPr lang="zh-TW" altLang="en-US" sz="2800" b="1" dirty="0">
              <a:solidFill>
                <a:srgbClr val="0066FF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285" y="1088779"/>
            <a:ext cx="2133333" cy="2200000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599090" y="4256690"/>
            <a:ext cx="5234152" cy="1177158"/>
          </a:xfrm>
          <a:prstGeom prst="roundRect">
            <a:avLst/>
          </a:prstGeom>
          <a:solidFill>
            <a:srgbClr val="00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zh-TW" altLang="en-US" dirty="0" smtClean="0"/>
              <a:t>股價</a:t>
            </a:r>
            <a:r>
              <a:rPr lang="en-US" altLang="zh-TW" dirty="0" smtClean="0"/>
              <a:t>49</a:t>
            </a:r>
            <a:r>
              <a:rPr lang="zh-TW" altLang="en-US" dirty="0" smtClean="0"/>
              <a:t>元以下，均線值取小數點後兩位數</a:t>
            </a:r>
            <a:endParaRPr lang="en-US" altLang="zh-TW" dirty="0" smtClean="0"/>
          </a:p>
          <a:p>
            <a:pPr marL="342900" indent="-342900">
              <a:buFontTx/>
              <a:buAutoNum type="arabicPeriod"/>
            </a:pPr>
            <a:r>
              <a:rPr lang="zh-TW" altLang="en-US" dirty="0" smtClean="0"/>
              <a:t>股價 </a:t>
            </a:r>
            <a:r>
              <a:rPr lang="en-US" altLang="zh-TW" dirty="0" smtClean="0"/>
              <a:t>50</a:t>
            </a:r>
            <a:r>
              <a:rPr lang="zh-TW" altLang="en-US" dirty="0" smtClean="0"/>
              <a:t>以上，</a:t>
            </a:r>
            <a:r>
              <a:rPr lang="zh-TW" altLang="en-US" dirty="0"/>
              <a:t>均線</a:t>
            </a:r>
            <a:r>
              <a:rPr lang="zh-TW" altLang="en-US" dirty="0" smtClean="0"/>
              <a:t>值</a:t>
            </a:r>
            <a:r>
              <a:rPr lang="zh-TW" altLang="en-US" dirty="0"/>
              <a:t>取小數點</a:t>
            </a:r>
            <a:r>
              <a:rPr lang="zh-TW" altLang="en-US" dirty="0" smtClean="0"/>
              <a:t>後一位數</a:t>
            </a:r>
            <a:endParaRPr lang="en-US" altLang="zh-TW" dirty="0" smtClean="0"/>
          </a:p>
        </p:txBody>
      </p:sp>
      <p:sp>
        <p:nvSpPr>
          <p:cNvPr id="8" name="矩形 7"/>
          <p:cNvSpPr/>
          <p:nvPr/>
        </p:nvSpPr>
        <p:spPr>
          <a:xfrm>
            <a:off x="7434966" y="302971"/>
            <a:ext cx="2781090" cy="548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solidFill>
                  <a:srgbClr val="0066FF"/>
                </a:solidFill>
              </a:rPr>
              <a:t>台股股價原則</a:t>
            </a:r>
            <a:endParaRPr lang="zh-TW" altLang="en-US" sz="2800" b="1" dirty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349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762" y="519476"/>
            <a:ext cx="6190476" cy="5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713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7713" y="62807"/>
            <a:ext cx="2326635" cy="25824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800" b="1" dirty="0">
                <a:solidFill>
                  <a:schemeClr val="accent5"/>
                </a:solidFill>
              </a:rPr>
              <a:t>多</a:t>
            </a:r>
            <a:r>
              <a:rPr lang="zh-TW" altLang="zh-TW" sz="2800" b="1" dirty="0" smtClean="0">
                <a:solidFill>
                  <a:schemeClr val="accent5"/>
                </a:solidFill>
              </a:rPr>
              <a:t>個股</a:t>
            </a:r>
            <a:endParaRPr lang="en-US" altLang="zh-TW" sz="2800" b="1" dirty="0" smtClean="0">
              <a:solidFill>
                <a:schemeClr val="accent5"/>
              </a:solidFill>
            </a:endParaRPr>
          </a:p>
          <a:p>
            <a:r>
              <a:rPr lang="zh-TW" altLang="zh-TW" sz="2800" b="1" dirty="0" smtClean="0">
                <a:solidFill>
                  <a:schemeClr val="accent5"/>
                </a:solidFill>
              </a:rPr>
              <a:t>看盤</a:t>
            </a:r>
            <a:r>
              <a:rPr lang="zh-TW" altLang="en-US" sz="2800" b="1" dirty="0" smtClean="0">
                <a:solidFill>
                  <a:schemeClr val="accent5"/>
                </a:solidFill>
              </a:rPr>
              <a:t>頁面</a:t>
            </a:r>
            <a:r>
              <a:rPr lang="en-US" altLang="zh-TW" sz="2800" b="1" dirty="0" smtClean="0">
                <a:solidFill>
                  <a:schemeClr val="accent5"/>
                </a:solidFill>
              </a:rPr>
              <a:t>(</a:t>
            </a:r>
            <a:r>
              <a:rPr lang="zh-TW" altLang="en-US" sz="2800" b="1" dirty="0" smtClean="0">
                <a:solidFill>
                  <a:schemeClr val="accent5"/>
                </a:solidFill>
              </a:rPr>
              <a:t>一</a:t>
            </a:r>
            <a:r>
              <a:rPr lang="en-US" altLang="zh-TW" sz="2800" b="1" dirty="0" smtClean="0">
                <a:solidFill>
                  <a:schemeClr val="accent5"/>
                </a:solidFill>
              </a:rPr>
              <a:t>)</a:t>
            </a:r>
          </a:p>
          <a:p>
            <a:endParaRPr lang="en-US" altLang="zh-TW" sz="2800" b="1" dirty="0">
              <a:solidFill>
                <a:schemeClr val="accent5"/>
              </a:solidFill>
            </a:endParaRPr>
          </a:p>
          <a:p>
            <a:r>
              <a:rPr lang="zh-TW" altLang="en-US" sz="2800" b="1" dirty="0" smtClean="0">
                <a:solidFill>
                  <a:srgbClr val="FF0000"/>
                </a:solidFill>
              </a:rPr>
              <a:t>單股雙排</a:t>
            </a:r>
            <a:endParaRPr lang="en-US" altLang="zh-TW" sz="2800" b="1" dirty="0" smtClean="0">
              <a:solidFill>
                <a:srgbClr val="FF0000"/>
              </a:solidFill>
            </a:endParaRPr>
          </a:p>
          <a:p>
            <a:r>
              <a:rPr lang="zh-TW" altLang="en-US" sz="2800" b="1" dirty="0" smtClean="0">
                <a:solidFill>
                  <a:srgbClr val="FF0000"/>
                </a:solidFill>
              </a:rPr>
              <a:t>頁面兩股顯示</a:t>
            </a:r>
            <a:endParaRPr lang="zh-TW" altLang="zh-TW" sz="2800" b="1" dirty="0">
              <a:solidFill>
                <a:srgbClr val="FF0000"/>
              </a:solidFill>
            </a:endParaRPr>
          </a:p>
        </p:txBody>
      </p:sp>
      <p:pic>
        <p:nvPicPr>
          <p:cNvPr id="6" name="圖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2722878" y="902454"/>
            <a:ext cx="4155440" cy="3604227"/>
          </a:xfrm>
          <a:prstGeom prst="rect">
            <a:avLst/>
          </a:prstGeom>
        </p:spPr>
      </p:pic>
      <p:pic>
        <p:nvPicPr>
          <p:cNvPr id="8" name="圖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2612567" y="368331"/>
            <a:ext cx="8316688" cy="551815"/>
          </a:xfrm>
          <a:prstGeom prst="rect">
            <a:avLst/>
          </a:prstGeom>
        </p:spPr>
      </p:pic>
      <p:pic>
        <p:nvPicPr>
          <p:cNvPr id="9" name="圖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2722878" y="4506681"/>
            <a:ext cx="4155440" cy="3604227"/>
          </a:xfrm>
          <a:prstGeom prst="rect">
            <a:avLst/>
          </a:prstGeom>
        </p:spPr>
      </p:pic>
      <p:pic>
        <p:nvPicPr>
          <p:cNvPr id="7" name="圖片 6"/>
          <p:cNvPicPr/>
          <p:nvPr/>
        </p:nvPicPr>
        <p:blipFill>
          <a:blip r:embed="rId4"/>
          <a:stretch>
            <a:fillRect/>
          </a:stretch>
        </p:blipFill>
        <p:spPr>
          <a:xfrm>
            <a:off x="2612568" y="62807"/>
            <a:ext cx="8806543" cy="365702"/>
          </a:xfrm>
          <a:prstGeom prst="rect">
            <a:avLst/>
          </a:prstGeom>
        </p:spPr>
      </p:pic>
      <p:pic>
        <p:nvPicPr>
          <p:cNvPr id="10" name="圖片 9"/>
          <p:cNvPicPr/>
          <p:nvPr/>
        </p:nvPicPr>
        <p:blipFill>
          <a:blip r:embed="rId2"/>
          <a:stretch>
            <a:fillRect/>
          </a:stretch>
        </p:blipFill>
        <p:spPr>
          <a:xfrm>
            <a:off x="6842033" y="902453"/>
            <a:ext cx="4155440" cy="3604227"/>
          </a:xfrm>
          <a:prstGeom prst="rect">
            <a:avLst/>
          </a:prstGeom>
        </p:spPr>
      </p:pic>
      <p:pic>
        <p:nvPicPr>
          <p:cNvPr id="11" name="圖片 10"/>
          <p:cNvPicPr/>
          <p:nvPr/>
        </p:nvPicPr>
        <p:blipFill>
          <a:blip r:embed="rId2"/>
          <a:stretch>
            <a:fillRect/>
          </a:stretch>
        </p:blipFill>
        <p:spPr>
          <a:xfrm>
            <a:off x="6878318" y="4506680"/>
            <a:ext cx="4155440" cy="360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01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7714" y="62807"/>
            <a:ext cx="2394852" cy="25824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800" b="1" dirty="0">
                <a:solidFill>
                  <a:schemeClr val="accent5"/>
                </a:solidFill>
              </a:rPr>
              <a:t>多</a:t>
            </a:r>
            <a:r>
              <a:rPr lang="zh-TW" altLang="zh-TW" sz="2800" b="1" dirty="0" smtClean="0">
                <a:solidFill>
                  <a:schemeClr val="accent5"/>
                </a:solidFill>
              </a:rPr>
              <a:t>個股</a:t>
            </a:r>
            <a:endParaRPr lang="en-US" altLang="zh-TW" sz="2800" b="1" dirty="0" smtClean="0">
              <a:solidFill>
                <a:schemeClr val="accent5"/>
              </a:solidFill>
            </a:endParaRPr>
          </a:p>
          <a:p>
            <a:r>
              <a:rPr lang="zh-TW" altLang="zh-TW" sz="2800" b="1" dirty="0" smtClean="0">
                <a:solidFill>
                  <a:schemeClr val="accent5"/>
                </a:solidFill>
              </a:rPr>
              <a:t>看盤</a:t>
            </a:r>
            <a:r>
              <a:rPr lang="zh-TW" altLang="en-US" sz="2800" b="1" dirty="0" smtClean="0">
                <a:solidFill>
                  <a:schemeClr val="accent5"/>
                </a:solidFill>
              </a:rPr>
              <a:t>頁面</a:t>
            </a:r>
            <a:r>
              <a:rPr lang="en-US" altLang="zh-TW" sz="2800" b="1" dirty="0" smtClean="0">
                <a:solidFill>
                  <a:schemeClr val="accent5"/>
                </a:solidFill>
              </a:rPr>
              <a:t>(</a:t>
            </a:r>
            <a:r>
              <a:rPr lang="zh-TW" altLang="en-US" sz="2800" b="1" dirty="0" smtClean="0">
                <a:solidFill>
                  <a:schemeClr val="accent5"/>
                </a:solidFill>
              </a:rPr>
              <a:t>二</a:t>
            </a:r>
            <a:r>
              <a:rPr lang="en-US" altLang="zh-TW" sz="2800" b="1" dirty="0" smtClean="0">
                <a:solidFill>
                  <a:schemeClr val="accent5"/>
                </a:solidFill>
              </a:rPr>
              <a:t>)</a:t>
            </a:r>
          </a:p>
          <a:p>
            <a:endParaRPr lang="en-US" altLang="zh-TW" sz="2800" b="1" dirty="0">
              <a:solidFill>
                <a:schemeClr val="accent5"/>
              </a:solidFill>
            </a:endParaRPr>
          </a:p>
          <a:p>
            <a:r>
              <a:rPr lang="zh-TW" altLang="en-US" sz="2800" b="1" dirty="0">
                <a:solidFill>
                  <a:srgbClr val="FF0000"/>
                </a:solidFill>
              </a:rPr>
              <a:t>單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股單排</a:t>
            </a:r>
            <a:endParaRPr lang="en-US" altLang="zh-TW" sz="2800" b="1" dirty="0">
              <a:solidFill>
                <a:srgbClr val="FF0000"/>
              </a:solidFill>
            </a:endParaRPr>
          </a:p>
          <a:p>
            <a:r>
              <a:rPr lang="zh-TW" altLang="en-US" sz="2800" b="1" dirty="0">
                <a:solidFill>
                  <a:srgbClr val="FF0000"/>
                </a:solidFill>
              </a:rPr>
              <a:t>頁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面三股</a:t>
            </a:r>
            <a:r>
              <a:rPr lang="zh-TW" altLang="en-US" sz="2800" b="1" dirty="0">
                <a:solidFill>
                  <a:srgbClr val="FF0000"/>
                </a:solidFill>
              </a:rPr>
              <a:t>顯示</a:t>
            </a:r>
            <a:endParaRPr lang="zh-TW" altLang="zh-TW" sz="2800" b="1" dirty="0">
              <a:solidFill>
                <a:srgbClr val="FF0000"/>
              </a:solidFill>
            </a:endParaRPr>
          </a:p>
        </p:txBody>
      </p:sp>
      <p:pic>
        <p:nvPicPr>
          <p:cNvPr id="8" name="圖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2612567" y="368331"/>
            <a:ext cx="8316688" cy="551815"/>
          </a:xfrm>
          <a:prstGeom prst="rect">
            <a:avLst/>
          </a:prstGeom>
        </p:spPr>
      </p:pic>
      <p:pic>
        <p:nvPicPr>
          <p:cNvPr id="7" name="圖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2612568" y="62807"/>
            <a:ext cx="8806543" cy="365702"/>
          </a:xfrm>
          <a:prstGeom prst="rect">
            <a:avLst/>
          </a:prstGeom>
        </p:spPr>
      </p:pic>
      <p:pic>
        <p:nvPicPr>
          <p:cNvPr id="12" name="圖片 11"/>
          <p:cNvPicPr/>
          <p:nvPr/>
        </p:nvPicPr>
        <p:blipFill>
          <a:blip r:embed="rId4"/>
          <a:stretch>
            <a:fillRect/>
          </a:stretch>
        </p:blipFill>
        <p:spPr>
          <a:xfrm>
            <a:off x="2703467" y="920146"/>
            <a:ext cx="2924448" cy="3673625"/>
          </a:xfrm>
          <a:prstGeom prst="rect">
            <a:avLst/>
          </a:prstGeom>
        </p:spPr>
      </p:pic>
      <p:pic>
        <p:nvPicPr>
          <p:cNvPr id="17" name="圖片 16"/>
          <p:cNvPicPr/>
          <p:nvPr/>
        </p:nvPicPr>
        <p:blipFill>
          <a:blip r:embed="rId4"/>
          <a:stretch>
            <a:fillRect/>
          </a:stretch>
        </p:blipFill>
        <p:spPr>
          <a:xfrm>
            <a:off x="5627915" y="920146"/>
            <a:ext cx="2924448" cy="3673625"/>
          </a:xfrm>
          <a:prstGeom prst="rect">
            <a:avLst/>
          </a:prstGeom>
        </p:spPr>
      </p:pic>
      <p:pic>
        <p:nvPicPr>
          <p:cNvPr id="18" name="圖片 17"/>
          <p:cNvPicPr/>
          <p:nvPr/>
        </p:nvPicPr>
        <p:blipFill>
          <a:blip r:embed="rId4"/>
          <a:stretch>
            <a:fillRect/>
          </a:stretch>
        </p:blipFill>
        <p:spPr>
          <a:xfrm>
            <a:off x="8494663" y="920146"/>
            <a:ext cx="2924448" cy="3673625"/>
          </a:xfrm>
          <a:prstGeom prst="rect">
            <a:avLst/>
          </a:prstGeom>
        </p:spPr>
      </p:pic>
      <p:pic>
        <p:nvPicPr>
          <p:cNvPr id="19" name="圖片 18"/>
          <p:cNvPicPr/>
          <p:nvPr/>
        </p:nvPicPr>
        <p:blipFill>
          <a:blip r:embed="rId4"/>
          <a:stretch>
            <a:fillRect/>
          </a:stretch>
        </p:blipFill>
        <p:spPr>
          <a:xfrm>
            <a:off x="2703467" y="4593771"/>
            <a:ext cx="2924448" cy="3673625"/>
          </a:xfrm>
          <a:prstGeom prst="rect">
            <a:avLst/>
          </a:prstGeom>
        </p:spPr>
      </p:pic>
      <p:pic>
        <p:nvPicPr>
          <p:cNvPr id="20" name="圖片 19"/>
          <p:cNvPicPr/>
          <p:nvPr/>
        </p:nvPicPr>
        <p:blipFill>
          <a:blip r:embed="rId4"/>
          <a:stretch>
            <a:fillRect/>
          </a:stretch>
        </p:blipFill>
        <p:spPr>
          <a:xfrm>
            <a:off x="5627915" y="4593771"/>
            <a:ext cx="2924448" cy="3673625"/>
          </a:xfrm>
          <a:prstGeom prst="rect">
            <a:avLst/>
          </a:prstGeom>
        </p:spPr>
      </p:pic>
      <p:pic>
        <p:nvPicPr>
          <p:cNvPr id="21" name="圖片 20"/>
          <p:cNvPicPr/>
          <p:nvPr/>
        </p:nvPicPr>
        <p:blipFill>
          <a:blip r:embed="rId4"/>
          <a:stretch>
            <a:fillRect/>
          </a:stretch>
        </p:blipFill>
        <p:spPr>
          <a:xfrm>
            <a:off x="8494663" y="4593771"/>
            <a:ext cx="2924448" cy="36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195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0361" y="0"/>
            <a:ext cx="3145353" cy="729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zh-TW" sz="2800" b="1" dirty="0" smtClean="0">
                <a:solidFill>
                  <a:schemeClr val="accent5"/>
                </a:solidFill>
              </a:rPr>
              <a:t>看盤</a:t>
            </a:r>
            <a:r>
              <a:rPr lang="zh-TW" altLang="en-US" sz="2800" b="1" dirty="0" smtClean="0">
                <a:solidFill>
                  <a:schemeClr val="accent5"/>
                </a:solidFill>
              </a:rPr>
              <a:t>模式頁面設定</a:t>
            </a:r>
            <a:endParaRPr lang="zh-TW" altLang="zh-TW" sz="2800" b="1" dirty="0">
              <a:solidFill>
                <a:schemeClr val="accent5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542" y="729344"/>
            <a:ext cx="9306667" cy="612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252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7714" y="62808"/>
            <a:ext cx="2940596" cy="4181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solidFill>
                  <a:srgbClr val="0066FF"/>
                </a:solidFill>
              </a:rPr>
              <a:t>K</a:t>
            </a:r>
            <a:r>
              <a:rPr lang="zh-TW" altLang="en-US" sz="2800" b="1" dirty="0" smtClean="0">
                <a:solidFill>
                  <a:srgbClr val="0066FF"/>
                </a:solidFill>
              </a:rPr>
              <a:t>線</a:t>
            </a:r>
            <a:r>
              <a:rPr lang="en-US" altLang="zh-TW" sz="2800" b="1" dirty="0" smtClean="0">
                <a:solidFill>
                  <a:srgbClr val="0066FF"/>
                </a:solidFill>
              </a:rPr>
              <a:t>+</a:t>
            </a:r>
            <a:r>
              <a:rPr lang="zh-TW" altLang="en-US" sz="2800" b="1" dirty="0" smtClean="0">
                <a:solidFill>
                  <a:srgbClr val="0066FF"/>
                </a:solidFill>
              </a:rPr>
              <a:t>布林通道</a:t>
            </a:r>
            <a:endParaRPr lang="zh-TW" altLang="en-US" sz="2800" b="1" dirty="0">
              <a:solidFill>
                <a:srgbClr val="0066FF"/>
              </a:solidFill>
            </a:endParaRPr>
          </a:p>
        </p:txBody>
      </p:sp>
      <p:sp>
        <p:nvSpPr>
          <p:cNvPr id="11" name="直線圖說文字 1 10"/>
          <p:cNvSpPr/>
          <p:nvPr/>
        </p:nvSpPr>
        <p:spPr>
          <a:xfrm>
            <a:off x="5102303" y="4969094"/>
            <a:ext cx="948930" cy="400506"/>
          </a:xfrm>
          <a:prstGeom prst="borderCallout1">
            <a:avLst>
              <a:gd name="adj1" fmla="val 51839"/>
              <a:gd name="adj2" fmla="val -333"/>
              <a:gd name="adj3" fmla="val 190188"/>
              <a:gd name="adj4" fmla="val -17930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MACD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90" y="660116"/>
            <a:ext cx="3705218" cy="5887432"/>
          </a:xfrm>
          <a:prstGeom prst="rect">
            <a:avLst/>
          </a:prstGeom>
        </p:spPr>
      </p:pic>
      <p:sp>
        <p:nvSpPr>
          <p:cNvPr id="9" name="直線圖說文字 1 8"/>
          <p:cNvSpPr/>
          <p:nvPr/>
        </p:nvSpPr>
        <p:spPr>
          <a:xfrm>
            <a:off x="5102303" y="3080188"/>
            <a:ext cx="1265840" cy="400506"/>
          </a:xfrm>
          <a:prstGeom prst="borderCallout1">
            <a:avLst>
              <a:gd name="adj1" fmla="val 51839"/>
              <a:gd name="adj2" fmla="val -333"/>
              <a:gd name="adj3" fmla="val -16499"/>
              <a:gd name="adj4" fmla="val -167721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各均線圖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直線圖說文字 1 7"/>
          <p:cNvSpPr/>
          <p:nvPr/>
        </p:nvSpPr>
        <p:spPr>
          <a:xfrm>
            <a:off x="5102303" y="1921994"/>
            <a:ext cx="1265840" cy="753156"/>
          </a:xfrm>
          <a:prstGeom prst="borderCallout1">
            <a:avLst>
              <a:gd name="adj1" fmla="val 51839"/>
              <a:gd name="adj2" fmla="val -333"/>
              <a:gd name="adj3" fmla="val 58735"/>
              <a:gd name="adj4" fmla="val -114733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K</a:t>
            </a:r>
            <a:r>
              <a:rPr lang="zh-TW" altLang="en-US" dirty="0" smtClean="0">
                <a:solidFill>
                  <a:schemeClr val="tx1"/>
                </a:solidFill>
              </a:rPr>
              <a:t>線圖 </a:t>
            </a:r>
            <a:r>
              <a:rPr lang="en-US" altLang="zh-TW" b="1" dirty="0" smtClean="0">
                <a:solidFill>
                  <a:srgbClr val="0066FF"/>
                </a:solidFill>
              </a:rPr>
              <a:t>+</a:t>
            </a:r>
          </a:p>
          <a:p>
            <a:pPr algn="ctr"/>
            <a:r>
              <a:rPr lang="zh-TW" altLang="en-US" b="1" dirty="0" smtClean="0">
                <a:solidFill>
                  <a:srgbClr val="0066FF"/>
                </a:solidFill>
              </a:rPr>
              <a:t>布林通道</a:t>
            </a:r>
            <a:endParaRPr lang="zh-TW" altLang="en-US" b="1" dirty="0">
              <a:solidFill>
                <a:srgbClr val="0066FF"/>
              </a:solidFill>
            </a:endParaRPr>
          </a:p>
        </p:txBody>
      </p:sp>
      <p:sp>
        <p:nvSpPr>
          <p:cNvPr id="10" name="直線圖說文字 1 9"/>
          <p:cNvSpPr/>
          <p:nvPr/>
        </p:nvSpPr>
        <p:spPr>
          <a:xfrm>
            <a:off x="5102303" y="4414822"/>
            <a:ext cx="948930" cy="400506"/>
          </a:xfrm>
          <a:prstGeom prst="borderCallout1">
            <a:avLst>
              <a:gd name="adj1" fmla="val 51839"/>
              <a:gd name="adj2" fmla="val -333"/>
              <a:gd name="adj3" fmla="val 74329"/>
              <a:gd name="adj4" fmla="val -16923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成交量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5282" y="3480694"/>
            <a:ext cx="2286718" cy="337730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1122" y="0"/>
            <a:ext cx="4133323" cy="3480694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11089918" y="271892"/>
            <a:ext cx="715011" cy="1650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solidFill>
                  <a:srgbClr val="0066FF"/>
                </a:solidFill>
              </a:rPr>
              <a:t>布林通道</a:t>
            </a:r>
            <a:endParaRPr lang="zh-TW" altLang="en-US" sz="2800" b="1" dirty="0">
              <a:solidFill>
                <a:srgbClr val="0066FF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72511" y="5723058"/>
            <a:ext cx="4268654" cy="8244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solidFill>
                  <a:srgbClr val="0066FF"/>
                </a:solidFill>
              </a:rPr>
              <a:t>當</a:t>
            </a:r>
            <a:r>
              <a:rPr lang="en-US" altLang="zh-TW" sz="2800" dirty="0" smtClean="0">
                <a:solidFill>
                  <a:srgbClr val="0066FF"/>
                </a:solidFill>
              </a:rPr>
              <a:t>K</a:t>
            </a:r>
            <a:r>
              <a:rPr lang="zh-TW" altLang="en-US" sz="2800" dirty="0" smtClean="0">
                <a:solidFill>
                  <a:srgbClr val="0066FF"/>
                </a:solidFill>
              </a:rPr>
              <a:t>線圖左右移動或放大</a:t>
            </a:r>
            <a:endParaRPr lang="en-US" altLang="zh-TW" sz="2800" dirty="0" smtClean="0">
              <a:solidFill>
                <a:srgbClr val="0066FF"/>
              </a:solidFill>
            </a:endParaRPr>
          </a:p>
          <a:p>
            <a:pPr algn="ctr"/>
            <a:r>
              <a:rPr lang="zh-TW" altLang="en-US" sz="2800" dirty="0" smtClean="0">
                <a:solidFill>
                  <a:srgbClr val="0066FF"/>
                </a:solidFill>
              </a:rPr>
              <a:t>下面所有曲線，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一同連動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328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966857" y="160400"/>
            <a:ext cx="4268654" cy="548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solidFill>
                  <a:srgbClr val="0066FF"/>
                </a:solidFill>
              </a:rPr>
              <a:t>K</a:t>
            </a:r>
            <a:r>
              <a:rPr lang="zh-TW" altLang="en-US" sz="2800" b="1" dirty="0" smtClean="0">
                <a:solidFill>
                  <a:srgbClr val="0066FF"/>
                </a:solidFill>
              </a:rPr>
              <a:t>線</a:t>
            </a:r>
            <a:r>
              <a:rPr lang="en-US" altLang="zh-TW" sz="2800" b="1" dirty="0" smtClean="0">
                <a:solidFill>
                  <a:srgbClr val="0066FF"/>
                </a:solidFill>
              </a:rPr>
              <a:t>+</a:t>
            </a:r>
            <a:r>
              <a:rPr lang="zh-TW" altLang="en-US" sz="2800" b="1" dirty="0" smtClean="0">
                <a:solidFill>
                  <a:srgbClr val="0066FF"/>
                </a:solidFill>
              </a:rPr>
              <a:t>布林通道 </a:t>
            </a:r>
            <a:r>
              <a:rPr lang="en-US" altLang="zh-TW" sz="2800" b="1" dirty="0" smtClean="0">
                <a:solidFill>
                  <a:srgbClr val="0066FF"/>
                </a:solidFill>
              </a:rPr>
              <a:t>– </a:t>
            </a:r>
            <a:r>
              <a:rPr lang="zh-TW" altLang="en-US" sz="2800" b="1" dirty="0" smtClean="0">
                <a:solidFill>
                  <a:srgbClr val="0066FF"/>
                </a:solidFill>
              </a:rPr>
              <a:t>網頁範例</a:t>
            </a:r>
            <a:endParaRPr lang="zh-TW" altLang="en-US" sz="2800" b="1" dirty="0">
              <a:solidFill>
                <a:srgbClr val="0066FF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5768954"/>
            <a:ext cx="63427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gallery.echartsjs.com/editor.html?c=xrJDKzwZQ</a:t>
            </a:r>
            <a:r>
              <a:rPr lang="zh-TW" altLang="en-US" dirty="0" smtClean="0"/>
              <a:t>        主編程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gallery.echartsjs.com/editor.html?c=xHJycR65xZ</a:t>
            </a:r>
            <a:r>
              <a:rPr lang="zh-TW" altLang="en-US" dirty="0" smtClean="0"/>
              <a:t>        參考</a:t>
            </a:r>
            <a:endParaRPr lang="en-US" altLang="zh-TW" dirty="0" smtClean="0"/>
          </a:p>
          <a:p>
            <a:r>
              <a:rPr lang="en-US" altLang="zh-TW" dirty="0">
                <a:hlinkClick r:id="rId4"/>
              </a:rPr>
              <a:t>http://</a:t>
            </a:r>
            <a:r>
              <a:rPr lang="en-US" altLang="zh-TW" dirty="0" smtClean="0">
                <a:hlinkClick r:id="rId4"/>
              </a:rPr>
              <a:t>gallery.echartsjs.com/editor.html?c=candlestick-sh</a:t>
            </a:r>
            <a:r>
              <a:rPr lang="zh-TW" altLang="en-US" dirty="0" smtClean="0"/>
              <a:t>    參考</a:t>
            </a:r>
            <a:endParaRPr lang="en-US" altLang="zh-TW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5"/>
          <a:srcRect l="27631" b="41212"/>
          <a:stretch/>
        </p:blipFill>
        <p:spPr>
          <a:xfrm>
            <a:off x="7091175" y="2835769"/>
            <a:ext cx="3283987" cy="2246463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7348697" y="5240556"/>
            <a:ext cx="3623867" cy="1105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rgbClr val="0066FF"/>
                </a:solidFill>
              </a:rPr>
              <a:t>布林通道</a:t>
            </a:r>
            <a:endParaRPr lang="en-US" altLang="zh-TW" b="1" dirty="0" smtClean="0">
              <a:solidFill>
                <a:srgbClr val="0066FF"/>
              </a:solidFill>
            </a:endParaRPr>
          </a:p>
          <a:p>
            <a:r>
              <a:rPr lang="en-US" altLang="zh-TW" b="1" dirty="0" smtClean="0">
                <a:solidFill>
                  <a:srgbClr val="0066FF"/>
                </a:solidFill>
              </a:rPr>
              <a:t>1.</a:t>
            </a:r>
            <a:r>
              <a:rPr lang="zh-TW" altLang="en-US" b="1" dirty="0">
                <a:solidFill>
                  <a:srgbClr val="0066FF"/>
                </a:solidFill>
              </a:rPr>
              <a:t>布林</a:t>
            </a:r>
            <a:r>
              <a:rPr lang="zh-TW" altLang="en-US" b="1" dirty="0" smtClean="0">
                <a:solidFill>
                  <a:srgbClr val="0066FF"/>
                </a:solidFill>
              </a:rPr>
              <a:t>通道與均價線圖編程相同</a:t>
            </a:r>
            <a:endParaRPr lang="en-US" altLang="zh-TW" b="1" dirty="0" smtClean="0">
              <a:solidFill>
                <a:srgbClr val="0066FF"/>
              </a:solidFill>
            </a:endParaRPr>
          </a:p>
          <a:p>
            <a:r>
              <a:rPr lang="en-US" altLang="zh-TW" b="1" dirty="0" smtClean="0">
                <a:solidFill>
                  <a:srgbClr val="0066FF"/>
                </a:solidFill>
              </a:rPr>
              <a:t>2. </a:t>
            </a:r>
            <a:r>
              <a:rPr lang="zh-TW" altLang="en-US" b="1" dirty="0" smtClean="0">
                <a:solidFill>
                  <a:srgbClr val="0066FF"/>
                </a:solidFill>
              </a:rPr>
              <a:t>三條</a:t>
            </a:r>
            <a:r>
              <a:rPr lang="zh-TW" altLang="en-US" b="1" dirty="0">
                <a:solidFill>
                  <a:srgbClr val="0066FF"/>
                </a:solidFill>
              </a:rPr>
              <a:t>軌</a:t>
            </a:r>
            <a:r>
              <a:rPr lang="zh-TW" altLang="en-US" b="1" dirty="0" smtClean="0">
                <a:solidFill>
                  <a:srgbClr val="0066FF"/>
                </a:solidFill>
              </a:rPr>
              <a:t>線用粗線，且同一種顏色</a:t>
            </a:r>
            <a:endParaRPr lang="en-US" altLang="zh-TW" b="1" dirty="0" smtClean="0">
              <a:solidFill>
                <a:srgbClr val="0066FF"/>
              </a:solidFill>
            </a:endParaRPr>
          </a:p>
          <a:p>
            <a:r>
              <a:rPr lang="en-US" altLang="zh-TW" b="1" dirty="0" smtClean="0">
                <a:solidFill>
                  <a:srgbClr val="0066FF"/>
                </a:solidFill>
              </a:rPr>
              <a:t>3. </a:t>
            </a:r>
            <a:r>
              <a:rPr lang="zh-TW" altLang="en-US" b="1" dirty="0" smtClean="0">
                <a:solidFill>
                  <a:srgbClr val="0066FF"/>
                </a:solidFill>
              </a:rPr>
              <a:t>中軌線</a:t>
            </a:r>
            <a:r>
              <a:rPr lang="en-US" altLang="zh-TW" b="1" dirty="0" smtClean="0">
                <a:solidFill>
                  <a:srgbClr val="0066FF"/>
                </a:solidFill>
              </a:rPr>
              <a:t>(20MA) </a:t>
            </a:r>
            <a:r>
              <a:rPr lang="zh-TW" altLang="en-US" b="1" dirty="0" smtClean="0">
                <a:solidFill>
                  <a:srgbClr val="0066FF"/>
                </a:solidFill>
              </a:rPr>
              <a:t>就是</a:t>
            </a:r>
            <a:r>
              <a:rPr lang="en-US" altLang="zh-TW" b="1" dirty="0" smtClean="0">
                <a:solidFill>
                  <a:srgbClr val="0066FF"/>
                </a:solidFill>
              </a:rPr>
              <a:t>20</a:t>
            </a:r>
            <a:r>
              <a:rPr lang="zh-TW" altLang="en-US" b="1" dirty="0" smtClean="0">
                <a:solidFill>
                  <a:srgbClr val="0066FF"/>
                </a:solidFill>
              </a:rPr>
              <a:t>日均價線</a:t>
            </a:r>
            <a:endParaRPr lang="en-US" altLang="zh-TW" b="1" dirty="0" smtClean="0">
              <a:solidFill>
                <a:srgbClr val="0066FF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375162" y="3904381"/>
            <a:ext cx="1816838" cy="3094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rgbClr val="0066FF"/>
                </a:solidFill>
              </a:rPr>
              <a:t>中軌線</a:t>
            </a:r>
            <a:r>
              <a:rPr lang="en-US" altLang="zh-TW" b="1" dirty="0" smtClean="0">
                <a:solidFill>
                  <a:srgbClr val="0066FF"/>
                </a:solidFill>
              </a:rPr>
              <a:t>(20MA) </a:t>
            </a:r>
            <a:r>
              <a:rPr lang="zh-TW" altLang="en-US" b="1" dirty="0" smtClean="0">
                <a:solidFill>
                  <a:srgbClr val="0066FF"/>
                </a:solidFill>
              </a:rPr>
              <a:t>就是</a:t>
            </a:r>
            <a:r>
              <a:rPr lang="en-US" altLang="zh-TW" b="1" dirty="0" smtClean="0">
                <a:solidFill>
                  <a:srgbClr val="0066FF"/>
                </a:solidFill>
              </a:rPr>
              <a:t>20</a:t>
            </a:r>
            <a:r>
              <a:rPr lang="zh-TW" altLang="en-US" b="1" dirty="0" smtClean="0">
                <a:solidFill>
                  <a:srgbClr val="0066FF"/>
                </a:solidFill>
              </a:rPr>
              <a:t>日均價線</a:t>
            </a:r>
            <a:endParaRPr lang="en-US" altLang="zh-TW" b="1" dirty="0" smtClean="0">
              <a:solidFill>
                <a:srgbClr val="0066FF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346" y="15731"/>
            <a:ext cx="6272312" cy="5753224"/>
          </a:xfrm>
          <a:prstGeom prst="rect">
            <a:avLst/>
          </a:prstGeom>
        </p:spPr>
      </p:pic>
      <p:sp>
        <p:nvSpPr>
          <p:cNvPr id="14" name="直線圖說文字 1 13"/>
          <p:cNvSpPr/>
          <p:nvPr/>
        </p:nvSpPr>
        <p:spPr>
          <a:xfrm>
            <a:off x="5159828" y="4253825"/>
            <a:ext cx="1807029" cy="660519"/>
          </a:xfrm>
          <a:prstGeom prst="borderCallout1">
            <a:avLst>
              <a:gd name="adj1" fmla="val 51839"/>
              <a:gd name="adj2" fmla="val -333"/>
              <a:gd name="adj3" fmla="val 176318"/>
              <a:gd name="adj4" fmla="val -4350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日期僅顯示每月第一個交易日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直線圖說文字 1 9"/>
          <p:cNvSpPr/>
          <p:nvPr/>
        </p:nvSpPr>
        <p:spPr>
          <a:xfrm>
            <a:off x="7835344" y="1951391"/>
            <a:ext cx="3812371" cy="617538"/>
          </a:xfrm>
          <a:prstGeom prst="borderCallout1">
            <a:avLst>
              <a:gd name="adj1" fmla="val 51839"/>
              <a:gd name="adj2" fmla="val -333"/>
              <a:gd name="adj3" fmla="val 23827"/>
              <a:gd name="adj4" fmla="val -55634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zh-TW" b="1" dirty="0">
                <a:solidFill>
                  <a:schemeClr val="tx1"/>
                </a:solidFill>
              </a:rPr>
              <a:t>K</a:t>
            </a:r>
            <a:r>
              <a:rPr lang="zh-TW" altLang="en-US" b="1" dirty="0">
                <a:solidFill>
                  <a:schemeClr val="tx1"/>
                </a:solidFill>
              </a:rPr>
              <a:t>線柱 </a:t>
            </a:r>
            <a:r>
              <a:rPr lang="en-US" altLang="zh-TW" b="1" dirty="0">
                <a:solidFill>
                  <a:schemeClr val="tx1"/>
                </a:solidFill>
              </a:rPr>
              <a:t>:</a:t>
            </a:r>
            <a:r>
              <a:rPr lang="zh-TW" altLang="en-US" b="1" dirty="0">
                <a:solidFill>
                  <a:schemeClr val="tx1"/>
                </a:solidFill>
              </a:rPr>
              <a:t> 柱與柱間距</a:t>
            </a:r>
            <a:r>
              <a:rPr lang="zh-TW" altLang="en-US" b="1" dirty="0" smtClean="0">
                <a:solidFill>
                  <a:srgbClr val="FF0000"/>
                </a:solidFill>
              </a:rPr>
              <a:t>太大，</a:t>
            </a:r>
            <a:r>
              <a:rPr lang="zh-TW" altLang="en-US" b="1" dirty="0">
                <a:solidFill>
                  <a:srgbClr val="FF0000"/>
                </a:solidFill>
              </a:rPr>
              <a:t>要</a:t>
            </a:r>
            <a:r>
              <a:rPr lang="zh-TW" altLang="en-US" b="1" dirty="0" smtClean="0">
                <a:solidFill>
                  <a:srgbClr val="FF0000"/>
                </a:solidFill>
              </a:rPr>
              <a:t>縮小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zh-TW" altLang="en-US" b="1" dirty="0" smtClean="0">
                <a:solidFill>
                  <a:schemeClr val="tx1"/>
                </a:solidFill>
              </a:rPr>
              <a:t>黑柱 </a:t>
            </a:r>
            <a:r>
              <a:rPr lang="en-US" altLang="zh-TW" b="1" dirty="0" smtClean="0">
                <a:solidFill>
                  <a:schemeClr val="tx1"/>
                </a:solidFill>
              </a:rPr>
              <a:t>:</a:t>
            </a:r>
            <a:r>
              <a:rPr lang="zh-TW" altLang="en-US" b="1" dirty="0" smtClean="0">
                <a:solidFill>
                  <a:schemeClr val="tx1"/>
                </a:solidFill>
              </a:rPr>
              <a:t> 改為綠柱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9" name="直線圖說文字 1 8"/>
          <p:cNvSpPr/>
          <p:nvPr/>
        </p:nvSpPr>
        <p:spPr>
          <a:xfrm>
            <a:off x="7835344" y="1284045"/>
            <a:ext cx="1395742" cy="400506"/>
          </a:xfrm>
          <a:prstGeom prst="borderCallout1">
            <a:avLst>
              <a:gd name="adj1" fmla="val 51839"/>
              <a:gd name="adj2" fmla="val -333"/>
              <a:gd name="adj3" fmla="val 97657"/>
              <a:gd name="adj4" fmla="val -121523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>
                <a:solidFill>
                  <a:schemeClr val="tx1"/>
                </a:solidFill>
              </a:rPr>
              <a:t>各均</a:t>
            </a:r>
            <a:r>
              <a:rPr lang="zh-TW" altLang="en-US" b="1" dirty="0" smtClean="0">
                <a:solidFill>
                  <a:schemeClr val="tx1"/>
                </a:solidFill>
              </a:rPr>
              <a:t>線價圖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5" name="直線圖說文字 1 14"/>
          <p:cNvSpPr/>
          <p:nvPr/>
        </p:nvSpPr>
        <p:spPr>
          <a:xfrm>
            <a:off x="3918508" y="1981442"/>
            <a:ext cx="1105393" cy="2446670"/>
          </a:xfrm>
          <a:prstGeom prst="borderCallout1">
            <a:avLst>
              <a:gd name="adj1" fmla="val 51839"/>
              <a:gd name="adj2" fmla="val -333"/>
              <a:gd name="adj3" fmla="val 12004"/>
              <a:gd name="adj4" fmla="val -118581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2015/12/2</a:t>
            </a:r>
          </a:p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收</a:t>
            </a:r>
            <a:r>
              <a:rPr lang="en-US" altLang="zh-TW" sz="1400" dirty="0" smtClean="0">
                <a:solidFill>
                  <a:schemeClr val="tx1"/>
                </a:solidFill>
              </a:rPr>
              <a:t>:</a:t>
            </a:r>
            <a:r>
              <a:rPr lang="zh-TW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TW" sz="1400" dirty="0" smtClean="0">
                <a:solidFill>
                  <a:schemeClr val="tx1"/>
                </a:solidFill>
              </a:rPr>
              <a:t>23.4</a:t>
            </a:r>
          </a:p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  開</a:t>
            </a:r>
            <a:r>
              <a:rPr lang="en-US" altLang="zh-TW" sz="1400" dirty="0" smtClean="0">
                <a:solidFill>
                  <a:schemeClr val="tx1"/>
                </a:solidFill>
              </a:rPr>
              <a:t>:</a:t>
            </a:r>
            <a:r>
              <a:rPr lang="zh-TW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TW" sz="1400" dirty="0" smtClean="0">
                <a:solidFill>
                  <a:schemeClr val="tx1"/>
                </a:solidFill>
              </a:rPr>
              <a:t>24.6</a:t>
            </a:r>
          </a:p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高</a:t>
            </a:r>
            <a:r>
              <a:rPr lang="en-US" altLang="zh-TW" sz="1400" dirty="0" smtClean="0">
                <a:solidFill>
                  <a:schemeClr val="tx1"/>
                </a:solidFill>
              </a:rPr>
              <a:t>: 25.2</a:t>
            </a:r>
          </a:p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  </a:t>
            </a:r>
            <a:r>
              <a:rPr lang="zh-TW" altLang="en-US" sz="1400" dirty="0" smtClean="0">
                <a:solidFill>
                  <a:schemeClr val="tx1"/>
                </a:solidFill>
              </a:rPr>
              <a:t>低 </a:t>
            </a:r>
            <a:r>
              <a:rPr lang="en-US" altLang="zh-TW" sz="1400" dirty="0" smtClean="0">
                <a:solidFill>
                  <a:schemeClr val="tx1"/>
                </a:solidFill>
              </a:rPr>
              <a:t>:</a:t>
            </a:r>
            <a:r>
              <a:rPr lang="zh-TW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TW" sz="1400" dirty="0" smtClean="0">
                <a:solidFill>
                  <a:schemeClr val="tx1"/>
                </a:solidFill>
              </a:rPr>
              <a:t>23.2</a:t>
            </a:r>
          </a:p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M5 : 22.1</a:t>
            </a:r>
          </a:p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  M10 : 23.1</a:t>
            </a:r>
          </a:p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M20 : 24.2</a:t>
            </a:r>
          </a:p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  M60 : 23.2</a:t>
            </a:r>
          </a:p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M120 : 21.2</a:t>
            </a:r>
          </a:p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M240 : 25.2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986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156" y="1054407"/>
            <a:ext cx="3285714" cy="112381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171286"/>
            <a:ext cx="4268654" cy="548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solidFill>
                  <a:srgbClr val="0066FF"/>
                </a:solidFill>
              </a:rPr>
              <a:t>成交量 </a:t>
            </a:r>
            <a:r>
              <a:rPr lang="en-US" altLang="zh-TW" sz="2800" b="1" dirty="0" smtClean="0">
                <a:solidFill>
                  <a:srgbClr val="0066FF"/>
                </a:solidFill>
              </a:rPr>
              <a:t>– </a:t>
            </a:r>
            <a:r>
              <a:rPr lang="zh-TW" altLang="en-US" sz="2800" b="1" dirty="0" smtClean="0">
                <a:solidFill>
                  <a:srgbClr val="0066FF"/>
                </a:solidFill>
              </a:rPr>
              <a:t>網頁範例</a:t>
            </a:r>
            <a:endParaRPr lang="zh-TW" altLang="en-US" sz="2800" b="1" dirty="0">
              <a:solidFill>
                <a:srgbClr val="0066FF"/>
              </a:solidFill>
            </a:endParaRPr>
          </a:p>
        </p:txBody>
      </p:sp>
      <p:sp>
        <p:nvSpPr>
          <p:cNvPr id="8" name="直線圖說文字 1 7"/>
          <p:cNvSpPr/>
          <p:nvPr/>
        </p:nvSpPr>
        <p:spPr>
          <a:xfrm>
            <a:off x="10132229" y="2333431"/>
            <a:ext cx="1961799" cy="967722"/>
          </a:xfrm>
          <a:prstGeom prst="borderCallout1">
            <a:avLst>
              <a:gd name="adj1" fmla="val 51839"/>
              <a:gd name="adj2" fmla="val -333"/>
              <a:gd name="adj3" fmla="val -44186"/>
              <a:gd name="adj4" fmla="val -24073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tx1"/>
                </a:solidFill>
              </a:rPr>
              <a:t>每天成交量</a:t>
            </a:r>
            <a:endParaRPr lang="en-US" altLang="zh-TW" b="1" dirty="0">
              <a:solidFill>
                <a:schemeClr val="tx1"/>
              </a:solidFill>
            </a:endParaRPr>
          </a:p>
          <a:p>
            <a:r>
              <a:rPr lang="zh-TW" altLang="en-US" b="1" dirty="0" smtClean="0">
                <a:solidFill>
                  <a:schemeClr val="tx1"/>
                </a:solidFill>
              </a:rPr>
              <a:t>紅柱 </a:t>
            </a:r>
            <a:r>
              <a:rPr lang="en-US" altLang="zh-TW" b="1" dirty="0" smtClean="0">
                <a:solidFill>
                  <a:schemeClr val="tx1"/>
                </a:solidFill>
              </a:rPr>
              <a:t>:</a:t>
            </a:r>
            <a:r>
              <a:rPr lang="zh-TW" altLang="en-US" b="1" dirty="0" smtClean="0">
                <a:solidFill>
                  <a:schemeClr val="tx1"/>
                </a:solidFill>
              </a:rPr>
              <a:t> 比前一天高</a:t>
            </a:r>
            <a:endParaRPr lang="en-US" altLang="zh-TW" b="1" dirty="0" smtClean="0">
              <a:solidFill>
                <a:schemeClr val="tx1"/>
              </a:solidFill>
            </a:endParaRPr>
          </a:p>
          <a:p>
            <a:r>
              <a:rPr lang="zh-TW" altLang="en-US" b="1" dirty="0" smtClean="0">
                <a:solidFill>
                  <a:schemeClr val="tx1"/>
                </a:solidFill>
              </a:rPr>
              <a:t>綠柱 </a:t>
            </a:r>
            <a:r>
              <a:rPr lang="en-US" altLang="zh-TW" b="1" dirty="0" smtClean="0">
                <a:solidFill>
                  <a:schemeClr val="tx1"/>
                </a:solidFill>
              </a:rPr>
              <a:t>:</a:t>
            </a:r>
            <a:r>
              <a:rPr lang="zh-TW" altLang="en-US" b="1" dirty="0" smtClean="0">
                <a:solidFill>
                  <a:schemeClr val="tx1"/>
                </a:solidFill>
              </a:rPr>
              <a:t> 比前一天低</a:t>
            </a:r>
            <a:endParaRPr lang="en-US" altLang="zh-TW" b="1" dirty="0" smtClean="0">
              <a:solidFill>
                <a:schemeClr val="tx1"/>
              </a:solidFill>
            </a:endParaRPr>
          </a:p>
        </p:txBody>
      </p:sp>
      <p:sp>
        <p:nvSpPr>
          <p:cNvPr id="9" name="直線圖說文字 1 8"/>
          <p:cNvSpPr/>
          <p:nvPr/>
        </p:nvSpPr>
        <p:spPr>
          <a:xfrm>
            <a:off x="10469686" y="487999"/>
            <a:ext cx="1286884" cy="400506"/>
          </a:xfrm>
          <a:prstGeom prst="borderCallout1">
            <a:avLst>
              <a:gd name="adj1" fmla="val 51839"/>
              <a:gd name="adj2" fmla="val -333"/>
              <a:gd name="adj3" fmla="val 344994"/>
              <a:gd name="adj4" fmla="val -56521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1" dirty="0" smtClean="0">
                <a:solidFill>
                  <a:schemeClr val="tx1"/>
                </a:solidFill>
              </a:rPr>
              <a:t>5</a:t>
            </a:r>
            <a:r>
              <a:rPr lang="zh-TW" altLang="en-US" b="1" dirty="0" smtClean="0">
                <a:solidFill>
                  <a:schemeClr val="tx1"/>
                </a:solidFill>
              </a:rPr>
              <a:t>日均量線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0" name="直線圖說文字 1 9"/>
          <p:cNvSpPr/>
          <p:nvPr/>
        </p:nvSpPr>
        <p:spPr>
          <a:xfrm>
            <a:off x="9117488" y="171286"/>
            <a:ext cx="1014741" cy="400506"/>
          </a:xfrm>
          <a:prstGeom prst="borderCallout1">
            <a:avLst>
              <a:gd name="adj1" fmla="val 51839"/>
              <a:gd name="adj2" fmla="val -333"/>
              <a:gd name="adj3" fmla="val 233556"/>
              <a:gd name="adj4" fmla="val -66671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1" dirty="0" smtClean="0">
                <a:solidFill>
                  <a:schemeClr val="tx1"/>
                </a:solidFill>
              </a:rPr>
              <a:t>5</a:t>
            </a:r>
            <a:r>
              <a:rPr lang="zh-TW" altLang="en-US" b="1" dirty="0" smtClean="0">
                <a:solidFill>
                  <a:schemeClr val="tx1"/>
                </a:solidFill>
              </a:rPr>
              <a:t>日均量</a:t>
            </a:r>
            <a:endParaRPr lang="en-US" altLang="zh-TW" b="1" dirty="0" smtClean="0">
              <a:solidFill>
                <a:schemeClr val="tx1"/>
              </a:solidFill>
            </a:endParaRPr>
          </a:p>
        </p:txBody>
      </p:sp>
      <p:sp>
        <p:nvSpPr>
          <p:cNvPr id="11" name="直線圖說文字 1 10"/>
          <p:cNvSpPr/>
          <p:nvPr/>
        </p:nvSpPr>
        <p:spPr>
          <a:xfrm>
            <a:off x="8266760" y="2416786"/>
            <a:ext cx="1424140" cy="400506"/>
          </a:xfrm>
          <a:prstGeom prst="borderCallout1">
            <a:avLst>
              <a:gd name="adj1" fmla="val 51839"/>
              <a:gd name="adj2" fmla="val -333"/>
              <a:gd name="adj3" fmla="val -160553"/>
              <a:gd name="adj4" fmla="val -9999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tx1"/>
                </a:solidFill>
              </a:rPr>
              <a:t>成交量軸線ˋ</a:t>
            </a:r>
            <a:endParaRPr lang="en-US" altLang="zh-TW" b="1" dirty="0" smtClean="0">
              <a:solidFill>
                <a:schemeClr val="tx1"/>
              </a:solidFill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59" y="792662"/>
            <a:ext cx="6702784" cy="5074738"/>
          </a:xfrm>
          <a:prstGeom prst="rect">
            <a:avLst/>
          </a:prstGeom>
        </p:spPr>
      </p:pic>
      <p:sp>
        <p:nvSpPr>
          <p:cNvPr id="14" name="直線圖說文字 1 13"/>
          <p:cNvSpPr/>
          <p:nvPr/>
        </p:nvSpPr>
        <p:spPr>
          <a:xfrm>
            <a:off x="7294173" y="4256472"/>
            <a:ext cx="1642997" cy="400506"/>
          </a:xfrm>
          <a:prstGeom prst="borderCallout1">
            <a:avLst>
              <a:gd name="adj1" fmla="val 51839"/>
              <a:gd name="adj2" fmla="val -333"/>
              <a:gd name="adj3" fmla="val 181914"/>
              <a:gd name="adj4" fmla="val -65899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tx1"/>
                </a:solidFill>
              </a:rPr>
              <a:t>成交量柱狀圖</a:t>
            </a:r>
            <a:endParaRPr lang="en-US" altLang="zh-TW" b="1" dirty="0" smtClean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64159" y="6062868"/>
            <a:ext cx="63427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4"/>
              </a:rPr>
              <a:t>http://</a:t>
            </a:r>
            <a:r>
              <a:rPr lang="en-US" altLang="zh-TW" dirty="0" smtClean="0">
                <a:hlinkClick r:id="rId4"/>
              </a:rPr>
              <a:t>gallery.echartsjs.com/editor.html?c=xByOFPcjBe</a:t>
            </a:r>
            <a:r>
              <a:rPr lang="zh-TW" altLang="en-US" dirty="0" smtClean="0"/>
              <a:t>   主編程</a:t>
            </a:r>
            <a:endParaRPr lang="en-US" altLang="zh-TW" dirty="0" smtClean="0"/>
          </a:p>
          <a:p>
            <a:r>
              <a:rPr lang="en-US" altLang="zh-TW" dirty="0">
                <a:hlinkClick r:id="rId5"/>
              </a:rPr>
              <a:t>http://</a:t>
            </a:r>
            <a:r>
              <a:rPr lang="en-US" altLang="zh-TW" dirty="0" smtClean="0">
                <a:hlinkClick r:id="rId5"/>
              </a:rPr>
              <a:t>gallery.echartsjs.com/editor.html?c=xHJycR65xZ</a:t>
            </a:r>
            <a:r>
              <a:rPr lang="zh-TW" altLang="en-US" dirty="0" smtClean="0"/>
              <a:t>   參考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61886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71286"/>
            <a:ext cx="4268654" cy="548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solidFill>
                  <a:srgbClr val="0066FF"/>
                </a:solidFill>
              </a:rPr>
              <a:t>MACD</a:t>
            </a:r>
            <a:r>
              <a:rPr lang="zh-TW" altLang="en-US" sz="2800" b="1" dirty="0" smtClean="0">
                <a:solidFill>
                  <a:srgbClr val="0066FF"/>
                </a:solidFill>
              </a:rPr>
              <a:t> </a:t>
            </a:r>
            <a:r>
              <a:rPr lang="en-US" altLang="zh-TW" sz="2800" b="1" dirty="0" smtClean="0">
                <a:solidFill>
                  <a:srgbClr val="0066FF"/>
                </a:solidFill>
              </a:rPr>
              <a:t>– </a:t>
            </a:r>
            <a:r>
              <a:rPr lang="zh-TW" altLang="en-US" sz="2800" b="1" dirty="0" smtClean="0">
                <a:solidFill>
                  <a:srgbClr val="0066FF"/>
                </a:solidFill>
              </a:rPr>
              <a:t>網頁範例</a:t>
            </a:r>
            <a:endParaRPr lang="zh-TW" altLang="en-US" sz="2800" b="1" dirty="0">
              <a:solidFill>
                <a:srgbClr val="0066FF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918" y="1158714"/>
            <a:ext cx="3123809" cy="1057143"/>
          </a:xfrm>
          <a:prstGeom prst="rect">
            <a:avLst/>
          </a:prstGeom>
        </p:spPr>
      </p:pic>
      <p:sp>
        <p:nvSpPr>
          <p:cNvPr id="6" name="直線圖說文字 1 5"/>
          <p:cNvSpPr/>
          <p:nvPr/>
        </p:nvSpPr>
        <p:spPr>
          <a:xfrm>
            <a:off x="10214574" y="571792"/>
            <a:ext cx="1907371" cy="400506"/>
          </a:xfrm>
          <a:prstGeom prst="borderCallout1">
            <a:avLst>
              <a:gd name="adj1" fmla="val 51839"/>
              <a:gd name="adj2" fmla="val -333"/>
              <a:gd name="adj3" fmla="val 306942"/>
              <a:gd name="adj4" fmla="val -2346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1" dirty="0" smtClean="0">
                <a:solidFill>
                  <a:schemeClr val="tx1"/>
                </a:solidFill>
              </a:rPr>
              <a:t>MACD </a:t>
            </a:r>
            <a:r>
              <a:rPr lang="zh-TW" altLang="en-US" b="1" dirty="0" smtClean="0">
                <a:solidFill>
                  <a:schemeClr val="tx1"/>
                </a:solidFill>
              </a:rPr>
              <a:t>與</a:t>
            </a:r>
            <a:r>
              <a:rPr lang="en-US" altLang="zh-TW" b="1" dirty="0" smtClean="0">
                <a:solidFill>
                  <a:schemeClr val="tx1"/>
                </a:solidFill>
              </a:rPr>
              <a:t>DIF</a:t>
            </a:r>
            <a:r>
              <a:rPr lang="zh-TW" altLang="en-US" b="1" dirty="0" smtClean="0">
                <a:solidFill>
                  <a:schemeClr val="tx1"/>
                </a:solidFill>
              </a:rPr>
              <a:t> 曲</a:t>
            </a:r>
            <a:r>
              <a:rPr lang="zh-TW" altLang="en-US" b="1" dirty="0">
                <a:solidFill>
                  <a:schemeClr val="tx1"/>
                </a:solidFill>
              </a:rPr>
              <a:t>線</a:t>
            </a:r>
          </a:p>
        </p:txBody>
      </p:sp>
      <p:sp>
        <p:nvSpPr>
          <p:cNvPr id="7" name="直線圖說文字 1 6"/>
          <p:cNvSpPr/>
          <p:nvPr/>
        </p:nvSpPr>
        <p:spPr>
          <a:xfrm>
            <a:off x="9117488" y="101330"/>
            <a:ext cx="1387226" cy="400506"/>
          </a:xfrm>
          <a:prstGeom prst="borderCallout1">
            <a:avLst>
              <a:gd name="adj1" fmla="val 51839"/>
              <a:gd name="adj2" fmla="val -333"/>
              <a:gd name="adj3" fmla="val 260736"/>
              <a:gd name="adj4" fmla="val -38074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1" dirty="0" smtClean="0">
                <a:solidFill>
                  <a:schemeClr val="tx1"/>
                </a:solidFill>
              </a:rPr>
              <a:t>MACD</a:t>
            </a:r>
            <a:r>
              <a:rPr lang="zh-TW" altLang="en-US" b="1" dirty="0" smtClean="0">
                <a:solidFill>
                  <a:schemeClr val="tx1"/>
                </a:solidFill>
              </a:rPr>
              <a:t> 數值</a:t>
            </a:r>
            <a:endParaRPr lang="en-US" altLang="zh-TW" b="1" dirty="0" smtClean="0">
              <a:solidFill>
                <a:schemeClr val="tx1"/>
              </a:solidFill>
            </a:endParaRPr>
          </a:p>
        </p:txBody>
      </p:sp>
      <p:sp>
        <p:nvSpPr>
          <p:cNvPr id="8" name="直線圖說文字 1 7"/>
          <p:cNvSpPr/>
          <p:nvPr/>
        </p:nvSpPr>
        <p:spPr>
          <a:xfrm>
            <a:off x="8405418" y="2486066"/>
            <a:ext cx="1424140" cy="400506"/>
          </a:xfrm>
          <a:prstGeom prst="borderCallout1">
            <a:avLst>
              <a:gd name="adj1" fmla="val 51839"/>
              <a:gd name="adj2" fmla="val -333"/>
              <a:gd name="adj3" fmla="val -160553"/>
              <a:gd name="adj4" fmla="val -9999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1" dirty="0" smtClean="0">
                <a:solidFill>
                  <a:schemeClr val="tx1"/>
                </a:solidFill>
              </a:rPr>
              <a:t>MACD</a:t>
            </a:r>
            <a:r>
              <a:rPr lang="zh-TW" altLang="en-US" b="1" dirty="0" smtClean="0">
                <a:solidFill>
                  <a:schemeClr val="tx1"/>
                </a:solidFill>
              </a:rPr>
              <a:t>軸線</a:t>
            </a:r>
            <a:endParaRPr lang="en-US" altLang="zh-TW" b="1" dirty="0" smtClean="0">
              <a:solidFill>
                <a:schemeClr val="tx1"/>
              </a:solidFill>
            </a:endParaRPr>
          </a:p>
        </p:txBody>
      </p:sp>
      <p:sp>
        <p:nvSpPr>
          <p:cNvPr id="9" name="直線圖說文字 1 8"/>
          <p:cNvSpPr/>
          <p:nvPr/>
        </p:nvSpPr>
        <p:spPr>
          <a:xfrm>
            <a:off x="10456189" y="2513319"/>
            <a:ext cx="1665756" cy="980996"/>
          </a:xfrm>
          <a:prstGeom prst="borderCallout1">
            <a:avLst>
              <a:gd name="adj1" fmla="val 51839"/>
              <a:gd name="adj2" fmla="val -333"/>
              <a:gd name="adj3" fmla="val -103884"/>
              <a:gd name="adj4" fmla="val -733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1" dirty="0" smtClean="0">
                <a:solidFill>
                  <a:schemeClr val="tx1"/>
                </a:solidFill>
              </a:rPr>
              <a:t>OSC</a:t>
            </a:r>
            <a:r>
              <a:rPr lang="zh-TW" altLang="en-US" b="1" dirty="0" smtClean="0">
                <a:solidFill>
                  <a:schemeClr val="tx1"/>
                </a:solidFill>
              </a:rPr>
              <a:t> 柱狀圖</a:t>
            </a:r>
            <a:endParaRPr lang="en-US" altLang="zh-TW" b="1" dirty="0" smtClean="0">
              <a:solidFill>
                <a:schemeClr val="tx1"/>
              </a:solidFill>
            </a:endParaRPr>
          </a:p>
          <a:p>
            <a:r>
              <a:rPr lang="zh-TW" altLang="en-US" b="1" dirty="0" smtClean="0">
                <a:solidFill>
                  <a:schemeClr val="tx1"/>
                </a:solidFill>
              </a:rPr>
              <a:t>紅柱 </a:t>
            </a:r>
            <a:r>
              <a:rPr lang="en-US" altLang="zh-TW" b="1" dirty="0" smtClean="0">
                <a:solidFill>
                  <a:schemeClr val="tx1"/>
                </a:solidFill>
              </a:rPr>
              <a:t>:</a:t>
            </a:r>
            <a:r>
              <a:rPr lang="zh-TW" altLang="en-US" b="1" dirty="0" smtClean="0">
                <a:solidFill>
                  <a:schemeClr val="tx1"/>
                </a:solidFill>
              </a:rPr>
              <a:t>  </a:t>
            </a:r>
            <a:r>
              <a:rPr lang="en-US" altLang="zh-TW" b="1" dirty="0" smtClean="0">
                <a:solidFill>
                  <a:schemeClr val="tx1"/>
                </a:solidFill>
              </a:rPr>
              <a:t>0</a:t>
            </a:r>
            <a:r>
              <a:rPr lang="zh-TW" altLang="en-US" b="1" dirty="0" smtClean="0">
                <a:solidFill>
                  <a:schemeClr val="tx1"/>
                </a:solidFill>
              </a:rPr>
              <a:t>線以上</a:t>
            </a:r>
            <a:endParaRPr lang="en-US" altLang="zh-TW" b="1" dirty="0" smtClean="0">
              <a:solidFill>
                <a:schemeClr val="tx1"/>
              </a:solidFill>
            </a:endParaRPr>
          </a:p>
          <a:p>
            <a:r>
              <a:rPr lang="zh-TW" altLang="en-US" b="1" dirty="0" smtClean="0">
                <a:solidFill>
                  <a:schemeClr val="tx1"/>
                </a:solidFill>
              </a:rPr>
              <a:t>綠柱 </a:t>
            </a:r>
            <a:r>
              <a:rPr lang="en-US" altLang="zh-TW" b="1" dirty="0" smtClean="0">
                <a:solidFill>
                  <a:schemeClr val="tx1"/>
                </a:solidFill>
              </a:rPr>
              <a:t>:</a:t>
            </a:r>
            <a:r>
              <a:rPr lang="zh-TW" altLang="en-US" b="1" dirty="0" smtClean="0">
                <a:solidFill>
                  <a:schemeClr val="tx1"/>
                </a:solidFill>
              </a:rPr>
              <a:t>  </a:t>
            </a:r>
            <a:r>
              <a:rPr lang="en-US" altLang="zh-TW" b="1" dirty="0" smtClean="0">
                <a:solidFill>
                  <a:schemeClr val="tx1"/>
                </a:solidFill>
              </a:rPr>
              <a:t>0</a:t>
            </a:r>
            <a:r>
              <a:rPr lang="zh-TW" altLang="en-US" b="1" dirty="0">
                <a:solidFill>
                  <a:schemeClr val="tx1"/>
                </a:solidFill>
              </a:rPr>
              <a:t>線</a:t>
            </a:r>
            <a:r>
              <a:rPr lang="zh-TW" altLang="en-US" b="1" dirty="0" smtClean="0">
                <a:solidFill>
                  <a:schemeClr val="tx1"/>
                </a:solidFill>
              </a:rPr>
              <a:t>以下</a:t>
            </a:r>
            <a:endParaRPr lang="en-US" altLang="zh-TW" b="1" dirty="0">
              <a:solidFill>
                <a:schemeClr val="tx1"/>
              </a:solidFill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59" y="792662"/>
            <a:ext cx="6702784" cy="5074738"/>
          </a:xfrm>
          <a:prstGeom prst="rect">
            <a:avLst/>
          </a:prstGeom>
        </p:spPr>
      </p:pic>
      <p:sp>
        <p:nvSpPr>
          <p:cNvPr id="11" name="直線圖說文字 1 10"/>
          <p:cNvSpPr/>
          <p:nvPr/>
        </p:nvSpPr>
        <p:spPr>
          <a:xfrm>
            <a:off x="7152658" y="5377700"/>
            <a:ext cx="1642997" cy="400506"/>
          </a:xfrm>
          <a:prstGeom prst="borderCallout1">
            <a:avLst>
              <a:gd name="adj1" fmla="val 51839"/>
              <a:gd name="adj2" fmla="val -333"/>
              <a:gd name="adj3" fmla="val 37860"/>
              <a:gd name="adj4" fmla="val -74512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tx1"/>
                </a:solidFill>
              </a:rPr>
              <a:t>成交量柱狀圖</a:t>
            </a:r>
            <a:endParaRPr lang="en-US" altLang="zh-TW" b="1" dirty="0" smtClean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64159" y="6019325"/>
            <a:ext cx="63427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4"/>
              </a:rPr>
              <a:t>http://</a:t>
            </a:r>
            <a:r>
              <a:rPr lang="en-US" altLang="zh-TW" dirty="0" smtClean="0">
                <a:hlinkClick r:id="rId4"/>
              </a:rPr>
              <a:t>gallery.echartsjs.com/editor.html?c=xByOFPcjBe</a:t>
            </a:r>
            <a:r>
              <a:rPr lang="zh-TW" altLang="en-US" dirty="0" smtClean="0"/>
              <a:t>   主編程</a:t>
            </a:r>
            <a:endParaRPr lang="en-US" altLang="zh-TW" dirty="0" smtClean="0"/>
          </a:p>
          <a:p>
            <a:r>
              <a:rPr lang="en-US" altLang="zh-TW" dirty="0">
                <a:hlinkClick r:id="rId5"/>
              </a:rPr>
              <a:t>http://</a:t>
            </a:r>
            <a:r>
              <a:rPr lang="en-US" altLang="zh-TW" dirty="0" smtClean="0">
                <a:hlinkClick r:id="rId5"/>
              </a:rPr>
              <a:t>gallery.echartsjs.com/editor.html?c=xHJycR65xZ</a:t>
            </a:r>
            <a:r>
              <a:rPr lang="zh-TW" altLang="en-US" dirty="0" smtClean="0"/>
              <a:t>   參考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24140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6346" y="95086"/>
            <a:ext cx="4268654" cy="548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solidFill>
                  <a:srgbClr val="0066FF"/>
                </a:solidFill>
              </a:rPr>
              <a:t>寶塔線 </a:t>
            </a:r>
            <a:r>
              <a:rPr lang="en-US" altLang="zh-TW" sz="2800" b="1" dirty="0" smtClean="0">
                <a:solidFill>
                  <a:srgbClr val="0066FF"/>
                </a:solidFill>
              </a:rPr>
              <a:t>– </a:t>
            </a:r>
            <a:r>
              <a:rPr lang="zh-TW" altLang="en-US" sz="2800" b="1" dirty="0" smtClean="0">
                <a:solidFill>
                  <a:srgbClr val="0066FF"/>
                </a:solidFill>
              </a:rPr>
              <a:t>網頁範例</a:t>
            </a:r>
            <a:endParaRPr lang="zh-TW" altLang="en-US" sz="2800" b="1" dirty="0">
              <a:solidFill>
                <a:srgbClr val="0066FF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5768954"/>
            <a:ext cx="63427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gallery.echartsjs.com/editor.html?c=xrJDKzwZQ</a:t>
            </a:r>
            <a:r>
              <a:rPr lang="zh-TW" altLang="en-US" dirty="0" smtClean="0"/>
              <a:t>        主編程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gallery.echartsjs.com/editor.html?c=xHJycR65xZ</a:t>
            </a:r>
            <a:r>
              <a:rPr lang="zh-TW" altLang="en-US" dirty="0" smtClean="0"/>
              <a:t>        參考</a:t>
            </a:r>
            <a:endParaRPr lang="en-US" altLang="zh-TW" dirty="0" smtClean="0"/>
          </a:p>
          <a:p>
            <a:r>
              <a:rPr lang="en-US" altLang="zh-TW" dirty="0">
                <a:hlinkClick r:id="rId4"/>
              </a:rPr>
              <a:t>http://</a:t>
            </a:r>
            <a:r>
              <a:rPr lang="en-US" altLang="zh-TW" dirty="0" smtClean="0">
                <a:hlinkClick r:id="rId4"/>
              </a:rPr>
              <a:t>gallery.echartsjs.com/editor.html?c=candlestick-sh</a:t>
            </a:r>
            <a:r>
              <a:rPr lang="zh-TW" altLang="en-US" dirty="0" smtClean="0"/>
              <a:t>    參考</a:t>
            </a:r>
            <a:endParaRPr lang="en-US" altLang="zh-TW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46" y="794657"/>
            <a:ext cx="6272312" cy="4974298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9476" y="1098161"/>
            <a:ext cx="3133333" cy="1047619"/>
          </a:xfrm>
          <a:prstGeom prst="rect">
            <a:avLst/>
          </a:prstGeom>
        </p:spPr>
      </p:pic>
      <p:sp>
        <p:nvSpPr>
          <p:cNvPr id="16" name="直線圖說文字 1 15"/>
          <p:cNvSpPr/>
          <p:nvPr/>
        </p:nvSpPr>
        <p:spPr>
          <a:xfrm>
            <a:off x="9019517" y="239731"/>
            <a:ext cx="1387226" cy="400506"/>
          </a:xfrm>
          <a:prstGeom prst="borderCallout1">
            <a:avLst>
              <a:gd name="adj1" fmla="val 51839"/>
              <a:gd name="adj2" fmla="val -333"/>
              <a:gd name="adj3" fmla="val 219966"/>
              <a:gd name="adj4" fmla="val -4042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tx1"/>
                </a:solidFill>
              </a:rPr>
              <a:t>寶塔線 數值</a:t>
            </a:r>
            <a:endParaRPr lang="en-US" altLang="zh-TW" b="1" dirty="0" smtClean="0">
              <a:solidFill>
                <a:schemeClr val="tx1"/>
              </a:solidFill>
            </a:endParaRPr>
          </a:p>
        </p:txBody>
      </p:sp>
      <p:sp>
        <p:nvSpPr>
          <p:cNvPr id="17" name="直線圖說文字 1 16"/>
          <p:cNvSpPr/>
          <p:nvPr/>
        </p:nvSpPr>
        <p:spPr>
          <a:xfrm>
            <a:off x="8122389" y="2603704"/>
            <a:ext cx="1424140" cy="400506"/>
          </a:xfrm>
          <a:prstGeom prst="borderCallout1">
            <a:avLst>
              <a:gd name="adj1" fmla="val 51839"/>
              <a:gd name="adj2" fmla="val -333"/>
              <a:gd name="adj3" fmla="val -160553"/>
              <a:gd name="adj4" fmla="val -9999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>
                <a:solidFill>
                  <a:schemeClr val="tx1"/>
                </a:solidFill>
              </a:rPr>
              <a:t>寶塔</a:t>
            </a:r>
            <a:r>
              <a:rPr lang="zh-TW" altLang="en-US" b="1" dirty="0" smtClean="0">
                <a:solidFill>
                  <a:schemeClr val="tx1"/>
                </a:solidFill>
              </a:rPr>
              <a:t>線 軸線</a:t>
            </a:r>
            <a:endParaRPr lang="en-US" altLang="zh-TW" b="1" dirty="0" smtClean="0">
              <a:solidFill>
                <a:schemeClr val="tx1"/>
              </a:solidFill>
            </a:endParaRPr>
          </a:p>
        </p:txBody>
      </p:sp>
      <p:sp>
        <p:nvSpPr>
          <p:cNvPr id="18" name="直線圖說文字 1 17"/>
          <p:cNvSpPr/>
          <p:nvPr/>
        </p:nvSpPr>
        <p:spPr>
          <a:xfrm>
            <a:off x="9977218" y="2603704"/>
            <a:ext cx="1180639" cy="400506"/>
          </a:xfrm>
          <a:prstGeom prst="borderCallout1">
            <a:avLst>
              <a:gd name="adj1" fmla="val 51839"/>
              <a:gd name="adj2" fmla="val -333"/>
              <a:gd name="adj3" fmla="val -159080"/>
              <a:gd name="adj4" fmla="val -8249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>
                <a:solidFill>
                  <a:schemeClr val="tx1"/>
                </a:solidFill>
              </a:rPr>
              <a:t>寶塔</a:t>
            </a:r>
            <a:r>
              <a:rPr lang="zh-TW" altLang="en-US" b="1" dirty="0" smtClean="0">
                <a:solidFill>
                  <a:schemeClr val="tx1"/>
                </a:solidFill>
              </a:rPr>
              <a:t>線圖</a:t>
            </a:r>
            <a:endParaRPr lang="en-US" altLang="zh-TW" b="1" dirty="0" smtClean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901196" y="3738327"/>
            <a:ext cx="3623867" cy="1443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>
                <a:solidFill>
                  <a:srgbClr val="0066FF"/>
                </a:solidFill>
              </a:rPr>
              <a:t>寶塔線 </a:t>
            </a:r>
            <a:endParaRPr lang="en-US" altLang="zh-TW" b="1" dirty="0" smtClean="0">
              <a:solidFill>
                <a:srgbClr val="0066FF"/>
              </a:solidFill>
            </a:endParaRPr>
          </a:p>
          <a:p>
            <a:r>
              <a:rPr lang="en-US" altLang="zh-TW" b="1" dirty="0" smtClean="0">
                <a:solidFill>
                  <a:srgbClr val="0066FF"/>
                </a:solidFill>
              </a:rPr>
              <a:t>1.</a:t>
            </a:r>
            <a:r>
              <a:rPr lang="zh-TW" altLang="en-US" b="1" dirty="0" smtClean="0">
                <a:solidFill>
                  <a:srgbClr val="0066FF"/>
                </a:solidFill>
              </a:rPr>
              <a:t>線圖形成同</a:t>
            </a:r>
            <a:r>
              <a:rPr lang="en-US" altLang="zh-TW" b="1" dirty="0" smtClean="0">
                <a:solidFill>
                  <a:srgbClr val="0066FF"/>
                </a:solidFill>
              </a:rPr>
              <a:t>K</a:t>
            </a:r>
            <a:r>
              <a:rPr lang="zh-TW" altLang="en-US" b="1" dirty="0" smtClean="0">
                <a:solidFill>
                  <a:srgbClr val="0066FF"/>
                </a:solidFill>
              </a:rPr>
              <a:t>線圖</a:t>
            </a:r>
            <a:endParaRPr lang="en-US" altLang="zh-TW" b="1" dirty="0" smtClean="0">
              <a:solidFill>
                <a:srgbClr val="0066FF"/>
              </a:solidFill>
            </a:endParaRPr>
          </a:p>
          <a:p>
            <a:r>
              <a:rPr lang="en-US" altLang="zh-TW" b="1" dirty="0" smtClean="0">
                <a:solidFill>
                  <a:srgbClr val="0066FF"/>
                </a:solidFill>
              </a:rPr>
              <a:t>2.</a:t>
            </a:r>
            <a:r>
              <a:rPr lang="zh-TW" altLang="en-US" b="1" dirty="0">
                <a:solidFill>
                  <a:srgbClr val="0066FF"/>
                </a:solidFill>
              </a:rPr>
              <a:t>寶塔</a:t>
            </a:r>
            <a:r>
              <a:rPr lang="zh-TW" altLang="en-US" b="1" dirty="0" smtClean="0">
                <a:solidFill>
                  <a:srgbClr val="0066FF"/>
                </a:solidFill>
              </a:rPr>
              <a:t>線有</a:t>
            </a:r>
            <a:r>
              <a:rPr lang="zh-TW" altLang="zh-TW" b="1" dirty="0">
                <a:solidFill>
                  <a:srgbClr val="0066FF"/>
                </a:solidFill>
              </a:rPr>
              <a:t>開盤價</a:t>
            </a:r>
            <a:r>
              <a:rPr lang="en-US" altLang="zh-TW" b="1" dirty="0">
                <a:solidFill>
                  <a:srgbClr val="0066FF"/>
                </a:solidFill>
              </a:rPr>
              <a:t>_</a:t>
            </a:r>
            <a:r>
              <a:rPr lang="zh-TW" altLang="zh-TW" b="1" dirty="0" smtClean="0">
                <a:solidFill>
                  <a:srgbClr val="0066FF"/>
                </a:solidFill>
              </a:rPr>
              <a:t>寶塔</a:t>
            </a:r>
            <a:r>
              <a:rPr lang="en-US" altLang="zh-TW" b="1" dirty="0">
                <a:solidFill>
                  <a:srgbClr val="0066FF"/>
                </a:solidFill>
              </a:rPr>
              <a:t>/</a:t>
            </a:r>
            <a:r>
              <a:rPr lang="zh-TW" altLang="zh-TW" b="1" dirty="0">
                <a:solidFill>
                  <a:srgbClr val="0066FF"/>
                </a:solidFill>
              </a:rPr>
              <a:t>最高價</a:t>
            </a:r>
            <a:r>
              <a:rPr lang="en-US" altLang="zh-TW" b="1" dirty="0">
                <a:solidFill>
                  <a:srgbClr val="0066FF"/>
                </a:solidFill>
              </a:rPr>
              <a:t>_</a:t>
            </a:r>
            <a:r>
              <a:rPr lang="zh-TW" altLang="zh-TW" b="1" dirty="0">
                <a:solidFill>
                  <a:srgbClr val="0066FF"/>
                </a:solidFill>
              </a:rPr>
              <a:t>寶塔</a:t>
            </a:r>
            <a:r>
              <a:rPr lang="en-US" altLang="zh-TW" b="1" dirty="0">
                <a:solidFill>
                  <a:srgbClr val="0066FF"/>
                </a:solidFill>
              </a:rPr>
              <a:t>/</a:t>
            </a:r>
            <a:r>
              <a:rPr lang="zh-TW" altLang="zh-TW" b="1" dirty="0" smtClean="0">
                <a:solidFill>
                  <a:srgbClr val="0066FF"/>
                </a:solidFill>
              </a:rPr>
              <a:t>最</a:t>
            </a:r>
            <a:r>
              <a:rPr lang="zh-TW" altLang="en-US" b="1" dirty="0">
                <a:solidFill>
                  <a:srgbClr val="0066FF"/>
                </a:solidFill>
              </a:rPr>
              <a:t>低</a:t>
            </a:r>
            <a:r>
              <a:rPr lang="zh-TW" altLang="zh-TW" b="1" dirty="0" smtClean="0">
                <a:solidFill>
                  <a:srgbClr val="0066FF"/>
                </a:solidFill>
              </a:rPr>
              <a:t>價</a:t>
            </a:r>
            <a:r>
              <a:rPr lang="en-US" altLang="zh-TW" b="1" dirty="0">
                <a:solidFill>
                  <a:srgbClr val="0066FF"/>
                </a:solidFill>
              </a:rPr>
              <a:t>_</a:t>
            </a:r>
            <a:r>
              <a:rPr lang="zh-TW" altLang="zh-TW" b="1" dirty="0">
                <a:solidFill>
                  <a:srgbClr val="0066FF"/>
                </a:solidFill>
              </a:rPr>
              <a:t>寶塔</a:t>
            </a:r>
            <a:r>
              <a:rPr lang="en-US" altLang="zh-TW" b="1" dirty="0">
                <a:solidFill>
                  <a:srgbClr val="0066FF"/>
                </a:solidFill>
              </a:rPr>
              <a:t>/</a:t>
            </a:r>
            <a:r>
              <a:rPr lang="zh-TW" altLang="zh-TW" b="1" dirty="0">
                <a:solidFill>
                  <a:srgbClr val="0066FF"/>
                </a:solidFill>
              </a:rPr>
              <a:t>收盤價</a:t>
            </a:r>
            <a:r>
              <a:rPr lang="en-US" altLang="zh-TW" b="1" dirty="0">
                <a:solidFill>
                  <a:srgbClr val="0066FF"/>
                </a:solidFill>
              </a:rPr>
              <a:t>_</a:t>
            </a:r>
            <a:r>
              <a:rPr lang="zh-TW" altLang="zh-TW" b="1" dirty="0" smtClean="0">
                <a:solidFill>
                  <a:srgbClr val="0066FF"/>
                </a:solidFill>
              </a:rPr>
              <a:t>寶塔</a:t>
            </a:r>
            <a:endParaRPr lang="en-US" altLang="zh-TW" b="1" dirty="0" smtClean="0">
              <a:solidFill>
                <a:srgbClr val="0066FF"/>
              </a:solidFill>
            </a:endParaRPr>
          </a:p>
          <a:p>
            <a:r>
              <a:rPr lang="en-US" altLang="zh-TW" b="1" dirty="0" smtClean="0">
                <a:solidFill>
                  <a:srgbClr val="0066FF"/>
                </a:solidFill>
              </a:rPr>
              <a:t>3. </a:t>
            </a:r>
            <a:r>
              <a:rPr lang="zh-TW" altLang="en-US" b="1" dirty="0" smtClean="0">
                <a:solidFill>
                  <a:srgbClr val="0066FF"/>
                </a:solidFill>
              </a:rPr>
              <a:t>沒有均價線</a:t>
            </a:r>
            <a:endParaRPr lang="en-US" altLang="zh-TW" b="1" dirty="0" smtClean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784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761</Words>
  <Application>Microsoft Office PowerPoint</Application>
  <PresentationFormat>寬螢幕</PresentationFormat>
  <Paragraphs>126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wenchun Lin</dc:creator>
  <cp:lastModifiedBy>wenchun Lin</cp:lastModifiedBy>
  <cp:revision>36</cp:revision>
  <dcterms:created xsi:type="dcterms:W3CDTF">2018-07-27T00:37:14Z</dcterms:created>
  <dcterms:modified xsi:type="dcterms:W3CDTF">2018-09-16T06:58:59Z</dcterms:modified>
</cp:coreProperties>
</file>