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03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8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1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03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83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79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41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78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18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43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0188-C3EF-43F6-BA16-69D25F9F59CB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0188-C3EF-43F6-BA16-69D25F9F59CB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B7EB2-7B52-4523-B036-A1CC58BCE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33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09" y="326420"/>
            <a:ext cx="5215358" cy="2362066"/>
          </a:xfrm>
          <a:prstGeom prst="rect">
            <a:avLst/>
          </a:prstGeom>
        </p:spPr>
      </p:pic>
      <p:sp>
        <p:nvSpPr>
          <p:cNvPr id="5" name="直線圖說文字 1 4"/>
          <p:cNvSpPr/>
          <p:nvPr/>
        </p:nvSpPr>
        <p:spPr>
          <a:xfrm>
            <a:off x="2907200" y="6007397"/>
            <a:ext cx="3301617" cy="625606"/>
          </a:xfrm>
          <a:prstGeom prst="borderCallout1">
            <a:avLst>
              <a:gd name="adj1" fmla="val 46489"/>
              <a:gd name="adj2" fmla="val 99947"/>
              <a:gd name="adj3" fmla="val -155418"/>
              <a:gd name="adj4" fmla="val 13064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現在顯示價格軸範圍為</a:t>
            </a: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〜80</a:t>
            </a:r>
            <a:r>
              <a:rPr lang="zh-TW" altLang="en-US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，太大無法顯示取線圖變化起伏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434" y="3049994"/>
            <a:ext cx="6592138" cy="259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rgbClr val="0066FF"/>
                </a:solidFill>
              </a:rPr>
              <a:t>1.</a:t>
            </a:r>
            <a:r>
              <a:rPr lang="zh-TW" altLang="en-US" b="1" dirty="0" smtClean="0">
                <a:solidFill>
                  <a:srgbClr val="0066FF"/>
                </a:solidFill>
              </a:rPr>
              <a:t>軸刻度範圍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zh-TW" altLang="en-US" b="1" dirty="0" smtClean="0">
                <a:solidFill>
                  <a:srgbClr val="0066FF"/>
                </a:solidFill>
              </a:rPr>
              <a:t>            軸刻度起始值 </a:t>
            </a:r>
            <a:r>
              <a:rPr lang="en-US" altLang="zh-TW" b="1" dirty="0" smtClean="0">
                <a:solidFill>
                  <a:srgbClr val="0066FF"/>
                </a:solidFill>
              </a:rPr>
              <a:t>= </a:t>
            </a:r>
            <a:r>
              <a:rPr lang="zh-TW" altLang="en-US" b="1" dirty="0" smtClean="0">
                <a:solidFill>
                  <a:srgbClr val="0066FF"/>
                </a:solidFill>
              </a:rPr>
              <a:t>當前顯示曲線時最低值 * </a:t>
            </a:r>
            <a:r>
              <a:rPr lang="en-US" altLang="zh-TW" b="1" dirty="0" smtClean="0">
                <a:solidFill>
                  <a:srgbClr val="0066FF"/>
                </a:solidFill>
              </a:rPr>
              <a:t>0.95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zh-TW" altLang="en-US" b="1" dirty="0" smtClean="0">
                <a:solidFill>
                  <a:srgbClr val="0066FF"/>
                </a:solidFill>
              </a:rPr>
              <a:t>            軸刻度最高值 </a:t>
            </a:r>
            <a:r>
              <a:rPr lang="en-US" altLang="zh-TW" b="1" dirty="0" smtClean="0">
                <a:solidFill>
                  <a:srgbClr val="0066FF"/>
                </a:solidFill>
              </a:rPr>
              <a:t>= </a:t>
            </a:r>
            <a:r>
              <a:rPr lang="zh-TW" altLang="en-US" b="1" dirty="0" smtClean="0">
                <a:solidFill>
                  <a:srgbClr val="0066FF"/>
                </a:solidFill>
              </a:rPr>
              <a:t>當前顯示曲線時最高值 * </a:t>
            </a:r>
            <a:r>
              <a:rPr lang="en-US" altLang="zh-TW" b="1" dirty="0" smtClean="0">
                <a:solidFill>
                  <a:srgbClr val="0066FF"/>
                </a:solidFill>
              </a:rPr>
              <a:t>1.05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en-US" altLang="zh-TW" b="1" dirty="0" smtClean="0">
                <a:solidFill>
                  <a:srgbClr val="0066FF"/>
                </a:solidFill>
              </a:rPr>
              <a:t>2. </a:t>
            </a:r>
            <a:r>
              <a:rPr lang="zh-TW" altLang="en-US" b="1" dirty="0" smtClean="0">
                <a:solidFill>
                  <a:srgbClr val="0066FF"/>
                </a:solidFill>
              </a:rPr>
              <a:t>軸刻度起始值與最高值會隨著曲線圖放大所小，而改變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en-US" altLang="zh-TW" b="1" dirty="0" smtClean="0">
                <a:solidFill>
                  <a:srgbClr val="0066FF"/>
                </a:solidFill>
              </a:rPr>
              <a:t>3. </a:t>
            </a:r>
            <a:r>
              <a:rPr lang="zh-TW" altLang="en-US" b="1" dirty="0" smtClean="0">
                <a:solidFill>
                  <a:srgbClr val="0066FF"/>
                </a:solidFill>
              </a:rPr>
              <a:t>此定義規則應用在</a:t>
            </a:r>
            <a:r>
              <a:rPr lang="en-US" altLang="zh-TW" b="1" dirty="0" smtClean="0">
                <a:solidFill>
                  <a:srgbClr val="0066FF"/>
                </a:solidFill>
              </a:rPr>
              <a:t>K</a:t>
            </a:r>
            <a:r>
              <a:rPr lang="zh-TW" altLang="en-US" b="1" dirty="0" smtClean="0">
                <a:solidFill>
                  <a:srgbClr val="0066FF"/>
                </a:solidFill>
              </a:rPr>
              <a:t>線圖</a:t>
            </a:r>
            <a:r>
              <a:rPr lang="zh-TW" altLang="en-US" b="1" dirty="0" smtClean="0">
                <a:solidFill>
                  <a:srgbClr val="0066FF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b="1" dirty="0" smtClean="0">
                <a:solidFill>
                  <a:srgbClr val="0066FF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MACD</a:t>
            </a:r>
            <a:r>
              <a:rPr lang="zh-TW" altLang="en-US" b="1" dirty="0" smtClean="0">
                <a:solidFill>
                  <a:srgbClr val="0066FF"/>
                </a:solidFill>
                <a:latin typeface="新細明體" panose="02020500000000000000" pitchFamily="18" charset="-120"/>
              </a:rPr>
              <a:t> 、</a:t>
            </a:r>
            <a:r>
              <a:rPr lang="en-US" altLang="zh-TW" b="1" dirty="0" smtClean="0">
                <a:solidFill>
                  <a:srgbClr val="0066FF"/>
                </a:solidFill>
                <a:latin typeface="新細明體" panose="02020500000000000000" pitchFamily="18" charset="-120"/>
              </a:rPr>
              <a:t>DMI</a:t>
            </a:r>
            <a:r>
              <a:rPr lang="zh-TW" altLang="en-US" b="1" dirty="0" smtClean="0">
                <a:solidFill>
                  <a:srgbClr val="0066FF"/>
                </a:solidFill>
                <a:latin typeface="新細明體" panose="02020500000000000000" pitchFamily="18" charset="-120"/>
              </a:rPr>
              <a:t> 、寶塔圖，</a:t>
            </a:r>
            <a:endParaRPr lang="en-US" altLang="zh-TW" b="1" dirty="0" smtClean="0">
              <a:solidFill>
                <a:srgbClr val="0066FF"/>
              </a:solidFill>
              <a:latin typeface="新細明體" panose="02020500000000000000" pitchFamily="18" charset="-120"/>
            </a:endParaRPr>
          </a:p>
          <a:p>
            <a:r>
              <a:rPr lang="en-US" altLang="zh-TW" b="1" dirty="0">
                <a:solidFill>
                  <a:srgbClr val="0066FF"/>
                </a:solidFill>
                <a:latin typeface="新細明體" panose="02020500000000000000" pitchFamily="18" charset="-120"/>
              </a:rPr>
              <a:t> </a:t>
            </a:r>
            <a:r>
              <a:rPr lang="en-US" altLang="zh-TW" b="1" dirty="0" smtClean="0">
                <a:solidFill>
                  <a:srgbClr val="0066FF"/>
                </a:solidFill>
                <a:latin typeface="新細明體" panose="02020500000000000000" pitchFamily="18" charset="-120"/>
              </a:rPr>
              <a:t>   </a:t>
            </a:r>
            <a:r>
              <a:rPr lang="zh-TW" altLang="en-US" b="1" dirty="0" smtClean="0">
                <a:solidFill>
                  <a:srgbClr val="0066FF"/>
                </a:solidFill>
                <a:latin typeface="新細明體" panose="02020500000000000000" pitchFamily="18" charset="-120"/>
              </a:rPr>
              <a:t>但</a:t>
            </a:r>
            <a:r>
              <a:rPr lang="en-US" altLang="zh-TW" b="1" dirty="0" smtClean="0">
                <a:solidFill>
                  <a:srgbClr val="0066FF"/>
                </a:solidFill>
                <a:latin typeface="新細明體" panose="02020500000000000000" pitchFamily="18" charset="-120"/>
              </a:rPr>
              <a:t>RSI</a:t>
            </a:r>
            <a:r>
              <a:rPr lang="zh-TW" altLang="en-US" b="1" dirty="0" smtClean="0">
                <a:solidFill>
                  <a:srgbClr val="0066FF"/>
                </a:solidFill>
                <a:latin typeface="新細明體" panose="02020500000000000000" pitchFamily="18" charset="-120"/>
              </a:rPr>
              <a:t>軸刻度範圍</a:t>
            </a:r>
            <a:r>
              <a:rPr lang="en-US" altLang="zh-TW" b="1" dirty="0">
                <a:solidFill>
                  <a:srgbClr val="0066FF"/>
                </a:solidFill>
              </a:rPr>
              <a:t>0〜100</a:t>
            </a:r>
            <a:r>
              <a:rPr lang="zh-TW" altLang="en-US" b="1" dirty="0">
                <a:solidFill>
                  <a:srgbClr val="0066FF"/>
                </a:solidFill>
              </a:rPr>
              <a:t>永不</a:t>
            </a:r>
            <a:r>
              <a:rPr lang="zh-TW" altLang="en-US" b="1" dirty="0" smtClean="0">
                <a:solidFill>
                  <a:srgbClr val="0066FF"/>
                </a:solidFill>
              </a:rPr>
              <a:t>變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en-US" altLang="zh-TW" b="1" dirty="0" smtClean="0">
                <a:solidFill>
                  <a:srgbClr val="0066FF"/>
                </a:solidFill>
              </a:rPr>
              <a:t>4. </a:t>
            </a:r>
            <a:r>
              <a:rPr lang="zh-TW" altLang="en-US" b="1" dirty="0" smtClean="0">
                <a:solidFill>
                  <a:srgbClr val="0066FF"/>
                </a:solidFill>
              </a:rPr>
              <a:t>成交量圖 </a:t>
            </a:r>
            <a:r>
              <a:rPr lang="en-US" altLang="zh-TW" b="1" dirty="0" smtClean="0">
                <a:solidFill>
                  <a:srgbClr val="0066FF"/>
                </a:solidFill>
              </a:rPr>
              <a:t>:</a:t>
            </a:r>
          </a:p>
          <a:p>
            <a:r>
              <a:rPr lang="zh-TW" altLang="en-US" b="1" dirty="0" smtClean="0">
                <a:solidFill>
                  <a:srgbClr val="0066FF"/>
                </a:solidFill>
              </a:rPr>
              <a:t>            軸刻度起始值 </a:t>
            </a:r>
            <a:r>
              <a:rPr lang="en-US" altLang="zh-TW" b="1" dirty="0" smtClean="0">
                <a:solidFill>
                  <a:srgbClr val="0066FF"/>
                </a:solidFill>
              </a:rPr>
              <a:t>= 0</a:t>
            </a:r>
          </a:p>
          <a:p>
            <a:r>
              <a:rPr lang="zh-TW" altLang="en-US" b="1" dirty="0" smtClean="0">
                <a:solidFill>
                  <a:srgbClr val="0066FF"/>
                </a:solidFill>
              </a:rPr>
              <a:t>            軸刻度最高值 </a:t>
            </a:r>
            <a:r>
              <a:rPr lang="en-US" altLang="zh-TW" b="1" dirty="0" smtClean="0">
                <a:solidFill>
                  <a:srgbClr val="0066FF"/>
                </a:solidFill>
              </a:rPr>
              <a:t>= </a:t>
            </a:r>
            <a:r>
              <a:rPr lang="zh-TW" altLang="en-US" b="1" dirty="0" smtClean="0">
                <a:solidFill>
                  <a:srgbClr val="0066FF"/>
                </a:solidFill>
              </a:rPr>
              <a:t>當前顯示曲線時最高值*</a:t>
            </a:r>
            <a:r>
              <a:rPr lang="en-US" altLang="zh-TW" b="1" smtClean="0">
                <a:solidFill>
                  <a:srgbClr val="0066FF"/>
                </a:solidFill>
              </a:rPr>
              <a:t>1.05</a:t>
            </a:r>
            <a:endParaRPr lang="en-US" altLang="zh-TW" b="1" dirty="0" smtClean="0">
              <a:solidFill>
                <a:srgbClr val="0066FF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66" y="3049994"/>
            <a:ext cx="4704762" cy="2114286"/>
          </a:xfrm>
          <a:prstGeom prst="rect">
            <a:avLst/>
          </a:prstGeom>
        </p:spPr>
      </p:pic>
      <p:sp>
        <p:nvSpPr>
          <p:cNvPr id="9" name="直線圖說文字 1 8"/>
          <p:cNvSpPr/>
          <p:nvPr/>
        </p:nvSpPr>
        <p:spPr>
          <a:xfrm>
            <a:off x="461712" y="1539352"/>
            <a:ext cx="3301617" cy="625606"/>
          </a:xfrm>
          <a:prstGeom prst="borderCallout1">
            <a:avLst>
              <a:gd name="adj1" fmla="val 46489"/>
              <a:gd name="adj2" fmla="val 99947"/>
              <a:gd name="adj3" fmla="val -7556"/>
              <a:gd name="adj4" fmla="val 12967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現在顯示價格軸範圍為</a:t>
            </a:r>
            <a:r>
              <a:rPr lang="en-US" altLang="zh-TW" dirty="0" smtClean="0">
                <a:solidFill>
                  <a:schemeClr val="tx1"/>
                </a:solidFill>
              </a:rPr>
              <a:t>40</a:t>
            </a:r>
            <a:r>
              <a:rPr lang="en-US" altLang="zh-TW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〜80</a:t>
            </a:r>
            <a:r>
              <a:rPr lang="zh-TW" altLang="en-US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，太大無法顯示取線圖變化起伏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1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819" y="511813"/>
            <a:ext cx="4876190" cy="6200000"/>
          </a:xfrm>
          <a:prstGeom prst="rect">
            <a:avLst/>
          </a:prstGeom>
        </p:spPr>
      </p:pic>
      <p:sp>
        <p:nvSpPr>
          <p:cNvPr id="5" name="直線圖說文字 1 4"/>
          <p:cNvSpPr/>
          <p:nvPr/>
        </p:nvSpPr>
        <p:spPr>
          <a:xfrm>
            <a:off x="2523425" y="3057589"/>
            <a:ext cx="2750441" cy="411862"/>
          </a:xfrm>
          <a:prstGeom prst="borderCallout1">
            <a:avLst>
              <a:gd name="adj1" fmla="val 46489"/>
              <a:gd name="adj2" fmla="val 99947"/>
              <a:gd name="adj3" fmla="val 140016"/>
              <a:gd name="adj4" fmla="val 1442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RSI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12: 30.0   RSI 100: 30.0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向下箭號圖說文字 5"/>
          <p:cNvSpPr/>
          <p:nvPr/>
        </p:nvSpPr>
        <p:spPr>
          <a:xfrm>
            <a:off x="2073044" y="1803863"/>
            <a:ext cx="3547281" cy="1204871"/>
          </a:xfrm>
          <a:prstGeom prst="downArrowCallout">
            <a:avLst>
              <a:gd name="adj1" fmla="val 14899"/>
              <a:gd name="adj2" fmla="val 25000"/>
              <a:gd name="adj3" fmla="val 2399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zh-TW" altLang="en-US" dirty="0" smtClean="0"/>
              <a:t>注意文字內容與間格字數</a:t>
            </a:r>
            <a:endParaRPr lang="en-US" altLang="zh-TW" dirty="0" smtClean="0"/>
          </a:p>
          <a:p>
            <a:pPr marL="342900" indent="-342900" algn="ctr">
              <a:buAutoNum type="arabicPeriod"/>
            </a:pPr>
            <a:r>
              <a:rPr lang="zh-TW" altLang="en-US" dirty="0" smtClean="0"/>
              <a:t>僅顯示小數點一位，四捨五</a:t>
            </a:r>
            <a:r>
              <a:rPr lang="zh-TW" altLang="en-US" dirty="0"/>
              <a:t>入</a:t>
            </a:r>
          </a:p>
        </p:txBody>
      </p:sp>
      <p:sp>
        <p:nvSpPr>
          <p:cNvPr id="7" name="直線圖說文字 1 6"/>
          <p:cNvSpPr/>
          <p:nvPr/>
        </p:nvSpPr>
        <p:spPr>
          <a:xfrm>
            <a:off x="794150" y="4070413"/>
            <a:ext cx="5158853" cy="411862"/>
          </a:xfrm>
          <a:prstGeom prst="borderCallout1">
            <a:avLst>
              <a:gd name="adj1" fmla="val 43176"/>
              <a:gd name="adj2" fmla="val 98955"/>
              <a:gd name="adj3" fmla="val 113507"/>
              <a:gd name="adj4" fmla="val 11247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+DI14: 39.9   -DI14: 20.2   ADX: 20.7   ADXR: 13.9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2411850" y="5128871"/>
            <a:ext cx="3610969" cy="411862"/>
          </a:xfrm>
          <a:prstGeom prst="borderCallout1">
            <a:avLst>
              <a:gd name="adj1" fmla="val 43176"/>
              <a:gd name="adj2" fmla="val 98955"/>
              <a:gd name="adj3" fmla="val 113507"/>
              <a:gd name="adj4" fmla="val 11247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OSC: 39.9   DIF: 20.2   MACD: 20.7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542454" y="938440"/>
            <a:ext cx="5445457" cy="544134"/>
          </a:xfrm>
          <a:prstGeom prst="borderCallout1">
            <a:avLst>
              <a:gd name="adj1" fmla="val 43176"/>
              <a:gd name="adj2" fmla="val 98955"/>
              <a:gd name="adj3" fmla="val -34471"/>
              <a:gd name="adj4" fmla="val 11347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2018/10/29   </a:t>
            </a:r>
            <a:r>
              <a:rPr lang="zh-TW" altLang="en-US" dirty="0" smtClean="0">
                <a:solidFill>
                  <a:schemeClr val="tx1"/>
                </a:solidFill>
              </a:rPr>
              <a:t>收</a:t>
            </a:r>
            <a:r>
              <a:rPr lang="en-US" altLang="zh-TW" dirty="0" smtClean="0">
                <a:solidFill>
                  <a:schemeClr val="tx1"/>
                </a:solidFill>
              </a:rPr>
              <a:t>: 39.9   </a:t>
            </a:r>
            <a:r>
              <a:rPr lang="zh-TW" altLang="en-US" dirty="0" smtClean="0">
                <a:solidFill>
                  <a:schemeClr val="tx1"/>
                </a:solidFill>
              </a:rPr>
              <a:t>開</a:t>
            </a:r>
            <a:r>
              <a:rPr lang="en-US" altLang="zh-TW" dirty="0" smtClean="0">
                <a:solidFill>
                  <a:schemeClr val="tx1"/>
                </a:solidFill>
              </a:rPr>
              <a:t>: 20.2   </a:t>
            </a:r>
            <a:r>
              <a:rPr lang="zh-TW" altLang="en-US" dirty="0" smtClean="0">
                <a:solidFill>
                  <a:schemeClr val="tx1"/>
                </a:solidFill>
              </a:rPr>
              <a:t>高</a:t>
            </a:r>
            <a:r>
              <a:rPr lang="en-US" altLang="zh-TW" dirty="0" smtClean="0">
                <a:solidFill>
                  <a:schemeClr val="tx1"/>
                </a:solidFill>
              </a:rPr>
              <a:t>: 20.7   </a:t>
            </a:r>
            <a:r>
              <a:rPr lang="zh-TW" altLang="en-US" dirty="0" smtClean="0">
                <a:solidFill>
                  <a:schemeClr val="tx1"/>
                </a:solidFill>
              </a:rPr>
              <a:t>低</a:t>
            </a:r>
            <a:r>
              <a:rPr lang="en-US" altLang="zh-TW" dirty="0" smtClean="0">
                <a:solidFill>
                  <a:schemeClr val="tx1"/>
                </a:solidFill>
              </a:rPr>
              <a:t>: 13.9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日線   </a:t>
            </a:r>
            <a:r>
              <a:rPr lang="en-US" altLang="zh-TW" dirty="0" smtClean="0">
                <a:solidFill>
                  <a:schemeClr val="tx1"/>
                </a:solidFill>
              </a:rPr>
              <a:t>M5: 55.8   M10: 56.2   M20: 59.5   M60: 67.0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向下箭號圖說文字 9"/>
          <p:cNvSpPr/>
          <p:nvPr/>
        </p:nvSpPr>
        <p:spPr>
          <a:xfrm>
            <a:off x="949094" y="155851"/>
            <a:ext cx="3594906" cy="733734"/>
          </a:xfrm>
          <a:prstGeom prst="downArrowCallout">
            <a:avLst>
              <a:gd name="adj1" fmla="val 14899"/>
              <a:gd name="adj2" fmla="val 25000"/>
              <a:gd name="adj3" fmla="val 2399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第一行按實際數據，不限小數點位數，也不四捨五入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862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369" y="392118"/>
            <a:ext cx="4876190" cy="6200000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V="1">
            <a:off x="4352925" y="2686050"/>
            <a:ext cx="723900" cy="9525"/>
          </a:xfrm>
          <a:prstGeom prst="line">
            <a:avLst/>
          </a:prstGeom>
          <a:ln w="762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線圖說文字 1 7"/>
          <p:cNvSpPr/>
          <p:nvPr/>
        </p:nvSpPr>
        <p:spPr>
          <a:xfrm>
            <a:off x="923926" y="2200275"/>
            <a:ext cx="3187316" cy="411862"/>
          </a:xfrm>
          <a:prstGeom prst="borderCallout1">
            <a:avLst>
              <a:gd name="adj1" fmla="val 46489"/>
              <a:gd name="adj2" fmla="val 99947"/>
              <a:gd name="adj3" fmla="val 109951"/>
              <a:gd name="adj4" fmla="val 10911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文字位置向左移，並與</a:t>
            </a:r>
            <a:r>
              <a:rPr lang="en-US" altLang="zh-TW" dirty="0" smtClean="0">
                <a:solidFill>
                  <a:schemeClr val="tx1"/>
                </a:solidFill>
              </a:rPr>
              <a:t>9K</a:t>
            </a:r>
            <a:r>
              <a:rPr lang="zh-TW" altLang="en-US" dirty="0" smtClean="0">
                <a:solidFill>
                  <a:schemeClr val="tx1"/>
                </a:solidFill>
              </a:rPr>
              <a:t>平齊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4352925" y="3638550"/>
            <a:ext cx="1657350" cy="1"/>
          </a:xfrm>
          <a:prstGeom prst="line">
            <a:avLst/>
          </a:prstGeom>
          <a:ln w="762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4352925" y="4657725"/>
            <a:ext cx="1657350" cy="1"/>
          </a:xfrm>
          <a:prstGeom prst="line">
            <a:avLst/>
          </a:prstGeom>
          <a:ln w="762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4352925" y="5605871"/>
            <a:ext cx="2143125" cy="1"/>
          </a:xfrm>
          <a:prstGeom prst="line">
            <a:avLst/>
          </a:prstGeom>
          <a:ln w="762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直線圖說文字 1 13"/>
          <p:cNvSpPr/>
          <p:nvPr/>
        </p:nvSpPr>
        <p:spPr>
          <a:xfrm>
            <a:off x="923926" y="4212714"/>
            <a:ext cx="3187316" cy="411862"/>
          </a:xfrm>
          <a:prstGeom prst="borderCallout1">
            <a:avLst>
              <a:gd name="adj1" fmla="val 46489"/>
              <a:gd name="adj2" fmla="val 99947"/>
              <a:gd name="adj3" fmla="val 96076"/>
              <a:gd name="adj4" fmla="val 11001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文字位置向左移，並與</a:t>
            </a:r>
            <a:r>
              <a:rPr lang="en-US" altLang="zh-TW" dirty="0">
                <a:solidFill>
                  <a:schemeClr val="tx1"/>
                </a:solidFill>
              </a:rPr>
              <a:t>6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r>
              <a:rPr lang="zh-TW" altLang="en-US" dirty="0" smtClean="0">
                <a:solidFill>
                  <a:schemeClr val="tx1"/>
                </a:solidFill>
              </a:rPr>
              <a:t>平齊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直線圖說文字 1 14"/>
          <p:cNvSpPr/>
          <p:nvPr/>
        </p:nvSpPr>
        <p:spPr>
          <a:xfrm>
            <a:off x="923926" y="5146384"/>
            <a:ext cx="3187316" cy="411862"/>
          </a:xfrm>
          <a:prstGeom prst="borderCallout1">
            <a:avLst>
              <a:gd name="adj1" fmla="val 46489"/>
              <a:gd name="adj2" fmla="val 99947"/>
              <a:gd name="adj3" fmla="val 103014"/>
              <a:gd name="adj4" fmla="val 10882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文字位置向左移，並與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</a:rPr>
              <a:t>平齊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直線圖說文字 1 15"/>
          <p:cNvSpPr/>
          <p:nvPr/>
        </p:nvSpPr>
        <p:spPr>
          <a:xfrm>
            <a:off x="1933575" y="187836"/>
            <a:ext cx="1962150" cy="411862"/>
          </a:xfrm>
          <a:prstGeom prst="borderCallout1">
            <a:avLst>
              <a:gd name="adj1" fmla="val 46489"/>
              <a:gd name="adj2" fmla="val 99947"/>
              <a:gd name="adj3" fmla="val 112264"/>
              <a:gd name="adj4" fmla="val 13452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文字位置向左移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直線圖說文字 1 16"/>
          <p:cNvSpPr/>
          <p:nvPr/>
        </p:nvSpPr>
        <p:spPr>
          <a:xfrm>
            <a:off x="10122631" y="3555112"/>
            <a:ext cx="1974119" cy="411862"/>
          </a:xfrm>
          <a:prstGeom prst="borderCallout1">
            <a:avLst>
              <a:gd name="adj1" fmla="val 51839"/>
              <a:gd name="adj2" fmla="val -333"/>
              <a:gd name="adj3" fmla="val -252557"/>
              <a:gd name="adj4" fmla="val -4210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線圖間距太大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8524875" y="2406206"/>
            <a:ext cx="71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4600575" y="2608518"/>
            <a:ext cx="4607171" cy="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9105900" y="2094169"/>
            <a:ext cx="1" cy="31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9096375" y="2619376"/>
            <a:ext cx="19050" cy="31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8677275" y="3177731"/>
            <a:ext cx="933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4752975" y="3555112"/>
            <a:ext cx="4857750" cy="1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9477375" y="2925891"/>
            <a:ext cx="9526" cy="25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 flipV="1">
            <a:off x="9477375" y="3581401"/>
            <a:ext cx="9526" cy="29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8410575" y="4120706"/>
            <a:ext cx="933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4486275" y="4583812"/>
            <a:ext cx="4857750" cy="1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9210675" y="3868866"/>
            <a:ext cx="9526" cy="25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 flipV="1">
            <a:off x="9210675" y="4610101"/>
            <a:ext cx="9526" cy="29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8858250" y="5082731"/>
            <a:ext cx="933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4933950" y="5545837"/>
            <a:ext cx="4857750" cy="1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9658350" y="4830891"/>
            <a:ext cx="9526" cy="25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 flipV="1">
            <a:off x="9658350" y="5572126"/>
            <a:ext cx="9526" cy="29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7" idx="2"/>
          </p:cNvCxnSpPr>
          <p:nvPr/>
        </p:nvCxnSpPr>
        <p:spPr>
          <a:xfrm flipH="1" flipV="1">
            <a:off x="9526635" y="3383663"/>
            <a:ext cx="595996" cy="377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17" idx="2"/>
          </p:cNvCxnSpPr>
          <p:nvPr/>
        </p:nvCxnSpPr>
        <p:spPr>
          <a:xfrm flipH="1">
            <a:off x="9239251" y="3761043"/>
            <a:ext cx="883380" cy="5833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17" idx="2"/>
          </p:cNvCxnSpPr>
          <p:nvPr/>
        </p:nvCxnSpPr>
        <p:spPr>
          <a:xfrm flipH="1">
            <a:off x="9667877" y="3761043"/>
            <a:ext cx="454754" cy="15735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上彎箭號 2"/>
          <p:cNvSpPr/>
          <p:nvPr/>
        </p:nvSpPr>
        <p:spPr>
          <a:xfrm rot="5400000">
            <a:off x="3076278" y="5315474"/>
            <a:ext cx="986249" cy="156704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0624" y="6455079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文字字體大小同日期軸文字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3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58636" y="28576"/>
            <a:ext cx="3145353" cy="615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zh-TW" sz="2800" b="1" dirty="0" smtClean="0">
                <a:solidFill>
                  <a:schemeClr val="accent5"/>
                </a:solidFill>
              </a:rPr>
              <a:t>看盤</a:t>
            </a:r>
            <a:r>
              <a:rPr lang="zh-TW" altLang="en-US" sz="2800" b="1" dirty="0" smtClean="0">
                <a:solidFill>
                  <a:schemeClr val="accent5"/>
                </a:solidFill>
              </a:rPr>
              <a:t>模式頁面設定</a:t>
            </a:r>
            <a:endParaRPr lang="zh-TW" altLang="zh-TW" sz="2800" b="1" dirty="0">
              <a:solidFill>
                <a:schemeClr val="accent5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2" y="643619"/>
            <a:ext cx="9306667" cy="61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6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圖說文字 1 4"/>
          <p:cNvSpPr/>
          <p:nvPr/>
        </p:nvSpPr>
        <p:spPr>
          <a:xfrm>
            <a:off x="6978728" y="4702394"/>
            <a:ext cx="948930" cy="400506"/>
          </a:xfrm>
          <a:prstGeom prst="borderCallout1">
            <a:avLst>
              <a:gd name="adj1" fmla="val 51839"/>
              <a:gd name="adj2" fmla="val -333"/>
              <a:gd name="adj3" fmla="val 190188"/>
              <a:gd name="adj4" fmla="val -17930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MACD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15" y="393416"/>
            <a:ext cx="3705218" cy="5887432"/>
          </a:xfrm>
          <a:prstGeom prst="rect">
            <a:avLst/>
          </a:prstGeom>
        </p:spPr>
      </p:pic>
      <p:sp>
        <p:nvSpPr>
          <p:cNvPr id="7" name="直線圖說文字 1 6"/>
          <p:cNvSpPr/>
          <p:nvPr/>
        </p:nvSpPr>
        <p:spPr>
          <a:xfrm>
            <a:off x="6978728" y="2813488"/>
            <a:ext cx="1265840" cy="400506"/>
          </a:xfrm>
          <a:prstGeom prst="borderCallout1">
            <a:avLst>
              <a:gd name="adj1" fmla="val 51839"/>
              <a:gd name="adj2" fmla="val -333"/>
              <a:gd name="adj3" fmla="val -16499"/>
              <a:gd name="adj4" fmla="val -16772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各均線圖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6978728" y="1655294"/>
            <a:ext cx="1265840" cy="753156"/>
          </a:xfrm>
          <a:prstGeom prst="borderCallout1">
            <a:avLst>
              <a:gd name="adj1" fmla="val 51839"/>
              <a:gd name="adj2" fmla="val -333"/>
              <a:gd name="adj3" fmla="val 58735"/>
              <a:gd name="adj4" fmla="val -11473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K</a:t>
            </a:r>
            <a:r>
              <a:rPr lang="zh-TW" altLang="en-US" dirty="0" smtClean="0">
                <a:solidFill>
                  <a:schemeClr val="tx1"/>
                </a:solidFill>
              </a:rPr>
              <a:t>線圖 </a:t>
            </a:r>
            <a:r>
              <a:rPr lang="en-US" altLang="zh-TW" b="1" dirty="0" smtClean="0">
                <a:solidFill>
                  <a:srgbClr val="0066FF"/>
                </a:solidFill>
              </a:rPr>
              <a:t>+</a:t>
            </a:r>
          </a:p>
          <a:p>
            <a:pPr algn="ctr"/>
            <a:r>
              <a:rPr lang="zh-TW" altLang="en-US" b="1" dirty="0" smtClean="0">
                <a:solidFill>
                  <a:srgbClr val="0066FF"/>
                </a:solidFill>
              </a:rPr>
              <a:t>布林通道</a:t>
            </a:r>
            <a:endParaRPr lang="zh-TW" altLang="en-US" b="1" dirty="0">
              <a:solidFill>
                <a:srgbClr val="0066FF"/>
              </a:solidFill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6978728" y="4148122"/>
            <a:ext cx="948930" cy="400506"/>
          </a:xfrm>
          <a:prstGeom prst="borderCallout1">
            <a:avLst>
              <a:gd name="adj1" fmla="val 51839"/>
              <a:gd name="adj2" fmla="val -333"/>
              <a:gd name="adj3" fmla="val 74329"/>
              <a:gd name="adj4" fmla="val -16923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成交量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2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85" y="422286"/>
            <a:ext cx="4876190" cy="6200000"/>
          </a:xfrm>
          <a:prstGeom prst="rect">
            <a:avLst/>
          </a:prstGeom>
        </p:spPr>
      </p:pic>
      <p:sp>
        <p:nvSpPr>
          <p:cNvPr id="8" name="直線圖說文字 1 7"/>
          <p:cNvSpPr/>
          <p:nvPr/>
        </p:nvSpPr>
        <p:spPr>
          <a:xfrm>
            <a:off x="7153276" y="1569014"/>
            <a:ext cx="3187316" cy="411862"/>
          </a:xfrm>
          <a:prstGeom prst="borderCallout1">
            <a:avLst>
              <a:gd name="adj1" fmla="val 55740"/>
              <a:gd name="adj2" fmla="val -165"/>
              <a:gd name="adj3" fmla="val -72749"/>
              <a:gd name="adj4" fmla="val -2715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第一圖 </a:t>
            </a:r>
            <a:r>
              <a:rPr lang="en-US" altLang="zh-TW" dirty="0" smtClean="0">
                <a:solidFill>
                  <a:schemeClr val="tx1"/>
                </a:solidFill>
              </a:rPr>
              <a:t>: K</a:t>
            </a:r>
            <a:r>
              <a:rPr lang="zh-TW" altLang="en-US" dirty="0" smtClean="0">
                <a:solidFill>
                  <a:schemeClr val="tx1"/>
                </a:solidFill>
              </a:rPr>
              <a:t>線圖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5375" y="314325"/>
            <a:ext cx="5429250" cy="2200275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1104900" y="2514600"/>
            <a:ext cx="5429250" cy="885825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1114425" y="3400425"/>
            <a:ext cx="5429250" cy="885825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114425" y="4286250"/>
            <a:ext cx="5429250" cy="1000125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114425" y="5286375"/>
            <a:ext cx="5429250" cy="1009279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直線圖說文字 1 39"/>
          <p:cNvSpPr/>
          <p:nvPr/>
        </p:nvSpPr>
        <p:spPr>
          <a:xfrm>
            <a:off x="7153276" y="2545650"/>
            <a:ext cx="3187316" cy="411862"/>
          </a:xfrm>
          <a:prstGeom prst="borderCallout1">
            <a:avLst>
              <a:gd name="adj1" fmla="val 55740"/>
              <a:gd name="adj2" fmla="val -165"/>
              <a:gd name="adj3" fmla="val 93763"/>
              <a:gd name="adj4" fmla="val -2625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第二圖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直線圖說文字 1 40"/>
          <p:cNvSpPr/>
          <p:nvPr/>
        </p:nvSpPr>
        <p:spPr>
          <a:xfrm>
            <a:off x="7153276" y="3522286"/>
            <a:ext cx="3187316" cy="411862"/>
          </a:xfrm>
          <a:prstGeom prst="borderCallout1">
            <a:avLst>
              <a:gd name="adj1" fmla="val 55740"/>
              <a:gd name="adj2" fmla="val -165"/>
              <a:gd name="adj3" fmla="val 93763"/>
              <a:gd name="adj4" fmla="val -2625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第三圖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直線圖說文字 1 41"/>
          <p:cNvSpPr/>
          <p:nvPr/>
        </p:nvSpPr>
        <p:spPr>
          <a:xfrm>
            <a:off x="7153276" y="4498922"/>
            <a:ext cx="3187316" cy="411862"/>
          </a:xfrm>
          <a:prstGeom prst="borderCallout1">
            <a:avLst>
              <a:gd name="adj1" fmla="val 55740"/>
              <a:gd name="adj2" fmla="val -165"/>
              <a:gd name="adj3" fmla="val 93763"/>
              <a:gd name="adj4" fmla="val -2625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第四圖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直線圖說文字 1 51"/>
          <p:cNvSpPr/>
          <p:nvPr/>
        </p:nvSpPr>
        <p:spPr>
          <a:xfrm>
            <a:off x="7153276" y="5372749"/>
            <a:ext cx="3187316" cy="411862"/>
          </a:xfrm>
          <a:prstGeom prst="borderCallout1">
            <a:avLst>
              <a:gd name="adj1" fmla="val 55740"/>
              <a:gd name="adj2" fmla="val -165"/>
              <a:gd name="adj3" fmla="val 93763"/>
              <a:gd name="adj4" fmla="val -2625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第五圖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向下箭號圖說文字 52"/>
          <p:cNvSpPr/>
          <p:nvPr/>
        </p:nvSpPr>
        <p:spPr>
          <a:xfrm>
            <a:off x="6601435" y="180975"/>
            <a:ext cx="5190515" cy="1338221"/>
          </a:xfrm>
          <a:prstGeom prst="downArrowCallout">
            <a:avLst>
              <a:gd name="adj1" fmla="val 14899"/>
              <a:gd name="adj2" fmla="val 25000"/>
              <a:gd name="adj3" fmla="val 2399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zh-TW" altLang="en-US" dirty="0" smtClean="0"/>
              <a:t>第二圖至第五圖上下長度相同</a:t>
            </a:r>
            <a:endParaRPr lang="en-US" altLang="zh-TW" dirty="0" smtClean="0"/>
          </a:p>
          <a:p>
            <a:pPr marL="342900" indent="-342900" algn="ctr">
              <a:buAutoNum type="arabicPeriod"/>
            </a:pPr>
            <a:r>
              <a:rPr lang="zh-TW" altLang="en-US" dirty="0" smtClean="0"/>
              <a:t>可以在看盤指標顯示設定需要看哪些指標</a:t>
            </a:r>
            <a:endParaRPr lang="en-US" altLang="zh-TW" dirty="0" smtClean="0"/>
          </a:p>
          <a:p>
            <a:pPr marL="342900" indent="-342900" algn="ctr">
              <a:buAutoNum type="arabicPeriod"/>
            </a:pPr>
            <a:r>
              <a:rPr lang="zh-TW" altLang="en-US" dirty="0" smtClean="0"/>
              <a:t>可以設定顯示指標順序，但</a:t>
            </a:r>
            <a:r>
              <a:rPr lang="en-US" altLang="zh-TW" dirty="0" smtClean="0"/>
              <a:t>K</a:t>
            </a:r>
            <a:r>
              <a:rPr lang="zh-TW" altLang="en-US" dirty="0" smtClean="0"/>
              <a:t>線圖排第一順序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804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336</Words>
  <Application>Microsoft Office PowerPoint</Application>
  <PresentationFormat>寬螢幕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wenchun Lin</dc:creator>
  <cp:lastModifiedBy>wenchun Lin</cp:lastModifiedBy>
  <cp:revision>16</cp:revision>
  <dcterms:created xsi:type="dcterms:W3CDTF">2018-10-30T12:54:24Z</dcterms:created>
  <dcterms:modified xsi:type="dcterms:W3CDTF">2018-11-11T17:06:48Z</dcterms:modified>
</cp:coreProperties>
</file>