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1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54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43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2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0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4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4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58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49CB6-E5A0-4D32-BF13-327B516B5076}" type="datetimeFigureOut">
              <a:rPr lang="zh-TW" altLang="en-US" smtClean="0"/>
              <a:t>2018/7/29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5335-80DD-4B24-A1EE-164499B00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echartsjs.com/editor.html?c=xHJycR65xZ" TargetMode="External"/><Relationship Id="rId2" Type="http://schemas.openxmlformats.org/officeDocument/2006/relationships/hyperlink" Target="http://gallery.echartsjs.com/editor.html?c=xrJDKzwZQ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gallery.echartsjs.com/editor.html?c=candlestick-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lery.echartsjs.com/editor.html?c=xHJycR65xZ" TargetMode="External"/><Relationship Id="rId4" Type="http://schemas.openxmlformats.org/officeDocument/2006/relationships/hyperlink" Target="http://gallery.echartsjs.com/editor.html?c=xByOFPcj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allery.echartsjs.com/editor.html?c=xHJycR65xZ" TargetMode="External"/><Relationship Id="rId4" Type="http://schemas.openxmlformats.org/officeDocument/2006/relationships/hyperlink" Target="http://gallery.echartsjs.com/editor.html?c=xByOFPcj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echartsjs.com/editor.html?c=xHJycR65xZ" TargetMode="External"/><Relationship Id="rId2" Type="http://schemas.openxmlformats.org/officeDocument/2006/relationships/hyperlink" Target="http://gallery.echartsjs.com/editor.html?c=xrJDKzwZQ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hyperlink" Target="http://gallery.echartsjs.com/editor.html?c=candlestick-s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714" y="62808"/>
            <a:ext cx="2940596" cy="418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K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線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+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布林通道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11" name="直線圖說文字 1 10"/>
          <p:cNvSpPr/>
          <p:nvPr/>
        </p:nvSpPr>
        <p:spPr>
          <a:xfrm>
            <a:off x="5102303" y="4969094"/>
            <a:ext cx="948930" cy="400506"/>
          </a:xfrm>
          <a:prstGeom prst="borderCallout1">
            <a:avLst>
              <a:gd name="adj1" fmla="val 51839"/>
              <a:gd name="adj2" fmla="val -333"/>
              <a:gd name="adj3" fmla="val 190188"/>
              <a:gd name="adj4" fmla="val -1793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MACD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0" y="660116"/>
            <a:ext cx="3705218" cy="5887432"/>
          </a:xfrm>
          <a:prstGeom prst="rect">
            <a:avLst/>
          </a:prstGeom>
        </p:spPr>
      </p:pic>
      <p:sp>
        <p:nvSpPr>
          <p:cNvPr id="9" name="直線圖說文字 1 8"/>
          <p:cNvSpPr/>
          <p:nvPr/>
        </p:nvSpPr>
        <p:spPr>
          <a:xfrm>
            <a:off x="5102303" y="3080188"/>
            <a:ext cx="1265840" cy="400506"/>
          </a:xfrm>
          <a:prstGeom prst="borderCallout1">
            <a:avLst>
              <a:gd name="adj1" fmla="val 51839"/>
              <a:gd name="adj2" fmla="val -333"/>
              <a:gd name="adj3" fmla="val -16499"/>
              <a:gd name="adj4" fmla="val -1677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各均線圖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5102303" y="1921994"/>
            <a:ext cx="1265840" cy="753156"/>
          </a:xfrm>
          <a:prstGeom prst="borderCallout1">
            <a:avLst>
              <a:gd name="adj1" fmla="val 51839"/>
              <a:gd name="adj2" fmla="val -333"/>
              <a:gd name="adj3" fmla="val 58735"/>
              <a:gd name="adj4" fmla="val -11473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K</a:t>
            </a:r>
            <a:r>
              <a:rPr lang="zh-TW" altLang="en-US" dirty="0" smtClean="0">
                <a:solidFill>
                  <a:schemeClr val="tx1"/>
                </a:solidFill>
              </a:rPr>
              <a:t>線圖 </a:t>
            </a:r>
            <a:r>
              <a:rPr lang="en-US" altLang="zh-TW" b="1" dirty="0" smtClean="0">
                <a:solidFill>
                  <a:srgbClr val="0066FF"/>
                </a:solidFill>
              </a:rPr>
              <a:t>+</a:t>
            </a:r>
          </a:p>
          <a:p>
            <a:pPr algn="ctr"/>
            <a:r>
              <a:rPr lang="zh-TW" altLang="en-US" b="1" dirty="0" smtClean="0">
                <a:solidFill>
                  <a:srgbClr val="0066FF"/>
                </a:solidFill>
              </a:rPr>
              <a:t>布林通道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5102303" y="4414822"/>
            <a:ext cx="948930" cy="400506"/>
          </a:xfrm>
          <a:prstGeom prst="borderCallout1">
            <a:avLst>
              <a:gd name="adj1" fmla="val 51839"/>
              <a:gd name="adj2" fmla="val -333"/>
              <a:gd name="adj3" fmla="val 74329"/>
              <a:gd name="adj4" fmla="val -1692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成交量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282" y="3480694"/>
            <a:ext cx="2286718" cy="33773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22" y="0"/>
            <a:ext cx="4133323" cy="34806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089918" y="271892"/>
            <a:ext cx="715011" cy="165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布林通道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2511" y="5723058"/>
            <a:ext cx="4268654" cy="82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solidFill>
                  <a:srgbClr val="0066FF"/>
                </a:solidFill>
              </a:rPr>
              <a:t>當</a:t>
            </a:r>
            <a:r>
              <a:rPr lang="en-US" altLang="zh-TW" sz="2800" dirty="0" smtClean="0">
                <a:solidFill>
                  <a:srgbClr val="0066FF"/>
                </a:solidFill>
              </a:rPr>
              <a:t>K</a:t>
            </a:r>
            <a:r>
              <a:rPr lang="zh-TW" altLang="en-US" sz="2800" dirty="0" smtClean="0">
                <a:solidFill>
                  <a:srgbClr val="0066FF"/>
                </a:solidFill>
              </a:rPr>
              <a:t>線圖左右移動或放大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algn="ctr"/>
            <a:r>
              <a:rPr lang="zh-TW" altLang="en-US" sz="2800" dirty="0" smtClean="0">
                <a:solidFill>
                  <a:srgbClr val="0066FF"/>
                </a:solidFill>
              </a:rPr>
              <a:t>下面所有曲線，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一同連動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2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66857" y="160400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K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線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+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布林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通道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68954"/>
            <a:ext cx="6342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gallery.echartsjs.com/editor.html?c=xrJDKzwZQ</a:t>
            </a:r>
            <a:r>
              <a:rPr lang="zh-TW" altLang="en-US" dirty="0" smtClean="0"/>
              <a:t>        主編程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gallery.echartsjs.com/editor.html?c=xHJycR65xZ</a:t>
            </a:r>
            <a:r>
              <a:rPr lang="zh-TW" altLang="en-US" dirty="0" smtClean="0"/>
              <a:t>        參考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gallery.echartsjs.com/editor.html?c=candlestick-sh</a:t>
            </a:r>
            <a:r>
              <a:rPr lang="zh-TW" altLang="en-US" dirty="0" smtClean="0"/>
              <a:t>    參考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l="27631" b="41212"/>
          <a:stretch/>
        </p:blipFill>
        <p:spPr>
          <a:xfrm>
            <a:off x="7091175" y="2835769"/>
            <a:ext cx="3283987" cy="22464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48697" y="5240556"/>
            <a:ext cx="3623867" cy="110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0066FF"/>
                </a:solidFill>
              </a:rPr>
              <a:t>布林通道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1.</a:t>
            </a:r>
            <a:r>
              <a:rPr lang="zh-TW" altLang="en-US" b="1" dirty="0">
                <a:solidFill>
                  <a:srgbClr val="0066FF"/>
                </a:solidFill>
              </a:rPr>
              <a:t>布林</a:t>
            </a:r>
            <a:r>
              <a:rPr lang="zh-TW" altLang="en-US" b="1" dirty="0" smtClean="0">
                <a:solidFill>
                  <a:srgbClr val="0066FF"/>
                </a:solidFill>
              </a:rPr>
              <a:t>通道與均價線圖編程相同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2. </a:t>
            </a:r>
            <a:r>
              <a:rPr lang="zh-TW" altLang="en-US" b="1" dirty="0" smtClean="0">
                <a:solidFill>
                  <a:srgbClr val="0066FF"/>
                </a:solidFill>
              </a:rPr>
              <a:t>三條</a:t>
            </a:r>
            <a:r>
              <a:rPr lang="zh-TW" altLang="en-US" b="1" dirty="0">
                <a:solidFill>
                  <a:srgbClr val="0066FF"/>
                </a:solidFill>
              </a:rPr>
              <a:t>軌</a:t>
            </a:r>
            <a:r>
              <a:rPr lang="zh-TW" altLang="en-US" b="1" dirty="0" smtClean="0">
                <a:solidFill>
                  <a:srgbClr val="0066FF"/>
                </a:solidFill>
              </a:rPr>
              <a:t>線用粗線，且同一種顏色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3. </a:t>
            </a:r>
            <a:r>
              <a:rPr lang="zh-TW" altLang="en-US" b="1" dirty="0" smtClean="0">
                <a:solidFill>
                  <a:srgbClr val="0066FF"/>
                </a:solidFill>
              </a:rPr>
              <a:t>中軌線</a:t>
            </a:r>
            <a:r>
              <a:rPr lang="en-US" altLang="zh-TW" b="1" dirty="0" smtClean="0">
                <a:solidFill>
                  <a:srgbClr val="0066FF"/>
                </a:solidFill>
              </a:rPr>
              <a:t>(20MA) </a:t>
            </a:r>
            <a:r>
              <a:rPr lang="zh-TW" altLang="en-US" b="1" dirty="0" smtClean="0">
                <a:solidFill>
                  <a:srgbClr val="0066FF"/>
                </a:solidFill>
              </a:rPr>
              <a:t>就是</a:t>
            </a:r>
            <a:r>
              <a:rPr lang="en-US" altLang="zh-TW" b="1" dirty="0" smtClean="0">
                <a:solidFill>
                  <a:srgbClr val="0066FF"/>
                </a:solidFill>
              </a:rPr>
              <a:t>20</a:t>
            </a:r>
            <a:r>
              <a:rPr lang="zh-TW" altLang="en-US" b="1" dirty="0" smtClean="0">
                <a:solidFill>
                  <a:srgbClr val="0066FF"/>
                </a:solidFill>
              </a:rPr>
              <a:t>日均價線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75162" y="3904381"/>
            <a:ext cx="1816838" cy="309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rgbClr val="0066FF"/>
                </a:solidFill>
              </a:rPr>
              <a:t>中軌線</a:t>
            </a:r>
            <a:r>
              <a:rPr lang="en-US" altLang="zh-TW" b="1" dirty="0" smtClean="0">
                <a:solidFill>
                  <a:srgbClr val="0066FF"/>
                </a:solidFill>
              </a:rPr>
              <a:t>(20MA) </a:t>
            </a:r>
            <a:r>
              <a:rPr lang="zh-TW" altLang="en-US" b="1" dirty="0" smtClean="0">
                <a:solidFill>
                  <a:srgbClr val="0066FF"/>
                </a:solidFill>
              </a:rPr>
              <a:t>就是</a:t>
            </a:r>
            <a:r>
              <a:rPr lang="en-US" altLang="zh-TW" b="1" dirty="0" smtClean="0">
                <a:solidFill>
                  <a:srgbClr val="0066FF"/>
                </a:solidFill>
              </a:rPr>
              <a:t>20</a:t>
            </a:r>
            <a:r>
              <a:rPr lang="zh-TW" altLang="en-US" b="1" dirty="0" smtClean="0">
                <a:solidFill>
                  <a:srgbClr val="0066FF"/>
                </a:solidFill>
              </a:rPr>
              <a:t>日均價線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" y="15731"/>
            <a:ext cx="6272312" cy="5753224"/>
          </a:xfrm>
          <a:prstGeom prst="rect">
            <a:avLst/>
          </a:prstGeom>
        </p:spPr>
      </p:pic>
      <p:sp>
        <p:nvSpPr>
          <p:cNvPr id="14" name="直線圖說文字 1 13"/>
          <p:cNvSpPr/>
          <p:nvPr/>
        </p:nvSpPr>
        <p:spPr>
          <a:xfrm>
            <a:off x="5159828" y="4253825"/>
            <a:ext cx="1807029" cy="660519"/>
          </a:xfrm>
          <a:prstGeom prst="borderCallout1">
            <a:avLst>
              <a:gd name="adj1" fmla="val 51839"/>
              <a:gd name="adj2" fmla="val -333"/>
              <a:gd name="adj3" fmla="val 176318"/>
              <a:gd name="adj4" fmla="val -4350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日期僅顯示每月第一個交易日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7835344" y="1951391"/>
            <a:ext cx="3812371" cy="617538"/>
          </a:xfrm>
          <a:prstGeom prst="borderCallout1">
            <a:avLst>
              <a:gd name="adj1" fmla="val 51839"/>
              <a:gd name="adj2" fmla="val -333"/>
              <a:gd name="adj3" fmla="val 23827"/>
              <a:gd name="adj4" fmla="val -5563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zh-TW" b="1" dirty="0">
                <a:solidFill>
                  <a:schemeClr val="tx1"/>
                </a:solidFill>
              </a:rPr>
              <a:t>K</a:t>
            </a:r>
            <a:r>
              <a:rPr lang="zh-TW" altLang="en-US" b="1" dirty="0">
                <a:solidFill>
                  <a:schemeClr val="tx1"/>
                </a:solidFill>
              </a:rPr>
              <a:t>線柱 </a:t>
            </a:r>
            <a:r>
              <a:rPr lang="en-US" altLang="zh-TW" b="1" dirty="0">
                <a:solidFill>
                  <a:schemeClr val="tx1"/>
                </a:solidFill>
              </a:rPr>
              <a:t>:</a:t>
            </a:r>
            <a:r>
              <a:rPr lang="zh-TW" altLang="en-US" b="1" dirty="0">
                <a:solidFill>
                  <a:schemeClr val="tx1"/>
                </a:solidFill>
              </a:rPr>
              <a:t> 柱與柱間距</a:t>
            </a:r>
            <a:r>
              <a:rPr lang="zh-TW" altLang="en-US" b="1" dirty="0" smtClean="0">
                <a:solidFill>
                  <a:srgbClr val="FF0000"/>
                </a:solidFill>
              </a:rPr>
              <a:t>太大，</a:t>
            </a:r>
            <a:r>
              <a:rPr lang="zh-TW" altLang="en-US" b="1" dirty="0">
                <a:solidFill>
                  <a:srgbClr val="FF0000"/>
                </a:solidFill>
              </a:rPr>
              <a:t>要</a:t>
            </a:r>
            <a:r>
              <a:rPr lang="zh-TW" altLang="en-US" b="1" dirty="0" smtClean="0">
                <a:solidFill>
                  <a:srgbClr val="FF0000"/>
                </a:solidFill>
              </a:rPr>
              <a:t>縮小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</a:rPr>
              <a:t>黑柱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改為綠柱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7835344" y="1284045"/>
            <a:ext cx="1395742" cy="400506"/>
          </a:xfrm>
          <a:prstGeom prst="borderCallout1">
            <a:avLst>
              <a:gd name="adj1" fmla="val 51839"/>
              <a:gd name="adj2" fmla="val -333"/>
              <a:gd name="adj3" fmla="val 97657"/>
              <a:gd name="adj4" fmla="val -12152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各均</a:t>
            </a:r>
            <a:r>
              <a:rPr lang="zh-TW" altLang="en-US" b="1" dirty="0" smtClean="0">
                <a:solidFill>
                  <a:schemeClr val="tx1"/>
                </a:solidFill>
              </a:rPr>
              <a:t>線價圖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3918508" y="1981442"/>
            <a:ext cx="1105393" cy="2446670"/>
          </a:xfrm>
          <a:prstGeom prst="borderCallout1">
            <a:avLst>
              <a:gd name="adj1" fmla="val 51839"/>
              <a:gd name="adj2" fmla="val -333"/>
              <a:gd name="adj3" fmla="val 12004"/>
              <a:gd name="adj4" fmla="val -1185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2015/12/2</a:t>
            </a: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收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23.4</a:t>
            </a: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  開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24.6</a:t>
            </a:r>
          </a:p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高</a:t>
            </a:r>
            <a:r>
              <a:rPr lang="en-US" altLang="zh-TW" sz="1400" dirty="0" smtClean="0">
                <a:solidFill>
                  <a:schemeClr val="tx1"/>
                </a:solidFill>
              </a:rPr>
              <a:t>: 25.2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  </a:t>
            </a:r>
            <a:r>
              <a:rPr lang="zh-TW" altLang="en-US" sz="1400" dirty="0" smtClean="0">
                <a:solidFill>
                  <a:schemeClr val="tx1"/>
                </a:solidFill>
              </a:rPr>
              <a:t>低 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zh-TW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TW" sz="1400" dirty="0" smtClean="0">
                <a:solidFill>
                  <a:schemeClr val="tx1"/>
                </a:solidFill>
              </a:rPr>
              <a:t>23.2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M5 : 22.1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  M10 : 23.1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M20 : 24.2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  M60 : 23.2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M120 : 21.2</a:t>
            </a: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M240 : 25.2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8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56" y="1054407"/>
            <a:ext cx="3285714" cy="112381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71286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成交量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10132229" y="2333431"/>
            <a:ext cx="1961799" cy="967722"/>
          </a:xfrm>
          <a:prstGeom prst="borderCallout1">
            <a:avLst>
              <a:gd name="adj1" fmla="val 51839"/>
              <a:gd name="adj2" fmla="val -333"/>
              <a:gd name="adj3" fmla="val -44186"/>
              <a:gd name="adj4" fmla="val -2407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每天成交量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紅柱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比前一天高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綠柱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比前一天低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10469686" y="487999"/>
            <a:ext cx="1286884" cy="400506"/>
          </a:xfrm>
          <a:prstGeom prst="borderCallout1">
            <a:avLst>
              <a:gd name="adj1" fmla="val 51839"/>
              <a:gd name="adj2" fmla="val -333"/>
              <a:gd name="adj3" fmla="val 344994"/>
              <a:gd name="adj4" fmla="val -565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5</a:t>
            </a:r>
            <a:r>
              <a:rPr lang="zh-TW" altLang="en-US" b="1" dirty="0" smtClean="0">
                <a:solidFill>
                  <a:schemeClr val="tx1"/>
                </a:solidFill>
              </a:rPr>
              <a:t>日均量線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9117488" y="171286"/>
            <a:ext cx="1014741" cy="400506"/>
          </a:xfrm>
          <a:prstGeom prst="borderCallout1">
            <a:avLst>
              <a:gd name="adj1" fmla="val 51839"/>
              <a:gd name="adj2" fmla="val -333"/>
              <a:gd name="adj3" fmla="val 233556"/>
              <a:gd name="adj4" fmla="val -666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5</a:t>
            </a:r>
            <a:r>
              <a:rPr lang="zh-TW" altLang="en-US" b="1" dirty="0" smtClean="0">
                <a:solidFill>
                  <a:schemeClr val="tx1"/>
                </a:solidFill>
              </a:rPr>
              <a:t>日均量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1" name="直線圖說文字 1 10"/>
          <p:cNvSpPr/>
          <p:nvPr/>
        </p:nvSpPr>
        <p:spPr>
          <a:xfrm>
            <a:off x="8266760" y="2416786"/>
            <a:ext cx="1424140" cy="400506"/>
          </a:xfrm>
          <a:prstGeom prst="borderCallout1">
            <a:avLst>
              <a:gd name="adj1" fmla="val 51839"/>
              <a:gd name="adj2" fmla="val -333"/>
              <a:gd name="adj3" fmla="val -160553"/>
              <a:gd name="adj4" fmla="val -99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成交量軸線ˋ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" y="792662"/>
            <a:ext cx="6702784" cy="5074738"/>
          </a:xfrm>
          <a:prstGeom prst="rect">
            <a:avLst/>
          </a:prstGeom>
        </p:spPr>
      </p:pic>
      <p:sp>
        <p:nvSpPr>
          <p:cNvPr id="14" name="直線圖說文字 1 13"/>
          <p:cNvSpPr/>
          <p:nvPr/>
        </p:nvSpPr>
        <p:spPr>
          <a:xfrm>
            <a:off x="7294173" y="4256472"/>
            <a:ext cx="1642997" cy="400506"/>
          </a:xfrm>
          <a:prstGeom prst="borderCallout1">
            <a:avLst>
              <a:gd name="adj1" fmla="val 51839"/>
              <a:gd name="adj2" fmla="val -333"/>
              <a:gd name="adj3" fmla="val 181914"/>
              <a:gd name="adj4" fmla="val -658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成交量柱狀圖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4159" y="6062868"/>
            <a:ext cx="634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gallery.echartsjs.com/editor.html?c=xByOFPcjBe</a:t>
            </a:r>
            <a:r>
              <a:rPr lang="zh-TW" altLang="en-US" dirty="0" smtClean="0"/>
              <a:t>   主編程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gallery.echartsjs.com/editor.html?c=xHJycR65xZ</a:t>
            </a:r>
            <a:r>
              <a:rPr lang="zh-TW" altLang="en-US" dirty="0" smtClean="0"/>
              <a:t>   參考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188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1286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0066FF"/>
                </a:solidFill>
              </a:rPr>
              <a:t>MACD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18" y="1158714"/>
            <a:ext cx="3123809" cy="1057143"/>
          </a:xfrm>
          <a:prstGeom prst="rect">
            <a:avLst/>
          </a:prstGeom>
        </p:spPr>
      </p:pic>
      <p:sp>
        <p:nvSpPr>
          <p:cNvPr id="6" name="直線圖說文字 1 5"/>
          <p:cNvSpPr/>
          <p:nvPr/>
        </p:nvSpPr>
        <p:spPr>
          <a:xfrm>
            <a:off x="10214574" y="571792"/>
            <a:ext cx="1907371" cy="400506"/>
          </a:xfrm>
          <a:prstGeom prst="borderCallout1">
            <a:avLst>
              <a:gd name="adj1" fmla="val 51839"/>
              <a:gd name="adj2" fmla="val -333"/>
              <a:gd name="adj3" fmla="val 306942"/>
              <a:gd name="adj4" fmla="val -2346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MACD </a:t>
            </a:r>
            <a:r>
              <a:rPr lang="zh-TW" altLang="en-US" b="1" dirty="0" smtClean="0">
                <a:solidFill>
                  <a:schemeClr val="tx1"/>
                </a:solidFill>
              </a:rPr>
              <a:t>與</a:t>
            </a:r>
            <a:r>
              <a:rPr lang="en-US" altLang="zh-TW" b="1" dirty="0" smtClean="0">
                <a:solidFill>
                  <a:schemeClr val="tx1"/>
                </a:solidFill>
              </a:rPr>
              <a:t>DIF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zh-TW" altLang="en-US" b="1" dirty="0" smtClean="0">
                <a:solidFill>
                  <a:schemeClr val="tx1"/>
                </a:solidFill>
              </a:rPr>
              <a:t>曲</a:t>
            </a:r>
            <a:r>
              <a:rPr lang="zh-TW" altLang="en-US" b="1" dirty="0">
                <a:solidFill>
                  <a:schemeClr val="tx1"/>
                </a:solidFill>
              </a:rPr>
              <a:t>線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" name="直線圖說文字 1 6"/>
          <p:cNvSpPr/>
          <p:nvPr/>
        </p:nvSpPr>
        <p:spPr>
          <a:xfrm>
            <a:off x="9117488" y="101330"/>
            <a:ext cx="1387226" cy="400506"/>
          </a:xfrm>
          <a:prstGeom prst="borderCallout1">
            <a:avLst>
              <a:gd name="adj1" fmla="val 51839"/>
              <a:gd name="adj2" fmla="val -333"/>
              <a:gd name="adj3" fmla="val 260736"/>
              <a:gd name="adj4" fmla="val -3807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MACD</a:t>
            </a:r>
            <a:r>
              <a:rPr lang="zh-TW" altLang="en-US" b="1" dirty="0" smtClean="0">
                <a:solidFill>
                  <a:schemeClr val="tx1"/>
                </a:solidFill>
              </a:rPr>
              <a:t> 數值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8" name="直線圖說文字 1 7"/>
          <p:cNvSpPr/>
          <p:nvPr/>
        </p:nvSpPr>
        <p:spPr>
          <a:xfrm>
            <a:off x="8405418" y="2486066"/>
            <a:ext cx="1424140" cy="400506"/>
          </a:xfrm>
          <a:prstGeom prst="borderCallout1">
            <a:avLst>
              <a:gd name="adj1" fmla="val 51839"/>
              <a:gd name="adj2" fmla="val -333"/>
              <a:gd name="adj3" fmla="val -160553"/>
              <a:gd name="adj4" fmla="val -99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MACD</a:t>
            </a:r>
            <a:r>
              <a:rPr lang="zh-TW" altLang="en-US" b="1" dirty="0" smtClean="0">
                <a:solidFill>
                  <a:schemeClr val="tx1"/>
                </a:solidFill>
              </a:rPr>
              <a:t>軸線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9" name="直線圖說文字 1 8"/>
          <p:cNvSpPr/>
          <p:nvPr/>
        </p:nvSpPr>
        <p:spPr>
          <a:xfrm>
            <a:off x="10456189" y="2513319"/>
            <a:ext cx="1665756" cy="980996"/>
          </a:xfrm>
          <a:prstGeom prst="borderCallout1">
            <a:avLst>
              <a:gd name="adj1" fmla="val 51839"/>
              <a:gd name="adj2" fmla="val -333"/>
              <a:gd name="adj3" fmla="val -103884"/>
              <a:gd name="adj4" fmla="val -733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OSC</a:t>
            </a:r>
            <a:r>
              <a:rPr lang="zh-TW" altLang="en-US" b="1" dirty="0" smtClean="0">
                <a:solidFill>
                  <a:schemeClr val="tx1"/>
                </a:solidFill>
              </a:rPr>
              <a:t> 柱狀圖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紅柱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</a:rPr>
              <a:t>0</a:t>
            </a:r>
            <a:r>
              <a:rPr lang="zh-TW" altLang="en-US" b="1" dirty="0" smtClean="0">
                <a:solidFill>
                  <a:schemeClr val="tx1"/>
                </a:solidFill>
              </a:rPr>
              <a:t>線以上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綠柱 </a:t>
            </a:r>
            <a:r>
              <a:rPr lang="en-US" altLang="zh-TW" b="1" dirty="0" smtClean="0">
                <a:solidFill>
                  <a:schemeClr val="tx1"/>
                </a:solidFill>
              </a:rPr>
              <a:t>:</a:t>
            </a:r>
            <a:r>
              <a:rPr lang="zh-TW" altLang="en-US" b="1" dirty="0" smtClean="0">
                <a:solidFill>
                  <a:schemeClr val="tx1"/>
                </a:solidFill>
              </a:rPr>
              <a:t>  </a:t>
            </a:r>
            <a:r>
              <a:rPr lang="en-US" altLang="zh-TW" b="1" dirty="0" smtClean="0">
                <a:solidFill>
                  <a:schemeClr val="tx1"/>
                </a:solidFill>
              </a:rPr>
              <a:t>0</a:t>
            </a:r>
            <a:r>
              <a:rPr lang="zh-TW" altLang="en-US" b="1" dirty="0">
                <a:solidFill>
                  <a:schemeClr val="tx1"/>
                </a:solidFill>
              </a:rPr>
              <a:t>線</a:t>
            </a:r>
            <a:r>
              <a:rPr lang="zh-TW" altLang="en-US" b="1" dirty="0" smtClean="0">
                <a:solidFill>
                  <a:schemeClr val="tx1"/>
                </a:solidFill>
              </a:rPr>
              <a:t>以下</a:t>
            </a:r>
            <a:endParaRPr lang="en-US" altLang="zh-TW" b="1" dirty="0">
              <a:solidFill>
                <a:schemeClr val="tx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" y="792662"/>
            <a:ext cx="6702784" cy="5074738"/>
          </a:xfrm>
          <a:prstGeom prst="rect">
            <a:avLst/>
          </a:prstGeom>
        </p:spPr>
      </p:pic>
      <p:sp>
        <p:nvSpPr>
          <p:cNvPr id="11" name="直線圖說文字 1 10"/>
          <p:cNvSpPr/>
          <p:nvPr/>
        </p:nvSpPr>
        <p:spPr>
          <a:xfrm>
            <a:off x="7152658" y="5377700"/>
            <a:ext cx="1642997" cy="400506"/>
          </a:xfrm>
          <a:prstGeom prst="borderCallout1">
            <a:avLst>
              <a:gd name="adj1" fmla="val 51839"/>
              <a:gd name="adj2" fmla="val -333"/>
              <a:gd name="adj3" fmla="val 37860"/>
              <a:gd name="adj4" fmla="val -745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成交量柱狀圖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4159" y="6019325"/>
            <a:ext cx="6342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gallery.echartsjs.com/editor.html?c=xByOFPcjBe</a:t>
            </a:r>
            <a:r>
              <a:rPr lang="zh-TW" altLang="en-US" dirty="0" smtClean="0"/>
              <a:t>   主編程</a:t>
            </a:r>
            <a:endParaRPr lang="en-US" altLang="zh-TW" dirty="0" smtClean="0"/>
          </a:p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gallery.echartsjs.com/editor.html?c=xHJycR65xZ</a:t>
            </a:r>
            <a:r>
              <a:rPr lang="zh-TW" altLang="en-US" dirty="0" smtClean="0"/>
              <a:t>   參考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414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346" y="95086"/>
            <a:ext cx="4268654" cy="548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0066FF"/>
                </a:solidFill>
              </a:rPr>
              <a:t>寶塔線 </a:t>
            </a:r>
            <a:r>
              <a:rPr lang="en-US" altLang="zh-TW" sz="2800" b="1" dirty="0" smtClean="0">
                <a:solidFill>
                  <a:srgbClr val="0066FF"/>
                </a:solidFill>
              </a:rPr>
              <a:t>– </a:t>
            </a:r>
            <a:r>
              <a:rPr lang="zh-TW" altLang="en-US" sz="2800" b="1" dirty="0" smtClean="0">
                <a:solidFill>
                  <a:srgbClr val="0066FF"/>
                </a:solidFill>
              </a:rPr>
              <a:t>網頁範例</a:t>
            </a:r>
            <a:endParaRPr lang="zh-TW" altLang="en-US" sz="2800" b="1" dirty="0">
              <a:solidFill>
                <a:srgbClr val="0066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768954"/>
            <a:ext cx="6342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gallery.echartsjs.com/editor.html?c=xrJDKzwZQ</a:t>
            </a:r>
            <a:r>
              <a:rPr lang="zh-TW" altLang="en-US" dirty="0" smtClean="0"/>
              <a:t>        主編程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gallery.echartsjs.com/editor.html?c=xHJycR65xZ</a:t>
            </a:r>
            <a:r>
              <a:rPr lang="zh-TW" altLang="en-US" dirty="0" smtClean="0"/>
              <a:t>        參考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gallery.echartsjs.com/editor.html?c=candlestick-sh</a:t>
            </a:r>
            <a:r>
              <a:rPr lang="zh-TW" altLang="en-US" dirty="0" smtClean="0"/>
              <a:t>    參考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6" y="794657"/>
            <a:ext cx="6272312" cy="497429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476" y="1098161"/>
            <a:ext cx="3133333" cy="1047619"/>
          </a:xfrm>
          <a:prstGeom prst="rect">
            <a:avLst/>
          </a:prstGeom>
        </p:spPr>
      </p:pic>
      <p:sp>
        <p:nvSpPr>
          <p:cNvPr id="16" name="直線圖說文字 1 15"/>
          <p:cNvSpPr/>
          <p:nvPr/>
        </p:nvSpPr>
        <p:spPr>
          <a:xfrm>
            <a:off x="9019517" y="239731"/>
            <a:ext cx="1387226" cy="400506"/>
          </a:xfrm>
          <a:prstGeom prst="borderCallout1">
            <a:avLst>
              <a:gd name="adj1" fmla="val 51839"/>
              <a:gd name="adj2" fmla="val -333"/>
              <a:gd name="adj3" fmla="val 219966"/>
              <a:gd name="adj4" fmla="val -4042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寶塔線 數值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7" name="直線圖說文字 1 16"/>
          <p:cNvSpPr/>
          <p:nvPr/>
        </p:nvSpPr>
        <p:spPr>
          <a:xfrm>
            <a:off x="8122389" y="2603704"/>
            <a:ext cx="1424140" cy="400506"/>
          </a:xfrm>
          <a:prstGeom prst="borderCallout1">
            <a:avLst>
              <a:gd name="adj1" fmla="val 51839"/>
              <a:gd name="adj2" fmla="val -333"/>
              <a:gd name="adj3" fmla="val -160553"/>
              <a:gd name="adj4" fmla="val -999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寶塔</a:t>
            </a:r>
            <a:r>
              <a:rPr lang="zh-TW" altLang="en-US" b="1" dirty="0" smtClean="0">
                <a:solidFill>
                  <a:schemeClr val="tx1"/>
                </a:solidFill>
              </a:rPr>
              <a:t>線 軸線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8" name="直線圖說文字 1 17"/>
          <p:cNvSpPr/>
          <p:nvPr/>
        </p:nvSpPr>
        <p:spPr>
          <a:xfrm>
            <a:off x="9977218" y="2603704"/>
            <a:ext cx="1180639" cy="400506"/>
          </a:xfrm>
          <a:prstGeom prst="borderCallout1">
            <a:avLst>
              <a:gd name="adj1" fmla="val 51839"/>
              <a:gd name="adj2" fmla="val -333"/>
              <a:gd name="adj3" fmla="val -159080"/>
              <a:gd name="adj4" fmla="val -8249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</a:rPr>
              <a:t>寶塔</a:t>
            </a:r>
            <a:r>
              <a:rPr lang="zh-TW" altLang="en-US" b="1" dirty="0" smtClean="0">
                <a:solidFill>
                  <a:schemeClr val="tx1"/>
                </a:solidFill>
              </a:rPr>
              <a:t>線</a:t>
            </a:r>
            <a:r>
              <a:rPr lang="zh-TW" altLang="en-US" b="1" dirty="0" smtClean="0">
                <a:solidFill>
                  <a:schemeClr val="tx1"/>
                </a:solidFill>
              </a:rPr>
              <a:t>圖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1196" y="3738327"/>
            <a:ext cx="3623867" cy="1443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rgbClr val="0066FF"/>
                </a:solidFill>
              </a:rPr>
              <a:t>寶塔線 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1.</a:t>
            </a:r>
            <a:r>
              <a:rPr lang="zh-TW" altLang="en-US" b="1" dirty="0" smtClean="0">
                <a:solidFill>
                  <a:srgbClr val="0066FF"/>
                </a:solidFill>
              </a:rPr>
              <a:t>線圖形成同</a:t>
            </a:r>
            <a:r>
              <a:rPr lang="en-US" altLang="zh-TW" b="1" dirty="0" smtClean="0">
                <a:solidFill>
                  <a:srgbClr val="0066FF"/>
                </a:solidFill>
              </a:rPr>
              <a:t>K</a:t>
            </a:r>
            <a:r>
              <a:rPr lang="zh-TW" altLang="en-US" b="1" dirty="0" smtClean="0">
                <a:solidFill>
                  <a:srgbClr val="0066FF"/>
                </a:solidFill>
              </a:rPr>
              <a:t>線圖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2.</a:t>
            </a:r>
            <a:r>
              <a:rPr lang="zh-TW" altLang="en-US" b="1" dirty="0">
                <a:solidFill>
                  <a:srgbClr val="0066FF"/>
                </a:solidFill>
              </a:rPr>
              <a:t>寶塔</a:t>
            </a:r>
            <a:r>
              <a:rPr lang="zh-TW" altLang="en-US" b="1" dirty="0" smtClean="0">
                <a:solidFill>
                  <a:srgbClr val="0066FF"/>
                </a:solidFill>
              </a:rPr>
              <a:t>線有</a:t>
            </a:r>
            <a:r>
              <a:rPr lang="zh-TW" altLang="zh-TW" b="1" dirty="0">
                <a:solidFill>
                  <a:srgbClr val="0066FF"/>
                </a:solidFill>
              </a:rPr>
              <a:t>開盤價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 smtClean="0">
                <a:solidFill>
                  <a:srgbClr val="0066FF"/>
                </a:solidFill>
              </a:rPr>
              <a:t>寶塔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zh-TW" b="1" dirty="0">
                <a:solidFill>
                  <a:srgbClr val="0066FF"/>
                </a:solidFill>
              </a:rPr>
              <a:t>最高價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>
                <a:solidFill>
                  <a:srgbClr val="0066FF"/>
                </a:solidFill>
              </a:rPr>
              <a:t>寶塔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zh-TW" b="1" dirty="0" smtClean="0">
                <a:solidFill>
                  <a:srgbClr val="0066FF"/>
                </a:solidFill>
              </a:rPr>
              <a:t>最</a:t>
            </a:r>
            <a:r>
              <a:rPr lang="zh-TW" altLang="en-US" b="1" dirty="0">
                <a:solidFill>
                  <a:srgbClr val="0066FF"/>
                </a:solidFill>
              </a:rPr>
              <a:t>低</a:t>
            </a:r>
            <a:r>
              <a:rPr lang="zh-TW" altLang="zh-TW" b="1" dirty="0" smtClean="0">
                <a:solidFill>
                  <a:srgbClr val="0066FF"/>
                </a:solidFill>
              </a:rPr>
              <a:t>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>
                <a:solidFill>
                  <a:srgbClr val="0066FF"/>
                </a:solidFill>
              </a:rPr>
              <a:t>寶塔</a:t>
            </a:r>
            <a:r>
              <a:rPr lang="en-US" altLang="zh-TW" b="1" dirty="0">
                <a:solidFill>
                  <a:srgbClr val="0066FF"/>
                </a:solidFill>
              </a:rPr>
              <a:t>/</a:t>
            </a:r>
            <a:r>
              <a:rPr lang="zh-TW" altLang="zh-TW" b="1" dirty="0">
                <a:solidFill>
                  <a:srgbClr val="0066FF"/>
                </a:solidFill>
              </a:rPr>
              <a:t>收盤</a:t>
            </a:r>
            <a:r>
              <a:rPr lang="zh-TW" altLang="zh-TW" b="1" dirty="0">
                <a:solidFill>
                  <a:srgbClr val="0066FF"/>
                </a:solidFill>
              </a:rPr>
              <a:t>價</a:t>
            </a:r>
            <a:r>
              <a:rPr lang="en-US" altLang="zh-TW" b="1" dirty="0">
                <a:solidFill>
                  <a:srgbClr val="0066FF"/>
                </a:solidFill>
              </a:rPr>
              <a:t>_</a:t>
            </a:r>
            <a:r>
              <a:rPr lang="zh-TW" altLang="zh-TW" b="1" dirty="0" smtClean="0">
                <a:solidFill>
                  <a:srgbClr val="0066FF"/>
                </a:solidFill>
              </a:rPr>
              <a:t>寶塔</a:t>
            </a:r>
            <a:endParaRPr lang="en-US" altLang="zh-TW" b="1" dirty="0" smtClean="0">
              <a:solidFill>
                <a:srgbClr val="0066FF"/>
              </a:solidFill>
            </a:endParaRPr>
          </a:p>
          <a:p>
            <a:r>
              <a:rPr lang="en-US" altLang="zh-TW" b="1" dirty="0" smtClean="0">
                <a:solidFill>
                  <a:srgbClr val="0066FF"/>
                </a:solidFill>
              </a:rPr>
              <a:t>3. </a:t>
            </a:r>
            <a:r>
              <a:rPr lang="zh-TW" altLang="en-US" b="1" dirty="0" smtClean="0">
                <a:solidFill>
                  <a:srgbClr val="0066FF"/>
                </a:solidFill>
              </a:rPr>
              <a:t>沒有均價線</a:t>
            </a:r>
            <a:endParaRPr lang="en-US" altLang="zh-TW" b="1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10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329</Words>
  <Application>Microsoft Office PowerPoint</Application>
  <PresentationFormat>寬螢幕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wenchun Lin</dc:creator>
  <cp:lastModifiedBy>wenchun Lin</cp:lastModifiedBy>
  <cp:revision>23</cp:revision>
  <dcterms:created xsi:type="dcterms:W3CDTF">2018-07-27T00:37:14Z</dcterms:created>
  <dcterms:modified xsi:type="dcterms:W3CDTF">2018-07-29T07:31:00Z</dcterms:modified>
</cp:coreProperties>
</file>