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</p:sldMasterIdLst>
  <p:notesMasterIdLst>
    <p:notesMasterId r:id="rId6"/>
  </p:notesMasterIdLst>
  <p:handoutMasterIdLst>
    <p:handoutMasterId r:id="rId51"/>
  </p:handoutMasterIdLst>
  <p:sldIdLst>
    <p:sldId id="256" r:id="rId5"/>
    <p:sldId id="262" r:id="rId7"/>
    <p:sldId id="263" r:id="rId8"/>
    <p:sldId id="260" r:id="rId9"/>
    <p:sldId id="265" r:id="rId10"/>
    <p:sldId id="264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258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92" autoAdjust="0"/>
  </p:normalViewPr>
  <p:slideViewPr>
    <p:cSldViewPr>
      <p:cViewPr varScale="1">
        <p:scale>
          <a:sx n="50" d="100"/>
          <a:sy n="50" d="100"/>
        </p:scale>
        <p:origin x="-18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E55653-B8F0-402D-BE0D-56D27C04B43D}" type="slidenum">
              <a:rPr lang="zh-CN" altLang="en-US"/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mk:@MSITStore:E:\&#35838;&#31243;&#36164;&#26009;\Java%20Web&#32452;&#20214;&#24320;&#21457;\j2ee_1.4_apidocs_made_by_PowerCHM.chm::/javax/servlet/http/HttpSession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GIF"/><Relationship Id="rId1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hyperlink" Target="http://java.sun.com/j2se/1.4/docs/api/java/lang/Object.html" TargetMode="External"/><Relationship Id="rId1" Type="http://schemas.openxmlformats.org/officeDocument/2006/relationships/hyperlink" Target="http://java.sun.com/j2se/1.4/docs/api/java/lang/String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/>
          </a:bodyPr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>
              <a:lnSpc>
                <a:spcPct val="150000"/>
              </a:lnSpc>
            </a:pPr>
            <a:br>
              <a:rPr lang="en-US" altLang="zh-CN" sz="2800" dirty="0" smtClean="0"/>
            </a:br>
            <a:r>
              <a:rPr lang="en-US" altLang="zh-CN" sz="2800" dirty="0" err="1" smtClean="0"/>
              <a:t>Servlet</a:t>
            </a:r>
            <a:r>
              <a:rPr lang="zh-CN" altLang="en-US" sz="2800" dirty="0" err="1" smtClean="0"/>
              <a:t>第二讲</a:t>
            </a:r>
            <a:endParaRPr lang="zh-CN" altLang="en-US" sz="28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285728"/>
            <a:ext cx="5796738" cy="500066"/>
          </a:xfrm>
        </p:spPr>
        <p:txBody>
          <a:bodyPr/>
          <a:lstStyle/>
          <a:p>
            <a:r>
              <a:rPr lang="zh-CN" altLang="en-US" dirty="0" smtClean="0"/>
              <a:t>第一种跳转方式：响应重定向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2520280"/>
          </a:xfrm>
        </p:spPr>
        <p:txBody>
          <a:bodyPr/>
          <a:lstStyle/>
          <a:p>
            <a:r>
              <a:rPr lang="zh-CN" altLang="en-US" dirty="0" smtClean="0"/>
              <a:t>响应重定向是使用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方式提交请求，所以调用目标资源的</a:t>
            </a:r>
            <a:r>
              <a:rPr lang="en-US" altLang="zh-CN" dirty="0" err="1" smtClean="0"/>
              <a:t>doGet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响应重定向生成新的请求，所以当前请求中的数据不会再传到目标资源中，因此，输入用户名和密码后，响应重定向到</a:t>
            </a:r>
            <a:r>
              <a:rPr lang="en-US" altLang="zh-CN" dirty="0" err="1" smtClean="0"/>
              <a:t>LoginSuccessServlet</a:t>
            </a:r>
            <a:r>
              <a:rPr lang="zh-CN" altLang="en-US" dirty="0" smtClean="0"/>
              <a:t>，输出的用户名是</a:t>
            </a:r>
            <a:r>
              <a:rPr lang="en-US" altLang="zh-CN" dirty="0" smtClean="0"/>
              <a:t>null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3212976"/>
            <a:ext cx="4476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414908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登录失败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725144"/>
            <a:ext cx="4762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43808" y="573325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登录成功，但是用户名依然是</a:t>
            </a:r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第二种跳转方式：请求转发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请求转发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能够把当前的请求对象转发到目标资源，是最常用的跳转方法</a:t>
            </a:r>
            <a:endParaRPr lang="en-US" altLang="zh-CN" dirty="0" smtClean="0"/>
          </a:p>
          <a:p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先使用请求中</a:t>
            </a:r>
            <a:r>
              <a:rPr lang="en-US" altLang="zh-CN" dirty="0" err="1" smtClean="0"/>
              <a:t>getRequestDispatcher</a:t>
            </a:r>
            <a:r>
              <a:rPr lang="en-US" altLang="zh-CN" dirty="0" smtClean="0"/>
              <a:t>(String path)</a:t>
            </a:r>
            <a:r>
              <a:rPr lang="zh-CN" altLang="en-US" dirty="0" smtClean="0"/>
              <a:t>方法获得请求转发器对象</a:t>
            </a:r>
            <a:r>
              <a:rPr lang="en-US" altLang="zh-CN" dirty="0" err="1" smtClean="0"/>
              <a:t>RequestDispatcher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然后调用</a:t>
            </a:r>
            <a:r>
              <a:rPr lang="en-US" altLang="zh-CN" dirty="0" err="1" smtClean="0"/>
              <a:t>RequestDispatcher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forward(</a:t>
            </a:r>
            <a:r>
              <a:rPr lang="en-US" altLang="zh-CN" dirty="0" err="1" smtClean="0"/>
              <a:t>request,response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方法进行跳转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第二种跳转方式：请求转发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63524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LoginServlet</a:t>
            </a:r>
            <a:r>
              <a:rPr lang="zh-CN" altLang="en-US" dirty="0" smtClean="0"/>
              <a:t>中的跳转方法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request.getRequestDispatcher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LoginSuccessServlet</a:t>
            </a:r>
            <a:r>
              <a:rPr lang="en-US" altLang="zh-CN" dirty="0" smtClean="0"/>
              <a:t>").forward(request, response);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11560" y="2348880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Blip>
                <a:blip r:embed="rId1"/>
              </a:buBlip>
              <a:defRPr/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使用请求转发后，当前的请求对象被转发到下一个资源，因此可以得到请求对象中的数据，包括请求参数，请求方法等。在</a:t>
            </a:r>
            <a:r>
              <a:rPr lang="en-US" altLang="zh-CN" sz="2400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doPost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中调用该方法，将调用下一个资源的</a:t>
            </a:r>
            <a:r>
              <a:rPr lang="en-US" altLang="zh-CN" sz="2400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doPost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方法；在</a:t>
            </a:r>
            <a:r>
              <a:rPr lang="en-US" altLang="zh-CN" sz="2400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doGet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方法中调用该方法，调用下一个资源的</a:t>
            </a:r>
            <a:r>
              <a:rPr lang="en-US" altLang="zh-CN" sz="2400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doGet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077072"/>
            <a:ext cx="4762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35696" y="522920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登录成功，可以获得</a:t>
            </a:r>
            <a:r>
              <a:rPr lang="en-US" altLang="zh-CN" dirty="0" smtClean="0"/>
              <a:t>login.jsp</a:t>
            </a:r>
            <a:r>
              <a:rPr lang="zh-CN" altLang="en-US" dirty="0" smtClean="0"/>
              <a:t>页面输入的用户名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68760"/>
            <a:ext cx="8229600" cy="4874884"/>
          </a:xfrm>
        </p:spPr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是保存在客户端的小文本，保存的位置分两种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Cookie</a:t>
            </a:r>
            <a:r>
              <a:rPr lang="zh-CN" altLang="en-US" dirty="0" smtClean="0"/>
              <a:t>可能保存在客户端浏览器的所占内存中，关闭浏览器后，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就不再存在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Cookie</a:t>
            </a:r>
            <a:r>
              <a:rPr lang="zh-CN" altLang="en-US" dirty="0" smtClean="0"/>
              <a:t>也可能保存在客户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机的硬盘上，设置有效时间，超过有效时间后失效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285728"/>
            <a:ext cx="5364690" cy="500066"/>
          </a:xfrm>
        </p:spPr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的常见应用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简化登录：很多网站在登录时，可以选择多久之内不需要登录，在选择的时间段内，不用登录即可以到欢迎页面。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记录浏览记录：购物网站，每次登录后，会看到曾经浏览过的商品信息。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应该怎么用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96752"/>
            <a:ext cx="8229600" cy="49468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能够把小文本保存到客户端，在服务器与客户端进行传输。然而，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容易造成信息泄露，另外，客户端可以通过设置阻止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，也可能手工清除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，因此，使用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保存对保密性要求高的信息，例如银行卡密码等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实现必要功能，防止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被删除后出现错误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可以说：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用来实现“锦上添花”的功能，也就是说，一旦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被禁止或者被删除，应用依然能正常运行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中，存在类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，可以使用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关键字创建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可见：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对象是保存一对键值对，都是字符串形式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043608" y="3717032"/>
            <a:ext cx="6808787" cy="388938"/>
          </a:xfrm>
          <a:prstGeom prst="roundRect">
            <a:avLst>
              <a:gd name="adj" fmla="val 716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</a:rPr>
              <a:t>Cookie </a:t>
            </a:r>
            <a:r>
              <a:rPr lang="en-US" altLang="zh-CN" dirty="0" err="1">
                <a:ea typeface="黑体" panose="02010609060101010101" pitchFamily="2" charset="-122"/>
                <a:cs typeface="Times New Roman" panose="02020603050405020304" pitchFamily="18" charset="0"/>
              </a:rPr>
              <a:t>newCookie</a:t>
            </a:r>
            <a:r>
              <a:rPr lang="en-US" altLang="zh-CN" dirty="0">
                <a:ea typeface="黑体" panose="02010609060101010101" pitchFamily="2" charset="-122"/>
                <a:cs typeface="Times New Roman" panose="02020603050405020304" pitchFamily="18" charset="0"/>
              </a:rPr>
              <a:t>=new Cookie</a:t>
            </a:r>
            <a:r>
              <a:rPr lang="en-US" altLang="zh-CN" dirty="0" smtClean="0">
                <a:ea typeface="黑体" panose="02010609060101010101" pitchFamily="2" charset="-122"/>
                <a:cs typeface="Times New Roman" panose="02020603050405020304" pitchFamily="18" charset="0"/>
              </a:rPr>
              <a:t>(“username", </a:t>
            </a:r>
            <a:r>
              <a:rPr lang="en-US" altLang="zh-CN" dirty="0" smtClean="0">
                <a:cs typeface="Times New Roman" panose="02020603050405020304" pitchFamily="18" charset="0"/>
              </a:rPr>
              <a:t>“</a:t>
            </a:r>
            <a:r>
              <a:rPr lang="en-US" altLang="zh-CN" dirty="0" err="1" smtClean="0">
                <a:ea typeface="黑体" panose="02010609060101010101" pitchFamily="2" charset="-122"/>
              </a:rPr>
              <a:t>wangxh</a:t>
            </a:r>
            <a:r>
              <a:rPr lang="en-US" altLang="zh-CN" dirty="0" smtClean="0">
                <a:cs typeface="Times New Roman" panose="02020603050405020304" pitchFamily="18" charset="0"/>
              </a:rPr>
              <a:t>"</a:t>
            </a:r>
            <a:r>
              <a:rPr lang="en-US" altLang="zh-CN" dirty="0" smtClean="0">
                <a:ea typeface="黑体" panose="02010609060101010101" pitchFamily="2" charset="-122"/>
              </a:rPr>
              <a:t>);</a:t>
            </a:r>
            <a:endParaRPr lang="en-US" altLang="zh-CN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类的其他方法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635532"/>
          </a:xfrm>
        </p:spPr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类中定义了一系列的方法</a:t>
            </a:r>
            <a:endParaRPr lang="zh-CN" altLang="en-US" dirty="0"/>
          </a:p>
        </p:txBody>
      </p:sp>
      <p:graphicFrame>
        <p:nvGraphicFramePr>
          <p:cNvPr id="4" name="Group 66"/>
          <p:cNvGraphicFramePr/>
          <p:nvPr/>
        </p:nvGraphicFramePr>
        <p:xfrm>
          <a:off x="755576" y="2132856"/>
          <a:ext cx="7775575" cy="3694748"/>
        </p:xfrm>
        <a:graphic>
          <a:graphicData uri="http://schemas.openxmlformats.org/drawingml/2006/table">
            <a:tbl>
              <a:tblPr/>
              <a:tblGrid>
                <a:gridCol w="1100137"/>
                <a:gridCol w="3076575"/>
                <a:gridCol w="359886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1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1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  明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1"/>
                      <a:srcRect/>
                      <a:stretch>
                        <a:fillRect/>
                      </a:stretch>
                    </a:blipFill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setMaxAge(int expiry)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设置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Cookie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的有效期，以秒为单位，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Cookie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保存在硬盘上，否则保存在内存中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setValue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(String value)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Cookie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创建后，对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Cookie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进行赋值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getName()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获取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Cookie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getValue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获取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Cookie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getMaxAge()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获取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Cookie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的有效时间，以秒为单位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保存及获取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96752"/>
            <a:ext cx="8229600" cy="4946892"/>
          </a:xfrm>
        </p:spPr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要保存到客户端，凡是写到客户端的方法，基本都在响应中。</a:t>
            </a:r>
            <a:r>
              <a:rPr lang="en-US" altLang="zh-CN" dirty="0" err="1" smtClean="0"/>
              <a:t>HttpServletResponse</a:t>
            </a:r>
            <a:r>
              <a:rPr lang="zh-CN" altLang="en-US" dirty="0" smtClean="0"/>
              <a:t>中提供了方法，把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保存到客户端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再次访问与保存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相同域名的网站时，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协议将把有效时间内的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都发送到服务器，容器将把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封装到请求中，</a:t>
            </a:r>
            <a:r>
              <a:rPr lang="en-US" altLang="zh-CN" dirty="0" err="1" smtClean="0"/>
              <a:t>HttpServletRequest</a:t>
            </a:r>
            <a:r>
              <a:rPr lang="zh-CN" altLang="en-US" dirty="0" smtClean="0"/>
              <a:t>类提供了获取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对象的方法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043608" y="2492896"/>
            <a:ext cx="6808787" cy="479524"/>
          </a:xfrm>
          <a:prstGeom prst="roundRect">
            <a:avLst>
              <a:gd name="adj" fmla="val 716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2400" dirty="0" err="1">
                <a:ea typeface="黑体" panose="02010609060101010101" pitchFamily="2" charset="-122"/>
                <a:cs typeface="Times New Roman" panose="02020603050405020304" pitchFamily="18" charset="0"/>
              </a:rPr>
              <a:t>response.addCookie</a:t>
            </a:r>
            <a:r>
              <a:rPr lang="en-US" altLang="zh-CN" sz="2400" dirty="0"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a typeface="黑体" panose="02010609060101010101" pitchFamily="2" charset="-122"/>
                <a:cs typeface="Times New Roman" panose="02020603050405020304" pitchFamily="18" charset="0"/>
              </a:rPr>
              <a:t>newCookie</a:t>
            </a:r>
            <a:r>
              <a:rPr lang="en-US" altLang="zh-CN" sz="2400" dirty="0"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99592" y="4941168"/>
            <a:ext cx="6808787" cy="479524"/>
          </a:xfrm>
          <a:prstGeom prst="roundRect">
            <a:avLst>
              <a:gd name="adj" fmla="val 716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黑体" panose="02010609060101010101" pitchFamily="2" charset="-122"/>
                <a:cs typeface="Times New Roman" panose="02020603050405020304" pitchFamily="18" charset="0"/>
              </a:rPr>
              <a:t>Cookie[]   cookies   </a:t>
            </a:r>
            <a:r>
              <a:rPr lang="en-US" altLang="zh-CN" sz="2400" dirty="0" err="1" smtClean="0">
                <a:ea typeface="黑体" panose="02010609060101010101" pitchFamily="2" charset="-122"/>
                <a:cs typeface="Times New Roman" panose="02020603050405020304" pitchFamily="18" charset="0"/>
              </a:rPr>
              <a:t>request.getCookies</a:t>
            </a:r>
            <a:r>
              <a:rPr lang="en-US" altLang="zh-CN" sz="2400" dirty="0" smtClean="0">
                <a:ea typeface="黑体" panose="0201060906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dirty="0"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简化登录的思路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用户登录时，可以选择长时间内不需要登录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访问登录页面</a:t>
            </a:r>
            <a:r>
              <a:rPr lang="en-US" altLang="zh-CN" dirty="0" smtClean="0"/>
              <a:t>index.jsp</a:t>
            </a:r>
            <a:r>
              <a:rPr lang="zh-CN" altLang="en-US" dirty="0" smtClean="0"/>
              <a:t>时，获取所有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对象，检查是否存在已经保存的用户名和密码，如果存在，则直接提交到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进行登录处理。如果不存在，则显示</a:t>
            </a:r>
            <a:r>
              <a:rPr lang="en-US" altLang="zh-CN" dirty="0" smtClean="0"/>
              <a:t>index.jsp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中获取用户选择不需要登录的时间，把登录信息保存到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中，设置有效时间，写到客户端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864096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TestLifeServlet</a:t>
            </a:r>
            <a:r>
              <a:rPr lang="zh-CN" altLang="en-US" dirty="0" smtClean="0"/>
              <a:t>，在构造方法、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方法、</a:t>
            </a:r>
            <a:r>
              <a:rPr lang="en-US" altLang="zh-CN" dirty="0" err="1" smtClean="0"/>
              <a:t>doXXX</a:t>
            </a:r>
            <a:r>
              <a:rPr lang="zh-CN" altLang="en-US" dirty="0" smtClean="0"/>
              <a:t>方法、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方法中写简单控制台输出，查看调用顺序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3080" y="1700808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public class </a:t>
            </a:r>
            <a:r>
              <a:rPr lang="en-US" altLang="zh-CN" b="1" u="sng" dirty="0" err="1" smtClean="0"/>
              <a:t>TestLifeServlet</a:t>
            </a:r>
            <a:r>
              <a:rPr lang="en-US" altLang="zh-CN" b="1" u="sng" dirty="0" smtClean="0"/>
              <a:t> extends </a:t>
            </a:r>
            <a:r>
              <a:rPr lang="en-US" altLang="zh-CN" b="1" u="sng" dirty="0" err="1" smtClean="0"/>
              <a:t>HttpServlet</a:t>
            </a:r>
            <a:r>
              <a:rPr lang="en-US" altLang="zh-CN" b="1" u="sng" dirty="0" smtClean="0"/>
              <a:t> {</a:t>
            </a:r>
            <a:endParaRPr lang="en-US" altLang="zh-CN" b="1" u="sng" dirty="0" smtClean="0"/>
          </a:p>
          <a:p>
            <a:r>
              <a:rPr lang="en-US" altLang="zh-CN" b="1" dirty="0" smtClean="0"/>
              <a:t>public </a:t>
            </a:r>
            <a:r>
              <a:rPr lang="en-US" altLang="zh-CN" b="1" dirty="0" err="1" smtClean="0"/>
              <a:t>TestLifeServlet</a:t>
            </a:r>
            <a:r>
              <a:rPr lang="en-US" altLang="zh-CN" b="1" dirty="0" smtClean="0"/>
              <a:t>() {</a:t>
            </a:r>
            <a:endParaRPr lang="en-US" altLang="zh-CN" b="1" dirty="0" smtClean="0"/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en-US" altLang="zh-CN" i="1" dirty="0" err="1" smtClean="0"/>
              <a:t>TestLifeServlet</a:t>
            </a:r>
            <a:r>
              <a:rPr lang="en-US" altLang="zh-CN" i="1" dirty="0" smtClean="0"/>
              <a:t>()");</a:t>
            </a:r>
            <a:endParaRPr lang="en-US" altLang="zh-CN" i="1" dirty="0" smtClean="0"/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en-US" altLang="zh-CN" b="1" dirty="0" smtClean="0"/>
              <a:t>public void init() throws </a:t>
            </a:r>
            <a:r>
              <a:rPr lang="en-US" altLang="zh-CN" b="1" dirty="0" err="1" smtClean="0"/>
              <a:t>ServletException</a:t>
            </a:r>
            <a:r>
              <a:rPr lang="en-US" altLang="zh-CN" b="1" dirty="0" smtClean="0"/>
              <a:t> {</a:t>
            </a:r>
            <a:endParaRPr lang="en-US" altLang="zh-CN" b="1" dirty="0" smtClean="0"/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("init()");</a:t>
            </a:r>
            <a:endParaRPr lang="en-US" altLang="zh-CN" i="1" dirty="0" smtClean="0"/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doGet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HttpServletRequest</a:t>
            </a:r>
            <a:r>
              <a:rPr lang="en-US" altLang="zh-CN" b="1" dirty="0" smtClean="0"/>
              <a:t> request, </a:t>
            </a:r>
            <a:r>
              <a:rPr lang="en-US" altLang="zh-CN" b="1" dirty="0" err="1" smtClean="0"/>
              <a:t>HttpServletResponse</a:t>
            </a:r>
            <a:r>
              <a:rPr lang="en-US" altLang="zh-CN" b="1" dirty="0" smtClean="0"/>
              <a:t> response)</a:t>
            </a:r>
            <a:endParaRPr lang="en-US" altLang="zh-CN" b="1" dirty="0" smtClean="0"/>
          </a:p>
          <a:p>
            <a:r>
              <a:rPr lang="en-US" altLang="zh-CN" b="1" dirty="0" smtClean="0"/>
              <a:t>throws </a:t>
            </a:r>
            <a:r>
              <a:rPr lang="en-US" altLang="zh-CN" b="1" dirty="0" err="1" smtClean="0"/>
              <a:t>ServletException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IOException</a:t>
            </a:r>
            <a:r>
              <a:rPr lang="en-US" altLang="zh-CN" b="1" dirty="0" smtClean="0"/>
              <a:t> {</a:t>
            </a:r>
            <a:endParaRPr lang="en-US" altLang="zh-CN" b="1" dirty="0" smtClean="0"/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en-US" altLang="zh-CN" i="1" dirty="0" err="1" smtClean="0"/>
              <a:t>doGet</a:t>
            </a:r>
            <a:r>
              <a:rPr lang="en-US" altLang="zh-CN" i="1" dirty="0" smtClean="0"/>
              <a:t>()");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doPost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HttpServletRequest</a:t>
            </a:r>
            <a:r>
              <a:rPr lang="en-US" altLang="zh-CN" b="1" dirty="0" smtClean="0"/>
              <a:t> request, </a:t>
            </a:r>
            <a:r>
              <a:rPr lang="en-US" altLang="zh-CN" b="1" dirty="0" err="1" smtClean="0"/>
              <a:t>HttpServletResponse</a:t>
            </a:r>
            <a:r>
              <a:rPr lang="en-US" altLang="zh-CN" b="1" dirty="0" smtClean="0"/>
              <a:t> response)</a:t>
            </a:r>
            <a:endParaRPr lang="en-US" altLang="zh-CN" b="1" dirty="0" smtClean="0"/>
          </a:p>
          <a:p>
            <a:r>
              <a:rPr lang="en-US" altLang="zh-CN" b="1" dirty="0" smtClean="0"/>
              <a:t>throws </a:t>
            </a:r>
            <a:r>
              <a:rPr lang="en-US" altLang="zh-CN" b="1" dirty="0" err="1" smtClean="0"/>
              <a:t>ServletException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IOException</a:t>
            </a:r>
            <a:r>
              <a:rPr lang="en-US" altLang="zh-CN" b="1" dirty="0" smtClean="0"/>
              <a:t> {</a:t>
            </a:r>
            <a:endParaRPr lang="en-US" altLang="zh-CN" b="1" dirty="0" smtClean="0"/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</a:t>
            </a:r>
            <a:r>
              <a:rPr lang="en-US" altLang="zh-CN" i="1" dirty="0" err="1" smtClean="0"/>
              <a:t>doPost</a:t>
            </a:r>
            <a:r>
              <a:rPr lang="en-US" altLang="zh-CN" i="1" dirty="0" smtClean="0"/>
              <a:t>()");</a:t>
            </a:r>
            <a:endParaRPr lang="en-US" altLang="zh-CN" i="1" dirty="0" smtClean="0"/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en-US" altLang="zh-CN" b="1" dirty="0" smtClean="0"/>
              <a:t>public void destroy() {</a:t>
            </a:r>
            <a:endParaRPr lang="en-US" altLang="zh-CN" b="1" dirty="0" smtClean="0"/>
          </a:p>
          <a:p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("destroy()");</a:t>
            </a:r>
            <a:endParaRPr lang="en-US" altLang="zh-CN" i="1" dirty="0" smtClean="0"/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85728"/>
            <a:ext cx="5940754" cy="500066"/>
          </a:xfrm>
        </p:spPr>
        <p:txBody>
          <a:bodyPr/>
          <a:lstStyle/>
          <a:p>
            <a:pPr algn="l"/>
            <a:r>
              <a:rPr lang="zh-CN" altLang="en-US" dirty="0" smtClean="0"/>
              <a:t>简化登录步骤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：修改</a:t>
            </a:r>
            <a:r>
              <a:rPr lang="en-US" altLang="zh-CN" dirty="0" smtClean="0"/>
              <a:t>index.jsp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121159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在上一章例子基础上进行修改。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index.jsp</a:t>
            </a:r>
            <a:r>
              <a:rPr lang="zh-CN" altLang="en-US" dirty="0" smtClean="0"/>
              <a:t>文件，加入脚本，获取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，判断是否存在已经保存的用户名和密码，如果存在，则直接到</a:t>
            </a:r>
            <a:r>
              <a:rPr lang="en-US" altLang="zh-CN" dirty="0" err="1" smtClean="0"/>
              <a:t>LoginServlet</a:t>
            </a:r>
            <a:r>
              <a:rPr lang="zh-CN" altLang="en-US" dirty="0" smtClean="0"/>
              <a:t>登录验证，否则就显示</a:t>
            </a:r>
            <a:r>
              <a:rPr lang="en-US" altLang="zh-CN" dirty="0" smtClean="0"/>
              <a:t>index.jsp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420" y="2002681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&lt;%  String username=</a:t>
            </a:r>
            <a:r>
              <a:rPr lang="en-US" altLang="zh-CN" b="1" dirty="0" smtClean="0"/>
              <a:t>null;</a:t>
            </a:r>
            <a:endParaRPr lang="en-US" altLang="zh-CN" b="1" dirty="0" smtClean="0"/>
          </a:p>
          <a:p>
            <a:r>
              <a:rPr lang="en-US" altLang="zh-CN" dirty="0" smtClean="0"/>
              <a:t>String password=</a:t>
            </a:r>
            <a:r>
              <a:rPr lang="en-US" altLang="zh-CN" b="1" dirty="0" smtClean="0"/>
              <a:t>null;</a:t>
            </a:r>
            <a:endParaRPr lang="en-US" altLang="zh-CN" b="1" dirty="0" smtClean="0"/>
          </a:p>
          <a:p>
            <a:r>
              <a:rPr lang="en-US" altLang="zh-CN" dirty="0" smtClean="0"/>
              <a:t>Cookie[] cookies=</a:t>
            </a:r>
            <a:r>
              <a:rPr lang="en-US" altLang="zh-CN" dirty="0" err="1" smtClean="0"/>
              <a:t>request.getCookies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b="1" dirty="0" smtClean="0"/>
              <a:t>if(cookies!=null){</a:t>
            </a:r>
            <a:endParaRPr lang="en-US" altLang="zh-CN" b="1" dirty="0" smtClean="0"/>
          </a:p>
          <a:p>
            <a:r>
              <a:rPr lang="en-US" altLang="zh-CN" b="1" dirty="0" smtClean="0"/>
              <a:t>for(Cookie </a:t>
            </a:r>
            <a:r>
              <a:rPr lang="en-US" altLang="zh-CN" b="1" dirty="0" err="1" smtClean="0"/>
              <a:t>cookie:cookies</a:t>
            </a:r>
            <a:r>
              <a:rPr lang="en-US" altLang="zh-CN" b="1" dirty="0" smtClean="0"/>
              <a:t>){</a:t>
            </a:r>
            <a:endParaRPr lang="en-US" altLang="zh-CN" b="1" dirty="0" smtClean="0"/>
          </a:p>
          <a:p>
            <a:r>
              <a:rPr lang="en-US" altLang="zh-CN" b="1" dirty="0" smtClean="0"/>
              <a:t>if(</a:t>
            </a:r>
            <a:r>
              <a:rPr lang="en-US" altLang="zh-CN" b="1" dirty="0" err="1" smtClean="0"/>
              <a:t>cookie.getName</a:t>
            </a:r>
            <a:r>
              <a:rPr lang="en-US" altLang="zh-CN" b="1" dirty="0" smtClean="0"/>
              <a:t>().equals("username")){</a:t>
            </a:r>
            <a:endParaRPr lang="en-US" altLang="zh-CN" b="1" dirty="0" smtClean="0"/>
          </a:p>
          <a:p>
            <a:r>
              <a:rPr lang="en-US" altLang="zh-CN" dirty="0" smtClean="0"/>
              <a:t>username=</a:t>
            </a:r>
            <a:r>
              <a:rPr lang="en-US" altLang="zh-CN" dirty="0" err="1" smtClean="0"/>
              <a:t>cookie.getValue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en-US" altLang="zh-CN" b="1" dirty="0" smtClean="0"/>
              <a:t>if(</a:t>
            </a:r>
            <a:r>
              <a:rPr lang="en-US" altLang="zh-CN" b="1" dirty="0" err="1" smtClean="0"/>
              <a:t>cookie.getName</a:t>
            </a:r>
            <a:r>
              <a:rPr lang="en-US" altLang="zh-CN" b="1" dirty="0" smtClean="0"/>
              <a:t>().equals("password")){</a:t>
            </a:r>
            <a:endParaRPr lang="en-US" altLang="zh-CN" b="1" dirty="0" smtClean="0"/>
          </a:p>
          <a:p>
            <a:r>
              <a:rPr lang="en-US" altLang="zh-CN" dirty="0" smtClean="0"/>
              <a:t>password=</a:t>
            </a:r>
            <a:r>
              <a:rPr lang="en-US" altLang="zh-CN" dirty="0" err="1" smtClean="0"/>
              <a:t>cookie.getValue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en-US" altLang="zh-CN" b="1" dirty="0" smtClean="0"/>
              <a:t>if(username!=null&amp;&amp;password!=null){</a:t>
            </a:r>
            <a:endParaRPr lang="en-US" altLang="zh-CN" b="1" dirty="0" smtClean="0"/>
          </a:p>
          <a:p>
            <a:r>
              <a:rPr lang="en-US" altLang="zh-CN" dirty="0" err="1" smtClean="0"/>
              <a:t>request.getRequestDispatcher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LoginServlet?username</a:t>
            </a:r>
            <a:r>
              <a:rPr lang="en-US" altLang="zh-CN" dirty="0" smtClean="0"/>
              <a:t>="+username+"&amp;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="+password).forward(request, response);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%&gt;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85728"/>
            <a:ext cx="5940754" cy="500066"/>
          </a:xfrm>
        </p:spPr>
        <p:txBody>
          <a:bodyPr/>
          <a:lstStyle/>
          <a:p>
            <a:pPr algn="l"/>
            <a:r>
              <a:rPr lang="zh-CN" altLang="en-US" dirty="0" smtClean="0"/>
              <a:t>简化登录步骤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：修改</a:t>
            </a:r>
            <a:r>
              <a:rPr lang="en-US" altLang="zh-CN" dirty="0" err="1" smtClean="0"/>
              <a:t>LoginServlet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1211596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LoginServlet</a:t>
            </a:r>
            <a:r>
              <a:rPr lang="zh-CN" altLang="en-US" dirty="0" smtClean="0"/>
              <a:t>，把登录成功的信息作为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保存到客户端，并设置有效时间。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844824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页面的时间信息</a:t>
            </a:r>
            <a:endParaRPr lang="zh-CN" altLang="en-US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timelength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timelength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b="1" dirty="0" err="1" smtClean="0"/>
              <a:t>int</a:t>
            </a:r>
            <a:r>
              <a:rPr lang="en-US" altLang="zh-CN" b="1" dirty="0" smtClean="0"/>
              <a:t> days=0;</a:t>
            </a:r>
            <a:endParaRPr lang="en-US" altLang="zh-CN" b="1" dirty="0" smtClean="0"/>
          </a:p>
          <a:p>
            <a:r>
              <a:rPr lang="en-US" altLang="zh-CN" b="1" dirty="0" smtClean="0"/>
              <a:t>if(</a:t>
            </a:r>
            <a:r>
              <a:rPr lang="en-US" altLang="zh-CN" b="1" dirty="0" err="1" smtClean="0"/>
              <a:t>timelength</a:t>
            </a:r>
            <a:r>
              <a:rPr lang="en-US" altLang="zh-CN" b="1" dirty="0" smtClean="0"/>
              <a:t>!=null){</a:t>
            </a:r>
            <a:endParaRPr lang="en-US" altLang="zh-CN" b="1" dirty="0" smtClean="0"/>
          </a:p>
          <a:p>
            <a:r>
              <a:rPr lang="en-US" altLang="zh-CN" dirty="0" smtClean="0"/>
              <a:t>days=</a:t>
            </a:r>
            <a:r>
              <a:rPr lang="en-US" altLang="zh-CN" dirty="0" err="1" smtClean="0"/>
              <a:t>Integer.</a:t>
            </a:r>
            <a:r>
              <a:rPr lang="en-US" altLang="zh-CN" i="1" dirty="0" err="1" smtClean="0"/>
              <a:t>parseInt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timelength</a:t>
            </a:r>
            <a:r>
              <a:rPr lang="en-US" altLang="zh-CN" i="1" dirty="0" smtClean="0"/>
              <a:t>);</a:t>
            </a:r>
            <a:endParaRPr lang="en-US" altLang="zh-CN" i="1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b="1" dirty="0" smtClean="0"/>
              <a:t>if(days!=0){</a:t>
            </a:r>
            <a:endParaRPr lang="en-US" altLang="zh-CN" b="1" dirty="0" smtClean="0"/>
          </a:p>
          <a:p>
            <a:r>
              <a:rPr lang="en-US" altLang="zh-CN" dirty="0" smtClean="0"/>
              <a:t>Cookie </a:t>
            </a:r>
            <a:r>
              <a:rPr lang="en-US" altLang="zh-CN" dirty="0" err="1" smtClean="0"/>
              <a:t>usernamecookie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new Cookie("</a:t>
            </a:r>
            <a:r>
              <a:rPr lang="en-US" altLang="zh-CN" b="1" dirty="0" err="1" smtClean="0"/>
              <a:t>username",username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r>
              <a:rPr lang="en-US" altLang="zh-CN" dirty="0" smtClean="0"/>
              <a:t>Cookie </a:t>
            </a:r>
            <a:r>
              <a:rPr lang="en-US" altLang="zh-CN" dirty="0" err="1" smtClean="0"/>
              <a:t>passwordcookie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new Cookie("</a:t>
            </a:r>
            <a:r>
              <a:rPr lang="en-US" altLang="zh-CN" b="1" dirty="0" err="1" smtClean="0"/>
              <a:t>password",pwd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r>
              <a:rPr lang="en-US" altLang="zh-CN" dirty="0" err="1" smtClean="0"/>
              <a:t>usernamecookie.setMaxAge</a:t>
            </a:r>
            <a:r>
              <a:rPr lang="en-US" altLang="zh-CN" dirty="0" smtClean="0"/>
              <a:t>(days*24*3600);</a:t>
            </a:r>
            <a:endParaRPr lang="en-US" altLang="zh-CN" dirty="0" smtClean="0"/>
          </a:p>
          <a:p>
            <a:r>
              <a:rPr lang="en-US" altLang="zh-CN" dirty="0" err="1" smtClean="0"/>
              <a:t>passwordcookie.setMaxAge</a:t>
            </a:r>
            <a:r>
              <a:rPr lang="en-US" altLang="zh-CN" dirty="0" smtClean="0"/>
              <a:t>(days*24*3600);</a:t>
            </a:r>
            <a:endParaRPr lang="en-US" altLang="zh-CN" dirty="0" smtClean="0"/>
          </a:p>
          <a:p>
            <a:r>
              <a:rPr lang="en-US" altLang="zh-CN" dirty="0" err="1" smtClean="0"/>
              <a:t>response.addCookie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usernamecookie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err="1" smtClean="0"/>
              <a:t>response.addCookie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passwordcookie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运行测试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1628800"/>
            <a:ext cx="2857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7584" y="37170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天内，登录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772816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再次访问</a:t>
            </a:r>
            <a:r>
              <a:rPr lang="en-US" altLang="zh-CN" sz="2400" dirty="0" smtClean="0"/>
              <a:t>index.jsp</a:t>
            </a:r>
            <a:r>
              <a:rPr lang="zh-CN" altLang="en-US" sz="2400" dirty="0" smtClean="0"/>
              <a:t>，可以直接登录成功；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修改时间，为当前时间的十天以后，再次访问</a:t>
            </a:r>
            <a:r>
              <a:rPr lang="en-US" altLang="zh-CN" sz="2400" dirty="0" smtClean="0"/>
              <a:t>index.jsp</a:t>
            </a:r>
            <a:r>
              <a:rPr lang="zh-CN" altLang="en-US" sz="2400" dirty="0" smtClean="0"/>
              <a:t>，可见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失效，需要重新登录。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什么是会话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客户端向服务器端发送请求，服务器端接受请求并生成响应返回给客户端，客户端对服务器端这样一次连续的调用过程，被称为会话（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）。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例如：访问</a:t>
            </a:r>
            <a:r>
              <a:rPr lang="en-US" altLang="zh-CN" dirty="0" smtClean="0"/>
              <a:t>12306</a:t>
            </a:r>
            <a:r>
              <a:rPr lang="zh-CN" altLang="en-US" dirty="0" smtClean="0"/>
              <a:t>网站后，用户可以查询车次、登录用户、购票、支付、退票、改签、看新闻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只要这个过程中没有关闭浏览器，同时</a:t>
            </a:r>
            <a:r>
              <a:rPr lang="en-US" altLang="zh-CN" dirty="0" smtClean="0"/>
              <a:t>12306</a:t>
            </a:r>
            <a:r>
              <a:rPr lang="zh-CN" altLang="en-US" dirty="0" smtClean="0"/>
              <a:t>网站服务器也一直正常，就是一次会话。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注意：不同浏览器，不同版本，对会话的支持也有所差别。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会话的典型应用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登录访问控制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某些资源不能直接访问，只对登录用户开放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实现方法：把登录后的信息保存到会话中，访问资源前，先查看会话中的登录信息，如果存在，则允许访问，否则跳转到登录页面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问题：登录信息能否保存到请求中？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不可以，因为请求的有效范围很小，除了请求转发外，都生成新的请求。而会话有效范围大，在一次会话中，服务器端与一个客户端只维护一个会话对象。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285728"/>
            <a:ext cx="7452922" cy="500066"/>
          </a:xfrm>
        </p:spPr>
        <p:txBody>
          <a:bodyPr/>
          <a:lstStyle/>
          <a:p>
            <a:r>
              <a:rPr lang="en-US" altLang="zh-CN" dirty="0" err="1" smtClean="0"/>
              <a:t>HttpSession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-</a:t>
            </a:r>
            <a:r>
              <a:rPr lang="zh-CN" altLang="en-US" dirty="0" smtClean="0"/>
              <a:t>如何获得该接口类型对象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229600" cy="51629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Servlet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中，定义了</a:t>
            </a:r>
            <a:r>
              <a:rPr lang="en-US" altLang="zh-CN" dirty="0" err="1" smtClean="0"/>
              <a:t>HttpSession</a:t>
            </a:r>
            <a:r>
              <a:rPr lang="zh-CN" altLang="en-US" dirty="0" smtClean="0"/>
              <a:t>接口，用来封装会话对象。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HttpSession</a:t>
            </a:r>
            <a:r>
              <a:rPr lang="zh-CN" altLang="en-US" dirty="0" smtClean="0"/>
              <a:t>是接口，不能直接用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创建对象，会话对象是容器创建的，使用</a:t>
            </a:r>
            <a:r>
              <a:rPr lang="en-US" altLang="zh-CN" dirty="0" err="1" smtClean="0"/>
              <a:t>HttpServletRequest</a:t>
            </a:r>
            <a:r>
              <a:rPr lang="zh-CN" altLang="en-US" dirty="0" smtClean="0"/>
              <a:t>中的方法获得会话对象。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u="sng" dirty="0" err="1" smtClean="0">
                <a:hlinkClick r:id="rId1" tooltip="interface in javax.servlet.http" action="ppaction://hlinkfile"/>
              </a:rPr>
              <a:t>HttpSession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getSession</a:t>
            </a:r>
            <a:r>
              <a:rPr lang="en-US" altLang="zh-CN" dirty="0" smtClean="0"/>
              <a:t>()</a:t>
            </a:r>
            <a:r>
              <a:rPr lang="zh-CN" altLang="zh-CN" dirty="0" smtClean="0"/>
              <a:t>：获取跟当前请求相关的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，如果不存在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，就创建一个新的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对象返回。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u="sng" dirty="0" err="1" smtClean="0">
                <a:hlinkClick r:id="rId1" tooltip="interface in javax.servlet.http" action="ppaction://hlinkfile"/>
              </a:rPr>
              <a:t>HttpSession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getSession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 create):</a:t>
            </a:r>
            <a:r>
              <a:rPr lang="zh-CN" altLang="zh-CN" dirty="0" smtClean="0"/>
              <a:t>如果参数</a:t>
            </a:r>
            <a:r>
              <a:rPr lang="en-US" altLang="zh-CN" dirty="0" smtClean="0"/>
              <a:t>create</a:t>
            </a:r>
            <a:r>
              <a:rPr lang="zh-CN" altLang="zh-CN" dirty="0" smtClean="0"/>
              <a:t>值为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，与无参的</a:t>
            </a:r>
            <a:r>
              <a:rPr lang="en-US" altLang="zh-CN" dirty="0" err="1" smtClean="0"/>
              <a:t>getSession</a:t>
            </a:r>
            <a:r>
              <a:rPr lang="zh-CN" altLang="zh-CN" dirty="0" smtClean="0"/>
              <a:t>方法等同。如果参数</a:t>
            </a:r>
            <a:r>
              <a:rPr lang="en-US" altLang="zh-CN" dirty="0" smtClean="0"/>
              <a:t>create</a:t>
            </a:r>
            <a:r>
              <a:rPr lang="zh-CN" altLang="zh-CN" dirty="0" smtClean="0"/>
              <a:t>的值是</a:t>
            </a:r>
            <a:r>
              <a:rPr lang="en-US" altLang="zh-CN" dirty="0" smtClean="0"/>
              <a:t>false</a:t>
            </a:r>
            <a:r>
              <a:rPr lang="zh-CN" altLang="zh-CN" dirty="0" smtClean="0"/>
              <a:t>，那么如果不存在与当前请求相关的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对象，则返回</a:t>
            </a:r>
            <a:r>
              <a:rPr lang="en-US" altLang="zh-CN" dirty="0" smtClean="0"/>
              <a:t>null</a:t>
            </a:r>
            <a:r>
              <a:rPr lang="zh-CN" altLang="zh-CN" dirty="0" smtClean="0"/>
              <a:t>，如果存在则直接返回会话对象。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文件中使用会话对象的方法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JSP</a:t>
            </a:r>
            <a:r>
              <a:rPr lang="zh-CN" altLang="en-US" dirty="0" smtClean="0"/>
              <a:t>文件中有内置对象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，可以直接调用</a:t>
            </a:r>
            <a:r>
              <a:rPr lang="en-US" altLang="zh-CN" dirty="0" err="1" smtClean="0"/>
              <a:t>HttpSession</a:t>
            </a:r>
            <a:r>
              <a:rPr lang="zh-CN" altLang="en-US" dirty="0" smtClean="0"/>
              <a:t>接口中任意方法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285728"/>
            <a:ext cx="7452922" cy="500066"/>
          </a:xfrm>
        </p:spPr>
        <p:txBody>
          <a:bodyPr/>
          <a:lstStyle/>
          <a:p>
            <a:r>
              <a:rPr lang="en-US" altLang="zh-CN" dirty="0" err="1" smtClean="0"/>
              <a:t>HttpSession</a:t>
            </a:r>
            <a:r>
              <a:rPr lang="zh-CN" altLang="en-US" dirty="0" smtClean="0"/>
              <a:t>接口中定义的方法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36712"/>
            <a:ext cx="8229600" cy="57606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HttpSession</a:t>
            </a:r>
            <a:r>
              <a:rPr lang="zh-CN" altLang="en-US" dirty="0" smtClean="0"/>
              <a:t>接口中定义了一系列的方法</a:t>
            </a:r>
            <a:endParaRPr lang="en-US" altLang="zh-CN" dirty="0" smtClean="0"/>
          </a:p>
        </p:txBody>
      </p:sp>
      <p:graphicFrame>
        <p:nvGraphicFramePr>
          <p:cNvPr id="4" name="Group 47"/>
          <p:cNvGraphicFramePr/>
          <p:nvPr/>
        </p:nvGraphicFramePr>
        <p:xfrm>
          <a:off x="323527" y="1412776"/>
          <a:ext cx="8424937" cy="5160900"/>
        </p:xfrm>
        <a:graphic>
          <a:graphicData uri="http://schemas.openxmlformats.org/drawingml/2006/table">
            <a:tbl>
              <a:tblPr/>
              <a:tblGrid>
                <a:gridCol w="1534563"/>
                <a:gridCol w="3509691"/>
                <a:gridCol w="3380683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返回值类型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1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1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  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1"/>
                      <a:srcRect/>
                      <a:stretch>
                        <a:fillRect/>
                      </a:stretch>
                    </a:blipFill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setAttribute(String key,Object value)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以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key/value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的形式保存对象值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Object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getAttribute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(String key)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通过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key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获取对象值 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removeAttribute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(String key)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通过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key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删除属性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getMaxInactiveInterval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获取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session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的有效非活动时间，以秒为单位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setMaxInactiveInterval</a:t>
                      </a:r>
                      <a:r>
                        <a:rPr lang="en-US" altLang="zh-CN" b="0" dirty="0" smtClean="0"/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0" dirty="0" err="1" smtClean="0"/>
                        <a:t>int</a:t>
                      </a:r>
                      <a:r>
                        <a:rPr lang="en-US" altLang="zh-CN" b="0" dirty="0" smtClean="0"/>
                        <a:t> interval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设置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session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的最大非活动时间，以秒为单位，超时将被销毁。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getId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获取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session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对象的编号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invalidate()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设置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session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对象失效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isNew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判断一个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session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是不是一个新创建的会话对象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285728"/>
            <a:ext cx="5724730" cy="500066"/>
          </a:xfrm>
        </p:spPr>
        <p:txBody>
          <a:bodyPr/>
          <a:lstStyle/>
          <a:p>
            <a:r>
              <a:rPr lang="en-US" altLang="zh-CN" dirty="0" err="1" smtClean="0"/>
              <a:t>HttpSession</a:t>
            </a:r>
            <a:r>
              <a:rPr lang="zh-CN" altLang="en-US" dirty="0" smtClean="0"/>
              <a:t>中与属性有关的方法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980728"/>
            <a:ext cx="8229600" cy="51629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HttpSession</a:t>
            </a:r>
            <a:r>
              <a:rPr lang="zh-CN" altLang="en-US" dirty="0" smtClean="0"/>
              <a:t>接口中定义了三个与属性有关的方法，包括</a:t>
            </a:r>
            <a:r>
              <a:rPr lang="en-US" altLang="zh-CN" dirty="0" err="1" smtClean="0"/>
              <a:t>setAttribute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getAttribute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removeAttribute</a:t>
            </a:r>
            <a:r>
              <a:rPr lang="zh-CN" altLang="en-US" dirty="0" smtClean="0"/>
              <a:t>，分别用来存属性、取属性、删除属性。</a:t>
            </a:r>
            <a:endParaRPr lang="en-US" altLang="zh-CN" dirty="0" smtClean="0"/>
          </a:p>
          <a:p>
            <a:r>
              <a:rPr lang="zh-CN" altLang="en-US" dirty="0" smtClean="0"/>
              <a:t>这三个方法的声明与</a:t>
            </a:r>
            <a:r>
              <a:rPr lang="en-US" altLang="zh-CN" dirty="0" err="1" smtClean="0"/>
              <a:t>HttpServletRequest</a:t>
            </a:r>
            <a:r>
              <a:rPr lang="zh-CN" altLang="en-US" dirty="0" smtClean="0"/>
              <a:t>种的与属性相关方法完全相同。</a:t>
            </a:r>
            <a:endParaRPr lang="en-US" altLang="zh-CN" dirty="0" smtClean="0"/>
          </a:p>
          <a:p>
            <a:r>
              <a:rPr lang="zh-CN" altLang="en-US" dirty="0" smtClean="0"/>
              <a:t>会话属性与请求属性区别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主要区别是有效范围不同。请求中的属性只在当前的请求对象中有效。只有通过请求转发时，才能把当前请求对象转发到下一个资源，其他情况都生成新的请求，所以请求属性也不再可用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会话属性在会话对象中有效。客户端与服务器连接后，只要没有关闭浏览器，服务器也没有出现异常，就是一次会话，会话属性就一直有效。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由于会话对象有效时间长，所以安全性相对低，所占资源相对多，因此：请求属性可以解决的问题就用请求，必须用会话的才用会话。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访问控制案例要求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在上一章案例基础上扩展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在工程</a:t>
            </a:r>
            <a:r>
              <a:rPr lang="en-US" altLang="zh-CN" dirty="0" smtClean="0"/>
              <a:t>ch07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WebRoot</a:t>
            </a:r>
            <a:r>
              <a:rPr lang="zh-CN" altLang="en-US" dirty="0" smtClean="0"/>
              <a:t>目录下，创建目录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，在该目录下创建</a:t>
            </a:r>
            <a:r>
              <a:rPr lang="en-US" altLang="zh-CN" dirty="0" smtClean="0"/>
              <a:t>admin.jsp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访问</a:t>
            </a:r>
            <a:r>
              <a:rPr lang="en-US" altLang="zh-CN" dirty="0" smtClean="0"/>
              <a:t>admin.jsp</a:t>
            </a:r>
            <a:r>
              <a:rPr lang="zh-CN" altLang="en-US" dirty="0" smtClean="0"/>
              <a:t>之前，必须登录成功，否则跳转到登录页面。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loginsuccess.jsp</a:t>
            </a:r>
            <a:r>
              <a:rPr lang="zh-CN" altLang="en-US" dirty="0" smtClean="0"/>
              <a:t>中，添加超级链接，访问</a:t>
            </a:r>
            <a:r>
              <a:rPr lang="en-US" altLang="zh-CN" dirty="0" smtClean="0"/>
              <a:t>admin.jsp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285728"/>
            <a:ext cx="7380914" cy="500066"/>
          </a:xfrm>
        </p:spPr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：修改</a:t>
            </a:r>
            <a:r>
              <a:rPr lang="en-US" altLang="zh-CN" dirty="0" err="1" smtClean="0"/>
              <a:t>LoginServlet</a:t>
            </a:r>
            <a:r>
              <a:rPr lang="zh-CN" altLang="en-US" dirty="0" smtClean="0"/>
              <a:t>的登录成功分支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7075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LoginServlet</a:t>
            </a:r>
            <a:r>
              <a:rPr lang="zh-CN" altLang="en-US" dirty="0" smtClean="0"/>
              <a:t>登录成功后，把用户名保存到会话属性中。属性名字是</a:t>
            </a:r>
            <a:r>
              <a:rPr lang="en-US" altLang="zh-CN" dirty="0" smtClean="0"/>
              <a:t>username,</a:t>
            </a:r>
            <a:r>
              <a:rPr lang="zh-CN" altLang="en-US" dirty="0" smtClean="0"/>
              <a:t>值是登录成功的用户名值。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85293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else if(flag==1){</a:t>
            </a:r>
            <a:endParaRPr lang="en-US" altLang="zh-CN" sz="2400" b="1" dirty="0" smtClean="0"/>
          </a:p>
          <a:p>
            <a:r>
              <a:rPr lang="en-US" altLang="zh-CN" sz="2400" dirty="0" err="1" smtClean="0"/>
              <a:t>HttpSession</a:t>
            </a:r>
            <a:r>
              <a:rPr lang="en-US" altLang="zh-CN" sz="2400" dirty="0" smtClean="0"/>
              <a:t> session=</a:t>
            </a:r>
            <a:r>
              <a:rPr lang="en-US" altLang="zh-CN" sz="2400" dirty="0" err="1" smtClean="0"/>
              <a:t>request.getSession</a:t>
            </a:r>
            <a:r>
              <a:rPr lang="en-US" altLang="zh-CN" sz="2400" dirty="0" smtClean="0"/>
              <a:t>();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session.setAttribute</a:t>
            </a:r>
            <a:r>
              <a:rPr lang="en-US" altLang="zh-CN" sz="2400" dirty="0" smtClean="0"/>
              <a:t>("username", username);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request.getRequestDispatcher</a:t>
            </a:r>
            <a:r>
              <a:rPr lang="en-US" altLang="zh-CN" sz="2400" dirty="0" smtClean="0"/>
              <a:t>("loginsuccess.jsp").forward(request, response);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查看调用顺序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256584"/>
          </a:xfrm>
        </p:spPr>
        <p:txBody>
          <a:bodyPr/>
          <a:lstStyle/>
          <a:p>
            <a:r>
              <a:rPr lang="zh-CN" altLang="en-US" dirty="0" smtClean="0"/>
              <a:t>第一次通过地址栏调用，控制台输出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TestLifeServlet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init()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doGet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342900" lvl="1" indent="-342900">
              <a:buClr>
                <a:srgbClr val="92D050"/>
              </a:buClr>
              <a:buBlip>
                <a:blip r:embed="rId1"/>
              </a:buBlip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第二次以及之后若干次通过地址栏调用，控制台输出</a:t>
            </a:r>
            <a:endParaRPr lang="en-US" altLang="zh-CN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buClr>
                <a:srgbClr val="92D050"/>
              </a:buClr>
              <a:buNone/>
            </a:pPr>
            <a:r>
              <a:rPr lang="en-US" altLang="zh-CN" dirty="0" err="1" smtClean="0"/>
              <a:t>doGet</a:t>
            </a:r>
            <a:r>
              <a:rPr lang="en-US" altLang="zh-CN" dirty="0" smtClean="0"/>
              <a:t>()	</a:t>
            </a:r>
            <a:endParaRPr lang="en-US" altLang="zh-CN" dirty="0" smtClean="0"/>
          </a:p>
          <a:p>
            <a:pPr marL="342900" lvl="1" indent="-342900">
              <a:buClr>
                <a:srgbClr val="92D050"/>
              </a:buClr>
              <a:buBlip>
                <a:blip r:embed="rId1"/>
              </a:buBlip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正常关闭</a:t>
            </a:r>
            <a:r>
              <a:rPr lang="en-US" altLang="zh-CN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Tomcat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，控制台输出</a:t>
            </a:r>
            <a:endParaRPr lang="en-US" altLang="zh-CN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buClr>
                <a:srgbClr val="92D050"/>
              </a:buClr>
              <a:buNone/>
            </a:pPr>
            <a:r>
              <a:rPr lang="en-US" altLang="zh-CN" dirty="0" smtClean="0"/>
              <a:t>destroy()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：修改</a:t>
            </a:r>
            <a:r>
              <a:rPr lang="en-US" altLang="zh-CN" dirty="0" smtClean="0"/>
              <a:t>admin.jsp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1571636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admin.jsp</a:t>
            </a:r>
            <a:r>
              <a:rPr lang="zh-CN" altLang="en-US" dirty="0" smtClean="0"/>
              <a:t>，从会话对象中获取名字是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的属性，如果属性为空，说明没有登录成功，则跳转到</a:t>
            </a:r>
            <a:r>
              <a:rPr lang="en-US" altLang="zh-CN" dirty="0" smtClean="0"/>
              <a:t>index.jsp</a:t>
            </a:r>
            <a:r>
              <a:rPr lang="zh-CN" altLang="en-US" dirty="0" smtClean="0"/>
              <a:t>，并显示提示信息。否则，说明登录成功，显示</a:t>
            </a:r>
            <a:r>
              <a:rPr lang="en-US" altLang="zh-CN" dirty="0" smtClean="0"/>
              <a:t>admin.jsp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636912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</a:t>
            </a:r>
            <a:r>
              <a:rPr lang="en-US" altLang="zh-CN" sz="2000" dirty="0" smtClean="0"/>
              <a:t>&lt;%</a:t>
            </a:r>
            <a:endParaRPr lang="en-US" altLang="zh-CN" sz="2000" dirty="0" smtClean="0"/>
          </a:p>
          <a:p>
            <a:r>
              <a:rPr lang="en-US" altLang="zh-CN" sz="2000" dirty="0" smtClean="0"/>
              <a:t>  String username=(String)(</a:t>
            </a:r>
            <a:r>
              <a:rPr lang="en-US" altLang="zh-CN" sz="2000" dirty="0" err="1" smtClean="0"/>
              <a:t>session.getAttribute</a:t>
            </a:r>
            <a:r>
              <a:rPr lang="en-US" altLang="zh-CN" sz="2000" dirty="0" smtClean="0"/>
              <a:t>("username"));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en-US" altLang="zh-CN" sz="2000" b="1" dirty="0" smtClean="0"/>
              <a:t>if(username==null){</a:t>
            </a:r>
            <a:endParaRPr lang="en-US" altLang="zh-CN" sz="2000" b="1" dirty="0" smtClean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request.setAttribute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msg</a:t>
            </a:r>
            <a:r>
              <a:rPr lang="en-US" altLang="zh-CN" sz="2000" dirty="0" smtClean="0"/>
              <a:t>","</a:t>
            </a:r>
            <a:r>
              <a:rPr lang="zh-CN" altLang="en-US" sz="2000" dirty="0" smtClean="0"/>
              <a:t>该资源必须登录后访问</a:t>
            </a:r>
            <a:r>
              <a:rPr lang="en-US" altLang="zh-CN" sz="2000" dirty="0" smtClean="0"/>
              <a:t>");</a:t>
            </a:r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request.getRequestDispatcher</a:t>
            </a:r>
            <a:r>
              <a:rPr lang="en-US" altLang="zh-CN" sz="2000" dirty="0" smtClean="0"/>
              <a:t>("../index.jsp").forward(request, response);</a:t>
            </a:r>
            <a:endParaRPr lang="en-US" altLang="zh-CN" sz="2000" dirty="0" smtClean="0"/>
          </a:p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%&gt;</a:t>
            </a:r>
            <a:endParaRPr lang="zh-CN" altLang="en-US" sz="2000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11560" y="4941168"/>
            <a:ext cx="8229600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JSP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文件中可以直接使用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session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内置对象，调用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HttpSession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接口中的任意方法。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中的运行效果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556792"/>
            <a:ext cx="28765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378904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中，直接通过地址栏访问</a:t>
            </a:r>
            <a:r>
              <a:rPr lang="en-US" altLang="zh-CN" dirty="0" smtClean="0"/>
              <a:t>admin.jsp</a:t>
            </a:r>
            <a:r>
              <a:rPr lang="zh-CN" altLang="en-US" dirty="0" smtClean="0"/>
              <a:t>，无法访问，跳转到</a:t>
            </a:r>
            <a:r>
              <a:rPr lang="en-US" altLang="zh-CN" dirty="0" smtClean="0"/>
              <a:t>index.jsp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772816"/>
            <a:ext cx="2828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23928" y="314096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登录后，跳转到成功页面，点击超级链接访问</a:t>
            </a:r>
            <a:r>
              <a:rPr lang="en-US" altLang="zh-CN" dirty="0" smtClean="0"/>
              <a:t>admin.jsp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653136"/>
            <a:ext cx="28098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139952" y="566124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因为登录成功，所以可以访问。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419872" y="2132856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148064" y="3933056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83671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IE</a:t>
            </a:r>
            <a:r>
              <a:rPr lang="zh-CN" altLang="en-US" sz="2800" dirty="0" smtClean="0"/>
              <a:t>测试：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中的运行效果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36712"/>
            <a:ext cx="8229600" cy="851556"/>
          </a:xfrm>
        </p:spPr>
        <p:txBody>
          <a:bodyPr/>
          <a:lstStyle/>
          <a:p>
            <a:r>
              <a:rPr lang="zh-CN" altLang="en-US" dirty="0" smtClean="0"/>
              <a:t>不关闭当前窗口，打开新的</a:t>
            </a:r>
            <a:r>
              <a:rPr lang="en-US" altLang="zh-CN" dirty="0" smtClean="0"/>
              <a:t>IE</a:t>
            </a:r>
            <a:r>
              <a:rPr lang="zh-CN" altLang="en-US" dirty="0" smtClean="0"/>
              <a:t>窗口，直接访问</a:t>
            </a:r>
            <a:r>
              <a:rPr lang="en-US" altLang="zh-CN" dirty="0" smtClean="0"/>
              <a:t>admin.jsp</a:t>
            </a:r>
            <a:r>
              <a:rPr lang="zh-CN" altLang="en-US" dirty="0" smtClean="0"/>
              <a:t>页面，可见可以直接访问成功。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7624" y="1700808"/>
            <a:ext cx="28098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/>
          <p:nvPr/>
        </p:nvSpPr>
        <p:spPr>
          <a:xfrm>
            <a:off x="683568" y="2564904"/>
            <a:ext cx="8229600" cy="85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Blip>
                <a:blip r:embed="rId2"/>
              </a:buBlip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把所有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IE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窗口关闭，再次打开新的窗口，直接访问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admin.jsp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，发现无法访问。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429000"/>
            <a:ext cx="28765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/>
          <p:nvPr/>
        </p:nvSpPr>
        <p:spPr>
          <a:xfrm>
            <a:off x="683568" y="5373216"/>
            <a:ext cx="8229600" cy="85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Blip>
                <a:blip r:embed="rId2"/>
              </a:buBlip>
              <a:defRPr/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总结：</a:t>
            </a:r>
            <a:r>
              <a:rPr lang="en-US" altLang="zh-CN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IE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同时打开的多个窗口，可以共享会话对象。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与会话的区别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altLang="zh-CN" dirty="0" smtClean="0"/>
              <a:t>session</a:t>
            </a:r>
            <a:r>
              <a:rPr lang="zh-CN" altLang="en-US" dirty="0" smtClean="0"/>
              <a:t>是在服务器端保存用户信息，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是在客户端保存用户信息</a:t>
            </a:r>
            <a:endParaRPr lang="zh-CN" altLang="en-US" dirty="0" smtClean="0"/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altLang="zh-CN" dirty="0" smtClean="0"/>
              <a:t>session</a:t>
            </a:r>
            <a:r>
              <a:rPr lang="zh-CN" altLang="en-US" dirty="0" smtClean="0"/>
              <a:t>中保存的是任意对象，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保存的是字符串</a:t>
            </a:r>
            <a:endParaRPr lang="zh-CN" altLang="en-US" dirty="0" smtClean="0"/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altLang="zh-CN" dirty="0" smtClean="0"/>
              <a:t>session</a:t>
            </a:r>
            <a:r>
              <a:rPr lang="zh-CN" altLang="en-US" dirty="0" smtClean="0"/>
              <a:t>随会话结束而关闭，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可以长期保存在客户端硬盘上，也可以临时保存在浏览器内存中</a:t>
            </a:r>
            <a:endParaRPr lang="en-US" altLang="zh-CN" dirty="0" smtClean="0"/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en-US" altLang="zh-CN" dirty="0" smtClean="0"/>
              <a:t>Cookie</a:t>
            </a:r>
            <a:r>
              <a:rPr lang="zh-CN" altLang="en-US" dirty="0" smtClean="0"/>
              <a:t>通常用于保存不重要的用户信息，重要的信息使用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保存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MyEclipse</a:t>
            </a:r>
            <a:r>
              <a:rPr lang="zh-CN" altLang="en-US" dirty="0" smtClean="0"/>
              <a:t>的每一个</a:t>
            </a:r>
            <a:r>
              <a:rPr lang="en-US" altLang="zh-CN" dirty="0" smtClean="0"/>
              <a:t>Web Project</a:t>
            </a:r>
            <a:r>
              <a:rPr lang="zh-CN" altLang="en-US" dirty="0" smtClean="0"/>
              <a:t>，运行时都部署在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下，称为一个应用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部署后，启动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将为每一个应用创建一个对象，这个对象称为上下文对象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例如，当前的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中部署了</a:t>
            </a:r>
            <a:r>
              <a:rPr lang="en-US" altLang="zh-CN" dirty="0" smtClean="0"/>
              <a:t>ch01,ch02……ch07</a:t>
            </a:r>
            <a:r>
              <a:rPr lang="zh-CN" altLang="en-US" dirty="0" smtClean="0"/>
              <a:t>共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个应用，在启动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时，将分别为每一个应用创建一个上下文对象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也就是说，一个应用有且只有一个上下文对象，由容器创建，并保存在容器中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上下文对象类似一个全局变量，在整个应用中有效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利用上下文对象，可以实现多个用户之间的数据共享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ServletContext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136815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Servlet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中定义了</a:t>
            </a:r>
            <a:r>
              <a:rPr lang="en-US" altLang="zh-CN" dirty="0" err="1" smtClean="0"/>
              <a:t>ServletContext</a:t>
            </a:r>
            <a:r>
              <a:rPr lang="zh-CN" altLang="en-US" dirty="0" smtClean="0"/>
              <a:t>接口，用来封装上下文对象</a:t>
            </a:r>
            <a:endParaRPr lang="en-US" altLang="zh-CN" dirty="0" smtClean="0"/>
          </a:p>
          <a:p>
            <a:r>
              <a:rPr lang="zh-CN" altLang="en-US" dirty="0" smtClean="0"/>
              <a:t>该接口中定义了一系列的方法：</a:t>
            </a:r>
            <a:endParaRPr lang="en-US" altLang="zh-CN" dirty="0" smtClean="0"/>
          </a:p>
        </p:txBody>
      </p:sp>
      <p:graphicFrame>
        <p:nvGraphicFramePr>
          <p:cNvPr id="4" name="Group 4"/>
          <p:cNvGraphicFramePr/>
          <p:nvPr/>
        </p:nvGraphicFramePr>
        <p:xfrm>
          <a:off x="827584" y="2420888"/>
          <a:ext cx="7570787" cy="2950210"/>
        </p:xfrm>
        <a:graphic>
          <a:graphicData uri="http://schemas.openxmlformats.org/drawingml/2006/table">
            <a:tbl>
              <a:tblPr/>
              <a:tblGrid>
                <a:gridCol w="1071562"/>
                <a:gridCol w="3460750"/>
                <a:gridCol w="3038475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1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1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  明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1"/>
                      <a:srcRect/>
                      <a:stretch>
                        <a:fillRect/>
                      </a:stretch>
                    </a:blip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setAttribute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key,Object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 value)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key/value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的形式保存对象值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Object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getAttribute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(String key)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通过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key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获取对象值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getInitParameter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(String path)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返回上下文参数的值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getRealPath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(String path)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根据虚拟路径返回实际路径（参看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ch02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中的使用）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285728"/>
            <a:ext cx="6660834" cy="500066"/>
          </a:xfrm>
        </p:spPr>
        <p:txBody>
          <a:bodyPr/>
          <a:lstStyle/>
          <a:p>
            <a:r>
              <a:rPr lang="zh-CN" altLang="en-US" dirty="0" smtClean="0"/>
              <a:t>如何获得</a:t>
            </a:r>
            <a:r>
              <a:rPr lang="en-US" altLang="zh-CN" dirty="0" err="1" smtClean="0"/>
              <a:t>ServletContext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ServletContext</a:t>
            </a:r>
            <a:r>
              <a:rPr lang="zh-CN" altLang="en-US" dirty="0" smtClean="0"/>
              <a:t>是接口，不能直接创建对象。</a:t>
            </a:r>
            <a:r>
              <a:rPr lang="en-US" altLang="zh-CN" dirty="0" err="1" smtClean="0"/>
              <a:t>ServletContext</a:t>
            </a:r>
            <a:r>
              <a:rPr lang="zh-CN" altLang="en-US" dirty="0" smtClean="0"/>
              <a:t>对象是容器创建的，可以使用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中提供的方法获取该对象。</a:t>
            </a:r>
            <a:endParaRPr lang="en-US" altLang="zh-CN" dirty="0" smtClean="0"/>
          </a:p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类中常用的获取上下文对象的方法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ServletConfig</a:t>
            </a:r>
            <a:r>
              <a:rPr lang="zh-CN" altLang="en-US" dirty="0" smtClean="0"/>
              <a:t>接口中定义的</a:t>
            </a:r>
            <a:r>
              <a:rPr lang="en-US" altLang="zh-CN" dirty="0" err="1" smtClean="0"/>
              <a:t>getServletContext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由于自定义的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类间接实现了</a:t>
            </a:r>
            <a:r>
              <a:rPr lang="en-US" altLang="zh-CN" dirty="0" err="1" smtClean="0"/>
              <a:t>ServletConfig</a:t>
            </a:r>
            <a:r>
              <a:rPr lang="zh-CN" altLang="en-US" dirty="0" smtClean="0"/>
              <a:t>接口，因此可以直接调用</a:t>
            </a:r>
            <a:r>
              <a:rPr lang="en-US" altLang="zh-CN" dirty="0" err="1" smtClean="0"/>
              <a:t>getServletContext</a:t>
            </a:r>
            <a:r>
              <a:rPr lang="zh-CN" altLang="en-US" dirty="0" smtClean="0"/>
              <a:t>方法返回</a:t>
            </a:r>
            <a:r>
              <a:rPr lang="en-US" altLang="zh-CN" dirty="0" err="1" smtClean="0"/>
              <a:t>ServletContext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文件中使用上下文对象的方法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JSP</a:t>
            </a:r>
            <a:r>
              <a:rPr lang="zh-CN" altLang="en-US" dirty="0" smtClean="0"/>
              <a:t>文件的内置对象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即上下文对象，可以调用</a:t>
            </a:r>
            <a:r>
              <a:rPr lang="en-US" altLang="zh-CN" dirty="0" err="1" smtClean="0"/>
              <a:t>ServletContext</a:t>
            </a:r>
            <a:r>
              <a:rPr lang="zh-CN" altLang="en-US" dirty="0" smtClean="0"/>
              <a:t>接口中的任意方法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登录人次统计说明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在上一章案例基础上扩展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登录人次统计说明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登录成功后，人次增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每次登录成功后，在成功页面</a:t>
            </a:r>
            <a:r>
              <a:rPr lang="en-US" altLang="zh-CN" dirty="0" smtClean="0"/>
              <a:t>loginsuccess.jsp</a:t>
            </a:r>
            <a:r>
              <a:rPr lang="zh-CN" altLang="en-US" dirty="0" smtClean="0"/>
              <a:t>显示登录人次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96752"/>
            <a:ext cx="8229600" cy="494689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登录人次需要使用变量保存起来，每次登录成功后对该变量加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，并显示</a:t>
            </a:r>
            <a:endParaRPr lang="en-US" altLang="zh-CN" dirty="0" smtClean="0"/>
          </a:p>
          <a:p>
            <a:r>
              <a:rPr lang="zh-CN" altLang="en-US" dirty="0" smtClean="0"/>
              <a:t>问题：变量保存到哪里呢？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保存到请求中？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不可以，如果保存到请求中，每次登录都是新的请求，那么都会重新计数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保存到会话中？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不可以，如果保存到会话中，不同</a:t>
            </a:r>
            <a:r>
              <a:rPr lang="en-US" altLang="zh-CN" dirty="0" smtClean="0"/>
              <a:t>PC</a:t>
            </a:r>
            <a:r>
              <a:rPr lang="zh-CN" altLang="en-US" dirty="0" smtClean="0"/>
              <a:t>客户端，是不同会话，将重新计数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保存到上下文中？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可以，上下文是一个应该只有一个，所以可以多个用户共享，计数可以累加。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386263" y="285750"/>
            <a:ext cx="4686300" cy="500063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Servlet</a:t>
            </a:r>
            <a:r>
              <a:rPr lang="zh-CN" altLang="en-US" dirty="0" smtClean="0"/>
              <a:t>的生命周期总结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85875"/>
            <a:ext cx="8229600" cy="48577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marL="742950" lvl="2" indent="-34290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92D050"/>
              </a:buClr>
              <a:buFont typeface="Arial" panose="020B0604020202020204" pitchFamily="34" charset="0"/>
              <a:buBlip>
                <a:blip r:embed="rId1"/>
              </a:buBlip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构造方法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2" indent="-34290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92D050"/>
              </a:buClr>
              <a:buFont typeface="Arial" panose="020B0604020202020204" pitchFamily="34" charset="0"/>
              <a:buBlip>
                <a:blip r:embed="rId1"/>
              </a:buBlip>
              <a:defRPr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init(</a:t>
            </a: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ServletConfig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2" indent="-34290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92D050"/>
              </a:buClr>
              <a:buFont typeface="Arial" panose="020B0604020202020204" pitchFamily="34" charset="0"/>
              <a:buBlip>
                <a:blip r:embed="rId1"/>
              </a:buBlip>
              <a:defRPr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init()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 smtClean="0"/>
              <a:t>提供服务</a:t>
            </a:r>
            <a:endParaRPr lang="en-US" altLang="zh-CN" dirty="0" smtClean="0"/>
          </a:p>
          <a:p>
            <a:pPr marL="742950" lvl="2" indent="-34290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92D050"/>
              </a:buClr>
              <a:buFont typeface="Arial" panose="020B0604020202020204" pitchFamily="34" charset="0"/>
              <a:buBlip>
                <a:blip r:embed="rId1"/>
              </a:buBlip>
              <a:defRPr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service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2" indent="-34290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92D050"/>
              </a:buClr>
              <a:buFont typeface="Arial" panose="020B0604020202020204" pitchFamily="34" charset="0"/>
              <a:buBlip>
                <a:blip r:embed="rId1"/>
              </a:buBlip>
              <a:defRPr/>
            </a:pP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doXXX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 smtClean="0"/>
              <a:t>销毁</a:t>
            </a:r>
            <a:endParaRPr lang="en-US" altLang="zh-CN" dirty="0" smtClean="0"/>
          </a:p>
          <a:p>
            <a:pPr marL="742950" lvl="2" indent="-34290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92D050"/>
              </a:buClr>
              <a:buFont typeface="Arial" panose="020B0604020202020204" pitchFamily="34" charset="0"/>
              <a:buBlip>
                <a:blip r:embed="rId1"/>
              </a:buBlip>
              <a:defRPr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destroy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22322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LoginServlet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获取上下文对象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从上下文中去</a:t>
            </a:r>
            <a:r>
              <a:rPr lang="en-US" altLang="zh-CN" sz="2400" dirty="0" smtClean="0"/>
              <a:t>count</a:t>
            </a:r>
            <a:r>
              <a:rPr lang="zh-CN" altLang="en-US" sz="2400" dirty="0" smtClean="0"/>
              <a:t>属性，如果不存在，说明第一次访问，初始化该值为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。如果存在，说明已经有客户端访问过，直接加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即可。把更新过的值保存到上下文中。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284984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ServletContext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ctxt</a:t>
            </a:r>
            <a:r>
              <a:rPr lang="en-US" altLang="zh-CN" dirty="0" smtClean="0"/>
              <a:t>=</a:t>
            </a:r>
            <a:r>
              <a:rPr lang="en-US" altLang="zh-CN" b="1" dirty="0" err="1" smtClean="0"/>
              <a:t>this.getServletContext</a:t>
            </a:r>
            <a:r>
              <a:rPr lang="en-US" altLang="zh-CN" b="1" dirty="0" smtClean="0"/>
              <a:t>();</a:t>
            </a:r>
            <a:endParaRPr lang="en-US" altLang="zh-CN" b="1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countstr</a:t>
            </a:r>
            <a:r>
              <a:rPr lang="en-US" altLang="zh-CN" dirty="0" smtClean="0"/>
              <a:t>=(String) </a:t>
            </a:r>
            <a:r>
              <a:rPr lang="en-US" altLang="zh-CN" dirty="0" err="1" smtClean="0"/>
              <a:t>ctxt.getAttribute</a:t>
            </a:r>
            <a:r>
              <a:rPr lang="en-US" altLang="zh-CN" dirty="0" smtClean="0"/>
              <a:t>("count");</a:t>
            </a:r>
            <a:endParaRPr lang="en-US" altLang="zh-CN" dirty="0" smtClean="0"/>
          </a:p>
          <a:p>
            <a:r>
              <a:rPr lang="en-US" altLang="zh-CN" b="1" dirty="0" err="1" smtClean="0"/>
              <a:t>int</a:t>
            </a:r>
            <a:r>
              <a:rPr lang="en-US" altLang="zh-CN" b="1" dirty="0" smtClean="0"/>
              <a:t> count=0;</a:t>
            </a:r>
            <a:endParaRPr lang="en-US" altLang="zh-CN" b="1" dirty="0" smtClean="0"/>
          </a:p>
          <a:p>
            <a:r>
              <a:rPr lang="en-US" altLang="zh-CN" b="1" dirty="0" smtClean="0"/>
              <a:t>if(</a:t>
            </a:r>
            <a:r>
              <a:rPr lang="en-US" altLang="zh-CN" b="1" dirty="0" err="1" smtClean="0"/>
              <a:t>countstr</a:t>
            </a:r>
            <a:r>
              <a:rPr lang="en-US" altLang="zh-CN" b="1" dirty="0" smtClean="0"/>
              <a:t>==null){</a:t>
            </a:r>
            <a:endParaRPr lang="en-US" altLang="zh-CN" b="1" dirty="0" smtClean="0"/>
          </a:p>
          <a:p>
            <a:r>
              <a:rPr lang="en-US" altLang="zh-CN" dirty="0" smtClean="0"/>
              <a:t>count=1;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b="1" dirty="0" smtClean="0"/>
              <a:t>else{</a:t>
            </a:r>
            <a:endParaRPr lang="en-US" altLang="zh-CN" b="1" dirty="0" smtClean="0"/>
          </a:p>
          <a:p>
            <a:r>
              <a:rPr lang="en-US" altLang="zh-CN" dirty="0" smtClean="0"/>
              <a:t>count=</a:t>
            </a:r>
            <a:r>
              <a:rPr lang="en-US" altLang="zh-CN" dirty="0" err="1" smtClean="0"/>
              <a:t>Integer.</a:t>
            </a:r>
            <a:r>
              <a:rPr lang="en-US" altLang="zh-CN" i="1" dirty="0" err="1" smtClean="0"/>
              <a:t>parseInt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countstr</a:t>
            </a:r>
            <a:r>
              <a:rPr lang="en-US" altLang="zh-CN" i="1" dirty="0" smtClean="0"/>
              <a:t>);</a:t>
            </a:r>
            <a:endParaRPr lang="en-US" altLang="zh-CN" i="1" dirty="0" smtClean="0"/>
          </a:p>
          <a:p>
            <a:r>
              <a:rPr lang="en-US" altLang="zh-CN" dirty="0" smtClean="0"/>
              <a:t>count++;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err="1" smtClean="0"/>
              <a:t>ctxt.setAttribute</a:t>
            </a:r>
            <a:r>
              <a:rPr lang="en-US" altLang="zh-CN" dirty="0" smtClean="0"/>
              <a:t>("count", count);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38884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loginsuccess.jsp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的内置对象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，获取属性</a:t>
            </a:r>
            <a:r>
              <a:rPr lang="en-US" altLang="zh-CN" sz="2400" dirty="0" smtClean="0"/>
              <a:t>count</a:t>
            </a:r>
            <a:r>
              <a:rPr lang="zh-CN" altLang="en-US" sz="2400" dirty="0" smtClean="0"/>
              <a:t>，并显示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852936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您是第</a:t>
            </a:r>
            <a:r>
              <a:rPr lang="en-US" altLang="zh-CN" sz="2400" dirty="0" smtClean="0"/>
              <a:t>&lt;%=</a:t>
            </a:r>
            <a:r>
              <a:rPr lang="en-US" altLang="zh-CN" sz="2400" dirty="0" err="1" smtClean="0"/>
              <a:t>application.getAttribute</a:t>
            </a:r>
            <a:r>
              <a:rPr lang="en-US" altLang="zh-CN" sz="2400" dirty="0" smtClean="0"/>
              <a:t>("count")%&gt;</a:t>
            </a:r>
            <a:endParaRPr lang="en-US" altLang="zh-CN" sz="2400" dirty="0" smtClean="0"/>
          </a:p>
          <a:p>
            <a:r>
              <a:rPr lang="zh-CN" altLang="en-US" sz="2400" dirty="0" smtClean="0"/>
              <a:t>位访问者！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br</a:t>
            </a:r>
            <a:r>
              <a:rPr lang="en-US" altLang="zh-CN" sz="2400" dirty="0" smtClean="0"/>
              <a:t>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229600" cy="491516"/>
          </a:xfrm>
        </p:spPr>
        <p:txBody>
          <a:bodyPr/>
          <a:lstStyle/>
          <a:p>
            <a:r>
              <a:rPr lang="zh-CN" altLang="en-US" dirty="0" smtClean="0"/>
              <a:t>使用不同浏览器多次登录，可见计数器累加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5616" y="1844824"/>
            <a:ext cx="64960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/>
          <p:nvPr/>
        </p:nvSpPr>
        <p:spPr>
          <a:xfrm>
            <a:off x="611560" y="414908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Blip>
                <a:blip r:embed="rId2"/>
              </a:buBlip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问题：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Tomcat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重新启动后，计数器将从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开始。因为重新启动容器，上下文对象将被销毁，重新创建，因此存储在上下文中的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count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也从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开始。后续用监听器解决这个问题。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285728"/>
            <a:ext cx="6228786" cy="500066"/>
          </a:xfrm>
        </p:spPr>
        <p:txBody>
          <a:bodyPr/>
          <a:lstStyle/>
          <a:p>
            <a:r>
              <a:rPr lang="zh-CN" altLang="en-US" dirty="0" smtClean="0"/>
              <a:t>请求、会话、上下文属性比较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412776"/>
            <a:ext cx="8229600" cy="4730868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HttpServletRequest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HttpSession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ServletContext</a:t>
            </a:r>
            <a:r>
              <a:rPr lang="zh-CN" altLang="en-US" dirty="0" smtClean="0"/>
              <a:t>中有三个相同的方法，都与属性有关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r>
              <a:rPr lang="en-US" altLang="zh-CN" dirty="0" smtClean="0"/>
              <a:t>public void </a:t>
            </a:r>
            <a:r>
              <a:rPr lang="en-US" altLang="zh-CN" b="1" dirty="0" err="1" smtClean="0"/>
              <a:t>setAttribute</a:t>
            </a:r>
            <a:r>
              <a:rPr lang="en-US" altLang="zh-CN" dirty="0" smtClean="0"/>
              <a:t>(</a:t>
            </a:r>
            <a:r>
              <a:rPr lang="en-US" altLang="zh-CN" u="sng" dirty="0" smtClean="0">
                <a:hlinkClick r:id="rId1" tooltip="class or interface in java.lang"/>
              </a:rPr>
              <a:t>String</a:t>
            </a:r>
            <a:r>
              <a:rPr lang="en-US" altLang="zh-CN" dirty="0" smtClean="0"/>
              <a:t> name, </a:t>
            </a:r>
            <a:r>
              <a:rPr lang="en-US" altLang="zh-CN" u="sng" dirty="0" smtClean="0">
                <a:hlinkClick r:id="rId2" tooltip="class or interface in java.lang"/>
              </a:rPr>
              <a:t>Object</a:t>
            </a:r>
            <a:r>
              <a:rPr lang="en-US" altLang="zh-CN" dirty="0" smtClean="0"/>
              <a:t> value)</a:t>
            </a:r>
            <a:r>
              <a:rPr lang="zh-CN" altLang="zh-CN" dirty="0" smtClean="0"/>
              <a:t>：该方法用来将对象作为属性存储到相应范围中。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zh-CN" dirty="0" smtClean="0"/>
              <a:t>）</a:t>
            </a:r>
            <a:r>
              <a:rPr lang="en-US" altLang="zh-CN" dirty="0" smtClean="0"/>
              <a:t>public </a:t>
            </a:r>
            <a:r>
              <a:rPr lang="en-US" altLang="zh-CN" u="sng" dirty="0" smtClean="0">
                <a:hlinkClick r:id="rId2" tooltip="class or interface in java.lang"/>
              </a:rPr>
              <a:t>Object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getAttribute</a:t>
            </a:r>
            <a:r>
              <a:rPr lang="en-US" altLang="zh-CN" dirty="0" smtClean="0"/>
              <a:t>(</a:t>
            </a:r>
            <a:r>
              <a:rPr lang="en-US" altLang="zh-CN" u="sng" dirty="0" smtClean="0">
                <a:hlinkClick r:id="rId1" tooltip="class or interface in java.lang"/>
              </a:rPr>
              <a:t>String</a:t>
            </a:r>
            <a:r>
              <a:rPr lang="en-US" altLang="zh-CN" dirty="0" smtClean="0"/>
              <a:t> name)</a:t>
            </a:r>
            <a:r>
              <a:rPr lang="zh-CN" altLang="zh-CN" dirty="0" smtClean="0"/>
              <a:t>：该方法用来从某范围中获取属性。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zh-CN" dirty="0" smtClean="0"/>
              <a:t>）</a:t>
            </a:r>
            <a:r>
              <a:rPr lang="en-US" altLang="zh-CN" dirty="0" smtClean="0"/>
              <a:t>public void </a:t>
            </a:r>
            <a:r>
              <a:rPr lang="en-US" altLang="zh-CN" b="1" dirty="0" err="1" smtClean="0"/>
              <a:t>removeAttribute</a:t>
            </a:r>
            <a:r>
              <a:rPr lang="en-US" altLang="zh-CN" dirty="0" smtClean="0"/>
              <a:t>(</a:t>
            </a:r>
            <a:r>
              <a:rPr lang="en-US" altLang="zh-CN" u="sng" dirty="0" smtClean="0">
                <a:hlinkClick r:id="rId1" tooltip="class or interface in java.lang"/>
              </a:rPr>
              <a:t>String</a:t>
            </a:r>
            <a:r>
              <a:rPr lang="en-US" altLang="zh-CN" dirty="0" smtClean="0"/>
              <a:t> name)</a:t>
            </a:r>
            <a:r>
              <a:rPr lang="zh-CN" altLang="zh-CN" dirty="0" smtClean="0"/>
              <a:t>：该方法用来从某范围中删除属性。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285728"/>
            <a:ext cx="6228786" cy="500066"/>
          </a:xfrm>
        </p:spPr>
        <p:txBody>
          <a:bodyPr/>
          <a:lstStyle/>
          <a:p>
            <a:r>
              <a:rPr lang="zh-CN" altLang="en-US" dirty="0" smtClean="0"/>
              <a:t>请求、会话、上下文属性比较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980728"/>
            <a:ext cx="8229600" cy="5616624"/>
          </a:xfrm>
        </p:spPr>
        <p:txBody>
          <a:bodyPr>
            <a:noAutofit/>
          </a:bodyPr>
          <a:lstStyle/>
          <a:p>
            <a:pPr lvl="0"/>
            <a:r>
              <a:rPr lang="zh-CN" altLang="zh-CN" sz="1800" b="1" dirty="0" smtClean="0"/>
              <a:t>请求属性</a:t>
            </a:r>
            <a:endParaRPr lang="zh-CN" altLang="zh-CN" sz="1800" dirty="0" smtClean="0"/>
          </a:p>
          <a:p>
            <a:pPr lvl="1"/>
            <a:r>
              <a:rPr lang="en-US" altLang="zh-CN" sz="1800" dirty="0" err="1" smtClean="0"/>
              <a:t>HttpServletRequest</a:t>
            </a:r>
            <a:r>
              <a:rPr lang="zh-CN" altLang="zh-CN" sz="1800" dirty="0" smtClean="0"/>
              <a:t>提供了上面提到的三个方法，可以将对象作为属性存储到请求中，可以通过名字获取请求对象中的属性，也可以通过名字删除相应的属性。请求对象的生命周期较短，每个线程访问</a:t>
            </a:r>
            <a:r>
              <a:rPr lang="en-US" altLang="zh-CN" sz="1800" dirty="0" smtClean="0"/>
              <a:t>Web</a:t>
            </a:r>
            <a:r>
              <a:rPr lang="zh-CN" altLang="zh-CN" sz="1800" dirty="0" smtClean="0"/>
              <a:t>组件，都会创建一个新的请求，只有请求转发时才将请求转发到下一资源。所以请求属性不会长期驻留在容器内存中，也不会带来并发访问的问题，能够使用请求属性完成相关功能时，尽量使用请求属性。</a:t>
            </a:r>
            <a:endParaRPr lang="zh-CN" altLang="zh-CN" sz="1800" dirty="0" smtClean="0"/>
          </a:p>
          <a:p>
            <a:pPr lvl="0"/>
            <a:r>
              <a:rPr lang="zh-CN" altLang="zh-CN" sz="1800" b="1" dirty="0" smtClean="0"/>
              <a:t>会话属性</a:t>
            </a:r>
            <a:endParaRPr lang="zh-CN" altLang="zh-CN" sz="1800" dirty="0" smtClean="0"/>
          </a:p>
          <a:p>
            <a:pPr lvl="1"/>
            <a:r>
              <a:rPr lang="en-US" altLang="zh-CN" sz="1800" dirty="0" err="1" smtClean="0"/>
              <a:t>HttpSession</a:t>
            </a:r>
            <a:r>
              <a:rPr lang="zh-CN" altLang="zh-CN" sz="1800" dirty="0" smtClean="0"/>
              <a:t>接口中定义了上面提到的三个方法，可以将对象作为属性存储到会话中，可以通过名字获取会话对象中的属性，也可以通过名字删除相应的属性。会话对象在一次会话过程中是一个唯一的对象，生命周期比请求要长。建议在</a:t>
            </a:r>
            <a:r>
              <a:rPr lang="en-US" altLang="zh-CN" sz="1800" dirty="0" smtClean="0"/>
              <a:t>Web</a:t>
            </a:r>
            <a:r>
              <a:rPr lang="zh-CN" altLang="zh-CN" sz="1800" dirty="0" smtClean="0"/>
              <a:t>应用中，只有当某些对象必须在会话范围内共享，必须使用会话属性时，才考虑使用会话属性。</a:t>
            </a:r>
            <a:endParaRPr lang="zh-CN" altLang="zh-CN" sz="1800" dirty="0" smtClean="0"/>
          </a:p>
          <a:p>
            <a:pPr lvl="0"/>
            <a:r>
              <a:rPr lang="zh-CN" altLang="zh-CN" sz="1800" b="1" dirty="0" smtClean="0"/>
              <a:t>上下文属性</a:t>
            </a:r>
            <a:endParaRPr lang="zh-CN" altLang="zh-CN" sz="1800" dirty="0" smtClean="0"/>
          </a:p>
          <a:p>
            <a:pPr lvl="1"/>
            <a:r>
              <a:rPr lang="en-US" altLang="zh-CN" sz="1800" dirty="0" err="1" smtClean="0"/>
              <a:t>ServletContext</a:t>
            </a:r>
            <a:r>
              <a:rPr lang="zh-CN" altLang="zh-CN" sz="1800" dirty="0" smtClean="0"/>
              <a:t>接口提供了上面提到的三个方法，可以将对象作为属性存储到上下文中，可以通过名字获取上下文对象中的属性，也可以通过名字删除相应的属性。上下文对象随着容器启动而创建，只有容器关闭时方销毁，所以生命周期很长。而且一个应用只有一个唯一的上下文对象，因此，不要轻易使用上下文属性，只有当确定某对象必须在上下文范围内共享时，才考虑使用上下文属性。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063" y="274638"/>
            <a:ext cx="4686300" cy="511175"/>
          </a:xfrm>
        </p:spPr>
        <p:txBody>
          <a:bodyPr/>
          <a:lstStyle/>
          <a:p>
            <a:pPr algn="r"/>
            <a:r>
              <a:rPr lang="en-US" altLang="zh-CN" dirty="0" err="1" smtClean="0"/>
              <a:t>Servlet</a:t>
            </a:r>
            <a:r>
              <a:rPr lang="zh-CN" altLang="en-US" dirty="0" smtClean="0"/>
              <a:t>的生命周期总结</a:t>
            </a:r>
            <a:endParaRPr lang="zh-CN" altLang="en-US" dirty="0" smtClean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4213" y="1052513"/>
            <a:ext cx="8229600" cy="503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800">
                <a:ea typeface="黑体" panose="02010609060101010101" pitchFamily="2" charset="-122"/>
              </a:rPr>
              <a:t>Servlet</a:t>
            </a:r>
            <a:r>
              <a:rPr lang="zh-CN" altLang="en-US" sz="2800">
                <a:ea typeface="黑体" panose="02010609060101010101" pitchFamily="2" charset="-122"/>
              </a:rPr>
              <a:t>的生命周期</a:t>
            </a:r>
            <a:endParaRPr lang="zh-CN" altLang="en-US" sz="2800">
              <a:ea typeface="黑体" panose="02010609060101010101" pitchFamily="2" charset="-122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95288" y="3573463"/>
            <a:ext cx="1177925" cy="1301750"/>
            <a:chOff x="269" y="-8"/>
            <a:chExt cx="1086" cy="1155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269" y="-8"/>
            <a:ext cx="941" cy="1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2616200" imgH="2667000" progId="">
                    <p:embed/>
                  </p:oleObj>
                </mc:Choice>
                <mc:Fallback>
                  <p:oleObj name="" r:id="rId2" imgW="2616200" imgH="2667000" progId="">
                    <p:embed/>
                    <p:pic>
                      <p:nvPicPr>
                        <p:cNvPr id="0" name="Object 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9" y="-8"/>
                          <a:ext cx="941" cy="115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136" name="Picture 7" descr="TowerCas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1" y="91"/>
              <a:ext cx="674" cy="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5289" name="AutoShape 9"/>
          <p:cNvSpPr>
            <a:spLocks noChangeArrowheads="1"/>
          </p:cNvSpPr>
          <p:nvPr/>
        </p:nvSpPr>
        <p:spPr bwMode="auto">
          <a:xfrm>
            <a:off x="1908175" y="3644900"/>
            <a:ext cx="1225550" cy="287338"/>
          </a:xfrm>
          <a:prstGeom prst="rightArrow">
            <a:avLst>
              <a:gd name="adj1" fmla="val 53593"/>
              <a:gd name="adj2" fmla="val 154080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65290" name="Text Box 10"/>
          <p:cNvSpPr txBox="1">
            <a:spLocks noChangeArrowheads="1"/>
          </p:cNvSpPr>
          <p:nvPr/>
        </p:nvSpPr>
        <p:spPr bwMode="auto">
          <a:xfrm>
            <a:off x="1835150" y="3284538"/>
            <a:ext cx="138588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ea typeface="黑体" panose="02010609060101010101" pitchFamily="2" charset="-122"/>
                <a:cs typeface="Arial" panose="020B0604020202020204" pitchFamily="34" charset="0"/>
              </a:rPr>
              <a:t>HTTP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请求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865291" name="AutoShape 11"/>
          <p:cNvSpPr>
            <a:spLocks noChangeArrowheads="1"/>
          </p:cNvSpPr>
          <p:nvPr/>
        </p:nvSpPr>
        <p:spPr bwMode="auto">
          <a:xfrm>
            <a:off x="3276600" y="3357563"/>
            <a:ext cx="1150938" cy="1295400"/>
          </a:xfrm>
          <a:prstGeom prst="can">
            <a:avLst>
              <a:gd name="adj" fmla="val 28138"/>
            </a:avLst>
          </a:prstGeom>
          <a:gradFill rotWithShape="1">
            <a:gsLst>
              <a:gs pos="0">
                <a:srgbClr val="3366FF"/>
              </a:gs>
              <a:gs pos="100000">
                <a:srgbClr val="1C378A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zh-CN" altLang="en-US" sz="2000">
                <a:solidFill>
                  <a:schemeClr val="bg1"/>
                </a:solidFill>
                <a:ea typeface="黑体" panose="02010609060101010101" pitchFamily="2" charset="-122"/>
              </a:rPr>
              <a:t>容器</a:t>
            </a:r>
            <a:endParaRPr lang="zh-CN" altLang="en-US" sz="200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865296" name="Oval 16"/>
          <p:cNvSpPr>
            <a:spLocks noChangeArrowheads="1"/>
          </p:cNvSpPr>
          <p:nvPr/>
        </p:nvSpPr>
        <p:spPr bwMode="auto">
          <a:xfrm>
            <a:off x="2555875" y="2852738"/>
            <a:ext cx="503238" cy="4318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  <a:ea typeface="黑体" panose="02010609060101010101" pitchFamily="2" charset="-122"/>
              </a:rPr>
              <a:t>1</a:t>
            </a:r>
            <a:endParaRPr lang="en-US" altLang="zh-CN" sz="240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865297" name="Oval 17"/>
          <p:cNvSpPr>
            <a:spLocks noChangeArrowheads="1"/>
          </p:cNvSpPr>
          <p:nvPr/>
        </p:nvSpPr>
        <p:spPr bwMode="auto">
          <a:xfrm>
            <a:off x="3276600" y="1844675"/>
            <a:ext cx="503238" cy="4318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  <a:ea typeface="黑体" panose="02010609060101010101" pitchFamily="2" charset="-122"/>
              </a:rPr>
              <a:t>2</a:t>
            </a:r>
            <a:endParaRPr lang="en-US" altLang="zh-CN" sz="240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865298" name="AutoShape 18"/>
          <p:cNvSpPr>
            <a:spLocks noChangeArrowheads="1"/>
          </p:cNvSpPr>
          <p:nvPr/>
        </p:nvSpPr>
        <p:spPr bwMode="auto">
          <a:xfrm>
            <a:off x="3203575" y="2349500"/>
            <a:ext cx="13684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r>
              <a:rPr lang="zh-CN" altLang="en-US">
                <a:ea typeface="黑体" panose="02010609060101010101" pitchFamily="2" charset="-122"/>
              </a:rPr>
              <a:t>解析请求 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865300" name="Line 20"/>
          <p:cNvSpPr>
            <a:spLocks noChangeShapeType="1"/>
          </p:cNvSpPr>
          <p:nvPr/>
        </p:nvSpPr>
        <p:spPr bwMode="auto">
          <a:xfrm flipV="1">
            <a:off x="3851275" y="2781300"/>
            <a:ext cx="0" cy="5746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5302" name="Line 22"/>
          <p:cNvSpPr>
            <a:spLocks noChangeShapeType="1"/>
          </p:cNvSpPr>
          <p:nvPr/>
        </p:nvSpPr>
        <p:spPr bwMode="auto">
          <a:xfrm flipV="1">
            <a:off x="4427538" y="3500438"/>
            <a:ext cx="649287" cy="2174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5305" name="Oval 25"/>
          <p:cNvSpPr>
            <a:spLocks noChangeArrowheads="1"/>
          </p:cNvSpPr>
          <p:nvPr/>
        </p:nvSpPr>
        <p:spPr bwMode="auto">
          <a:xfrm>
            <a:off x="6011863" y="1700213"/>
            <a:ext cx="503237" cy="4318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  <a:ea typeface="黑体" panose="02010609060101010101" pitchFamily="2" charset="-122"/>
              </a:rPr>
              <a:t>3</a:t>
            </a:r>
            <a:endParaRPr lang="en-US" altLang="zh-CN" sz="240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865306" name="Line 26"/>
          <p:cNvSpPr>
            <a:spLocks noChangeShapeType="1"/>
          </p:cNvSpPr>
          <p:nvPr/>
        </p:nvSpPr>
        <p:spPr bwMode="auto">
          <a:xfrm>
            <a:off x="4427538" y="4221163"/>
            <a:ext cx="649287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5308" name="Oval 28"/>
          <p:cNvSpPr>
            <a:spLocks noChangeArrowheads="1"/>
          </p:cNvSpPr>
          <p:nvPr/>
        </p:nvSpPr>
        <p:spPr bwMode="auto">
          <a:xfrm>
            <a:off x="6372225" y="2636838"/>
            <a:ext cx="503238" cy="4318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  <a:ea typeface="黑体" panose="02010609060101010101" pitchFamily="2" charset="-122"/>
              </a:rPr>
              <a:t>4</a:t>
            </a:r>
            <a:endParaRPr lang="en-US" altLang="zh-CN" sz="240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865309" name="Line 29"/>
          <p:cNvSpPr>
            <a:spLocks noChangeShapeType="1"/>
          </p:cNvSpPr>
          <p:nvPr/>
        </p:nvSpPr>
        <p:spPr bwMode="auto">
          <a:xfrm rot="10800000">
            <a:off x="4067175" y="4652963"/>
            <a:ext cx="936625" cy="5762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5311" name="Oval 31"/>
          <p:cNvSpPr>
            <a:spLocks noChangeArrowheads="1"/>
          </p:cNvSpPr>
          <p:nvPr/>
        </p:nvSpPr>
        <p:spPr bwMode="auto">
          <a:xfrm>
            <a:off x="6300788" y="3573463"/>
            <a:ext cx="503237" cy="4318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  <a:ea typeface="黑体" panose="02010609060101010101" pitchFamily="2" charset="-122"/>
              </a:rPr>
              <a:t>5</a:t>
            </a:r>
            <a:endParaRPr lang="en-US" altLang="zh-CN" sz="240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865312" name="Text Box 32"/>
          <p:cNvSpPr txBox="1">
            <a:spLocks noChangeArrowheads="1"/>
          </p:cNvSpPr>
          <p:nvPr/>
        </p:nvSpPr>
        <p:spPr bwMode="auto">
          <a:xfrm>
            <a:off x="2051050" y="3933825"/>
            <a:ext cx="863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响应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65313" name="AutoShape 33"/>
          <p:cNvSpPr>
            <a:spLocks noChangeArrowheads="1"/>
          </p:cNvSpPr>
          <p:nvPr/>
        </p:nvSpPr>
        <p:spPr bwMode="auto">
          <a:xfrm rot="10800000">
            <a:off x="1763713" y="4292600"/>
            <a:ext cx="1223962" cy="287338"/>
          </a:xfrm>
          <a:prstGeom prst="rightArrow">
            <a:avLst>
              <a:gd name="adj1" fmla="val 54704"/>
              <a:gd name="adj2" fmla="val 157174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65314" name="Oval 34"/>
          <p:cNvSpPr>
            <a:spLocks noChangeArrowheads="1"/>
          </p:cNvSpPr>
          <p:nvPr/>
        </p:nvSpPr>
        <p:spPr bwMode="auto">
          <a:xfrm>
            <a:off x="6156325" y="4581525"/>
            <a:ext cx="503238" cy="4318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  <a:ea typeface="黑体" panose="02010609060101010101" pitchFamily="2" charset="-122"/>
              </a:rPr>
              <a:t>6</a:t>
            </a:r>
            <a:endParaRPr lang="en-US" altLang="zh-CN" sz="240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865315" name="AutoShape 35"/>
          <p:cNvSpPr>
            <a:spLocks noChangeArrowheads="1"/>
          </p:cNvSpPr>
          <p:nvPr/>
        </p:nvSpPr>
        <p:spPr bwMode="auto">
          <a:xfrm>
            <a:off x="5076825" y="2205038"/>
            <a:ext cx="18002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r>
              <a:rPr lang="zh-CN" altLang="en-US">
                <a:ea typeface="黑体" panose="02010609060101010101" pitchFamily="2" charset="-122"/>
              </a:rPr>
              <a:t>创建</a:t>
            </a:r>
            <a:r>
              <a:rPr lang="en-US" altLang="zh-CN">
                <a:ea typeface="黑体" panose="02010609060101010101" pitchFamily="2" charset="-122"/>
              </a:rPr>
              <a:t>Servlet</a:t>
            </a:r>
            <a:r>
              <a:rPr lang="zh-CN" altLang="en-US">
                <a:ea typeface="黑体" panose="02010609060101010101" pitchFamily="2" charset="-122"/>
              </a:rPr>
              <a:t>实例 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865316" name="AutoShape 36"/>
          <p:cNvSpPr>
            <a:spLocks noChangeArrowheads="1"/>
          </p:cNvSpPr>
          <p:nvPr/>
        </p:nvSpPr>
        <p:spPr bwMode="auto">
          <a:xfrm>
            <a:off x="5076825" y="3141663"/>
            <a:ext cx="18002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r>
              <a:rPr lang="zh-CN" altLang="en-US">
                <a:ea typeface="黑体" panose="02010609060101010101" pitchFamily="2" charset="-122"/>
              </a:rPr>
              <a:t>调用</a:t>
            </a:r>
            <a:r>
              <a:rPr lang="en-US" altLang="zh-CN">
                <a:ea typeface="黑体" panose="02010609060101010101" pitchFamily="2" charset="-122"/>
              </a:rPr>
              <a:t>init()</a:t>
            </a:r>
            <a:r>
              <a:rPr lang="zh-CN" altLang="en-US">
                <a:ea typeface="黑体" panose="02010609060101010101" pitchFamily="2" charset="-122"/>
              </a:rPr>
              <a:t>方法 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865317" name="AutoShape 37"/>
          <p:cNvSpPr>
            <a:spLocks noChangeArrowheads="1"/>
          </p:cNvSpPr>
          <p:nvPr/>
        </p:nvSpPr>
        <p:spPr bwMode="auto">
          <a:xfrm>
            <a:off x="7740650" y="3284538"/>
            <a:ext cx="1150938" cy="1295400"/>
          </a:xfrm>
          <a:prstGeom prst="can">
            <a:avLst>
              <a:gd name="adj" fmla="val 28138"/>
            </a:avLst>
          </a:prstGeom>
          <a:gradFill rotWithShape="1">
            <a:gsLst>
              <a:gs pos="0">
                <a:srgbClr val="3366FF"/>
              </a:gs>
              <a:gs pos="100000">
                <a:srgbClr val="1C378A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bg1"/>
                </a:solidFill>
                <a:ea typeface="黑体" panose="02010609060101010101" pitchFamily="2" charset="-122"/>
              </a:rPr>
              <a:t>Servlet</a:t>
            </a:r>
            <a:endParaRPr lang="en-US" altLang="zh-CN" sz="200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865318" name="AutoShape 38"/>
          <p:cNvSpPr>
            <a:spLocks noChangeArrowheads="1"/>
          </p:cNvSpPr>
          <p:nvPr/>
        </p:nvSpPr>
        <p:spPr bwMode="auto">
          <a:xfrm>
            <a:off x="5076825" y="4076700"/>
            <a:ext cx="19431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r>
              <a:rPr lang="zh-CN" altLang="en-US">
                <a:ea typeface="黑体" panose="02010609060101010101" pitchFamily="2" charset="-122"/>
              </a:rPr>
              <a:t>调用</a:t>
            </a:r>
            <a:r>
              <a:rPr lang="en-US" altLang="zh-CN">
                <a:ea typeface="黑体" panose="02010609060101010101" pitchFamily="2" charset="-122"/>
              </a:rPr>
              <a:t>service()</a:t>
            </a:r>
            <a:r>
              <a:rPr lang="zh-CN" altLang="en-US">
                <a:ea typeface="黑体" panose="02010609060101010101" pitchFamily="2" charset="-122"/>
              </a:rPr>
              <a:t>方法 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865319" name="AutoShape 39"/>
          <p:cNvSpPr>
            <a:spLocks noChangeArrowheads="1"/>
          </p:cNvSpPr>
          <p:nvPr/>
        </p:nvSpPr>
        <p:spPr bwMode="auto">
          <a:xfrm>
            <a:off x="4859338" y="6021388"/>
            <a:ext cx="237648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r>
              <a:rPr lang="zh-CN" altLang="en-US">
                <a:ea typeface="黑体" panose="02010609060101010101" pitchFamily="2" charset="-122"/>
              </a:rPr>
              <a:t>调用</a:t>
            </a:r>
            <a:r>
              <a:rPr lang="en-US" altLang="zh-CN">
                <a:ea typeface="黑体" panose="02010609060101010101" pitchFamily="2" charset="-122"/>
              </a:rPr>
              <a:t>destroy()</a:t>
            </a:r>
            <a:r>
              <a:rPr lang="zh-CN" altLang="en-US">
                <a:ea typeface="黑体" panose="02010609060101010101" pitchFamily="2" charset="-122"/>
              </a:rPr>
              <a:t>方法 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865320" name="AutoShape 40"/>
          <p:cNvSpPr>
            <a:spLocks noChangeArrowheads="1"/>
          </p:cNvSpPr>
          <p:nvPr/>
        </p:nvSpPr>
        <p:spPr bwMode="auto">
          <a:xfrm>
            <a:off x="5076825" y="5084763"/>
            <a:ext cx="19431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r>
              <a:rPr lang="zh-CN" altLang="en-US">
                <a:ea typeface="黑体" panose="02010609060101010101" pitchFamily="2" charset="-122"/>
              </a:rPr>
              <a:t>输出响应信息 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865323" name="Line 43"/>
          <p:cNvSpPr>
            <a:spLocks noChangeShapeType="1"/>
          </p:cNvSpPr>
          <p:nvPr/>
        </p:nvSpPr>
        <p:spPr bwMode="auto">
          <a:xfrm flipV="1">
            <a:off x="4356100" y="2708275"/>
            <a:ext cx="720725" cy="72231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5324" name="Line 44"/>
          <p:cNvSpPr>
            <a:spLocks noChangeShapeType="1"/>
          </p:cNvSpPr>
          <p:nvPr/>
        </p:nvSpPr>
        <p:spPr bwMode="auto">
          <a:xfrm>
            <a:off x="6877050" y="2565400"/>
            <a:ext cx="1006475" cy="7921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5325" name="Line 45"/>
          <p:cNvSpPr>
            <a:spLocks noChangeShapeType="1"/>
          </p:cNvSpPr>
          <p:nvPr/>
        </p:nvSpPr>
        <p:spPr bwMode="auto">
          <a:xfrm>
            <a:off x="6877050" y="3357563"/>
            <a:ext cx="863600" cy="431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5326" name="Line 46"/>
          <p:cNvSpPr>
            <a:spLocks noChangeShapeType="1"/>
          </p:cNvSpPr>
          <p:nvPr/>
        </p:nvSpPr>
        <p:spPr bwMode="auto">
          <a:xfrm flipV="1">
            <a:off x="7019925" y="4076700"/>
            <a:ext cx="720725" cy="2159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5327" name="Line 47"/>
          <p:cNvSpPr>
            <a:spLocks noChangeShapeType="1"/>
          </p:cNvSpPr>
          <p:nvPr/>
        </p:nvSpPr>
        <p:spPr bwMode="auto">
          <a:xfrm rot="10800000" flipV="1">
            <a:off x="7019925" y="4581525"/>
            <a:ext cx="865188" cy="6477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5328" name="Oval 48"/>
          <p:cNvSpPr>
            <a:spLocks noChangeArrowheads="1"/>
          </p:cNvSpPr>
          <p:nvPr/>
        </p:nvSpPr>
        <p:spPr bwMode="auto">
          <a:xfrm>
            <a:off x="2484438" y="4724400"/>
            <a:ext cx="503237" cy="4318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  <a:ea typeface="黑体" panose="02010609060101010101" pitchFamily="2" charset="-122"/>
              </a:rPr>
              <a:t>7</a:t>
            </a:r>
            <a:endParaRPr lang="en-US" altLang="zh-CN" sz="240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865329" name="Line 49"/>
          <p:cNvSpPr>
            <a:spLocks noChangeShapeType="1"/>
          </p:cNvSpPr>
          <p:nvPr/>
        </p:nvSpPr>
        <p:spPr bwMode="auto">
          <a:xfrm flipV="1">
            <a:off x="7308850" y="6237288"/>
            <a:ext cx="1008063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5330" name="Line 50"/>
          <p:cNvSpPr>
            <a:spLocks noChangeShapeType="1"/>
          </p:cNvSpPr>
          <p:nvPr/>
        </p:nvSpPr>
        <p:spPr bwMode="auto">
          <a:xfrm flipV="1">
            <a:off x="8316913" y="4652963"/>
            <a:ext cx="0" cy="158432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5331" name="Line 51"/>
          <p:cNvSpPr>
            <a:spLocks noChangeShapeType="1"/>
          </p:cNvSpPr>
          <p:nvPr/>
        </p:nvSpPr>
        <p:spPr bwMode="auto">
          <a:xfrm rot="10800000" flipV="1">
            <a:off x="3851275" y="4652963"/>
            <a:ext cx="0" cy="158432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5332" name="Line 52"/>
          <p:cNvSpPr>
            <a:spLocks noChangeShapeType="1"/>
          </p:cNvSpPr>
          <p:nvPr/>
        </p:nvSpPr>
        <p:spPr bwMode="auto">
          <a:xfrm rot="10800000" flipH="1" flipV="1">
            <a:off x="3851275" y="6237288"/>
            <a:ext cx="1008063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5333" name="Rectangle 53"/>
          <p:cNvSpPr>
            <a:spLocks noChangeArrowheads="1"/>
          </p:cNvSpPr>
          <p:nvPr/>
        </p:nvSpPr>
        <p:spPr bwMode="auto">
          <a:xfrm>
            <a:off x="250825" y="1557338"/>
            <a:ext cx="8713788" cy="4103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5334" name="Oval 54"/>
          <p:cNvSpPr>
            <a:spLocks noChangeArrowheads="1"/>
          </p:cNvSpPr>
          <p:nvPr/>
        </p:nvSpPr>
        <p:spPr bwMode="auto">
          <a:xfrm>
            <a:off x="4211638" y="5734050"/>
            <a:ext cx="503237" cy="4318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</a:ln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  <a:ea typeface="黑体" panose="02010609060101010101" pitchFamily="2" charset="-122"/>
              </a:rPr>
              <a:t>8</a:t>
            </a:r>
            <a:endParaRPr lang="en-US" altLang="zh-CN" sz="240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6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6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6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6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6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6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6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6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6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6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6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6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6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6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86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6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6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86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6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6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6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6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6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6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9" grpId="0" animBg="1"/>
      <p:bldP spid="865290" grpId="0" autoUpdateAnimBg="0"/>
      <p:bldP spid="865291" grpId="0" animBg="1" autoUpdateAnimBg="0"/>
      <p:bldP spid="865296" grpId="0" animBg="1" autoUpdateAnimBg="0"/>
      <p:bldP spid="865297" grpId="0" animBg="1" autoUpdateAnimBg="0"/>
      <p:bldP spid="865298" grpId="0" animBg="1" autoUpdateAnimBg="0"/>
      <p:bldP spid="865300" grpId="0" animBg="1"/>
      <p:bldP spid="865302" grpId="0" animBg="1"/>
      <p:bldP spid="865305" grpId="0" animBg="1" autoUpdateAnimBg="0"/>
      <p:bldP spid="865306" grpId="0" animBg="1"/>
      <p:bldP spid="865308" grpId="0" animBg="1" autoUpdateAnimBg="0"/>
      <p:bldP spid="865309" grpId="0" animBg="1"/>
      <p:bldP spid="865311" grpId="0" animBg="1" autoUpdateAnimBg="0"/>
      <p:bldP spid="865312" grpId="0" autoUpdateAnimBg="0"/>
      <p:bldP spid="865313" grpId="0" animBg="1"/>
      <p:bldP spid="865314" grpId="0" animBg="1" autoUpdateAnimBg="0"/>
      <p:bldP spid="865315" grpId="0" animBg="1" autoUpdateAnimBg="0"/>
      <p:bldP spid="865316" grpId="0" animBg="1" autoUpdateAnimBg="0"/>
      <p:bldP spid="865317" grpId="0" animBg="1" autoUpdateAnimBg="0"/>
      <p:bldP spid="865318" grpId="0" animBg="1" autoUpdateAnimBg="0"/>
      <p:bldP spid="865319" grpId="0" animBg="1" autoUpdateAnimBg="0"/>
      <p:bldP spid="865320" grpId="0" animBg="1" autoUpdateAnimBg="0"/>
      <p:bldP spid="865323" grpId="0" animBg="1"/>
      <p:bldP spid="865324" grpId="0" animBg="1"/>
      <p:bldP spid="865325" grpId="0" animBg="1"/>
      <p:bldP spid="865326" grpId="0" animBg="1"/>
      <p:bldP spid="865327" grpId="0" animBg="1"/>
      <p:bldP spid="865328" grpId="0" animBg="1" autoUpdateAnimBg="0"/>
      <p:bldP spid="865329" grpId="0" animBg="1"/>
      <p:bldP spid="865330" grpId="0" animBg="1"/>
      <p:bldP spid="865331" grpId="0" animBg="1"/>
      <p:bldP spid="865332" grpId="0" animBg="1"/>
      <p:bldP spid="865333" grpId="0" animBg="1"/>
      <p:bldP spid="86533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052736"/>
            <a:ext cx="8229600" cy="54006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Servlet</a:t>
            </a:r>
            <a:r>
              <a:rPr lang="zh-CN" altLang="en-US" dirty="0" smtClean="0"/>
              <a:t>只初始化一次，也就是说，不管访问多少次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只创建一个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实例，通过多线程访问，因此，可以说：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Servlet</a:t>
            </a:r>
            <a:r>
              <a:rPr lang="zh-CN" altLang="en-US" b="1" dirty="0" smtClean="0">
                <a:solidFill>
                  <a:srgbClr val="FF0000"/>
                </a:solidFill>
              </a:rPr>
              <a:t>是多线程单实例的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在实例化的过程中，先调用构造方法，然后调用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方法，因此，可以将一些初始化操作写到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方法中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初始化成功后，将根据请求方式调用不同</a:t>
            </a:r>
            <a:r>
              <a:rPr lang="en-US" altLang="zh-CN" dirty="0" err="1" smtClean="0"/>
              <a:t>doXXX</a:t>
            </a:r>
            <a:r>
              <a:rPr lang="zh-CN" altLang="en-US" dirty="0" smtClean="0"/>
              <a:t>方法，提供服务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容器根据实际情况会销毁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实例，例如容器关闭。销毁前会调用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方法，可以把销毁前的操作写到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方法中。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Servlet是线程安全的吗？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052736"/>
            <a:ext cx="8229600" cy="5400600"/>
          </a:xfrm>
        </p:spPr>
        <p:txBody>
          <a:bodyPr>
            <a:normAutofit fontScale="70000"/>
          </a:bodyPr>
          <a:lstStyle/>
          <a:p>
            <a:pPr>
              <a:lnSpc>
                <a:spcPct val="150000"/>
              </a:lnSpc>
            </a:pPr>
            <a:r>
              <a:rPr smtClean="0"/>
              <a:t>当客户端第一次请求Servlet的时候,tomcat会根据web.xml配置文件实例化servlet</a:t>
            </a:r>
            <a:r>
              <a:rPr lang="zh-CN" smtClean="0"/>
              <a:t>。</a:t>
            </a:r>
            <a:endParaRPr smtClean="0"/>
          </a:p>
          <a:p>
            <a:pPr>
              <a:lnSpc>
                <a:spcPct val="150000"/>
              </a:lnSpc>
            </a:pPr>
            <a:r>
              <a:rPr smtClean="0"/>
              <a:t>当又有一个客户端访问该servlet的时候，不会再实例化该servlet，也就是多个线程在使用这个实例。</a:t>
            </a:r>
            <a:endParaRPr smtClean="0"/>
          </a:p>
          <a:p>
            <a:pPr>
              <a:lnSpc>
                <a:spcPct val="150000"/>
              </a:lnSpc>
            </a:pPr>
            <a:r>
              <a:rPr smtClean="0"/>
              <a:t>JSP/Servlet容器默认是采用单实例多线程(这是造成线程安全的主因)方式处理多个请求的，这种默认以多线程方式执行的设计可大大降低对系统的资源需求，提高系统的并发量及响应时间。</a:t>
            </a:r>
            <a:endParaRPr smtClean="0"/>
          </a:p>
          <a:p>
            <a:pPr>
              <a:lnSpc>
                <a:spcPct val="150000"/>
              </a:lnSpc>
            </a:pPr>
            <a:r>
              <a:rPr smtClean="0"/>
              <a:t>Servlet本身是无状态的，一个无状态的Servlet是绝对线程安全的，无状态对象设计也是解决线程安全问题的一种有效手段。</a:t>
            </a:r>
            <a:endParaRPr smtClean="0"/>
          </a:p>
          <a:p>
            <a:pPr>
              <a:lnSpc>
                <a:spcPct val="150000"/>
              </a:lnSpc>
            </a:pPr>
            <a:r>
              <a:rPr smtClean="0"/>
              <a:t>所以，servlet是否线程安全是由它的实现来决定的，如果它内部的属性或方法会被多个线程改变，它就是线程不安全的，反之，就是线程安全的。</a:t>
            </a:r>
            <a:endParaRPr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0005" y="285750"/>
            <a:ext cx="5222875" cy="500380"/>
          </a:xfrm>
        </p:spPr>
        <p:txBody>
          <a:bodyPr/>
          <a:lstStyle/>
          <a:p>
            <a:r>
              <a:rPr lang="zh-CN" altLang="en-US" dirty="0"/>
              <a:t>如何控制Servlet的线程安全性？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052736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mtClean="0"/>
              <a:t>避免使用实例变量</a:t>
            </a:r>
            <a:endParaRPr smtClean="0"/>
          </a:p>
          <a:p>
            <a:pPr>
              <a:lnSpc>
                <a:spcPct val="150000"/>
              </a:lnSpc>
            </a:pPr>
            <a:r>
              <a:rPr smtClean="0"/>
              <a:t>避免使用非线程安全的集合</a:t>
            </a:r>
            <a:endParaRPr smtClean="0"/>
          </a:p>
          <a:p>
            <a:pPr>
              <a:lnSpc>
                <a:spcPct val="150000"/>
              </a:lnSpc>
            </a:pPr>
            <a:r>
              <a:rPr smtClean="0"/>
              <a:t>在多个Servlet中对某个外部对象(例如文件)的修改是务必加锁，互斥访问。</a:t>
            </a:r>
            <a:endParaRPr smtClean="0"/>
          </a:p>
          <a:p>
            <a:pPr>
              <a:lnSpc>
                <a:spcPct val="150000"/>
              </a:lnSpc>
            </a:pPr>
            <a:r>
              <a:rPr smtClean="0"/>
              <a:t>属性的线程安全：ServletContext、HttpSession是</a:t>
            </a:r>
            <a:r>
              <a:rPr lang="zh-CN" smtClean="0"/>
              <a:t>非</a:t>
            </a:r>
            <a:r>
              <a:rPr smtClean="0"/>
              <a:t>线程安全的；ServletRequest是线程安全的。</a:t>
            </a:r>
            <a:endParaRPr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285728"/>
            <a:ext cx="5796738" cy="500066"/>
          </a:xfrm>
        </p:spPr>
        <p:txBody>
          <a:bodyPr/>
          <a:lstStyle/>
          <a:p>
            <a:r>
              <a:rPr lang="zh-CN" altLang="en-US" dirty="0" smtClean="0"/>
              <a:t>第一种跳转方式：响应重定向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3600400"/>
          </a:xfrm>
        </p:spPr>
        <p:txBody>
          <a:bodyPr/>
          <a:lstStyle/>
          <a:p>
            <a:r>
              <a:rPr lang="en-US" altLang="zh-CN" dirty="0" err="1" smtClean="0"/>
              <a:t>HttpServletResponse</a:t>
            </a:r>
            <a:r>
              <a:rPr lang="zh-CN" altLang="en-US" dirty="0" smtClean="0"/>
              <a:t>中定义了响应重定向的方法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sendRedirect</a:t>
            </a:r>
            <a:r>
              <a:rPr lang="en-US" altLang="zh-CN" dirty="0" smtClean="0"/>
              <a:t>(String path)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响应重定向是向目标资源重新发送请求，生成新的响应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login.jsp</a:t>
            </a:r>
            <a:r>
              <a:rPr lang="zh-CN" altLang="en-US" dirty="0" smtClean="0"/>
              <a:t>，提交到</a:t>
            </a:r>
            <a:r>
              <a:rPr lang="en-US" altLang="zh-CN" dirty="0" err="1" smtClean="0"/>
              <a:t>LoginServlet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LoginServlet</a:t>
            </a:r>
            <a:r>
              <a:rPr lang="zh-CN" altLang="en-US" dirty="0" smtClean="0"/>
              <a:t>中获得输入的用户名和密码，如果用户名或密码为空，则跳转到</a:t>
            </a:r>
            <a:r>
              <a:rPr lang="en-US" altLang="zh-CN" dirty="0" err="1" smtClean="0"/>
              <a:t>LoginFailServlet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否则跳转到</a:t>
            </a:r>
            <a:r>
              <a:rPr lang="en-US" altLang="zh-CN" dirty="0" err="1" smtClean="0"/>
              <a:t>LoginSuccessServlet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437112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 username=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("username");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b="1" dirty="0" smtClean="0"/>
              <a:t>if(username==null||</a:t>
            </a:r>
            <a:r>
              <a:rPr lang="en-US" altLang="zh-CN" b="1" dirty="0" err="1" smtClean="0"/>
              <a:t>username.equals</a:t>
            </a:r>
            <a:r>
              <a:rPr lang="en-US" altLang="zh-CN" b="1" dirty="0" smtClean="0"/>
              <a:t>("")||</a:t>
            </a:r>
            <a:r>
              <a:rPr lang="en-US" altLang="zh-CN" b="1" dirty="0" err="1" smtClean="0"/>
              <a:t>pwd</a:t>
            </a:r>
            <a:r>
              <a:rPr lang="en-US" altLang="zh-CN" b="1" dirty="0" smtClean="0"/>
              <a:t>==null||</a:t>
            </a:r>
            <a:r>
              <a:rPr lang="en-US" altLang="zh-CN" b="1" dirty="0" err="1" smtClean="0"/>
              <a:t>pwd.equals</a:t>
            </a:r>
            <a:r>
              <a:rPr lang="en-US" altLang="zh-CN" b="1" dirty="0" smtClean="0"/>
              <a:t>("")){</a:t>
            </a:r>
            <a:endParaRPr lang="en-US" altLang="zh-CN" b="1" dirty="0" smtClean="0"/>
          </a:p>
          <a:p>
            <a:r>
              <a:rPr lang="en-US" altLang="zh-CN" dirty="0" err="1" smtClean="0"/>
              <a:t>response.sendRedirect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LoginFailServlet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b="1" dirty="0" smtClean="0"/>
              <a:t>else{</a:t>
            </a:r>
            <a:endParaRPr lang="en-US" altLang="zh-CN" b="1" dirty="0" smtClean="0"/>
          </a:p>
          <a:p>
            <a:r>
              <a:rPr lang="en-US" altLang="zh-CN" dirty="0" err="1" smtClean="0"/>
              <a:t>response.sendRedirect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LoginSuccessServlet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10104</Words>
  <Application>WPS 演示</Application>
  <PresentationFormat>全屏显示(4:3)</PresentationFormat>
  <Paragraphs>586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Times New Roman</vt:lpstr>
      <vt:lpstr>楷体_GB2312</vt:lpstr>
      <vt:lpstr>新宋体</vt:lpstr>
      <vt:lpstr>Office 主题</vt:lpstr>
      <vt:lpstr>1_Office 主题</vt:lpstr>
      <vt:lpstr>2_Office 主题</vt:lpstr>
      <vt:lpstr> Servlet第二讲</vt:lpstr>
      <vt:lpstr>测试Servlet生命周期</vt:lpstr>
      <vt:lpstr>查看调用顺序</vt:lpstr>
      <vt:lpstr>Servlet的生命周期总结</vt:lpstr>
      <vt:lpstr>Servlet的生命周期总结</vt:lpstr>
      <vt:lpstr>结论</vt:lpstr>
      <vt:lpstr>Servlet是线程安全的吗？</vt:lpstr>
      <vt:lpstr>如何控制Servlet的线程安全性？</vt:lpstr>
      <vt:lpstr>第一种跳转方式：响应重定向</vt:lpstr>
      <vt:lpstr>第一种跳转方式：响应重定向</vt:lpstr>
      <vt:lpstr>第二种跳转方式：请求转发</vt:lpstr>
      <vt:lpstr>第二种跳转方式：请求转发</vt:lpstr>
      <vt:lpstr>Cookie概念</vt:lpstr>
      <vt:lpstr>Cookie的常见应用</vt:lpstr>
      <vt:lpstr>Cookie应该怎么用</vt:lpstr>
      <vt:lpstr>创建Cookie对象</vt:lpstr>
      <vt:lpstr>Cookie类的其他方法</vt:lpstr>
      <vt:lpstr>保存及获取Cookie</vt:lpstr>
      <vt:lpstr>简化登录的思路</vt:lpstr>
      <vt:lpstr>简化登录步骤1：修改index.jsp</vt:lpstr>
      <vt:lpstr>简化登录步骤2：修改LoginServlet</vt:lpstr>
      <vt:lpstr>运行测试</vt:lpstr>
      <vt:lpstr>什么是会话</vt:lpstr>
      <vt:lpstr>会话的典型应用</vt:lpstr>
      <vt:lpstr>HttpSession接口-如何获得该接口类型对象</vt:lpstr>
      <vt:lpstr>HttpSession接口中定义的方法</vt:lpstr>
      <vt:lpstr>HttpSession中与属性有关的方法</vt:lpstr>
      <vt:lpstr>访问控制案例要求</vt:lpstr>
      <vt:lpstr>步骤1：修改LoginServlet的登录成功分支</vt:lpstr>
      <vt:lpstr>步骤2：修改admin.jsp</vt:lpstr>
      <vt:lpstr>在IE中的运行效果</vt:lpstr>
      <vt:lpstr>在IE中的运行效果</vt:lpstr>
      <vt:lpstr>Cookie与会话的区别</vt:lpstr>
      <vt:lpstr>上下文的概念</vt:lpstr>
      <vt:lpstr>上下文的作用</vt:lpstr>
      <vt:lpstr>ServletContext接口</vt:lpstr>
      <vt:lpstr>如何获得ServletContext对象</vt:lpstr>
      <vt:lpstr>登录人次统计说明</vt:lpstr>
      <vt:lpstr>实现思路</vt:lpstr>
      <vt:lpstr>实现步骤1：</vt:lpstr>
      <vt:lpstr>实现步骤2：</vt:lpstr>
      <vt:lpstr>运行效果</vt:lpstr>
      <vt:lpstr>请求、会话、上下文属性比较</vt:lpstr>
      <vt:lpstr>请求、会话、上下文属性比较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Administrator</cp:lastModifiedBy>
  <cp:revision>264</cp:revision>
  <dcterms:created xsi:type="dcterms:W3CDTF">2009-09-29T02:37:00Z</dcterms:created>
  <dcterms:modified xsi:type="dcterms:W3CDTF">2018-05-19T02:46:13Z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