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76" r:id="rId3"/>
    <p:sldId id="272" r:id="rId4"/>
    <p:sldId id="273" r:id="rId5"/>
    <p:sldId id="257" r:id="rId6"/>
    <p:sldId id="282" r:id="rId7"/>
    <p:sldId id="275" r:id="rId8"/>
    <p:sldId id="258" r:id="rId9"/>
    <p:sldId id="259" r:id="rId10"/>
    <p:sldId id="260" r:id="rId11"/>
    <p:sldId id="284" r:id="rId12"/>
    <p:sldId id="261" r:id="rId13"/>
    <p:sldId id="262"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45" autoAdjust="0"/>
    <p:restoredTop sz="72044" autoAdjust="0"/>
  </p:normalViewPr>
  <p:slideViewPr>
    <p:cSldViewPr snapToGrid="0">
      <p:cViewPr varScale="1">
        <p:scale>
          <a:sx n="63" d="100"/>
          <a:sy n="63" d="100"/>
        </p:scale>
        <p:origin x="122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6E06DF-6025-4461-9CE2-5722B5381C06}"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7FEC03F3-078D-4615-9F08-3E8008169412}">
      <dgm:prSet phldrT="[文本]"/>
      <dgm:spPr/>
      <dgm:t>
        <a:bodyPr/>
        <a:lstStyle/>
        <a:p>
          <a:r>
            <a:rPr lang="en-US" altLang="zh-CN" smtClean="0"/>
            <a:t>Performance</a:t>
          </a:r>
          <a:endParaRPr lang="zh-CN" altLang="en-US"/>
        </a:p>
      </dgm:t>
    </dgm:pt>
    <dgm:pt modelId="{5EE1BF56-D7B9-4F9D-BAB5-F48FEC96D411}" type="parTrans" cxnId="{E8621320-3B3E-48D2-BC03-A8A764BA740F}">
      <dgm:prSet/>
      <dgm:spPr/>
      <dgm:t>
        <a:bodyPr/>
        <a:lstStyle/>
        <a:p>
          <a:endParaRPr lang="zh-CN" altLang="en-US"/>
        </a:p>
      </dgm:t>
    </dgm:pt>
    <dgm:pt modelId="{5E6EA709-6046-4A74-B261-230D56A4426D}" type="sibTrans" cxnId="{E8621320-3B3E-48D2-BC03-A8A764BA740F}">
      <dgm:prSet/>
      <dgm:spPr/>
      <dgm:t>
        <a:bodyPr/>
        <a:lstStyle/>
        <a:p>
          <a:endParaRPr lang="zh-CN" altLang="en-US"/>
        </a:p>
      </dgm:t>
    </dgm:pt>
    <dgm:pt modelId="{983BD279-18C1-4B58-9548-BBB1D15AA7B6}">
      <dgm:prSet phldrT="[文本]"/>
      <dgm:spPr/>
      <dgm:t>
        <a:bodyPr/>
        <a:lstStyle/>
        <a:p>
          <a:r>
            <a:rPr lang="en-US" altLang="en-US" smtClean="0"/>
            <a:t>Convtransformer behaves better while more parameters are needed.</a:t>
          </a:r>
          <a:endParaRPr lang="zh-CN" altLang="en-US"/>
        </a:p>
      </dgm:t>
    </dgm:pt>
    <dgm:pt modelId="{11AFDBDB-B3F1-4117-8999-44D3CA051BD4}" type="parTrans" cxnId="{34B9143D-1944-4DED-AB4D-18210B1FAF4E}">
      <dgm:prSet/>
      <dgm:spPr/>
      <dgm:t>
        <a:bodyPr/>
        <a:lstStyle/>
        <a:p>
          <a:endParaRPr lang="zh-CN" altLang="en-US"/>
        </a:p>
      </dgm:t>
    </dgm:pt>
    <dgm:pt modelId="{B03E5F38-E94A-401A-AEB2-952A1711EA8F}" type="sibTrans" cxnId="{34B9143D-1944-4DED-AB4D-18210B1FAF4E}">
      <dgm:prSet/>
      <dgm:spPr/>
      <dgm:t>
        <a:bodyPr/>
        <a:lstStyle/>
        <a:p>
          <a:endParaRPr lang="zh-CN" altLang="en-US"/>
        </a:p>
      </dgm:t>
    </dgm:pt>
    <dgm:pt modelId="{EC43A4B9-124A-44A9-91AC-2D8DCB4A2AF4}">
      <dgm:prSet phldrT="[文本]"/>
      <dgm:spPr/>
      <dgm:t>
        <a:bodyPr/>
        <a:lstStyle/>
        <a:p>
          <a:r>
            <a:rPr lang="en-US" altLang="zh-CN" smtClean="0"/>
            <a:t>Speed</a:t>
          </a:r>
          <a:endParaRPr lang="zh-CN" altLang="en-US"/>
        </a:p>
      </dgm:t>
    </dgm:pt>
    <dgm:pt modelId="{BEE6381F-F567-4A57-AA97-CFA2DF30029F}" type="parTrans" cxnId="{86233C6F-A87B-4259-98E3-A397B9652B63}">
      <dgm:prSet/>
      <dgm:spPr/>
      <dgm:t>
        <a:bodyPr/>
        <a:lstStyle/>
        <a:p>
          <a:endParaRPr lang="zh-CN" altLang="en-US"/>
        </a:p>
      </dgm:t>
    </dgm:pt>
    <dgm:pt modelId="{AE19F21C-0FBF-470D-8714-63879EBFD8CE}" type="sibTrans" cxnId="{86233C6F-A87B-4259-98E3-A397B9652B63}">
      <dgm:prSet/>
      <dgm:spPr/>
      <dgm:t>
        <a:bodyPr/>
        <a:lstStyle/>
        <a:p>
          <a:endParaRPr lang="zh-CN" altLang="en-US"/>
        </a:p>
      </dgm:t>
    </dgm:pt>
    <dgm:pt modelId="{B8BE45B4-C0F4-40A5-9F8C-9F638092B484}">
      <dgm:prSet phldrT="[文本]"/>
      <dgm:spPr/>
      <dgm:t>
        <a:bodyPr/>
        <a:lstStyle/>
        <a:p>
          <a:r>
            <a:rPr lang="en-US" altLang="en-US" smtClean="0"/>
            <a:t>Convtransformer training is faster than standard transformer.</a:t>
          </a:r>
          <a:endParaRPr lang="zh-CN" altLang="en-US"/>
        </a:p>
      </dgm:t>
    </dgm:pt>
    <dgm:pt modelId="{20B8F180-EC7A-4F45-A05F-8FC42ADB7825}" type="parTrans" cxnId="{1FD9372F-A80D-475E-B268-CCBD73EE0506}">
      <dgm:prSet/>
      <dgm:spPr/>
      <dgm:t>
        <a:bodyPr/>
        <a:lstStyle/>
        <a:p>
          <a:endParaRPr lang="zh-CN" altLang="en-US"/>
        </a:p>
      </dgm:t>
    </dgm:pt>
    <dgm:pt modelId="{9650A31B-4C75-4BDD-92D3-457A451693BC}" type="sibTrans" cxnId="{1FD9372F-A80D-475E-B268-CCBD73EE0506}">
      <dgm:prSet/>
      <dgm:spPr/>
      <dgm:t>
        <a:bodyPr/>
        <a:lstStyle/>
        <a:p>
          <a:endParaRPr lang="zh-CN" altLang="en-US"/>
        </a:p>
      </dgm:t>
    </dgm:pt>
    <dgm:pt modelId="{1935DB44-59DA-46DE-9731-BCC934D8C3E9}">
      <dgm:prSet phldrT="[文本]"/>
      <dgm:spPr/>
      <dgm:t>
        <a:bodyPr/>
        <a:lstStyle/>
        <a:p>
          <a:r>
            <a:rPr lang="en-US" altLang="en-US" smtClean="0"/>
            <a:t>Robustness</a:t>
          </a:r>
          <a:endParaRPr lang="zh-CN" altLang="en-US"/>
        </a:p>
      </dgm:t>
    </dgm:pt>
    <dgm:pt modelId="{EB443C09-8E67-4146-863D-64D719F27465}" type="parTrans" cxnId="{E114B40C-EA62-44A4-BB90-4703D65A7501}">
      <dgm:prSet/>
      <dgm:spPr/>
      <dgm:t>
        <a:bodyPr/>
        <a:lstStyle/>
        <a:p>
          <a:endParaRPr lang="zh-CN" altLang="en-US"/>
        </a:p>
      </dgm:t>
    </dgm:pt>
    <dgm:pt modelId="{296F54F8-49E4-4750-A3EA-E8C61E4DE45E}" type="sibTrans" cxnId="{E114B40C-EA62-44A4-BB90-4703D65A7501}">
      <dgm:prSet/>
      <dgm:spPr/>
      <dgm:t>
        <a:bodyPr/>
        <a:lstStyle/>
        <a:p>
          <a:endParaRPr lang="zh-CN" altLang="en-US"/>
        </a:p>
      </dgm:t>
    </dgm:pt>
    <dgm:pt modelId="{AC05060B-374B-4A60-8F35-CA69C18B54AA}">
      <dgm:prSet phldrT="[文本]"/>
      <dgm:spPr/>
      <dgm:t>
        <a:bodyPr/>
        <a:lstStyle/>
        <a:p>
          <a:r>
            <a:rPr lang="en-US" altLang="en-US" smtClean="0"/>
            <a:t>The convtransformer is more robust to the introduction of a distant language than the transformer</a:t>
          </a:r>
          <a:endParaRPr lang="zh-CN" altLang="en-US"/>
        </a:p>
      </dgm:t>
    </dgm:pt>
    <dgm:pt modelId="{48AFEF9F-F0D9-4EB6-9F6F-2EE73AA8B619}" type="parTrans" cxnId="{D6DE9ABE-922E-4585-A330-561B6E6B4523}">
      <dgm:prSet/>
      <dgm:spPr/>
      <dgm:t>
        <a:bodyPr/>
        <a:lstStyle/>
        <a:p>
          <a:endParaRPr lang="zh-CN" altLang="en-US"/>
        </a:p>
      </dgm:t>
    </dgm:pt>
    <dgm:pt modelId="{C3DBBB9B-7E67-4028-BD3C-640F3947BD4F}" type="sibTrans" cxnId="{D6DE9ABE-922E-4585-A330-561B6E6B4523}">
      <dgm:prSet/>
      <dgm:spPr/>
      <dgm:t>
        <a:bodyPr/>
        <a:lstStyle/>
        <a:p>
          <a:endParaRPr lang="zh-CN" altLang="en-US"/>
        </a:p>
      </dgm:t>
    </dgm:pt>
    <dgm:pt modelId="{3E031576-0032-455D-A8EF-DAA73C1959B7}" type="pres">
      <dgm:prSet presAssocID="{C46E06DF-6025-4461-9CE2-5722B5381C06}" presName="linear" presStyleCnt="0">
        <dgm:presLayoutVars>
          <dgm:dir/>
          <dgm:animLvl val="lvl"/>
          <dgm:resizeHandles val="exact"/>
        </dgm:presLayoutVars>
      </dgm:prSet>
      <dgm:spPr/>
    </dgm:pt>
    <dgm:pt modelId="{588ADABB-4939-4EA4-AFF5-A524877CB816}" type="pres">
      <dgm:prSet presAssocID="{7FEC03F3-078D-4615-9F08-3E8008169412}" presName="parentLin" presStyleCnt="0"/>
      <dgm:spPr/>
    </dgm:pt>
    <dgm:pt modelId="{50156D8B-45B1-4FA2-B509-531491DB8DA3}" type="pres">
      <dgm:prSet presAssocID="{7FEC03F3-078D-4615-9F08-3E8008169412}" presName="parentLeftMargin" presStyleLbl="node1" presStyleIdx="0" presStyleCnt="3"/>
      <dgm:spPr/>
    </dgm:pt>
    <dgm:pt modelId="{55DA1F96-2F47-46F1-96AC-B2F7EC60BB58}" type="pres">
      <dgm:prSet presAssocID="{7FEC03F3-078D-4615-9F08-3E8008169412}" presName="parentText" presStyleLbl="node1" presStyleIdx="0" presStyleCnt="3">
        <dgm:presLayoutVars>
          <dgm:chMax val="0"/>
          <dgm:bulletEnabled val="1"/>
        </dgm:presLayoutVars>
      </dgm:prSet>
      <dgm:spPr/>
    </dgm:pt>
    <dgm:pt modelId="{8332AC27-21F3-4F70-96E1-76FC19D4A2CA}" type="pres">
      <dgm:prSet presAssocID="{7FEC03F3-078D-4615-9F08-3E8008169412}" presName="negativeSpace" presStyleCnt="0"/>
      <dgm:spPr/>
    </dgm:pt>
    <dgm:pt modelId="{D53618D8-2055-423E-888D-3552B85E1DA1}" type="pres">
      <dgm:prSet presAssocID="{7FEC03F3-078D-4615-9F08-3E8008169412}" presName="childText" presStyleLbl="conFgAcc1" presStyleIdx="0" presStyleCnt="3">
        <dgm:presLayoutVars>
          <dgm:bulletEnabled val="1"/>
        </dgm:presLayoutVars>
      </dgm:prSet>
      <dgm:spPr/>
      <dgm:t>
        <a:bodyPr/>
        <a:lstStyle/>
        <a:p>
          <a:endParaRPr lang="zh-CN" altLang="en-US"/>
        </a:p>
      </dgm:t>
    </dgm:pt>
    <dgm:pt modelId="{BCFA567E-F69A-4F8C-90C9-4106B297ACAA}" type="pres">
      <dgm:prSet presAssocID="{5E6EA709-6046-4A74-B261-230D56A4426D}" presName="spaceBetweenRectangles" presStyleCnt="0"/>
      <dgm:spPr/>
    </dgm:pt>
    <dgm:pt modelId="{A65D5C70-09EA-432D-B13B-D348CEB670C5}" type="pres">
      <dgm:prSet presAssocID="{EC43A4B9-124A-44A9-91AC-2D8DCB4A2AF4}" presName="parentLin" presStyleCnt="0"/>
      <dgm:spPr/>
    </dgm:pt>
    <dgm:pt modelId="{73AC9EC8-7077-43E3-A22E-5063FFE516DB}" type="pres">
      <dgm:prSet presAssocID="{EC43A4B9-124A-44A9-91AC-2D8DCB4A2AF4}" presName="parentLeftMargin" presStyleLbl="node1" presStyleIdx="0" presStyleCnt="3"/>
      <dgm:spPr/>
    </dgm:pt>
    <dgm:pt modelId="{4A98CAF9-73DD-4F29-8E84-86CEF2EC4EC4}" type="pres">
      <dgm:prSet presAssocID="{EC43A4B9-124A-44A9-91AC-2D8DCB4A2AF4}" presName="parentText" presStyleLbl="node1" presStyleIdx="1" presStyleCnt="3">
        <dgm:presLayoutVars>
          <dgm:chMax val="0"/>
          <dgm:bulletEnabled val="1"/>
        </dgm:presLayoutVars>
      </dgm:prSet>
      <dgm:spPr/>
    </dgm:pt>
    <dgm:pt modelId="{B6646E2A-DE4F-4C3A-81CF-824C37C736F2}" type="pres">
      <dgm:prSet presAssocID="{EC43A4B9-124A-44A9-91AC-2D8DCB4A2AF4}" presName="negativeSpace" presStyleCnt="0"/>
      <dgm:spPr/>
    </dgm:pt>
    <dgm:pt modelId="{7D60327F-4AAD-43DE-A434-258286A1C6CC}" type="pres">
      <dgm:prSet presAssocID="{EC43A4B9-124A-44A9-91AC-2D8DCB4A2AF4}" presName="childText" presStyleLbl="conFgAcc1" presStyleIdx="1" presStyleCnt="3">
        <dgm:presLayoutVars>
          <dgm:bulletEnabled val="1"/>
        </dgm:presLayoutVars>
      </dgm:prSet>
      <dgm:spPr/>
    </dgm:pt>
    <dgm:pt modelId="{CCCB461D-5D20-47AC-8C12-66978EAA1774}" type="pres">
      <dgm:prSet presAssocID="{AE19F21C-0FBF-470D-8714-63879EBFD8CE}" presName="spaceBetweenRectangles" presStyleCnt="0"/>
      <dgm:spPr/>
    </dgm:pt>
    <dgm:pt modelId="{0891C1AC-72D2-48B6-9DDC-BE152FA53E7B}" type="pres">
      <dgm:prSet presAssocID="{1935DB44-59DA-46DE-9731-BCC934D8C3E9}" presName="parentLin" presStyleCnt="0"/>
      <dgm:spPr/>
    </dgm:pt>
    <dgm:pt modelId="{3183AAF3-AFBF-49BF-8D84-52F7A697D360}" type="pres">
      <dgm:prSet presAssocID="{1935DB44-59DA-46DE-9731-BCC934D8C3E9}" presName="parentLeftMargin" presStyleLbl="node1" presStyleIdx="1" presStyleCnt="3"/>
      <dgm:spPr/>
    </dgm:pt>
    <dgm:pt modelId="{7B6653E9-6F12-4B65-898B-E90EB9A06EB1}" type="pres">
      <dgm:prSet presAssocID="{1935DB44-59DA-46DE-9731-BCC934D8C3E9}" presName="parentText" presStyleLbl="node1" presStyleIdx="2" presStyleCnt="3">
        <dgm:presLayoutVars>
          <dgm:chMax val="0"/>
          <dgm:bulletEnabled val="1"/>
        </dgm:presLayoutVars>
      </dgm:prSet>
      <dgm:spPr/>
    </dgm:pt>
    <dgm:pt modelId="{657FA8A6-1800-4A1F-91D5-A332FF02B7A4}" type="pres">
      <dgm:prSet presAssocID="{1935DB44-59DA-46DE-9731-BCC934D8C3E9}" presName="negativeSpace" presStyleCnt="0"/>
      <dgm:spPr/>
    </dgm:pt>
    <dgm:pt modelId="{F833E607-5C0B-4CBB-ABCE-3AD2AA5FF684}" type="pres">
      <dgm:prSet presAssocID="{1935DB44-59DA-46DE-9731-BCC934D8C3E9}" presName="childText" presStyleLbl="conFgAcc1" presStyleIdx="2" presStyleCnt="3">
        <dgm:presLayoutVars>
          <dgm:bulletEnabled val="1"/>
        </dgm:presLayoutVars>
      </dgm:prSet>
      <dgm:spPr/>
    </dgm:pt>
  </dgm:ptLst>
  <dgm:cxnLst>
    <dgm:cxn modelId="{E8621320-3B3E-48D2-BC03-A8A764BA740F}" srcId="{C46E06DF-6025-4461-9CE2-5722B5381C06}" destId="{7FEC03F3-078D-4615-9F08-3E8008169412}" srcOrd="0" destOrd="0" parTransId="{5EE1BF56-D7B9-4F9D-BAB5-F48FEC96D411}" sibTransId="{5E6EA709-6046-4A74-B261-230D56A4426D}"/>
    <dgm:cxn modelId="{D6DE9ABE-922E-4585-A330-561B6E6B4523}" srcId="{1935DB44-59DA-46DE-9731-BCC934D8C3E9}" destId="{AC05060B-374B-4A60-8F35-CA69C18B54AA}" srcOrd="0" destOrd="0" parTransId="{48AFEF9F-F0D9-4EB6-9F6F-2EE73AA8B619}" sibTransId="{C3DBBB9B-7E67-4028-BD3C-640F3947BD4F}"/>
    <dgm:cxn modelId="{34B9143D-1944-4DED-AB4D-18210B1FAF4E}" srcId="{7FEC03F3-078D-4615-9F08-3E8008169412}" destId="{983BD279-18C1-4B58-9548-BBB1D15AA7B6}" srcOrd="0" destOrd="0" parTransId="{11AFDBDB-B3F1-4117-8999-44D3CA051BD4}" sibTransId="{B03E5F38-E94A-401A-AEB2-952A1711EA8F}"/>
    <dgm:cxn modelId="{7DAA07D2-3C5F-40E0-8923-2DFCEB2BBECA}" type="presOf" srcId="{C46E06DF-6025-4461-9CE2-5722B5381C06}" destId="{3E031576-0032-455D-A8EF-DAA73C1959B7}" srcOrd="0" destOrd="0" presId="urn:microsoft.com/office/officeart/2005/8/layout/list1"/>
    <dgm:cxn modelId="{86233C6F-A87B-4259-98E3-A397B9652B63}" srcId="{C46E06DF-6025-4461-9CE2-5722B5381C06}" destId="{EC43A4B9-124A-44A9-91AC-2D8DCB4A2AF4}" srcOrd="1" destOrd="0" parTransId="{BEE6381F-F567-4A57-AA97-CFA2DF30029F}" sibTransId="{AE19F21C-0FBF-470D-8714-63879EBFD8CE}"/>
    <dgm:cxn modelId="{A666AABC-150C-4903-9F3A-08337A58D3CC}" type="presOf" srcId="{AC05060B-374B-4A60-8F35-CA69C18B54AA}" destId="{F833E607-5C0B-4CBB-ABCE-3AD2AA5FF684}" srcOrd="0" destOrd="0" presId="urn:microsoft.com/office/officeart/2005/8/layout/list1"/>
    <dgm:cxn modelId="{B6993881-DB60-45A1-A5BF-0BBF0B02758F}" type="presOf" srcId="{1935DB44-59DA-46DE-9731-BCC934D8C3E9}" destId="{7B6653E9-6F12-4B65-898B-E90EB9A06EB1}" srcOrd="1" destOrd="0" presId="urn:microsoft.com/office/officeart/2005/8/layout/list1"/>
    <dgm:cxn modelId="{E114B40C-EA62-44A4-BB90-4703D65A7501}" srcId="{C46E06DF-6025-4461-9CE2-5722B5381C06}" destId="{1935DB44-59DA-46DE-9731-BCC934D8C3E9}" srcOrd="2" destOrd="0" parTransId="{EB443C09-8E67-4146-863D-64D719F27465}" sibTransId="{296F54F8-49E4-4750-A3EA-E8C61E4DE45E}"/>
    <dgm:cxn modelId="{5A24C569-45EF-4E33-AB96-E2F1643F9C01}" type="presOf" srcId="{7FEC03F3-078D-4615-9F08-3E8008169412}" destId="{50156D8B-45B1-4FA2-B509-531491DB8DA3}" srcOrd="0" destOrd="0" presId="urn:microsoft.com/office/officeart/2005/8/layout/list1"/>
    <dgm:cxn modelId="{C16CD054-72F6-48BE-8B7E-516FA1A42621}" type="presOf" srcId="{7FEC03F3-078D-4615-9F08-3E8008169412}" destId="{55DA1F96-2F47-46F1-96AC-B2F7EC60BB58}" srcOrd="1" destOrd="0" presId="urn:microsoft.com/office/officeart/2005/8/layout/list1"/>
    <dgm:cxn modelId="{B2584C83-1379-4A5A-B153-1FD902AB6585}" type="presOf" srcId="{EC43A4B9-124A-44A9-91AC-2D8DCB4A2AF4}" destId="{4A98CAF9-73DD-4F29-8E84-86CEF2EC4EC4}" srcOrd="1" destOrd="0" presId="urn:microsoft.com/office/officeart/2005/8/layout/list1"/>
    <dgm:cxn modelId="{F886E959-8E64-44F0-86A0-D80C7067908D}" type="presOf" srcId="{EC43A4B9-124A-44A9-91AC-2D8DCB4A2AF4}" destId="{73AC9EC8-7077-43E3-A22E-5063FFE516DB}" srcOrd="0" destOrd="0" presId="urn:microsoft.com/office/officeart/2005/8/layout/list1"/>
    <dgm:cxn modelId="{A0189BA7-5307-42B7-B714-E0825172B8B2}" type="presOf" srcId="{983BD279-18C1-4B58-9548-BBB1D15AA7B6}" destId="{D53618D8-2055-423E-888D-3552B85E1DA1}" srcOrd="0" destOrd="0" presId="urn:microsoft.com/office/officeart/2005/8/layout/list1"/>
    <dgm:cxn modelId="{6E6BBE86-9E89-4515-9D82-AE2D0989B30A}" type="presOf" srcId="{B8BE45B4-C0F4-40A5-9F8C-9F638092B484}" destId="{7D60327F-4AAD-43DE-A434-258286A1C6CC}" srcOrd="0" destOrd="0" presId="urn:microsoft.com/office/officeart/2005/8/layout/list1"/>
    <dgm:cxn modelId="{1FD9372F-A80D-475E-B268-CCBD73EE0506}" srcId="{EC43A4B9-124A-44A9-91AC-2D8DCB4A2AF4}" destId="{B8BE45B4-C0F4-40A5-9F8C-9F638092B484}" srcOrd="0" destOrd="0" parTransId="{20B8F180-EC7A-4F45-A05F-8FC42ADB7825}" sibTransId="{9650A31B-4C75-4BDD-92D3-457A451693BC}"/>
    <dgm:cxn modelId="{173C8E88-09D0-4AD0-AB06-3493A4279F89}" type="presOf" srcId="{1935DB44-59DA-46DE-9731-BCC934D8C3E9}" destId="{3183AAF3-AFBF-49BF-8D84-52F7A697D360}" srcOrd="0" destOrd="0" presId="urn:microsoft.com/office/officeart/2005/8/layout/list1"/>
    <dgm:cxn modelId="{6CE54586-A56F-4F22-83E5-8C8CB5DD7B6A}" type="presParOf" srcId="{3E031576-0032-455D-A8EF-DAA73C1959B7}" destId="{588ADABB-4939-4EA4-AFF5-A524877CB816}" srcOrd="0" destOrd="0" presId="urn:microsoft.com/office/officeart/2005/8/layout/list1"/>
    <dgm:cxn modelId="{F489ED06-9530-4C13-A0B6-00903A20A70F}" type="presParOf" srcId="{588ADABB-4939-4EA4-AFF5-A524877CB816}" destId="{50156D8B-45B1-4FA2-B509-531491DB8DA3}" srcOrd="0" destOrd="0" presId="urn:microsoft.com/office/officeart/2005/8/layout/list1"/>
    <dgm:cxn modelId="{B2618024-1153-446A-B0FB-CF469427387D}" type="presParOf" srcId="{588ADABB-4939-4EA4-AFF5-A524877CB816}" destId="{55DA1F96-2F47-46F1-96AC-B2F7EC60BB58}" srcOrd="1" destOrd="0" presId="urn:microsoft.com/office/officeart/2005/8/layout/list1"/>
    <dgm:cxn modelId="{C234ED98-4E10-4BBD-B081-3C6DB4AA8441}" type="presParOf" srcId="{3E031576-0032-455D-A8EF-DAA73C1959B7}" destId="{8332AC27-21F3-4F70-96E1-76FC19D4A2CA}" srcOrd="1" destOrd="0" presId="urn:microsoft.com/office/officeart/2005/8/layout/list1"/>
    <dgm:cxn modelId="{C69492D9-13E9-4E3E-9BAC-B95D0E13DF99}" type="presParOf" srcId="{3E031576-0032-455D-A8EF-DAA73C1959B7}" destId="{D53618D8-2055-423E-888D-3552B85E1DA1}" srcOrd="2" destOrd="0" presId="urn:microsoft.com/office/officeart/2005/8/layout/list1"/>
    <dgm:cxn modelId="{36360503-D3BE-46A5-9989-D0BF99B36D02}" type="presParOf" srcId="{3E031576-0032-455D-A8EF-DAA73C1959B7}" destId="{BCFA567E-F69A-4F8C-90C9-4106B297ACAA}" srcOrd="3" destOrd="0" presId="urn:microsoft.com/office/officeart/2005/8/layout/list1"/>
    <dgm:cxn modelId="{578CF8A6-34AB-49EE-8902-27547FCE8BA7}" type="presParOf" srcId="{3E031576-0032-455D-A8EF-DAA73C1959B7}" destId="{A65D5C70-09EA-432D-B13B-D348CEB670C5}" srcOrd="4" destOrd="0" presId="urn:microsoft.com/office/officeart/2005/8/layout/list1"/>
    <dgm:cxn modelId="{DD277FD4-6CB7-4EFC-8F26-CCAF7DD1ACFF}" type="presParOf" srcId="{A65D5C70-09EA-432D-B13B-D348CEB670C5}" destId="{73AC9EC8-7077-43E3-A22E-5063FFE516DB}" srcOrd="0" destOrd="0" presId="urn:microsoft.com/office/officeart/2005/8/layout/list1"/>
    <dgm:cxn modelId="{6716A174-0FC7-4111-8506-E78B6E4ADA5E}" type="presParOf" srcId="{A65D5C70-09EA-432D-B13B-D348CEB670C5}" destId="{4A98CAF9-73DD-4F29-8E84-86CEF2EC4EC4}" srcOrd="1" destOrd="0" presId="urn:microsoft.com/office/officeart/2005/8/layout/list1"/>
    <dgm:cxn modelId="{55D2F3F7-767F-4802-9A6B-448DE2F56006}" type="presParOf" srcId="{3E031576-0032-455D-A8EF-DAA73C1959B7}" destId="{B6646E2A-DE4F-4C3A-81CF-824C37C736F2}" srcOrd="5" destOrd="0" presId="urn:microsoft.com/office/officeart/2005/8/layout/list1"/>
    <dgm:cxn modelId="{523BAC34-8E97-43F8-99C2-CF5F93CBFF60}" type="presParOf" srcId="{3E031576-0032-455D-A8EF-DAA73C1959B7}" destId="{7D60327F-4AAD-43DE-A434-258286A1C6CC}" srcOrd="6" destOrd="0" presId="urn:microsoft.com/office/officeart/2005/8/layout/list1"/>
    <dgm:cxn modelId="{BB556323-2C63-4F47-8C91-8DC6F8916629}" type="presParOf" srcId="{3E031576-0032-455D-A8EF-DAA73C1959B7}" destId="{CCCB461D-5D20-47AC-8C12-66978EAA1774}" srcOrd="7" destOrd="0" presId="urn:microsoft.com/office/officeart/2005/8/layout/list1"/>
    <dgm:cxn modelId="{CE1471E8-094D-47ED-B9A0-EF56FCA042EE}" type="presParOf" srcId="{3E031576-0032-455D-A8EF-DAA73C1959B7}" destId="{0891C1AC-72D2-48B6-9DDC-BE152FA53E7B}" srcOrd="8" destOrd="0" presId="urn:microsoft.com/office/officeart/2005/8/layout/list1"/>
    <dgm:cxn modelId="{EF1D841F-1C4F-4A0E-8443-E4FF4DCB93F1}" type="presParOf" srcId="{0891C1AC-72D2-48B6-9DDC-BE152FA53E7B}" destId="{3183AAF3-AFBF-49BF-8D84-52F7A697D360}" srcOrd="0" destOrd="0" presId="urn:microsoft.com/office/officeart/2005/8/layout/list1"/>
    <dgm:cxn modelId="{129C1568-B2AA-4884-93A4-149B0EE28204}" type="presParOf" srcId="{0891C1AC-72D2-48B6-9DDC-BE152FA53E7B}" destId="{7B6653E9-6F12-4B65-898B-E90EB9A06EB1}" srcOrd="1" destOrd="0" presId="urn:microsoft.com/office/officeart/2005/8/layout/list1"/>
    <dgm:cxn modelId="{19940110-1948-4A57-8C42-10DA21E13B4D}" type="presParOf" srcId="{3E031576-0032-455D-A8EF-DAA73C1959B7}" destId="{657FA8A6-1800-4A1F-91D5-A332FF02B7A4}" srcOrd="9" destOrd="0" presId="urn:microsoft.com/office/officeart/2005/8/layout/list1"/>
    <dgm:cxn modelId="{7BACB81E-9782-4274-9C3E-5D615338A25E}" type="presParOf" srcId="{3E031576-0032-455D-A8EF-DAA73C1959B7}" destId="{F833E607-5C0B-4CBB-ABCE-3AD2AA5FF684}"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F711AB-B792-49AC-A0DB-D50226FC48DF}"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CE79170A-050D-4C14-9999-187A44532B9C}">
      <dgm:prSet phldrT="[文本]"/>
      <dgm:spPr/>
      <dgm:t>
        <a:bodyPr/>
        <a:lstStyle/>
        <a:p>
          <a:r>
            <a:rPr lang="en-US" altLang="zh-CN" smtClean="0"/>
            <a:t>Character vs Subword</a:t>
          </a:r>
          <a:endParaRPr lang="zh-CN" altLang="en-US"/>
        </a:p>
      </dgm:t>
    </dgm:pt>
    <dgm:pt modelId="{7C29564D-48E7-44B4-A7EC-6323AD072B56}" type="parTrans" cxnId="{3C94CEC6-005C-4CE2-8DAA-63E890B8C590}">
      <dgm:prSet/>
      <dgm:spPr/>
      <dgm:t>
        <a:bodyPr/>
        <a:lstStyle/>
        <a:p>
          <a:endParaRPr lang="zh-CN" altLang="en-US"/>
        </a:p>
      </dgm:t>
    </dgm:pt>
    <dgm:pt modelId="{F7319966-DD81-4E61-BB37-776A5778E831}" type="sibTrans" cxnId="{3C94CEC6-005C-4CE2-8DAA-63E890B8C590}">
      <dgm:prSet/>
      <dgm:spPr/>
      <dgm:t>
        <a:bodyPr/>
        <a:lstStyle/>
        <a:p>
          <a:endParaRPr lang="zh-CN" altLang="en-US"/>
        </a:p>
      </dgm:t>
    </dgm:pt>
    <dgm:pt modelId="{02A832F1-3A56-4526-8C35-3E1955563A4F}">
      <dgm:prSet phldrT="[文本]"/>
      <dgm:spPr/>
      <dgm:t>
        <a:bodyPr/>
        <a:lstStyle/>
        <a:p>
          <a:r>
            <a:rPr lang="en-US" altLang="zh-CN" smtClean="0"/>
            <a:t>With character-level architectures performing competitively when compared to equivalent subword-level architectures while requiring fewer parameters. </a:t>
          </a:r>
          <a:endParaRPr lang="zh-CN" altLang="en-US"/>
        </a:p>
      </dgm:t>
    </dgm:pt>
    <dgm:pt modelId="{79489166-065C-4D21-B251-9DD55156EC1A}" type="parTrans" cxnId="{4A647251-3EF5-413D-96D1-379E65195942}">
      <dgm:prSet/>
      <dgm:spPr/>
      <dgm:t>
        <a:bodyPr/>
        <a:lstStyle/>
        <a:p>
          <a:endParaRPr lang="zh-CN" altLang="en-US"/>
        </a:p>
      </dgm:t>
    </dgm:pt>
    <dgm:pt modelId="{069388B1-FD66-4640-9A92-4100214740FC}" type="sibTrans" cxnId="{4A647251-3EF5-413D-96D1-379E65195942}">
      <dgm:prSet/>
      <dgm:spPr/>
      <dgm:t>
        <a:bodyPr/>
        <a:lstStyle/>
        <a:p>
          <a:endParaRPr lang="zh-CN" altLang="en-US"/>
        </a:p>
      </dgm:t>
    </dgm:pt>
    <dgm:pt modelId="{F6997D4D-F3BB-49AF-8A39-C5FAD8A7569C}">
      <dgm:prSet phldrT="[文本]"/>
      <dgm:spPr/>
      <dgm:t>
        <a:bodyPr/>
        <a:lstStyle/>
        <a:p>
          <a:r>
            <a:rPr lang="en-US" altLang="zh-CN" smtClean="0"/>
            <a:t>Training performance on multiple input languages</a:t>
          </a:r>
          <a:endParaRPr lang="zh-CN" altLang="en-US"/>
        </a:p>
      </dgm:t>
    </dgm:pt>
    <dgm:pt modelId="{1EE7FC29-7B71-4C3F-9F50-457F1559B952}" type="parTrans" cxnId="{51CAE6C1-A812-46DA-B0A9-B5497DCB16E8}">
      <dgm:prSet/>
      <dgm:spPr/>
      <dgm:t>
        <a:bodyPr/>
        <a:lstStyle/>
        <a:p>
          <a:endParaRPr lang="zh-CN" altLang="en-US"/>
        </a:p>
      </dgm:t>
    </dgm:pt>
    <dgm:pt modelId="{8D60D3C5-A8FB-4B61-9098-AC3AC07D8FF7}" type="sibTrans" cxnId="{51CAE6C1-A812-46DA-B0A9-B5497DCB16E8}">
      <dgm:prSet/>
      <dgm:spPr/>
      <dgm:t>
        <a:bodyPr/>
        <a:lstStyle/>
        <a:p>
          <a:endParaRPr lang="zh-CN" altLang="en-US"/>
        </a:p>
      </dgm:t>
    </dgm:pt>
    <dgm:pt modelId="{C5DB5A19-8FF3-4CD3-8143-D2D4938E6B53}">
      <dgm:prSet phldrT="[文本]"/>
      <dgm:spPr/>
      <dgm:t>
        <a:bodyPr/>
        <a:lstStyle/>
        <a:p>
          <a:r>
            <a:rPr lang="en-US" altLang="zh-CN" smtClean="0"/>
            <a:t>Training on multiple input languages leads to improvements across all languages when the source and target languages are similar. When the languages are different, we observe a drop in performance, in particular for the distant language.</a:t>
          </a:r>
          <a:endParaRPr lang="zh-CN" altLang="en-US"/>
        </a:p>
      </dgm:t>
    </dgm:pt>
    <dgm:pt modelId="{152B39DC-BDAE-4D85-A2BD-341E088FA047}" type="parTrans" cxnId="{3CBEF8B9-BFE5-441D-9C3A-8108B0ACDD12}">
      <dgm:prSet/>
      <dgm:spPr/>
      <dgm:t>
        <a:bodyPr/>
        <a:lstStyle/>
        <a:p>
          <a:endParaRPr lang="zh-CN" altLang="en-US"/>
        </a:p>
      </dgm:t>
    </dgm:pt>
    <dgm:pt modelId="{DFE5E009-19DD-4312-B362-AAC9AEA9702A}" type="sibTrans" cxnId="{3CBEF8B9-BFE5-441D-9C3A-8108B0ACDD12}">
      <dgm:prSet/>
      <dgm:spPr/>
      <dgm:t>
        <a:bodyPr/>
        <a:lstStyle/>
        <a:p>
          <a:endParaRPr lang="zh-CN" altLang="en-US"/>
        </a:p>
      </dgm:t>
    </dgm:pt>
    <dgm:pt modelId="{19AFA494-097A-4885-BE9F-A6045E8EF34A}" type="pres">
      <dgm:prSet presAssocID="{FBF711AB-B792-49AC-A0DB-D50226FC48DF}" presName="linear" presStyleCnt="0">
        <dgm:presLayoutVars>
          <dgm:dir/>
          <dgm:animLvl val="lvl"/>
          <dgm:resizeHandles val="exact"/>
        </dgm:presLayoutVars>
      </dgm:prSet>
      <dgm:spPr/>
    </dgm:pt>
    <dgm:pt modelId="{88CE87D6-C215-478F-B018-D684430B76ED}" type="pres">
      <dgm:prSet presAssocID="{CE79170A-050D-4C14-9999-187A44532B9C}" presName="parentLin" presStyleCnt="0"/>
      <dgm:spPr/>
    </dgm:pt>
    <dgm:pt modelId="{911A1956-D866-4CF2-8FCE-95E7716AC19A}" type="pres">
      <dgm:prSet presAssocID="{CE79170A-050D-4C14-9999-187A44532B9C}" presName="parentLeftMargin" presStyleLbl="node1" presStyleIdx="0" presStyleCnt="2"/>
      <dgm:spPr/>
    </dgm:pt>
    <dgm:pt modelId="{2CB401EE-FE80-4A46-9BF6-7DC4956E0DC3}" type="pres">
      <dgm:prSet presAssocID="{CE79170A-050D-4C14-9999-187A44532B9C}" presName="parentText" presStyleLbl="node1" presStyleIdx="0" presStyleCnt="2">
        <dgm:presLayoutVars>
          <dgm:chMax val="0"/>
          <dgm:bulletEnabled val="1"/>
        </dgm:presLayoutVars>
      </dgm:prSet>
      <dgm:spPr/>
    </dgm:pt>
    <dgm:pt modelId="{4C813AAC-1583-4FD9-80B0-F42C7F17D005}" type="pres">
      <dgm:prSet presAssocID="{CE79170A-050D-4C14-9999-187A44532B9C}" presName="negativeSpace" presStyleCnt="0"/>
      <dgm:spPr/>
    </dgm:pt>
    <dgm:pt modelId="{D6CCC71C-B0A7-47CA-9651-6080D710BEFA}" type="pres">
      <dgm:prSet presAssocID="{CE79170A-050D-4C14-9999-187A44532B9C}" presName="childText" presStyleLbl="conFgAcc1" presStyleIdx="0" presStyleCnt="2">
        <dgm:presLayoutVars>
          <dgm:bulletEnabled val="1"/>
        </dgm:presLayoutVars>
      </dgm:prSet>
      <dgm:spPr/>
    </dgm:pt>
    <dgm:pt modelId="{C76A484C-D0E6-48AB-B398-3CFB48C45196}" type="pres">
      <dgm:prSet presAssocID="{F7319966-DD81-4E61-BB37-776A5778E831}" presName="spaceBetweenRectangles" presStyleCnt="0"/>
      <dgm:spPr/>
    </dgm:pt>
    <dgm:pt modelId="{E61AEA71-FFEF-4946-81EF-539D81074CA8}" type="pres">
      <dgm:prSet presAssocID="{F6997D4D-F3BB-49AF-8A39-C5FAD8A7569C}" presName="parentLin" presStyleCnt="0"/>
      <dgm:spPr/>
    </dgm:pt>
    <dgm:pt modelId="{8C367D80-C1D7-4162-AA66-FD27CC636351}" type="pres">
      <dgm:prSet presAssocID="{F6997D4D-F3BB-49AF-8A39-C5FAD8A7569C}" presName="parentLeftMargin" presStyleLbl="node1" presStyleIdx="0" presStyleCnt="2"/>
      <dgm:spPr/>
    </dgm:pt>
    <dgm:pt modelId="{60248FEE-CA81-4A46-96BC-070A1AC0EEC2}" type="pres">
      <dgm:prSet presAssocID="{F6997D4D-F3BB-49AF-8A39-C5FAD8A7569C}" presName="parentText" presStyleLbl="node1" presStyleIdx="1" presStyleCnt="2">
        <dgm:presLayoutVars>
          <dgm:chMax val="0"/>
          <dgm:bulletEnabled val="1"/>
        </dgm:presLayoutVars>
      </dgm:prSet>
      <dgm:spPr/>
    </dgm:pt>
    <dgm:pt modelId="{BA335420-7633-4331-84A7-FFC3296E2743}" type="pres">
      <dgm:prSet presAssocID="{F6997D4D-F3BB-49AF-8A39-C5FAD8A7569C}" presName="negativeSpace" presStyleCnt="0"/>
      <dgm:spPr/>
    </dgm:pt>
    <dgm:pt modelId="{DE3BBCF2-E4CE-409B-884C-82A2E0ABD5C0}" type="pres">
      <dgm:prSet presAssocID="{F6997D4D-F3BB-49AF-8A39-C5FAD8A7569C}" presName="childText" presStyleLbl="conFgAcc1" presStyleIdx="1" presStyleCnt="2">
        <dgm:presLayoutVars>
          <dgm:bulletEnabled val="1"/>
        </dgm:presLayoutVars>
      </dgm:prSet>
      <dgm:spPr/>
    </dgm:pt>
  </dgm:ptLst>
  <dgm:cxnLst>
    <dgm:cxn modelId="{3C94CEC6-005C-4CE2-8DAA-63E890B8C590}" srcId="{FBF711AB-B792-49AC-A0DB-D50226FC48DF}" destId="{CE79170A-050D-4C14-9999-187A44532B9C}" srcOrd="0" destOrd="0" parTransId="{7C29564D-48E7-44B4-A7EC-6323AD072B56}" sibTransId="{F7319966-DD81-4E61-BB37-776A5778E831}"/>
    <dgm:cxn modelId="{0A2B2DEA-CC28-43B2-8780-8358F25BFD92}" type="presOf" srcId="{02A832F1-3A56-4526-8C35-3E1955563A4F}" destId="{D6CCC71C-B0A7-47CA-9651-6080D710BEFA}" srcOrd="0" destOrd="0" presId="urn:microsoft.com/office/officeart/2005/8/layout/list1"/>
    <dgm:cxn modelId="{3CBEF8B9-BFE5-441D-9C3A-8108B0ACDD12}" srcId="{F6997D4D-F3BB-49AF-8A39-C5FAD8A7569C}" destId="{C5DB5A19-8FF3-4CD3-8143-D2D4938E6B53}" srcOrd="0" destOrd="0" parTransId="{152B39DC-BDAE-4D85-A2BD-341E088FA047}" sibTransId="{DFE5E009-19DD-4312-B362-AAC9AEA9702A}"/>
    <dgm:cxn modelId="{4111DF9C-8F72-4CD8-84F5-3F1BDE44F2F2}" type="presOf" srcId="{FBF711AB-B792-49AC-A0DB-D50226FC48DF}" destId="{19AFA494-097A-4885-BE9F-A6045E8EF34A}" srcOrd="0" destOrd="0" presId="urn:microsoft.com/office/officeart/2005/8/layout/list1"/>
    <dgm:cxn modelId="{93F4D539-0587-431D-93A1-661027F208CD}" type="presOf" srcId="{CE79170A-050D-4C14-9999-187A44532B9C}" destId="{2CB401EE-FE80-4A46-9BF6-7DC4956E0DC3}" srcOrd="1" destOrd="0" presId="urn:microsoft.com/office/officeart/2005/8/layout/list1"/>
    <dgm:cxn modelId="{51CAE6C1-A812-46DA-B0A9-B5497DCB16E8}" srcId="{FBF711AB-B792-49AC-A0DB-D50226FC48DF}" destId="{F6997D4D-F3BB-49AF-8A39-C5FAD8A7569C}" srcOrd="1" destOrd="0" parTransId="{1EE7FC29-7B71-4C3F-9F50-457F1559B952}" sibTransId="{8D60D3C5-A8FB-4B61-9098-AC3AC07D8FF7}"/>
    <dgm:cxn modelId="{F10D558A-F4B0-4A49-BE7E-E46CE8D218CB}" type="presOf" srcId="{F6997D4D-F3BB-49AF-8A39-C5FAD8A7569C}" destId="{8C367D80-C1D7-4162-AA66-FD27CC636351}" srcOrd="0" destOrd="0" presId="urn:microsoft.com/office/officeart/2005/8/layout/list1"/>
    <dgm:cxn modelId="{4A647251-3EF5-413D-96D1-379E65195942}" srcId="{CE79170A-050D-4C14-9999-187A44532B9C}" destId="{02A832F1-3A56-4526-8C35-3E1955563A4F}" srcOrd="0" destOrd="0" parTransId="{79489166-065C-4D21-B251-9DD55156EC1A}" sibTransId="{069388B1-FD66-4640-9A92-4100214740FC}"/>
    <dgm:cxn modelId="{C82493A3-249F-405F-A259-0FF538396286}" type="presOf" srcId="{CE79170A-050D-4C14-9999-187A44532B9C}" destId="{911A1956-D866-4CF2-8FCE-95E7716AC19A}" srcOrd="0" destOrd="0" presId="urn:microsoft.com/office/officeart/2005/8/layout/list1"/>
    <dgm:cxn modelId="{D3E4845F-F89B-4A4C-8698-71EAACC463CD}" type="presOf" srcId="{C5DB5A19-8FF3-4CD3-8143-D2D4938E6B53}" destId="{DE3BBCF2-E4CE-409B-884C-82A2E0ABD5C0}" srcOrd="0" destOrd="0" presId="urn:microsoft.com/office/officeart/2005/8/layout/list1"/>
    <dgm:cxn modelId="{AC370698-19C8-44B2-8DAD-D12F67335413}" type="presOf" srcId="{F6997D4D-F3BB-49AF-8A39-C5FAD8A7569C}" destId="{60248FEE-CA81-4A46-96BC-070A1AC0EEC2}" srcOrd="1" destOrd="0" presId="urn:microsoft.com/office/officeart/2005/8/layout/list1"/>
    <dgm:cxn modelId="{C07FA276-34D5-47A3-A4D2-ACE76CB3D2BB}" type="presParOf" srcId="{19AFA494-097A-4885-BE9F-A6045E8EF34A}" destId="{88CE87D6-C215-478F-B018-D684430B76ED}" srcOrd="0" destOrd="0" presId="urn:microsoft.com/office/officeart/2005/8/layout/list1"/>
    <dgm:cxn modelId="{1DA202AB-F787-4699-B7FB-C73701A06F0A}" type="presParOf" srcId="{88CE87D6-C215-478F-B018-D684430B76ED}" destId="{911A1956-D866-4CF2-8FCE-95E7716AC19A}" srcOrd="0" destOrd="0" presId="urn:microsoft.com/office/officeart/2005/8/layout/list1"/>
    <dgm:cxn modelId="{4AB1B604-1CF3-415B-8699-EFC7D7A658FD}" type="presParOf" srcId="{88CE87D6-C215-478F-B018-D684430B76ED}" destId="{2CB401EE-FE80-4A46-9BF6-7DC4956E0DC3}" srcOrd="1" destOrd="0" presId="urn:microsoft.com/office/officeart/2005/8/layout/list1"/>
    <dgm:cxn modelId="{55260682-C165-43E9-9732-E0DC149AF608}" type="presParOf" srcId="{19AFA494-097A-4885-BE9F-A6045E8EF34A}" destId="{4C813AAC-1583-4FD9-80B0-F42C7F17D005}" srcOrd="1" destOrd="0" presId="urn:microsoft.com/office/officeart/2005/8/layout/list1"/>
    <dgm:cxn modelId="{7B7D13F1-DF0C-4E01-969C-524D48909D14}" type="presParOf" srcId="{19AFA494-097A-4885-BE9F-A6045E8EF34A}" destId="{D6CCC71C-B0A7-47CA-9651-6080D710BEFA}" srcOrd="2" destOrd="0" presId="urn:microsoft.com/office/officeart/2005/8/layout/list1"/>
    <dgm:cxn modelId="{E0A61F57-188D-4E6A-A66D-27D2EAE9EA16}" type="presParOf" srcId="{19AFA494-097A-4885-BE9F-A6045E8EF34A}" destId="{C76A484C-D0E6-48AB-B398-3CFB48C45196}" srcOrd="3" destOrd="0" presId="urn:microsoft.com/office/officeart/2005/8/layout/list1"/>
    <dgm:cxn modelId="{6E1A017B-C990-4CB2-B4C3-DAEBA5A967DB}" type="presParOf" srcId="{19AFA494-097A-4885-BE9F-A6045E8EF34A}" destId="{E61AEA71-FFEF-4946-81EF-539D81074CA8}" srcOrd="4" destOrd="0" presId="urn:microsoft.com/office/officeart/2005/8/layout/list1"/>
    <dgm:cxn modelId="{02663D57-514A-45E4-BFCF-7D97ADCFE7B9}" type="presParOf" srcId="{E61AEA71-FFEF-4946-81EF-539D81074CA8}" destId="{8C367D80-C1D7-4162-AA66-FD27CC636351}" srcOrd="0" destOrd="0" presId="urn:microsoft.com/office/officeart/2005/8/layout/list1"/>
    <dgm:cxn modelId="{BE5C6273-B062-4EA4-AB59-7C0334487508}" type="presParOf" srcId="{E61AEA71-FFEF-4946-81EF-539D81074CA8}" destId="{60248FEE-CA81-4A46-96BC-070A1AC0EEC2}" srcOrd="1" destOrd="0" presId="urn:microsoft.com/office/officeart/2005/8/layout/list1"/>
    <dgm:cxn modelId="{944013FF-49C7-437C-9F74-D110CEF5B4F6}" type="presParOf" srcId="{19AFA494-097A-4885-BE9F-A6045E8EF34A}" destId="{BA335420-7633-4331-84A7-FFC3296E2743}" srcOrd="5" destOrd="0" presId="urn:microsoft.com/office/officeart/2005/8/layout/list1"/>
    <dgm:cxn modelId="{724C7271-CAB1-499D-8977-A974FD269B82}" type="presParOf" srcId="{19AFA494-097A-4885-BE9F-A6045E8EF34A}" destId="{DE3BBCF2-E4CE-409B-884C-82A2E0ABD5C0}"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3618D8-2055-423E-888D-3552B85E1DA1}">
      <dsp:nvSpPr>
        <dsp:cNvPr id="0" name=""/>
        <dsp:cNvSpPr/>
      </dsp:nvSpPr>
      <dsp:spPr>
        <a:xfrm>
          <a:off x="0" y="531693"/>
          <a:ext cx="9647936" cy="13765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8787" tIns="479044" rIns="748787" bIns="163576" numCol="1" spcCol="1270" anchor="t" anchorCtr="0">
          <a:noAutofit/>
        </a:bodyPr>
        <a:lstStyle/>
        <a:p>
          <a:pPr marL="228600" lvl="1" indent="-228600" algn="l" defTabSz="1022350">
            <a:lnSpc>
              <a:spcPct val="90000"/>
            </a:lnSpc>
            <a:spcBef>
              <a:spcPct val="0"/>
            </a:spcBef>
            <a:spcAft>
              <a:spcPct val="15000"/>
            </a:spcAft>
            <a:buChar char="••"/>
          </a:pPr>
          <a:r>
            <a:rPr lang="en-US" altLang="en-US" sz="2300" kern="1200" smtClean="0"/>
            <a:t>Convtransformer behaves better while more parameters are needed.</a:t>
          </a:r>
          <a:endParaRPr lang="zh-CN" altLang="en-US" sz="2300" kern="1200"/>
        </a:p>
      </dsp:txBody>
      <dsp:txXfrm>
        <a:off x="0" y="531693"/>
        <a:ext cx="9647936" cy="1376550"/>
      </dsp:txXfrm>
    </dsp:sp>
    <dsp:sp modelId="{55DA1F96-2F47-46F1-96AC-B2F7EC60BB58}">
      <dsp:nvSpPr>
        <dsp:cNvPr id="0" name=""/>
        <dsp:cNvSpPr/>
      </dsp:nvSpPr>
      <dsp:spPr>
        <a:xfrm>
          <a:off x="482396" y="192213"/>
          <a:ext cx="6753555" cy="678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5268" tIns="0" rIns="255268" bIns="0" numCol="1" spcCol="1270" anchor="ctr" anchorCtr="0">
          <a:noAutofit/>
        </a:bodyPr>
        <a:lstStyle/>
        <a:p>
          <a:pPr lvl="0" algn="l" defTabSz="1022350">
            <a:lnSpc>
              <a:spcPct val="90000"/>
            </a:lnSpc>
            <a:spcBef>
              <a:spcPct val="0"/>
            </a:spcBef>
            <a:spcAft>
              <a:spcPct val="35000"/>
            </a:spcAft>
          </a:pPr>
          <a:r>
            <a:rPr lang="en-US" altLang="zh-CN" sz="2300" kern="1200" smtClean="0"/>
            <a:t>Performance</a:t>
          </a:r>
          <a:endParaRPr lang="zh-CN" altLang="en-US" sz="2300" kern="1200"/>
        </a:p>
      </dsp:txBody>
      <dsp:txXfrm>
        <a:off x="515540" y="225357"/>
        <a:ext cx="6687267" cy="612672"/>
      </dsp:txXfrm>
    </dsp:sp>
    <dsp:sp modelId="{7D60327F-4AAD-43DE-A434-258286A1C6CC}">
      <dsp:nvSpPr>
        <dsp:cNvPr id="0" name=""/>
        <dsp:cNvSpPr/>
      </dsp:nvSpPr>
      <dsp:spPr>
        <a:xfrm>
          <a:off x="0" y="2371923"/>
          <a:ext cx="9647936" cy="101430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8787" tIns="479044" rIns="748787" bIns="163576" numCol="1" spcCol="1270" anchor="t" anchorCtr="0">
          <a:noAutofit/>
        </a:bodyPr>
        <a:lstStyle/>
        <a:p>
          <a:pPr marL="228600" lvl="1" indent="-228600" algn="l" defTabSz="1022350">
            <a:lnSpc>
              <a:spcPct val="90000"/>
            </a:lnSpc>
            <a:spcBef>
              <a:spcPct val="0"/>
            </a:spcBef>
            <a:spcAft>
              <a:spcPct val="15000"/>
            </a:spcAft>
            <a:buChar char="••"/>
          </a:pPr>
          <a:r>
            <a:rPr lang="en-US" altLang="en-US" sz="2300" kern="1200" smtClean="0"/>
            <a:t>Convtransformer training is faster than standard transformer.</a:t>
          </a:r>
          <a:endParaRPr lang="zh-CN" altLang="en-US" sz="2300" kern="1200"/>
        </a:p>
      </dsp:txBody>
      <dsp:txXfrm>
        <a:off x="0" y="2371923"/>
        <a:ext cx="9647936" cy="1014300"/>
      </dsp:txXfrm>
    </dsp:sp>
    <dsp:sp modelId="{4A98CAF9-73DD-4F29-8E84-86CEF2EC4EC4}">
      <dsp:nvSpPr>
        <dsp:cNvPr id="0" name=""/>
        <dsp:cNvSpPr/>
      </dsp:nvSpPr>
      <dsp:spPr>
        <a:xfrm>
          <a:off x="482396" y="2032443"/>
          <a:ext cx="6753555" cy="67896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5268" tIns="0" rIns="255268" bIns="0" numCol="1" spcCol="1270" anchor="ctr" anchorCtr="0">
          <a:noAutofit/>
        </a:bodyPr>
        <a:lstStyle/>
        <a:p>
          <a:pPr lvl="0" algn="l" defTabSz="1022350">
            <a:lnSpc>
              <a:spcPct val="90000"/>
            </a:lnSpc>
            <a:spcBef>
              <a:spcPct val="0"/>
            </a:spcBef>
            <a:spcAft>
              <a:spcPct val="35000"/>
            </a:spcAft>
          </a:pPr>
          <a:r>
            <a:rPr lang="en-US" altLang="zh-CN" sz="2300" kern="1200" smtClean="0"/>
            <a:t>Speed</a:t>
          </a:r>
          <a:endParaRPr lang="zh-CN" altLang="en-US" sz="2300" kern="1200"/>
        </a:p>
      </dsp:txBody>
      <dsp:txXfrm>
        <a:off x="515540" y="2065587"/>
        <a:ext cx="6687267" cy="612672"/>
      </dsp:txXfrm>
    </dsp:sp>
    <dsp:sp modelId="{F833E607-5C0B-4CBB-ABCE-3AD2AA5FF684}">
      <dsp:nvSpPr>
        <dsp:cNvPr id="0" name=""/>
        <dsp:cNvSpPr/>
      </dsp:nvSpPr>
      <dsp:spPr>
        <a:xfrm>
          <a:off x="0" y="3849903"/>
          <a:ext cx="9647936" cy="137655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8787" tIns="479044" rIns="748787" bIns="163576" numCol="1" spcCol="1270" anchor="t" anchorCtr="0">
          <a:noAutofit/>
        </a:bodyPr>
        <a:lstStyle/>
        <a:p>
          <a:pPr marL="228600" lvl="1" indent="-228600" algn="l" defTabSz="1022350">
            <a:lnSpc>
              <a:spcPct val="90000"/>
            </a:lnSpc>
            <a:spcBef>
              <a:spcPct val="0"/>
            </a:spcBef>
            <a:spcAft>
              <a:spcPct val="15000"/>
            </a:spcAft>
            <a:buChar char="••"/>
          </a:pPr>
          <a:r>
            <a:rPr lang="en-US" altLang="en-US" sz="2300" kern="1200" smtClean="0"/>
            <a:t>The convtransformer is more robust to the introduction of a distant language than the transformer</a:t>
          </a:r>
          <a:endParaRPr lang="zh-CN" altLang="en-US" sz="2300" kern="1200"/>
        </a:p>
      </dsp:txBody>
      <dsp:txXfrm>
        <a:off x="0" y="3849903"/>
        <a:ext cx="9647936" cy="1376550"/>
      </dsp:txXfrm>
    </dsp:sp>
    <dsp:sp modelId="{7B6653E9-6F12-4B65-898B-E90EB9A06EB1}">
      <dsp:nvSpPr>
        <dsp:cNvPr id="0" name=""/>
        <dsp:cNvSpPr/>
      </dsp:nvSpPr>
      <dsp:spPr>
        <a:xfrm>
          <a:off x="482396" y="3510423"/>
          <a:ext cx="6753555" cy="6789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5268" tIns="0" rIns="255268" bIns="0" numCol="1" spcCol="1270" anchor="ctr" anchorCtr="0">
          <a:noAutofit/>
        </a:bodyPr>
        <a:lstStyle/>
        <a:p>
          <a:pPr lvl="0" algn="l" defTabSz="1022350">
            <a:lnSpc>
              <a:spcPct val="90000"/>
            </a:lnSpc>
            <a:spcBef>
              <a:spcPct val="0"/>
            </a:spcBef>
            <a:spcAft>
              <a:spcPct val="35000"/>
            </a:spcAft>
          </a:pPr>
          <a:r>
            <a:rPr lang="en-US" altLang="en-US" sz="2300" kern="1200" smtClean="0"/>
            <a:t>Robustness</a:t>
          </a:r>
          <a:endParaRPr lang="zh-CN" altLang="en-US" sz="2300" kern="1200"/>
        </a:p>
      </dsp:txBody>
      <dsp:txXfrm>
        <a:off x="515540" y="3543567"/>
        <a:ext cx="6687267" cy="612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CCC71C-B0A7-47CA-9651-6080D710BEFA}">
      <dsp:nvSpPr>
        <dsp:cNvPr id="0" name=""/>
        <dsp:cNvSpPr/>
      </dsp:nvSpPr>
      <dsp:spPr>
        <a:xfrm>
          <a:off x="0" y="1107726"/>
          <a:ext cx="9513824" cy="1663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38378" tIns="458216" rIns="738378" bIns="156464" numCol="1" spcCol="1270" anchor="t" anchorCtr="0">
          <a:noAutofit/>
        </a:bodyPr>
        <a:lstStyle/>
        <a:p>
          <a:pPr marL="228600" lvl="1" indent="-228600" algn="l" defTabSz="977900">
            <a:lnSpc>
              <a:spcPct val="90000"/>
            </a:lnSpc>
            <a:spcBef>
              <a:spcPct val="0"/>
            </a:spcBef>
            <a:spcAft>
              <a:spcPct val="15000"/>
            </a:spcAft>
            <a:buChar char="••"/>
          </a:pPr>
          <a:r>
            <a:rPr lang="en-US" altLang="zh-CN" sz="2200" kern="1200" smtClean="0"/>
            <a:t>With character-level architectures performing competitively when compared to equivalent subword-level architectures while requiring fewer parameters. </a:t>
          </a:r>
          <a:endParaRPr lang="zh-CN" altLang="en-US" sz="2200" kern="1200"/>
        </a:p>
      </dsp:txBody>
      <dsp:txXfrm>
        <a:off x="0" y="1107726"/>
        <a:ext cx="9513824" cy="1663200"/>
      </dsp:txXfrm>
    </dsp:sp>
    <dsp:sp modelId="{2CB401EE-FE80-4A46-9BF6-7DC4956E0DC3}">
      <dsp:nvSpPr>
        <dsp:cNvPr id="0" name=""/>
        <dsp:cNvSpPr/>
      </dsp:nvSpPr>
      <dsp:spPr>
        <a:xfrm>
          <a:off x="475691" y="783006"/>
          <a:ext cx="6659676" cy="6494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1720" tIns="0" rIns="251720" bIns="0" numCol="1" spcCol="1270" anchor="ctr" anchorCtr="0">
          <a:noAutofit/>
        </a:bodyPr>
        <a:lstStyle/>
        <a:p>
          <a:pPr lvl="0" algn="l" defTabSz="977900">
            <a:lnSpc>
              <a:spcPct val="90000"/>
            </a:lnSpc>
            <a:spcBef>
              <a:spcPct val="0"/>
            </a:spcBef>
            <a:spcAft>
              <a:spcPct val="35000"/>
            </a:spcAft>
          </a:pPr>
          <a:r>
            <a:rPr lang="en-US" altLang="zh-CN" sz="2200" kern="1200" smtClean="0"/>
            <a:t>Character vs Subword</a:t>
          </a:r>
          <a:endParaRPr lang="zh-CN" altLang="en-US" sz="2200" kern="1200"/>
        </a:p>
      </dsp:txBody>
      <dsp:txXfrm>
        <a:off x="507394" y="814709"/>
        <a:ext cx="6596270" cy="586034"/>
      </dsp:txXfrm>
    </dsp:sp>
    <dsp:sp modelId="{DE3BBCF2-E4CE-409B-884C-82A2E0ABD5C0}">
      <dsp:nvSpPr>
        <dsp:cNvPr id="0" name=""/>
        <dsp:cNvSpPr/>
      </dsp:nvSpPr>
      <dsp:spPr>
        <a:xfrm>
          <a:off x="0" y="3214446"/>
          <a:ext cx="9513824" cy="20097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38378" tIns="458216" rIns="738378" bIns="156464" numCol="1" spcCol="1270" anchor="t" anchorCtr="0">
          <a:noAutofit/>
        </a:bodyPr>
        <a:lstStyle/>
        <a:p>
          <a:pPr marL="228600" lvl="1" indent="-228600" algn="l" defTabSz="977900">
            <a:lnSpc>
              <a:spcPct val="90000"/>
            </a:lnSpc>
            <a:spcBef>
              <a:spcPct val="0"/>
            </a:spcBef>
            <a:spcAft>
              <a:spcPct val="15000"/>
            </a:spcAft>
            <a:buChar char="••"/>
          </a:pPr>
          <a:r>
            <a:rPr lang="en-US" altLang="zh-CN" sz="2200" kern="1200" smtClean="0"/>
            <a:t>Training on multiple input languages leads to improvements across all languages when the source and target languages are similar. When the languages are different, we observe a drop in performance, in particular for the distant language.</a:t>
          </a:r>
          <a:endParaRPr lang="zh-CN" altLang="en-US" sz="2200" kern="1200"/>
        </a:p>
      </dsp:txBody>
      <dsp:txXfrm>
        <a:off x="0" y="3214446"/>
        <a:ext cx="9513824" cy="2009700"/>
      </dsp:txXfrm>
    </dsp:sp>
    <dsp:sp modelId="{60248FEE-CA81-4A46-96BC-070A1AC0EEC2}">
      <dsp:nvSpPr>
        <dsp:cNvPr id="0" name=""/>
        <dsp:cNvSpPr/>
      </dsp:nvSpPr>
      <dsp:spPr>
        <a:xfrm>
          <a:off x="475691" y="2889726"/>
          <a:ext cx="6659676" cy="6494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1720" tIns="0" rIns="251720" bIns="0" numCol="1" spcCol="1270" anchor="ctr" anchorCtr="0">
          <a:noAutofit/>
        </a:bodyPr>
        <a:lstStyle/>
        <a:p>
          <a:pPr lvl="0" algn="l" defTabSz="977900">
            <a:lnSpc>
              <a:spcPct val="90000"/>
            </a:lnSpc>
            <a:spcBef>
              <a:spcPct val="0"/>
            </a:spcBef>
            <a:spcAft>
              <a:spcPct val="35000"/>
            </a:spcAft>
          </a:pPr>
          <a:r>
            <a:rPr lang="en-US" altLang="zh-CN" sz="2200" kern="1200" smtClean="0"/>
            <a:t>Training performance on multiple input languages</a:t>
          </a:r>
          <a:endParaRPr lang="zh-CN" altLang="en-US" sz="2200" kern="1200"/>
        </a:p>
      </dsp:txBody>
      <dsp:txXfrm>
        <a:off x="507394" y="2921429"/>
        <a:ext cx="6596270"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F98015-C8D8-4E22-B369-1F5D7771E182}" type="datetimeFigureOut">
              <a:rPr lang="zh-CN" altLang="en-US" smtClean="0"/>
              <a:t>2021/3/22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618BCD-E90F-4396-B0FD-1C423B353F4C}" type="slidenum">
              <a:rPr lang="zh-CN" altLang="en-US" smtClean="0"/>
              <a:t>‹#›</a:t>
            </a:fld>
            <a:endParaRPr lang="zh-CN" altLang="en-US"/>
          </a:p>
        </p:txBody>
      </p:sp>
    </p:spTree>
    <p:extLst>
      <p:ext uri="{BB962C8B-B14F-4D97-AF65-F5344CB8AC3E}">
        <p14:creationId xmlns:p14="http://schemas.microsoft.com/office/powerpoint/2010/main" val="2934899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统计每一个连续字节对的出现频率，选择最高频者合并成新的</a:t>
            </a:r>
            <a:r>
              <a:rPr lang="en-US" altLang="zh-CN" smtClean="0"/>
              <a:t>subword</a:t>
            </a:r>
          </a:p>
          <a:p>
            <a:r>
              <a:rPr lang="zh-CN" altLang="en-US" smtClean="0"/>
              <a:t>有点像聚簇，最初每个子词都只有一个字符。</a:t>
            </a:r>
            <a:endParaRPr lang="zh-CN" altLang="en-US"/>
          </a:p>
        </p:txBody>
      </p:sp>
      <p:sp>
        <p:nvSpPr>
          <p:cNvPr id="4" name="灯片编号占位符 3"/>
          <p:cNvSpPr>
            <a:spLocks noGrp="1"/>
          </p:cNvSpPr>
          <p:nvPr>
            <p:ph type="sldNum" sz="quarter" idx="10"/>
          </p:nvPr>
        </p:nvSpPr>
        <p:spPr/>
        <p:txBody>
          <a:bodyPr/>
          <a:lstStyle/>
          <a:p>
            <a:fld id="{D4618BCD-E90F-4396-B0FD-1C423B353F4C}" type="slidenum">
              <a:rPr lang="zh-CN" altLang="en-US" smtClean="0"/>
              <a:t>4</a:t>
            </a:fld>
            <a:endParaRPr lang="zh-CN" altLang="en-US"/>
          </a:p>
        </p:txBody>
      </p:sp>
    </p:spTree>
    <p:extLst>
      <p:ext uri="{BB962C8B-B14F-4D97-AF65-F5344CB8AC3E}">
        <p14:creationId xmlns:p14="http://schemas.microsoft.com/office/powerpoint/2010/main" val="4231652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文章中有多处该模型和作者提出的模型之间的比较，由</a:t>
            </a:r>
            <a:r>
              <a:rPr lang="en-US" altLang="zh-CN" smtClean="0"/>
              <a:t>ETH</a:t>
            </a:r>
            <a:r>
              <a:rPr lang="zh-CN" altLang="en-US" smtClean="0"/>
              <a:t>计算机学院的研究人员提出。</a:t>
            </a:r>
            <a:endParaRPr lang="en-US" altLang="zh-CN" smtClean="0"/>
          </a:p>
          <a:p>
            <a:r>
              <a:rPr lang="zh-CN" altLang="en-US" smtClean="0"/>
              <a:t>第一个真正意义上使用字符级机器翻译的模型。</a:t>
            </a:r>
            <a:endParaRPr lang="en-US" altLang="zh-CN" smtClean="0"/>
          </a:p>
          <a:p>
            <a:endParaRPr lang="en-US" altLang="zh-CN" smtClean="0"/>
          </a:p>
          <a:p>
            <a:r>
              <a:rPr lang="zh-CN" altLang="en-US" smtClean="0"/>
              <a:t>不同的上下文窗口大小旨在类似于不同粒度级别的字符级别交互，例如在子单词级别或单词级别。</a:t>
            </a:r>
            <a:endParaRPr lang="en-US" altLang="zh-CN" smtClean="0"/>
          </a:p>
          <a:p>
            <a:endParaRPr lang="en-US" altLang="zh-CN" smtClean="0"/>
          </a:p>
          <a:p>
            <a:r>
              <a:rPr lang="en-US" altLang="zh-CN" smtClean="0"/>
              <a:t>segment</a:t>
            </a:r>
            <a:r>
              <a:rPr lang="zh-CN" altLang="en-US" smtClean="0"/>
              <a:t>包含了相邻字符间的信息。</a:t>
            </a:r>
            <a:endParaRPr lang="en-US" altLang="zh-CN" smtClean="0"/>
          </a:p>
          <a:p>
            <a:endParaRPr lang="en-US" altLang="zh-CN" smtClean="0"/>
          </a:p>
          <a:p>
            <a:r>
              <a:rPr lang="zh-CN" altLang="en-US" smtClean="0"/>
              <a:t>其实</a:t>
            </a:r>
            <a:r>
              <a:rPr lang="zh-CN" altLang="en-US" smtClean="0"/>
              <a:t>还是使用</a:t>
            </a:r>
            <a:r>
              <a:rPr lang="en-US" altLang="zh-CN" smtClean="0"/>
              <a:t>maxpooling</a:t>
            </a:r>
            <a:r>
              <a:rPr lang="zh-CN" altLang="en-US" smtClean="0"/>
              <a:t>后，一个向量代表一个词</a:t>
            </a:r>
            <a:r>
              <a:rPr lang="zh-CN" altLang="en-US" smtClean="0"/>
              <a:t>。</a:t>
            </a:r>
            <a:endParaRPr lang="en-US" altLang="zh-CN" smtClean="0"/>
          </a:p>
          <a:p>
            <a:r>
              <a:rPr lang="en-US" altLang="zh-CN" smtClean="0"/>
              <a:t>N</a:t>
            </a:r>
            <a:r>
              <a:rPr lang="zh-CN" altLang="en-US" smtClean="0"/>
              <a:t>*</a:t>
            </a:r>
            <a:r>
              <a:rPr lang="en-US" altLang="zh-CN" smtClean="0"/>
              <a:t>Tx</a:t>
            </a:r>
            <a:r>
              <a:rPr lang="zh-CN" altLang="en-US" smtClean="0"/>
              <a:t>中，每一层对应一个</a:t>
            </a:r>
            <a:r>
              <a:rPr lang="en-US" altLang="zh-CN" smtClean="0"/>
              <a:t>w</a:t>
            </a:r>
            <a:r>
              <a:rPr lang="zh-CN" altLang="en-US" smtClean="0"/>
              <a:t>值。</a:t>
            </a:r>
            <a:endParaRPr lang="en-US" altLang="zh-CN" smtClean="0"/>
          </a:p>
          <a:p>
            <a:r>
              <a:rPr lang="en-US" altLang="zh-CN" smtClean="0"/>
              <a:t>max pooling</a:t>
            </a:r>
            <a:r>
              <a:rPr lang="zh-CN" altLang="en-US" smtClean="0"/>
              <a:t>选择最显著的特征。其实</a:t>
            </a:r>
            <a:r>
              <a:rPr lang="en-US" altLang="zh-CN" smtClean="0"/>
              <a:t>max pooling</a:t>
            </a:r>
            <a:r>
              <a:rPr lang="zh-CN" altLang="en-US" smtClean="0"/>
              <a:t>之后的过程就有些类似</a:t>
            </a:r>
            <a:r>
              <a:rPr lang="en-US" altLang="zh-CN" smtClean="0"/>
              <a:t>subword</a:t>
            </a:r>
            <a:r>
              <a:rPr lang="zh-CN" altLang="en-US" smtClean="0"/>
              <a:t>或是</a:t>
            </a:r>
            <a:r>
              <a:rPr lang="en-US" altLang="zh-CN" smtClean="0"/>
              <a:t>word</a:t>
            </a:r>
            <a:r>
              <a:rPr lang="zh-CN" altLang="en-US" smtClean="0"/>
              <a:t>级的翻译了。</a:t>
            </a:r>
            <a:endParaRPr lang="en-US" altLang="zh-CN" smtClean="0"/>
          </a:p>
          <a:p>
            <a:r>
              <a:rPr lang="en-US" altLang="zh-CN" smtClean="0"/>
              <a:t>1</a:t>
            </a:r>
            <a:r>
              <a:rPr lang="zh-CN" altLang="en-US" smtClean="0"/>
              <a:t>维卷积并不是指核的</a:t>
            </a:r>
            <a:r>
              <a:rPr lang="en-US" altLang="zh-CN" smtClean="0"/>
              <a:t>size</a:t>
            </a:r>
            <a:r>
              <a:rPr lang="zh-CN" altLang="en-US" smtClean="0"/>
              <a:t>为</a:t>
            </a:r>
            <a:r>
              <a:rPr lang="en-US" altLang="zh-CN" smtClean="0"/>
              <a:t>1</a:t>
            </a:r>
            <a:r>
              <a:rPr lang="zh-CN" altLang="en-US" smtClean="0"/>
              <a:t>*</a:t>
            </a:r>
            <a:r>
              <a:rPr lang="en-US" altLang="zh-CN" smtClean="0"/>
              <a:t>n</a:t>
            </a:r>
            <a:r>
              <a:rPr lang="zh-CN" altLang="en-US" smtClean="0"/>
              <a:t>，而是只在一个维度进行卷积。</a:t>
            </a:r>
            <a:endParaRPr lang="en-US" altLang="zh-CN" smtClean="0"/>
          </a:p>
          <a:p>
            <a:r>
              <a:rPr lang="zh-CN" altLang="en-US" smtClean="0"/>
              <a:t>在</a:t>
            </a:r>
            <a:r>
              <a:rPr lang="en-US" altLang="zh-CN" smtClean="0"/>
              <a:t>attention</a:t>
            </a:r>
            <a:r>
              <a:rPr lang="zh-CN" altLang="en-US" smtClean="0"/>
              <a:t>出现之前，使用</a:t>
            </a:r>
            <a:r>
              <a:rPr lang="en-US" altLang="zh-CN" smtClean="0"/>
              <a:t>gru</a:t>
            </a:r>
            <a:r>
              <a:rPr lang="zh-CN" altLang="en-US" sz="1200" b="0" i="0" kern="1200" smtClean="0">
                <a:solidFill>
                  <a:schemeClr val="tx1"/>
                </a:solidFill>
                <a:effectLst/>
                <a:latin typeface="+mn-lt"/>
                <a:ea typeface="+mn-ea"/>
                <a:cs typeface="+mn-cs"/>
              </a:rPr>
              <a:t>解决梯度消失（即长期记忆问题）。</a:t>
            </a:r>
            <a:endParaRPr lang="zh-CN" altLang="en-US"/>
          </a:p>
        </p:txBody>
      </p:sp>
      <p:sp>
        <p:nvSpPr>
          <p:cNvPr id="4" name="灯片编号占位符 3"/>
          <p:cNvSpPr>
            <a:spLocks noGrp="1"/>
          </p:cNvSpPr>
          <p:nvPr>
            <p:ph type="sldNum" sz="quarter" idx="10"/>
          </p:nvPr>
        </p:nvSpPr>
        <p:spPr/>
        <p:txBody>
          <a:bodyPr/>
          <a:lstStyle/>
          <a:p>
            <a:fld id="{D4618BCD-E90F-4396-B0FD-1C423B353F4C}" type="slidenum">
              <a:rPr lang="zh-CN" altLang="en-US" smtClean="0"/>
              <a:t>5</a:t>
            </a:fld>
            <a:endParaRPr lang="zh-CN" altLang="en-US"/>
          </a:p>
        </p:txBody>
      </p:sp>
    </p:spTree>
    <p:extLst>
      <p:ext uri="{BB962C8B-B14F-4D97-AF65-F5344CB8AC3E}">
        <p14:creationId xmlns:p14="http://schemas.microsoft.com/office/powerpoint/2010/main" val="1569150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模型上的创新很简单，在</a:t>
            </a:r>
            <a:r>
              <a:rPr lang="en-US" altLang="zh-CN" smtClean="0"/>
              <a:t>transformer</a:t>
            </a:r>
            <a:r>
              <a:rPr lang="zh-CN" altLang="en-US" smtClean="0"/>
              <a:t>的基础上加了一个卷积块</a:t>
            </a:r>
            <a:endParaRPr lang="zh-CN" altLang="en-US"/>
          </a:p>
        </p:txBody>
      </p:sp>
      <p:sp>
        <p:nvSpPr>
          <p:cNvPr id="4" name="灯片编号占位符 3"/>
          <p:cNvSpPr>
            <a:spLocks noGrp="1"/>
          </p:cNvSpPr>
          <p:nvPr>
            <p:ph type="sldNum" sz="quarter" idx="10"/>
          </p:nvPr>
        </p:nvSpPr>
        <p:spPr/>
        <p:txBody>
          <a:bodyPr/>
          <a:lstStyle/>
          <a:p>
            <a:fld id="{D4618BCD-E90F-4396-B0FD-1C423B353F4C}" type="slidenum">
              <a:rPr lang="zh-CN" altLang="en-US" smtClean="0"/>
              <a:t>6</a:t>
            </a:fld>
            <a:endParaRPr lang="zh-CN" altLang="en-US"/>
          </a:p>
        </p:txBody>
      </p:sp>
    </p:spTree>
    <p:extLst>
      <p:ext uri="{BB962C8B-B14F-4D97-AF65-F5344CB8AC3E}">
        <p14:creationId xmlns:p14="http://schemas.microsoft.com/office/powerpoint/2010/main" val="2341409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smtClean="0">
                <a:solidFill>
                  <a:schemeClr val="tx1"/>
                </a:solidFill>
                <a:effectLst/>
                <a:latin typeface="+mn-lt"/>
                <a:ea typeface="+mn-ea"/>
                <a:cs typeface="+mn-cs"/>
              </a:rPr>
              <a:t>in contrast to Lee et al. (2017), who use max-pooling</a:t>
            </a:r>
            <a:r>
              <a:rPr lang="en-US" altLang="zh-CN" sz="1200" b="0" i="0" kern="1200" baseline="0" smtClean="0">
                <a:solidFill>
                  <a:schemeClr val="tx1"/>
                </a:solidFill>
                <a:effectLst/>
                <a:latin typeface="+mn-lt"/>
                <a:ea typeface="+mn-ea"/>
                <a:cs typeface="+mn-cs"/>
              </a:rPr>
              <a:t> </a:t>
            </a:r>
            <a:r>
              <a:rPr lang="en-US" altLang="zh-CN" sz="1200" b="0" i="0" kern="1200" smtClean="0">
                <a:solidFill>
                  <a:schemeClr val="tx1"/>
                </a:solidFill>
                <a:effectLst/>
                <a:latin typeface="+mn-lt"/>
                <a:ea typeface="+mn-ea"/>
                <a:cs typeface="+mn-cs"/>
              </a:rPr>
              <a:t>to compress the input character sequence into segments of characters, here we leave the resolution</a:t>
            </a:r>
            <a:br>
              <a:rPr lang="en-US" altLang="zh-CN" sz="1200" b="0" i="0" kern="1200" smtClean="0">
                <a:solidFill>
                  <a:schemeClr val="tx1"/>
                </a:solidFill>
                <a:effectLst/>
                <a:latin typeface="+mn-lt"/>
                <a:ea typeface="+mn-ea"/>
                <a:cs typeface="+mn-cs"/>
              </a:rPr>
            </a:br>
            <a:r>
              <a:rPr lang="en-US" altLang="zh-CN" sz="1200" b="0" i="0" kern="1200" smtClean="0">
                <a:solidFill>
                  <a:schemeClr val="tx1"/>
                </a:solidFill>
                <a:effectLst/>
                <a:latin typeface="+mn-lt"/>
                <a:ea typeface="+mn-ea"/>
                <a:cs typeface="+mn-cs"/>
              </a:rPr>
              <a:t>unchanged</a:t>
            </a:r>
            <a:r>
              <a:rPr lang="en-US" altLang="zh-CN" sz="1200" b="0" i="0" kern="1200" smtClean="0">
                <a:solidFill>
                  <a:schemeClr val="tx1"/>
                </a:solidFill>
                <a:effectLst/>
                <a:latin typeface="+mn-lt"/>
                <a:ea typeface="+mn-ea"/>
                <a:cs typeface="+mn-cs"/>
              </a:rPr>
              <a:t>.</a:t>
            </a:r>
          </a:p>
          <a:p>
            <a:endParaRPr lang="en-US" altLang="zh-CN" sz="1200" b="0" i="0" kern="1200" smtClean="0">
              <a:solidFill>
                <a:schemeClr val="tx1"/>
              </a:solidFill>
              <a:effectLst/>
              <a:latin typeface="+mn-lt"/>
              <a:ea typeface="+mn-ea"/>
              <a:cs typeface="+mn-cs"/>
            </a:endParaRPr>
          </a:p>
          <a:p>
            <a:r>
              <a:rPr lang="en-US" altLang="zh-CN" sz="1200" b="0" i="0" kern="1200" smtClean="0">
                <a:solidFill>
                  <a:schemeClr val="tx1"/>
                </a:solidFill>
                <a:effectLst/>
                <a:latin typeface="+mn-lt"/>
                <a:ea typeface="+mn-ea"/>
                <a:cs typeface="+mn-cs"/>
              </a:rPr>
              <a:t>attention</a:t>
            </a:r>
            <a:r>
              <a:rPr lang="zh-CN" altLang="en-US" sz="1200" b="0" i="0" kern="1200" smtClean="0">
                <a:solidFill>
                  <a:schemeClr val="tx1"/>
                </a:solidFill>
                <a:effectLst/>
                <a:latin typeface="+mn-lt"/>
                <a:ea typeface="+mn-ea"/>
                <a:cs typeface="+mn-cs"/>
              </a:rPr>
              <a:t>之前，先通过一个卷积块</a:t>
            </a:r>
            <a:endParaRPr lang="en-US" altLang="zh-CN"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通过了卷积块之后，每个字符已经携带了相邻字符的信息，从某种意义上来讲，字符已经具有了</a:t>
            </a:r>
            <a:r>
              <a:rPr lang="en-US" altLang="zh-CN" sz="1200" b="0" i="0" kern="1200" smtClean="0">
                <a:solidFill>
                  <a:schemeClr val="tx1"/>
                </a:solidFill>
                <a:effectLst/>
                <a:latin typeface="+mn-lt"/>
                <a:ea typeface="+mn-ea"/>
                <a:cs typeface="+mn-cs"/>
              </a:rPr>
              <a:t>subword</a:t>
            </a:r>
            <a:r>
              <a:rPr lang="zh-CN" altLang="en-US" sz="1200" b="0" i="0" kern="1200" smtClean="0">
                <a:solidFill>
                  <a:schemeClr val="tx1"/>
                </a:solidFill>
                <a:effectLst/>
                <a:latin typeface="+mn-lt"/>
                <a:ea typeface="+mn-ea"/>
                <a:cs typeface="+mn-cs"/>
              </a:rPr>
              <a:t>或是</a:t>
            </a:r>
            <a:r>
              <a:rPr lang="en-US" altLang="zh-CN" sz="1200" b="0" i="0" kern="1200" smtClean="0">
                <a:solidFill>
                  <a:schemeClr val="tx1"/>
                </a:solidFill>
                <a:effectLst/>
                <a:latin typeface="+mn-lt"/>
                <a:ea typeface="+mn-ea"/>
                <a:cs typeface="+mn-cs"/>
              </a:rPr>
              <a:t>word</a:t>
            </a:r>
            <a:r>
              <a:rPr lang="zh-CN" altLang="en-US" sz="1200" b="0" i="0" kern="1200" smtClean="0">
                <a:solidFill>
                  <a:schemeClr val="tx1"/>
                </a:solidFill>
                <a:effectLst/>
                <a:latin typeface="+mn-lt"/>
                <a:ea typeface="+mn-ea"/>
                <a:cs typeface="+mn-cs"/>
              </a:rPr>
              <a:t>的含义。</a:t>
            </a:r>
            <a:endParaRPr lang="en-US" altLang="zh-CN"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最后一次卷积将此前卷积的结果进行融合</a:t>
            </a:r>
            <a:endParaRPr lang="en-US" altLang="zh-CN" sz="1200" b="0" i="0" kern="1200" smtClean="0">
              <a:solidFill>
                <a:schemeClr val="tx1"/>
              </a:solidFill>
              <a:effectLst/>
              <a:latin typeface="+mn-lt"/>
              <a:ea typeface="+mn-ea"/>
              <a:cs typeface="+mn-cs"/>
            </a:endParaRPr>
          </a:p>
          <a:p>
            <a:r>
              <a:rPr lang="en-US" altLang="zh-CN" sz="1200" b="0" i="0" kern="1200" smtClean="0">
                <a:solidFill>
                  <a:schemeClr val="tx1"/>
                </a:solidFill>
                <a:effectLst/>
                <a:latin typeface="+mn-lt"/>
                <a:ea typeface="+mn-ea"/>
                <a:cs typeface="+mn-cs"/>
              </a:rPr>
              <a:t>decoder</a:t>
            </a:r>
            <a:r>
              <a:rPr lang="zh-CN" altLang="en-US" sz="1200" b="0" i="0" kern="1200" smtClean="0">
                <a:solidFill>
                  <a:schemeClr val="tx1"/>
                </a:solidFill>
                <a:effectLst/>
                <a:latin typeface="+mn-lt"/>
                <a:ea typeface="+mn-ea"/>
                <a:cs typeface="+mn-cs"/>
              </a:rPr>
              <a:t>一样</a:t>
            </a:r>
            <a:r>
              <a:rPr lang="en-US" altLang="zh-CN" smtClean="0"/>
              <a:t/>
            </a:r>
            <a:br>
              <a:rPr lang="en-US" altLang="zh-CN" smtClean="0"/>
            </a:br>
            <a:endParaRPr lang="zh-CN" altLang="en-US"/>
          </a:p>
        </p:txBody>
      </p:sp>
      <p:sp>
        <p:nvSpPr>
          <p:cNvPr id="4" name="灯片编号占位符 3"/>
          <p:cNvSpPr>
            <a:spLocks noGrp="1"/>
          </p:cNvSpPr>
          <p:nvPr>
            <p:ph type="sldNum" sz="quarter" idx="10"/>
          </p:nvPr>
        </p:nvSpPr>
        <p:spPr/>
        <p:txBody>
          <a:bodyPr/>
          <a:lstStyle/>
          <a:p>
            <a:fld id="{D4618BCD-E90F-4396-B0FD-1C423B353F4C}" type="slidenum">
              <a:rPr lang="zh-CN" altLang="en-US" smtClean="0"/>
              <a:t>7</a:t>
            </a:fld>
            <a:endParaRPr lang="zh-CN" altLang="en-US"/>
          </a:p>
        </p:txBody>
      </p:sp>
    </p:spTree>
    <p:extLst>
      <p:ext uri="{BB962C8B-B14F-4D97-AF65-F5344CB8AC3E}">
        <p14:creationId xmlns:p14="http://schemas.microsoft.com/office/powerpoint/2010/main" val="12966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618BCD-E90F-4396-B0FD-1C423B353F4C}" type="slidenum">
              <a:rPr lang="zh-CN" altLang="en-US" smtClean="0"/>
              <a:t>8</a:t>
            </a:fld>
            <a:endParaRPr lang="zh-CN" altLang="en-US"/>
          </a:p>
        </p:txBody>
      </p:sp>
    </p:spTree>
    <p:extLst>
      <p:ext uri="{BB962C8B-B14F-4D97-AF65-F5344CB8AC3E}">
        <p14:creationId xmlns:p14="http://schemas.microsoft.com/office/powerpoint/2010/main" val="3858153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618BCD-E90F-4396-B0FD-1C423B353F4C}" type="slidenum">
              <a:rPr lang="zh-CN" altLang="en-US" smtClean="0"/>
              <a:t>9</a:t>
            </a:fld>
            <a:endParaRPr lang="zh-CN" altLang="en-US"/>
          </a:p>
        </p:txBody>
      </p:sp>
    </p:spTree>
    <p:extLst>
      <p:ext uri="{BB962C8B-B14F-4D97-AF65-F5344CB8AC3E}">
        <p14:creationId xmlns:p14="http://schemas.microsoft.com/office/powerpoint/2010/main" val="1984757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典型相关分析</a:t>
            </a:r>
            <a:endParaRPr lang="zh-CN" altLang="en-US"/>
          </a:p>
        </p:txBody>
      </p:sp>
      <p:sp>
        <p:nvSpPr>
          <p:cNvPr id="4" name="灯片编号占位符 3"/>
          <p:cNvSpPr>
            <a:spLocks noGrp="1"/>
          </p:cNvSpPr>
          <p:nvPr>
            <p:ph type="sldNum" sz="quarter" idx="10"/>
          </p:nvPr>
        </p:nvSpPr>
        <p:spPr/>
        <p:txBody>
          <a:bodyPr/>
          <a:lstStyle/>
          <a:p>
            <a:fld id="{D4618BCD-E90F-4396-B0FD-1C423B353F4C}" type="slidenum">
              <a:rPr lang="zh-CN" altLang="en-US" smtClean="0"/>
              <a:t>10</a:t>
            </a:fld>
            <a:endParaRPr lang="zh-CN" altLang="en-US"/>
          </a:p>
        </p:txBody>
      </p:sp>
    </p:spTree>
    <p:extLst>
      <p:ext uri="{BB962C8B-B14F-4D97-AF65-F5344CB8AC3E}">
        <p14:creationId xmlns:p14="http://schemas.microsoft.com/office/powerpoint/2010/main" val="2420326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618BCD-E90F-4396-B0FD-1C423B353F4C}" type="slidenum">
              <a:rPr lang="zh-CN" altLang="en-US" smtClean="0"/>
              <a:t>12</a:t>
            </a:fld>
            <a:endParaRPr lang="zh-CN" altLang="en-US"/>
          </a:p>
        </p:txBody>
      </p:sp>
    </p:spTree>
    <p:extLst>
      <p:ext uri="{BB962C8B-B14F-4D97-AF65-F5344CB8AC3E}">
        <p14:creationId xmlns:p14="http://schemas.microsoft.com/office/powerpoint/2010/main" val="667638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12AF95CD-7838-42B0-A5DC-D9DFEA970BE9}" type="datetimeFigureOut">
              <a:rPr lang="zh-CN" altLang="en-US" smtClean="0"/>
              <a:t>2021/3/22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257DE0-2402-44E2-BA2C-E3F5A0087712}" type="slidenum">
              <a:rPr lang="zh-CN" altLang="en-US" smtClean="0"/>
              <a:t>‹#›</a:t>
            </a:fld>
            <a:endParaRPr lang="zh-CN" altLang="en-US"/>
          </a:p>
        </p:txBody>
      </p:sp>
    </p:spTree>
    <p:extLst>
      <p:ext uri="{BB962C8B-B14F-4D97-AF65-F5344CB8AC3E}">
        <p14:creationId xmlns:p14="http://schemas.microsoft.com/office/powerpoint/2010/main" val="239870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2AF95CD-7838-42B0-A5DC-D9DFEA970BE9}" type="datetimeFigureOut">
              <a:rPr lang="zh-CN" altLang="en-US" smtClean="0"/>
              <a:t>2021/3/22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257DE0-2402-44E2-BA2C-E3F5A0087712}" type="slidenum">
              <a:rPr lang="zh-CN" altLang="en-US" smtClean="0"/>
              <a:t>‹#›</a:t>
            </a:fld>
            <a:endParaRPr lang="zh-CN" altLang="en-US"/>
          </a:p>
        </p:txBody>
      </p:sp>
    </p:spTree>
    <p:extLst>
      <p:ext uri="{BB962C8B-B14F-4D97-AF65-F5344CB8AC3E}">
        <p14:creationId xmlns:p14="http://schemas.microsoft.com/office/powerpoint/2010/main" val="1924482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2AF95CD-7838-42B0-A5DC-D9DFEA970BE9}" type="datetimeFigureOut">
              <a:rPr lang="zh-CN" altLang="en-US" smtClean="0"/>
              <a:t>2021/3/22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257DE0-2402-44E2-BA2C-E3F5A0087712}" type="slidenum">
              <a:rPr lang="zh-CN" altLang="en-US" smtClean="0"/>
              <a:t>‹#›</a:t>
            </a:fld>
            <a:endParaRPr lang="zh-CN" altLang="en-US"/>
          </a:p>
        </p:txBody>
      </p:sp>
    </p:spTree>
    <p:extLst>
      <p:ext uri="{BB962C8B-B14F-4D97-AF65-F5344CB8AC3E}">
        <p14:creationId xmlns:p14="http://schemas.microsoft.com/office/powerpoint/2010/main" val="2811819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2AF95CD-7838-42B0-A5DC-D9DFEA970BE9}" type="datetimeFigureOut">
              <a:rPr lang="zh-CN" altLang="en-US" smtClean="0"/>
              <a:t>2021/3/22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257DE0-2402-44E2-BA2C-E3F5A0087712}" type="slidenum">
              <a:rPr lang="zh-CN" altLang="en-US" smtClean="0"/>
              <a:t>‹#›</a:t>
            </a:fld>
            <a:endParaRPr lang="zh-CN" altLang="en-US"/>
          </a:p>
        </p:txBody>
      </p:sp>
    </p:spTree>
    <p:extLst>
      <p:ext uri="{BB962C8B-B14F-4D97-AF65-F5344CB8AC3E}">
        <p14:creationId xmlns:p14="http://schemas.microsoft.com/office/powerpoint/2010/main" val="2814561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12AF95CD-7838-42B0-A5DC-D9DFEA970BE9}" type="datetimeFigureOut">
              <a:rPr lang="zh-CN" altLang="en-US" smtClean="0"/>
              <a:t>2021/3/22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257DE0-2402-44E2-BA2C-E3F5A0087712}" type="slidenum">
              <a:rPr lang="zh-CN" altLang="en-US" smtClean="0"/>
              <a:t>‹#›</a:t>
            </a:fld>
            <a:endParaRPr lang="zh-CN" altLang="en-US"/>
          </a:p>
        </p:txBody>
      </p:sp>
    </p:spTree>
    <p:extLst>
      <p:ext uri="{BB962C8B-B14F-4D97-AF65-F5344CB8AC3E}">
        <p14:creationId xmlns:p14="http://schemas.microsoft.com/office/powerpoint/2010/main" val="97945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2AF95CD-7838-42B0-A5DC-D9DFEA970BE9}" type="datetimeFigureOut">
              <a:rPr lang="zh-CN" altLang="en-US" smtClean="0"/>
              <a:t>2021/3/22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257DE0-2402-44E2-BA2C-E3F5A0087712}" type="slidenum">
              <a:rPr lang="zh-CN" altLang="en-US" smtClean="0"/>
              <a:t>‹#›</a:t>
            </a:fld>
            <a:endParaRPr lang="zh-CN" altLang="en-US"/>
          </a:p>
        </p:txBody>
      </p:sp>
    </p:spTree>
    <p:extLst>
      <p:ext uri="{BB962C8B-B14F-4D97-AF65-F5344CB8AC3E}">
        <p14:creationId xmlns:p14="http://schemas.microsoft.com/office/powerpoint/2010/main" val="3265196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2AF95CD-7838-42B0-A5DC-D9DFEA970BE9}" type="datetimeFigureOut">
              <a:rPr lang="zh-CN" altLang="en-US" smtClean="0"/>
              <a:t>2021/3/22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7257DE0-2402-44E2-BA2C-E3F5A0087712}" type="slidenum">
              <a:rPr lang="zh-CN" altLang="en-US" smtClean="0"/>
              <a:t>‹#›</a:t>
            </a:fld>
            <a:endParaRPr lang="zh-CN" altLang="en-US"/>
          </a:p>
        </p:txBody>
      </p:sp>
    </p:spTree>
    <p:extLst>
      <p:ext uri="{BB962C8B-B14F-4D97-AF65-F5344CB8AC3E}">
        <p14:creationId xmlns:p14="http://schemas.microsoft.com/office/powerpoint/2010/main" val="311117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2AF95CD-7838-42B0-A5DC-D9DFEA970BE9}" type="datetimeFigureOut">
              <a:rPr lang="zh-CN" altLang="en-US" smtClean="0"/>
              <a:t>2021/3/22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7257DE0-2402-44E2-BA2C-E3F5A0087712}" type="slidenum">
              <a:rPr lang="zh-CN" altLang="en-US" smtClean="0"/>
              <a:t>‹#›</a:t>
            </a:fld>
            <a:endParaRPr lang="zh-CN" altLang="en-US"/>
          </a:p>
        </p:txBody>
      </p:sp>
    </p:spTree>
    <p:extLst>
      <p:ext uri="{BB962C8B-B14F-4D97-AF65-F5344CB8AC3E}">
        <p14:creationId xmlns:p14="http://schemas.microsoft.com/office/powerpoint/2010/main" val="1805046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2AF95CD-7838-42B0-A5DC-D9DFEA970BE9}" type="datetimeFigureOut">
              <a:rPr lang="zh-CN" altLang="en-US" smtClean="0"/>
              <a:t>2021/3/22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7257DE0-2402-44E2-BA2C-E3F5A0087712}" type="slidenum">
              <a:rPr lang="zh-CN" altLang="en-US" smtClean="0"/>
              <a:t>‹#›</a:t>
            </a:fld>
            <a:endParaRPr lang="zh-CN" altLang="en-US"/>
          </a:p>
        </p:txBody>
      </p:sp>
    </p:spTree>
    <p:extLst>
      <p:ext uri="{BB962C8B-B14F-4D97-AF65-F5344CB8AC3E}">
        <p14:creationId xmlns:p14="http://schemas.microsoft.com/office/powerpoint/2010/main" val="947422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2AF95CD-7838-42B0-A5DC-D9DFEA970BE9}" type="datetimeFigureOut">
              <a:rPr lang="zh-CN" altLang="en-US" smtClean="0"/>
              <a:t>2021/3/22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257DE0-2402-44E2-BA2C-E3F5A0087712}" type="slidenum">
              <a:rPr lang="zh-CN" altLang="en-US" smtClean="0"/>
              <a:t>‹#›</a:t>
            </a:fld>
            <a:endParaRPr lang="zh-CN" altLang="en-US"/>
          </a:p>
        </p:txBody>
      </p:sp>
    </p:spTree>
    <p:extLst>
      <p:ext uri="{BB962C8B-B14F-4D97-AF65-F5344CB8AC3E}">
        <p14:creationId xmlns:p14="http://schemas.microsoft.com/office/powerpoint/2010/main" val="2642947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2AF95CD-7838-42B0-A5DC-D9DFEA970BE9}" type="datetimeFigureOut">
              <a:rPr lang="zh-CN" altLang="en-US" smtClean="0"/>
              <a:t>2021/3/22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257DE0-2402-44E2-BA2C-E3F5A0087712}" type="slidenum">
              <a:rPr lang="zh-CN" altLang="en-US" smtClean="0"/>
              <a:t>‹#›</a:t>
            </a:fld>
            <a:endParaRPr lang="zh-CN" altLang="en-US"/>
          </a:p>
        </p:txBody>
      </p:sp>
    </p:spTree>
    <p:extLst>
      <p:ext uri="{BB962C8B-B14F-4D97-AF65-F5344CB8AC3E}">
        <p14:creationId xmlns:p14="http://schemas.microsoft.com/office/powerpoint/2010/main" val="3314213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AF95CD-7838-42B0-A5DC-D9DFEA970BE9}" type="datetimeFigureOut">
              <a:rPr lang="zh-CN" altLang="en-US" smtClean="0"/>
              <a:t>2021/3/22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257DE0-2402-44E2-BA2C-E3F5A0087712}" type="slidenum">
              <a:rPr lang="zh-CN" altLang="en-US" smtClean="0"/>
              <a:t>‹#›</a:t>
            </a:fld>
            <a:endParaRPr lang="zh-CN" altLang="en-US"/>
          </a:p>
        </p:txBody>
      </p:sp>
    </p:spTree>
    <p:extLst>
      <p:ext uri="{BB962C8B-B14F-4D97-AF65-F5344CB8AC3E}">
        <p14:creationId xmlns:p14="http://schemas.microsoft.com/office/powerpoint/2010/main" val="525223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523603" y="2234080"/>
            <a:ext cx="9144793" cy="2389839"/>
          </a:xfrm>
          <a:prstGeom prst="rect">
            <a:avLst/>
          </a:prstGeom>
        </p:spPr>
      </p:pic>
      <p:pic>
        <p:nvPicPr>
          <p:cNvPr id="6" name="图片 5"/>
          <p:cNvPicPr>
            <a:picLocks noChangeAspect="1"/>
          </p:cNvPicPr>
          <p:nvPr/>
        </p:nvPicPr>
        <p:blipFill>
          <a:blip r:embed="rId2"/>
          <a:stretch>
            <a:fillRect/>
          </a:stretch>
        </p:blipFill>
        <p:spPr>
          <a:xfrm>
            <a:off x="1948565" y="2345727"/>
            <a:ext cx="9144793" cy="2389839"/>
          </a:xfrm>
          <a:prstGeom prst="rect">
            <a:avLst/>
          </a:prstGeom>
        </p:spPr>
      </p:pic>
      <p:sp>
        <p:nvSpPr>
          <p:cNvPr id="9" name="矩形 8"/>
          <p:cNvSpPr/>
          <p:nvPr/>
        </p:nvSpPr>
        <p:spPr>
          <a:xfrm>
            <a:off x="1523603" y="1404470"/>
            <a:ext cx="9435596" cy="646331"/>
          </a:xfrm>
          <a:prstGeom prst="rect">
            <a:avLst/>
          </a:prstGeom>
        </p:spPr>
        <p:txBody>
          <a:bodyPr wrap="none">
            <a:spAutoFit/>
          </a:bodyPr>
          <a:lstStyle/>
          <a:p>
            <a:r>
              <a:rPr lang="en-US" altLang="zh-CN" sz="3600" smtClean="0"/>
              <a:t>Character-Level Translation with Self-attention</a:t>
            </a:r>
            <a:endParaRPr lang="zh-CN" altLang="en-US" sz="3600"/>
          </a:p>
        </p:txBody>
      </p:sp>
      <p:sp>
        <p:nvSpPr>
          <p:cNvPr id="11" name="矩形 10"/>
          <p:cNvSpPr/>
          <p:nvPr/>
        </p:nvSpPr>
        <p:spPr>
          <a:xfrm>
            <a:off x="2438200" y="3185711"/>
            <a:ext cx="7620397" cy="646331"/>
          </a:xfrm>
          <a:prstGeom prst="rect">
            <a:avLst/>
          </a:prstGeom>
        </p:spPr>
        <p:txBody>
          <a:bodyPr wrap="square">
            <a:spAutoFit/>
          </a:bodyPr>
          <a:lstStyle/>
          <a:p>
            <a:pPr>
              <a:spcBef>
                <a:spcPts val="2400"/>
              </a:spcBef>
            </a:pPr>
            <a:r>
              <a:rPr lang="en-US" altLang="zh-CN" b="1">
                <a:solidFill>
                  <a:srgbClr val="000000"/>
                </a:solidFill>
              </a:rPr>
              <a:t>Yingqiang </a:t>
            </a:r>
            <a:r>
              <a:rPr lang="en-US" altLang="zh-CN" b="1" smtClean="0">
                <a:solidFill>
                  <a:srgbClr val="000000"/>
                </a:solidFill>
              </a:rPr>
              <a:t>Gao, </a:t>
            </a:r>
            <a:r>
              <a:rPr lang="en-US" altLang="zh-CN" b="1">
                <a:solidFill>
                  <a:srgbClr val="000000"/>
                </a:solidFill>
              </a:rPr>
              <a:t>Nikola I. </a:t>
            </a:r>
            <a:r>
              <a:rPr lang="en-US" altLang="zh-CN" b="1" smtClean="0">
                <a:solidFill>
                  <a:srgbClr val="000000"/>
                </a:solidFill>
              </a:rPr>
              <a:t>Nikolov, </a:t>
            </a:r>
            <a:r>
              <a:rPr lang="en-US" altLang="zh-CN" b="1">
                <a:solidFill>
                  <a:srgbClr val="000000"/>
                </a:solidFill>
              </a:rPr>
              <a:t>Yuhuang </a:t>
            </a:r>
            <a:r>
              <a:rPr lang="en-US" altLang="zh-CN" b="1" smtClean="0">
                <a:solidFill>
                  <a:srgbClr val="000000"/>
                </a:solidFill>
              </a:rPr>
              <a:t>Hu, </a:t>
            </a:r>
            <a:r>
              <a:rPr lang="en-US" altLang="zh-CN" b="1">
                <a:solidFill>
                  <a:srgbClr val="000000"/>
                </a:solidFill>
              </a:rPr>
              <a:t>Richard H.R. </a:t>
            </a:r>
            <a:r>
              <a:rPr lang="en-US" altLang="zh-CN" b="1" smtClean="0">
                <a:solidFill>
                  <a:srgbClr val="000000"/>
                </a:solidFill>
              </a:rPr>
              <a:t>Hahnloser</a:t>
            </a:r>
            <a:r>
              <a:rPr lang="en-US" altLang="zh-CN" sz="1050" b="0" i="1" smtClean="0">
                <a:solidFill>
                  <a:srgbClr val="000000"/>
                </a:solidFill>
                <a:effectLst/>
              </a:rPr>
              <a:t/>
            </a:r>
            <a:br>
              <a:rPr lang="en-US" altLang="zh-CN" sz="1050" b="0" i="1" smtClean="0">
                <a:solidFill>
                  <a:srgbClr val="000000"/>
                </a:solidFill>
                <a:effectLst/>
              </a:rPr>
            </a:br>
            <a:endParaRPr lang="zh-CN" altLang="en-US"/>
          </a:p>
        </p:txBody>
      </p:sp>
      <p:sp>
        <p:nvSpPr>
          <p:cNvPr id="12" name="矩形 11"/>
          <p:cNvSpPr/>
          <p:nvPr/>
        </p:nvSpPr>
        <p:spPr>
          <a:xfrm>
            <a:off x="2590798" y="3812236"/>
            <a:ext cx="7010402" cy="923330"/>
          </a:xfrm>
          <a:prstGeom prst="rect">
            <a:avLst/>
          </a:prstGeom>
        </p:spPr>
        <p:txBody>
          <a:bodyPr wrap="square">
            <a:spAutoFit/>
          </a:bodyPr>
          <a:lstStyle/>
          <a:p>
            <a:r>
              <a:rPr lang="en-US" altLang="zh-CN" smtClean="0"/>
              <a:t>     Department of Informatics, Technical University of Munich</a:t>
            </a:r>
            <a:br>
              <a:rPr lang="en-US" altLang="zh-CN" smtClean="0"/>
            </a:br>
            <a:r>
              <a:rPr lang="en-US" altLang="zh-CN" smtClean="0"/>
              <a:t>Institute of Neuroinformatics, University of Zurich and ETH Zurich </a:t>
            </a:r>
            <a:br>
              <a:rPr lang="en-US" altLang="zh-CN" smtClean="0"/>
            </a:br>
            <a:endParaRPr lang="zh-CN" altLang="en-US"/>
          </a:p>
        </p:txBody>
      </p:sp>
    </p:spTree>
    <p:extLst>
      <p:ext uri="{BB962C8B-B14F-4D97-AF65-F5344CB8AC3E}">
        <p14:creationId xmlns:p14="http://schemas.microsoft.com/office/powerpoint/2010/main" val="2233989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4769" y="-118452"/>
            <a:ext cx="10515600" cy="1325563"/>
          </a:xfrm>
        </p:spPr>
        <p:txBody>
          <a:bodyPr>
            <a:normAutofit/>
          </a:bodyPr>
          <a:lstStyle/>
          <a:p>
            <a:r>
              <a:rPr lang="en-US" altLang="zh-CN" sz="4000" smtClean="0"/>
              <a:t>Analysis of Learned Alignments</a:t>
            </a:r>
            <a:endParaRPr lang="zh-CN" altLang="en-US" sz="4000"/>
          </a:p>
        </p:txBody>
      </p:sp>
      <p:pic>
        <p:nvPicPr>
          <p:cNvPr id="5" name="图片 4"/>
          <p:cNvPicPr>
            <a:picLocks noChangeAspect="1"/>
          </p:cNvPicPr>
          <p:nvPr/>
        </p:nvPicPr>
        <p:blipFill>
          <a:blip r:embed="rId3"/>
          <a:stretch>
            <a:fillRect/>
          </a:stretch>
        </p:blipFill>
        <p:spPr>
          <a:xfrm>
            <a:off x="1299723" y="2185561"/>
            <a:ext cx="7964024" cy="2771480"/>
          </a:xfrm>
          <a:prstGeom prst="rect">
            <a:avLst/>
          </a:prstGeom>
        </p:spPr>
      </p:pic>
      <p:sp>
        <p:nvSpPr>
          <p:cNvPr id="6" name="Freeform 11"/>
          <p:cNvSpPr/>
          <p:nvPr/>
        </p:nvSpPr>
        <p:spPr>
          <a:xfrm>
            <a:off x="228345" y="863346"/>
            <a:ext cx="11684254" cy="38353"/>
          </a:xfrm>
          <a:custGeom>
            <a:avLst/>
            <a:gdLst>
              <a:gd name="connsiteX0" fmla="*/ 25400 w 11684254"/>
              <a:gd name="connsiteY0" fmla="*/ 13715 h 38353"/>
              <a:gd name="connsiteX1" fmla="*/ 11693525 w 11684254"/>
              <a:gd name="connsiteY1" fmla="*/ 13715 h 38353"/>
            </a:gdLst>
            <a:ahLst/>
            <a:cxnLst>
              <a:cxn ang="0">
                <a:pos x="connsiteX0" y="connsiteY0"/>
              </a:cxn>
              <a:cxn ang="0">
                <a:pos x="connsiteX1" y="connsiteY1"/>
              </a:cxn>
            </a:cxnLst>
            <a:rect l="l" t="t" r="r" b="b"/>
            <a:pathLst>
              <a:path w="11684254" h="38353">
                <a:moveTo>
                  <a:pt x="25400" y="13715"/>
                </a:moveTo>
                <a:lnTo>
                  <a:pt x="11693525" y="13715"/>
                </a:lnTo>
              </a:path>
            </a:pathLst>
          </a:custGeom>
          <a:ln w="25907">
            <a:solidFill>
              <a:srgbClr val="BF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矩形 9"/>
          <p:cNvSpPr/>
          <p:nvPr/>
        </p:nvSpPr>
        <p:spPr>
          <a:xfrm>
            <a:off x="1140149" y="5397931"/>
            <a:ext cx="9860645" cy="830997"/>
          </a:xfrm>
          <a:prstGeom prst="rect">
            <a:avLst/>
          </a:prstGeom>
        </p:spPr>
        <p:txBody>
          <a:bodyPr wrap="square">
            <a:spAutoFit/>
          </a:bodyPr>
          <a:lstStyle/>
          <a:p>
            <a:r>
              <a:rPr lang="en-US" altLang="zh-CN" sz="2400"/>
              <a:t>The convtransformer is more robust to the introduction </a:t>
            </a:r>
            <a:r>
              <a:rPr lang="en-US" altLang="zh-CN" sz="2400"/>
              <a:t>of </a:t>
            </a:r>
            <a:r>
              <a:rPr lang="en-US" altLang="zh-CN" sz="2400" smtClean="0"/>
              <a:t>a distant </a:t>
            </a:r>
            <a:r>
              <a:rPr lang="en-US" altLang="zh-CN" sz="2400"/>
              <a:t>language than </a:t>
            </a:r>
            <a:r>
              <a:rPr lang="en-US" altLang="zh-CN" sz="2400"/>
              <a:t>the </a:t>
            </a:r>
            <a:r>
              <a:rPr lang="en-US" altLang="zh-CN" sz="2400" smtClean="0"/>
              <a:t>transformer. </a:t>
            </a:r>
            <a:endParaRPr lang="zh-CN" altLang="en-US" sz="2400"/>
          </a:p>
        </p:txBody>
      </p:sp>
      <p:sp>
        <p:nvSpPr>
          <p:cNvPr id="11" name="文本框 10"/>
          <p:cNvSpPr txBox="1"/>
          <p:nvPr/>
        </p:nvSpPr>
        <p:spPr>
          <a:xfrm>
            <a:off x="905301" y="1434726"/>
            <a:ext cx="10831811" cy="523220"/>
          </a:xfrm>
          <a:prstGeom prst="rect">
            <a:avLst/>
          </a:prstGeom>
          <a:noFill/>
        </p:spPr>
        <p:txBody>
          <a:bodyPr wrap="none" rtlCol="0">
            <a:spAutoFit/>
          </a:bodyPr>
          <a:lstStyle/>
          <a:p>
            <a:pPr marL="285750" indent="-285750">
              <a:buFont typeface="Wingdings" panose="05000000000000000000" pitchFamily="2" charset="2"/>
              <a:buChar char="n"/>
            </a:pPr>
            <a:r>
              <a:rPr lang="en-US" altLang="zh-CN" sz="2800" b="1" smtClean="0">
                <a:solidFill>
                  <a:schemeClr val="accent2">
                    <a:lumMod val="75000"/>
                  </a:schemeClr>
                </a:solidFill>
              </a:rPr>
              <a:t> </a:t>
            </a:r>
            <a:r>
              <a:rPr lang="en-US" altLang="zh-CN" sz="2800"/>
              <a:t>Quantify the alignments using canonical correlation analysis (CCA</a:t>
            </a:r>
            <a:r>
              <a:rPr lang="en-US" altLang="zh-CN" sz="2800"/>
              <a:t>) </a:t>
            </a:r>
            <a:endParaRPr lang="zh-CN" altLang="en-US" sz="2800"/>
          </a:p>
        </p:txBody>
      </p:sp>
    </p:spTree>
    <p:extLst>
      <p:ext uri="{BB962C8B-B14F-4D97-AF65-F5344CB8AC3E}">
        <p14:creationId xmlns:p14="http://schemas.microsoft.com/office/powerpoint/2010/main" val="2288483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345" y="-179412"/>
            <a:ext cx="14008607" cy="1325563"/>
          </a:xfrm>
        </p:spPr>
        <p:txBody>
          <a:bodyPr>
            <a:normAutofit/>
          </a:bodyPr>
          <a:lstStyle/>
          <a:p>
            <a:r>
              <a:rPr lang="en-US" altLang="zh-CN" sz="4000"/>
              <a:t>D</a:t>
            </a:r>
            <a:r>
              <a:rPr lang="en-US" altLang="zh-CN" sz="4000" smtClean="0"/>
              <a:t>ifference between Transformer and Convtransformer</a:t>
            </a:r>
            <a:endParaRPr lang="zh-CN" altLang="en-US" sz="4000"/>
          </a:p>
        </p:txBody>
      </p:sp>
      <p:sp>
        <p:nvSpPr>
          <p:cNvPr id="6" name="Freeform 11"/>
          <p:cNvSpPr/>
          <p:nvPr/>
        </p:nvSpPr>
        <p:spPr>
          <a:xfrm>
            <a:off x="228345" y="863346"/>
            <a:ext cx="11684254" cy="38353"/>
          </a:xfrm>
          <a:custGeom>
            <a:avLst/>
            <a:gdLst>
              <a:gd name="connsiteX0" fmla="*/ 25400 w 11684254"/>
              <a:gd name="connsiteY0" fmla="*/ 13715 h 38353"/>
              <a:gd name="connsiteX1" fmla="*/ 11693525 w 11684254"/>
              <a:gd name="connsiteY1" fmla="*/ 13715 h 38353"/>
            </a:gdLst>
            <a:ahLst/>
            <a:cxnLst>
              <a:cxn ang="0">
                <a:pos x="connsiteX0" y="connsiteY0"/>
              </a:cxn>
              <a:cxn ang="0">
                <a:pos x="connsiteX1" y="connsiteY1"/>
              </a:cxn>
            </a:cxnLst>
            <a:rect l="l" t="t" r="r" b="b"/>
            <a:pathLst>
              <a:path w="11684254" h="38353">
                <a:moveTo>
                  <a:pt x="25400" y="13715"/>
                </a:moveTo>
                <a:lnTo>
                  <a:pt x="11693525" y="13715"/>
                </a:lnTo>
              </a:path>
            </a:pathLst>
          </a:custGeom>
          <a:ln w="25907">
            <a:solidFill>
              <a:srgbClr val="BF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7" name="图示 6"/>
          <p:cNvGraphicFramePr/>
          <p:nvPr>
            <p:extLst>
              <p:ext uri="{D42A27DB-BD31-4B8C-83A1-F6EECF244321}">
                <p14:modId xmlns:p14="http://schemas.microsoft.com/office/powerpoint/2010/main" val="3068016979"/>
              </p:ext>
            </p:extLst>
          </p:nvPr>
        </p:nvGraphicFramePr>
        <p:xfrm>
          <a:off x="1373632" y="1024466"/>
          <a:ext cx="9647936"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7369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8539" y="-127244"/>
            <a:ext cx="10515600" cy="1325563"/>
          </a:xfrm>
        </p:spPr>
        <p:txBody>
          <a:bodyPr/>
          <a:lstStyle/>
          <a:p>
            <a:r>
              <a:rPr lang="en-US" altLang="zh-CN" smtClean="0"/>
              <a:t>Conclusion</a:t>
            </a:r>
            <a:endParaRPr lang="zh-CN" altLang="en-US"/>
          </a:p>
        </p:txBody>
      </p:sp>
      <p:sp>
        <p:nvSpPr>
          <p:cNvPr id="4" name="Freeform 11"/>
          <p:cNvSpPr/>
          <p:nvPr/>
        </p:nvSpPr>
        <p:spPr>
          <a:xfrm>
            <a:off x="228345" y="863346"/>
            <a:ext cx="11684254" cy="38353"/>
          </a:xfrm>
          <a:custGeom>
            <a:avLst/>
            <a:gdLst>
              <a:gd name="connsiteX0" fmla="*/ 25400 w 11684254"/>
              <a:gd name="connsiteY0" fmla="*/ 13715 h 38353"/>
              <a:gd name="connsiteX1" fmla="*/ 11693525 w 11684254"/>
              <a:gd name="connsiteY1" fmla="*/ 13715 h 38353"/>
            </a:gdLst>
            <a:ahLst/>
            <a:cxnLst>
              <a:cxn ang="0">
                <a:pos x="connsiteX0" y="connsiteY0"/>
              </a:cxn>
              <a:cxn ang="0">
                <a:pos x="connsiteX1" y="connsiteY1"/>
              </a:cxn>
            </a:cxnLst>
            <a:rect l="l" t="t" r="r" b="b"/>
            <a:pathLst>
              <a:path w="11684254" h="38353">
                <a:moveTo>
                  <a:pt x="25400" y="13715"/>
                </a:moveTo>
                <a:lnTo>
                  <a:pt x="11693525" y="13715"/>
                </a:lnTo>
              </a:path>
            </a:pathLst>
          </a:custGeom>
          <a:ln w="25907">
            <a:solidFill>
              <a:srgbClr val="BF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5" name="图示 4"/>
          <p:cNvGraphicFramePr/>
          <p:nvPr>
            <p:extLst>
              <p:ext uri="{D42A27DB-BD31-4B8C-83A1-F6EECF244321}">
                <p14:modId xmlns:p14="http://schemas.microsoft.com/office/powerpoint/2010/main" val="3924247942"/>
              </p:ext>
            </p:extLst>
          </p:nvPr>
        </p:nvGraphicFramePr>
        <p:xfrm>
          <a:off x="1409427" y="649679"/>
          <a:ext cx="9513824" cy="60071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6012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94829" y="2977417"/>
            <a:ext cx="2951286" cy="706560"/>
          </a:xfrm>
        </p:spPr>
        <p:txBody>
          <a:bodyPr>
            <a:noAutofit/>
          </a:bodyPr>
          <a:lstStyle/>
          <a:p>
            <a:pPr marL="0" indent="0">
              <a:buNone/>
            </a:pPr>
            <a:r>
              <a:rPr lang="en-US" altLang="zh-CN" sz="6000" smtClean="0">
                <a:solidFill>
                  <a:schemeClr val="accent2">
                    <a:lumMod val="75000"/>
                  </a:schemeClr>
                </a:solidFill>
              </a:rPr>
              <a:t>Thanks!</a:t>
            </a:r>
            <a:endParaRPr lang="zh-CN" altLang="en-US" sz="6000">
              <a:solidFill>
                <a:schemeClr val="accent2">
                  <a:lumMod val="75000"/>
                </a:schemeClr>
              </a:solidFill>
            </a:endParaRPr>
          </a:p>
        </p:txBody>
      </p:sp>
      <p:sp>
        <p:nvSpPr>
          <p:cNvPr id="5" name="Freeform 11"/>
          <p:cNvSpPr/>
          <p:nvPr/>
        </p:nvSpPr>
        <p:spPr>
          <a:xfrm>
            <a:off x="228345" y="863346"/>
            <a:ext cx="11684254" cy="38353"/>
          </a:xfrm>
          <a:custGeom>
            <a:avLst/>
            <a:gdLst>
              <a:gd name="connsiteX0" fmla="*/ 25400 w 11684254"/>
              <a:gd name="connsiteY0" fmla="*/ 13715 h 38353"/>
              <a:gd name="connsiteX1" fmla="*/ 11693525 w 11684254"/>
              <a:gd name="connsiteY1" fmla="*/ 13715 h 38353"/>
            </a:gdLst>
            <a:ahLst/>
            <a:cxnLst>
              <a:cxn ang="0">
                <a:pos x="connsiteX0" y="connsiteY0"/>
              </a:cxn>
              <a:cxn ang="0">
                <a:pos x="connsiteX1" y="connsiteY1"/>
              </a:cxn>
            </a:cxnLst>
            <a:rect l="l" t="t" r="r" b="b"/>
            <a:pathLst>
              <a:path w="11684254" h="38353">
                <a:moveTo>
                  <a:pt x="25400" y="13715"/>
                </a:moveTo>
                <a:lnTo>
                  <a:pt x="11693525" y="13715"/>
                </a:lnTo>
              </a:path>
            </a:pathLst>
          </a:custGeom>
          <a:ln w="25907">
            <a:solidFill>
              <a:srgbClr val="BF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90911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693" y="224815"/>
            <a:ext cx="10515600" cy="505313"/>
          </a:xfrm>
        </p:spPr>
        <p:txBody>
          <a:bodyPr>
            <a:normAutofit fontScale="90000"/>
          </a:bodyPr>
          <a:lstStyle/>
          <a:p>
            <a:r>
              <a:rPr lang="en-US" altLang="zh-CN" smtClean="0"/>
              <a:t>About the author</a:t>
            </a:r>
            <a:endParaRPr lang="zh-CN" altLang="en-US"/>
          </a:p>
        </p:txBody>
      </p:sp>
      <p:pic>
        <p:nvPicPr>
          <p:cNvPr id="11" name="图片 10"/>
          <p:cNvPicPr>
            <a:picLocks noChangeAspect="1"/>
          </p:cNvPicPr>
          <p:nvPr/>
        </p:nvPicPr>
        <p:blipFill>
          <a:blip r:embed="rId2"/>
          <a:stretch>
            <a:fillRect/>
          </a:stretch>
        </p:blipFill>
        <p:spPr>
          <a:xfrm>
            <a:off x="9140014" y="2025650"/>
            <a:ext cx="1398530" cy="1406029"/>
          </a:xfrm>
          <a:prstGeom prst="rect">
            <a:avLst/>
          </a:prstGeom>
        </p:spPr>
      </p:pic>
      <p:pic>
        <p:nvPicPr>
          <p:cNvPr id="14" name="图片 13"/>
          <p:cNvPicPr>
            <a:picLocks noChangeAspect="1"/>
          </p:cNvPicPr>
          <p:nvPr/>
        </p:nvPicPr>
        <p:blipFill>
          <a:blip r:embed="rId3"/>
          <a:stretch>
            <a:fillRect/>
          </a:stretch>
        </p:blipFill>
        <p:spPr>
          <a:xfrm>
            <a:off x="732693" y="2062640"/>
            <a:ext cx="7859049" cy="1521807"/>
          </a:xfrm>
          <a:prstGeom prst="rect">
            <a:avLst/>
          </a:prstGeom>
        </p:spPr>
      </p:pic>
      <p:sp>
        <p:nvSpPr>
          <p:cNvPr id="15" name="文本框 14"/>
          <p:cNvSpPr txBox="1"/>
          <p:nvPr/>
        </p:nvSpPr>
        <p:spPr>
          <a:xfrm>
            <a:off x="732693" y="1547967"/>
            <a:ext cx="11459307" cy="2862322"/>
          </a:xfrm>
          <a:prstGeom prst="rect">
            <a:avLst/>
          </a:prstGeom>
          <a:noFill/>
        </p:spPr>
        <p:txBody>
          <a:bodyPr wrap="square" rtlCol="0">
            <a:spAutoFit/>
          </a:bodyPr>
          <a:lstStyle/>
          <a:p>
            <a:pPr marL="285750" indent="-285750">
              <a:buFont typeface="Wingdings" panose="05000000000000000000" pitchFamily="2" charset="2"/>
              <a:buChar char="n"/>
            </a:pPr>
            <a:r>
              <a:rPr lang="en-US" altLang="zh-CN" smtClean="0"/>
              <a:t>Personal </a:t>
            </a:r>
            <a:r>
              <a:rPr lang="en-US" altLang="zh-CN" smtClean="0"/>
              <a:t>profile</a:t>
            </a:r>
          </a:p>
          <a:p>
            <a:endParaRPr lang="en-US" altLang="zh-CN" smtClean="0"/>
          </a:p>
          <a:p>
            <a:endParaRPr lang="en-US" altLang="zh-CN">
              <a:solidFill>
                <a:schemeClr val="accent2">
                  <a:lumMod val="75000"/>
                </a:schemeClr>
              </a:solidFill>
            </a:endParaRPr>
          </a:p>
          <a:p>
            <a:endParaRPr lang="en-US" altLang="zh-CN" smtClean="0">
              <a:solidFill>
                <a:schemeClr val="accent2">
                  <a:lumMod val="75000"/>
                </a:schemeClr>
              </a:solidFill>
            </a:endParaRPr>
          </a:p>
          <a:p>
            <a:endParaRPr lang="en-US" altLang="zh-CN">
              <a:solidFill>
                <a:schemeClr val="accent2">
                  <a:lumMod val="75000"/>
                </a:schemeClr>
              </a:solidFill>
            </a:endParaRPr>
          </a:p>
          <a:p>
            <a:endParaRPr lang="en-US" altLang="zh-CN" smtClean="0">
              <a:solidFill>
                <a:schemeClr val="accent2">
                  <a:lumMod val="75000"/>
                </a:schemeClr>
              </a:solidFill>
            </a:endParaRPr>
          </a:p>
          <a:p>
            <a:endParaRPr lang="en-US" altLang="zh-CN" smtClean="0"/>
          </a:p>
          <a:p>
            <a:endParaRPr lang="en-US" altLang="zh-CN">
              <a:solidFill>
                <a:schemeClr val="accent2">
                  <a:lumMod val="75000"/>
                </a:schemeClr>
              </a:solidFill>
            </a:endParaRPr>
          </a:p>
          <a:p>
            <a:endParaRPr lang="en-US" altLang="zh-CN" b="1" smtClean="0">
              <a:solidFill>
                <a:schemeClr val="accent2">
                  <a:lumMod val="75000"/>
                </a:schemeClr>
              </a:solidFill>
            </a:endParaRPr>
          </a:p>
          <a:p>
            <a:pPr marL="285750" indent="-285750">
              <a:buFont typeface="Wingdings" panose="05000000000000000000" pitchFamily="2" charset="2"/>
              <a:buChar char="n"/>
            </a:pPr>
            <a:r>
              <a:rPr lang="en-US" altLang="zh-CN" smtClean="0"/>
              <a:t>Birdsong and Natural Language Group</a:t>
            </a:r>
            <a:endParaRPr lang="en-US" altLang="zh-CN"/>
          </a:p>
        </p:txBody>
      </p:sp>
      <p:sp>
        <p:nvSpPr>
          <p:cNvPr id="16" name="矩形 15"/>
          <p:cNvSpPr/>
          <p:nvPr/>
        </p:nvSpPr>
        <p:spPr>
          <a:xfrm>
            <a:off x="732693" y="4555631"/>
            <a:ext cx="6529753" cy="1631216"/>
          </a:xfrm>
          <a:prstGeom prst="rect">
            <a:avLst/>
          </a:prstGeom>
        </p:spPr>
        <p:txBody>
          <a:bodyPr wrap="square">
            <a:spAutoFit/>
          </a:bodyPr>
          <a:lstStyle/>
          <a:p>
            <a:r>
              <a:rPr lang="en-US" altLang="zh-CN" sz="2000" smtClean="0"/>
              <a:t>We research the algorithms inherent in birdsong learning and their relevance for natural language processing. The premise for our work is that behavior provides clues about natural intelligence, i.e., the algorithms for solving a problem. </a:t>
            </a:r>
            <a:endParaRPr lang="zh-CN" altLang="en-US" sz="2000"/>
          </a:p>
        </p:txBody>
      </p:sp>
      <p:sp>
        <p:nvSpPr>
          <p:cNvPr id="20" name="Freeform 11"/>
          <p:cNvSpPr/>
          <p:nvPr/>
        </p:nvSpPr>
        <p:spPr>
          <a:xfrm>
            <a:off x="228345" y="863346"/>
            <a:ext cx="11684254" cy="38353"/>
          </a:xfrm>
          <a:custGeom>
            <a:avLst/>
            <a:gdLst>
              <a:gd name="connsiteX0" fmla="*/ 25400 w 11684254"/>
              <a:gd name="connsiteY0" fmla="*/ 13715 h 38353"/>
              <a:gd name="connsiteX1" fmla="*/ 11693525 w 11684254"/>
              <a:gd name="connsiteY1" fmla="*/ 13715 h 38353"/>
            </a:gdLst>
            <a:ahLst/>
            <a:cxnLst>
              <a:cxn ang="0">
                <a:pos x="connsiteX0" y="connsiteY0"/>
              </a:cxn>
              <a:cxn ang="0">
                <a:pos x="connsiteX1" y="connsiteY1"/>
              </a:cxn>
            </a:cxnLst>
            <a:rect l="l" t="t" r="r" b="b"/>
            <a:pathLst>
              <a:path w="11684254" h="38353">
                <a:moveTo>
                  <a:pt x="25400" y="13715"/>
                </a:moveTo>
                <a:lnTo>
                  <a:pt x="11693525" y="13715"/>
                </a:lnTo>
              </a:path>
            </a:pathLst>
          </a:custGeom>
          <a:ln w="25907">
            <a:solidFill>
              <a:srgbClr val="BF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880440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2015" y="0"/>
            <a:ext cx="10515600" cy="1529862"/>
          </a:xfrm>
        </p:spPr>
        <p:txBody>
          <a:bodyPr/>
          <a:lstStyle/>
          <a:p>
            <a:r>
              <a:rPr lang="en-US" altLang="zh-CN" sz="4000" smtClean="0"/>
              <a:t>Granularity in Machine Translation </a:t>
            </a:r>
            <a:r>
              <a:rPr lang="en-US" altLang="zh-CN" smtClean="0"/>
              <a:t/>
            </a:r>
            <a:br>
              <a:rPr lang="en-US" altLang="zh-CN" smtClean="0"/>
            </a:br>
            <a:endParaRPr lang="zh-CN" altLang="en-US"/>
          </a:p>
        </p:txBody>
      </p:sp>
      <p:sp>
        <p:nvSpPr>
          <p:cNvPr id="3" name="内容占位符 2"/>
          <p:cNvSpPr>
            <a:spLocks noGrp="1"/>
          </p:cNvSpPr>
          <p:nvPr>
            <p:ph idx="1"/>
          </p:nvPr>
        </p:nvSpPr>
        <p:spPr/>
        <p:txBody>
          <a:bodyPr>
            <a:normAutofit fontScale="92500"/>
          </a:bodyPr>
          <a:lstStyle/>
          <a:p>
            <a:pPr>
              <a:lnSpc>
                <a:spcPct val="100000"/>
              </a:lnSpc>
              <a:buFont typeface="Wingdings" panose="05000000000000000000" pitchFamily="2" charset="2"/>
              <a:buChar char="n"/>
            </a:pPr>
            <a:r>
              <a:rPr lang="en-US" altLang="zh-CN" smtClean="0">
                <a:solidFill>
                  <a:schemeClr val="accent2">
                    <a:lumMod val="75000"/>
                  </a:schemeClr>
                </a:solidFill>
              </a:rPr>
              <a:t> </a:t>
            </a:r>
            <a:r>
              <a:rPr lang="en-US" altLang="zh-CN" smtClean="0"/>
              <a:t>Word</a:t>
            </a:r>
            <a:endParaRPr lang="en-US" altLang="zh-CN" smtClean="0"/>
          </a:p>
          <a:p>
            <a:pPr marL="0" indent="0">
              <a:lnSpc>
                <a:spcPct val="100000"/>
              </a:lnSpc>
              <a:buNone/>
            </a:pPr>
            <a:r>
              <a:rPr lang="en-US" altLang="zh-CN" sz="2400" smtClean="0"/>
              <a:t>Problem:out of words</a:t>
            </a:r>
          </a:p>
          <a:p>
            <a:pPr>
              <a:lnSpc>
                <a:spcPct val="200000"/>
              </a:lnSpc>
              <a:buFont typeface="Wingdings" panose="05000000000000000000" pitchFamily="2" charset="2"/>
              <a:buChar char="n"/>
            </a:pPr>
            <a:r>
              <a:rPr lang="en-US" altLang="zh-CN" smtClean="0">
                <a:solidFill>
                  <a:schemeClr val="accent2">
                    <a:lumMod val="75000"/>
                  </a:schemeClr>
                </a:solidFill>
              </a:rPr>
              <a:t> </a:t>
            </a:r>
            <a:r>
              <a:rPr lang="en-US" altLang="zh-CN" smtClean="0"/>
              <a:t>Subword</a:t>
            </a:r>
            <a:endParaRPr lang="en-US" altLang="zh-CN" smtClean="0"/>
          </a:p>
          <a:p>
            <a:pPr marL="0" indent="0">
              <a:lnSpc>
                <a:spcPct val="100000"/>
              </a:lnSpc>
              <a:buNone/>
            </a:pPr>
            <a:r>
              <a:rPr lang="en-US" altLang="zh-CN" sz="2400" smtClean="0"/>
              <a:t>How to generate subwords?</a:t>
            </a:r>
          </a:p>
          <a:p>
            <a:pPr>
              <a:lnSpc>
                <a:spcPct val="160000"/>
              </a:lnSpc>
              <a:buFont typeface="Wingdings" panose="05000000000000000000" pitchFamily="2" charset="2"/>
              <a:buChar char="l"/>
            </a:pPr>
            <a:r>
              <a:rPr lang="en-US" altLang="zh-CN" sz="2400" smtClean="0">
                <a:solidFill>
                  <a:schemeClr val="accent2">
                    <a:lumMod val="75000"/>
                  </a:schemeClr>
                </a:solidFill>
              </a:rPr>
              <a:t> </a:t>
            </a:r>
            <a:r>
              <a:rPr lang="en-US" altLang="zh-CN" sz="2400" smtClean="0"/>
              <a:t>BPE(Byte Pair Encoding)</a:t>
            </a:r>
          </a:p>
          <a:p>
            <a:pPr>
              <a:buFont typeface="Wingdings" panose="05000000000000000000" pitchFamily="2" charset="2"/>
              <a:buChar char="l"/>
            </a:pPr>
            <a:r>
              <a:rPr lang="en-US" altLang="zh-CN" sz="2400" smtClean="0">
                <a:solidFill>
                  <a:schemeClr val="accent2">
                    <a:lumMod val="75000"/>
                  </a:schemeClr>
                </a:solidFill>
              </a:rPr>
              <a:t> </a:t>
            </a:r>
            <a:r>
              <a:rPr lang="en-US" altLang="zh-CN" sz="2400" smtClean="0"/>
              <a:t>WordPiece</a:t>
            </a:r>
          </a:p>
          <a:p>
            <a:pPr>
              <a:lnSpc>
                <a:spcPct val="200000"/>
              </a:lnSpc>
              <a:buFont typeface="Wingdings" panose="05000000000000000000" pitchFamily="2" charset="2"/>
              <a:buChar char="n"/>
            </a:pPr>
            <a:r>
              <a:rPr lang="en-US" altLang="zh-CN" smtClean="0">
                <a:solidFill>
                  <a:schemeClr val="accent2">
                    <a:lumMod val="75000"/>
                  </a:schemeClr>
                </a:solidFill>
              </a:rPr>
              <a:t> </a:t>
            </a:r>
            <a:r>
              <a:rPr lang="en-US" altLang="zh-CN" smtClean="0"/>
              <a:t>Character</a:t>
            </a:r>
            <a:endParaRPr lang="en-US" altLang="zh-CN" smtClean="0"/>
          </a:p>
          <a:p>
            <a:pPr marL="0" indent="0">
              <a:buNone/>
            </a:pPr>
            <a:endParaRPr lang="en-US" altLang="zh-CN" smtClean="0"/>
          </a:p>
        </p:txBody>
      </p:sp>
      <p:sp>
        <p:nvSpPr>
          <p:cNvPr id="4" name="Freeform 11"/>
          <p:cNvSpPr/>
          <p:nvPr/>
        </p:nvSpPr>
        <p:spPr>
          <a:xfrm>
            <a:off x="228345" y="863346"/>
            <a:ext cx="11684254" cy="38353"/>
          </a:xfrm>
          <a:custGeom>
            <a:avLst/>
            <a:gdLst>
              <a:gd name="connsiteX0" fmla="*/ 25400 w 11684254"/>
              <a:gd name="connsiteY0" fmla="*/ 13715 h 38353"/>
              <a:gd name="connsiteX1" fmla="*/ 11693525 w 11684254"/>
              <a:gd name="connsiteY1" fmla="*/ 13715 h 38353"/>
            </a:gdLst>
            <a:ahLst/>
            <a:cxnLst>
              <a:cxn ang="0">
                <a:pos x="connsiteX0" y="connsiteY0"/>
              </a:cxn>
              <a:cxn ang="0">
                <a:pos x="connsiteX1" y="connsiteY1"/>
              </a:cxn>
            </a:cxnLst>
            <a:rect l="l" t="t" r="r" b="b"/>
            <a:pathLst>
              <a:path w="11684254" h="38353">
                <a:moveTo>
                  <a:pt x="25400" y="13715"/>
                </a:moveTo>
                <a:lnTo>
                  <a:pt x="11693525" y="13715"/>
                </a:lnTo>
              </a:path>
            </a:pathLst>
          </a:custGeom>
          <a:ln w="25907">
            <a:solidFill>
              <a:srgbClr val="BF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9815" y="1925516"/>
            <a:ext cx="5863537" cy="3599939"/>
          </a:xfrm>
          <a:prstGeom prst="rect">
            <a:avLst/>
          </a:prstGeom>
        </p:spPr>
      </p:pic>
    </p:spTree>
    <p:extLst>
      <p:ext uri="{BB962C8B-B14F-4D97-AF65-F5344CB8AC3E}">
        <p14:creationId xmlns:p14="http://schemas.microsoft.com/office/powerpoint/2010/main" val="221330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2672" y="182186"/>
            <a:ext cx="10515600" cy="681160"/>
          </a:xfrm>
        </p:spPr>
        <p:txBody>
          <a:bodyPr>
            <a:normAutofit fontScale="90000"/>
          </a:bodyPr>
          <a:lstStyle/>
          <a:p>
            <a:r>
              <a:rPr lang="en-US" altLang="zh-CN" smtClean="0"/>
              <a:t>An example of BPE</a:t>
            </a:r>
            <a:endParaRPr lang="zh-CN" altLang="en-US"/>
          </a:p>
        </p:txBody>
      </p:sp>
      <p:sp>
        <p:nvSpPr>
          <p:cNvPr id="3" name="内容占位符 2"/>
          <p:cNvSpPr>
            <a:spLocks noGrp="1"/>
          </p:cNvSpPr>
          <p:nvPr>
            <p:ph idx="1"/>
          </p:nvPr>
        </p:nvSpPr>
        <p:spPr>
          <a:xfrm>
            <a:off x="812672" y="1582859"/>
            <a:ext cx="10618177" cy="4351338"/>
          </a:xfrm>
        </p:spPr>
        <p:txBody>
          <a:bodyPr>
            <a:normAutofit/>
          </a:bodyPr>
          <a:lstStyle/>
          <a:p>
            <a:pPr marL="0" indent="0">
              <a:buNone/>
            </a:pPr>
            <a:r>
              <a:rPr lang="en-US" altLang="zh-CN" smtClean="0"/>
              <a:t>Input </a:t>
            </a:r>
            <a:r>
              <a:rPr lang="en-US" altLang="zh-CN" sz="2600" smtClean="0"/>
              <a:t>:    </a:t>
            </a:r>
            <a:r>
              <a:rPr lang="pl-PL" altLang="zh-CN" sz="2200" smtClean="0"/>
              <a:t>{'l o w &lt;/w&gt;': 5, 'l o w e r &lt;/w&gt;': 2, 'n e w e s t &lt;/w&gt;': 6, 'w i d e s t &lt;/w&gt;': 3</a:t>
            </a:r>
            <a:r>
              <a:rPr lang="pl-PL" altLang="zh-CN" sz="2200" smtClean="0"/>
              <a:t>}</a:t>
            </a:r>
            <a:endParaRPr lang="en-US" altLang="zh-CN" sz="2200" smtClean="0"/>
          </a:p>
          <a:p>
            <a:pPr marL="0" indent="0">
              <a:buNone/>
            </a:pPr>
            <a:endParaRPr lang="en-US" altLang="zh-CN" sz="2200" smtClean="0"/>
          </a:p>
          <a:p>
            <a:pPr marL="0" indent="0">
              <a:buNone/>
            </a:pPr>
            <a:endParaRPr lang="en-US" altLang="zh-CN" sz="2200" smtClean="0"/>
          </a:p>
          <a:p>
            <a:pPr marL="0" indent="0">
              <a:buNone/>
            </a:pPr>
            <a:r>
              <a:rPr lang="en-US" altLang="zh-CN" smtClean="0"/>
              <a:t>Iter 1</a:t>
            </a:r>
            <a:r>
              <a:rPr lang="en-US" altLang="zh-CN" sz="2200" smtClean="0"/>
              <a:t>:      {'l o w &lt;/w&gt;': 5, 'l o w e r &lt;/w&gt;': 2, 'n e w </a:t>
            </a:r>
            <a:r>
              <a:rPr lang="en-US" altLang="zh-CN" sz="2200" smtClean="0">
                <a:solidFill>
                  <a:srgbClr val="FF0000"/>
                </a:solidFill>
              </a:rPr>
              <a:t>es</a:t>
            </a:r>
            <a:r>
              <a:rPr lang="en-US" altLang="zh-CN" sz="2200" smtClean="0"/>
              <a:t> t &lt;/w&gt;': 6, 'w i d </a:t>
            </a:r>
            <a:r>
              <a:rPr lang="en-US" altLang="zh-CN" sz="2200" smtClean="0">
                <a:solidFill>
                  <a:srgbClr val="FF0000"/>
                </a:solidFill>
              </a:rPr>
              <a:t>es</a:t>
            </a:r>
            <a:r>
              <a:rPr lang="en-US" altLang="zh-CN" sz="2200" smtClean="0"/>
              <a:t> t &lt;/w&gt;': 3} </a:t>
            </a:r>
          </a:p>
          <a:p>
            <a:pPr marL="0" indent="0">
              <a:buNone/>
            </a:pPr>
            <a:r>
              <a:rPr lang="en-US" altLang="zh-CN" smtClean="0"/>
              <a:t>Iter 2</a:t>
            </a:r>
            <a:r>
              <a:rPr lang="zh-CN" altLang="en-US" smtClean="0"/>
              <a:t>：  </a:t>
            </a:r>
            <a:r>
              <a:rPr lang="en-US" altLang="zh-CN" sz="2200" smtClean="0"/>
              <a:t>{'l o w &lt;/w&gt;': 5, 'l o w e r &lt;/w&gt;': 2, 'n e w </a:t>
            </a:r>
            <a:r>
              <a:rPr lang="en-US" altLang="zh-CN" sz="2200" smtClean="0">
                <a:solidFill>
                  <a:srgbClr val="FF0000"/>
                </a:solidFill>
              </a:rPr>
              <a:t>est</a:t>
            </a:r>
            <a:r>
              <a:rPr lang="en-US" altLang="zh-CN" sz="2200" smtClean="0"/>
              <a:t> &lt;/w&gt;': 6, 'w i d </a:t>
            </a:r>
            <a:r>
              <a:rPr lang="en-US" altLang="zh-CN" sz="2200" smtClean="0">
                <a:solidFill>
                  <a:srgbClr val="FF0000"/>
                </a:solidFill>
              </a:rPr>
              <a:t>est</a:t>
            </a:r>
            <a:r>
              <a:rPr lang="en-US" altLang="zh-CN" sz="2200" smtClean="0"/>
              <a:t> &lt;/w&gt;': 3} </a:t>
            </a:r>
          </a:p>
          <a:p>
            <a:pPr marL="0" indent="0">
              <a:buNone/>
            </a:pPr>
            <a:r>
              <a:rPr lang="en-US" altLang="zh-CN" smtClean="0"/>
              <a:t>Iter 3</a:t>
            </a:r>
            <a:r>
              <a:rPr lang="zh-CN" altLang="en-US" smtClean="0"/>
              <a:t>：  </a:t>
            </a:r>
            <a:r>
              <a:rPr lang="en-US" altLang="zh-CN" sz="2200" smtClean="0"/>
              <a:t>{'l o w &lt;/w&gt;': 5, 'l o w e r &lt;/w&gt;': 2, 'n e w </a:t>
            </a:r>
            <a:r>
              <a:rPr lang="en-US" altLang="zh-CN" sz="2200" smtClean="0">
                <a:solidFill>
                  <a:srgbClr val="FF0000"/>
                </a:solidFill>
              </a:rPr>
              <a:t>est&lt;/w&gt;</a:t>
            </a:r>
            <a:r>
              <a:rPr lang="en-US" altLang="zh-CN" sz="2200" smtClean="0"/>
              <a:t>': 6, 'w i d </a:t>
            </a:r>
            <a:r>
              <a:rPr lang="en-US" altLang="zh-CN" sz="2200" smtClean="0">
                <a:solidFill>
                  <a:srgbClr val="FF0000"/>
                </a:solidFill>
              </a:rPr>
              <a:t>est&lt;/w&gt;</a:t>
            </a:r>
            <a:r>
              <a:rPr lang="en-US" altLang="zh-CN" sz="2200" smtClean="0"/>
              <a:t>':</a:t>
            </a:r>
            <a:r>
              <a:rPr lang="en-US" altLang="zh-CN" sz="2200" smtClean="0">
                <a:solidFill>
                  <a:srgbClr val="FF0000"/>
                </a:solidFill>
              </a:rPr>
              <a:t> </a:t>
            </a:r>
            <a:r>
              <a:rPr lang="en-US" altLang="zh-CN" sz="2200" smtClean="0"/>
              <a:t>3} </a:t>
            </a:r>
          </a:p>
          <a:p>
            <a:pPr marL="0" indent="0">
              <a:buNone/>
            </a:pPr>
            <a:r>
              <a:rPr lang="en-US" altLang="zh-CN" smtClean="0"/>
              <a:t>……  </a:t>
            </a:r>
          </a:p>
          <a:p>
            <a:pPr marL="0" indent="0">
              <a:buNone/>
            </a:pPr>
            <a:r>
              <a:rPr lang="en-US" altLang="zh-CN" smtClean="0"/>
              <a:t>Iter n:	    The preset subword vocabulary size is reached or the next highest frequency byte pair appears to be 1.</a:t>
            </a:r>
            <a:endParaRPr lang="zh-CN" altLang="en-US"/>
          </a:p>
        </p:txBody>
      </p:sp>
      <p:sp>
        <p:nvSpPr>
          <p:cNvPr id="5" name="Freeform 11"/>
          <p:cNvSpPr/>
          <p:nvPr/>
        </p:nvSpPr>
        <p:spPr>
          <a:xfrm>
            <a:off x="228345" y="863346"/>
            <a:ext cx="11684254" cy="38353"/>
          </a:xfrm>
          <a:custGeom>
            <a:avLst/>
            <a:gdLst>
              <a:gd name="connsiteX0" fmla="*/ 25400 w 11684254"/>
              <a:gd name="connsiteY0" fmla="*/ 13715 h 38353"/>
              <a:gd name="connsiteX1" fmla="*/ 11693525 w 11684254"/>
              <a:gd name="connsiteY1" fmla="*/ 13715 h 38353"/>
            </a:gdLst>
            <a:ahLst/>
            <a:cxnLst>
              <a:cxn ang="0">
                <a:pos x="connsiteX0" y="connsiteY0"/>
              </a:cxn>
              <a:cxn ang="0">
                <a:pos x="connsiteX1" y="connsiteY1"/>
              </a:cxn>
            </a:cxnLst>
            <a:rect l="l" t="t" r="r" b="b"/>
            <a:pathLst>
              <a:path w="11684254" h="38353">
                <a:moveTo>
                  <a:pt x="25400" y="13715"/>
                </a:moveTo>
                <a:lnTo>
                  <a:pt x="11693525" y="13715"/>
                </a:lnTo>
              </a:path>
            </a:pathLst>
          </a:custGeom>
          <a:ln w="25907">
            <a:solidFill>
              <a:srgbClr val="BF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83983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2709" y="-136037"/>
            <a:ext cx="11517922" cy="1325563"/>
          </a:xfrm>
        </p:spPr>
        <p:txBody>
          <a:bodyPr>
            <a:normAutofit/>
          </a:bodyPr>
          <a:lstStyle/>
          <a:p>
            <a:r>
              <a:rPr lang="en-US" altLang="zh-CN" sz="4000" smtClean="0"/>
              <a:t>A Character-Level NMT model proposed before</a:t>
            </a:r>
            <a:endParaRPr lang="zh-CN" altLang="en-US" sz="4000"/>
          </a:p>
        </p:txBody>
      </p:sp>
      <p:pic>
        <p:nvPicPr>
          <p:cNvPr id="4" name="内容占位符 3"/>
          <p:cNvPicPr>
            <a:picLocks noGrp="1" noChangeAspect="1"/>
          </p:cNvPicPr>
          <p:nvPr>
            <p:ph idx="1"/>
          </p:nvPr>
        </p:nvPicPr>
        <p:blipFill>
          <a:blip r:embed="rId3"/>
          <a:stretch>
            <a:fillRect/>
          </a:stretch>
        </p:blipFill>
        <p:spPr>
          <a:xfrm>
            <a:off x="3047574" y="2286554"/>
            <a:ext cx="6096851" cy="3429479"/>
          </a:xfrm>
          <a:prstGeom prst="rect">
            <a:avLst/>
          </a:prstGeom>
        </p:spPr>
      </p:pic>
      <p:pic>
        <p:nvPicPr>
          <p:cNvPr id="6" name="图片 5"/>
          <p:cNvPicPr>
            <a:picLocks noChangeAspect="1"/>
          </p:cNvPicPr>
          <p:nvPr/>
        </p:nvPicPr>
        <p:blipFill>
          <a:blip r:embed="rId4"/>
          <a:stretch>
            <a:fillRect/>
          </a:stretch>
        </p:blipFill>
        <p:spPr>
          <a:xfrm>
            <a:off x="562709" y="2188909"/>
            <a:ext cx="7489920" cy="4090833"/>
          </a:xfrm>
          <a:prstGeom prst="rect">
            <a:avLst/>
          </a:prstGeom>
        </p:spPr>
      </p:pic>
      <p:sp>
        <p:nvSpPr>
          <p:cNvPr id="7" name="Freeform 11"/>
          <p:cNvSpPr/>
          <p:nvPr/>
        </p:nvSpPr>
        <p:spPr>
          <a:xfrm>
            <a:off x="228345" y="863346"/>
            <a:ext cx="11684254" cy="38353"/>
          </a:xfrm>
          <a:custGeom>
            <a:avLst/>
            <a:gdLst>
              <a:gd name="connsiteX0" fmla="*/ 25400 w 11684254"/>
              <a:gd name="connsiteY0" fmla="*/ 13715 h 38353"/>
              <a:gd name="connsiteX1" fmla="*/ 11693525 w 11684254"/>
              <a:gd name="connsiteY1" fmla="*/ 13715 h 38353"/>
            </a:gdLst>
            <a:ahLst/>
            <a:cxnLst>
              <a:cxn ang="0">
                <a:pos x="connsiteX0" y="connsiteY0"/>
              </a:cxn>
              <a:cxn ang="0">
                <a:pos x="connsiteX1" y="connsiteY1"/>
              </a:cxn>
            </a:cxnLst>
            <a:rect l="l" t="t" r="r" b="b"/>
            <a:pathLst>
              <a:path w="11684254" h="38353">
                <a:moveTo>
                  <a:pt x="25400" y="13715"/>
                </a:moveTo>
                <a:lnTo>
                  <a:pt x="11693525" y="13715"/>
                </a:lnTo>
              </a:path>
            </a:pathLst>
          </a:custGeom>
          <a:ln w="25907">
            <a:solidFill>
              <a:srgbClr val="BF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文本框 7"/>
          <p:cNvSpPr txBox="1"/>
          <p:nvPr/>
        </p:nvSpPr>
        <p:spPr>
          <a:xfrm>
            <a:off x="966261" y="1364993"/>
            <a:ext cx="3746538" cy="523220"/>
          </a:xfrm>
          <a:prstGeom prst="rect">
            <a:avLst/>
          </a:prstGeom>
          <a:noFill/>
        </p:spPr>
        <p:txBody>
          <a:bodyPr wrap="none" rtlCol="0">
            <a:spAutoFit/>
          </a:bodyPr>
          <a:lstStyle/>
          <a:p>
            <a:pPr marL="285750" indent="-285750">
              <a:buFont typeface="Wingdings" panose="05000000000000000000" pitchFamily="2" charset="2"/>
              <a:buChar char="n"/>
            </a:pPr>
            <a:r>
              <a:rPr lang="en-US" altLang="zh-CN" sz="2800" b="1" smtClean="0">
                <a:solidFill>
                  <a:schemeClr val="accent2">
                    <a:lumMod val="75000"/>
                  </a:schemeClr>
                </a:solidFill>
              </a:rPr>
              <a:t> </a:t>
            </a:r>
            <a:r>
              <a:rPr lang="en-US" altLang="zh-CN" sz="2800" smtClean="0"/>
              <a:t>Encoder architecture</a:t>
            </a:r>
            <a:endParaRPr lang="en-US" altLang="zh-CN" sz="2800"/>
          </a:p>
        </p:txBody>
      </p:sp>
      <p:sp>
        <p:nvSpPr>
          <p:cNvPr id="3" name="矩形 2"/>
          <p:cNvSpPr/>
          <p:nvPr/>
        </p:nvSpPr>
        <p:spPr>
          <a:xfrm>
            <a:off x="1664326" y="4234325"/>
            <a:ext cx="4657344" cy="1828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7924485" y="2846630"/>
            <a:ext cx="4267515" cy="3170099"/>
          </a:xfrm>
          <a:prstGeom prst="rect">
            <a:avLst/>
          </a:prstGeom>
          <a:noFill/>
        </p:spPr>
        <p:txBody>
          <a:bodyPr wrap="none" rtlCol="0">
            <a:spAutoFit/>
          </a:bodyPr>
          <a:lstStyle/>
          <a:p>
            <a:r>
              <a:rPr lang="en-US" altLang="zh-CN" sz="2000" smtClean="0"/>
              <a:t>Tx : The number of characters </a:t>
            </a:r>
          </a:p>
          <a:p>
            <a:r>
              <a:rPr lang="en-US" altLang="zh-CN" sz="2000"/>
              <a:t> </a:t>
            </a:r>
            <a:r>
              <a:rPr lang="en-US" altLang="zh-CN" sz="2000" smtClean="0"/>
              <a:t>      in the sentence</a:t>
            </a:r>
          </a:p>
          <a:p>
            <a:endParaRPr lang="en-US" altLang="zh-CN" sz="2000" smtClean="0"/>
          </a:p>
          <a:p>
            <a:r>
              <a:rPr lang="en-US" altLang="zh-CN" sz="2000" smtClean="0"/>
              <a:t>w : The width of the filter</a:t>
            </a:r>
          </a:p>
          <a:p>
            <a:endParaRPr lang="en-US" altLang="zh-CN" sz="2000" smtClean="0"/>
          </a:p>
          <a:p>
            <a:r>
              <a:rPr lang="en-US" altLang="zh-CN" sz="2000" smtClean="0"/>
              <a:t>dc : The size of character embedding</a:t>
            </a:r>
          </a:p>
          <a:p>
            <a:endParaRPr lang="en-US" altLang="zh-CN" sz="2000" smtClean="0"/>
          </a:p>
          <a:p>
            <a:r>
              <a:rPr lang="en-US" altLang="zh-CN" sz="2000" smtClean="0"/>
              <a:t>N : The number of filters,equals to dc</a:t>
            </a:r>
          </a:p>
          <a:p>
            <a:endParaRPr lang="en-US" altLang="zh-CN" sz="2000" smtClean="0"/>
          </a:p>
          <a:p>
            <a:r>
              <a:rPr lang="en-US" altLang="zh-CN" sz="2000" smtClean="0"/>
              <a:t>s : Stride</a:t>
            </a:r>
            <a:endParaRPr lang="zh-CN" altLang="en-US" sz="2000"/>
          </a:p>
        </p:txBody>
      </p:sp>
    </p:spTree>
    <p:extLst>
      <p:ext uri="{BB962C8B-B14F-4D97-AF65-F5344CB8AC3E}">
        <p14:creationId xmlns:p14="http://schemas.microsoft.com/office/powerpoint/2010/main" val="1240374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329467"/>
          </a:xfrm>
        </p:spPr>
        <p:txBody>
          <a:bodyPr>
            <a:noAutofit/>
          </a:bodyPr>
          <a:lstStyle/>
          <a:p>
            <a:r>
              <a:rPr lang="en-US" altLang="zh-CN" sz="4000" smtClean="0"/>
              <a:t>Motivication</a:t>
            </a:r>
            <a:endParaRPr lang="zh-CN" altLang="en-US" sz="4000"/>
          </a:p>
        </p:txBody>
      </p:sp>
      <p:sp>
        <p:nvSpPr>
          <p:cNvPr id="3" name="内容占位符 2"/>
          <p:cNvSpPr>
            <a:spLocks noGrp="1"/>
          </p:cNvSpPr>
          <p:nvPr>
            <p:ph idx="1"/>
          </p:nvPr>
        </p:nvSpPr>
        <p:spPr/>
        <p:txBody>
          <a:bodyPr/>
          <a:lstStyle/>
          <a:p>
            <a:pPr>
              <a:buFont typeface="Wingdings" panose="05000000000000000000" pitchFamily="2" charset="2"/>
              <a:buChar char="n"/>
            </a:pPr>
            <a:r>
              <a:rPr lang="en-US" altLang="zh-CN" smtClean="0">
                <a:solidFill>
                  <a:schemeClr val="accent2">
                    <a:lumMod val="75000"/>
                  </a:schemeClr>
                </a:solidFill>
              </a:rPr>
              <a:t> </a:t>
            </a:r>
            <a:r>
              <a:rPr lang="en-US" altLang="zh-CN" smtClean="0"/>
              <a:t>Target</a:t>
            </a:r>
          </a:p>
          <a:p>
            <a:pPr marL="0" indent="0">
              <a:buNone/>
            </a:pPr>
            <a:r>
              <a:rPr lang="en-US" altLang="zh-CN" smtClean="0"/>
              <a:t>To i</a:t>
            </a:r>
            <a:r>
              <a:rPr lang="en-US" altLang="zh-CN" smtClean="0"/>
              <a:t>nvestigate </a:t>
            </a:r>
            <a:r>
              <a:rPr lang="en-US" altLang="zh-CN" smtClean="0"/>
              <a:t>the utility of self-attention models for character-level translation</a:t>
            </a:r>
            <a:r>
              <a:rPr lang="en-US" altLang="zh-CN" smtClean="0"/>
              <a:t>.</a:t>
            </a:r>
          </a:p>
          <a:p>
            <a:pPr marL="0" indent="0">
              <a:buNone/>
            </a:pPr>
            <a:endParaRPr lang="en-US" altLang="zh-CN" smtClean="0"/>
          </a:p>
          <a:p>
            <a:pPr>
              <a:buFont typeface="Wingdings" panose="05000000000000000000" pitchFamily="2" charset="2"/>
              <a:buChar char="n"/>
            </a:pPr>
            <a:r>
              <a:rPr lang="en-US" altLang="zh-CN" smtClean="0">
                <a:solidFill>
                  <a:schemeClr val="accent2">
                    <a:lumMod val="75000"/>
                  </a:schemeClr>
                </a:solidFill>
              </a:rPr>
              <a:t> </a:t>
            </a:r>
            <a:r>
              <a:rPr lang="en-US" altLang="zh-CN" smtClean="0"/>
              <a:t>Challenge</a:t>
            </a:r>
            <a:endParaRPr lang="en-US" altLang="zh-CN" smtClean="0"/>
          </a:p>
          <a:p>
            <a:pPr marL="0" indent="0">
              <a:buNone/>
            </a:pPr>
            <a:r>
              <a:rPr lang="en-US" altLang="zh-CN"/>
              <a:t>I</a:t>
            </a:r>
            <a:r>
              <a:rPr lang="en-US" altLang="zh-CN" smtClean="0"/>
              <a:t>ndividual character representations might provide limited semantic </a:t>
            </a:r>
            <a:r>
              <a:rPr lang="en-US" altLang="zh-CN" smtClean="0"/>
              <a:t>information </a:t>
            </a:r>
            <a:r>
              <a:rPr lang="en-US" altLang="zh-CN" smtClean="0"/>
              <a:t>for learning meaningful relations on the sentence level.</a:t>
            </a:r>
            <a:endParaRPr lang="zh-CN" altLang="en-US"/>
          </a:p>
        </p:txBody>
      </p:sp>
      <p:sp>
        <p:nvSpPr>
          <p:cNvPr id="4" name="Freeform 11"/>
          <p:cNvSpPr/>
          <p:nvPr/>
        </p:nvSpPr>
        <p:spPr>
          <a:xfrm>
            <a:off x="228345" y="863346"/>
            <a:ext cx="11684254" cy="38353"/>
          </a:xfrm>
          <a:custGeom>
            <a:avLst/>
            <a:gdLst>
              <a:gd name="connsiteX0" fmla="*/ 25400 w 11684254"/>
              <a:gd name="connsiteY0" fmla="*/ 13715 h 38353"/>
              <a:gd name="connsiteX1" fmla="*/ 11693525 w 11684254"/>
              <a:gd name="connsiteY1" fmla="*/ 13715 h 38353"/>
            </a:gdLst>
            <a:ahLst/>
            <a:cxnLst>
              <a:cxn ang="0">
                <a:pos x="connsiteX0" y="connsiteY0"/>
              </a:cxn>
              <a:cxn ang="0">
                <a:pos x="connsiteX1" y="connsiteY1"/>
              </a:cxn>
            </a:cxnLst>
            <a:rect l="l" t="t" r="r" b="b"/>
            <a:pathLst>
              <a:path w="11684254" h="38353">
                <a:moveTo>
                  <a:pt x="25400" y="13715"/>
                </a:moveTo>
                <a:lnTo>
                  <a:pt x="11693525" y="13715"/>
                </a:lnTo>
              </a:path>
            </a:pathLst>
          </a:custGeom>
          <a:ln w="25907">
            <a:solidFill>
              <a:srgbClr val="BF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593992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731" y="-162414"/>
            <a:ext cx="10515600" cy="1325563"/>
          </a:xfrm>
        </p:spPr>
        <p:txBody>
          <a:bodyPr>
            <a:normAutofit/>
          </a:bodyPr>
          <a:lstStyle/>
          <a:p>
            <a:r>
              <a:rPr lang="en-US" altLang="zh-CN" sz="4000" smtClean="0"/>
              <a:t>A variant of Transformer</a:t>
            </a:r>
            <a:endParaRPr lang="zh-CN" altLang="en-US" sz="4000"/>
          </a:p>
        </p:txBody>
      </p:sp>
      <p:pic>
        <p:nvPicPr>
          <p:cNvPr id="4" name="图片 3"/>
          <p:cNvPicPr>
            <a:picLocks noChangeAspect="1"/>
          </p:cNvPicPr>
          <p:nvPr/>
        </p:nvPicPr>
        <p:blipFill>
          <a:blip r:embed="rId3"/>
          <a:stretch>
            <a:fillRect/>
          </a:stretch>
        </p:blipFill>
        <p:spPr>
          <a:xfrm>
            <a:off x="966261" y="1975495"/>
            <a:ext cx="6088230" cy="4039985"/>
          </a:xfrm>
          <a:prstGeom prst="rect">
            <a:avLst/>
          </a:prstGeom>
        </p:spPr>
      </p:pic>
      <mc:AlternateContent xmlns:mc="http://schemas.openxmlformats.org/markup-compatibility/2006">
        <mc:Choice xmlns:a14="http://schemas.microsoft.com/office/drawing/2010/main" Requires="a14">
          <p:sp>
            <p:nvSpPr>
              <p:cNvPr id="5" name="矩形 4"/>
              <p:cNvSpPr/>
              <p:nvPr/>
            </p:nvSpPr>
            <p:spPr>
              <a:xfrm>
                <a:off x="1127643" y="6102762"/>
                <a:ext cx="6096000" cy="369332"/>
              </a:xfrm>
              <a:prstGeom prst="rect">
                <a:avLst/>
              </a:prstGeom>
            </p:spPr>
            <p:txBody>
              <a:bodyPr>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𝐶𝑜𝑛𝑣</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𝑀</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𝑀</m:t>
                      </m:r>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3</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𝐶𝑜𝑛𝑐𝑎𝑡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3</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𝑀</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5</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𝑀</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7</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𝑀</m:t>
                      </m:r>
                      <m:r>
                        <a:rPr lang="en-US" altLang="zh-CN" b="0" i="1" smtClean="0">
                          <a:latin typeface="Cambria Math" panose="02040503050406030204" pitchFamily="18" charset="0"/>
                        </a:rPr>
                        <m:t>)))</m:t>
                      </m:r>
                    </m:oMath>
                  </m:oMathPara>
                </a14:m>
                <a:endParaRPr lang="zh-CN" altLang="en-US"/>
              </a:p>
            </p:txBody>
          </p:sp>
        </mc:Choice>
        <mc:Fallback>
          <p:sp>
            <p:nvSpPr>
              <p:cNvPr id="5" name="矩形 4"/>
              <p:cNvSpPr>
                <a:spLocks noRot="1" noChangeAspect="1" noMove="1" noResize="1" noEditPoints="1" noAdjustHandles="1" noChangeArrowheads="1" noChangeShapeType="1" noTextEdit="1"/>
              </p:cNvSpPr>
              <p:nvPr/>
            </p:nvSpPr>
            <p:spPr>
              <a:xfrm>
                <a:off x="1127643" y="6102762"/>
                <a:ext cx="6096000" cy="369332"/>
              </a:xfrm>
              <a:prstGeom prst="rect">
                <a:avLst/>
              </a:prstGeom>
              <a:blipFill>
                <a:blip r:embed="rId4"/>
                <a:stretch>
                  <a:fillRect b="-13115"/>
                </a:stretch>
              </a:blipFill>
            </p:spPr>
            <p:txBody>
              <a:bodyPr/>
              <a:lstStyle/>
              <a:p>
                <a:r>
                  <a:rPr lang="zh-CN" altLang="en-US">
                    <a:noFill/>
                  </a:rPr>
                  <a:t> </a:t>
                </a:r>
              </a:p>
            </p:txBody>
          </p:sp>
        </mc:Fallback>
      </mc:AlternateContent>
      <p:sp>
        <p:nvSpPr>
          <p:cNvPr id="6" name="Freeform 11"/>
          <p:cNvSpPr/>
          <p:nvPr/>
        </p:nvSpPr>
        <p:spPr>
          <a:xfrm>
            <a:off x="228345" y="863346"/>
            <a:ext cx="11684254" cy="38353"/>
          </a:xfrm>
          <a:custGeom>
            <a:avLst/>
            <a:gdLst>
              <a:gd name="connsiteX0" fmla="*/ 25400 w 11684254"/>
              <a:gd name="connsiteY0" fmla="*/ 13715 h 38353"/>
              <a:gd name="connsiteX1" fmla="*/ 11693525 w 11684254"/>
              <a:gd name="connsiteY1" fmla="*/ 13715 h 38353"/>
            </a:gdLst>
            <a:ahLst/>
            <a:cxnLst>
              <a:cxn ang="0">
                <a:pos x="connsiteX0" y="connsiteY0"/>
              </a:cxn>
              <a:cxn ang="0">
                <a:pos x="connsiteX1" y="connsiteY1"/>
              </a:cxn>
            </a:cxnLst>
            <a:rect l="l" t="t" r="r" b="b"/>
            <a:pathLst>
              <a:path w="11684254" h="38353">
                <a:moveTo>
                  <a:pt x="25400" y="13715"/>
                </a:moveTo>
                <a:lnTo>
                  <a:pt x="11693525" y="13715"/>
                </a:lnTo>
              </a:path>
            </a:pathLst>
          </a:custGeom>
          <a:ln w="25907">
            <a:solidFill>
              <a:srgbClr val="BF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矩形 7"/>
          <p:cNvSpPr/>
          <p:nvPr/>
        </p:nvSpPr>
        <p:spPr>
          <a:xfrm>
            <a:off x="4268215" y="3474720"/>
            <a:ext cx="2339732" cy="12679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966261" y="1364993"/>
            <a:ext cx="3746538" cy="523220"/>
          </a:xfrm>
          <a:prstGeom prst="rect">
            <a:avLst/>
          </a:prstGeom>
          <a:noFill/>
        </p:spPr>
        <p:txBody>
          <a:bodyPr wrap="none" rtlCol="0">
            <a:spAutoFit/>
          </a:bodyPr>
          <a:lstStyle/>
          <a:p>
            <a:pPr marL="285750" indent="-285750">
              <a:buFont typeface="Wingdings" panose="05000000000000000000" pitchFamily="2" charset="2"/>
              <a:buChar char="n"/>
            </a:pPr>
            <a:r>
              <a:rPr lang="en-US" altLang="zh-CN" sz="2800" b="1" smtClean="0">
                <a:solidFill>
                  <a:schemeClr val="accent2">
                    <a:lumMod val="75000"/>
                  </a:schemeClr>
                </a:solidFill>
              </a:rPr>
              <a:t> </a:t>
            </a:r>
            <a:r>
              <a:rPr lang="en-US" altLang="zh-CN" sz="2800" smtClean="0"/>
              <a:t>Encoder architecture</a:t>
            </a:r>
            <a:endParaRPr lang="en-US" altLang="zh-CN" sz="2800"/>
          </a:p>
        </p:txBody>
      </p:sp>
    </p:spTree>
    <p:extLst>
      <p:ext uri="{BB962C8B-B14F-4D97-AF65-F5344CB8AC3E}">
        <p14:creationId xmlns:p14="http://schemas.microsoft.com/office/powerpoint/2010/main" val="1936247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185" y="-118452"/>
            <a:ext cx="10515600" cy="1325563"/>
          </a:xfrm>
        </p:spPr>
        <p:txBody>
          <a:bodyPr>
            <a:normAutofit/>
          </a:bodyPr>
          <a:lstStyle/>
          <a:p>
            <a:r>
              <a:rPr lang="en-US" altLang="zh-CN" sz="4000" smtClean="0"/>
              <a:t>Model comparison</a:t>
            </a:r>
            <a:endParaRPr lang="zh-CN" altLang="en-US" sz="4000"/>
          </a:p>
        </p:txBody>
      </p:sp>
      <p:pic>
        <p:nvPicPr>
          <p:cNvPr id="4" name="图片 3"/>
          <p:cNvPicPr>
            <a:picLocks noChangeAspect="1"/>
          </p:cNvPicPr>
          <p:nvPr/>
        </p:nvPicPr>
        <p:blipFill>
          <a:blip r:embed="rId3"/>
          <a:stretch>
            <a:fillRect/>
          </a:stretch>
        </p:blipFill>
        <p:spPr>
          <a:xfrm>
            <a:off x="6261178" y="1032143"/>
            <a:ext cx="5930822" cy="3098476"/>
          </a:xfrm>
          <a:prstGeom prst="rect">
            <a:avLst/>
          </a:prstGeom>
        </p:spPr>
      </p:pic>
      <p:sp>
        <p:nvSpPr>
          <p:cNvPr id="5" name="Freeform 11"/>
          <p:cNvSpPr/>
          <p:nvPr/>
        </p:nvSpPr>
        <p:spPr>
          <a:xfrm>
            <a:off x="228345" y="863346"/>
            <a:ext cx="11684254" cy="38353"/>
          </a:xfrm>
          <a:custGeom>
            <a:avLst/>
            <a:gdLst>
              <a:gd name="connsiteX0" fmla="*/ 25400 w 11684254"/>
              <a:gd name="connsiteY0" fmla="*/ 13715 h 38353"/>
              <a:gd name="connsiteX1" fmla="*/ 11693525 w 11684254"/>
              <a:gd name="connsiteY1" fmla="*/ 13715 h 38353"/>
            </a:gdLst>
            <a:ahLst/>
            <a:cxnLst>
              <a:cxn ang="0">
                <a:pos x="connsiteX0" y="connsiteY0"/>
              </a:cxn>
              <a:cxn ang="0">
                <a:pos x="connsiteX1" y="connsiteY1"/>
              </a:cxn>
            </a:cxnLst>
            <a:rect l="l" t="t" r="r" b="b"/>
            <a:pathLst>
              <a:path w="11684254" h="38353">
                <a:moveTo>
                  <a:pt x="25400" y="13715"/>
                </a:moveTo>
                <a:lnTo>
                  <a:pt x="11693525" y="13715"/>
                </a:lnTo>
              </a:path>
            </a:pathLst>
          </a:custGeom>
          <a:ln w="25907">
            <a:solidFill>
              <a:srgbClr val="BF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文本框 2"/>
          <p:cNvSpPr txBox="1"/>
          <p:nvPr/>
        </p:nvSpPr>
        <p:spPr>
          <a:xfrm>
            <a:off x="472320" y="1571099"/>
            <a:ext cx="8563563" cy="4524315"/>
          </a:xfrm>
          <a:prstGeom prst="rect">
            <a:avLst/>
          </a:prstGeom>
          <a:noFill/>
        </p:spPr>
        <p:txBody>
          <a:bodyPr wrap="none" rtlCol="0">
            <a:spAutoFit/>
          </a:bodyPr>
          <a:lstStyle/>
          <a:p>
            <a:pPr marL="285750" indent="-285750">
              <a:buFont typeface="Wingdings" panose="05000000000000000000" pitchFamily="2" charset="2"/>
              <a:buChar char="l"/>
            </a:pPr>
            <a:r>
              <a:rPr lang="en-US" altLang="zh-CN" sz="2400"/>
              <a:t>C</a:t>
            </a:r>
            <a:r>
              <a:rPr lang="en-US" altLang="zh-CN" sz="2400" smtClean="0"/>
              <a:t>haracter-level </a:t>
            </a:r>
            <a:r>
              <a:rPr lang="en-US" altLang="zh-CN" sz="2400"/>
              <a:t>training </a:t>
            </a:r>
            <a:r>
              <a:rPr lang="en-US" altLang="zh-CN" sz="2400" smtClean="0"/>
              <a:t>is </a:t>
            </a:r>
            <a:r>
              <a:rPr lang="en-US" altLang="zh-CN" sz="2400"/>
              <a:t>3 </a:t>
            </a:r>
            <a:r>
              <a:rPr lang="en-US" altLang="zh-CN" sz="2400"/>
              <a:t>to </a:t>
            </a:r>
            <a:r>
              <a:rPr lang="en-US" altLang="zh-CN" sz="2400" smtClean="0"/>
              <a:t>5 times</a:t>
            </a:r>
          </a:p>
          <a:p>
            <a:r>
              <a:rPr lang="en-US" altLang="zh-CN" sz="2400"/>
              <a:t> </a:t>
            </a:r>
            <a:r>
              <a:rPr lang="en-US" altLang="zh-CN" sz="2400" smtClean="0"/>
              <a:t>  slower </a:t>
            </a:r>
            <a:r>
              <a:rPr lang="en-US" altLang="zh-CN" sz="2400"/>
              <a:t>than </a:t>
            </a:r>
            <a:r>
              <a:rPr lang="en-US" altLang="zh-CN" sz="2400"/>
              <a:t>subword-level </a:t>
            </a:r>
            <a:r>
              <a:rPr lang="en-US" altLang="zh-CN" sz="2400" smtClean="0"/>
              <a:t>training. </a:t>
            </a:r>
          </a:p>
          <a:p>
            <a:endParaRPr lang="en-US" altLang="zh-CN" sz="2400" smtClean="0"/>
          </a:p>
          <a:p>
            <a:pPr marL="285750" indent="-285750">
              <a:buFont typeface="Wingdings" panose="05000000000000000000" pitchFamily="2" charset="2"/>
              <a:buChar char="l"/>
            </a:pPr>
            <a:r>
              <a:rPr lang="en-US" altLang="zh-CN" sz="2400" smtClean="0"/>
              <a:t>The standard </a:t>
            </a:r>
            <a:r>
              <a:rPr lang="en-US" altLang="zh-CN" sz="2400"/>
              <a:t>transformer trained at </a:t>
            </a:r>
            <a:r>
              <a:rPr lang="en-US" altLang="zh-CN" sz="2400"/>
              <a:t>the </a:t>
            </a:r>
            <a:endParaRPr lang="en-US" altLang="zh-CN" sz="2400" smtClean="0"/>
          </a:p>
          <a:p>
            <a:r>
              <a:rPr lang="en-US" altLang="zh-CN" sz="2400"/>
              <a:t> </a:t>
            </a:r>
            <a:r>
              <a:rPr lang="en-US" altLang="zh-CN" sz="2400" smtClean="0"/>
              <a:t>  character level already </a:t>
            </a:r>
            <a:r>
              <a:rPr lang="en-US" altLang="zh-CN" sz="2400"/>
              <a:t>achieves </a:t>
            </a:r>
            <a:r>
              <a:rPr lang="en-US" altLang="zh-CN" sz="2400"/>
              <a:t>very </a:t>
            </a:r>
            <a:r>
              <a:rPr lang="en-US" altLang="zh-CN" sz="2400" smtClean="0"/>
              <a:t>good </a:t>
            </a:r>
          </a:p>
          <a:p>
            <a:r>
              <a:rPr lang="en-US" altLang="zh-CN" sz="2400"/>
              <a:t> </a:t>
            </a:r>
            <a:r>
              <a:rPr lang="en-US" altLang="zh-CN" sz="2400" smtClean="0"/>
              <a:t>  performance. </a:t>
            </a:r>
          </a:p>
          <a:p>
            <a:endParaRPr lang="en-US" altLang="zh-CN" sz="2400" smtClean="0"/>
          </a:p>
          <a:p>
            <a:pPr marL="285750" indent="-285750">
              <a:buFont typeface="Wingdings" panose="05000000000000000000" pitchFamily="2" charset="2"/>
              <a:buChar char="l"/>
            </a:pPr>
            <a:r>
              <a:rPr lang="en-US" altLang="zh-CN" sz="2400" smtClean="0"/>
              <a:t>On </a:t>
            </a:r>
            <a:r>
              <a:rPr lang="en-US" altLang="zh-CN" sz="2400"/>
              <a:t>this dataset, our </a:t>
            </a:r>
            <a:r>
              <a:rPr lang="en-US" altLang="zh-CN" sz="2400"/>
              <a:t>convtransformer </a:t>
            </a:r>
            <a:r>
              <a:rPr lang="en-US" altLang="zh-CN" sz="2400" smtClean="0"/>
              <a:t>variant</a:t>
            </a:r>
          </a:p>
          <a:p>
            <a:r>
              <a:rPr lang="en-US" altLang="zh-CN" sz="2400" smtClean="0"/>
              <a:t>   performs </a:t>
            </a:r>
            <a:r>
              <a:rPr lang="en-US" altLang="zh-CN" sz="2400"/>
              <a:t>on par with </a:t>
            </a:r>
            <a:r>
              <a:rPr lang="en-US" altLang="zh-CN" sz="2400"/>
              <a:t>the </a:t>
            </a:r>
            <a:r>
              <a:rPr lang="en-US" altLang="zh-CN" sz="2400" smtClean="0"/>
              <a:t>character-level transformer.</a:t>
            </a:r>
          </a:p>
          <a:p>
            <a:endParaRPr lang="en-US" altLang="zh-CN" sz="2400" smtClean="0"/>
          </a:p>
          <a:p>
            <a:pPr marL="285750" indent="-285750">
              <a:buFont typeface="Wingdings" panose="05000000000000000000" pitchFamily="2" charset="2"/>
              <a:buChar char="l"/>
            </a:pPr>
            <a:r>
              <a:rPr lang="en-US" altLang="zh-CN" sz="2400" smtClean="0"/>
              <a:t>Character-level </a:t>
            </a:r>
            <a:r>
              <a:rPr lang="en-US" altLang="zh-CN" sz="2400"/>
              <a:t>transformers </a:t>
            </a:r>
            <a:r>
              <a:rPr lang="en-US" altLang="zh-CN" sz="2400" smtClean="0"/>
              <a:t>perform </a:t>
            </a:r>
            <a:r>
              <a:rPr lang="en-US" altLang="zh-CN" sz="2400"/>
              <a:t>competitively </a:t>
            </a:r>
            <a:endParaRPr lang="en-US" altLang="zh-CN" sz="2400" smtClean="0"/>
          </a:p>
          <a:p>
            <a:r>
              <a:rPr lang="en-US" altLang="zh-CN" sz="2400"/>
              <a:t> </a:t>
            </a:r>
            <a:r>
              <a:rPr lang="en-US" altLang="zh-CN" sz="2400" smtClean="0"/>
              <a:t>  with </a:t>
            </a:r>
            <a:r>
              <a:rPr lang="en-US" altLang="zh-CN" sz="2400"/>
              <a:t>equivalent </a:t>
            </a:r>
            <a:r>
              <a:rPr lang="en-US" altLang="zh-CN" sz="2400"/>
              <a:t>BPE </a:t>
            </a:r>
            <a:r>
              <a:rPr lang="en-US" altLang="zh-CN" sz="2400" smtClean="0"/>
              <a:t>models while requiring fewer parameters</a:t>
            </a:r>
            <a:r>
              <a:rPr lang="en-US" altLang="zh-CN" smtClean="0"/>
              <a:t>.</a:t>
            </a:r>
            <a:endParaRPr lang="zh-CN" altLang="en-US"/>
          </a:p>
        </p:txBody>
      </p:sp>
    </p:spTree>
    <p:extLst>
      <p:ext uri="{BB962C8B-B14F-4D97-AF65-F5344CB8AC3E}">
        <p14:creationId xmlns:p14="http://schemas.microsoft.com/office/powerpoint/2010/main" val="437047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36037"/>
            <a:ext cx="10515600" cy="1325563"/>
          </a:xfrm>
        </p:spPr>
        <p:txBody>
          <a:bodyPr>
            <a:normAutofit/>
          </a:bodyPr>
          <a:lstStyle/>
          <a:p>
            <a:r>
              <a:rPr lang="en-US" altLang="zh-CN" sz="4000" smtClean="0"/>
              <a:t>Multilingual experiments</a:t>
            </a:r>
            <a:endParaRPr lang="zh-CN" altLang="en-US" sz="4000"/>
          </a:p>
        </p:txBody>
      </p:sp>
      <p:pic>
        <p:nvPicPr>
          <p:cNvPr id="6" name="图片 5"/>
          <p:cNvPicPr>
            <a:picLocks noChangeAspect="1"/>
          </p:cNvPicPr>
          <p:nvPr/>
        </p:nvPicPr>
        <p:blipFill>
          <a:blip r:embed="rId3"/>
          <a:stretch>
            <a:fillRect/>
          </a:stretch>
        </p:blipFill>
        <p:spPr>
          <a:xfrm>
            <a:off x="326381" y="1315537"/>
            <a:ext cx="5744091" cy="2565888"/>
          </a:xfrm>
          <a:prstGeom prst="rect">
            <a:avLst/>
          </a:prstGeom>
        </p:spPr>
      </p:pic>
      <p:pic>
        <p:nvPicPr>
          <p:cNvPr id="7" name="图片 6"/>
          <p:cNvPicPr>
            <a:picLocks noChangeAspect="1"/>
          </p:cNvPicPr>
          <p:nvPr/>
        </p:nvPicPr>
        <p:blipFill>
          <a:blip r:embed="rId4"/>
          <a:stretch>
            <a:fillRect/>
          </a:stretch>
        </p:blipFill>
        <p:spPr>
          <a:xfrm>
            <a:off x="6395335" y="764094"/>
            <a:ext cx="5796665" cy="3668775"/>
          </a:xfrm>
          <a:prstGeom prst="rect">
            <a:avLst/>
          </a:prstGeom>
        </p:spPr>
      </p:pic>
      <p:sp>
        <p:nvSpPr>
          <p:cNvPr id="8" name="Freeform 11"/>
          <p:cNvSpPr/>
          <p:nvPr/>
        </p:nvSpPr>
        <p:spPr>
          <a:xfrm>
            <a:off x="228345" y="863346"/>
            <a:ext cx="11684254" cy="38353"/>
          </a:xfrm>
          <a:custGeom>
            <a:avLst/>
            <a:gdLst>
              <a:gd name="connsiteX0" fmla="*/ 25400 w 11684254"/>
              <a:gd name="connsiteY0" fmla="*/ 13715 h 38353"/>
              <a:gd name="connsiteX1" fmla="*/ 11693525 w 11684254"/>
              <a:gd name="connsiteY1" fmla="*/ 13715 h 38353"/>
            </a:gdLst>
            <a:ahLst/>
            <a:cxnLst>
              <a:cxn ang="0">
                <a:pos x="connsiteX0" y="connsiteY0"/>
              </a:cxn>
              <a:cxn ang="0">
                <a:pos x="connsiteX1" y="connsiteY1"/>
              </a:cxn>
            </a:cxnLst>
            <a:rect l="l" t="t" r="r" b="b"/>
            <a:pathLst>
              <a:path w="11684254" h="38353">
                <a:moveTo>
                  <a:pt x="25400" y="13715"/>
                </a:moveTo>
                <a:lnTo>
                  <a:pt x="11693525" y="13715"/>
                </a:lnTo>
              </a:path>
            </a:pathLst>
          </a:custGeom>
          <a:ln w="25907">
            <a:solidFill>
              <a:srgbClr val="BF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文本框 2"/>
          <p:cNvSpPr txBox="1"/>
          <p:nvPr/>
        </p:nvSpPr>
        <p:spPr>
          <a:xfrm>
            <a:off x="609600" y="4432869"/>
            <a:ext cx="10953640" cy="2585323"/>
          </a:xfrm>
          <a:prstGeom prst="rect">
            <a:avLst/>
          </a:prstGeom>
          <a:noFill/>
        </p:spPr>
        <p:txBody>
          <a:bodyPr wrap="none" rtlCol="0">
            <a:spAutoFit/>
          </a:bodyPr>
          <a:lstStyle/>
          <a:p>
            <a:pPr marL="342900" indent="-342900">
              <a:buFont typeface="Wingdings" panose="05000000000000000000" pitchFamily="2" charset="2"/>
              <a:buChar char="l"/>
            </a:pPr>
            <a:r>
              <a:rPr lang="en-US" altLang="zh-CN" sz="2400"/>
              <a:t>The </a:t>
            </a:r>
            <a:r>
              <a:rPr lang="en-US" altLang="zh-CN" sz="2400" smtClean="0"/>
              <a:t>convtransformer outperforms the </a:t>
            </a:r>
            <a:r>
              <a:rPr lang="en-US" altLang="zh-CN" sz="2400"/>
              <a:t>character-level </a:t>
            </a:r>
            <a:r>
              <a:rPr lang="en-US" altLang="zh-CN" sz="2400" smtClean="0"/>
              <a:t>transformer.</a:t>
            </a:r>
          </a:p>
          <a:p>
            <a:pPr marL="342900" indent="-342900">
              <a:buFont typeface="Wingdings" panose="05000000000000000000" pitchFamily="2" charset="2"/>
              <a:buChar char="l"/>
            </a:pPr>
            <a:r>
              <a:rPr lang="en-US" altLang="zh-CN" sz="2400" smtClean="0"/>
              <a:t>Training </a:t>
            </a:r>
            <a:r>
              <a:rPr lang="en-US" altLang="zh-CN" sz="2400"/>
              <a:t>multilingual models on similar input </a:t>
            </a:r>
            <a:r>
              <a:rPr lang="en-US" altLang="zh-CN" sz="2400"/>
              <a:t>languages </a:t>
            </a:r>
            <a:r>
              <a:rPr lang="en-US" altLang="zh-CN" sz="2400" smtClean="0"/>
              <a:t>leads </a:t>
            </a:r>
            <a:r>
              <a:rPr lang="en-US" altLang="zh-CN" sz="2400"/>
              <a:t>to </a:t>
            </a:r>
            <a:r>
              <a:rPr lang="en-US" altLang="zh-CN" sz="2400"/>
              <a:t>improved </a:t>
            </a:r>
            <a:endParaRPr lang="en-US" altLang="zh-CN" sz="2400" smtClean="0"/>
          </a:p>
          <a:p>
            <a:r>
              <a:rPr lang="en-US" altLang="zh-CN" sz="2400" smtClean="0"/>
              <a:t>    performance </a:t>
            </a:r>
            <a:r>
              <a:rPr lang="en-US" altLang="zh-CN" sz="2400"/>
              <a:t>for </a:t>
            </a:r>
            <a:r>
              <a:rPr lang="en-US" altLang="zh-CN" sz="2400" smtClean="0"/>
              <a:t>both languages.</a:t>
            </a:r>
            <a:endParaRPr lang="en-US" altLang="zh-CN" sz="2400" smtClean="0"/>
          </a:p>
          <a:p>
            <a:pPr marL="342900" indent="-342900">
              <a:buFont typeface="Wingdings" panose="05000000000000000000" pitchFamily="2" charset="2"/>
              <a:buChar char="l"/>
            </a:pPr>
            <a:r>
              <a:rPr lang="en-US" altLang="zh-CN" sz="2400"/>
              <a:t>D</a:t>
            </a:r>
            <a:r>
              <a:rPr lang="en-US" altLang="zh-CN" sz="2400" smtClean="0"/>
              <a:t>istant-language </a:t>
            </a:r>
            <a:r>
              <a:rPr lang="en-US" altLang="zh-CN" sz="2400"/>
              <a:t>training seems to be helpful mainly when the </a:t>
            </a:r>
            <a:r>
              <a:rPr lang="en-US" altLang="zh-CN" sz="2400"/>
              <a:t>input </a:t>
            </a:r>
            <a:r>
              <a:rPr lang="en-US" altLang="zh-CN" sz="2400" smtClean="0"/>
              <a:t>language</a:t>
            </a:r>
          </a:p>
          <a:p>
            <a:r>
              <a:rPr lang="en-US" altLang="zh-CN" sz="2400"/>
              <a:t> </a:t>
            </a:r>
            <a:r>
              <a:rPr lang="en-US" altLang="zh-CN" sz="2400" smtClean="0"/>
              <a:t>   </a:t>
            </a:r>
            <a:r>
              <a:rPr lang="en-US" altLang="zh-CN" sz="2400"/>
              <a:t>is closer to the target translation </a:t>
            </a:r>
            <a:r>
              <a:rPr lang="en-US" altLang="zh-CN" sz="2400"/>
              <a:t>language</a:t>
            </a:r>
            <a:r>
              <a:rPr lang="en-US" altLang="zh-CN" sz="2400"/>
              <a:t> </a:t>
            </a:r>
            <a:r>
              <a:rPr lang="en-US" altLang="zh-CN" sz="2400" smtClean="0"/>
              <a:t>.</a:t>
            </a:r>
          </a:p>
          <a:p>
            <a:pPr marL="342900" indent="-342900">
              <a:buFont typeface="Wingdings" panose="05000000000000000000" pitchFamily="2" charset="2"/>
              <a:buChar char="l"/>
            </a:pPr>
            <a:r>
              <a:rPr lang="en-US" altLang="zh-CN" sz="2400"/>
              <a:t>T</a:t>
            </a:r>
            <a:r>
              <a:rPr lang="en-US" altLang="zh-CN" sz="2400" smtClean="0"/>
              <a:t>he </a:t>
            </a:r>
            <a:r>
              <a:rPr lang="en-US" altLang="zh-CN" sz="2400"/>
              <a:t>convtransformer reaches comparable performance in </a:t>
            </a:r>
            <a:r>
              <a:rPr lang="en-US" altLang="zh-CN" sz="2400"/>
              <a:t>less </a:t>
            </a:r>
            <a:r>
              <a:rPr lang="en-US" altLang="zh-CN" sz="2400" smtClean="0"/>
              <a:t>epochs.</a:t>
            </a:r>
            <a:r>
              <a:rPr lang="en-US" altLang="zh-CN"/>
              <a:t/>
            </a:r>
            <a:br>
              <a:rPr lang="en-US" altLang="zh-CN"/>
            </a:br>
            <a:endParaRPr lang="zh-CN" altLang="en-US"/>
          </a:p>
        </p:txBody>
      </p:sp>
    </p:spTree>
    <p:extLst>
      <p:ext uri="{BB962C8B-B14F-4D97-AF65-F5344CB8AC3E}">
        <p14:creationId xmlns:p14="http://schemas.microsoft.com/office/powerpoint/2010/main" val="12560230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2918</TotalTime>
  <Words>1002</Words>
  <Application>Microsoft Office PowerPoint</Application>
  <PresentationFormat>宽屏</PresentationFormat>
  <Paragraphs>119</Paragraphs>
  <Slides>13</Slides>
  <Notes>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等线</vt:lpstr>
      <vt:lpstr>等线 Light</vt:lpstr>
      <vt:lpstr>Arial</vt:lpstr>
      <vt:lpstr>Cambria Math</vt:lpstr>
      <vt:lpstr>Wingdings</vt:lpstr>
      <vt:lpstr>Office 主题​​</vt:lpstr>
      <vt:lpstr>PowerPoint 演示文稿</vt:lpstr>
      <vt:lpstr>About the author</vt:lpstr>
      <vt:lpstr>Granularity in Machine Translation  </vt:lpstr>
      <vt:lpstr>An example of BPE</vt:lpstr>
      <vt:lpstr>A Character-Level NMT model proposed before</vt:lpstr>
      <vt:lpstr>Motivication</vt:lpstr>
      <vt:lpstr>A variant of Transformer</vt:lpstr>
      <vt:lpstr>Model comparison</vt:lpstr>
      <vt:lpstr>Multilingual experiments</vt:lpstr>
      <vt:lpstr>Analysis of Learned Alignments</vt:lpstr>
      <vt:lpstr>Difference between Transformer and Convtransformer</vt:lpstr>
      <vt:lpstr>Conclusion</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洪 畅</dc:creator>
  <cp:lastModifiedBy>洪 畅</cp:lastModifiedBy>
  <cp:revision>57</cp:revision>
  <dcterms:created xsi:type="dcterms:W3CDTF">2021-03-20T01:56:41Z</dcterms:created>
  <dcterms:modified xsi:type="dcterms:W3CDTF">2021-03-22T11:05:30Z</dcterms:modified>
</cp:coreProperties>
</file>