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71" r:id="rId5"/>
    <p:sldId id="274" r:id="rId6"/>
    <p:sldId id="272" r:id="rId7"/>
    <p:sldId id="273" r:id="rId8"/>
    <p:sldId id="259" r:id="rId9"/>
    <p:sldId id="260" r:id="rId10"/>
    <p:sldId id="261" r:id="rId11"/>
    <p:sldId id="262" r:id="rId12"/>
    <p:sldId id="264" r:id="rId13"/>
    <p:sldId id="275" r:id="rId14"/>
    <p:sldId id="265" r:id="rId15"/>
    <p:sldId id="266" r:id="rId16"/>
    <p:sldId id="267" r:id="rId17"/>
    <p:sldId id="268" r:id="rId18"/>
    <p:sldId id="269" r:id="rId19"/>
    <p:sldId id="270" r:id="rId20"/>
  </p:sldIdLst>
  <p:sldSz cx="5765800" cy="3244850"/>
  <p:notesSz cx="5765800" cy="3244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9" autoAdjust="0"/>
    <p:restoredTop sz="76276" autoAdjust="0"/>
  </p:normalViewPr>
  <p:slideViewPr>
    <p:cSldViewPr>
      <p:cViewPr varScale="1">
        <p:scale>
          <a:sx n="135" d="100"/>
          <a:sy n="135" d="100"/>
        </p:scale>
        <p:origin x="1718"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8B090695-A107-4E26-A255-D758AC1CC6C4}" type="datetimeFigureOut">
              <a:rPr lang="zh-CN" altLang="en-US" smtClean="0"/>
              <a:t>2021/3/11</a:t>
            </a:fld>
            <a:endParaRPr lang="zh-CN" altLang="en-US"/>
          </a:p>
        </p:txBody>
      </p:sp>
      <p:sp>
        <p:nvSpPr>
          <p:cNvPr id="4" name="幻灯片图像占位符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DFB65867-B826-4264-BC7D-A71E55B30094}" type="slidenum">
              <a:rPr lang="zh-CN" altLang="en-US" smtClean="0"/>
              <a:t>‹#›</a:t>
            </a:fld>
            <a:endParaRPr lang="zh-CN" altLang="en-US"/>
          </a:p>
        </p:txBody>
      </p:sp>
    </p:spTree>
    <p:extLst>
      <p:ext uri="{BB962C8B-B14F-4D97-AF65-F5344CB8AC3E}">
        <p14:creationId xmlns:p14="http://schemas.microsoft.com/office/powerpoint/2010/main" val="2781926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帝国理工学院</a:t>
            </a:r>
            <a:endParaRPr lang="en-US" altLang="zh-CN" dirty="0"/>
          </a:p>
          <a:p>
            <a:r>
              <a:rPr lang="zh-CN" altLang="en-US" dirty="0"/>
              <a:t>文章介绍了使用知识蒸馏和更高效的网络结构实现更具实用性的唇语识别模型</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1</a:t>
            </a:fld>
            <a:endParaRPr lang="zh-CN" altLang="en-US"/>
          </a:p>
        </p:txBody>
      </p:sp>
    </p:spTree>
    <p:extLst>
      <p:ext uri="{BB962C8B-B14F-4D97-AF65-F5344CB8AC3E}">
        <p14:creationId xmlns:p14="http://schemas.microsoft.com/office/powerpoint/2010/main" val="405156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公式前半部分</a:t>
            </a:r>
            <a:r>
              <a:rPr lang="zh-CN" altLang="en-US" dirty="0"/>
              <a:t>是交叉熵损失，后面则是知识蒸馏的损失，使用</a:t>
            </a:r>
            <a:r>
              <a:rPr lang="en-US" altLang="zh-CN" dirty="0"/>
              <a:t>KL</a:t>
            </a:r>
            <a:r>
              <a:rPr lang="zh-CN" altLang="en-US" dirty="0"/>
              <a:t>散度计算教师网络与学生网络在提取出的特征上的相似度</a:t>
            </a:r>
            <a:endParaRPr lang="en-US" altLang="zh-CN" dirty="0"/>
          </a:p>
          <a:p>
            <a:r>
              <a:rPr lang="zh-CN" altLang="en-US" dirty="0"/>
              <a:t>这样，相似类别的分类惩罚相对就小一些</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10</a:t>
            </a:fld>
            <a:endParaRPr lang="zh-CN" altLang="en-US"/>
          </a:p>
        </p:txBody>
      </p:sp>
    </p:spTree>
    <p:extLst>
      <p:ext uri="{BB962C8B-B14F-4D97-AF65-F5344CB8AC3E}">
        <p14:creationId xmlns:p14="http://schemas.microsoft.com/office/powerpoint/2010/main" val="414926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自蒸馏的训练过程如图所示</a:t>
            </a:r>
            <a:endParaRPr lang="en-US" altLang="zh-CN" dirty="0"/>
          </a:p>
          <a:p>
            <a:r>
              <a:rPr lang="zh-CN" altLang="en-US" dirty="0"/>
              <a:t>先训练一个教师网络</a:t>
            </a:r>
            <a:endParaRPr lang="en-US" altLang="zh-CN" dirty="0"/>
          </a:p>
          <a:p>
            <a:r>
              <a:rPr lang="zh-CN" altLang="en-US" dirty="0"/>
              <a:t>在下一轮中训练一个相同结构的学生网络</a:t>
            </a:r>
            <a:endParaRPr lang="en-US" altLang="zh-CN" dirty="0"/>
          </a:p>
          <a:p>
            <a:r>
              <a:rPr lang="zh-CN" altLang="en-US" dirty="0"/>
              <a:t>迭代，直到性能不再提升</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11</a:t>
            </a:fld>
            <a:endParaRPr lang="zh-CN" altLang="en-US"/>
          </a:p>
        </p:txBody>
      </p:sp>
    </p:spTree>
    <p:extLst>
      <p:ext uri="{BB962C8B-B14F-4D97-AF65-F5344CB8AC3E}">
        <p14:creationId xmlns:p14="http://schemas.microsoft.com/office/powerpoint/2010/main" val="3983162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第二个时构建轻量级的唇语识别模型</a:t>
            </a:r>
            <a:endParaRPr lang="en-US" altLang="zh-CN" dirty="0"/>
          </a:p>
          <a:p>
            <a:r>
              <a:rPr lang="en-US" altLang="zh-CN" dirty="0"/>
              <a:t>A</a:t>
            </a:r>
            <a:r>
              <a:rPr lang="zh-CN" altLang="en-US" dirty="0"/>
              <a:t>是基准模型，</a:t>
            </a:r>
            <a:r>
              <a:rPr lang="en-US" altLang="zh-CN" dirty="0"/>
              <a:t>a</a:t>
            </a:r>
            <a:r>
              <a:rPr lang="zh-CN" altLang="en-US" dirty="0"/>
              <a:t>到</a:t>
            </a:r>
            <a:r>
              <a:rPr lang="en-US" altLang="zh-CN" dirty="0"/>
              <a:t>b</a:t>
            </a:r>
            <a:r>
              <a:rPr lang="zh-CN" altLang="en-US" dirty="0"/>
              <a:t>的变化是将特征提取网络</a:t>
            </a:r>
            <a:r>
              <a:rPr lang="en-US" altLang="zh-CN" dirty="0" err="1"/>
              <a:t>resnet</a:t>
            </a:r>
            <a:r>
              <a:rPr lang="zh-CN" altLang="en-US" dirty="0"/>
              <a:t>换成了轻量级的</a:t>
            </a:r>
            <a:r>
              <a:rPr lang="en-US" altLang="zh-CN" dirty="0" err="1"/>
              <a:t>shufflenet</a:t>
            </a:r>
            <a:r>
              <a:rPr lang="zh-CN" altLang="en-US" dirty="0"/>
              <a:t>，这就是前面说的分组卷积和随机打乱</a:t>
            </a:r>
            <a:endParaRPr lang="en-US" altLang="zh-CN" dirty="0"/>
          </a:p>
          <a:p>
            <a:r>
              <a:rPr lang="en-US" altLang="zh-CN" dirty="0"/>
              <a:t>B</a:t>
            </a:r>
            <a:r>
              <a:rPr lang="zh-CN" altLang="en-US" dirty="0"/>
              <a:t>到</a:t>
            </a:r>
            <a:r>
              <a:rPr lang="en-US" altLang="zh-CN" dirty="0"/>
              <a:t>c</a:t>
            </a:r>
            <a:r>
              <a:rPr lang="zh-CN" altLang="en-US" dirty="0"/>
              <a:t>进一步将</a:t>
            </a:r>
            <a:r>
              <a:rPr lang="en-US" altLang="zh-CN" dirty="0"/>
              <a:t>TCN</a:t>
            </a:r>
            <a:r>
              <a:rPr lang="zh-CN" altLang="en-US" dirty="0"/>
              <a:t>换成了用深度可分离的卷积实现的</a:t>
            </a:r>
            <a:endParaRPr lang="en-US" altLang="zh-CN" dirty="0"/>
          </a:p>
          <a:p>
            <a:r>
              <a:rPr lang="en-US" altLang="zh-CN" dirty="0"/>
              <a:t>C</a:t>
            </a:r>
            <a:r>
              <a:rPr lang="zh-CN" altLang="en-US" dirty="0"/>
              <a:t>比起</a:t>
            </a:r>
            <a:r>
              <a:rPr lang="en-US" altLang="zh-CN" dirty="0"/>
              <a:t>a</a:t>
            </a:r>
            <a:r>
              <a:rPr lang="zh-CN" altLang="en-US" dirty="0"/>
              <a:t>，参数量的减少是明显的</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12</a:t>
            </a:fld>
            <a:endParaRPr lang="zh-CN" altLang="en-US"/>
          </a:p>
        </p:txBody>
      </p:sp>
    </p:spTree>
    <p:extLst>
      <p:ext uri="{BB962C8B-B14F-4D97-AF65-F5344CB8AC3E}">
        <p14:creationId xmlns:p14="http://schemas.microsoft.com/office/powerpoint/2010/main" val="1247325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第三是序列知识蒸馏过程</a:t>
            </a:r>
            <a:endParaRPr lang="en-US" altLang="zh-CN" dirty="0"/>
          </a:p>
          <a:p>
            <a:r>
              <a:rPr lang="zh-CN" altLang="en-US" dirty="0"/>
              <a:t>研究表明结构相近的情况下，知识蒸馏的而效果好，因此不直接使用</a:t>
            </a:r>
            <a:r>
              <a:rPr lang="en-US" altLang="zh-CN" dirty="0"/>
              <a:t>a</a:t>
            </a:r>
            <a:r>
              <a:rPr lang="zh-CN" altLang="en-US" dirty="0"/>
              <a:t>作为教师训练</a:t>
            </a:r>
            <a:r>
              <a:rPr lang="en-US" altLang="zh-CN" dirty="0"/>
              <a:t>c</a:t>
            </a:r>
          </a:p>
          <a:p>
            <a:r>
              <a:rPr lang="zh-CN" altLang="en-US" dirty="0"/>
              <a:t>而是先训练</a:t>
            </a:r>
            <a:r>
              <a:rPr lang="en-US" altLang="zh-CN" dirty="0"/>
              <a:t>b</a:t>
            </a:r>
            <a:r>
              <a:rPr lang="zh-CN" altLang="en-US" dirty="0"/>
              <a:t>，再由</a:t>
            </a:r>
            <a:r>
              <a:rPr lang="en-US" altLang="zh-CN" dirty="0"/>
              <a:t>b</a:t>
            </a:r>
            <a:r>
              <a:rPr lang="zh-CN" altLang="en-US" dirty="0"/>
              <a:t>训练</a:t>
            </a:r>
            <a:r>
              <a:rPr lang="en-US" altLang="zh-CN" dirty="0"/>
              <a:t>c</a:t>
            </a:r>
            <a:endParaRPr lang="zh-CN" altLang="en-US" dirty="0"/>
          </a:p>
        </p:txBody>
      </p:sp>
      <p:sp>
        <p:nvSpPr>
          <p:cNvPr id="4" name="灯片编号占位符 3"/>
          <p:cNvSpPr>
            <a:spLocks noGrp="1"/>
          </p:cNvSpPr>
          <p:nvPr>
            <p:ph type="sldNum" sz="quarter" idx="5"/>
          </p:nvPr>
        </p:nvSpPr>
        <p:spPr/>
        <p:txBody>
          <a:bodyPr/>
          <a:lstStyle/>
          <a:p>
            <a:fld id="{DFB65867-B826-4264-BC7D-A71E55B30094}" type="slidenum">
              <a:rPr lang="zh-CN" altLang="en-US" smtClean="0"/>
              <a:t>13</a:t>
            </a:fld>
            <a:endParaRPr lang="zh-CN" altLang="en-US"/>
          </a:p>
        </p:txBody>
      </p:sp>
    </p:spTree>
    <p:extLst>
      <p:ext uri="{BB962C8B-B14F-4D97-AF65-F5344CB8AC3E}">
        <p14:creationId xmlns:p14="http://schemas.microsoft.com/office/powerpoint/2010/main" val="936839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最后是实验，使用到的是</a:t>
            </a:r>
            <a:r>
              <a:rPr lang="en-US" altLang="zh-CN" dirty="0"/>
              <a:t>LRW</a:t>
            </a:r>
            <a:r>
              <a:rPr lang="zh-CN" altLang="en-US" dirty="0"/>
              <a:t>和</a:t>
            </a:r>
            <a:r>
              <a:rPr lang="en-US" altLang="zh-CN" dirty="0"/>
              <a:t>LRW-1000</a:t>
            </a:r>
            <a:r>
              <a:rPr lang="zh-CN" altLang="en-US" dirty="0"/>
              <a:t>数据集，分别是英文和中文的唇语分类数据集</a:t>
            </a:r>
            <a:endParaRPr lang="en-US" altLang="zh-CN" dirty="0"/>
          </a:p>
          <a:p>
            <a:r>
              <a:rPr lang="zh-CN" altLang="en-US" dirty="0"/>
              <a:t>其中</a:t>
            </a:r>
            <a:r>
              <a:rPr lang="en-US" altLang="zh-CN" dirty="0"/>
              <a:t>LRW-1000</a:t>
            </a:r>
            <a:r>
              <a:rPr lang="zh-CN" altLang="en-US" dirty="0"/>
              <a:t>数据集中人脸的光照条件、角度等更复杂，分类也更困难</a:t>
            </a:r>
            <a:endParaRPr lang="en-US" altLang="zh-CN" dirty="0"/>
          </a:p>
          <a:p>
            <a:r>
              <a:rPr lang="zh-CN" altLang="en-US" dirty="0"/>
              <a:t>提取</a:t>
            </a:r>
            <a:r>
              <a:rPr lang="en-US" altLang="zh-CN" dirty="0"/>
              <a:t>landmark</a:t>
            </a:r>
            <a:r>
              <a:rPr lang="zh-CN" altLang="en-US" dirty="0"/>
              <a:t>，对齐人脸，提取唇部区域</a:t>
            </a:r>
            <a:endParaRPr lang="en-US" altLang="zh-CN" dirty="0"/>
          </a:p>
        </p:txBody>
      </p:sp>
      <p:sp>
        <p:nvSpPr>
          <p:cNvPr id="4" name="灯片编号占位符 3"/>
          <p:cNvSpPr>
            <a:spLocks noGrp="1"/>
          </p:cNvSpPr>
          <p:nvPr>
            <p:ph type="sldNum" sz="quarter" idx="5"/>
          </p:nvPr>
        </p:nvSpPr>
        <p:spPr/>
        <p:txBody>
          <a:bodyPr/>
          <a:lstStyle/>
          <a:p>
            <a:fld id="{DFB65867-B826-4264-BC7D-A71E55B30094}" type="slidenum">
              <a:rPr lang="zh-CN" altLang="en-US" smtClean="0"/>
              <a:t>14</a:t>
            </a:fld>
            <a:endParaRPr lang="zh-CN" altLang="en-US"/>
          </a:p>
        </p:txBody>
      </p:sp>
    </p:spTree>
    <p:extLst>
      <p:ext uri="{BB962C8B-B14F-4D97-AF65-F5344CB8AC3E}">
        <p14:creationId xmlns:p14="http://schemas.microsoft.com/office/powerpoint/2010/main" val="2426431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a:t>
            </a:r>
            <a:r>
              <a:rPr lang="en-US" altLang="zh-CN" dirty="0"/>
              <a:t>SOTA</a:t>
            </a:r>
            <a:r>
              <a:rPr lang="zh-CN" altLang="en-US" dirty="0"/>
              <a:t>的对比，看到自蒸馏的效果更好</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15</a:t>
            </a:fld>
            <a:endParaRPr lang="zh-CN" altLang="en-US"/>
          </a:p>
        </p:txBody>
      </p:sp>
    </p:spTree>
    <p:extLst>
      <p:ext uri="{BB962C8B-B14F-4D97-AF65-F5344CB8AC3E}">
        <p14:creationId xmlns:p14="http://schemas.microsoft.com/office/powerpoint/2010/main" val="396564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LRW-1000</a:t>
            </a:r>
            <a:r>
              <a:rPr lang="zh-CN" altLang="en-US" dirty="0"/>
              <a:t>数据集上也是一样</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16</a:t>
            </a:fld>
            <a:endParaRPr lang="zh-CN" altLang="en-US"/>
          </a:p>
        </p:txBody>
      </p:sp>
    </p:spTree>
    <p:extLst>
      <p:ext uri="{BB962C8B-B14F-4D97-AF65-F5344CB8AC3E}">
        <p14:creationId xmlns:p14="http://schemas.microsoft.com/office/powerpoint/2010/main" val="3386328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然后是效率的对比</a:t>
            </a:r>
            <a:endParaRPr lang="en-US" altLang="zh-CN" dirty="0"/>
          </a:p>
          <a:p>
            <a:r>
              <a:rPr lang="zh-CN" altLang="en-US" dirty="0"/>
              <a:t>首先针对一行，看到对于轻量的模型，使用知识蒸馏训练的效果比直接训练的效果好</a:t>
            </a:r>
            <a:endParaRPr lang="en-US" altLang="zh-CN" dirty="0"/>
          </a:p>
          <a:p>
            <a:r>
              <a:rPr lang="zh-CN" altLang="en-US" dirty="0"/>
              <a:t>然后和基准模型对比，看到在大幅减少参数量和计算量的情况下，识别准确率没有明显下降</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17</a:t>
            </a:fld>
            <a:endParaRPr lang="zh-CN" altLang="en-US"/>
          </a:p>
        </p:txBody>
      </p:sp>
    </p:spTree>
    <p:extLst>
      <p:ext uri="{BB962C8B-B14F-4D97-AF65-F5344CB8AC3E}">
        <p14:creationId xmlns:p14="http://schemas.microsoft.com/office/powerpoint/2010/main" val="82828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LRW-1000</a:t>
            </a:r>
            <a:r>
              <a:rPr lang="zh-CN" altLang="en-US" dirty="0"/>
              <a:t>数据集上也是一样</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18</a:t>
            </a:fld>
            <a:endParaRPr lang="zh-CN" altLang="en-US"/>
          </a:p>
        </p:txBody>
      </p:sp>
    </p:spTree>
    <p:extLst>
      <p:ext uri="{BB962C8B-B14F-4D97-AF65-F5344CB8AC3E}">
        <p14:creationId xmlns:p14="http://schemas.microsoft.com/office/powerpoint/2010/main" val="1266926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最后是总结</a:t>
            </a:r>
            <a:endParaRPr lang="en-US" altLang="zh-CN" dirty="0"/>
          </a:p>
          <a:p>
            <a:r>
              <a:rPr lang="zh-CN" altLang="en-US" sz="1200" b="0" i="0" kern="1200" dirty="0">
                <a:solidFill>
                  <a:schemeClr val="tx1"/>
                </a:solidFill>
                <a:effectLst/>
                <a:latin typeface="+mn-lt"/>
                <a:ea typeface="+mn-ea"/>
                <a:cs typeface="+mn-cs"/>
              </a:rPr>
              <a:t>这些技术都是在别的地方应用到的，像自蒸馏，深度可分离的卷积，作者的贡献实际上可以说将这些技术运用在唇语识别上，探究唇语识别从</a:t>
            </a:r>
            <a:r>
              <a:rPr lang="zh-CN" altLang="en-US" sz="1200" b="0" i="0" kern="1200">
                <a:solidFill>
                  <a:schemeClr val="tx1"/>
                </a:solidFill>
                <a:effectLst/>
                <a:latin typeface="+mn-lt"/>
                <a:ea typeface="+mn-ea"/>
                <a:cs typeface="+mn-cs"/>
              </a:rPr>
              <a:t>如何训练出一</a:t>
            </a:r>
            <a:r>
              <a:rPr lang="zh-CN" altLang="en-US" sz="1200" b="0" i="0" kern="1200" dirty="0">
                <a:solidFill>
                  <a:schemeClr val="tx1"/>
                </a:solidFill>
                <a:effectLst/>
                <a:latin typeface="+mn-lt"/>
                <a:ea typeface="+mn-ea"/>
                <a:cs typeface="+mn-cs"/>
              </a:rPr>
              <a:t>个最好的模型，到如何减少参数量和计算量的一个</a:t>
            </a:r>
            <a:r>
              <a:rPr lang="zh-CN" altLang="en-US" sz="1200" b="0" i="0" kern="1200">
                <a:solidFill>
                  <a:schemeClr val="tx1"/>
                </a:solidFill>
                <a:effectLst/>
                <a:latin typeface="+mn-lt"/>
                <a:ea typeface="+mn-ea"/>
                <a:cs typeface="+mn-cs"/>
              </a:rPr>
              <a:t>过程。</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FB65867-B826-4264-BC7D-A71E55B30094}" type="slidenum">
              <a:rPr lang="zh-CN" altLang="en-US" smtClean="0"/>
              <a:t>19</a:t>
            </a:fld>
            <a:endParaRPr lang="zh-CN" altLang="en-US"/>
          </a:p>
        </p:txBody>
      </p:sp>
    </p:spTree>
    <p:extLst>
      <p:ext uri="{BB962C8B-B14F-4D97-AF65-F5344CB8AC3E}">
        <p14:creationId xmlns:p14="http://schemas.microsoft.com/office/powerpoint/2010/main" val="369478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虽然唇语识别在一些数据集上有比较好的表现，但是模型的参数量和计算量很大，距离在实际中应用仍有一段距离，作者希望在不对识别模型的表现有较大损失的情况下，减少模型的参数量和计算量</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2</a:t>
            </a:fld>
            <a:endParaRPr lang="zh-CN" altLang="en-US"/>
          </a:p>
        </p:txBody>
      </p:sp>
    </p:spTree>
    <p:extLst>
      <p:ext uri="{BB962C8B-B14F-4D97-AF65-F5344CB8AC3E}">
        <p14:creationId xmlns:p14="http://schemas.microsoft.com/office/powerpoint/2010/main" val="264621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本文的主要贡献有三点</a:t>
            </a:r>
            <a:endParaRPr lang="en-US" altLang="zh-CN" dirty="0"/>
          </a:p>
          <a:p>
            <a:pPr marL="228600" indent="-228600">
              <a:buAutoNum type="arabicPeriod"/>
            </a:pPr>
            <a:r>
              <a:rPr lang="zh-CN" altLang="en-US" dirty="0"/>
              <a:t>使用自蒸馏的方法提高了</a:t>
            </a:r>
            <a:r>
              <a:rPr lang="en-US" altLang="zh-CN" dirty="0"/>
              <a:t>LRW</a:t>
            </a:r>
            <a:r>
              <a:rPr lang="zh-CN" altLang="en-US" dirty="0"/>
              <a:t>和</a:t>
            </a:r>
            <a:r>
              <a:rPr lang="en-US" altLang="zh-CN" dirty="0"/>
              <a:t>LRW-1000</a:t>
            </a:r>
            <a:r>
              <a:rPr lang="zh-CN" altLang="en-US" dirty="0"/>
              <a:t>数据集上的</a:t>
            </a:r>
            <a:r>
              <a:rPr lang="en-US" altLang="zh-CN" dirty="0"/>
              <a:t>SOTA</a:t>
            </a:r>
            <a:r>
              <a:rPr lang="zh-CN" altLang="en-US" dirty="0"/>
              <a:t>结果</a:t>
            </a:r>
            <a:endParaRPr lang="en-US" altLang="zh-CN" dirty="0"/>
          </a:p>
          <a:p>
            <a:pPr marL="228600" indent="-228600">
              <a:buAutoNum type="arabicPeriod"/>
            </a:pPr>
            <a:r>
              <a:rPr lang="zh-CN" altLang="en-US" dirty="0"/>
              <a:t>使用更高效的特征提取网络，用深度可分离的卷积替换传统的卷积，减少了处于唇语模型的参数量和计算量</a:t>
            </a:r>
            <a:endParaRPr lang="en-US" altLang="zh-CN" dirty="0"/>
          </a:p>
          <a:p>
            <a:pPr marL="228600" indent="-228600">
              <a:buAutoNum type="arabicPeriod"/>
            </a:pPr>
            <a:r>
              <a:rPr lang="zh-CN" altLang="en-US" dirty="0"/>
              <a:t>使用知识蒸馏，让轻量级的唇语识别模型的性能有一定的回升</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3</a:t>
            </a:fld>
            <a:endParaRPr lang="zh-CN" altLang="en-US"/>
          </a:p>
        </p:txBody>
      </p:sp>
    </p:spTree>
    <p:extLst>
      <p:ext uri="{BB962C8B-B14F-4D97-AF65-F5344CB8AC3E}">
        <p14:creationId xmlns:p14="http://schemas.microsoft.com/office/powerpoint/2010/main" val="57632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首先先介绍一些后面要用到的知识</a:t>
            </a:r>
            <a:endParaRPr lang="en-US" altLang="zh-CN" dirty="0"/>
          </a:p>
          <a:p>
            <a:r>
              <a:rPr lang="zh-CN" altLang="en-US" dirty="0"/>
              <a:t>图中上面是传统卷积，分组卷积和</a:t>
            </a:r>
            <a:r>
              <a:rPr lang="en-US" altLang="zh-CN" dirty="0" err="1"/>
              <a:t>depthwise</a:t>
            </a:r>
            <a:r>
              <a:rPr lang="zh-CN" altLang="en-US" dirty="0"/>
              <a:t>卷积的示意图</a:t>
            </a:r>
            <a:endParaRPr lang="en-US" altLang="zh-CN" dirty="0"/>
          </a:p>
          <a:p>
            <a:r>
              <a:rPr lang="zh-CN" altLang="en-US" dirty="0"/>
              <a:t>在传统的卷积中，一个输出通道对应所有的输入通道，参数量是卷积核大小的平方乘输入通道数乘输出通道数</a:t>
            </a:r>
            <a:endParaRPr lang="en-US" altLang="zh-CN" dirty="0"/>
          </a:p>
          <a:p>
            <a:r>
              <a:rPr lang="zh-CN" altLang="en-US" dirty="0"/>
              <a:t>分组卷积则是部分对应，一个输出通道对应一部分输入通道，相比传统的卷积，少了一些参数</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4</a:t>
            </a:fld>
            <a:endParaRPr lang="zh-CN" altLang="en-US"/>
          </a:p>
        </p:txBody>
      </p:sp>
    </p:spTree>
    <p:extLst>
      <p:ext uri="{BB962C8B-B14F-4D97-AF65-F5344CB8AC3E}">
        <p14:creationId xmlns:p14="http://schemas.microsoft.com/office/powerpoint/2010/main" val="141085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然而分组卷积中，一些通道完全没有交流，比如图中第二个和第三个通道</a:t>
            </a:r>
            <a:endParaRPr lang="en-US" altLang="zh-CN" dirty="0"/>
          </a:p>
          <a:p>
            <a:r>
              <a:rPr lang="zh-CN" altLang="en-US" dirty="0"/>
              <a:t>一种解决方法是随机打乱分组卷积后的结果</a:t>
            </a:r>
            <a:endParaRPr lang="en-US" altLang="zh-CN" dirty="0"/>
          </a:p>
          <a:p>
            <a:r>
              <a:rPr lang="zh-CN" altLang="en-US" dirty="0"/>
              <a:t>在分组卷积后，将通道随机打乱，在下一次分组卷积中，原本没有交流的通道就能够交流，图中以不同的颜色表示不同的分组，可以看到在下一次分组卷积时</a:t>
            </a:r>
            <a:endParaRPr lang="en-US" altLang="zh-CN" dirty="0"/>
          </a:p>
          <a:p>
            <a:r>
              <a:rPr lang="zh-CN" altLang="en-US" dirty="0"/>
              <a:t>没有信息交流的通道就可以存在于同一组</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5</a:t>
            </a:fld>
            <a:endParaRPr lang="zh-CN" altLang="en-US"/>
          </a:p>
        </p:txBody>
      </p:sp>
    </p:spTree>
    <p:extLst>
      <p:ext uri="{BB962C8B-B14F-4D97-AF65-F5344CB8AC3E}">
        <p14:creationId xmlns:p14="http://schemas.microsoft.com/office/powerpoint/2010/main" val="1034813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Depthwise</a:t>
            </a:r>
            <a:r>
              <a:rPr lang="zh-CN" altLang="en-US" dirty="0"/>
              <a:t>卷积时分组卷积的一种特例，每个输出通道只对应一个输入通道</a:t>
            </a:r>
            <a:endParaRPr lang="en-US" altLang="zh-CN" dirty="0"/>
          </a:p>
          <a:p>
            <a:r>
              <a:rPr lang="zh-CN" altLang="en-US" dirty="0"/>
              <a:t>参数量是核平方乘输入通道数</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FB65867-B826-4264-BC7D-A71E55B30094}" type="slidenum">
              <a:rPr lang="zh-CN" altLang="en-US" smtClean="0"/>
              <a:t>6</a:t>
            </a:fld>
            <a:endParaRPr lang="zh-CN" altLang="en-US"/>
          </a:p>
        </p:txBody>
      </p:sp>
    </p:spTree>
    <p:extLst>
      <p:ext uri="{BB962C8B-B14F-4D97-AF65-F5344CB8AC3E}">
        <p14:creationId xmlns:p14="http://schemas.microsoft.com/office/powerpoint/2010/main" val="951896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不同通道的信息交流通过</a:t>
            </a:r>
            <a:r>
              <a:rPr lang="en-US" altLang="zh-CN" dirty="0"/>
              <a:t>pointwise</a:t>
            </a:r>
            <a:r>
              <a:rPr lang="zh-CN" altLang="en-US" dirty="0"/>
              <a:t>的卷积实现，实际上就是核大小为</a:t>
            </a:r>
            <a:r>
              <a:rPr lang="en-US" altLang="zh-CN" dirty="0"/>
              <a:t>1</a:t>
            </a:r>
            <a:r>
              <a:rPr lang="zh-CN" altLang="en-US" dirty="0"/>
              <a:t>的卷积，参数量为输入通道数乘输出通道数</a:t>
            </a:r>
            <a:endParaRPr lang="en-US" altLang="zh-CN" dirty="0"/>
          </a:p>
          <a:p>
            <a:r>
              <a:rPr lang="zh-CN" altLang="en-US" dirty="0"/>
              <a:t>这样</a:t>
            </a:r>
            <a:r>
              <a:rPr lang="en-US" altLang="zh-CN" dirty="0" err="1"/>
              <a:t>depthwise</a:t>
            </a:r>
            <a:r>
              <a:rPr lang="zh-CN" altLang="en-US" dirty="0"/>
              <a:t>卷积和</a:t>
            </a:r>
            <a:r>
              <a:rPr lang="en-US" altLang="zh-CN" dirty="0"/>
              <a:t>pointwise</a:t>
            </a:r>
            <a:r>
              <a:rPr lang="zh-CN" altLang="en-US" dirty="0"/>
              <a:t>卷积加起来，就能实现传统的卷积的功能</a:t>
            </a:r>
            <a:endParaRPr lang="en-US" altLang="zh-CN" dirty="0"/>
          </a:p>
        </p:txBody>
      </p:sp>
      <p:sp>
        <p:nvSpPr>
          <p:cNvPr id="4" name="灯片编号占位符 3"/>
          <p:cNvSpPr>
            <a:spLocks noGrp="1"/>
          </p:cNvSpPr>
          <p:nvPr>
            <p:ph type="sldNum" sz="quarter" idx="5"/>
          </p:nvPr>
        </p:nvSpPr>
        <p:spPr/>
        <p:txBody>
          <a:bodyPr/>
          <a:lstStyle/>
          <a:p>
            <a:fld id="{DFB65867-B826-4264-BC7D-A71E55B30094}" type="slidenum">
              <a:rPr lang="zh-CN" altLang="en-US" smtClean="0"/>
              <a:t>7</a:t>
            </a:fld>
            <a:endParaRPr lang="zh-CN" altLang="en-US"/>
          </a:p>
        </p:txBody>
      </p:sp>
    </p:spTree>
    <p:extLst>
      <p:ext uri="{BB962C8B-B14F-4D97-AF65-F5344CB8AC3E}">
        <p14:creationId xmlns:p14="http://schemas.microsoft.com/office/powerpoint/2010/main" val="389895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图中是作者的基准模型，</a:t>
            </a:r>
            <a:endParaRPr lang="en-US" altLang="zh-CN" dirty="0"/>
          </a:p>
          <a:p>
            <a:r>
              <a:rPr lang="zh-CN" altLang="en-US" dirty="0"/>
              <a:t>输入有</a:t>
            </a:r>
            <a:r>
              <a:rPr lang="en-US" altLang="zh-CN" dirty="0"/>
              <a:t>5</a:t>
            </a:r>
            <a:r>
              <a:rPr lang="zh-CN" altLang="en-US" dirty="0"/>
              <a:t>个维度，批次，时序，通道，长宽</a:t>
            </a:r>
            <a:endParaRPr lang="en-US" altLang="zh-CN" dirty="0"/>
          </a:p>
          <a:p>
            <a:r>
              <a:rPr lang="zh-CN" altLang="en-US" dirty="0"/>
              <a:t>然后前两维堆叠在一起，经过</a:t>
            </a:r>
            <a:r>
              <a:rPr lang="en-US" altLang="zh-CN" dirty="0"/>
              <a:t>2dresnet</a:t>
            </a:r>
            <a:r>
              <a:rPr lang="zh-CN" altLang="en-US" dirty="0"/>
              <a:t>提取特征</a:t>
            </a:r>
            <a:endParaRPr lang="en-US" altLang="zh-CN" dirty="0"/>
          </a:p>
          <a:p>
            <a:r>
              <a:rPr lang="zh-CN" altLang="en-US" dirty="0"/>
              <a:t>然后再空间上平均池化，就是把</a:t>
            </a:r>
            <a:r>
              <a:rPr lang="en-US" altLang="zh-CN" dirty="0"/>
              <a:t>HW</a:t>
            </a:r>
            <a:r>
              <a:rPr lang="zh-CN" altLang="en-US" dirty="0"/>
              <a:t>变成</a:t>
            </a:r>
            <a:r>
              <a:rPr lang="en-US" altLang="zh-CN" dirty="0"/>
              <a:t>1</a:t>
            </a:r>
            <a:r>
              <a:rPr lang="zh-CN" altLang="en-US" dirty="0"/>
              <a:t>个</a:t>
            </a:r>
            <a:endParaRPr lang="en-US" altLang="zh-CN" dirty="0"/>
          </a:p>
          <a:p>
            <a:r>
              <a:rPr lang="zh-CN" altLang="en-US" dirty="0"/>
              <a:t>然后经过</a:t>
            </a:r>
            <a:r>
              <a:rPr lang="en-US" altLang="zh-CN" dirty="0"/>
              <a:t>TCN</a:t>
            </a:r>
            <a:r>
              <a:rPr lang="zh-CN" altLang="en-US" dirty="0"/>
              <a:t>时序建模</a:t>
            </a:r>
            <a:endParaRPr lang="en-US" altLang="zh-CN" dirty="0"/>
          </a:p>
          <a:p>
            <a:r>
              <a:rPr lang="zh-CN" altLang="en-US" dirty="0"/>
              <a:t>最后再</a:t>
            </a:r>
            <a:r>
              <a:rPr lang="en-US" altLang="zh-CN" dirty="0"/>
              <a:t>T</a:t>
            </a:r>
            <a:r>
              <a:rPr lang="zh-CN" altLang="en-US" dirty="0"/>
              <a:t>维度上平均池化</a:t>
            </a:r>
            <a:endParaRPr lang="en-US" altLang="zh-CN" dirty="0"/>
          </a:p>
          <a:p>
            <a:r>
              <a:rPr lang="zh-CN" altLang="en-US" dirty="0"/>
              <a:t>多尺度</a:t>
            </a:r>
            <a:r>
              <a:rPr lang="en-US" altLang="zh-CN" dirty="0"/>
              <a:t>TCN</a:t>
            </a:r>
            <a:r>
              <a:rPr lang="zh-CN" altLang="en-US" dirty="0"/>
              <a:t>就是使用多个不同核大小的</a:t>
            </a:r>
            <a:r>
              <a:rPr lang="en-US" altLang="zh-CN" dirty="0"/>
              <a:t>TCN</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8</a:t>
            </a:fld>
            <a:endParaRPr lang="zh-CN" altLang="en-US"/>
          </a:p>
        </p:txBody>
      </p:sp>
    </p:spTree>
    <p:extLst>
      <p:ext uri="{BB962C8B-B14F-4D97-AF65-F5344CB8AC3E}">
        <p14:creationId xmlns:p14="http://schemas.microsoft.com/office/powerpoint/2010/main" val="4105542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首先是第一个贡献，使用自蒸馏的方式提高</a:t>
            </a:r>
            <a:r>
              <a:rPr lang="en-US" altLang="zh-CN" dirty="0"/>
              <a:t>SOTA</a:t>
            </a:r>
          </a:p>
          <a:p>
            <a:r>
              <a:rPr lang="zh-CN" altLang="en-US" dirty="0"/>
              <a:t>如果只用交叉熵损失，那么如果一个唇语的正确类是</a:t>
            </a:r>
            <a:r>
              <a:rPr lang="en-US" altLang="zh-CN" dirty="0"/>
              <a:t>b</a:t>
            </a:r>
            <a:r>
              <a:rPr lang="zh-CN" altLang="en-US" dirty="0"/>
              <a:t>，分类为</a:t>
            </a:r>
            <a:r>
              <a:rPr lang="en-US" altLang="zh-CN" dirty="0"/>
              <a:t>p</a:t>
            </a:r>
            <a:r>
              <a:rPr lang="zh-CN" altLang="en-US" dirty="0"/>
              <a:t>和</a:t>
            </a:r>
            <a:r>
              <a:rPr lang="en-US" altLang="zh-CN" dirty="0"/>
              <a:t>w</a:t>
            </a:r>
            <a:r>
              <a:rPr lang="zh-CN" altLang="en-US" dirty="0"/>
              <a:t>是一样的惩罚</a:t>
            </a:r>
            <a:endParaRPr lang="en-US" altLang="zh-CN" dirty="0"/>
          </a:p>
          <a:p>
            <a:r>
              <a:rPr lang="zh-CN" altLang="en-US" dirty="0"/>
              <a:t>而直觉上，</a:t>
            </a:r>
            <a:r>
              <a:rPr lang="en-US" altLang="zh-CN" dirty="0"/>
              <a:t>b</a:t>
            </a:r>
            <a:r>
              <a:rPr lang="zh-CN" altLang="en-US" dirty="0"/>
              <a:t>和</a:t>
            </a:r>
            <a:r>
              <a:rPr lang="en-US" altLang="zh-CN" dirty="0"/>
              <a:t>p</a:t>
            </a:r>
            <a:r>
              <a:rPr lang="zh-CN" altLang="en-US" dirty="0"/>
              <a:t>类似，分类错的惩罚应该小，因此，作者引入知识蒸馏的惩罚，让相似类别的分类错误惩罚小</a:t>
            </a:r>
          </a:p>
        </p:txBody>
      </p:sp>
      <p:sp>
        <p:nvSpPr>
          <p:cNvPr id="4" name="灯片编号占位符 3"/>
          <p:cNvSpPr>
            <a:spLocks noGrp="1"/>
          </p:cNvSpPr>
          <p:nvPr>
            <p:ph type="sldNum" sz="quarter" idx="5"/>
          </p:nvPr>
        </p:nvSpPr>
        <p:spPr/>
        <p:txBody>
          <a:bodyPr/>
          <a:lstStyle/>
          <a:p>
            <a:fld id="{DFB65867-B826-4264-BC7D-A71E55B30094}" type="slidenum">
              <a:rPr lang="zh-CN" altLang="en-US" smtClean="0"/>
              <a:t>9</a:t>
            </a:fld>
            <a:endParaRPr lang="zh-CN" altLang="en-US"/>
          </a:p>
        </p:txBody>
      </p:sp>
    </p:spTree>
    <p:extLst>
      <p:ext uri="{BB962C8B-B14F-4D97-AF65-F5344CB8AC3E}">
        <p14:creationId xmlns:p14="http://schemas.microsoft.com/office/powerpoint/2010/main" val="194209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3/11/2021</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ahoma"/>
                <a:cs typeface="Tahoma"/>
              </a:defRPr>
            </a:lvl1pPr>
          </a:lstStyle>
          <a:p>
            <a:pPr marL="38100">
              <a:lnSpc>
                <a:spcPts val="1245"/>
              </a:lnSpc>
            </a:pPr>
            <a:fld id="{81D60167-4931-47E6-BA6A-407CBD079E47}" type="slidenum">
              <a:rPr spc="-75" dirty="0"/>
              <a:t>‹#›</a:t>
            </a:fld>
            <a:r>
              <a:rPr spc="-215" dirty="0"/>
              <a:t> </a:t>
            </a:r>
            <a:r>
              <a:rPr spc="125" dirty="0"/>
              <a:t>/</a:t>
            </a:r>
            <a:r>
              <a:rPr spc="-210" dirty="0"/>
              <a:t> </a:t>
            </a:r>
            <a:r>
              <a:rPr spc="-75" dirty="0"/>
              <a:t>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3/11/2021</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ahoma"/>
                <a:cs typeface="Tahoma"/>
              </a:defRPr>
            </a:lvl1pPr>
          </a:lstStyle>
          <a:p>
            <a:pPr marL="38100">
              <a:lnSpc>
                <a:spcPts val="1245"/>
              </a:lnSpc>
            </a:pPr>
            <a:fld id="{81D60167-4931-47E6-BA6A-407CBD079E47}" type="slidenum">
              <a:rPr spc="-75" dirty="0"/>
              <a:t>‹#›</a:t>
            </a:fld>
            <a:r>
              <a:rPr spc="-215" dirty="0"/>
              <a:t> </a:t>
            </a:r>
            <a:r>
              <a:rPr spc="125" dirty="0"/>
              <a:t>/</a:t>
            </a:r>
            <a:r>
              <a:rPr spc="-210" dirty="0"/>
              <a:t> </a:t>
            </a:r>
            <a:r>
              <a:rPr spc="-75" dirty="0"/>
              <a:t>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rgbClr val="3333B2"/>
                </a:solidFill>
                <a:latin typeface="Tahoma"/>
                <a:cs typeface="Tahoma"/>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3/11/2021</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ahoma"/>
                <a:cs typeface="Tahoma"/>
              </a:defRPr>
            </a:lvl1pPr>
          </a:lstStyle>
          <a:p>
            <a:pPr marL="38100">
              <a:lnSpc>
                <a:spcPts val="1245"/>
              </a:lnSpc>
            </a:pPr>
            <a:fld id="{81D60167-4931-47E6-BA6A-407CBD079E47}" type="slidenum">
              <a:rPr spc="-75" dirty="0"/>
              <a:t>‹#›</a:t>
            </a:fld>
            <a:r>
              <a:rPr spc="-215" dirty="0"/>
              <a:t> </a:t>
            </a:r>
            <a:r>
              <a:rPr spc="125" dirty="0"/>
              <a:t>/</a:t>
            </a:r>
            <a:r>
              <a:rPr spc="-210" dirty="0"/>
              <a:t> </a:t>
            </a:r>
            <a:r>
              <a:rPr spc="-75" dirty="0"/>
              <a:t>15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3/11/2021</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ahoma"/>
                <a:cs typeface="Tahoma"/>
              </a:defRPr>
            </a:lvl1pPr>
          </a:lstStyle>
          <a:p>
            <a:pPr marL="38100">
              <a:lnSpc>
                <a:spcPts val="1245"/>
              </a:lnSpc>
            </a:pPr>
            <a:fld id="{81D60167-4931-47E6-BA6A-407CBD079E47}" type="slidenum">
              <a:rPr spc="-75" dirty="0"/>
              <a:t>‹#›</a:t>
            </a:fld>
            <a:r>
              <a:rPr spc="-215" dirty="0"/>
              <a:t> </a:t>
            </a:r>
            <a:r>
              <a:rPr spc="125" dirty="0"/>
              <a:t>/</a:t>
            </a:r>
            <a:r>
              <a:rPr spc="-210" dirty="0"/>
              <a:t> </a:t>
            </a:r>
            <a:r>
              <a:rPr spc="-75" dirty="0"/>
              <a:t>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3/11/2021</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ahoma"/>
                <a:cs typeface="Tahoma"/>
              </a:defRPr>
            </a:lvl1pPr>
          </a:lstStyle>
          <a:p>
            <a:pPr marL="38100">
              <a:lnSpc>
                <a:spcPts val="1245"/>
              </a:lnSpc>
            </a:pPr>
            <a:fld id="{81D60167-4931-47E6-BA6A-407CBD079E47}" type="slidenum">
              <a:rPr spc="-75" dirty="0"/>
              <a:t>‹#›</a:t>
            </a:fld>
            <a:r>
              <a:rPr spc="-215" dirty="0"/>
              <a:t> </a:t>
            </a:r>
            <a:r>
              <a:rPr spc="125" dirty="0"/>
              <a:t>/</a:t>
            </a:r>
            <a:r>
              <a:rPr spc="-210" dirty="0"/>
              <a:t> </a:t>
            </a:r>
            <a:r>
              <a:rPr spc="-75" dirty="0"/>
              <a:t>15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101203"/>
            <a:ext cx="5575198" cy="207645"/>
          </a:xfrm>
          <a:prstGeom prst="rect">
            <a:avLst/>
          </a:prstGeom>
        </p:spPr>
        <p:txBody>
          <a:bodyPr wrap="square" lIns="0" tIns="0" rIns="0" bIns="0">
            <a:spAutoFit/>
          </a:bodyPr>
          <a:lstStyle>
            <a:lvl1pPr>
              <a:defRPr sz="1200" b="0" i="0">
                <a:solidFill>
                  <a:srgbClr val="3333B2"/>
                </a:solidFill>
                <a:latin typeface="Tahoma"/>
                <a:cs typeface="Tahoma"/>
              </a:defRPr>
            </a:lvl1pPr>
          </a:lstStyle>
          <a:p>
            <a:endParaRPr/>
          </a:p>
        </p:txBody>
      </p:sp>
      <p:sp>
        <p:nvSpPr>
          <p:cNvPr id="3" name="Holder 3"/>
          <p:cNvSpPr>
            <a:spLocks noGrp="1"/>
          </p:cNvSpPr>
          <p:nvPr>
            <p:ph type="body" idx="1"/>
          </p:nvPr>
        </p:nvSpPr>
        <p:spPr>
          <a:xfrm>
            <a:off x="220497" y="996689"/>
            <a:ext cx="5324805" cy="1012825"/>
          </a:xfrm>
          <a:prstGeom prst="rect">
            <a:avLst/>
          </a:prstGeom>
        </p:spPr>
        <p:txBody>
          <a:bodyPr wrap="square" lIns="0" tIns="0" rIns="0" bIns="0">
            <a:spAutoFit/>
          </a:bodyPr>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3/11/2021</a:t>
            </a:fld>
            <a:endParaRPr lang="en-US"/>
          </a:p>
        </p:txBody>
      </p:sp>
      <p:sp>
        <p:nvSpPr>
          <p:cNvPr id="6" name="Holder 6"/>
          <p:cNvSpPr>
            <a:spLocks noGrp="1"/>
          </p:cNvSpPr>
          <p:nvPr>
            <p:ph type="sldNum" sz="quarter" idx="7"/>
          </p:nvPr>
        </p:nvSpPr>
        <p:spPr>
          <a:xfrm>
            <a:off x="5152009" y="3048951"/>
            <a:ext cx="472439" cy="179069"/>
          </a:xfrm>
          <a:prstGeom prst="rect">
            <a:avLst/>
          </a:prstGeom>
        </p:spPr>
        <p:txBody>
          <a:bodyPr wrap="square" lIns="0" tIns="0" rIns="0" bIns="0">
            <a:spAutoFit/>
          </a:bodyPr>
          <a:lstStyle>
            <a:lvl1pPr>
              <a:defRPr sz="1200" b="0" i="0">
                <a:solidFill>
                  <a:schemeClr val="tx1"/>
                </a:solidFill>
                <a:latin typeface="Tahoma"/>
                <a:cs typeface="Tahoma"/>
              </a:defRPr>
            </a:lvl1pPr>
          </a:lstStyle>
          <a:p>
            <a:pPr marL="38100">
              <a:lnSpc>
                <a:spcPts val="1245"/>
              </a:lnSpc>
            </a:pPr>
            <a:fld id="{81D60167-4931-47E6-BA6A-407CBD079E47}" type="slidenum">
              <a:rPr spc="-75" dirty="0"/>
              <a:t>‹#›</a:t>
            </a:fld>
            <a:r>
              <a:rPr spc="-215" dirty="0"/>
              <a:t> </a:t>
            </a:r>
            <a:r>
              <a:rPr spc="125" dirty="0"/>
              <a:t>/</a:t>
            </a:r>
            <a:r>
              <a:rPr spc="-210" dirty="0"/>
              <a:t> </a:t>
            </a:r>
            <a:r>
              <a:rPr spc="-75" dirty="0"/>
              <a:t>15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727" y="753983"/>
            <a:ext cx="4634230" cy="244475"/>
          </a:xfrm>
          <a:prstGeom prst="rect">
            <a:avLst/>
          </a:prstGeom>
        </p:spPr>
        <p:txBody>
          <a:bodyPr vert="horz" wrap="square" lIns="0" tIns="17145" rIns="0" bIns="0" rtlCol="0">
            <a:spAutoFit/>
          </a:bodyPr>
          <a:lstStyle/>
          <a:p>
            <a:pPr marL="12700">
              <a:lnSpc>
                <a:spcPct val="100000"/>
              </a:lnSpc>
              <a:spcBef>
                <a:spcPts val="135"/>
              </a:spcBef>
            </a:pPr>
            <a:r>
              <a:rPr sz="1400" spc="-70" dirty="0"/>
              <a:t>Towards</a:t>
            </a:r>
            <a:r>
              <a:rPr sz="1400" spc="145" dirty="0"/>
              <a:t> </a:t>
            </a:r>
            <a:r>
              <a:rPr sz="1400" spc="-30" dirty="0"/>
              <a:t>practical </a:t>
            </a:r>
            <a:r>
              <a:rPr sz="1400" spc="-50" dirty="0"/>
              <a:t>lipreading </a:t>
            </a:r>
            <a:r>
              <a:rPr sz="1400" spc="-25" dirty="0"/>
              <a:t>with </a:t>
            </a:r>
            <a:r>
              <a:rPr sz="1400" spc="-30" dirty="0"/>
              <a:t>distilled </a:t>
            </a:r>
            <a:r>
              <a:rPr sz="1400" spc="-60" dirty="0"/>
              <a:t>and </a:t>
            </a:r>
            <a:r>
              <a:rPr sz="1400" spc="-40" dirty="0"/>
              <a:t>efficient </a:t>
            </a:r>
            <a:r>
              <a:rPr sz="1400" spc="-55" dirty="0"/>
              <a:t>models</a:t>
            </a:r>
            <a:endParaRPr sz="1400"/>
          </a:p>
        </p:txBody>
      </p:sp>
      <p:sp>
        <p:nvSpPr>
          <p:cNvPr id="3" name="object 3"/>
          <p:cNvSpPr txBox="1"/>
          <p:nvPr/>
        </p:nvSpPr>
        <p:spPr>
          <a:xfrm>
            <a:off x="915936" y="1294122"/>
            <a:ext cx="3873500" cy="555921"/>
          </a:xfrm>
          <a:prstGeom prst="rect">
            <a:avLst/>
          </a:prstGeom>
        </p:spPr>
        <p:txBody>
          <a:bodyPr vert="horz" wrap="square" lIns="0" tIns="12065" rIns="0" bIns="0" rtlCol="0">
            <a:spAutoFit/>
          </a:bodyPr>
          <a:lstStyle/>
          <a:p>
            <a:pPr algn="ctr">
              <a:lnSpc>
                <a:spcPct val="100000"/>
              </a:lnSpc>
              <a:spcBef>
                <a:spcPts val="95"/>
              </a:spcBef>
            </a:pPr>
            <a:r>
              <a:rPr sz="1000" b="1" spc="-45" dirty="0">
                <a:latin typeface="Arial"/>
                <a:cs typeface="Arial"/>
              </a:rPr>
              <a:t>Pingchuan </a:t>
            </a:r>
            <a:r>
              <a:rPr sz="1000" b="1" spc="10" dirty="0">
                <a:latin typeface="Arial"/>
                <a:cs typeface="Arial"/>
              </a:rPr>
              <a:t>Ma</a:t>
            </a:r>
            <a:r>
              <a:rPr sz="1050" i="1" spc="15" baseline="27777" dirty="0">
                <a:latin typeface="Verdana"/>
                <a:cs typeface="Verdana"/>
              </a:rPr>
              <a:t>†</a:t>
            </a:r>
            <a:r>
              <a:rPr sz="1050" b="0" i="1" spc="15" baseline="27777" dirty="0">
                <a:latin typeface="Bookman Old Style"/>
                <a:cs typeface="Bookman Old Style"/>
              </a:rPr>
              <a:t>,</a:t>
            </a:r>
            <a:r>
              <a:rPr lang="en-US" altLang="zh-CN" sz="750" spc="7" baseline="33333" dirty="0">
                <a:latin typeface="Arial Black"/>
              </a:rPr>
              <a:t>1</a:t>
            </a:r>
            <a:r>
              <a:rPr sz="1000" spc="10" dirty="0">
                <a:latin typeface="Tahoma"/>
                <a:cs typeface="Tahoma"/>
              </a:rPr>
              <a:t>, </a:t>
            </a:r>
            <a:r>
              <a:rPr sz="1000" spc="-10" dirty="0">
                <a:latin typeface="Tahoma"/>
                <a:cs typeface="Tahoma"/>
              </a:rPr>
              <a:t>Brais </a:t>
            </a:r>
            <a:r>
              <a:rPr sz="1000" spc="-15" dirty="0">
                <a:latin typeface="Tahoma"/>
                <a:cs typeface="Tahoma"/>
              </a:rPr>
              <a:t>Martinez</a:t>
            </a:r>
            <a:r>
              <a:rPr sz="1050" i="1" spc="-22" baseline="27777" dirty="0">
                <a:latin typeface="Verdana"/>
                <a:cs typeface="Verdana"/>
              </a:rPr>
              <a:t>†</a:t>
            </a:r>
            <a:r>
              <a:rPr sz="1050" b="0" i="1" spc="-22" baseline="27777" dirty="0">
                <a:latin typeface="Bookman Old Style"/>
                <a:cs typeface="Bookman Old Style"/>
              </a:rPr>
              <a:t>,</a:t>
            </a:r>
            <a:r>
              <a:rPr sz="750" spc="7" baseline="33333" dirty="0">
                <a:latin typeface="Arial Black"/>
              </a:rPr>
              <a:t>2</a:t>
            </a:r>
            <a:r>
              <a:rPr sz="1000" spc="-15" dirty="0">
                <a:latin typeface="Tahoma"/>
                <a:cs typeface="Tahoma"/>
              </a:rPr>
              <a:t>, </a:t>
            </a:r>
            <a:r>
              <a:rPr sz="1000" spc="-30" dirty="0">
                <a:latin typeface="Tahoma"/>
                <a:cs typeface="Tahoma"/>
              </a:rPr>
              <a:t>Stavros </a:t>
            </a:r>
            <a:r>
              <a:rPr sz="1000" spc="-10" dirty="0">
                <a:latin typeface="Tahoma"/>
                <a:cs typeface="Tahoma"/>
              </a:rPr>
              <a:t>Petridis</a:t>
            </a:r>
            <a:r>
              <a:rPr sz="750" spc="7" baseline="33333" dirty="0">
                <a:latin typeface="Arial Black"/>
              </a:rPr>
              <a:t>1,2</a:t>
            </a:r>
            <a:r>
              <a:rPr sz="1000" spc="-10" dirty="0">
                <a:latin typeface="Tahoma"/>
                <a:cs typeface="Tahoma"/>
              </a:rPr>
              <a:t>, </a:t>
            </a:r>
            <a:r>
              <a:rPr sz="1000" spc="-5" dirty="0">
                <a:latin typeface="Tahoma"/>
                <a:cs typeface="Tahoma"/>
              </a:rPr>
              <a:t>Maja</a:t>
            </a:r>
            <a:r>
              <a:rPr sz="1000" spc="145" dirty="0">
                <a:latin typeface="Tahoma"/>
                <a:cs typeface="Tahoma"/>
              </a:rPr>
              <a:t> </a:t>
            </a:r>
            <a:r>
              <a:rPr sz="1000" spc="-5" dirty="0" err="1">
                <a:latin typeface="Tahoma"/>
                <a:cs typeface="Tahoma"/>
              </a:rPr>
              <a:t>Pantic</a:t>
            </a:r>
            <a:r>
              <a:rPr lang="zh-CN" altLang="en-US" sz="800" spc="7" baseline="33333" dirty="0">
                <a:latin typeface="Arial Black"/>
              </a:rPr>
              <a:t> </a:t>
            </a:r>
            <a:r>
              <a:rPr lang="en-US" altLang="zh-CN" sz="800" spc="7" baseline="33333" dirty="0">
                <a:latin typeface="Arial Black"/>
              </a:rPr>
              <a:t>1</a:t>
            </a:r>
            <a:endParaRPr sz="1050" baseline="27777" dirty="0">
              <a:latin typeface="华文彩云"/>
              <a:cs typeface="华文彩云"/>
            </a:endParaRPr>
          </a:p>
          <a:p>
            <a:pPr>
              <a:lnSpc>
                <a:spcPct val="100000"/>
              </a:lnSpc>
              <a:spcBef>
                <a:spcPts val="45"/>
              </a:spcBef>
            </a:pPr>
            <a:endParaRPr sz="1050" dirty="0">
              <a:latin typeface="华文彩云"/>
              <a:cs typeface="华文彩云"/>
            </a:endParaRPr>
          </a:p>
          <a:p>
            <a:pPr marL="53340" algn="ctr">
              <a:lnSpc>
                <a:spcPct val="100000"/>
              </a:lnSpc>
            </a:pPr>
            <a:r>
              <a:rPr sz="750" spc="7" baseline="33333" dirty="0">
                <a:latin typeface="Arial Black"/>
                <a:cs typeface="Arial Black"/>
              </a:rPr>
              <a:t>1 </a:t>
            </a:r>
            <a:r>
              <a:rPr sz="700" spc="-5" dirty="0">
                <a:latin typeface="Arial"/>
                <a:cs typeface="Arial"/>
              </a:rPr>
              <a:t>Computing </a:t>
            </a:r>
            <a:r>
              <a:rPr sz="700" dirty="0">
                <a:latin typeface="Arial"/>
                <a:cs typeface="Arial"/>
              </a:rPr>
              <a:t>Department, </a:t>
            </a:r>
            <a:r>
              <a:rPr sz="700" spc="-5" dirty="0">
                <a:latin typeface="Arial"/>
                <a:cs typeface="Arial"/>
              </a:rPr>
              <a:t>Imperial </a:t>
            </a:r>
            <a:r>
              <a:rPr sz="700" spc="-30" dirty="0">
                <a:latin typeface="Arial"/>
                <a:cs typeface="Arial"/>
              </a:rPr>
              <a:t>College </a:t>
            </a:r>
            <a:r>
              <a:rPr sz="700" spc="-5" dirty="0">
                <a:latin typeface="Arial"/>
                <a:cs typeface="Arial"/>
              </a:rPr>
              <a:t>London,</a:t>
            </a:r>
            <a:r>
              <a:rPr sz="700" dirty="0">
                <a:latin typeface="Arial"/>
                <a:cs typeface="Arial"/>
              </a:rPr>
              <a:t> </a:t>
            </a:r>
            <a:r>
              <a:rPr sz="700" spc="25" dirty="0">
                <a:latin typeface="Arial"/>
                <a:cs typeface="Arial"/>
              </a:rPr>
              <a:t>UK</a:t>
            </a:r>
            <a:endParaRPr sz="700" dirty="0">
              <a:latin typeface="Arial"/>
              <a:cs typeface="Arial"/>
            </a:endParaRPr>
          </a:p>
          <a:p>
            <a:pPr marL="54610" algn="ctr">
              <a:lnSpc>
                <a:spcPct val="100000"/>
              </a:lnSpc>
              <a:spcBef>
                <a:spcPts val="120"/>
              </a:spcBef>
            </a:pPr>
            <a:r>
              <a:rPr sz="750" spc="7" baseline="33333" dirty="0">
                <a:latin typeface="Arial Black"/>
                <a:cs typeface="Arial Black"/>
              </a:rPr>
              <a:t>2 </a:t>
            </a:r>
            <a:r>
              <a:rPr sz="700" spc="-30" dirty="0">
                <a:latin typeface="Arial"/>
                <a:cs typeface="Arial"/>
              </a:rPr>
              <a:t>Samsung </a:t>
            </a:r>
            <a:r>
              <a:rPr sz="700" spc="15" dirty="0">
                <a:latin typeface="Arial"/>
                <a:cs typeface="Arial"/>
              </a:rPr>
              <a:t>AI </a:t>
            </a:r>
            <a:r>
              <a:rPr sz="700" spc="-35" dirty="0">
                <a:latin typeface="Arial"/>
                <a:cs typeface="Arial"/>
              </a:rPr>
              <a:t>Research </a:t>
            </a:r>
            <a:r>
              <a:rPr sz="700" spc="-15" dirty="0">
                <a:latin typeface="Arial"/>
                <a:cs typeface="Arial"/>
              </a:rPr>
              <a:t>Center, Cambridge,</a:t>
            </a:r>
            <a:r>
              <a:rPr sz="700" spc="25" dirty="0">
                <a:latin typeface="Arial"/>
                <a:cs typeface="Arial"/>
              </a:rPr>
              <a:t> UK</a:t>
            </a:r>
            <a:endParaRPr sz="700" dirty="0">
              <a:latin typeface="Arial"/>
              <a:cs typeface="Arial"/>
            </a:endParaRPr>
          </a:p>
        </p:txBody>
      </p:sp>
      <p:sp>
        <p:nvSpPr>
          <p:cNvPr id="4" name="object 4"/>
          <p:cNvSpPr txBox="1"/>
          <p:nvPr/>
        </p:nvSpPr>
        <p:spPr>
          <a:xfrm>
            <a:off x="432892" y="2898329"/>
            <a:ext cx="1973580" cy="147320"/>
          </a:xfrm>
          <a:prstGeom prst="rect">
            <a:avLst/>
          </a:prstGeom>
        </p:spPr>
        <p:txBody>
          <a:bodyPr vert="horz" wrap="square" lIns="0" tIns="12065" rIns="0" bIns="0" rtlCol="0">
            <a:spAutoFit/>
          </a:bodyPr>
          <a:lstStyle/>
          <a:p>
            <a:pPr marL="12700">
              <a:lnSpc>
                <a:spcPct val="100000"/>
              </a:lnSpc>
              <a:spcBef>
                <a:spcPts val="95"/>
              </a:spcBef>
            </a:pPr>
            <a:r>
              <a:rPr sz="800" i="1" spc="-70" dirty="0">
                <a:latin typeface="Arial"/>
                <a:cs typeface="Arial"/>
              </a:rPr>
              <a:t>† </a:t>
            </a:r>
            <a:r>
              <a:rPr sz="800" dirty="0">
                <a:latin typeface="Arial"/>
                <a:cs typeface="Arial"/>
              </a:rPr>
              <a:t>The </a:t>
            </a:r>
            <a:r>
              <a:rPr sz="800" spc="15" dirty="0">
                <a:latin typeface="Arial"/>
                <a:cs typeface="Arial"/>
              </a:rPr>
              <a:t>first </a:t>
            </a:r>
            <a:r>
              <a:rPr sz="800" dirty="0">
                <a:latin typeface="Arial"/>
                <a:cs typeface="Arial"/>
              </a:rPr>
              <a:t>two </a:t>
            </a:r>
            <a:r>
              <a:rPr sz="800" spc="-15" dirty="0">
                <a:latin typeface="Arial"/>
                <a:cs typeface="Arial"/>
              </a:rPr>
              <a:t>authors </a:t>
            </a:r>
            <a:r>
              <a:rPr sz="800" spc="5" dirty="0">
                <a:latin typeface="Arial"/>
                <a:cs typeface="Arial"/>
              </a:rPr>
              <a:t>contributed</a:t>
            </a:r>
            <a:r>
              <a:rPr sz="800" spc="60" dirty="0">
                <a:latin typeface="Arial"/>
                <a:cs typeface="Arial"/>
              </a:rPr>
              <a:t> </a:t>
            </a:r>
            <a:r>
              <a:rPr sz="800" spc="-20" dirty="0">
                <a:latin typeface="Arial"/>
                <a:cs typeface="Arial"/>
              </a:rPr>
              <a:t>equally.</a:t>
            </a:r>
            <a:endParaRPr sz="800">
              <a:latin typeface="Arial"/>
              <a:cs typeface="Aria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4370705" cy="207645"/>
          </a:xfrm>
          <a:prstGeom prst="rect">
            <a:avLst/>
          </a:prstGeom>
        </p:spPr>
        <p:txBody>
          <a:bodyPr vert="horz" wrap="square" lIns="0" tIns="12065" rIns="0" bIns="0" rtlCol="0">
            <a:spAutoFit/>
          </a:bodyPr>
          <a:lstStyle/>
          <a:p>
            <a:pPr marL="12700">
              <a:lnSpc>
                <a:spcPct val="100000"/>
              </a:lnSpc>
              <a:spcBef>
                <a:spcPts val="95"/>
              </a:spcBef>
            </a:pPr>
            <a:r>
              <a:rPr spc="-40" dirty="0"/>
              <a:t>Contribution </a:t>
            </a:r>
            <a:r>
              <a:rPr spc="-90" dirty="0"/>
              <a:t>1: </a:t>
            </a:r>
            <a:r>
              <a:rPr spc="-60" dirty="0"/>
              <a:t>Changing </a:t>
            </a:r>
            <a:r>
              <a:rPr spc="-55" dirty="0"/>
              <a:t>from </a:t>
            </a:r>
            <a:r>
              <a:rPr spc="-60" dirty="0"/>
              <a:t>Cross-entropy </a:t>
            </a:r>
            <a:r>
              <a:rPr spc="-55" dirty="0"/>
              <a:t>Loss </a:t>
            </a:r>
            <a:r>
              <a:rPr spc="-25" dirty="0"/>
              <a:t>to </a:t>
            </a:r>
            <a:r>
              <a:rPr spc="-20" dirty="0"/>
              <a:t>Distillation</a:t>
            </a:r>
            <a:r>
              <a:rPr spc="45" dirty="0"/>
              <a:t> </a:t>
            </a:r>
            <a:r>
              <a:rPr spc="-55" dirty="0"/>
              <a:t>Loss</a:t>
            </a:r>
          </a:p>
        </p:txBody>
      </p:sp>
      <p:pic>
        <p:nvPicPr>
          <p:cNvPr id="5" name="图片 4">
            <a:extLst>
              <a:ext uri="{FF2B5EF4-FFF2-40B4-BE49-F238E27FC236}">
                <a16:creationId xmlns:a16="http://schemas.microsoft.com/office/drawing/2014/main" id="{761E2E49-3D4D-484B-ABC0-F20A5547870F}"/>
              </a:ext>
            </a:extLst>
          </p:cNvPr>
          <p:cNvPicPr>
            <a:picLocks noChangeAspect="1"/>
          </p:cNvPicPr>
          <p:nvPr/>
        </p:nvPicPr>
        <p:blipFill>
          <a:blip r:embed="rId3"/>
          <a:stretch>
            <a:fillRect/>
          </a:stretch>
        </p:blipFill>
        <p:spPr>
          <a:xfrm>
            <a:off x="95300" y="403225"/>
            <a:ext cx="5397500" cy="2484872"/>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3768090" cy="207645"/>
          </a:xfrm>
          <a:prstGeom prst="rect">
            <a:avLst/>
          </a:prstGeom>
        </p:spPr>
        <p:txBody>
          <a:bodyPr vert="horz" wrap="square" lIns="0" tIns="12065" rIns="0" bIns="0" rtlCol="0">
            <a:spAutoFit/>
          </a:bodyPr>
          <a:lstStyle/>
          <a:p>
            <a:pPr marL="12700">
              <a:lnSpc>
                <a:spcPct val="100000"/>
              </a:lnSpc>
              <a:spcBef>
                <a:spcPts val="95"/>
              </a:spcBef>
            </a:pPr>
            <a:r>
              <a:rPr spc="-40" dirty="0"/>
              <a:t>Contribution </a:t>
            </a:r>
            <a:r>
              <a:rPr spc="-90" dirty="0"/>
              <a:t>1: </a:t>
            </a:r>
            <a:r>
              <a:rPr spc="-40" dirty="0"/>
              <a:t>Doing </a:t>
            </a:r>
            <a:r>
              <a:rPr spc="-60" dirty="0"/>
              <a:t>Knowledge </a:t>
            </a:r>
            <a:r>
              <a:rPr spc="-20" dirty="0"/>
              <a:t>Distillation </a:t>
            </a:r>
            <a:r>
              <a:rPr spc="-35" dirty="0"/>
              <a:t>in</a:t>
            </a:r>
            <a:r>
              <a:rPr spc="225" dirty="0"/>
              <a:t> </a:t>
            </a:r>
            <a:r>
              <a:rPr spc="-65" dirty="0"/>
              <a:t>Generations</a:t>
            </a:r>
          </a:p>
        </p:txBody>
      </p:sp>
      <p:sp>
        <p:nvSpPr>
          <p:cNvPr id="3" name="object 3"/>
          <p:cNvSpPr/>
          <p:nvPr/>
        </p:nvSpPr>
        <p:spPr>
          <a:xfrm>
            <a:off x="3060039" y="1227851"/>
            <a:ext cx="625475" cy="519430"/>
          </a:xfrm>
          <a:custGeom>
            <a:avLst/>
            <a:gdLst/>
            <a:ahLst/>
            <a:cxnLst/>
            <a:rect l="l" t="t" r="r" b="b"/>
            <a:pathLst>
              <a:path w="625475" h="519430">
                <a:moveTo>
                  <a:pt x="624935" y="0"/>
                </a:moveTo>
                <a:lnTo>
                  <a:pt x="555000" y="0"/>
                </a:lnTo>
                <a:lnTo>
                  <a:pt x="532755" y="4491"/>
                </a:lnTo>
                <a:lnTo>
                  <a:pt x="514589" y="16738"/>
                </a:lnTo>
                <a:lnTo>
                  <a:pt x="502341" y="34904"/>
                </a:lnTo>
                <a:lnTo>
                  <a:pt x="497850" y="57150"/>
                </a:lnTo>
                <a:lnTo>
                  <a:pt x="497850" y="461752"/>
                </a:lnTo>
                <a:lnTo>
                  <a:pt x="493359" y="483997"/>
                </a:lnTo>
                <a:lnTo>
                  <a:pt x="481112" y="502163"/>
                </a:lnTo>
                <a:lnTo>
                  <a:pt x="462946" y="514411"/>
                </a:lnTo>
                <a:lnTo>
                  <a:pt x="440700" y="518902"/>
                </a:lnTo>
                <a:lnTo>
                  <a:pt x="0" y="518902"/>
                </a:lnTo>
              </a:path>
            </a:pathLst>
          </a:custGeom>
          <a:ln w="11430">
            <a:solidFill>
              <a:srgbClr val="000000"/>
            </a:solidFill>
          </a:ln>
        </p:spPr>
        <p:txBody>
          <a:bodyPr wrap="square" lIns="0" tIns="0" rIns="0" bIns="0" rtlCol="0"/>
          <a:lstStyle/>
          <a:p>
            <a:endParaRPr/>
          </a:p>
        </p:txBody>
      </p:sp>
      <p:sp>
        <p:nvSpPr>
          <p:cNvPr id="4" name="object 4"/>
          <p:cNvSpPr/>
          <p:nvPr/>
        </p:nvSpPr>
        <p:spPr>
          <a:xfrm>
            <a:off x="3684975" y="1207277"/>
            <a:ext cx="55244" cy="41275"/>
          </a:xfrm>
          <a:custGeom>
            <a:avLst/>
            <a:gdLst/>
            <a:ahLst/>
            <a:cxnLst/>
            <a:rect l="l" t="t" r="r" b="b"/>
            <a:pathLst>
              <a:path w="55245" h="41275">
                <a:moveTo>
                  <a:pt x="0" y="0"/>
                </a:moveTo>
                <a:lnTo>
                  <a:pt x="0" y="41148"/>
                </a:lnTo>
                <a:lnTo>
                  <a:pt x="54864" y="20574"/>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3684975" y="1207277"/>
            <a:ext cx="55244" cy="41275"/>
          </a:xfrm>
          <a:custGeom>
            <a:avLst/>
            <a:gdLst/>
            <a:ahLst/>
            <a:cxnLst/>
            <a:rect l="l" t="t" r="r" b="b"/>
            <a:pathLst>
              <a:path w="55245" h="41275">
                <a:moveTo>
                  <a:pt x="54864" y="20574"/>
                </a:moveTo>
                <a:lnTo>
                  <a:pt x="0" y="0"/>
                </a:lnTo>
                <a:lnTo>
                  <a:pt x="0" y="41148"/>
                </a:lnTo>
                <a:lnTo>
                  <a:pt x="54864" y="20574"/>
                </a:lnTo>
                <a:close/>
              </a:path>
            </a:pathLst>
          </a:custGeom>
          <a:ln w="11430">
            <a:solidFill>
              <a:srgbClr val="000000"/>
            </a:solidFill>
          </a:ln>
        </p:spPr>
        <p:txBody>
          <a:bodyPr wrap="square" lIns="0" tIns="0" rIns="0" bIns="0" rtlCol="0"/>
          <a:lstStyle/>
          <a:p>
            <a:endParaRPr/>
          </a:p>
        </p:txBody>
      </p:sp>
      <p:sp>
        <p:nvSpPr>
          <p:cNvPr id="6" name="object 6"/>
          <p:cNvSpPr/>
          <p:nvPr/>
        </p:nvSpPr>
        <p:spPr>
          <a:xfrm>
            <a:off x="1994363" y="1231102"/>
            <a:ext cx="625475" cy="519430"/>
          </a:xfrm>
          <a:custGeom>
            <a:avLst/>
            <a:gdLst/>
            <a:ahLst/>
            <a:cxnLst/>
            <a:rect l="l" t="t" r="r" b="b"/>
            <a:pathLst>
              <a:path w="625475" h="519430">
                <a:moveTo>
                  <a:pt x="624935" y="0"/>
                </a:moveTo>
                <a:lnTo>
                  <a:pt x="555000" y="0"/>
                </a:lnTo>
                <a:lnTo>
                  <a:pt x="532755" y="4491"/>
                </a:lnTo>
                <a:lnTo>
                  <a:pt x="514589" y="16738"/>
                </a:lnTo>
                <a:lnTo>
                  <a:pt x="502341" y="34904"/>
                </a:lnTo>
                <a:lnTo>
                  <a:pt x="497850" y="57150"/>
                </a:lnTo>
                <a:lnTo>
                  <a:pt x="497850" y="461754"/>
                </a:lnTo>
                <a:lnTo>
                  <a:pt x="493359" y="484000"/>
                </a:lnTo>
                <a:lnTo>
                  <a:pt x="481112" y="502166"/>
                </a:lnTo>
                <a:lnTo>
                  <a:pt x="462946" y="514413"/>
                </a:lnTo>
                <a:lnTo>
                  <a:pt x="440700" y="518904"/>
                </a:lnTo>
                <a:lnTo>
                  <a:pt x="0" y="518904"/>
                </a:lnTo>
              </a:path>
            </a:pathLst>
          </a:custGeom>
          <a:ln w="11430">
            <a:solidFill>
              <a:srgbClr val="000000"/>
            </a:solidFill>
          </a:ln>
        </p:spPr>
        <p:txBody>
          <a:bodyPr wrap="square" lIns="0" tIns="0" rIns="0" bIns="0" rtlCol="0"/>
          <a:lstStyle/>
          <a:p>
            <a:endParaRPr/>
          </a:p>
        </p:txBody>
      </p:sp>
      <p:sp>
        <p:nvSpPr>
          <p:cNvPr id="7" name="object 7"/>
          <p:cNvSpPr/>
          <p:nvPr/>
        </p:nvSpPr>
        <p:spPr>
          <a:xfrm>
            <a:off x="2619298" y="1210529"/>
            <a:ext cx="55244" cy="41275"/>
          </a:xfrm>
          <a:custGeom>
            <a:avLst/>
            <a:gdLst/>
            <a:ahLst/>
            <a:cxnLst/>
            <a:rect l="l" t="t" r="r" b="b"/>
            <a:pathLst>
              <a:path w="55244" h="41275">
                <a:moveTo>
                  <a:pt x="0" y="0"/>
                </a:moveTo>
                <a:lnTo>
                  <a:pt x="0" y="41148"/>
                </a:lnTo>
                <a:lnTo>
                  <a:pt x="54864" y="20574"/>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2619298" y="1210529"/>
            <a:ext cx="55244" cy="41275"/>
          </a:xfrm>
          <a:custGeom>
            <a:avLst/>
            <a:gdLst/>
            <a:ahLst/>
            <a:cxnLst/>
            <a:rect l="l" t="t" r="r" b="b"/>
            <a:pathLst>
              <a:path w="55244" h="41275">
                <a:moveTo>
                  <a:pt x="54864" y="20574"/>
                </a:moveTo>
                <a:lnTo>
                  <a:pt x="0" y="0"/>
                </a:lnTo>
                <a:lnTo>
                  <a:pt x="0" y="41148"/>
                </a:lnTo>
                <a:lnTo>
                  <a:pt x="54864" y="20574"/>
                </a:lnTo>
                <a:close/>
              </a:path>
            </a:pathLst>
          </a:custGeom>
          <a:ln w="11430">
            <a:solidFill>
              <a:srgbClr val="000000"/>
            </a:solidFill>
          </a:ln>
        </p:spPr>
        <p:txBody>
          <a:bodyPr wrap="square" lIns="0" tIns="0" rIns="0" bIns="0" rtlCol="0"/>
          <a:lstStyle/>
          <a:p>
            <a:endParaRPr/>
          </a:p>
        </p:txBody>
      </p:sp>
      <p:sp>
        <p:nvSpPr>
          <p:cNvPr id="9" name="object 9"/>
          <p:cNvSpPr/>
          <p:nvPr/>
        </p:nvSpPr>
        <p:spPr>
          <a:xfrm>
            <a:off x="1272844" y="1224965"/>
            <a:ext cx="263525" cy="519430"/>
          </a:xfrm>
          <a:custGeom>
            <a:avLst/>
            <a:gdLst/>
            <a:ahLst/>
            <a:cxnLst/>
            <a:rect l="l" t="t" r="r" b="b"/>
            <a:pathLst>
              <a:path w="263525" h="519430">
                <a:moveTo>
                  <a:pt x="263461" y="0"/>
                </a:moveTo>
                <a:lnTo>
                  <a:pt x="193527" y="0"/>
                </a:lnTo>
                <a:lnTo>
                  <a:pt x="171281" y="4491"/>
                </a:lnTo>
                <a:lnTo>
                  <a:pt x="153115" y="16738"/>
                </a:lnTo>
                <a:lnTo>
                  <a:pt x="140868" y="34904"/>
                </a:lnTo>
                <a:lnTo>
                  <a:pt x="136377" y="57150"/>
                </a:lnTo>
                <a:lnTo>
                  <a:pt x="136377" y="461756"/>
                </a:lnTo>
                <a:lnTo>
                  <a:pt x="131886" y="484001"/>
                </a:lnTo>
                <a:lnTo>
                  <a:pt x="119638" y="502166"/>
                </a:lnTo>
                <a:lnTo>
                  <a:pt x="101472" y="514414"/>
                </a:lnTo>
                <a:lnTo>
                  <a:pt x="79227" y="518906"/>
                </a:lnTo>
                <a:lnTo>
                  <a:pt x="0" y="518906"/>
                </a:lnTo>
              </a:path>
            </a:pathLst>
          </a:custGeom>
          <a:ln w="11430">
            <a:solidFill>
              <a:srgbClr val="000000"/>
            </a:solidFill>
          </a:ln>
        </p:spPr>
        <p:txBody>
          <a:bodyPr wrap="square" lIns="0" tIns="0" rIns="0" bIns="0" rtlCol="0"/>
          <a:lstStyle/>
          <a:p>
            <a:endParaRPr/>
          </a:p>
        </p:txBody>
      </p:sp>
      <p:sp>
        <p:nvSpPr>
          <p:cNvPr id="10" name="object 10"/>
          <p:cNvSpPr/>
          <p:nvPr/>
        </p:nvSpPr>
        <p:spPr>
          <a:xfrm>
            <a:off x="1536306" y="1204391"/>
            <a:ext cx="55244" cy="41275"/>
          </a:xfrm>
          <a:custGeom>
            <a:avLst/>
            <a:gdLst/>
            <a:ahLst/>
            <a:cxnLst/>
            <a:rect l="l" t="t" r="r" b="b"/>
            <a:pathLst>
              <a:path w="55244" h="41275">
                <a:moveTo>
                  <a:pt x="0" y="0"/>
                </a:moveTo>
                <a:lnTo>
                  <a:pt x="0" y="41148"/>
                </a:lnTo>
                <a:lnTo>
                  <a:pt x="54864" y="20574"/>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1536306" y="1204391"/>
            <a:ext cx="55244" cy="41275"/>
          </a:xfrm>
          <a:custGeom>
            <a:avLst/>
            <a:gdLst/>
            <a:ahLst/>
            <a:cxnLst/>
            <a:rect l="l" t="t" r="r" b="b"/>
            <a:pathLst>
              <a:path w="55244" h="41275">
                <a:moveTo>
                  <a:pt x="54864" y="20574"/>
                </a:moveTo>
                <a:lnTo>
                  <a:pt x="0" y="0"/>
                </a:lnTo>
                <a:lnTo>
                  <a:pt x="0" y="41148"/>
                </a:lnTo>
                <a:lnTo>
                  <a:pt x="54864" y="20574"/>
                </a:lnTo>
                <a:close/>
              </a:path>
            </a:pathLst>
          </a:custGeom>
          <a:ln w="11430">
            <a:solidFill>
              <a:srgbClr val="000000"/>
            </a:solidFill>
          </a:ln>
        </p:spPr>
        <p:txBody>
          <a:bodyPr wrap="square" lIns="0" tIns="0" rIns="0" bIns="0" rtlCol="0"/>
          <a:lstStyle/>
          <a:p>
            <a:endParaRPr/>
          </a:p>
        </p:txBody>
      </p:sp>
      <p:sp>
        <p:nvSpPr>
          <p:cNvPr id="12" name="object 12"/>
          <p:cNvSpPr/>
          <p:nvPr/>
        </p:nvSpPr>
        <p:spPr>
          <a:xfrm>
            <a:off x="3265951" y="1614712"/>
            <a:ext cx="0" cy="47625"/>
          </a:xfrm>
          <a:custGeom>
            <a:avLst/>
            <a:gdLst/>
            <a:ahLst/>
            <a:cxnLst/>
            <a:rect l="l" t="t" r="r" b="b"/>
            <a:pathLst>
              <a:path h="47625">
                <a:moveTo>
                  <a:pt x="0" y="47515"/>
                </a:moveTo>
                <a:lnTo>
                  <a:pt x="0" y="0"/>
                </a:lnTo>
              </a:path>
            </a:pathLst>
          </a:custGeom>
          <a:ln w="5715">
            <a:solidFill>
              <a:srgbClr val="000000"/>
            </a:solidFill>
          </a:ln>
        </p:spPr>
        <p:txBody>
          <a:bodyPr wrap="square" lIns="0" tIns="0" rIns="0" bIns="0" rtlCol="0"/>
          <a:lstStyle/>
          <a:p>
            <a:endParaRPr/>
          </a:p>
        </p:txBody>
      </p:sp>
      <p:sp>
        <p:nvSpPr>
          <p:cNvPr id="13" name="object 13"/>
          <p:cNvSpPr/>
          <p:nvPr/>
        </p:nvSpPr>
        <p:spPr>
          <a:xfrm>
            <a:off x="3248806" y="1568992"/>
            <a:ext cx="34290" cy="45720"/>
          </a:xfrm>
          <a:custGeom>
            <a:avLst/>
            <a:gdLst/>
            <a:ahLst/>
            <a:cxnLst/>
            <a:rect l="l" t="t" r="r" b="b"/>
            <a:pathLst>
              <a:path w="34289" h="45719">
                <a:moveTo>
                  <a:pt x="17145" y="0"/>
                </a:moveTo>
                <a:lnTo>
                  <a:pt x="0" y="45720"/>
                </a:lnTo>
                <a:lnTo>
                  <a:pt x="34290" y="45720"/>
                </a:lnTo>
                <a:lnTo>
                  <a:pt x="17145" y="0"/>
                </a:lnTo>
                <a:close/>
              </a:path>
            </a:pathLst>
          </a:custGeom>
          <a:solidFill>
            <a:srgbClr val="000000"/>
          </a:solidFill>
        </p:spPr>
        <p:txBody>
          <a:bodyPr wrap="square" lIns="0" tIns="0" rIns="0" bIns="0" rtlCol="0"/>
          <a:lstStyle/>
          <a:p>
            <a:endParaRPr/>
          </a:p>
        </p:txBody>
      </p:sp>
      <p:sp>
        <p:nvSpPr>
          <p:cNvPr id="14" name="object 14"/>
          <p:cNvSpPr/>
          <p:nvPr/>
        </p:nvSpPr>
        <p:spPr>
          <a:xfrm>
            <a:off x="3248806" y="1568992"/>
            <a:ext cx="34290" cy="45720"/>
          </a:xfrm>
          <a:custGeom>
            <a:avLst/>
            <a:gdLst/>
            <a:ahLst/>
            <a:cxnLst/>
            <a:rect l="l" t="t" r="r" b="b"/>
            <a:pathLst>
              <a:path w="34289" h="45719">
                <a:moveTo>
                  <a:pt x="17145" y="0"/>
                </a:moveTo>
                <a:lnTo>
                  <a:pt x="0" y="45720"/>
                </a:lnTo>
                <a:lnTo>
                  <a:pt x="34290" y="45720"/>
                </a:lnTo>
                <a:lnTo>
                  <a:pt x="17145" y="0"/>
                </a:lnTo>
                <a:close/>
              </a:path>
            </a:pathLst>
          </a:custGeom>
          <a:ln w="5715">
            <a:solidFill>
              <a:srgbClr val="000000"/>
            </a:solidFill>
          </a:ln>
        </p:spPr>
        <p:txBody>
          <a:bodyPr wrap="square" lIns="0" tIns="0" rIns="0" bIns="0" rtlCol="0"/>
          <a:lstStyle/>
          <a:p>
            <a:endParaRPr/>
          </a:p>
        </p:txBody>
      </p:sp>
      <p:sp>
        <p:nvSpPr>
          <p:cNvPr id="15" name="object 15"/>
          <p:cNvSpPr/>
          <p:nvPr/>
        </p:nvSpPr>
        <p:spPr>
          <a:xfrm>
            <a:off x="3265808" y="1314953"/>
            <a:ext cx="635" cy="48260"/>
          </a:xfrm>
          <a:custGeom>
            <a:avLst/>
            <a:gdLst/>
            <a:ahLst/>
            <a:cxnLst/>
            <a:rect l="l" t="t" r="r" b="b"/>
            <a:pathLst>
              <a:path w="635" h="48259">
                <a:moveTo>
                  <a:pt x="0" y="0"/>
                </a:moveTo>
                <a:lnTo>
                  <a:pt x="40" y="48137"/>
                </a:lnTo>
              </a:path>
            </a:pathLst>
          </a:custGeom>
          <a:ln w="5715">
            <a:solidFill>
              <a:srgbClr val="000000"/>
            </a:solidFill>
          </a:ln>
        </p:spPr>
        <p:txBody>
          <a:bodyPr wrap="square" lIns="0" tIns="0" rIns="0" bIns="0" rtlCol="0"/>
          <a:lstStyle/>
          <a:p>
            <a:endParaRPr/>
          </a:p>
        </p:txBody>
      </p:sp>
      <p:sp>
        <p:nvSpPr>
          <p:cNvPr id="16" name="object 16"/>
          <p:cNvSpPr/>
          <p:nvPr/>
        </p:nvSpPr>
        <p:spPr>
          <a:xfrm>
            <a:off x="3248703" y="1363073"/>
            <a:ext cx="34290" cy="46355"/>
          </a:xfrm>
          <a:custGeom>
            <a:avLst/>
            <a:gdLst/>
            <a:ahLst/>
            <a:cxnLst/>
            <a:rect l="l" t="t" r="r" b="b"/>
            <a:pathLst>
              <a:path w="34289" h="46355">
                <a:moveTo>
                  <a:pt x="34290" y="0"/>
                </a:moveTo>
                <a:lnTo>
                  <a:pt x="0" y="28"/>
                </a:lnTo>
                <a:lnTo>
                  <a:pt x="17179" y="45737"/>
                </a:lnTo>
                <a:lnTo>
                  <a:pt x="34290" y="0"/>
                </a:lnTo>
                <a:close/>
              </a:path>
            </a:pathLst>
          </a:custGeom>
          <a:solidFill>
            <a:srgbClr val="000000"/>
          </a:solidFill>
        </p:spPr>
        <p:txBody>
          <a:bodyPr wrap="square" lIns="0" tIns="0" rIns="0" bIns="0" rtlCol="0"/>
          <a:lstStyle/>
          <a:p>
            <a:endParaRPr/>
          </a:p>
        </p:txBody>
      </p:sp>
      <p:sp>
        <p:nvSpPr>
          <p:cNvPr id="17" name="object 17"/>
          <p:cNvSpPr/>
          <p:nvPr/>
        </p:nvSpPr>
        <p:spPr>
          <a:xfrm>
            <a:off x="3248703" y="1363073"/>
            <a:ext cx="34290" cy="46355"/>
          </a:xfrm>
          <a:custGeom>
            <a:avLst/>
            <a:gdLst/>
            <a:ahLst/>
            <a:cxnLst/>
            <a:rect l="l" t="t" r="r" b="b"/>
            <a:pathLst>
              <a:path w="34289" h="46355">
                <a:moveTo>
                  <a:pt x="17179" y="45737"/>
                </a:moveTo>
                <a:lnTo>
                  <a:pt x="34290" y="0"/>
                </a:lnTo>
                <a:lnTo>
                  <a:pt x="0" y="28"/>
                </a:lnTo>
                <a:lnTo>
                  <a:pt x="17179" y="45737"/>
                </a:lnTo>
                <a:close/>
              </a:path>
            </a:pathLst>
          </a:custGeom>
          <a:ln w="5715">
            <a:solidFill>
              <a:srgbClr val="000000"/>
            </a:solidFill>
          </a:ln>
        </p:spPr>
        <p:txBody>
          <a:bodyPr wrap="square" lIns="0" tIns="0" rIns="0" bIns="0" rtlCol="0"/>
          <a:lstStyle/>
          <a:p>
            <a:endParaRPr/>
          </a:p>
        </p:txBody>
      </p:sp>
      <p:sp>
        <p:nvSpPr>
          <p:cNvPr id="18" name="object 18"/>
          <p:cNvSpPr/>
          <p:nvPr/>
        </p:nvSpPr>
        <p:spPr>
          <a:xfrm>
            <a:off x="909770" y="1614712"/>
            <a:ext cx="0" cy="52069"/>
          </a:xfrm>
          <a:custGeom>
            <a:avLst/>
            <a:gdLst/>
            <a:ahLst/>
            <a:cxnLst/>
            <a:rect l="l" t="t" r="r" b="b"/>
            <a:pathLst>
              <a:path h="52069">
                <a:moveTo>
                  <a:pt x="0" y="52006"/>
                </a:moveTo>
                <a:lnTo>
                  <a:pt x="0" y="0"/>
                </a:lnTo>
              </a:path>
            </a:pathLst>
          </a:custGeom>
          <a:ln w="5715">
            <a:solidFill>
              <a:srgbClr val="000000"/>
            </a:solidFill>
          </a:ln>
        </p:spPr>
        <p:txBody>
          <a:bodyPr wrap="square" lIns="0" tIns="0" rIns="0" bIns="0" rtlCol="0"/>
          <a:lstStyle/>
          <a:p>
            <a:endParaRPr/>
          </a:p>
        </p:txBody>
      </p:sp>
      <p:sp>
        <p:nvSpPr>
          <p:cNvPr id="19" name="object 19"/>
          <p:cNvSpPr/>
          <p:nvPr/>
        </p:nvSpPr>
        <p:spPr>
          <a:xfrm>
            <a:off x="892625" y="1568992"/>
            <a:ext cx="34290" cy="45720"/>
          </a:xfrm>
          <a:custGeom>
            <a:avLst/>
            <a:gdLst/>
            <a:ahLst/>
            <a:cxnLst/>
            <a:rect l="l" t="t" r="r" b="b"/>
            <a:pathLst>
              <a:path w="34290" h="45719">
                <a:moveTo>
                  <a:pt x="17145" y="0"/>
                </a:moveTo>
                <a:lnTo>
                  <a:pt x="0" y="45720"/>
                </a:lnTo>
                <a:lnTo>
                  <a:pt x="34290" y="45720"/>
                </a:lnTo>
                <a:lnTo>
                  <a:pt x="17145" y="0"/>
                </a:lnTo>
                <a:close/>
              </a:path>
            </a:pathLst>
          </a:custGeom>
          <a:solidFill>
            <a:srgbClr val="000000"/>
          </a:solidFill>
        </p:spPr>
        <p:txBody>
          <a:bodyPr wrap="square" lIns="0" tIns="0" rIns="0" bIns="0" rtlCol="0"/>
          <a:lstStyle/>
          <a:p>
            <a:endParaRPr/>
          </a:p>
        </p:txBody>
      </p:sp>
      <p:sp>
        <p:nvSpPr>
          <p:cNvPr id="20" name="object 20"/>
          <p:cNvSpPr/>
          <p:nvPr/>
        </p:nvSpPr>
        <p:spPr>
          <a:xfrm>
            <a:off x="892625" y="1568992"/>
            <a:ext cx="34290" cy="45720"/>
          </a:xfrm>
          <a:custGeom>
            <a:avLst/>
            <a:gdLst/>
            <a:ahLst/>
            <a:cxnLst/>
            <a:rect l="l" t="t" r="r" b="b"/>
            <a:pathLst>
              <a:path w="34290" h="45719">
                <a:moveTo>
                  <a:pt x="17145" y="0"/>
                </a:moveTo>
                <a:lnTo>
                  <a:pt x="0" y="45720"/>
                </a:lnTo>
                <a:lnTo>
                  <a:pt x="34290" y="45720"/>
                </a:lnTo>
                <a:lnTo>
                  <a:pt x="17145" y="0"/>
                </a:lnTo>
                <a:close/>
              </a:path>
            </a:pathLst>
          </a:custGeom>
          <a:ln w="5715">
            <a:solidFill>
              <a:srgbClr val="000000"/>
            </a:solidFill>
          </a:ln>
        </p:spPr>
        <p:txBody>
          <a:bodyPr wrap="square" lIns="0" tIns="0" rIns="0" bIns="0" rtlCol="0"/>
          <a:lstStyle/>
          <a:p>
            <a:endParaRPr/>
          </a:p>
        </p:txBody>
      </p:sp>
      <p:sp>
        <p:nvSpPr>
          <p:cNvPr id="21" name="object 21"/>
          <p:cNvSpPr txBox="1"/>
          <p:nvPr/>
        </p:nvSpPr>
        <p:spPr>
          <a:xfrm>
            <a:off x="555612" y="1666718"/>
            <a:ext cx="711835" cy="154305"/>
          </a:xfrm>
          <a:prstGeom prst="rect">
            <a:avLst/>
          </a:prstGeom>
          <a:solidFill>
            <a:srgbClr val="74FCD5"/>
          </a:solidFill>
          <a:ln w="11430">
            <a:solidFill>
              <a:srgbClr val="000000"/>
            </a:solidFill>
          </a:ln>
        </p:spPr>
        <p:txBody>
          <a:bodyPr vert="horz" wrap="square" lIns="0" tIns="20955" rIns="0" bIns="0" rtlCol="0">
            <a:spAutoFit/>
          </a:bodyPr>
          <a:lstStyle/>
          <a:p>
            <a:pPr marL="189230">
              <a:lnSpc>
                <a:spcPct val="100000"/>
              </a:lnSpc>
              <a:spcBef>
                <a:spcPts val="165"/>
              </a:spcBef>
            </a:pPr>
            <a:r>
              <a:rPr sz="700" spc="20" dirty="0">
                <a:latin typeface="Arial"/>
                <a:cs typeface="Arial"/>
              </a:rPr>
              <a:t>Model</a:t>
            </a:r>
            <a:r>
              <a:rPr sz="700" spc="-10" dirty="0">
                <a:latin typeface="Arial"/>
                <a:cs typeface="Arial"/>
              </a:rPr>
              <a:t> </a:t>
            </a:r>
            <a:r>
              <a:rPr sz="700" spc="10" dirty="0">
                <a:latin typeface="Arial"/>
                <a:cs typeface="Arial"/>
              </a:rPr>
              <a:t>0</a:t>
            </a:r>
            <a:endParaRPr sz="700">
              <a:latin typeface="Arial"/>
              <a:cs typeface="Arial"/>
            </a:endParaRPr>
          </a:p>
        </p:txBody>
      </p:sp>
      <p:sp>
        <p:nvSpPr>
          <p:cNvPr id="22" name="object 22"/>
          <p:cNvSpPr/>
          <p:nvPr/>
        </p:nvSpPr>
        <p:spPr>
          <a:xfrm>
            <a:off x="768324" y="1425384"/>
            <a:ext cx="283210" cy="127635"/>
          </a:xfrm>
          <a:custGeom>
            <a:avLst/>
            <a:gdLst/>
            <a:ahLst/>
            <a:cxnLst/>
            <a:rect l="l" t="t" r="r" b="b"/>
            <a:pathLst>
              <a:path w="283209" h="127634">
                <a:moveTo>
                  <a:pt x="225742" y="0"/>
                </a:moveTo>
                <a:lnTo>
                  <a:pt x="57150" y="0"/>
                </a:lnTo>
                <a:lnTo>
                  <a:pt x="34904" y="4491"/>
                </a:lnTo>
                <a:lnTo>
                  <a:pt x="16739" y="16738"/>
                </a:lnTo>
                <a:lnTo>
                  <a:pt x="4491" y="34904"/>
                </a:lnTo>
                <a:lnTo>
                  <a:pt x="0" y="57150"/>
                </a:lnTo>
                <a:lnTo>
                  <a:pt x="0" y="69884"/>
                </a:lnTo>
                <a:lnTo>
                  <a:pt x="4491" y="92129"/>
                </a:lnTo>
                <a:lnTo>
                  <a:pt x="16739" y="110295"/>
                </a:lnTo>
                <a:lnTo>
                  <a:pt x="34904" y="122542"/>
                </a:lnTo>
                <a:lnTo>
                  <a:pt x="57150" y="127034"/>
                </a:lnTo>
                <a:lnTo>
                  <a:pt x="225742" y="127034"/>
                </a:lnTo>
                <a:lnTo>
                  <a:pt x="247988" y="122542"/>
                </a:lnTo>
                <a:lnTo>
                  <a:pt x="266153" y="110295"/>
                </a:lnTo>
                <a:lnTo>
                  <a:pt x="278401" y="92129"/>
                </a:lnTo>
                <a:lnTo>
                  <a:pt x="282892" y="69884"/>
                </a:lnTo>
                <a:lnTo>
                  <a:pt x="282892" y="57150"/>
                </a:lnTo>
                <a:lnTo>
                  <a:pt x="278401" y="34904"/>
                </a:lnTo>
                <a:lnTo>
                  <a:pt x="266153" y="16738"/>
                </a:lnTo>
                <a:lnTo>
                  <a:pt x="247988" y="4491"/>
                </a:lnTo>
                <a:lnTo>
                  <a:pt x="225742" y="0"/>
                </a:lnTo>
                <a:close/>
              </a:path>
            </a:pathLst>
          </a:custGeom>
          <a:solidFill>
            <a:srgbClr val="FF914B"/>
          </a:solidFill>
        </p:spPr>
        <p:txBody>
          <a:bodyPr wrap="square" lIns="0" tIns="0" rIns="0" bIns="0" rtlCol="0"/>
          <a:lstStyle/>
          <a:p>
            <a:endParaRPr/>
          </a:p>
        </p:txBody>
      </p:sp>
      <p:sp>
        <p:nvSpPr>
          <p:cNvPr id="23" name="object 23"/>
          <p:cNvSpPr/>
          <p:nvPr/>
        </p:nvSpPr>
        <p:spPr>
          <a:xfrm>
            <a:off x="768324" y="1425384"/>
            <a:ext cx="283210" cy="127635"/>
          </a:xfrm>
          <a:custGeom>
            <a:avLst/>
            <a:gdLst/>
            <a:ahLst/>
            <a:cxnLst/>
            <a:rect l="l" t="t" r="r" b="b"/>
            <a:pathLst>
              <a:path w="283209" h="127634">
                <a:moveTo>
                  <a:pt x="57150" y="0"/>
                </a:moveTo>
                <a:lnTo>
                  <a:pt x="225742" y="0"/>
                </a:lnTo>
                <a:lnTo>
                  <a:pt x="247988" y="4491"/>
                </a:lnTo>
                <a:lnTo>
                  <a:pt x="266153" y="16738"/>
                </a:lnTo>
                <a:lnTo>
                  <a:pt x="278401" y="34904"/>
                </a:lnTo>
                <a:lnTo>
                  <a:pt x="282892" y="57150"/>
                </a:lnTo>
                <a:lnTo>
                  <a:pt x="282892" y="69884"/>
                </a:lnTo>
                <a:lnTo>
                  <a:pt x="278401" y="92129"/>
                </a:lnTo>
                <a:lnTo>
                  <a:pt x="266153" y="110295"/>
                </a:lnTo>
                <a:lnTo>
                  <a:pt x="247988" y="122542"/>
                </a:lnTo>
                <a:lnTo>
                  <a:pt x="225742" y="127034"/>
                </a:lnTo>
                <a:lnTo>
                  <a:pt x="57150" y="127034"/>
                </a:lnTo>
                <a:lnTo>
                  <a:pt x="34904" y="122542"/>
                </a:lnTo>
                <a:lnTo>
                  <a:pt x="16739" y="110295"/>
                </a:lnTo>
                <a:lnTo>
                  <a:pt x="4491" y="92129"/>
                </a:lnTo>
                <a:lnTo>
                  <a:pt x="0" y="69884"/>
                </a:lnTo>
                <a:lnTo>
                  <a:pt x="0" y="57150"/>
                </a:lnTo>
                <a:lnTo>
                  <a:pt x="4491" y="34904"/>
                </a:lnTo>
                <a:lnTo>
                  <a:pt x="16739" y="16738"/>
                </a:lnTo>
                <a:lnTo>
                  <a:pt x="34904" y="4491"/>
                </a:lnTo>
                <a:lnTo>
                  <a:pt x="57150" y="0"/>
                </a:lnTo>
                <a:close/>
              </a:path>
            </a:pathLst>
          </a:custGeom>
          <a:ln w="11430">
            <a:solidFill>
              <a:srgbClr val="000000"/>
            </a:solidFill>
          </a:ln>
        </p:spPr>
        <p:txBody>
          <a:bodyPr wrap="square" lIns="0" tIns="0" rIns="0" bIns="0" rtlCol="0"/>
          <a:lstStyle/>
          <a:p>
            <a:endParaRPr/>
          </a:p>
        </p:txBody>
      </p:sp>
      <p:sp>
        <p:nvSpPr>
          <p:cNvPr id="24" name="object 24"/>
          <p:cNvSpPr txBox="1"/>
          <p:nvPr/>
        </p:nvSpPr>
        <p:spPr>
          <a:xfrm>
            <a:off x="797000" y="1441083"/>
            <a:ext cx="226060" cy="93980"/>
          </a:xfrm>
          <a:prstGeom prst="rect">
            <a:avLst/>
          </a:prstGeom>
        </p:spPr>
        <p:txBody>
          <a:bodyPr vert="horz" wrap="square" lIns="0" tIns="12700" rIns="0" bIns="0" rtlCol="0">
            <a:spAutoFit/>
          </a:bodyPr>
          <a:lstStyle/>
          <a:p>
            <a:pPr marL="12700">
              <a:lnSpc>
                <a:spcPct val="100000"/>
              </a:lnSpc>
              <a:spcBef>
                <a:spcPts val="100"/>
              </a:spcBef>
            </a:pPr>
            <a:r>
              <a:rPr sz="450" spc="-10" dirty="0">
                <a:latin typeface="Arial"/>
                <a:cs typeface="Arial"/>
              </a:rPr>
              <a:t>CE</a:t>
            </a:r>
            <a:r>
              <a:rPr sz="450" spc="-55" dirty="0">
                <a:latin typeface="Arial"/>
                <a:cs typeface="Arial"/>
              </a:rPr>
              <a:t> </a:t>
            </a:r>
            <a:r>
              <a:rPr sz="450" spc="10" dirty="0">
                <a:latin typeface="Arial"/>
                <a:cs typeface="Arial"/>
              </a:rPr>
              <a:t>loss</a:t>
            </a:r>
            <a:endParaRPr sz="450">
              <a:latin typeface="Arial"/>
              <a:cs typeface="Arial"/>
            </a:endParaRPr>
          </a:p>
        </p:txBody>
      </p:sp>
      <p:sp>
        <p:nvSpPr>
          <p:cNvPr id="25" name="object 25"/>
          <p:cNvSpPr txBox="1"/>
          <p:nvPr/>
        </p:nvSpPr>
        <p:spPr>
          <a:xfrm>
            <a:off x="760596" y="1888806"/>
            <a:ext cx="30162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Step</a:t>
            </a:r>
            <a:r>
              <a:rPr sz="700" b="1" spc="-50" dirty="0">
                <a:latin typeface="Arial"/>
                <a:cs typeface="Arial"/>
              </a:rPr>
              <a:t> </a:t>
            </a:r>
            <a:r>
              <a:rPr sz="700" b="1" spc="10" dirty="0">
                <a:latin typeface="Arial"/>
                <a:cs typeface="Arial"/>
              </a:rPr>
              <a:t>0</a:t>
            </a:r>
            <a:endParaRPr sz="700">
              <a:latin typeface="Arial"/>
              <a:cs typeface="Arial"/>
            </a:endParaRPr>
          </a:p>
        </p:txBody>
      </p:sp>
      <p:sp>
        <p:nvSpPr>
          <p:cNvPr id="26" name="object 26"/>
          <p:cNvSpPr/>
          <p:nvPr/>
        </p:nvSpPr>
        <p:spPr>
          <a:xfrm>
            <a:off x="2182958" y="1613111"/>
            <a:ext cx="0" cy="52069"/>
          </a:xfrm>
          <a:custGeom>
            <a:avLst/>
            <a:gdLst/>
            <a:ahLst/>
            <a:cxnLst/>
            <a:rect l="l" t="t" r="r" b="b"/>
            <a:pathLst>
              <a:path h="52069">
                <a:moveTo>
                  <a:pt x="0" y="52006"/>
                </a:moveTo>
                <a:lnTo>
                  <a:pt x="0" y="0"/>
                </a:lnTo>
              </a:path>
            </a:pathLst>
          </a:custGeom>
          <a:ln w="5715">
            <a:solidFill>
              <a:srgbClr val="000000"/>
            </a:solidFill>
          </a:ln>
        </p:spPr>
        <p:txBody>
          <a:bodyPr wrap="square" lIns="0" tIns="0" rIns="0" bIns="0" rtlCol="0"/>
          <a:lstStyle/>
          <a:p>
            <a:endParaRPr/>
          </a:p>
        </p:txBody>
      </p:sp>
      <p:sp>
        <p:nvSpPr>
          <p:cNvPr id="27" name="object 27"/>
          <p:cNvSpPr/>
          <p:nvPr/>
        </p:nvSpPr>
        <p:spPr>
          <a:xfrm>
            <a:off x="2165813" y="1567391"/>
            <a:ext cx="34290" cy="45720"/>
          </a:xfrm>
          <a:custGeom>
            <a:avLst/>
            <a:gdLst/>
            <a:ahLst/>
            <a:cxnLst/>
            <a:rect l="l" t="t" r="r" b="b"/>
            <a:pathLst>
              <a:path w="34289" h="45719">
                <a:moveTo>
                  <a:pt x="17145" y="0"/>
                </a:moveTo>
                <a:lnTo>
                  <a:pt x="0" y="45720"/>
                </a:lnTo>
                <a:lnTo>
                  <a:pt x="34290" y="45720"/>
                </a:lnTo>
                <a:lnTo>
                  <a:pt x="17145" y="0"/>
                </a:lnTo>
                <a:close/>
              </a:path>
            </a:pathLst>
          </a:custGeom>
          <a:solidFill>
            <a:srgbClr val="000000"/>
          </a:solidFill>
        </p:spPr>
        <p:txBody>
          <a:bodyPr wrap="square" lIns="0" tIns="0" rIns="0" bIns="0" rtlCol="0"/>
          <a:lstStyle/>
          <a:p>
            <a:endParaRPr/>
          </a:p>
        </p:txBody>
      </p:sp>
      <p:sp>
        <p:nvSpPr>
          <p:cNvPr id="28" name="object 28"/>
          <p:cNvSpPr/>
          <p:nvPr/>
        </p:nvSpPr>
        <p:spPr>
          <a:xfrm>
            <a:off x="2165813" y="1567391"/>
            <a:ext cx="34290" cy="45720"/>
          </a:xfrm>
          <a:custGeom>
            <a:avLst/>
            <a:gdLst/>
            <a:ahLst/>
            <a:cxnLst/>
            <a:rect l="l" t="t" r="r" b="b"/>
            <a:pathLst>
              <a:path w="34289" h="45719">
                <a:moveTo>
                  <a:pt x="17145" y="0"/>
                </a:moveTo>
                <a:lnTo>
                  <a:pt x="0" y="45720"/>
                </a:lnTo>
                <a:lnTo>
                  <a:pt x="34290" y="45720"/>
                </a:lnTo>
                <a:lnTo>
                  <a:pt x="17145" y="0"/>
                </a:lnTo>
                <a:close/>
              </a:path>
            </a:pathLst>
          </a:custGeom>
          <a:ln w="5715">
            <a:solidFill>
              <a:srgbClr val="000000"/>
            </a:solidFill>
          </a:ln>
        </p:spPr>
        <p:txBody>
          <a:bodyPr wrap="square" lIns="0" tIns="0" rIns="0" bIns="0" rtlCol="0"/>
          <a:lstStyle/>
          <a:p>
            <a:endParaRPr/>
          </a:p>
        </p:txBody>
      </p:sp>
      <p:sp>
        <p:nvSpPr>
          <p:cNvPr id="29" name="object 29"/>
          <p:cNvSpPr/>
          <p:nvPr/>
        </p:nvSpPr>
        <p:spPr>
          <a:xfrm>
            <a:off x="2180101" y="1309484"/>
            <a:ext cx="0" cy="57785"/>
          </a:xfrm>
          <a:custGeom>
            <a:avLst/>
            <a:gdLst/>
            <a:ahLst/>
            <a:cxnLst/>
            <a:rect l="l" t="t" r="r" b="b"/>
            <a:pathLst>
              <a:path h="57784">
                <a:moveTo>
                  <a:pt x="0" y="0"/>
                </a:moveTo>
                <a:lnTo>
                  <a:pt x="0" y="57721"/>
                </a:lnTo>
              </a:path>
            </a:pathLst>
          </a:custGeom>
          <a:ln w="5715">
            <a:solidFill>
              <a:srgbClr val="000000"/>
            </a:solidFill>
          </a:ln>
        </p:spPr>
        <p:txBody>
          <a:bodyPr wrap="square" lIns="0" tIns="0" rIns="0" bIns="0" rtlCol="0"/>
          <a:lstStyle/>
          <a:p>
            <a:endParaRPr/>
          </a:p>
        </p:txBody>
      </p:sp>
      <p:sp>
        <p:nvSpPr>
          <p:cNvPr id="30" name="object 30"/>
          <p:cNvSpPr/>
          <p:nvPr/>
        </p:nvSpPr>
        <p:spPr>
          <a:xfrm>
            <a:off x="2162956" y="1367205"/>
            <a:ext cx="34290" cy="45720"/>
          </a:xfrm>
          <a:custGeom>
            <a:avLst/>
            <a:gdLst/>
            <a:ahLst/>
            <a:cxnLst/>
            <a:rect l="l" t="t" r="r" b="b"/>
            <a:pathLst>
              <a:path w="34289" h="45719">
                <a:moveTo>
                  <a:pt x="34290" y="0"/>
                </a:moveTo>
                <a:lnTo>
                  <a:pt x="0" y="0"/>
                </a:lnTo>
                <a:lnTo>
                  <a:pt x="17145" y="45720"/>
                </a:lnTo>
                <a:lnTo>
                  <a:pt x="34290" y="0"/>
                </a:lnTo>
                <a:close/>
              </a:path>
            </a:pathLst>
          </a:custGeom>
          <a:solidFill>
            <a:srgbClr val="000000"/>
          </a:solidFill>
        </p:spPr>
        <p:txBody>
          <a:bodyPr wrap="square" lIns="0" tIns="0" rIns="0" bIns="0" rtlCol="0"/>
          <a:lstStyle/>
          <a:p>
            <a:endParaRPr/>
          </a:p>
        </p:txBody>
      </p:sp>
      <p:sp>
        <p:nvSpPr>
          <p:cNvPr id="31" name="object 31"/>
          <p:cNvSpPr/>
          <p:nvPr/>
        </p:nvSpPr>
        <p:spPr>
          <a:xfrm>
            <a:off x="2162956" y="1367205"/>
            <a:ext cx="34290" cy="45720"/>
          </a:xfrm>
          <a:custGeom>
            <a:avLst/>
            <a:gdLst/>
            <a:ahLst/>
            <a:cxnLst/>
            <a:rect l="l" t="t" r="r" b="b"/>
            <a:pathLst>
              <a:path w="34289" h="45719">
                <a:moveTo>
                  <a:pt x="17145" y="45720"/>
                </a:moveTo>
                <a:lnTo>
                  <a:pt x="34290" y="0"/>
                </a:lnTo>
                <a:lnTo>
                  <a:pt x="0" y="0"/>
                </a:lnTo>
                <a:lnTo>
                  <a:pt x="17145" y="45720"/>
                </a:lnTo>
                <a:close/>
              </a:path>
            </a:pathLst>
          </a:custGeom>
          <a:ln w="5715">
            <a:solidFill>
              <a:srgbClr val="000000"/>
            </a:solidFill>
          </a:ln>
        </p:spPr>
        <p:txBody>
          <a:bodyPr wrap="square" lIns="0" tIns="0" rIns="0" bIns="0" rtlCol="0"/>
          <a:lstStyle/>
          <a:p>
            <a:endParaRPr/>
          </a:p>
        </p:txBody>
      </p:sp>
      <p:sp>
        <p:nvSpPr>
          <p:cNvPr id="32" name="object 32"/>
          <p:cNvSpPr/>
          <p:nvPr/>
        </p:nvSpPr>
        <p:spPr>
          <a:xfrm>
            <a:off x="1612887" y="1423784"/>
            <a:ext cx="283210" cy="127635"/>
          </a:xfrm>
          <a:custGeom>
            <a:avLst/>
            <a:gdLst/>
            <a:ahLst/>
            <a:cxnLst/>
            <a:rect l="l" t="t" r="r" b="b"/>
            <a:pathLst>
              <a:path w="283210" h="127634">
                <a:moveTo>
                  <a:pt x="225742" y="0"/>
                </a:moveTo>
                <a:lnTo>
                  <a:pt x="57150" y="0"/>
                </a:lnTo>
                <a:lnTo>
                  <a:pt x="34904" y="4491"/>
                </a:lnTo>
                <a:lnTo>
                  <a:pt x="16738" y="16738"/>
                </a:lnTo>
                <a:lnTo>
                  <a:pt x="4491" y="34904"/>
                </a:lnTo>
                <a:lnTo>
                  <a:pt x="0" y="57150"/>
                </a:lnTo>
                <a:lnTo>
                  <a:pt x="0" y="69883"/>
                </a:lnTo>
                <a:lnTo>
                  <a:pt x="4491" y="92129"/>
                </a:lnTo>
                <a:lnTo>
                  <a:pt x="16738" y="110295"/>
                </a:lnTo>
                <a:lnTo>
                  <a:pt x="34904" y="122542"/>
                </a:lnTo>
                <a:lnTo>
                  <a:pt x="57150" y="127033"/>
                </a:lnTo>
                <a:lnTo>
                  <a:pt x="225742" y="127033"/>
                </a:lnTo>
                <a:lnTo>
                  <a:pt x="247988" y="122542"/>
                </a:lnTo>
                <a:lnTo>
                  <a:pt x="266153" y="110295"/>
                </a:lnTo>
                <a:lnTo>
                  <a:pt x="278401" y="92129"/>
                </a:lnTo>
                <a:lnTo>
                  <a:pt x="282892" y="69883"/>
                </a:lnTo>
                <a:lnTo>
                  <a:pt x="282892" y="57150"/>
                </a:lnTo>
                <a:lnTo>
                  <a:pt x="278401" y="34904"/>
                </a:lnTo>
                <a:lnTo>
                  <a:pt x="266153" y="16738"/>
                </a:lnTo>
                <a:lnTo>
                  <a:pt x="247988" y="4491"/>
                </a:lnTo>
                <a:lnTo>
                  <a:pt x="225742" y="0"/>
                </a:lnTo>
                <a:close/>
              </a:path>
            </a:pathLst>
          </a:custGeom>
          <a:solidFill>
            <a:srgbClr val="FF914B"/>
          </a:solidFill>
        </p:spPr>
        <p:txBody>
          <a:bodyPr wrap="square" lIns="0" tIns="0" rIns="0" bIns="0" rtlCol="0"/>
          <a:lstStyle/>
          <a:p>
            <a:endParaRPr/>
          </a:p>
        </p:txBody>
      </p:sp>
      <p:sp>
        <p:nvSpPr>
          <p:cNvPr id="33" name="object 33"/>
          <p:cNvSpPr/>
          <p:nvPr/>
        </p:nvSpPr>
        <p:spPr>
          <a:xfrm>
            <a:off x="1612887" y="1423784"/>
            <a:ext cx="283210" cy="127635"/>
          </a:xfrm>
          <a:custGeom>
            <a:avLst/>
            <a:gdLst/>
            <a:ahLst/>
            <a:cxnLst/>
            <a:rect l="l" t="t" r="r" b="b"/>
            <a:pathLst>
              <a:path w="283210" h="127634">
                <a:moveTo>
                  <a:pt x="57150" y="0"/>
                </a:moveTo>
                <a:lnTo>
                  <a:pt x="225742" y="0"/>
                </a:lnTo>
                <a:lnTo>
                  <a:pt x="247988" y="4491"/>
                </a:lnTo>
                <a:lnTo>
                  <a:pt x="266153" y="16738"/>
                </a:lnTo>
                <a:lnTo>
                  <a:pt x="278401" y="34904"/>
                </a:lnTo>
                <a:lnTo>
                  <a:pt x="282892" y="57150"/>
                </a:lnTo>
                <a:lnTo>
                  <a:pt x="282892" y="69883"/>
                </a:lnTo>
                <a:lnTo>
                  <a:pt x="278401" y="92129"/>
                </a:lnTo>
                <a:lnTo>
                  <a:pt x="266153" y="110295"/>
                </a:lnTo>
                <a:lnTo>
                  <a:pt x="247988" y="122542"/>
                </a:lnTo>
                <a:lnTo>
                  <a:pt x="225742" y="127033"/>
                </a:lnTo>
                <a:lnTo>
                  <a:pt x="57150" y="127033"/>
                </a:lnTo>
                <a:lnTo>
                  <a:pt x="34904" y="122542"/>
                </a:lnTo>
                <a:lnTo>
                  <a:pt x="16738" y="110295"/>
                </a:lnTo>
                <a:lnTo>
                  <a:pt x="4491" y="92129"/>
                </a:lnTo>
                <a:lnTo>
                  <a:pt x="0" y="69883"/>
                </a:lnTo>
                <a:lnTo>
                  <a:pt x="0" y="57150"/>
                </a:lnTo>
                <a:lnTo>
                  <a:pt x="4491" y="34904"/>
                </a:lnTo>
                <a:lnTo>
                  <a:pt x="16738" y="16738"/>
                </a:lnTo>
                <a:lnTo>
                  <a:pt x="34904" y="4491"/>
                </a:lnTo>
                <a:lnTo>
                  <a:pt x="57150" y="0"/>
                </a:lnTo>
                <a:close/>
              </a:path>
            </a:pathLst>
          </a:custGeom>
          <a:ln w="11430">
            <a:solidFill>
              <a:srgbClr val="000000"/>
            </a:solidFill>
          </a:ln>
        </p:spPr>
        <p:txBody>
          <a:bodyPr wrap="square" lIns="0" tIns="0" rIns="0" bIns="0" rtlCol="0"/>
          <a:lstStyle/>
          <a:p>
            <a:endParaRPr/>
          </a:p>
        </p:txBody>
      </p:sp>
      <p:sp>
        <p:nvSpPr>
          <p:cNvPr id="34" name="object 34"/>
          <p:cNvSpPr txBox="1"/>
          <p:nvPr/>
        </p:nvSpPr>
        <p:spPr>
          <a:xfrm>
            <a:off x="1641563" y="1439482"/>
            <a:ext cx="226060" cy="93980"/>
          </a:xfrm>
          <a:prstGeom prst="rect">
            <a:avLst/>
          </a:prstGeom>
        </p:spPr>
        <p:txBody>
          <a:bodyPr vert="horz" wrap="square" lIns="0" tIns="12700" rIns="0" bIns="0" rtlCol="0">
            <a:spAutoFit/>
          </a:bodyPr>
          <a:lstStyle/>
          <a:p>
            <a:pPr marL="12700">
              <a:lnSpc>
                <a:spcPct val="100000"/>
              </a:lnSpc>
              <a:spcBef>
                <a:spcPts val="100"/>
              </a:spcBef>
            </a:pPr>
            <a:r>
              <a:rPr sz="450" spc="-10" dirty="0">
                <a:latin typeface="Arial"/>
                <a:cs typeface="Arial"/>
              </a:rPr>
              <a:t>CE</a:t>
            </a:r>
            <a:r>
              <a:rPr sz="450" spc="-55" dirty="0">
                <a:latin typeface="Arial"/>
                <a:cs typeface="Arial"/>
              </a:rPr>
              <a:t> </a:t>
            </a:r>
            <a:r>
              <a:rPr sz="450" spc="10" dirty="0">
                <a:latin typeface="Arial"/>
                <a:cs typeface="Arial"/>
              </a:rPr>
              <a:t>loss</a:t>
            </a:r>
            <a:endParaRPr sz="450">
              <a:latin typeface="Arial"/>
              <a:cs typeface="Arial"/>
            </a:endParaRPr>
          </a:p>
        </p:txBody>
      </p:sp>
      <p:sp>
        <p:nvSpPr>
          <p:cNvPr id="35" name="object 35"/>
          <p:cNvSpPr txBox="1"/>
          <p:nvPr/>
        </p:nvSpPr>
        <p:spPr>
          <a:xfrm>
            <a:off x="1610029" y="1665117"/>
            <a:ext cx="711835" cy="154305"/>
          </a:xfrm>
          <a:prstGeom prst="rect">
            <a:avLst/>
          </a:prstGeom>
          <a:solidFill>
            <a:srgbClr val="74FCD5"/>
          </a:solidFill>
          <a:ln w="11430">
            <a:solidFill>
              <a:srgbClr val="000000"/>
            </a:solidFill>
          </a:ln>
        </p:spPr>
        <p:txBody>
          <a:bodyPr vert="horz" wrap="square" lIns="0" tIns="20955" rIns="0" bIns="0" rtlCol="0">
            <a:spAutoFit/>
          </a:bodyPr>
          <a:lstStyle/>
          <a:p>
            <a:pPr marL="189230">
              <a:lnSpc>
                <a:spcPct val="100000"/>
              </a:lnSpc>
              <a:spcBef>
                <a:spcPts val="165"/>
              </a:spcBef>
            </a:pPr>
            <a:r>
              <a:rPr sz="700" spc="20" dirty="0">
                <a:latin typeface="Arial"/>
                <a:cs typeface="Arial"/>
              </a:rPr>
              <a:t>Model</a:t>
            </a:r>
            <a:r>
              <a:rPr sz="700" spc="-10" dirty="0">
                <a:latin typeface="Arial"/>
                <a:cs typeface="Arial"/>
              </a:rPr>
              <a:t> </a:t>
            </a:r>
            <a:r>
              <a:rPr sz="700" spc="10" dirty="0">
                <a:latin typeface="Arial"/>
                <a:cs typeface="Arial"/>
              </a:rPr>
              <a:t>1</a:t>
            </a:r>
            <a:endParaRPr sz="700">
              <a:latin typeface="Arial"/>
              <a:cs typeface="Arial"/>
            </a:endParaRPr>
          </a:p>
        </p:txBody>
      </p:sp>
      <p:sp>
        <p:nvSpPr>
          <p:cNvPr id="36" name="object 36"/>
          <p:cNvSpPr/>
          <p:nvPr/>
        </p:nvSpPr>
        <p:spPr>
          <a:xfrm>
            <a:off x="1610029" y="1155179"/>
            <a:ext cx="740410" cy="154305"/>
          </a:xfrm>
          <a:custGeom>
            <a:avLst/>
            <a:gdLst/>
            <a:ahLst/>
            <a:cxnLst/>
            <a:rect l="l" t="t" r="r" b="b"/>
            <a:pathLst>
              <a:path w="740410" h="154305">
                <a:moveTo>
                  <a:pt x="740092" y="0"/>
                </a:moveTo>
                <a:lnTo>
                  <a:pt x="0" y="0"/>
                </a:lnTo>
                <a:lnTo>
                  <a:pt x="0" y="154305"/>
                </a:lnTo>
                <a:lnTo>
                  <a:pt x="740092" y="154305"/>
                </a:lnTo>
                <a:lnTo>
                  <a:pt x="740092" y="0"/>
                </a:lnTo>
                <a:close/>
              </a:path>
            </a:pathLst>
          </a:custGeom>
          <a:solidFill>
            <a:srgbClr val="D7D6D6"/>
          </a:solidFill>
        </p:spPr>
        <p:txBody>
          <a:bodyPr wrap="square" lIns="0" tIns="0" rIns="0" bIns="0" rtlCol="0"/>
          <a:lstStyle/>
          <a:p>
            <a:endParaRPr/>
          </a:p>
        </p:txBody>
      </p:sp>
      <p:sp>
        <p:nvSpPr>
          <p:cNvPr id="37" name="object 37"/>
          <p:cNvSpPr txBox="1"/>
          <p:nvPr/>
        </p:nvSpPr>
        <p:spPr>
          <a:xfrm>
            <a:off x="1610029" y="1155179"/>
            <a:ext cx="740410" cy="154305"/>
          </a:xfrm>
          <a:prstGeom prst="rect">
            <a:avLst/>
          </a:prstGeom>
          <a:ln w="11430">
            <a:solidFill>
              <a:srgbClr val="000000"/>
            </a:solidFill>
          </a:ln>
        </p:spPr>
        <p:txBody>
          <a:bodyPr vert="horz" wrap="square" lIns="0" tIns="20955" rIns="0" bIns="0" rtlCol="0">
            <a:spAutoFit/>
          </a:bodyPr>
          <a:lstStyle/>
          <a:p>
            <a:pPr marL="203835">
              <a:lnSpc>
                <a:spcPct val="100000"/>
              </a:lnSpc>
              <a:spcBef>
                <a:spcPts val="165"/>
              </a:spcBef>
            </a:pPr>
            <a:r>
              <a:rPr sz="700" spc="20" dirty="0">
                <a:latin typeface="Arial"/>
                <a:cs typeface="Arial"/>
              </a:rPr>
              <a:t>Model</a:t>
            </a:r>
            <a:r>
              <a:rPr sz="700" spc="-5" dirty="0">
                <a:latin typeface="Arial"/>
                <a:cs typeface="Arial"/>
              </a:rPr>
              <a:t> </a:t>
            </a:r>
            <a:r>
              <a:rPr sz="700" spc="10" dirty="0">
                <a:latin typeface="Arial"/>
                <a:cs typeface="Arial"/>
              </a:rPr>
              <a:t>0</a:t>
            </a:r>
            <a:endParaRPr sz="700">
              <a:latin typeface="Arial"/>
              <a:cs typeface="Arial"/>
            </a:endParaRPr>
          </a:p>
        </p:txBody>
      </p:sp>
      <p:sp>
        <p:nvSpPr>
          <p:cNvPr id="38" name="object 38"/>
          <p:cNvSpPr/>
          <p:nvPr/>
        </p:nvSpPr>
        <p:spPr>
          <a:xfrm>
            <a:off x="2041512" y="1423784"/>
            <a:ext cx="283210" cy="127635"/>
          </a:xfrm>
          <a:custGeom>
            <a:avLst/>
            <a:gdLst/>
            <a:ahLst/>
            <a:cxnLst/>
            <a:rect l="l" t="t" r="r" b="b"/>
            <a:pathLst>
              <a:path w="283210" h="127634">
                <a:moveTo>
                  <a:pt x="225742" y="0"/>
                </a:moveTo>
                <a:lnTo>
                  <a:pt x="57150" y="0"/>
                </a:lnTo>
                <a:lnTo>
                  <a:pt x="34904" y="4491"/>
                </a:lnTo>
                <a:lnTo>
                  <a:pt x="16738" y="16738"/>
                </a:lnTo>
                <a:lnTo>
                  <a:pt x="4491" y="34904"/>
                </a:lnTo>
                <a:lnTo>
                  <a:pt x="0" y="57150"/>
                </a:lnTo>
                <a:lnTo>
                  <a:pt x="0" y="69883"/>
                </a:lnTo>
                <a:lnTo>
                  <a:pt x="4491" y="92129"/>
                </a:lnTo>
                <a:lnTo>
                  <a:pt x="16738" y="110295"/>
                </a:lnTo>
                <a:lnTo>
                  <a:pt x="34904" y="122542"/>
                </a:lnTo>
                <a:lnTo>
                  <a:pt x="57150" y="127033"/>
                </a:lnTo>
                <a:lnTo>
                  <a:pt x="225742" y="127033"/>
                </a:lnTo>
                <a:lnTo>
                  <a:pt x="247988" y="122542"/>
                </a:lnTo>
                <a:lnTo>
                  <a:pt x="266153" y="110295"/>
                </a:lnTo>
                <a:lnTo>
                  <a:pt x="278401" y="92129"/>
                </a:lnTo>
                <a:lnTo>
                  <a:pt x="282892" y="69883"/>
                </a:lnTo>
                <a:lnTo>
                  <a:pt x="282892" y="57150"/>
                </a:lnTo>
                <a:lnTo>
                  <a:pt x="278401" y="34904"/>
                </a:lnTo>
                <a:lnTo>
                  <a:pt x="266153" y="16738"/>
                </a:lnTo>
                <a:lnTo>
                  <a:pt x="247988" y="4491"/>
                </a:lnTo>
                <a:lnTo>
                  <a:pt x="225742" y="0"/>
                </a:lnTo>
                <a:close/>
              </a:path>
            </a:pathLst>
          </a:custGeom>
          <a:solidFill>
            <a:srgbClr val="FFFF7B"/>
          </a:solidFill>
        </p:spPr>
        <p:txBody>
          <a:bodyPr wrap="square" lIns="0" tIns="0" rIns="0" bIns="0" rtlCol="0"/>
          <a:lstStyle/>
          <a:p>
            <a:endParaRPr/>
          </a:p>
        </p:txBody>
      </p:sp>
      <p:sp>
        <p:nvSpPr>
          <p:cNvPr id="39" name="object 39"/>
          <p:cNvSpPr/>
          <p:nvPr/>
        </p:nvSpPr>
        <p:spPr>
          <a:xfrm>
            <a:off x="2041512" y="1423784"/>
            <a:ext cx="283210" cy="127635"/>
          </a:xfrm>
          <a:custGeom>
            <a:avLst/>
            <a:gdLst/>
            <a:ahLst/>
            <a:cxnLst/>
            <a:rect l="l" t="t" r="r" b="b"/>
            <a:pathLst>
              <a:path w="283210" h="127634">
                <a:moveTo>
                  <a:pt x="57150" y="0"/>
                </a:moveTo>
                <a:lnTo>
                  <a:pt x="225742" y="0"/>
                </a:lnTo>
                <a:lnTo>
                  <a:pt x="247988" y="4491"/>
                </a:lnTo>
                <a:lnTo>
                  <a:pt x="266153" y="16738"/>
                </a:lnTo>
                <a:lnTo>
                  <a:pt x="278401" y="34904"/>
                </a:lnTo>
                <a:lnTo>
                  <a:pt x="282892" y="57150"/>
                </a:lnTo>
                <a:lnTo>
                  <a:pt x="282892" y="69883"/>
                </a:lnTo>
                <a:lnTo>
                  <a:pt x="278401" y="92129"/>
                </a:lnTo>
                <a:lnTo>
                  <a:pt x="266153" y="110295"/>
                </a:lnTo>
                <a:lnTo>
                  <a:pt x="247988" y="122542"/>
                </a:lnTo>
                <a:lnTo>
                  <a:pt x="225742" y="127033"/>
                </a:lnTo>
                <a:lnTo>
                  <a:pt x="57150" y="127033"/>
                </a:lnTo>
                <a:lnTo>
                  <a:pt x="34904" y="122542"/>
                </a:lnTo>
                <a:lnTo>
                  <a:pt x="16738" y="110295"/>
                </a:lnTo>
                <a:lnTo>
                  <a:pt x="4491" y="92129"/>
                </a:lnTo>
                <a:lnTo>
                  <a:pt x="0" y="69883"/>
                </a:lnTo>
                <a:lnTo>
                  <a:pt x="0" y="57150"/>
                </a:lnTo>
                <a:lnTo>
                  <a:pt x="4491" y="34904"/>
                </a:lnTo>
                <a:lnTo>
                  <a:pt x="16738" y="16738"/>
                </a:lnTo>
                <a:lnTo>
                  <a:pt x="34904" y="4491"/>
                </a:lnTo>
                <a:lnTo>
                  <a:pt x="57150" y="0"/>
                </a:lnTo>
                <a:close/>
              </a:path>
            </a:pathLst>
          </a:custGeom>
          <a:ln w="11430">
            <a:solidFill>
              <a:srgbClr val="000000"/>
            </a:solidFill>
          </a:ln>
        </p:spPr>
        <p:txBody>
          <a:bodyPr wrap="square" lIns="0" tIns="0" rIns="0" bIns="0" rtlCol="0"/>
          <a:lstStyle/>
          <a:p>
            <a:endParaRPr/>
          </a:p>
        </p:txBody>
      </p:sp>
      <p:sp>
        <p:nvSpPr>
          <p:cNvPr id="40" name="object 40"/>
          <p:cNvSpPr txBox="1"/>
          <p:nvPr/>
        </p:nvSpPr>
        <p:spPr>
          <a:xfrm>
            <a:off x="2072846" y="1439482"/>
            <a:ext cx="220345" cy="93980"/>
          </a:xfrm>
          <a:prstGeom prst="rect">
            <a:avLst/>
          </a:prstGeom>
        </p:spPr>
        <p:txBody>
          <a:bodyPr vert="horz" wrap="square" lIns="0" tIns="12700" rIns="0" bIns="0" rtlCol="0">
            <a:spAutoFit/>
          </a:bodyPr>
          <a:lstStyle/>
          <a:p>
            <a:pPr marL="12700">
              <a:lnSpc>
                <a:spcPct val="100000"/>
              </a:lnSpc>
              <a:spcBef>
                <a:spcPts val="100"/>
              </a:spcBef>
            </a:pPr>
            <a:r>
              <a:rPr sz="450" spc="5" dirty="0">
                <a:latin typeface="Arial"/>
                <a:cs typeface="Arial"/>
              </a:rPr>
              <a:t>KL</a:t>
            </a:r>
            <a:r>
              <a:rPr sz="450" spc="-55" dirty="0">
                <a:latin typeface="Arial"/>
                <a:cs typeface="Arial"/>
              </a:rPr>
              <a:t> </a:t>
            </a:r>
            <a:r>
              <a:rPr sz="450" spc="10" dirty="0">
                <a:latin typeface="Arial"/>
                <a:cs typeface="Arial"/>
              </a:rPr>
              <a:t>loss</a:t>
            </a:r>
            <a:endParaRPr sz="450">
              <a:latin typeface="Arial"/>
              <a:cs typeface="Arial"/>
            </a:endParaRPr>
          </a:p>
        </p:txBody>
      </p:sp>
      <p:sp>
        <p:nvSpPr>
          <p:cNvPr id="41" name="object 41"/>
          <p:cNvSpPr/>
          <p:nvPr/>
        </p:nvSpPr>
        <p:spPr>
          <a:xfrm>
            <a:off x="1754333" y="1613111"/>
            <a:ext cx="0" cy="52069"/>
          </a:xfrm>
          <a:custGeom>
            <a:avLst/>
            <a:gdLst/>
            <a:ahLst/>
            <a:cxnLst/>
            <a:rect l="l" t="t" r="r" b="b"/>
            <a:pathLst>
              <a:path h="52069">
                <a:moveTo>
                  <a:pt x="0" y="52006"/>
                </a:moveTo>
                <a:lnTo>
                  <a:pt x="0" y="0"/>
                </a:lnTo>
              </a:path>
            </a:pathLst>
          </a:custGeom>
          <a:ln w="5715">
            <a:solidFill>
              <a:srgbClr val="000000"/>
            </a:solidFill>
          </a:ln>
        </p:spPr>
        <p:txBody>
          <a:bodyPr wrap="square" lIns="0" tIns="0" rIns="0" bIns="0" rtlCol="0"/>
          <a:lstStyle/>
          <a:p>
            <a:endParaRPr/>
          </a:p>
        </p:txBody>
      </p:sp>
      <p:sp>
        <p:nvSpPr>
          <p:cNvPr id="42" name="object 42"/>
          <p:cNvSpPr/>
          <p:nvPr/>
        </p:nvSpPr>
        <p:spPr>
          <a:xfrm>
            <a:off x="1737188" y="1567391"/>
            <a:ext cx="34290" cy="45720"/>
          </a:xfrm>
          <a:custGeom>
            <a:avLst/>
            <a:gdLst/>
            <a:ahLst/>
            <a:cxnLst/>
            <a:rect l="l" t="t" r="r" b="b"/>
            <a:pathLst>
              <a:path w="34289" h="45719">
                <a:moveTo>
                  <a:pt x="17145" y="0"/>
                </a:moveTo>
                <a:lnTo>
                  <a:pt x="0" y="45720"/>
                </a:lnTo>
                <a:lnTo>
                  <a:pt x="34290" y="45720"/>
                </a:lnTo>
                <a:lnTo>
                  <a:pt x="17145" y="0"/>
                </a:lnTo>
                <a:close/>
              </a:path>
            </a:pathLst>
          </a:custGeom>
          <a:solidFill>
            <a:srgbClr val="000000"/>
          </a:solidFill>
        </p:spPr>
        <p:txBody>
          <a:bodyPr wrap="square" lIns="0" tIns="0" rIns="0" bIns="0" rtlCol="0"/>
          <a:lstStyle/>
          <a:p>
            <a:endParaRPr/>
          </a:p>
        </p:txBody>
      </p:sp>
      <p:sp>
        <p:nvSpPr>
          <p:cNvPr id="43" name="object 43"/>
          <p:cNvSpPr/>
          <p:nvPr/>
        </p:nvSpPr>
        <p:spPr>
          <a:xfrm>
            <a:off x="1737188" y="1567391"/>
            <a:ext cx="34290" cy="45720"/>
          </a:xfrm>
          <a:custGeom>
            <a:avLst/>
            <a:gdLst/>
            <a:ahLst/>
            <a:cxnLst/>
            <a:rect l="l" t="t" r="r" b="b"/>
            <a:pathLst>
              <a:path w="34289" h="45719">
                <a:moveTo>
                  <a:pt x="17145" y="0"/>
                </a:moveTo>
                <a:lnTo>
                  <a:pt x="0" y="45720"/>
                </a:lnTo>
                <a:lnTo>
                  <a:pt x="34290" y="45720"/>
                </a:lnTo>
                <a:lnTo>
                  <a:pt x="17145" y="0"/>
                </a:lnTo>
                <a:close/>
              </a:path>
            </a:pathLst>
          </a:custGeom>
          <a:ln w="5715">
            <a:solidFill>
              <a:srgbClr val="000000"/>
            </a:solidFill>
          </a:ln>
        </p:spPr>
        <p:txBody>
          <a:bodyPr wrap="square" lIns="0" tIns="0" rIns="0" bIns="0" rtlCol="0"/>
          <a:lstStyle/>
          <a:p>
            <a:endParaRPr/>
          </a:p>
        </p:txBody>
      </p:sp>
      <p:sp>
        <p:nvSpPr>
          <p:cNvPr id="44" name="object 44"/>
          <p:cNvSpPr txBox="1"/>
          <p:nvPr/>
        </p:nvSpPr>
        <p:spPr>
          <a:xfrm>
            <a:off x="1815014" y="1888806"/>
            <a:ext cx="30162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Step</a:t>
            </a:r>
            <a:r>
              <a:rPr sz="700" b="1" spc="-50" dirty="0">
                <a:latin typeface="Arial"/>
                <a:cs typeface="Arial"/>
              </a:rPr>
              <a:t> </a:t>
            </a:r>
            <a:r>
              <a:rPr sz="700" b="1" spc="10" dirty="0">
                <a:latin typeface="Arial"/>
                <a:cs typeface="Arial"/>
              </a:rPr>
              <a:t>1</a:t>
            </a:r>
            <a:endParaRPr sz="700">
              <a:latin typeface="Arial"/>
              <a:cs typeface="Arial"/>
            </a:endParaRPr>
          </a:p>
        </p:txBody>
      </p:sp>
      <p:sp>
        <p:nvSpPr>
          <p:cNvPr id="45" name="object 45"/>
          <p:cNvSpPr/>
          <p:nvPr/>
        </p:nvSpPr>
        <p:spPr>
          <a:xfrm>
            <a:off x="2695879" y="1425384"/>
            <a:ext cx="283210" cy="127635"/>
          </a:xfrm>
          <a:custGeom>
            <a:avLst/>
            <a:gdLst/>
            <a:ahLst/>
            <a:cxnLst/>
            <a:rect l="l" t="t" r="r" b="b"/>
            <a:pathLst>
              <a:path w="283210" h="127634">
                <a:moveTo>
                  <a:pt x="225742" y="0"/>
                </a:moveTo>
                <a:lnTo>
                  <a:pt x="57150" y="0"/>
                </a:lnTo>
                <a:lnTo>
                  <a:pt x="34904" y="4491"/>
                </a:lnTo>
                <a:lnTo>
                  <a:pt x="16738" y="16738"/>
                </a:lnTo>
                <a:lnTo>
                  <a:pt x="4491" y="34904"/>
                </a:lnTo>
                <a:lnTo>
                  <a:pt x="0" y="57150"/>
                </a:lnTo>
                <a:lnTo>
                  <a:pt x="0" y="69884"/>
                </a:lnTo>
                <a:lnTo>
                  <a:pt x="4491" y="92129"/>
                </a:lnTo>
                <a:lnTo>
                  <a:pt x="16738" y="110295"/>
                </a:lnTo>
                <a:lnTo>
                  <a:pt x="34904" y="122542"/>
                </a:lnTo>
                <a:lnTo>
                  <a:pt x="57150" y="127034"/>
                </a:lnTo>
                <a:lnTo>
                  <a:pt x="225742" y="127034"/>
                </a:lnTo>
                <a:lnTo>
                  <a:pt x="247988" y="122542"/>
                </a:lnTo>
                <a:lnTo>
                  <a:pt x="266153" y="110295"/>
                </a:lnTo>
                <a:lnTo>
                  <a:pt x="278401" y="92129"/>
                </a:lnTo>
                <a:lnTo>
                  <a:pt x="282892" y="69884"/>
                </a:lnTo>
                <a:lnTo>
                  <a:pt x="282892" y="57150"/>
                </a:lnTo>
                <a:lnTo>
                  <a:pt x="278401" y="34904"/>
                </a:lnTo>
                <a:lnTo>
                  <a:pt x="266153" y="16738"/>
                </a:lnTo>
                <a:lnTo>
                  <a:pt x="247988" y="4491"/>
                </a:lnTo>
                <a:lnTo>
                  <a:pt x="225742" y="0"/>
                </a:lnTo>
                <a:close/>
              </a:path>
            </a:pathLst>
          </a:custGeom>
          <a:solidFill>
            <a:srgbClr val="FF914B"/>
          </a:solidFill>
        </p:spPr>
        <p:txBody>
          <a:bodyPr wrap="square" lIns="0" tIns="0" rIns="0" bIns="0" rtlCol="0"/>
          <a:lstStyle/>
          <a:p>
            <a:endParaRPr/>
          </a:p>
        </p:txBody>
      </p:sp>
      <p:sp>
        <p:nvSpPr>
          <p:cNvPr id="46" name="object 46"/>
          <p:cNvSpPr/>
          <p:nvPr/>
        </p:nvSpPr>
        <p:spPr>
          <a:xfrm>
            <a:off x="2695879" y="1425384"/>
            <a:ext cx="283210" cy="127635"/>
          </a:xfrm>
          <a:custGeom>
            <a:avLst/>
            <a:gdLst/>
            <a:ahLst/>
            <a:cxnLst/>
            <a:rect l="l" t="t" r="r" b="b"/>
            <a:pathLst>
              <a:path w="283210" h="127634">
                <a:moveTo>
                  <a:pt x="57150" y="0"/>
                </a:moveTo>
                <a:lnTo>
                  <a:pt x="225742" y="0"/>
                </a:lnTo>
                <a:lnTo>
                  <a:pt x="247988" y="4491"/>
                </a:lnTo>
                <a:lnTo>
                  <a:pt x="266153" y="16738"/>
                </a:lnTo>
                <a:lnTo>
                  <a:pt x="278401" y="34904"/>
                </a:lnTo>
                <a:lnTo>
                  <a:pt x="282892" y="57150"/>
                </a:lnTo>
                <a:lnTo>
                  <a:pt x="282892" y="69884"/>
                </a:lnTo>
                <a:lnTo>
                  <a:pt x="278401" y="92129"/>
                </a:lnTo>
                <a:lnTo>
                  <a:pt x="266153" y="110295"/>
                </a:lnTo>
                <a:lnTo>
                  <a:pt x="247988" y="122542"/>
                </a:lnTo>
                <a:lnTo>
                  <a:pt x="225742" y="127034"/>
                </a:lnTo>
                <a:lnTo>
                  <a:pt x="57150" y="127034"/>
                </a:lnTo>
                <a:lnTo>
                  <a:pt x="34904" y="122542"/>
                </a:lnTo>
                <a:lnTo>
                  <a:pt x="16738" y="110295"/>
                </a:lnTo>
                <a:lnTo>
                  <a:pt x="4491" y="92129"/>
                </a:lnTo>
                <a:lnTo>
                  <a:pt x="0" y="69884"/>
                </a:lnTo>
                <a:lnTo>
                  <a:pt x="0" y="57150"/>
                </a:lnTo>
                <a:lnTo>
                  <a:pt x="4491" y="34904"/>
                </a:lnTo>
                <a:lnTo>
                  <a:pt x="16738" y="16738"/>
                </a:lnTo>
                <a:lnTo>
                  <a:pt x="34904" y="4491"/>
                </a:lnTo>
                <a:lnTo>
                  <a:pt x="57150" y="0"/>
                </a:lnTo>
                <a:close/>
              </a:path>
            </a:pathLst>
          </a:custGeom>
          <a:ln w="11430">
            <a:solidFill>
              <a:srgbClr val="000000"/>
            </a:solidFill>
          </a:ln>
        </p:spPr>
        <p:txBody>
          <a:bodyPr wrap="square" lIns="0" tIns="0" rIns="0" bIns="0" rtlCol="0"/>
          <a:lstStyle/>
          <a:p>
            <a:endParaRPr/>
          </a:p>
        </p:txBody>
      </p:sp>
      <p:sp>
        <p:nvSpPr>
          <p:cNvPr id="47" name="object 47"/>
          <p:cNvSpPr txBox="1"/>
          <p:nvPr/>
        </p:nvSpPr>
        <p:spPr>
          <a:xfrm>
            <a:off x="2724556" y="1441083"/>
            <a:ext cx="226060" cy="93980"/>
          </a:xfrm>
          <a:prstGeom prst="rect">
            <a:avLst/>
          </a:prstGeom>
        </p:spPr>
        <p:txBody>
          <a:bodyPr vert="horz" wrap="square" lIns="0" tIns="12700" rIns="0" bIns="0" rtlCol="0">
            <a:spAutoFit/>
          </a:bodyPr>
          <a:lstStyle/>
          <a:p>
            <a:pPr marL="12700">
              <a:lnSpc>
                <a:spcPct val="100000"/>
              </a:lnSpc>
              <a:spcBef>
                <a:spcPts val="100"/>
              </a:spcBef>
            </a:pPr>
            <a:r>
              <a:rPr sz="450" spc="-10" dirty="0">
                <a:latin typeface="Arial"/>
                <a:cs typeface="Arial"/>
              </a:rPr>
              <a:t>CE</a:t>
            </a:r>
            <a:r>
              <a:rPr sz="450" spc="-55" dirty="0">
                <a:latin typeface="Arial"/>
                <a:cs typeface="Arial"/>
              </a:rPr>
              <a:t> </a:t>
            </a:r>
            <a:r>
              <a:rPr sz="450" spc="10" dirty="0">
                <a:latin typeface="Arial"/>
                <a:cs typeface="Arial"/>
              </a:rPr>
              <a:t>loss</a:t>
            </a:r>
            <a:endParaRPr sz="450">
              <a:latin typeface="Arial"/>
              <a:cs typeface="Arial"/>
            </a:endParaRPr>
          </a:p>
        </p:txBody>
      </p:sp>
      <p:sp>
        <p:nvSpPr>
          <p:cNvPr id="48" name="object 48"/>
          <p:cNvSpPr txBox="1"/>
          <p:nvPr/>
        </p:nvSpPr>
        <p:spPr>
          <a:xfrm>
            <a:off x="2693022" y="1666718"/>
            <a:ext cx="711835" cy="154305"/>
          </a:xfrm>
          <a:prstGeom prst="rect">
            <a:avLst/>
          </a:prstGeom>
          <a:solidFill>
            <a:srgbClr val="74FCD5"/>
          </a:solidFill>
          <a:ln w="11430">
            <a:solidFill>
              <a:srgbClr val="000000"/>
            </a:solidFill>
          </a:ln>
        </p:spPr>
        <p:txBody>
          <a:bodyPr vert="horz" wrap="square" lIns="0" tIns="20955" rIns="0" bIns="0" rtlCol="0">
            <a:spAutoFit/>
          </a:bodyPr>
          <a:lstStyle/>
          <a:p>
            <a:pPr marL="189230">
              <a:lnSpc>
                <a:spcPct val="100000"/>
              </a:lnSpc>
              <a:spcBef>
                <a:spcPts val="165"/>
              </a:spcBef>
            </a:pPr>
            <a:r>
              <a:rPr sz="700" spc="20" dirty="0">
                <a:latin typeface="Arial"/>
                <a:cs typeface="Arial"/>
              </a:rPr>
              <a:t>Model</a:t>
            </a:r>
            <a:r>
              <a:rPr sz="700" spc="-10" dirty="0">
                <a:latin typeface="Arial"/>
                <a:cs typeface="Arial"/>
              </a:rPr>
              <a:t> </a:t>
            </a:r>
            <a:r>
              <a:rPr sz="700" spc="10" dirty="0">
                <a:latin typeface="Arial"/>
                <a:cs typeface="Arial"/>
              </a:rPr>
              <a:t>2</a:t>
            </a:r>
            <a:endParaRPr sz="700">
              <a:latin typeface="Arial"/>
              <a:cs typeface="Arial"/>
            </a:endParaRPr>
          </a:p>
        </p:txBody>
      </p:sp>
      <p:sp>
        <p:nvSpPr>
          <p:cNvPr id="49" name="object 49"/>
          <p:cNvSpPr txBox="1"/>
          <p:nvPr/>
        </p:nvSpPr>
        <p:spPr>
          <a:xfrm>
            <a:off x="2693022" y="1156779"/>
            <a:ext cx="740410" cy="154305"/>
          </a:xfrm>
          <a:prstGeom prst="rect">
            <a:avLst/>
          </a:prstGeom>
          <a:solidFill>
            <a:srgbClr val="D7D6D6"/>
          </a:solidFill>
          <a:ln w="11430">
            <a:solidFill>
              <a:srgbClr val="000000"/>
            </a:solidFill>
          </a:ln>
        </p:spPr>
        <p:txBody>
          <a:bodyPr vert="horz" wrap="square" lIns="0" tIns="20955" rIns="0" bIns="0" rtlCol="0">
            <a:spAutoFit/>
          </a:bodyPr>
          <a:lstStyle/>
          <a:p>
            <a:pPr marL="203835">
              <a:lnSpc>
                <a:spcPct val="100000"/>
              </a:lnSpc>
              <a:spcBef>
                <a:spcPts val="165"/>
              </a:spcBef>
            </a:pPr>
            <a:r>
              <a:rPr sz="700" spc="20" dirty="0">
                <a:latin typeface="Arial"/>
                <a:cs typeface="Arial"/>
              </a:rPr>
              <a:t>Model</a:t>
            </a:r>
            <a:r>
              <a:rPr sz="700" spc="-5" dirty="0">
                <a:latin typeface="Arial"/>
                <a:cs typeface="Arial"/>
              </a:rPr>
              <a:t> </a:t>
            </a:r>
            <a:r>
              <a:rPr sz="700" spc="10" dirty="0">
                <a:latin typeface="Arial"/>
                <a:cs typeface="Arial"/>
              </a:rPr>
              <a:t>1</a:t>
            </a:r>
            <a:endParaRPr sz="700">
              <a:latin typeface="Arial"/>
              <a:cs typeface="Arial"/>
            </a:endParaRPr>
          </a:p>
        </p:txBody>
      </p:sp>
      <p:sp>
        <p:nvSpPr>
          <p:cNvPr id="50" name="object 50"/>
          <p:cNvSpPr/>
          <p:nvPr/>
        </p:nvSpPr>
        <p:spPr>
          <a:xfrm>
            <a:off x="3124504" y="1425384"/>
            <a:ext cx="283210" cy="127635"/>
          </a:xfrm>
          <a:custGeom>
            <a:avLst/>
            <a:gdLst/>
            <a:ahLst/>
            <a:cxnLst/>
            <a:rect l="l" t="t" r="r" b="b"/>
            <a:pathLst>
              <a:path w="283210" h="127634">
                <a:moveTo>
                  <a:pt x="225742" y="0"/>
                </a:moveTo>
                <a:lnTo>
                  <a:pt x="57150" y="0"/>
                </a:lnTo>
                <a:lnTo>
                  <a:pt x="34904" y="4491"/>
                </a:lnTo>
                <a:lnTo>
                  <a:pt x="16738" y="16738"/>
                </a:lnTo>
                <a:lnTo>
                  <a:pt x="4491" y="34904"/>
                </a:lnTo>
                <a:lnTo>
                  <a:pt x="0" y="57150"/>
                </a:lnTo>
                <a:lnTo>
                  <a:pt x="0" y="69884"/>
                </a:lnTo>
                <a:lnTo>
                  <a:pt x="4491" y="92129"/>
                </a:lnTo>
                <a:lnTo>
                  <a:pt x="16738" y="110295"/>
                </a:lnTo>
                <a:lnTo>
                  <a:pt x="34904" y="122542"/>
                </a:lnTo>
                <a:lnTo>
                  <a:pt x="57150" y="127034"/>
                </a:lnTo>
                <a:lnTo>
                  <a:pt x="225742" y="127034"/>
                </a:lnTo>
                <a:lnTo>
                  <a:pt x="247988" y="122542"/>
                </a:lnTo>
                <a:lnTo>
                  <a:pt x="266153" y="110295"/>
                </a:lnTo>
                <a:lnTo>
                  <a:pt x="278401" y="92129"/>
                </a:lnTo>
                <a:lnTo>
                  <a:pt x="282892" y="69884"/>
                </a:lnTo>
                <a:lnTo>
                  <a:pt x="282892" y="57150"/>
                </a:lnTo>
                <a:lnTo>
                  <a:pt x="278401" y="34904"/>
                </a:lnTo>
                <a:lnTo>
                  <a:pt x="266153" y="16738"/>
                </a:lnTo>
                <a:lnTo>
                  <a:pt x="247988" y="4491"/>
                </a:lnTo>
                <a:lnTo>
                  <a:pt x="225742" y="0"/>
                </a:lnTo>
                <a:close/>
              </a:path>
            </a:pathLst>
          </a:custGeom>
          <a:solidFill>
            <a:srgbClr val="FFFF7B"/>
          </a:solidFill>
        </p:spPr>
        <p:txBody>
          <a:bodyPr wrap="square" lIns="0" tIns="0" rIns="0" bIns="0" rtlCol="0"/>
          <a:lstStyle/>
          <a:p>
            <a:endParaRPr/>
          </a:p>
        </p:txBody>
      </p:sp>
      <p:sp>
        <p:nvSpPr>
          <p:cNvPr id="51" name="object 51"/>
          <p:cNvSpPr/>
          <p:nvPr/>
        </p:nvSpPr>
        <p:spPr>
          <a:xfrm>
            <a:off x="3124504" y="1425384"/>
            <a:ext cx="283210" cy="127635"/>
          </a:xfrm>
          <a:custGeom>
            <a:avLst/>
            <a:gdLst/>
            <a:ahLst/>
            <a:cxnLst/>
            <a:rect l="l" t="t" r="r" b="b"/>
            <a:pathLst>
              <a:path w="283210" h="127634">
                <a:moveTo>
                  <a:pt x="57150" y="0"/>
                </a:moveTo>
                <a:lnTo>
                  <a:pt x="225742" y="0"/>
                </a:lnTo>
                <a:lnTo>
                  <a:pt x="247988" y="4491"/>
                </a:lnTo>
                <a:lnTo>
                  <a:pt x="266153" y="16738"/>
                </a:lnTo>
                <a:lnTo>
                  <a:pt x="278401" y="34904"/>
                </a:lnTo>
                <a:lnTo>
                  <a:pt x="282892" y="57150"/>
                </a:lnTo>
                <a:lnTo>
                  <a:pt x="282892" y="69884"/>
                </a:lnTo>
                <a:lnTo>
                  <a:pt x="278401" y="92129"/>
                </a:lnTo>
                <a:lnTo>
                  <a:pt x="266153" y="110295"/>
                </a:lnTo>
                <a:lnTo>
                  <a:pt x="247988" y="122542"/>
                </a:lnTo>
                <a:lnTo>
                  <a:pt x="225742" y="127034"/>
                </a:lnTo>
                <a:lnTo>
                  <a:pt x="57150" y="127034"/>
                </a:lnTo>
                <a:lnTo>
                  <a:pt x="34904" y="122542"/>
                </a:lnTo>
                <a:lnTo>
                  <a:pt x="16738" y="110295"/>
                </a:lnTo>
                <a:lnTo>
                  <a:pt x="4491" y="92129"/>
                </a:lnTo>
                <a:lnTo>
                  <a:pt x="0" y="69884"/>
                </a:lnTo>
                <a:lnTo>
                  <a:pt x="0" y="57150"/>
                </a:lnTo>
                <a:lnTo>
                  <a:pt x="4491" y="34904"/>
                </a:lnTo>
                <a:lnTo>
                  <a:pt x="16738" y="16738"/>
                </a:lnTo>
                <a:lnTo>
                  <a:pt x="34904" y="4491"/>
                </a:lnTo>
                <a:lnTo>
                  <a:pt x="57150" y="0"/>
                </a:lnTo>
                <a:close/>
              </a:path>
            </a:pathLst>
          </a:custGeom>
          <a:ln w="11430">
            <a:solidFill>
              <a:srgbClr val="000000"/>
            </a:solidFill>
          </a:ln>
        </p:spPr>
        <p:txBody>
          <a:bodyPr wrap="square" lIns="0" tIns="0" rIns="0" bIns="0" rtlCol="0"/>
          <a:lstStyle/>
          <a:p>
            <a:endParaRPr/>
          </a:p>
        </p:txBody>
      </p:sp>
      <p:sp>
        <p:nvSpPr>
          <p:cNvPr id="52" name="object 52"/>
          <p:cNvSpPr txBox="1"/>
          <p:nvPr/>
        </p:nvSpPr>
        <p:spPr>
          <a:xfrm>
            <a:off x="3155838" y="1441083"/>
            <a:ext cx="220345" cy="93980"/>
          </a:xfrm>
          <a:prstGeom prst="rect">
            <a:avLst/>
          </a:prstGeom>
        </p:spPr>
        <p:txBody>
          <a:bodyPr vert="horz" wrap="square" lIns="0" tIns="12700" rIns="0" bIns="0" rtlCol="0">
            <a:spAutoFit/>
          </a:bodyPr>
          <a:lstStyle/>
          <a:p>
            <a:pPr marL="12700">
              <a:lnSpc>
                <a:spcPct val="100000"/>
              </a:lnSpc>
              <a:spcBef>
                <a:spcPts val="100"/>
              </a:spcBef>
            </a:pPr>
            <a:r>
              <a:rPr sz="450" spc="5" dirty="0">
                <a:latin typeface="Arial"/>
                <a:cs typeface="Arial"/>
              </a:rPr>
              <a:t>KL</a:t>
            </a:r>
            <a:r>
              <a:rPr sz="450" spc="-55" dirty="0">
                <a:latin typeface="Arial"/>
                <a:cs typeface="Arial"/>
              </a:rPr>
              <a:t> </a:t>
            </a:r>
            <a:r>
              <a:rPr sz="450" spc="10" dirty="0">
                <a:latin typeface="Arial"/>
                <a:cs typeface="Arial"/>
              </a:rPr>
              <a:t>loss</a:t>
            </a:r>
            <a:endParaRPr sz="450">
              <a:latin typeface="Arial"/>
              <a:cs typeface="Arial"/>
            </a:endParaRPr>
          </a:p>
        </p:txBody>
      </p:sp>
      <p:sp>
        <p:nvSpPr>
          <p:cNvPr id="53" name="object 53"/>
          <p:cNvSpPr/>
          <p:nvPr/>
        </p:nvSpPr>
        <p:spPr>
          <a:xfrm>
            <a:off x="2837326" y="1614712"/>
            <a:ext cx="0" cy="52069"/>
          </a:xfrm>
          <a:custGeom>
            <a:avLst/>
            <a:gdLst/>
            <a:ahLst/>
            <a:cxnLst/>
            <a:rect l="l" t="t" r="r" b="b"/>
            <a:pathLst>
              <a:path h="52069">
                <a:moveTo>
                  <a:pt x="0" y="52006"/>
                </a:moveTo>
                <a:lnTo>
                  <a:pt x="0" y="0"/>
                </a:lnTo>
              </a:path>
            </a:pathLst>
          </a:custGeom>
          <a:ln w="5715">
            <a:solidFill>
              <a:srgbClr val="000000"/>
            </a:solidFill>
          </a:ln>
        </p:spPr>
        <p:txBody>
          <a:bodyPr wrap="square" lIns="0" tIns="0" rIns="0" bIns="0" rtlCol="0"/>
          <a:lstStyle/>
          <a:p>
            <a:endParaRPr/>
          </a:p>
        </p:txBody>
      </p:sp>
      <p:sp>
        <p:nvSpPr>
          <p:cNvPr id="54" name="object 54"/>
          <p:cNvSpPr/>
          <p:nvPr/>
        </p:nvSpPr>
        <p:spPr>
          <a:xfrm>
            <a:off x="2820181" y="1568992"/>
            <a:ext cx="34290" cy="45720"/>
          </a:xfrm>
          <a:custGeom>
            <a:avLst/>
            <a:gdLst/>
            <a:ahLst/>
            <a:cxnLst/>
            <a:rect l="l" t="t" r="r" b="b"/>
            <a:pathLst>
              <a:path w="34289" h="45719">
                <a:moveTo>
                  <a:pt x="17145" y="0"/>
                </a:moveTo>
                <a:lnTo>
                  <a:pt x="0" y="45720"/>
                </a:lnTo>
                <a:lnTo>
                  <a:pt x="34290" y="45720"/>
                </a:lnTo>
                <a:lnTo>
                  <a:pt x="17145" y="0"/>
                </a:lnTo>
                <a:close/>
              </a:path>
            </a:pathLst>
          </a:custGeom>
          <a:solidFill>
            <a:srgbClr val="000000"/>
          </a:solidFill>
        </p:spPr>
        <p:txBody>
          <a:bodyPr wrap="square" lIns="0" tIns="0" rIns="0" bIns="0" rtlCol="0"/>
          <a:lstStyle/>
          <a:p>
            <a:endParaRPr/>
          </a:p>
        </p:txBody>
      </p:sp>
      <p:sp>
        <p:nvSpPr>
          <p:cNvPr id="55" name="object 55"/>
          <p:cNvSpPr/>
          <p:nvPr/>
        </p:nvSpPr>
        <p:spPr>
          <a:xfrm>
            <a:off x="2820181" y="1568992"/>
            <a:ext cx="34290" cy="45720"/>
          </a:xfrm>
          <a:custGeom>
            <a:avLst/>
            <a:gdLst/>
            <a:ahLst/>
            <a:cxnLst/>
            <a:rect l="l" t="t" r="r" b="b"/>
            <a:pathLst>
              <a:path w="34289" h="45719">
                <a:moveTo>
                  <a:pt x="17145" y="0"/>
                </a:moveTo>
                <a:lnTo>
                  <a:pt x="0" y="45720"/>
                </a:lnTo>
                <a:lnTo>
                  <a:pt x="34290" y="45720"/>
                </a:lnTo>
                <a:lnTo>
                  <a:pt x="17145" y="0"/>
                </a:lnTo>
                <a:close/>
              </a:path>
            </a:pathLst>
          </a:custGeom>
          <a:ln w="5715">
            <a:solidFill>
              <a:srgbClr val="000000"/>
            </a:solidFill>
          </a:ln>
        </p:spPr>
        <p:txBody>
          <a:bodyPr wrap="square" lIns="0" tIns="0" rIns="0" bIns="0" rtlCol="0"/>
          <a:lstStyle/>
          <a:p>
            <a:endParaRPr/>
          </a:p>
        </p:txBody>
      </p:sp>
      <p:sp>
        <p:nvSpPr>
          <p:cNvPr id="56" name="object 56"/>
          <p:cNvSpPr txBox="1"/>
          <p:nvPr/>
        </p:nvSpPr>
        <p:spPr>
          <a:xfrm>
            <a:off x="2898006" y="1888806"/>
            <a:ext cx="30162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Step</a:t>
            </a:r>
            <a:r>
              <a:rPr sz="700" b="1" spc="-50" dirty="0">
                <a:latin typeface="Arial"/>
                <a:cs typeface="Arial"/>
              </a:rPr>
              <a:t> </a:t>
            </a:r>
            <a:r>
              <a:rPr sz="700" b="1" spc="10" dirty="0">
                <a:latin typeface="Arial"/>
                <a:cs typeface="Arial"/>
              </a:rPr>
              <a:t>2</a:t>
            </a:r>
            <a:endParaRPr sz="700">
              <a:latin typeface="Arial"/>
              <a:cs typeface="Arial"/>
            </a:endParaRPr>
          </a:p>
        </p:txBody>
      </p:sp>
      <p:sp>
        <p:nvSpPr>
          <p:cNvPr id="57" name="object 57"/>
          <p:cNvSpPr/>
          <p:nvPr/>
        </p:nvSpPr>
        <p:spPr>
          <a:xfrm>
            <a:off x="4471576" y="1423784"/>
            <a:ext cx="283210" cy="127635"/>
          </a:xfrm>
          <a:custGeom>
            <a:avLst/>
            <a:gdLst/>
            <a:ahLst/>
            <a:cxnLst/>
            <a:rect l="l" t="t" r="r" b="b"/>
            <a:pathLst>
              <a:path w="283210" h="127634">
                <a:moveTo>
                  <a:pt x="225742" y="0"/>
                </a:moveTo>
                <a:lnTo>
                  <a:pt x="57150" y="0"/>
                </a:lnTo>
                <a:lnTo>
                  <a:pt x="34906" y="4491"/>
                </a:lnTo>
                <a:lnTo>
                  <a:pt x="16740" y="16738"/>
                </a:lnTo>
                <a:lnTo>
                  <a:pt x="4491" y="34904"/>
                </a:lnTo>
                <a:lnTo>
                  <a:pt x="0" y="57150"/>
                </a:lnTo>
                <a:lnTo>
                  <a:pt x="0" y="69883"/>
                </a:lnTo>
                <a:lnTo>
                  <a:pt x="4491" y="92129"/>
                </a:lnTo>
                <a:lnTo>
                  <a:pt x="16740" y="110295"/>
                </a:lnTo>
                <a:lnTo>
                  <a:pt x="34906" y="122542"/>
                </a:lnTo>
                <a:lnTo>
                  <a:pt x="57150" y="127033"/>
                </a:lnTo>
                <a:lnTo>
                  <a:pt x="225742" y="127033"/>
                </a:lnTo>
                <a:lnTo>
                  <a:pt x="247988" y="122542"/>
                </a:lnTo>
                <a:lnTo>
                  <a:pt x="266153" y="110295"/>
                </a:lnTo>
                <a:lnTo>
                  <a:pt x="278401" y="92129"/>
                </a:lnTo>
                <a:lnTo>
                  <a:pt x="282892" y="69883"/>
                </a:lnTo>
                <a:lnTo>
                  <a:pt x="282892" y="57150"/>
                </a:lnTo>
                <a:lnTo>
                  <a:pt x="278401" y="34904"/>
                </a:lnTo>
                <a:lnTo>
                  <a:pt x="266153" y="16738"/>
                </a:lnTo>
                <a:lnTo>
                  <a:pt x="247988" y="4491"/>
                </a:lnTo>
                <a:lnTo>
                  <a:pt x="225742" y="0"/>
                </a:lnTo>
                <a:close/>
              </a:path>
            </a:pathLst>
          </a:custGeom>
          <a:solidFill>
            <a:srgbClr val="FF914B"/>
          </a:solidFill>
        </p:spPr>
        <p:txBody>
          <a:bodyPr wrap="square" lIns="0" tIns="0" rIns="0" bIns="0" rtlCol="0"/>
          <a:lstStyle/>
          <a:p>
            <a:endParaRPr/>
          </a:p>
        </p:txBody>
      </p:sp>
      <p:sp>
        <p:nvSpPr>
          <p:cNvPr id="58" name="object 58"/>
          <p:cNvSpPr/>
          <p:nvPr/>
        </p:nvSpPr>
        <p:spPr>
          <a:xfrm>
            <a:off x="4471576" y="1423784"/>
            <a:ext cx="283210" cy="127635"/>
          </a:xfrm>
          <a:custGeom>
            <a:avLst/>
            <a:gdLst/>
            <a:ahLst/>
            <a:cxnLst/>
            <a:rect l="l" t="t" r="r" b="b"/>
            <a:pathLst>
              <a:path w="283210" h="127634">
                <a:moveTo>
                  <a:pt x="57150" y="0"/>
                </a:moveTo>
                <a:lnTo>
                  <a:pt x="225742" y="0"/>
                </a:lnTo>
                <a:lnTo>
                  <a:pt x="247988" y="4491"/>
                </a:lnTo>
                <a:lnTo>
                  <a:pt x="266153" y="16738"/>
                </a:lnTo>
                <a:lnTo>
                  <a:pt x="278401" y="34904"/>
                </a:lnTo>
                <a:lnTo>
                  <a:pt x="282892" y="57150"/>
                </a:lnTo>
                <a:lnTo>
                  <a:pt x="282892" y="69883"/>
                </a:lnTo>
                <a:lnTo>
                  <a:pt x="278401" y="92129"/>
                </a:lnTo>
                <a:lnTo>
                  <a:pt x="266153" y="110295"/>
                </a:lnTo>
                <a:lnTo>
                  <a:pt x="247988" y="122542"/>
                </a:lnTo>
                <a:lnTo>
                  <a:pt x="225742" y="127033"/>
                </a:lnTo>
                <a:lnTo>
                  <a:pt x="57150" y="127033"/>
                </a:lnTo>
                <a:lnTo>
                  <a:pt x="34906" y="122542"/>
                </a:lnTo>
                <a:lnTo>
                  <a:pt x="16740" y="110295"/>
                </a:lnTo>
                <a:lnTo>
                  <a:pt x="4491" y="92129"/>
                </a:lnTo>
                <a:lnTo>
                  <a:pt x="0" y="69883"/>
                </a:lnTo>
                <a:lnTo>
                  <a:pt x="0" y="57150"/>
                </a:lnTo>
                <a:lnTo>
                  <a:pt x="4491" y="34904"/>
                </a:lnTo>
                <a:lnTo>
                  <a:pt x="16740" y="16738"/>
                </a:lnTo>
                <a:lnTo>
                  <a:pt x="34906" y="4491"/>
                </a:lnTo>
                <a:lnTo>
                  <a:pt x="57150" y="0"/>
                </a:lnTo>
                <a:close/>
              </a:path>
            </a:pathLst>
          </a:custGeom>
          <a:ln w="11430">
            <a:solidFill>
              <a:srgbClr val="000000"/>
            </a:solidFill>
          </a:ln>
        </p:spPr>
        <p:txBody>
          <a:bodyPr wrap="square" lIns="0" tIns="0" rIns="0" bIns="0" rtlCol="0"/>
          <a:lstStyle/>
          <a:p>
            <a:endParaRPr/>
          </a:p>
        </p:txBody>
      </p:sp>
      <p:sp>
        <p:nvSpPr>
          <p:cNvPr id="59" name="object 59"/>
          <p:cNvSpPr txBox="1"/>
          <p:nvPr/>
        </p:nvSpPr>
        <p:spPr>
          <a:xfrm>
            <a:off x="4500258" y="1439482"/>
            <a:ext cx="226060" cy="93980"/>
          </a:xfrm>
          <a:prstGeom prst="rect">
            <a:avLst/>
          </a:prstGeom>
        </p:spPr>
        <p:txBody>
          <a:bodyPr vert="horz" wrap="square" lIns="0" tIns="12700" rIns="0" bIns="0" rtlCol="0">
            <a:spAutoFit/>
          </a:bodyPr>
          <a:lstStyle/>
          <a:p>
            <a:pPr marL="12700">
              <a:lnSpc>
                <a:spcPct val="100000"/>
              </a:lnSpc>
              <a:spcBef>
                <a:spcPts val="100"/>
              </a:spcBef>
            </a:pPr>
            <a:r>
              <a:rPr sz="450" spc="-10" dirty="0">
                <a:latin typeface="Arial"/>
                <a:cs typeface="Arial"/>
              </a:rPr>
              <a:t>CE</a:t>
            </a:r>
            <a:r>
              <a:rPr sz="450" spc="-55" dirty="0">
                <a:latin typeface="Arial"/>
                <a:cs typeface="Arial"/>
              </a:rPr>
              <a:t> </a:t>
            </a:r>
            <a:r>
              <a:rPr sz="450" spc="10" dirty="0">
                <a:latin typeface="Arial"/>
                <a:cs typeface="Arial"/>
              </a:rPr>
              <a:t>loss</a:t>
            </a:r>
            <a:endParaRPr sz="450">
              <a:latin typeface="Arial"/>
              <a:cs typeface="Arial"/>
            </a:endParaRPr>
          </a:p>
        </p:txBody>
      </p:sp>
      <p:sp>
        <p:nvSpPr>
          <p:cNvPr id="60" name="object 60"/>
          <p:cNvSpPr txBox="1"/>
          <p:nvPr/>
        </p:nvSpPr>
        <p:spPr>
          <a:xfrm>
            <a:off x="4468718" y="1155179"/>
            <a:ext cx="740410" cy="154305"/>
          </a:xfrm>
          <a:prstGeom prst="rect">
            <a:avLst/>
          </a:prstGeom>
          <a:solidFill>
            <a:srgbClr val="D7D6D6"/>
          </a:solidFill>
          <a:ln w="11430">
            <a:solidFill>
              <a:srgbClr val="000000"/>
            </a:solidFill>
          </a:ln>
        </p:spPr>
        <p:txBody>
          <a:bodyPr vert="horz" wrap="square" lIns="0" tIns="20955" rIns="0" bIns="0" rtlCol="0">
            <a:spAutoFit/>
          </a:bodyPr>
          <a:lstStyle/>
          <a:p>
            <a:pPr marL="160655">
              <a:lnSpc>
                <a:spcPct val="100000"/>
              </a:lnSpc>
              <a:spcBef>
                <a:spcPts val="165"/>
              </a:spcBef>
            </a:pPr>
            <a:r>
              <a:rPr sz="700" spc="20" dirty="0">
                <a:latin typeface="Arial"/>
                <a:cs typeface="Arial"/>
              </a:rPr>
              <a:t>Model</a:t>
            </a:r>
            <a:r>
              <a:rPr sz="700" spc="-10" dirty="0">
                <a:latin typeface="Arial"/>
                <a:cs typeface="Arial"/>
              </a:rPr>
              <a:t> </a:t>
            </a:r>
            <a:r>
              <a:rPr sz="700" spc="20" dirty="0">
                <a:latin typeface="Arial"/>
                <a:cs typeface="Arial"/>
              </a:rPr>
              <a:t>n-1</a:t>
            </a:r>
            <a:endParaRPr sz="700">
              <a:latin typeface="Arial"/>
              <a:cs typeface="Arial"/>
            </a:endParaRPr>
          </a:p>
        </p:txBody>
      </p:sp>
      <p:sp>
        <p:nvSpPr>
          <p:cNvPr id="61" name="object 61"/>
          <p:cNvSpPr/>
          <p:nvPr/>
        </p:nvSpPr>
        <p:spPr>
          <a:xfrm>
            <a:off x="4900201" y="1423784"/>
            <a:ext cx="283210" cy="127635"/>
          </a:xfrm>
          <a:custGeom>
            <a:avLst/>
            <a:gdLst/>
            <a:ahLst/>
            <a:cxnLst/>
            <a:rect l="l" t="t" r="r" b="b"/>
            <a:pathLst>
              <a:path w="283210" h="127634">
                <a:moveTo>
                  <a:pt x="225742" y="0"/>
                </a:moveTo>
                <a:lnTo>
                  <a:pt x="57150" y="0"/>
                </a:lnTo>
                <a:lnTo>
                  <a:pt x="34906" y="4491"/>
                </a:lnTo>
                <a:lnTo>
                  <a:pt x="16740" y="16738"/>
                </a:lnTo>
                <a:lnTo>
                  <a:pt x="4491" y="34904"/>
                </a:lnTo>
                <a:lnTo>
                  <a:pt x="0" y="57150"/>
                </a:lnTo>
                <a:lnTo>
                  <a:pt x="0" y="69883"/>
                </a:lnTo>
                <a:lnTo>
                  <a:pt x="4491" y="92129"/>
                </a:lnTo>
                <a:lnTo>
                  <a:pt x="16740" y="110295"/>
                </a:lnTo>
                <a:lnTo>
                  <a:pt x="34906" y="122542"/>
                </a:lnTo>
                <a:lnTo>
                  <a:pt x="57150" y="127033"/>
                </a:lnTo>
                <a:lnTo>
                  <a:pt x="225742" y="127033"/>
                </a:lnTo>
                <a:lnTo>
                  <a:pt x="247988" y="122542"/>
                </a:lnTo>
                <a:lnTo>
                  <a:pt x="266153" y="110295"/>
                </a:lnTo>
                <a:lnTo>
                  <a:pt x="278401" y="92129"/>
                </a:lnTo>
                <a:lnTo>
                  <a:pt x="282892" y="69883"/>
                </a:lnTo>
                <a:lnTo>
                  <a:pt x="282892" y="57150"/>
                </a:lnTo>
                <a:lnTo>
                  <a:pt x="278401" y="34904"/>
                </a:lnTo>
                <a:lnTo>
                  <a:pt x="266153" y="16738"/>
                </a:lnTo>
                <a:lnTo>
                  <a:pt x="247988" y="4491"/>
                </a:lnTo>
                <a:lnTo>
                  <a:pt x="225742" y="0"/>
                </a:lnTo>
                <a:close/>
              </a:path>
            </a:pathLst>
          </a:custGeom>
          <a:solidFill>
            <a:srgbClr val="FFFF7B"/>
          </a:solidFill>
        </p:spPr>
        <p:txBody>
          <a:bodyPr wrap="square" lIns="0" tIns="0" rIns="0" bIns="0" rtlCol="0"/>
          <a:lstStyle/>
          <a:p>
            <a:endParaRPr/>
          </a:p>
        </p:txBody>
      </p:sp>
      <p:sp>
        <p:nvSpPr>
          <p:cNvPr id="62" name="object 62"/>
          <p:cNvSpPr/>
          <p:nvPr/>
        </p:nvSpPr>
        <p:spPr>
          <a:xfrm>
            <a:off x="4900201" y="1423784"/>
            <a:ext cx="283210" cy="127635"/>
          </a:xfrm>
          <a:custGeom>
            <a:avLst/>
            <a:gdLst/>
            <a:ahLst/>
            <a:cxnLst/>
            <a:rect l="l" t="t" r="r" b="b"/>
            <a:pathLst>
              <a:path w="283210" h="127634">
                <a:moveTo>
                  <a:pt x="57150" y="0"/>
                </a:moveTo>
                <a:lnTo>
                  <a:pt x="225742" y="0"/>
                </a:lnTo>
                <a:lnTo>
                  <a:pt x="247988" y="4491"/>
                </a:lnTo>
                <a:lnTo>
                  <a:pt x="266153" y="16738"/>
                </a:lnTo>
                <a:lnTo>
                  <a:pt x="278401" y="34904"/>
                </a:lnTo>
                <a:lnTo>
                  <a:pt x="282892" y="57150"/>
                </a:lnTo>
                <a:lnTo>
                  <a:pt x="282892" y="69883"/>
                </a:lnTo>
                <a:lnTo>
                  <a:pt x="278401" y="92129"/>
                </a:lnTo>
                <a:lnTo>
                  <a:pt x="266153" y="110295"/>
                </a:lnTo>
                <a:lnTo>
                  <a:pt x="247988" y="122542"/>
                </a:lnTo>
                <a:lnTo>
                  <a:pt x="225742" y="127033"/>
                </a:lnTo>
                <a:lnTo>
                  <a:pt x="57150" y="127033"/>
                </a:lnTo>
                <a:lnTo>
                  <a:pt x="34906" y="122542"/>
                </a:lnTo>
                <a:lnTo>
                  <a:pt x="16740" y="110295"/>
                </a:lnTo>
                <a:lnTo>
                  <a:pt x="4491" y="92129"/>
                </a:lnTo>
                <a:lnTo>
                  <a:pt x="0" y="69883"/>
                </a:lnTo>
                <a:lnTo>
                  <a:pt x="0" y="57150"/>
                </a:lnTo>
                <a:lnTo>
                  <a:pt x="4491" y="34904"/>
                </a:lnTo>
                <a:lnTo>
                  <a:pt x="16740" y="16738"/>
                </a:lnTo>
                <a:lnTo>
                  <a:pt x="34906" y="4491"/>
                </a:lnTo>
                <a:lnTo>
                  <a:pt x="57150" y="0"/>
                </a:lnTo>
                <a:close/>
              </a:path>
            </a:pathLst>
          </a:custGeom>
          <a:ln w="11430">
            <a:solidFill>
              <a:srgbClr val="000000"/>
            </a:solidFill>
          </a:ln>
        </p:spPr>
        <p:txBody>
          <a:bodyPr wrap="square" lIns="0" tIns="0" rIns="0" bIns="0" rtlCol="0"/>
          <a:lstStyle/>
          <a:p>
            <a:endParaRPr/>
          </a:p>
        </p:txBody>
      </p:sp>
      <p:sp>
        <p:nvSpPr>
          <p:cNvPr id="63" name="object 63"/>
          <p:cNvSpPr txBox="1"/>
          <p:nvPr/>
        </p:nvSpPr>
        <p:spPr>
          <a:xfrm>
            <a:off x="4931535" y="1439482"/>
            <a:ext cx="220345" cy="93980"/>
          </a:xfrm>
          <a:prstGeom prst="rect">
            <a:avLst/>
          </a:prstGeom>
        </p:spPr>
        <p:txBody>
          <a:bodyPr vert="horz" wrap="square" lIns="0" tIns="12700" rIns="0" bIns="0" rtlCol="0">
            <a:spAutoFit/>
          </a:bodyPr>
          <a:lstStyle/>
          <a:p>
            <a:pPr marL="12700">
              <a:lnSpc>
                <a:spcPct val="100000"/>
              </a:lnSpc>
              <a:spcBef>
                <a:spcPts val="100"/>
              </a:spcBef>
            </a:pPr>
            <a:r>
              <a:rPr sz="450" spc="5" dirty="0">
                <a:latin typeface="Arial"/>
                <a:cs typeface="Arial"/>
              </a:rPr>
              <a:t>KL</a:t>
            </a:r>
            <a:r>
              <a:rPr sz="450" spc="-55" dirty="0">
                <a:latin typeface="Arial"/>
                <a:cs typeface="Arial"/>
              </a:rPr>
              <a:t> </a:t>
            </a:r>
            <a:r>
              <a:rPr sz="450" spc="10" dirty="0">
                <a:latin typeface="Arial"/>
                <a:cs typeface="Arial"/>
              </a:rPr>
              <a:t>loss</a:t>
            </a:r>
            <a:endParaRPr sz="450">
              <a:latin typeface="Arial"/>
              <a:cs typeface="Arial"/>
            </a:endParaRPr>
          </a:p>
        </p:txBody>
      </p:sp>
      <p:sp>
        <p:nvSpPr>
          <p:cNvPr id="64" name="object 64"/>
          <p:cNvSpPr/>
          <p:nvPr/>
        </p:nvSpPr>
        <p:spPr>
          <a:xfrm>
            <a:off x="4613022" y="1613111"/>
            <a:ext cx="0" cy="52069"/>
          </a:xfrm>
          <a:custGeom>
            <a:avLst/>
            <a:gdLst/>
            <a:ahLst/>
            <a:cxnLst/>
            <a:rect l="l" t="t" r="r" b="b"/>
            <a:pathLst>
              <a:path h="52069">
                <a:moveTo>
                  <a:pt x="0" y="52006"/>
                </a:moveTo>
                <a:lnTo>
                  <a:pt x="0" y="0"/>
                </a:lnTo>
              </a:path>
            </a:pathLst>
          </a:custGeom>
          <a:ln w="5715">
            <a:solidFill>
              <a:srgbClr val="000000"/>
            </a:solidFill>
          </a:ln>
        </p:spPr>
        <p:txBody>
          <a:bodyPr wrap="square" lIns="0" tIns="0" rIns="0" bIns="0" rtlCol="0"/>
          <a:lstStyle/>
          <a:p>
            <a:endParaRPr/>
          </a:p>
        </p:txBody>
      </p:sp>
      <p:sp>
        <p:nvSpPr>
          <p:cNvPr id="65" name="object 65"/>
          <p:cNvSpPr/>
          <p:nvPr/>
        </p:nvSpPr>
        <p:spPr>
          <a:xfrm>
            <a:off x="4595877" y="1567391"/>
            <a:ext cx="34290" cy="45720"/>
          </a:xfrm>
          <a:custGeom>
            <a:avLst/>
            <a:gdLst/>
            <a:ahLst/>
            <a:cxnLst/>
            <a:rect l="l" t="t" r="r" b="b"/>
            <a:pathLst>
              <a:path w="34289" h="45719">
                <a:moveTo>
                  <a:pt x="17145" y="0"/>
                </a:moveTo>
                <a:lnTo>
                  <a:pt x="0" y="45720"/>
                </a:lnTo>
                <a:lnTo>
                  <a:pt x="34290" y="45720"/>
                </a:lnTo>
                <a:lnTo>
                  <a:pt x="17145" y="0"/>
                </a:lnTo>
                <a:close/>
              </a:path>
            </a:pathLst>
          </a:custGeom>
          <a:solidFill>
            <a:srgbClr val="000000"/>
          </a:solidFill>
        </p:spPr>
        <p:txBody>
          <a:bodyPr wrap="square" lIns="0" tIns="0" rIns="0" bIns="0" rtlCol="0"/>
          <a:lstStyle/>
          <a:p>
            <a:endParaRPr/>
          </a:p>
        </p:txBody>
      </p:sp>
      <p:sp>
        <p:nvSpPr>
          <p:cNvPr id="66" name="object 66"/>
          <p:cNvSpPr/>
          <p:nvPr/>
        </p:nvSpPr>
        <p:spPr>
          <a:xfrm>
            <a:off x="4595877" y="1567391"/>
            <a:ext cx="34290" cy="45720"/>
          </a:xfrm>
          <a:custGeom>
            <a:avLst/>
            <a:gdLst/>
            <a:ahLst/>
            <a:cxnLst/>
            <a:rect l="l" t="t" r="r" b="b"/>
            <a:pathLst>
              <a:path w="34289" h="45719">
                <a:moveTo>
                  <a:pt x="17145" y="0"/>
                </a:moveTo>
                <a:lnTo>
                  <a:pt x="0" y="45720"/>
                </a:lnTo>
                <a:lnTo>
                  <a:pt x="34290" y="45720"/>
                </a:lnTo>
                <a:lnTo>
                  <a:pt x="17145" y="0"/>
                </a:lnTo>
                <a:close/>
              </a:path>
            </a:pathLst>
          </a:custGeom>
          <a:ln w="5715">
            <a:solidFill>
              <a:srgbClr val="000000"/>
            </a:solidFill>
          </a:ln>
        </p:spPr>
        <p:txBody>
          <a:bodyPr wrap="square" lIns="0" tIns="0" rIns="0" bIns="0" rtlCol="0"/>
          <a:lstStyle/>
          <a:p>
            <a:endParaRPr/>
          </a:p>
        </p:txBody>
      </p:sp>
      <p:sp>
        <p:nvSpPr>
          <p:cNvPr id="67" name="object 67"/>
          <p:cNvSpPr/>
          <p:nvPr/>
        </p:nvSpPr>
        <p:spPr>
          <a:xfrm>
            <a:off x="5041647" y="1613111"/>
            <a:ext cx="0" cy="52069"/>
          </a:xfrm>
          <a:custGeom>
            <a:avLst/>
            <a:gdLst/>
            <a:ahLst/>
            <a:cxnLst/>
            <a:rect l="l" t="t" r="r" b="b"/>
            <a:pathLst>
              <a:path h="52069">
                <a:moveTo>
                  <a:pt x="0" y="52006"/>
                </a:moveTo>
                <a:lnTo>
                  <a:pt x="0" y="0"/>
                </a:lnTo>
              </a:path>
            </a:pathLst>
          </a:custGeom>
          <a:ln w="5715">
            <a:solidFill>
              <a:srgbClr val="000000"/>
            </a:solidFill>
          </a:ln>
        </p:spPr>
        <p:txBody>
          <a:bodyPr wrap="square" lIns="0" tIns="0" rIns="0" bIns="0" rtlCol="0"/>
          <a:lstStyle/>
          <a:p>
            <a:endParaRPr/>
          </a:p>
        </p:txBody>
      </p:sp>
      <p:sp>
        <p:nvSpPr>
          <p:cNvPr id="68" name="object 68"/>
          <p:cNvSpPr/>
          <p:nvPr/>
        </p:nvSpPr>
        <p:spPr>
          <a:xfrm>
            <a:off x="5024502" y="1567391"/>
            <a:ext cx="34290" cy="45720"/>
          </a:xfrm>
          <a:custGeom>
            <a:avLst/>
            <a:gdLst/>
            <a:ahLst/>
            <a:cxnLst/>
            <a:rect l="l" t="t" r="r" b="b"/>
            <a:pathLst>
              <a:path w="34289" h="45719">
                <a:moveTo>
                  <a:pt x="17145" y="0"/>
                </a:moveTo>
                <a:lnTo>
                  <a:pt x="0" y="45720"/>
                </a:lnTo>
                <a:lnTo>
                  <a:pt x="34290" y="45720"/>
                </a:lnTo>
                <a:lnTo>
                  <a:pt x="17145" y="0"/>
                </a:lnTo>
                <a:close/>
              </a:path>
            </a:pathLst>
          </a:custGeom>
          <a:solidFill>
            <a:srgbClr val="000000"/>
          </a:solidFill>
        </p:spPr>
        <p:txBody>
          <a:bodyPr wrap="square" lIns="0" tIns="0" rIns="0" bIns="0" rtlCol="0"/>
          <a:lstStyle/>
          <a:p>
            <a:endParaRPr/>
          </a:p>
        </p:txBody>
      </p:sp>
      <p:sp>
        <p:nvSpPr>
          <p:cNvPr id="69" name="object 69"/>
          <p:cNvSpPr/>
          <p:nvPr/>
        </p:nvSpPr>
        <p:spPr>
          <a:xfrm>
            <a:off x="5024502" y="1567391"/>
            <a:ext cx="34290" cy="45720"/>
          </a:xfrm>
          <a:custGeom>
            <a:avLst/>
            <a:gdLst/>
            <a:ahLst/>
            <a:cxnLst/>
            <a:rect l="l" t="t" r="r" b="b"/>
            <a:pathLst>
              <a:path w="34289" h="45719">
                <a:moveTo>
                  <a:pt x="17145" y="0"/>
                </a:moveTo>
                <a:lnTo>
                  <a:pt x="0" y="45720"/>
                </a:lnTo>
                <a:lnTo>
                  <a:pt x="34290" y="45720"/>
                </a:lnTo>
                <a:lnTo>
                  <a:pt x="17145" y="0"/>
                </a:lnTo>
                <a:close/>
              </a:path>
            </a:pathLst>
          </a:custGeom>
          <a:ln w="5715">
            <a:solidFill>
              <a:srgbClr val="000000"/>
            </a:solidFill>
          </a:ln>
        </p:spPr>
        <p:txBody>
          <a:bodyPr wrap="square" lIns="0" tIns="0" rIns="0" bIns="0" rtlCol="0"/>
          <a:lstStyle/>
          <a:p>
            <a:endParaRPr/>
          </a:p>
        </p:txBody>
      </p:sp>
      <p:sp>
        <p:nvSpPr>
          <p:cNvPr id="70" name="object 70"/>
          <p:cNvSpPr/>
          <p:nvPr/>
        </p:nvSpPr>
        <p:spPr>
          <a:xfrm>
            <a:off x="5038790" y="1309484"/>
            <a:ext cx="0" cy="57785"/>
          </a:xfrm>
          <a:custGeom>
            <a:avLst/>
            <a:gdLst/>
            <a:ahLst/>
            <a:cxnLst/>
            <a:rect l="l" t="t" r="r" b="b"/>
            <a:pathLst>
              <a:path h="57784">
                <a:moveTo>
                  <a:pt x="0" y="0"/>
                </a:moveTo>
                <a:lnTo>
                  <a:pt x="0" y="57721"/>
                </a:lnTo>
              </a:path>
            </a:pathLst>
          </a:custGeom>
          <a:ln w="5715">
            <a:solidFill>
              <a:srgbClr val="000000"/>
            </a:solidFill>
          </a:ln>
        </p:spPr>
        <p:txBody>
          <a:bodyPr wrap="square" lIns="0" tIns="0" rIns="0" bIns="0" rtlCol="0"/>
          <a:lstStyle/>
          <a:p>
            <a:endParaRPr/>
          </a:p>
        </p:txBody>
      </p:sp>
      <p:sp>
        <p:nvSpPr>
          <p:cNvPr id="71" name="object 71"/>
          <p:cNvSpPr/>
          <p:nvPr/>
        </p:nvSpPr>
        <p:spPr>
          <a:xfrm>
            <a:off x="5021645" y="1367205"/>
            <a:ext cx="34290" cy="45720"/>
          </a:xfrm>
          <a:custGeom>
            <a:avLst/>
            <a:gdLst/>
            <a:ahLst/>
            <a:cxnLst/>
            <a:rect l="l" t="t" r="r" b="b"/>
            <a:pathLst>
              <a:path w="34289" h="45719">
                <a:moveTo>
                  <a:pt x="34290" y="0"/>
                </a:moveTo>
                <a:lnTo>
                  <a:pt x="0" y="0"/>
                </a:lnTo>
                <a:lnTo>
                  <a:pt x="17145" y="45720"/>
                </a:lnTo>
                <a:lnTo>
                  <a:pt x="34290" y="0"/>
                </a:lnTo>
                <a:close/>
              </a:path>
            </a:pathLst>
          </a:custGeom>
          <a:solidFill>
            <a:srgbClr val="000000"/>
          </a:solidFill>
        </p:spPr>
        <p:txBody>
          <a:bodyPr wrap="square" lIns="0" tIns="0" rIns="0" bIns="0" rtlCol="0"/>
          <a:lstStyle/>
          <a:p>
            <a:endParaRPr/>
          </a:p>
        </p:txBody>
      </p:sp>
      <p:sp>
        <p:nvSpPr>
          <p:cNvPr id="72" name="object 72"/>
          <p:cNvSpPr/>
          <p:nvPr/>
        </p:nvSpPr>
        <p:spPr>
          <a:xfrm>
            <a:off x="5021645" y="1367205"/>
            <a:ext cx="34290" cy="45720"/>
          </a:xfrm>
          <a:custGeom>
            <a:avLst/>
            <a:gdLst/>
            <a:ahLst/>
            <a:cxnLst/>
            <a:rect l="l" t="t" r="r" b="b"/>
            <a:pathLst>
              <a:path w="34289" h="45719">
                <a:moveTo>
                  <a:pt x="17145" y="45720"/>
                </a:moveTo>
                <a:lnTo>
                  <a:pt x="34290" y="0"/>
                </a:lnTo>
                <a:lnTo>
                  <a:pt x="0" y="0"/>
                </a:lnTo>
                <a:lnTo>
                  <a:pt x="17145" y="45720"/>
                </a:lnTo>
                <a:close/>
              </a:path>
            </a:pathLst>
          </a:custGeom>
          <a:ln w="5715">
            <a:solidFill>
              <a:srgbClr val="000000"/>
            </a:solidFill>
          </a:ln>
        </p:spPr>
        <p:txBody>
          <a:bodyPr wrap="square" lIns="0" tIns="0" rIns="0" bIns="0" rtlCol="0"/>
          <a:lstStyle/>
          <a:p>
            <a:endParaRPr/>
          </a:p>
        </p:txBody>
      </p:sp>
      <p:sp>
        <p:nvSpPr>
          <p:cNvPr id="73" name="object 73"/>
          <p:cNvSpPr txBox="1"/>
          <p:nvPr/>
        </p:nvSpPr>
        <p:spPr>
          <a:xfrm>
            <a:off x="4469233" y="1665631"/>
            <a:ext cx="711835" cy="154305"/>
          </a:xfrm>
          <a:prstGeom prst="rect">
            <a:avLst/>
          </a:prstGeom>
          <a:solidFill>
            <a:srgbClr val="74FCD5"/>
          </a:solidFill>
          <a:ln w="11430">
            <a:solidFill>
              <a:srgbClr val="000000"/>
            </a:solidFill>
          </a:ln>
        </p:spPr>
        <p:txBody>
          <a:bodyPr vert="horz" wrap="square" lIns="0" tIns="20955" rIns="0" bIns="0" rtlCol="0">
            <a:spAutoFit/>
          </a:bodyPr>
          <a:lstStyle/>
          <a:p>
            <a:pPr marL="189230">
              <a:lnSpc>
                <a:spcPct val="100000"/>
              </a:lnSpc>
              <a:spcBef>
                <a:spcPts val="165"/>
              </a:spcBef>
            </a:pPr>
            <a:r>
              <a:rPr sz="700" spc="20" dirty="0">
                <a:latin typeface="Arial"/>
                <a:cs typeface="Arial"/>
              </a:rPr>
              <a:t>Model</a:t>
            </a:r>
            <a:r>
              <a:rPr sz="700" spc="-10" dirty="0">
                <a:latin typeface="Arial"/>
                <a:cs typeface="Arial"/>
              </a:rPr>
              <a:t> </a:t>
            </a:r>
            <a:r>
              <a:rPr sz="700" spc="10" dirty="0">
                <a:latin typeface="Arial"/>
                <a:cs typeface="Arial"/>
              </a:rPr>
              <a:t>n</a:t>
            </a:r>
            <a:endParaRPr sz="700">
              <a:latin typeface="Arial"/>
              <a:cs typeface="Arial"/>
            </a:endParaRPr>
          </a:p>
        </p:txBody>
      </p:sp>
      <p:sp>
        <p:nvSpPr>
          <p:cNvPr id="74" name="object 74"/>
          <p:cNvSpPr txBox="1"/>
          <p:nvPr/>
        </p:nvSpPr>
        <p:spPr>
          <a:xfrm>
            <a:off x="3841724" y="1375514"/>
            <a:ext cx="14287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a:t>
            </a:r>
            <a:endParaRPr sz="700">
              <a:latin typeface="Arial"/>
              <a:cs typeface="Arial"/>
            </a:endParaRPr>
          </a:p>
        </p:txBody>
      </p:sp>
      <p:sp>
        <p:nvSpPr>
          <p:cNvPr id="75" name="object 75"/>
          <p:cNvSpPr txBox="1"/>
          <p:nvPr/>
        </p:nvSpPr>
        <p:spPr>
          <a:xfrm>
            <a:off x="4672525" y="1888806"/>
            <a:ext cx="3054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Step</a:t>
            </a:r>
            <a:r>
              <a:rPr sz="700" b="1" spc="-50" dirty="0">
                <a:latin typeface="Arial"/>
                <a:cs typeface="Arial"/>
              </a:rPr>
              <a:t> </a:t>
            </a:r>
            <a:r>
              <a:rPr sz="700" b="1" spc="-5" dirty="0">
                <a:latin typeface="Arial"/>
                <a:cs typeface="Arial"/>
              </a:rPr>
              <a:t>n</a:t>
            </a:r>
            <a:endParaRPr sz="700">
              <a:latin typeface="Arial"/>
              <a:cs typeface="Arial"/>
            </a:endParaRPr>
          </a:p>
        </p:txBody>
      </p:sp>
      <p:sp>
        <p:nvSpPr>
          <p:cNvPr id="76" name="object 76"/>
          <p:cNvSpPr/>
          <p:nvPr/>
        </p:nvSpPr>
        <p:spPr>
          <a:xfrm>
            <a:off x="4134894" y="1227851"/>
            <a:ext cx="263525" cy="506095"/>
          </a:xfrm>
          <a:custGeom>
            <a:avLst/>
            <a:gdLst/>
            <a:ahLst/>
            <a:cxnLst/>
            <a:rect l="l" t="t" r="r" b="b"/>
            <a:pathLst>
              <a:path w="263525" h="506094">
                <a:moveTo>
                  <a:pt x="262958" y="0"/>
                </a:moveTo>
                <a:lnTo>
                  <a:pt x="193029" y="0"/>
                </a:lnTo>
                <a:lnTo>
                  <a:pt x="170784" y="4491"/>
                </a:lnTo>
                <a:lnTo>
                  <a:pt x="152618" y="16738"/>
                </a:lnTo>
                <a:lnTo>
                  <a:pt x="140370" y="34904"/>
                </a:lnTo>
                <a:lnTo>
                  <a:pt x="135879" y="57150"/>
                </a:lnTo>
                <a:lnTo>
                  <a:pt x="135879" y="448346"/>
                </a:lnTo>
                <a:lnTo>
                  <a:pt x="131388" y="470591"/>
                </a:lnTo>
                <a:lnTo>
                  <a:pt x="119139" y="488757"/>
                </a:lnTo>
                <a:lnTo>
                  <a:pt x="100973" y="501005"/>
                </a:lnTo>
                <a:lnTo>
                  <a:pt x="78729" y="505496"/>
                </a:lnTo>
                <a:lnTo>
                  <a:pt x="0" y="505496"/>
                </a:lnTo>
              </a:path>
            </a:pathLst>
          </a:custGeom>
          <a:ln w="11430">
            <a:solidFill>
              <a:srgbClr val="000000"/>
            </a:solidFill>
          </a:ln>
        </p:spPr>
        <p:txBody>
          <a:bodyPr wrap="square" lIns="0" tIns="0" rIns="0" bIns="0" rtlCol="0"/>
          <a:lstStyle/>
          <a:p>
            <a:endParaRPr/>
          </a:p>
        </p:txBody>
      </p:sp>
      <p:sp>
        <p:nvSpPr>
          <p:cNvPr id="77" name="object 77"/>
          <p:cNvSpPr/>
          <p:nvPr/>
        </p:nvSpPr>
        <p:spPr>
          <a:xfrm>
            <a:off x="4397852" y="1207277"/>
            <a:ext cx="55244" cy="41275"/>
          </a:xfrm>
          <a:custGeom>
            <a:avLst/>
            <a:gdLst/>
            <a:ahLst/>
            <a:cxnLst/>
            <a:rect l="l" t="t" r="r" b="b"/>
            <a:pathLst>
              <a:path w="55245" h="41275">
                <a:moveTo>
                  <a:pt x="0" y="0"/>
                </a:moveTo>
                <a:lnTo>
                  <a:pt x="0" y="41148"/>
                </a:lnTo>
                <a:lnTo>
                  <a:pt x="54864" y="20574"/>
                </a:lnTo>
                <a:lnTo>
                  <a:pt x="0" y="0"/>
                </a:lnTo>
                <a:close/>
              </a:path>
            </a:pathLst>
          </a:custGeom>
          <a:solidFill>
            <a:srgbClr val="000000"/>
          </a:solidFill>
        </p:spPr>
        <p:txBody>
          <a:bodyPr wrap="square" lIns="0" tIns="0" rIns="0" bIns="0" rtlCol="0"/>
          <a:lstStyle/>
          <a:p>
            <a:endParaRPr/>
          </a:p>
        </p:txBody>
      </p:sp>
      <p:sp>
        <p:nvSpPr>
          <p:cNvPr id="78" name="object 78"/>
          <p:cNvSpPr/>
          <p:nvPr/>
        </p:nvSpPr>
        <p:spPr>
          <a:xfrm>
            <a:off x="4397852" y="1207277"/>
            <a:ext cx="55244" cy="41275"/>
          </a:xfrm>
          <a:custGeom>
            <a:avLst/>
            <a:gdLst/>
            <a:ahLst/>
            <a:cxnLst/>
            <a:rect l="l" t="t" r="r" b="b"/>
            <a:pathLst>
              <a:path w="55245" h="41275">
                <a:moveTo>
                  <a:pt x="54864" y="20574"/>
                </a:moveTo>
                <a:lnTo>
                  <a:pt x="0" y="0"/>
                </a:lnTo>
                <a:lnTo>
                  <a:pt x="0" y="41148"/>
                </a:lnTo>
                <a:lnTo>
                  <a:pt x="54864" y="20574"/>
                </a:lnTo>
                <a:close/>
              </a:path>
            </a:pathLst>
          </a:custGeom>
          <a:ln w="11430">
            <a:solidFill>
              <a:srgbClr val="000000"/>
            </a:solidFill>
          </a:ln>
        </p:spPr>
        <p:txBody>
          <a:bodyPr wrap="square" lIns="0" tIns="0" rIns="0" bIns="0" rtlCol="0"/>
          <a:lstStyle/>
          <a:p>
            <a:endParaRPr/>
          </a:p>
        </p:txBody>
      </p:sp>
      <p:sp>
        <p:nvSpPr>
          <p:cNvPr id="79" name="object 79"/>
          <p:cNvSpPr/>
          <p:nvPr/>
        </p:nvSpPr>
        <p:spPr>
          <a:xfrm>
            <a:off x="555612" y="1145829"/>
            <a:ext cx="102870" cy="102870"/>
          </a:xfrm>
          <a:custGeom>
            <a:avLst/>
            <a:gdLst/>
            <a:ahLst/>
            <a:cxnLst/>
            <a:rect l="l" t="t" r="r" b="b"/>
            <a:pathLst>
              <a:path w="102870" h="102869">
                <a:moveTo>
                  <a:pt x="102870" y="0"/>
                </a:moveTo>
                <a:lnTo>
                  <a:pt x="0" y="0"/>
                </a:lnTo>
                <a:lnTo>
                  <a:pt x="0" y="102870"/>
                </a:lnTo>
                <a:lnTo>
                  <a:pt x="102870" y="102870"/>
                </a:lnTo>
                <a:lnTo>
                  <a:pt x="102870" y="0"/>
                </a:lnTo>
                <a:close/>
              </a:path>
            </a:pathLst>
          </a:custGeom>
          <a:solidFill>
            <a:srgbClr val="74FCD5"/>
          </a:solidFill>
        </p:spPr>
        <p:txBody>
          <a:bodyPr wrap="square" lIns="0" tIns="0" rIns="0" bIns="0" rtlCol="0"/>
          <a:lstStyle/>
          <a:p>
            <a:endParaRPr/>
          </a:p>
        </p:txBody>
      </p:sp>
      <p:sp>
        <p:nvSpPr>
          <p:cNvPr id="80" name="object 80"/>
          <p:cNvSpPr/>
          <p:nvPr/>
        </p:nvSpPr>
        <p:spPr>
          <a:xfrm>
            <a:off x="555612" y="1145829"/>
            <a:ext cx="102870" cy="102870"/>
          </a:xfrm>
          <a:custGeom>
            <a:avLst/>
            <a:gdLst/>
            <a:ahLst/>
            <a:cxnLst/>
            <a:rect l="l" t="t" r="r" b="b"/>
            <a:pathLst>
              <a:path w="102870" h="102869">
                <a:moveTo>
                  <a:pt x="0" y="102870"/>
                </a:moveTo>
                <a:lnTo>
                  <a:pt x="102870" y="102870"/>
                </a:lnTo>
                <a:lnTo>
                  <a:pt x="102870" y="0"/>
                </a:lnTo>
                <a:lnTo>
                  <a:pt x="0" y="0"/>
                </a:lnTo>
                <a:lnTo>
                  <a:pt x="0" y="102870"/>
                </a:lnTo>
                <a:close/>
              </a:path>
            </a:pathLst>
          </a:custGeom>
          <a:ln w="11430">
            <a:solidFill>
              <a:srgbClr val="000000"/>
            </a:solidFill>
          </a:ln>
        </p:spPr>
        <p:txBody>
          <a:bodyPr wrap="square" lIns="0" tIns="0" rIns="0" bIns="0" rtlCol="0"/>
          <a:lstStyle/>
          <a:p>
            <a:endParaRPr/>
          </a:p>
        </p:txBody>
      </p:sp>
      <p:sp>
        <p:nvSpPr>
          <p:cNvPr id="81" name="object 81"/>
          <p:cNvSpPr txBox="1"/>
          <p:nvPr/>
        </p:nvSpPr>
        <p:spPr>
          <a:xfrm>
            <a:off x="680487" y="996666"/>
            <a:ext cx="257175" cy="248920"/>
          </a:xfrm>
          <a:prstGeom prst="rect">
            <a:avLst/>
          </a:prstGeom>
        </p:spPr>
        <p:txBody>
          <a:bodyPr vert="horz" wrap="square" lIns="0" tIns="11430" rIns="0" bIns="0" rtlCol="0">
            <a:spAutoFit/>
          </a:bodyPr>
          <a:lstStyle/>
          <a:p>
            <a:pPr marL="12700">
              <a:lnSpc>
                <a:spcPct val="100000"/>
              </a:lnSpc>
              <a:spcBef>
                <a:spcPts val="90"/>
              </a:spcBef>
            </a:pPr>
            <a:r>
              <a:rPr sz="550" spc="-5" dirty="0">
                <a:latin typeface="Arial"/>
                <a:cs typeface="Arial"/>
              </a:rPr>
              <a:t>teacher</a:t>
            </a:r>
            <a:endParaRPr sz="550">
              <a:latin typeface="Arial"/>
              <a:cs typeface="Arial"/>
            </a:endParaRPr>
          </a:p>
          <a:p>
            <a:pPr marL="12700">
              <a:lnSpc>
                <a:spcPct val="100000"/>
              </a:lnSpc>
              <a:spcBef>
                <a:spcPts val="450"/>
              </a:spcBef>
            </a:pPr>
            <a:r>
              <a:rPr sz="550" dirty="0">
                <a:latin typeface="Arial"/>
                <a:cs typeface="Arial"/>
              </a:rPr>
              <a:t>student</a:t>
            </a:r>
            <a:endParaRPr sz="550">
              <a:latin typeface="Arial"/>
              <a:cs typeface="Arial"/>
            </a:endParaRPr>
          </a:p>
        </p:txBody>
      </p:sp>
      <p:sp>
        <p:nvSpPr>
          <p:cNvPr id="82" name="object 82"/>
          <p:cNvSpPr/>
          <p:nvPr/>
        </p:nvSpPr>
        <p:spPr>
          <a:xfrm>
            <a:off x="555612" y="1004611"/>
            <a:ext cx="102870" cy="102870"/>
          </a:xfrm>
          <a:custGeom>
            <a:avLst/>
            <a:gdLst/>
            <a:ahLst/>
            <a:cxnLst/>
            <a:rect l="l" t="t" r="r" b="b"/>
            <a:pathLst>
              <a:path w="102870" h="102869">
                <a:moveTo>
                  <a:pt x="102870" y="0"/>
                </a:moveTo>
                <a:lnTo>
                  <a:pt x="0" y="0"/>
                </a:lnTo>
                <a:lnTo>
                  <a:pt x="0" y="102870"/>
                </a:lnTo>
                <a:lnTo>
                  <a:pt x="102870" y="102870"/>
                </a:lnTo>
                <a:lnTo>
                  <a:pt x="102870" y="0"/>
                </a:lnTo>
                <a:close/>
              </a:path>
            </a:pathLst>
          </a:custGeom>
          <a:solidFill>
            <a:srgbClr val="D7D6D6"/>
          </a:solidFill>
        </p:spPr>
        <p:txBody>
          <a:bodyPr wrap="square" lIns="0" tIns="0" rIns="0" bIns="0" rtlCol="0"/>
          <a:lstStyle/>
          <a:p>
            <a:endParaRPr/>
          </a:p>
        </p:txBody>
      </p:sp>
      <p:sp>
        <p:nvSpPr>
          <p:cNvPr id="83" name="object 83"/>
          <p:cNvSpPr/>
          <p:nvPr/>
        </p:nvSpPr>
        <p:spPr>
          <a:xfrm>
            <a:off x="555612" y="1004611"/>
            <a:ext cx="102870" cy="102870"/>
          </a:xfrm>
          <a:custGeom>
            <a:avLst/>
            <a:gdLst/>
            <a:ahLst/>
            <a:cxnLst/>
            <a:rect l="l" t="t" r="r" b="b"/>
            <a:pathLst>
              <a:path w="102870" h="102869">
                <a:moveTo>
                  <a:pt x="0" y="102870"/>
                </a:moveTo>
                <a:lnTo>
                  <a:pt x="102870" y="102870"/>
                </a:lnTo>
                <a:lnTo>
                  <a:pt x="102870" y="0"/>
                </a:lnTo>
                <a:lnTo>
                  <a:pt x="0" y="0"/>
                </a:lnTo>
                <a:lnTo>
                  <a:pt x="0" y="102870"/>
                </a:lnTo>
                <a:close/>
              </a:path>
            </a:pathLst>
          </a:custGeom>
          <a:ln w="11430">
            <a:solidFill>
              <a:srgbClr val="000000"/>
            </a:solidFill>
          </a:ln>
        </p:spPr>
        <p:txBody>
          <a:bodyPr wrap="square" lIns="0" tIns="0" rIns="0" bIns="0" rtlCol="0"/>
          <a:lstStyle/>
          <a:p>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2596515" cy="207645"/>
          </a:xfrm>
          <a:prstGeom prst="rect">
            <a:avLst/>
          </a:prstGeom>
        </p:spPr>
        <p:txBody>
          <a:bodyPr vert="horz" wrap="square" lIns="0" tIns="12065" rIns="0" bIns="0" rtlCol="0">
            <a:spAutoFit/>
          </a:bodyPr>
          <a:lstStyle/>
          <a:p>
            <a:pPr marL="12700">
              <a:lnSpc>
                <a:spcPct val="100000"/>
              </a:lnSpc>
              <a:spcBef>
                <a:spcPts val="95"/>
              </a:spcBef>
            </a:pPr>
            <a:r>
              <a:rPr spc="-45" dirty="0"/>
              <a:t>Contribution2: </a:t>
            </a:r>
            <a:r>
              <a:rPr spc="-35" dirty="0"/>
              <a:t>Our </a:t>
            </a:r>
            <a:r>
              <a:rPr spc="-75" dirty="0"/>
              <a:t>proposed </a:t>
            </a:r>
            <a:r>
              <a:rPr spc="-50" dirty="0"/>
              <a:t>architecture</a:t>
            </a:r>
          </a:p>
        </p:txBody>
      </p:sp>
      <p:sp>
        <p:nvSpPr>
          <p:cNvPr id="55" name="object 55"/>
          <p:cNvSpPr txBox="1"/>
          <p:nvPr/>
        </p:nvSpPr>
        <p:spPr>
          <a:xfrm>
            <a:off x="239306" y="2069363"/>
            <a:ext cx="5251450" cy="579120"/>
          </a:xfrm>
          <a:prstGeom prst="rect">
            <a:avLst/>
          </a:prstGeom>
        </p:spPr>
        <p:txBody>
          <a:bodyPr vert="horz" wrap="square" lIns="0" tIns="12700" rIns="0" bIns="0" rtlCol="0">
            <a:spAutoFit/>
          </a:bodyPr>
          <a:lstStyle/>
          <a:p>
            <a:pPr marL="1642110">
              <a:lnSpc>
                <a:spcPct val="100000"/>
              </a:lnSpc>
              <a:spcBef>
                <a:spcPts val="100"/>
              </a:spcBef>
              <a:tabLst>
                <a:tab pos="2592070" algn="l"/>
                <a:tab pos="3549015" algn="l"/>
              </a:tabLst>
            </a:pPr>
            <a:r>
              <a:rPr sz="600" dirty="0">
                <a:latin typeface="Lucida Sans"/>
                <a:cs typeface="Lucida Sans"/>
              </a:rPr>
              <a:t>(a)</a:t>
            </a:r>
            <a:r>
              <a:rPr sz="600" dirty="0">
                <a:latin typeface="Times New Roman"/>
                <a:cs typeface="Times New Roman"/>
              </a:rPr>
              <a:t>	</a:t>
            </a:r>
            <a:r>
              <a:rPr sz="600" dirty="0">
                <a:latin typeface="Lucida Sans"/>
                <a:cs typeface="Lucida Sans"/>
              </a:rPr>
              <a:t>(b)</a:t>
            </a:r>
            <a:r>
              <a:rPr sz="600" dirty="0">
                <a:latin typeface="Times New Roman"/>
                <a:cs typeface="Times New Roman"/>
              </a:rPr>
              <a:t>	</a:t>
            </a:r>
            <a:r>
              <a:rPr sz="600" dirty="0">
                <a:latin typeface="Lucida Sans"/>
                <a:cs typeface="Lucida Sans"/>
              </a:rPr>
              <a:t>(c)</a:t>
            </a:r>
          </a:p>
          <a:p>
            <a:pPr>
              <a:lnSpc>
                <a:spcPct val="100000"/>
              </a:lnSpc>
              <a:spcBef>
                <a:spcPts val="15"/>
              </a:spcBef>
            </a:pPr>
            <a:endParaRPr sz="850" dirty="0">
              <a:latin typeface="Lucida Sans"/>
              <a:cs typeface="Lucida Sans"/>
            </a:endParaRPr>
          </a:p>
          <a:p>
            <a:pPr marL="12700" marR="5080">
              <a:lnSpc>
                <a:spcPct val="121800"/>
              </a:lnSpc>
            </a:pPr>
            <a:r>
              <a:rPr sz="900" spc="-20" dirty="0">
                <a:solidFill>
                  <a:srgbClr val="3333B2"/>
                </a:solidFill>
                <a:latin typeface="Arial"/>
                <a:cs typeface="Arial"/>
              </a:rPr>
              <a:t>Figure: </a:t>
            </a:r>
            <a:r>
              <a:rPr sz="900" spc="15" dirty="0">
                <a:latin typeface="Arial"/>
                <a:cs typeface="Arial"/>
              </a:rPr>
              <a:t>(a): </a:t>
            </a:r>
            <a:r>
              <a:rPr sz="900" spc="-70" dirty="0">
                <a:latin typeface="Arial"/>
                <a:cs typeface="Arial"/>
              </a:rPr>
              <a:t>base </a:t>
            </a:r>
            <a:r>
              <a:rPr sz="900" spc="-15" dirty="0">
                <a:latin typeface="Arial"/>
                <a:cs typeface="Arial"/>
              </a:rPr>
              <a:t>architecture, </a:t>
            </a:r>
            <a:r>
              <a:rPr sz="900" spc="20" dirty="0">
                <a:latin typeface="Arial"/>
                <a:cs typeface="Arial"/>
              </a:rPr>
              <a:t>(b): </a:t>
            </a:r>
            <a:r>
              <a:rPr sz="900" spc="-25" dirty="0">
                <a:latin typeface="Arial"/>
                <a:cs typeface="Arial"/>
              </a:rPr>
              <a:t>lipreading </a:t>
            </a:r>
            <a:r>
              <a:rPr sz="900" spc="-30" dirty="0">
                <a:latin typeface="Arial"/>
                <a:cs typeface="Arial"/>
              </a:rPr>
              <a:t>model </a:t>
            </a:r>
            <a:r>
              <a:rPr sz="900" spc="10" dirty="0">
                <a:latin typeface="Arial"/>
                <a:cs typeface="Arial"/>
              </a:rPr>
              <a:t>with </a:t>
            </a:r>
            <a:r>
              <a:rPr sz="900" spc="-20" dirty="0">
                <a:latin typeface="Arial"/>
                <a:cs typeface="Arial"/>
              </a:rPr>
              <a:t>ShuffleNet </a:t>
            </a:r>
            <a:r>
              <a:rPr sz="900" spc="-35" dirty="0">
                <a:latin typeface="Arial"/>
                <a:cs typeface="Arial"/>
              </a:rPr>
              <a:t>v2 </a:t>
            </a:r>
            <a:r>
              <a:rPr sz="900" spc="-40" dirty="0">
                <a:latin typeface="Arial"/>
                <a:cs typeface="Arial"/>
              </a:rPr>
              <a:t>backbone and </a:t>
            </a:r>
            <a:r>
              <a:rPr lang="en-US" sz="900" spc="-40" dirty="0">
                <a:latin typeface="Arial"/>
                <a:cs typeface="Arial"/>
              </a:rPr>
              <a:t>MS-</a:t>
            </a:r>
            <a:r>
              <a:rPr sz="900" spc="5" dirty="0">
                <a:latin typeface="Arial"/>
                <a:cs typeface="Arial"/>
              </a:rPr>
              <a:t>TCN </a:t>
            </a:r>
            <a:r>
              <a:rPr sz="900" spc="-30" dirty="0">
                <a:latin typeface="Arial"/>
                <a:cs typeface="Arial"/>
              </a:rPr>
              <a:t>back-end. </a:t>
            </a:r>
            <a:r>
              <a:rPr sz="900" spc="20" dirty="0">
                <a:latin typeface="Arial"/>
                <a:cs typeface="Arial"/>
              </a:rPr>
              <a:t>(c):  </a:t>
            </a:r>
            <a:r>
              <a:rPr sz="900" spc="-25" dirty="0">
                <a:latin typeface="Arial"/>
                <a:cs typeface="Arial"/>
              </a:rPr>
              <a:t>lipreading </a:t>
            </a:r>
            <a:r>
              <a:rPr sz="900" spc="-30" dirty="0">
                <a:latin typeface="Arial"/>
                <a:cs typeface="Arial"/>
              </a:rPr>
              <a:t>model </a:t>
            </a:r>
            <a:r>
              <a:rPr sz="900" spc="10" dirty="0">
                <a:latin typeface="Arial"/>
                <a:cs typeface="Arial"/>
              </a:rPr>
              <a:t>with </a:t>
            </a:r>
            <a:r>
              <a:rPr sz="900" spc="-20" dirty="0">
                <a:latin typeface="Arial"/>
                <a:cs typeface="Arial"/>
              </a:rPr>
              <a:t>ShuffleNet </a:t>
            </a:r>
            <a:r>
              <a:rPr sz="900" spc="-35" dirty="0">
                <a:latin typeface="Arial"/>
                <a:cs typeface="Arial"/>
              </a:rPr>
              <a:t>v2 </a:t>
            </a:r>
            <a:r>
              <a:rPr sz="900" spc="-40" dirty="0">
                <a:latin typeface="Arial"/>
                <a:cs typeface="Arial"/>
              </a:rPr>
              <a:t>backbone and </a:t>
            </a:r>
            <a:r>
              <a:rPr sz="900" spc="-10" dirty="0">
                <a:latin typeface="Arial"/>
                <a:cs typeface="Arial"/>
              </a:rPr>
              <a:t>DS-TCN </a:t>
            </a:r>
            <a:r>
              <a:rPr sz="900" spc="-30" dirty="0">
                <a:latin typeface="Arial"/>
                <a:cs typeface="Arial"/>
              </a:rPr>
              <a:t>back-end.</a:t>
            </a:r>
            <a:endParaRPr sz="900" dirty="0">
              <a:latin typeface="Arial"/>
              <a:cs typeface="Arial"/>
            </a:endParaRPr>
          </a:p>
        </p:txBody>
      </p:sp>
      <p:pic>
        <p:nvPicPr>
          <p:cNvPr id="57" name="图片 56">
            <a:extLst>
              <a:ext uri="{FF2B5EF4-FFF2-40B4-BE49-F238E27FC236}">
                <a16:creationId xmlns:a16="http://schemas.microsoft.com/office/drawing/2014/main" id="{2D029799-C0EE-40E0-B355-EC5CEADCC210}"/>
              </a:ext>
            </a:extLst>
          </p:cNvPr>
          <p:cNvPicPr>
            <a:picLocks noChangeAspect="1"/>
          </p:cNvPicPr>
          <p:nvPr/>
        </p:nvPicPr>
        <p:blipFill>
          <a:blip r:embed="rId3"/>
          <a:stretch>
            <a:fillRect/>
          </a:stretch>
        </p:blipFill>
        <p:spPr>
          <a:xfrm>
            <a:off x="1277300" y="351321"/>
            <a:ext cx="3175461" cy="1648332"/>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5670500" cy="196849"/>
          </a:xfrm>
          <a:prstGeom prst="rect">
            <a:avLst/>
          </a:prstGeom>
        </p:spPr>
        <p:txBody>
          <a:bodyPr vert="horz" wrap="square" lIns="0" tIns="12065" rIns="0" bIns="0" rtlCol="0">
            <a:spAutoFit/>
          </a:bodyPr>
          <a:lstStyle/>
          <a:p>
            <a:pPr marL="12700">
              <a:lnSpc>
                <a:spcPct val="100000"/>
              </a:lnSpc>
              <a:spcBef>
                <a:spcPts val="95"/>
              </a:spcBef>
            </a:pPr>
            <a:r>
              <a:rPr spc="-45" dirty="0"/>
              <a:t>Contribution</a:t>
            </a:r>
            <a:r>
              <a:rPr lang="en-US" altLang="zh-CN" spc="-45" dirty="0"/>
              <a:t>3</a:t>
            </a:r>
            <a:r>
              <a:rPr spc="-45" dirty="0"/>
              <a:t>: </a:t>
            </a:r>
            <a:r>
              <a:rPr lang="en-US" spc="-35" dirty="0"/>
              <a:t>Recover </a:t>
            </a:r>
            <a:r>
              <a:rPr lang="en-US" altLang="zh-CN" dirty="0"/>
              <a:t>performance of the lightweight models</a:t>
            </a:r>
            <a:r>
              <a:rPr lang="en-US" spc="-35" dirty="0"/>
              <a:t> with KD</a:t>
            </a:r>
            <a:endParaRPr spc="-50" dirty="0"/>
          </a:p>
        </p:txBody>
      </p:sp>
      <p:pic>
        <p:nvPicPr>
          <p:cNvPr id="57" name="图片 56">
            <a:extLst>
              <a:ext uri="{FF2B5EF4-FFF2-40B4-BE49-F238E27FC236}">
                <a16:creationId xmlns:a16="http://schemas.microsoft.com/office/drawing/2014/main" id="{2D029799-C0EE-40E0-B355-EC5CEADCC210}"/>
              </a:ext>
            </a:extLst>
          </p:cNvPr>
          <p:cNvPicPr>
            <a:picLocks noChangeAspect="1"/>
          </p:cNvPicPr>
          <p:nvPr/>
        </p:nvPicPr>
        <p:blipFill>
          <a:blip r:embed="rId3"/>
          <a:stretch>
            <a:fillRect/>
          </a:stretch>
        </p:blipFill>
        <p:spPr>
          <a:xfrm>
            <a:off x="1342819" y="479425"/>
            <a:ext cx="3175461" cy="1648332"/>
          </a:xfrm>
          <a:prstGeom prst="rect">
            <a:avLst/>
          </a:prstGeom>
        </p:spPr>
      </p:pic>
      <p:sp>
        <p:nvSpPr>
          <p:cNvPr id="4" name="箭头: 右 3">
            <a:extLst>
              <a:ext uri="{FF2B5EF4-FFF2-40B4-BE49-F238E27FC236}">
                <a16:creationId xmlns:a16="http://schemas.microsoft.com/office/drawing/2014/main" id="{88788CD6-E979-49AC-AB69-E57E25C20D66}"/>
              </a:ext>
            </a:extLst>
          </p:cNvPr>
          <p:cNvSpPr/>
          <p:nvPr/>
        </p:nvSpPr>
        <p:spPr>
          <a:xfrm>
            <a:off x="2120900" y="1012825"/>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C0C88410-12A9-46E4-8F07-0E3C7D42CC30}"/>
              </a:ext>
            </a:extLst>
          </p:cNvPr>
          <p:cNvSpPr/>
          <p:nvPr/>
        </p:nvSpPr>
        <p:spPr>
          <a:xfrm>
            <a:off x="3366157" y="1012825"/>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13EEBE4-C12A-4D31-9819-7E88802A4B43}"/>
              </a:ext>
            </a:extLst>
          </p:cNvPr>
          <p:cNvSpPr/>
          <p:nvPr/>
        </p:nvSpPr>
        <p:spPr>
          <a:xfrm>
            <a:off x="2058796" y="2155424"/>
            <a:ext cx="1648208" cy="276999"/>
          </a:xfrm>
          <a:prstGeom prst="rect">
            <a:avLst/>
          </a:prstGeom>
        </p:spPr>
        <p:txBody>
          <a:bodyPr wrap="none">
            <a:spAutoFit/>
          </a:bodyPr>
          <a:lstStyle/>
          <a:p>
            <a:r>
              <a:rPr lang="en-US" altLang="zh-CN" sz="1200" dirty="0">
                <a:latin typeface="Arial" panose="020B0604020202020204" pitchFamily="34" charset="0"/>
                <a:cs typeface="Arial" panose="020B0604020202020204" pitchFamily="34" charset="0"/>
              </a:rPr>
              <a:t>Sequential Distillation</a:t>
            </a:r>
            <a:endParaRPr lang="zh-CN" altLang="en-US" sz="1200" dirty="0">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DC958E99-0631-4D72-8A62-09D0BE05039D}"/>
              </a:ext>
            </a:extLst>
          </p:cNvPr>
          <p:cNvSpPr/>
          <p:nvPr/>
        </p:nvSpPr>
        <p:spPr>
          <a:xfrm>
            <a:off x="444500" y="2465402"/>
            <a:ext cx="5029200" cy="584775"/>
          </a:xfrm>
          <a:prstGeom prst="rect">
            <a:avLst/>
          </a:prstGeom>
        </p:spPr>
        <p:txBody>
          <a:bodyPr wrap="square">
            <a:spAutoFit/>
          </a:bodyPr>
          <a:lstStyle/>
          <a:p>
            <a:r>
              <a:rPr lang="en-US" altLang="zh-CN" sz="1600" dirty="0">
                <a:latin typeface="Arial" panose="020B0604020202020204" pitchFamily="34" charset="0"/>
                <a:cs typeface="Arial" panose="020B0604020202020204" pitchFamily="34" charset="0"/>
              </a:rPr>
              <a:t>A wider gap in terms of architecture might mean a less effective transfer</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541440"/>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919480" cy="207645"/>
          </a:xfrm>
          <a:prstGeom prst="rect">
            <a:avLst/>
          </a:prstGeom>
        </p:spPr>
        <p:txBody>
          <a:bodyPr vert="horz" wrap="square" lIns="0" tIns="12065" rIns="0" bIns="0" rtlCol="0">
            <a:spAutoFit/>
          </a:bodyPr>
          <a:lstStyle/>
          <a:p>
            <a:pPr marL="12700">
              <a:lnSpc>
                <a:spcPct val="100000"/>
              </a:lnSpc>
              <a:spcBef>
                <a:spcPts val="95"/>
              </a:spcBef>
            </a:pPr>
            <a:r>
              <a:rPr spc="-35" dirty="0"/>
              <a:t>Pre-</a:t>
            </a:r>
            <a:r>
              <a:rPr spc="-80" dirty="0"/>
              <a:t>p</a:t>
            </a:r>
            <a:r>
              <a:rPr spc="-45" dirty="0"/>
              <a:t>r</a:t>
            </a:r>
            <a:r>
              <a:rPr spc="-35" dirty="0"/>
              <a:t>o</a:t>
            </a:r>
            <a:r>
              <a:rPr spc="-70" dirty="0"/>
              <a:t>cessing</a:t>
            </a:r>
          </a:p>
        </p:txBody>
      </p:sp>
      <p:sp>
        <p:nvSpPr>
          <p:cNvPr id="3" name="object 3"/>
          <p:cNvSpPr/>
          <p:nvPr/>
        </p:nvSpPr>
        <p:spPr>
          <a:xfrm>
            <a:off x="874598" y="442048"/>
            <a:ext cx="4002404" cy="189433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39306" y="2443407"/>
            <a:ext cx="4982845" cy="360045"/>
          </a:xfrm>
          <a:prstGeom prst="rect">
            <a:avLst/>
          </a:prstGeom>
        </p:spPr>
        <p:txBody>
          <a:bodyPr vert="horz" wrap="square" lIns="0" tIns="12700" rIns="0" bIns="0" rtlCol="0">
            <a:spAutoFit/>
          </a:bodyPr>
          <a:lstStyle/>
          <a:p>
            <a:pPr marL="12700" marR="5080">
              <a:lnSpc>
                <a:spcPct val="121800"/>
              </a:lnSpc>
              <a:spcBef>
                <a:spcPts val="100"/>
              </a:spcBef>
            </a:pPr>
            <a:r>
              <a:rPr sz="900" spc="-20" dirty="0">
                <a:solidFill>
                  <a:srgbClr val="3333B2"/>
                </a:solidFill>
                <a:latin typeface="Arial"/>
                <a:cs typeface="Arial"/>
              </a:rPr>
              <a:t>Figure: </a:t>
            </a:r>
            <a:r>
              <a:rPr sz="900" spc="-25" dirty="0">
                <a:latin typeface="Arial"/>
                <a:cs typeface="Arial"/>
              </a:rPr>
              <a:t>From </a:t>
            </a:r>
            <a:r>
              <a:rPr sz="900" spc="5" dirty="0">
                <a:latin typeface="Arial"/>
                <a:cs typeface="Arial"/>
              </a:rPr>
              <a:t>top </a:t>
            </a:r>
            <a:r>
              <a:rPr sz="900" spc="20" dirty="0">
                <a:latin typeface="Arial"/>
                <a:cs typeface="Arial"/>
              </a:rPr>
              <a:t>to </a:t>
            </a:r>
            <a:r>
              <a:rPr sz="900" spc="10" dirty="0">
                <a:latin typeface="Arial"/>
                <a:cs typeface="Arial"/>
              </a:rPr>
              <a:t>bottom: </a:t>
            </a:r>
            <a:r>
              <a:rPr sz="900" spc="5" dirty="0">
                <a:latin typeface="Arial"/>
                <a:cs typeface="Arial"/>
              </a:rPr>
              <a:t>1) </a:t>
            </a:r>
            <a:r>
              <a:rPr sz="900" spc="-25" dirty="0">
                <a:latin typeface="Arial"/>
                <a:cs typeface="Arial"/>
              </a:rPr>
              <a:t>doing </a:t>
            </a:r>
            <a:r>
              <a:rPr sz="900" spc="-40" dirty="0">
                <a:latin typeface="Arial"/>
                <a:cs typeface="Arial"/>
              </a:rPr>
              <a:t>face </a:t>
            </a:r>
            <a:r>
              <a:rPr sz="900" spc="-15" dirty="0">
                <a:latin typeface="Arial"/>
                <a:cs typeface="Arial"/>
              </a:rPr>
              <a:t>detection </a:t>
            </a:r>
            <a:r>
              <a:rPr sz="900" spc="-40" dirty="0">
                <a:latin typeface="Arial"/>
                <a:cs typeface="Arial"/>
              </a:rPr>
              <a:t>and face </a:t>
            </a:r>
            <a:r>
              <a:rPr sz="900" spc="-15" dirty="0">
                <a:latin typeface="Arial"/>
                <a:cs typeface="Arial"/>
              </a:rPr>
              <a:t>alignment, </a:t>
            </a:r>
            <a:r>
              <a:rPr sz="900" spc="5" dirty="0">
                <a:latin typeface="Arial"/>
                <a:cs typeface="Arial"/>
              </a:rPr>
              <a:t>2) </a:t>
            </a:r>
            <a:r>
              <a:rPr sz="900" spc="-20" dirty="0">
                <a:latin typeface="Arial"/>
                <a:cs typeface="Arial"/>
              </a:rPr>
              <a:t>aligning </a:t>
            </a:r>
            <a:r>
              <a:rPr sz="900" spc="-55" dirty="0">
                <a:latin typeface="Arial"/>
                <a:cs typeface="Arial"/>
              </a:rPr>
              <a:t>each </a:t>
            </a:r>
            <a:r>
              <a:rPr sz="900" spc="-25" dirty="0">
                <a:latin typeface="Arial"/>
                <a:cs typeface="Arial"/>
              </a:rPr>
              <a:t>frame </a:t>
            </a:r>
            <a:r>
              <a:rPr sz="900" spc="20" dirty="0">
                <a:latin typeface="Arial"/>
                <a:cs typeface="Arial"/>
              </a:rPr>
              <a:t>to </a:t>
            </a:r>
            <a:r>
              <a:rPr sz="900" spc="-60" dirty="0">
                <a:latin typeface="Arial"/>
                <a:cs typeface="Arial"/>
              </a:rPr>
              <a:t>a  </a:t>
            </a:r>
            <a:r>
              <a:rPr sz="900" spc="-45" dirty="0">
                <a:latin typeface="Arial"/>
                <a:cs typeface="Arial"/>
              </a:rPr>
              <a:t>reference </a:t>
            </a:r>
            <a:r>
              <a:rPr sz="900" spc="-50" dirty="0">
                <a:latin typeface="Arial"/>
                <a:cs typeface="Arial"/>
              </a:rPr>
              <a:t>mean </a:t>
            </a:r>
            <a:r>
              <a:rPr sz="900" spc="-40" dirty="0">
                <a:latin typeface="Arial"/>
                <a:cs typeface="Arial"/>
              </a:rPr>
              <a:t>face </a:t>
            </a:r>
            <a:r>
              <a:rPr sz="900" spc="-45" dirty="0">
                <a:latin typeface="Arial"/>
                <a:cs typeface="Arial"/>
              </a:rPr>
              <a:t>shape, </a:t>
            </a:r>
            <a:r>
              <a:rPr sz="900" spc="5" dirty="0">
                <a:latin typeface="Arial"/>
                <a:cs typeface="Arial"/>
              </a:rPr>
              <a:t>3) </a:t>
            </a:r>
            <a:r>
              <a:rPr sz="900" spc="-25" dirty="0">
                <a:latin typeface="Arial"/>
                <a:cs typeface="Arial"/>
              </a:rPr>
              <a:t>cropping </a:t>
            </a:r>
            <a:r>
              <a:rPr sz="900" spc="-60" dirty="0">
                <a:latin typeface="Arial"/>
                <a:cs typeface="Arial"/>
              </a:rPr>
              <a:t>a </a:t>
            </a:r>
            <a:r>
              <a:rPr sz="900" spc="-20" dirty="0">
                <a:latin typeface="Arial"/>
                <a:cs typeface="Arial"/>
              </a:rPr>
              <a:t>fixed </a:t>
            </a:r>
            <a:r>
              <a:rPr sz="900" spc="-45" dirty="0">
                <a:latin typeface="Arial"/>
                <a:cs typeface="Arial"/>
              </a:rPr>
              <a:t>96 </a:t>
            </a:r>
            <a:r>
              <a:rPr sz="900" spc="105" dirty="0">
                <a:latin typeface="Arial"/>
                <a:cs typeface="Arial"/>
              </a:rPr>
              <a:t>* </a:t>
            </a:r>
            <a:r>
              <a:rPr sz="900" spc="-45" dirty="0">
                <a:latin typeface="Arial"/>
                <a:cs typeface="Arial"/>
              </a:rPr>
              <a:t>96 </a:t>
            </a:r>
            <a:r>
              <a:rPr sz="900" spc="-35" dirty="0">
                <a:latin typeface="Arial"/>
                <a:cs typeface="Arial"/>
              </a:rPr>
              <a:t>pixels </a:t>
            </a:r>
            <a:r>
              <a:rPr sz="900" spc="-30" dirty="0">
                <a:latin typeface="Arial"/>
                <a:cs typeface="Arial"/>
              </a:rPr>
              <a:t>wide </a:t>
            </a:r>
            <a:r>
              <a:rPr sz="900" spc="-25" dirty="0">
                <a:latin typeface="Arial"/>
                <a:cs typeface="Arial"/>
              </a:rPr>
              <a:t>ROI </a:t>
            </a:r>
            <a:r>
              <a:rPr sz="900" spc="-5" dirty="0">
                <a:latin typeface="Arial"/>
                <a:cs typeface="Arial"/>
              </a:rPr>
              <a:t>from </a:t>
            </a:r>
            <a:r>
              <a:rPr sz="900" spc="-15" dirty="0">
                <a:latin typeface="Arial"/>
                <a:cs typeface="Arial"/>
              </a:rPr>
              <a:t>the </a:t>
            </a:r>
            <a:r>
              <a:rPr sz="900" spc="-30" dirty="0">
                <a:latin typeface="Arial"/>
                <a:cs typeface="Arial"/>
              </a:rPr>
              <a:t>aligned </a:t>
            </a:r>
            <a:r>
              <a:rPr sz="900" spc="-40" dirty="0">
                <a:latin typeface="Arial"/>
                <a:cs typeface="Arial"/>
              </a:rPr>
              <a:t>face</a:t>
            </a:r>
            <a:r>
              <a:rPr sz="900" spc="45" dirty="0">
                <a:latin typeface="Arial"/>
                <a:cs typeface="Arial"/>
              </a:rPr>
              <a:t> </a:t>
            </a:r>
            <a:r>
              <a:rPr sz="900" spc="-35" dirty="0">
                <a:latin typeface="Arial"/>
                <a:cs typeface="Arial"/>
              </a:rPr>
              <a:t>image.</a:t>
            </a:r>
            <a:endParaRPr sz="900">
              <a:latin typeface="Arial"/>
              <a:cs typeface="Arial"/>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101203"/>
            <a:ext cx="3002280"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3333B2"/>
                </a:solidFill>
                <a:latin typeface="Tahoma"/>
                <a:cs typeface="Tahoma"/>
              </a:rPr>
              <a:t>Comparison </a:t>
            </a:r>
            <a:r>
              <a:rPr sz="1200" spc="-25" dirty="0">
                <a:solidFill>
                  <a:srgbClr val="3333B2"/>
                </a:solidFill>
                <a:latin typeface="Tahoma"/>
                <a:cs typeface="Tahoma"/>
              </a:rPr>
              <a:t>to </a:t>
            </a:r>
            <a:r>
              <a:rPr sz="1200" spc="-45" dirty="0">
                <a:solidFill>
                  <a:srgbClr val="3333B2"/>
                </a:solidFill>
                <a:latin typeface="Tahoma"/>
                <a:cs typeface="Tahoma"/>
              </a:rPr>
              <a:t>State-of-the-art </a:t>
            </a:r>
            <a:r>
              <a:rPr sz="1200" spc="-70" dirty="0">
                <a:solidFill>
                  <a:srgbClr val="3333B2"/>
                </a:solidFill>
                <a:latin typeface="Tahoma"/>
                <a:cs typeface="Tahoma"/>
              </a:rPr>
              <a:t>on </a:t>
            </a:r>
            <a:r>
              <a:rPr sz="1200" spc="15" dirty="0">
                <a:solidFill>
                  <a:srgbClr val="3333B2"/>
                </a:solidFill>
                <a:latin typeface="Tahoma"/>
                <a:cs typeface="Tahoma"/>
              </a:rPr>
              <a:t>LRW</a:t>
            </a:r>
            <a:r>
              <a:rPr sz="1200" spc="290" dirty="0">
                <a:solidFill>
                  <a:srgbClr val="3333B2"/>
                </a:solidFill>
                <a:latin typeface="Tahoma"/>
                <a:cs typeface="Tahoma"/>
              </a:rPr>
              <a:t> </a:t>
            </a:r>
            <a:r>
              <a:rPr sz="1200" spc="-55" dirty="0">
                <a:solidFill>
                  <a:srgbClr val="3333B2"/>
                </a:solidFill>
                <a:latin typeface="Tahoma"/>
                <a:cs typeface="Tahoma"/>
              </a:rPr>
              <a:t>dataset</a:t>
            </a:r>
            <a:endParaRPr sz="1200">
              <a:latin typeface="Tahoma"/>
              <a:cs typeface="Tahoma"/>
            </a:endParaRPr>
          </a:p>
        </p:txBody>
      </p:sp>
      <p:graphicFrame>
        <p:nvGraphicFramePr>
          <p:cNvPr id="3" name="object 3"/>
          <p:cNvGraphicFramePr>
            <a:graphicFrameLocks noGrp="1"/>
          </p:cNvGraphicFramePr>
          <p:nvPr/>
        </p:nvGraphicFramePr>
        <p:xfrm>
          <a:off x="1693969" y="511912"/>
          <a:ext cx="2431414" cy="2244302"/>
        </p:xfrm>
        <a:graphic>
          <a:graphicData uri="http://schemas.openxmlformats.org/drawingml/2006/table">
            <a:tbl>
              <a:tblPr firstRow="1" bandRow="1">
                <a:tableStyleId>{2D5ABB26-0587-4C30-8999-92F81FD0307C}</a:tableStyleId>
              </a:tblPr>
              <a:tblGrid>
                <a:gridCol w="1916430">
                  <a:extLst>
                    <a:ext uri="{9D8B030D-6E8A-4147-A177-3AD203B41FA5}">
                      <a16:colId xmlns:a16="http://schemas.microsoft.com/office/drawing/2014/main" val="20000"/>
                    </a:ext>
                  </a:extLst>
                </a:gridCol>
                <a:gridCol w="514984">
                  <a:extLst>
                    <a:ext uri="{9D8B030D-6E8A-4147-A177-3AD203B41FA5}">
                      <a16:colId xmlns:a16="http://schemas.microsoft.com/office/drawing/2014/main" val="20001"/>
                    </a:ext>
                  </a:extLst>
                </a:gridCol>
              </a:tblGrid>
              <a:tr h="187374">
                <a:tc>
                  <a:txBody>
                    <a:bodyPr/>
                    <a:lstStyle/>
                    <a:p>
                      <a:pPr marL="52705">
                        <a:lnSpc>
                          <a:spcPct val="100000"/>
                        </a:lnSpc>
                        <a:spcBef>
                          <a:spcPts val="300"/>
                        </a:spcBef>
                      </a:pPr>
                      <a:r>
                        <a:rPr sz="700" spc="-10" dirty="0">
                          <a:latin typeface="Tahoma"/>
                          <a:cs typeface="Tahoma"/>
                        </a:rPr>
                        <a:t>Method</a:t>
                      </a:r>
                      <a:endParaRPr sz="700">
                        <a:latin typeface="Tahoma"/>
                        <a:cs typeface="Tahoma"/>
                      </a:endParaRPr>
                    </a:p>
                  </a:txBody>
                  <a:tcPr marL="0" marR="0" marT="38100" marB="0">
                    <a:lnT w="9525">
                      <a:solidFill>
                        <a:srgbClr val="000000"/>
                      </a:solidFill>
                      <a:prstDash val="solid"/>
                    </a:lnT>
                    <a:lnB w="6350">
                      <a:solidFill>
                        <a:srgbClr val="000000"/>
                      </a:solidFill>
                      <a:prstDash val="solid"/>
                    </a:lnB>
                  </a:tcPr>
                </a:tc>
                <a:tc>
                  <a:txBody>
                    <a:bodyPr/>
                    <a:lstStyle/>
                    <a:p>
                      <a:pPr algn="ctr">
                        <a:lnSpc>
                          <a:spcPct val="100000"/>
                        </a:lnSpc>
                        <a:spcBef>
                          <a:spcPts val="300"/>
                        </a:spcBef>
                      </a:pPr>
                      <a:r>
                        <a:rPr sz="700" spc="-25" dirty="0">
                          <a:latin typeface="Tahoma"/>
                          <a:cs typeface="Tahoma"/>
                        </a:rPr>
                        <a:t>Top-1</a:t>
                      </a:r>
                      <a:r>
                        <a:rPr sz="700" spc="-15" dirty="0">
                          <a:latin typeface="Tahoma"/>
                          <a:cs typeface="Tahoma"/>
                        </a:rPr>
                        <a:t> </a:t>
                      </a:r>
                      <a:r>
                        <a:rPr sz="700" spc="-5" dirty="0">
                          <a:latin typeface="Tahoma"/>
                          <a:cs typeface="Tahoma"/>
                        </a:rPr>
                        <a:t>Acc.</a:t>
                      </a:r>
                      <a:endParaRPr sz="700">
                        <a:latin typeface="Tahoma"/>
                        <a:cs typeface="Tahoma"/>
                      </a:endParaRPr>
                    </a:p>
                  </a:txBody>
                  <a:tcPr marL="0" marR="0" marT="38100" marB="0">
                    <a:lnT w="9525">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73612">
                <a:tc>
                  <a:txBody>
                    <a:bodyPr/>
                    <a:lstStyle/>
                    <a:p>
                      <a:pPr marL="52705">
                        <a:lnSpc>
                          <a:spcPct val="100000"/>
                        </a:lnSpc>
                        <a:spcBef>
                          <a:spcPts val="290"/>
                        </a:spcBef>
                      </a:pPr>
                      <a:r>
                        <a:rPr sz="700" spc="20" dirty="0">
                          <a:latin typeface="Tahoma"/>
                          <a:cs typeface="Tahoma"/>
                        </a:rPr>
                        <a:t>LRW </a:t>
                      </a:r>
                      <a:r>
                        <a:rPr sz="600" spc="-5" dirty="0">
                          <a:latin typeface="Arial"/>
                          <a:cs typeface="Arial"/>
                        </a:rPr>
                        <a:t>[Chung </a:t>
                      </a:r>
                      <a:r>
                        <a:rPr sz="600" spc="5" dirty="0">
                          <a:latin typeface="Arial"/>
                          <a:cs typeface="Arial"/>
                        </a:rPr>
                        <a:t>et al.,</a:t>
                      </a:r>
                      <a:r>
                        <a:rPr sz="600" spc="120" dirty="0">
                          <a:latin typeface="Arial"/>
                          <a:cs typeface="Arial"/>
                        </a:rPr>
                        <a:t> </a:t>
                      </a:r>
                      <a:r>
                        <a:rPr sz="600" spc="-10" dirty="0">
                          <a:latin typeface="Arial"/>
                          <a:cs typeface="Arial"/>
                        </a:rPr>
                        <a:t>2016]</a:t>
                      </a:r>
                      <a:endParaRPr sz="600">
                        <a:latin typeface="Arial"/>
                        <a:cs typeface="Arial"/>
                      </a:endParaRPr>
                    </a:p>
                  </a:txBody>
                  <a:tcPr marL="0" marR="0" marT="36830" marB="0">
                    <a:lnT w="6350">
                      <a:solidFill>
                        <a:srgbClr val="000000"/>
                      </a:solidFill>
                      <a:prstDash val="solid"/>
                    </a:lnT>
                  </a:tcPr>
                </a:tc>
                <a:tc>
                  <a:txBody>
                    <a:bodyPr/>
                    <a:lstStyle/>
                    <a:p>
                      <a:pPr algn="ctr">
                        <a:lnSpc>
                          <a:spcPct val="100000"/>
                        </a:lnSpc>
                        <a:spcBef>
                          <a:spcPts val="290"/>
                        </a:spcBef>
                      </a:pPr>
                      <a:r>
                        <a:rPr sz="700" spc="-30" dirty="0">
                          <a:latin typeface="Tahoma"/>
                          <a:cs typeface="Tahoma"/>
                        </a:rPr>
                        <a:t>61.1</a:t>
                      </a:r>
                      <a:endParaRPr sz="700">
                        <a:latin typeface="Tahoma"/>
                        <a:cs typeface="Tahoma"/>
                      </a:endParaRPr>
                    </a:p>
                  </a:txBody>
                  <a:tcPr marL="0" marR="0" marT="36830" marB="0">
                    <a:lnT w="6350">
                      <a:solidFill>
                        <a:srgbClr val="000000"/>
                      </a:solidFill>
                      <a:prstDash val="solid"/>
                    </a:lnT>
                  </a:tcPr>
                </a:tc>
                <a:extLst>
                  <a:ext uri="{0D108BD9-81ED-4DB2-BD59-A6C34878D82A}">
                    <a16:rowId xmlns:a16="http://schemas.microsoft.com/office/drawing/2014/main" val="10001"/>
                  </a:ext>
                </a:extLst>
              </a:tr>
              <a:tr h="140293">
                <a:tc>
                  <a:txBody>
                    <a:bodyPr/>
                    <a:lstStyle/>
                    <a:p>
                      <a:pPr marL="52705">
                        <a:lnSpc>
                          <a:spcPct val="100000"/>
                        </a:lnSpc>
                        <a:spcBef>
                          <a:spcPts val="30"/>
                        </a:spcBef>
                      </a:pPr>
                      <a:r>
                        <a:rPr sz="700" dirty="0">
                          <a:latin typeface="Tahoma"/>
                          <a:cs typeface="Tahoma"/>
                        </a:rPr>
                        <a:t>WAS </a:t>
                      </a:r>
                      <a:r>
                        <a:rPr sz="600" spc="-5" dirty="0">
                          <a:latin typeface="Arial"/>
                          <a:cs typeface="Arial"/>
                        </a:rPr>
                        <a:t>[chung </a:t>
                      </a:r>
                      <a:r>
                        <a:rPr sz="600" spc="5" dirty="0">
                          <a:latin typeface="Arial"/>
                          <a:cs typeface="Arial"/>
                        </a:rPr>
                        <a:t>et al.,</a:t>
                      </a:r>
                      <a:r>
                        <a:rPr sz="600" spc="140" dirty="0">
                          <a:latin typeface="Arial"/>
                          <a:cs typeface="Arial"/>
                        </a:rPr>
                        <a:t> </a:t>
                      </a:r>
                      <a:r>
                        <a:rPr sz="600" spc="-10" dirty="0">
                          <a:latin typeface="Arial"/>
                          <a:cs typeface="Arial"/>
                        </a:rPr>
                        <a:t>2016]</a:t>
                      </a:r>
                      <a:endParaRPr sz="600">
                        <a:latin typeface="Arial"/>
                        <a:cs typeface="Arial"/>
                      </a:endParaRPr>
                    </a:p>
                  </a:txBody>
                  <a:tcPr marL="0" marR="0" marT="3810" marB="0"/>
                </a:tc>
                <a:tc>
                  <a:txBody>
                    <a:bodyPr/>
                    <a:lstStyle/>
                    <a:p>
                      <a:pPr algn="ctr">
                        <a:lnSpc>
                          <a:spcPct val="100000"/>
                        </a:lnSpc>
                        <a:spcBef>
                          <a:spcPts val="30"/>
                        </a:spcBef>
                      </a:pPr>
                      <a:r>
                        <a:rPr sz="700" spc="-30" dirty="0">
                          <a:latin typeface="Tahoma"/>
                          <a:cs typeface="Tahoma"/>
                        </a:rPr>
                        <a:t>76.2</a:t>
                      </a:r>
                      <a:endParaRPr sz="700">
                        <a:latin typeface="Tahoma"/>
                        <a:cs typeface="Tahoma"/>
                      </a:endParaRPr>
                    </a:p>
                  </a:txBody>
                  <a:tcPr marL="0" marR="0" marT="3810" marB="0"/>
                </a:tc>
                <a:extLst>
                  <a:ext uri="{0D108BD9-81ED-4DB2-BD59-A6C34878D82A}">
                    <a16:rowId xmlns:a16="http://schemas.microsoft.com/office/drawing/2014/main" val="10002"/>
                  </a:ext>
                </a:extLst>
              </a:tr>
              <a:tr h="140293">
                <a:tc>
                  <a:txBody>
                    <a:bodyPr/>
                    <a:lstStyle/>
                    <a:p>
                      <a:pPr marL="52705">
                        <a:lnSpc>
                          <a:spcPct val="100000"/>
                        </a:lnSpc>
                        <a:spcBef>
                          <a:spcPts val="30"/>
                        </a:spcBef>
                      </a:pPr>
                      <a:r>
                        <a:rPr sz="700" spc="-20" dirty="0">
                          <a:latin typeface="Tahoma"/>
                          <a:cs typeface="Tahoma"/>
                        </a:rPr>
                        <a:t>ResNet </a:t>
                      </a:r>
                      <a:r>
                        <a:rPr sz="700" spc="30" dirty="0">
                          <a:latin typeface="Tahoma"/>
                          <a:cs typeface="Tahoma"/>
                        </a:rPr>
                        <a:t>+ </a:t>
                      </a:r>
                      <a:r>
                        <a:rPr sz="700" spc="40" dirty="0">
                          <a:latin typeface="Tahoma"/>
                          <a:cs typeface="Tahoma"/>
                        </a:rPr>
                        <a:t>LSTM </a:t>
                      </a:r>
                      <a:r>
                        <a:rPr sz="600" dirty="0">
                          <a:latin typeface="Arial"/>
                          <a:cs typeface="Arial"/>
                        </a:rPr>
                        <a:t>[Stafylakis </a:t>
                      </a:r>
                      <a:r>
                        <a:rPr sz="600" spc="5" dirty="0">
                          <a:latin typeface="Arial"/>
                          <a:cs typeface="Arial"/>
                        </a:rPr>
                        <a:t>et al.,</a:t>
                      </a:r>
                      <a:r>
                        <a:rPr sz="600" spc="100" dirty="0">
                          <a:latin typeface="Arial"/>
                          <a:cs typeface="Arial"/>
                        </a:rPr>
                        <a:t> </a:t>
                      </a:r>
                      <a:r>
                        <a:rPr sz="600" spc="-10" dirty="0">
                          <a:latin typeface="Arial"/>
                          <a:cs typeface="Arial"/>
                        </a:rPr>
                        <a:t>2017]</a:t>
                      </a:r>
                      <a:endParaRPr sz="600">
                        <a:latin typeface="Arial"/>
                        <a:cs typeface="Arial"/>
                      </a:endParaRPr>
                    </a:p>
                  </a:txBody>
                  <a:tcPr marL="0" marR="0" marT="3810" marB="0"/>
                </a:tc>
                <a:tc>
                  <a:txBody>
                    <a:bodyPr/>
                    <a:lstStyle/>
                    <a:p>
                      <a:pPr algn="ctr">
                        <a:lnSpc>
                          <a:spcPct val="100000"/>
                        </a:lnSpc>
                        <a:spcBef>
                          <a:spcPts val="30"/>
                        </a:spcBef>
                      </a:pPr>
                      <a:r>
                        <a:rPr sz="700" spc="-30" dirty="0">
                          <a:latin typeface="Tahoma"/>
                          <a:cs typeface="Tahoma"/>
                        </a:rPr>
                        <a:t>83.0</a:t>
                      </a:r>
                      <a:endParaRPr sz="700">
                        <a:latin typeface="Tahoma"/>
                        <a:cs typeface="Tahoma"/>
                      </a:endParaRPr>
                    </a:p>
                  </a:txBody>
                  <a:tcPr marL="0" marR="0" marT="3810" marB="0"/>
                </a:tc>
                <a:extLst>
                  <a:ext uri="{0D108BD9-81ED-4DB2-BD59-A6C34878D82A}">
                    <a16:rowId xmlns:a16="http://schemas.microsoft.com/office/drawing/2014/main" val="10003"/>
                  </a:ext>
                </a:extLst>
              </a:tr>
              <a:tr h="140293">
                <a:tc>
                  <a:txBody>
                    <a:bodyPr/>
                    <a:lstStyle/>
                    <a:p>
                      <a:pPr marL="52705">
                        <a:lnSpc>
                          <a:spcPct val="100000"/>
                        </a:lnSpc>
                        <a:spcBef>
                          <a:spcPts val="30"/>
                        </a:spcBef>
                      </a:pPr>
                      <a:r>
                        <a:rPr sz="700" spc="-25" dirty="0">
                          <a:latin typeface="Tahoma"/>
                          <a:cs typeface="Tahoma"/>
                        </a:rPr>
                        <a:t>End-to-end </a:t>
                      </a:r>
                      <a:r>
                        <a:rPr sz="700" spc="5" dirty="0">
                          <a:latin typeface="Tahoma"/>
                          <a:cs typeface="Tahoma"/>
                        </a:rPr>
                        <a:t>AVSR </a:t>
                      </a:r>
                      <a:r>
                        <a:rPr sz="600" dirty="0">
                          <a:latin typeface="Arial"/>
                          <a:cs typeface="Arial"/>
                        </a:rPr>
                        <a:t>[Petridis </a:t>
                      </a:r>
                      <a:r>
                        <a:rPr sz="600" spc="5" dirty="0">
                          <a:latin typeface="Arial"/>
                          <a:cs typeface="Arial"/>
                        </a:rPr>
                        <a:t>et </a:t>
                      </a:r>
                      <a:r>
                        <a:rPr sz="600" dirty="0">
                          <a:latin typeface="Arial"/>
                          <a:cs typeface="Arial"/>
                        </a:rPr>
                        <a:t>al.,</a:t>
                      </a:r>
                      <a:r>
                        <a:rPr sz="600" spc="15" dirty="0">
                          <a:latin typeface="Arial"/>
                          <a:cs typeface="Arial"/>
                        </a:rPr>
                        <a:t> </a:t>
                      </a:r>
                      <a:r>
                        <a:rPr sz="600" spc="-10" dirty="0">
                          <a:latin typeface="Arial"/>
                          <a:cs typeface="Arial"/>
                        </a:rPr>
                        <a:t>2018]</a:t>
                      </a:r>
                      <a:endParaRPr sz="600">
                        <a:latin typeface="Arial"/>
                        <a:cs typeface="Arial"/>
                      </a:endParaRPr>
                    </a:p>
                  </a:txBody>
                  <a:tcPr marL="0" marR="0" marT="3810" marB="0"/>
                </a:tc>
                <a:tc>
                  <a:txBody>
                    <a:bodyPr/>
                    <a:lstStyle/>
                    <a:p>
                      <a:pPr algn="ctr">
                        <a:lnSpc>
                          <a:spcPct val="100000"/>
                        </a:lnSpc>
                        <a:spcBef>
                          <a:spcPts val="30"/>
                        </a:spcBef>
                      </a:pPr>
                      <a:r>
                        <a:rPr sz="700" spc="-30" dirty="0">
                          <a:latin typeface="Tahoma"/>
                          <a:cs typeface="Tahoma"/>
                        </a:rPr>
                        <a:t>83.4</a:t>
                      </a:r>
                      <a:endParaRPr sz="700">
                        <a:latin typeface="Tahoma"/>
                        <a:cs typeface="Tahoma"/>
                      </a:endParaRPr>
                    </a:p>
                  </a:txBody>
                  <a:tcPr marL="0" marR="0" marT="3810" marB="0"/>
                </a:tc>
                <a:extLst>
                  <a:ext uri="{0D108BD9-81ED-4DB2-BD59-A6C34878D82A}">
                    <a16:rowId xmlns:a16="http://schemas.microsoft.com/office/drawing/2014/main" val="10004"/>
                  </a:ext>
                </a:extLst>
              </a:tr>
              <a:tr h="140288">
                <a:tc>
                  <a:txBody>
                    <a:bodyPr/>
                    <a:lstStyle/>
                    <a:p>
                      <a:pPr marL="52705">
                        <a:lnSpc>
                          <a:spcPct val="100000"/>
                        </a:lnSpc>
                        <a:spcBef>
                          <a:spcPts val="30"/>
                        </a:spcBef>
                      </a:pPr>
                      <a:r>
                        <a:rPr sz="700" spc="-10" dirty="0">
                          <a:latin typeface="Tahoma"/>
                          <a:cs typeface="Tahoma"/>
                        </a:rPr>
                        <a:t>Multi-Grained </a:t>
                      </a:r>
                      <a:r>
                        <a:rPr sz="600" dirty="0">
                          <a:latin typeface="Arial"/>
                          <a:cs typeface="Arial"/>
                        </a:rPr>
                        <a:t>[Wang </a:t>
                      </a:r>
                      <a:r>
                        <a:rPr sz="600" spc="5" dirty="0">
                          <a:latin typeface="Arial"/>
                          <a:cs typeface="Arial"/>
                        </a:rPr>
                        <a:t>et al.,</a:t>
                      </a:r>
                      <a:r>
                        <a:rPr sz="600" spc="145" dirty="0">
                          <a:latin typeface="Arial"/>
                          <a:cs typeface="Arial"/>
                        </a:rPr>
                        <a:t> </a:t>
                      </a:r>
                      <a:r>
                        <a:rPr sz="600" spc="-10" dirty="0">
                          <a:latin typeface="Arial"/>
                          <a:cs typeface="Arial"/>
                        </a:rPr>
                        <a:t>2019]</a:t>
                      </a:r>
                      <a:endParaRPr sz="600">
                        <a:latin typeface="Arial"/>
                        <a:cs typeface="Arial"/>
                      </a:endParaRPr>
                    </a:p>
                  </a:txBody>
                  <a:tcPr marL="0" marR="0" marT="3810" marB="0"/>
                </a:tc>
                <a:tc>
                  <a:txBody>
                    <a:bodyPr/>
                    <a:lstStyle/>
                    <a:p>
                      <a:pPr algn="ctr">
                        <a:lnSpc>
                          <a:spcPct val="100000"/>
                        </a:lnSpc>
                        <a:spcBef>
                          <a:spcPts val="30"/>
                        </a:spcBef>
                      </a:pPr>
                      <a:r>
                        <a:rPr sz="700" spc="-30" dirty="0">
                          <a:latin typeface="Tahoma"/>
                          <a:cs typeface="Tahoma"/>
                        </a:rPr>
                        <a:t>83.3</a:t>
                      </a:r>
                      <a:endParaRPr sz="700">
                        <a:latin typeface="Tahoma"/>
                        <a:cs typeface="Tahoma"/>
                      </a:endParaRPr>
                    </a:p>
                  </a:txBody>
                  <a:tcPr marL="0" marR="0" marT="3810" marB="0"/>
                </a:tc>
                <a:extLst>
                  <a:ext uri="{0D108BD9-81ED-4DB2-BD59-A6C34878D82A}">
                    <a16:rowId xmlns:a16="http://schemas.microsoft.com/office/drawing/2014/main" val="10005"/>
                  </a:ext>
                </a:extLst>
              </a:tr>
              <a:tr h="140288">
                <a:tc>
                  <a:txBody>
                    <a:bodyPr/>
                    <a:lstStyle/>
                    <a:p>
                      <a:pPr marL="52705">
                        <a:lnSpc>
                          <a:spcPct val="100000"/>
                        </a:lnSpc>
                        <a:spcBef>
                          <a:spcPts val="30"/>
                        </a:spcBef>
                      </a:pPr>
                      <a:r>
                        <a:rPr sz="700" spc="-30" dirty="0">
                          <a:latin typeface="Tahoma"/>
                          <a:cs typeface="Tahoma"/>
                        </a:rPr>
                        <a:t>2-stream </a:t>
                      </a:r>
                      <a:r>
                        <a:rPr sz="700" spc="10" dirty="0">
                          <a:latin typeface="Tahoma"/>
                          <a:cs typeface="Tahoma"/>
                        </a:rPr>
                        <a:t>3DCNN </a:t>
                      </a:r>
                      <a:r>
                        <a:rPr sz="600" spc="-5" dirty="0">
                          <a:latin typeface="Arial"/>
                          <a:cs typeface="Arial"/>
                        </a:rPr>
                        <a:t>[Weng </a:t>
                      </a:r>
                      <a:r>
                        <a:rPr sz="600" spc="5" dirty="0">
                          <a:latin typeface="Arial"/>
                          <a:cs typeface="Arial"/>
                        </a:rPr>
                        <a:t>et al.,</a:t>
                      </a:r>
                      <a:r>
                        <a:rPr sz="600" spc="175" dirty="0">
                          <a:latin typeface="Arial"/>
                          <a:cs typeface="Arial"/>
                        </a:rPr>
                        <a:t> </a:t>
                      </a:r>
                      <a:r>
                        <a:rPr sz="600" spc="-10" dirty="0">
                          <a:latin typeface="Arial"/>
                          <a:cs typeface="Arial"/>
                        </a:rPr>
                        <a:t>2019]</a:t>
                      </a:r>
                      <a:endParaRPr sz="600">
                        <a:latin typeface="Arial"/>
                        <a:cs typeface="Arial"/>
                      </a:endParaRPr>
                    </a:p>
                  </a:txBody>
                  <a:tcPr marL="0" marR="0" marT="3810" marB="0"/>
                </a:tc>
                <a:tc>
                  <a:txBody>
                    <a:bodyPr/>
                    <a:lstStyle/>
                    <a:p>
                      <a:pPr algn="ctr">
                        <a:lnSpc>
                          <a:spcPct val="100000"/>
                        </a:lnSpc>
                        <a:spcBef>
                          <a:spcPts val="30"/>
                        </a:spcBef>
                      </a:pPr>
                      <a:r>
                        <a:rPr sz="700" spc="-30" dirty="0">
                          <a:latin typeface="Tahoma"/>
                          <a:cs typeface="Tahoma"/>
                        </a:rPr>
                        <a:t>84.1</a:t>
                      </a:r>
                      <a:endParaRPr sz="700">
                        <a:latin typeface="Tahoma"/>
                        <a:cs typeface="Tahoma"/>
                      </a:endParaRPr>
                    </a:p>
                  </a:txBody>
                  <a:tcPr marL="0" marR="0" marT="3810" marB="0"/>
                </a:tc>
                <a:extLst>
                  <a:ext uri="{0D108BD9-81ED-4DB2-BD59-A6C34878D82A}">
                    <a16:rowId xmlns:a16="http://schemas.microsoft.com/office/drawing/2014/main" val="10006"/>
                  </a:ext>
                </a:extLst>
              </a:tr>
              <a:tr h="140293">
                <a:tc>
                  <a:txBody>
                    <a:bodyPr/>
                    <a:lstStyle/>
                    <a:p>
                      <a:pPr marL="52705">
                        <a:lnSpc>
                          <a:spcPct val="100000"/>
                        </a:lnSpc>
                        <a:spcBef>
                          <a:spcPts val="30"/>
                        </a:spcBef>
                      </a:pPr>
                      <a:r>
                        <a:rPr sz="700" spc="-25" dirty="0">
                          <a:latin typeface="Tahoma"/>
                          <a:cs typeface="Tahoma"/>
                        </a:rPr>
                        <a:t>ResNet18 </a:t>
                      </a:r>
                      <a:r>
                        <a:rPr sz="700" spc="30" dirty="0">
                          <a:latin typeface="Tahoma"/>
                          <a:cs typeface="Tahoma"/>
                        </a:rPr>
                        <a:t>+ </a:t>
                      </a:r>
                      <a:r>
                        <a:rPr sz="700" spc="20" dirty="0">
                          <a:latin typeface="Tahoma"/>
                          <a:cs typeface="Tahoma"/>
                        </a:rPr>
                        <a:t>BGRU </a:t>
                      </a:r>
                      <a:r>
                        <a:rPr sz="700" spc="30" dirty="0">
                          <a:latin typeface="Tahoma"/>
                          <a:cs typeface="Tahoma"/>
                        </a:rPr>
                        <a:t>+ </a:t>
                      </a:r>
                      <a:r>
                        <a:rPr sz="700" spc="-10" dirty="0">
                          <a:latin typeface="Tahoma"/>
                          <a:cs typeface="Tahoma"/>
                        </a:rPr>
                        <a:t>Cutout </a:t>
                      </a:r>
                      <a:r>
                        <a:rPr sz="600" dirty="0">
                          <a:latin typeface="Arial"/>
                          <a:cs typeface="Arial"/>
                        </a:rPr>
                        <a:t>[Zhang </a:t>
                      </a:r>
                      <a:r>
                        <a:rPr sz="600" spc="5" dirty="0">
                          <a:latin typeface="Arial"/>
                          <a:cs typeface="Arial"/>
                        </a:rPr>
                        <a:t>et al.,</a:t>
                      </a:r>
                      <a:r>
                        <a:rPr sz="600" spc="135" dirty="0">
                          <a:latin typeface="Arial"/>
                          <a:cs typeface="Arial"/>
                        </a:rPr>
                        <a:t> </a:t>
                      </a:r>
                      <a:r>
                        <a:rPr sz="600" spc="-10" dirty="0">
                          <a:latin typeface="Arial"/>
                          <a:cs typeface="Arial"/>
                        </a:rPr>
                        <a:t>2020]</a:t>
                      </a:r>
                      <a:endParaRPr sz="600">
                        <a:latin typeface="Arial"/>
                        <a:cs typeface="Arial"/>
                      </a:endParaRPr>
                    </a:p>
                  </a:txBody>
                  <a:tcPr marL="0" marR="0" marT="3810" marB="0"/>
                </a:tc>
                <a:tc>
                  <a:txBody>
                    <a:bodyPr/>
                    <a:lstStyle/>
                    <a:p>
                      <a:pPr algn="ctr">
                        <a:lnSpc>
                          <a:spcPct val="100000"/>
                        </a:lnSpc>
                        <a:spcBef>
                          <a:spcPts val="30"/>
                        </a:spcBef>
                      </a:pPr>
                      <a:r>
                        <a:rPr sz="700" spc="-30" dirty="0">
                          <a:latin typeface="Tahoma"/>
                          <a:cs typeface="Tahoma"/>
                        </a:rPr>
                        <a:t>85.0</a:t>
                      </a:r>
                      <a:endParaRPr sz="700">
                        <a:latin typeface="Tahoma"/>
                        <a:cs typeface="Tahoma"/>
                      </a:endParaRPr>
                    </a:p>
                  </a:txBody>
                  <a:tcPr marL="0" marR="0" marT="3810" marB="0"/>
                </a:tc>
                <a:extLst>
                  <a:ext uri="{0D108BD9-81ED-4DB2-BD59-A6C34878D82A}">
                    <a16:rowId xmlns:a16="http://schemas.microsoft.com/office/drawing/2014/main" val="10007"/>
                  </a:ext>
                </a:extLst>
              </a:tr>
              <a:tr h="152730">
                <a:tc>
                  <a:txBody>
                    <a:bodyPr/>
                    <a:lstStyle/>
                    <a:p>
                      <a:pPr marL="52705">
                        <a:lnSpc>
                          <a:spcPct val="100000"/>
                        </a:lnSpc>
                        <a:spcBef>
                          <a:spcPts val="30"/>
                        </a:spcBef>
                      </a:pPr>
                      <a:r>
                        <a:rPr sz="700" spc="-5" dirty="0">
                          <a:latin typeface="Tahoma"/>
                          <a:cs typeface="Tahoma"/>
                        </a:rPr>
                        <a:t>Multi-Scale </a:t>
                      </a:r>
                      <a:r>
                        <a:rPr sz="700" spc="35" dirty="0">
                          <a:latin typeface="Tahoma"/>
                          <a:cs typeface="Tahoma"/>
                        </a:rPr>
                        <a:t>TCN </a:t>
                      </a:r>
                      <a:r>
                        <a:rPr sz="600" spc="5" dirty="0">
                          <a:latin typeface="Arial"/>
                          <a:cs typeface="Arial"/>
                        </a:rPr>
                        <a:t>[Martinez et al.,</a:t>
                      </a:r>
                      <a:r>
                        <a:rPr sz="600" spc="110" dirty="0">
                          <a:latin typeface="Arial"/>
                          <a:cs typeface="Arial"/>
                        </a:rPr>
                        <a:t> </a:t>
                      </a:r>
                      <a:r>
                        <a:rPr sz="600" spc="-10" dirty="0">
                          <a:latin typeface="Arial"/>
                          <a:cs typeface="Arial"/>
                        </a:rPr>
                        <a:t>2020]</a:t>
                      </a:r>
                      <a:endParaRPr sz="600">
                        <a:latin typeface="Arial"/>
                        <a:cs typeface="Arial"/>
                      </a:endParaRPr>
                    </a:p>
                  </a:txBody>
                  <a:tcPr marL="0" marR="0" marT="3810" marB="0">
                    <a:lnB w="6350">
                      <a:solidFill>
                        <a:srgbClr val="000000"/>
                      </a:solidFill>
                      <a:prstDash val="solid"/>
                    </a:lnB>
                  </a:tcPr>
                </a:tc>
                <a:tc>
                  <a:txBody>
                    <a:bodyPr/>
                    <a:lstStyle/>
                    <a:p>
                      <a:pPr algn="ctr">
                        <a:lnSpc>
                          <a:spcPct val="100000"/>
                        </a:lnSpc>
                        <a:spcBef>
                          <a:spcPts val="30"/>
                        </a:spcBef>
                      </a:pPr>
                      <a:r>
                        <a:rPr sz="700" spc="-30" dirty="0">
                          <a:latin typeface="Tahoma"/>
                          <a:cs typeface="Tahoma"/>
                        </a:rPr>
                        <a:t>85.3</a:t>
                      </a:r>
                      <a:endParaRPr sz="700">
                        <a:latin typeface="Tahoma"/>
                        <a:cs typeface="Tahoma"/>
                      </a:endParaRPr>
                    </a:p>
                  </a:txBody>
                  <a:tcPr marL="0" marR="0" marT="3810" marB="0">
                    <a:lnB w="6350">
                      <a:solidFill>
                        <a:srgbClr val="000000"/>
                      </a:solidFill>
                      <a:prstDash val="solid"/>
                    </a:lnB>
                  </a:tcPr>
                </a:tc>
                <a:extLst>
                  <a:ext uri="{0D108BD9-81ED-4DB2-BD59-A6C34878D82A}">
                    <a16:rowId xmlns:a16="http://schemas.microsoft.com/office/drawing/2014/main" val="10008"/>
                  </a:ext>
                </a:extLst>
              </a:tr>
              <a:tr h="173612">
                <a:tc>
                  <a:txBody>
                    <a:bodyPr/>
                    <a:lstStyle/>
                    <a:p>
                      <a:pPr marL="52705">
                        <a:lnSpc>
                          <a:spcPct val="100000"/>
                        </a:lnSpc>
                        <a:spcBef>
                          <a:spcPts val="290"/>
                        </a:spcBef>
                      </a:pPr>
                      <a:r>
                        <a:rPr sz="700" spc="-25" dirty="0">
                          <a:latin typeface="Tahoma"/>
                          <a:cs typeface="Tahoma"/>
                        </a:rPr>
                        <a:t>ResNet-18 </a:t>
                      </a:r>
                      <a:r>
                        <a:rPr sz="700" spc="30" dirty="0">
                          <a:latin typeface="Tahoma"/>
                          <a:cs typeface="Tahoma"/>
                        </a:rPr>
                        <a:t>+ </a:t>
                      </a:r>
                      <a:r>
                        <a:rPr sz="700" spc="25" dirty="0">
                          <a:latin typeface="Tahoma"/>
                          <a:cs typeface="Tahoma"/>
                        </a:rPr>
                        <a:t>MS-TCN </a:t>
                      </a:r>
                      <a:r>
                        <a:rPr sz="700" spc="-25" dirty="0">
                          <a:latin typeface="Tahoma"/>
                          <a:cs typeface="Tahoma"/>
                        </a:rPr>
                        <a:t>-</a:t>
                      </a:r>
                      <a:r>
                        <a:rPr sz="700" dirty="0">
                          <a:latin typeface="Tahoma"/>
                          <a:cs typeface="Tahoma"/>
                        </a:rPr>
                        <a:t> </a:t>
                      </a:r>
                      <a:r>
                        <a:rPr sz="700" spc="-30" dirty="0">
                          <a:latin typeface="Tahoma"/>
                          <a:cs typeface="Tahoma"/>
                        </a:rPr>
                        <a:t>Teacher</a:t>
                      </a:r>
                      <a:endParaRPr sz="700">
                        <a:latin typeface="Tahoma"/>
                        <a:cs typeface="Tahoma"/>
                      </a:endParaRPr>
                    </a:p>
                  </a:txBody>
                  <a:tcPr marL="0" marR="0" marT="36830" marB="0">
                    <a:lnT w="6350">
                      <a:solidFill>
                        <a:srgbClr val="000000"/>
                      </a:solidFill>
                      <a:prstDash val="solid"/>
                    </a:lnT>
                  </a:tcPr>
                </a:tc>
                <a:tc>
                  <a:txBody>
                    <a:bodyPr/>
                    <a:lstStyle/>
                    <a:p>
                      <a:pPr algn="ctr">
                        <a:lnSpc>
                          <a:spcPct val="100000"/>
                        </a:lnSpc>
                        <a:spcBef>
                          <a:spcPts val="290"/>
                        </a:spcBef>
                      </a:pPr>
                      <a:r>
                        <a:rPr sz="700" spc="-30" dirty="0">
                          <a:latin typeface="Tahoma"/>
                          <a:cs typeface="Tahoma"/>
                        </a:rPr>
                        <a:t>85.3</a:t>
                      </a:r>
                      <a:endParaRPr sz="700">
                        <a:latin typeface="Tahoma"/>
                        <a:cs typeface="Tahoma"/>
                      </a:endParaRPr>
                    </a:p>
                  </a:txBody>
                  <a:tcPr marL="0" marR="0" marT="36830" marB="0">
                    <a:lnT w="6350">
                      <a:solidFill>
                        <a:srgbClr val="000000"/>
                      </a:solidFill>
                      <a:prstDash val="solid"/>
                    </a:lnT>
                  </a:tcPr>
                </a:tc>
                <a:extLst>
                  <a:ext uri="{0D108BD9-81ED-4DB2-BD59-A6C34878D82A}">
                    <a16:rowId xmlns:a16="http://schemas.microsoft.com/office/drawing/2014/main" val="10009"/>
                  </a:ext>
                </a:extLst>
              </a:tr>
              <a:tr h="140293">
                <a:tc>
                  <a:txBody>
                    <a:bodyPr/>
                    <a:lstStyle/>
                    <a:p>
                      <a:pPr marL="52705">
                        <a:lnSpc>
                          <a:spcPct val="100000"/>
                        </a:lnSpc>
                        <a:spcBef>
                          <a:spcPts val="30"/>
                        </a:spcBef>
                      </a:pPr>
                      <a:r>
                        <a:rPr sz="700" spc="-25" dirty="0">
                          <a:latin typeface="Tahoma"/>
                          <a:cs typeface="Tahoma"/>
                        </a:rPr>
                        <a:t>ResNet-18 </a:t>
                      </a:r>
                      <a:r>
                        <a:rPr sz="700" spc="30" dirty="0">
                          <a:latin typeface="Tahoma"/>
                          <a:cs typeface="Tahoma"/>
                        </a:rPr>
                        <a:t>+ </a:t>
                      </a:r>
                      <a:r>
                        <a:rPr sz="700" spc="25" dirty="0">
                          <a:latin typeface="Tahoma"/>
                          <a:cs typeface="Tahoma"/>
                        </a:rPr>
                        <a:t>MS-TCN </a:t>
                      </a:r>
                      <a:r>
                        <a:rPr sz="700" spc="-25" dirty="0">
                          <a:latin typeface="Tahoma"/>
                          <a:cs typeface="Tahoma"/>
                        </a:rPr>
                        <a:t>- </a:t>
                      </a:r>
                      <a:r>
                        <a:rPr sz="700" spc="-20" dirty="0">
                          <a:latin typeface="Tahoma"/>
                          <a:cs typeface="Tahoma"/>
                        </a:rPr>
                        <a:t>Student</a:t>
                      </a:r>
                      <a:r>
                        <a:rPr sz="700" spc="40" dirty="0">
                          <a:latin typeface="Tahoma"/>
                          <a:cs typeface="Tahoma"/>
                        </a:rPr>
                        <a:t> </a:t>
                      </a:r>
                      <a:r>
                        <a:rPr sz="700" spc="-35" dirty="0">
                          <a:latin typeface="Tahoma"/>
                          <a:cs typeface="Tahoma"/>
                        </a:rPr>
                        <a:t>1</a:t>
                      </a:r>
                      <a:endParaRPr sz="700">
                        <a:latin typeface="Tahoma"/>
                        <a:cs typeface="Tahoma"/>
                      </a:endParaRPr>
                    </a:p>
                  </a:txBody>
                  <a:tcPr marL="0" marR="0" marT="3810" marB="0"/>
                </a:tc>
                <a:tc>
                  <a:txBody>
                    <a:bodyPr/>
                    <a:lstStyle/>
                    <a:p>
                      <a:pPr algn="ctr">
                        <a:lnSpc>
                          <a:spcPct val="100000"/>
                        </a:lnSpc>
                        <a:spcBef>
                          <a:spcPts val="30"/>
                        </a:spcBef>
                      </a:pPr>
                      <a:r>
                        <a:rPr sz="700" spc="-30" dirty="0">
                          <a:latin typeface="Tahoma"/>
                          <a:cs typeface="Tahoma"/>
                        </a:rPr>
                        <a:t>87.4</a:t>
                      </a:r>
                      <a:endParaRPr sz="700">
                        <a:latin typeface="Tahoma"/>
                        <a:cs typeface="Tahoma"/>
                      </a:endParaRPr>
                    </a:p>
                  </a:txBody>
                  <a:tcPr marL="0" marR="0" marT="3810" marB="0"/>
                </a:tc>
                <a:extLst>
                  <a:ext uri="{0D108BD9-81ED-4DB2-BD59-A6C34878D82A}">
                    <a16:rowId xmlns:a16="http://schemas.microsoft.com/office/drawing/2014/main" val="10010"/>
                  </a:ext>
                </a:extLst>
              </a:tr>
              <a:tr h="139363">
                <a:tc>
                  <a:txBody>
                    <a:bodyPr/>
                    <a:lstStyle/>
                    <a:p>
                      <a:pPr marL="52705">
                        <a:lnSpc>
                          <a:spcPct val="100000"/>
                        </a:lnSpc>
                        <a:spcBef>
                          <a:spcPts val="30"/>
                        </a:spcBef>
                      </a:pPr>
                      <a:r>
                        <a:rPr sz="700" spc="-25" dirty="0">
                          <a:latin typeface="Tahoma"/>
                          <a:cs typeface="Tahoma"/>
                        </a:rPr>
                        <a:t>ResNet-18 </a:t>
                      </a:r>
                      <a:r>
                        <a:rPr sz="700" spc="30" dirty="0">
                          <a:latin typeface="Tahoma"/>
                          <a:cs typeface="Tahoma"/>
                        </a:rPr>
                        <a:t>+ </a:t>
                      </a:r>
                      <a:r>
                        <a:rPr sz="700" spc="25" dirty="0">
                          <a:latin typeface="Tahoma"/>
                          <a:cs typeface="Tahoma"/>
                        </a:rPr>
                        <a:t>MS-TCN </a:t>
                      </a:r>
                      <a:r>
                        <a:rPr sz="700" spc="-25" dirty="0">
                          <a:latin typeface="Tahoma"/>
                          <a:cs typeface="Tahoma"/>
                        </a:rPr>
                        <a:t>- </a:t>
                      </a:r>
                      <a:r>
                        <a:rPr sz="700" spc="-20" dirty="0">
                          <a:latin typeface="Tahoma"/>
                          <a:cs typeface="Tahoma"/>
                        </a:rPr>
                        <a:t>Student</a:t>
                      </a:r>
                      <a:r>
                        <a:rPr sz="700" spc="40" dirty="0">
                          <a:latin typeface="Tahoma"/>
                          <a:cs typeface="Tahoma"/>
                        </a:rPr>
                        <a:t> </a:t>
                      </a:r>
                      <a:r>
                        <a:rPr sz="700" spc="-35" dirty="0">
                          <a:latin typeface="Tahoma"/>
                          <a:cs typeface="Tahoma"/>
                        </a:rPr>
                        <a:t>2</a:t>
                      </a:r>
                      <a:endParaRPr sz="700">
                        <a:latin typeface="Tahoma"/>
                        <a:cs typeface="Tahoma"/>
                      </a:endParaRPr>
                    </a:p>
                  </a:txBody>
                  <a:tcPr marL="0" marR="0" marT="3810" marB="0"/>
                </a:tc>
                <a:tc>
                  <a:txBody>
                    <a:bodyPr/>
                    <a:lstStyle/>
                    <a:p>
                      <a:pPr algn="ctr">
                        <a:lnSpc>
                          <a:spcPct val="100000"/>
                        </a:lnSpc>
                        <a:spcBef>
                          <a:spcPts val="30"/>
                        </a:spcBef>
                      </a:pPr>
                      <a:r>
                        <a:rPr sz="700" spc="-30" dirty="0">
                          <a:latin typeface="Tahoma"/>
                          <a:cs typeface="Tahoma"/>
                        </a:rPr>
                        <a:t>87.8</a:t>
                      </a:r>
                      <a:endParaRPr sz="700">
                        <a:latin typeface="Tahoma"/>
                        <a:cs typeface="Tahoma"/>
                      </a:endParaRPr>
                    </a:p>
                  </a:txBody>
                  <a:tcPr marL="0" marR="0" marT="3810" marB="0"/>
                </a:tc>
                <a:extLst>
                  <a:ext uri="{0D108BD9-81ED-4DB2-BD59-A6C34878D82A}">
                    <a16:rowId xmlns:a16="http://schemas.microsoft.com/office/drawing/2014/main" val="10011"/>
                  </a:ext>
                </a:extLst>
              </a:tr>
              <a:tr h="141223">
                <a:tc>
                  <a:txBody>
                    <a:bodyPr/>
                    <a:lstStyle/>
                    <a:p>
                      <a:pPr marL="52705">
                        <a:lnSpc>
                          <a:spcPct val="100000"/>
                        </a:lnSpc>
                        <a:spcBef>
                          <a:spcPts val="35"/>
                        </a:spcBef>
                      </a:pPr>
                      <a:r>
                        <a:rPr sz="700" spc="-25" dirty="0">
                          <a:latin typeface="Tahoma"/>
                          <a:cs typeface="Tahoma"/>
                        </a:rPr>
                        <a:t>ResNet-18 </a:t>
                      </a:r>
                      <a:r>
                        <a:rPr sz="700" spc="30" dirty="0">
                          <a:latin typeface="Tahoma"/>
                          <a:cs typeface="Tahoma"/>
                        </a:rPr>
                        <a:t>+ </a:t>
                      </a:r>
                      <a:r>
                        <a:rPr sz="700" spc="25" dirty="0">
                          <a:latin typeface="Tahoma"/>
                          <a:cs typeface="Tahoma"/>
                        </a:rPr>
                        <a:t>MS-TCN </a:t>
                      </a:r>
                      <a:r>
                        <a:rPr sz="700" spc="-25" dirty="0">
                          <a:latin typeface="Tahoma"/>
                          <a:cs typeface="Tahoma"/>
                        </a:rPr>
                        <a:t>- </a:t>
                      </a:r>
                      <a:r>
                        <a:rPr sz="700" spc="-20" dirty="0">
                          <a:latin typeface="Tahoma"/>
                          <a:cs typeface="Tahoma"/>
                        </a:rPr>
                        <a:t>Student</a:t>
                      </a:r>
                      <a:r>
                        <a:rPr sz="700" spc="40" dirty="0">
                          <a:latin typeface="Tahoma"/>
                          <a:cs typeface="Tahoma"/>
                        </a:rPr>
                        <a:t> </a:t>
                      </a:r>
                      <a:r>
                        <a:rPr sz="700" spc="-35" dirty="0">
                          <a:latin typeface="Tahoma"/>
                          <a:cs typeface="Tahoma"/>
                        </a:rPr>
                        <a:t>3</a:t>
                      </a:r>
                      <a:endParaRPr sz="700">
                        <a:latin typeface="Tahoma"/>
                        <a:cs typeface="Tahoma"/>
                      </a:endParaRPr>
                    </a:p>
                  </a:txBody>
                  <a:tcPr marL="0" marR="0" marT="4445" marB="0"/>
                </a:tc>
                <a:tc>
                  <a:txBody>
                    <a:bodyPr/>
                    <a:lstStyle/>
                    <a:p>
                      <a:pPr algn="ctr">
                        <a:lnSpc>
                          <a:spcPct val="100000"/>
                        </a:lnSpc>
                        <a:spcBef>
                          <a:spcPts val="35"/>
                        </a:spcBef>
                      </a:pPr>
                      <a:r>
                        <a:rPr sz="700" b="1" dirty="0">
                          <a:latin typeface="Arial"/>
                          <a:cs typeface="Arial"/>
                        </a:rPr>
                        <a:t>87.9</a:t>
                      </a:r>
                      <a:endParaRPr sz="700">
                        <a:latin typeface="Arial"/>
                        <a:cs typeface="Arial"/>
                      </a:endParaRPr>
                    </a:p>
                  </a:txBody>
                  <a:tcPr marL="0" marR="0" marT="4445" marB="0"/>
                </a:tc>
                <a:extLst>
                  <a:ext uri="{0D108BD9-81ED-4DB2-BD59-A6C34878D82A}">
                    <a16:rowId xmlns:a16="http://schemas.microsoft.com/office/drawing/2014/main" val="10012"/>
                  </a:ext>
                </a:extLst>
              </a:tr>
              <a:tr h="139358">
                <a:tc>
                  <a:txBody>
                    <a:bodyPr/>
                    <a:lstStyle/>
                    <a:p>
                      <a:pPr marL="52705">
                        <a:lnSpc>
                          <a:spcPct val="100000"/>
                        </a:lnSpc>
                        <a:spcBef>
                          <a:spcPts val="30"/>
                        </a:spcBef>
                      </a:pPr>
                      <a:r>
                        <a:rPr sz="700" spc="-25" dirty="0">
                          <a:latin typeface="Tahoma"/>
                          <a:cs typeface="Tahoma"/>
                        </a:rPr>
                        <a:t>ResNet-18 </a:t>
                      </a:r>
                      <a:r>
                        <a:rPr sz="700" spc="30" dirty="0">
                          <a:latin typeface="Tahoma"/>
                          <a:cs typeface="Tahoma"/>
                        </a:rPr>
                        <a:t>+ </a:t>
                      </a:r>
                      <a:r>
                        <a:rPr sz="700" spc="25" dirty="0">
                          <a:latin typeface="Tahoma"/>
                          <a:cs typeface="Tahoma"/>
                        </a:rPr>
                        <a:t>MS-TCN </a:t>
                      </a:r>
                      <a:r>
                        <a:rPr sz="700" spc="-25" dirty="0">
                          <a:latin typeface="Tahoma"/>
                          <a:cs typeface="Tahoma"/>
                        </a:rPr>
                        <a:t>- </a:t>
                      </a:r>
                      <a:r>
                        <a:rPr sz="700" spc="-20" dirty="0">
                          <a:latin typeface="Tahoma"/>
                          <a:cs typeface="Tahoma"/>
                        </a:rPr>
                        <a:t>Student</a:t>
                      </a:r>
                      <a:r>
                        <a:rPr sz="700" spc="40" dirty="0">
                          <a:latin typeface="Tahoma"/>
                          <a:cs typeface="Tahoma"/>
                        </a:rPr>
                        <a:t> </a:t>
                      </a:r>
                      <a:r>
                        <a:rPr sz="700" spc="-35" dirty="0">
                          <a:latin typeface="Tahoma"/>
                          <a:cs typeface="Tahoma"/>
                        </a:rPr>
                        <a:t>4</a:t>
                      </a:r>
                      <a:endParaRPr sz="700">
                        <a:latin typeface="Tahoma"/>
                        <a:cs typeface="Tahoma"/>
                      </a:endParaRPr>
                    </a:p>
                  </a:txBody>
                  <a:tcPr marL="0" marR="0" marT="3810" marB="0"/>
                </a:tc>
                <a:tc>
                  <a:txBody>
                    <a:bodyPr/>
                    <a:lstStyle/>
                    <a:p>
                      <a:pPr algn="ctr">
                        <a:lnSpc>
                          <a:spcPct val="100000"/>
                        </a:lnSpc>
                        <a:spcBef>
                          <a:spcPts val="30"/>
                        </a:spcBef>
                      </a:pPr>
                      <a:r>
                        <a:rPr sz="700" spc="-30" dirty="0">
                          <a:latin typeface="Tahoma"/>
                          <a:cs typeface="Tahoma"/>
                        </a:rPr>
                        <a:t>87.7</a:t>
                      </a:r>
                      <a:endParaRPr sz="700">
                        <a:latin typeface="Tahoma"/>
                        <a:cs typeface="Tahoma"/>
                      </a:endParaRPr>
                    </a:p>
                  </a:txBody>
                  <a:tcPr marL="0" marR="0" marT="3810" marB="0"/>
                </a:tc>
                <a:extLst>
                  <a:ext uri="{0D108BD9-81ED-4DB2-BD59-A6C34878D82A}">
                    <a16:rowId xmlns:a16="http://schemas.microsoft.com/office/drawing/2014/main" val="10013"/>
                  </a:ext>
                </a:extLst>
              </a:tr>
              <a:tr h="154989">
                <a:tc>
                  <a:txBody>
                    <a:bodyPr/>
                    <a:lstStyle/>
                    <a:p>
                      <a:pPr marL="52705">
                        <a:lnSpc>
                          <a:spcPct val="100000"/>
                        </a:lnSpc>
                        <a:spcBef>
                          <a:spcPts val="35"/>
                        </a:spcBef>
                      </a:pPr>
                      <a:r>
                        <a:rPr sz="700" spc="-30" dirty="0">
                          <a:latin typeface="Tahoma"/>
                          <a:cs typeface="Tahoma"/>
                        </a:rPr>
                        <a:t>Ensemble</a:t>
                      </a:r>
                      <a:endParaRPr sz="700">
                        <a:latin typeface="Tahoma"/>
                        <a:cs typeface="Tahoma"/>
                      </a:endParaRPr>
                    </a:p>
                  </a:txBody>
                  <a:tcPr marL="0" marR="0" marT="4445" marB="0">
                    <a:lnB w="9525">
                      <a:solidFill>
                        <a:srgbClr val="000000"/>
                      </a:solidFill>
                      <a:prstDash val="solid"/>
                    </a:lnB>
                  </a:tcPr>
                </a:tc>
                <a:tc>
                  <a:txBody>
                    <a:bodyPr/>
                    <a:lstStyle/>
                    <a:p>
                      <a:pPr algn="ctr">
                        <a:lnSpc>
                          <a:spcPct val="100000"/>
                        </a:lnSpc>
                        <a:spcBef>
                          <a:spcPts val="35"/>
                        </a:spcBef>
                      </a:pPr>
                      <a:r>
                        <a:rPr sz="700" b="1" dirty="0">
                          <a:latin typeface="Arial"/>
                          <a:cs typeface="Arial"/>
                        </a:rPr>
                        <a:t>88.5</a:t>
                      </a:r>
                      <a:endParaRPr sz="700">
                        <a:latin typeface="Arial"/>
                        <a:cs typeface="Arial"/>
                      </a:endParaRPr>
                    </a:p>
                  </a:txBody>
                  <a:tcPr marL="0" marR="0" marT="4445" marB="0">
                    <a:lnB w="9525">
                      <a:solidFill>
                        <a:srgbClr val="000000"/>
                      </a:solidFill>
                      <a:prstDash val="solid"/>
                    </a:lnB>
                  </a:tcPr>
                </a:tc>
                <a:extLst>
                  <a:ext uri="{0D108BD9-81ED-4DB2-BD59-A6C34878D82A}">
                    <a16:rowId xmlns:a16="http://schemas.microsoft.com/office/drawing/2014/main" val="10014"/>
                  </a:ext>
                </a:extLst>
              </a:tr>
            </a:tbl>
          </a:graphicData>
        </a:graphic>
      </p:graphicFrame>
      <p:sp>
        <p:nvSpPr>
          <p:cNvPr id="5" name="矩形 4">
            <a:extLst>
              <a:ext uri="{FF2B5EF4-FFF2-40B4-BE49-F238E27FC236}">
                <a16:creationId xmlns:a16="http://schemas.microsoft.com/office/drawing/2014/main" id="{7CA08CAC-CACF-4173-991F-354ADB13AB1D}"/>
              </a:ext>
            </a:extLst>
          </p:cNvPr>
          <p:cNvSpPr/>
          <p:nvPr/>
        </p:nvSpPr>
        <p:spPr>
          <a:xfrm>
            <a:off x="1693969" y="1698625"/>
            <a:ext cx="2431414" cy="15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80F5713-08B7-4FBA-AF48-B76366D86067}"/>
              </a:ext>
            </a:extLst>
          </p:cNvPr>
          <p:cNvSpPr/>
          <p:nvPr/>
        </p:nvSpPr>
        <p:spPr>
          <a:xfrm>
            <a:off x="1739900" y="2308225"/>
            <a:ext cx="2385483" cy="15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101203"/>
            <a:ext cx="3349625"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3333B2"/>
                </a:solidFill>
                <a:latin typeface="Tahoma"/>
                <a:cs typeface="Tahoma"/>
              </a:rPr>
              <a:t>Comparison </a:t>
            </a:r>
            <a:r>
              <a:rPr sz="1200" spc="-25" dirty="0">
                <a:solidFill>
                  <a:srgbClr val="3333B2"/>
                </a:solidFill>
                <a:latin typeface="Tahoma"/>
                <a:cs typeface="Tahoma"/>
              </a:rPr>
              <a:t>to </a:t>
            </a:r>
            <a:r>
              <a:rPr sz="1200" spc="-45" dirty="0">
                <a:solidFill>
                  <a:srgbClr val="3333B2"/>
                </a:solidFill>
                <a:latin typeface="Tahoma"/>
                <a:cs typeface="Tahoma"/>
              </a:rPr>
              <a:t>State-of-the-art </a:t>
            </a:r>
            <a:r>
              <a:rPr sz="1200" spc="-70" dirty="0">
                <a:solidFill>
                  <a:srgbClr val="3333B2"/>
                </a:solidFill>
                <a:latin typeface="Tahoma"/>
                <a:cs typeface="Tahoma"/>
              </a:rPr>
              <a:t>on </a:t>
            </a:r>
            <a:r>
              <a:rPr sz="1200" spc="-35" dirty="0">
                <a:solidFill>
                  <a:srgbClr val="3333B2"/>
                </a:solidFill>
                <a:latin typeface="Tahoma"/>
                <a:cs typeface="Tahoma"/>
              </a:rPr>
              <a:t>LRW-1000</a:t>
            </a:r>
            <a:r>
              <a:rPr sz="1200" spc="290" dirty="0">
                <a:solidFill>
                  <a:srgbClr val="3333B2"/>
                </a:solidFill>
                <a:latin typeface="Tahoma"/>
                <a:cs typeface="Tahoma"/>
              </a:rPr>
              <a:t> </a:t>
            </a:r>
            <a:r>
              <a:rPr sz="1200" spc="-55" dirty="0">
                <a:solidFill>
                  <a:srgbClr val="3333B2"/>
                </a:solidFill>
                <a:latin typeface="Tahoma"/>
                <a:cs typeface="Tahoma"/>
              </a:rPr>
              <a:t>dataset</a:t>
            </a:r>
            <a:endParaRPr sz="1200">
              <a:latin typeface="Tahoma"/>
              <a:cs typeface="Tahoma"/>
            </a:endParaRPr>
          </a:p>
        </p:txBody>
      </p:sp>
      <p:graphicFrame>
        <p:nvGraphicFramePr>
          <p:cNvPr id="3" name="object 3"/>
          <p:cNvGraphicFramePr>
            <a:graphicFrameLocks noGrp="1"/>
          </p:cNvGraphicFramePr>
          <p:nvPr/>
        </p:nvGraphicFramePr>
        <p:xfrm>
          <a:off x="1454335" y="680532"/>
          <a:ext cx="2919094" cy="1715012"/>
        </p:xfrm>
        <a:graphic>
          <a:graphicData uri="http://schemas.openxmlformats.org/drawingml/2006/table">
            <a:tbl>
              <a:tblPr firstRow="1" bandRow="1">
                <a:tableStyleId>{2D5ABB26-0587-4C30-8999-92F81FD0307C}</a:tableStyleId>
              </a:tblPr>
              <a:tblGrid>
                <a:gridCol w="2330450">
                  <a:extLst>
                    <a:ext uri="{9D8B030D-6E8A-4147-A177-3AD203B41FA5}">
                      <a16:colId xmlns:a16="http://schemas.microsoft.com/office/drawing/2014/main" val="20000"/>
                    </a:ext>
                  </a:extLst>
                </a:gridCol>
                <a:gridCol w="588644">
                  <a:extLst>
                    <a:ext uri="{9D8B030D-6E8A-4147-A177-3AD203B41FA5}">
                      <a16:colId xmlns:a16="http://schemas.microsoft.com/office/drawing/2014/main" val="20001"/>
                    </a:ext>
                  </a:extLst>
                </a:gridCol>
              </a:tblGrid>
              <a:tr h="195651">
                <a:tc>
                  <a:txBody>
                    <a:bodyPr/>
                    <a:lstStyle/>
                    <a:p>
                      <a:pPr marL="60325">
                        <a:lnSpc>
                          <a:spcPct val="100000"/>
                        </a:lnSpc>
                        <a:spcBef>
                          <a:spcPts val="345"/>
                        </a:spcBef>
                      </a:pPr>
                      <a:r>
                        <a:rPr sz="800" spc="-10" dirty="0">
                          <a:latin typeface="Tahoma"/>
                          <a:cs typeface="Tahoma"/>
                        </a:rPr>
                        <a:t>Method</a:t>
                      </a:r>
                      <a:endParaRPr sz="800">
                        <a:latin typeface="Tahoma"/>
                        <a:cs typeface="Tahoma"/>
                      </a:endParaRPr>
                    </a:p>
                  </a:txBody>
                  <a:tcPr marL="0" marR="0" marT="43815" marB="0">
                    <a:lnT w="9525">
                      <a:solidFill>
                        <a:srgbClr val="000000"/>
                      </a:solidFill>
                      <a:prstDash val="solid"/>
                    </a:lnT>
                    <a:lnB w="6350">
                      <a:solidFill>
                        <a:srgbClr val="000000"/>
                      </a:solidFill>
                      <a:prstDash val="solid"/>
                    </a:lnB>
                  </a:tcPr>
                </a:tc>
                <a:tc>
                  <a:txBody>
                    <a:bodyPr/>
                    <a:lstStyle/>
                    <a:p>
                      <a:pPr algn="ctr">
                        <a:lnSpc>
                          <a:spcPct val="100000"/>
                        </a:lnSpc>
                        <a:spcBef>
                          <a:spcPts val="345"/>
                        </a:spcBef>
                      </a:pPr>
                      <a:r>
                        <a:rPr sz="800" spc="-30" dirty="0">
                          <a:latin typeface="Tahoma"/>
                          <a:cs typeface="Tahoma"/>
                        </a:rPr>
                        <a:t>Top-1</a:t>
                      </a:r>
                      <a:r>
                        <a:rPr sz="800" spc="-5" dirty="0">
                          <a:latin typeface="Tahoma"/>
                          <a:cs typeface="Tahoma"/>
                        </a:rPr>
                        <a:t> Acc.</a:t>
                      </a:r>
                      <a:endParaRPr sz="800">
                        <a:latin typeface="Tahoma"/>
                        <a:cs typeface="Tahoma"/>
                      </a:endParaRPr>
                    </a:p>
                  </a:txBody>
                  <a:tcPr marL="0" marR="0" marT="43815" marB="0">
                    <a:lnT w="9525">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68666">
                <a:tc>
                  <a:txBody>
                    <a:bodyPr/>
                    <a:lstStyle/>
                    <a:p>
                      <a:pPr marL="60325">
                        <a:lnSpc>
                          <a:spcPct val="100000"/>
                        </a:lnSpc>
                        <a:spcBef>
                          <a:spcPts val="100"/>
                        </a:spcBef>
                      </a:pPr>
                      <a:r>
                        <a:rPr sz="800" spc="-20" dirty="0">
                          <a:latin typeface="Tahoma"/>
                          <a:cs typeface="Tahoma"/>
                        </a:rPr>
                        <a:t>ResNet </a:t>
                      </a:r>
                      <a:r>
                        <a:rPr sz="800" spc="35" dirty="0">
                          <a:latin typeface="Tahoma"/>
                          <a:cs typeface="Tahoma"/>
                        </a:rPr>
                        <a:t>+ </a:t>
                      </a:r>
                      <a:r>
                        <a:rPr sz="800" spc="45" dirty="0">
                          <a:latin typeface="Tahoma"/>
                          <a:cs typeface="Tahoma"/>
                        </a:rPr>
                        <a:t>LSTM </a:t>
                      </a:r>
                      <a:r>
                        <a:rPr sz="700" spc="-5" dirty="0">
                          <a:latin typeface="Arial"/>
                          <a:cs typeface="Arial"/>
                        </a:rPr>
                        <a:t>[Stafylakis </a:t>
                      </a:r>
                      <a:r>
                        <a:rPr sz="700" dirty="0">
                          <a:latin typeface="Arial"/>
                          <a:cs typeface="Arial"/>
                        </a:rPr>
                        <a:t>et al.,</a:t>
                      </a:r>
                      <a:r>
                        <a:rPr sz="700" spc="120" dirty="0">
                          <a:latin typeface="Arial"/>
                          <a:cs typeface="Arial"/>
                        </a:rPr>
                        <a:t> </a:t>
                      </a:r>
                      <a:r>
                        <a:rPr sz="700" spc="-15" dirty="0">
                          <a:latin typeface="Arial"/>
                          <a:cs typeface="Arial"/>
                        </a:rPr>
                        <a:t>2017]</a:t>
                      </a:r>
                      <a:endParaRPr sz="700">
                        <a:latin typeface="Arial"/>
                        <a:cs typeface="Arial"/>
                      </a:endParaRPr>
                    </a:p>
                  </a:txBody>
                  <a:tcPr marL="0" marR="0" marT="12700" marB="0">
                    <a:lnT w="6350">
                      <a:solidFill>
                        <a:srgbClr val="000000"/>
                      </a:solidFill>
                      <a:prstDash val="solid"/>
                    </a:lnT>
                  </a:tcPr>
                </a:tc>
                <a:tc>
                  <a:txBody>
                    <a:bodyPr/>
                    <a:lstStyle/>
                    <a:p>
                      <a:pPr algn="ctr">
                        <a:lnSpc>
                          <a:spcPct val="100000"/>
                        </a:lnSpc>
                        <a:spcBef>
                          <a:spcPts val="100"/>
                        </a:spcBef>
                      </a:pPr>
                      <a:r>
                        <a:rPr sz="800" spc="-35" dirty="0">
                          <a:latin typeface="Tahoma"/>
                          <a:cs typeface="Tahoma"/>
                        </a:rPr>
                        <a:t>38.2</a:t>
                      </a:r>
                      <a:endParaRPr sz="800">
                        <a:latin typeface="Tahoma"/>
                        <a:cs typeface="Tahoma"/>
                      </a:endParaRPr>
                    </a:p>
                  </a:txBody>
                  <a:tcPr marL="0" marR="0" marT="12700" marB="0">
                    <a:lnT w="6350">
                      <a:solidFill>
                        <a:srgbClr val="000000"/>
                      </a:solidFill>
                      <a:prstDash val="solid"/>
                    </a:lnT>
                  </a:tcPr>
                </a:tc>
                <a:extLst>
                  <a:ext uri="{0D108BD9-81ED-4DB2-BD59-A6C34878D82A}">
                    <a16:rowId xmlns:a16="http://schemas.microsoft.com/office/drawing/2014/main" val="10001"/>
                  </a:ext>
                </a:extLst>
              </a:tr>
              <a:tr h="160329">
                <a:tc>
                  <a:txBody>
                    <a:bodyPr/>
                    <a:lstStyle/>
                    <a:p>
                      <a:pPr marL="60325">
                        <a:lnSpc>
                          <a:spcPct val="100000"/>
                        </a:lnSpc>
                        <a:spcBef>
                          <a:spcPts val="35"/>
                        </a:spcBef>
                      </a:pPr>
                      <a:r>
                        <a:rPr sz="800" spc="-10" dirty="0">
                          <a:latin typeface="Tahoma"/>
                          <a:cs typeface="Tahoma"/>
                        </a:rPr>
                        <a:t>Multi-Grained </a:t>
                      </a:r>
                      <a:r>
                        <a:rPr sz="700" spc="-10" dirty="0">
                          <a:latin typeface="Arial"/>
                          <a:cs typeface="Arial"/>
                        </a:rPr>
                        <a:t>[Wang </a:t>
                      </a:r>
                      <a:r>
                        <a:rPr sz="700" dirty="0">
                          <a:latin typeface="Arial"/>
                          <a:cs typeface="Arial"/>
                        </a:rPr>
                        <a:t>et al.,</a:t>
                      </a:r>
                      <a:r>
                        <a:rPr sz="700" spc="180" dirty="0">
                          <a:latin typeface="Arial"/>
                          <a:cs typeface="Arial"/>
                        </a:rPr>
                        <a:t> </a:t>
                      </a:r>
                      <a:r>
                        <a:rPr sz="700" spc="-15" dirty="0">
                          <a:latin typeface="Arial"/>
                          <a:cs typeface="Arial"/>
                        </a:rPr>
                        <a:t>2019]</a:t>
                      </a:r>
                      <a:endParaRPr sz="700">
                        <a:latin typeface="Arial"/>
                        <a:cs typeface="Arial"/>
                      </a:endParaRPr>
                    </a:p>
                  </a:txBody>
                  <a:tcPr marL="0" marR="0" marT="4445" marB="0"/>
                </a:tc>
                <a:tc>
                  <a:txBody>
                    <a:bodyPr/>
                    <a:lstStyle/>
                    <a:p>
                      <a:pPr algn="ctr">
                        <a:lnSpc>
                          <a:spcPct val="100000"/>
                        </a:lnSpc>
                        <a:spcBef>
                          <a:spcPts val="35"/>
                        </a:spcBef>
                      </a:pPr>
                      <a:r>
                        <a:rPr sz="800" spc="-35" dirty="0">
                          <a:latin typeface="Tahoma"/>
                          <a:cs typeface="Tahoma"/>
                        </a:rPr>
                        <a:t>36.9</a:t>
                      </a:r>
                      <a:endParaRPr sz="800">
                        <a:latin typeface="Tahoma"/>
                        <a:cs typeface="Tahoma"/>
                      </a:endParaRPr>
                    </a:p>
                  </a:txBody>
                  <a:tcPr marL="0" marR="0" marT="4445" marB="0"/>
                </a:tc>
                <a:extLst>
                  <a:ext uri="{0D108BD9-81ED-4DB2-BD59-A6C34878D82A}">
                    <a16:rowId xmlns:a16="http://schemas.microsoft.com/office/drawing/2014/main" val="10002"/>
                  </a:ext>
                </a:extLst>
              </a:tr>
              <a:tr h="160329">
                <a:tc>
                  <a:txBody>
                    <a:bodyPr/>
                    <a:lstStyle/>
                    <a:p>
                      <a:pPr marL="60325">
                        <a:lnSpc>
                          <a:spcPct val="100000"/>
                        </a:lnSpc>
                        <a:spcBef>
                          <a:spcPts val="35"/>
                        </a:spcBef>
                      </a:pPr>
                      <a:r>
                        <a:rPr sz="800" spc="30" dirty="0">
                          <a:latin typeface="Tahoma"/>
                          <a:cs typeface="Tahoma"/>
                        </a:rPr>
                        <a:t>MS-TCN </a:t>
                      </a:r>
                      <a:r>
                        <a:rPr sz="700" dirty="0">
                          <a:latin typeface="Arial"/>
                          <a:cs typeface="Arial"/>
                        </a:rPr>
                        <a:t>[Martinez et al.,</a:t>
                      </a:r>
                      <a:r>
                        <a:rPr sz="700" spc="130" dirty="0">
                          <a:latin typeface="Arial"/>
                          <a:cs typeface="Arial"/>
                        </a:rPr>
                        <a:t> </a:t>
                      </a:r>
                      <a:r>
                        <a:rPr sz="700" spc="-15" dirty="0">
                          <a:latin typeface="Arial"/>
                          <a:cs typeface="Arial"/>
                        </a:rPr>
                        <a:t>2020]</a:t>
                      </a:r>
                      <a:endParaRPr sz="700">
                        <a:latin typeface="Arial"/>
                        <a:cs typeface="Arial"/>
                      </a:endParaRPr>
                    </a:p>
                  </a:txBody>
                  <a:tcPr marL="0" marR="0" marT="4445" marB="0"/>
                </a:tc>
                <a:tc>
                  <a:txBody>
                    <a:bodyPr/>
                    <a:lstStyle/>
                    <a:p>
                      <a:pPr algn="ctr">
                        <a:lnSpc>
                          <a:spcPct val="100000"/>
                        </a:lnSpc>
                        <a:spcBef>
                          <a:spcPts val="35"/>
                        </a:spcBef>
                      </a:pPr>
                      <a:r>
                        <a:rPr sz="800" spc="-35" dirty="0">
                          <a:latin typeface="Tahoma"/>
                          <a:cs typeface="Tahoma"/>
                        </a:rPr>
                        <a:t>41.4</a:t>
                      </a:r>
                      <a:endParaRPr sz="800">
                        <a:latin typeface="Tahoma"/>
                        <a:cs typeface="Tahoma"/>
                      </a:endParaRPr>
                    </a:p>
                  </a:txBody>
                  <a:tcPr marL="0" marR="0" marT="4445" marB="0"/>
                </a:tc>
                <a:extLst>
                  <a:ext uri="{0D108BD9-81ED-4DB2-BD59-A6C34878D82A}">
                    <a16:rowId xmlns:a16="http://schemas.microsoft.com/office/drawing/2014/main" val="10003"/>
                  </a:ext>
                </a:extLst>
              </a:tr>
              <a:tr h="160334">
                <a:tc>
                  <a:txBody>
                    <a:bodyPr/>
                    <a:lstStyle/>
                    <a:p>
                      <a:pPr marL="60325">
                        <a:lnSpc>
                          <a:spcPct val="100000"/>
                        </a:lnSpc>
                        <a:spcBef>
                          <a:spcPts val="35"/>
                        </a:spcBef>
                      </a:pPr>
                      <a:r>
                        <a:rPr sz="800" spc="-20" dirty="0">
                          <a:latin typeface="Tahoma"/>
                          <a:cs typeface="Tahoma"/>
                        </a:rPr>
                        <a:t>ResNet </a:t>
                      </a:r>
                      <a:r>
                        <a:rPr sz="800" spc="35" dirty="0">
                          <a:latin typeface="Tahoma"/>
                          <a:cs typeface="Tahoma"/>
                        </a:rPr>
                        <a:t>+ </a:t>
                      </a:r>
                      <a:r>
                        <a:rPr sz="800" spc="20" dirty="0">
                          <a:latin typeface="Tahoma"/>
                          <a:cs typeface="Tahoma"/>
                        </a:rPr>
                        <a:t>BGRU </a:t>
                      </a:r>
                      <a:r>
                        <a:rPr sz="700" spc="-10" dirty="0">
                          <a:latin typeface="Arial"/>
                          <a:cs typeface="Arial"/>
                        </a:rPr>
                        <a:t>[Zhang </a:t>
                      </a:r>
                      <a:r>
                        <a:rPr sz="700" dirty="0">
                          <a:latin typeface="Arial"/>
                          <a:cs typeface="Arial"/>
                        </a:rPr>
                        <a:t>et </a:t>
                      </a:r>
                      <a:r>
                        <a:rPr sz="700" spc="-5" dirty="0">
                          <a:latin typeface="Arial"/>
                          <a:cs typeface="Arial"/>
                        </a:rPr>
                        <a:t>al. </a:t>
                      </a:r>
                      <a:r>
                        <a:rPr sz="700" dirty="0">
                          <a:latin typeface="Arial"/>
                          <a:cs typeface="Arial"/>
                        </a:rPr>
                        <a:t>et al.,</a:t>
                      </a:r>
                      <a:r>
                        <a:rPr sz="700" spc="155" dirty="0">
                          <a:latin typeface="Arial"/>
                          <a:cs typeface="Arial"/>
                        </a:rPr>
                        <a:t> </a:t>
                      </a:r>
                      <a:r>
                        <a:rPr sz="700" spc="-15" dirty="0">
                          <a:latin typeface="Arial"/>
                          <a:cs typeface="Arial"/>
                        </a:rPr>
                        <a:t>2020]</a:t>
                      </a:r>
                      <a:endParaRPr sz="700">
                        <a:latin typeface="Arial"/>
                        <a:cs typeface="Arial"/>
                      </a:endParaRPr>
                    </a:p>
                  </a:txBody>
                  <a:tcPr marL="0" marR="0" marT="4445" marB="0"/>
                </a:tc>
                <a:tc>
                  <a:txBody>
                    <a:bodyPr/>
                    <a:lstStyle/>
                    <a:p>
                      <a:pPr algn="ctr">
                        <a:lnSpc>
                          <a:spcPct val="100000"/>
                        </a:lnSpc>
                        <a:spcBef>
                          <a:spcPts val="35"/>
                        </a:spcBef>
                      </a:pPr>
                      <a:r>
                        <a:rPr sz="800" spc="-35" dirty="0">
                          <a:latin typeface="Tahoma"/>
                          <a:cs typeface="Tahoma"/>
                        </a:rPr>
                        <a:t>38.6</a:t>
                      </a:r>
                      <a:endParaRPr sz="800">
                        <a:latin typeface="Tahoma"/>
                        <a:cs typeface="Tahoma"/>
                      </a:endParaRPr>
                    </a:p>
                  </a:txBody>
                  <a:tcPr marL="0" marR="0" marT="4445" marB="0"/>
                </a:tc>
                <a:extLst>
                  <a:ext uri="{0D108BD9-81ED-4DB2-BD59-A6C34878D82A}">
                    <a16:rowId xmlns:a16="http://schemas.microsoft.com/office/drawing/2014/main" val="10004"/>
                  </a:ext>
                </a:extLst>
              </a:tr>
              <a:tr h="174558">
                <a:tc>
                  <a:txBody>
                    <a:bodyPr/>
                    <a:lstStyle/>
                    <a:p>
                      <a:pPr marL="60325">
                        <a:lnSpc>
                          <a:spcPct val="100000"/>
                        </a:lnSpc>
                        <a:spcBef>
                          <a:spcPts val="35"/>
                        </a:spcBef>
                      </a:pPr>
                      <a:r>
                        <a:rPr sz="800" spc="-20" dirty="0">
                          <a:latin typeface="Tahoma"/>
                          <a:cs typeface="Tahoma"/>
                        </a:rPr>
                        <a:t>ResNet </a:t>
                      </a:r>
                      <a:r>
                        <a:rPr sz="800" spc="35" dirty="0">
                          <a:latin typeface="Tahoma"/>
                          <a:cs typeface="Tahoma"/>
                        </a:rPr>
                        <a:t>+ </a:t>
                      </a:r>
                      <a:r>
                        <a:rPr sz="800" spc="20" dirty="0">
                          <a:latin typeface="Tahoma"/>
                          <a:cs typeface="Tahoma"/>
                        </a:rPr>
                        <a:t>BGRU </a:t>
                      </a:r>
                      <a:r>
                        <a:rPr sz="800" spc="35" dirty="0">
                          <a:latin typeface="Tahoma"/>
                          <a:cs typeface="Tahoma"/>
                        </a:rPr>
                        <a:t>+ </a:t>
                      </a:r>
                      <a:r>
                        <a:rPr sz="800" spc="-10" dirty="0">
                          <a:latin typeface="Tahoma"/>
                          <a:cs typeface="Tahoma"/>
                        </a:rPr>
                        <a:t>Cutout </a:t>
                      </a:r>
                      <a:r>
                        <a:rPr sz="700" spc="-10" dirty="0">
                          <a:latin typeface="Arial"/>
                          <a:cs typeface="Arial"/>
                        </a:rPr>
                        <a:t>[Zhang </a:t>
                      </a:r>
                      <a:r>
                        <a:rPr sz="700" dirty="0">
                          <a:latin typeface="Arial"/>
                          <a:cs typeface="Arial"/>
                        </a:rPr>
                        <a:t>et </a:t>
                      </a:r>
                      <a:r>
                        <a:rPr sz="700" spc="-5" dirty="0">
                          <a:latin typeface="Arial"/>
                          <a:cs typeface="Arial"/>
                        </a:rPr>
                        <a:t>al. </a:t>
                      </a:r>
                      <a:r>
                        <a:rPr sz="700" dirty="0">
                          <a:latin typeface="Arial"/>
                          <a:cs typeface="Arial"/>
                        </a:rPr>
                        <a:t>et al.,</a:t>
                      </a:r>
                      <a:r>
                        <a:rPr sz="700" spc="165" dirty="0">
                          <a:latin typeface="Arial"/>
                          <a:cs typeface="Arial"/>
                        </a:rPr>
                        <a:t> </a:t>
                      </a:r>
                      <a:r>
                        <a:rPr sz="700" spc="-15" dirty="0">
                          <a:latin typeface="Arial"/>
                          <a:cs typeface="Arial"/>
                        </a:rPr>
                        <a:t>2020]</a:t>
                      </a:r>
                      <a:endParaRPr sz="700">
                        <a:latin typeface="Arial"/>
                        <a:cs typeface="Arial"/>
                      </a:endParaRPr>
                    </a:p>
                  </a:txBody>
                  <a:tcPr marL="0" marR="0" marT="4445" marB="0">
                    <a:lnB w="6350">
                      <a:solidFill>
                        <a:srgbClr val="000000"/>
                      </a:solidFill>
                      <a:prstDash val="solid"/>
                    </a:lnB>
                  </a:tcPr>
                </a:tc>
                <a:tc>
                  <a:txBody>
                    <a:bodyPr/>
                    <a:lstStyle/>
                    <a:p>
                      <a:pPr algn="ctr">
                        <a:lnSpc>
                          <a:spcPct val="100000"/>
                        </a:lnSpc>
                        <a:spcBef>
                          <a:spcPts val="35"/>
                        </a:spcBef>
                      </a:pPr>
                      <a:r>
                        <a:rPr sz="800" spc="-35" dirty="0">
                          <a:latin typeface="Tahoma"/>
                          <a:cs typeface="Tahoma"/>
                        </a:rPr>
                        <a:t>45.2</a:t>
                      </a:r>
                      <a:endParaRPr sz="800">
                        <a:latin typeface="Tahoma"/>
                        <a:cs typeface="Tahoma"/>
                      </a:endParaRPr>
                    </a:p>
                  </a:txBody>
                  <a:tcPr marL="0" marR="0" marT="4445" marB="0">
                    <a:lnB w="6350">
                      <a:solidFill>
                        <a:srgbClr val="000000"/>
                      </a:solidFill>
                      <a:prstDash val="solid"/>
                    </a:lnB>
                  </a:tcPr>
                </a:tc>
                <a:extLst>
                  <a:ext uri="{0D108BD9-81ED-4DB2-BD59-A6C34878D82A}">
                    <a16:rowId xmlns:a16="http://schemas.microsoft.com/office/drawing/2014/main" val="10005"/>
                  </a:ext>
                </a:extLst>
              </a:tr>
              <a:tr h="197341">
                <a:tc>
                  <a:txBody>
                    <a:bodyPr/>
                    <a:lstStyle/>
                    <a:p>
                      <a:pPr marL="60325">
                        <a:lnSpc>
                          <a:spcPct val="100000"/>
                        </a:lnSpc>
                        <a:spcBef>
                          <a:spcPts val="330"/>
                        </a:spcBef>
                      </a:pPr>
                      <a:r>
                        <a:rPr sz="800" spc="-25" dirty="0">
                          <a:latin typeface="Tahoma"/>
                          <a:cs typeface="Tahoma"/>
                        </a:rPr>
                        <a:t>ResNet-18 </a:t>
                      </a:r>
                      <a:r>
                        <a:rPr sz="800" spc="35" dirty="0">
                          <a:latin typeface="Tahoma"/>
                          <a:cs typeface="Tahoma"/>
                        </a:rPr>
                        <a:t>+ </a:t>
                      </a:r>
                      <a:r>
                        <a:rPr sz="800" spc="30" dirty="0">
                          <a:latin typeface="Tahoma"/>
                          <a:cs typeface="Tahoma"/>
                        </a:rPr>
                        <a:t>MS-TCN </a:t>
                      </a:r>
                      <a:r>
                        <a:rPr sz="800" spc="-30" dirty="0">
                          <a:latin typeface="Tahoma"/>
                          <a:cs typeface="Tahoma"/>
                        </a:rPr>
                        <a:t>-</a:t>
                      </a:r>
                      <a:r>
                        <a:rPr sz="800" spc="10" dirty="0">
                          <a:latin typeface="Tahoma"/>
                          <a:cs typeface="Tahoma"/>
                        </a:rPr>
                        <a:t> </a:t>
                      </a:r>
                      <a:r>
                        <a:rPr sz="800" spc="-35" dirty="0">
                          <a:latin typeface="Tahoma"/>
                          <a:cs typeface="Tahoma"/>
                        </a:rPr>
                        <a:t>Teacher</a:t>
                      </a:r>
                      <a:endParaRPr sz="800">
                        <a:latin typeface="Tahoma"/>
                        <a:cs typeface="Tahoma"/>
                      </a:endParaRPr>
                    </a:p>
                  </a:txBody>
                  <a:tcPr marL="0" marR="0" marT="41910" marB="0">
                    <a:lnT w="6350">
                      <a:solidFill>
                        <a:srgbClr val="000000"/>
                      </a:solidFill>
                      <a:prstDash val="solid"/>
                    </a:lnT>
                  </a:tcPr>
                </a:tc>
                <a:tc>
                  <a:txBody>
                    <a:bodyPr/>
                    <a:lstStyle/>
                    <a:p>
                      <a:pPr algn="ctr">
                        <a:lnSpc>
                          <a:spcPct val="100000"/>
                        </a:lnSpc>
                        <a:spcBef>
                          <a:spcPts val="330"/>
                        </a:spcBef>
                      </a:pPr>
                      <a:r>
                        <a:rPr sz="800" spc="-35" dirty="0">
                          <a:latin typeface="Tahoma"/>
                          <a:cs typeface="Tahoma"/>
                        </a:rPr>
                        <a:t>43.2</a:t>
                      </a:r>
                      <a:endParaRPr sz="800">
                        <a:latin typeface="Tahoma"/>
                        <a:cs typeface="Tahoma"/>
                      </a:endParaRPr>
                    </a:p>
                  </a:txBody>
                  <a:tcPr marL="0" marR="0" marT="41910" marB="0">
                    <a:lnT w="6350">
                      <a:solidFill>
                        <a:srgbClr val="000000"/>
                      </a:solidFill>
                      <a:prstDash val="solid"/>
                    </a:lnT>
                  </a:tcPr>
                </a:tc>
                <a:extLst>
                  <a:ext uri="{0D108BD9-81ED-4DB2-BD59-A6C34878D82A}">
                    <a16:rowId xmlns:a16="http://schemas.microsoft.com/office/drawing/2014/main" val="10006"/>
                  </a:ext>
                </a:extLst>
              </a:tr>
              <a:tr h="161397">
                <a:tc>
                  <a:txBody>
                    <a:bodyPr/>
                    <a:lstStyle/>
                    <a:p>
                      <a:pPr marL="60325">
                        <a:lnSpc>
                          <a:spcPct val="100000"/>
                        </a:lnSpc>
                        <a:spcBef>
                          <a:spcPts val="40"/>
                        </a:spcBef>
                      </a:pPr>
                      <a:r>
                        <a:rPr sz="800" spc="-25" dirty="0">
                          <a:latin typeface="Tahoma"/>
                          <a:cs typeface="Tahoma"/>
                        </a:rPr>
                        <a:t>ResNet-18 </a:t>
                      </a:r>
                      <a:r>
                        <a:rPr sz="800" spc="35" dirty="0">
                          <a:latin typeface="Tahoma"/>
                          <a:cs typeface="Tahoma"/>
                        </a:rPr>
                        <a:t>+ </a:t>
                      </a:r>
                      <a:r>
                        <a:rPr sz="800" spc="30" dirty="0">
                          <a:latin typeface="Tahoma"/>
                          <a:cs typeface="Tahoma"/>
                        </a:rPr>
                        <a:t>MS-TCN </a:t>
                      </a:r>
                      <a:r>
                        <a:rPr sz="800" spc="-30" dirty="0">
                          <a:latin typeface="Tahoma"/>
                          <a:cs typeface="Tahoma"/>
                        </a:rPr>
                        <a:t>- </a:t>
                      </a:r>
                      <a:r>
                        <a:rPr sz="800" spc="-20" dirty="0">
                          <a:latin typeface="Tahoma"/>
                          <a:cs typeface="Tahoma"/>
                        </a:rPr>
                        <a:t>Student</a:t>
                      </a:r>
                      <a:r>
                        <a:rPr sz="800" spc="50" dirty="0">
                          <a:latin typeface="Tahoma"/>
                          <a:cs typeface="Tahoma"/>
                        </a:rPr>
                        <a:t> </a:t>
                      </a:r>
                      <a:r>
                        <a:rPr sz="800" spc="-40" dirty="0">
                          <a:latin typeface="Tahoma"/>
                          <a:cs typeface="Tahoma"/>
                        </a:rPr>
                        <a:t>1</a:t>
                      </a:r>
                      <a:endParaRPr sz="800">
                        <a:latin typeface="Tahoma"/>
                        <a:cs typeface="Tahoma"/>
                      </a:endParaRPr>
                    </a:p>
                  </a:txBody>
                  <a:tcPr marL="0" marR="0" marT="5080" marB="0"/>
                </a:tc>
                <a:tc>
                  <a:txBody>
                    <a:bodyPr/>
                    <a:lstStyle/>
                    <a:p>
                      <a:pPr algn="ctr">
                        <a:lnSpc>
                          <a:spcPct val="100000"/>
                        </a:lnSpc>
                        <a:spcBef>
                          <a:spcPts val="40"/>
                        </a:spcBef>
                      </a:pPr>
                      <a:r>
                        <a:rPr sz="800" b="1" dirty="0">
                          <a:latin typeface="Arial"/>
                          <a:cs typeface="Arial"/>
                        </a:rPr>
                        <a:t>45.3</a:t>
                      </a:r>
                      <a:endParaRPr sz="800">
                        <a:latin typeface="Arial"/>
                        <a:cs typeface="Arial"/>
                      </a:endParaRPr>
                    </a:p>
                  </a:txBody>
                  <a:tcPr marL="0" marR="0" marT="5080" marB="0"/>
                </a:tc>
                <a:extLst>
                  <a:ext uri="{0D108BD9-81ED-4DB2-BD59-A6C34878D82A}">
                    <a16:rowId xmlns:a16="http://schemas.microsoft.com/office/drawing/2014/main" val="10007"/>
                  </a:ext>
                </a:extLst>
              </a:tr>
              <a:tr h="159272">
                <a:tc>
                  <a:txBody>
                    <a:bodyPr/>
                    <a:lstStyle/>
                    <a:p>
                      <a:pPr marL="60325">
                        <a:lnSpc>
                          <a:spcPct val="100000"/>
                        </a:lnSpc>
                        <a:spcBef>
                          <a:spcPts val="35"/>
                        </a:spcBef>
                      </a:pPr>
                      <a:r>
                        <a:rPr sz="800" spc="-25" dirty="0">
                          <a:latin typeface="Tahoma"/>
                          <a:cs typeface="Tahoma"/>
                        </a:rPr>
                        <a:t>ResNet-18 </a:t>
                      </a:r>
                      <a:r>
                        <a:rPr sz="800" spc="35" dirty="0">
                          <a:latin typeface="Tahoma"/>
                          <a:cs typeface="Tahoma"/>
                        </a:rPr>
                        <a:t>+ </a:t>
                      </a:r>
                      <a:r>
                        <a:rPr sz="800" spc="30" dirty="0">
                          <a:latin typeface="Tahoma"/>
                          <a:cs typeface="Tahoma"/>
                        </a:rPr>
                        <a:t>MS-TCN </a:t>
                      </a:r>
                      <a:r>
                        <a:rPr sz="800" spc="-30" dirty="0">
                          <a:latin typeface="Tahoma"/>
                          <a:cs typeface="Tahoma"/>
                        </a:rPr>
                        <a:t>- </a:t>
                      </a:r>
                      <a:r>
                        <a:rPr sz="800" spc="-20" dirty="0">
                          <a:latin typeface="Tahoma"/>
                          <a:cs typeface="Tahoma"/>
                        </a:rPr>
                        <a:t>Student</a:t>
                      </a:r>
                      <a:r>
                        <a:rPr sz="800" spc="50" dirty="0">
                          <a:latin typeface="Tahoma"/>
                          <a:cs typeface="Tahoma"/>
                        </a:rPr>
                        <a:t> </a:t>
                      </a:r>
                      <a:r>
                        <a:rPr sz="800" spc="-40" dirty="0">
                          <a:latin typeface="Tahoma"/>
                          <a:cs typeface="Tahoma"/>
                        </a:rPr>
                        <a:t>2</a:t>
                      </a:r>
                      <a:endParaRPr sz="800">
                        <a:latin typeface="Tahoma"/>
                        <a:cs typeface="Tahoma"/>
                      </a:endParaRPr>
                    </a:p>
                  </a:txBody>
                  <a:tcPr marL="0" marR="0" marT="4445" marB="0"/>
                </a:tc>
                <a:tc>
                  <a:txBody>
                    <a:bodyPr/>
                    <a:lstStyle/>
                    <a:p>
                      <a:pPr marL="635" algn="ctr">
                        <a:lnSpc>
                          <a:spcPct val="100000"/>
                        </a:lnSpc>
                        <a:spcBef>
                          <a:spcPts val="35"/>
                        </a:spcBef>
                      </a:pPr>
                      <a:r>
                        <a:rPr sz="800" spc="-35" dirty="0">
                          <a:latin typeface="Tahoma"/>
                          <a:cs typeface="Tahoma"/>
                        </a:rPr>
                        <a:t>44.7</a:t>
                      </a:r>
                      <a:endParaRPr sz="800">
                        <a:latin typeface="Tahoma"/>
                        <a:cs typeface="Tahoma"/>
                      </a:endParaRPr>
                    </a:p>
                  </a:txBody>
                  <a:tcPr marL="0" marR="0" marT="4445" marB="0"/>
                </a:tc>
                <a:extLst>
                  <a:ext uri="{0D108BD9-81ED-4DB2-BD59-A6C34878D82A}">
                    <a16:rowId xmlns:a16="http://schemas.microsoft.com/office/drawing/2014/main" val="10008"/>
                  </a:ext>
                </a:extLst>
              </a:tr>
              <a:tr h="177135">
                <a:tc>
                  <a:txBody>
                    <a:bodyPr/>
                    <a:lstStyle/>
                    <a:p>
                      <a:pPr marL="60325">
                        <a:lnSpc>
                          <a:spcPct val="100000"/>
                        </a:lnSpc>
                        <a:spcBef>
                          <a:spcPts val="40"/>
                        </a:spcBef>
                      </a:pPr>
                      <a:r>
                        <a:rPr sz="800" spc="-35" dirty="0">
                          <a:latin typeface="Tahoma"/>
                          <a:cs typeface="Tahoma"/>
                        </a:rPr>
                        <a:t>Ensemble</a:t>
                      </a:r>
                      <a:endParaRPr sz="800">
                        <a:latin typeface="Tahoma"/>
                        <a:cs typeface="Tahoma"/>
                      </a:endParaRPr>
                    </a:p>
                  </a:txBody>
                  <a:tcPr marL="0" marR="0" marT="5080" marB="0">
                    <a:lnB w="9525">
                      <a:solidFill>
                        <a:srgbClr val="000000"/>
                      </a:solidFill>
                      <a:prstDash val="solid"/>
                    </a:lnB>
                  </a:tcPr>
                </a:tc>
                <a:tc>
                  <a:txBody>
                    <a:bodyPr/>
                    <a:lstStyle/>
                    <a:p>
                      <a:pPr algn="ctr">
                        <a:lnSpc>
                          <a:spcPct val="100000"/>
                        </a:lnSpc>
                        <a:spcBef>
                          <a:spcPts val="40"/>
                        </a:spcBef>
                      </a:pPr>
                      <a:r>
                        <a:rPr sz="800" b="1" dirty="0">
                          <a:latin typeface="Arial"/>
                          <a:cs typeface="Arial"/>
                        </a:rPr>
                        <a:t>46.6</a:t>
                      </a:r>
                      <a:endParaRPr sz="800">
                        <a:latin typeface="Arial"/>
                        <a:cs typeface="Arial"/>
                      </a:endParaRPr>
                    </a:p>
                  </a:txBody>
                  <a:tcPr marL="0" marR="0" marT="5080" marB="0">
                    <a:lnB w="9525">
                      <a:solidFill>
                        <a:srgbClr val="000000"/>
                      </a:solidFill>
                      <a:prstDash val="solid"/>
                    </a:lnB>
                  </a:tcPr>
                </a:tc>
                <a:extLst>
                  <a:ext uri="{0D108BD9-81ED-4DB2-BD59-A6C34878D82A}">
                    <a16:rowId xmlns:a16="http://schemas.microsoft.com/office/drawing/2014/main" val="10009"/>
                  </a:ext>
                </a:extLst>
              </a:tr>
            </a:tbl>
          </a:graphicData>
        </a:graphic>
      </p:graphicFrame>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2975610" cy="207645"/>
          </a:xfrm>
          <a:prstGeom prst="rect">
            <a:avLst/>
          </a:prstGeom>
        </p:spPr>
        <p:txBody>
          <a:bodyPr vert="horz" wrap="square" lIns="0" tIns="12065" rIns="0" bIns="0" rtlCol="0">
            <a:spAutoFit/>
          </a:bodyPr>
          <a:lstStyle/>
          <a:p>
            <a:pPr marL="12700">
              <a:lnSpc>
                <a:spcPct val="100000"/>
              </a:lnSpc>
              <a:spcBef>
                <a:spcPts val="95"/>
              </a:spcBef>
            </a:pPr>
            <a:r>
              <a:rPr spc="-60" dirty="0"/>
              <a:t>Performance </a:t>
            </a:r>
            <a:r>
              <a:rPr spc="-50" dirty="0"/>
              <a:t>of </a:t>
            </a:r>
            <a:r>
              <a:rPr spc="-30" dirty="0"/>
              <a:t>Efficient </a:t>
            </a:r>
            <a:r>
              <a:rPr spc="-35" dirty="0"/>
              <a:t>Models </a:t>
            </a:r>
            <a:r>
              <a:rPr spc="-50" dirty="0"/>
              <a:t>- </a:t>
            </a:r>
            <a:r>
              <a:rPr spc="15" dirty="0"/>
              <a:t>LRW</a:t>
            </a:r>
            <a:r>
              <a:rPr spc="310" dirty="0"/>
              <a:t> </a:t>
            </a:r>
            <a:r>
              <a:rPr spc="-55" dirty="0"/>
              <a:t>dataset</a:t>
            </a:r>
          </a:p>
        </p:txBody>
      </p:sp>
      <p:pic>
        <p:nvPicPr>
          <p:cNvPr id="48" name="图片 47">
            <a:extLst>
              <a:ext uri="{FF2B5EF4-FFF2-40B4-BE49-F238E27FC236}">
                <a16:creationId xmlns:a16="http://schemas.microsoft.com/office/drawing/2014/main" id="{3E6FFFF8-2913-4A76-A03B-24DCD2839417}"/>
              </a:ext>
            </a:extLst>
          </p:cNvPr>
          <p:cNvPicPr>
            <a:picLocks noChangeAspect="1"/>
          </p:cNvPicPr>
          <p:nvPr/>
        </p:nvPicPr>
        <p:blipFill>
          <a:blip r:embed="rId3"/>
          <a:stretch>
            <a:fillRect/>
          </a:stretch>
        </p:blipFill>
        <p:spPr>
          <a:xfrm>
            <a:off x="565150" y="555625"/>
            <a:ext cx="4635500" cy="2353998"/>
          </a:xfrm>
          <a:prstGeom prst="rect">
            <a:avLst/>
          </a:prstGeom>
        </p:spPr>
      </p:pic>
      <p:sp>
        <p:nvSpPr>
          <p:cNvPr id="49" name="矩形 48">
            <a:extLst>
              <a:ext uri="{FF2B5EF4-FFF2-40B4-BE49-F238E27FC236}">
                <a16:creationId xmlns:a16="http://schemas.microsoft.com/office/drawing/2014/main" id="{1E9873E6-97C0-448C-B8F2-A32D8775CADE}"/>
              </a:ext>
            </a:extLst>
          </p:cNvPr>
          <p:cNvSpPr/>
          <p:nvPr/>
        </p:nvSpPr>
        <p:spPr>
          <a:xfrm>
            <a:off x="520700" y="1393825"/>
            <a:ext cx="472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DC5DEC5B-4080-4673-B2CB-3554AECF6110}"/>
              </a:ext>
            </a:extLst>
          </p:cNvPr>
          <p:cNvSpPr/>
          <p:nvPr/>
        </p:nvSpPr>
        <p:spPr>
          <a:xfrm>
            <a:off x="520700" y="1012824"/>
            <a:ext cx="4724400" cy="134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9D9255DE-9FEF-407E-B956-33ECCB00F518}"/>
              </a:ext>
            </a:extLst>
          </p:cNvPr>
          <p:cNvSpPr/>
          <p:nvPr/>
        </p:nvSpPr>
        <p:spPr>
          <a:xfrm>
            <a:off x="520700" y="1851023"/>
            <a:ext cx="4724400" cy="282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3322320" cy="207645"/>
          </a:xfrm>
          <a:prstGeom prst="rect">
            <a:avLst/>
          </a:prstGeom>
        </p:spPr>
        <p:txBody>
          <a:bodyPr vert="horz" wrap="square" lIns="0" tIns="12065" rIns="0" bIns="0" rtlCol="0">
            <a:spAutoFit/>
          </a:bodyPr>
          <a:lstStyle/>
          <a:p>
            <a:pPr marL="12700">
              <a:lnSpc>
                <a:spcPct val="100000"/>
              </a:lnSpc>
              <a:spcBef>
                <a:spcPts val="95"/>
              </a:spcBef>
            </a:pPr>
            <a:r>
              <a:rPr spc="-60" dirty="0"/>
              <a:t>Performance </a:t>
            </a:r>
            <a:r>
              <a:rPr spc="-50" dirty="0"/>
              <a:t>of </a:t>
            </a:r>
            <a:r>
              <a:rPr spc="-30" dirty="0"/>
              <a:t>Efficient </a:t>
            </a:r>
            <a:r>
              <a:rPr spc="-35" dirty="0"/>
              <a:t>Models </a:t>
            </a:r>
            <a:r>
              <a:rPr spc="-50" dirty="0"/>
              <a:t>- </a:t>
            </a:r>
            <a:r>
              <a:rPr spc="-35" dirty="0"/>
              <a:t>LRW-1000</a:t>
            </a:r>
            <a:r>
              <a:rPr spc="300" dirty="0"/>
              <a:t> </a:t>
            </a:r>
            <a:r>
              <a:rPr spc="-55" dirty="0"/>
              <a:t>dataset</a:t>
            </a:r>
          </a:p>
        </p:txBody>
      </p:sp>
      <p:pic>
        <p:nvPicPr>
          <p:cNvPr id="47" name="图片 46">
            <a:extLst>
              <a:ext uri="{FF2B5EF4-FFF2-40B4-BE49-F238E27FC236}">
                <a16:creationId xmlns:a16="http://schemas.microsoft.com/office/drawing/2014/main" id="{102D7923-ADB7-4200-B6DC-CE66CB2619A6}"/>
              </a:ext>
            </a:extLst>
          </p:cNvPr>
          <p:cNvPicPr>
            <a:picLocks noChangeAspect="1"/>
          </p:cNvPicPr>
          <p:nvPr/>
        </p:nvPicPr>
        <p:blipFill>
          <a:blip r:embed="rId3"/>
          <a:stretch>
            <a:fillRect/>
          </a:stretch>
        </p:blipFill>
        <p:spPr>
          <a:xfrm>
            <a:off x="565150" y="479425"/>
            <a:ext cx="4635500" cy="2367831"/>
          </a:xfrm>
          <a:prstGeom prst="rect">
            <a:avLst/>
          </a:prstGeom>
        </p:spPr>
      </p:pic>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746760" cy="207645"/>
          </a:xfrm>
          <a:prstGeom prst="rect">
            <a:avLst/>
          </a:prstGeom>
        </p:spPr>
        <p:txBody>
          <a:bodyPr vert="horz" wrap="square" lIns="0" tIns="12065" rIns="0" bIns="0" rtlCol="0">
            <a:spAutoFit/>
          </a:bodyPr>
          <a:lstStyle/>
          <a:p>
            <a:pPr marL="12700">
              <a:lnSpc>
                <a:spcPct val="100000"/>
              </a:lnSpc>
              <a:spcBef>
                <a:spcPts val="95"/>
              </a:spcBef>
            </a:pPr>
            <a:r>
              <a:rPr spc="-55" dirty="0"/>
              <a:t>Conclusions</a:t>
            </a:r>
          </a:p>
        </p:txBody>
      </p:sp>
      <p:sp>
        <p:nvSpPr>
          <p:cNvPr id="3" name="object 3"/>
          <p:cNvSpPr txBox="1">
            <a:spLocks noGrp="1"/>
          </p:cNvSpPr>
          <p:nvPr>
            <p:ph type="body" idx="1"/>
          </p:nvPr>
        </p:nvSpPr>
        <p:spPr>
          <a:xfrm>
            <a:off x="220497" y="784225"/>
            <a:ext cx="5324805" cy="1865639"/>
          </a:xfrm>
          <a:prstGeom prst="rect">
            <a:avLst/>
          </a:prstGeom>
        </p:spPr>
        <p:txBody>
          <a:bodyPr vert="horz" wrap="square" lIns="0" tIns="12700" rIns="0" bIns="0" rtlCol="0">
            <a:spAutoFit/>
          </a:bodyPr>
          <a:lstStyle/>
          <a:p>
            <a:pPr marL="283845" marR="30480" indent="-161925">
              <a:lnSpc>
                <a:spcPct val="119600"/>
              </a:lnSpc>
              <a:spcBef>
                <a:spcPts val="100"/>
              </a:spcBef>
              <a:buClr>
                <a:srgbClr val="3333B2"/>
              </a:buClr>
              <a:buFont typeface="Lucida Sans Unicode"/>
              <a:buChar char="►"/>
              <a:tabLst>
                <a:tab pos="285115" algn="l"/>
              </a:tabLst>
            </a:pPr>
            <a:r>
              <a:rPr sz="1200" spc="-20" dirty="0">
                <a:latin typeface="Arial" panose="020B0604020202020204" pitchFamily="34" charset="0"/>
                <a:cs typeface="Arial" panose="020B0604020202020204" pitchFamily="34" charset="0"/>
              </a:rPr>
              <a:t>Contribution </a:t>
            </a:r>
            <a:r>
              <a:rPr sz="1200" spc="-65" dirty="0">
                <a:latin typeface="Arial" panose="020B0604020202020204" pitchFamily="34" charset="0"/>
                <a:cs typeface="Arial" panose="020B0604020202020204" pitchFamily="34" charset="0"/>
              </a:rPr>
              <a:t>1: </a:t>
            </a:r>
            <a:r>
              <a:rPr sz="1200" spc="-40" dirty="0">
                <a:latin typeface="Arial" panose="020B0604020202020204" pitchFamily="34" charset="0"/>
                <a:cs typeface="Arial" panose="020B0604020202020204" pitchFamily="34" charset="0"/>
              </a:rPr>
              <a:t>We </a:t>
            </a:r>
            <a:r>
              <a:rPr sz="1200" spc="-45" dirty="0">
                <a:latin typeface="Arial" panose="020B0604020202020204" pitchFamily="34" charset="0"/>
                <a:cs typeface="Arial" panose="020B0604020202020204" pitchFamily="34" charset="0"/>
              </a:rPr>
              <a:t>raise </a:t>
            </a:r>
            <a:r>
              <a:rPr sz="1200" spc="-35" dirty="0">
                <a:latin typeface="Arial" panose="020B0604020202020204" pitchFamily="34" charset="0"/>
                <a:cs typeface="Arial" panose="020B0604020202020204" pitchFamily="34" charset="0"/>
              </a:rPr>
              <a:t>the </a:t>
            </a:r>
            <a:r>
              <a:rPr sz="1200" spc="-30" dirty="0">
                <a:latin typeface="Arial" panose="020B0604020202020204" pitchFamily="34" charset="0"/>
                <a:cs typeface="Arial" panose="020B0604020202020204" pitchFamily="34" charset="0"/>
              </a:rPr>
              <a:t>state-of-the-art </a:t>
            </a:r>
            <a:r>
              <a:rPr sz="1200" spc="-45" dirty="0">
                <a:latin typeface="Arial" panose="020B0604020202020204" pitchFamily="34" charset="0"/>
                <a:cs typeface="Arial" panose="020B0604020202020204" pitchFamily="34" charset="0"/>
              </a:rPr>
              <a:t>performance on </a:t>
            </a:r>
            <a:r>
              <a:rPr sz="1200" spc="-50" dirty="0">
                <a:latin typeface="Arial" panose="020B0604020202020204" pitchFamily="34" charset="0"/>
                <a:cs typeface="Arial" panose="020B0604020202020204" pitchFamily="34" charset="0"/>
              </a:rPr>
              <a:t>two </a:t>
            </a:r>
            <a:r>
              <a:rPr sz="1200" spc="-40" dirty="0">
                <a:latin typeface="Arial" panose="020B0604020202020204" pitchFamily="34" charset="0"/>
                <a:cs typeface="Arial" panose="020B0604020202020204" pitchFamily="34" charset="0"/>
              </a:rPr>
              <a:t>standard datasets, </a:t>
            </a:r>
            <a:r>
              <a:rPr sz="1200" spc="30" dirty="0">
                <a:latin typeface="Arial" panose="020B0604020202020204" pitchFamily="34" charset="0"/>
                <a:cs typeface="Arial" panose="020B0604020202020204" pitchFamily="34" charset="0"/>
              </a:rPr>
              <a:t>LRW </a:t>
            </a:r>
            <a:r>
              <a:rPr sz="1200" spc="-45" dirty="0">
                <a:latin typeface="Arial" panose="020B0604020202020204" pitchFamily="34" charset="0"/>
                <a:cs typeface="Arial" panose="020B0604020202020204" pitchFamily="34" charset="0"/>
              </a:rPr>
              <a:t>and  </a:t>
            </a:r>
            <a:r>
              <a:rPr sz="1200" spc="-20" dirty="0">
                <a:latin typeface="Arial" panose="020B0604020202020204" pitchFamily="34" charset="0"/>
                <a:cs typeface="Arial" panose="020B0604020202020204" pitchFamily="34" charset="0"/>
              </a:rPr>
              <a:t>LRW-1000.</a:t>
            </a:r>
            <a:endParaRPr lang="en-US" altLang="zh-CN" sz="1200" spc="-20" dirty="0">
              <a:latin typeface="Arial" panose="020B0604020202020204" pitchFamily="34" charset="0"/>
              <a:cs typeface="Arial" panose="020B0604020202020204" pitchFamily="34" charset="0"/>
            </a:endParaRPr>
          </a:p>
          <a:p>
            <a:pPr marL="283845" marR="30480" indent="-161925">
              <a:lnSpc>
                <a:spcPct val="119600"/>
              </a:lnSpc>
              <a:spcBef>
                <a:spcPts val="100"/>
              </a:spcBef>
              <a:buClr>
                <a:srgbClr val="3333B2"/>
              </a:buClr>
              <a:buFont typeface="Lucida Sans Unicode"/>
              <a:buChar char="►"/>
              <a:tabLst>
                <a:tab pos="285115" algn="l"/>
              </a:tabLst>
            </a:pPr>
            <a:endParaRPr sz="1200" dirty="0">
              <a:latin typeface="Arial" panose="020B0604020202020204" pitchFamily="34" charset="0"/>
              <a:cs typeface="Arial" panose="020B0604020202020204" pitchFamily="34" charset="0"/>
            </a:endParaRPr>
          </a:p>
          <a:p>
            <a:pPr marL="283845" marR="133350" indent="-161925">
              <a:lnSpc>
                <a:spcPct val="119600"/>
              </a:lnSpc>
              <a:spcBef>
                <a:spcPts val="295"/>
              </a:spcBef>
              <a:buClr>
                <a:srgbClr val="3333B2"/>
              </a:buClr>
              <a:buFont typeface="Lucida Sans Unicode"/>
              <a:buChar char="►"/>
              <a:tabLst>
                <a:tab pos="285115" algn="l"/>
              </a:tabLst>
            </a:pPr>
            <a:r>
              <a:rPr sz="1200" spc="-20" dirty="0">
                <a:latin typeface="Arial" panose="020B0604020202020204" pitchFamily="34" charset="0"/>
                <a:cs typeface="Arial" panose="020B0604020202020204" pitchFamily="34" charset="0"/>
              </a:rPr>
              <a:t>Contribution </a:t>
            </a:r>
            <a:r>
              <a:rPr sz="1200" spc="-65" dirty="0">
                <a:latin typeface="Arial" panose="020B0604020202020204" pitchFamily="34" charset="0"/>
                <a:cs typeface="Arial" panose="020B0604020202020204" pitchFamily="34" charset="0"/>
              </a:rPr>
              <a:t>2: </a:t>
            </a:r>
            <a:r>
              <a:rPr sz="1200" spc="-40" dirty="0">
                <a:latin typeface="Arial" panose="020B0604020202020204" pitchFamily="34" charset="0"/>
                <a:cs typeface="Arial" panose="020B0604020202020204" pitchFamily="34" charset="0"/>
              </a:rPr>
              <a:t>We </a:t>
            </a:r>
            <a:r>
              <a:rPr sz="1200" spc="-35" dirty="0">
                <a:latin typeface="Arial" panose="020B0604020202020204" pitchFamily="34" charset="0"/>
                <a:cs typeface="Arial" panose="020B0604020202020204" pitchFamily="34" charset="0"/>
              </a:rPr>
              <a:t>investigate </a:t>
            </a:r>
            <a:r>
              <a:rPr sz="1200" spc="-30" dirty="0">
                <a:latin typeface="Arial" panose="020B0604020202020204" pitchFamily="34" charset="0"/>
                <a:cs typeface="Arial" panose="020B0604020202020204" pitchFamily="34" charset="0"/>
              </a:rPr>
              <a:t>efficient </a:t>
            </a:r>
            <a:r>
              <a:rPr sz="1200" spc="-45" dirty="0">
                <a:latin typeface="Arial" panose="020B0604020202020204" pitchFamily="34" charset="0"/>
                <a:cs typeface="Arial" panose="020B0604020202020204" pitchFamily="34" charset="0"/>
              </a:rPr>
              <a:t>models on </a:t>
            </a:r>
            <a:r>
              <a:rPr sz="1200" spc="-35" dirty="0">
                <a:latin typeface="Arial" panose="020B0604020202020204" pitchFamily="34" charset="0"/>
                <a:cs typeface="Arial" panose="020B0604020202020204" pitchFamily="34" charset="0"/>
              </a:rPr>
              <a:t>visual </a:t>
            </a:r>
            <a:r>
              <a:rPr sz="1200" spc="-55" dirty="0">
                <a:latin typeface="Arial" panose="020B0604020202020204" pitchFamily="34" charset="0"/>
                <a:cs typeface="Arial" panose="020B0604020202020204" pitchFamily="34" charset="0"/>
              </a:rPr>
              <a:t>speech </a:t>
            </a:r>
            <a:r>
              <a:rPr sz="1200" spc="-30" dirty="0">
                <a:latin typeface="Arial" panose="020B0604020202020204" pitchFamily="34" charset="0"/>
                <a:cs typeface="Arial" panose="020B0604020202020204" pitchFamily="34" charset="0"/>
              </a:rPr>
              <a:t>recognition </a:t>
            </a:r>
            <a:r>
              <a:rPr sz="1200" spc="-45" dirty="0">
                <a:latin typeface="Arial" panose="020B0604020202020204" pitchFamily="34" charset="0"/>
                <a:cs typeface="Arial" panose="020B0604020202020204" pitchFamily="34" charset="0"/>
              </a:rPr>
              <a:t>and </a:t>
            </a:r>
            <a:r>
              <a:rPr sz="1200" spc="-40" dirty="0">
                <a:latin typeface="Arial" panose="020B0604020202020204" pitchFamily="34" charset="0"/>
                <a:cs typeface="Arial" panose="020B0604020202020204" pitchFamily="34" charset="0"/>
              </a:rPr>
              <a:t>We </a:t>
            </a:r>
            <a:r>
              <a:rPr sz="1200" spc="-45" dirty="0">
                <a:latin typeface="Arial" panose="020B0604020202020204" pitchFamily="34" charset="0"/>
                <a:cs typeface="Arial" panose="020B0604020202020204" pitchFamily="34" charset="0"/>
              </a:rPr>
              <a:t>achieve </a:t>
            </a:r>
            <a:r>
              <a:rPr sz="1200" spc="220" dirty="0">
                <a:latin typeface="Arial" panose="020B0604020202020204" pitchFamily="34" charset="0"/>
                <a:cs typeface="Arial" panose="020B0604020202020204" pitchFamily="34" charset="0"/>
              </a:rPr>
              <a:t> </a:t>
            </a:r>
            <a:r>
              <a:rPr sz="1200" spc="-25" dirty="0">
                <a:latin typeface="Arial" panose="020B0604020202020204" pitchFamily="34" charset="0"/>
                <a:cs typeface="Arial" panose="020B0604020202020204" pitchFamily="34" charset="0"/>
              </a:rPr>
              <a:t>competitive </a:t>
            </a:r>
            <a:r>
              <a:rPr sz="1200" spc="-35" dirty="0">
                <a:latin typeface="Arial" panose="020B0604020202020204" pitchFamily="34" charset="0"/>
                <a:cs typeface="Arial" panose="020B0604020202020204" pitchFamily="34" charset="0"/>
              </a:rPr>
              <a:t>efficiency</a:t>
            </a:r>
            <a:r>
              <a:rPr sz="1200" spc="55" dirty="0">
                <a:latin typeface="Arial" panose="020B0604020202020204" pitchFamily="34" charset="0"/>
                <a:cs typeface="Arial" panose="020B0604020202020204" pitchFamily="34" charset="0"/>
              </a:rPr>
              <a:t> </a:t>
            </a:r>
            <a:r>
              <a:rPr sz="1200" spc="-35" dirty="0">
                <a:latin typeface="Arial" panose="020B0604020202020204" pitchFamily="34" charset="0"/>
                <a:cs typeface="Arial" panose="020B0604020202020204" pitchFamily="34" charset="0"/>
              </a:rPr>
              <a:t>results.</a:t>
            </a:r>
            <a:endParaRPr lang="en-US" altLang="zh-CN" sz="1200" spc="-35" dirty="0">
              <a:latin typeface="Arial" panose="020B0604020202020204" pitchFamily="34" charset="0"/>
              <a:cs typeface="Arial" panose="020B0604020202020204" pitchFamily="34" charset="0"/>
            </a:endParaRPr>
          </a:p>
          <a:p>
            <a:pPr marL="283845" marR="133350" indent="-161925">
              <a:lnSpc>
                <a:spcPct val="119600"/>
              </a:lnSpc>
              <a:spcBef>
                <a:spcPts val="295"/>
              </a:spcBef>
              <a:buClr>
                <a:srgbClr val="3333B2"/>
              </a:buClr>
              <a:buFont typeface="Lucida Sans Unicode"/>
              <a:buChar char="►"/>
              <a:tabLst>
                <a:tab pos="285115" algn="l"/>
              </a:tabLst>
            </a:pPr>
            <a:endParaRPr sz="1200" dirty="0">
              <a:latin typeface="Arial" panose="020B0604020202020204" pitchFamily="34" charset="0"/>
              <a:cs typeface="Arial" panose="020B0604020202020204" pitchFamily="34" charset="0"/>
            </a:endParaRPr>
          </a:p>
          <a:p>
            <a:pPr marL="283845" indent="-161925">
              <a:lnSpc>
                <a:spcPct val="100000"/>
              </a:lnSpc>
              <a:spcBef>
                <a:spcPts val="535"/>
              </a:spcBef>
              <a:buClr>
                <a:srgbClr val="3333B2"/>
              </a:buClr>
              <a:buFont typeface="Lucida Sans Unicode"/>
              <a:buChar char="►"/>
              <a:tabLst>
                <a:tab pos="285115" algn="l"/>
              </a:tabLst>
            </a:pPr>
            <a:r>
              <a:rPr sz="1200" spc="-20" dirty="0">
                <a:latin typeface="Arial" panose="020B0604020202020204" pitchFamily="34" charset="0"/>
                <a:cs typeface="Arial" panose="020B0604020202020204" pitchFamily="34" charset="0"/>
              </a:rPr>
              <a:t>Contribution </a:t>
            </a:r>
            <a:r>
              <a:rPr sz="1200" spc="-65" dirty="0">
                <a:latin typeface="Arial" panose="020B0604020202020204" pitchFamily="34" charset="0"/>
                <a:cs typeface="Arial" panose="020B0604020202020204" pitchFamily="34" charset="0"/>
              </a:rPr>
              <a:t>3: </a:t>
            </a:r>
            <a:r>
              <a:rPr sz="1200" spc="-40" dirty="0">
                <a:latin typeface="Arial" panose="020B0604020202020204" pitchFamily="34" charset="0"/>
                <a:cs typeface="Arial" panose="020B0604020202020204" pitchFamily="34" charset="0"/>
              </a:rPr>
              <a:t>We </a:t>
            </a:r>
            <a:r>
              <a:rPr sz="1200" spc="-65" dirty="0">
                <a:latin typeface="Arial" panose="020B0604020202020204" pitchFamily="34" charset="0"/>
                <a:cs typeface="Arial" panose="020B0604020202020204" pitchFamily="34" charset="0"/>
              </a:rPr>
              <a:t>show </a:t>
            </a:r>
            <a:r>
              <a:rPr sz="1200" spc="-35" dirty="0">
                <a:latin typeface="Arial" panose="020B0604020202020204" pitchFamily="34" charset="0"/>
                <a:cs typeface="Arial" panose="020B0604020202020204" pitchFamily="34" charset="0"/>
              </a:rPr>
              <a:t>the </a:t>
            </a:r>
            <a:r>
              <a:rPr sz="1200" spc="-50" dirty="0">
                <a:latin typeface="Arial" panose="020B0604020202020204" pitchFamily="34" charset="0"/>
                <a:cs typeface="Arial" panose="020B0604020202020204" pitchFamily="34" charset="0"/>
              </a:rPr>
              <a:t>usefulness </a:t>
            </a:r>
            <a:r>
              <a:rPr sz="1200" spc="-30" dirty="0">
                <a:latin typeface="Arial" panose="020B0604020202020204" pitchFamily="34" charset="0"/>
                <a:cs typeface="Arial" panose="020B0604020202020204" pitchFamily="34" charset="0"/>
              </a:rPr>
              <a:t>of </a:t>
            </a:r>
            <a:r>
              <a:rPr sz="1200" spc="-50" dirty="0">
                <a:latin typeface="Arial" panose="020B0604020202020204" pitchFamily="34" charset="0"/>
                <a:cs typeface="Arial" panose="020B0604020202020204" pitchFamily="34" charset="0"/>
              </a:rPr>
              <a:t>knowledge </a:t>
            </a:r>
            <a:r>
              <a:rPr sz="1200" spc="-15" dirty="0">
                <a:latin typeface="Arial" panose="020B0604020202020204" pitchFamily="34" charset="0"/>
                <a:cs typeface="Arial" panose="020B0604020202020204" pitchFamily="34" charset="0"/>
              </a:rPr>
              <a:t>distillation </a:t>
            </a:r>
            <a:r>
              <a:rPr sz="1200" spc="-40" dirty="0">
                <a:latin typeface="Arial" panose="020B0604020202020204" pitchFamily="34" charset="0"/>
                <a:cs typeface="Arial" panose="020B0604020202020204" pitchFamily="34" charset="0"/>
              </a:rPr>
              <a:t>for </a:t>
            </a:r>
            <a:r>
              <a:rPr sz="1200" spc="-35" dirty="0">
                <a:latin typeface="Arial" panose="020B0604020202020204" pitchFamily="34" charset="0"/>
                <a:cs typeface="Arial" panose="020B0604020202020204" pitchFamily="34" charset="0"/>
              </a:rPr>
              <a:t>lipreading</a:t>
            </a:r>
            <a:r>
              <a:rPr sz="1200" spc="235" dirty="0">
                <a:latin typeface="Arial" panose="020B0604020202020204" pitchFamily="34" charset="0"/>
                <a:cs typeface="Arial" panose="020B0604020202020204" pitchFamily="34" charset="0"/>
              </a:rPr>
              <a:t> </a:t>
            </a:r>
            <a:r>
              <a:rPr sz="1200" spc="-45" dirty="0">
                <a:latin typeface="Arial" panose="020B0604020202020204" pitchFamily="34" charset="0"/>
                <a:cs typeface="Arial" panose="020B0604020202020204" pitchFamily="34" charset="0"/>
              </a:rPr>
              <a:t>models</a:t>
            </a:r>
            <a:endParaRPr sz="12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782320" cy="207645"/>
          </a:xfrm>
          <a:prstGeom prst="rect">
            <a:avLst/>
          </a:prstGeom>
        </p:spPr>
        <p:txBody>
          <a:bodyPr vert="horz" wrap="square" lIns="0" tIns="12065" rIns="0" bIns="0" rtlCol="0">
            <a:spAutoFit/>
          </a:bodyPr>
          <a:lstStyle/>
          <a:p>
            <a:pPr marL="12700">
              <a:lnSpc>
                <a:spcPct val="100000"/>
              </a:lnSpc>
              <a:spcBef>
                <a:spcPts val="95"/>
              </a:spcBef>
            </a:pPr>
            <a:r>
              <a:rPr spc="-55" dirty="0"/>
              <a:t>Intr</a:t>
            </a:r>
            <a:r>
              <a:rPr spc="-45" dirty="0"/>
              <a:t>o</a:t>
            </a:r>
            <a:r>
              <a:rPr spc="-40" dirty="0"/>
              <a:t>duction</a:t>
            </a:r>
          </a:p>
        </p:txBody>
      </p:sp>
      <p:sp>
        <p:nvSpPr>
          <p:cNvPr id="3" name="object 3"/>
          <p:cNvSpPr txBox="1"/>
          <p:nvPr/>
        </p:nvSpPr>
        <p:spPr>
          <a:xfrm>
            <a:off x="330682" y="890465"/>
            <a:ext cx="3085618" cy="196849"/>
          </a:xfrm>
          <a:prstGeom prst="rect">
            <a:avLst/>
          </a:prstGeom>
        </p:spPr>
        <p:txBody>
          <a:bodyPr vert="horz" wrap="square" lIns="0" tIns="12065" rIns="0" bIns="0" rtlCol="0">
            <a:spAutoFit/>
          </a:bodyPr>
          <a:lstStyle/>
          <a:p>
            <a:pPr marL="173990" indent="-161925">
              <a:lnSpc>
                <a:spcPct val="100000"/>
              </a:lnSpc>
              <a:spcBef>
                <a:spcPts val="95"/>
              </a:spcBef>
              <a:buClr>
                <a:srgbClr val="3333B2"/>
              </a:buClr>
              <a:buFont typeface="Lucida Sans Unicode"/>
              <a:buChar char="►"/>
              <a:tabLst>
                <a:tab pos="174625" algn="l"/>
              </a:tabLst>
            </a:pPr>
            <a:r>
              <a:rPr sz="1200" spc="-10" dirty="0">
                <a:latin typeface="Arial" panose="020B0604020202020204" pitchFamily="34" charset="0"/>
                <a:cs typeface="Arial" panose="020B0604020202020204" pitchFamily="34" charset="0"/>
              </a:rPr>
              <a:t>Lack </a:t>
            </a:r>
            <a:r>
              <a:rPr sz="1200" spc="-30" dirty="0">
                <a:latin typeface="Arial" panose="020B0604020202020204" pitchFamily="34" charset="0"/>
                <a:cs typeface="Arial" panose="020B0604020202020204" pitchFamily="34" charset="0"/>
              </a:rPr>
              <a:t>of efficient </a:t>
            </a:r>
            <a:r>
              <a:rPr sz="1200" spc="-45" dirty="0">
                <a:latin typeface="Arial" panose="020B0604020202020204" pitchFamily="34" charset="0"/>
                <a:cs typeface="Arial" panose="020B0604020202020204" pitchFamily="34" charset="0"/>
              </a:rPr>
              <a:t>models </a:t>
            </a:r>
            <a:r>
              <a:rPr sz="1200" spc="-20" dirty="0">
                <a:latin typeface="Arial" panose="020B0604020202020204" pitchFamily="34" charset="0"/>
                <a:cs typeface="Arial" panose="020B0604020202020204" pitchFamily="34" charset="0"/>
              </a:rPr>
              <a:t>in </a:t>
            </a:r>
            <a:r>
              <a:rPr sz="1200" spc="-35" dirty="0">
                <a:latin typeface="Arial" panose="020B0604020202020204" pitchFamily="34" charset="0"/>
                <a:cs typeface="Arial" panose="020B0604020202020204" pitchFamily="34" charset="0"/>
              </a:rPr>
              <a:t>lipreading</a:t>
            </a:r>
            <a:r>
              <a:rPr sz="1200" spc="225" dirty="0">
                <a:latin typeface="Arial" panose="020B0604020202020204" pitchFamily="34" charset="0"/>
                <a:cs typeface="Arial" panose="020B0604020202020204" pitchFamily="34" charset="0"/>
              </a:rPr>
              <a:t> </a:t>
            </a:r>
            <a:r>
              <a:rPr sz="1200" spc="20" dirty="0">
                <a:latin typeface="Arial" panose="020B0604020202020204" pitchFamily="34" charset="0"/>
                <a:cs typeface="Arial" panose="020B0604020202020204" pitchFamily="34" charset="0"/>
              </a:rPr>
              <a:t>(LRW)</a:t>
            </a:r>
            <a:endParaRPr sz="1200" dirty="0">
              <a:latin typeface="Arial" panose="020B0604020202020204" pitchFamily="34" charset="0"/>
              <a:cs typeface="Arial" panose="020B0604020202020204" pitchFamily="34" charset="0"/>
            </a:endParaRPr>
          </a:p>
        </p:txBody>
      </p:sp>
      <p:sp>
        <p:nvSpPr>
          <p:cNvPr id="4" name="object 4"/>
          <p:cNvSpPr/>
          <p:nvPr/>
        </p:nvSpPr>
        <p:spPr>
          <a:xfrm>
            <a:off x="954747" y="1116990"/>
            <a:ext cx="4104004" cy="0"/>
          </a:xfrm>
          <a:custGeom>
            <a:avLst/>
            <a:gdLst/>
            <a:ahLst/>
            <a:cxnLst/>
            <a:rect l="l" t="t" r="r" b="b"/>
            <a:pathLst>
              <a:path w="4104004">
                <a:moveTo>
                  <a:pt x="0" y="0"/>
                </a:moveTo>
                <a:lnTo>
                  <a:pt x="4103560" y="0"/>
                </a:lnTo>
              </a:path>
            </a:pathLst>
          </a:custGeom>
          <a:ln w="10121">
            <a:solidFill>
              <a:srgbClr val="000000"/>
            </a:solidFill>
          </a:ln>
        </p:spPr>
        <p:txBody>
          <a:bodyPr wrap="square" lIns="0" tIns="0" rIns="0" bIns="0" rtlCol="0"/>
          <a:lstStyle/>
          <a:p>
            <a:endParaRPr/>
          </a:p>
        </p:txBody>
      </p:sp>
      <p:sp>
        <p:nvSpPr>
          <p:cNvPr id="5" name="object 5"/>
          <p:cNvSpPr txBox="1"/>
          <p:nvPr/>
        </p:nvSpPr>
        <p:spPr>
          <a:xfrm>
            <a:off x="1017968" y="1146916"/>
            <a:ext cx="354965" cy="177800"/>
          </a:xfrm>
          <a:prstGeom prst="rect">
            <a:avLst/>
          </a:prstGeom>
        </p:spPr>
        <p:txBody>
          <a:bodyPr vert="horz" wrap="square" lIns="0" tIns="12065" rIns="0" bIns="0" rtlCol="0">
            <a:spAutoFit/>
          </a:bodyPr>
          <a:lstStyle/>
          <a:p>
            <a:pPr marL="12700">
              <a:lnSpc>
                <a:spcPct val="100000"/>
              </a:lnSpc>
              <a:spcBef>
                <a:spcPts val="95"/>
              </a:spcBef>
            </a:pPr>
            <a:r>
              <a:rPr sz="1000" spc="30" dirty="0">
                <a:latin typeface="Tahoma"/>
                <a:cs typeface="Tahoma"/>
              </a:rPr>
              <a:t>M</a:t>
            </a:r>
            <a:r>
              <a:rPr sz="1000" spc="45" dirty="0">
                <a:latin typeface="Tahoma"/>
                <a:cs typeface="Tahoma"/>
              </a:rPr>
              <a:t>o</a:t>
            </a:r>
            <a:r>
              <a:rPr sz="1000" spc="-40" dirty="0">
                <a:latin typeface="Tahoma"/>
                <a:cs typeface="Tahoma"/>
              </a:rPr>
              <a:t>del</a:t>
            </a:r>
            <a:endParaRPr sz="1000">
              <a:latin typeface="Tahoma"/>
              <a:cs typeface="Tahoma"/>
            </a:endParaRPr>
          </a:p>
        </p:txBody>
      </p:sp>
      <p:sp>
        <p:nvSpPr>
          <p:cNvPr id="6" name="object 6"/>
          <p:cNvSpPr txBox="1"/>
          <p:nvPr/>
        </p:nvSpPr>
        <p:spPr>
          <a:xfrm>
            <a:off x="3688291" y="1146916"/>
            <a:ext cx="609600" cy="177800"/>
          </a:xfrm>
          <a:prstGeom prst="rect">
            <a:avLst/>
          </a:prstGeom>
        </p:spPr>
        <p:txBody>
          <a:bodyPr vert="horz" wrap="square" lIns="0" tIns="12065" rIns="0" bIns="0" rtlCol="0">
            <a:spAutoFit/>
          </a:bodyPr>
          <a:lstStyle/>
          <a:p>
            <a:pPr marL="12700">
              <a:lnSpc>
                <a:spcPct val="100000"/>
              </a:lnSpc>
              <a:spcBef>
                <a:spcPts val="95"/>
              </a:spcBef>
            </a:pPr>
            <a:r>
              <a:rPr sz="1000" spc="-35" dirty="0">
                <a:latin typeface="Tahoma"/>
                <a:cs typeface="Tahoma"/>
              </a:rPr>
              <a:t>Top-1</a:t>
            </a:r>
            <a:r>
              <a:rPr sz="1000" spc="-30" dirty="0">
                <a:latin typeface="Tahoma"/>
                <a:cs typeface="Tahoma"/>
              </a:rPr>
              <a:t> </a:t>
            </a:r>
            <a:r>
              <a:rPr sz="1000" spc="-5" dirty="0">
                <a:latin typeface="Tahoma"/>
                <a:cs typeface="Tahoma"/>
              </a:rPr>
              <a:t>Acc.</a:t>
            </a:r>
            <a:endParaRPr sz="1000">
              <a:latin typeface="Tahoma"/>
              <a:cs typeface="Tahoma"/>
            </a:endParaRPr>
          </a:p>
        </p:txBody>
      </p:sp>
      <p:sp>
        <p:nvSpPr>
          <p:cNvPr id="7" name="object 7"/>
          <p:cNvSpPr txBox="1"/>
          <p:nvPr/>
        </p:nvSpPr>
        <p:spPr>
          <a:xfrm>
            <a:off x="4423832" y="1146916"/>
            <a:ext cx="571500" cy="177800"/>
          </a:xfrm>
          <a:prstGeom prst="rect">
            <a:avLst/>
          </a:prstGeom>
        </p:spPr>
        <p:txBody>
          <a:bodyPr vert="horz" wrap="square" lIns="0" tIns="12065" rIns="0" bIns="0" rtlCol="0">
            <a:spAutoFit/>
          </a:bodyPr>
          <a:lstStyle/>
          <a:p>
            <a:pPr marL="12700">
              <a:lnSpc>
                <a:spcPct val="100000"/>
              </a:lnSpc>
              <a:spcBef>
                <a:spcPts val="95"/>
              </a:spcBef>
            </a:pPr>
            <a:r>
              <a:rPr sz="1000" spc="15" dirty="0">
                <a:latin typeface="Tahoma"/>
                <a:cs typeface="Tahoma"/>
              </a:rPr>
              <a:t>FLOPs(G)</a:t>
            </a:r>
            <a:endParaRPr sz="1000">
              <a:latin typeface="Tahoma"/>
              <a:cs typeface="Tahoma"/>
            </a:endParaRPr>
          </a:p>
        </p:txBody>
      </p:sp>
      <p:sp>
        <p:nvSpPr>
          <p:cNvPr id="8" name="object 8"/>
          <p:cNvSpPr/>
          <p:nvPr/>
        </p:nvSpPr>
        <p:spPr>
          <a:xfrm>
            <a:off x="954747" y="1366456"/>
            <a:ext cx="4104004" cy="0"/>
          </a:xfrm>
          <a:custGeom>
            <a:avLst/>
            <a:gdLst/>
            <a:ahLst/>
            <a:cxnLst/>
            <a:rect l="l" t="t" r="r" b="b"/>
            <a:pathLst>
              <a:path w="4104004">
                <a:moveTo>
                  <a:pt x="0" y="0"/>
                </a:moveTo>
                <a:lnTo>
                  <a:pt x="4103560" y="0"/>
                </a:lnTo>
              </a:path>
            </a:pathLst>
          </a:custGeom>
          <a:ln w="6324">
            <a:solidFill>
              <a:srgbClr val="000000"/>
            </a:solidFill>
          </a:ln>
        </p:spPr>
        <p:txBody>
          <a:bodyPr wrap="square" lIns="0" tIns="0" rIns="0" bIns="0" rtlCol="0"/>
          <a:lstStyle/>
          <a:p>
            <a:endParaRPr/>
          </a:p>
        </p:txBody>
      </p:sp>
      <p:sp>
        <p:nvSpPr>
          <p:cNvPr id="9" name="object 9"/>
          <p:cNvSpPr txBox="1"/>
          <p:nvPr/>
        </p:nvSpPr>
        <p:spPr>
          <a:xfrm>
            <a:off x="1017968" y="1364126"/>
            <a:ext cx="2544445" cy="572135"/>
          </a:xfrm>
          <a:prstGeom prst="rect">
            <a:avLst/>
          </a:prstGeom>
        </p:spPr>
        <p:txBody>
          <a:bodyPr vert="horz" wrap="square" lIns="0" tIns="42545" rIns="0" bIns="0" rtlCol="0">
            <a:spAutoFit/>
          </a:bodyPr>
          <a:lstStyle/>
          <a:p>
            <a:pPr marL="12700">
              <a:lnSpc>
                <a:spcPct val="100000"/>
              </a:lnSpc>
              <a:spcBef>
                <a:spcPts val="335"/>
              </a:spcBef>
            </a:pPr>
            <a:r>
              <a:rPr sz="1000" spc="-5" dirty="0">
                <a:latin typeface="Tahoma"/>
                <a:cs typeface="Tahoma"/>
              </a:rPr>
              <a:t>ResNet-18+MS-TCN(3</a:t>
            </a:r>
            <a:r>
              <a:rPr sz="1000" spc="-5" dirty="0">
                <a:latin typeface="Lucida Sans Unicode"/>
                <a:cs typeface="Lucida Sans Unicode"/>
              </a:rPr>
              <a:t>×</a:t>
            </a:r>
            <a:r>
              <a:rPr sz="1000" spc="-5" dirty="0">
                <a:latin typeface="Tahoma"/>
                <a:cs typeface="Tahoma"/>
              </a:rPr>
              <a:t>) </a:t>
            </a:r>
            <a:r>
              <a:rPr sz="900" spc="-10" dirty="0">
                <a:latin typeface="Arial"/>
                <a:cs typeface="Arial"/>
              </a:rPr>
              <a:t>[Martinez </a:t>
            </a:r>
            <a:r>
              <a:rPr sz="900" spc="-5" dirty="0">
                <a:latin typeface="Arial"/>
                <a:cs typeface="Arial"/>
              </a:rPr>
              <a:t>et </a:t>
            </a:r>
            <a:r>
              <a:rPr sz="900" spc="-10" dirty="0">
                <a:latin typeface="Arial"/>
                <a:cs typeface="Arial"/>
              </a:rPr>
              <a:t>al.,</a:t>
            </a:r>
            <a:r>
              <a:rPr sz="900" spc="180" dirty="0">
                <a:latin typeface="Arial"/>
                <a:cs typeface="Arial"/>
              </a:rPr>
              <a:t> </a:t>
            </a:r>
            <a:r>
              <a:rPr sz="900" spc="-30" dirty="0">
                <a:latin typeface="Arial"/>
                <a:cs typeface="Arial"/>
              </a:rPr>
              <a:t>2020]</a:t>
            </a:r>
            <a:endParaRPr sz="900">
              <a:latin typeface="Arial"/>
              <a:cs typeface="Arial"/>
            </a:endParaRPr>
          </a:p>
          <a:p>
            <a:pPr marL="12700">
              <a:lnSpc>
                <a:spcPct val="100000"/>
              </a:lnSpc>
              <a:spcBef>
                <a:spcPts val="234"/>
              </a:spcBef>
            </a:pPr>
            <a:r>
              <a:rPr sz="1000" spc="-10" dirty="0">
                <a:latin typeface="Tahoma"/>
                <a:cs typeface="Tahoma"/>
              </a:rPr>
              <a:t>ResNet-18+BGRU</a:t>
            </a:r>
            <a:endParaRPr sz="1000">
              <a:latin typeface="Tahoma"/>
              <a:cs typeface="Tahoma"/>
            </a:endParaRPr>
          </a:p>
          <a:p>
            <a:pPr marL="12700">
              <a:lnSpc>
                <a:spcPct val="100000"/>
              </a:lnSpc>
              <a:spcBef>
                <a:spcPts val="234"/>
              </a:spcBef>
            </a:pPr>
            <a:r>
              <a:rPr sz="1000" spc="-10" dirty="0">
                <a:latin typeface="Tahoma"/>
                <a:cs typeface="Tahoma"/>
              </a:rPr>
              <a:t>ResNet-34+BGRU </a:t>
            </a:r>
            <a:r>
              <a:rPr sz="900" spc="-15" dirty="0">
                <a:latin typeface="Arial"/>
                <a:cs typeface="Arial"/>
              </a:rPr>
              <a:t>[Petridis </a:t>
            </a:r>
            <a:r>
              <a:rPr sz="900" spc="-5" dirty="0">
                <a:latin typeface="Arial"/>
                <a:cs typeface="Arial"/>
              </a:rPr>
              <a:t>et </a:t>
            </a:r>
            <a:r>
              <a:rPr sz="900" spc="-10" dirty="0">
                <a:latin typeface="Arial"/>
                <a:cs typeface="Arial"/>
              </a:rPr>
              <a:t>al.,</a:t>
            </a:r>
            <a:r>
              <a:rPr sz="900" spc="200" dirty="0">
                <a:latin typeface="Arial"/>
                <a:cs typeface="Arial"/>
              </a:rPr>
              <a:t> </a:t>
            </a:r>
            <a:r>
              <a:rPr sz="900" spc="-30" dirty="0">
                <a:latin typeface="Arial"/>
                <a:cs typeface="Arial"/>
              </a:rPr>
              <a:t>2018]</a:t>
            </a:r>
            <a:endParaRPr sz="900">
              <a:latin typeface="Arial"/>
              <a:cs typeface="Arial"/>
            </a:endParaRPr>
          </a:p>
        </p:txBody>
      </p:sp>
      <p:sp>
        <p:nvSpPr>
          <p:cNvPr id="10" name="object 10"/>
          <p:cNvSpPr txBox="1"/>
          <p:nvPr/>
        </p:nvSpPr>
        <p:spPr>
          <a:xfrm>
            <a:off x="3867683" y="1364126"/>
            <a:ext cx="251460" cy="572135"/>
          </a:xfrm>
          <a:prstGeom prst="rect">
            <a:avLst/>
          </a:prstGeom>
        </p:spPr>
        <p:txBody>
          <a:bodyPr vert="horz" wrap="square" lIns="0" tIns="42545" rIns="0" bIns="0" rtlCol="0">
            <a:spAutoFit/>
          </a:bodyPr>
          <a:lstStyle/>
          <a:p>
            <a:pPr marL="12700">
              <a:lnSpc>
                <a:spcPct val="100000"/>
              </a:lnSpc>
              <a:spcBef>
                <a:spcPts val="335"/>
              </a:spcBef>
            </a:pPr>
            <a:r>
              <a:rPr sz="1000" spc="-45" dirty="0">
                <a:latin typeface="Tahoma"/>
                <a:cs typeface="Tahoma"/>
              </a:rPr>
              <a:t>85.3</a:t>
            </a:r>
            <a:endParaRPr sz="1000">
              <a:latin typeface="Tahoma"/>
              <a:cs typeface="Tahoma"/>
            </a:endParaRPr>
          </a:p>
          <a:p>
            <a:pPr marL="13335">
              <a:lnSpc>
                <a:spcPct val="100000"/>
              </a:lnSpc>
              <a:spcBef>
                <a:spcPts val="234"/>
              </a:spcBef>
            </a:pPr>
            <a:r>
              <a:rPr sz="1000" spc="-45" dirty="0">
                <a:latin typeface="Tahoma"/>
                <a:cs typeface="Tahoma"/>
              </a:rPr>
              <a:t>85.1</a:t>
            </a:r>
            <a:endParaRPr sz="1000">
              <a:latin typeface="Tahoma"/>
              <a:cs typeface="Tahoma"/>
            </a:endParaRPr>
          </a:p>
          <a:p>
            <a:pPr marL="12700">
              <a:lnSpc>
                <a:spcPct val="100000"/>
              </a:lnSpc>
              <a:spcBef>
                <a:spcPts val="234"/>
              </a:spcBef>
            </a:pPr>
            <a:r>
              <a:rPr sz="1000" spc="-45" dirty="0">
                <a:latin typeface="Tahoma"/>
                <a:cs typeface="Tahoma"/>
              </a:rPr>
              <a:t>83.4</a:t>
            </a:r>
            <a:endParaRPr sz="1000">
              <a:latin typeface="Tahoma"/>
              <a:cs typeface="Tahoma"/>
            </a:endParaRPr>
          </a:p>
        </p:txBody>
      </p:sp>
      <p:sp>
        <p:nvSpPr>
          <p:cNvPr id="11" name="object 11"/>
          <p:cNvSpPr txBox="1"/>
          <p:nvPr/>
        </p:nvSpPr>
        <p:spPr>
          <a:xfrm>
            <a:off x="4552563" y="1364126"/>
            <a:ext cx="313690" cy="572135"/>
          </a:xfrm>
          <a:prstGeom prst="rect">
            <a:avLst/>
          </a:prstGeom>
        </p:spPr>
        <p:txBody>
          <a:bodyPr vert="horz" wrap="square" lIns="0" tIns="42545" rIns="0" bIns="0" rtlCol="0">
            <a:spAutoFit/>
          </a:bodyPr>
          <a:lstStyle/>
          <a:p>
            <a:pPr marL="12700">
              <a:lnSpc>
                <a:spcPct val="100000"/>
              </a:lnSpc>
              <a:spcBef>
                <a:spcPts val="335"/>
              </a:spcBef>
            </a:pPr>
            <a:r>
              <a:rPr sz="1000" spc="-45" dirty="0">
                <a:latin typeface="Tahoma"/>
                <a:cs typeface="Tahoma"/>
              </a:rPr>
              <a:t>10.31</a:t>
            </a:r>
            <a:endParaRPr sz="1000">
              <a:latin typeface="Tahoma"/>
              <a:cs typeface="Tahoma"/>
            </a:endParaRPr>
          </a:p>
          <a:p>
            <a:pPr marL="45085">
              <a:lnSpc>
                <a:spcPct val="100000"/>
              </a:lnSpc>
              <a:spcBef>
                <a:spcPts val="234"/>
              </a:spcBef>
            </a:pPr>
            <a:r>
              <a:rPr sz="1000" spc="-45" dirty="0">
                <a:latin typeface="Tahoma"/>
                <a:cs typeface="Tahoma"/>
              </a:rPr>
              <a:t>9.44</a:t>
            </a:r>
            <a:endParaRPr sz="1000">
              <a:latin typeface="Tahoma"/>
              <a:cs typeface="Tahoma"/>
            </a:endParaRPr>
          </a:p>
          <a:p>
            <a:pPr marL="12700">
              <a:lnSpc>
                <a:spcPct val="100000"/>
              </a:lnSpc>
              <a:spcBef>
                <a:spcPts val="234"/>
              </a:spcBef>
            </a:pPr>
            <a:r>
              <a:rPr sz="1000" spc="-45" dirty="0">
                <a:latin typeface="Tahoma"/>
                <a:cs typeface="Tahoma"/>
              </a:rPr>
              <a:t>18.50</a:t>
            </a:r>
            <a:endParaRPr sz="1000">
              <a:latin typeface="Tahoma"/>
              <a:cs typeface="Tahoma"/>
            </a:endParaRPr>
          </a:p>
        </p:txBody>
      </p:sp>
      <p:sp>
        <p:nvSpPr>
          <p:cNvPr id="12" name="object 12"/>
          <p:cNvSpPr/>
          <p:nvPr/>
        </p:nvSpPr>
        <p:spPr>
          <a:xfrm>
            <a:off x="954747" y="1980310"/>
            <a:ext cx="4104004" cy="0"/>
          </a:xfrm>
          <a:custGeom>
            <a:avLst/>
            <a:gdLst/>
            <a:ahLst/>
            <a:cxnLst/>
            <a:rect l="l" t="t" r="r" b="b"/>
            <a:pathLst>
              <a:path w="4104004">
                <a:moveTo>
                  <a:pt x="0" y="0"/>
                </a:moveTo>
                <a:lnTo>
                  <a:pt x="4103560" y="0"/>
                </a:lnTo>
              </a:path>
            </a:pathLst>
          </a:custGeom>
          <a:ln w="10121">
            <a:solidFill>
              <a:srgbClr val="000000"/>
            </a:solidFill>
          </a:ln>
        </p:spPr>
        <p:txBody>
          <a:bodyPr wrap="square" lIns="0" tIns="0" rIns="0" bIns="0" rtlCol="0"/>
          <a:lstStyle/>
          <a:p>
            <a:endParaRPr/>
          </a:p>
        </p:txBody>
      </p:sp>
      <p:sp>
        <p:nvSpPr>
          <p:cNvPr id="13" name="object 13"/>
          <p:cNvSpPr txBox="1"/>
          <p:nvPr/>
        </p:nvSpPr>
        <p:spPr>
          <a:xfrm>
            <a:off x="330682" y="2029617"/>
            <a:ext cx="4318635" cy="381515"/>
          </a:xfrm>
          <a:prstGeom prst="rect">
            <a:avLst/>
          </a:prstGeom>
        </p:spPr>
        <p:txBody>
          <a:bodyPr vert="horz" wrap="square" lIns="0" tIns="12065" rIns="0" bIns="0" rtlCol="0">
            <a:spAutoFit/>
          </a:bodyPr>
          <a:lstStyle/>
          <a:p>
            <a:pPr marL="173990" indent="-161925">
              <a:lnSpc>
                <a:spcPct val="100000"/>
              </a:lnSpc>
              <a:spcBef>
                <a:spcPts val="95"/>
              </a:spcBef>
              <a:buClr>
                <a:srgbClr val="3333B2"/>
              </a:buClr>
              <a:buFont typeface="Lucida Sans Unicode"/>
              <a:buChar char="►"/>
              <a:tabLst>
                <a:tab pos="174625" algn="l"/>
              </a:tabLst>
            </a:pPr>
            <a:r>
              <a:rPr sz="1200" spc="-10" dirty="0">
                <a:latin typeface="Arial" panose="020B0604020202020204" pitchFamily="34" charset="0"/>
                <a:cs typeface="Arial" panose="020B0604020202020204" pitchFamily="34" charset="0"/>
              </a:rPr>
              <a:t>The metric of computation complexity: FLOPs (the number of multiply-adds)</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857885" cy="207645"/>
          </a:xfrm>
          <a:prstGeom prst="rect">
            <a:avLst/>
          </a:prstGeom>
        </p:spPr>
        <p:txBody>
          <a:bodyPr vert="horz" wrap="square" lIns="0" tIns="12065" rIns="0" bIns="0" rtlCol="0">
            <a:spAutoFit/>
          </a:bodyPr>
          <a:lstStyle/>
          <a:p>
            <a:pPr marL="12700">
              <a:lnSpc>
                <a:spcPct val="100000"/>
              </a:lnSpc>
              <a:spcBef>
                <a:spcPts val="95"/>
              </a:spcBef>
            </a:pPr>
            <a:r>
              <a:rPr spc="-45" dirty="0"/>
              <a:t>Contributions</a:t>
            </a:r>
          </a:p>
        </p:txBody>
      </p:sp>
      <p:sp>
        <p:nvSpPr>
          <p:cNvPr id="3" name="object 3"/>
          <p:cNvSpPr txBox="1"/>
          <p:nvPr/>
        </p:nvSpPr>
        <p:spPr>
          <a:xfrm>
            <a:off x="368300" y="675659"/>
            <a:ext cx="5240655" cy="1893532"/>
          </a:xfrm>
          <a:prstGeom prst="rect">
            <a:avLst/>
          </a:prstGeom>
        </p:spPr>
        <p:txBody>
          <a:bodyPr vert="horz" wrap="square" lIns="0" tIns="12700" rIns="0" bIns="0" rtlCol="0">
            <a:spAutoFit/>
          </a:bodyPr>
          <a:lstStyle/>
          <a:p>
            <a:pPr marL="199390" marR="140335" indent="-161925">
              <a:lnSpc>
                <a:spcPct val="119500"/>
              </a:lnSpc>
              <a:spcBef>
                <a:spcPts val="100"/>
              </a:spcBef>
              <a:buClr>
                <a:srgbClr val="3333B2"/>
              </a:buClr>
              <a:buFont typeface="Lucida Sans Unicode"/>
              <a:buChar char="►"/>
              <a:tabLst>
                <a:tab pos="200025" algn="l"/>
              </a:tabLst>
            </a:pPr>
            <a:r>
              <a:rPr sz="1200" spc="-40" dirty="0">
                <a:latin typeface="Arial" panose="020B0604020202020204" pitchFamily="34" charset="0"/>
                <a:cs typeface="Arial" panose="020B0604020202020204" pitchFamily="34" charset="0"/>
              </a:rPr>
              <a:t>We </a:t>
            </a:r>
            <a:r>
              <a:rPr sz="1200" spc="-45" dirty="0">
                <a:latin typeface="Arial" panose="020B0604020202020204" pitchFamily="34" charset="0"/>
                <a:cs typeface="Arial" panose="020B0604020202020204" pitchFamily="34" charset="0"/>
              </a:rPr>
              <a:t>improve </a:t>
            </a:r>
            <a:r>
              <a:rPr sz="1200" spc="-35" dirty="0">
                <a:latin typeface="Arial" panose="020B0604020202020204" pitchFamily="34" charset="0"/>
                <a:cs typeface="Arial" panose="020B0604020202020204" pitchFamily="34" charset="0"/>
              </a:rPr>
              <a:t>the </a:t>
            </a:r>
            <a:r>
              <a:rPr sz="1200" spc="-30" dirty="0">
                <a:latin typeface="Arial" panose="020B0604020202020204" pitchFamily="34" charset="0"/>
                <a:cs typeface="Arial" panose="020B0604020202020204" pitchFamily="34" charset="0"/>
              </a:rPr>
              <a:t>state-of-the-art </a:t>
            </a:r>
            <a:r>
              <a:rPr sz="1200" spc="-45" dirty="0">
                <a:latin typeface="Arial" panose="020B0604020202020204" pitchFamily="34" charset="0"/>
                <a:cs typeface="Arial" panose="020B0604020202020204" pitchFamily="34" charset="0"/>
              </a:rPr>
              <a:t>performance on </a:t>
            </a:r>
            <a:r>
              <a:rPr sz="1200" spc="-50" dirty="0">
                <a:latin typeface="Arial" panose="020B0604020202020204" pitchFamily="34" charset="0"/>
                <a:cs typeface="Arial" panose="020B0604020202020204" pitchFamily="34" charset="0"/>
              </a:rPr>
              <a:t>two </a:t>
            </a:r>
            <a:r>
              <a:rPr sz="1200" spc="-40" dirty="0">
                <a:latin typeface="Arial" panose="020B0604020202020204" pitchFamily="34" charset="0"/>
                <a:cs typeface="Arial" panose="020B0604020202020204" pitchFamily="34" charset="0"/>
              </a:rPr>
              <a:t>standard datasets </a:t>
            </a:r>
            <a:r>
              <a:rPr sz="1200" spc="30" dirty="0">
                <a:latin typeface="Arial" panose="020B0604020202020204" pitchFamily="34" charset="0"/>
                <a:cs typeface="Arial" panose="020B0604020202020204" pitchFamily="34" charset="0"/>
              </a:rPr>
              <a:t>LRW </a:t>
            </a:r>
            <a:r>
              <a:rPr sz="1200" spc="-45" dirty="0">
                <a:latin typeface="Arial" panose="020B0604020202020204" pitchFamily="34" charset="0"/>
                <a:cs typeface="Arial" panose="020B0604020202020204" pitchFamily="34" charset="0"/>
              </a:rPr>
              <a:t>and </a:t>
            </a:r>
            <a:r>
              <a:rPr sz="1200" spc="-20" dirty="0">
                <a:latin typeface="Arial" panose="020B0604020202020204" pitchFamily="34" charset="0"/>
                <a:cs typeface="Arial" panose="020B0604020202020204" pitchFamily="34" charset="0"/>
              </a:rPr>
              <a:t>LRW-1000 </a:t>
            </a:r>
            <a:r>
              <a:rPr sz="1200" spc="270" dirty="0">
                <a:latin typeface="Arial" panose="020B0604020202020204" pitchFamily="34" charset="0"/>
                <a:cs typeface="Arial" panose="020B0604020202020204" pitchFamily="34" charset="0"/>
              </a:rPr>
              <a:t> </a:t>
            </a:r>
            <a:r>
              <a:rPr sz="1200" spc="-55" dirty="0">
                <a:latin typeface="Arial" panose="020B0604020202020204" pitchFamily="34" charset="0"/>
                <a:cs typeface="Arial" panose="020B0604020202020204" pitchFamily="34" charset="0"/>
              </a:rPr>
              <a:t>by </a:t>
            </a:r>
            <a:r>
              <a:rPr sz="1200" spc="-50" dirty="0">
                <a:latin typeface="Arial" panose="020B0604020202020204" pitchFamily="34" charset="0"/>
                <a:cs typeface="Arial" panose="020B0604020202020204" pitchFamily="34" charset="0"/>
              </a:rPr>
              <a:t>a </a:t>
            </a:r>
            <a:r>
              <a:rPr sz="1200" spc="-45" dirty="0">
                <a:latin typeface="Arial" panose="020B0604020202020204" pitchFamily="34" charset="0"/>
                <a:cs typeface="Arial" panose="020B0604020202020204" pitchFamily="34" charset="0"/>
              </a:rPr>
              <a:t>wide </a:t>
            </a:r>
            <a:r>
              <a:rPr sz="1200" spc="-40" dirty="0">
                <a:latin typeface="Arial" panose="020B0604020202020204" pitchFamily="34" charset="0"/>
                <a:cs typeface="Arial" panose="020B0604020202020204" pitchFamily="34" charset="0"/>
              </a:rPr>
              <a:t>margin </a:t>
            </a:r>
            <a:r>
              <a:rPr sz="1200" spc="-35" dirty="0">
                <a:latin typeface="Arial" panose="020B0604020202020204" pitchFamily="34" charset="0"/>
                <a:cs typeface="Arial" panose="020B0604020202020204" pitchFamily="34" charset="0"/>
              </a:rPr>
              <a:t>through </a:t>
            </a:r>
            <a:r>
              <a:rPr sz="1200" spc="-40" dirty="0">
                <a:latin typeface="Arial" panose="020B0604020202020204" pitchFamily="34" charset="0"/>
                <a:cs typeface="Arial" panose="020B0604020202020204" pitchFamily="34" charset="0"/>
              </a:rPr>
              <a:t>careful</a:t>
            </a:r>
            <a:r>
              <a:rPr sz="1200" spc="55" dirty="0">
                <a:latin typeface="Arial" panose="020B0604020202020204" pitchFamily="34" charset="0"/>
                <a:cs typeface="Arial" panose="020B0604020202020204" pitchFamily="34" charset="0"/>
              </a:rPr>
              <a:t> </a:t>
            </a:r>
            <a:r>
              <a:rPr sz="1200" spc="-25" dirty="0">
                <a:latin typeface="Arial" panose="020B0604020202020204" pitchFamily="34" charset="0"/>
                <a:cs typeface="Arial" panose="020B0604020202020204" pitchFamily="34" charset="0"/>
              </a:rPr>
              <a:t>optimi</a:t>
            </a:r>
            <a:r>
              <a:rPr lang="en-US" altLang="zh-CN" sz="1200" spc="-25" dirty="0">
                <a:latin typeface="Arial" panose="020B0604020202020204" pitchFamily="34" charset="0"/>
                <a:cs typeface="Arial" panose="020B0604020202020204" pitchFamily="34" charset="0"/>
              </a:rPr>
              <a:t>z</a:t>
            </a:r>
            <a:r>
              <a:rPr sz="1200" spc="-25" dirty="0">
                <a:latin typeface="Arial" panose="020B0604020202020204" pitchFamily="34" charset="0"/>
                <a:cs typeface="Arial" panose="020B0604020202020204" pitchFamily="34" charset="0"/>
              </a:rPr>
              <a:t>ation.</a:t>
            </a:r>
            <a:endParaRPr lang="en-US" altLang="zh-CN" sz="1200" spc="-25" dirty="0">
              <a:latin typeface="Arial" panose="020B0604020202020204" pitchFamily="34" charset="0"/>
              <a:cs typeface="Arial" panose="020B0604020202020204" pitchFamily="34" charset="0"/>
            </a:endParaRPr>
          </a:p>
          <a:p>
            <a:pPr marL="199390" marR="140335" indent="-161925">
              <a:lnSpc>
                <a:spcPct val="119500"/>
              </a:lnSpc>
              <a:spcBef>
                <a:spcPts val="100"/>
              </a:spcBef>
              <a:buClr>
                <a:srgbClr val="3333B2"/>
              </a:buClr>
              <a:buFont typeface="Lucida Sans Unicode"/>
              <a:buChar char="►"/>
              <a:tabLst>
                <a:tab pos="200025" algn="l"/>
              </a:tabLst>
            </a:pPr>
            <a:endParaRPr sz="1200" dirty="0">
              <a:latin typeface="Arial" panose="020B0604020202020204" pitchFamily="34" charset="0"/>
              <a:cs typeface="Arial" panose="020B0604020202020204" pitchFamily="34" charset="0"/>
            </a:endParaRPr>
          </a:p>
          <a:p>
            <a:pPr marL="199390" marR="30480" indent="-161925">
              <a:lnSpc>
                <a:spcPct val="119500"/>
              </a:lnSpc>
              <a:spcBef>
                <a:spcPts val="300"/>
              </a:spcBef>
              <a:buClr>
                <a:srgbClr val="3333B2"/>
              </a:buClr>
              <a:buFont typeface="Lucida Sans Unicode"/>
              <a:buChar char="►"/>
              <a:tabLst>
                <a:tab pos="200025" algn="l"/>
              </a:tabLst>
            </a:pPr>
            <a:r>
              <a:rPr sz="1200" spc="-40" dirty="0">
                <a:latin typeface="Arial" panose="020B0604020202020204" pitchFamily="34" charset="0"/>
                <a:cs typeface="Arial" panose="020B0604020202020204" pitchFamily="34" charset="0"/>
              </a:rPr>
              <a:t>We </a:t>
            </a:r>
            <a:r>
              <a:rPr sz="1200" spc="-45" dirty="0">
                <a:latin typeface="Arial" panose="020B0604020202020204" pitchFamily="34" charset="0"/>
                <a:cs typeface="Arial" panose="020B0604020202020204" pitchFamily="34" charset="0"/>
              </a:rPr>
              <a:t>slash </a:t>
            </a:r>
            <a:r>
              <a:rPr sz="1200" spc="-35" dirty="0">
                <a:latin typeface="Arial" panose="020B0604020202020204" pitchFamily="34" charset="0"/>
                <a:cs typeface="Arial" panose="020B0604020202020204" pitchFamily="34" charset="0"/>
              </a:rPr>
              <a:t>the </a:t>
            </a:r>
            <a:r>
              <a:rPr sz="1200" spc="-25" dirty="0">
                <a:latin typeface="Arial" panose="020B0604020202020204" pitchFamily="34" charset="0"/>
                <a:cs typeface="Arial" panose="020B0604020202020204" pitchFamily="34" charset="0"/>
              </a:rPr>
              <a:t>computational </a:t>
            </a:r>
            <a:r>
              <a:rPr sz="1200" spc="-30" dirty="0">
                <a:latin typeface="Arial" panose="020B0604020202020204" pitchFamily="34" charset="0"/>
                <a:cs typeface="Arial" panose="020B0604020202020204" pitchFamily="34" charset="0"/>
              </a:rPr>
              <a:t>cost </a:t>
            </a:r>
            <a:r>
              <a:rPr sz="1200" spc="-10" dirty="0">
                <a:latin typeface="Arial" panose="020B0604020202020204" pitchFamily="34" charset="0"/>
                <a:cs typeface="Arial" panose="020B0604020202020204" pitchFamily="34" charset="0"/>
              </a:rPr>
              <a:t>to </a:t>
            </a:r>
            <a:r>
              <a:rPr sz="1200" spc="-50" dirty="0">
                <a:latin typeface="Arial" panose="020B0604020202020204" pitchFamily="34" charset="0"/>
                <a:cs typeface="Arial" panose="020B0604020202020204" pitchFamily="34" charset="0"/>
              </a:rPr>
              <a:t>a </a:t>
            </a:r>
            <a:r>
              <a:rPr sz="1200" spc="-25" dirty="0">
                <a:latin typeface="Arial" panose="020B0604020202020204" pitchFamily="34" charset="0"/>
                <a:cs typeface="Arial" panose="020B0604020202020204" pitchFamily="34" charset="0"/>
              </a:rPr>
              <a:t>fraction </a:t>
            </a:r>
            <a:r>
              <a:rPr sz="1200" spc="-30" dirty="0">
                <a:latin typeface="Arial" panose="020B0604020202020204" pitchFamily="34" charset="0"/>
                <a:cs typeface="Arial" panose="020B0604020202020204" pitchFamily="34" charset="0"/>
              </a:rPr>
              <a:t>of </a:t>
            </a:r>
            <a:r>
              <a:rPr sz="1200" spc="-35" dirty="0">
                <a:latin typeface="Arial" panose="020B0604020202020204" pitchFamily="34" charset="0"/>
                <a:cs typeface="Arial" panose="020B0604020202020204" pitchFamily="34" charset="0"/>
              </a:rPr>
              <a:t>the </a:t>
            </a:r>
            <a:r>
              <a:rPr sz="1200" spc="-30" dirty="0">
                <a:latin typeface="Arial" panose="020B0604020202020204" pitchFamily="34" charset="0"/>
                <a:cs typeface="Arial" panose="020B0604020202020204" pitchFamily="34" charset="0"/>
              </a:rPr>
              <a:t>original </a:t>
            </a:r>
            <a:r>
              <a:rPr sz="1200" spc="-40" dirty="0">
                <a:latin typeface="Arial" panose="020B0604020202020204" pitchFamily="34" charset="0"/>
                <a:cs typeface="Arial" panose="020B0604020202020204" pitchFamily="34" charset="0"/>
              </a:rPr>
              <a:t>model </a:t>
            </a:r>
            <a:r>
              <a:rPr sz="1200" spc="-35" dirty="0">
                <a:latin typeface="Arial" panose="020B0604020202020204" pitchFamily="34" charset="0"/>
                <a:cs typeface="Arial" panose="020B0604020202020204" pitchFamily="34" charset="0"/>
              </a:rPr>
              <a:t>(already </a:t>
            </a:r>
            <a:r>
              <a:rPr sz="1200" spc="-30" dirty="0">
                <a:latin typeface="Arial" panose="020B0604020202020204" pitchFamily="34" charset="0"/>
                <a:cs typeface="Arial" panose="020B0604020202020204" pitchFamily="34" charset="0"/>
              </a:rPr>
              <a:t>quiet </a:t>
            </a:r>
            <a:r>
              <a:rPr sz="1200" spc="-25" dirty="0">
                <a:latin typeface="Arial" panose="020B0604020202020204" pitchFamily="34" charset="0"/>
                <a:cs typeface="Arial" panose="020B0604020202020204" pitchFamily="34" charset="0"/>
              </a:rPr>
              <a:t>efficient) </a:t>
            </a:r>
            <a:r>
              <a:rPr sz="1200" spc="-55" dirty="0">
                <a:latin typeface="Arial" panose="020B0604020202020204" pitchFamily="34" charset="0"/>
                <a:cs typeface="Arial" panose="020B0604020202020204" pitchFamily="34" charset="0"/>
              </a:rPr>
              <a:t>by  </a:t>
            </a:r>
            <a:r>
              <a:rPr sz="1200" spc="-40" dirty="0">
                <a:latin typeface="Arial" panose="020B0604020202020204" pitchFamily="34" charset="0"/>
                <a:cs typeface="Arial" panose="020B0604020202020204" pitchFamily="34" charset="0"/>
              </a:rPr>
              <a:t>proposing </a:t>
            </a:r>
            <a:r>
              <a:rPr sz="1200" spc="-50" dirty="0">
                <a:latin typeface="Arial" panose="020B0604020202020204" pitchFamily="34" charset="0"/>
                <a:cs typeface="Arial" panose="020B0604020202020204" pitchFamily="34" charset="0"/>
              </a:rPr>
              <a:t>a </a:t>
            </a:r>
            <a:r>
              <a:rPr sz="1200" spc="-55" dirty="0">
                <a:latin typeface="Arial" panose="020B0604020202020204" pitchFamily="34" charset="0"/>
                <a:cs typeface="Arial" panose="020B0604020202020204" pitchFamily="34" charset="0"/>
              </a:rPr>
              <a:t>series </a:t>
            </a:r>
            <a:r>
              <a:rPr sz="1200" spc="-30" dirty="0">
                <a:latin typeface="Arial" panose="020B0604020202020204" pitchFamily="34" charset="0"/>
                <a:cs typeface="Arial" panose="020B0604020202020204" pitchFamily="34" charset="0"/>
              </a:rPr>
              <a:t>of architecture </a:t>
            </a:r>
            <a:r>
              <a:rPr sz="1200" spc="-50" dirty="0">
                <a:latin typeface="Arial" panose="020B0604020202020204" pitchFamily="34" charset="0"/>
                <a:cs typeface="Arial" panose="020B0604020202020204" pitchFamily="34" charset="0"/>
              </a:rPr>
              <a:t>changes.</a:t>
            </a:r>
            <a:endParaRPr lang="en-US" altLang="zh-CN" sz="1200" spc="-50" dirty="0">
              <a:latin typeface="Arial" panose="020B0604020202020204" pitchFamily="34" charset="0"/>
              <a:cs typeface="Arial" panose="020B0604020202020204" pitchFamily="34" charset="0"/>
            </a:endParaRPr>
          </a:p>
          <a:p>
            <a:pPr marL="199390" marR="30480" indent="-161925">
              <a:lnSpc>
                <a:spcPct val="119500"/>
              </a:lnSpc>
              <a:spcBef>
                <a:spcPts val="300"/>
              </a:spcBef>
              <a:buClr>
                <a:srgbClr val="3333B2"/>
              </a:buClr>
              <a:buFont typeface="Lucida Sans Unicode"/>
              <a:buChar char="►"/>
              <a:tabLst>
                <a:tab pos="200025" algn="l"/>
              </a:tabLst>
            </a:pPr>
            <a:endParaRPr sz="1200" dirty="0">
              <a:latin typeface="Arial" panose="020B0604020202020204" pitchFamily="34" charset="0"/>
              <a:cs typeface="Arial" panose="020B0604020202020204" pitchFamily="34" charset="0"/>
            </a:endParaRPr>
          </a:p>
          <a:p>
            <a:pPr marL="199390" marR="371475" indent="-161925">
              <a:lnSpc>
                <a:spcPct val="119600"/>
              </a:lnSpc>
              <a:spcBef>
                <a:spcPts val="300"/>
              </a:spcBef>
              <a:buClr>
                <a:srgbClr val="3333B2"/>
              </a:buClr>
              <a:buFont typeface="Lucida Sans Unicode"/>
              <a:buChar char="►"/>
              <a:tabLst>
                <a:tab pos="200025" algn="l"/>
              </a:tabLst>
            </a:pPr>
            <a:r>
              <a:rPr sz="1200" spc="-40" dirty="0">
                <a:latin typeface="Arial" panose="020B0604020202020204" pitchFamily="34" charset="0"/>
                <a:cs typeface="Arial" panose="020B0604020202020204" pitchFamily="34" charset="0"/>
              </a:rPr>
              <a:t>We </a:t>
            </a:r>
            <a:r>
              <a:rPr sz="1200" spc="-65" dirty="0">
                <a:latin typeface="Arial" panose="020B0604020202020204" pitchFamily="34" charset="0"/>
                <a:cs typeface="Arial" panose="020B0604020202020204" pitchFamily="34" charset="0"/>
              </a:rPr>
              <a:t>show </a:t>
            </a:r>
            <a:r>
              <a:rPr sz="1200" spc="-50" dirty="0">
                <a:latin typeface="Arial" panose="020B0604020202020204" pitchFamily="34" charset="0"/>
                <a:cs typeface="Arial" panose="020B0604020202020204" pitchFamily="34" charset="0"/>
              </a:rPr>
              <a:t>knowledge </a:t>
            </a:r>
            <a:r>
              <a:rPr sz="1200" spc="-15" dirty="0">
                <a:latin typeface="Arial" panose="020B0604020202020204" pitchFamily="34" charset="0"/>
                <a:cs typeface="Arial" panose="020B0604020202020204" pitchFamily="34" charset="0"/>
              </a:rPr>
              <a:t>distillation </a:t>
            </a:r>
            <a:r>
              <a:rPr sz="1200" spc="-30" dirty="0">
                <a:latin typeface="Arial" panose="020B0604020202020204" pitchFamily="34" charset="0"/>
                <a:cs typeface="Arial" panose="020B0604020202020204" pitchFamily="34" charset="0"/>
              </a:rPr>
              <a:t>is </a:t>
            </a:r>
            <a:r>
              <a:rPr sz="1200" spc="-50" dirty="0">
                <a:latin typeface="Arial" panose="020B0604020202020204" pitchFamily="34" charset="0"/>
                <a:cs typeface="Arial" panose="020B0604020202020204" pitchFamily="34" charset="0"/>
              </a:rPr>
              <a:t>a very </a:t>
            </a:r>
            <a:r>
              <a:rPr sz="1200" spc="-40" dirty="0">
                <a:latin typeface="Arial" panose="020B0604020202020204" pitchFamily="34" charset="0"/>
                <a:cs typeface="Arial" panose="020B0604020202020204" pitchFamily="34" charset="0"/>
              </a:rPr>
              <a:t>effective </a:t>
            </a:r>
            <a:r>
              <a:rPr sz="1200" spc="-10" dirty="0">
                <a:latin typeface="Arial" panose="020B0604020202020204" pitchFamily="34" charset="0"/>
                <a:cs typeface="Arial" panose="020B0604020202020204" pitchFamily="34" charset="0"/>
              </a:rPr>
              <a:t>tool </a:t>
            </a:r>
            <a:r>
              <a:rPr sz="1200" spc="-40" dirty="0">
                <a:latin typeface="Arial" panose="020B0604020202020204" pitchFamily="34" charset="0"/>
                <a:cs typeface="Arial" panose="020B0604020202020204" pitchFamily="34" charset="0"/>
              </a:rPr>
              <a:t>for </a:t>
            </a:r>
            <a:r>
              <a:rPr sz="1200" spc="-45" dirty="0">
                <a:latin typeface="Arial" panose="020B0604020202020204" pitchFamily="34" charset="0"/>
                <a:cs typeface="Arial" panose="020B0604020202020204" pitchFamily="34" charset="0"/>
              </a:rPr>
              <a:t>recovering performance </a:t>
            </a:r>
            <a:r>
              <a:rPr sz="1200" spc="-30" dirty="0">
                <a:latin typeface="Arial" panose="020B0604020202020204" pitchFamily="34" charset="0"/>
                <a:cs typeface="Arial" panose="020B0604020202020204" pitchFamily="34" charset="0"/>
              </a:rPr>
              <a:t>of </a:t>
            </a:r>
            <a:r>
              <a:rPr sz="1200" spc="-35" dirty="0">
                <a:latin typeface="Arial" panose="020B0604020202020204" pitchFamily="34" charset="0"/>
                <a:cs typeface="Arial" panose="020B0604020202020204" pitchFamily="34" charset="0"/>
              </a:rPr>
              <a:t>the  </a:t>
            </a:r>
            <a:r>
              <a:rPr sz="1200" spc="-30" dirty="0">
                <a:latin typeface="Arial" panose="020B0604020202020204" pitchFamily="34" charset="0"/>
                <a:cs typeface="Arial" panose="020B0604020202020204" pitchFamily="34" charset="0"/>
              </a:rPr>
              <a:t>lightweight</a:t>
            </a:r>
            <a:r>
              <a:rPr sz="1200" spc="15" dirty="0">
                <a:latin typeface="Arial" panose="020B0604020202020204" pitchFamily="34" charset="0"/>
                <a:cs typeface="Arial" panose="020B0604020202020204" pitchFamily="34" charset="0"/>
              </a:rPr>
              <a:t> </a:t>
            </a:r>
            <a:r>
              <a:rPr sz="1200" spc="-40" dirty="0">
                <a:latin typeface="Arial" panose="020B0604020202020204" pitchFamily="34" charset="0"/>
                <a:cs typeface="Arial" panose="020B0604020202020204" pitchFamily="34" charset="0"/>
              </a:rPr>
              <a:t>models.</a:t>
            </a:r>
            <a:endParaRPr sz="12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1187400" cy="196849"/>
          </a:xfrm>
          <a:prstGeom prst="rect">
            <a:avLst/>
          </a:prstGeom>
        </p:spPr>
        <p:txBody>
          <a:bodyPr vert="horz" wrap="square" lIns="0" tIns="12065" rIns="0" bIns="0" rtlCol="0">
            <a:spAutoFit/>
          </a:bodyPr>
          <a:lstStyle/>
          <a:p>
            <a:pPr marL="12700">
              <a:lnSpc>
                <a:spcPct val="100000"/>
              </a:lnSpc>
              <a:spcBef>
                <a:spcPts val="95"/>
              </a:spcBef>
            </a:pPr>
            <a:r>
              <a:rPr lang="en-US" spc="-45" dirty="0"/>
              <a:t>Prior knowledge</a:t>
            </a:r>
            <a:endParaRPr spc="-45" dirty="0"/>
          </a:p>
        </p:txBody>
      </p:sp>
      <p:sp>
        <p:nvSpPr>
          <p:cNvPr id="6" name="object 3">
            <a:extLst>
              <a:ext uri="{FF2B5EF4-FFF2-40B4-BE49-F238E27FC236}">
                <a16:creationId xmlns:a16="http://schemas.microsoft.com/office/drawing/2014/main" id="{74506BBF-014B-4E4C-986B-2486E755F099}"/>
              </a:ext>
            </a:extLst>
          </p:cNvPr>
          <p:cNvSpPr/>
          <p:nvPr/>
        </p:nvSpPr>
        <p:spPr>
          <a:xfrm>
            <a:off x="3631220" y="497630"/>
            <a:ext cx="84582" cy="84582"/>
          </a:xfrm>
          <a:prstGeom prst="rect">
            <a:avLst/>
          </a:prstGeom>
          <a:blipFill>
            <a:blip r:embed="rId3"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A56D31F4-9CC4-43CA-BD07-E1E69718D6C1}"/>
              </a:ext>
            </a:extLst>
          </p:cNvPr>
          <p:cNvSpPr/>
          <p:nvPr/>
        </p:nvSpPr>
        <p:spPr>
          <a:xfrm>
            <a:off x="3476968" y="497630"/>
            <a:ext cx="84582" cy="84582"/>
          </a:xfrm>
          <a:prstGeom prst="rect">
            <a:avLst/>
          </a:prstGeom>
          <a:blipFill>
            <a:blip r:embed="rId3"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CD2A053F-1E1B-4A66-8326-88176B0AE0C6}"/>
              </a:ext>
            </a:extLst>
          </p:cNvPr>
          <p:cNvSpPr/>
          <p:nvPr/>
        </p:nvSpPr>
        <p:spPr>
          <a:xfrm>
            <a:off x="3785477" y="497630"/>
            <a:ext cx="84574" cy="84582"/>
          </a:xfrm>
          <a:prstGeom prst="rect">
            <a:avLst/>
          </a:prstGeom>
          <a:blipFill>
            <a:blip r:embed="rId3"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4E689782-841C-43D0-A46F-07224FB9A600}"/>
              </a:ext>
            </a:extLst>
          </p:cNvPr>
          <p:cNvSpPr/>
          <p:nvPr/>
        </p:nvSpPr>
        <p:spPr>
          <a:xfrm>
            <a:off x="3939723" y="497630"/>
            <a:ext cx="84582" cy="84582"/>
          </a:xfrm>
          <a:prstGeom prst="rect">
            <a:avLst/>
          </a:prstGeom>
          <a:blipFill>
            <a:blip r:embed="rId3" cstate="print"/>
            <a:stretch>
              <a:fillRect/>
            </a:stretch>
          </a:blipFill>
        </p:spPr>
        <p:txBody>
          <a:bodyPr wrap="square" lIns="0" tIns="0" rIns="0" bIns="0" rtlCol="0"/>
          <a:lstStyle/>
          <a:p>
            <a:endParaRPr/>
          </a:p>
        </p:txBody>
      </p:sp>
      <p:sp>
        <p:nvSpPr>
          <p:cNvPr id="10" name="object 7">
            <a:extLst>
              <a:ext uri="{FF2B5EF4-FFF2-40B4-BE49-F238E27FC236}">
                <a16:creationId xmlns:a16="http://schemas.microsoft.com/office/drawing/2014/main" id="{25B57ADB-6B86-4CFC-8144-610B221C2552}"/>
              </a:ext>
            </a:extLst>
          </p:cNvPr>
          <p:cNvSpPr/>
          <p:nvPr/>
        </p:nvSpPr>
        <p:spPr>
          <a:xfrm>
            <a:off x="3476968" y="887147"/>
            <a:ext cx="84582" cy="84582"/>
          </a:xfrm>
          <a:prstGeom prst="rect">
            <a:avLst/>
          </a:prstGeom>
          <a:blipFill>
            <a:blip r:embed="rId3" cstate="print"/>
            <a:stretch>
              <a:fillRect/>
            </a:stretch>
          </a:blipFill>
        </p:spPr>
        <p:txBody>
          <a:bodyPr wrap="square" lIns="0" tIns="0" rIns="0" bIns="0" rtlCol="0"/>
          <a:lstStyle/>
          <a:p>
            <a:endParaRPr/>
          </a:p>
        </p:txBody>
      </p:sp>
      <p:sp>
        <p:nvSpPr>
          <p:cNvPr id="11" name="object 8">
            <a:extLst>
              <a:ext uri="{FF2B5EF4-FFF2-40B4-BE49-F238E27FC236}">
                <a16:creationId xmlns:a16="http://schemas.microsoft.com/office/drawing/2014/main" id="{EF6BDC94-0BED-4D06-8696-704DAC5E604D}"/>
              </a:ext>
            </a:extLst>
          </p:cNvPr>
          <p:cNvSpPr/>
          <p:nvPr/>
        </p:nvSpPr>
        <p:spPr>
          <a:xfrm>
            <a:off x="3631220" y="887147"/>
            <a:ext cx="84582" cy="84582"/>
          </a:xfrm>
          <a:prstGeom prst="rect">
            <a:avLst/>
          </a:prstGeom>
          <a:blipFill>
            <a:blip r:embed="rId3" cstate="print"/>
            <a:stretch>
              <a:fillRect/>
            </a:stretch>
          </a:blipFill>
        </p:spPr>
        <p:txBody>
          <a:bodyPr wrap="square" lIns="0" tIns="0" rIns="0" bIns="0" rtlCol="0"/>
          <a:lstStyle/>
          <a:p>
            <a:endParaRPr/>
          </a:p>
        </p:txBody>
      </p:sp>
      <p:sp>
        <p:nvSpPr>
          <p:cNvPr id="12" name="object 9">
            <a:extLst>
              <a:ext uri="{FF2B5EF4-FFF2-40B4-BE49-F238E27FC236}">
                <a16:creationId xmlns:a16="http://schemas.microsoft.com/office/drawing/2014/main" id="{48297F97-C20E-47F6-8C87-543AA61D51A0}"/>
              </a:ext>
            </a:extLst>
          </p:cNvPr>
          <p:cNvSpPr/>
          <p:nvPr/>
        </p:nvSpPr>
        <p:spPr>
          <a:xfrm>
            <a:off x="3785477" y="887147"/>
            <a:ext cx="84574" cy="84582"/>
          </a:xfrm>
          <a:prstGeom prst="rect">
            <a:avLst/>
          </a:prstGeom>
          <a:blipFill>
            <a:blip r:embed="rId3" cstate="print"/>
            <a:stretch>
              <a:fillRect/>
            </a:stretch>
          </a:blipFill>
        </p:spPr>
        <p:txBody>
          <a:bodyPr wrap="square" lIns="0" tIns="0" rIns="0" bIns="0" rtlCol="0"/>
          <a:lstStyle/>
          <a:p>
            <a:endParaRPr/>
          </a:p>
        </p:txBody>
      </p:sp>
      <p:sp>
        <p:nvSpPr>
          <p:cNvPr id="13" name="object 10">
            <a:extLst>
              <a:ext uri="{FF2B5EF4-FFF2-40B4-BE49-F238E27FC236}">
                <a16:creationId xmlns:a16="http://schemas.microsoft.com/office/drawing/2014/main" id="{2C13C612-52AA-4503-957D-E914AF5463EC}"/>
              </a:ext>
            </a:extLst>
          </p:cNvPr>
          <p:cNvSpPr/>
          <p:nvPr/>
        </p:nvSpPr>
        <p:spPr>
          <a:xfrm>
            <a:off x="3939723" y="887147"/>
            <a:ext cx="84582" cy="84582"/>
          </a:xfrm>
          <a:prstGeom prst="rect">
            <a:avLst/>
          </a:prstGeom>
          <a:blipFill>
            <a:blip r:embed="rId3" cstate="print"/>
            <a:stretch>
              <a:fillRect/>
            </a:stretch>
          </a:blipFill>
        </p:spPr>
        <p:txBody>
          <a:bodyPr wrap="square" lIns="0" tIns="0" rIns="0" bIns="0" rtlCol="0"/>
          <a:lstStyle/>
          <a:p>
            <a:endParaRPr/>
          </a:p>
        </p:txBody>
      </p:sp>
      <p:sp>
        <p:nvSpPr>
          <p:cNvPr id="14" name="object 11">
            <a:extLst>
              <a:ext uri="{FF2B5EF4-FFF2-40B4-BE49-F238E27FC236}">
                <a16:creationId xmlns:a16="http://schemas.microsoft.com/office/drawing/2014/main" id="{58A077A0-48BD-4381-8926-812DF854A665}"/>
              </a:ext>
            </a:extLst>
          </p:cNvPr>
          <p:cNvSpPr/>
          <p:nvPr/>
        </p:nvSpPr>
        <p:spPr>
          <a:xfrm>
            <a:off x="3519260"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5" name="object 12">
            <a:extLst>
              <a:ext uri="{FF2B5EF4-FFF2-40B4-BE49-F238E27FC236}">
                <a16:creationId xmlns:a16="http://schemas.microsoft.com/office/drawing/2014/main" id="{780C1D7F-626A-4082-8432-2C8431278EF6}"/>
              </a:ext>
            </a:extLst>
          </p:cNvPr>
          <p:cNvSpPr/>
          <p:nvPr/>
        </p:nvSpPr>
        <p:spPr>
          <a:xfrm>
            <a:off x="367351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6" name="object 13">
            <a:extLst>
              <a:ext uri="{FF2B5EF4-FFF2-40B4-BE49-F238E27FC236}">
                <a16:creationId xmlns:a16="http://schemas.microsoft.com/office/drawing/2014/main" id="{B6FA435C-51E7-48DD-8F5B-2C04B9B8ED21}"/>
              </a:ext>
            </a:extLst>
          </p:cNvPr>
          <p:cNvSpPr/>
          <p:nvPr/>
        </p:nvSpPr>
        <p:spPr>
          <a:xfrm>
            <a:off x="3827766"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7" name="object 14">
            <a:extLst>
              <a:ext uri="{FF2B5EF4-FFF2-40B4-BE49-F238E27FC236}">
                <a16:creationId xmlns:a16="http://schemas.microsoft.com/office/drawing/2014/main" id="{3AB6E974-705D-454D-8049-EE6C9558FAEB}"/>
              </a:ext>
            </a:extLst>
          </p:cNvPr>
          <p:cNvSpPr/>
          <p:nvPr/>
        </p:nvSpPr>
        <p:spPr>
          <a:xfrm>
            <a:off x="3982015"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8" name="object 15">
            <a:extLst>
              <a:ext uri="{FF2B5EF4-FFF2-40B4-BE49-F238E27FC236}">
                <a16:creationId xmlns:a16="http://schemas.microsoft.com/office/drawing/2014/main" id="{5BD6A034-B590-4368-B09F-5DF55AF87664}"/>
              </a:ext>
            </a:extLst>
          </p:cNvPr>
          <p:cNvSpPr/>
          <p:nvPr/>
        </p:nvSpPr>
        <p:spPr>
          <a:xfrm>
            <a:off x="2665951" y="497630"/>
            <a:ext cx="84582" cy="84582"/>
          </a:xfrm>
          <a:prstGeom prst="rect">
            <a:avLst/>
          </a:prstGeom>
          <a:blipFill>
            <a:blip r:embed="rId3" cstate="print"/>
            <a:stretch>
              <a:fillRect/>
            </a:stretch>
          </a:blipFill>
        </p:spPr>
        <p:txBody>
          <a:bodyPr wrap="square" lIns="0" tIns="0" rIns="0" bIns="0" rtlCol="0"/>
          <a:lstStyle/>
          <a:p>
            <a:endParaRPr/>
          </a:p>
        </p:txBody>
      </p:sp>
      <p:sp>
        <p:nvSpPr>
          <p:cNvPr id="19" name="object 16">
            <a:extLst>
              <a:ext uri="{FF2B5EF4-FFF2-40B4-BE49-F238E27FC236}">
                <a16:creationId xmlns:a16="http://schemas.microsoft.com/office/drawing/2014/main" id="{1688CED9-5318-482A-9E20-B5505785A514}"/>
              </a:ext>
            </a:extLst>
          </p:cNvPr>
          <p:cNvSpPr/>
          <p:nvPr/>
        </p:nvSpPr>
        <p:spPr>
          <a:xfrm>
            <a:off x="2820204" y="497630"/>
            <a:ext cx="84582" cy="84582"/>
          </a:xfrm>
          <a:prstGeom prst="rect">
            <a:avLst/>
          </a:prstGeom>
          <a:blipFill>
            <a:blip r:embed="rId3"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A518F9FF-243B-4791-96B7-CA825B9BF135}"/>
              </a:ext>
            </a:extLst>
          </p:cNvPr>
          <p:cNvSpPr/>
          <p:nvPr/>
        </p:nvSpPr>
        <p:spPr>
          <a:xfrm>
            <a:off x="2974461" y="497630"/>
            <a:ext cx="84574" cy="84582"/>
          </a:xfrm>
          <a:prstGeom prst="rect">
            <a:avLst/>
          </a:prstGeom>
          <a:blipFill>
            <a:blip r:embed="rId4" cstate="print"/>
            <a:stretch>
              <a:fillRect/>
            </a:stretch>
          </a:blipFill>
        </p:spPr>
        <p:txBody>
          <a:bodyPr wrap="square" lIns="0" tIns="0" rIns="0" bIns="0" rtlCol="0"/>
          <a:lstStyle/>
          <a:p>
            <a:endParaRPr/>
          </a:p>
        </p:txBody>
      </p:sp>
      <p:sp>
        <p:nvSpPr>
          <p:cNvPr id="21" name="object 18">
            <a:extLst>
              <a:ext uri="{FF2B5EF4-FFF2-40B4-BE49-F238E27FC236}">
                <a16:creationId xmlns:a16="http://schemas.microsoft.com/office/drawing/2014/main" id="{F01D6CDD-6D61-48A8-8F08-41357E27B27E}"/>
              </a:ext>
            </a:extLst>
          </p:cNvPr>
          <p:cNvSpPr/>
          <p:nvPr/>
        </p:nvSpPr>
        <p:spPr>
          <a:xfrm>
            <a:off x="3128705" y="497630"/>
            <a:ext cx="84582" cy="84582"/>
          </a:xfrm>
          <a:prstGeom prst="rect">
            <a:avLst/>
          </a:prstGeom>
          <a:blipFill>
            <a:blip r:embed="rId3" cstate="print"/>
            <a:stretch>
              <a:fillRect/>
            </a:stretch>
          </a:blipFill>
        </p:spPr>
        <p:txBody>
          <a:bodyPr wrap="square" lIns="0" tIns="0" rIns="0" bIns="0" rtlCol="0"/>
          <a:lstStyle/>
          <a:p>
            <a:endParaRPr/>
          </a:p>
        </p:txBody>
      </p:sp>
      <p:sp>
        <p:nvSpPr>
          <p:cNvPr id="22" name="object 19">
            <a:extLst>
              <a:ext uri="{FF2B5EF4-FFF2-40B4-BE49-F238E27FC236}">
                <a16:creationId xmlns:a16="http://schemas.microsoft.com/office/drawing/2014/main" id="{D8A01DC5-90D9-4594-9B8D-27D1348E4052}"/>
              </a:ext>
            </a:extLst>
          </p:cNvPr>
          <p:cNvSpPr/>
          <p:nvPr/>
        </p:nvSpPr>
        <p:spPr>
          <a:xfrm>
            <a:off x="2665951" y="887147"/>
            <a:ext cx="84582" cy="84582"/>
          </a:xfrm>
          <a:prstGeom prst="rect">
            <a:avLst/>
          </a:prstGeom>
          <a:blipFill>
            <a:blip r:embed="rId3" cstate="print"/>
            <a:stretch>
              <a:fillRect/>
            </a:stretch>
          </a:blipFill>
        </p:spPr>
        <p:txBody>
          <a:bodyPr wrap="square" lIns="0" tIns="0" rIns="0" bIns="0" rtlCol="0"/>
          <a:lstStyle/>
          <a:p>
            <a:endParaRPr/>
          </a:p>
        </p:txBody>
      </p:sp>
      <p:sp>
        <p:nvSpPr>
          <p:cNvPr id="23" name="object 20">
            <a:extLst>
              <a:ext uri="{FF2B5EF4-FFF2-40B4-BE49-F238E27FC236}">
                <a16:creationId xmlns:a16="http://schemas.microsoft.com/office/drawing/2014/main" id="{4791798E-4F1F-495A-B53D-B1BE1477E193}"/>
              </a:ext>
            </a:extLst>
          </p:cNvPr>
          <p:cNvSpPr/>
          <p:nvPr/>
        </p:nvSpPr>
        <p:spPr>
          <a:xfrm>
            <a:off x="2820204" y="887147"/>
            <a:ext cx="84582" cy="84582"/>
          </a:xfrm>
          <a:prstGeom prst="rect">
            <a:avLst/>
          </a:prstGeom>
          <a:blipFill>
            <a:blip r:embed="rId3"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FE0899A4-5EBA-4151-A274-F4AFF972F366}"/>
              </a:ext>
            </a:extLst>
          </p:cNvPr>
          <p:cNvSpPr/>
          <p:nvPr/>
        </p:nvSpPr>
        <p:spPr>
          <a:xfrm>
            <a:off x="2974461" y="887147"/>
            <a:ext cx="84574" cy="84582"/>
          </a:xfrm>
          <a:prstGeom prst="rect">
            <a:avLst/>
          </a:prstGeom>
          <a:blipFill>
            <a:blip r:embed="rId4" cstate="print"/>
            <a:stretch>
              <a:fillRect/>
            </a:stretch>
          </a:blipFill>
        </p:spPr>
        <p:txBody>
          <a:bodyPr wrap="square" lIns="0" tIns="0" rIns="0" bIns="0" rtlCol="0"/>
          <a:lstStyle/>
          <a:p>
            <a:endParaRPr/>
          </a:p>
        </p:txBody>
      </p:sp>
      <p:sp>
        <p:nvSpPr>
          <p:cNvPr id="25" name="object 22">
            <a:extLst>
              <a:ext uri="{FF2B5EF4-FFF2-40B4-BE49-F238E27FC236}">
                <a16:creationId xmlns:a16="http://schemas.microsoft.com/office/drawing/2014/main" id="{F571322A-5B10-42C9-9F7C-7C3FB4384E2A}"/>
              </a:ext>
            </a:extLst>
          </p:cNvPr>
          <p:cNvSpPr/>
          <p:nvPr/>
        </p:nvSpPr>
        <p:spPr>
          <a:xfrm>
            <a:off x="3128705" y="887147"/>
            <a:ext cx="84582" cy="84582"/>
          </a:xfrm>
          <a:prstGeom prst="rect">
            <a:avLst/>
          </a:prstGeom>
          <a:blipFill>
            <a:blip r:embed="rId3" cstate="print"/>
            <a:stretch>
              <a:fillRect/>
            </a:stretch>
          </a:blipFill>
        </p:spPr>
        <p:txBody>
          <a:bodyPr wrap="square" lIns="0" tIns="0" rIns="0" bIns="0" rtlCol="0"/>
          <a:lstStyle/>
          <a:p>
            <a:endParaRPr/>
          </a:p>
        </p:txBody>
      </p:sp>
      <p:sp>
        <p:nvSpPr>
          <p:cNvPr id="26" name="object 23">
            <a:extLst>
              <a:ext uri="{FF2B5EF4-FFF2-40B4-BE49-F238E27FC236}">
                <a16:creationId xmlns:a16="http://schemas.microsoft.com/office/drawing/2014/main" id="{71B5777E-9EB4-4A27-AB8E-33F73CC9769B}"/>
              </a:ext>
            </a:extLst>
          </p:cNvPr>
          <p:cNvSpPr/>
          <p:nvPr/>
        </p:nvSpPr>
        <p:spPr>
          <a:xfrm>
            <a:off x="2708243"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27" name="object 24">
            <a:extLst>
              <a:ext uri="{FF2B5EF4-FFF2-40B4-BE49-F238E27FC236}">
                <a16:creationId xmlns:a16="http://schemas.microsoft.com/office/drawing/2014/main" id="{A488EA50-F5CD-43A5-A49A-FFF822915F34}"/>
              </a:ext>
            </a:extLst>
          </p:cNvPr>
          <p:cNvSpPr/>
          <p:nvPr/>
        </p:nvSpPr>
        <p:spPr>
          <a:xfrm>
            <a:off x="2708244"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28" name="object 25">
            <a:extLst>
              <a:ext uri="{FF2B5EF4-FFF2-40B4-BE49-F238E27FC236}">
                <a16:creationId xmlns:a16="http://schemas.microsoft.com/office/drawing/2014/main" id="{582BAC1A-F786-474C-BC78-F15B025655E1}"/>
              </a:ext>
            </a:extLst>
          </p:cNvPr>
          <p:cNvSpPr/>
          <p:nvPr/>
        </p:nvSpPr>
        <p:spPr>
          <a:xfrm>
            <a:off x="3016749"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29" name="object 26">
            <a:extLst>
              <a:ext uri="{FF2B5EF4-FFF2-40B4-BE49-F238E27FC236}">
                <a16:creationId xmlns:a16="http://schemas.microsoft.com/office/drawing/2014/main" id="{EC973AB5-BFF2-4621-823B-2651C0D1A615}"/>
              </a:ext>
            </a:extLst>
          </p:cNvPr>
          <p:cNvSpPr/>
          <p:nvPr/>
        </p:nvSpPr>
        <p:spPr>
          <a:xfrm>
            <a:off x="3016746"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30" name="object 27">
            <a:extLst>
              <a:ext uri="{FF2B5EF4-FFF2-40B4-BE49-F238E27FC236}">
                <a16:creationId xmlns:a16="http://schemas.microsoft.com/office/drawing/2014/main" id="{46D024EA-98FE-4DBA-9B3B-E39757844A7E}"/>
              </a:ext>
            </a:extLst>
          </p:cNvPr>
          <p:cNvSpPr/>
          <p:nvPr/>
        </p:nvSpPr>
        <p:spPr>
          <a:xfrm>
            <a:off x="2708243"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31" name="object 28">
            <a:extLst>
              <a:ext uri="{FF2B5EF4-FFF2-40B4-BE49-F238E27FC236}">
                <a16:creationId xmlns:a16="http://schemas.microsoft.com/office/drawing/2014/main" id="{348A784F-0938-4548-A988-3D856E3F4CD1}"/>
              </a:ext>
            </a:extLst>
          </p:cNvPr>
          <p:cNvSpPr/>
          <p:nvPr/>
        </p:nvSpPr>
        <p:spPr>
          <a:xfrm>
            <a:off x="2862496"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32" name="object 29">
            <a:extLst>
              <a:ext uri="{FF2B5EF4-FFF2-40B4-BE49-F238E27FC236}">
                <a16:creationId xmlns:a16="http://schemas.microsoft.com/office/drawing/2014/main" id="{C0CBEA16-51AE-461C-B839-249AE64C6B0A}"/>
              </a:ext>
            </a:extLst>
          </p:cNvPr>
          <p:cNvSpPr/>
          <p:nvPr/>
        </p:nvSpPr>
        <p:spPr>
          <a:xfrm>
            <a:off x="3016749"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33" name="object 30">
            <a:extLst>
              <a:ext uri="{FF2B5EF4-FFF2-40B4-BE49-F238E27FC236}">
                <a16:creationId xmlns:a16="http://schemas.microsoft.com/office/drawing/2014/main" id="{CC94D14E-87EC-420A-8D04-6CBED033DF7D}"/>
              </a:ext>
            </a:extLst>
          </p:cNvPr>
          <p:cNvSpPr/>
          <p:nvPr/>
        </p:nvSpPr>
        <p:spPr>
          <a:xfrm>
            <a:off x="3170998"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34" name="object 31">
            <a:extLst>
              <a:ext uri="{FF2B5EF4-FFF2-40B4-BE49-F238E27FC236}">
                <a16:creationId xmlns:a16="http://schemas.microsoft.com/office/drawing/2014/main" id="{4D1C31A1-7612-4616-8E83-58B6B515212B}"/>
              </a:ext>
            </a:extLst>
          </p:cNvPr>
          <p:cNvSpPr/>
          <p:nvPr/>
        </p:nvSpPr>
        <p:spPr>
          <a:xfrm>
            <a:off x="1854934" y="497630"/>
            <a:ext cx="84582" cy="84582"/>
          </a:xfrm>
          <a:prstGeom prst="rect">
            <a:avLst/>
          </a:prstGeom>
          <a:blipFill>
            <a:blip r:embed="rId3" cstate="print"/>
            <a:stretch>
              <a:fillRect/>
            </a:stretch>
          </a:blipFill>
        </p:spPr>
        <p:txBody>
          <a:bodyPr wrap="square" lIns="0" tIns="0" rIns="0" bIns="0" rtlCol="0"/>
          <a:lstStyle/>
          <a:p>
            <a:endParaRPr/>
          </a:p>
        </p:txBody>
      </p:sp>
      <p:sp>
        <p:nvSpPr>
          <p:cNvPr id="35" name="object 32">
            <a:extLst>
              <a:ext uri="{FF2B5EF4-FFF2-40B4-BE49-F238E27FC236}">
                <a16:creationId xmlns:a16="http://schemas.microsoft.com/office/drawing/2014/main" id="{C743271C-F897-4FA5-A82A-93F13C7595FD}"/>
              </a:ext>
            </a:extLst>
          </p:cNvPr>
          <p:cNvSpPr/>
          <p:nvPr/>
        </p:nvSpPr>
        <p:spPr>
          <a:xfrm>
            <a:off x="2009187" y="497630"/>
            <a:ext cx="84582" cy="84582"/>
          </a:xfrm>
          <a:prstGeom prst="rect">
            <a:avLst/>
          </a:prstGeom>
          <a:blipFill>
            <a:blip r:embed="rId3" cstate="print"/>
            <a:stretch>
              <a:fillRect/>
            </a:stretch>
          </a:blipFill>
        </p:spPr>
        <p:txBody>
          <a:bodyPr wrap="square" lIns="0" tIns="0" rIns="0" bIns="0" rtlCol="0"/>
          <a:lstStyle/>
          <a:p>
            <a:endParaRPr/>
          </a:p>
        </p:txBody>
      </p:sp>
      <p:sp>
        <p:nvSpPr>
          <p:cNvPr id="36" name="object 33">
            <a:extLst>
              <a:ext uri="{FF2B5EF4-FFF2-40B4-BE49-F238E27FC236}">
                <a16:creationId xmlns:a16="http://schemas.microsoft.com/office/drawing/2014/main" id="{40446E66-98D5-4D85-A560-A49CC98ECDF7}"/>
              </a:ext>
            </a:extLst>
          </p:cNvPr>
          <p:cNvSpPr/>
          <p:nvPr/>
        </p:nvSpPr>
        <p:spPr>
          <a:xfrm>
            <a:off x="2163440" y="497630"/>
            <a:ext cx="84582" cy="84582"/>
          </a:xfrm>
          <a:prstGeom prst="rect">
            <a:avLst/>
          </a:prstGeom>
          <a:blipFill>
            <a:blip r:embed="rId3" cstate="print"/>
            <a:stretch>
              <a:fillRect/>
            </a:stretch>
          </a:blipFill>
        </p:spPr>
        <p:txBody>
          <a:bodyPr wrap="square" lIns="0" tIns="0" rIns="0" bIns="0" rtlCol="0"/>
          <a:lstStyle/>
          <a:p>
            <a:endParaRPr/>
          </a:p>
        </p:txBody>
      </p:sp>
      <p:sp>
        <p:nvSpPr>
          <p:cNvPr id="37" name="object 34">
            <a:extLst>
              <a:ext uri="{FF2B5EF4-FFF2-40B4-BE49-F238E27FC236}">
                <a16:creationId xmlns:a16="http://schemas.microsoft.com/office/drawing/2014/main" id="{43890B00-A524-48D5-AA69-6CEEDC4F56A8}"/>
              </a:ext>
            </a:extLst>
          </p:cNvPr>
          <p:cNvSpPr/>
          <p:nvPr/>
        </p:nvSpPr>
        <p:spPr>
          <a:xfrm>
            <a:off x="2317689" y="497630"/>
            <a:ext cx="84582" cy="84582"/>
          </a:xfrm>
          <a:prstGeom prst="rect">
            <a:avLst/>
          </a:prstGeom>
          <a:blipFill>
            <a:blip r:embed="rId5" cstate="print"/>
            <a:stretch>
              <a:fillRect/>
            </a:stretch>
          </a:blipFill>
        </p:spPr>
        <p:txBody>
          <a:bodyPr wrap="square" lIns="0" tIns="0" rIns="0" bIns="0" rtlCol="0"/>
          <a:lstStyle/>
          <a:p>
            <a:endParaRPr/>
          </a:p>
        </p:txBody>
      </p:sp>
      <p:sp>
        <p:nvSpPr>
          <p:cNvPr id="38" name="object 35">
            <a:extLst>
              <a:ext uri="{FF2B5EF4-FFF2-40B4-BE49-F238E27FC236}">
                <a16:creationId xmlns:a16="http://schemas.microsoft.com/office/drawing/2014/main" id="{9ADDC144-A00D-48DC-A7EB-E74483C7EC80}"/>
              </a:ext>
            </a:extLst>
          </p:cNvPr>
          <p:cNvSpPr/>
          <p:nvPr/>
        </p:nvSpPr>
        <p:spPr>
          <a:xfrm>
            <a:off x="1854934" y="887147"/>
            <a:ext cx="84582" cy="84582"/>
          </a:xfrm>
          <a:prstGeom prst="rect">
            <a:avLst/>
          </a:prstGeom>
          <a:blipFill>
            <a:blip r:embed="rId3" cstate="print"/>
            <a:stretch>
              <a:fillRect/>
            </a:stretch>
          </a:blipFill>
        </p:spPr>
        <p:txBody>
          <a:bodyPr wrap="square" lIns="0" tIns="0" rIns="0" bIns="0" rtlCol="0"/>
          <a:lstStyle/>
          <a:p>
            <a:endParaRPr/>
          </a:p>
        </p:txBody>
      </p:sp>
      <p:sp>
        <p:nvSpPr>
          <p:cNvPr id="39" name="object 36">
            <a:extLst>
              <a:ext uri="{FF2B5EF4-FFF2-40B4-BE49-F238E27FC236}">
                <a16:creationId xmlns:a16="http://schemas.microsoft.com/office/drawing/2014/main" id="{F367DB4C-03B8-455F-8DC9-45906610E36A}"/>
              </a:ext>
            </a:extLst>
          </p:cNvPr>
          <p:cNvSpPr/>
          <p:nvPr/>
        </p:nvSpPr>
        <p:spPr>
          <a:xfrm>
            <a:off x="2009187" y="887147"/>
            <a:ext cx="84582" cy="84582"/>
          </a:xfrm>
          <a:prstGeom prst="rect">
            <a:avLst/>
          </a:prstGeom>
          <a:blipFill>
            <a:blip r:embed="rId3" cstate="print"/>
            <a:stretch>
              <a:fillRect/>
            </a:stretch>
          </a:blipFill>
        </p:spPr>
        <p:txBody>
          <a:bodyPr wrap="square" lIns="0" tIns="0" rIns="0" bIns="0" rtlCol="0"/>
          <a:lstStyle/>
          <a:p>
            <a:endParaRPr/>
          </a:p>
        </p:txBody>
      </p:sp>
      <p:sp>
        <p:nvSpPr>
          <p:cNvPr id="40" name="object 37">
            <a:extLst>
              <a:ext uri="{FF2B5EF4-FFF2-40B4-BE49-F238E27FC236}">
                <a16:creationId xmlns:a16="http://schemas.microsoft.com/office/drawing/2014/main" id="{CA403341-FFD2-462A-B916-B7A4FB24A21B}"/>
              </a:ext>
            </a:extLst>
          </p:cNvPr>
          <p:cNvSpPr/>
          <p:nvPr/>
        </p:nvSpPr>
        <p:spPr>
          <a:xfrm>
            <a:off x="2163440" y="887147"/>
            <a:ext cx="84582" cy="84582"/>
          </a:xfrm>
          <a:prstGeom prst="rect">
            <a:avLst/>
          </a:prstGeom>
          <a:blipFill>
            <a:blip r:embed="rId3" cstate="print"/>
            <a:stretch>
              <a:fillRect/>
            </a:stretch>
          </a:blipFill>
        </p:spPr>
        <p:txBody>
          <a:bodyPr wrap="square" lIns="0" tIns="0" rIns="0" bIns="0" rtlCol="0"/>
          <a:lstStyle/>
          <a:p>
            <a:endParaRPr/>
          </a:p>
        </p:txBody>
      </p:sp>
      <p:sp>
        <p:nvSpPr>
          <p:cNvPr id="41" name="object 38">
            <a:extLst>
              <a:ext uri="{FF2B5EF4-FFF2-40B4-BE49-F238E27FC236}">
                <a16:creationId xmlns:a16="http://schemas.microsoft.com/office/drawing/2014/main" id="{F112DD1A-993F-43FB-AFB8-58A3228FB628}"/>
              </a:ext>
            </a:extLst>
          </p:cNvPr>
          <p:cNvSpPr/>
          <p:nvPr/>
        </p:nvSpPr>
        <p:spPr>
          <a:xfrm>
            <a:off x="2317689" y="887147"/>
            <a:ext cx="84582" cy="84582"/>
          </a:xfrm>
          <a:prstGeom prst="rect">
            <a:avLst/>
          </a:prstGeom>
          <a:blipFill>
            <a:blip r:embed="rId5" cstate="print"/>
            <a:stretch>
              <a:fillRect/>
            </a:stretch>
          </a:blipFill>
        </p:spPr>
        <p:txBody>
          <a:bodyPr wrap="square" lIns="0" tIns="0" rIns="0" bIns="0" rtlCol="0"/>
          <a:lstStyle/>
          <a:p>
            <a:endParaRPr/>
          </a:p>
        </p:txBody>
      </p:sp>
      <p:sp>
        <p:nvSpPr>
          <p:cNvPr id="42" name="object 39">
            <a:extLst>
              <a:ext uri="{FF2B5EF4-FFF2-40B4-BE49-F238E27FC236}">
                <a16:creationId xmlns:a16="http://schemas.microsoft.com/office/drawing/2014/main" id="{95689926-9524-4AEA-A828-A2AB8C8B0E91}"/>
              </a:ext>
            </a:extLst>
          </p:cNvPr>
          <p:cNvSpPr/>
          <p:nvPr/>
        </p:nvSpPr>
        <p:spPr>
          <a:xfrm>
            <a:off x="1897227"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43" name="object 40">
            <a:extLst>
              <a:ext uri="{FF2B5EF4-FFF2-40B4-BE49-F238E27FC236}">
                <a16:creationId xmlns:a16="http://schemas.microsoft.com/office/drawing/2014/main" id="{0D34C8A0-4A60-4C20-A970-FD5F792E5688}"/>
              </a:ext>
            </a:extLst>
          </p:cNvPr>
          <p:cNvSpPr/>
          <p:nvPr/>
        </p:nvSpPr>
        <p:spPr>
          <a:xfrm>
            <a:off x="1897228"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44" name="object 41">
            <a:extLst>
              <a:ext uri="{FF2B5EF4-FFF2-40B4-BE49-F238E27FC236}">
                <a16:creationId xmlns:a16="http://schemas.microsoft.com/office/drawing/2014/main" id="{053F8C9E-0AE3-4896-B0EF-8706C3F3F04F}"/>
              </a:ext>
            </a:extLst>
          </p:cNvPr>
          <p:cNvSpPr/>
          <p:nvPr/>
        </p:nvSpPr>
        <p:spPr>
          <a:xfrm>
            <a:off x="1897229" y="578400"/>
            <a:ext cx="308610" cy="313055"/>
          </a:xfrm>
          <a:custGeom>
            <a:avLst/>
            <a:gdLst/>
            <a:ahLst/>
            <a:cxnLst/>
            <a:rect l="l" t="t" r="r" b="b"/>
            <a:pathLst>
              <a:path w="308610" h="313055">
                <a:moveTo>
                  <a:pt x="308503" y="0"/>
                </a:moveTo>
                <a:lnTo>
                  <a:pt x="0" y="312557"/>
                </a:lnTo>
              </a:path>
            </a:pathLst>
          </a:custGeom>
          <a:ln w="7620">
            <a:solidFill>
              <a:srgbClr val="231F20"/>
            </a:solidFill>
          </a:ln>
        </p:spPr>
        <p:txBody>
          <a:bodyPr wrap="square" lIns="0" tIns="0" rIns="0" bIns="0" rtlCol="0"/>
          <a:lstStyle/>
          <a:p>
            <a:endParaRPr/>
          </a:p>
        </p:txBody>
      </p:sp>
      <p:sp>
        <p:nvSpPr>
          <p:cNvPr id="45" name="object 42">
            <a:extLst>
              <a:ext uri="{FF2B5EF4-FFF2-40B4-BE49-F238E27FC236}">
                <a16:creationId xmlns:a16="http://schemas.microsoft.com/office/drawing/2014/main" id="{013BFC68-6FB2-41D9-959E-D49B448BC751}"/>
              </a:ext>
            </a:extLst>
          </p:cNvPr>
          <p:cNvSpPr/>
          <p:nvPr/>
        </p:nvSpPr>
        <p:spPr>
          <a:xfrm>
            <a:off x="1897227" y="578400"/>
            <a:ext cx="462915" cy="313055"/>
          </a:xfrm>
          <a:custGeom>
            <a:avLst/>
            <a:gdLst/>
            <a:ahLst/>
            <a:cxnLst/>
            <a:rect l="l" t="t" r="r" b="b"/>
            <a:pathLst>
              <a:path w="462914" h="313055">
                <a:moveTo>
                  <a:pt x="462754" y="0"/>
                </a:moveTo>
                <a:lnTo>
                  <a:pt x="0" y="312557"/>
                </a:lnTo>
              </a:path>
            </a:pathLst>
          </a:custGeom>
          <a:ln w="7620">
            <a:solidFill>
              <a:srgbClr val="231F20"/>
            </a:solidFill>
          </a:ln>
        </p:spPr>
        <p:txBody>
          <a:bodyPr wrap="square" lIns="0" tIns="0" rIns="0" bIns="0" rtlCol="0"/>
          <a:lstStyle/>
          <a:p>
            <a:endParaRPr/>
          </a:p>
        </p:txBody>
      </p:sp>
      <p:sp>
        <p:nvSpPr>
          <p:cNvPr id="46" name="object 43">
            <a:extLst>
              <a:ext uri="{FF2B5EF4-FFF2-40B4-BE49-F238E27FC236}">
                <a16:creationId xmlns:a16="http://schemas.microsoft.com/office/drawing/2014/main" id="{AB5C862C-914C-4653-8D08-E66EA3CC442A}"/>
              </a:ext>
            </a:extLst>
          </p:cNvPr>
          <p:cNvSpPr/>
          <p:nvPr/>
        </p:nvSpPr>
        <p:spPr>
          <a:xfrm>
            <a:off x="1897227"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47" name="object 44">
            <a:extLst>
              <a:ext uri="{FF2B5EF4-FFF2-40B4-BE49-F238E27FC236}">
                <a16:creationId xmlns:a16="http://schemas.microsoft.com/office/drawing/2014/main" id="{28A3B2D6-871B-4E7E-801F-5E0BC885E411}"/>
              </a:ext>
            </a:extLst>
          </p:cNvPr>
          <p:cNvSpPr/>
          <p:nvPr/>
        </p:nvSpPr>
        <p:spPr>
          <a:xfrm>
            <a:off x="2051480"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48" name="object 45">
            <a:extLst>
              <a:ext uri="{FF2B5EF4-FFF2-40B4-BE49-F238E27FC236}">
                <a16:creationId xmlns:a16="http://schemas.microsoft.com/office/drawing/2014/main" id="{CE5387AC-7637-44CA-8ABD-22B6572DB2B9}"/>
              </a:ext>
            </a:extLst>
          </p:cNvPr>
          <p:cNvSpPr/>
          <p:nvPr/>
        </p:nvSpPr>
        <p:spPr>
          <a:xfrm>
            <a:off x="2051480"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49" name="object 46">
            <a:extLst>
              <a:ext uri="{FF2B5EF4-FFF2-40B4-BE49-F238E27FC236}">
                <a16:creationId xmlns:a16="http://schemas.microsoft.com/office/drawing/2014/main" id="{C68185C0-C828-4900-8BED-6BBE9F89F9F5}"/>
              </a:ext>
            </a:extLst>
          </p:cNvPr>
          <p:cNvSpPr/>
          <p:nvPr/>
        </p:nvSpPr>
        <p:spPr>
          <a:xfrm>
            <a:off x="2051478" y="578400"/>
            <a:ext cx="308610" cy="313055"/>
          </a:xfrm>
          <a:custGeom>
            <a:avLst/>
            <a:gdLst/>
            <a:ahLst/>
            <a:cxnLst/>
            <a:rect l="l" t="t" r="r" b="b"/>
            <a:pathLst>
              <a:path w="308610" h="313055">
                <a:moveTo>
                  <a:pt x="308503" y="0"/>
                </a:moveTo>
                <a:lnTo>
                  <a:pt x="0" y="312557"/>
                </a:lnTo>
              </a:path>
            </a:pathLst>
          </a:custGeom>
          <a:ln w="7620">
            <a:solidFill>
              <a:srgbClr val="231F20"/>
            </a:solidFill>
          </a:ln>
        </p:spPr>
        <p:txBody>
          <a:bodyPr wrap="square" lIns="0" tIns="0" rIns="0" bIns="0" rtlCol="0"/>
          <a:lstStyle/>
          <a:p>
            <a:endParaRPr/>
          </a:p>
        </p:txBody>
      </p:sp>
      <p:sp>
        <p:nvSpPr>
          <p:cNvPr id="50" name="object 47">
            <a:extLst>
              <a:ext uri="{FF2B5EF4-FFF2-40B4-BE49-F238E27FC236}">
                <a16:creationId xmlns:a16="http://schemas.microsoft.com/office/drawing/2014/main" id="{136DFFDE-A520-45B6-B9C4-94A0C8C209A4}"/>
              </a:ext>
            </a:extLst>
          </p:cNvPr>
          <p:cNvSpPr/>
          <p:nvPr/>
        </p:nvSpPr>
        <p:spPr>
          <a:xfrm>
            <a:off x="1897227" y="578400"/>
            <a:ext cx="308610" cy="313055"/>
          </a:xfrm>
          <a:custGeom>
            <a:avLst/>
            <a:gdLst/>
            <a:ahLst/>
            <a:cxnLst/>
            <a:rect l="l" t="t" r="r" b="b"/>
            <a:pathLst>
              <a:path w="308610" h="313055">
                <a:moveTo>
                  <a:pt x="0" y="0"/>
                </a:moveTo>
                <a:lnTo>
                  <a:pt x="308503" y="312557"/>
                </a:lnTo>
              </a:path>
            </a:pathLst>
          </a:custGeom>
          <a:ln w="7620">
            <a:solidFill>
              <a:srgbClr val="231F20"/>
            </a:solidFill>
          </a:ln>
        </p:spPr>
        <p:txBody>
          <a:bodyPr wrap="square" lIns="0" tIns="0" rIns="0" bIns="0" rtlCol="0"/>
          <a:lstStyle/>
          <a:p>
            <a:endParaRPr/>
          </a:p>
        </p:txBody>
      </p:sp>
      <p:sp>
        <p:nvSpPr>
          <p:cNvPr id="51" name="object 48">
            <a:extLst>
              <a:ext uri="{FF2B5EF4-FFF2-40B4-BE49-F238E27FC236}">
                <a16:creationId xmlns:a16="http://schemas.microsoft.com/office/drawing/2014/main" id="{5AD6A394-0C3E-44E0-8C06-CA4D2F6A77B0}"/>
              </a:ext>
            </a:extLst>
          </p:cNvPr>
          <p:cNvSpPr/>
          <p:nvPr/>
        </p:nvSpPr>
        <p:spPr>
          <a:xfrm>
            <a:off x="2051480"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52" name="object 49">
            <a:extLst>
              <a:ext uri="{FF2B5EF4-FFF2-40B4-BE49-F238E27FC236}">
                <a16:creationId xmlns:a16="http://schemas.microsoft.com/office/drawing/2014/main" id="{48B3485B-DE01-4185-9989-93D87242C14E}"/>
              </a:ext>
            </a:extLst>
          </p:cNvPr>
          <p:cNvSpPr/>
          <p:nvPr/>
        </p:nvSpPr>
        <p:spPr>
          <a:xfrm>
            <a:off x="220573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53" name="object 50">
            <a:extLst>
              <a:ext uri="{FF2B5EF4-FFF2-40B4-BE49-F238E27FC236}">
                <a16:creationId xmlns:a16="http://schemas.microsoft.com/office/drawing/2014/main" id="{0AEBDF5C-7E84-439E-A3DB-0DDE4439C6FD}"/>
              </a:ext>
            </a:extLst>
          </p:cNvPr>
          <p:cNvSpPr/>
          <p:nvPr/>
        </p:nvSpPr>
        <p:spPr>
          <a:xfrm>
            <a:off x="2205730"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54" name="object 51">
            <a:extLst>
              <a:ext uri="{FF2B5EF4-FFF2-40B4-BE49-F238E27FC236}">
                <a16:creationId xmlns:a16="http://schemas.microsoft.com/office/drawing/2014/main" id="{6D818B90-2137-432A-8E13-38FF00172275}"/>
              </a:ext>
            </a:extLst>
          </p:cNvPr>
          <p:cNvSpPr/>
          <p:nvPr/>
        </p:nvSpPr>
        <p:spPr>
          <a:xfrm>
            <a:off x="1897227" y="578400"/>
            <a:ext cx="462915" cy="313055"/>
          </a:xfrm>
          <a:custGeom>
            <a:avLst/>
            <a:gdLst/>
            <a:ahLst/>
            <a:cxnLst/>
            <a:rect l="l" t="t" r="r" b="b"/>
            <a:pathLst>
              <a:path w="462914" h="313055">
                <a:moveTo>
                  <a:pt x="0" y="0"/>
                </a:moveTo>
                <a:lnTo>
                  <a:pt x="462754" y="312557"/>
                </a:lnTo>
              </a:path>
            </a:pathLst>
          </a:custGeom>
          <a:ln w="7620">
            <a:solidFill>
              <a:srgbClr val="231F20"/>
            </a:solidFill>
          </a:ln>
        </p:spPr>
        <p:txBody>
          <a:bodyPr wrap="square" lIns="0" tIns="0" rIns="0" bIns="0" rtlCol="0"/>
          <a:lstStyle/>
          <a:p>
            <a:endParaRPr/>
          </a:p>
        </p:txBody>
      </p:sp>
      <p:sp>
        <p:nvSpPr>
          <p:cNvPr id="55" name="object 52">
            <a:extLst>
              <a:ext uri="{FF2B5EF4-FFF2-40B4-BE49-F238E27FC236}">
                <a16:creationId xmlns:a16="http://schemas.microsoft.com/office/drawing/2014/main" id="{D98172EF-330C-4204-A485-61F11E9632BD}"/>
              </a:ext>
            </a:extLst>
          </p:cNvPr>
          <p:cNvSpPr/>
          <p:nvPr/>
        </p:nvSpPr>
        <p:spPr>
          <a:xfrm>
            <a:off x="2051480" y="578400"/>
            <a:ext cx="308610" cy="313055"/>
          </a:xfrm>
          <a:custGeom>
            <a:avLst/>
            <a:gdLst/>
            <a:ahLst/>
            <a:cxnLst/>
            <a:rect l="l" t="t" r="r" b="b"/>
            <a:pathLst>
              <a:path w="308610" h="313055">
                <a:moveTo>
                  <a:pt x="0" y="0"/>
                </a:moveTo>
                <a:lnTo>
                  <a:pt x="308503" y="312557"/>
                </a:lnTo>
              </a:path>
            </a:pathLst>
          </a:custGeom>
          <a:ln w="7620">
            <a:solidFill>
              <a:srgbClr val="231F20"/>
            </a:solidFill>
          </a:ln>
        </p:spPr>
        <p:txBody>
          <a:bodyPr wrap="square" lIns="0" tIns="0" rIns="0" bIns="0" rtlCol="0"/>
          <a:lstStyle/>
          <a:p>
            <a:endParaRPr/>
          </a:p>
        </p:txBody>
      </p:sp>
      <p:sp>
        <p:nvSpPr>
          <p:cNvPr id="56" name="object 53">
            <a:extLst>
              <a:ext uri="{FF2B5EF4-FFF2-40B4-BE49-F238E27FC236}">
                <a16:creationId xmlns:a16="http://schemas.microsoft.com/office/drawing/2014/main" id="{3C30723A-BD4E-4E9E-AE66-4A0C8639690E}"/>
              </a:ext>
            </a:extLst>
          </p:cNvPr>
          <p:cNvSpPr/>
          <p:nvPr/>
        </p:nvSpPr>
        <p:spPr>
          <a:xfrm>
            <a:off x="2205732"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57" name="object 54">
            <a:extLst>
              <a:ext uri="{FF2B5EF4-FFF2-40B4-BE49-F238E27FC236}">
                <a16:creationId xmlns:a16="http://schemas.microsoft.com/office/drawing/2014/main" id="{210D248E-129C-4CBC-8735-656F78E4E801}"/>
              </a:ext>
            </a:extLst>
          </p:cNvPr>
          <p:cNvSpPr/>
          <p:nvPr/>
        </p:nvSpPr>
        <p:spPr>
          <a:xfrm>
            <a:off x="235998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58" name="object 55">
            <a:extLst>
              <a:ext uri="{FF2B5EF4-FFF2-40B4-BE49-F238E27FC236}">
                <a16:creationId xmlns:a16="http://schemas.microsoft.com/office/drawing/2014/main" id="{6D0C560B-522B-4AD7-B362-0165FF3584A4}"/>
              </a:ext>
            </a:extLst>
          </p:cNvPr>
          <p:cNvSpPr txBox="1"/>
          <p:nvPr/>
        </p:nvSpPr>
        <p:spPr>
          <a:xfrm>
            <a:off x="1967966" y="973590"/>
            <a:ext cx="299085" cy="135255"/>
          </a:xfrm>
          <a:prstGeom prst="rect">
            <a:avLst/>
          </a:prstGeom>
        </p:spPr>
        <p:txBody>
          <a:bodyPr vert="horz" wrap="square" lIns="0" tIns="15240" rIns="0" bIns="0" rtlCol="0">
            <a:spAutoFit/>
          </a:bodyPr>
          <a:lstStyle/>
          <a:p>
            <a:pPr marL="12700">
              <a:lnSpc>
                <a:spcPct val="100000"/>
              </a:lnSpc>
              <a:spcBef>
                <a:spcPts val="120"/>
              </a:spcBef>
            </a:pPr>
            <a:r>
              <a:rPr sz="700" dirty="0">
                <a:solidFill>
                  <a:srgbClr val="231F20"/>
                </a:solidFill>
                <a:latin typeface="Calibri"/>
                <a:cs typeface="Calibri"/>
              </a:rPr>
              <a:t>a)</a:t>
            </a:r>
            <a:r>
              <a:rPr sz="700" spc="-55" dirty="0">
                <a:solidFill>
                  <a:srgbClr val="231F20"/>
                </a:solidFill>
                <a:latin typeface="Calibri"/>
                <a:cs typeface="Calibri"/>
              </a:rPr>
              <a:t> </a:t>
            </a:r>
            <a:r>
              <a:rPr sz="700" spc="20" dirty="0">
                <a:solidFill>
                  <a:srgbClr val="231F20"/>
                </a:solidFill>
                <a:latin typeface="Calibri"/>
                <a:cs typeface="Calibri"/>
              </a:rPr>
              <a:t>conv</a:t>
            </a:r>
            <a:endParaRPr sz="700">
              <a:latin typeface="Calibri"/>
              <a:cs typeface="Calibri"/>
            </a:endParaRPr>
          </a:p>
        </p:txBody>
      </p:sp>
      <p:sp>
        <p:nvSpPr>
          <p:cNvPr id="59" name="object 56">
            <a:extLst>
              <a:ext uri="{FF2B5EF4-FFF2-40B4-BE49-F238E27FC236}">
                <a16:creationId xmlns:a16="http://schemas.microsoft.com/office/drawing/2014/main" id="{8495F8EB-273E-4BB0-A16D-DBF2FB1E4C6F}"/>
              </a:ext>
            </a:extLst>
          </p:cNvPr>
          <p:cNvSpPr txBox="1"/>
          <p:nvPr/>
        </p:nvSpPr>
        <p:spPr>
          <a:xfrm>
            <a:off x="2664647" y="973590"/>
            <a:ext cx="558800" cy="135255"/>
          </a:xfrm>
          <a:prstGeom prst="rect">
            <a:avLst/>
          </a:prstGeom>
        </p:spPr>
        <p:txBody>
          <a:bodyPr vert="horz" wrap="square" lIns="0" tIns="15240" rIns="0" bIns="0" rtlCol="0">
            <a:spAutoFit/>
          </a:bodyPr>
          <a:lstStyle/>
          <a:p>
            <a:pPr marL="12700">
              <a:lnSpc>
                <a:spcPct val="100000"/>
              </a:lnSpc>
              <a:spcBef>
                <a:spcPts val="120"/>
              </a:spcBef>
            </a:pPr>
            <a:r>
              <a:rPr sz="700" spc="10" dirty="0">
                <a:solidFill>
                  <a:srgbClr val="231F20"/>
                </a:solidFill>
                <a:latin typeface="Calibri"/>
                <a:cs typeface="Calibri"/>
              </a:rPr>
              <a:t>b) </a:t>
            </a:r>
            <a:r>
              <a:rPr sz="700" spc="25" dirty="0">
                <a:solidFill>
                  <a:srgbClr val="231F20"/>
                </a:solidFill>
                <a:latin typeface="Calibri"/>
                <a:cs typeface="Calibri"/>
              </a:rPr>
              <a:t>group</a:t>
            </a:r>
            <a:r>
              <a:rPr sz="700" spc="-70" dirty="0">
                <a:solidFill>
                  <a:srgbClr val="231F20"/>
                </a:solidFill>
                <a:latin typeface="Calibri"/>
                <a:cs typeface="Calibri"/>
              </a:rPr>
              <a:t> </a:t>
            </a:r>
            <a:r>
              <a:rPr sz="700" spc="20" dirty="0">
                <a:solidFill>
                  <a:srgbClr val="231F20"/>
                </a:solidFill>
                <a:latin typeface="Calibri"/>
                <a:cs typeface="Calibri"/>
              </a:rPr>
              <a:t>conv</a:t>
            </a:r>
            <a:endParaRPr sz="700">
              <a:latin typeface="Calibri"/>
              <a:cs typeface="Calibri"/>
            </a:endParaRPr>
          </a:p>
        </p:txBody>
      </p:sp>
      <p:sp>
        <p:nvSpPr>
          <p:cNvPr id="60" name="object 57">
            <a:extLst>
              <a:ext uri="{FF2B5EF4-FFF2-40B4-BE49-F238E27FC236}">
                <a16:creationId xmlns:a16="http://schemas.microsoft.com/office/drawing/2014/main" id="{0025E9FE-617D-4750-9D7C-89639AD4F2F1}"/>
              </a:ext>
            </a:extLst>
          </p:cNvPr>
          <p:cNvSpPr txBox="1"/>
          <p:nvPr/>
        </p:nvSpPr>
        <p:spPr>
          <a:xfrm>
            <a:off x="3422319" y="973590"/>
            <a:ext cx="715645" cy="135255"/>
          </a:xfrm>
          <a:prstGeom prst="rect">
            <a:avLst/>
          </a:prstGeom>
        </p:spPr>
        <p:txBody>
          <a:bodyPr vert="horz" wrap="square" lIns="0" tIns="15240" rIns="0" bIns="0" rtlCol="0">
            <a:spAutoFit/>
          </a:bodyPr>
          <a:lstStyle/>
          <a:p>
            <a:pPr marL="12700">
              <a:lnSpc>
                <a:spcPct val="100000"/>
              </a:lnSpc>
              <a:spcBef>
                <a:spcPts val="120"/>
              </a:spcBef>
            </a:pPr>
            <a:r>
              <a:rPr sz="700" spc="5" dirty="0">
                <a:solidFill>
                  <a:srgbClr val="231F20"/>
                </a:solidFill>
                <a:latin typeface="Calibri"/>
                <a:cs typeface="Calibri"/>
              </a:rPr>
              <a:t>c) </a:t>
            </a:r>
            <a:r>
              <a:rPr sz="700" spc="15" dirty="0">
                <a:solidFill>
                  <a:srgbClr val="231F20"/>
                </a:solidFill>
                <a:latin typeface="Calibri"/>
                <a:cs typeface="Calibri"/>
              </a:rPr>
              <a:t>depthwise</a:t>
            </a:r>
            <a:r>
              <a:rPr sz="700" spc="-45" dirty="0">
                <a:solidFill>
                  <a:srgbClr val="231F20"/>
                </a:solidFill>
                <a:latin typeface="Calibri"/>
                <a:cs typeface="Calibri"/>
              </a:rPr>
              <a:t> </a:t>
            </a:r>
            <a:r>
              <a:rPr sz="700" spc="20" dirty="0">
                <a:solidFill>
                  <a:srgbClr val="231F20"/>
                </a:solidFill>
                <a:latin typeface="Calibri"/>
                <a:cs typeface="Calibri"/>
              </a:rPr>
              <a:t>conv</a:t>
            </a:r>
            <a:endParaRPr sz="700">
              <a:latin typeface="Calibri"/>
              <a:cs typeface="Calibri"/>
            </a:endParaRPr>
          </a:p>
        </p:txBody>
      </p:sp>
      <p:sp>
        <p:nvSpPr>
          <p:cNvPr id="61" name="object 58">
            <a:extLst>
              <a:ext uri="{FF2B5EF4-FFF2-40B4-BE49-F238E27FC236}">
                <a16:creationId xmlns:a16="http://schemas.microsoft.com/office/drawing/2014/main" id="{3A48E803-BAFB-4FAD-9658-FA9E651385AD}"/>
              </a:ext>
            </a:extLst>
          </p:cNvPr>
          <p:cNvSpPr txBox="1"/>
          <p:nvPr/>
        </p:nvSpPr>
        <p:spPr>
          <a:xfrm>
            <a:off x="765749" y="482151"/>
            <a:ext cx="1117975" cy="479106"/>
          </a:xfrm>
          <a:prstGeom prst="rect">
            <a:avLst/>
          </a:prstGeom>
        </p:spPr>
        <p:txBody>
          <a:bodyPr vert="horz" wrap="square" lIns="0" tIns="12065" rIns="0" bIns="0" rtlCol="0">
            <a:spAutoFit/>
          </a:bodyPr>
          <a:lstStyle/>
          <a:p>
            <a:pPr marL="19685" marR="5080">
              <a:lnSpc>
                <a:spcPct val="102899"/>
              </a:lnSpc>
              <a:spcBef>
                <a:spcPts val="95"/>
              </a:spcBef>
            </a:pPr>
            <a:r>
              <a:rPr sz="1000" spc="20" dirty="0">
                <a:solidFill>
                  <a:srgbClr val="231F20"/>
                </a:solidFill>
                <a:latin typeface="微软雅黑" panose="020B0503020204020204" pitchFamily="34" charset="-122"/>
                <a:ea typeface="微软雅黑" panose="020B0503020204020204" pitchFamily="34" charset="-122"/>
                <a:cs typeface="Calibri"/>
              </a:rPr>
              <a:t>input  channel</a:t>
            </a:r>
            <a:endParaRPr sz="1000" dirty="0">
              <a:latin typeface="微软雅黑" panose="020B0503020204020204" pitchFamily="34" charset="-122"/>
              <a:ea typeface="微软雅黑" panose="020B0503020204020204" pitchFamily="34" charset="-122"/>
              <a:cs typeface="Calibri"/>
            </a:endParaRPr>
          </a:p>
          <a:p>
            <a:pPr>
              <a:lnSpc>
                <a:spcPct val="100000"/>
              </a:lnSpc>
              <a:spcBef>
                <a:spcPts val="25"/>
              </a:spcBef>
            </a:pPr>
            <a:endParaRPr sz="950" dirty="0">
              <a:latin typeface="Calibri"/>
              <a:cs typeface="Calibri"/>
            </a:endParaRPr>
          </a:p>
          <a:p>
            <a:pPr marL="19685" marR="5080">
              <a:lnSpc>
                <a:spcPct val="102899"/>
              </a:lnSpc>
              <a:spcBef>
                <a:spcPts val="95"/>
              </a:spcBef>
            </a:pPr>
            <a:r>
              <a:rPr sz="1000" spc="20" dirty="0">
                <a:solidFill>
                  <a:srgbClr val="231F20"/>
                </a:solidFill>
                <a:latin typeface="微软雅黑" panose="020B0503020204020204" pitchFamily="34" charset="-122"/>
                <a:ea typeface="微软雅黑" panose="020B0503020204020204" pitchFamily="34" charset="-122"/>
                <a:cs typeface="Calibri"/>
              </a:rPr>
              <a:t>output  channel</a:t>
            </a:r>
          </a:p>
        </p:txBody>
      </p:sp>
      <p:sp>
        <p:nvSpPr>
          <p:cNvPr id="119" name="object 59">
            <a:extLst>
              <a:ext uri="{FF2B5EF4-FFF2-40B4-BE49-F238E27FC236}">
                <a16:creationId xmlns:a16="http://schemas.microsoft.com/office/drawing/2014/main" id="{A6FE1849-84E9-4D2A-AD09-81743EE6C52E}"/>
              </a:ext>
            </a:extLst>
          </p:cNvPr>
          <p:cNvSpPr txBox="1"/>
          <p:nvPr/>
        </p:nvSpPr>
        <p:spPr>
          <a:xfrm>
            <a:off x="689000" y="2874115"/>
            <a:ext cx="5257801" cy="166071"/>
          </a:xfrm>
          <a:prstGeom prst="rect">
            <a:avLst/>
          </a:prstGeom>
        </p:spPr>
        <p:txBody>
          <a:bodyPr vert="horz" wrap="square" lIns="0" tIns="12065" rIns="0" bIns="0" rtlCol="0">
            <a:spAutoFit/>
          </a:bodyPr>
          <a:lstStyle/>
          <a:p>
            <a:pPr marL="50165">
              <a:lnSpc>
                <a:spcPct val="100000"/>
              </a:lnSpc>
              <a:spcBef>
                <a:spcPts val="95"/>
              </a:spcBef>
              <a:buClr>
                <a:srgbClr val="3333B2"/>
              </a:buClr>
              <a:tabLst>
                <a:tab pos="212725" algn="l"/>
              </a:tabLst>
            </a:pPr>
            <a:r>
              <a:rPr sz="1000" spc="-25" dirty="0">
                <a:latin typeface="Tahoma"/>
                <a:cs typeface="Tahoma"/>
              </a:rPr>
              <a:t>Computational </a:t>
            </a:r>
            <a:r>
              <a:rPr sz="1000" spc="-30" dirty="0">
                <a:latin typeface="Tahoma"/>
                <a:cs typeface="Tahoma"/>
              </a:rPr>
              <a:t>cost </a:t>
            </a:r>
            <a:r>
              <a:rPr sz="1000" spc="-40" dirty="0">
                <a:latin typeface="Tahoma"/>
                <a:cs typeface="Tahoma"/>
              </a:rPr>
              <a:t>for standard</a:t>
            </a:r>
            <a:r>
              <a:rPr sz="1000" spc="170" dirty="0">
                <a:latin typeface="Tahoma"/>
                <a:cs typeface="Tahoma"/>
              </a:rPr>
              <a:t> </a:t>
            </a:r>
            <a:r>
              <a:rPr sz="1000" spc="-35" dirty="0">
                <a:latin typeface="Tahoma"/>
                <a:cs typeface="Tahoma"/>
              </a:rPr>
              <a:t>convolution:</a:t>
            </a:r>
            <a:r>
              <a:rPr lang="en-US" altLang="zh-CN" sz="1000" dirty="0">
                <a:latin typeface="Tahoma"/>
                <a:cs typeface="Tahoma"/>
              </a:rPr>
              <a:t> </a:t>
            </a:r>
            <a:r>
              <a:rPr lang="en-US" altLang="zh-CN" sz="1000" spc="-170" dirty="0">
                <a:latin typeface="Lucida Sans Unicode"/>
                <a:cs typeface="Lucida Sans Unicode"/>
              </a:rPr>
              <a:t> </a:t>
            </a:r>
            <a:r>
              <a:rPr sz="1000" i="1" spc="70" dirty="0">
                <a:latin typeface="Palatino Linotype"/>
                <a:cs typeface="Palatino Linotype"/>
              </a:rPr>
              <a:t>k</a:t>
            </a:r>
            <a:r>
              <a:rPr sz="1000" i="1" spc="-5" dirty="0">
                <a:latin typeface="Palatino Linotype"/>
                <a:cs typeface="Palatino Linotype"/>
              </a:rPr>
              <a:t> </a:t>
            </a:r>
            <a:r>
              <a:rPr sz="1000" spc="-25" dirty="0">
                <a:latin typeface="Lucida Sans Unicode"/>
                <a:cs typeface="Lucida Sans Unicode"/>
              </a:rPr>
              <a:t>×</a:t>
            </a:r>
            <a:r>
              <a:rPr sz="1000" spc="-95" dirty="0">
                <a:latin typeface="Lucida Sans Unicode"/>
                <a:cs typeface="Lucida Sans Unicode"/>
              </a:rPr>
              <a:t> </a:t>
            </a:r>
            <a:r>
              <a:rPr sz="1000" i="1" spc="70" dirty="0">
                <a:latin typeface="Palatino Linotype"/>
                <a:cs typeface="Palatino Linotype"/>
              </a:rPr>
              <a:t>k</a:t>
            </a:r>
            <a:r>
              <a:rPr sz="1000" i="1" dirty="0">
                <a:latin typeface="Palatino Linotype"/>
                <a:cs typeface="Palatino Linotype"/>
              </a:rPr>
              <a:t> </a:t>
            </a:r>
            <a:r>
              <a:rPr sz="1000" spc="-25" dirty="0">
                <a:latin typeface="Lucida Sans Unicode"/>
                <a:cs typeface="Lucida Sans Unicode"/>
              </a:rPr>
              <a:t>×</a:t>
            </a:r>
            <a:r>
              <a:rPr sz="1000" spc="-95" dirty="0">
                <a:latin typeface="Lucida Sans Unicode"/>
                <a:cs typeface="Lucida Sans Unicode"/>
              </a:rPr>
              <a:t> </a:t>
            </a:r>
            <a:r>
              <a:rPr sz="1000" i="1" spc="60" dirty="0">
                <a:latin typeface="Palatino Linotype"/>
                <a:cs typeface="Palatino Linotype"/>
              </a:rPr>
              <a:t>C</a:t>
            </a:r>
            <a:r>
              <a:rPr sz="1050" b="0" i="1" spc="89" baseline="-11904" dirty="0">
                <a:latin typeface="Bookman Old Style"/>
                <a:cs typeface="Bookman Old Style"/>
              </a:rPr>
              <a:t>in</a:t>
            </a:r>
            <a:r>
              <a:rPr sz="1050" b="0" i="1" spc="82" baseline="-11904" dirty="0">
                <a:latin typeface="Bookman Old Style"/>
                <a:cs typeface="Bookman Old Style"/>
              </a:rPr>
              <a:t> </a:t>
            </a:r>
            <a:r>
              <a:rPr sz="1000" spc="-25" dirty="0">
                <a:latin typeface="Lucida Sans Unicode"/>
                <a:cs typeface="Lucida Sans Unicode"/>
              </a:rPr>
              <a:t>×</a:t>
            </a:r>
            <a:r>
              <a:rPr sz="1000" spc="-95" dirty="0">
                <a:latin typeface="Lucida Sans Unicode"/>
                <a:cs typeface="Lucida Sans Unicode"/>
              </a:rPr>
              <a:t> </a:t>
            </a:r>
            <a:r>
              <a:rPr sz="1000" i="1" spc="35" dirty="0" err="1">
                <a:latin typeface="Palatino Linotype"/>
                <a:cs typeface="Palatino Linotype"/>
              </a:rPr>
              <a:t>C</a:t>
            </a:r>
            <a:r>
              <a:rPr sz="1050" b="0" i="1" spc="52" baseline="-11904" dirty="0" err="1">
                <a:latin typeface="Bookman Old Style"/>
                <a:cs typeface="Bookman Old Style"/>
              </a:rPr>
              <a:t>out</a:t>
            </a:r>
            <a:endParaRPr sz="1050" baseline="-11904" dirty="0">
              <a:latin typeface="Bookman Old Style"/>
              <a:cs typeface="Bookman Old Style"/>
            </a:endParaRPr>
          </a:p>
        </p:txBody>
      </p:sp>
      <p:pic>
        <p:nvPicPr>
          <p:cNvPr id="120" name="图片 119">
            <a:extLst>
              <a:ext uri="{FF2B5EF4-FFF2-40B4-BE49-F238E27FC236}">
                <a16:creationId xmlns:a16="http://schemas.microsoft.com/office/drawing/2014/main" id="{55CB7AA8-0527-4EF6-95B1-A7C2B9672E4C}"/>
              </a:ext>
            </a:extLst>
          </p:cNvPr>
          <p:cNvPicPr>
            <a:picLocks noChangeAspect="1"/>
          </p:cNvPicPr>
          <p:nvPr/>
        </p:nvPicPr>
        <p:blipFill>
          <a:blip r:embed="rId6"/>
          <a:stretch>
            <a:fillRect/>
          </a:stretch>
        </p:blipFill>
        <p:spPr>
          <a:xfrm>
            <a:off x="979812" y="1126710"/>
            <a:ext cx="3541442" cy="1706088"/>
          </a:xfrm>
          <a:prstGeom prst="rect">
            <a:avLst/>
          </a:prstGeom>
        </p:spPr>
      </p:pic>
      <p:sp>
        <p:nvSpPr>
          <p:cNvPr id="122" name="任意多边形: 形状 121">
            <a:extLst>
              <a:ext uri="{FF2B5EF4-FFF2-40B4-BE49-F238E27FC236}">
                <a16:creationId xmlns:a16="http://schemas.microsoft.com/office/drawing/2014/main" id="{0BC905FB-FD25-4203-BF3D-107299B948D8}"/>
              </a:ext>
            </a:extLst>
          </p:cNvPr>
          <p:cNvSpPr/>
          <p:nvPr/>
        </p:nvSpPr>
        <p:spPr>
          <a:xfrm>
            <a:off x="852901" y="1340240"/>
            <a:ext cx="2844690" cy="1493271"/>
          </a:xfrm>
          <a:custGeom>
            <a:avLst/>
            <a:gdLst>
              <a:gd name="connsiteX0" fmla="*/ 366299 w 2844690"/>
              <a:gd name="connsiteY0" fmla="*/ 48293 h 1493271"/>
              <a:gd name="connsiteX1" fmla="*/ 975899 w 2844690"/>
              <a:gd name="connsiteY1" fmla="*/ 8782 h 1493271"/>
              <a:gd name="connsiteX2" fmla="*/ 1286343 w 2844690"/>
              <a:gd name="connsiteY2" fmla="*/ 200693 h 1493271"/>
              <a:gd name="connsiteX3" fmla="*/ 1771766 w 2844690"/>
              <a:gd name="connsiteY3" fmla="*/ 731271 h 1493271"/>
              <a:gd name="connsiteX4" fmla="*/ 2375721 w 2844690"/>
              <a:gd name="connsiteY4" fmla="*/ 855449 h 1493271"/>
              <a:gd name="connsiteX5" fmla="*/ 2787766 w 2844690"/>
              <a:gd name="connsiteY5" fmla="*/ 906249 h 1493271"/>
              <a:gd name="connsiteX6" fmla="*/ 2832921 w 2844690"/>
              <a:gd name="connsiteY6" fmla="*/ 1177182 h 1493271"/>
              <a:gd name="connsiteX7" fmla="*/ 2742610 w 2844690"/>
              <a:gd name="connsiteY7" fmla="*/ 1363449 h 1493271"/>
              <a:gd name="connsiteX8" fmla="*/ 1879010 w 2844690"/>
              <a:gd name="connsiteY8" fmla="*/ 1493271 h 1493271"/>
              <a:gd name="connsiteX9" fmla="*/ 1252477 w 2844690"/>
              <a:gd name="connsiteY9" fmla="*/ 1363449 h 1493271"/>
              <a:gd name="connsiteX10" fmla="*/ 642877 w 2844690"/>
              <a:gd name="connsiteY10" fmla="*/ 1211049 h 1493271"/>
              <a:gd name="connsiteX11" fmla="*/ 445321 w 2844690"/>
              <a:gd name="connsiteY11" fmla="*/ 1036071 h 1493271"/>
              <a:gd name="connsiteX12" fmla="*/ 67143 w 2844690"/>
              <a:gd name="connsiteY12" fmla="*/ 940116 h 1493271"/>
              <a:gd name="connsiteX13" fmla="*/ 5055 w 2844690"/>
              <a:gd name="connsiteY13" fmla="*/ 669182 h 1493271"/>
              <a:gd name="connsiteX14" fmla="*/ 129232 w 2844690"/>
              <a:gd name="connsiteY14" fmla="*/ 347449 h 1493271"/>
              <a:gd name="connsiteX15" fmla="*/ 202610 w 2844690"/>
              <a:gd name="connsiteY15" fmla="*/ 189404 h 1493271"/>
              <a:gd name="connsiteX16" fmla="*/ 366299 w 2844690"/>
              <a:gd name="connsiteY16" fmla="*/ 48293 h 149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44690" h="1493271">
                <a:moveTo>
                  <a:pt x="366299" y="48293"/>
                </a:moveTo>
                <a:cubicBezTo>
                  <a:pt x="495181" y="18189"/>
                  <a:pt x="822558" y="-16618"/>
                  <a:pt x="975899" y="8782"/>
                </a:cubicBezTo>
                <a:cubicBezTo>
                  <a:pt x="1129240" y="34182"/>
                  <a:pt x="1153699" y="80278"/>
                  <a:pt x="1286343" y="200693"/>
                </a:cubicBezTo>
                <a:cubicBezTo>
                  <a:pt x="1418987" y="321108"/>
                  <a:pt x="1590203" y="622145"/>
                  <a:pt x="1771766" y="731271"/>
                </a:cubicBezTo>
                <a:cubicBezTo>
                  <a:pt x="1953329" y="840397"/>
                  <a:pt x="2206388" y="826286"/>
                  <a:pt x="2375721" y="855449"/>
                </a:cubicBezTo>
                <a:cubicBezTo>
                  <a:pt x="2545054" y="884612"/>
                  <a:pt x="2711566" y="852627"/>
                  <a:pt x="2787766" y="906249"/>
                </a:cubicBezTo>
                <a:cubicBezTo>
                  <a:pt x="2863966" y="959871"/>
                  <a:pt x="2840447" y="1100982"/>
                  <a:pt x="2832921" y="1177182"/>
                </a:cubicBezTo>
                <a:cubicBezTo>
                  <a:pt x="2825395" y="1253382"/>
                  <a:pt x="2901595" y="1310768"/>
                  <a:pt x="2742610" y="1363449"/>
                </a:cubicBezTo>
                <a:cubicBezTo>
                  <a:pt x="2583625" y="1416130"/>
                  <a:pt x="2127365" y="1493271"/>
                  <a:pt x="1879010" y="1493271"/>
                </a:cubicBezTo>
                <a:cubicBezTo>
                  <a:pt x="1630655" y="1493271"/>
                  <a:pt x="1458499" y="1410486"/>
                  <a:pt x="1252477" y="1363449"/>
                </a:cubicBezTo>
                <a:cubicBezTo>
                  <a:pt x="1046455" y="1316412"/>
                  <a:pt x="777403" y="1265612"/>
                  <a:pt x="642877" y="1211049"/>
                </a:cubicBezTo>
                <a:cubicBezTo>
                  <a:pt x="508351" y="1156486"/>
                  <a:pt x="541277" y="1081227"/>
                  <a:pt x="445321" y="1036071"/>
                </a:cubicBezTo>
                <a:cubicBezTo>
                  <a:pt x="349365" y="990915"/>
                  <a:pt x="140521" y="1001264"/>
                  <a:pt x="67143" y="940116"/>
                </a:cubicBezTo>
                <a:cubicBezTo>
                  <a:pt x="-6235" y="878968"/>
                  <a:pt x="-5293" y="767960"/>
                  <a:pt x="5055" y="669182"/>
                </a:cubicBezTo>
                <a:cubicBezTo>
                  <a:pt x="15403" y="570404"/>
                  <a:pt x="96306" y="427412"/>
                  <a:pt x="129232" y="347449"/>
                </a:cubicBezTo>
                <a:cubicBezTo>
                  <a:pt x="162158" y="267486"/>
                  <a:pt x="161217" y="238323"/>
                  <a:pt x="202610" y="189404"/>
                </a:cubicBezTo>
                <a:cubicBezTo>
                  <a:pt x="244003" y="140486"/>
                  <a:pt x="237417" y="78397"/>
                  <a:pt x="366299" y="482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id="{F399E74D-C300-4388-9A96-D0BAD7343872}"/>
              </a:ext>
            </a:extLst>
          </p:cNvPr>
          <p:cNvSpPr/>
          <p:nvPr/>
        </p:nvSpPr>
        <p:spPr>
          <a:xfrm>
            <a:off x="689000" y="482151"/>
            <a:ext cx="3870300" cy="643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389859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1187400" cy="196849"/>
          </a:xfrm>
          <a:prstGeom prst="rect">
            <a:avLst/>
          </a:prstGeom>
        </p:spPr>
        <p:txBody>
          <a:bodyPr vert="horz" wrap="square" lIns="0" tIns="12065" rIns="0" bIns="0" rtlCol="0">
            <a:spAutoFit/>
          </a:bodyPr>
          <a:lstStyle/>
          <a:p>
            <a:pPr marL="12700">
              <a:lnSpc>
                <a:spcPct val="100000"/>
              </a:lnSpc>
              <a:spcBef>
                <a:spcPts val="95"/>
              </a:spcBef>
            </a:pPr>
            <a:r>
              <a:rPr lang="en-US" spc="-45" dirty="0"/>
              <a:t>Prior knowledge</a:t>
            </a:r>
            <a:endParaRPr spc="-45" dirty="0"/>
          </a:p>
        </p:txBody>
      </p:sp>
      <p:sp>
        <p:nvSpPr>
          <p:cNvPr id="6" name="object 3">
            <a:extLst>
              <a:ext uri="{FF2B5EF4-FFF2-40B4-BE49-F238E27FC236}">
                <a16:creationId xmlns:a16="http://schemas.microsoft.com/office/drawing/2014/main" id="{74506BBF-014B-4E4C-986B-2486E755F099}"/>
              </a:ext>
            </a:extLst>
          </p:cNvPr>
          <p:cNvSpPr/>
          <p:nvPr/>
        </p:nvSpPr>
        <p:spPr>
          <a:xfrm>
            <a:off x="3631220" y="497630"/>
            <a:ext cx="84582" cy="84582"/>
          </a:xfrm>
          <a:prstGeom prst="rect">
            <a:avLst/>
          </a:prstGeom>
          <a:blipFill>
            <a:blip r:embed="rId3"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A56D31F4-9CC4-43CA-BD07-E1E69718D6C1}"/>
              </a:ext>
            </a:extLst>
          </p:cNvPr>
          <p:cNvSpPr/>
          <p:nvPr/>
        </p:nvSpPr>
        <p:spPr>
          <a:xfrm>
            <a:off x="3476968" y="497630"/>
            <a:ext cx="84582" cy="84582"/>
          </a:xfrm>
          <a:prstGeom prst="rect">
            <a:avLst/>
          </a:prstGeom>
          <a:blipFill>
            <a:blip r:embed="rId3"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CD2A053F-1E1B-4A66-8326-88176B0AE0C6}"/>
              </a:ext>
            </a:extLst>
          </p:cNvPr>
          <p:cNvSpPr/>
          <p:nvPr/>
        </p:nvSpPr>
        <p:spPr>
          <a:xfrm>
            <a:off x="3785477" y="497630"/>
            <a:ext cx="84574" cy="84582"/>
          </a:xfrm>
          <a:prstGeom prst="rect">
            <a:avLst/>
          </a:prstGeom>
          <a:blipFill>
            <a:blip r:embed="rId3"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4E689782-841C-43D0-A46F-07224FB9A600}"/>
              </a:ext>
            </a:extLst>
          </p:cNvPr>
          <p:cNvSpPr/>
          <p:nvPr/>
        </p:nvSpPr>
        <p:spPr>
          <a:xfrm>
            <a:off x="3939723" y="497630"/>
            <a:ext cx="84582" cy="84582"/>
          </a:xfrm>
          <a:prstGeom prst="rect">
            <a:avLst/>
          </a:prstGeom>
          <a:blipFill>
            <a:blip r:embed="rId3" cstate="print"/>
            <a:stretch>
              <a:fillRect/>
            </a:stretch>
          </a:blipFill>
        </p:spPr>
        <p:txBody>
          <a:bodyPr wrap="square" lIns="0" tIns="0" rIns="0" bIns="0" rtlCol="0"/>
          <a:lstStyle/>
          <a:p>
            <a:endParaRPr/>
          </a:p>
        </p:txBody>
      </p:sp>
      <p:sp>
        <p:nvSpPr>
          <p:cNvPr id="10" name="object 7">
            <a:extLst>
              <a:ext uri="{FF2B5EF4-FFF2-40B4-BE49-F238E27FC236}">
                <a16:creationId xmlns:a16="http://schemas.microsoft.com/office/drawing/2014/main" id="{25B57ADB-6B86-4CFC-8144-610B221C2552}"/>
              </a:ext>
            </a:extLst>
          </p:cNvPr>
          <p:cNvSpPr/>
          <p:nvPr/>
        </p:nvSpPr>
        <p:spPr>
          <a:xfrm>
            <a:off x="3476968" y="887147"/>
            <a:ext cx="84582" cy="84582"/>
          </a:xfrm>
          <a:prstGeom prst="rect">
            <a:avLst/>
          </a:prstGeom>
          <a:blipFill>
            <a:blip r:embed="rId3" cstate="print"/>
            <a:stretch>
              <a:fillRect/>
            </a:stretch>
          </a:blipFill>
        </p:spPr>
        <p:txBody>
          <a:bodyPr wrap="square" lIns="0" tIns="0" rIns="0" bIns="0" rtlCol="0"/>
          <a:lstStyle/>
          <a:p>
            <a:endParaRPr/>
          </a:p>
        </p:txBody>
      </p:sp>
      <p:sp>
        <p:nvSpPr>
          <p:cNvPr id="11" name="object 8">
            <a:extLst>
              <a:ext uri="{FF2B5EF4-FFF2-40B4-BE49-F238E27FC236}">
                <a16:creationId xmlns:a16="http://schemas.microsoft.com/office/drawing/2014/main" id="{EF6BDC94-0BED-4D06-8696-704DAC5E604D}"/>
              </a:ext>
            </a:extLst>
          </p:cNvPr>
          <p:cNvSpPr/>
          <p:nvPr/>
        </p:nvSpPr>
        <p:spPr>
          <a:xfrm>
            <a:off x="3631220" y="887147"/>
            <a:ext cx="84582" cy="84582"/>
          </a:xfrm>
          <a:prstGeom prst="rect">
            <a:avLst/>
          </a:prstGeom>
          <a:blipFill>
            <a:blip r:embed="rId3" cstate="print"/>
            <a:stretch>
              <a:fillRect/>
            </a:stretch>
          </a:blipFill>
        </p:spPr>
        <p:txBody>
          <a:bodyPr wrap="square" lIns="0" tIns="0" rIns="0" bIns="0" rtlCol="0"/>
          <a:lstStyle/>
          <a:p>
            <a:endParaRPr/>
          </a:p>
        </p:txBody>
      </p:sp>
      <p:sp>
        <p:nvSpPr>
          <p:cNvPr id="12" name="object 9">
            <a:extLst>
              <a:ext uri="{FF2B5EF4-FFF2-40B4-BE49-F238E27FC236}">
                <a16:creationId xmlns:a16="http://schemas.microsoft.com/office/drawing/2014/main" id="{48297F97-C20E-47F6-8C87-543AA61D51A0}"/>
              </a:ext>
            </a:extLst>
          </p:cNvPr>
          <p:cNvSpPr/>
          <p:nvPr/>
        </p:nvSpPr>
        <p:spPr>
          <a:xfrm>
            <a:off x="3785477" y="887147"/>
            <a:ext cx="84574" cy="84582"/>
          </a:xfrm>
          <a:prstGeom prst="rect">
            <a:avLst/>
          </a:prstGeom>
          <a:blipFill>
            <a:blip r:embed="rId3" cstate="print"/>
            <a:stretch>
              <a:fillRect/>
            </a:stretch>
          </a:blipFill>
        </p:spPr>
        <p:txBody>
          <a:bodyPr wrap="square" lIns="0" tIns="0" rIns="0" bIns="0" rtlCol="0"/>
          <a:lstStyle/>
          <a:p>
            <a:endParaRPr/>
          </a:p>
        </p:txBody>
      </p:sp>
      <p:sp>
        <p:nvSpPr>
          <p:cNvPr id="13" name="object 10">
            <a:extLst>
              <a:ext uri="{FF2B5EF4-FFF2-40B4-BE49-F238E27FC236}">
                <a16:creationId xmlns:a16="http://schemas.microsoft.com/office/drawing/2014/main" id="{2C13C612-52AA-4503-957D-E914AF5463EC}"/>
              </a:ext>
            </a:extLst>
          </p:cNvPr>
          <p:cNvSpPr/>
          <p:nvPr/>
        </p:nvSpPr>
        <p:spPr>
          <a:xfrm>
            <a:off x="3939723" y="887147"/>
            <a:ext cx="84582" cy="84582"/>
          </a:xfrm>
          <a:prstGeom prst="rect">
            <a:avLst/>
          </a:prstGeom>
          <a:blipFill>
            <a:blip r:embed="rId3" cstate="print"/>
            <a:stretch>
              <a:fillRect/>
            </a:stretch>
          </a:blipFill>
        </p:spPr>
        <p:txBody>
          <a:bodyPr wrap="square" lIns="0" tIns="0" rIns="0" bIns="0" rtlCol="0"/>
          <a:lstStyle/>
          <a:p>
            <a:endParaRPr/>
          </a:p>
        </p:txBody>
      </p:sp>
      <p:sp>
        <p:nvSpPr>
          <p:cNvPr id="14" name="object 11">
            <a:extLst>
              <a:ext uri="{FF2B5EF4-FFF2-40B4-BE49-F238E27FC236}">
                <a16:creationId xmlns:a16="http://schemas.microsoft.com/office/drawing/2014/main" id="{58A077A0-48BD-4381-8926-812DF854A665}"/>
              </a:ext>
            </a:extLst>
          </p:cNvPr>
          <p:cNvSpPr/>
          <p:nvPr/>
        </p:nvSpPr>
        <p:spPr>
          <a:xfrm>
            <a:off x="3519260"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5" name="object 12">
            <a:extLst>
              <a:ext uri="{FF2B5EF4-FFF2-40B4-BE49-F238E27FC236}">
                <a16:creationId xmlns:a16="http://schemas.microsoft.com/office/drawing/2014/main" id="{780C1D7F-626A-4082-8432-2C8431278EF6}"/>
              </a:ext>
            </a:extLst>
          </p:cNvPr>
          <p:cNvSpPr/>
          <p:nvPr/>
        </p:nvSpPr>
        <p:spPr>
          <a:xfrm>
            <a:off x="367351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6" name="object 13">
            <a:extLst>
              <a:ext uri="{FF2B5EF4-FFF2-40B4-BE49-F238E27FC236}">
                <a16:creationId xmlns:a16="http://schemas.microsoft.com/office/drawing/2014/main" id="{B6FA435C-51E7-48DD-8F5B-2C04B9B8ED21}"/>
              </a:ext>
            </a:extLst>
          </p:cNvPr>
          <p:cNvSpPr/>
          <p:nvPr/>
        </p:nvSpPr>
        <p:spPr>
          <a:xfrm>
            <a:off x="3827766"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7" name="object 14">
            <a:extLst>
              <a:ext uri="{FF2B5EF4-FFF2-40B4-BE49-F238E27FC236}">
                <a16:creationId xmlns:a16="http://schemas.microsoft.com/office/drawing/2014/main" id="{3AB6E974-705D-454D-8049-EE6C9558FAEB}"/>
              </a:ext>
            </a:extLst>
          </p:cNvPr>
          <p:cNvSpPr/>
          <p:nvPr/>
        </p:nvSpPr>
        <p:spPr>
          <a:xfrm>
            <a:off x="3982015"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8" name="object 15">
            <a:extLst>
              <a:ext uri="{FF2B5EF4-FFF2-40B4-BE49-F238E27FC236}">
                <a16:creationId xmlns:a16="http://schemas.microsoft.com/office/drawing/2014/main" id="{5BD6A034-B590-4368-B09F-5DF55AF87664}"/>
              </a:ext>
            </a:extLst>
          </p:cNvPr>
          <p:cNvSpPr/>
          <p:nvPr/>
        </p:nvSpPr>
        <p:spPr>
          <a:xfrm>
            <a:off x="2665951" y="497630"/>
            <a:ext cx="84582" cy="84582"/>
          </a:xfrm>
          <a:prstGeom prst="rect">
            <a:avLst/>
          </a:prstGeom>
          <a:blipFill>
            <a:blip r:embed="rId3" cstate="print"/>
            <a:stretch>
              <a:fillRect/>
            </a:stretch>
          </a:blipFill>
        </p:spPr>
        <p:txBody>
          <a:bodyPr wrap="square" lIns="0" tIns="0" rIns="0" bIns="0" rtlCol="0"/>
          <a:lstStyle/>
          <a:p>
            <a:endParaRPr/>
          </a:p>
        </p:txBody>
      </p:sp>
      <p:sp>
        <p:nvSpPr>
          <p:cNvPr id="19" name="object 16">
            <a:extLst>
              <a:ext uri="{FF2B5EF4-FFF2-40B4-BE49-F238E27FC236}">
                <a16:creationId xmlns:a16="http://schemas.microsoft.com/office/drawing/2014/main" id="{1688CED9-5318-482A-9E20-B5505785A514}"/>
              </a:ext>
            </a:extLst>
          </p:cNvPr>
          <p:cNvSpPr/>
          <p:nvPr/>
        </p:nvSpPr>
        <p:spPr>
          <a:xfrm>
            <a:off x="2820204" y="497630"/>
            <a:ext cx="84582" cy="84582"/>
          </a:xfrm>
          <a:prstGeom prst="rect">
            <a:avLst/>
          </a:prstGeom>
          <a:blipFill>
            <a:blip r:embed="rId3"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A518F9FF-243B-4791-96B7-CA825B9BF135}"/>
              </a:ext>
            </a:extLst>
          </p:cNvPr>
          <p:cNvSpPr/>
          <p:nvPr/>
        </p:nvSpPr>
        <p:spPr>
          <a:xfrm>
            <a:off x="2974461" y="497630"/>
            <a:ext cx="84574" cy="84582"/>
          </a:xfrm>
          <a:prstGeom prst="rect">
            <a:avLst/>
          </a:prstGeom>
          <a:blipFill>
            <a:blip r:embed="rId4" cstate="print"/>
            <a:stretch>
              <a:fillRect/>
            </a:stretch>
          </a:blipFill>
        </p:spPr>
        <p:txBody>
          <a:bodyPr wrap="square" lIns="0" tIns="0" rIns="0" bIns="0" rtlCol="0"/>
          <a:lstStyle/>
          <a:p>
            <a:endParaRPr/>
          </a:p>
        </p:txBody>
      </p:sp>
      <p:sp>
        <p:nvSpPr>
          <p:cNvPr id="21" name="object 18">
            <a:extLst>
              <a:ext uri="{FF2B5EF4-FFF2-40B4-BE49-F238E27FC236}">
                <a16:creationId xmlns:a16="http://schemas.microsoft.com/office/drawing/2014/main" id="{F01D6CDD-6D61-48A8-8F08-41357E27B27E}"/>
              </a:ext>
            </a:extLst>
          </p:cNvPr>
          <p:cNvSpPr/>
          <p:nvPr/>
        </p:nvSpPr>
        <p:spPr>
          <a:xfrm>
            <a:off x="3128705" y="497630"/>
            <a:ext cx="84582" cy="84582"/>
          </a:xfrm>
          <a:prstGeom prst="rect">
            <a:avLst/>
          </a:prstGeom>
          <a:blipFill>
            <a:blip r:embed="rId3" cstate="print"/>
            <a:stretch>
              <a:fillRect/>
            </a:stretch>
          </a:blipFill>
        </p:spPr>
        <p:txBody>
          <a:bodyPr wrap="square" lIns="0" tIns="0" rIns="0" bIns="0" rtlCol="0"/>
          <a:lstStyle/>
          <a:p>
            <a:endParaRPr/>
          </a:p>
        </p:txBody>
      </p:sp>
      <p:sp>
        <p:nvSpPr>
          <p:cNvPr id="22" name="object 19">
            <a:extLst>
              <a:ext uri="{FF2B5EF4-FFF2-40B4-BE49-F238E27FC236}">
                <a16:creationId xmlns:a16="http://schemas.microsoft.com/office/drawing/2014/main" id="{D8A01DC5-90D9-4594-9B8D-27D1348E4052}"/>
              </a:ext>
            </a:extLst>
          </p:cNvPr>
          <p:cNvSpPr/>
          <p:nvPr/>
        </p:nvSpPr>
        <p:spPr>
          <a:xfrm>
            <a:off x="2665951" y="887147"/>
            <a:ext cx="84582" cy="84582"/>
          </a:xfrm>
          <a:prstGeom prst="rect">
            <a:avLst/>
          </a:prstGeom>
          <a:blipFill>
            <a:blip r:embed="rId3" cstate="print"/>
            <a:stretch>
              <a:fillRect/>
            </a:stretch>
          </a:blipFill>
        </p:spPr>
        <p:txBody>
          <a:bodyPr wrap="square" lIns="0" tIns="0" rIns="0" bIns="0" rtlCol="0"/>
          <a:lstStyle/>
          <a:p>
            <a:endParaRPr/>
          </a:p>
        </p:txBody>
      </p:sp>
      <p:sp>
        <p:nvSpPr>
          <p:cNvPr id="23" name="object 20">
            <a:extLst>
              <a:ext uri="{FF2B5EF4-FFF2-40B4-BE49-F238E27FC236}">
                <a16:creationId xmlns:a16="http://schemas.microsoft.com/office/drawing/2014/main" id="{4791798E-4F1F-495A-B53D-B1BE1477E193}"/>
              </a:ext>
            </a:extLst>
          </p:cNvPr>
          <p:cNvSpPr/>
          <p:nvPr/>
        </p:nvSpPr>
        <p:spPr>
          <a:xfrm>
            <a:off x="2820204" y="887147"/>
            <a:ext cx="84582" cy="84582"/>
          </a:xfrm>
          <a:prstGeom prst="rect">
            <a:avLst/>
          </a:prstGeom>
          <a:blipFill>
            <a:blip r:embed="rId3"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FE0899A4-5EBA-4151-A274-F4AFF972F366}"/>
              </a:ext>
            </a:extLst>
          </p:cNvPr>
          <p:cNvSpPr/>
          <p:nvPr/>
        </p:nvSpPr>
        <p:spPr>
          <a:xfrm>
            <a:off x="2974461" y="887147"/>
            <a:ext cx="84574" cy="84582"/>
          </a:xfrm>
          <a:prstGeom prst="rect">
            <a:avLst/>
          </a:prstGeom>
          <a:blipFill>
            <a:blip r:embed="rId4" cstate="print"/>
            <a:stretch>
              <a:fillRect/>
            </a:stretch>
          </a:blipFill>
        </p:spPr>
        <p:txBody>
          <a:bodyPr wrap="square" lIns="0" tIns="0" rIns="0" bIns="0" rtlCol="0"/>
          <a:lstStyle/>
          <a:p>
            <a:endParaRPr/>
          </a:p>
        </p:txBody>
      </p:sp>
      <p:sp>
        <p:nvSpPr>
          <p:cNvPr id="25" name="object 22">
            <a:extLst>
              <a:ext uri="{FF2B5EF4-FFF2-40B4-BE49-F238E27FC236}">
                <a16:creationId xmlns:a16="http://schemas.microsoft.com/office/drawing/2014/main" id="{F571322A-5B10-42C9-9F7C-7C3FB4384E2A}"/>
              </a:ext>
            </a:extLst>
          </p:cNvPr>
          <p:cNvSpPr/>
          <p:nvPr/>
        </p:nvSpPr>
        <p:spPr>
          <a:xfrm>
            <a:off x="3128705" y="887147"/>
            <a:ext cx="84582" cy="84582"/>
          </a:xfrm>
          <a:prstGeom prst="rect">
            <a:avLst/>
          </a:prstGeom>
          <a:blipFill>
            <a:blip r:embed="rId3" cstate="print"/>
            <a:stretch>
              <a:fillRect/>
            </a:stretch>
          </a:blipFill>
        </p:spPr>
        <p:txBody>
          <a:bodyPr wrap="square" lIns="0" tIns="0" rIns="0" bIns="0" rtlCol="0"/>
          <a:lstStyle/>
          <a:p>
            <a:endParaRPr/>
          </a:p>
        </p:txBody>
      </p:sp>
      <p:sp>
        <p:nvSpPr>
          <p:cNvPr id="26" name="object 23">
            <a:extLst>
              <a:ext uri="{FF2B5EF4-FFF2-40B4-BE49-F238E27FC236}">
                <a16:creationId xmlns:a16="http://schemas.microsoft.com/office/drawing/2014/main" id="{71B5777E-9EB4-4A27-AB8E-33F73CC9769B}"/>
              </a:ext>
            </a:extLst>
          </p:cNvPr>
          <p:cNvSpPr/>
          <p:nvPr/>
        </p:nvSpPr>
        <p:spPr>
          <a:xfrm>
            <a:off x="2708243"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27" name="object 24">
            <a:extLst>
              <a:ext uri="{FF2B5EF4-FFF2-40B4-BE49-F238E27FC236}">
                <a16:creationId xmlns:a16="http://schemas.microsoft.com/office/drawing/2014/main" id="{A488EA50-F5CD-43A5-A49A-FFF822915F34}"/>
              </a:ext>
            </a:extLst>
          </p:cNvPr>
          <p:cNvSpPr/>
          <p:nvPr/>
        </p:nvSpPr>
        <p:spPr>
          <a:xfrm>
            <a:off x="2708244"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28" name="object 25">
            <a:extLst>
              <a:ext uri="{FF2B5EF4-FFF2-40B4-BE49-F238E27FC236}">
                <a16:creationId xmlns:a16="http://schemas.microsoft.com/office/drawing/2014/main" id="{582BAC1A-F786-474C-BC78-F15B025655E1}"/>
              </a:ext>
            </a:extLst>
          </p:cNvPr>
          <p:cNvSpPr/>
          <p:nvPr/>
        </p:nvSpPr>
        <p:spPr>
          <a:xfrm>
            <a:off x="3016749"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29" name="object 26">
            <a:extLst>
              <a:ext uri="{FF2B5EF4-FFF2-40B4-BE49-F238E27FC236}">
                <a16:creationId xmlns:a16="http://schemas.microsoft.com/office/drawing/2014/main" id="{EC973AB5-BFF2-4621-823B-2651C0D1A615}"/>
              </a:ext>
            </a:extLst>
          </p:cNvPr>
          <p:cNvSpPr/>
          <p:nvPr/>
        </p:nvSpPr>
        <p:spPr>
          <a:xfrm>
            <a:off x="3016746"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30" name="object 27">
            <a:extLst>
              <a:ext uri="{FF2B5EF4-FFF2-40B4-BE49-F238E27FC236}">
                <a16:creationId xmlns:a16="http://schemas.microsoft.com/office/drawing/2014/main" id="{46D024EA-98FE-4DBA-9B3B-E39757844A7E}"/>
              </a:ext>
            </a:extLst>
          </p:cNvPr>
          <p:cNvSpPr/>
          <p:nvPr/>
        </p:nvSpPr>
        <p:spPr>
          <a:xfrm>
            <a:off x="2708243"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31" name="object 28">
            <a:extLst>
              <a:ext uri="{FF2B5EF4-FFF2-40B4-BE49-F238E27FC236}">
                <a16:creationId xmlns:a16="http://schemas.microsoft.com/office/drawing/2014/main" id="{348A784F-0938-4548-A988-3D856E3F4CD1}"/>
              </a:ext>
            </a:extLst>
          </p:cNvPr>
          <p:cNvSpPr/>
          <p:nvPr/>
        </p:nvSpPr>
        <p:spPr>
          <a:xfrm>
            <a:off x="2862496"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32" name="object 29">
            <a:extLst>
              <a:ext uri="{FF2B5EF4-FFF2-40B4-BE49-F238E27FC236}">
                <a16:creationId xmlns:a16="http://schemas.microsoft.com/office/drawing/2014/main" id="{C0CBEA16-51AE-461C-B839-249AE64C6B0A}"/>
              </a:ext>
            </a:extLst>
          </p:cNvPr>
          <p:cNvSpPr/>
          <p:nvPr/>
        </p:nvSpPr>
        <p:spPr>
          <a:xfrm>
            <a:off x="3016749"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33" name="object 30">
            <a:extLst>
              <a:ext uri="{FF2B5EF4-FFF2-40B4-BE49-F238E27FC236}">
                <a16:creationId xmlns:a16="http://schemas.microsoft.com/office/drawing/2014/main" id="{CC94D14E-87EC-420A-8D04-6CBED033DF7D}"/>
              </a:ext>
            </a:extLst>
          </p:cNvPr>
          <p:cNvSpPr/>
          <p:nvPr/>
        </p:nvSpPr>
        <p:spPr>
          <a:xfrm>
            <a:off x="3170998"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34" name="object 31">
            <a:extLst>
              <a:ext uri="{FF2B5EF4-FFF2-40B4-BE49-F238E27FC236}">
                <a16:creationId xmlns:a16="http://schemas.microsoft.com/office/drawing/2014/main" id="{4D1C31A1-7612-4616-8E83-58B6B515212B}"/>
              </a:ext>
            </a:extLst>
          </p:cNvPr>
          <p:cNvSpPr/>
          <p:nvPr/>
        </p:nvSpPr>
        <p:spPr>
          <a:xfrm>
            <a:off x="1854934" y="497630"/>
            <a:ext cx="84582" cy="84582"/>
          </a:xfrm>
          <a:prstGeom prst="rect">
            <a:avLst/>
          </a:prstGeom>
          <a:blipFill>
            <a:blip r:embed="rId3" cstate="print"/>
            <a:stretch>
              <a:fillRect/>
            </a:stretch>
          </a:blipFill>
        </p:spPr>
        <p:txBody>
          <a:bodyPr wrap="square" lIns="0" tIns="0" rIns="0" bIns="0" rtlCol="0"/>
          <a:lstStyle/>
          <a:p>
            <a:endParaRPr/>
          </a:p>
        </p:txBody>
      </p:sp>
      <p:sp>
        <p:nvSpPr>
          <p:cNvPr id="35" name="object 32">
            <a:extLst>
              <a:ext uri="{FF2B5EF4-FFF2-40B4-BE49-F238E27FC236}">
                <a16:creationId xmlns:a16="http://schemas.microsoft.com/office/drawing/2014/main" id="{C743271C-F897-4FA5-A82A-93F13C7595FD}"/>
              </a:ext>
            </a:extLst>
          </p:cNvPr>
          <p:cNvSpPr/>
          <p:nvPr/>
        </p:nvSpPr>
        <p:spPr>
          <a:xfrm>
            <a:off x="2009187" y="497630"/>
            <a:ext cx="84582" cy="84582"/>
          </a:xfrm>
          <a:prstGeom prst="rect">
            <a:avLst/>
          </a:prstGeom>
          <a:blipFill>
            <a:blip r:embed="rId3" cstate="print"/>
            <a:stretch>
              <a:fillRect/>
            </a:stretch>
          </a:blipFill>
        </p:spPr>
        <p:txBody>
          <a:bodyPr wrap="square" lIns="0" tIns="0" rIns="0" bIns="0" rtlCol="0"/>
          <a:lstStyle/>
          <a:p>
            <a:endParaRPr/>
          </a:p>
        </p:txBody>
      </p:sp>
      <p:sp>
        <p:nvSpPr>
          <p:cNvPr id="36" name="object 33">
            <a:extLst>
              <a:ext uri="{FF2B5EF4-FFF2-40B4-BE49-F238E27FC236}">
                <a16:creationId xmlns:a16="http://schemas.microsoft.com/office/drawing/2014/main" id="{40446E66-98D5-4D85-A560-A49CC98ECDF7}"/>
              </a:ext>
            </a:extLst>
          </p:cNvPr>
          <p:cNvSpPr/>
          <p:nvPr/>
        </p:nvSpPr>
        <p:spPr>
          <a:xfrm>
            <a:off x="2163440" y="497630"/>
            <a:ext cx="84582" cy="84582"/>
          </a:xfrm>
          <a:prstGeom prst="rect">
            <a:avLst/>
          </a:prstGeom>
          <a:blipFill>
            <a:blip r:embed="rId3" cstate="print"/>
            <a:stretch>
              <a:fillRect/>
            </a:stretch>
          </a:blipFill>
        </p:spPr>
        <p:txBody>
          <a:bodyPr wrap="square" lIns="0" tIns="0" rIns="0" bIns="0" rtlCol="0"/>
          <a:lstStyle/>
          <a:p>
            <a:endParaRPr/>
          </a:p>
        </p:txBody>
      </p:sp>
      <p:sp>
        <p:nvSpPr>
          <p:cNvPr id="37" name="object 34">
            <a:extLst>
              <a:ext uri="{FF2B5EF4-FFF2-40B4-BE49-F238E27FC236}">
                <a16:creationId xmlns:a16="http://schemas.microsoft.com/office/drawing/2014/main" id="{43890B00-A524-48D5-AA69-6CEEDC4F56A8}"/>
              </a:ext>
            </a:extLst>
          </p:cNvPr>
          <p:cNvSpPr/>
          <p:nvPr/>
        </p:nvSpPr>
        <p:spPr>
          <a:xfrm>
            <a:off x="2317689" y="497630"/>
            <a:ext cx="84582" cy="84582"/>
          </a:xfrm>
          <a:prstGeom prst="rect">
            <a:avLst/>
          </a:prstGeom>
          <a:blipFill>
            <a:blip r:embed="rId5" cstate="print"/>
            <a:stretch>
              <a:fillRect/>
            </a:stretch>
          </a:blipFill>
        </p:spPr>
        <p:txBody>
          <a:bodyPr wrap="square" lIns="0" tIns="0" rIns="0" bIns="0" rtlCol="0"/>
          <a:lstStyle/>
          <a:p>
            <a:endParaRPr/>
          </a:p>
        </p:txBody>
      </p:sp>
      <p:sp>
        <p:nvSpPr>
          <p:cNvPr id="38" name="object 35">
            <a:extLst>
              <a:ext uri="{FF2B5EF4-FFF2-40B4-BE49-F238E27FC236}">
                <a16:creationId xmlns:a16="http://schemas.microsoft.com/office/drawing/2014/main" id="{9ADDC144-A00D-48DC-A7EB-E74483C7EC80}"/>
              </a:ext>
            </a:extLst>
          </p:cNvPr>
          <p:cNvSpPr/>
          <p:nvPr/>
        </p:nvSpPr>
        <p:spPr>
          <a:xfrm>
            <a:off x="1854934" y="887147"/>
            <a:ext cx="84582" cy="84582"/>
          </a:xfrm>
          <a:prstGeom prst="rect">
            <a:avLst/>
          </a:prstGeom>
          <a:blipFill>
            <a:blip r:embed="rId3" cstate="print"/>
            <a:stretch>
              <a:fillRect/>
            </a:stretch>
          </a:blipFill>
        </p:spPr>
        <p:txBody>
          <a:bodyPr wrap="square" lIns="0" tIns="0" rIns="0" bIns="0" rtlCol="0"/>
          <a:lstStyle/>
          <a:p>
            <a:endParaRPr/>
          </a:p>
        </p:txBody>
      </p:sp>
      <p:sp>
        <p:nvSpPr>
          <p:cNvPr id="39" name="object 36">
            <a:extLst>
              <a:ext uri="{FF2B5EF4-FFF2-40B4-BE49-F238E27FC236}">
                <a16:creationId xmlns:a16="http://schemas.microsoft.com/office/drawing/2014/main" id="{F367DB4C-03B8-455F-8DC9-45906610E36A}"/>
              </a:ext>
            </a:extLst>
          </p:cNvPr>
          <p:cNvSpPr/>
          <p:nvPr/>
        </p:nvSpPr>
        <p:spPr>
          <a:xfrm>
            <a:off x="2009187" y="887147"/>
            <a:ext cx="84582" cy="84582"/>
          </a:xfrm>
          <a:prstGeom prst="rect">
            <a:avLst/>
          </a:prstGeom>
          <a:blipFill>
            <a:blip r:embed="rId3" cstate="print"/>
            <a:stretch>
              <a:fillRect/>
            </a:stretch>
          </a:blipFill>
        </p:spPr>
        <p:txBody>
          <a:bodyPr wrap="square" lIns="0" tIns="0" rIns="0" bIns="0" rtlCol="0"/>
          <a:lstStyle/>
          <a:p>
            <a:endParaRPr/>
          </a:p>
        </p:txBody>
      </p:sp>
      <p:sp>
        <p:nvSpPr>
          <p:cNvPr id="40" name="object 37">
            <a:extLst>
              <a:ext uri="{FF2B5EF4-FFF2-40B4-BE49-F238E27FC236}">
                <a16:creationId xmlns:a16="http://schemas.microsoft.com/office/drawing/2014/main" id="{CA403341-FFD2-462A-B916-B7A4FB24A21B}"/>
              </a:ext>
            </a:extLst>
          </p:cNvPr>
          <p:cNvSpPr/>
          <p:nvPr/>
        </p:nvSpPr>
        <p:spPr>
          <a:xfrm>
            <a:off x="2163440" y="887147"/>
            <a:ext cx="84582" cy="84582"/>
          </a:xfrm>
          <a:prstGeom prst="rect">
            <a:avLst/>
          </a:prstGeom>
          <a:blipFill>
            <a:blip r:embed="rId3" cstate="print"/>
            <a:stretch>
              <a:fillRect/>
            </a:stretch>
          </a:blipFill>
        </p:spPr>
        <p:txBody>
          <a:bodyPr wrap="square" lIns="0" tIns="0" rIns="0" bIns="0" rtlCol="0"/>
          <a:lstStyle/>
          <a:p>
            <a:endParaRPr/>
          </a:p>
        </p:txBody>
      </p:sp>
      <p:sp>
        <p:nvSpPr>
          <p:cNvPr id="41" name="object 38">
            <a:extLst>
              <a:ext uri="{FF2B5EF4-FFF2-40B4-BE49-F238E27FC236}">
                <a16:creationId xmlns:a16="http://schemas.microsoft.com/office/drawing/2014/main" id="{F112DD1A-993F-43FB-AFB8-58A3228FB628}"/>
              </a:ext>
            </a:extLst>
          </p:cNvPr>
          <p:cNvSpPr/>
          <p:nvPr/>
        </p:nvSpPr>
        <p:spPr>
          <a:xfrm>
            <a:off x="2317689" y="887147"/>
            <a:ext cx="84582" cy="84582"/>
          </a:xfrm>
          <a:prstGeom prst="rect">
            <a:avLst/>
          </a:prstGeom>
          <a:blipFill>
            <a:blip r:embed="rId5" cstate="print"/>
            <a:stretch>
              <a:fillRect/>
            </a:stretch>
          </a:blipFill>
        </p:spPr>
        <p:txBody>
          <a:bodyPr wrap="square" lIns="0" tIns="0" rIns="0" bIns="0" rtlCol="0"/>
          <a:lstStyle/>
          <a:p>
            <a:endParaRPr/>
          </a:p>
        </p:txBody>
      </p:sp>
      <p:sp>
        <p:nvSpPr>
          <p:cNvPr id="42" name="object 39">
            <a:extLst>
              <a:ext uri="{FF2B5EF4-FFF2-40B4-BE49-F238E27FC236}">
                <a16:creationId xmlns:a16="http://schemas.microsoft.com/office/drawing/2014/main" id="{95689926-9524-4AEA-A828-A2AB8C8B0E91}"/>
              </a:ext>
            </a:extLst>
          </p:cNvPr>
          <p:cNvSpPr/>
          <p:nvPr/>
        </p:nvSpPr>
        <p:spPr>
          <a:xfrm>
            <a:off x="1897227"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43" name="object 40">
            <a:extLst>
              <a:ext uri="{FF2B5EF4-FFF2-40B4-BE49-F238E27FC236}">
                <a16:creationId xmlns:a16="http://schemas.microsoft.com/office/drawing/2014/main" id="{0D34C8A0-4A60-4C20-A970-FD5F792E5688}"/>
              </a:ext>
            </a:extLst>
          </p:cNvPr>
          <p:cNvSpPr/>
          <p:nvPr/>
        </p:nvSpPr>
        <p:spPr>
          <a:xfrm>
            <a:off x="1897228"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44" name="object 41">
            <a:extLst>
              <a:ext uri="{FF2B5EF4-FFF2-40B4-BE49-F238E27FC236}">
                <a16:creationId xmlns:a16="http://schemas.microsoft.com/office/drawing/2014/main" id="{053F8C9E-0AE3-4896-B0EF-8706C3F3F04F}"/>
              </a:ext>
            </a:extLst>
          </p:cNvPr>
          <p:cNvSpPr/>
          <p:nvPr/>
        </p:nvSpPr>
        <p:spPr>
          <a:xfrm>
            <a:off x="1897229" y="578400"/>
            <a:ext cx="308610" cy="313055"/>
          </a:xfrm>
          <a:custGeom>
            <a:avLst/>
            <a:gdLst/>
            <a:ahLst/>
            <a:cxnLst/>
            <a:rect l="l" t="t" r="r" b="b"/>
            <a:pathLst>
              <a:path w="308610" h="313055">
                <a:moveTo>
                  <a:pt x="308503" y="0"/>
                </a:moveTo>
                <a:lnTo>
                  <a:pt x="0" y="312557"/>
                </a:lnTo>
              </a:path>
            </a:pathLst>
          </a:custGeom>
          <a:ln w="7620">
            <a:solidFill>
              <a:srgbClr val="231F20"/>
            </a:solidFill>
          </a:ln>
        </p:spPr>
        <p:txBody>
          <a:bodyPr wrap="square" lIns="0" tIns="0" rIns="0" bIns="0" rtlCol="0"/>
          <a:lstStyle/>
          <a:p>
            <a:endParaRPr/>
          </a:p>
        </p:txBody>
      </p:sp>
      <p:sp>
        <p:nvSpPr>
          <p:cNvPr id="45" name="object 42">
            <a:extLst>
              <a:ext uri="{FF2B5EF4-FFF2-40B4-BE49-F238E27FC236}">
                <a16:creationId xmlns:a16="http://schemas.microsoft.com/office/drawing/2014/main" id="{013BFC68-6FB2-41D9-959E-D49B448BC751}"/>
              </a:ext>
            </a:extLst>
          </p:cNvPr>
          <p:cNvSpPr/>
          <p:nvPr/>
        </p:nvSpPr>
        <p:spPr>
          <a:xfrm>
            <a:off x="1897227" y="578400"/>
            <a:ext cx="462915" cy="313055"/>
          </a:xfrm>
          <a:custGeom>
            <a:avLst/>
            <a:gdLst/>
            <a:ahLst/>
            <a:cxnLst/>
            <a:rect l="l" t="t" r="r" b="b"/>
            <a:pathLst>
              <a:path w="462914" h="313055">
                <a:moveTo>
                  <a:pt x="462754" y="0"/>
                </a:moveTo>
                <a:lnTo>
                  <a:pt x="0" y="312557"/>
                </a:lnTo>
              </a:path>
            </a:pathLst>
          </a:custGeom>
          <a:ln w="7620">
            <a:solidFill>
              <a:srgbClr val="231F20"/>
            </a:solidFill>
          </a:ln>
        </p:spPr>
        <p:txBody>
          <a:bodyPr wrap="square" lIns="0" tIns="0" rIns="0" bIns="0" rtlCol="0"/>
          <a:lstStyle/>
          <a:p>
            <a:endParaRPr/>
          </a:p>
        </p:txBody>
      </p:sp>
      <p:sp>
        <p:nvSpPr>
          <p:cNvPr id="46" name="object 43">
            <a:extLst>
              <a:ext uri="{FF2B5EF4-FFF2-40B4-BE49-F238E27FC236}">
                <a16:creationId xmlns:a16="http://schemas.microsoft.com/office/drawing/2014/main" id="{AB5C862C-914C-4653-8D08-E66EA3CC442A}"/>
              </a:ext>
            </a:extLst>
          </p:cNvPr>
          <p:cNvSpPr/>
          <p:nvPr/>
        </p:nvSpPr>
        <p:spPr>
          <a:xfrm>
            <a:off x="1897227"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47" name="object 44">
            <a:extLst>
              <a:ext uri="{FF2B5EF4-FFF2-40B4-BE49-F238E27FC236}">
                <a16:creationId xmlns:a16="http://schemas.microsoft.com/office/drawing/2014/main" id="{28A3B2D6-871B-4E7E-801F-5E0BC885E411}"/>
              </a:ext>
            </a:extLst>
          </p:cNvPr>
          <p:cNvSpPr/>
          <p:nvPr/>
        </p:nvSpPr>
        <p:spPr>
          <a:xfrm>
            <a:off x="2051480"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48" name="object 45">
            <a:extLst>
              <a:ext uri="{FF2B5EF4-FFF2-40B4-BE49-F238E27FC236}">
                <a16:creationId xmlns:a16="http://schemas.microsoft.com/office/drawing/2014/main" id="{CE5387AC-7637-44CA-8ABD-22B6572DB2B9}"/>
              </a:ext>
            </a:extLst>
          </p:cNvPr>
          <p:cNvSpPr/>
          <p:nvPr/>
        </p:nvSpPr>
        <p:spPr>
          <a:xfrm>
            <a:off x="2051480"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49" name="object 46">
            <a:extLst>
              <a:ext uri="{FF2B5EF4-FFF2-40B4-BE49-F238E27FC236}">
                <a16:creationId xmlns:a16="http://schemas.microsoft.com/office/drawing/2014/main" id="{C68185C0-C828-4900-8BED-6BBE9F89F9F5}"/>
              </a:ext>
            </a:extLst>
          </p:cNvPr>
          <p:cNvSpPr/>
          <p:nvPr/>
        </p:nvSpPr>
        <p:spPr>
          <a:xfrm>
            <a:off x="2051478" y="578400"/>
            <a:ext cx="308610" cy="313055"/>
          </a:xfrm>
          <a:custGeom>
            <a:avLst/>
            <a:gdLst/>
            <a:ahLst/>
            <a:cxnLst/>
            <a:rect l="l" t="t" r="r" b="b"/>
            <a:pathLst>
              <a:path w="308610" h="313055">
                <a:moveTo>
                  <a:pt x="308503" y="0"/>
                </a:moveTo>
                <a:lnTo>
                  <a:pt x="0" y="312557"/>
                </a:lnTo>
              </a:path>
            </a:pathLst>
          </a:custGeom>
          <a:ln w="7620">
            <a:solidFill>
              <a:srgbClr val="231F20"/>
            </a:solidFill>
          </a:ln>
        </p:spPr>
        <p:txBody>
          <a:bodyPr wrap="square" lIns="0" tIns="0" rIns="0" bIns="0" rtlCol="0"/>
          <a:lstStyle/>
          <a:p>
            <a:endParaRPr/>
          </a:p>
        </p:txBody>
      </p:sp>
      <p:sp>
        <p:nvSpPr>
          <p:cNvPr id="50" name="object 47">
            <a:extLst>
              <a:ext uri="{FF2B5EF4-FFF2-40B4-BE49-F238E27FC236}">
                <a16:creationId xmlns:a16="http://schemas.microsoft.com/office/drawing/2014/main" id="{136DFFDE-A520-45B6-B9C4-94A0C8C209A4}"/>
              </a:ext>
            </a:extLst>
          </p:cNvPr>
          <p:cNvSpPr/>
          <p:nvPr/>
        </p:nvSpPr>
        <p:spPr>
          <a:xfrm>
            <a:off x="1897227" y="578400"/>
            <a:ext cx="308610" cy="313055"/>
          </a:xfrm>
          <a:custGeom>
            <a:avLst/>
            <a:gdLst/>
            <a:ahLst/>
            <a:cxnLst/>
            <a:rect l="l" t="t" r="r" b="b"/>
            <a:pathLst>
              <a:path w="308610" h="313055">
                <a:moveTo>
                  <a:pt x="0" y="0"/>
                </a:moveTo>
                <a:lnTo>
                  <a:pt x="308503" y="312557"/>
                </a:lnTo>
              </a:path>
            </a:pathLst>
          </a:custGeom>
          <a:ln w="7620">
            <a:solidFill>
              <a:srgbClr val="231F20"/>
            </a:solidFill>
          </a:ln>
        </p:spPr>
        <p:txBody>
          <a:bodyPr wrap="square" lIns="0" tIns="0" rIns="0" bIns="0" rtlCol="0"/>
          <a:lstStyle/>
          <a:p>
            <a:endParaRPr/>
          </a:p>
        </p:txBody>
      </p:sp>
      <p:sp>
        <p:nvSpPr>
          <p:cNvPr id="51" name="object 48">
            <a:extLst>
              <a:ext uri="{FF2B5EF4-FFF2-40B4-BE49-F238E27FC236}">
                <a16:creationId xmlns:a16="http://schemas.microsoft.com/office/drawing/2014/main" id="{5AD6A394-0C3E-44E0-8C06-CA4D2F6A77B0}"/>
              </a:ext>
            </a:extLst>
          </p:cNvPr>
          <p:cNvSpPr/>
          <p:nvPr/>
        </p:nvSpPr>
        <p:spPr>
          <a:xfrm>
            <a:off x="2051480"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52" name="object 49">
            <a:extLst>
              <a:ext uri="{FF2B5EF4-FFF2-40B4-BE49-F238E27FC236}">
                <a16:creationId xmlns:a16="http://schemas.microsoft.com/office/drawing/2014/main" id="{48B3485B-DE01-4185-9989-93D87242C14E}"/>
              </a:ext>
            </a:extLst>
          </p:cNvPr>
          <p:cNvSpPr/>
          <p:nvPr/>
        </p:nvSpPr>
        <p:spPr>
          <a:xfrm>
            <a:off x="220573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53" name="object 50">
            <a:extLst>
              <a:ext uri="{FF2B5EF4-FFF2-40B4-BE49-F238E27FC236}">
                <a16:creationId xmlns:a16="http://schemas.microsoft.com/office/drawing/2014/main" id="{0AEBDF5C-7E84-439E-A3DB-0DDE4439C6FD}"/>
              </a:ext>
            </a:extLst>
          </p:cNvPr>
          <p:cNvSpPr/>
          <p:nvPr/>
        </p:nvSpPr>
        <p:spPr>
          <a:xfrm>
            <a:off x="2205730"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54" name="object 51">
            <a:extLst>
              <a:ext uri="{FF2B5EF4-FFF2-40B4-BE49-F238E27FC236}">
                <a16:creationId xmlns:a16="http://schemas.microsoft.com/office/drawing/2014/main" id="{6D818B90-2137-432A-8E13-38FF00172275}"/>
              </a:ext>
            </a:extLst>
          </p:cNvPr>
          <p:cNvSpPr/>
          <p:nvPr/>
        </p:nvSpPr>
        <p:spPr>
          <a:xfrm>
            <a:off x="1897227" y="578400"/>
            <a:ext cx="462915" cy="313055"/>
          </a:xfrm>
          <a:custGeom>
            <a:avLst/>
            <a:gdLst/>
            <a:ahLst/>
            <a:cxnLst/>
            <a:rect l="l" t="t" r="r" b="b"/>
            <a:pathLst>
              <a:path w="462914" h="313055">
                <a:moveTo>
                  <a:pt x="0" y="0"/>
                </a:moveTo>
                <a:lnTo>
                  <a:pt x="462754" y="312557"/>
                </a:lnTo>
              </a:path>
            </a:pathLst>
          </a:custGeom>
          <a:ln w="7620">
            <a:solidFill>
              <a:srgbClr val="231F20"/>
            </a:solidFill>
          </a:ln>
        </p:spPr>
        <p:txBody>
          <a:bodyPr wrap="square" lIns="0" tIns="0" rIns="0" bIns="0" rtlCol="0"/>
          <a:lstStyle/>
          <a:p>
            <a:endParaRPr/>
          </a:p>
        </p:txBody>
      </p:sp>
      <p:sp>
        <p:nvSpPr>
          <p:cNvPr id="55" name="object 52">
            <a:extLst>
              <a:ext uri="{FF2B5EF4-FFF2-40B4-BE49-F238E27FC236}">
                <a16:creationId xmlns:a16="http://schemas.microsoft.com/office/drawing/2014/main" id="{D98172EF-330C-4204-A485-61F11E9632BD}"/>
              </a:ext>
            </a:extLst>
          </p:cNvPr>
          <p:cNvSpPr/>
          <p:nvPr/>
        </p:nvSpPr>
        <p:spPr>
          <a:xfrm>
            <a:off x="2051480" y="578400"/>
            <a:ext cx="308610" cy="313055"/>
          </a:xfrm>
          <a:custGeom>
            <a:avLst/>
            <a:gdLst/>
            <a:ahLst/>
            <a:cxnLst/>
            <a:rect l="l" t="t" r="r" b="b"/>
            <a:pathLst>
              <a:path w="308610" h="313055">
                <a:moveTo>
                  <a:pt x="0" y="0"/>
                </a:moveTo>
                <a:lnTo>
                  <a:pt x="308503" y="312557"/>
                </a:lnTo>
              </a:path>
            </a:pathLst>
          </a:custGeom>
          <a:ln w="7620">
            <a:solidFill>
              <a:srgbClr val="231F20"/>
            </a:solidFill>
          </a:ln>
        </p:spPr>
        <p:txBody>
          <a:bodyPr wrap="square" lIns="0" tIns="0" rIns="0" bIns="0" rtlCol="0"/>
          <a:lstStyle/>
          <a:p>
            <a:endParaRPr/>
          </a:p>
        </p:txBody>
      </p:sp>
      <p:sp>
        <p:nvSpPr>
          <p:cNvPr id="56" name="object 53">
            <a:extLst>
              <a:ext uri="{FF2B5EF4-FFF2-40B4-BE49-F238E27FC236}">
                <a16:creationId xmlns:a16="http://schemas.microsoft.com/office/drawing/2014/main" id="{3C30723A-BD4E-4E9E-AE66-4A0C8639690E}"/>
              </a:ext>
            </a:extLst>
          </p:cNvPr>
          <p:cNvSpPr/>
          <p:nvPr/>
        </p:nvSpPr>
        <p:spPr>
          <a:xfrm>
            <a:off x="2205732"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57" name="object 54">
            <a:extLst>
              <a:ext uri="{FF2B5EF4-FFF2-40B4-BE49-F238E27FC236}">
                <a16:creationId xmlns:a16="http://schemas.microsoft.com/office/drawing/2014/main" id="{210D248E-129C-4CBC-8735-656F78E4E801}"/>
              </a:ext>
            </a:extLst>
          </p:cNvPr>
          <p:cNvSpPr/>
          <p:nvPr/>
        </p:nvSpPr>
        <p:spPr>
          <a:xfrm>
            <a:off x="235998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58" name="object 55">
            <a:extLst>
              <a:ext uri="{FF2B5EF4-FFF2-40B4-BE49-F238E27FC236}">
                <a16:creationId xmlns:a16="http://schemas.microsoft.com/office/drawing/2014/main" id="{6D0C560B-522B-4AD7-B362-0165FF3584A4}"/>
              </a:ext>
            </a:extLst>
          </p:cNvPr>
          <p:cNvSpPr txBox="1"/>
          <p:nvPr/>
        </p:nvSpPr>
        <p:spPr>
          <a:xfrm>
            <a:off x="1967966" y="973590"/>
            <a:ext cx="299085" cy="135255"/>
          </a:xfrm>
          <a:prstGeom prst="rect">
            <a:avLst/>
          </a:prstGeom>
        </p:spPr>
        <p:txBody>
          <a:bodyPr vert="horz" wrap="square" lIns="0" tIns="15240" rIns="0" bIns="0" rtlCol="0">
            <a:spAutoFit/>
          </a:bodyPr>
          <a:lstStyle/>
          <a:p>
            <a:pPr marL="12700">
              <a:lnSpc>
                <a:spcPct val="100000"/>
              </a:lnSpc>
              <a:spcBef>
                <a:spcPts val="120"/>
              </a:spcBef>
            </a:pPr>
            <a:r>
              <a:rPr sz="700" dirty="0">
                <a:solidFill>
                  <a:srgbClr val="231F20"/>
                </a:solidFill>
                <a:latin typeface="Calibri"/>
                <a:cs typeface="Calibri"/>
              </a:rPr>
              <a:t>a)</a:t>
            </a:r>
            <a:r>
              <a:rPr sz="700" spc="-55" dirty="0">
                <a:solidFill>
                  <a:srgbClr val="231F20"/>
                </a:solidFill>
                <a:latin typeface="Calibri"/>
                <a:cs typeface="Calibri"/>
              </a:rPr>
              <a:t> </a:t>
            </a:r>
            <a:r>
              <a:rPr sz="700" spc="20" dirty="0">
                <a:solidFill>
                  <a:srgbClr val="231F20"/>
                </a:solidFill>
                <a:latin typeface="Calibri"/>
                <a:cs typeface="Calibri"/>
              </a:rPr>
              <a:t>conv</a:t>
            </a:r>
            <a:endParaRPr sz="700">
              <a:latin typeface="Calibri"/>
              <a:cs typeface="Calibri"/>
            </a:endParaRPr>
          </a:p>
        </p:txBody>
      </p:sp>
      <p:sp>
        <p:nvSpPr>
          <p:cNvPr id="59" name="object 56">
            <a:extLst>
              <a:ext uri="{FF2B5EF4-FFF2-40B4-BE49-F238E27FC236}">
                <a16:creationId xmlns:a16="http://schemas.microsoft.com/office/drawing/2014/main" id="{8495F8EB-273E-4BB0-A16D-DBF2FB1E4C6F}"/>
              </a:ext>
            </a:extLst>
          </p:cNvPr>
          <p:cNvSpPr txBox="1"/>
          <p:nvPr/>
        </p:nvSpPr>
        <p:spPr>
          <a:xfrm>
            <a:off x="2664647" y="973590"/>
            <a:ext cx="558800" cy="135255"/>
          </a:xfrm>
          <a:prstGeom prst="rect">
            <a:avLst/>
          </a:prstGeom>
        </p:spPr>
        <p:txBody>
          <a:bodyPr vert="horz" wrap="square" lIns="0" tIns="15240" rIns="0" bIns="0" rtlCol="0">
            <a:spAutoFit/>
          </a:bodyPr>
          <a:lstStyle/>
          <a:p>
            <a:pPr marL="12700">
              <a:lnSpc>
                <a:spcPct val="100000"/>
              </a:lnSpc>
              <a:spcBef>
                <a:spcPts val="120"/>
              </a:spcBef>
            </a:pPr>
            <a:r>
              <a:rPr sz="700" spc="10" dirty="0">
                <a:solidFill>
                  <a:srgbClr val="231F20"/>
                </a:solidFill>
                <a:latin typeface="Calibri"/>
                <a:cs typeface="Calibri"/>
              </a:rPr>
              <a:t>b) </a:t>
            </a:r>
            <a:r>
              <a:rPr sz="700" spc="25" dirty="0">
                <a:solidFill>
                  <a:srgbClr val="231F20"/>
                </a:solidFill>
                <a:latin typeface="Calibri"/>
                <a:cs typeface="Calibri"/>
              </a:rPr>
              <a:t>group</a:t>
            </a:r>
            <a:r>
              <a:rPr sz="700" spc="-70" dirty="0">
                <a:solidFill>
                  <a:srgbClr val="231F20"/>
                </a:solidFill>
                <a:latin typeface="Calibri"/>
                <a:cs typeface="Calibri"/>
              </a:rPr>
              <a:t> </a:t>
            </a:r>
            <a:r>
              <a:rPr sz="700" spc="20" dirty="0">
                <a:solidFill>
                  <a:srgbClr val="231F20"/>
                </a:solidFill>
                <a:latin typeface="Calibri"/>
                <a:cs typeface="Calibri"/>
              </a:rPr>
              <a:t>conv</a:t>
            </a:r>
            <a:endParaRPr sz="700">
              <a:latin typeface="Calibri"/>
              <a:cs typeface="Calibri"/>
            </a:endParaRPr>
          </a:p>
        </p:txBody>
      </p:sp>
      <p:sp>
        <p:nvSpPr>
          <p:cNvPr id="60" name="object 57">
            <a:extLst>
              <a:ext uri="{FF2B5EF4-FFF2-40B4-BE49-F238E27FC236}">
                <a16:creationId xmlns:a16="http://schemas.microsoft.com/office/drawing/2014/main" id="{0025E9FE-617D-4750-9D7C-89639AD4F2F1}"/>
              </a:ext>
            </a:extLst>
          </p:cNvPr>
          <p:cNvSpPr txBox="1"/>
          <p:nvPr/>
        </p:nvSpPr>
        <p:spPr>
          <a:xfrm>
            <a:off x="3422319" y="973590"/>
            <a:ext cx="715645" cy="135255"/>
          </a:xfrm>
          <a:prstGeom prst="rect">
            <a:avLst/>
          </a:prstGeom>
        </p:spPr>
        <p:txBody>
          <a:bodyPr vert="horz" wrap="square" lIns="0" tIns="15240" rIns="0" bIns="0" rtlCol="0">
            <a:spAutoFit/>
          </a:bodyPr>
          <a:lstStyle/>
          <a:p>
            <a:pPr marL="12700">
              <a:lnSpc>
                <a:spcPct val="100000"/>
              </a:lnSpc>
              <a:spcBef>
                <a:spcPts val="120"/>
              </a:spcBef>
            </a:pPr>
            <a:r>
              <a:rPr sz="700" spc="5" dirty="0">
                <a:solidFill>
                  <a:srgbClr val="231F20"/>
                </a:solidFill>
                <a:latin typeface="Calibri"/>
                <a:cs typeface="Calibri"/>
              </a:rPr>
              <a:t>c) </a:t>
            </a:r>
            <a:r>
              <a:rPr sz="700" spc="15" dirty="0">
                <a:solidFill>
                  <a:srgbClr val="231F20"/>
                </a:solidFill>
                <a:latin typeface="Calibri"/>
                <a:cs typeface="Calibri"/>
              </a:rPr>
              <a:t>depthwise</a:t>
            </a:r>
            <a:r>
              <a:rPr sz="700" spc="-45" dirty="0">
                <a:solidFill>
                  <a:srgbClr val="231F20"/>
                </a:solidFill>
                <a:latin typeface="Calibri"/>
                <a:cs typeface="Calibri"/>
              </a:rPr>
              <a:t> </a:t>
            </a:r>
            <a:r>
              <a:rPr sz="700" spc="20" dirty="0">
                <a:solidFill>
                  <a:srgbClr val="231F20"/>
                </a:solidFill>
                <a:latin typeface="Calibri"/>
                <a:cs typeface="Calibri"/>
              </a:rPr>
              <a:t>conv</a:t>
            </a:r>
            <a:endParaRPr sz="700">
              <a:latin typeface="Calibri"/>
              <a:cs typeface="Calibri"/>
            </a:endParaRPr>
          </a:p>
        </p:txBody>
      </p:sp>
      <p:sp>
        <p:nvSpPr>
          <p:cNvPr id="61" name="object 58">
            <a:extLst>
              <a:ext uri="{FF2B5EF4-FFF2-40B4-BE49-F238E27FC236}">
                <a16:creationId xmlns:a16="http://schemas.microsoft.com/office/drawing/2014/main" id="{3A48E803-BAFB-4FAD-9658-FA9E651385AD}"/>
              </a:ext>
            </a:extLst>
          </p:cNvPr>
          <p:cNvSpPr txBox="1"/>
          <p:nvPr/>
        </p:nvSpPr>
        <p:spPr>
          <a:xfrm>
            <a:off x="765749" y="482151"/>
            <a:ext cx="1117975" cy="479106"/>
          </a:xfrm>
          <a:prstGeom prst="rect">
            <a:avLst/>
          </a:prstGeom>
        </p:spPr>
        <p:txBody>
          <a:bodyPr vert="horz" wrap="square" lIns="0" tIns="12065" rIns="0" bIns="0" rtlCol="0">
            <a:spAutoFit/>
          </a:bodyPr>
          <a:lstStyle/>
          <a:p>
            <a:pPr marL="19685" marR="5080">
              <a:lnSpc>
                <a:spcPct val="102899"/>
              </a:lnSpc>
              <a:spcBef>
                <a:spcPts val="95"/>
              </a:spcBef>
            </a:pPr>
            <a:r>
              <a:rPr sz="1000" spc="20" dirty="0">
                <a:solidFill>
                  <a:srgbClr val="231F20"/>
                </a:solidFill>
                <a:latin typeface="微软雅黑" panose="020B0503020204020204" pitchFamily="34" charset="-122"/>
                <a:ea typeface="微软雅黑" panose="020B0503020204020204" pitchFamily="34" charset="-122"/>
                <a:cs typeface="Calibri"/>
              </a:rPr>
              <a:t>input  channel</a:t>
            </a:r>
            <a:endParaRPr sz="1000" dirty="0">
              <a:latin typeface="微软雅黑" panose="020B0503020204020204" pitchFamily="34" charset="-122"/>
              <a:ea typeface="微软雅黑" panose="020B0503020204020204" pitchFamily="34" charset="-122"/>
              <a:cs typeface="Calibri"/>
            </a:endParaRPr>
          </a:p>
          <a:p>
            <a:pPr>
              <a:lnSpc>
                <a:spcPct val="100000"/>
              </a:lnSpc>
              <a:spcBef>
                <a:spcPts val="25"/>
              </a:spcBef>
            </a:pPr>
            <a:endParaRPr sz="950" dirty="0">
              <a:latin typeface="Calibri"/>
              <a:cs typeface="Calibri"/>
            </a:endParaRPr>
          </a:p>
          <a:p>
            <a:pPr marL="19685" marR="5080">
              <a:lnSpc>
                <a:spcPct val="102899"/>
              </a:lnSpc>
              <a:spcBef>
                <a:spcPts val="95"/>
              </a:spcBef>
            </a:pPr>
            <a:r>
              <a:rPr sz="1000" spc="20" dirty="0">
                <a:solidFill>
                  <a:srgbClr val="231F20"/>
                </a:solidFill>
                <a:latin typeface="微软雅黑" panose="020B0503020204020204" pitchFamily="34" charset="-122"/>
                <a:ea typeface="微软雅黑" panose="020B0503020204020204" pitchFamily="34" charset="-122"/>
                <a:cs typeface="Calibri"/>
              </a:rPr>
              <a:t>output  channel</a:t>
            </a:r>
          </a:p>
        </p:txBody>
      </p:sp>
      <p:pic>
        <p:nvPicPr>
          <p:cNvPr id="123" name="图片 122">
            <a:extLst>
              <a:ext uri="{FF2B5EF4-FFF2-40B4-BE49-F238E27FC236}">
                <a16:creationId xmlns:a16="http://schemas.microsoft.com/office/drawing/2014/main" id="{58306531-CC69-49D0-ADB7-B24CA9B7AA91}"/>
              </a:ext>
            </a:extLst>
          </p:cNvPr>
          <p:cNvPicPr>
            <a:picLocks noChangeAspect="1"/>
          </p:cNvPicPr>
          <p:nvPr/>
        </p:nvPicPr>
        <p:blipFill>
          <a:blip r:embed="rId6"/>
          <a:stretch>
            <a:fillRect/>
          </a:stretch>
        </p:blipFill>
        <p:spPr>
          <a:xfrm>
            <a:off x="708490" y="1145356"/>
            <a:ext cx="4616512" cy="1828824"/>
          </a:xfrm>
          <a:prstGeom prst="rect">
            <a:avLst/>
          </a:prstGeom>
        </p:spPr>
      </p:pic>
      <p:sp>
        <p:nvSpPr>
          <p:cNvPr id="3" name="矩形 2">
            <a:extLst>
              <a:ext uri="{FF2B5EF4-FFF2-40B4-BE49-F238E27FC236}">
                <a16:creationId xmlns:a16="http://schemas.microsoft.com/office/drawing/2014/main" id="{D552BF1B-6545-4975-8F0F-3BA178D1BBA4}"/>
              </a:ext>
            </a:extLst>
          </p:cNvPr>
          <p:cNvSpPr/>
          <p:nvPr/>
        </p:nvSpPr>
        <p:spPr>
          <a:xfrm>
            <a:off x="2820204" y="298052"/>
            <a:ext cx="264904" cy="790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E94088EB-4177-4FFC-9BDC-60127AFA0039}"/>
              </a:ext>
            </a:extLst>
          </p:cNvPr>
          <p:cNvSpPr/>
          <p:nvPr/>
        </p:nvSpPr>
        <p:spPr>
          <a:xfrm>
            <a:off x="3673512" y="2079625"/>
            <a:ext cx="46445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271510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1187400" cy="196849"/>
          </a:xfrm>
          <a:prstGeom prst="rect">
            <a:avLst/>
          </a:prstGeom>
        </p:spPr>
        <p:txBody>
          <a:bodyPr vert="horz" wrap="square" lIns="0" tIns="12065" rIns="0" bIns="0" rtlCol="0">
            <a:spAutoFit/>
          </a:bodyPr>
          <a:lstStyle/>
          <a:p>
            <a:pPr marL="12700">
              <a:lnSpc>
                <a:spcPct val="100000"/>
              </a:lnSpc>
              <a:spcBef>
                <a:spcPts val="95"/>
              </a:spcBef>
            </a:pPr>
            <a:r>
              <a:rPr lang="en-US" spc="-45" dirty="0"/>
              <a:t>Prior knowledge</a:t>
            </a:r>
            <a:endParaRPr spc="-45" dirty="0"/>
          </a:p>
        </p:txBody>
      </p:sp>
      <p:sp>
        <p:nvSpPr>
          <p:cNvPr id="6" name="object 3">
            <a:extLst>
              <a:ext uri="{FF2B5EF4-FFF2-40B4-BE49-F238E27FC236}">
                <a16:creationId xmlns:a16="http://schemas.microsoft.com/office/drawing/2014/main" id="{74506BBF-014B-4E4C-986B-2486E755F099}"/>
              </a:ext>
            </a:extLst>
          </p:cNvPr>
          <p:cNvSpPr/>
          <p:nvPr/>
        </p:nvSpPr>
        <p:spPr>
          <a:xfrm>
            <a:off x="3631220" y="497630"/>
            <a:ext cx="84582" cy="84582"/>
          </a:xfrm>
          <a:prstGeom prst="rect">
            <a:avLst/>
          </a:prstGeom>
          <a:blipFill>
            <a:blip r:embed="rId3"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A56D31F4-9CC4-43CA-BD07-E1E69718D6C1}"/>
              </a:ext>
            </a:extLst>
          </p:cNvPr>
          <p:cNvSpPr/>
          <p:nvPr/>
        </p:nvSpPr>
        <p:spPr>
          <a:xfrm>
            <a:off x="3476968" y="497630"/>
            <a:ext cx="84582" cy="84582"/>
          </a:xfrm>
          <a:prstGeom prst="rect">
            <a:avLst/>
          </a:prstGeom>
          <a:blipFill>
            <a:blip r:embed="rId3"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CD2A053F-1E1B-4A66-8326-88176B0AE0C6}"/>
              </a:ext>
            </a:extLst>
          </p:cNvPr>
          <p:cNvSpPr/>
          <p:nvPr/>
        </p:nvSpPr>
        <p:spPr>
          <a:xfrm>
            <a:off x="3785477" y="497630"/>
            <a:ext cx="84574" cy="84582"/>
          </a:xfrm>
          <a:prstGeom prst="rect">
            <a:avLst/>
          </a:prstGeom>
          <a:blipFill>
            <a:blip r:embed="rId3"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4E689782-841C-43D0-A46F-07224FB9A600}"/>
              </a:ext>
            </a:extLst>
          </p:cNvPr>
          <p:cNvSpPr/>
          <p:nvPr/>
        </p:nvSpPr>
        <p:spPr>
          <a:xfrm>
            <a:off x="3939723" y="497630"/>
            <a:ext cx="84582" cy="84582"/>
          </a:xfrm>
          <a:prstGeom prst="rect">
            <a:avLst/>
          </a:prstGeom>
          <a:blipFill>
            <a:blip r:embed="rId3" cstate="print"/>
            <a:stretch>
              <a:fillRect/>
            </a:stretch>
          </a:blipFill>
        </p:spPr>
        <p:txBody>
          <a:bodyPr wrap="square" lIns="0" tIns="0" rIns="0" bIns="0" rtlCol="0"/>
          <a:lstStyle/>
          <a:p>
            <a:endParaRPr/>
          </a:p>
        </p:txBody>
      </p:sp>
      <p:sp>
        <p:nvSpPr>
          <p:cNvPr id="10" name="object 7">
            <a:extLst>
              <a:ext uri="{FF2B5EF4-FFF2-40B4-BE49-F238E27FC236}">
                <a16:creationId xmlns:a16="http://schemas.microsoft.com/office/drawing/2014/main" id="{25B57ADB-6B86-4CFC-8144-610B221C2552}"/>
              </a:ext>
            </a:extLst>
          </p:cNvPr>
          <p:cNvSpPr/>
          <p:nvPr/>
        </p:nvSpPr>
        <p:spPr>
          <a:xfrm>
            <a:off x="3476968" y="887147"/>
            <a:ext cx="84582" cy="84582"/>
          </a:xfrm>
          <a:prstGeom prst="rect">
            <a:avLst/>
          </a:prstGeom>
          <a:blipFill>
            <a:blip r:embed="rId3" cstate="print"/>
            <a:stretch>
              <a:fillRect/>
            </a:stretch>
          </a:blipFill>
        </p:spPr>
        <p:txBody>
          <a:bodyPr wrap="square" lIns="0" tIns="0" rIns="0" bIns="0" rtlCol="0"/>
          <a:lstStyle/>
          <a:p>
            <a:endParaRPr/>
          </a:p>
        </p:txBody>
      </p:sp>
      <p:sp>
        <p:nvSpPr>
          <p:cNvPr id="11" name="object 8">
            <a:extLst>
              <a:ext uri="{FF2B5EF4-FFF2-40B4-BE49-F238E27FC236}">
                <a16:creationId xmlns:a16="http://schemas.microsoft.com/office/drawing/2014/main" id="{EF6BDC94-0BED-4D06-8696-704DAC5E604D}"/>
              </a:ext>
            </a:extLst>
          </p:cNvPr>
          <p:cNvSpPr/>
          <p:nvPr/>
        </p:nvSpPr>
        <p:spPr>
          <a:xfrm>
            <a:off x="3631220" y="887147"/>
            <a:ext cx="84582" cy="84582"/>
          </a:xfrm>
          <a:prstGeom prst="rect">
            <a:avLst/>
          </a:prstGeom>
          <a:blipFill>
            <a:blip r:embed="rId3" cstate="print"/>
            <a:stretch>
              <a:fillRect/>
            </a:stretch>
          </a:blipFill>
        </p:spPr>
        <p:txBody>
          <a:bodyPr wrap="square" lIns="0" tIns="0" rIns="0" bIns="0" rtlCol="0"/>
          <a:lstStyle/>
          <a:p>
            <a:endParaRPr/>
          </a:p>
        </p:txBody>
      </p:sp>
      <p:sp>
        <p:nvSpPr>
          <p:cNvPr id="12" name="object 9">
            <a:extLst>
              <a:ext uri="{FF2B5EF4-FFF2-40B4-BE49-F238E27FC236}">
                <a16:creationId xmlns:a16="http://schemas.microsoft.com/office/drawing/2014/main" id="{48297F97-C20E-47F6-8C87-543AA61D51A0}"/>
              </a:ext>
            </a:extLst>
          </p:cNvPr>
          <p:cNvSpPr/>
          <p:nvPr/>
        </p:nvSpPr>
        <p:spPr>
          <a:xfrm>
            <a:off x="3785477" y="887147"/>
            <a:ext cx="84574" cy="84582"/>
          </a:xfrm>
          <a:prstGeom prst="rect">
            <a:avLst/>
          </a:prstGeom>
          <a:blipFill>
            <a:blip r:embed="rId3" cstate="print"/>
            <a:stretch>
              <a:fillRect/>
            </a:stretch>
          </a:blipFill>
        </p:spPr>
        <p:txBody>
          <a:bodyPr wrap="square" lIns="0" tIns="0" rIns="0" bIns="0" rtlCol="0"/>
          <a:lstStyle/>
          <a:p>
            <a:endParaRPr/>
          </a:p>
        </p:txBody>
      </p:sp>
      <p:sp>
        <p:nvSpPr>
          <p:cNvPr id="13" name="object 10">
            <a:extLst>
              <a:ext uri="{FF2B5EF4-FFF2-40B4-BE49-F238E27FC236}">
                <a16:creationId xmlns:a16="http://schemas.microsoft.com/office/drawing/2014/main" id="{2C13C612-52AA-4503-957D-E914AF5463EC}"/>
              </a:ext>
            </a:extLst>
          </p:cNvPr>
          <p:cNvSpPr/>
          <p:nvPr/>
        </p:nvSpPr>
        <p:spPr>
          <a:xfrm>
            <a:off x="3939723" y="887147"/>
            <a:ext cx="84582" cy="84582"/>
          </a:xfrm>
          <a:prstGeom prst="rect">
            <a:avLst/>
          </a:prstGeom>
          <a:blipFill>
            <a:blip r:embed="rId3" cstate="print"/>
            <a:stretch>
              <a:fillRect/>
            </a:stretch>
          </a:blipFill>
        </p:spPr>
        <p:txBody>
          <a:bodyPr wrap="square" lIns="0" tIns="0" rIns="0" bIns="0" rtlCol="0"/>
          <a:lstStyle/>
          <a:p>
            <a:endParaRPr/>
          </a:p>
        </p:txBody>
      </p:sp>
      <p:sp>
        <p:nvSpPr>
          <p:cNvPr id="14" name="object 11">
            <a:extLst>
              <a:ext uri="{FF2B5EF4-FFF2-40B4-BE49-F238E27FC236}">
                <a16:creationId xmlns:a16="http://schemas.microsoft.com/office/drawing/2014/main" id="{58A077A0-48BD-4381-8926-812DF854A665}"/>
              </a:ext>
            </a:extLst>
          </p:cNvPr>
          <p:cNvSpPr/>
          <p:nvPr/>
        </p:nvSpPr>
        <p:spPr>
          <a:xfrm>
            <a:off x="3519260"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5" name="object 12">
            <a:extLst>
              <a:ext uri="{FF2B5EF4-FFF2-40B4-BE49-F238E27FC236}">
                <a16:creationId xmlns:a16="http://schemas.microsoft.com/office/drawing/2014/main" id="{780C1D7F-626A-4082-8432-2C8431278EF6}"/>
              </a:ext>
            </a:extLst>
          </p:cNvPr>
          <p:cNvSpPr/>
          <p:nvPr/>
        </p:nvSpPr>
        <p:spPr>
          <a:xfrm>
            <a:off x="367351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6" name="object 13">
            <a:extLst>
              <a:ext uri="{FF2B5EF4-FFF2-40B4-BE49-F238E27FC236}">
                <a16:creationId xmlns:a16="http://schemas.microsoft.com/office/drawing/2014/main" id="{B6FA435C-51E7-48DD-8F5B-2C04B9B8ED21}"/>
              </a:ext>
            </a:extLst>
          </p:cNvPr>
          <p:cNvSpPr/>
          <p:nvPr/>
        </p:nvSpPr>
        <p:spPr>
          <a:xfrm>
            <a:off x="3827766"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7" name="object 14">
            <a:extLst>
              <a:ext uri="{FF2B5EF4-FFF2-40B4-BE49-F238E27FC236}">
                <a16:creationId xmlns:a16="http://schemas.microsoft.com/office/drawing/2014/main" id="{3AB6E974-705D-454D-8049-EE6C9558FAEB}"/>
              </a:ext>
            </a:extLst>
          </p:cNvPr>
          <p:cNvSpPr/>
          <p:nvPr/>
        </p:nvSpPr>
        <p:spPr>
          <a:xfrm>
            <a:off x="3982015"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8" name="object 15">
            <a:extLst>
              <a:ext uri="{FF2B5EF4-FFF2-40B4-BE49-F238E27FC236}">
                <a16:creationId xmlns:a16="http://schemas.microsoft.com/office/drawing/2014/main" id="{5BD6A034-B590-4368-B09F-5DF55AF87664}"/>
              </a:ext>
            </a:extLst>
          </p:cNvPr>
          <p:cNvSpPr/>
          <p:nvPr/>
        </p:nvSpPr>
        <p:spPr>
          <a:xfrm>
            <a:off x="2665951" y="497630"/>
            <a:ext cx="84582" cy="84582"/>
          </a:xfrm>
          <a:prstGeom prst="rect">
            <a:avLst/>
          </a:prstGeom>
          <a:blipFill>
            <a:blip r:embed="rId3" cstate="print"/>
            <a:stretch>
              <a:fillRect/>
            </a:stretch>
          </a:blipFill>
        </p:spPr>
        <p:txBody>
          <a:bodyPr wrap="square" lIns="0" tIns="0" rIns="0" bIns="0" rtlCol="0"/>
          <a:lstStyle/>
          <a:p>
            <a:endParaRPr/>
          </a:p>
        </p:txBody>
      </p:sp>
      <p:sp>
        <p:nvSpPr>
          <p:cNvPr id="19" name="object 16">
            <a:extLst>
              <a:ext uri="{FF2B5EF4-FFF2-40B4-BE49-F238E27FC236}">
                <a16:creationId xmlns:a16="http://schemas.microsoft.com/office/drawing/2014/main" id="{1688CED9-5318-482A-9E20-B5505785A514}"/>
              </a:ext>
            </a:extLst>
          </p:cNvPr>
          <p:cNvSpPr/>
          <p:nvPr/>
        </p:nvSpPr>
        <p:spPr>
          <a:xfrm>
            <a:off x="2820204" y="497630"/>
            <a:ext cx="84582" cy="84582"/>
          </a:xfrm>
          <a:prstGeom prst="rect">
            <a:avLst/>
          </a:prstGeom>
          <a:blipFill>
            <a:blip r:embed="rId3"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A518F9FF-243B-4791-96B7-CA825B9BF135}"/>
              </a:ext>
            </a:extLst>
          </p:cNvPr>
          <p:cNvSpPr/>
          <p:nvPr/>
        </p:nvSpPr>
        <p:spPr>
          <a:xfrm>
            <a:off x="2974461" y="497630"/>
            <a:ext cx="84574" cy="84582"/>
          </a:xfrm>
          <a:prstGeom prst="rect">
            <a:avLst/>
          </a:prstGeom>
          <a:blipFill>
            <a:blip r:embed="rId4" cstate="print"/>
            <a:stretch>
              <a:fillRect/>
            </a:stretch>
          </a:blipFill>
        </p:spPr>
        <p:txBody>
          <a:bodyPr wrap="square" lIns="0" tIns="0" rIns="0" bIns="0" rtlCol="0"/>
          <a:lstStyle/>
          <a:p>
            <a:endParaRPr/>
          </a:p>
        </p:txBody>
      </p:sp>
      <p:sp>
        <p:nvSpPr>
          <p:cNvPr id="21" name="object 18">
            <a:extLst>
              <a:ext uri="{FF2B5EF4-FFF2-40B4-BE49-F238E27FC236}">
                <a16:creationId xmlns:a16="http://schemas.microsoft.com/office/drawing/2014/main" id="{F01D6CDD-6D61-48A8-8F08-41357E27B27E}"/>
              </a:ext>
            </a:extLst>
          </p:cNvPr>
          <p:cNvSpPr/>
          <p:nvPr/>
        </p:nvSpPr>
        <p:spPr>
          <a:xfrm>
            <a:off x="3128705" y="497630"/>
            <a:ext cx="84582" cy="84582"/>
          </a:xfrm>
          <a:prstGeom prst="rect">
            <a:avLst/>
          </a:prstGeom>
          <a:blipFill>
            <a:blip r:embed="rId3" cstate="print"/>
            <a:stretch>
              <a:fillRect/>
            </a:stretch>
          </a:blipFill>
        </p:spPr>
        <p:txBody>
          <a:bodyPr wrap="square" lIns="0" tIns="0" rIns="0" bIns="0" rtlCol="0"/>
          <a:lstStyle/>
          <a:p>
            <a:endParaRPr/>
          </a:p>
        </p:txBody>
      </p:sp>
      <p:sp>
        <p:nvSpPr>
          <p:cNvPr id="22" name="object 19">
            <a:extLst>
              <a:ext uri="{FF2B5EF4-FFF2-40B4-BE49-F238E27FC236}">
                <a16:creationId xmlns:a16="http://schemas.microsoft.com/office/drawing/2014/main" id="{D8A01DC5-90D9-4594-9B8D-27D1348E4052}"/>
              </a:ext>
            </a:extLst>
          </p:cNvPr>
          <p:cNvSpPr/>
          <p:nvPr/>
        </p:nvSpPr>
        <p:spPr>
          <a:xfrm>
            <a:off x="2665951" y="887147"/>
            <a:ext cx="84582" cy="84582"/>
          </a:xfrm>
          <a:prstGeom prst="rect">
            <a:avLst/>
          </a:prstGeom>
          <a:blipFill>
            <a:blip r:embed="rId3" cstate="print"/>
            <a:stretch>
              <a:fillRect/>
            </a:stretch>
          </a:blipFill>
        </p:spPr>
        <p:txBody>
          <a:bodyPr wrap="square" lIns="0" tIns="0" rIns="0" bIns="0" rtlCol="0"/>
          <a:lstStyle/>
          <a:p>
            <a:endParaRPr/>
          </a:p>
        </p:txBody>
      </p:sp>
      <p:sp>
        <p:nvSpPr>
          <p:cNvPr id="23" name="object 20">
            <a:extLst>
              <a:ext uri="{FF2B5EF4-FFF2-40B4-BE49-F238E27FC236}">
                <a16:creationId xmlns:a16="http://schemas.microsoft.com/office/drawing/2014/main" id="{4791798E-4F1F-495A-B53D-B1BE1477E193}"/>
              </a:ext>
            </a:extLst>
          </p:cNvPr>
          <p:cNvSpPr/>
          <p:nvPr/>
        </p:nvSpPr>
        <p:spPr>
          <a:xfrm>
            <a:off x="2820204" y="887147"/>
            <a:ext cx="84582" cy="84582"/>
          </a:xfrm>
          <a:prstGeom prst="rect">
            <a:avLst/>
          </a:prstGeom>
          <a:blipFill>
            <a:blip r:embed="rId3"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FE0899A4-5EBA-4151-A274-F4AFF972F366}"/>
              </a:ext>
            </a:extLst>
          </p:cNvPr>
          <p:cNvSpPr/>
          <p:nvPr/>
        </p:nvSpPr>
        <p:spPr>
          <a:xfrm>
            <a:off x="2974461" y="887147"/>
            <a:ext cx="84574" cy="84582"/>
          </a:xfrm>
          <a:prstGeom prst="rect">
            <a:avLst/>
          </a:prstGeom>
          <a:blipFill>
            <a:blip r:embed="rId4" cstate="print"/>
            <a:stretch>
              <a:fillRect/>
            </a:stretch>
          </a:blipFill>
        </p:spPr>
        <p:txBody>
          <a:bodyPr wrap="square" lIns="0" tIns="0" rIns="0" bIns="0" rtlCol="0"/>
          <a:lstStyle/>
          <a:p>
            <a:endParaRPr/>
          </a:p>
        </p:txBody>
      </p:sp>
      <p:sp>
        <p:nvSpPr>
          <p:cNvPr id="25" name="object 22">
            <a:extLst>
              <a:ext uri="{FF2B5EF4-FFF2-40B4-BE49-F238E27FC236}">
                <a16:creationId xmlns:a16="http://schemas.microsoft.com/office/drawing/2014/main" id="{F571322A-5B10-42C9-9F7C-7C3FB4384E2A}"/>
              </a:ext>
            </a:extLst>
          </p:cNvPr>
          <p:cNvSpPr/>
          <p:nvPr/>
        </p:nvSpPr>
        <p:spPr>
          <a:xfrm>
            <a:off x="3128705" y="887147"/>
            <a:ext cx="84582" cy="84582"/>
          </a:xfrm>
          <a:prstGeom prst="rect">
            <a:avLst/>
          </a:prstGeom>
          <a:blipFill>
            <a:blip r:embed="rId3" cstate="print"/>
            <a:stretch>
              <a:fillRect/>
            </a:stretch>
          </a:blipFill>
        </p:spPr>
        <p:txBody>
          <a:bodyPr wrap="square" lIns="0" tIns="0" rIns="0" bIns="0" rtlCol="0"/>
          <a:lstStyle/>
          <a:p>
            <a:endParaRPr/>
          </a:p>
        </p:txBody>
      </p:sp>
      <p:sp>
        <p:nvSpPr>
          <p:cNvPr id="26" name="object 23">
            <a:extLst>
              <a:ext uri="{FF2B5EF4-FFF2-40B4-BE49-F238E27FC236}">
                <a16:creationId xmlns:a16="http://schemas.microsoft.com/office/drawing/2014/main" id="{71B5777E-9EB4-4A27-AB8E-33F73CC9769B}"/>
              </a:ext>
            </a:extLst>
          </p:cNvPr>
          <p:cNvSpPr/>
          <p:nvPr/>
        </p:nvSpPr>
        <p:spPr>
          <a:xfrm>
            <a:off x="2708243"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27" name="object 24">
            <a:extLst>
              <a:ext uri="{FF2B5EF4-FFF2-40B4-BE49-F238E27FC236}">
                <a16:creationId xmlns:a16="http://schemas.microsoft.com/office/drawing/2014/main" id="{A488EA50-F5CD-43A5-A49A-FFF822915F34}"/>
              </a:ext>
            </a:extLst>
          </p:cNvPr>
          <p:cNvSpPr/>
          <p:nvPr/>
        </p:nvSpPr>
        <p:spPr>
          <a:xfrm>
            <a:off x="2708244"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28" name="object 25">
            <a:extLst>
              <a:ext uri="{FF2B5EF4-FFF2-40B4-BE49-F238E27FC236}">
                <a16:creationId xmlns:a16="http://schemas.microsoft.com/office/drawing/2014/main" id="{582BAC1A-F786-474C-BC78-F15B025655E1}"/>
              </a:ext>
            </a:extLst>
          </p:cNvPr>
          <p:cNvSpPr/>
          <p:nvPr/>
        </p:nvSpPr>
        <p:spPr>
          <a:xfrm>
            <a:off x="3016749"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29" name="object 26">
            <a:extLst>
              <a:ext uri="{FF2B5EF4-FFF2-40B4-BE49-F238E27FC236}">
                <a16:creationId xmlns:a16="http://schemas.microsoft.com/office/drawing/2014/main" id="{EC973AB5-BFF2-4621-823B-2651C0D1A615}"/>
              </a:ext>
            </a:extLst>
          </p:cNvPr>
          <p:cNvSpPr/>
          <p:nvPr/>
        </p:nvSpPr>
        <p:spPr>
          <a:xfrm>
            <a:off x="3016746"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30" name="object 27">
            <a:extLst>
              <a:ext uri="{FF2B5EF4-FFF2-40B4-BE49-F238E27FC236}">
                <a16:creationId xmlns:a16="http://schemas.microsoft.com/office/drawing/2014/main" id="{46D024EA-98FE-4DBA-9B3B-E39757844A7E}"/>
              </a:ext>
            </a:extLst>
          </p:cNvPr>
          <p:cNvSpPr/>
          <p:nvPr/>
        </p:nvSpPr>
        <p:spPr>
          <a:xfrm>
            <a:off x="2708243"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31" name="object 28">
            <a:extLst>
              <a:ext uri="{FF2B5EF4-FFF2-40B4-BE49-F238E27FC236}">
                <a16:creationId xmlns:a16="http://schemas.microsoft.com/office/drawing/2014/main" id="{348A784F-0938-4548-A988-3D856E3F4CD1}"/>
              </a:ext>
            </a:extLst>
          </p:cNvPr>
          <p:cNvSpPr/>
          <p:nvPr/>
        </p:nvSpPr>
        <p:spPr>
          <a:xfrm>
            <a:off x="2862496"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32" name="object 29">
            <a:extLst>
              <a:ext uri="{FF2B5EF4-FFF2-40B4-BE49-F238E27FC236}">
                <a16:creationId xmlns:a16="http://schemas.microsoft.com/office/drawing/2014/main" id="{C0CBEA16-51AE-461C-B839-249AE64C6B0A}"/>
              </a:ext>
            </a:extLst>
          </p:cNvPr>
          <p:cNvSpPr/>
          <p:nvPr/>
        </p:nvSpPr>
        <p:spPr>
          <a:xfrm>
            <a:off x="3016749"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33" name="object 30">
            <a:extLst>
              <a:ext uri="{FF2B5EF4-FFF2-40B4-BE49-F238E27FC236}">
                <a16:creationId xmlns:a16="http://schemas.microsoft.com/office/drawing/2014/main" id="{CC94D14E-87EC-420A-8D04-6CBED033DF7D}"/>
              </a:ext>
            </a:extLst>
          </p:cNvPr>
          <p:cNvSpPr/>
          <p:nvPr/>
        </p:nvSpPr>
        <p:spPr>
          <a:xfrm>
            <a:off x="3170998"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34" name="object 31">
            <a:extLst>
              <a:ext uri="{FF2B5EF4-FFF2-40B4-BE49-F238E27FC236}">
                <a16:creationId xmlns:a16="http://schemas.microsoft.com/office/drawing/2014/main" id="{4D1C31A1-7612-4616-8E83-58B6B515212B}"/>
              </a:ext>
            </a:extLst>
          </p:cNvPr>
          <p:cNvSpPr/>
          <p:nvPr/>
        </p:nvSpPr>
        <p:spPr>
          <a:xfrm>
            <a:off x="1854934" y="497630"/>
            <a:ext cx="84582" cy="84582"/>
          </a:xfrm>
          <a:prstGeom prst="rect">
            <a:avLst/>
          </a:prstGeom>
          <a:blipFill>
            <a:blip r:embed="rId3" cstate="print"/>
            <a:stretch>
              <a:fillRect/>
            </a:stretch>
          </a:blipFill>
        </p:spPr>
        <p:txBody>
          <a:bodyPr wrap="square" lIns="0" tIns="0" rIns="0" bIns="0" rtlCol="0"/>
          <a:lstStyle/>
          <a:p>
            <a:endParaRPr/>
          </a:p>
        </p:txBody>
      </p:sp>
      <p:sp>
        <p:nvSpPr>
          <p:cNvPr id="35" name="object 32">
            <a:extLst>
              <a:ext uri="{FF2B5EF4-FFF2-40B4-BE49-F238E27FC236}">
                <a16:creationId xmlns:a16="http://schemas.microsoft.com/office/drawing/2014/main" id="{C743271C-F897-4FA5-A82A-93F13C7595FD}"/>
              </a:ext>
            </a:extLst>
          </p:cNvPr>
          <p:cNvSpPr/>
          <p:nvPr/>
        </p:nvSpPr>
        <p:spPr>
          <a:xfrm>
            <a:off x="2009187" y="497630"/>
            <a:ext cx="84582" cy="84582"/>
          </a:xfrm>
          <a:prstGeom prst="rect">
            <a:avLst/>
          </a:prstGeom>
          <a:blipFill>
            <a:blip r:embed="rId3" cstate="print"/>
            <a:stretch>
              <a:fillRect/>
            </a:stretch>
          </a:blipFill>
        </p:spPr>
        <p:txBody>
          <a:bodyPr wrap="square" lIns="0" tIns="0" rIns="0" bIns="0" rtlCol="0"/>
          <a:lstStyle/>
          <a:p>
            <a:endParaRPr/>
          </a:p>
        </p:txBody>
      </p:sp>
      <p:sp>
        <p:nvSpPr>
          <p:cNvPr id="36" name="object 33">
            <a:extLst>
              <a:ext uri="{FF2B5EF4-FFF2-40B4-BE49-F238E27FC236}">
                <a16:creationId xmlns:a16="http://schemas.microsoft.com/office/drawing/2014/main" id="{40446E66-98D5-4D85-A560-A49CC98ECDF7}"/>
              </a:ext>
            </a:extLst>
          </p:cNvPr>
          <p:cNvSpPr/>
          <p:nvPr/>
        </p:nvSpPr>
        <p:spPr>
          <a:xfrm>
            <a:off x="2163440" y="497630"/>
            <a:ext cx="84582" cy="84582"/>
          </a:xfrm>
          <a:prstGeom prst="rect">
            <a:avLst/>
          </a:prstGeom>
          <a:blipFill>
            <a:blip r:embed="rId3" cstate="print"/>
            <a:stretch>
              <a:fillRect/>
            </a:stretch>
          </a:blipFill>
        </p:spPr>
        <p:txBody>
          <a:bodyPr wrap="square" lIns="0" tIns="0" rIns="0" bIns="0" rtlCol="0"/>
          <a:lstStyle/>
          <a:p>
            <a:endParaRPr/>
          </a:p>
        </p:txBody>
      </p:sp>
      <p:sp>
        <p:nvSpPr>
          <p:cNvPr id="37" name="object 34">
            <a:extLst>
              <a:ext uri="{FF2B5EF4-FFF2-40B4-BE49-F238E27FC236}">
                <a16:creationId xmlns:a16="http://schemas.microsoft.com/office/drawing/2014/main" id="{43890B00-A524-48D5-AA69-6CEEDC4F56A8}"/>
              </a:ext>
            </a:extLst>
          </p:cNvPr>
          <p:cNvSpPr/>
          <p:nvPr/>
        </p:nvSpPr>
        <p:spPr>
          <a:xfrm>
            <a:off x="2317689" y="497630"/>
            <a:ext cx="84582" cy="84582"/>
          </a:xfrm>
          <a:prstGeom prst="rect">
            <a:avLst/>
          </a:prstGeom>
          <a:blipFill>
            <a:blip r:embed="rId5" cstate="print"/>
            <a:stretch>
              <a:fillRect/>
            </a:stretch>
          </a:blipFill>
        </p:spPr>
        <p:txBody>
          <a:bodyPr wrap="square" lIns="0" tIns="0" rIns="0" bIns="0" rtlCol="0"/>
          <a:lstStyle/>
          <a:p>
            <a:endParaRPr/>
          </a:p>
        </p:txBody>
      </p:sp>
      <p:sp>
        <p:nvSpPr>
          <p:cNvPr id="38" name="object 35">
            <a:extLst>
              <a:ext uri="{FF2B5EF4-FFF2-40B4-BE49-F238E27FC236}">
                <a16:creationId xmlns:a16="http://schemas.microsoft.com/office/drawing/2014/main" id="{9ADDC144-A00D-48DC-A7EB-E74483C7EC80}"/>
              </a:ext>
            </a:extLst>
          </p:cNvPr>
          <p:cNvSpPr/>
          <p:nvPr/>
        </p:nvSpPr>
        <p:spPr>
          <a:xfrm>
            <a:off x="1854934" y="887147"/>
            <a:ext cx="84582" cy="84582"/>
          </a:xfrm>
          <a:prstGeom prst="rect">
            <a:avLst/>
          </a:prstGeom>
          <a:blipFill>
            <a:blip r:embed="rId3" cstate="print"/>
            <a:stretch>
              <a:fillRect/>
            </a:stretch>
          </a:blipFill>
        </p:spPr>
        <p:txBody>
          <a:bodyPr wrap="square" lIns="0" tIns="0" rIns="0" bIns="0" rtlCol="0"/>
          <a:lstStyle/>
          <a:p>
            <a:endParaRPr/>
          </a:p>
        </p:txBody>
      </p:sp>
      <p:sp>
        <p:nvSpPr>
          <p:cNvPr id="39" name="object 36">
            <a:extLst>
              <a:ext uri="{FF2B5EF4-FFF2-40B4-BE49-F238E27FC236}">
                <a16:creationId xmlns:a16="http://schemas.microsoft.com/office/drawing/2014/main" id="{F367DB4C-03B8-455F-8DC9-45906610E36A}"/>
              </a:ext>
            </a:extLst>
          </p:cNvPr>
          <p:cNvSpPr/>
          <p:nvPr/>
        </p:nvSpPr>
        <p:spPr>
          <a:xfrm>
            <a:off x="2009187" y="887147"/>
            <a:ext cx="84582" cy="84582"/>
          </a:xfrm>
          <a:prstGeom prst="rect">
            <a:avLst/>
          </a:prstGeom>
          <a:blipFill>
            <a:blip r:embed="rId3" cstate="print"/>
            <a:stretch>
              <a:fillRect/>
            </a:stretch>
          </a:blipFill>
        </p:spPr>
        <p:txBody>
          <a:bodyPr wrap="square" lIns="0" tIns="0" rIns="0" bIns="0" rtlCol="0"/>
          <a:lstStyle/>
          <a:p>
            <a:endParaRPr/>
          </a:p>
        </p:txBody>
      </p:sp>
      <p:sp>
        <p:nvSpPr>
          <p:cNvPr id="40" name="object 37">
            <a:extLst>
              <a:ext uri="{FF2B5EF4-FFF2-40B4-BE49-F238E27FC236}">
                <a16:creationId xmlns:a16="http://schemas.microsoft.com/office/drawing/2014/main" id="{CA403341-FFD2-462A-B916-B7A4FB24A21B}"/>
              </a:ext>
            </a:extLst>
          </p:cNvPr>
          <p:cNvSpPr/>
          <p:nvPr/>
        </p:nvSpPr>
        <p:spPr>
          <a:xfrm>
            <a:off x="2163440" y="887147"/>
            <a:ext cx="84582" cy="84582"/>
          </a:xfrm>
          <a:prstGeom prst="rect">
            <a:avLst/>
          </a:prstGeom>
          <a:blipFill>
            <a:blip r:embed="rId3" cstate="print"/>
            <a:stretch>
              <a:fillRect/>
            </a:stretch>
          </a:blipFill>
        </p:spPr>
        <p:txBody>
          <a:bodyPr wrap="square" lIns="0" tIns="0" rIns="0" bIns="0" rtlCol="0"/>
          <a:lstStyle/>
          <a:p>
            <a:endParaRPr/>
          </a:p>
        </p:txBody>
      </p:sp>
      <p:sp>
        <p:nvSpPr>
          <p:cNvPr id="41" name="object 38">
            <a:extLst>
              <a:ext uri="{FF2B5EF4-FFF2-40B4-BE49-F238E27FC236}">
                <a16:creationId xmlns:a16="http://schemas.microsoft.com/office/drawing/2014/main" id="{F112DD1A-993F-43FB-AFB8-58A3228FB628}"/>
              </a:ext>
            </a:extLst>
          </p:cNvPr>
          <p:cNvSpPr/>
          <p:nvPr/>
        </p:nvSpPr>
        <p:spPr>
          <a:xfrm>
            <a:off x="2317689" y="887147"/>
            <a:ext cx="84582" cy="84582"/>
          </a:xfrm>
          <a:prstGeom prst="rect">
            <a:avLst/>
          </a:prstGeom>
          <a:blipFill>
            <a:blip r:embed="rId5" cstate="print"/>
            <a:stretch>
              <a:fillRect/>
            </a:stretch>
          </a:blipFill>
        </p:spPr>
        <p:txBody>
          <a:bodyPr wrap="square" lIns="0" tIns="0" rIns="0" bIns="0" rtlCol="0"/>
          <a:lstStyle/>
          <a:p>
            <a:endParaRPr/>
          </a:p>
        </p:txBody>
      </p:sp>
      <p:sp>
        <p:nvSpPr>
          <p:cNvPr id="42" name="object 39">
            <a:extLst>
              <a:ext uri="{FF2B5EF4-FFF2-40B4-BE49-F238E27FC236}">
                <a16:creationId xmlns:a16="http://schemas.microsoft.com/office/drawing/2014/main" id="{95689926-9524-4AEA-A828-A2AB8C8B0E91}"/>
              </a:ext>
            </a:extLst>
          </p:cNvPr>
          <p:cNvSpPr/>
          <p:nvPr/>
        </p:nvSpPr>
        <p:spPr>
          <a:xfrm>
            <a:off x="1897227"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43" name="object 40">
            <a:extLst>
              <a:ext uri="{FF2B5EF4-FFF2-40B4-BE49-F238E27FC236}">
                <a16:creationId xmlns:a16="http://schemas.microsoft.com/office/drawing/2014/main" id="{0D34C8A0-4A60-4C20-A970-FD5F792E5688}"/>
              </a:ext>
            </a:extLst>
          </p:cNvPr>
          <p:cNvSpPr/>
          <p:nvPr/>
        </p:nvSpPr>
        <p:spPr>
          <a:xfrm>
            <a:off x="1897228"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44" name="object 41">
            <a:extLst>
              <a:ext uri="{FF2B5EF4-FFF2-40B4-BE49-F238E27FC236}">
                <a16:creationId xmlns:a16="http://schemas.microsoft.com/office/drawing/2014/main" id="{053F8C9E-0AE3-4896-B0EF-8706C3F3F04F}"/>
              </a:ext>
            </a:extLst>
          </p:cNvPr>
          <p:cNvSpPr/>
          <p:nvPr/>
        </p:nvSpPr>
        <p:spPr>
          <a:xfrm>
            <a:off x="1897229" y="578400"/>
            <a:ext cx="308610" cy="313055"/>
          </a:xfrm>
          <a:custGeom>
            <a:avLst/>
            <a:gdLst/>
            <a:ahLst/>
            <a:cxnLst/>
            <a:rect l="l" t="t" r="r" b="b"/>
            <a:pathLst>
              <a:path w="308610" h="313055">
                <a:moveTo>
                  <a:pt x="308503" y="0"/>
                </a:moveTo>
                <a:lnTo>
                  <a:pt x="0" y="312557"/>
                </a:lnTo>
              </a:path>
            </a:pathLst>
          </a:custGeom>
          <a:ln w="7620">
            <a:solidFill>
              <a:srgbClr val="231F20"/>
            </a:solidFill>
          </a:ln>
        </p:spPr>
        <p:txBody>
          <a:bodyPr wrap="square" lIns="0" tIns="0" rIns="0" bIns="0" rtlCol="0"/>
          <a:lstStyle/>
          <a:p>
            <a:endParaRPr/>
          </a:p>
        </p:txBody>
      </p:sp>
      <p:sp>
        <p:nvSpPr>
          <p:cNvPr id="45" name="object 42">
            <a:extLst>
              <a:ext uri="{FF2B5EF4-FFF2-40B4-BE49-F238E27FC236}">
                <a16:creationId xmlns:a16="http://schemas.microsoft.com/office/drawing/2014/main" id="{013BFC68-6FB2-41D9-959E-D49B448BC751}"/>
              </a:ext>
            </a:extLst>
          </p:cNvPr>
          <p:cNvSpPr/>
          <p:nvPr/>
        </p:nvSpPr>
        <p:spPr>
          <a:xfrm>
            <a:off x="1897227" y="578400"/>
            <a:ext cx="462915" cy="313055"/>
          </a:xfrm>
          <a:custGeom>
            <a:avLst/>
            <a:gdLst/>
            <a:ahLst/>
            <a:cxnLst/>
            <a:rect l="l" t="t" r="r" b="b"/>
            <a:pathLst>
              <a:path w="462914" h="313055">
                <a:moveTo>
                  <a:pt x="462754" y="0"/>
                </a:moveTo>
                <a:lnTo>
                  <a:pt x="0" y="312557"/>
                </a:lnTo>
              </a:path>
            </a:pathLst>
          </a:custGeom>
          <a:ln w="7620">
            <a:solidFill>
              <a:srgbClr val="231F20"/>
            </a:solidFill>
          </a:ln>
        </p:spPr>
        <p:txBody>
          <a:bodyPr wrap="square" lIns="0" tIns="0" rIns="0" bIns="0" rtlCol="0"/>
          <a:lstStyle/>
          <a:p>
            <a:endParaRPr/>
          </a:p>
        </p:txBody>
      </p:sp>
      <p:sp>
        <p:nvSpPr>
          <p:cNvPr id="46" name="object 43">
            <a:extLst>
              <a:ext uri="{FF2B5EF4-FFF2-40B4-BE49-F238E27FC236}">
                <a16:creationId xmlns:a16="http://schemas.microsoft.com/office/drawing/2014/main" id="{AB5C862C-914C-4653-8D08-E66EA3CC442A}"/>
              </a:ext>
            </a:extLst>
          </p:cNvPr>
          <p:cNvSpPr/>
          <p:nvPr/>
        </p:nvSpPr>
        <p:spPr>
          <a:xfrm>
            <a:off x="1897227"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47" name="object 44">
            <a:extLst>
              <a:ext uri="{FF2B5EF4-FFF2-40B4-BE49-F238E27FC236}">
                <a16:creationId xmlns:a16="http://schemas.microsoft.com/office/drawing/2014/main" id="{28A3B2D6-871B-4E7E-801F-5E0BC885E411}"/>
              </a:ext>
            </a:extLst>
          </p:cNvPr>
          <p:cNvSpPr/>
          <p:nvPr/>
        </p:nvSpPr>
        <p:spPr>
          <a:xfrm>
            <a:off x="2051480"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48" name="object 45">
            <a:extLst>
              <a:ext uri="{FF2B5EF4-FFF2-40B4-BE49-F238E27FC236}">
                <a16:creationId xmlns:a16="http://schemas.microsoft.com/office/drawing/2014/main" id="{CE5387AC-7637-44CA-8ABD-22B6572DB2B9}"/>
              </a:ext>
            </a:extLst>
          </p:cNvPr>
          <p:cNvSpPr/>
          <p:nvPr/>
        </p:nvSpPr>
        <p:spPr>
          <a:xfrm>
            <a:off x="2051480"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49" name="object 46">
            <a:extLst>
              <a:ext uri="{FF2B5EF4-FFF2-40B4-BE49-F238E27FC236}">
                <a16:creationId xmlns:a16="http://schemas.microsoft.com/office/drawing/2014/main" id="{C68185C0-C828-4900-8BED-6BBE9F89F9F5}"/>
              </a:ext>
            </a:extLst>
          </p:cNvPr>
          <p:cNvSpPr/>
          <p:nvPr/>
        </p:nvSpPr>
        <p:spPr>
          <a:xfrm>
            <a:off x="2051478" y="578400"/>
            <a:ext cx="308610" cy="313055"/>
          </a:xfrm>
          <a:custGeom>
            <a:avLst/>
            <a:gdLst/>
            <a:ahLst/>
            <a:cxnLst/>
            <a:rect l="l" t="t" r="r" b="b"/>
            <a:pathLst>
              <a:path w="308610" h="313055">
                <a:moveTo>
                  <a:pt x="308503" y="0"/>
                </a:moveTo>
                <a:lnTo>
                  <a:pt x="0" y="312557"/>
                </a:lnTo>
              </a:path>
            </a:pathLst>
          </a:custGeom>
          <a:ln w="7620">
            <a:solidFill>
              <a:srgbClr val="231F20"/>
            </a:solidFill>
          </a:ln>
        </p:spPr>
        <p:txBody>
          <a:bodyPr wrap="square" lIns="0" tIns="0" rIns="0" bIns="0" rtlCol="0"/>
          <a:lstStyle/>
          <a:p>
            <a:endParaRPr/>
          </a:p>
        </p:txBody>
      </p:sp>
      <p:sp>
        <p:nvSpPr>
          <p:cNvPr id="50" name="object 47">
            <a:extLst>
              <a:ext uri="{FF2B5EF4-FFF2-40B4-BE49-F238E27FC236}">
                <a16:creationId xmlns:a16="http://schemas.microsoft.com/office/drawing/2014/main" id="{136DFFDE-A520-45B6-B9C4-94A0C8C209A4}"/>
              </a:ext>
            </a:extLst>
          </p:cNvPr>
          <p:cNvSpPr/>
          <p:nvPr/>
        </p:nvSpPr>
        <p:spPr>
          <a:xfrm>
            <a:off x="1897227" y="578400"/>
            <a:ext cx="308610" cy="313055"/>
          </a:xfrm>
          <a:custGeom>
            <a:avLst/>
            <a:gdLst/>
            <a:ahLst/>
            <a:cxnLst/>
            <a:rect l="l" t="t" r="r" b="b"/>
            <a:pathLst>
              <a:path w="308610" h="313055">
                <a:moveTo>
                  <a:pt x="0" y="0"/>
                </a:moveTo>
                <a:lnTo>
                  <a:pt x="308503" y="312557"/>
                </a:lnTo>
              </a:path>
            </a:pathLst>
          </a:custGeom>
          <a:ln w="7620">
            <a:solidFill>
              <a:srgbClr val="231F20"/>
            </a:solidFill>
          </a:ln>
        </p:spPr>
        <p:txBody>
          <a:bodyPr wrap="square" lIns="0" tIns="0" rIns="0" bIns="0" rtlCol="0"/>
          <a:lstStyle/>
          <a:p>
            <a:endParaRPr/>
          </a:p>
        </p:txBody>
      </p:sp>
      <p:sp>
        <p:nvSpPr>
          <p:cNvPr id="51" name="object 48">
            <a:extLst>
              <a:ext uri="{FF2B5EF4-FFF2-40B4-BE49-F238E27FC236}">
                <a16:creationId xmlns:a16="http://schemas.microsoft.com/office/drawing/2014/main" id="{5AD6A394-0C3E-44E0-8C06-CA4D2F6A77B0}"/>
              </a:ext>
            </a:extLst>
          </p:cNvPr>
          <p:cNvSpPr/>
          <p:nvPr/>
        </p:nvSpPr>
        <p:spPr>
          <a:xfrm>
            <a:off x="2051480"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52" name="object 49">
            <a:extLst>
              <a:ext uri="{FF2B5EF4-FFF2-40B4-BE49-F238E27FC236}">
                <a16:creationId xmlns:a16="http://schemas.microsoft.com/office/drawing/2014/main" id="{48B3485B-DE01-4185-9989-93D87242C14E}"/>
              </a:ext>
            </a:extLst>
          </p:cNvPr>
          <p:cNvSpPr/>
          <p:nvPr/>
        </p:nvSpPr>
        <p:spPr>
          <a:xfrm>
            <a:off x="220573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53" name="object 50">
            <a:extLst>
              <a:ext uri="{FF2B5EF4-FFF2-40B4-BE49-F238E27FC236}">
                <a16:creationId xmlns:a16="http://schemas.microsoft.com/office/drawing/2014/main" id="{0AEBDF5C-7E84-439E-A3DB-0DDE4439C6FD}"/>
              </a:ext>
            </a:extLst>
          </p:cNvPr>
          <p:cNvSpPr/>
          <p:nvPr/>
        </p:nvSpPr>
        <p:spPr>
          <a:xfrm>
            <a:off x="2205730"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54" name="object 51">
            <a:extLst>
              <a:ext uri="{FF2B5EF4-FFF2-40B4-BE49-F238E27FC236}">
                <a16:creationId xmlns:a16="http://schemas.microsoft.com/office/drawing/2014/main" id="{6D818B90-2137-432A-8E13-38FF00172275}"/>
              </a:ext>
            </a:extLst>
          </p:cNvPr>
          <p:cNvSpPr/>
          <p:nvPr/>
        </p:nvSpPr>
        <p:spPr>
          <a:xfrm>
            <a:off x="1897227" y="578400"/>
            <a:ext cx="462915" cy="313055"/>
          </a:xfrm>
          <a:custGeom>
            <a:avLst/>
            <a:gdLst/>
            <a:ahLst/>
            <a:cxnLst/>
            <a:rect l="l" t="t" r="r" b="b"/>
            <a:pathLst>
              <a:path w="462914" h="313055">
                <a:moveTo>
                  <a:pt x="0" y="0"/>
                </a:moveTo>
                <a:lnTo>
                  <a:pt x="462754" y="312557"/>
                </a:lnTo>
              </a:path>
            </a:pathLst>
          </a:custGeom>
          <a:ln w="7620">
            <a:solidFill>
              <a:srgbClr val="231F20"/>
            </a:solidFill>
          </a:ln>
        </p:spPr>
        <p:txBody>
          <a:bodyPr wrap="square" lIns="0" tIns="0" rIns="0" bIns="0" rtlCol="0"/>
          <a:lstStyle/>
          <a:p>
            <a:endParaRPr/>
          </a:p>
        </p:txBody>
      </p:sp>
      <p:sp>
        <p:nvSpPr>
          <p:cNvPr id="55" name="object 52">
            <a:extLst>
              <a:ext uri="{FF2B5EF4-FFF2-40B4-BE49-F238E27FC236}">
                <a16:creationId xmlns:a16="http://schemas.microsoft.com/office/drawing/2014/main" id="{D98172EF-330C-4204-A485-61F11E9632BD}"/>
              </a:ext>
            </a:extLst>
          </p:cNvPr>
          <p:cNvSpPr/>
          <p:nvPr/>
        </p:nvSpPr>
        <p:spPr>
          <a:xfrm>
            <a:off x="2051480" y="578400"/>
            <a:ext cx="308610" cy="313055"/>
          </a:xfrm>
          <a:custGeom>
            <a:avLst/>
            <a:gdLst/>
            <a:ahLst/>
            <a:cxnLst/>
            <a:rect l="l" t="t" r="r" b="b"/>
            <a:pathLst>
              <a:path w="308610" h="313055">
                <a:moveTo>
                  <a:pt x="0" y="0"/>
                </a:moveTo>
                <a:lnTo>
                  <a:pt x="308503" y="312557"/>
                </a:lnTo>
              </a:path>
            </a:pathLst>
          </a:custGeom>
          <a:ln w="7620">
            <a:solidFill>
              <a:srgbClr val="231F20"/>
            </a:solidFill>
          </a:ln>
        </p:spPr>
        <p:txBody>
          <a:bodyPr wrap="square" lIns="0" tIns="0" rIns="0" bIns="0" rtlCol="0"/>
          <a:lstStyle/>
          <a:p>
            <a:endParaRPr/>
          </a:p>
        </p:txBody>
      </p:sp>
      <p:sp>
        <p:nvSpPr>
          <p:cNvPr id="56" name="object 53">
            <a:extLst>
              <a:ext uri="{FF2B5EF4-FFF2-40B4-BE49-F238E27FC236}">
                <a16:creationId xmlns:a16="http://schemas.microsoft.com/office/drawing/2014/main" id="{3C30723A-BD4E-4E9E-AE66-4A0C8639690E}"/>
              </a:ext>
            </a:extLst>
          </p:cNvPr>
          <p:cNvSpPr/>
          <p:nvPr/>
        </p:nvSpPr>
        <p:spPr>
          <a:xfrm>
            <a:off x="2205732"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57" name="object 54">
            <a:extLst>
              <a:ext uri="{FF2B5EF4-FFF2-40B4-BE49-F238E27FC236}">
                <a16:creationId xmlns:a16="http://schemas.microsoft.com/office/drawing/2014/main" id="{210D248E-129C-4CBC-8735-656F78E4E801}"/>
              </a:ext>
            </a:extLst>
          </p:cNvPr>
          <p:cNvSpPr/>
          <p:nvPr/>
        </p:nvSpPr>
        <p:spPr>
          <a:xfrm>
            <a:off x="235998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58" name="object 55">
            <a:extLst>
              <a:ext uri="{FF2B5EF4-FFF2-40B4-BE49-F238E27FC236}">
                <a16:creationId xmlns:a16="http://schemas.microsoft.com/office/drawing/2014/main" id="{6D0C560B-522B-4AD7-B362-0165FF3584A4}"/>
              </a:ext>
            </a:extLst>
          </p:cNvPr>
          <p:cNvSpPr txBox="1"/>
          <p:nvPr/>
        </p:nvSpPr>
        <p:spPr>
          <a:xfrm>
            <a:off x="1967966" y="973590"/>
            <a:ext cx="299085" cy="135255"/>
          </a:xfrm>
          <a:prstGeom prst="rect">
            <a:avLst/>
          </a:prstGeom>
        </p:spPr>
        <p:txBody>
          <a:bodyPr vert="horz" wrap="square" lIns="0" tIns="15240" rIns="0" bIns="0" rtlCol="0">
            <a:spAutoFit/>
          </a:bodyPr>
          <a:lstStyle/>
          <a:p>
            <a:pPr marL="12700">
              <a:lnSpc>
                <a:spcPct val="100000"/>
              </a:lnSpc>
              <a:spcBef>
                <a:spcPts val="120"/>
              </a:spcBef>
            </a:pPr>
            <a:r>
              <a:rPr sz="700" dirty="0">
                <a:solidFill>
                  <a:srgbClr val="231F20"/>
                </a:solidFill>
                <a:latin typeface="Calibri"/>
                <a:cs typeface="Calibri"/>
              </a:rPr>
              <a:t>a)</a:t>
            </a:r>
            <a:r>
              <a:rPr sz="700" spc="-55" dirty="0">
                <a:solidFill>
                  <a:srgbClr val="231F20"/>
                </a:solidFill>
                <a:latin typeface="Calibri"/>
                <a:cs typeface="Calibri"/>
              </a:rPr>
              <a:t> </a:t>
            </a:r>
            <a:r>
              <a:rPr sz="700" spc="20" dirty="0">
                <a:solidFill>
                  <a:srgbClr val="231F20"/>
                </a:solidFill>
                <a:latin typeface="Calibri"/>
                <a:cs typeface="Calibri"/>
              </a:rPr>
              <a:t>conv</a:t>
            </a:r>
            <a:endParaRPr sz="700">
              <a:latin typeface="Calibri"/>
              <a:cs typeface="Calibri"/>
            </a:endParaRPr>
          </a:p>
        </p:txBody>
      </p:sp>
      <p:sp>
        <p:nvSpPr>
          <p:cNvPr id="59" name="object 56">
            <a:extLst>
              <a:ext uri="{FF2B5EF4-FFF2-40B4-BE49-F238E27FC236}">
                <a16:creationId xmlns:a16="http://schemas.microsoft.com/office/drawing/2014/main" id="{8495F8EB-273E-4BB0-A16D-DBF2FB1E4C6F}"/>
              </a:ext>
            </a:extLst>
          </p:cNvPr>
          <p:cNvSpPr txBox="1"/>
          <p:nvPr/>
        </p:nvSpPr>
        <p:spPr>
          <a:xfrm>
            <a:off x="2664647" y="973590"/>
            <a:ext cx="558800" cy="135255"/>
          </a:xfrm>
          <a:prstGeom prst="rect">
            <a:avLst/>
          </a:prstGeom>
        </p:spPr>
        <p:txBody>
          <a:bodyPr vert="horz" wrap="square" lIns="0" tIns="15240" rIns="0" bIns="0" rtlCol="0">
            <a:spAutoFit/>
          </a:bodyPr>
          <a:lstStyle/>
          <a:p>
            <a:pPr marL="12700">
              <a:lnSpc>
                <a:spcPct val="100000"/>
              </a:lnSpc>
              <a:spcBef>
                <a:spcPts val="120"/>
              </a:spcBef>
            </a:pPr>
            <a:r>
              <a:rPr sz="700" spc="10" dirty="0">
                <a:solidFill>
                  <a:srgbClr val="231F20"/>
                </a:solidFill>
                <a:latin typeface="Calibri"/>
                <a:cs typeface="Calibri"/>
              </a:rPr>
              <a:t>b) </a:t>
            </a:r>
            <a:r>
              <a:rPr sz="700" spc="25" dirty="0">
                <a:solidFill>
                  <a:srgbClr val="231F20"/>
                </a:solidFill>
                <a:latin typeface="Calibri"/>
                <a:cs typeface="Calibri"/>
              </a:rPr>
              <a:t>group</a:t>
            </a:r>
            <a:r>
              <a:rPr sz="700" spc="-70" dirty="0">
                <a:solidFill>
                  <a:srgbClr val="231F20"/>
                </a:solidFill>
                <a:latin typeface="Calibri"/>
                <a:cs typeface="Calibri"/>
              </a:rPr>
              <a:t> </a:t>
            </a:r>
            <a:r>
              <a:rPr sz="700" spc="20" dirty="0">
                <a:solidFill>
                  <a:srgbClr val="231F20"/>
                </a:solidFill>
                <a:latin typeface="Calibri"/>
                <a:cs typeface="Calibri"/>
              </a:rPr>
              <a:t>conv</a:t>
            </a:r>
            <a:endParaRPr sz="700">
              <a:latin typeface="Calibri"/>
              <a:cs typeface="Calibri"/>
            </a:endParaRPr>
          </a:p>
        </p:txBody>
      </p:sp>
      <p:sp>
        <p:nvSpPr>
          <p:cNvPr id="60" name="object 57">
            <a:extLst>
              <a:ext uri="{FF2B5EF4-FFF2-40B4-BE49-F238E27FC236}">
                <a16:creationId xmlns:a16="http://schemas.microsoft.com/office/drawing/2014/main" id="{0025E9FE-617D-4750-9D7C-89639AD4F2F1}"/>
              </a:ext>
            </a:extLst>
          </p:cNvPr>
          <p:cNvSpPr txBox="1"/>
          <p:nvPr/>
        </p:nvSpPr>
        <p:spPr>
          <a:xfrm>
            <a:off x="3422319" y="973590"/>
            <a:ext cx="715645" cy="135255"/>
          </a:xfrm>
          <a:prstGeom prst="rect">
            <a:avLst/>
          </a:prstGeom>
        </p:spPr>
        <p:txBody>
          <a:bodyPr vert="horz" wrap="square" lIns="0" tIns="15240" rIns="0" bIns="0" rtlCol="0">
            <a:spAutoFit/>
          </a:bodyPr>
          <a:lstStyle/>
          <a:p>
            <a:pPr marL="12700">
              <a:lnSpc>
                <a:spcPct val="100000"/>
              </a:lnSpc>
              <a:spcBef>
                <a:spcPts val="120"/>
              </a:spcBef>
            </a:pPr>
            <a:r>
              <a:rPr sz="700" spc="5" dirty="0">
                <a:solidFill>
                  <a:srgbClr val="231F20"/>
                </a:solidFill>
                <a:latin typeface="Calibri"/>
                <a:cs typeface="Calibri"/>
              </a:rPr>
              <a:t>c) </a:t>
            </a:r>
            <a:r>
              <a:rPr sz="700" spc="15" dirty="0">
                <a:solidFill>
                  <a:srgbClr val="231F20"/>
                </a:solidFill>
                <a:latin typeface="Calibri"/>
                <a:cs typeface="Calibri"/>
              </a:rPr>
              <a:t>depthwise</a:t>
            </a:r>
            <a:r>
              <a:rPr sz="700" spc="-45" dirty="0">
                <a:solidFill>
                  <a:srgbClr val="231F20"/>
                </a:solidFill>
                <a:latin typeface="Calibri"/>
                <a:cs typeface="Calibri"/>
              </a:rPr>
              <a:t> </a:t>
            </a:r>
            <a:r>
              <a:rPr sz="700" spc="20" dirty="0">
                <a:solidFill>
                  <a:srgbClr val="231F20"/>
                </a:solidFill>
                <a:latin typeface="Calibri"/>
                <a:cs typeface="Calibri"/>
              </a:rPr>
              <a:t>conv</a:t>
            </a:r>
            <a:endParaRPr sz="700" dirty="0">
              <a:latin typeface="Calibri"/>
              <a:cs typeface="Calibri"/>
            </a:endParaRPr>
          </a:p>
        </p:txBody>
      </p:sp>
      <p:sp>
        <p:nvSpPr>
          <p:cNvPr id="61" name="object 58">
            <a:extLst>
              <a:ext uri="{FF2B5EF4-FFF2-40B4-BE49-F238E27FC236}">
                <a16:creationId xmlns:a16="http://schemas.microsoft.com/office/drawing/2014/main" id="{3A48E803-BAFB-4FAD-9658-FA9E651385AD}"/>
              </a:ext>
            </a:extLst>
          </p:cNvPr>
          <p:cNvSpPr txBox="1"/>
          <p:nvPr/>
        </p:nvSpPr>
        <p:spPr>
          <a:xfrm>
            <a:off x="765749" y="482151"/>
            <a:ext cx="1117975" cy="479106"/>
          </a:xfrm>
          <a:prstGeom prst="rect">
            <a:avLst/>
          </a:prstGeom>
        </p:spPr>
        <p:txBody>
          <a:bodyPr vert="horz" wrap="square" lIns="0" tIns="12065" rIns="0" bIns="0" rtlCol="0">
            <a:spAutoFit/>
          </a:bodyPr>
          <a:lstStyle/>
          <a:p>
            <a:pPr marL="19685" marR="5080">
              <a:lnSpc>
                <a:spcPct val="102899"/>
              </a:lnSpc>
              <a:spcBef>
                <a:spcPts val="95"/>
              </a:spcBef>
            </a:pPr>
            <a:r>
              <a:rPr sz="1000" spc="20" dirty="0">
                <a:solidFill>
                  <a:srgbClr val="231F20"/>
                </a:solidFill>
                <a:latin typeface="微软雅黑" panose="020B0503020204020204" pitchFamily="34" charset="-122"/>
                <a:ea typeface="微软雅黑" panose="020B0503020204020204" pitchFamily="34" charset="-122"/>
                <a:cs typeface="Calibri"/>
              </a:rPr>
              <a:t>input  channel</a:t>
            </a:r>
            <a:endParaRPr sz="1000" dirty="0">
              <a:latin typeface="微软雅黑" panose="020B0503020204020204" pitchFamily="34" charset="-122"/>
              <a:ea typeface="微软雅黑" panose="020B0503020204020204" pitchFamily="34" charset="-122"/>
              <a:cs typeface="Calibri"/>
            </a:endParaRPr>
          </a:p>
          <a:p>
            <a:pPr>
              <a:lnSpc>
                <a:spcPct val="100000"/>
              </a:lnSpc>
              <a:spcBef>
                <a:spcPts val="25"/>
              </a:spcBef>
            </a:pPr>
            <a:endParaRPr sz="950" dirty="0">
              <a:latin typeface="Calibri"/>
              <a:cs typeface="Calibri"/>
            </a:endParaRPr>
          </a:p>
          <a:p>
            <a:pPr marL="19685" marR="5080">
              <a:lnSpc>
                <a:spcPct val="102899"/>
              </a:lnSpc>
              <a:spcBef>
                <a:spcPts val="95"/>
              </a:spcBef>
            </a:pPr>
            <a:r>
              <a:rPr sz="1000" spc="20" dirty="0">
                <a:solidFill>
                  <a:srgbClr val="231F20"/>
                </a:solidFill>
                <a:latin typeface="微软雅黑" panose="020B0503020204020204" pitchFamily="34" charset="-122"/>
                <a:ea typeface="微软雅黑" panose="020B0503020204020204" pitchFamily="34" charset="-122"/>
                <a:cs typeface="Calibri"/>
              </a:rPr>
              <a:t>output  channel</a:t>
            </a:r>
          </a:p>
        </p:txBody>
      </p:sp>
      <p:pic>
        <p:nvPicPr>
          <p:cNvPr id="3" name="图片 2">
            <a:extLst>
              <a:ext uri="{FF2B5EF4-FFF2-40B4-BE49-F238E27FC236}">
                <a16:creationId xmlns:a16="http://schemas.microsoft.com/office/drawing/2014/main" id="{E7689D58-4715-4E0F-B75A-737B63864482}"/>
              </a:ext>
            </a:extLst>
          </p:cNvPr>
          <p:cNvPicPr>
            <a:picLocks noChangeAspect="1"/>
          </p:cNvPicPr>
          <p:nvPr/>
        </p:nvPicPr>
        <p:blipFill>
          <a:blip r:embed="rId6"/>
          <a:stretch>
            <a:fillRect/>
          </a:stretch>
        </p:blipFill>
        <p:spPr>
          <a:xfrm>
            <a:off x="718905" y="1158894"/>
            <a:ext cx="4137964" cy="1724152"/>
          </a:xfrm>
          <a:prstGeom prst="rect">
            <a:avLst/>
          </a:prstGeom>
        </p:spPr>
      </p:pic>
      <p:sp>
        <p:nvSpPr>
          <p:cNvPr id="5" name="文本框 4">
            <a:extLst>
              <a:ext uri="{FF2B5EF4-FFF2-40B4-BE49-F238E27FC236}">
                <a16:creationId xmlns:a16="http://schemas.microsoft.com/office/drawing/2014/main" id="{1164ED76-933D-46E0-8ED3-CB66FEE83F90}"/>
              </a:ext>
            </a:extLst>
          </p:cNvPr>
          <p:cNvSpPr txBox="1"/>
          <p:nvPr/>
        </p:nvSpPr>
        <p:spPr>
          <a:xfrm>
            <a:off x="1358900" y="2850130"/>
            <a:ext cx="4337868" cy="253916"/>
          </a:xfrm>
          <a:prstGeom prst="rect">
            <a:avLst/>
          </a:prstGeom>
          <a:noFill/>
        </p:spPr>
        <p:txBody>
          <a:bodyPr wrap="square" rtlCol="0">
            <a:spAutoFit/>
          </a:bodyPr>
          <a:lstStyle/>
          <a:p>
            <a:r>
              <a:rPr lang="en-US" altLang="zh-CN" sz="1000" spc="-25" dirty="0">
                <a:latin typeface="Tahoma"/>
                <a:cs typeface="Tahoma"/>
              </a:rPr>
              <a:t>Computational </a:t>
            </a:r>
            <a:r>
              <a:rPr lang="en-US" altLang="zh-CN" sz="1000" spc="-30" dirty="0">
                <a:latin typeface="Tahoma"/>
                <a:cs typeface="Tahoma"/>
              </a:rPr>
              <a:t>cost </a:t>
            </a:r>
            <a:r>
              <a:rPr lang="en-US" altLang="zh-CN" sz="1000" spc="-40" dirty="0">
                <a:latin typeface="Tahoma"/>
                <a:cs typeface="Tahoma"/>
              </a:rPr>
              <a:t>for </a:t>
            </a:r>
            <a:r>
              <a:rPr lang="en-US" altLang="zh-CN" sz="1000" spc="-45" dirty="0" err="1">
                <a:latin typeface="Arial" panose="020B0604020202020204" pitchFamily="34" charset="0"/>
                <a:cs typeface="Arial" panose="020B0604020202020204" pitchFamily="34" charset="0"/>
              </a:rPr>
              <a:t>Depthwise</a:t>
            </a:r>
            <a:r>
              <a:rPr lang="en-US" altLang="zh-CN" sz="1000" spc="-45" dirty="0">
                <a:latin typeface="Arial" panose="020B0604020202020204" pitchFamily="34" charset="0"/>
                <a:cs typeface="Arial" panose="020B0604020202020204" pitchFamily="34" charset="0"/>
              </a:rPr>
              <a:t> </a:t>
            </a:r>
            <a:r>
              <a:rPr lang="en-US" altLang="zh-CN" sz="1000" spc="-30" dirty="0">
                <a:latin typeface="Arial" panose="020B0604020202020204" pitchFamily="34" charset="0"/>
                <a:cs typeface="Arial" panose="020B0604020202020204" pitchFamily="34" charset="0"/>
              </a:rPr>
              <a:t>convolution:</a:t>
            </a:r>
            <a:r>
              <a:rPr lang="zh-CN" altLang="en-US" sz="1000" spc="-30" dirty="0">
                <a:latin typeface="Arial" panose="020B0604020202020204" pitchFamily="34" charset="0"/>
                <a:cs typeface="Arial" panose="020B0604020202020204" pitchFamily="34" charset="0"/>
              </a:rPr>
              <a:t> </a:t>
            </a:r>
            <a:r>
              <a:rPr lang="en-US" altLang="zh-CN" sz="1000" spc="-35" dirty="0">
                <a:latin typeface="Tahoma"/>
                <a:cs typeface="Tahoma"/>
              </a:rPr>
              <a:t>:</a:t>
            </a:r>
            <a:r>
              <a:rPr lang="en-US" altLang="zh-CN" sz="1000" dirty="0">
                <a:latin typeface="Tahoma"/>
                <a:cs typeface="Tahoma"/>
              </a:rPr>
              <a:t> </a:t>
            </a:r>
            <a:r>
              <a:rPr lang="en-US" altLang="zh-CN" sz="1000" spc="-170" dirty="0">
                <a:latin typeface="Lucida Sans Unicode"/>
                <a:cs typeface="Lucida Sans Unicode"/>
              </a:rPr>
              <a:t> </a:t>
            </a:r>
            <a:r>
              <a:rPr lang="en-US" altLang="zh-CN" sz="1000" i="1" spc="70" dirty="0">
                <a:latin typeface="Palatino Linotype"/>
                <a:cs typeface="Palatino Linotype"/>
              </a:rPr>
              <a:t>k</a:t>
            </a:r>
            <a:r>
              <a:rPr lang="en-US" altLang="zh-CN" sz="1000" i="1" spc="-5" dirty="0">
                <a:latin typeface="Palatino Linotype"/>
                <a:cs typeface="Palatino Linotype"/>
              </a:rPr>
              <a:t> </a:t>
            </a:r>
            <a:r>
              <a:rPr lang="en-US" altLang="zh-CN" sz="1000" spc="-25" dirty="0">
                <a:latin typeface="Lucida Sans Unicode"/>
                <a:cs typeface="Lucida Sans Unicode"/>
              </a:rPr>
              <a:t>×</a:t>
            </a:r>
            <a:r>
              <a:rPr lang="en-US" altLang="zh-CN" sz="1000" spc="-95" dirty="0">
                <a:latin typeface="Lucida Sans Unicode"/>
                <a:cs typeface="Lucida Sans Unicode"/>
              </a:rPr>
              <a:t> </a:t>
            </a:r>
            <a:r>
              <a:rPr lang="en-US" altLang="zh-CN" sz="1000" i="1" spc="70" dirty="0">
                <a:latin typeface="Palatino Linotype"/>
                <a:cs typeface="Palatino Linotype"/>
              </a:rPr>
              <a:t>k</a:t>
            </a:r>
            <a:r>
              <a:rPr lang="en-US" altLang="zh-CN" sz="1000" i="1" dirty="0">
                <a:latin typeface="Palatino Linotype"/>
                <a:cs typeface="Palatino Linotype"/>
              </a:rPr>
              <a:t> </a:t>
            </a:r>
            <a:r>
              <a:rPr lang="en-US" altLang="zh-CN" sz="1000" spc="-25" dirty="0">
                <a:latin typeface="Lucida Sans Unicode"/>
                <a:cs typeface="Lucida Sans Unicode"/>
              </a:rPr>
              <a:t>×</a:t>
            </a:r>
            <a:r>
              <a:rPr lang="en-US" altLang="zh-CN" sz="1000" spc="-95" dirty="0">
                <a:latin typeface="Lucida Sans Unicode"/>
                <a:cs typeface="Lucida Sans Unicode"/>
              </a:rPr>
              <a:t> </a:t>
            </a:r>
            <a:r>
              <a:rPr lang="en-US" altLang="zh-CN" sz="1000" i="1" spc="60" dirty="0" err="1">
                <a:latin typeface="Palatino Linotype"/>
                <a:cs typeface="Palatino Linotype"/>
              </a:rPr>
              <a:t>C</a:t>
            </a:r>
            <a:r>
              <a:rPr lang="en-US" altLang="zh-CN" sz="1050" b="0" i="1" spc="89" baseline="-11904" dirty="0" err="1">
                <a:latin typeface="Bookman Old Style"/>
                <a:cs typeface="Bookman Old Style"/>
              </a:rPr>
              <a:t>in</a:t>
            </a:r>
            <a:endParaRPr lang="zh-CN" alt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6938111"/>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1187400" cy="196849"/>
          </a:xfrm>
          <a:prstGeom prst="rect">
            <a:avLst/>
          </a:prstGeom>
        </p:spPr>
        <p:txBody>
          <a:bodyPr vert="horz" wrap="square" lIns="0" tIns="12065" rIns="0" bIns="0" rtlCol="0">
            <a:spAutoFit/>
          </a:bodyPr>
          <a:lstStyle/>
          <a:p>
            <a:pPr marL="12700">
              <a:lnSpc>
                <a:spcPct val="100000"/>
              </a:lnSpc>
              <a:spcBef>
                <a:spcPts val="95"/>
              </a:spcBef>
            </a:pPr>
            <a:r>
              <a:rPr lang="en-US" spc="-45" dirty="0"/>
              <a:t>Prior knowledge</a:t>
            </a:r>
            <a:endParaRPr spc="-45" dirty="0"/>
          </a:p>
        </p:txBody>
      </p:sp>
      <p:sp>
        <p:nvSpPr>
          <p:cNvPr id="6" name="object 3">
            <a:extLst>
              <a:ext uri="{FF2B5EF4-FFF2-40B4-BE49-F238E27FC236}">
                <a16:creationId xmlns:a16="http://schemas.microsoft.com/office/drawing/2014/main" id="{74506BBF-014B-4E4C-986B-2486E755F099}"/>
              </a:ext>
            </a:extLst>
          </p:cNvPr>
          <p:cNvSpPr/>
          <p:nvPr/>
        </p:nvSpPr>
        <p:spPr>
          <a:xfrm>
            <a:off x="3631220" y="497630"/>
            <a:ext cx="84582" cy="84582"/>
          </a:xfrm>
          <a:prstGeom prst="rect">
            <a:avLst/>
          </a:prstGeom>
          <a:blipFill>
            <a:blip r:embed="rId3"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A56D31F4-9CC4-43CA-BD07-E1E69718D6C1}"/>
              </a:ext>
            </a:extLst>
          </p:cNvPr>
          <p:cNvSpPr/>
          <p:nvPr/>
        </p:nvSpPr>
        <p:spPr>
          <a:xfrm>
            <a:off x="3476968" y="497630"/>
            <a:ext cx="84582" cy="84582"/>
          </a:xfrm>
          <a:prstGeom prst="rect">
            <a:avLst/>
          </a:prstGeom>
          <a:blipFill>
            <a:blip r:embed="rId3"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CD2A053F-1E1B-4A66-8326-88176B0AE0C6}"/>
              </a:ext>
            </a:extLst>
          </p:cNvPr>
          <p:cNvSpPr/>
          <p:nvPr/>
        </p:nvSpPr>
        <p:spPr>
          <a:xfrm>
            <a:off x="3785477" y="497630"/>
            <a:ext cx="84574" cy="84582"/>
          </a:xfrm>
          <a:prstGeom prst="rect">
            <a:avLst/>
          </a:prstGeom>
          <a:blipFill>
            <a:blip r:embed="rId3"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4E689782-841C-43D0-A46F-07224FB9A600}"/>
              </a:ext>
            </a:extLst>
          </p:cNvPr>
          <p:cNvSpPr/>
          <p:nvPr/>
        </p:nvSpPr>
        <p:spPr>
          <a:xfrm>
            <a:off x="3939723" y="497630"/>
            <a:ext cx="84582" cy="84582"/>
          </a:xfrm>
          <a:prstGeom prst="rect">
            <a:avLst/>
          </a:prstGeom>
          <a:blipFill>
            <a:blip r:embed="rId3" cstate="print"/>
            <a:stretch>
              <a:fillRect/>
            </a:stretch>
          </a:blipFill>
        </p:spPr>
        <p:txBody>
          <a:bodyPr wrap="square" lIns="0" tIns="0" rIns="0" bIns="0" rtlCol="0"/>
          <a:lstStyle/>
          <a:p>
            <a:endParaRPr/>
          </a:p>
        </p:txBody>
      </p:sp>
      <p:sp>
        <p:nvSpPr>
          <p:cNvPr id="10" name="object 7">
            <a:extLst>
              <a:ext uri="{FF2B5EF4-FFF2-40B4-BE49-F238E27FC236}">
                <a16:creationId xmlns:a16="http://schemas.microsoft.com/office/drawing/2014/main" id="{25B57ADB-6B86-4CFC-8144-610B221C2552}"/>
              </a:ext>
            </a:extLst>
          </p:cNvPr>
          <p:cNvSpPr/>
          <p:nvPr/>
        </p:nvSpPr>
        <p:spPr>
          <a:xfrm>
            <a:off x="3476968" y="887147"/>
            <a:ext cx="84582" cy="84582"/>
          </a:xfrm>
          <a:prstGeom prst="rect">
            <a:avLst/>
          </a:prstGeom>
          <a:blipFill>
            <a:blip r:embed="rId3" cstate="print"/>
            <a:stretch>
              <a:fillRect/>
            </a:stretch>
          </a:blipFill>
        </p:spPr>
        <p:txBody>
          <a:bodyPr wrap="square" lIns="0" tIns="0" rIns="0" bIns="0" rtlCol="0"/>
          <a:lstStyle/>
          <a:p>
            <a:endParaRPr/>
          </a:p>
        </p:txBody>
      </p:sp>
      <p:sp>
        <p:nvSpPr>
          <p:cNvPr id="11" name="object 8">
            <a:extLst>
              <a:ext uri="{FF2B5EF4-FFF2-40B4-BE49-F238E27FC236}">
                <a16:creationId xmlns:a16="http://schemas.microsoft.com/office/drawing/2014/main" id="{EF6BDC94-0BED-4D06-8696-704DAC5E604D}"/>
              </a:ext>
            </a:extLst>
          </p:cNvPr>
          <p:cNvSpPr/>
          <p:nvPr/>
        </p:nvSpPr>
        <p:spPr>
          <a:xfrm>
            <a:off x="3631220" y="887147"/>
            <a:ext cx="84582" cy="84582"/>
          </a:xfrm>
          <a:prstGeom prst="rect">
            <a:avLst/>
          </a:prstGeom>
          <a:blipFill>
            <a:blip r:embed="rId3" cstate="print"/>
            <a:stretch>
              <a:fillRect/>
            </a:stretch>
          </a:blipFill>
        </p:spPr>
        <p:txBody>
          <a:bodyPr wrap="square" lIns="0" tIns="0" rIns="0" bIns="0" rtlCol="0"/>
          <a:lstStyle/>
          <a:p>
            <a:endParaRPr/>
          </a:p>
        </p:txBody>
      </p:sp>
      <p:sp>
        <p:nvSpPr>
          <p:cNvPr id="12" name="object 9">
            <a:extLst>
              <a:ext uri="{FF2B5EF4-FFF2-40B4-BE49-F238E27FC236}">
                <a16:creationId xmlns:a16="http://schemas.microsoft.com/office/drawing/2014/main" id="{48297F97-C20E-47F6-8C87-543AA61D51A0}"/>
              </a:ext>
            </a:extLst>
          </p:cNvPr>
          <p:cNvSpPr/>
          <p:nvPr/>
        </p:nvSpPr>
        <p:spPr>
          <a:xfrm>
            <a:off x="3785477" y="887147"/>
            <a:ext cx="84574" cy="84582"/>
          </a:xfrm>
          <a:prstGeom prst="rect">
            <a:avLst/>
          </a:prstGeom>
          <a:blipFill>
            <a:blip r:embed="rId3" cstate="print"/>
            <a:stretch>
              <a:fillRect/>
            </a:stretch>
          </a:blipFill>
        </p:spPr>
        <p:txBody>
          <a:bodyPr wrap="square" lIns="0" tIns="0" rIns="0" bIns="0" rtlCol="0"/>
          <a:lstStyle/>
          <a:p>
            <a:endParaRPr/>
          </a:p>
        </p:txBody>
      </p:sp>
      <p:sp>
        <p:nvSpPr>
          <p:cNvPr id="13" name="object 10">
            <a:extLst>
              <a:ext uri="{FF2B5EF4-FFF2-40B4-BE49-F238E27FC236}">
                <a16:creationId xmlns:a16="http://schemas.microsoft.com/office/drawing/2014/main" id="{2C13C612-52AA-4503-957D-E914AF5463EC}"/>
              </a:ext>
            </a:extLst>
          </p:cNvPr>
          <p:cNvSpPr/>
          <p:nvPr/>
        </p:nvSpPr>
        <p:spPr>
          <a:xfrm>
            <a:off x="3939723" y="887147"/>
            <a:ext cx="84582" cy="84582"/>
          </a:xfrm>
          <a:prstGeom prst="rect">
            <a:avLst/>
          </a:prstGeom>
          <a:blipFill>
            <a:blip r:embed="rId3" cstate="print"/>
            <a:stretch>
              <a:fillRect/>
            </a:stretch>
          </a:blipFill>
        </p:spPr>
        <p:txBody>
          <a:bodyPr wrap="square" lIns="0" tIns="0" rIns="0" bIns="0" rtlCol="0"/>
          <a:lstStyle/>
          <a:p>
            <a:endParaRPr/>
          </a:p>
        </p:txBody>
      </p:sp>
      <p:sp>
        <p:nvSpPr>
          <p:cNvPr id="14" name="object 11">
            <a:extLst>
              <a:ext uri="{FF2B5EF4-FFF2-40B4-BE49-F238E27FC236}">
                <a16:creationId xmlns:a16="http://schemas.microsoft.com/office/drawing/2014/main" id="{58A077A0-48BD-4381-8926-812DF854A665}"/>
              </a:ext>
            </a:extLst>
          </p:cNvPr>
          <p:cNvSpPr/>
          <p:nvPr/>
        </p:nvSpPr>
        <p:spPr>
          <a:xfrm>
            <a:off x="3519260"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5" name="object 12">
            <a:extLst>
              <a:ext uri="{FF2B5EF4-FFF2-40B4-BE49-F238E27FC236}">
                <a16:creationId xmlns:a16="http://schemas.microsoft.com/office/drawing/2014/main" id="{780C1D7F-626A-4082-8432-2C8431278EF6}"/>
              </a:ext>
            </a:extLst>
          </p:cNvPr>
          <p:cNvSpPr/>
          <p:nvPr/>
        </p:nvSpPr>
        <p:spPr>
          <a:xfrm>
            <a:off x="367351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6" name="object 13">
            <a:extLst>
              <a:ext uri="{FF2B5EF4-FFF2-40B4-BE49-F238E27FC236}">
                <a16:creationId xmlns:a16="http://schemas.microsoft.com/office/drawing/2014/main" id="{B6FA435C-51E7-48DD-8F5B-2C04B9B8ED21}"/>
              </a:ext>
            </a:extLst>
          </p:cNvPr>
          <p:cNvSpPr/>
          <p:nvPr/>
        </p:nvSpPr>
        <p:spPr>
          <a:xfrm>
            <a:off x="3827766"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7" name="object 14">
            <a:extLst>
              <a:ext uri="{FF2B5EF4-FFF2-40B4-BE49-F238E27FC236}">
                <a16:creationId xmlns:a16="http://schemas.microsoft.com/office/drawing/2014/main" id="{3AB6E974-705D-454D-8049-EE6C9558FAEB}"/>
              </a:ext>
            </a:extLst>
          </p:cNvPr>
          <p:cNvSpPr/>
          <p:nvPr/>
        </p:nvSpPr>
        <p:spPr>
          <a:xfrm>
            <a:off x="3982015"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18" name="object 15">
            <a:extLst>
              <a:ext uri="{FF2B5EF4-FFF2-40B4-BE49-F238E27FC236}">
                <a16:creationId xmlns:a16="http://schemas.microsoft.com/office/drawing/2014/main" id="{5BD6A034-B590-4368-B09F-5DF55AF87664}"/>
              </a:ext>
            </a:extLst>
          </p:cNvPr>
          <p:cNvSpPr/>
          <p:nvPr/>
        </p:nvSpPr>
        <p:spPr>
          <a:xfrm>
            <a:off x="2665951" y="497630"/>
            <a:ext cx="84582" cy="84582"/>
          </a:xfrm>
          <a:prstGeom prst="rect">
            <a:avLst/>
          </a:prstGeom>
          <a:blipFill>
            <a:blip r:embed="rId3" cstate="print"/>
            <a:stretch>
              <a:fillRect/>
            </a:stretch>
          </a:blipFill>
        </p:spPr>
        <p:txBody>
          <a:bodyPr wrap="square" lIns="0" tIns="0" rIns="0" bIns="0" rtlCol="0"/>
          <a:lstStyle/>
          <a:p>
            <a:endParaRPr/>
          </a:p>
        </p:txBody>
      </p:sp>
      <p:sp>
        <p:nvSpPr>
          <p:cNvPr id="19" name="object 16">
            <a:extLst>
              <a:ext uri="{FF2B5EF4-FFF2-40B4-BE49-F238E27FC236}">
                <a16:creationId xmlns:a16="http://schemas.microsoft.com/office/drawing/2014/main" id="{1688CED9-5318-482A-9E20-B5505785A514}"/>
              </a:ext>
            </a:extLst>
          </p:cNvPr>
          <p:cNvSpPr/>
          <p:nvPr/>
        </p:nvSpPr>
        <p:spPr>
          <a:xfrm>
            <a:off x="2820204" y="497630"/>
            <a:ext cx="84582" cy="84582"/>
          </a:xfrm>
          <a:prstGeom prst="rect">
            <a:avLst/>
          </a:prstGeom>
          <a:blipFill>
            <a:blip r:embed="rId3"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A518F9FF-243B-4791-96B7-CA825B9BF135}"/>
              </a:ext>
            </a:extLst>
          </p:cNvPr>
          <p:cNvSpPr/>
          <p:nvPr/>
        </p:nvSpPr>
        <p:spPr>
          <a:xfrm>
            <a:off x="2974461" y="497630"/>
            <a:ext cx="84574" cy="84582"/>
          </a:xfrm>
          <a:prstGeom prst="rect">
            <a:avLst/>
          </a:prstGeom>
          <a:blipFill>
            <a:blip r:embed="rId4" cstate="print"/>
            <a:stretch>
              <a:fillRect/>
            </a:stretch>
          </a:blipFill>
        </p:spPr>
        <p:txBody>
          <a:bodyPr wrap="square" lIns="0" tIns="0" rIns="0" bIns="0" rtlCol="0"/>
          <a:lstStyle/>
          <a:p>
            <a:endParaRPr/>
          </a:p>
        </p:txBody>
      </p:sp>
      <p:sp>
        <p:nvSpPr>
          <p:cNvPr id="21" name="object 18">
            <a:extLst>
              <a:ext uri="{FF2B5EF4-FFF2-40B4-BE49-F238E27FC236}">
                <a16:creationId xmlns:a16="http://schemas.microsoft.com/office/drawing/2014/main" id="{F01D6CDD-6D61-48A8-8F08-41357E27B27E}"/>
              </a:ext>
            </a:extLst>
          </p:cNvPr>
          <p:cNvSpPr/>
          <p:nvPr/>
        </p:nvSpPr>
        <p:spPr>
          <a:xfrm>
            <a:off x="3128705" y="497630"/>
            <a:ext cx="84582" cy="84582"/>
          </a:xfrm>
          <a:prstGeom prst="rect">
            <a:avLst/>
          </a:prstGeom>
          <a:blipFill>
            <a:blip r:embed="rId3" cstate="print"/>
            <a:stretch>
              <a:fillRect/>
            </a:stretch>
          </a:blipFill>
        </p:spPr>
        <p:txBody>
          <a:bodyPr wrap="square" lIns="0" tIns="0" rIns="0" bIns="0" rtlCol="0"/>
          <a:lstStyle/>
          <a:p>
            <a:endParaRPr/>
          </a:p>
        </p:txBody>
      </p:sp>
      <p:sp>
        <p:nvSpPr>
          <p:cNvPr id="22" name="object 19">
            <a:extLst>
              <a:ext uri="{FF2B5EF4-FFF2-40B4-BE49-F238E27FC236}">
                <a16:creationId xmlns:a16="http://schemas.microsoft.com/office/drawing/2014/main" id="{D8A01DC5-90D9-4594-9B8D-27D1348E4052}"/>
              </a:ext>
            </a:extLst>
          </p:cNvPr>
          <p:cNvSpPr/>
          <p:nvPr/>
        </p:nvSpPr>
        <p:spPr>
          <a:xfrm>
            <a:off x="2665951" y="887147"/>
            <a:ext cx="84582" cy="84582"/>
          </a:xfrm>
          <a:prstGeom prst="rect">
            <a:avLst/>
          </a:prstGeom>
          <a:blipFill>
            <a:blip r:embed="rId3" cstate="print"/>
            <a:stretch>
              <a:fillRect/>
            </a:stretch>
          </a:blipFill>
        </p:spPr>
        <p:txBody>
          <a:bodyPr wrap="square" lIns="0" tIns="0" rIns="0" bIns="0" rtlCol="0"/>
          <a:lstStyle/>
          <a:p>
            <a:endParaRPr/>
          </a:p>
        </p:txBody>
      </p:sp>
      <p:sp>
        <p:nvSpPr>
          <p:cNvPr id="23" name="object 20">
            <a:extLst>
              <a:ext uri="{FF2B5EF4-FFF2-40B4-BE49-F238E27FC236}">
                <a16:creationId xmlns:a16="http://schemas.microsoft.com/office/drawing/2014/main" id="{4791798E-4F1F-495A-B53D-B1BE1477E193}"/>
              </a:ext>
            </a:extLst>
          </p:cNvPr>
          <p:cNvSpPr/>
          <p:nvPr/>
        </p:nvSpPr>
        <p:spPr>
          <a:xfrm>
            <a:off x="2820204" y="887147"/>
            <a:ext cx="84582" cy="84582"/>
          </a:xfrm>
          <a:prstGeom prst="rect">
            <a:avLst/>
          </a:prstGeom>
          <a:blipFill>
            <a:blip r:embed="rId3"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FE0899A4-5EBA-4151-A274-F4AFF972F366}"/>
              </a:ext>
            </a:extLst>
          </p:cNvPr>
          <p:cNvSpPr/>
          <p:nvPr/>
        </p:nvSpPr>
        <p:spPr>
          <a:xfrm>
            <a:off x="2974461" y="887147"/>
            <a:ext cx="84574" cy="84582"/>
          </a:xfrm>
          <a:prstGeom prst="rect">
            <a:avLst/>
          </a:prstGeom>
          <a:blipFill>
            <a:blip r:embed="rId4" cstate="print"/>
            <a:stretch>
              <a:fillRect/>
            </a:stretch>
          </a:blipFill>
        </p:spPr>
        <p:txBody>
          <a:bodyPr wrap="square" lIns="0" tIns="0" rIns="0" bIns="0" rtlCol="0"/>
          <a:lstStyle/>
          <a:p>
            <a:endParaRPr/>
          </a:p>
        </p:txBody>
      </p:sp>
      <p:sp>
        <p:nvSpPr>
          <p:cNvPr id="25" name="object 22">
            <a:extLst>
              <a:ext uri="{FF2B5EF4-FFF2-40B4-BE49-F238E27FC236}">
                <a16:creationId xmlns:a16="http://schemas.microsoft.com/office/drawing/2014/main" id="{F571322A-5B10-42C9-9F7C-7C3FB4384E2A}"/>
              </a:ext>
            </a:extLst>
          </p:cNvPr>
          <p:cNvSpPr/>
          <p:nvPr/>
        </p:nvSpPr>
        <p:spPr>
          <a:xfrm>
            <a:off x="3128705" y="887147"/>
            <a:ext cx="84582" cy="84582"/>
          </a:xfrm>
          <a:prstGeom prst="rect">
            <a:avLst/>
          </a:prstGeom>
          <a:blipFill>
            <a:blip r:embed="rId3" cstate="print"/>
            <a:stretch>
              <a:fillRect/>
            </a:stretch>
          </a:blipFill>
        </p:spPr>
        <p:txBody>
          <a:bodyPr wrap="square" lIns="0" tIns="0" rIns="0" bIns="0" rtlCol="0"/>
          <a:lstStyle/>
          <a:p>
            <a:endParaRPr/>
          </a:p>
        </p:txBody>
      </p:sp>
      <p:sp>
        <p:nvSpPr>
          <p:cNvPr id="26" name="object 23">
            <a:extLst>
              <a:ext uri="{FF2B5EF4-FFF2-40B4-BE49-F238E27FC236}">
                <a16:creationId xmlns:a16="http://schemas.microsoft.com/office/drawing/2014/main" id="{71B5777E-9EB4-4A27-AB8E-33F73CC9769B}"/>
              </a:ext>
            </a:extLst>
          </p:cNvPr>
          <p:cNvSpPr/>
          <p:nvPr/>
        </p:nvSpPr>
        <p:spPr>
          <a:xfrm>
            <a:off x="2708243"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27" name="object 24">
            <a:extLst>
              <a:ext uri="{FF2B5EF4-FFF2-40B4-BE49-F238E27FC236}">
                <a16:creationId xmlns:a16="http://schemas.microsoft.com/office/drawing/2014/main" id="{A488EA50-F5CD-43A5-A49A-FFF822915F34}"/>
              </a:ext>
            </a:extLst>
          </p:cNvPr>
          <p:cNvSpPr/>
          <p:nvPr/>
        </p:nvSpPr>
        <p:spPr>
          <a:xfrm>
            <a:off x="2708244"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28" name="object 25">
            <a:extLst>
              <a:ext uri="{FF2B5EF4-FFF2-40B4-BE49-F238E27FC236}">
                <a16:creationId xmlns:a16="http://schemas.microsoft.com/office/drawing/2014/main" id="{582BAC1A-F786-474C-BC78-F15B025655E1}"/>
              </a:ext>
            </a:extLst>
          </p:cNvPr>
          <p:cNvSpPr/>
          <p:nvPr/>
        </p:nvSpPr>
        <p:spPr>
          <a:xfrm>
            <a:off x="3016749"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29" name="object 26">
            <a:extLst>
              <a:ext uri="{FF2B5EF4-FFF2-40B4-BE49-F238E27FC236}">
                <a16:creationId xmlns:a16="http://schemas.microsoft.com/office/drawing/2014/main" id="{EC973AB5-BFF2-4621-823B-2651C0D1A615}"/>
              </a:ext>
            </a:extLst>
          </p:cNvPr>
          <p:cNvSpPr/>
          <p:nvPr/>
        </p:nvSpPr>
        <p:spPr>
          <a:xfrm>
            <a:off x="3016746"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30" name="object 27">
            <a:extLst>
              <a:ext uri="{FF2B5EF4-FFF2-40B4-BE49-F238E27FC236}">
                <a16:creationId xmlns:a16="http://schemas.microsoft.com/office/drawing/2014/main" id="{46D024EA-98FE-4DBA-9B3B-E39757844A7E}"/>
              </a:ext>
            </a:extLst>
          </p:cNvPr>
          <p:cNvSpPr/>
          <p:nvPr/>
        </p:nvSpPr>
        <p:spPr>
          <a:xfrm>
            <a:off x="2708243"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31" name="object 28">
            <a:extLst>
              <a:ext uri="{FF2B5EF4-FFF2-40B4-BE49-F238E27FC236}">
                <a16:creationId xmlns:a16="http://schemas.microsoft.com/office/drawing/2014/main" id="{348A784F-0938-4548-A988-3D856E3F4CD1}"/>
              </a:ext>
            </a:extLst>
          </p:cNvPr>
          <p:cNvSpPr/>
          <p:nvPr/>
        </p:nvSpPr>
        <p:spPr>
          <a:xfrm>
            <a:off x="2862496"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32" name="object 29">
            <a:extLst>
              <a:ext uri="{FF2B5EF4-FFF2-40B4-BE49-F238E27FC236}">
                <a16:creationId xmlns:a16="http://schemas.microsoft.com/office/drawing/2014/main" id="{C0CBEA16-51AE-461C-B839-249AE64C6B0A}"/>
              </a:ext>
            </a:extLst>
          </p:cNvPr>
          <p:cNvSpPr/>
          <p:nvPr/>
        </p:nvSpPr>
        <p:spPr>
          <a:xfrm>
            <a:off x="3016749"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33" name="object 30">
            <a:extLst>
              <a:ext uri="{FF2B5EF4-FFF2-40B4-BE49-F238E27FC236}">
                <a16:creationId xmlns:a16="http://schemas.microsoft.com/office/drawing/2014/main" id="{CC94D14E-87EC-420A-8D04-6CBED033DF7D}"/>
              </a:ext>
            </a:extLst>
          </p:cNvPr>
          <p:cNvSpPr/>
          <p:nvPr/>
        </p:nvSpPr>
        <p:spPr>
          <a:xfrm>
            <a:off x="3170998"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34" name="object 31">
            <a:extLst>
              <a:ext uri="{FF2B5EF4-FFF2-40B4-BE49-F238E27FC236}">
                <a16:creationId xmlns:a16="http://schemas.microsoft.com/office/drawing/2014/main" id="{4D1C31A1-7612-4616-8E83-58B6B515212B}"/>
              </a:ext>
            </a:extLst>
          </p:cNvPr>
          <p:cNvSpPr/>
          <p:nvPr/>
        </p:nvSpPr>
        <p:spPr>
          <a:xfrm>
            <a:off x="1854934" y="497630"/>
            <a:ext cx="84582" cy="84582"/>
          </a:xfrm>
          <a:prstGeom prst="rect">
            <a:avLst/>
          </a:prstGeom>
          <a:blipFill>
            <a:blip r:embed="rId3" cstate="print"/>
            <a:stretch>
              <a:fillRect/>
            </a:stretch>
          </a:blipFill>
        </p:spPr>
        <p:txBody>
          <a:bodyPr wrap="square" lIns="0" tIns="0" rIns="0" bIns="0" rtlCol="0"/>
          <a:lstStyle/>
          <a:p>
            <a:endParaRPr/>
          </a:p>
        </p:txBody>
      </p:sp>
      <p:sp>
        <p:nvSpPr>
          <p:cNvPr id="35" name="object 32">
            <a:extLst>
              <a:ext uri="{FF2B5EF4-FFF2-40B4-BE49-F238E27FC236}">
                <a16:creationId xmlns:a16="http://schemas.microsoft.com/office/drawing/2014/main" id="{C743271C-F897-4FA5-A82A-93F13C7595FD}"/>
              </a:ext>
            </a:extLst>
          </p:cNvPr>
          <p:cNvSpPr/>
          <p:nvPr/>
        </p:nvSpPr>
        <p:spPr>
          <a:xfrm>
            <a:off x="2009187" y="497630"/>
            <a:ext cx="84582" cy="84582"/>
          </a:xfrm>
          <a:prstGeom prst="rect">
            <a:avLst/>
          </a:prstGeom>
          <a:blipFill>
            <a:blip r:embed="rId3" cstate="print"/>
            <a:stretch>
              <a:fillRect/>
            </a:stretch>
          </a:blipFill>
        </p:spPr>
        <p:txBody>
          <a:bodyPr wrap="square" lIns="0" tIns="0" rIns="0" bIns="0" rtlCol="0"/>
          <a:lstStyle/>
          <a:p>
            <a:endParaRPr/>
          </a:p>
        </p:txBody>
      </p:sp>
      <p:sp>
        <p:nvSpPr>
          <p:cNvPr id="36" name="object 33">
            <a:extLst>
              <a:ext uri="{FF2B5EF4-FFF2-40B4-BE49-F238E27FC236}">
                <a16:creationId xmlns:a16="http://schemas.microsoft.com/office/drawing/2014/main" id="{40446E66-98D5-4D85-A560-A49CC98ECDF7}"/>
              </a:ext>
            </a:extLst>
          </p:cNvPr>
          <p:cNvSpPr/>
          <p:nvPr/>
        </p:nvSpPr>
        <p:spPr>
          <a:xfrm>
            <a:off x="2163440" y="497630"/>
            <a:ext cx="84582" cy="84582"/>
          </a:xfrm>
          <a:prstGeom prst="rect">
            <a:avLst/>
          </a:prstGeom>
          <a:blipFill>
            <a:blip r:embed="rId3" cstate="print"/>
            <a:stretch>
              <a:fillRect/>
            </a:stretch>
          </a:blipFill>
        </p:spPr>
        <p:txBody>
          <a:bodyPr wrap="square" lIns="0" tIns="0" rIns="0" bIns="0" rtlCol="0"/>
          <a:lstStyle/>
          <a:p>
            <a:endParaRPr/>
          </a:p>
        </p:txBody>
      </p:sp>
      <p:sp>
        <p:nvSpPr>
          <p:cNvPr id="37" name="object 34">
            <a:extLst>
              <a:ext uri="{FF2B5EF4-FFF2-40B4-BE49-F238E27FC236}">
                <a16:creationId xmlns:a16="http://schemas.microsoft.com/office/drawing/2014/main" id="{43890B00-A524-48D5-AA69-6CEEDC4F56A8}"/>
              </a:ext>
            </a:extLst>
          </p:cNvPr>
          <p:cNvSpPr/>
          <p:nvPr/>
        </p:nvSpPr>
        <p:spPr>
          <a:xfrm>
            <a:off x="2317689" y="497630"/>
            <a:ext cx="84582" cy="84582"/>
          </a:xfrm>
          <a:prstGeom prst="rect">
            <a:avLst/>
          </a:prstGeom>
          <a:blipFill>
            <a:blip r:embed="rId5" cstate="print"/>
            <a:stretch>
              <a:fillRect/>
            </a:stretch>
          </a:blipFill>
        </p:spPr>
        <p:txBody>
          <a:bodyPr wrap="square" lIns="0" tIns="0" rIns="0" bIns="0" rtlCol="0"/>
          <a:lstStyle/>
          <a:p>
            <a:endParaRPr/>
          </a:p>
        </p:txBody>
      </p:sp>
      <p:sp>
        <p:nvSpPr>
          <p:cNvPr id="38" name="object 35">
            <a:extLst>
              <a:ext uri="{FF2B5EF4-FFF2-40B4-BE49-F238E27FC236}">
                <a16:creationId xmlns:a16="http://schemas.microsoft.com/office/drawing/2014/main" id="{9ADDC144-A00D-48DC-A7EB-E74483C7EC80}"/>
              </a:ext>
            </a:extLst>
          </p:cNvPr>
          <p:cNvSpPr/>
          <p:nvPr/>
        </p:nvSpPr>
        <p:spPr>
          <a:xfrm>
            <a:off x="1854934" y="887147"/>
            <a:ext cx="84582" cy="84582"/>
          </a:xfrm>
          <a:prstGeom prst="rect">
            <a:avLst/>
          </a:prstGeom>
          <a:blipFill>
            <a:blip r:embed="rId3" cstate="print"/>
            <a:stretch>
              <a:fillRect/>
            </a:stretch>
          </a:blipFill>
        </p:spPr>
        <p:txBody>
          <a:bodyPr wrap="square" lIns="0" tIns="0" rIns="0" bIns="0" rtlCol="0"/>
          <a:lstStyle/>
          <a:p>
            <a:endParaRPr/>
          </a:p>
        </p:txBody>
      </p:sp>
      <p:sp>
        <p:nvSpPr>
          <p:cNvPr id="39" name="object 36">
            <a:extLst>
              <a:ext uri="{FF2B5EF4-FFF2-40B4-BE49-F238E27FC236}">
                <a16:creationId xmlns:a16="http://schemas.microsoft.com/office/drawing/2014/main" id="{F367DB4C-03B8-455F-8DC9-45906610E36A}"/>
              </a:ext>
            </a:extLst>
          </p:cNvPr>
          <p:cNvSpPr/>
          <p:nvPr/>
        </p:nvSpPr>
        <p:spPr>
          <a:xfrm>
            <a:off x="2009187" y="887147"/>
            <a:ext cx="84582" cy="84582"/>
          </a:xfrm>
          <a:prstGeom prst="rect">
            <a:avLst/>
          </a:prstGeom>
          <a:blipFill>
            <a:blip r:embed="rId3" cstate="print"/>
            <a:stretch>
              <a:fillRect/>
            </a:stretch>
          </a:blipFill>
        </p:spPr>
        <p:txBody>
          <a:bodyPr wrap="square" lIns="0" tIns="0" rIns="0" bIns="0" rtlCol="0"/>
          <a:lstStyle/>
          <a:p>
            <a:endParaRPr/>
          </a:p>
        </p:txBody>
      </p:sp>
      <p:sp>
        <p:nvSpPr>
          <p:cNvPr id="40" name="object 37">
            <a:extLst>
              <a:ext uri="{FF2B5EF4-FFF2-40B4-BE49-F238E27FC236}">
                <a16:creationId xmlns:a16="http://schemas.microsoft.com/office/drawing/2014/main" id="{CA403341-FFD2-462A-B916-B7A4FB24A21B}"/>
              </a:ext>
            </a:extLst>
          </p:cNvPr>
          <p:cNvSpPr/>
          <p:nvPr/>
        </p:nvSpPr>
        <p:spPr>
          <a:xfrm>
            <a:off x="2163440" y="887147"/>
            <a:ext cx="84582" cy="84582"/>
          </a:xfrm>
          <a:prstGeom prst="rect">
            <a:avLst/>
          </a:prstGeom>
          <a:blipFill>
            <a:blip r:embed="rId3" cstate="print"/>
            <a:stretch>
              <a:fillRect/>
            </a:stretch>
          </a:blipFill>
        </p:spPr>
        <p:txBody>
          <a:bodyPr wrap="square" lIns="0" tIns="0" rIns="0" bIns="0" rtlCol="0"/>
          <a:lstStyle/>
          <a:p>
            <a:endParaRPr/>
          </a:p>
        </p:txBody>
      </p:sp>
      <p:sp>
        <p:nvSpPr>
          <p:cNvPr id="41" name="object 38">
            <a:extLst>
              <a:ext uri="{FF2B5EF4-FFF2-40B4-BE49-F238E27FC236}">
                <a16:creationId xmlns:a16="http://schemas.microsoft.com/office/drawing/2014/main" id="{F112DD1A-993F-43FB-AFB8-58A3228FB628}"/>
              </a:ext>
            </a:extLst>
          </p:cNvPr>
          <p:cNvSpPr/>
          <p:nvPr/>
        </p:nvSpPr>
        <p:spPr>
          <a:xfrm>
            <a:off x="2317689" y="887147"/>
            <a:ext cx="84582" cy="84582"/>
          </a:xfrm>
          <a:prstGeom prst="rect">
            <a:avLst/>
          </a:prstGeom>
          <a:blipFill>
            <a:blip r:embed="rId5" cstate="print"/>
            <a:stretch>
              <a:fillRect/>
            </a:stretch>
          </a:blipFill>
        </p:spPr>
        <p:txBody>
          <a:bodyPr wrap="square" lIns="0" tIns="0" rIns="0" bIns="0" rtlCol="0"/>
          <a:lstStyle/>
          <a:p>
            <a:endParaRPr/>
          </a:p>
        </p:txBody>
      </p:sp>
      <p:sp>
        <p:nvSpPr>
          <p:cNvPr id="42" name="object 39">
            <a:extLst>
              <a:ext uri="{FF2B5EF4-FFF2-40B4-BE49-F238E27FC236}">
                <a16:creationId xmlns:a16="http://schemas.microsoft.com/office/drawing/2014/main" id="{95689926-9524-4AEA-A828-A2AB8C8B0E91}"/>
              </a:ext>
            </a:extLst>
          </p:cNvPr>
          <p:cNvSpPr/>
          <p:nvPr/>
        </p:nvSpPr>
        <p:spPr>
          <a:xfrm>
            <a:off x="1897227"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43" name="object 40">
            <a:extLst>
              <a:ext uri="{FF2B5EF4-FFF2-40B4-BE49-F238E27FC236}">
                <a16:creationId xmlns:a16="http://schemas.microsoft.com/office/drawing/2014/main" id="{0D34C8A0-4A60-4C20-A970-FD5F792E5688}"/>
              </a:ext>
            </a:extLst>
          </p:cNvPr>
          <p:cNvSpPr/>
          <p:nvPr/>
        </p:nvSpPr>
        <p:spPr>
          <a:xfrm>
            <a:off x="1897228"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44" name="object 41">
            <a:extLst>
              <a:ext uri="{FF2B5EF4-FFF2-40B4-BE49-F238E27FC236}">
                <a16:creationId xmlns:a16="http://schemas.microsoft.com/office/drawing/2014/main" id="{053F8C9E-0AE3-4896-B0EF-8706C3F3F04F}"/>
              </a:ext>
            </a:extLst>
          </p:cNvPr>
          <p:cNvSpPr/>
          <p:nvPr/>
        </p:nvSpPr>
        <p:spPr>
          <a:xfrm>
            <a:off x="1897229" y="578400"/>
            <a:ext cx="308610" cy="313055"/>
          </a:xfrm>
          <a:custGeom>
            <a:avLst/>
            <a:gdLst/>
            <a:ahLst/>
            <a:cxnLst/>
            <a:rect l="l" t="t" r="r" b="b"/>
            <a:pathLst>
              <a:path w="308610" h="313055">
                <a:moveTo>
                  <a:pt x="308503" y="0"/>
                </a:moveTo>
                <a:lnTo>
                  <a:pt x="0" y="312557"/>
                </a:lnTo>
              </a:path>
            </a:pathLst>
          </a:custGeom>
          <a:ln w="7620">
            <a:solidFill>
              <a:srgbClr val="231F20"/>
            </a:solidFill>
          </a:ln>
        </p:spPr>
        <p:txBody>
          <a:bodyPr wrap="square" lIns="0" tIns="0" rIns="0" bIns="0" rtlCol="0"/>
          <a:lstStyle/>
          <a:p>
            <a:endParaRPr/>
          </a:p>
        </p:txBody>
      </p:sp>
      <p:sp>
        <p:nvSpPr>
          <p:cNvPr id="45" name="object 42">
            <a:extLst>
              <a:ext uri="{FF2B5EF4-FFF2-40B4-BE49-F238E27FC236}">
                <a16:creationId xmlns:a16="http://schemas.microsoft.com/office/drawing/2014/main" id="{013BFC68-6FB2-41D9-959E-D49B448BC751}"/>
              </a:ext>
            </a:extLst>
          </p:cNvPr>
          <p:cNvSpPr/>
          <p:nvPr/>
        </p:nvSpPr>
        <p:spPr>
          <a:xfrm>
            <a:off x="1897227" y="578400"/>
            <a:ext cx="462915" cy="313055"/>
          </a:xfrm>
          <a:custGeom>
            <a:avLst/>
            <a:gdLst/>
            <a:ahLst/>
            <a:cxnLst/>
            <a:rect l="l" t="t" r="r" b="b"/>
            <a:pathLst>
              <a:path w="462914" h="313055">
                <a:moveTo>
                  <a:pt x="462754" y="0"/>
                </a:moveTo>
                <a:lnTo>
                  <a:pt x="0" y="312557"/>
                </a:lnTo>
              </a:path>
            </a:pathLst>
          </a:custGeom>
          <a:ln w="7620">
            <a:solidFill>
              <a:srgbClr val="231F20"/>
            </a:solidFill>
          </a:ln>
        </p:spPr>
        <p:txBody>
          <a:bodyPr wrap="square" lIns="0" tIns="0" rIns="0" bIns="0" rtlCol="0"/>
          <a:lstStyle/>
          <a:p>
            <a:endParaRPr/>
          </a:p>
        </p:txBody>
      </p:sp>
      <p:sp>
        <p:nvSpPr>
          <p:cNvPr id="46" name="object 43">
            <a:extLst>
              <a:ext uri="{FF2B5EF4-FFF2-40B4-BE49-F238E27FC236}">
                <a16:creationId xmlns:a16="http://schemas.microsoft.com/office/drawing/2014/main" id="{AB5C862C-914C-4653-8D08-E66EA3CC442A}"/>
              </a:ext>
            </a:extLst>
          </p:cNvPr>
          <p:cNvSpPr/>
          <p:nvPr/>
        </p:nvSpPr>
        <p:spPr>
          <a:xfrm>
            <a:off x="1897227"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47" name="object 44">
            <a:extLst>
              <a:ext uri="{FF2B5EF4-FFF2-40B4-BE49-F238E27FC236}">
                <a16:creationId xmlns:a16="http://schemas.microsoft.com/office/drawing/2014/main" id="{28A3B2D6-871B-4E7E-801F-5E0BC885E411}"/>
              </a:ext>
            </a:extLst>
          </p:cNvPr>
          <p:cNvSpPr/>
          <p:nvPr/>
        </p:nvSpPr>
        <p:spPr>
          <a:xfrm>
            <a:off x="2051480"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48" name="object 45">
            <a:extLst>
              <a:ext uri="{FF2B5EF4-FFF2-40B4-BE49-F238E27FC236}">
                <a16:creationId xmlns:a16="http://schemas.microsoft.com/office/drawing/2014/main" id="{CE5387AC-7637-44CA-8ABD-22B6572DB2B9}"/>
              </a:ext>
            </a:extLst>
          </p:cNvPr>
          <p:cNvSpPr/>
          <p:nvPr/>
        </p:nvSpPr>
        <p:spPr>
          <a:xfrm>
            <a:off x="2051480"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49" name="object 46">
            <a:extLst>
              <a:ext uri="{FF2B5EF4-FFF2-40B4-BE49-F238E27FC236}">
                <a16:creationId xmlns:a16="http://schemas.microsoft.com/office/drawing/2014/main" id="{C68185C0-C828-4900-8BED-6BBE9F89F9F5}"/>
              </a:ext>
            </a:extLst>
          </p:cNvPr>
          <p:cNvSpPr/>
          <p:nvPr/>
        </p:nvSpPr>
        <p:spPr>
          <a:xfrm>
            <a:off x="2051478" y="578400"/>
            <a:ext cx="308610" cy="313055"/>
          </a:xfrm>
          <a:custGeom>
            <a:avLst/>
            <a:gdLst/>
            <a:ahLst/>
            <a:cxnLst/>
            <a:rect l="l" t="t" r="r" b="b"/>
            <a:pathLst>
              <a:path w="308610" h="313055">
                <a:moveTo>
                  <a:pt x="308503" y="0"/>
                </a:moveTo>
                <a:lnTo>
                  <a:pt x="0" y="312557"/>
                </a:lnTo>
              </a:path>
            </a:pathLst>
          </a:custGeom>
          <a:ln w="7620">
            <a:solidFill>
              <a:srgbClr val="231F20"/>
            </a:solidFill>
          </a:ln>
        </p:spPr>
        <p:txBody>
          <a:bodyPr wrap="square" lIns="0" tIns="0" rIns="0" bIns="0" rtlCol="0"/>
          <a:lstStyle/>
          <a:p>
            <a:endParaRPr/>
          </a:p>
        </p:txBody>
      </p:sp>
      <p:sp>
        <p:nvSpPr>
          <p:cNvPr id="50" name="object 47">
            <a:extLst>
              <a:ext uri="{FF2B5EF4-FFF2-40B4-BE49-F238E27FC236}">
                <a16:creationId xmlns:a16="http://schemas.microsoft.com/office/drawing/2014/main" id="{136DFFDE-A520-45B6-B9C4-94A0C8C209A4}"/>
              </a:ext>
            </a:extLst>
          </p:cNvPr>
          <p:cNvSpPr/>
          <p:nvPr/>
        </p:nvSpPr>
        <p:spPr>
          <a:xfrm>
            <a:off x="1897227" y="578400"/>
            <a:ext cx="308610" cy="313055"/>
          </a:xfrm>
          <a:custGeom>
            <a:avLst/>
            <a:gdLst/>
            <a:ahLst/>
            <a:cxnLst/>
            <a:rect l="l" t="t" r="r" b="b"/>
            <a:pathLst>
              <a:path w="308610" h="313055">
                <a:moveTo>
                  <a:pt x="0" y="0"/>
                </a:moveTo>
                <a:lnTo>
                  <a:pt x="308503" y="312557"/>
                </a:lnTo>
              </a:path>
            </a:pathLst>
          </a:custGeom>
          <a:ln w="7620">
            <a:solidFill>
              <a:srgbClr val="231F20"/>
            </a:solidFill>
          </a:ln>
        </p:spPr>
        <p:txBody>
          <a:bodyPr wrap="square" lIns="0" tIns="0" rIns="0" bIns="0" rtlCol="0"/>
          <a:lstStyle/>
          <a:p>
            <a:endParaRPr/>
          </a:p>
        </p:txBody>
      </p:sp>
      <p:sp>
        <p:nvSpPr>
          <p:cNvPr id="51" name="object 48">
            <a:extLst>
              <a:ext uri="{FF2B5EF4-FFF2-40B4-BE49-F238E27FC236}">
                <a16:creationId xmlns:a16="http://schemas.microsoft.com/office/drawing/2014/main" id="{5AD6A394-0C3E-44E0-8C06-CA4D2F6A77B0}"/>
              </a:ext>
            </a:extLst>
          </p:cNvPr>
          <p:cNvSpPr/>
          <p:nvPr/>
        </p:nvSpPr>
        <p:spPr>
          <a:xfrm>
            <a:off x="2051480"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52" name="object 49">
            <a:extLst>
              <a:ext uri="{FF2B5EF4-FFF2-40B4-BE49-F238E27FC236}">
                <a16:creationId xmlns:a16="http://schemas.microsoft.com/office/drawing/2014/main" id="{48B3485B-DE01-4185-9989-93D87242C14E}"/>
              </a:ext>
            </a:extLst>
          </p:cNvPr>
          <p:cNvSpPr/>
          <p:nvPr/>
        </p:nvSpPr>
        <p:spPr>
          <a:xfrm>
            <a:off x="220573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53" name="object 50">
            <a:extLst>
              <a:ext uri="{FF2B5EF4-FFF2-40B4-BE49-F238E27FC236}">
                <a16:creationId xmlns:a16="http://schemas.microsoft.com/office/drawing/2014/main" id="{0AEBDF5C-7E84-439E-A3DB-0DDE4439C6FD}"/>
              </a:ext>
            </a:extLst>
          </p:cNvPr>
          <p:cNvSpPr/>
          <p:nvPr/>
        </p:nvSpPr>
        <p:spPr>
          <a:xfrm>
            <a:off x="2205730" y="578400"/>
            <a:ext cx="154305" cy="313055"/>
          </a:xfrm>
          <a:custGeom>
            <a:avLst/>
            <a:gdLst/>
            <a:ahLst/>
            <a:cxnLst/>
            <a:rect l="l" t="t" r="r" b="b"/>
            <a:pathLst>
              <a:path w="154305" h="313055">
                <a:moveTo>
                  <a:pt x="154251" y="0"/>
                </a:moveTo>
                <a:lnTo>
                  <a:pt x="0" y="312557"/>
                </a:lnTo>
              </a:path>
            </a:pathLst>
          </a:custGeom>
          <a:ln w="7620">
            <a:solidFill>
              <a:srgbClr val="231F20"/>
            </a:solidFill>
          </a:ln>
        </p:spPr>
        <p:txBody>
          <a:bodyPr wrap="square" lIns="0" tIns="0" rIns="0" bIns="0" rtlCol="0"/>
          <a:lstStyle/>
          <a:p>
            <a:endParaRPr/>
          </a:p>
        </p:txBody>
      </p:sp>
      <p:sp>
        <p:nvSpPr>
          <p:cNvPr id="54" name="object 51">
            <a:extLst>
              <a:ext uri="{FF2B5EF4-FFF2-40B4-BE49-F238E27FC236}">
                <a16:creationId xmlns:a16="http://schemas.microsoft.com/office/drawing/2014/main" id="{6D818B90-2137-432A-8E13-38FF00172275}"/>
              </a:ext>
            </a:extLst>
          </p:cNvPr>
          <p:cNvSpPr/>
          <p:nvPr/>
        </p:nvSpPr>
        <p:spPr>
          <a:xfrm>
            <a:off x="1897227" y="578400"/>
            <a:ext cx="462915" cy="313055"/>
          </a:xfrm>
          <a:custGeom>
            <a:avLst/>
            <a:gdLst/>
            <a:ahLst/>
            <a:cxnLst/>
            <a:rect l="l" t="t" r="r" b="b"/>
            <a:pathLst>
              <a:path w="462914" h="313055">
                <a:moveTo>
                  <a:pt x="0" y="0"/>
                </a:moveTo>
                <a:lnTo>
                  <a:pt x="462754" y="312557"/>
                </a:lnTo>
              </a:path>
            </a:pathLst>
          </a:custGeom>
          <a:ln w="7620">
            <a:solidFill>
              <a:srgbClr val="231F20"/>
            </a:solidFill>
          </a:ln>
        </p:spPr>
        <p:txBody>
          <a:bodyPr wrap="square" lIns="0" tIns="0" rIns="0" bIns="0" rtlCol="0"/>
          <a:lstStyle/>
          <a:p>
            <a:endParaRPr/>
          </a:p>
        </p:txBody>
      </p:sp>
      <p:sp>
        <p:nvSpPr>
          <p:cNvPr id="55" name="object 52">
            <a:extLst>
              <a:ext uri="{FF2B5EF4-FFF2-40B4-BE49-F238E27FC236}">
                <a16:creationId xmlns:a16="http://schemas.microsoft.com/office/drawing/2014/main" id="{D98172EF-330C-4204-A485-61F11E9632BD}"/>
              </a:ext>
            </a:extLst>
          </p:cNvPr>
          <p:cNvSpPr/>
          <p:nvPr/>
        </p:nvSpPr>
        <p:spPr>
          <a:xfrm>
            <a:off x="2051480" y="578400"/>
            <a:ext cx="308610" cy="313055"/>
          </a:xfrm>
          <a:custGeom>
            <a:avLst/>
            <a:gdLst/>
            <a:ahLst/>
            <a:cxnLst/>
            <a:rect l="l" t="t" r="r" b="b"/>
            <a:pathLst>
              <a:path w="308610" h="313055">
                <a:moveTo>
                  <a:pt x="0" y="0"/>
                </a:moveTo>
                <a:lnTo>
                  <a:pt x="308503" y="312557"/>
                </a:lnTo>
              </a:path>
            </a:pathLst>
          </a:custGeom>
          <a:ln w="7620">
            <a:solidFill>
              <a:srgbClr val="231F20"/>
            </a:solidFill>
          </a:ln>
        </p:spPr>
        <p:txBody>
          <a:bodyPr wrap="square" lIns="0" tIns="0" rIns="0" bIns="0" rtlCol="0"/>
          <a:lstStyle/>
          <a:p>
            <a:endParaRPr/>
          </a:p>
        </p:txBody>
      </p:sp>
      <p:sp>
        <p:nvSpPr>
          <p:cNvPr id="56" name="object 53">
            <a:extLst>
              <a:ext uri="{FF2B5EF4-FFF2-40B4-BE49-F238E27FC236}">
                <a16:creationId xmlns:a16="http://schemas.microsoft.com/office/drawing/2014/main" id="{3C30723A-BD4E-4E9E-AE66-4A0C8639690E}"/>
              </a:ext>
            </a:extLst>
          </p:cNvPr>
          <p:cNvSpPr/>
          <p:nvPr/>
        </p:nvSpPr>
        <p:spPr>
          <a:xfrm>
            <a:off x="2205732" y="578400"/>
            <a:ext cx="154305" cy="313055"/>
          </a:xfrm>
          <a:custGeom>
            <a:avLst/>
            <a:gdLst/>
            <a:ahLst/>
            <a:cxnLst/>
            <a:rect l="l" t="t" r="r" b="b"/>
            <a:pathLst>
              <a:path w="154305" h="313055">
                <a:moveTo>
                  <a:pt x="0" y="0"/>
                </a:moveTo>
                <a:lnTo>
                  <a:pt x="154251" y="312557"/>
                </a:lnTo>
              </a:path>
            </a:pathLst>
          </a:custGeom>
          <a:ln w="7620">
            <a:solidFill>
              <a:srgbClr val="231F20"/>
            </a:solidFill>
          </a:ln>
        </p:spPr>
        <p:txBody>
          <a:bodyPr wrap="square" lIns="0" tIns="0" rIns="0" bIns="0" rtlCol="0"/>
          <a:lstStyle/>
          <a:p>
            <a:endParaRPr/>
          </a:p>
        </p:txBody>
      </p:sp>
      <p:sp>
        <p:nvSpPr>
          <p:cNvPr id="57" name="object 54">
            <a:extLst>
              <a:ext uri="{FF2B5EF4-FFF2-40B4-BE49-F238E27FC236}">
                <a16:creationId xmlns:a16="http://schemas.microsoft.com/office/drawing/2014/main" id="{210D248E-129C-4CBC-8735-656F78E4E801}"/>
              </a:ext>
            </a:extLst>
          </p:cNvPr>
          <p:cNvSpPr/>
          <p:nvPr/>
        </p:nvSpPr>
        <p:spPr>
          <a:xfrm>
            <a:off x="2359982" y="578400"/>
            <a:ext cx="0" cy="313055"/>
          </a:xfrm>
          <a:custGeom>
            <a:avLst/>
            <a:gdLst/>
            <a:ahLst/>
            <a:cxnLst/>
            <a:rect l="l" t="t" r="r" b="b"/>
            <a:pathLst>
              <a:path h="313055">
                <a:moveTo>
                  <a:pt x="0" y="0"/>
                </a:moveTo>
                <a:lnTo>
                  <a:pt x="0" y="312557"/>
                </a:lnTo>
              </a:path>
            </a:pathLst>
          </a:custGeom>
          <a:ln w="7620">
            <a:solidFill>
              <a:srgbClr val="231F20"/>
            </a:solidFill>
          </a:ln>
        </p:spPr>
        <p:txBody>
          <a:bodyPr wrap="square" lIns="0" tIns="0" rIns="0" bIns="0" rtlCol="0"/>
          <a:lstStyle/>
          <a:p>
            <a:endParaRPr/>
          </a:p>
        </p:txBody>
      </p:sp>
      <p:sp>
        <p:nvSpPr>
          <p:cNvPr id="58" name="object 55">
            <a:extLst>
              <a:ext uri="{FF2B5EF4-FFF2-40B4-BE49-F238E27FC236}">
                <a16:creationId xmlns:a16="http://schemas.microsoft.com/office/drawing/2014/main" id="{6D0C560B-522B-4AD7-B362-0165FF3584A4}"/>
              </a:ext>
            </a:extLst>
          </p:cNvPr>
          <p:cNvSpPr txBox="1"/>
          <p:nvPr/>
        </p:nvSpPr>
        <p:spPr>
          <a:xfrm>
            <a:off x="1967966" y="973590"/>
            <a:ext cx="299085" cy="135255"/>
          </a:xfrm>
          <a:prstGeom prst="rect">
            <a:avLst/>
          </a:prstGeom>
        </p:spPr>
        <p:txBody>
          <a:bodyPr vert="horz" wrap="square" lIns="0" tIns="15240" rIns="0" bIns="0" rtlCol="0">
            <a:spAutoFit/>
          </a:bodyPr>
          <a:lstStyle/>
          <a:p>
            <a:pPr marL="12700">
              <a:lnSpc>
                <a:spcPct val="100000"/>
              </a:lnSpc>
              <a:spcBef>
                <a:spcPts val="120"/>
              </a:spcBef>
            </a:pPr>
            <a:r>
              <a:rPr sz="700" dirty="0">
                <a:solidFill>
                  <a:srgbClr val="231F20"/>
                </a:solidFill>
                <a:latin typeface="Calibri"/>
                <a:cs typeface="Calibri"/>
              </a:rPr>
              <a:t>a)</a:t>
            </a:r>
            <a:r>
              <a:rPr sz="700" spc="-55" dirty="0">
                <a:solidFill>
                  <a:srgbClr val="231F20"/>
                </a:solidFill>
                <a:latin typeface="Calibri"/>
                <a:cs typeface="Calibri"/>
              </a:rPr>
              <a:t> </a:t>
            </a:r>
            <a:r>
              <a:rPr sz="700" spc="20" dirty="0">
                <a:solidFill>
                  <a:srgbClr val="231F20"/>
                </a:solidFill>
                <a:latin typeface="Calibri"/>
                <a:cs typeface="Calibri"/>
              </a:rPr>
              <a:t>conv</a:t>
            </a:r>
            <a:endParaRPr sz="700">
              <a:latin typeface="Calibri"/>
              <a:cs typeface="Calibri"/>
            </a:endParaRPr>
          </a:p>
        </p:txBody>
      </p:sp>
      <p:sp>
        <p:nvSpPr>
          <p:cNvPr id="59" name="object 56">
            <a:extLst>
              <a:ext uri="{FF2B5EF4-FFF2-40B4-BE49-F238E27FC236}">
                <a16:creationId xmlns:a16="http://schemas.microsoft.com/office/drawing/2014/main" id="{8495F8EB-273E-4BB0-A16D-DBF2FB1E4C6F}"/>
              </a:ext>
            </a:extLst>
          </p:cNvPr>
          <p:cNvSpPr txBox="1"/>
          <p:nvPr/>
        </p:nvSpPr>
        <p:spPr>
          <a:xfrm>
            <a:off x="2664647" y="973590"/>
            <a:ext cx="558800" cy="135255"/>
          </a:xfrm>
          <a:prstGeom prst="rect">
            <a:avLst/>
          </a:prstGeom>
        </p:spPr>
        <p:txBody>
          <a:bodyPr vert="horz" wrap="square" lIns="0" tIns="15240" rIns="0" bIns="0" rtlCol="0">
            <a:spAutoFit/>
          </a:bodyPr>
          <a:lstStyle/>
          <a:p>
            <a:pPr marL="12700">
              <a:lnSpc>
                <a:spcPct val="100000"/>
              </a:lnSpc>
              <a:spcBef>
                <a:spcPts val="120"/>
              </a:spcBef>
            </a:pPr>
            <a:r>
              <a:rPr sz="700" spc="10" dirty="0">
                <a:solidFill>
                  <a:srgbClr val="231F20"/>
                </a:solidFill>
                <a:latin typeface="Calibri"/>
                <a:cs typeface="Calibri"/>
              </a:rPr>
              <a:t>b) </a:t>
            </a:r>
            <a:r>
              <a:rPr sz="700" spc="25" dirty="0">
                <a:solidFill>
                  <a:srgbClr val="231F20"/>
                </a:solidFill>
                <a:latin typeface="Calibri"/>
                <a:cs typeface="Calibri"/>
              </a:rPr>
              <a:t>group</a:t>
            </a:r>
            <a:r>
              <a:rPr sz="700" spc="-70" dirty="0">
                <a:solidFill>
                  <a:srgbClr val="231F20"/>
                </a:solidFill>
                <a:latin typeface="Calibri"/>
                <a:cs typeface="Calibri"/>
              </a:rPr>
              <a:t> </a:t>
            </a:r>
            <a:r>
              <a:rPr sz="700" spc="20" dirty="0">
                <a:solidFill>
                  <a:srgbClr val="231F20"/>
                </a:solidFill>
                <a:latin typeface="Calibri"/>
                <a:cs typeface="Calibri"/>
              </a:rPr>
              <a:t>conv</a:t>
            </a:r>
            <a:endParaRPr sz="700">
              <a:latin typeface="Calibri"/>
              <a:cs typeface="Calibri"/>
            </a:endParaRPr>
          </a:p>
        </p:txBody>
      </p:sp>
      <p:sp>
        <p:nvSpPr>
          <p:cNvPr id="60" name="object 57">
            <a:extLst>
              <a:ext uri="{FF2B5EF4-FFF2-40B4-BE49-F238E27FC236}">
                <a16:creationId xmlns:a16="http://schemas.microsoft.com/office/drawing/2014/main" id="{0025E9FE-617D-4750-9D7C-89639AD4F2F1}"/>
              </a:ext>
            </a:extLst>
          </p:cNvPr>
          <p:cNvSpPr txBox="1"/>
          <p:nvPr/>
        </p:nvSpPr>
        <p:spPr>
          <a:xfrm>
            <a:off x="3422319" y="973590"/>
            <a:ext cx="715645" cy="135255"/>
          </a:xfrm>
          <a:prstGeom prst="rect">
            <a:avLst/>
          </a:prstGeom>
        </p:spPr>
        <p:txBody>
          <a:bodyPr vert="horz" wrap="square" lIns="0" tIns="15240" rIns="0" bIns="0" rtlCol="0">
            <a:spAutoFit/>
          </a:bodyPr>
          <a:lstStyle/>
          <a:p>
            <a:pPr marL="12700">
              <a:lnSpc>
                <a:spcPct val="100000"/>
              </a:lnSpc>
              <a:spcBef>
                <a:spcPts val="120"/>
              </a:spcBef>
            </a:pPr>
            <a:r>
              <a:rPr sz="700" spc="5" dirty="0">
                <a:solidFill>
                  <a:srgbClr val="231F20"/>
                </a:solidFill>
                <a:latin typeface="Calibri"/>
                <a:cs typeface="Calibri"/>
              </a:rPr>
              <a:t>c) </a:t>
            </a:r>
            <a:r>
              <a:rPr sz="700" spc="15" dirty="0">
                <a:solidFill>
                  <a:srgbClr val="231F20"/>
                </a:solidFill>
                <a:latin typeface="Calibri"/>
                <a:cs typeface="Calibri"/>
              </a:rPr>
              <a:t>depthwise</a:t>
            </a:r>
            <a:r>
              <a:rPr sz="700" spc="-45" dirty="0">
                <a:solidFill>
                  <a:srgbClr val="231F20"/>
                </a:solidFill>
                <a:latin typeface="Calibri"/>
                <a:cs typeface="Calibri"/>
              </a:rPr>
              <a:t> </a:t>
            </a:r>
            <a:r>
              <a:rPr sz="700" spc="20" dirty="0">
                <a:solidFill>
                  <a:srgbClr val="231F20"/>
                </a:solidFill>
                <a:latin typeface="Calibri"/>
                <a:cs typeface="Calibri"/>
              </a:rPr>
              <a:t>conv</a:t>
            </a:r>
            <a:endParaRPr sz="700">
              <a:latin typeface="Calibri"/>
              <a:cs typeface="Calibri"/>
            </a:endParaRPr>
          </a:p>
        </p:txBody>
      </p:sp>
      <p:sp>
        <p:nvSpPr>
          <p:cNvPr id="61" name="object 58">
            <a:extLst>
              <a:ext uri="{FF2B5EF4-FFF2-40B4-BE49-F238E27FC236}">
                <a16:creationId xmlns:a16="http://schemas.microsoft.com/office/drawing/2014/main" id="{3A48E803-BAFB-4FAD-9658-FA9E651385AD}"/>
              </a:ext>
            </a:extLst>
          </p:cNvPr>
          <p:cNvSpPr txBox="1"/>
          <p:nvPr/>
        </p:nvSpPr>
        <p:spPr>
          <a:xfrm>
            <a:off x="765749" y="482151"/>
            <a:ext cx="1117975" cy="479106"/>
          </a:xfrm>
          <a:prstGeom prst="rect">
            <a:avLst/>
          </a:prstGeom>
        </p:spPr>
        <p:txBody>
          <a:bodyPr vert="horz" wrap="square" lIns="0" tIns="12065" rIns="0" bIns="0" rtlCol="0">
            <a:spAutoFit/>
          </a:bodyPr>
          <a:lstStyle/>
          <a:p>
            <a:pPr marL="19685" marR="5080">
              <a:lnSpc>
                <a:spcPct val="102899"/>
              </a:lnSpc>
              <a:spcBef>
                <a:spcPts val="95"/>
              </a:spcBef>
            </a:pPr>
            <a:r>
              <a:rPr sz="1000" spc="20" dirty="0">
                <a:solidFill>
                  <a:srgbClr val="231F20"/>
                </a:solidFill>
                <a:latin typeface="微软雅黑" panose="020B0503020204020204" pitchFamily="34" charset="-122"/>
                <a:ea typeface="微软雅黑" panose="020B0503020204020204" pitchFamily="34" charset="-122"/>
                <a:cs typeface="Calibri"/>
              </a:rPr>
              <a:t>input  channel</a:t>
            </a:r>
            <a:endParaRPr sz="1000" dirty="0">
              <a:latin typeface="微软雅黑" panose="020B0503020204020204" pitchFamily="34" charset="-122"/>
              <a:ea typeface="微软雅黑" panose="020B0503020204020204" pitchFamily="34" charset="-122"/>
              <a:cs typeface="Calibri"/>
            </a:endParaRPr>
          </a:p>
          <a:p>
            <a:pPr>
              <a:lnSpc>
                <a:spcPct val="100000"/>
              </a:lnSpc>
              <a:spcBef>
                <a:spcPts val="25"/>
              </a:spcBef>
            </a:pPr>
            <a:endParaRPr sz="950" dirty="0">
              <a:latin typeface="Calibri"/>
              <a:cs typeface="Calibri"/>
            </a:endParaRPr>
          </a:p>
          <a:p>
            <a:pPr marL="19685" marR="5080">
              <a:lnSpc>
                <a:spcPct val="102899"/>
              </a:lnSpc>
              <a:spcBef>
                <a:spcPts val="95"/>
              </a:spcBef>
            </a:pPr>
            <a:r>
              <a:rPr sz="1000" spc="20" dirty="0">
                <a:solidFill>
                  <a:srgbClr val="231F20"/>
                </a:solidFill>
                <a:latin typeface="微软雅黑" panose="020B0503020204020204" pitchFamily="34" charset="-122"/>
                <a:ea typeface="微软雅黑" panose="020B0503020204020204" pitchFamily="34" charset="-122"/>
                <a:cs typeface="Calibri"/>
              </a:rPr>
              <a:t>output  channel</a:t>
            </a:r>
          </a:p>
        </p:txBody>
      </p:sp>
      <p:pic>
        <p:nvPicPr>
          <p:cNvPr id="4" name="图片 3">
            <a:extLst>
              <a:ext uri="{FF2B5EF4-FFF2-40B4-BE49-F238E27FC236}">
                <a16:creationId xmlns:a16="http://schemas.microsoft.com/office/drawing/2014/main" id="{76D00EE7-AF8E-4ED1-945C-63DBF7AAE95B}"/>
              </a:ext>
            </a:extLst>
          </p:cNvPr>
          <p:cNvPicPr>
            <a:picLocks noChangeAspect="1"/>
          </p:cNvPicPr>
          <p:nvPr/>
        </p:nvPicPr>
        <p:blipFill>
          <a:blip r:embed="rId6"/>
          <a:stretch>
            <a:fillRect/>
          </a:stretch>
        </p:blipFill>
        <p:spPr>
          <a:xfrm>
            <a:off x="878490" y="1108845"/>
            <a:ext cx="4065128" cy="1786690"/>
          </a:xfrm>
          <a:prstGeom prst="rect">
            <a:avLst/>
          </a:prstGeom>
        </p:spPr>
      </p:pic>
      <p:sp>
        <p:nvSpPr>
          <p:cNvPr id="5" name="文本框 4">
            <a:extLst>
              <a:ext uri="{FF2B5EF4-FFF2-40B4-BE49-F238E27FC236}">
                <a16:creationId xmlns:a16="http://schemas.microsoft.com/office/drawing/2014/main" id="{6901B283-C557-4427-A64A-3C3A122F144F}"/>
              </a:ext>
            </a:extLst>
          </p:cNvPr>
          <p:cNvSpPr txBox="1"/>
          <p:nvPr/>
        </p:nvSpPr>
        <p:spPr>
          <a:xfrm>
            <a:off x="1228221" y="2920012"/>
            <a:ext cx="3970132" cy="246221"/>
          </a:xfrm>
          <a:prstGeom prst="rect">
            <a:avLst/>
          </a:prstGeom>
          <a:noFill/>
        </p:spPr>
        <p:txBody>
          <a:bodyPr wrap="square" rtlCol="0">
            <a:spAutoFit/>
          </a:bodyPr>
          <a:lstStyle/>
          <a:p>
            <a:r>
              <a:rPr lang="en-US" altLang="zh-CN" sz="1000" spc="-25" dirty="0">
                <a:latin typeface="Tahoma"/>
                <a:cs typeface="Tahoma"/>
              </a:rPr>
              <a:t>Computational </a:t>
            </a:r>
            <a:r>
              <a:rPr lang="en-US" altLang="zh-CN" sz="1000" spc="-30" dirty="0">
                <a:latin typeface="Tahoma"/>
                <a:cs typeface="Tahoma"/>
              </a:rPr>
              <a:t>cost </a:t>
            </a:r>
            <a:r>
              <a:rPr lang="en-US" altLang="zh-CN" sz="1000" spc="-40" dirty="0">
                <a:latin typeface="Tahoma"/>
                <a:cs typeface="Tahoma"/>
              </a:rPr>
              <a:t>for  </a:t>
            </a:r>
            <a:r>
              <a:rPr lang="en-US" altLang="zh-CN" sz="1000" dirty="0">
                <a:latin typeface="Arial" panose="020B0604020202020204" pitchFamily="34" charset="0"/>
                <a:cs typeface="Arial" panose="020B0604020202020204" pitchFamily="34" charset="0"/>
              </a:rPr>
              <a:t>Pointwise convolution: </a:t>
            </a:r>
            <a:r>
              <a:rPr lang="en-US" altLang="zh-CN" sz="1000" spc="-35" dirty="0">
                <a:latin typeface="Tahoma"/>
                <a:cs typeface="Tahoma"/>
              </a:rPr>
              <a:t>:</a:t>
            </a:r>
            <a:r>
              <a:rPr lang="en-US" altLang="zh-CN" sz="1000" dirty="0">
                <a:latin typeface="Tahoma"/>
                <a:cs typeface="Tahoma"/>
              </a:rPr>
              <a:t> </a:t>
            </a:r>
            <a:r>
              <a:rPr lang="en-US" altLang="zh-CN" sz="1000" spc="-170" dirty="0">
                <a:latin typeface="Lucida Sans Unicode"/>
                <a:cs typeface="Lucida Sans Unicode"/>
              </a:rPr>
              <a:t> </a:t>
            </a:r>
            <a:r>
              <a:rPr lang="en-US" altLang="zh-CN" sz="1000" i="1" spc="60" dirty="0" err="1">
                <a:latin typeface="Palatino Linotype"/>
                <a:cs typeface="Palatino Linotype"/>
              </a:rPr>
              <a:t>C</a:t>
            </a:r>
            <a:r>
              <a:rPr lang="en-US" altLang="zh-CN" sz="1050" b="0" i="1" spc="89" baseline="-11904" dirty="0" err="1">
                <a:latin typeface="Bookman Old Style"/>
                <a:cs typeface="Bookman Old Style"/>
              </a:rPr>
              <a:t>in</a:t>
            </a:r>
            <a:r>
              <a:rPr lang="en-US" altLang="zh-CN" sz="1050" b="0" i="1" spc="82" baseline="-11904" dirty="0">
                <a:latin typeface="Bookman Old Style"/>
                <a:cs typeface="Bookman Old Style"/>
              </a:rPr>
              <a:t> </a:t>
            </a:r>
            <a:r>
              <a:rPr lang="en-US" altLang="zh-CN" sz="1000" spc="-25" dirty="0">
                <a:latin typeface="Lucida Sans Unicode"/>
                <a:cs typeface="Lucida Sans Unicode"/>
              </a:rPr>
              <a:t>×</a:t>
            </a:r>
            <a:r>
              <a:rPr lang="en-US" altLang="zh-CN" sz="1000" spc="-95" dirty="0">
                <a:latin typeface="Lucida Sans Unicode"/>
                <a:cs typeface="Lucida Sans Unicode"/>
              </a:rPr>
              <a:t> </a:t>
            </a:r>
            <a:r>
              <a:rPr lang="en-US" altLang="zh-CN" sz="1000" i="1" spc="35" dirty="0" err="1">
                <a:latin typeface="Palatino Linotype"/>
                <a:cs typeface="Palatino Linotype"/>
              </a:rPr>
              <a:t>C</a:t>
            </a:r>
            <a:r>
              <a:rPr lang="en-US" altLang="zh-CN" sz="1050" b="0" i="1" spc="52" baseline="-11904" dirty="0" err="1">
                <a:latin typeface="Bookman Old Style"/>
                <a:cs typeface="Bookman Old Style"/>
              </a:rPr>
              <a:t>out</a:t>
            </a:r>
            <a:r>
              <a:rPr lang="en-US" altLang="zh-CN" sz="1000" dirty="0">
                <a:latin typeface="Arial" panose="020B0604020202020204" pitchFamily="34" charset="0"/>
                <a:cs typeface="Arial" panose="020B0604020202020204" pitchFamily="34" charset="0"/>
              </a:rPr>
              <a:t> </a:t>
            </a:r>
            <a:endParaRPr lang="zh-CN" altLang="en-US" sz="1000" dirty="0">
              <a:latin typeface="Arial" panose="020B0604020202020204" pitchFamily="34" charset="0"/>
              <a:cs typeface="Arial" panose="020B0604020202020204" pitchFamily="34" charset="0"/>
            </a:endParaRPr>
          </a:p>
        </p:txBody>
      </p:sp>
      <p:sp>
        <p:nvSpPr>
          <p:cNvPr id="62" name="任意多边形: 形状 61">
            <a:extLst>
              <a:ext uri="{FF2B5EF4-FFF2-40B4-BE49-F238E27FC236}">
                <a16:creationId xmlns:a16="http://schemas.microsoft.com/office/drawing/2014/main" id="{28D5FF8F-47D9-4807-81AB-8B71CB8A1E37}"/>
              </a:ext>
            </a:extLst>
          </p:cNvPr>
          <p:cNvSpPr/>
          <p:nvPr/>
        </p:nvSpPr>
        <p:spPr>
          <a:xfrm>
            <a:off x="704105" y="1377213"/>
            <a:ext cx="3241905" cy="1552407"/>
          </a:xfrm>
          <a:custGeom>
            <a:avLst/>
            <a:gdLst>
              <a:gd name="connsiteX0" fmla="*/ 520739 w 3241905"/>
              <a:gd name="connsiteY0" fmla="*/ 50831 h 1552407"/>
              <a:gd name="connsiteX1" fmla="*/ 712651 w 3241905"/>
              <a:gd name="connsiteY1" fmla="*/ 28254 h 1552407"/>
              <a:gd name="connsiteX2" fmla="*/ 898917 w 3241905"/>
              <a:gd name="connsiteY2" fmla="*/ 31 h 1552407"/>
              <a:gd name="connsiteX3" fmla="*/ 1356117 w 3241905"/>
              <a:gd name="connsiteY3" fmla="*/ 33898 h 1552407"/>
              <a:gd name="connsiteX4" fmla="*/ 1632695 w 3241905"/>
              <a:gd name="connsiteY4" fmla="*/ 180654 h 1552407"/>
              <a:gd name="connsiteX5" fmla="*/ 1807673 w 3241905"/>
              <a:gd name="connsiteY5" fmla="*/ 366920 h 1552407"/>
              <a:gd name="connsiteX6" fmla="*/ 1864117 w 3241905"/>
              <a:gd name="connsiteY6" fmla="*/ 581409 h 1552407"/>
              <a:gd name="connsiteX7" fmla="*/ 1931851 w 3241905"/>
              <a:gd name="connsiteY7" fmla="*/ 790254 h 1552407"/>
              <a:gd name="connsiteX8" fmla="*/ 2118117 w 3241905"/>
              <a:gd name="connsiteY8" fmla="*/ 959587 h 1552407"/>
              <a:gd name="connsiteX9" fmla="*/ 2643051 w 3241905"/>
              <a:gd name="connsiteY9" fmla="*/ 1123276 h 1552407"/>
              <a:gd name="connsiteX10" fmla="*/ 3026873 w 3241905"/>
              <a:gd name="connsiteY10" fmla="*/ 1207943 h 1552407"/>
              <a:gd name="connsiteX11" fmla="*/ 3122828 w 3241905"/>
              <a:gd name="connsiteY11" fmla="*/ 1253098 h 1552407"/>
              <a:gd name="connsiteX12" fmla="*/ 3230073 w 3241905"/>
              <a:gd name="connsiteY12" fmla="*/ 1365987 h 1552407"/>
              <a:gd name="connsiteX13" fmla="*/ 3213139 w 3241905"/>
              <a:gd name="connsiteY13" fmla="*/ 1445009 h 1552407"/>
              <a:gd name="connsiteX14" fmla="*/ 2998651 w 3241905"/>
              <a:gd name="connsiteY14" fmla="*/ 1524031 h 1552407"/>
              <a:gd name="connsiteX15" fmla="*/ 2801095 w 3241905"/>
              <a:gd name="connsiteY15" fmla="*/ 1552254 h 1552407"/>
              <a:gd name="connsiteX16" fmla="*/ 2389051 w 3241905"/>
              <a:gd name="connsiteY16" fmla="*/ 1535320 h 1552407"/>
              <a:gd name="connsiteX17" fmla="*/ 2044739 w 3241905"/>
              <a:gd name="connsiteY17" fmla="*/ 1535320 h 1552407"/>
              <a:gd name="connsiteX18" fmla="*/ 1723006 w 3241905"/>
              <a:gd name="connsiteY18" fmla="*/ 1445009 h 1552407"/>
              <a:gd name="connsiteX19" fmla="*/ 1271451 w 3241905"/>
              <a:gd name="connsiteY19" fmla="*/ 1411143 h 1552407"/>
              <a:gd name="connsiteX20" fmla="*/ 865051 w 3241905"/>
              <a:gd name="connsiteY20" fmla="*/ 1422431 h 1552407"/>
              <a:gd name="connsiteX21" fmla="*/ 300606 w 3241905"/>
              <a:gd name="connsiteY21" fmla="*/ 1309543 h 1552407"/>
              <a:gd name="connsiteX22" fmla="*/ 108695 w 3241905"/>
              <a:gd name="connsiteY22" fmla="*/ 1185365 h 1552407"/>
              <a:gd name="connsiteX23" fmla="*/ 1451 w 3241905"/>
              <a:gd name="connsiteY23" fmla="*/ 857987 h 1552407"/>
              <a:gd name="connsiteX24" fmla="*/ 52251 w 3241905"/>
              <a:gd name="connsiteY24" fmla="*/ 677365 h 1552407"/>
              <a:gd name="connsiteX25" fmla="*/ 131273 w 3241905"/>
              <a:gd name="connsiteY25" fmla="*/ 412076 h 1552407"/>
              <a:gd name="connsiteX26" fmla="*/ 176428 w 3241905"/>
              <a:gd name="connsiteY26" fmla="*/ 333054 h 1552407"/>
              <a:gd name="connsiteX27" fmla="*/ 323184 w 3241905"/>
              <a:gd name="connsiteY27" fmla="*/ 180654 h 1552407"/>
              <a:gd name="connsiteX28" fmla="*/ 390917 w 3241905"/>
              <a:gd name="connsiteY28" fmla="*/ 107276 h 1552407"/>
              <a:gd name="connsiteX29" fmla="*/ 520739 w 3241905"/>
              <a:gd name="connsiteY29" fmla="*/ 50831 h 155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41905" h="1552407">
                <a:moveTo>
                  <a:pt x="520739" y="50831"/>
                </a:moveTo>
                <a:cubicBezTo>
                  <a:pt x="574361" y="37661"/>
                  <a:pt x="649621" y="36721"/>
                  <a:pt x="712651" y="28254"/>
                </a:cubicBezTo>
                <a:cubicBezTo>
                  <a:pt x="775681" y="19787"/>
                  <a:pt x="791673" y="-910"/>
                  <a:pt x="898917" y="31"/>
                </a:cubicBezTo>
                <a:cubicBezTo>
                  <a:pt x="1006161" y="972"/>
                  <a:pt x="1233821" y="3794"/>
                  <a:pt x="1356117" y="33898"/>
                </a:cubicBezTo>
                <a:cubicBezTo>
                  <a:pt x="1478413" y="64002"/>
                  <a:pt x="1557436" y="125150"/>
                  <a:pt x="1632695" y="180654"/>
                </a:cubicBezTo>
                <a:cubicBezTo>
                  <a:pt x="1707954" y="236158"/>
                  <a:pt x="1769103" y="300128"/>
                  <a:pt x="1807673" y="366920"/>
                </a:cubicBezTo>
                <a:cubicBezTo>
                  <a:pt x="1846243" y="433712"/>
                  <a:pt x="1843421" y="510853"/>
                  <a:pt x="1864117" y="581409"/>
                </a:cubicBezTo>
                <a:cubicBezTo>
                  <a:pt x="1884813" y="651965"/>
                  <a:pt x="1889518" y="727224"/>
                  <a:pt x="1931851" y="790254"/>
                </a:cubicBezTo>
                <a:cubicBezTo>
                  <a:pt x="1974184" y="853284"/>
                  <a:pt x="1999584" y="904083"/>
                  <a:pt x="2118117" y="959587"/>
                </a:cubicBezTo>
                <a:cubicBezTo>
                  <a:pt x="2236650" y="1015091"/>
                  <a:pt x="2491592" y="1081883"/>
                  <a:pt x="2643051" y="1123276"/>
                </a:cubicBezTo>
                <a:cubicBezTo>
                  <a:pt x="2794510" y="1164669"/>
                  <a:pt x="2946910" y="1186306"/>
                  <a:pt x="3026873" y="1207943"/>
                </a:cubicBezTo>
                <a:cubicBezTo>
                  <a:pt x="3106836" y="1229580"/>
                  <a:pt x="3088961" y="1226757"/>
                  <a:pt x="3122828" y="1253098"/>
                </a:cubicBezTo>
                <a:cubicBezTo>
                  <a:pt x="3156695" y="1279439"/>
                  <a:pt x="3215021" y="1334002"/>
                  <a:pt x="3230073" y="1365987"/>
                </a:cubicBezTo>
                <a:cubicBezTo>
                  <a:pt x="3245125" y="1397972"/>
                  <a:pt x="3251709" y="1418668"/>
                  <a:pt x="3213139" y="1445009"/>
                </a:cubicBezTo>
                <a:cubicBezTo>
                  <a:pt x="3174569" y="1471350"/>
                  <a:pt x="3067325" y="1506157"/>
                  <a:pt x="2998651" y="1524031"/>
                </a:cubicBezTo>
                <a:cubicBezTo>
                  <a:pt x="2929977" y="1541905"/>
                  <a:pt x="2902695" y="1550373"/>
                  <a:pt x="2801095" y="1552254"/>
                </a:cubicBezTo>
                <a:cubicBezTo>
                  <a:pt x="2699495" y="1554136"/>
                  <a:pt x="2515110" y="1538142"/>
                  <a:pt x="2389051" y="1535320"/>
                </a:cubicBezTo>
                <a:cubicBezTo>
                  <a:pt x="2262992" y="1532498"/>
                  <a:pt x="2155746" y="1550372"/>
                  <a:pt x="2044739" y="1535320"/>
                </a:cubicBezTo>
                <a:cubicBezTo>
                  <a:pt x="1933732" y="1520268"/>
                  <a:pt x="1851887" y="1465705"/>
                  <a:pt x="1723006" y="1445009"/>
                </a:cubicBezTo>
                <a:cubicBezTo>
                  <a:pt x="1594125" y="1424313"/>
                  <a:pt x="1414443" y="1414906"/>
                  <a:pt x="1271451" y="1411143"/>
                </a:cubicBezTo>
                <a:cubicBezTo>
                  <a:pt x="1128459" y="1407380"/>
                  <a:pt x="1026858" y="1439364"/>
                  <a:pt x="865051" y="1422431"/>
                </a:cubicBezTo>
                <a:cubicBezTo>
                  <a:pt x="703244" y="1405498"/>
                  <a:pt x="426665" y="1349054"/>
                  <a:pt x="300606" y="1309543"/>
                </a:cubicBezTo>
                <a:cubicBezTo>
                  <a:pt x="174547" y="1270032"/>
                  <a:pt x="158554" y="1260624"/>
                  <a:pt x="108695" y="1185365"/>
                </a:cubicBezTo>
                <a:cubicBezTo>
                  <a:pt x="58836" y="1110106"/>
                  <a:pt x="10858" y="942654"/>
                  <a:pt x="1451" y="857987"/>
                </a:cubicBezTo>
                <a:cubicBezTo>
                  <a:pt x="-7956" y="773320"/>
                  <a:pt x="30614" y="751684"/>
                  <a:pt x="52251" y="677365"/>
                </a:cubicBezTo>
                <a:cubicBezTo>
                  <a:pt x="73888" y="603046"/>
                  <a:pt x="110577" y="469461"/>
                  <a:pt x="131273" y="412076"/>
                </a:cubicBezTo>
                <a:cubicBezTo>
                  <a:pt x="151969" y="354691"/>
                  <a:pt x="144443" y="371624"/>
                  <a:pt x="176428" y="333054"/>
                </a:cubicBezTo>
                <a:cubicBezTo>
                  <a:pt x="208413" y="294484"/>
                  <a:pt x="287436" y="218284"/>
                  <a:pt x="323184" y="180654"/>
                </a:cubicBezTo>
                <a:cubicBezTo>
                  <a:pt x="358932" y="143024"/>
                  <a:pt x="360813" y="126091"/>
                  <a:pt x="390917" y="107276"/>
                </a:cubicBezTo>
                <a:cubicBezTo>
                  <a:pt x="421021" y="88461"/>
                  <a:pt x="467117" y="64001"/>
                  <a:pt x="520739" y="5083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971957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1257935" cy="207645"/>
          </a:xfrm>
          <a:prstGeom prst="rect">
            <a:avLst/>
          </a:prstGeom>
        </p:spPr>
        <p:txBody>
          <a:bodyPr vert="horz" wrap="square" lIns="0" tIns="12065" rIns="0" bIns="0" rtlCol="0">
            <a:spAutoFit/>
          </a:bodyPr>
          <a:lstStyle/>
          <a:p>
            <a:pPr marL="12700">
              <a:lnSpc>
                <a:spcPct val="100000"/>
              </a:lnSpc>
              <a:spcBef>
                <a:spcPts val="95"/>
              </a:spcBef>
            </a:pPr>
            <a:r>
              <a:rPr spc="-50" dirty="0"/>
              <a:t>Lipreading</a:t>
            </a:r>
            <a:r>
              <a:rPr spc="-30" dirty="0"/>
              <a:t> </a:t>
            </a:r>
            <a:r>
              <a:rPr spc="-40" dirty="0"/>
              <a:t>Pipelines</a:t>
            </a:r>
          </a:p>
        </p:txBody>
      </p:sp>
      <p:sp>
        <p:nvSpPr>
          <p:cNvPr id="3" name="object 3"/>
          <p:cNvSpPr/>
          <p:nvPr/>
        </p:nvSpPr>
        <p:spPr>
          <a:xfrm>
            <a:off x="1690789" y="1094105"/>
            <a:ext cx="114300" cy="792480"/>
          </a:xfrm>
          <a:custGeom>
            <a:avLst/>
            <a:gdLst/>
            <a:ahLst/>
            <a:cxnLst/>
            <a:rect l="l" t="t" r="r" b="b"/>
            <a:pathLst>
              <a:path w="114300" h="792480">
                <a:moveTo>
                  <a:pt x="114299" y="0"/>
                </a:moveTo>
                <a:lnTo>
                  <a:pt x="0" y="0"/>
                </a:lnTo>
                <a:lnTo>
                  <a:pt x="0" y="792479"/>
                </a:lnTo>
                <a:lnTo>
                  <a:pt x="114299" y="792479"/>
                </a:lnTo>
                <a:lnTo>
                  <a:pt x="114299" y="0"/>
                </a:lnTo>
                <a:close/>
              </a:path>
            </a:pathLst>
          </a:custGeom>
          <a:solidFill>
            <a:srgbClr val="E0D7D7"/>
          </a:solidFill>
        </p:spPr>
        <p:txBody>
          <a:bodyPr wrap="square" lIns="0" tIns="0" rIns="0" bIns="0" rtlCol="0"/>
          <a:lstStyle/>
          <a:p>
            <a:endParaRPr/>
          </a:p>
        </p:txBody>
      </p:sp>
      <p:sp>
        <p:nvSpPr>
          <p:cNvPr id="4" name="object 4"/>
          <p:cNvSpPr/>
          <p:nvPr/>
        </p:nvSpPr>
        <p:spPr>
          <a:xfrm>
            <a:off x="1690789" y="1094105"/>
            <a:ext cx="114300" cy="792480"/>
          </a:xfrm>
          <a:custGeom>
            <a:avLst/>
            <a:gdLst/>
            <a:ahLst/>
            <a:cxnLst/>
            <a:rect l="l" t="t" r="r" b="b"/>
            <a:pathLst>
              <a:path w="114300" h="792480">
                <a:moveTo>
                  <a:pt x="0" y="792479"/>
                </a:moveTo>
                <a:lnTo>
                  <a:pt x="114299" y="792479"/>
                </a:lnTo>
                <a:lnTo>
                  <a:pt x="114299" y="0"/>
                </a:lnTo>
                <a:lnTo>
                  <a:pt x="0" y="0"/>
                </a:lnTo>
                <a:lnTo>
                  <a:pt x="0" y="792479"/>
                </a:lnTo>
                <a:close/>
              </a:path>
            </a:pathLst>
          </a:custGeom>
          <a:ln w="7619">
            <a:solidFill>
              <a:srgbClr val="000000"/>
            </a:solidFill>
          </a:ln>
        </p:spPr>
        <p:txBody>
          <a:bodyPr wrap="square" lIns="0" tIns="0" rIns="0" bIns="0" rtlCol="0"/>
          <a:lstStyle/>
          <a:p>
            <a:endParaRPr/>
          </a:p>
        </p:txBody>
      </p:sp>
      <p:sp>
        <p:nvSpPr>
          <p:cNvPr id="5" name="object 5"/>
          <p:cNvSpPr/>
          <p:nvPr/>
        </p:nvSpPr>
        <p:spPr>
          <a:xfrm>
            <a:off x="2605189" y="1094105"/>
            <a:ext cx="114300" cy="792480"/>
          </a:xfrm>
          <a:custGeom>
            <a:avLst/>
            <a:gdLst/>
            <a:ahLst/>
            <a:cxnLst/>
            <a:rect l="l" t="t" r="r" b="b"/>
            <a:pathLst>
              <a:path w="114300" h="792480">
                <a:moveTo>
                  <a:pt x="114299" y="0"/>
                </a:moveTo>
                <a:lnTo>
                  <a:pt x="0" y="0"/>
                </a:lnTo>
                <a:lnTo>
                  <a:pt x="0" y="792479"/>
                </a:lnTo>
                <a:lnTo>
                  <a:pt x="114299" y="792479"/>
                </a:lnTo>
                <a:lnTo>
                  <a:pt x="114299" y="0"/>
                </a:lnTo>
                <a:close/>
              </a:path>
            </a:pathLst>
          </a:custGeom>
          <a:solidFill>
            <a:srgbClr val="656464"/>
          </a:solidFill>
        </p:spPr>
        <p:txBody>
          <a:bodyPr wrap="square" lIns="0" tIns="0" rIns="0" bIns="0" rtlCol="0"/>
          <a:lstStyle/>
          <a:p>
            <a:endParaRPr/>
          </a:p>
        </p:txBody>
      </p:sp>
      <p:sp>
        <p:nvSpPr>
          <p:cNvPr id="6" name="object 6"/>
          <p:cNvSpPr/>
          <p:nvPr/>
        </p:nvSpPr>
        <p:spPr>
          <a:xfrm>
            <a:off x="2605189" y="1094105"/>
            <a:ext cx="114300" cy="792480"/>
          </a:xfrm>
          <a:custGeom>
            <a:avLst/>
            <a:gdLst/>
            <a:ahLst/>
            <a:cxnLst/>
            <a:rect l="l" t="t" r="r" b="b"/>
            <a:pathLst>
              <a:path w="114300" h="792480">
                <a:moveTo>
                  <a:pt x="0" y="792479"/>
                </a:moveTo>
                <a:lnTo>
                  <a:pt x="114299" y="792479"/>
                </a:lnTo>
                <a:lnTo>
                  <a:pt x="114299" y="0"/>
                </a:lnTo>
                <a:lnTo>
                  <a:pt x="0" y="0"/>
                </a:lnTo>
                <a:lnTo>
                  <a:pt x="0" y="792479"/>
                </a:lnTo>
                <a:close/>
              </a:path>
            </a:pathLst>
          </a:custGeom>
          <a:ln w="7619">
            <a:solidFill>
              <a:srgbClr val="000000"/>
            </a:solidFill>
          </a:ln>
        </p:spPr>
        <p:txBody>
          <a:bodyPr wrap="square" lIns="0" tIns="0" rIns="0" bIns="0" rtlCol="0"/>
          <a:lstStyle/>
          <a:p>
            <a:endParaRPr/>
          </a:p>
        </p:txBody>
      </p:sp>
      <p:sp>
        <p:nvSpPr>
          <p:cNvPr id="7" name="object 7"/>
          <p:cNvSpPr txBox="1"/>
          <p:nvPr/>
        </p:nvSpPr>
        <p:spPr>
          <a:xfrm>
            <a:off x="1544106" y="1984375"/>
            <a:ext cx="407670" cy="193675"/>
          </a:xfrm>
          <a:prstGeom prst="rect">
            <a:avLst/>
          </a:prstGeom>
        </p:spPr>
        <p:txBody>
          <a:bodyPr vert="horz" wrap="square" lIns="0" tIns="17780" rIns="0" bIns="0" rtlCol="0">
            <a:spAutoFit/>
          </a:bodyPr>
          <a:lstStyle/>
          <a:p>
            <a:pPr algn="ctr">
              <a:lnSpc>
                <a:spcPct val="100000"/>
              </a:lnSpc>
              <a:spcBef>
                <a:spcPts val="140"/>
              </a:spcBef>
            </a:pPr>
            <a:r>
              <a:rPr sz="500" b="1" spc="30" dirty="0">
                <a:latin typeface="Arial"/>
                <a:cs typeface="Arial"/>
              </a:rPr>
              <a:t>3D</a:t>
            </a:r>
            <a:endParaRPr sz="500">
              <a:latin typeface="Arial"/>
              <a:cs typeface="Arial"/>
            </a:endParaRPr>
          </a:p>
          <a:p>
            <a:pPr algn="ctr">
              <a:lnSpc>
                <a:spcPct val="100000"/>
              </a:lnSpc>
              <a:spcBef>
                <a:spcPts val="75"/>
              </a:spcBef>
            </a:pPr>
            <a:r>
              <a:rPr sz="500" b="1" spc="15" dirty="0">
                <a:latin typeface="Arial"/>
                <a:cs typeface="Arial"/>
              </a:rPr>
              <a:t>convolution</a:t>
            </a:r>
            <a:endParaRPr sz="500">
              <a:latin typeface="Arial"/>
              <a:cs typeface="Arial"/>
            </a:endParaRPr>
          </a:p>
        </p:txBody>
      </p:sp>
      <p:sp>
        <p:nvSpPr>
          <p:cNvPr id="8" name="object 8"/>
          <p:cNvSpPr txBox="1"/>
          <p:nvPr/>
        </p:nvSpPr>
        <p:spPr>
          <a:xfrm>
            <a:off x="2378473" y="1984375"/>
            <a:ext cx="567690" cy="193675"/>
          </a:xfrm>
          <a:prstGeom prst="rect">
            <a:avLst/>
          </a:prstGeom>
        </p:spPr>
        <p:txBody>
          <a:bodyPr vert="horz" wrap="square" lIns="0" tIns="8255" rIns="0" bIns="0" rtlCol="0">
            <a:spAutoFit/>
          </a:bodyPr>
          <a:lstStyle/>
          <a:p>
            <a:pPr marL="12700" marR="5080" indent="99060">
              <a:lnSpc>
                <a:spcPct val="112599"/>
              </a:lnSpc>
              <a:spcBef>
                <a:spcPts val="65"/>
              </a:spcBef>
            </a:pPr>
            <a:r>
              <a:rPr sz="500" b="1" spc="25" dirty="0">
                <a:latin typeface="Arial"/>
                <a:cs typeface="Arial"/>
              </a:rPr>
              <a:t>ResNet-18  </a:t>
            </a:r>
            <a:r>
              <a:rPr sz="500" b="1" spc="15" dirty="0">
                <a:latin typeface="Arial"/>
                <a:cs typeface="Arial"/>
              </a:rPr>
              <a:t>(2D</a:t>
            </a:r>
            <a:r>
              <a:rPr sz="500" b="1" spc="-25" dirty="0">
                <a:latin typeface="Arial"/>
                <a:cs typeface="Arial"/>
              </a:rPr>
              <a:t> </a:t>
            </a:r>
            <a:r>
              <a:rPr sz="500" b="1" spc="10" dirty="0">
                <a:latin typeface="Arial"/>
                <a:cs typeface="Arial"/>
              </a:rPr>
              <a:t>Convolution)</a:t>
            </a:r>
            <a:endParaRPr sz="500">
              <a:latin typeface="Arial"/>
              <a:cs typeface="Arial"/>
            </a:endParaRPr>
          </a:p>
        </p:txBody>
      </p:sp>
      <p:sp>
        <p:nvSpPr>
          <p:cNvPr id="9" name="object 9"/>
          <p:cNvSpPr txBox="1"/>
          <p:nvPr/>
        </p:nvSpPr>
        <p:spPr>
          <a:xfrm>
            <a:off x="3631963" y="1984375"/>
            <a:ext cx="567690" cy="193675"/>
          </a:xfrm>
          <a:prstGeom prst="rect">
            <a:avLst/>
          </a:prstGeom>
        </p:spPr>
        <p:txBody>
          <a:bodyPr vert="horz" wrap="square" lIns="0" tIns="17780" rIns="0" bIns="0" rtlCol="0">
            <a:spAutoFit/>
          </a:bodyPr>
          <a:lstStyle/>
          <a:p>
            <a:pPr algn="ctr">
              <a:lnSpc>
                <a:spcPct val="100000"/>
              </a:lnSpc>
              <a:spcBef>
                <a:spcPts val="140"/>
              </a:spcBef>
            </a:pPr>
            <a:r>
              <a:rPr sz="500" b="1" spc="40" dirty="0">
                <a:latin typeface="Arial"/>
                <a:cs typeface="Arial"/>
              </a:rPr>
              <a:t>MS-TCN</a:t>
            </a:r>
            <a:endParaRPr sz="500">
              <a:latin typeface="Arial"/>
              <a:cs typeface="Arial"/>
            </a:endParaRPr>
          </a:p>
          <a:p>
            <a:pPr algn="ctr">
              <a:lnSpc>
                <a:spcPct val="100000"/>
              </a:lnSpc>
              <a:spcBef>
                <a:spcPts val="75"/>
              </a:spcBef>
            </a:pPr>
            <a:r>
              <a:rPr sz="500" b="1" spc="15" dirty="0">
                <a:latin typeface="Arial"/>
                <a:cs typeface="Arial"/>
              </a:rPr>
              <a:t>(1D</a:t>
            </a:r>
            <a:r>
              <a:rPr sz="500" b="1" spc="-15" dirty="0">
                <a:latin typeface="Arial"/>
                <a:cs typeface="Arial"/>
              </a:rPr>
              <a:t> </a:t>
            </a:r>
            <a:r>
              <a:rPr sz="500" b="1" spc="10" dirty="0">
                <a:latin typeface="Arial"/>
                <a:cs typeface="Arial"/>
              </a:rPr>
              <a:t>Convolution)</a:t>
            </a:r>
            <a:endParaRPr sz="500">
              <a:latin typeface="Arial"/>
              <a:cs typeface="Arial"/>
            </a:endParaRPr>
          </a:p>
        </p:txBody>
      </p:sp>
      <p:sp>
        <p:nvSpPr>
          <p:cNvPr id="10" name="object 10"/>
          <p:cNvSpPr/>
          <p:nvPr/>
        </p:nvSpPr>
        <p:spPr>
          <a:xfrm>
            <a:off x="1808899" y="1490344"/>
            <a:ext cx="720725" cy="0"/>
          </a:xfrm>
          <a:custGeom>
            <a:avLst/>
            <a:gdLst/>
            <a:ahLst/>
            <a:cxnLst/>
            <a:rect l="l" t="t" r="r" b="b"/>
            <a:pathLst>
              <a:path w="720725">
                <a:moveTo>
                  <a:pt x="0" y="0"/>
                </a:moveTo>
                <a:lnTo>
                  <a:pt x="720470" y="0"/>
                </a:lnTo>
              </a:path>
            </a:pathLst>
          </a:custGeom>
          <a:ln w="15239">
            <a:solidFill>
              <a:srgbClr val="000000"/>
            </a:solidFill>
          </a:ln>
        </p:spPr>
        <p:txBody>
          <a:bodyPr wrap="square" lIns="0" tIns="0" rIns="0" bIns="0" rtlCol="0"/>
          <a:lstStyle/>
          <a:p>
            <a:endParaRPr/>
          </a:p>
        </p:txBody>
      </p:sp>
      <p:sp>
        <p:nvSpPr>
          <p:cNvPr id="11" name="object 11"/>
          <p:cNvSpPr/>
          <p:nvPr/>
        </p:nvSpPr>
        <p:spPr>
          <a:xfrm>
            <a:off x="2529370" y="1472056"/>
            <a:ext cx="48895" cy="36830"/>
          </a:xfrm>
          <a:custGeom>
            <a:avLst/>
            <a:gdLst/>
            <a:ahLst/>
            <a:cxnLst/>
            <a:rect l="l" t="t" r="r" b="b"/>
            <a:pathLst>
              <a:path w="48894" h="36830">
                <a:moveTo>
                  <a:pt x="0" y="0"/>
                </a:moveTo>
                <a:lnTo>
                  <a:pt x="0" y="36576"/>
                </a:lnTo>
                <a:lnTo>
                  <a:pt x="48768" y="18288"/>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2529370" y="1472056"/>
            <a:ext cx="48895" cy="36830"/>
          </a:xfrm>
          <a:custGeom>
            <a:avLst/>
            <a:gdLst/>
            <a:ahLst/>
            <a:cxnLst/>
            <a:rect l="l" t="t" r="r" b="b"/>
            <a:pathLst>
              <a:path w="48894" h="36830">
                <a:moveTo>
                  <a:pt x="48767" y="18287"/>
                </a:moveTo>
                <a:lnTo>
                  <a:pt x="0" y="0"/>
                </a:lnTo>
                <a:lnTo>
                  <a:pt x="0" y="36575"/>
                </a:lnTo>
                <a:lnTo>
                  <a:pt x="48767" y="18287"/>
                </a:lnTo>
                <a:close/>
              </a:path>
            </a:pathLst>
          </a:custGeom>
          <a:ln w="15239">
            <a:solidFill>
              <a:srgbClr val="000000"/>
            </a:solidFill>
          </a:ln>
        </p:spPr>
        <p:txBody>
          <a:bodyPr wrap="square" lIns="0" tIns="0" rIns="0" bIns="0" rtlCol="0"/>
          <a:lstStyle/>
          <a:p>
            <a:endParaRPr/>
          </a:p>
        </p:txBody>
      </p:sp>
      <p:sp>
        <p:nvSpPr>
          <p:cNvPr id="13" name="object 13"/>
          <p:cNvSpPr/>
          <p:nvPr/>
        </p:nvSpPr>
        <p:spPr>
          <a:xfrm>
            <a:off x="5108359" y="1090294"/>
            <a:ext cx="121919" cy="80009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723299" y="1490344"/>
            <a:ext cx="720725" cy="0"/>
          </a:xfrm>
          <a:custGeom>
            <a:avLst/>
            <a:gdLst/>
            <a:ahLst/>
            <a:cxnLst/>
            <a:rect l="l" t="t" r="r" b="b"/>
            <a:pathLst>
              <a:path w="720725">
                <a:moveTo>
                  <a:pt x="0" y="0"/>
                </a:moveTo>
                <a:lnTo>
                  <a:pt x="720470" y="0"/>
                </a:lnTo>
              </a:path>
            </a:pathLst>
          </a:custGeom>
          <a:ln w="15239">
            <a:solidFill>
              <a:srgbClr val="000000"/>
            </a:solidFill>
          </a:ln>
        </p:spPr>
        <p:txBody>
          <a:bodyPr wrap="square" lIns="0" tIns="0" rIns="0" bIns="0" rtlCol="0"/>
          <a:lstStyle/>
          <a:p>
            <a:endParaRPr/>
          </a:p>
        </p:txBody>
      </p:sp>
      <p:sp>
        <p:nvSpPr>
          <p:cNvPr id="15" name="object 15"/>
          <p:cNvSpPr/>
          <p:nvPr/>
        </p:nvSpPr>
        <p:spPr>
          <a:xfrm>
            <a:off x="3443770" y="1472056"/>
            <a:ext cx="48895" cy="36830"/>
          </a:xfrm>
          <a:custGeom>
            <a:avLst/>
            <a:gdLst/>
            <a:ahLst/>
            <a:cxnLst/>
            <a:rect l="l" t="t" r="r" b="b"/>
            <a:pathLst>
              <a:path w="48895" h="36830">
                <a:moveTo>
                  <a:pt x="0" y="0"/>
                </a:moveTo>
                <a:lnTo>
                  <a:pt x="0" y="36576"/>
                </a:lnTo>
                <a:lnTo>
                  <a:pt x="48768" y="18288"/>
                </a:lnTo>
                <a:lnTo>
                  <a:pt x="0" y="0"/>
                </a:lnTo>
                <a:close/>
              </a:path>
            </a:pathLst>
          </a:custGeom>
          <a:solidFill>
            <a:srgbClr val="000000"/>
          </a:solidFill>
        </p:spPr>
        <p:txBody>
          <a:bodyPr wrap="square" lIns="0" tIns="0" rIns="0" bIns="0" rtlCol="0"/>
          <a:lstStyle/>
          <a:p>
            <a:endParaRPr/>
          </a:p>
        </p:txBody>
      </p:sp>
      <p:sp>
        <p:nvSpPr>
          <p:cNvPr id="16" name="object 16"/>
          <p:cNvSpPr/>
          <p:nvPr/>
        </p:nvSpPr>
        <p:spPr>
          <a:xfrm>
            <a:off x="3443770" y="1472056"/>
            <a:ext cx="48895" cy="36830"/>
          </a:xfrm>
          <a:custGeom>
            <a:avLst/>
            <a:gdLst/>
            <a:ahLst/>
            <a:cxnLst/>
            <a:rect l="l" t="t" r="r" b="b"/>
            <a:pathLst>
              <a:path w="48895" h="36830">
                <a:moveTo>
                  <a:pt x="48767" y="18287"/>
                </a:moveTo>
                <a:lnTo>
                  <a:pt x="0" y="0"/>
                </a:lnTo>
                <a:lnTo>
                  <a:pt x="0" y="36575"/>
                </a:lnTo>
                <a:lnTo>
                  <a:pt x="48767" y="18287"/>
                </a:lnTo>
                <a:close/>
              </a:path>
            </a:pathLst>
          </a:custGeom>
          <a:ln w="15239">
            <a:solidFill>
              <a:srgbClr val="000000"/>
            </a:solidFill>
          </a:ln>
        </p:spPr>
        <p:txBody>
          <a:bodyPr wrap="square" lIns="0" tIns="0" rIns="0" bIns="0" rtlCol="0"/>
          <a:lstStyle/>
          <a:p>
            <a:endParaRPr/>
          </a:p>
        </p:txBody>
      </p:sp>
      <p:sp>
        <p:nvSpPr>
          <p:cNvPr id="17" name="object 17"/>
          <p:cNvSpPr/>
          <p:nvPr/>
        </p:nvSpPr>
        <p:spPr>
          <a:xfrm>
            <a:off x="807478" y="1473200"/>
            <a:ext cx="807720" cy="15240"/>
          </a:xfrm>
          <a:custGeom>
            <a:avLst/>
            <a:gdLst/>
            <a:ahLst/>
            <a:cxnLst/>
            <a:rect l="l" t="t" r="r" b="b"/>
            <a:pathLst>
              <a:path w="807719" h="15240">
                <a:moveTo>
                  <a:pt x="0" y="0"/>
                </a:moveTo>
                <a:lnTo>
                  <a:pt x="807502" y="14721"/>
                </a:lnTo>
              </a:path>
            </a:pathLst>
          </a:custGeom>
          <a:ln w="15239">
            <a:solidFill>
              <a:srgbClr val="000000"/>
            </a:solidFill>
          </a:ln>
        </p:spPr>
        <p:txBody>
          <a:bodyPr wrap="square" lIns="0" tIns="0" rIns="0" bIns="0" rtlCol="0"/>
          <a:lstStyle/>
          <a:p>
            <a:endParaRPr/>
          </a:p>
        </p:txBody>
      </p:sp>
      <p:sp>
        <p:nvSpPr>
          <p:cNvPr id="18" name="object 18"/>
          <p:cNvSpPr/>
          <p:nvPr/>
        </p:nvSpPr>
        <p:spPr>
          <a:xfrm>
            <a:off x="1614646" y="1469633"/>
            <a:ext cx="49530" cy="36830"/>
          </a:xfrm>
          <a:custGeom>
            <a:avLst/>
            <a:gdLst/>
            <a:ahLst/>
            <a:cxnLst/>
            <a:rect l="l" t="t" r="r" b="b"/>
            <a:pathLst>
              <a:path w="49530" h="36830">
                <a:moveTo>
                  <a:pt x="666" y="0"/>
                </a:moveTo>
                <a:lnTo>
                  <a:pt x="0" y="36572"/>
                </a:lnTo>
                <a:lnTo>
                  <a:pt x="49095" y="19175"/>
                </a:lnTo>
                <a:lnTo>
                  <a:pt x="666" y="0"/>
                </a:lnTo>
                <a:close/>
              </a:path>
            </a:pathLst>
          </a:custGeom>
          <a:solidFill>
            <a:srgbClr val="000000"/>
          </a:solidFill>
        </p:spPr>
        <p:txBody>
          <a:bodyPr wrap="square" lIns="0" tIns="0" rIns="0" bIns="0" rtlCol="0"/>
          <a:lstStyle/>
          <a:p>
            <a:endParaRPr/>
          </a:p>
        </p:txBody>
      </p:sp>
      <p:sp>
        <p:nvSpPr>
          <p:cNvPr id="19" name="object 19"/>
          <p:cNvSpPr/>
          <p:nvPr/>
        </p:nvSpPr>
        <p:spPr>
          <a:xfrm>
            <a:off x="1614646" y="1469633"/>
            <a:ext cx="49530" cy="36830"/>
          </a:xfrm>
          <a:custGeom>
            <a:avLst/>
            <a:gdLst/>
            <a:ahLst/>
            <a:cxnLst/>
            <a:rect l="l" t="t" r="r" b="b"/>
            <a:pathLst>
              <a:path w="49530" h="36830">
                <a:moveTo>
                  <a:pt x="49095" y="19175"/>
                </a:moveTo>
                <a:lnTo>
                  <a:pt x="666" y="0"/>
                </a:lnTo>
                <a:lnTo>
                  <a:pt x="0" y="36572"/>
                </a:lnTo>
                <a:lnTo>
                  <a:pt x="49095" y="19175"/>
                </a:lnTo>
                <a:close/>
              </a:path>
            </a:pathLst>
          </a:custGeom>
          <a:ln w="15239">
            <a:solidFill>
              <a:srgbClr val="000000"/>
            </a:solidFill>
          </a:ln>
        </p:spPr>
        <p:txBody>
          <a:bodyPr wrap="square" lIns="0" tIns="0" rIns="0" bIns="0" rtlCol="0"/>
          <a:lstStyle/>
          <a:p>
            <a:endParaRPr/>
          </a:p>
        </p:txBody>
      </p:sp>
      <p:sp>
        <p:nvSpPr>
          <p:cNvPr id="20" name="object 20"/>
          <p:cNvSpPr txBox="1"/>
          <p:nvPr/>
        </p:nvSpPr>
        <p:spPr>
          <a:xfrm>
            <a:off x="5020754" y="2027278"/>
            <a:ext cx="297180" cy="107950"/>
          </a:xfrm>
          <a:prstGeom prst="rect">
            <a:avLst/>
          </a:prstGeom>
        </p:spPr>
        <p:txBody>
          <a:bodyPr vert="horz" wrap="square" lIns="0" tIns="17780" rIns="0" bIns="0" rtlCol="0">
            <a:spAutoFit/>
          </a:bodyPr>
          <a:lstStyle/>
          <a:p>
            <a:pPr marL="12700">
              <a:lnSpc>
                <a:spcPct val="100000"/>
              </a:lnSpc>
              <a:spcBef>
                <a:spcPts val="140"/>
              </a:spcBef>
            </a:pPr>
            <a:r>
              <a:rPr sz="500" b="1" spc="20" dirty="0">
                <a:latin typeface="Arial"/>
                <a:cs typeface="Arial"/>
              </a:rPr>
              <a:t>Softmax</a:t>
            </a:r>
            <a:endParaRPr sz="500">
              <a:latin typeface="Arial"/>
              <a:cs typeface="Arial"/>
            </a:endParaRPr>
          </a:p>
        </p:txBody>
      </p:sp>
      <p:sp>
        <p:nvSpPr>
          <p:cNvPr id="21" name="object 21"/>
          <p:cNvSpPr txBox="1"/>
          <p:nvPr/>
        </p:nvSpPr>
        <p:spPr>
          <a:xfrm>
            <a:off x="2849305" y="821604"/>
            <a:ext cx="560705" cy="193675"/>
          </a:xfrm>
          <a:prstGeom prst="rect">
            <a:avLst/>
          </a:prstGeom>
        </p:spPr>
        <p:txBody>
          <a:bodyPr vert="horz" wrap="square" lIns="0" tIns="8255" rIns="0" bIns="0" rtlCol="0">
            <a:spAutoFit/>
          </a:bodyPr>
          <a:lstStyle/>
          <a:p>
            <a:pPr marL="147320" marR="5080" indent="-135255">
              <a:lnSpc>
                <a:spcPct val="112599"/>
              </a:lnSpc>
              <a:spcBef>
                <a:spcPts val="65"/>
              </a:spcBef>
            </a:pPr>
            <a:r>
              <a:rPr sz="500" b="1" spc="15" dirty="0">
                <a:latin typeface="Arial"/>
                <a:cs typeface="Arial"/>
              </a:rPr>
              <a:t>Average</a:t>
            </a:r>
            <a:r>
              <a:rPr sz="500" b="1" spc="-40" dirty="0">
                <a:latin typeface="Arial"/>
                <a:cs typeface="Arial"/>
              </a:rPr>
              <a:t> </a:t>
            </a:r>
            <a:r>
              <a:rPr sz="500" b="1" spc="15" dirty="0">
                <a:latin typeface="Arial"/>
                <a:cs typeface="Arial"/>
              </a:rPr>
              <a:t>Pooling  </a:t>
            </a:r>
            <a:r>
              <a:rPr sz="500" b="1" spc="10" dirty="0">
                <a:latin typeface="Arial"/>
                <a:cs typeface="Arial"/>
              </a:rPr>
              <a:t>(Spatial)</a:t>
            </a:r>
            <a:endParaRPr sz="500">
              <a:latin typeface="Arial"/>
              <a:cs typeface="Arial"/>
            </a:endParaRPr>
          </a:p>
        </p:txBody>
      </p:sp>
      <p:sp>
        <p:nvSpPr>
          <p:cNvPr id="22" name="object 22"/>
          <p:cNvSpPr txBox="1"/>
          <p:nvPr/>
        </p:nvSpPr>
        <p:spPr>
          <a:xfrm>
            <a:off x="4446968" y="821604"/>
            <a:ext cx="560705" cy="193675"/>
          </a:xfrm>
          <a:prstGeom prst="rect">
            <a:avLst/>
          </a:prstGeom>
        </p:spPr>
        <p:txBody>
          <a:bodyPr vert="horz" wrap="square" lIns="0" tIns="8255" rIns="0" bIns="0" rtlCol="0">
            <a:spAutoFit/>
          </a:bodyPr>
          <a:lstStyle/>
          <a:p>
            <a:pPr marL="107950" marR="5080" indent="-95885">
              <a:lnSpc>
                <a:spcPct val="112599"/>
              </a:lnSpc>
              <a:spcBef>
                <a:spcPts val="65"/>
              </a:spcBef>
            </a:pPr>
            <a:r>
              <a:rPr sz="500" b="1" spc="15" dirty="0">
                <a:latin typeface="Arial"/>
                <a:cs typeface="Arial"/>
              </a:rPr>
              <a:t>Average</a:t>
            </a:r>
            <a:r>
              <a:rPr sz="500" b="1" spc="-40" dirty="0">
                <a:latin typeface="Arial"/>
                <a:cs typeface="Arial"/>
              </a:rPr>
              <a:t> </a:t>
            </a:r>
            <a:r>
              <a:rPr sz="500" b="1" spc="15" dirty="0">
                <a:latin typeface="Arial"/>
                <a:cs typeface="Arial"/>
              </a:rPr>
              <a:t>Pooling  </a:t>
            </a:r>
            <a:r>
              <a:rPr sz="500" b="1" spc="10" dirty="0">
                <a:latin typeface="Arial"/>
                <a:cs typeface="Arial"/>
              </a:rPr>
              <a:t>(Temporal)</a:t>
            </a:r>
            <a:endParaRPr sz="500">
              <a:latin typeface="Arial"/>
              <a:cs typeface="Arial"/>
            </a:endParaRPr>
          </a:p>
        </p:txBody>
      </p:sp>
      <p:sp>
        <p:nvSpPr>
          <p:cNvPr id="23" name="object 23"/>
          <p:cNvSpPr txBox="1"/>
          <p:nvPr/>
        </p:nvSpPr>
        <p:spPr>
          <a:xfrm>
            <a:off x="1961674" y="908324"/>
            <a:ext cx="458470" cy="107950"/>
          </a:xfrm>
          <a:prstGeom prst="rect">
            <a:avLst/>
          </a:prstGeom>
        </p:spPr>
        <p:txBody>
          <a:bodyPr vert="horz" wrap="square" lIns="0" tIns="17780" rIns="0" bIns="0" rtlCol="0">
            <a:spAutoFit/>
          </a:bodyPr>
          <a:lstStyle/>
          <a:p>
            <a:pPr marL="12700">
              <a:lnSpc>
                <a:spcPct val="100000"/>
              </a:lnSpc>
              <a:spcBef>
                <a:spcPts val="140"/>
              </a:spcBef>
            </a:pPr>
            <a:r>
              <a:rPr sz="500" b="1" spc="25" dirty="0">
                <a:latin typeface="Arial"/>
                <a:cs typeface="Arial"/>
              </a:rPr>
              <a:t>Stack</a:t>
            </a:r>
            <a:r>
              <a:rPr sz="500" b="1" spc="-25" dirty="0">
                <a:latin typeface="Arial"/>
                <a:cs typeface="Arial"/>
              </a:rPr>
              <a:t> </a:t>
            </a:r>
            <a:r>
              <a:rPr sz="500" b="1" spc="20" dirty="0">
                <a:latin typeface="Arial"/>
                <a:cs typeface="Arial"/>
              </a:rPr>
              <a:t>frames</a:t>
            </a:r>
            <a:endParaRPr sz="500">
              <a:latin typeface="Arial"/>
              <a:cs typeface="Arial"/>
            </a:endParaRPr>
          </a:p>
        </p:txBody>
      </p:sp>
      <p:sp>
        <p:nvSpPr>
          <p:cNvPr id="24" name="object 24"/>
          <p:cNvSpPr/>
          <p:nvPr/>
        </p:nvSpPr>
        <p:spPr>
          <a:xfrm>
            <a:off x="2999231" y="1076959"/>
            <a:ext cx="132080" cy="389255"/>
          </a:xfrm>
          <a:custGeom>
            <a:avLst/>
            <a:gdLst/>
            <a:ahLst/>
            <a:cxnLst/>
            <a:rect l="l" t="t" r="r" b="b"/>
            <a:pathLst>
              <a:path w="132080" h="389255">
                <a:moveTo>
                  <a:pt x="130895" y="388985"/>
                </a:moveTo>
                <a:lnTo>
                  <a:pt x="79195" y="361526"/>
                </a:lnTo>
                <a:lnTo>
                  <a:pt x="41856" y="331583"/>
                </a:lnTo>
                <a:lnTo>
                  <a:pt x="17276" y="299766"/>
                </a:lnTo>
                <a:lnTo>
                  <a:pt x="0" y="232940"/>
                </a:lnTo>
                <a:lnTo>
                  <a:pt x="4104" y="199148"/>
                </a:lnTo>
                <a:lnTo>
                  <a:pt x="29802" y="133847"/>
                </a:lnTo>
                <a:lnTo>
                  <a:pt x="68154" y="75645"/>
                </a:lnTo>
                <a:lnTo>
                  <a:pt x="106367" y="29407"/>
                </a:lnTo>
                <a:lnTo>
                  <a:pt x="121423" y="12295"/>
                </a:lnTo>
                <a:lnTo>
                  <a:pt x="131645" y="0"/>
                </a:lnTo>
              </a:path>
            </a:pathLst>
          </a:custGeom>
          <a:ln w="15239">
            <a:solidFill>
              <a:srgbClr val="000000"/>
            </a:solidFill>
          </a:ln>
        </p:spPr>
        <p:txBody>
          <a:bodyPr wrap="square" lIns="0" tIns="0" rIns="0" bIns="0" rtlCol="0"/>
          <a:lstStyle/>
          <a:p>
            <a:endParaRPr/>
          </a:p>
        </p:txBody>
      </p:sp>
      <p:sp>
        <p:nvSpPr>
          <p:cNvPr id="25" name="object 25"/>
          <p:cNvSpPr/>
          <p:nvPr/>
        </p:nvSpPr>
        <p:spPr>
          <a:xfrm>
            <a:off x="3130134" y="1465949"/>
            <a:ext cx="46355" cy="17145"/>
          </a:xfrm>
          <a:custGeom>
            <a:avLst/>
            <a:gdLst/>
            <a:ahLst/>
            <a:cxnLst/>
            <a:rect l="l" t="t" r="r" b="b"/>
            <a:pathLst>
              <a:path w="46355" h="17144">
                <a:moveTo>
                  <a:pt x="45883" y="16520"/>
                </a:moveTo>
                <a:lnTo>
                  <a:pt x="0" y="0"/>
                </a:lnTo>
              </a:path>
            </a:pathLst>
          </a:custGeom>
          <a:ln w="15239">
            <a:solidFill>
              <a:srgbClr val="000000"/>
            </a:solidFill>
          </a:ln>
        </p:spPr>
        <p:txBody>
          <a:bodyPr wrap="square" lIns="0" tIns="0" rIns="0" bIns="0" rtlCol="0"/>
          <a:lstStyle/>
          <a:p>
            <a:endParaRPr/>
          </a:p>
        </p:txBody>
      </p:sp>
      <p:sp>
        <p:nvSpPr>
          <p:cNvPr id="26" name="object 26"/>
          <p:cNvSpPr/>
          <p:nvPr/>
        </p:nvSpPr>
        <p:spPr>
          <a:xfrm>
            <a:off x="3123935" y="1448743"/>
            <a:ext cx="52705" cy="34925"/>
          </a:xfrm>
          <a:custGeom>
            <a:avLst/>
            <a:gdLst/>
            <a:ahLst/>
            <a:cxnLst/>
            <a:rect l="l" t="t" r="r" b="b"/>
            <a:pathLst>
              <a:path w="52705" h="34925">
                <a:moveTo>
                  <a:pt x="12393" y="0"/>
                </a:moveTo>
                <a:lnTo>
                  <a:pt x="52082" y="33726"/>
                </a:lnTo>
                <a:lnTo>
                  <a:pt x="0" y="34411"/>
                </a:lnTo>
              </a:path>
            </a:pathLst>
          </a:custGeom>
          <a:ln w="15239">
            <a:solidFill>
              <a:srgbClr val="000000"/>
            </a:solidFill>
          </a:ln>
        </p:spPr>
        <p:txBody>
          <a:bodyPr wrap="square" lIns="0" tIns="0" rIns="0" bIns="0" rtlCol="0"/>
          <a:lstStyle/>
          <a:p>
            <a:endParaRPr/>
          </a:p>
        </p:txBody>
      </p:sp>
      <p:sp>
        <p:nvSpPr>
          <p:cNvPr id="27" name="object 27"/>
          <p:cNvSpPr/>
          <p:nvPr/>
        </p:nvSpPr>
        <p:spPr>
          <a:xfrm>
            <a:off x="391922" y="1164704"/>
            <a:ext cx="659129" cy="651281"/>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1687322" y="1094104"/>
            <a:ext cx="118110" cy="792479"/>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3516121" y="1094104"/>
            <a:ext cx="796289" cy="792480"/>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2601722" y="1094104"/>
            <a:ext cx="118110" cy="792479"/>
          </a:xfrm>
          <a:prstGeom prst="rect">
            <a:avLst/>
          </a:prstGeom>
          <a:blipFill>
            <a:blip r:embed="rId7" cstate="print"/>
            <a:stretch>
              <a:fillRect/>
            </a:stretch>
          </a:blipFill>
        </p:spPr>
        <p:txBody>
          <a:bodyPr wrap="square" lIns="0" tIns="0" rIns="0" bIns="0" rtlCol="0"/>
          <a:lstStyle/>
          <a:p>
            <a:endParaRPr/>
          </a:p>
        </p:txBody>
      </p:sp>
      <p:sp>
        <p:nvSpPr>
          <p:cNvPr id="31" name="object 31"/>
          <p:cNvSpPr/>
          <p:nvPr/>
        </p:nvSpPr>
        <p:spPr>
          <a:xfrm>
            <a:off x="3515779" y="1065701"/>
            <a:ext cx="1576958" cy="824693"/>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2049278" y="1073321"/>
            <a:ext cx="131445" cy="389255"/>
          </a:xfrm>
          <a:custGeom>
            <a:avLst/>
            <a:gdLst/>
            <a:ahLst/>
            <a:cxnLst/>
            <a:rect l="l" t="t" r="r" b="b"/>
            <a:pathLst>
              <a:path w="131444" h="389255">
                <a:moveTo>
                  <a:pt x="131194" y="389008"/>
                </a:moveTo>
                <a:lnTo>
                  <a:pt x="79454" y="361548"/>
                </a:lnTo>
                <a:lnTo>
                  <a:pt x="42062" y="331605"/>
                </a:lnTo>
                <a:lnTo>
                  <a:pt x="17420" y="299786"/>
                </a:lnTo>
                <a:lnTo>
                  <a:pt x="0" y="232957"/>
                </a:lnTo>
                <a:lnTo>
                  <a:pt x="4027" y="199163"/>
                </a:lnTo>
                <a:lnTo>
                  <a:pt x="29574" y="133858"/>
                </a:lnTo>
                <a:lnTo>
                  <a:pt x="67795" y="75651"/>
                </a:lnTo>
                <a:lnTo>
                  <a:pt x="105915" y="29410"/>
                </a:lnTo>
                <a:lnTo>
                  <a:pt x="120945" y="12296"/>
                </a:lnTo>
                <a:lnTo>
                  <a:pt x="131159" y="0"/>
                </a:lnTo>
              </a:path>
            </a:pathLst>
          </a:custGeom>
          <a:ln w="15239">
            <a:solidFill>
              <a:srgbClr val="000000"/>
            </a:solidFill>
          </a:ln>
        </p:spPr>
        <p:txBody>
          <a:bodyPr wrap="square" lIns="0" tIns="0" rIns="0" bIns="0" rtlCol="0"/>
          <a:lstStyle/>
          <a:p>
            <a:endParaRPr/>
          </a:p>
        </p:txBody>
      </p:sp>
      <p:sp>
        <p:nvSpPr>
          <p:cNvPr id="33" name="object 33"/>
          <p:cNvSpPr/>
          <p:nvPr/>
        </p:nvSpPr>
        <p:spPr>
          <a:xfrm>
            <a:off x="2180442" y="1462318"/>
            <a:ext cx="46355" cy="16510"/>
          </a:xfrm>
          <a:custGeom>
            <a:avLst/>
            <a:gdLst/>
            <a:ahLst/>
            <a:cxnLst/>
            <a:rect l="l" t="t" r="r" b="b"/>
            <a:pathLst>
              <a:path w="46355" h="16509">
                <a:moveTo>
                  <a:pt x="45883" y="16516"/>
                </a:moveTo>
                <a:lnTo>
                  <a:pt x="0" y="0"/>
                </a:lnTo>
              </a:path>
            </a:pathLst>
          </a:custGeom>
          <a:ln w="15239">
            <a:solidFill>
              <a:srgbClr val="000000"/>
            </a:solidFill>
          </a:ln>
        </p:spPr>
        <p:txBody>
          <a:bodyPr wrap="square" lIns="0" tIns="0" rIns="0" bIns="0" rtlCol="0"/>
          <a:lstStyle/>
          <a:p>
            <a:endParaRPr/>
          </a:p>
        </p:txBody>
      </p:sp>
      <p:sp>
        <p:nvSpPr>
          <p:cNvPr id="34" name="object 34"/>
          <p:cNvSpPr/>
          <p:nvPr/>
        </p:nvSpPr>
        <p:spPr>
          <a:xfrm>
            <a:off x="2174247" y="1445112"/>
            <a:ext cx="52705" cy="34925"/>
          </a:xfrm>
          <a:custGeom>
            <a:avLst/>
            <a:gdLst/>
            <a:ahLst/>
            <a:cxnLst/>
            <a:rect l="l" t="t" r="r" b="b"/>
            <a:pathLst>
              <a:path w="52705" h="34925">
                <a:moveTo>
                  <a:pt x="12390" y="0"/>
                </a:moveTo>
                <a:lnTo>
                  <a:pt x="52078" y="33722"/>
                </a:lnTo>
                <a:lnTo>
                  <a:pt x="0" y="34411"/>
                </a:lnTo>
              </a:path>
            </a:pathLst>
          </a:custGeom>
          <a:ln w="15239">
            <a:solidFill>
              <a:srgbClr val="000000"/>
            </a:solidFill>
          </a:ln>
        </p:spPr>
        <p:txBody>
          <a:bodyPr wrap="square" lIns="0" tIns="0" rIns="0" bIns="0" rtlCol="0"/>
          <a:lstStyle/>
          <a:p>
            <a:endParaRPr/>
          </a:p>
        </p:txBody>
      </p:sp>
      <p:sp>
        <p:nvSpPr>
          <p:cNvPr id="35" name="object 35"/>
          <p:cNvSpPr txBox="1"/>
          <p:nvPr/>
        </p:nvSpPr>
        <p:spPr>
          <a:xfrm>
            <a:off x="1539900" y="2936286"/>
            <a:ext cx="3980815" cy="101600"/>
          </a:xfrm>
          <a:prstGeom prst="rect">
            <a:avLst/>
          </a:prstGeom>
        </p:spPr>
        <p:txBody>
          <a:bodyPr vert="horz" wrap="square" lIns="0" tIns="12065" rIns="0" bIns="0" rtlCol="0">
            <a:spAutoFit/>
          </a:bodyPr>
          <a:lstStyle/>
          <a:p>
            <a:pPr marL="12700">
              <a:lnSpc>
                <a:spcPct val="100000"/>
              </a:lnSpc>
              <a:spcBef>
                <a:spcPts val="95"/>
              </a:spcBef>
            </a:pPr>
            <a:r>
              <a:rPr sz="500" spc="-15" dirty="0">
                <a:solidFill>
                  <a:srgbClr val="7F7F7F"/>
                </a:solidFill>
                <a:latin typeface="Arial"/>
                <a:cs typeface="Arial"/>
              </a:rPr>
              <a:t>Source:</a:t>
            </a:r>
            <a:r>
              <a:rPr sz="500" spc="-10" dirty="0">
                <a:solidFill>
                  <a:srgbClr val="7F7F7F"/>
                </a:solidFill>
                <a:latin typeface="Arial"/>
                <a:cs typeface="Arial"/>
              </a:rPr>
              <a:t> </a:t>
            </a:r>
            <a:r>
              <a:rPr sz="500" spc="-5" dirty="0">
                <a:solidFill>
                  <a:srgbClr val="7F7F7F"/>
                </a:solidFill>
                <a:latin typeface="Arial"/>
                <a:cs typeface="Arial"/>
              </a:rPr>
              <a:t>Brais</a:t>
            </a:r>
            <a:r>
              <a:rPr sz="500" spc="50" dirty="0">
                <a:solidFill>
                  <a:srgbClr val="7F7F7F"/>
                </a:solidFill>
                <a:latin typeface="Arial"/>
                <a:cs typeface="Arial"/>
              </a:rPr>
              <a:t> </a:t>
            </a:r>
            <a:r>
              <a:rPr sz="500" dirty="0">
                <a:solidFill>
                  <a:srgbClr val="7F7F7F"/>
                </a:solidFill>
                <a:latin typeface="Arial"/>
                <a:cs typeface="Arial"/>
              </a:rPr>
              <a:t>Martinez,</a:t>
            </a:r>
            <a:r>
              <a:rPr sz="500" spc="55" dirty="0">
                <a:solidFill>
                  <a:srgbClr val="7F7F7F"/>
                </a:solidFill>
                <a:latin typeface="Arial"/>
                <a:cs typeface="Arial"/>
              </a:rPr>
              <a:t> </a:t>
            </a:r>
            <a:r>
              <a:rPr sz="500" spc="-10" dirty="0">
                <a:solidFill>
                  <a:srgbClr val="7F7F7F"/>
                </a:solidFill>
                <a:latin typeface="Arial"/>
                <a:cs typeface="Arial"/>
              </a:rPr>
              <a:t>Pingchuan</a:t>
            </a:r>
            <a:r>
              <a:rPr sz="500" spc="50" dirty="0">
                <a:solidFill>
                  <a:srgbClr val="7F7F7F"/>
                </a:solidFill>
                <a:latin typeface="Arial"/>
                <a:cs typeface="Arial"/>
              </a:rPr>
              <a:t> </a:t>
            </a:r>
            <a:r>
              <a:rPr sz="500" spc="5" dirty="0">
                <a:solidFill>
                  <a:srgbClr val="7F7F7F"/>
                </a:solidFill>
                <a:latin typeface="Arial"/>
                <a:cs typeface="Arial"/>
              </a:rPr>
              <a:t>Ma,</a:t>
            </a:r>
            <a:r>
              <a:rPr sz="500" spc="50" dirty="0">
                <a:solidFill>
                  <a:srgbClr val="7F7F7F"/>
                </a:solidFill>
                <a:latin typeface="Arial"/>
                <a:cs typeface="Arial"/>
              </a:rPr>
              <a:t> </a:t>
            </a:r>
            <a:r>
              <a:rPr sz="500" spc="-10" dirty="0">
                <a:solidFill>
                  <a:srgbClr val="7F7F7F"/>
                </a:solidFill>
                <a:latin typeface="Arial"/>
                <a:cs typeface="Arial"/>
              </a:rPr>
              <a:t>Stavros</a:t>
            </a:r>
            <a:r>
              <a:rPr sz="500" spc="55" dirty="0">
                <a:solidFill>
                  <a:srgbClr val="7F7F7F"/>
                </a:solidFill>
                <a:latin typeface="Arial"/>
                <a:cs typeface="Arial"/>
              </a:rPr>
              <a:t> </a:t>
            </a:r>
            <a:r>
              <a:rPr sz="500" spc="-5" dirty="0">
                <a:solidFill>
                  <a:srgbClr val="7F7F7F"/>
                </a:solidFill>
                <a:latin typeface="Arial"/>
                <a:cs typeface="Arial"/>
              </a:rPr>
              <a:t>Petridis,</a:t>
            </a:r>
            <a:r>
              <a:rPr sz="500" spc="50" dirty="0">
                <a:solidFill>
                  <a:srgbClr val="7F7F7F"/>
                </a:solidFill>
                <a:latin typeface="Arial"/>
                <a:cs typeface="Arial"/>
              </a:rPr>
              <a:t> </a:t>
            </a:r>
            <a:r>
              <a:rPr sz="500" spc="5" dirty="0">
                <a:solidFill>
                  <a:srgbClr val="7F7F7F"/>
                </a:solidFill>
                <a:latin typeface="Arial"/>
                <a:cs typeface="Arial"/>
              </a:rPr>
              <a:t>Maja</a:t>
            </a:r>
            <a:r>
              <a:rPr sz="500" spc="50" dirty="0">
                <a:solidFill>
                  <a:srgbClr val="7F7F7F"/>
                </a:solidFill>
                <a:latin typeface="Arial"/>
                <a:cs typeface="Arial"/>
              </a:rPr>
              <a:t> </a:t>
            </a:r>
            <a:r>
              <a:rPr sz="500" dirty="0">
                <a:solidFill>
                  <a:srgbClr val="7F7F7F"/>
                </a:solidFill>
                <a:latin typeface="Arial"/>
                <a:cs typeface="Arial"/>
              </a:rPr>
              <a:t>Pantic,</a:t>
            </a:r>
            <a:r>
              <a:rPr sz="500" spc="55" dirty="0">
                <a:solidFill>
                  <a:srgbClr val="7F7F7F"/>
                </a:solidFill>
                <a:latin typeface="Arial"/>
                <a:cs typeface="Arial"/>
              </a:rPr>
              <a:t> </a:t>
            </a:r>
            <a:r>
              <a:rPr sz="500" spc="-10" dirty="0">
                <a:solidFill>
                  <a:srgbClr val="7F7F7F"/>
                </a:solidFill>
                <a:latin typeface="Arial"/>
                <a:cs typeface="Arial"/>
              </a:rPr>
              <a:t>Lipreading</a:t>
            </a:r>
            <a:r>
              <a:rPr sz="500" spc="50" dirty="0">
                <a:solidFill>
                  <a:srgbClr val="7F7F7F"/>
                </a:solidFill>
                <a:latin typeface="Arial"/>
                <a:cs typeface="Arial"/>
              </a:rPr>
              <a:t> </a:t>
            </a:r>
            <a:r>
              <a:rPr sz="500" spc="-15" dirty="0">
                <a:solidFill>
                  <a:srgbClr val="7F7F7F"/>
                </a:solidFill>
                <a:latin typeface="Arial"/>
                <a:cs typeface="Arial"/>
              </a:rPr>
              <a:t>using</a:t>
            </a:r>
            <a:r>
              <a:rPr sz="500" spc="55" dirty="0">
                <a:solidFill>
                  <a:srgbClr val="7F7F7F"/>
                </a:solidFill>
                <a:latin typeface="Arial"/>
                <a:cs typeface="Arial"/>
              </a:rPr>
              <a:t> </a:t>
            </a:r>
            <a:r>
              <a:rPr sz="500" spc="-10" dirty="0">
                <a:solidFill>
                  <a:srgbClr val="7F7F7F"/>
                </a:solidFill>
                <a:latin typeface="Arial"/>
                <a:cs typeface="Arial"/>
              </a:rPr>
              <a:t>Temporal</a:t>
            </a:r>
            <a:r>
              <a:rPr sz="500" spc="50" dirty="0">
                <a:solidFill>
                  <a:srgbClr val="7F7F7F"/>
                </a:solidFill>
                <a:latin typeface="Arial"/>
                <a:cs typeface="Arial"/>
              </a:rPr>
              <a:t> </a:t>
            </a:r>
            <a:r>
              <a:rPr sz="500" spc="-10" dirty="0">
                <a:solidFill>
                  <a:srgbClr val="7F7F7F"/>
                </a:solidFill>
                <a:latin typeface="Arial"/>
                <a:cs typeface="Arial"/>
              </a:rPr>
              <a:t>Convolutional</a:t>
            </a:r>
            <a:r>
              <a:rPr sz="500" spc="50" dirty="0">
                <a:solidFill>
                  <a:srgbClr val="7F7F7F"/>
                </a:solidFill>
                <a:latin typeface="Arial"/>
                <a:cs typeface="Arial"/>
              </a:rPr>
              <a:t> </a:t>
            </a:r>
            <a:r>
              <a:rPr sz="500" spc="-10" dirty="0">
                <a:solidFill>
                  <a:srgbClr val="7F7F7F"/>
                </a:solidFill>
                <a:latin typeface="Arial"/>
                <a:cs typeface="Arial"/>
              </a:rPr>
              <a:t>Networks,</a:t>
            </a:r>
            <a:r>
              <a:rPr sz="500" spc="55" dirty="0">
                <a:solidFill>
                  <a:srgbClr val="7F7F7F"/>
                </a:solidFill>
                <a:latin typeface="Arial"/>
                <a:cs typeface="Arial"/>
              </a:rPr>
              <a:t> </a:t>
            </a:r>
            <a:r>
              <a:rPr sz="500" dirty="0">
                <a:solidFill>
                  <a:srgbClr val="7F7F7F"/>
                </a:solidFill>
                <a:latin typeface="Arial"/>
                <a:cs typeface="Arial"/>
              </a:rPr>
              <a:t>in</a:t>
            </a:r>
            <a:r>
              <a:rPr sz="500" spc="50" dirty="0">
                <a:solidFill>
                  <a:srgbClr val="7F7F7F"/>
                </a:solidFill>
                <a:latin typeface="Arial"/>
                <a:cs typeface="Arial"/>
              </a:rPr>
              <a:t> </a:t>
            </a:r>
            <a:r>
              <a:rPr sz="500" spc="-20" dirty="0">
                <a:solidFill>
                  <a:srgbClr val="7F7F7F"/>
                </a:solidFill>
                <a:latin typeface="Arial"/>
                <a:cs typeface="Arial"/>
              </a:rPr>
              <a:t>ICASSP,</a:t>
            </a:r>
            <a:r>
              <a:rPr sz="500" spc="50" dirty="0">
                <a:solidFill>
                  <a:srgbClr val="7F7F7F"/>
                </a:solidFill>
                <a:latin typeface="Arial"/>
                <a:cs typeface="Arial"/>
              </a:rPr>
              <a:t> </a:t>
            </a:r>
            <a:r>
              <a:rPr sz="500" spc="-10" dirty="0">
                <a:solidFill>
                  <a:srgbClr val="7F7F7F"/>
                </a:solidFill>
                <a:latin typeface="Arial"/>
                <a:cs typeface="Arial"/>
              </a:rPr>
              <a:t>2020.</a:t>
            </a:r>
            <a:endParaRPr sz="500">
              <a:latin typeface="Arial"/>
              <a:cs typeface="Arial"/>
            </a:endParaRPr>
          </a:p>
        </p:txBody>
      </p:sp>
      <p:sp>
        <p:nvSpPr>
          <p:cNvPr id="37" name="文本框 36">
            <a:extLst>
              <a:ext uri="{FF2B5EF4-FFF2-40B4-BE49-F238E27FC236}">
                <a16:creationId xmlns:a16="http://schemas.microsoft.com/office/drawing/2014/main" id="{8096A9D6-4F7B-4243-BEA9-7DC9818F09A4}"/>
              </a:ext>
            </a:extLst>
          </p:cNvPr>
          <p:cNvSpPr txBox="1"/>
          <p:nvPr/>
        </p:nvSpPr>
        <p:spPr>
          <a:xfrm>
            <a:off x="412765" y="554480"/>
            <a:ext cx="789425" cy="276999"/>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BTCHW</a:t>
            </a:r>
            <a:endParaRPr lang="zh-CN" altLang="en-US" sz="1200" dirty="0">
              <a:latin typeface="Arial" panose="020B0604020202020204" pitchFamily="34" charset="0"/>
              <a:cs typeface="Arial" panose="020B0604020202020204" pitchFamily="34" charset="0"/>
            </a:endParaRPr>
          </a:p>
        </p:txBody>
      </p:sp>
      <p:sp>
        <p:nvSpPr>
          <p:cNvPr id="38" name="文本框 37">
            <a:extLst>
              <a:ext uri="{FF2B5EF4-FFF2-40B4-BE49-F238E27FC236}">
                <a16:creationId xmlns:a16="http://schemas.microsoft.com/office/drawing/2014/main" id="{E5A15213-929D-4C28-ACF0-24333D1A584A}"/>
              </a:ext>
            </a:extLst>
          </p:cNvPr>
          <p:cNvSpPr txBox="1"/>
          <p:nvPr/>
        </p:nvSpPr>
        <p:spPr>
          <a:xfrm>
            <a:off x="1325575" y="531858"/>
            <a:ext cx="789425" cy="276999"/>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BTCHW</a:t>
            </a:r>
            <a:endParaRPr lang="zh-CN" altLang="en-US" sz="1200" dirty="0">
              <a:latin typeface="Arial" panose="020B0604020202020204" pitchFamily="34" charset="0"/>
              <a:cs typeface="Arial" panose="020B0604020202020204" pitchFamily="34" charset="0"/>
            </a:endParaRPr>
          </a:p>
        </p:txBody>
      </p:sp>
      <p:sp>
        <p:nvSpPr>
          <p:cNvPr id="39" name="文本框 38">
            <a:extLst>
              <a:ext uri="{FF2B5EF4-FFF2-40B4-BE49-F238E27FC236}">
                <a16:creationId xmlns:a16="http://schemas.microsoft.com/office/drawing/2014/main" id="{6083017C-9BE9-4EFC-8315-1AD66DD5D669}"/>
              </a:ext>
            </a:extLst>
          </p:cNvPr>
          <p:cNvSpPr txBox="1"/>
          <p:nvPr/>
        </p:nvSpPr>
        <p:spPr>
          <a:xfrm>
            <a:off x="2290553" y="538847"/>
            <a:ext cx="857871" cy="276999"/>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B*TCHW</a:t>
            </a:r>
            <a:endParaRPr lang="zh-CN" altLang="en-US" sz="1200" dirty="0">
              <a:latin typeface="Arial" panose="020B0604020202020204" pitchFamily="34" charset="0"/>
              <a:cs typeface="Arial" panose="020B0604020202020204" pitchFamily="34" charset="0"/>
            </a:endParaRPr>
          </a:p>
        </p:txBody>
      </p:sp>
      <p:sp>
        <p:nvSpPr>
          <p:cNvPr id="40" name="文本框 39">
            <a:extLst>
              <a:ext uri="{FF2B5EF4-FFF2-40B4-BE49-F238E27FC236}">
                <a16:creationId xmlns:a16="http://schemas.microsoft.com/office/drawing/2014/main" id="{14B19FE9-4EA8-419C-AD7B-8556D2191CED}"/>
              </a:ext>
            </a:extLst>
          </p:cNvPr>
          <p:cNvSpPr txBox="1"/>
          <p:nvPr/>
        </p:nvSpPr>
        <p:spPr>
          <a:xfrm>
            <a:off x="3660372" y="538846"/>
            <a:ext cx="789425" cy="276999"/>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BTC</a:t>
            </a:r>
            <a:endParaRPr lang="zh-CN" altLang="en-US" sz="1200" dirty="0">
              <a:latin typeface="Arial" panose="020B0604020202020204" pitchFamily="34" charset="0"/>
              <a:cs typeface="Arial" panose="020B0604020202020204" pitchFamily="34" charset="0"/>
            </a:endParaRPr>
          </a:p>
        </p:txBody>
      </p:sp>
      <p:sp>
        <p:nvSpPr>
          <p:cNvPr id="41" name="文本框 40">
            <a:extLst>
              <a:ext uri="{FF2B5EF4-FFF2-40B4-BE49-F238E27FC236}">
                <a16:creationId xmlns:a16="http://schemas.microsoft.com/office/drawing/2014/main" id="{D4BD950F-ED7F-4209-A47F-991B444042F0}"/>
              </a:ext>
            </a:extLst>
          </p:cNvPr>
          <p:cNvSpPr txBox="1"/>
          <p:nvPr/>
        </p:nvSpPr>
        <p:spPr>
          <a:xfrm>
            <a:off x="4958322" y="525861"/>
            <a:ext cx="789425" cy="276999"/>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BC</a:t>
            </a:r>
          </a:p>
        </p:txBody>
      </p:sp>
      <p:pic>
        <p:nvPicPr>
          <p:cNvPr id="42" name="图片 41">
            <a:extLst>
              <a:ext uri="{FF2B5EF4-FFF2-40B4-BE49-F238E27FC236}">
                <a16:creationId xmlns:a16="http://schemas.microsoft.com/office/drawing/2014/main" id="{98893630-D6E8-48CC-961C-02C37EBEC33D}"/>
              </a:ext>
            </a:extLst>
          </p:cNvPr>
          <p:cNvPicPr>
            <a:picLocks noChangeAspect="1"/>
          </p:cNvPicPr>
          <p:nvPr/>
        </p:nvPicPr>
        <p:blipFill>
          <a:blip r:embed="rId9"/>
          <a:stretch>
            <a:fillRect/>
          </a:stretch>
        </p:blipFill>
        <p:spPr>
          <a:xfrm>
            <a:off x="1522744" y="308848"/>
            <a:ext cx="2663309" cy="2589122"/>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01203"/>
            <a:ext cx="4370705" cy="207645"/>
          </a:xfrm>
          <a:prstGeom prst="rect">
            <a:avLst/>
          </a:prstGeom>
        </p:spPr>
        <p:txBody>
          <a:bodyPr vert="horz" wrap="square" lIns="0" tIns="12065" rIns="0" bIns="0" rtlCol="0">
            <a:spAutoFit/>
          </a:bodyPr>
          <a:lstStyle/>
          <a:p>
            <a:pPr marL="12700">
              <a:lnSpc>
                <a:spcPct val="100000"/>
              </a:lnSpc>
              <a:spcBef>
                <a:spcPts val="95"/>
              </a:spcBef>
            </a:pPr>
            <a:r>
              <a:rPr spc="-40" dirty="0"/>
              <a:t>Contribution </a:t>
            </a:r>
            <a:r>
              <a:rPr spc="-90" dirty="0"/>
              <a:t>1: </a:t>
            </a:r>
            <a:r>
              <a:rPr spc="-60" dirty="0"/>
              <a:t>Changing </a:t>
            </a:r>
            <a:r>
              <a:rPr spc="-55" dirty="0"/>
              <a:t>from </a:t>
            </a:r>
            <a:r>
              <a:rPr spc="-60" dirty="0"/>
              <a:t>Cross-entropy </a:t>
            </a:r>
            <a:r>
              <a:rPr spc="-55" dirty="0"/>
              <a:t>Loss </a:t>
            </a:r>
            <a:r>
              <a:rPr spc="-25" dirty="0"/>
              <a:t>to </a:t>
            </a:r>
            <a:r>
              <a:rPr spc="-20" dirty="0"/>
              <a:t>Distillation</a:t>
            </a:r>
            <a:r>
              <a:rPr spc="45" dirty="0"/>
              <a:t> </a:t>
            </a:r>
            <a:r>
              <a:rPr spc="-55" dirty="0"/>
              <a:t>Loss</a:t>
            </a:r>
          </a:p>
        </p:txBody>
      </p:sp>
      <p:sp>
        <p:nvSpPr>
          <p:cNvPr id="3" name="object 3"/>
          <p:cNvSpPr txBox="1"/>
          <p:nvPr/>
        </p:nvSpPr>
        <p:spPr>
          <a:xfrm>
            <a:off x="368300" y="824931"/>
            <a:ext cx="5203190" cy="1594988"/>
          </a:xfrm>
          <a:prstGeom prst="rect">
            <a:avLst/>
          </a:prstGeom>
        </p:spPr>
        <p:txBody>
          <a:bodyPr vert="horz" wrap="square" lIns="0" tIns="12700" rIns="0" bIns="0" rtlCol="0">
            <a:spAutoFit/>
          </a:bodyPr>
          <a:lstStyle/>
          <a:p>
            <a:pPr marL="199390" marR="30480" indent="-161925">
              <a:lnSpc>
                <a:spcPct val="119500"/>
              </a:lnSpc>
              <a:spcBef>
                <a:spcPts val="100"/>
              </a:spcBef>
              <a:buClr>
                <a:srgbClr val="3333B2"/>
              </a:buClr>
              <a:buFont typeface="Lucida Sans Unicode"/>
              <a:buChar char="►"/>
              <a:tabLst>
                <a:tab pos="200025" algn="l"/>
              </a:tabLst>
            </a:pPr>
            <a:r>
              <a:rPr sz="1200" b="1" spc="-50" dirty="0">
                <a:latin typeface="Arial" panose="020B0604020202020204" pitchFamily="34" charset="0"/>
                <a:cs typeface="Arial" panose="020B0604020202020204" pitchFamily="34" charset="0"/>
              </a:rPr>
              <a:t>Issue. </a:t>
            </a:r>
            <a:r>
              <a:rPr sz="1200" spc="-15" dirty="0">
                <a:latin typeface="Arial" panose="020B0604020202020204" pitchFamily="34" charset="0"/>
                <a:cs typeface="Arial" panose="020B0604020202020204" pitchFamily="34" charset="0"/>
              </a:rPr>
              <a:t>The </a:t>
            </a:r>
            <a:r>
              <a:rPr sz="1200" spc="-35" dirty="0">
                <a:latin typeface="Arial" panose="020B0604020202020204" pitchFamily="34" charset="0"/>
                <a:cs typeface="Arial" panose="020B0604020202020204" pitchFamily="34" charset="0"/>
              </a:rPr>
              <a:t>target </a:t>
            </a:r>
            <a:r>
              <a:rPr sz="1200" spc="-20" dirty="0">
                <a:latin typeface="Arial" panose="020B0604020202020204" pitchFamily="34" charset="0"/>
                <a:cs typeface="Arial" panose="020B0604020202020204" pitchFamily="34" charset="0"/>
              </a:rPr>
              <a:t>distribution </a:t>
            </a:r>
            <a:r>
              <a:rPr sz="1200" spc="-30" dirty="0">
                <a:latin typeface="Arial" panose="020B0604020202020204" pitchFamily="34" charset="0"/>
                <a:cs typeface="Arial" panose="020B0604020202020204" pitchFamily="34" charset="0"/>
              </a:rPr>
              <a:t>is ground-truth </a:t>
            </a:r>
            <a:r>
              <a:rPr sz="1200" u="sng" spc="-40" dirty="0">
                <a:uFill>
                  <a:solidFill>
                    <a:srgbClr val="000000"/>
                  </a:solidFill>
                </a:uFill>
                <a:latin typeface="Arial" panose="020B0604020202020204" pitchFamily="34" charset="0"/>
                <a:cs typeface="Arial" panose="020B0604020202020204" pitchFamily="34" charset="0"/>
              </a:rPr>
              <a:t>one-hot </a:t>
            </a:r>
            <a:r>
              <a:rPr sz="1200" u="sng" spc="-35" dirty="0">
                <a:uFill>
                  <a:solidFill>
                    <a:srgbClr val="000000"/>
                  </a:solidFill>
                </a:uFill>
                <a:latin typeface="Arial" panose="020B0604020202020204" pitchFamily="34" charset="0"/>
                <a:cs typeface="Arial" panose="020B0604020202020204" pitchFamily="34" charset="0"/>
              </a:rPr>
              <a:t>vector</a:t>
            </a:r>
            <a:r>
              <a:rPr sz="1200" spc="-35" dirty="0">
                <a:latin typeface="Arial" panose="020B0604020202020204" pitchFamily="34" charset="0"/>
                <a:cs typeface="Arial" panose="020B0604020202020204" pitchFamily="34" charset="0"/>
              </a:rPr>
              <a:t>. When </a:t>
            </a:r>
            <a:r>
              <a:rPr sz="1200" spc="-25" dirty="0">
                <a:latin typeface="Arial" panose="020B0604020202020204" pitchFamily="34" charset="0"/>
                <a:cs typeface="Arial" panose="020B0604020202020204" pitchFamily="34" charset="0"/>
              </a:rPr>
              <a:t>calculating </a:t>
            </a:r>
            <a:r>
              <a:rPr sz="1200" spc="-45" dirty="0">
                <a:latin typeface="Arial" panose="020B0604020202020204" pitchFamily="34" charset="0"/>
                <a:cs typeface="Arial" panose="020B0604020202020204" pitchFamily="34" charset="0"/>
              </a:rPr>
              <a:t>cross-entropy  </a:t>
            </a:r>
            <a:r>
              <a:rPr sz="1200" spc="-40" dirty="0">
                <a:latin typeface="Arial" panose="020B0604020202020204" pitchFamily="34" charset="0"/>
                <a:cs typeface="Arial" panose="020B0604020202020204" pitchFamily="34" charset="0"/>
              </a:rPr>
              <a:t>loss,</a:t>
            </a:r>
            <a:r>
              <a:rPr sz="1200" spc="25" dirty="0">
                <a:latin typeface="Arial" panose="020B0604020202020204" pitchFamily="34" charset="0"/>
                <a:cs typeface="Arial" panose="020B0604020202020204" pitchFamily="34" charset="0"/>
              </a:rPr>
              <a:t> </a:t>
            </a:r>
            <a:r>
              <a:rPr sz="1200" spc="-30" dirty="0">
                <a:latin typeface="Arial" panose="020B0604020202020204" pitchFamily="34" charset="0"/>
                <a:cs typeface="Arial" panose="020B0604020202020204" pitchFamily="34" charset="0"/>
              </a:rPr>
              <a:t>only</a:t>
            </a:r>
            <a:r>
              <a:rPr sz="1200" spc="30" dirty="0">
                <a:latin typeface="Arial" panose="020B0604020202020204" pitchFamily="34" charset="0"/>
                <a:cs typeface="Arial" panose="020B0604020202020204" pitchFamily="34" charset="0"/>
              </a:rPr>
              <a:t> </a:t>
            </a:r>
            <a:r>
              <a:rPr sz="1200" spc="-35" dirty="0">
                <a:latin typeface="Arial" panose="020B0604020202020204" pitchFamily="34" charset="0"/>
                <a:cs typeface="Arial" panose="020B0604020202020204" pitchFamily="34" charset="0"/>
              </a:rPr>
              <a:t>the</a:t>
            </a:r>
            <a:r>
              <a:rPr sz="1200" spc="25" dirty="0">
                <a:latin typeface="Arial" panose="020B0604020202020204" pitchFamily="34" charset="0"/>
                <a:cs typeface="Arial" panose="020B0604020202020204" pitchFamily="34" charset="0"/>
              </a:rPr>
              <a:t> </a:t>
            </a:r>
            <a:r>
              <a:rPr sz="1200" spc="-40" dirty="0">
                <a:latin typeface="Arial" panose="020B0604020202020204" pitchFamily="34" charset="0"/>
                <a:cs typeface="Arial" panose="020B0604020202020204" pitchFamily="34" charset="0"/>
              </a:rPr>
              <a:t>predicted</a:t>
            </a:r>
            <a:r>
              <a:rPr sz="1200" spc="25" dirty="0">
                <a:latin typeface="Arial" panose="020B0604020202020204" pitchFamily="34" charset="0"/>
                <a:cs typeface="Arial" panose="020B0604020202020204" pitchFamily="34" charset="0"/>
              </a:rPr>
              <a:t> </a:t>
            </a:r>
            <a:r>
              <a:rPr sz="1200" spc="-30" dirty="0">
                <a:latin typeface="Arial" panose="020B0604020202020204" pitchFamily="34" charset="0"/>
                <a:cs typeface="Arial" panose="020B0604020202020204" pitchFamily="34" charset="0"/>
              </a:rPr>
              <a:t>probability</a:t>
            </a:r>
            <a:r>
              <a:rPr sz="1200" spc="25" dirty="0">
                <a:latin typeface="Arial" panose="020B0604020202020204" pitchFamily="34" charset="0"/>
                <a:cs typeface="Arial" panose="020B0604020202020204" pitchFamily="34" charset="0"/>
              </a:rPr>
              <a:t> </a:t>
            </a:r>
            <a:r>
              <a:rPr sz="1200" spc="-40" dirty="0">
                <a:latin typeface="Arial" panose="020B0604020202020204" pitchFamily="34" charset="0"/>
                <a:cs typeface="Arial" panose="020B0604020202020204" pitchFamily="34" charset="0"/>
              </a:rPr>
              <a:t>associated</a:t>
            </a:r>
            <a:r>
              <a:rPr sz="1200" spc="25" dirty="0">
                <a:latin typeface="Arial" panose="020B0604020202020204" pitchFamily="34" charset="0"/>
                <a:cs typeface="Arial" panose="020B0604020202020204" pitchFamily="34" charset="0"/>
              </a:rPr>
              <a:t> </a:t>
            </a:r>
            <a:r>
              <a:rPr sz="1200" spc="-20" dirty="0">
                <a:latin typeface="Arial" panose="020B0604020202020204" pitchFamily="34" charset="0"/>
                <a:cs typeface="Arial" panose="020B0604020202020204" pitchFamily="34" charset="0"/>
              </a:rPr>
              <a:t>with</a:t>
            </a:r>
            <a:r>
              <a:rPr sz="1200" spc="30" dirty="0">
                <a:latin typeface="Arial" panose="020B0604020202020204" pitchFamily="34" charset="0"/>
                <a:cs typeface="Arial" panose="020B0604020202020204" pitchFamily="34" charset="0"/>
              </a:rPr>
              <a:t> </a:t>
            </a:r>
            <a:r>
              <a:rPr sz="1200" spc="-35" dirty="0">
                <a:latin typeface="Arial" panose="020B0604020202020204" pitchFamily="34" charset="0"/>
                <a:cs typeface="Arial" panose="020B0604020202020204" pitchFamily="34" charset="0"/>
              </a:rPr>
              <a:t>the</a:t>
            </a:r>
            <a:r>
              <a:rPr sz="1200" spc="20" dirty="0">
                <a:latin typeface="Arial" panose="020B0604020202020204" pitchFamily="34" charset="0"/>
                <a:cs typeface="Arial" panose="020B0604020202020204" pitchFamily="34" charset="0"/>
              </a:rPr>
              <a:t> </a:t>
            </a:r>
            <a:r>
              <a:rPr sz="1200" spc="-30" dirty="0">
                <a:latin typeface="Arial" panose="020B0604020202020204" pitchFamily="34" charset="0"/>
                <a:cs typeface="Arial" panose="020B0604020202020204" pitchFamily="34" charset="0"/>
              </a:rPr>
              <a:t>label</a:t>
            </a:r>
            <a:r>
              <a:rPr sz="1200" spc="25" dirty="0">
                <a:latin typeface="Arial" panose="020B0604020202020204" pitchFamily="34" charset="0"/>
                <a:cs typeface="Arial" panose="020B0604020202020204" pitchFamily="34" charset="0"/>
              </a:rPr>
              <a:t> </a:t>
            </a:r>
            <a:r>
              <a:rPr sz="1200" spc="-40" dirty="0">
                <a:latin typeface="Arial" panose="020B0604020202020204" pitchFamily="34" charset="0"/>
                <a:cs typeface="Arial" panose="020B0604020202020204" pitchFamily="34" charset="0"/>
              </a:rPr>
              <a:t>influences</a:t>
            </a:r>
            <a:r>
              <a:rPr sz="1200" spc="30" dirty="0">
                <a:latin typeface="Arial" panose="020B0604020202020204" pitchFamily="34" charset="0"/>
                <a:cs typeface="Arial" panose="020B0604020202020204" pitchFamily="34" charset="0"/>
              </a:rPr>
              <a:t> </a:t>
            </a:r>
            <a:r>
              <a:rPr sz="1200" spc="-35" dirty="0">
                <a:latin typeface="Arial" panose="020B0604020202020204" pitchFamily="34" charset="0"/>
                <a:cs typeface="Arial" panose="020B0604020202020204" pitchFamily="34" charset="0"/>
              </a:rPr>
              <a:t>the</a:t>
            </a:r>
            <a:r>
              <a:rPr sz="1200" spc="25" dirty="0">
                <a:latin typeface="Arial" panose="020B0604020202020204" pitchFamily="34" charset="0"/>
                <a:cs typeface="Arial" panose="020B0604020202020204" pitchFamily="34" charset="0"/>
              </a:rPr>
              <a:t> </a:t>
            </a:r>
            <a:r>
              <a:rPr sz="1200" spc="-45" dirty="0">
                <a:latin typeface="Arial" panose="020B0604020202020204" pitchFamily="34" charset="0"/>
                <a:cs typeface="Arial" panose="020B0604020202020204" pitchFamily="34" charset="0"/>
              </a:rPr>
              <a:t>value</a:t>
            </a:r>
            <a:r>
              <a:rPr sz="1200" spc="20" dirty="0">
                <a:latin typeface="Arial" panose="020B0604020202020204" pitchFamily="34" charset="0"/>
                <a:cs typeface="Arial" panose="020B0604020202020204" pitchFamily="34" charset="0"/>
              </a:rPr>
              <a:t> </a:t>
            </a:r>
            <a:r>
              <a:rPr sz="1200" spc="-30" dirty="0">
                <a:latin typeface="Arial" panose="020B0604020202020204" pitchFamily="34" charset="0"/>
                <a:cs typeface="Arial" panose="020B0604020202020204" pitchFamily="34" charset="0"/>
              </a:rPr>
              <a:t>of</a:t>
            </a:r>
            <a:r>
              <a:rPr sz="1200" spc="30" dirty="0">
                <a:latin typeface="Arial" panose="020B0604020202020204" pitchFamily="34" charset="0"/>
                <a:cs typeface="Arial" panose="020B0604020202020204" pitchFamily="34" charset="0"/>
              </a:rPr>
              <a:t> </a:t>
            </a:r>
            <a:r>
              <a:rPr sz="1200" spc="-40" dirty="0">
                <a:latin typeface="Arial" panose="020B0604020202020204" pitchFamily="34" charset="0"/>
                <a:cs typeface="Arial" panose="020B0604020202020204" pitchFamily="34" charset="0"/>
              </a:rPr>
              <a:t>the</a:t>
            </a:r>
            <a:r>
              <a:rPr sz="1200" spc="30" dirty="0">
                <a:latin typeface="Arial" panose="020B0604020202020204" pitchFamily="34" charset="0"/>
                <a:cs typeface="Arial" panose="020B0604020202020204" pitchFamily="34" charset="0"/>
              </a:rPr>
              <a:t> </a:t>
            </a:r>
            <a:r>
              <a:rPr sz="1200" spc="-40" dirty="0">
                <a:latin typeface="Arial" panose="020B0604020202020204" pitchFamily="34" charset="0"/>
                <a:cs typeface="Arial" panose="020B0604020202020204" pitchFamily="34" charset="0"/>
              </a:rPr>
              <a:t>loss.</a:t>
            </a:r>
            <a:endParaRPr lang="en-US" altLang="zh-CN" sz="1200" spc="-40" dirty="0">
              <a:latin typeface="Arial" panose="020B0604020202020204" pitchFamily="34" charset="0"/>
              <a:cs typeface="Arial" panose="020B0604020202020204" pitchFamily="34" charset="0"/>
            </a:endParaRPr>
          </a:p>
          <a:p>
            <a:pPr marL="199390" marR="30480" indent="-161925">
              <a:lnSpc>
                <a:spcPct val="119500"/>
              </a:lnSpc>
              <a:spcBef>
                <a:spcPts val="100"/>
              </a:spcBef>
              <a:buClr>
                <a:srgbClr val="3333B2"/>
              </a:buClr>
              <a:buFont typeface="Lucida Sans Unicode"/>
              <a:buChar char="►"/>
              <a:tabLst>
                <a:tab pos="200025" algn="l"/>
              </a:tabLst>
            </a:pPr>
            <a:endParaRPr sz="1200" dirty="0">
              <a:latin typeface="Arial" panose="020B0604020202020204" pitchFamily="34" charset="0"/>
              <a:cs typeface="Arial" panose="020B0604020202020204" pitchFamily="34" charset="0"/>
            </a:endParaRPr>
          </a:p>
          <a:p>
            <a:pPr marL="199390" marR="459105" indent="-161925">
              <a:lnSpc>
                <a:spcPct val="119600"/>
              </a:lnSpc>
              <a:spcBef>
                <a:spcPts val="300"/>
              </a:spcBef>
              <a:buClr>
                <a:srgbClr val="3333B2"/>
              </a:buClr>
              <a:buFont typeface="Lucida Sans Unicode"/>
              <a:buChar char="►"/>
              <a:tabLst>
                <a:tab pos="200025" algn="l"/>
              </a:tabLst>
            </a:pPr>
            <a:r>
              <a:rPr sz="1200" b="1" spc="-5" dirty="0">
                <a:latin typeface="Arial" panose="020B0604020202020204" pitchFamily="34" charset="0"/>
                <a:cs typeface="Arial" panose="020B0604020202020204" pitchFamily="34" charset="0"/>
              </a:rPr>
              <a:t>Motivation. </a:t>
            </a:r>
            <a:r>
              <a:rPr sz="1200" spc="-40" dirty="0">
                <a:latin typeface="Arial" panose="020B0604020202020204" pitchFamily="34" charset="0"/>
                <a:cs typeface="Arial" panose="020B0604020202020204" pitchFamily="34" charset="0"/>
              </a:rPr>
              <a:t>We </a:t>
            </a:r>
            <a:r>
              <a:rPr sz="1200" spc="-65" dirty="0">
                <a:latin typeface="Arial" panose="020B0604020202020204" pitchFamily="34" charset="0"/>
                <a:cs typeface="Arial" panose="020B0604020202020204" pitchFamily="34" charset="0"/>
              </a:rPr>
              <a:t>need </a:t>
            </a:r>
            <a:r>
              <a:rPr sz="1200" spc="-10" dirty="0">
                <a:latin typeface="Arial" panose="020B0604020202020204" pitchFamily="34" charset="0"/>
                <a:cs typeface="Arial" panose="020B0604020202020204" pitchFamily="34" charset="0"/>
              </a:rPr>
              <a:t>to </a:t>
            </a:r>
            <a:r>
              <a:rPr sz="1200" spc="-35" dirty="0">
                <a:latin typeface="Arial" panose="020B0604020202020204" pitchFamily="34" charset="0"/>
                <a:cs typeface="Arial" panose="020B0604020202020204" pitchFamily="34" charset="0"/>
              </a:rPr>
              <a:t>include </a:t>
            </a:r>
            <a:r>
              <a:rPr sz="1200" spc="-50" dirty="0">
                <a:latin typeface="Arial" panose="020B0604020202020204" pitchFamily="34" charset="0"/>
                <a:cs typeface="Arial" panose="020B0604020202020204" pitchFamily="34" charset="0"/>
              </a:rPr>
              <a:t>an </a:t>
            </a:r>
            <a:r>
              <a:rPr sz="1200" spc="-35" dirty="0">
                <a:latin typeface="Arial" panose="020B0604020202020204" pitchFamily="34" charset="0"/>
                <a:cs typeface="Arial" panose="020B0604020202020204" pitchFamily="34" charset="0"/>
              </a:rPr>
              <a:t>extra </a:t>
            </a:r>
            <a:r>
              <a:rPr sz="1200" spc="-45" dirty="0">
                <a:latin typeface="Arial" panose="020B0604020202020204" pitchFamily="34" charset="0"/>
                <a:cs typeface="Arial" panose="020B0604020202020204" pitchFamily="34" charset="0"/>
              </a:rPr>
              <a:t>supervisory </a:t>
            </a:r>
            <a:r>
              <a:rPr sz="1200" spc="-35" dirty="0">
                <a:latin typeface="Arial" panose="020B0604020202020204" pitchFamily="34" charset="0"/>
                <a:cs typeface="Arial" panose="020B0604020202020204" pitchFamily="34" charset="0"/>
              </a:rPr>
              <a:t>signal </a:t>
            </a:r>
            <a:r>
              <a:rPr sz="1200" spc="-20" dirty="0">
                <a:latin typeface="Arial" panose="020B0604020202020204" pitchFamily="34" charset="0"/>
                <a:cs typeface="Arial" panose="020B0604020202020204" pitchFamily="34" charset="0"/>
              </a:rPr>
              <a:t>with </a:t>
            </a:r>
            <a:r>
              <a:rPr sz="1200" spc="-35" dirty="0">
                <a:latin typeface="Arial" panose="020B0604020202020204" pitchFamily="34" charset="0"/>
                <a:cs typeface="Arial" panose="020B0604020202020204" pitchFamily="34" charset="0"/>
              </a:rPr>
              <a:t>inter-class </a:t>
            </a:r>
            <a:r>
              <a:rPr sz="1200" spc="-25" dirty="0">
                <a:latin typeface="Arial" panose="020B0604020202020204" pitchFamily="34" charset="0"/>
                <a:cs typeface="Arial" panose="020B0604020202020204" pitchFamily="34" charset="0"/>
              </a:rPr>
              <a:t>similarity  </a:t>
            </a:r>
            <a:r>
              <a:rPr sz="1200" spc="-30" dirty="0">
                <a:latin typeface="Arial" panose="020B0604020202020204" pitchFamily="34" charset="0"/>
                <a:cs typeface="Arial" panose="020B0604020202020204" pitchFamily="34" charset="0"/>
              </a:rPr>
              <a:t>information. For </a:t>
            </a:r>
            <a:r>
              <a:rPr sz="1200" spc="-45" dirty="0">
                <a:latin typeface="Arial" panose="020B0604020202020204" pitchFamily="34" charset="0"/>
                <a:cs typeface="Arial" panose="020B0604020202020204" pitchFamily="34" charset="0"/>
              </a:rPr>
              <a:t>example, </a:t>
            </a:r>
            <a:r>
              <a:rPr sz="1200" spc="-5" dirty="0">
                <a:latin typeface="Arial" panose="020B0604020202020204" pitchFamily="34" charset="0"/>
                <a:cs typeface="Arial" panose="020B0604020202020204" pitchFamily="34" charset="0"/>
              </a:rPr>
              <a:t>if </a:t>
            </a:r>
            <a:r>
              <a:rPr sz="1200" spc="-50" dirty="0">
                <a:latin typeface="Arial" panose="020B0604020202020204" pitchFamily="34" charset="0"/>
                <a:cs typeface="Arial" panose="020B0604020202020204" pitchFamily="34" charset="0"/>
              </a:rPr>
              <a:t>two classes </a:t>
            </a:r>
            <a:r>
              <a:rPr sz="1200" spc="-65" dirty="0">
                <a:latin typeface="Arial" panose="020B0604020202020204" pitchFamily="34" charset="0"/>
                <a:cs typeface="Arial" panose="020B0604020202020204" pitchFamily="34" charset="0"/>
              </a:rPr>
              <a:t>are </a:t>
            </a:r>
            <a:r>
              <a:rPr sz="1200" spc="-50" dirty="0">
                <a:latin typeface="Arial" panose="020B0604020202020204" pitchFamily="34" charset="0"/>
                <a:cs typeface="Arial" panose="020B0604020202020204" pitchFamily="34" charset="0"/>
              </a:rPr>
              <a:t>very </a:t>
            </a:r>
            <a:r>
              <a:rPr sz="1200" spc="-30" dirty="0">
                <a:latin typeface="Arial" panose="020B0604020202020204" pitchFamily="34" charset="0"/>
                <a:cs typeface="Arial" panose="020B0604020202020204" pitchFamily="34" charset="0"/>
              </a:rPr>
              <a:t>similar, </a:t>
            </a:r>
            <a:r>
              <a:rPr sz="1200" spc="-35" dirty="0">
                <a:latin typeface="Arial" panose="020B0604020202020204" pitchFamily="34" charset="0"/>
                <a:cs typeface="Arial" panose="020B0604020202020204" pitchFamily="34" charset="0"/>
              </a:rPr>
              <a:t>the </a:t>
            </a:r>
            <a:r>
              <a:rPr sz="1200" spc="-45" dirty="0">
                <a:latin typeface="Arial" panose="020B0604020202020204" pitchFamily="34" charset="0"/>
                <a:cs typeface="Arial" panose="020B0604020202020204" pitchFamily="34" charset="0"/>
              </a:rPr>
              <a:t>loss </a:t>
            </a:r>
            <a:r>
              <a:rPr sz="1200" spc="-10" dirty="0">
                <a:latin typeface="Arial" panose="020B0604020202020204" pitchFamily="34" charset="0"/>
                <a:cs typeface="Arial" panose="020B0604020202020204" pitchFamily="34" charset="0"/>
              </a:rPr>
              <a:t>will </a:t>
            </a:r>
            <a:r>
              <a:rPr sz="1200" spc="-35" dirty="0">
                <a:latin typeface="Arial" panose="020B0604020202020204" pitchFamily="34" charset="0"/>
                <a:cs typeface="Arial" panose="020B0604020202020204" pitchFamily="34" charset="0"/>
              </a:rPr>
              <a:t>penalize</a:t>
            </a:r>
            <a:r>
              <a:rPr sz="1200" spc="55" dirty="0">
                <a:latin typeface="Arial" panose="020B0604020202020204" pitchFamily="34" charset="0"/>
                <a:cs typeface="Arial" panose="020B0604020202020204" pitchFamily="34" charset="0"/>
              </a:rPr>
              <a:t> </a:t>
            </a:r>
            <a:r>
              <a:rPr sz="1200" spc="-50" dirty="0">
                <a:latin typeface="Arial" panose="020B0604020202020204" pitchFamily="34" charset="0"/>
                <a:cs typeface="Arial" panose="020B0604020202020204" pitchFamily="34" charset="0"/>
              </a:rPr>
              <a:t>less.</a:t>
            </a:r>
            <a:endParaRPr sz="12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1778</Words>
  <Application>Microsoft Office PowerPoint</Application>
  <PresentationFormat>自定义</PresentationFormat>
  <Paragraphs>242</Paragraphs>
  <Slides>19</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等线</vt:lpstr>
      <vt:lpstr>华文彩云</vt:lpstr>
      <vt:lpstr>宋体</vt:lpstr>
      <vt:lpstr>微软雅黑</vt:lpstr>
      <vt:lpstr>Arial</vt:lpstr>
      <vt:lpstr>Arial Black</vt:lpstr>
      <vt:lpstr>Bookman Old Style</vt:lpstr>
      <vt:lpstr>Calibri</vt:lpstr>
      <vt:lpstr>Lucida Sans</vt:lpstr>
      <vt:lpstr>Lucida Sans Unicode</vt:lpstr>
      <vt:lpstr>Palatino Linotype</vt:lpstr>
      <vt:lpstr>Tahoma</vt:lpstr>
      <vt:lpstr>Times New Roman</vt:lpstr>
      <vt:lpstr>Verdana</vt:lpstr>
      <vt:lpstr>Office Theme</vt:lpstr>
      <vt:lpstr>Towards practical lipreading with distilled and efficient models</vt:lpstr>
      <vt:lpstr>Introduction</vt:lpstr>
      <vt:lpstr>Contributions</vt:lpstr>
      <vt:lpstr>Prior knowledge</vt:lpstr>
      <vt:lpstr>Prior knowledge</vt:lpstr>
      <vt:lpstr>Prior knowledge</vt:lpstr>
      <vt:lpstr>Prior knowledge</vt:lpstr>
      <vt:lpstr>Lipreading Pipelines</vt:lpstr>
      <vt:lpstr>Contribution 1: Changing from Cross-entropy Loss to Distillation Loss</vt:lpstr>
      <vt:lpstr>Contribution 1: Changing from Cross-entropy Loss to Distillation Loss</vt:lpstr>
      <vt:lpstr>Contribution 1: Doing Knowledge Distillation in Generations</vt:lpstr>
      <vt:lpstr>Contribution2: Our proposed architecture</vt:lpstr>
      <vt:lpstr>Contribution3: Recover performance of the lightweight models with KD</vt:lpstr>
      <vt:lpstr>Pre-processing</vt:lpstr>
      <vt:lpstr>PowerPoint 演示文稿</vt:lpstr>
      <vt:lpstr>PowerPoint 演示文稿</vt:lpstr>
      <vt:lpstr>Performance of Efficient Models - LRW dataset</vt:lpstr>
      <vt:lpstr>Performance of Efficient Models - LRW-1000 dataset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practical lipreading with distilled and efficient models</dc:title>
  <dc:creator>Pingchuan Ma,1, Brais Martinez,2, Stavros Petridis1,2, Maja Pantic1  The first two authors contributed equally.</dc:creator>
  <cp:lastModifiedBy>Airy</cp:lastModifiedBy>
  <cp:revision>50</cp:revision>
  <dcterms:created xsi:type="dcterms:W3CDTF">2021-03-11T00:56:00Z</dcterms:created>
  <dcterms:modified xsi:type="dcterms:W3CDTF">2021-03-11T09:21:23Z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2021-03-08T00:00:00Z</vt:filetime>
  </property>
  <property fmtid="{D5CDD505-2E9C-101B-9397-08002B2CF9AE}" pid="3" name="Creator">
    <vt:lpwstr>LaTeX with Beamer class</vt:lpwstr>
  </property>
  <property fmtid="{D5CDD505-2E9C-101B-9397-08002B2CF9AE}" pid="4" name="LastSaved">
    <vt:filetime>2021-03-11T00:00:00Z</vt:filetime>
  </property>
</Properties>
</file>