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5"/>
  </p:notesMasterIdLst>
  <p:handoutMasterIdLst>
    <p:handoutMasterId r:id="rId26"/>
  </p:handoutMasterIdLst>
  <p:sldIdLst>
    <p:sldId id="1074" r:id="rId4"/>
    <p:sldId id="792" r:id="rId5"/>
    <p:sldId id="1158" r:id="rId6"/>
    <p:sldId id="1160" r:id="rId7"/>
    <p:sldId id="1159" r:id="rId8"/>
    <p:sldId id="1186" r:id="rId9"/>
    <p:sldId id="1184" r:id="rId10"/>
    <p:sldId id="1187" r:id="rId11"/>
    <p:sldId id="1161" r:id="rId12"/>
    <p:sldId id="1189" r:id="rId13"/>
    <p:sldId id="1177" r:id="rId14"/>
    <p:sldId id="1190" r:id="rId15"/>
    <p:sldId id="1191" r:id="rId16"/>
    <p:sldId id="1162" r:id="rId17"/>
    <p:sldId id="1188" r:id="rId18"/>
    <p:sldId id="1178" r:id="rId19"/>
    <p:sldId id="1194" r:id="rId20"/>
    <p:sldId id="1193" r:id="rId21"/>
    <p:sldId id="1192" r:id="rId22"/>
    <p:sldId id="1176" r:id="rId23"/>
    <p:sldId id="1108" r:id="rId24"/>
  </p:sldIdLst>
  <p:sldSz cx="9144000" cy="6858000" type="screen4x3"/>
  <p:notesSz cx="6802438" cy="993457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80604020202020204" charset="0"/>
        <a:ea typeface="+mn-ea"/>
        <a:cs typeface="+mn-cs"/>
      </a:defRPr>
    </a:lvl1pPr>
    <a:lvl2pPr marL="457200" algn="l" rtl="0" eaLnBrk="0" fontAlgn="base" hangingPunct="0">
      <a:spcBef>
        <a:spcPct val="0"/>
      </a:spcBef>
      <a:spcAft>
        <a:spcPct val="0"/>
      </a:spcAft>
      <a:defRPr sz="1400" b="1" kern="1200">
        <a:solidFill>
          <a:schemeClr val="tx1"/>
        </a:solidFill>
        <a:latin typeface="Arial" panose="02080604020202020204" charset="0"/>
        <a:ea typeface="+mn-ea"/>
        <a:cs typeface="+mn-cs"/>
      </a:defRPr>
    </a:lvl2pPr>
    <a:lvl3pPr marL="914400" algn="l" rtl="0" eaLnBrk="0" fontAlgn="base" hangingPunct="0">
      <a:spcBef>
        <a:spcPct val="0"/>
      </a:spcBef>
      <a:spcAft>
        <a:spcPct val="0"/>
      </a:spcAft>
      <a:defRPr sz="1400" b="1" kern="1200">
        <a:solidFill>
          <a:schemeClr val="tx1"/>
        </a:solidFill>
        <a:latin typeface="Arial" panose="02080604020202020204" charset="0"/>
        <a:ea typeface="+mn-ea"/>
        <a:cs typeface="+mn-cs"/>
      </a:defRPr>
    </a:lvl3pPr>
    <a:lvl4pPr marL="1371600" algn="l" rtl="0" eaLnBrk="0" fontAlgn="base" hangingPunct="0">
      <a:spcBef>
        <a:spcPct val="0"/>
      </a:spcBef>
      <a:spcAft>
        <a:spcPct val="0"/>
      </a:spcAft>
      <a:defRPr sz="1400" b="1" kern="1200">
        <a:solidFill>
          <a:schemeClr val="tx1"/>
        </a:solidFill>
        <a:latin typeface="Arial" panose="02080604020202020204" charset="0"/>
        <a:ea typeface="+mn-ea"/>
        <a:cs typeface="+mn-cs"/>
      </a:defRPr>
    </a:lvl4pPr>
    <a:lvl5pPr marL="1828800" algn="l" rtl="0" eaLnBrk="0" fontAlgn="base" hangingPunct="0">
      <a:spcBef>
        <a:spcPct val="0"/>
      </a:spcBef>
      <a:spcAft>
        <a:spcPct val="0"/>
      </a:spcAft>
      <a:defRPr sz="1400" b="1" kern="1200">
        <a:solidFill>
          <a:schemeClr val="tx1"/>
        </a:solidFill>
        <a:latin typeface="Arial" panose="02080604020202020204" charset="0"/>
        <a:ea typeface="+mn-ea"/>
        <a:cs typeface="+mn-cs"/>
      </a:defRPr>
    </a:lvl5pPr>
    <a:lvl6pPr marL="2286000" algn="l" defTabSz="914400" rtl="0" eaLnBrk="1" latinLnBrk="0" hangingPunct="1">
      <a:defRPr sz="1400" b="1" kern="1200">
        <a:solidFill>
          <a:schemeClr val="tx1"/>
        </a:solidFill>
        <a:latin typeface="Arial" panose="02080604020202020204" charset="0"/>
        <a:ea typeface="+mn-ea"/>
        <a:cs typeface="+mn-cs"/>
      </a:defRPr>
    </a:lvl6pPr>
    <a:lvl7pPr marL="2743200" algn="l" defTabSz="914400" rtl="0" eaLnBrk="1" latinLnBrk="0" hangingPunct="1">
      <a:defRPr sz="1400" b="1" kern="1200">
        <a:solidFill>
          <a:schemeClr val="tx1"/>
        </a:solidFill>
        <a:latin typeface="Arial" panose="02080604020202020204" charset="0"/>
        <a:ea typeface="+mn-ea"/>
        <a:cs typeface="+mn-cs"/>
      </a:defRPr>
    </a:lvl7pPr>
    <a:lvl8pPr marL="3200400" algn="l" defTabSz="914400" rtl="0" eaLnBrk="1" latinLnBrk="0" hangingPunct="1">
      <a:defRPr sz="1400" b="1" kern="1200">
        <a:solidFill>
          <a:schemeClr val="tx1"/>
        </a:solidFill>
        <a:latin typeface="Arial" panose="02080604020202020204" charset="0"/>
        <a:ea typeface="+mn-ea"/>
        <a:cs typeface="+mn-cs"/>
      </a:defRPr>
    </a:lvl8pPr>
    <a:lvl9pPr marL="3657600" algn="l" defTabSz="914400" rtl="0" eaLnBrk="1" latinLnBrk="0" hangingPunct="1">
      <a:defRPr sz="1400" b="1" kern="1200">
        <a:solidFill>
          <a:schemeClr val="tx1"/>
        </a:solidFill>
        <a:latin typeface="Arial" panose="02080604020202020204" charset="0"/>
        <a:ea typeface="+mn-ea"/>
        <a:cs typeface="+mn-cs"/>
      </a:defRPr>
    </a:lvl9pPr>
  </p:defaultTextStyle>
  <p:extLst>
    <p:ext uri="{521415D9-36F7-43E2-AB2F-B90AF26B5E84}">
      <p14:sectionLst xmlns:p14="http://schemas.microsoft.com/office/powerpoint/2010/main">
        <p14:section name="默认节" id="{5CA46252-DE41-4DDF-B2D7-401CBA72C884}">
          <p14:sldIdLst>
            <p14:sldId id="1074"/>
            <p14:sldId id="792"/>
            <p14:sldId id="1158"/>
            <p14:sldId id="1160"/>
            <p14:sldId id="1159"/>
            <p14:sldId id="1186"/>
            <p14:sldId id="1184"/>
            <p14:sldId id="1187"/>
            <p14:sldId id="1161"/>
            <p14:sldId id="1189"/>
            <p14:sldId id="1177"/>
            <p14:sldId id="1190"/>
            <p14:sldId id="1191"/>
            <p14:sldId id="1162"/>
            <p14:sldId id="1188"/>
            <p14:sldId id="1178"/>
            <p14:sldId id="1194"/>
            <p14:sldId id="1193"/>
            <p14:sldId id="1192"/>
            <p14:sldId id="1176"/>
            <p14:sldId id="1108"/>
          </p14:sldIdLst>
        </p14:section>
      </p14:sectionLst>
    </p:ex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35" userDrawn="1">
          <p15:clr>
            <a:srgbClr val="A4A3A4"/>
          </p15:clr>
        </p15:guide>
        <p15:guide id="2" pos="2189" userDrawn="1">
          <p15:clr>
            <a:srgbClr val="A4A3A4"/>
          </p15:clr>
        </p15:guide>
        <p15:guide id="3" orient="horz" pos="3130" userDrawn="1">
          <p15:clr>
            <a:srgbClr val="A4A3A4"/>
          </p15:clr>
        </p15:guide>
        <p15:guide id="4" pos="212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5CFFF"/>
    <a:srgbClr val="0000FF"/>
    <a:srgbClr val="00FF99"/>
    <a:srgbClr val="00CC00"/>
    <a:srgbClr val="3477B2"/>
    <a:srgbClr val="78EE9D"/>
    <a:srgbClr val="FFFFFF"/>
    <a:srgbClr val="0066CC"/>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531" autoAdjust="0"/>
  </p:normalViewPr>
  <p:slideViewPr>
    <p:cSldViewPr>
      <p:cViewPr>
        <p:scale>
          <a:sx n="75" d="100"/>
          <a:sy n="75" d="100"/>
        </p:scale>
        <p:origin x="688" y="36"/>
      </p:cViewPr>
      <p:guideLst>
        <p:guide orient="horz" pos="2160"/>
        <p:guide pos="2736"/>
      </p:guideLst>
    </p:cSldViewPr>
  </p:slideViewPr>
  <p:outlineViewPr>
    <p:cViewPr>
      <p:scale>
        <a:sx n="33" d="100"/>
        <a:sy n="33" d="100"/>
      </p:scale>
      <p:origin x="0" y="-2706"/>
    </p:cViewPr>
  </p:outlineViewPr>
  <p:notesTextViewPr>
    <p:cViewPr>
      <p:scale>
        <a:sx n="3" d="2"/>
        <a:sy n="3" d="2"/>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2935"/>
        <p:guide pos="2189"/>
        <p:guide orient="horz" pos="3130"/>
        <p:guide pos="21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4928" y="4719256"/>
            <a:ext cx="4991111" cy="4467931"/>
          </a:xfrm>
          <a:prstGeom prst="rect">
            <a:avLst/>
          </a:prstGeom>
          <a:noFill/>
          <a:ln w="12700">
            <a:noFill/>
            <a:miter lim="800000"/>
          </a:ln>
          <a:effectLst/>
        </p:spPr>
        <p:txBody>
          <a:bodyPr vert="horz" wrap="square" lIns="100480" tIns="50243" rIns="100480" bIns="50243" numCol="1" anchor="t" anchorCtr="0" compatLnSpc="1"/>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8851" name="Rectangle 3"/>
          <p:cNvSpPr>
            <a:spLocks noGrp="1" noRot="1" noChangeAspect="1" noChangeArrowheads="1" noTextEdit="1"/>
          </p:cNvSpPr>
          <p:nvPr>
            <p:ph type="sldImg" idx="2"/>
          </p:nvPr>
        </p:nvSpPr>
        <p:spPr bwMode="auto">
          <a:xfrm>
            <a:off x="931863" y="755650"/>
            <a:ext cx="4940300" cy="370681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53935751"/>
      </p:ext>
    </p:extLst>
  </p:cSld>
  <p:clrMap bg1="lt1" tx1="dk1" bg2="lt2" tx2="dk2" accent1="accent1" accent2="accent2" accent3="accent3" accent4="accent4" accent5="accent5" accent6="accent6" hlink="hlink" folHlink="folHlink"/>
  <p:notesStyle>
    <a:lvl1pPr algn="l" defTabSz="963295" rtl="0" eaLnBrk="0" fontAlgn="base" hangingPunct="0">
      <a:spcBef>
        <a:spcPct val="30000"/>
      </a:spcBef>
      <a:spcAft>
        <a:spcPct val="0"/>
      </a:spcAft>
      <a:defRPr sz="1200" kern="1200">
        <a:solidFill>
          <a:schemeClr val="tx1"/>
        </a:solidFill>
        <a:latin typeface="Arial" panose="02080604020202020204" charset="0"/>
        <a:ea typeface="+mn-ea"/>
        <a:cs typeface="+mn-cs"/>
      </a:defRPr>
    </a:lvl1pPr>
    <a:lvl2pPr marL="469900" algn="l" defTabSz="963295" rtl="0" eaLnBrk="0" fontAlgn="base" hangingPunct="0">
      <a:spcBef>
        <a:spcPct val="30000"/>
      </a:spcBef>
      <a:spcAft>
        <a:spcPct val="0"/>
      </a:spcAft>
      <a:defRPr sz="1200" kern="1200">
        <a:solidFill>
          <a:schemeClr val="tx1"/>
        </a:solidFill>
        <a:latin typeface="Arial" panose="02080604020202020204" charset="0"/>
        <a:ea typeface="+mn-ea"/>
        <a:cs typeface="+mn-cs"/>
      </a:defRPr>
    </a:lvl2pPr>
    <a:lvl3pPr marL="938530" algn="l" defTabSz="963295" rtl="0" eaLnBrk="0" fontAlgn="base" hangingPunct="0">
      <a:spcBef>
        <a:spcPct val="30000"/>
      </a:spcBef>
      <a:spcAft>
        <a:spcPct val="0"/>
      </a:spcAft>
      <a:defRPr sz="1200" kern="1200">
        <a:solidFill>
          <a:schemeClr val="tx1"/>
        </a:solidFill>
        <a:latin typeface="Arial" panose="02080604020202020204" charset="0"/>
        <a:ea typeface="+mn-ea"/>
        <a:cs typeface="+mn-cs"/>
      </a:defRPr>
    </a:lvl3pPr>
    <a:lvl4pPr marL="1408430" algn="l" defTabSz="963295" rtl="0" eaLnBrk="0" fontAlgn="base" hangingPunct="0">
      <a:spcBef>
        <a:spcPct val="30000"/>
      </a:spcBef>
      <a:spcAft>
        <a:spcPct val="0"/>
      </a:spcAft>
      <a:defRPr sz="1200" kern="1200">
        <a:solidFill>
          <a:schemeClr val="tx1"/>
        </a:solidFill>
        <a:latin typeface="Arial" panose="02080604020202020204" charset="0"/>
        <a:ea typeface="+mn-ea"/>
        <a:cs typeface="+mn-cs"/>
      </a:defRPr>
    </a:lvl4pPr>
    <a:lvl5pPr marL="1876425" algn="l" defTabSz="963295" rtl="0" eaLnBrk="0" fontAlgn="base" hangingPunct="0">
      <a:spcBef>
        <a:spcPct val="30000"/>
      </a:spcBef>
      <a:spcAft>
        <a:spcPct val="0"/>
      </a:spcAft>
      <a:defRPr sz="1200" kern="1200">
        <a:solidFill>
          <a:schemeClr val="tx1"/>
        </a:solidFill>
        <a:latin typeface="Arial" panose="020806040202020202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852488" y="723900"/>
            <a:ext cx="4814887" cy="3613150"/>
          </a:xfrm>
          <a:ln/>
        </p:spPr>
      </p:sp>
      <p:sp>
        <p:nvSpPr>
          <p:cNvPr id="92163" name="Rectangle 3"/>
          <p:cNvSpPr>
            <a:spLocks noGrp="1" noChangeArrowheads="1"/>
          </p:cNvSpPr>
          <p:nvPr>
            <p:ph type="body" idx="1"/>
          </p:nvPr>
        </p:nvSpPr>
        <p:spPr>
          <a:xfrm>
            <a:off x="868020" y="4577989"/>
            <a:ext cx="4777060" cy="43348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1" tIns="45846" rIns="91701" bIns="45846">
            <a:prstTxWarp prst="textNoShape">
              <a:avLst/>
            </a:prstTxWarp>
          </a:bodyPr>
          <a:lstStyle/>
          <a:p>
            <a:r>
              <a:rPr lang="en-US" altLang="zh-CN" baseline="0" dirty="0">
                <a:latin typeface="Arial" pitchFamily="34" charset="0"/>
              </a:rPr>
              <a:t>Good morning everyone. I am </a:t>
            </a:r>
            <a:r>
              <a:rPr lang="en-US" altLang="zh-CN" baseline="0" dirty="0" err="1">
                <a:latin typeface="Arial" pitchFamily="34" charset="0"/>
              </a:rPr>
              <a:t>Yijing</a:t>
            </a:r>
            <a:r>
              <a:rPr lang="en-US" altLang="zh-CN" baseline="0" dirty="0">
                <a:latin typeface="Arial" pitchFamily="34" charset="0"/>
              </a:rPr>
              <a:t> Zhao from Sun </a:t>
            </a:r>
            <a:r>
              <a:rPr lang="en-US" altLang="zh-CN" baseline="0" dirty="0" err="1">
                <a:latin typeface="Arial" pitchFamily="34" charset="0"/>
              </a:rPr>
              <a:t>Yat-sen</a:t>
            </a:r>
            <a:r>
              <a:rPr lang="en-US" altLang="zh-CN" baseline="0" dirty="0">
                <a:latin typeface="Arial" pitchFamily="34" charset="0"/>
              </a:rPr>
              <a:t> University.</a:t>
            </a:r>
          </a:p>
          <a:p>
            <a:endParaRPr lang="en-US" altLang="zh-CN" baseline="0" dirty="0">
              <a:latin typeface="Arial" pitchFamily="34" charset="0"/>
            </a:endParaRPr>
          </a:p>
          <a:p>
            <a:r>
              <a:rPr lang="en-US" altLang="zh-CN" baseline="0" dirty="0">
                <a:latin typeface="Arial" pitchFamily="34" charset="0"/>
              </a:rPr>
              <a:t>The title of my presentation is: </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20000"/>
              </a:spcBef>
              <a:buFont typeface="Arial" panose="020B0604020202020204" pitchFamily="34" charset="0"/>
              <a:buNone/>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Exploring EOSIO via Graph Characterization</a:t>
            </a:r>
            <a:endParaRPr lang="zh-CN" altLang="en-US" sz="1800" b="1" kern="12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a:p>
            <a:pPr algn="l"/>
            <a:endParaRPr lang="en-US" altLang="zh-CN" baseline="0" dirty="0">
              <a:latin typeface="Arial" pitchFamily="34" charset="0"/>
            </a:endParaRPr>
          </a:p>
        </p:txBody>
      </p:sp>
    </p:spTree>
    <p:extLst>
      <p:ext uri="{BB962C8B-B14F-4D97-AF65-F5344CB8AC3E}">
        <p14:creationId xmlns:p14="http://schemas.microsoft.com/office/powerpoint/2010/main" val="359562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We conduct </a:t>
            </a:r>
            <a:r>
              <a:rPr lang="en-US" altLang="zh-CN" sz="1200" kern="1200" dirty="0">
                <a:solidFill>
                  <a:schemeClr val="tx1"/>
                </a:solidFill>
                <a:effectLst/>
                <a:latin typeface="Arial" panose="02080604020202020204" charset="0"/>
                <a:ea typeface="+mn-ea"/>
                <a:cs typeface="+mn-cs"/>
              </a:rPr>
              <a:t>Account Creation Graph as we showed on the </a:t>
            </a:r>
            <a:r>
              <a:rPr lang="en-US" altLang="zh-CN" sz="1200" kern="1200" dirty="0" err="1">
                <a:solidFill>
                  <a:schemeClr val="tx1"/>
                </a:solidFill>
                <a:effectLst/>
                <a:latin typeface="Arial" panose="02080604020202020204" charset="0"/>
                <a:ea typeface="+mn-ea"/>
                <a:cs typeface="+mn-cs"/>
              </a:rPr>
              <a:t>powerpoint</a:t>
            </a:r>
            <a:r>
              <a:rPr lang="en-US" altLang="zh-CN" sz="1200" kern="1200" dirty="0">
                <a:solidFill>
                  <a:schemeClr val="tx1"/>
                </a:solidFill>
                <a:effectLst/>
                <a:latin typeface="Arial" panose="02080604020202020204" charset="0"/>
                <a:ea typeface="+mn-ea"/>
                <a:cs typeface="+mn-cs"/>
              </a:rPr>
              <a:t> and its visualization is showed in figure. In this graph,</a:t>
            </a:r>
            <a:r>
              <a:rPr lang="en-US" altLang="zh-CN" sz="1200" b="0" i="0" kern="1200" dirty="0">
                <a:solidFill>
                  <a:schemeClr val="tx1"/>
                </a:solidFill>
                <a:effectLst/>
                <a:latin typeface="Arial" panose="02080604020202020204" charset="0"/>
                <a:ea typeface="+mn-ea"/>
                <a:cs typeface="+mn-cs"/>
              </a:rPr>
              <a:t> the node number is one more than the edge number, which implies that each node except the initial system account </a:t>
            </a:r>
            <a:r>
              <a:rPr lang="en-US" altLang="zh-CN" sz="1200" b="0" i="1" kern="1200" dirty="0" err="1">
                <a:solidFill>
                  <a:schemeClr val="tx1"/>
                </a:solidFill>
                <a:effectLst/>
                <a:latin typeface="Arial" panose="02080604020202020204" charset="0"/>
                <a:ea typeface="+mn-ea"/>
                <a:cs typeface="+mn-cs"/>
              </a:rPr>
              <a:t>eosio</a:t>
            </a:r>
            <a:r>
              <a:rPr lang="en-US" altLang="zh-CN" sz="1200" b="0" i="1" kern="1200" dirty="0">
                <a:solidFill>
                  <a:schemeClr val="tx1"/>
                </a:solidFill>
                <a:effectLst/>
                <a:latin typeface="Arial" panose="02080604020202020204" charset="0"/>
                <a:ea typeface="+mn-ea"/>
                <a:cs typeface="+mn-cs"/>
              </a:rPr>
              <a:t> </a:t>
            </a:r>
            <a:r>
              <a:rPr lang="en-US" altLang="zh-CN" sz="1200" b="0" i="0" kern="1200" dirty="0">
                <a:solidFill>
                  <a:schemeClr val="tx1"/>
                </a:solidFill>
                <a:effectLst/>
                <a:latin typeface="Arial" panose="02080604020202020204" charset="0"/>
                <a:ea typeface="+mn-ea"/>
                <a:cs typeface="+mn-cs"/>
              </a:rPr>
              <a:t>can be created once by its father account. Since a father account must be an existing account in EOSIO, the ACG is a tree-like graph with no circle.</a:t>
            </a:r>
            <a:endParaRPr lang="zh-CN" altLang="zh-CN" sz="1200" kern="1200" dirty="0">
              <a:solidFill>
                <a:schemeClr val="tx1"/>
              </a:solidFill>
              <a:effectLst/>
              <a:latin typeface="Arial" panose="02080604020202020204" charset="0"/>
              <a:ea typeface="+mn-ea"/>
              <a:cs typeface="+mn-cs"/>
            </a:endParaRPr>
          </a:p>
          <a:p>
            <a:r>
              <a:rPr lang="en-US" altLang="zh-CN" baseline="0" dirty="0"/>
              <a:t> </a:t>
            </a:r>
          </a:p>
        </p:txBody>
      </p:sp>
    </p:spTree>
    <p:extLst>
      <p:ext uri="{BB962C8B-B14F-4D97-AF65-F5344CB8AC3E}">
        <p14:creationId xmlns:p14="http://schemas.microsoft.com/office/powerpoint/2010/main" val="173595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This figure displays the visualization result of AVG, where the thickness of each edge is proportional to its weight value. We observe that several edges are obviously thicker than others, which account for the continued supports to some candidates. There exist some hub nodes in the graph, representing some influential candidates. Besides, many edges are randomly distributed in AVG, which reflects that in the early EOSIO, some voters participate in voting for testing or experiencing.</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2749804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We visualize MTG, and make the thickness of each edge be proportional to its weight value. As shown in Fig. 5, the sampling subgraph of MTG exist significant community structures. It contains a few large-degree nodes, which are community centers and interact frequently with surrounding nodes, these nodes may be exchanges or accounts of some </a:t>
            </a:r>
            <a:r>
              <a:rPr lang="en-US" altLang="zh-CN" sz="1200" b="0" i="0" kern="1200" dirty="0" err="1">
                <a:solidFill>
                  <a:schemeClr val="tx1"/>
                </a:solidFill>
                <a:effectLst/>
                <a:latin typeface="Arial" panose="02080604020202020204" charset="0"/>
                <a:ea typeface="+mn-ea"/>
                <a:cs typeface="+mn-cs"/>
              </a:rPr>
              <a:t>DApps</a:t>
            </a:r>
            <a:r>
              <a:rPr lang="en-US" altLang="zh-CN" sz="1200" b="0" i="0" kern="1200" dirty="0">
                <a:solidFill>
                  <a:schemeClr val="tx1"/>
                </a:solidFill>
                <a:effectLst/>
                <a:latin typeface="Arial" panose="02080604020202020204" charset="0"/>
                <a:ea typeface="+mn-ea"/>
                <a:cs typeface="+mn-cs"/>
              </a:rPr>
              <a:t> in charge of their ledger. There are also a large number of small-degree nodes in MTG, the free for usage feature offers a low-barrier entry point for individual users</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3794890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The visualization result is shown in Figure, where the thickness of each edge is proportional to its weight value. There exists some nodes with large degree in CAG, which may because some influential contracts (e.g. contracts of some popular </a:t>
            </a:r>
            <a:r>
              <a:rPr lang="en-US" altLang="zh-CN" sz="1200" b="0" i="0" kern="1200" dirty="0" err="1">
                <a:solidFill>
                  <a:schemeClr val="tx1"/>
                </a:solidFill>
                <a:effectLst/>
                <a:latin typeface="Arial" panose="02080604020202020204" charset="0"/>
                <a:ea typeface="+mn-ea"/>
                <a:cs typeface="+mn-cs"/>
              </a:rPr>
              <a:t>DApps</a:t>
            </a:r>
            <a:r>
              <a:rPr lang="en-US" altLang="zh-CN" sz="1200" b="0" i="0" kern="1200" dirty="0">
                <a:solidFill>
                  <a:schemeClr val="tx1"/>
                </a:solidFill>
                <a:effectLst/>
                <a:latin typeface="Arial" panose="02080604020202020204" charset="0"/>
                <a:ea typeface="+mn-ea"/>
                <a:cs typeface="+mn-cs"/>
              </a:rPr>
              <a:t>) are invoked by many accounts, or some active accounts invoke a large number of different contracts. Besides, an edge of \</a:t>
            </a:r>
            <a:r>
              <a:rPr lang="en-US" altLang="zh-CN" sz="1200" b="0" i="0" kern="1200" dirty="0" err="1">
                <a:solidFill>
                  <a:schemeClr val="tx1"/>
                </a:solidFill>
                <a:effectLst/>
                <a:latin typeface="Arial" panose="02080604020202020204" charset="0"/>
                <a:ea typeface="+mn-ea"/>
                <a:cs typeface="+mn-cs"/>
              </a:rPr>
              <a:t>blocktwitter</a:t>
            </a:r>
            <a:r>
              <a:rPr lang="en-US" altLang="zh-CN" sz="1200" b="0" i="0" kern="1200" dirty="0">
                <a:solidFill>
                  <a:schemeClr val="tx1"/>
                </a:solidFill>
                <a:effectLst/>
                <a:latin typeface="Arial" panose="02080604020202020204" charset="0"/>
                <a:ea typeface="+mn-ea"/>
                <a:cs typeface="+mn-cs"/>
              </a:rPr>
              <a:t>" is conspicuous in the graph with large thickness, in fact, “</a:t>
            </a:r>
            <a:r>
              <a:rPr lang="en-US" altLang="zh-CN" sz="1200" b="0" i="0" kern="1200" dirty="0" err="1">
                <a:solidFill>
                  <a:schemeClr val="tx1"/>
                </a:solidFill>
                <a:effectLst/>
                <a:latin typeface="Arial" panose="02080604020202020204" charset="0"/>
                <a:ea typeface="+mn-ea"/>
                <a:cs typeface="+mn-cs"/>
              </a:rPr>
              <a:t>blocktwitter</a:t>
            </a:r>
            <a:r>
              <a:rPr lang="en-US" altLang="zh-CN" sz="1200" b="0" i="0" kern="1200" dirty="0">
                <a:solidFill>
                  <a:schemeClr val="tx1"/>
                </a:solidFill>
                <a:effectLst/>
                <a:latin typeface="Arial" panose="02080604020202020204" charset="0"/>
                <a:ea typeface="+mn-ea"/>
                <a:cs typeface="+mn-cs"/>
              </a:rPr>
              <a:t>" is reported to be an abnormal account that would periodically launch a great many of actions named tweets for pressure testing, and it behaves like a contract for denial of service attack.</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2565226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We plot the degree distribution, indegree distribution and outdegree distribution of the four mentioned graphs. All of them satisfy the power law distribution, except for AVG.</a:t>
            </a:r>
            <a:endParaRPr lang="zh-CN" altLang="zh-CN" sz="1200" kern="1200" dirty="0">
              <a:solidFill>
                <a:schemeClr val="tx1"/>
              </a:solidFill>
              <a:effectLst/>
              <a:latin typeface="Arial" panose="02080604020202020204" charset="0"/>
              <a:ea typeface="+mn-ea"/>
              <a:cs typeface="+mn-cs"/>
            </a:endParaRPr>
          </a:p>
          <a:p>
            <a:r>
              <a:rPr lang="en-US" altLang="zh-CN" sz="1200" b="0" i="0" kern="1200" dirty="0">
                <a:solidFill>
                  <a:schemeClr val="tx1"/>
                </a:solidFill>
                <a:effectLst/>
                <a:latin typeface="Arial" panose="02080604020202020204" charset="0"/>
                <a:ea typeface="+mn-ea"/>
                <a:cs typeface="+mn-cs"/>
              </a:rPr>
              <a:t>The distributions of ACG indicate that there are a few accounts creating many accounts with large degree. Besides, since the initial system account </a:t>
            </a:r>
            <a:r>
              <a:rPr lang="en-US" altLang="zh-CN" sz="1200" b="0" i="1" kern="1200" dirty="0" err="1">
                <a:solidFill>
                  <a:schemeClr val="tx1"/>
                </a:solidFill>
                <a:effectLst/>
                <a:latin typeface="Arial" panose="02080604020202020204" charset="0"/>
                <a:ea typeface="+mn-ea"/>
                <a:cs typeface="+mn-cs"/>
              </a:rPr>
              <a:t>eosio</a:t>
            </a:r>
            <a:r>
              <a:rPr lang="en-US" altLang="zh-CN" sz="1200" b="0" i="1" kern="1200" dirty="0">
                <a:solidFill>
                  <a:schemeClr val="tx1"/>
                </a:solidFill>
                <a:effectLst/>
                <a:latin typeface="Arial" panose="02080604020202020204" charset="0"/>
                <a:ea typeface="+mn-ea"/>
                <a:cs typeface="+mn-cs"/>
              </a:rPr>
              <a:t> </a:t>
            </a:r>
            <a:r>
              <a:rPr lang="en-US" altLang="zh-CN" sz="1200" b="0" i="0" kern="1200" dirty="0">
                <a:solidFill>
                  <a:schemeClr val="tx1"/>
                </a:solidFill>
                <a:effectLst/>
                <a:latin typeface="Arial" panose="02080604020202020204" charset="0"/>
                <a:ea typeface="+mn-ea"/>
                <a:cs typeface="+mn-cs"/>
              </a:rPr>
              <a:t>have no indegree, and the indegree of other accounts is 1 because they can only be created once, we do not present the indegree distribution of ACG.</a:t>
            </a:r>
            <a:endParaRPr lang="zh-CN" altLang="zh-CN" sz="1200" kern="1200" dirty="0">
              <a:solidFill>
                <a:schemeClr val="tx1"/>
              </a:solidFill>
              <a:effectLst/>
              <a:latin typeface="Arial" panose="02080604020202020204" charset="0"/>
              <a:ea typeface="+mn-ea"/>
              <a:cs typeface="+mn-cs"/>
            </a:endParaRPr>
          </a:p>
          <a:p>
            <a:r>
              <a:rPr lang="en-US" altLang="zh-CN" sz="1200" b="0" i="0" kern="1200" dirty="0">
                <a:solidFill>
                  <a:schemeClr val="tx1"/>
                </a:solidFill>
                <a:effectLst/>
                <a:latin typeface="Arial" panose="02080604020202020204" charset="0"/>
                <a:ea typeface="+mn-ea"/>
                <a:cs typeface="+mn-cs"/>
              </a:rPr>
              <a:t>For AVG, we can observe that candidates with a large number of supporters occupy a small proportion of all candidates. And the voting times for most voters are few, which may be related to the rule that voters should mortgage a part of EOS tokens when voting.</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386848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80604020202020204" charset="0"/>
                <a:ea typeface="+mn-ea"/>
                <a:cs typeface="+mn-cs"/>
              </a:rPr>
              <a:t>In MTG, there are a few accounts take part into money transfer activities for many times, most of the accounts are small-degree nodes. By investigating the fitting line, we can draw a conclusion that the distribution of outdegree is more variable than the distribution of degree and indegree, since the larger the power exponent, the more variable of the degree.</a:t>
            </a:r>
            <a:endParaRPr lang="zh-CN" altLang="zh-CN" sz="1200" kern="1200" dirty="0">
              <a:solidFill>
                <a:schemeClr val="tx1"/>
              </a:solidFill>
              <a:effectLst/>
              <a:latin typeface="Arial" panose="02080604020202020204" charset="0"/>
              <a:ea typeface="+mn-ea"/>
              <a:cs typeface="+mn-cs"/>
            </a:endParaRPr>
          </a:p>
          <a:p>
            <a:r>
              <a:rPr lang="en-US" altLang="zh-CN" sz="1200" b="0" i="0" kern="1200" dirty="0">
                <a:solidFill>
                  <a:schemeClr val="tx1"/>
                </a:solidFill>
                <a:effectLst/>
                <a:latin typeface="Arial" panose="02080604020202020204" charset="0"/>
                <a:ea typeface="+mn-ea"/>
                <a:cs typeface="+mn-cs"/>
              </a:rPr>
              <a:t>For the indegree distribution of CAG, we can know that few contracts have been invoked for many times. That is, not all contracts are widely known and invoked by users. For the outdegree distribution, few accounts delegate their permissions to others for many times. Besides, there exists no long tail in the outdegree distribution, and the outdegree gap is small, which means that many users in the early EOSIO only interact with a limited number of contracts. Of course, this phenomenon may also be related to the small number of smart contracts in the initial phase of EOSIO.</a:t>
            </a:r>
            <a:endParaRPr lang="zh-CN" altLang="zh-CN" sz="1200" kern="1200" dirty="0">
              <a:solidFill>
                <a:schemeClr val="tx1"/>
              </a:solidFill>
              <a:effectLst/>
              <a:latin typeface="Arial" panose="02080604020202020204" charset="0"/>
              <a:ea typeface="+mn-ea"/>
              <a:cs typeface="+mn-cs"/>
            </a:endParaRPr>
          </a:p>
          <a:p>
            <a:r>
              <a:rPr lang="en-US" altLang="zh-CN" sz="1200" b="0" i="0" kern="1200" dirty="0">
                <a:solidFill>
                  <a:schemeClr val="tx1"/>
                </a:solidFill>
                <a:effectLst/>
                <a:latin typeface="Arial" panose="02080604020202020204" charset="0"/>
                <a:ea typeface="+mn-ea"/>
                <a:cs typeface="+mn-cs"/>
              </a:rPr>
              <a:t> </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374931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The table shows </a:t>
            </a:r>
            <a:r>
              <a:rPr lang="en-US" altLang="zh-CN" sz="1200" b="0" i="0" kern="1200" dirty="0">
                <a:solidFill>
                  <a:schemeClr val="tx1"/>
                </a:solidFill>
                <a:effectLst/>
                <a:latin typeface="Arial" panose="02080604020202020204" charset="0"/>
                <a:ea typeface="+mn-ea"/>
                <a:cs typeface="+mn-cs"/>
              </a:rPr>
              <a:t>some graph metric, including the values of the clustering coefficient, </a:t>
            </a:r>
            <a:r>
              <a:rPr lang="en-US" altLang="zh-CN" sz="1200" b="0" i="0" kern="1200" dirty="0" err="1">
                <a:solidFill>
                  <a:schemeClr val="tx1"/>
                </a:solidFill>
                <a:effectLst/>
                <a:latin typeface="Arial" panose="02080604020202020204" charset="0"/>
                <a:ea typeface="+mn-ea"/>
                <a:cs typeface="+mn-cs"/>
              </a:rPr>
              <a:t>assortativity</a:t>
            </a:r>
            <a:r>
              <a:rPr lang="en-US" altLang="zh-CN" sz="1200" b="0" i="0" kern="1200" dirty="0">
                <a:solidFill>
                  <a:schemeClr val="tx1"/>
                </a:solidFill>
                <a:effectLst/>
                <a:latin typeface="Arial" panose="02080604020202020204" charset="0"/>
                <a:ea typeface="+mn-ea"/>
                <a:cs typeface="+mn-cs"/>
              </a:rPr>
              <a:t> coefficient, number of SCC/WCC, and so on</a:t>
            </a:r>
            <a:r>
              <a:rPr lang="en-US" altLang="zh-CN" dirty="0"/>
              <a:t>.</a:t>
            </a:r>
          </a:p>
          <a:p>
            <a:pPr marL="0" marR="0" lvl="0" indent="0" algn="l" defTabSz="963295"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80604020202020204" charset="0"/>
                <a:ea typeface="+mn-ea"/>
                <a:cs typeface="+mn-cs"/>
              </a:rPr>
              <a:t>Some conclusions can be revealed by the data. For example, in ACG, the clustering coefficient is 0, because there is no account creation relationship between two accounts created by the third node. the number of nodes in the largest SCC is 1 and all nodes are in the largest WCC, which match the fact that each account can only be created by an existing account. </a:t>
            </a:r>
          </a:p>
          <a:p>
            <a:br>
              <a:rPr lang="en-US" altLang="zh-CN" dirty="0"/>
            </a:br>
            <a:endParaRPr lang="en-US" altLang="zh-CN" baseline="0" dirty="0"/>
          </a:p>
          <a:p>
            <a:r>
              <a:rPr lang="en-US" altLang="zh-CN" baseline="0" dirty="0"/>
              <a:t> </a:t>
            </a:r>
          </a:p>
        </p:txBody>
      </p:sp>
    </p:spTree>
    <p:extLst>
      <p:ext uri="{BB962C8B-B14F-4D97-AF65-F5344CB8AC3E}">
        <p14:creationId xmlns:p14="http://schemas.microsoft.com/office/powerpoint/2010/main" val="2792700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For AVG, the clustering coefficient is 0.066, namely there are few triangles in AVG. If a voter votes for two candidates, these two candidates will barely vote for each other owing to their competitive relationship. The number of nodes in the largest SCC is 18, indicating that there exist some voting gangs in which the members vote for each other. Besides, none of the candidates vote for themselves, which is reflected by the smallest diameter. </a:t>
            </a:r>
            <a:endParaRPr lang="zh-CN" altLang="zh-CN" sz="1200" kern="1200" dirty="0">
              <a:solidFill>
                <a:schemeClr val="tx1"/>
              </a:solidFill>
              <a:effectLst/>
              <a:latin typeface="Arial" panose="02080604020202020204" charset="0"/>
              <a:ea typeface="+mn-ea"/>
              <a:cs typeface="+mn-cs"/>
            </a:endParaRPr>
          </a:p>
          <a:p>
            <a:br>
              <a:rPr lang="en-US" altLang="zh-CN" dirty="0"/>
            </a:br>
            <a:endParaRPr lang="en-US" altLang="zh-CN" baseline="0" dirty="0"/>
          </a:p>
          <a:p>
            <a:r>
              <a:rPr lang="en-US" altLang="zh-CN" baseline="0" dirty="0"/>
              <a:t> </a:t>
            </a:r>
          </a:p>
        </p:txBody>
      </p:sp>
    </p:spTree>
    <p:extLst>
      <p:ext uri="{BB962C8B-B14F-4D97-AF65-F5344CB8AC3E}">
        <p14:creationId xmlns:p14="http://schemas.microsoft.com/office/powerpoint/2010/main" val="2738150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The number of nodes in the largest SCC accounts for about 26.97% of all the nodes in MTG., indicating that there exist some hub nodes (e.g., system accounts, exchanges) or sham transactions that could cause large SCC in MTG. The diameter of MTG is small and the clustering coefficient is large, indicating a small world phenomenon in MTG.</a:t>
            </a:r>
            <a:endParaRPr lang="zh-CN" altLang="zh-CN" sz="1200" kern="1200" dirty="0">
              <a:solidFill>
                <a:schemeClr val="tx1"/>
              </a:solidFill>
              <a:effectLst/>
              <a:latin typeface="Arial" panose="02080604020202020204" charset="0"/>
              <a:ea typeface="+mn-ea"/>
              <a:cs typeface="+mn-cs"/>
            </a:endParaRPr>
          </a:p>
          <a:p>
            <a:r>
              <a:rPr lang="en-US" altLang="zh-CN" sz="1200" b="0" i="0" kern="1200" dirty="0">
                <a:solidFill>
                  <a:schemeClr val="tx1"/>
                </a:solidFill>
                <a:effectLst/>
                <a:latin typeface="Arial" panose="02080604020202020204" charset="0"/>
                <a:ea typeface="+mn-ea"/>
                <a:cs typeface="+mn-cs"/>
              </a:rPr>
              <a:t> In CAG, the number of nodes in the largest SCC is 3, which implies that there may exist some accounts belonging to the same owner (e.g., a </a:t>
            </a:r>
            <a:r>
              <a:rPr lang="en-US" altLang="zh-CN" sz="1200" b="0" i="0" kern="1200" dirty="0" err="1">
                <a:solidFill>
                  <a:schemeClr val="tx1"/>
                </a:solidFill>
                <a:effectLst/>
                <a:latin typeface="Arial" panose="02080604020202020204" charset="0"/>
                <a:ea typeface="+mn-ea"/>
                <a:cs typeface="+mn-cs"/>
              </a:rPr>
              <a:t>DApp</a:t>
            </a:r>
            <a:r>
              <a:rPr lang="en-US" altLang="zh-CN" sz="1200" b="0" i="0" kern="1200" dirty="0">
                <a:solidFill>
                  <a:schemeClr val="tx1"/>
                </a:solidFill>
                <a:effectLst/>
                <a:latin typeface="Arial" panose="02080604020202020204" charset="0"/>
                <a:ea typeface="+mn-ea"/>
                <a:cs typeface="+mn-cs"/>
              </a:rPr>
              <a:t>), and their contracts collaborate closely to complete some specific functions. More than 98.89% nodes are contained in the largest WCC. The smallest diameter of WCC is 0 since some accounts invoke their own contract.</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231036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9446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a:t>
            </a:r>
            <a:r>
              <a:rPr lang="en-US" altLang="zh-CN" baseline="0" dirty="0"/>
              <a:t> talk includes five parts.</a:t>
            </a:r>
          </a:p>
          <a:p>
            <a:r>
              <a:rPr lang="en-US" altLang="zh-CN" baseline="0" dirty="0"/>
              <a:t>The first part is background.</a:t>
            </a:r>
            <a:endParaRPr lang="zh-CN" altLang="en-US" dirty="0"/>
          </a:p>
        </p:txBody>
      </p:sp>
    </p:spTree>
    <p:extLst>
      <p:ext uri="{BB962C8B-B14F-4D97-AF65-F5344CB8AC3E}">
        <p14:creationId xmlns:p14="http://schemas.microsoft.com/office/powerpoint/2010/main" val="2480402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To sum up, in this work, we investigate the four major behaviors in EOSIO by conducting a graph analysis. Our major contributions are listed as follows:</a:t>
            </a:r>
          </a:p>
          <a:p>
            <a:r>
              <a:rPr lang="en-US" altLang="zh-CN" baseline="0" dirty="0"/>
              <a:t>In the future, we will experiment on other datasets , and further analyze the properties of the critical nodes obtained by our strategy.</a:t>
            </a:r>
          </a:p>
          <a:p>
            <a:endParaRPr lang="en-US" altLang="zh-CN" baseline="0" dirty="0"/>
          </a:p>
          <a:p>
            <a:endParaRPr lang="en-US" altLang="zh-CN" baseline="0" dirty="0"/>
          </a:p>
          <a:p>
            <a:endParaRPr lang="en-US" altLang="zh-CN" baseline="0" dirty="0"/>
          </a:p>
          <a:p>
            <a:endParaRPr lang="en-US" altLang="zh-CN" baseline="0" dirty="0"/>
          </a:p>
          <a:p>
            <a:endParaRPr lang="en-US" altLang="zh-CN" baseline="0" dirty="0"/>
          </a:p>
        </p:txBody>
      </p:sp>
    </p:spTree>
    <p:extLst>
      <p:ext uri="{BB962C8B-B14F-4D97-AF65-F5344CB8AC3E}">
        <p14:creationId xmlns:p14="http://schemas.microsoft.com/office/powerpoint/2010/main" val="1374826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a:t>
            </a:r>
            <a:r>
              <a:rPr lang="en-US" altLang="zh-CN" baseline="0" dirty="0"/>
              <a:t> thank you.</a:t>
            </a:r>
            <a:endParaRPr lang="zh-CN" altLang="en-US" dirty="0"/>
          </a:p>
        </p:txBody>
      </p:sp>
    </p:spTree>
    <p:extLst>
      <p:ext uri="{BB962C8B-B14F-4D97-AF65-F5344CB8AC3E}">
        <p14:creationId xmlns:p14="http://schemas.microsoft.com/office/powerpoint/2010/main" val="72951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r>
              <a:rPr lang="en-US" altLang="zh-CN" baseline="0" dirty="0"/>
              <a:t>Recent years, blockchain technology has become a buzzword and has aroused a great deal of interests among researchers. However, previous systems like </a:t>
            </a:r>
            <a:r>
              <a:rPr lang="en-US" altLang="zh-CN" baseline="0" dirty="0" err="1"/>
              <a:t>Etherum</a:t>
            </a:r>
            <a:r>
              <a:rPr lang="en-US" altLang="zh-CN" baseline="0" dirty="0"/>
              <a:t> suffer from some problems and unable to meet the demand of the rapid development of decentralized applications (</a:t>
            </a:r>
            <a:r>
              <a:rPr lang="en-US" altLang="zh-CN" baseline="0" dirty="0" err="1"/>
              <a:t>DApps</a:t>
            </a:r>
            <a:r>
              <a:rPr lang="en-US" altLang="zh-CN" baseline="0" dirty="0"/>
              <a:t>). A new platform EOSIO provides a solution for these problems. Built for commercial </a:t>
            </a:r>
            <a:r>
              <a:rPr lang="en-US" altLang="zh-CN" baseline="0" dirty="0" err="1"/>
              <a:t>DApps</a:t>
            </a:r>
            <a:r>
              <a:rPr lang="en-US" altLang="zh-CN" baseline="0" dirty="0"/>
              <a:t>, EOSIO has some outstanding features like free for usage, high throughput and eco-friendly, having attracted much attention. Especially, the number of transactions in EOSIO has reached more than four billion within two years, which witnesses the prosperity of EOSIO.</a:t>
            </a:r>
          </a:p>
          <a:p>
            <a:r>
              <a:rPr lang="en-US" altLang="zh-CN" baseline="0" dirty="0"/>
              <a:t>Like other blockchain systems, EOSIO can store its transaction information in blocks, which apply the foundation of our research on EOSIO.</a:t>
            </a:r>
          </a:p>
          <a:p>
            <a:r>
              <a:rPr lang="en-US" altLang="zh-CN" baseline="0" dirty="0"/>
              <a:t>There are </a:t>
            </a:r>
            <a:r>
              <a:rPr lang="en-US" altLang="zh-CN" sz="1200" kern="1200" dirty="0">
                <a:solidFill>
                  <a:prstClr val="black"/>
                </a:solidFill>
                <a:latin typeface="Times New Roman" panose="02020603050405020304" pitchFamily="18" charset="0"/>
                <a:ea typeface="+mn-ea"/>
                <a:cs typeface="Times New Roman" panose="02020603050405020304" pitchFamily="18" charset="0"/>
              </a:rPr>
              <a:t>Several activities like account vote, money transfer, accounts creation and contract authorization </a:t>
            </a:r>
            <a:r>
              <a:rPr lang="en-US" altLang="zh-CN" sz="1200" kern="1200" dirty="0" err="1">
                <a:solidFill>
                  <a:prstClr val="black"/>
                </a:solidFill>
                <a:latin typeface="Times New Roman" panose="02020603050405020304" pitchFamily="18" charset="0"/>
                <a:ea typeface="+mn-ea"/>
                <a:cs typeface="Times New Roman" panose="02020603050405020304" pitchFamily="18" charset="0"/>
              </a:rPr>
              <a:t>etc</a:t>
            </a:r>
            <a:r>
              <a:rPr lang="en-US" altLang="zh-CN" sz="1200" kern="1200" dirty="0">
                <a:solidFill>
                  <a:prstClr val="black"/>
                </a:solidFill>
                <a:latin typeface="Times New Roman" panose="02020603050405020304" pitchFamily="18" charset="0"/>
                <a:ea typeface="+mn-ea"/>
                <a:cs typeface="Times New Roman" panose="02020603050405020304" pitchFamily="18" charset="0"/>
              </a:rPr>
              <a:t> on EOSIO, which makes this system more interesting and harder to understand.</a:t>
            </a:r>
            <a:endParaRPr lang="en-US" altLang="zh-CN" baseline="0" dirty="0"/>
          </a:p>
        </p:txBody>
      </p:sp>
    </p:spTree>
    <p:extLst>
      <p:ext uri="{BB962C8B-B14F-4D97-AF65-F5344CB8AC3E}">
        <p14:creationId xmlns:p14="http://schemas.microsoft.com/office/powerpoint/2010/main" val="39406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the next section</a:t>
            </a:r>
            <a:r>
              <a:rPr lang="en-US" altLang="zh-CN" dirty="0"/>
              <a:t>,</a:t>
            </a:r>
            <a:r>
              <a:rPr lang="en-US" altLang="zh-CN" baseline="0" dirty="0"/>
              <a:t> I will introduce our motivation.</a:t>
            </a:r>
            <a:endParaRPr lang="zh-CN" altLang="en-US" dirty="0"/>
          </a:p>
        </p:txBody>
      </p:sp>
    </p:spTree>
    <p:extLst>
      <p:ext uri="{BB962C8B-B14F-4D97-AF65-F5344CB8AC3E}">
        <p14:creationId xmlns:p14="http://schemas.microsoft.com/office/powerpoint/2010/main" val="138910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Up to now, many researchers have conducted graph analysis on blockchain transaction data.</a:t>
            </a:r>
            <a:br>
              <a:rPr lang="en-US" altLang="zh-CN" sz="1200" kern="1200" dirty="0">
                <a:solidFill>
                  <a:schemeClr val="tx1"/>
                </a:solidFill>
                <a:effectLst/>
                <a:latin typeface="Arial" panose="02080604020202020204" charset="0"/>
                <a:ea typeface="+mn-ea"/>
                <a:cs typeface="+mn-cs"/>
              </a:rPr>
            </a:br>
            <a:r>
              <a:rPr lang="en-US" altLang="zh-CN" sz="1200" b="0" i="0" kern="1200" dirty="0">
                <a:solidFill>
                  <a:schemeClr val="tx1"/>
                </a:solidFill>
                <a:effectLst/>
                <a:latin typeface="Arial" panose="02080604020202020204" charset="0"/>
                <a:ea typeface="+mn-ea"/>
                <a:cs typeface="+mn-cs"/>
              </a:rPr>
              <a:t>Existing work on blockchain transaction graph analysis can be divided into describing the graph properties via some metrics, and conducting data mining tasks on graph-structure data. And our work focuses on the former one. Many researches analyze graph properties of Bitcoin and other system. But EOSIO is a newly emerging blockchain system so the works about it are few.</a:t>
            </a:r>
            <a:endParaRPr lang="zh-CN" altLang="zh-CN" sz="1200" kern="1200" dirty="0">
              <a:solidFill>
                <a:schemeClr val="tx1"/>
              </a:solidFill>
              <a:effectLst/>
              <a:latin typeface="Arial" panose="02080604020202020204" charset="0"/>
              <a:ea typeface="+mn-ea"/>
              <a:cs typeface="+mn-cs"/>
            </a:endParaRPr>
          </a:p>
          <a:p>
            <a:r>
              <a:rPr lang="en-US" altLang="zh-CN" sz="1200" kern="1200" dirty="0">
                <a:solidFill>
                  <a:schemeClr val="tx1"/>
                </a:solidFill>
                <a:effectLst/>
                <a:latin typeface="Arial" panose="02080604020202020204" charset="0"/>
                <a:ea typeface="+mn-ea"/>
                <a:cs typeface="+mn-cs"/>
              </a:rPr>
              <a:t>We </a:t>
            </a:r>
            <a:r>
              <a:rPr lang="en-US" altLang="zh-CN" sz="1200" b="0" i="0" kern="1200" dirty="0">
                <a:solidFill>
                  <a:schemeClr val="tx1"/>
                </a:solidFill>
                <a:effectLst/>
                <a:latin typeface="Arial" panose="02080604020202020204" charset="0"/>
                <a:ea typeface="+mn-ea"/>
                <a:cs typeface="+mn-cs"/>
              </a:rPr>
              <a:t>collect transaction data and conduct graphs according to activities on EOSIO. By investigating several graph metrics, We obtain some interesting insights.</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217705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a:t>
            </a:r>
            <a:r>
              <a:rPr lang="en-US" altLang="zh-CN" baseline="0" dirty="0"/>
              <a:t> I will talk about our dataset and some feathers about them.</a:t>
            </a:r>
            <a:endParaRPr lang="zh-CN" altLang="en-US" dirty="0"/>
          </a:p>
        </p:txBody>
      </p:sp>
    </p:spTree>
    <p:extLst>
      <p:ext uri="{BB962C8B-B14F-4D97-AF65-F5344CB8AC3E}">
        <p14:creationId xmlns:p14="http://schemas.microsoft.com/office/powerpoint/2010/main" val="231504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Since the large volume of transaction data, it is infeasible to obtain all transaction data we need by directly crawling them from blockchain explorer. We first utilize </a:t>
            </a:r>
            <a:r>
              <a:rPr lang="en-US" altLang="zh-CN" sz="1200" b="0" i="0" kern="1200" dirty="0" err="1">
                <a:solidFill>
                  <a:schemeClr val="tx1"/>
                </a:solidFill>
                <a:effectLst/>
                <a:latin typeface="Arial" panose="02080604020202020204" charset="0"/>
                <a:ea typeface="+mn-ea"/>
                <a:cs typeface="+mn-cs"/>
              </a:rPr>
              <a:t>Nodeos</a:t>
            </a:r>
            <a:r>
              <a:rPr lang="en-US" altLang="zh-CN" sz="1200" b="0" i="0" kern="1200" dirty="0">
                <a:solidFill>
                  <a:schemeClr val="tx1"/>
                </a:solidFill>
                <a:effectLst/>
                <a:latin typeface="Arial" panose="02080604020202020204" charset="0"/>
                <a:ea typeface="+mn-ea"/>
                <a:cs typeface="+mn-cs"/>
              </a:rPr>
              <a:t>, an EOSIO client to synchronize the on-chain data. For inline transaction information which is not on-chain, we replay all transactions and utilize the action trace data.</a:t>
            </a:r>
            <a:endParaRPr lang="zh-CN" altLang="zh-CN" sz="1200" kern="1200" dirty="0">
              <a:solidFill>
                <a:schemeClr val="tx1"/>
              </a:solidFill>
              <a:effectLst/>
              <a:latin typeface="Arial" panose="02080604020202020204" charset="0"/>
              <a:ea typeface="+mn-ea"/>
              <a:cs typeface="+mn-cs"/>
            </a:endParaRPr>
          </a:p>
          <a:p>
            <a:r>
              <a:rPr lang="en-US" altLang="zh-CN" sz="1200" kern="1200" dirty="0">
                <a:solidFill>
                  <a:schemeClr val="tx1"/>
                </a:solidFill>
                <a:effectLst/>
                <a:latin typeface="Arial" panose="02080604020202020204" charset="0"/>
                <a:ea typeface="+mn-ea"/>
                <a:cs typeface="+mn-cs"/>
              </a:rPr>
              <a:t>The statistics of actions for the four activities is shown in the table. </a:t>
            </a:r>
            <a:r>
              <a:rPr lang="en-US" altLang="zh-CN" sz="1200" b="0" i="0" kern="1200" dirty="0">
                <a:solidFill>
                  <a:schemeClr val="tx1"/>
                </a:solidFill>
                <a:effectLst/>
                <a:latin typeface="Arial" panose="02080604020202020204" charset="0"/>
                <a:ea typeface="+mn-ea"/>
                <a:cs typeface="+mn-cs"/>
              </a:rPr>
              <a:t>we can conclude that the voting behaviors are relatively transparent in the early EOSIO because most of them are accomplished with calling actions whose records are public accessible in blockchain. Though money transfer activity can be conducted by directly calling the interface provided by </a:t>
            </a:r>
            <a:r>
              <a:rPr lang="en-US" altLang="zh-CN" sz="1200" b="0" i="1" kern="1200" dirty="0" err="1">
                <a:solidFill>
                  <a:schemeClr val="tx1"/>
                </a:solidFill>
                <a:effectLst/>
                <a:latin typeface="Arial" panose="02080604020202020204" charset="0"/>
                <a:ea typeface="+mn-ea"/>
                <a:cs typeface="+mn-cs"/>
              </a:rPr>
              <a:t>eosio.token</a:t>
            </a:r>
            <a:r>
              <a:rPr lang="en-US" altLang="zh-CN" sz="1200" b="0" i="1" kern="1200" dirty="0">
                <a:solidFill>
                  <a:schemeClr val="tx1"/>
                </a:solidFill>
                <a:effectLst/>
                <a:latin typeface="Arial" panose="02080604020202020204" charset="0"/>
                <a:ea typeface="+mn-ea"/>
                <a:cs typeface="+mn-cs"/>
              </a:rPr>
              <a:t> </a:t>
            </a:r>
            <a:r>
              <a:rPr lang="en-US" altLang="zh-CN" sz="1200" b="0" i="0" kern="1200" dirty="0">
                <a:solidFill>
                  <a:schemeClr val="tx1"/>
                </a:solidFill>
                <a:effectLst/>
                <a:latin typeface="Arial" panose="02080604020202020204" charset="0"/>
                <a:ea typeface="+mn-ea"/>
                <a:cs typeface="+mn-cs"/>
              </a:rPr>
              <a:t>through calling actions, the proportion of inline actions in money transfer activity is relatively high, which means smart contracts are widely used in setting specific transaction rules by users. For contract authorization, it also has a small proportion of inline actions, and this phenomenon is caused by the </a:t>
            </a:r>
            <a:r>
              <a:rPr lang="en-US" altLang="zh-CN" sz="1200" b="0" i="0" kern="1200" dirty="0" err="1">
                <a:solidFill>
                  <a:schemeClr val="tx1"/>
                </a:solidFill>
                <a:effectLst/>
                <a:latin typeface="Arial" panose="02080604020202020204" charset="0"/>
                <a:ea typeface="+mn-ea"/>
                <a:cs typeface="+mn-cs"/>
              </a:rPr>
              <a:t>selfinvocation</a:t>
            </a:r>
            <a:r>
              <a:rPr lang="en-US" altLang="zh-CN" sz="1200" b="0" i="0" kern="1200" dirty="0">
                <a:solidFill>
                  <a:schemeClr val="tx1"/>
                </a:solidFill>
                <a:effectLst/>
                <a:latin typeface="Arial" panose="02080604020202020204" charset="0"/>
                <a:ea typeface="+mn-ea"/>
                <a:cs typeface="+mn-cs"/>
              </a:rPr>
              <a:t> between contracts.</a:t>
            </a:r>
            <a:endParaRPr lang="zh-CN" altLang="zh-CN" sz="1200" kern="1200" dirty="0">
              <a:solidFill>
                <a:schemeClr val="tx1"/>
              </a:solidFill>
              <a:effectLst/>
              <a:latin typeface="Arial" panose="02080604020202020204" charset="0"/>
              <a:ea typeface="+mn-ea"/>
              <a:cs typeface="+mn-cs"/>
            </a:endParaRPr>
          </a:p>
        </p:txBody>
      </p:sp>
    </p:spTree>
    <p:extLst>
      <p:ext uri="{BB962C8B-B14F-4D97-AF65-F5344CB8AC3E}">
        <p14:creationId xmlns:p14="http://schemas.microsoft.com/office/powerpoint/2010/main" val="199819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next section,</a:t>
            </a:r>
            <a:r>
              <a:rPr lang="en-US" altLang="zh-CN" baseline="0" dirty="0"/>
              <a:t> we will introduce our </a:t>
            </a:r>
            <a:r>
              <a:rPr lang="en-US" altLang="zh-CN" dirty="0">
                <a:latin typeface="Times New Roman" panose="02020603050405020304" pitchFamily="18" charset="0"/>
                <a:cs typeface="Times New Roman" panose="02020603050405020304" pitchFamily="18" charset="0"/>
              </a:rPr>
              <a:t>Graph Analysis</a:t>
            </a:r>
            <a:r>
              <a:rPr lang="en-US" altLang="zh-CN" baseline="0" dirty="0"/>
              <a:t>.</a:t>
            </a:r>
            <a:endParaRPr lang="zh-CN" altLang="en-US" dirty="0"/>
          </a:p>
        </p:txBody>
      </p:sp>
    </p:spTree>
    <p:extLst>
      <p:ext uri="{BB962C8B-B14F-4D97-AF65-F5344CB8AC3E}">
        <p14:creationId xmlns:p14="http://schemas.microsoft.com/office/powerpoint/2010/main" val="373298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80604020202020204" charset="0"/>
                <a:ea typeface="+mn-ea"/>
                <a:cs typeface="+mn-cs"/>
              </a:rPr>
              <a:t>By investigating several graph metrics, We obtain some interesting insights as follows:</a:t>
            </a:r>
            <a:r>
              <a:rPr lang="en-US" altLang="zh-CN" dirty="0"/>
              <a:t> </a:t>
            </a:r>
            <a:br>
              <a:rPr lang="en-US" altLang="zh-CN" dirty="0"/>
            </a:br>
            <a:endParaRPr lang="en-US" altLang="zh-CN" baseline="0" dirty="0"/>
          </a:p>
        </p:txBody>
      </p:sp>
    </p:spTree>
    <p:extLst>
      <p:ext uri="{BB962C8B-B14F-4D97-AF65-F5344CB8AC3E}">
        <p14:creationId xmlns:p14="http://schemas.microsoft.com/office/powerpoint/2010/main" val="428898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52400"/>
            <a:ext cx="2085975"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110288"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11163" y="1143000"/>
            <a:ext cx="408305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143000"/>
            <a:ext cx="408305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正文">
    <p:bg>
      <p:bgPr>
        <a:solidFill>
          <a:schemeClr val="bg1"/>
        </a:solidFill>
        <a:effectLst/>
      </p:bgPr>
    </p:bg>
    <p:spTree>
      <p:nvGrpSpPr>
        <p:cNvPr id="1" name=""/>
        <p:cNvGrpSpPr/>
        <p:nvPr/>
      </p:nvGrpSpPr>
      <p:grpSpPr>
        <a:xfrm>
          <a:off x="0" y="0"/>
          <a:ext cx="0" cy="0"/>
          <a:chOff x="0" y="0"/>
          <a:chExt cx="0" cy="0"/>
        </a:xfrm>
      </p:grpSpPr>
      <p:sp>
        <p:nvSpPr>
          <p:cNvPr id="8" name="文本占位符 2"/>
          <p:cNvSpPr>
            <a:spLocks noGrp="1"/>
          </p:cNvSpPr>
          <p:nvPr>
            <p:ph idx="1"/>
          </p:nvPr>
        </p:nvSpPr>
        <p:spPr>
          <a:xfrm>
            <a:off x="628650" y="1224076"/>
            <a:ext cx="7886700" cy="5110521"/>
          </a:xfrm>
          <a:prstGeom prst="rect">
            <a:avLst/>
          </a:prstGeom>
        </p:spPr>
        <p:txBody>
          <a:bodyPr vert="horz" lIns="91440" tIns="45720" rIns="91440" bIns="45720" rtlCol="0">
            <a:normAutofit/>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标题占位符 1"/>
          <p:cNvSpPr>
            <a:spLocks noGrp="1"/>
          </p:cNvSpPr>
          <p:nvPr>
            <p:ph type="title"/>
          </p:nvPr>
        </p:nvSpPr>
        <p:spPr>
          <a:xfrm>
            <a:off x="204096" y="250831"/>
            <a:ext cx="7886700" cy="854073"/>
          </a:xfrm>
          <a:prstGeom prst="rect">
            <a:avLst/>
          </a:prstGeom>
        </p:spPr>
        <p:txBody>
          <a:bodyPr vert="horz" lIns="91440" tIns="45720" rIns="91440" bIns="45720" rtlCol="0" anchor="ctr">
            <a:normAutofit/>
          </a:bodyPr>
          <a:lstStyle>
            <a:lvl1pPr>
              <a:defRPr b="1">
                <a:latin typeface="微软雅黑" pitchFamily="34" charset="-122"/>
                <a:ea typeface="微软雅黑"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2623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F0E614E-48D9-4C61-9ED4-AAF651546728}"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8488AE1-534E-4028-A0C9-AD1E258E205E}"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3D75852-4D97-4464-A5FC-1DAF26D40C33}"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8881653-82B6-44F1-9DB2-57B27D6C156F}"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AC19919-458E-40D4-8B5A-20069D8E6215}"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E592FBDC-A357-4BAD-8163-27E4F197CD09}"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556" y="228600"/>
            <a:ext cx="8280400" cy="53340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948AB471-FA37-417D-8501-AC26D5AC56AF}"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C084D32-5F83-4AE2-853D-A0FB46BF316E}"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293B0AD-52C0-4A6A-8F04-6142EDC07F59}" type="slidenum">
              <a:rPr lang="zh-CN" altLang="en-US"/>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34989E6-ADC9-4C06-BDFA-5E8B3D4A2566}" type="slidenum">
              <a:rPr lang="zh-CN" altLang="en-US"/>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C9BD2EE-F9AB-448B-AC87-DB61628F7B5E}"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9437" y="2234114"/>
            <a:ext cx="6281777" cy="1359196"/>
          </a:xfrm>
        </p:spPr>
        <p:txBody>
          <a:bodyPr>
            <a:noAutofit/>
          </a:bodyPr>
          <a:lstStyle>
            <a:lvl1pPr>
              <a:lnSpc>
                <a:spcPct val="90000"/>
              </a:lnSpc>
              <a:defRPr sz="6600" baseline="0">
                <a:solidFill>
                  <a:schemeClr val="bg1">
                    <a:alpha val="99000"/>
                  </a:schemeClr>
                </a:solidFill>
                <a:latin typeface="Segoe UI Light" panose="020B0502040204020203" pitchFamily="34" charset="0"/>
              </a:defRPr>
            </a:lvl1pPr>
          </a:lstStyle>
          <a:p>
            <a:r>
              <a:rPr lang="zh-CN" altLang="en-US" noProof="1"/>
              <a:t>单击此处编辑母版标题样式</a:t>
            </a:r>
            <a:endParaRPr lang="en-US" noProof="1"/>
          </a:p>
        </p:txBody>
      </p:sp>
      <p:sp>
        <p:nvSpPr>
          <p:cNvPr id="7" name="Text Placeholder 6"/>
          <p:cNvSpPr>
            <a:spLocks noGrp="1"/>
          </p:cNvSpPr>
          <p:nvPr>
            <p:ph type="body" sz="quarter" idx="11"/>
          </p:nvPr>
        </p:nvSpPr>
        <p:spPr>
          <a:xfrm>
            <a:off x="389437" y="4612343"/>
            <a:ext cx="4091816" cy="1144929"/>
          </a:xfrm>
        </p:spPr>
        <p:txBody>
          <a:bodyPr/>
          <a:lstStyle>
            <a:lvl1pPr marL="0" indent="0">
              <a:buFont typeface="Arial" panose="02080604020202020204" charset="0"/>
              <a:buNone/>
              <a:defRPr sz="2400">
                <a:solidFill>
                  <a:schemeClr val="bg1">
                    <a:alpha val="98000"/>
                  </a:schemeClr>
                </a:solidFill>
                <a:latin typeface="+mj-lt"/>
              </a:defRPr>
            </a:lvl1pPr>
            <a:lvl2pPr marL="460375" indent="0">
              <a:buFont typeface="Arial" panose="02080604020202020204" charset="0"/>
              <a:buNone/>
              <a:defRPr/>
            </a:lvl2pPr>
            <a:lvl3pPr marL="855980" indent="0">
              <a:buFont typeface="Arial" panose="02080604020202020204" charset="0"/>
              <a:buNone/>
              <a:defRPr/>
            </a:lvl3pPr>
            <a:lvl4pPr marL="1259205" indent="0">
              <a:buFont typeface="Arial" panose="02080604020202020204" charset="0"/>
              <a:buNone/>
              <a:defRPr/>
            </a:lvl4pPr>
            <a:lvl5pPr marL="1605280" indent="0">
              <a:buFont typeface="Arial" panose="02080604020202020204" charset="0"/>
              <a:buNone/>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4" name="日期占位符 2"/>
          <p:cNvSpPr>
            <a:spLocks noGrp="1"/>
          </p:cNvSpPr>
          <p:nvPr>
            <p:ph type="dt" sz="half" idx="12"/>
          </p:nvPr>
        </p:nvSpPr>
        <p:spPr/>
        <p:txBody>
          <a:bodyPr/>
          <a:lstStyle>
            <a:lvl1pPr>
              <a:defRPr/>
            </a:lvl1pPr>
          </a:lstStyle>
          <a:p>
            <a:pPr>
              <a:defRPr/>
            </a:pPr>
            <a:endParaRPr lang="zh-CN" altLang="en-US">
              <a:solidFill>
                <a:prstClr val="black">
                  <a:tint val="75000"/>
                </a:prstClr>
              </a:solidFill>
            </a:endParaRPr>
          </a:p>
        </p:txBody>
      </p:sp>
      <p:sp>
        <p:nvSpPr>
          <p:cNvPr id="5" name="页脚占位符 3"/>
          <p:cNvSpPr>
            <a:spLocks noGrp="1"/>
          </p:cNvSpPr>
          <p:nvPr>
            <p:ph type="ftr" sz="quarter" idx="13"/>
          </p:nvPr>
        </p:nvSpPr>
        <p:spPr/>
        <p:txBody>
          <a:bodyPr/>
          <a:lstStyle>
            <a:lvl1pPr>
              <a:defRPr/>
            </a:lvl1pPr>
          </a:lstStyle>
          <a:p>
            <a:pPr>
              <a:defRPr/>
            </a:pPr>
            <a:endParaRPr lang="zh-CN" altLang="en-US">
              <a:solidFill>
                <a:prstClr val="black">
                  <a:tint val="75000"/>
                </a:prstClr>
              </a:solidFill>
            </a:endParaRPr>
          </a:p>
        </p:txBody>
      </p:sp>
      <p:sp>
        <p:nvSpPr>
          <p:cNvPr id="6" name="灯片编号占位符 4"/>
          <p:cNvSpPr>
            <a:spLocks noGrp="1"/>
          </p:cNvSpPr>
          <p:nvPr>
            <p:ph type="sldNum" sz="quarter" idx="14"/>
          </p:nvPr>
        </p:nvSpPr>
        <p:spPr/>
        <p:txBody>
          <a:bodyPr/>
          <a:lstStyle>
            <a:lvl1pPr>
              <a:defRPr/>
            </a:lvl1pPr>
          </a:lstStyle>
          <a:p>
            <a:pPr>
              <a:defRPr/>
            </a:pPr>
            <a:fld id="{533C267B-BBCC-49F8-A873-1D2C5E096A91}"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dirty="0">
              <a:solidFill>
                <a:prstClr val="black"/>
              </a:solidFill>
              <a:latin typeface="Calibri"/>
            </a:endParaRPr>
          </a:p>
        </p:txBody>
      </p:sp>
    </p:spTree>
    <p:extLst>
      <p:ext uri="{BB962C8B-B14F-4D97-AF65-F5344CB8AC3E}">
        <p14:creationId xmlns:p14="http://schemas.microsoft.com/office/powerpoint/2010/main" val="11354320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91145" y="247652"/>
            <a:ext cx="8552855" cy="837457"/>
          </a:xfrm>
          <a:prstGeom prst="rect">
            <a:avLst/>
          </a:prstGeom>
        </p:spPr>
        <p:txBody>
          <a:bodyPr anchor="ctr"/>
          <a:lstStyle>
            <a:lvl1pPr>
              <a:defRPr>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灯片编号占位符 5"/>
          <p:cNvSpPr>
            <a:spLocks noGrp="1"/>
          </p:cNvSpPr>
          <p:nvPr>
            <p:ph type="sldNum" sz="quarter" idx="12"/>
          </p:nvPr>
        </p:nvSpPr>
        <p:spPr>
          <a:xfrm>
            <a:off x="8670472" y="6560520"/>
            <a:ext cx="473528" cy="365125"/>
          </a:xfrm>
          <a:prstGeom prst="rect">
            <a:avLst/>
          </a:prstGeom>
        </p:spPr>
        <p:txBody>
          <a:bodyPr/>
          <a:lstStyle>
            <a:lvl1pPr algn="r">
              <a:defRPr>
                <a:latin typeface="Adobe 黑体 Std R" panose="020B0400000000000000" pitchFamily="34" charset="-122"/>
                <a:ea typeface="Adobe 黑体 Std R" panose="020B0400000000000000" pitchFamily="34" charset="-122"/>
              </a:defRPr>
            </a:lvl1pPr>
          </a:lstStyle>
          <a:p>
            <a:pPr eaLnBrk="1" fontAlgn="auto" hangingPunct="1">
              <a:spcBef>
                <a:spcPts val="0"/>
              </a:spcBef>
              <a:spcAft>
                <a:spcPts val="0"/>
              </a:spcAft>
            </a:pPr>
            <a:fld id="{B003EB0D-2F87-4433-AAEC-BDCAFBDC9F71}" type="slidenum">
              <a:rPr lang="zh-CN" altLang="en-US" sz="1800" b="0" smtClean="0">
                <a:solidFill>
                  <a:srgbClr val="9D7F65"/>
                </a:solidFill>
              </a:rPr>
              <a:pPr eaLnBrk="1" fontAlgn="auto" hangingPunct="1">
                <a:spcBef>
                  <a:spcPts val="0"/>
                </a:spcBef>
                <a:spcAft>
                  <a:spcPts val="0"/>
                </a:spcAft>
              </a:pPr>
              <a:t>‹#›</a:t>
            </a:fld>
            <a:endParaRPr lang="zh-CN" altLang="en-US" sz="1800" b="0" dirty="0">
              <a:solidFill>
                <a:prstClr val="black"/>
              </a:solidFill>
            </a:endParaRPr>
          </a:p>
        </p:txBody>
      </p:sp>
    </p:spTree>
    <p:extLst>
      <p:ext uri="{BB962C8B-B14F-4D97-AF65-F5344CB8AC3E}">
        <p14:creationId xmlns:p14="http://schemas.microsoft.com/office/powerpoint/2010/main" val="2829922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7"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935496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91145" y="247652"/>
            <a:ext cx="8552855" cy="83745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413734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8" name="页脚占位符 7"/>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9" name="灯片编号占位符 8"/>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2470488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91145" y="247652"/>
            <a:ext cx="8552855" cy="837457"/>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dirty="0">
              <a:solidFill>
                <a:prstClr val="black"/>
              </a:solidFill>
              <a:latin typeface="Calibri"/>
            </a:endParaRPr>
          </a:p>
        </p:txBody>
      </p:sp>
    </p:spTree>
    <p:extLst>
      <p:ext uri="{BB962C8B-B14F-4D97-AF65-F5344CB8AC3E}">
        <p14:creationId xmlns:p14="http://schemas.microsoft.com/office/powerpoint/2010/main" val="4351801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3" name="页脚占位符 2"/>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4" name="灯片编号占位符 3"/>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16369929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3240285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15444719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91145" y="247652"/>
            <a:ext cx="8552855" cy="83745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27522053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B003EB0D-2F87-4433-AAEC-BDCAFBDC9F71}"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Tree>
    <p:extLst>
      <p:ext uri="{BB962C8B-B14F-4D97-AF65-F5344CB8AC3E}">
        <p14:creationId xmlns:p14="http://schemas.microsoft.com/office/powerpoint/2010/main" val="34547551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7"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9E10F57-5A5C-426F-9058-9A392A4B52D5}"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
        <p:nvSpPr>
          <p:cNvPr id="9" name="标题 1"/>
          <p:cNvSpPr txBox="1">
            <a:spLocks/>
          </p:cNvSpPr>
          <p:nvPr userDrawn="1"/>
        </p:nvSpPr>
        <p:spPr>
          <a:xfrm>
            <a:off x="591147" y="234999"/>
            <a:ext cx="8552854" cy="850111"/>
          </a:xfrm>
          <a:prstGeom prst="rect">
            <a:avLst/>
          </a:prstGeom>
          <a:solidFill>
            <a:srgbClr val="110403"/>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rgbClr val="F4C8A3"/>
                </a:solidFill>
                <a:latin typeface="Adobe 黑体 Std R" panose="020B0400000000000000" pitchFamily="34" charset="-122"/>
                <a:ea typeface="Adobe 黑体 Std R" panose="020B0400000000000000" pitchFamily="34" charset="-122"/>
                <a:cs typeface="+mj-cs"/>
              </a:defRPr>
            </a:lvl1pPr>
          </a:lstStyle>
          <a:p>
            <a:pPr fontAlgn="auto">
              <a:spcAft>
                <a:spcPts val="0"/>
              </a:spcAft>
            </a:pPr>
            <a:r>
              <a:rPr lang="zh-CN" altLang="en-US"/>
              <a:t>单击此处编辑母版标题样式</a:t>
            </a:r>
          </a:p>
        </p:txBody>
      </p:sp>
    </p:spTree>
    <p:extLst>
      <p:ext uri="{BB962C8B-B14F-4D97-AF65-F5344CB8AC3E}">
        <p14:creationId xmlns:p14="http://schemas.microsoft.com/office/powerpoint/2010/main" val="24348932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zh-CN" altLang="en-US" sz="1800" b="0">
              <a:solidFill>
                <a:prstClr val="black"/>
              </a:solidFill>
              <a:latin typeface="Calibri"/>
            </a:endParaRPr>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9E10F57-5A5C-426F-9058-9A392A4B52D5}" type="slidenum">
              <a:rPr lang="zh-CN" altLang="en-US" sz="1800" b="0" smtClean="0">
                <a:solidFill>
                  <a:prstClr val="black"/>
                </a:solidFill>
                <a:latin typeface="Calibri"/>
              </a:rPr>
              <a:pPr eaLnBrk="1" fontAlgn="auto" hangingPunct="1">
                <a:spcBef>
                  <a:spcPts val="0"/>
                </a:spcBef>
                <a:spcAft>
                  <a:spcPts val="0"/>
                </a:spcAft>
              </a:pPr>
              <a:t>‹#›</a:t>
            </a:fld>
            <a:endParaRPr lang="zh-CN" altLang="en-US" sz="1800" b="0">
              <a:solidFill>
                <a:prstClr val="black"/>
              </a:solidFill>
              <a:latin typeface="Calibri"/>
            </a:endParaRPr>
          </a:p>
        </p:txBody>
      </p:sp>
      <p:sp>
        <p:nvSpPr>
          <p:cNvPr id="8" name="标题 1"/>
          <p:cNvSpPr>
            <a:spLocks noGrp="1"/>
          </p:cNvSpPr>
          <p:nvPr>
            <p:ph type="title"/>
          </p:nvPr>
        </p:nvSpPr>
        <p:spPr>
          <a:xfrm>
            <a:off x="591147" y="234999"/>
            <a:ext cx="8552854" cy="850111"/>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1773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p>
            <a:pPr lvl="0"/>
            <a:r>
              <a:rPr lang="en-US" altLang="zh-CN"/>
              <a:t>Click to edit Master text styles</a:t>
            </a:r>
          </a:p>
          <a:p>
            <a:pPr lvl="1"/>
            <a:r>
              <a:rPr lang="en-US" altLang="zh-CN"/>
              <a:t>Second Level</a:t>
            </a:r>
          </a:p>
          <a:p>
            <a:pPr lvl="2"/>
            <a:r>
              <a:rPr lang="en-US" altLang="zh-CN"/>
              <a:t> Third Level</a:t>
            </a:r>
          </a:p>
        </p:txBody>
      </p:sp>
      <p:sp>
        <p:nvSpPr>
          <p:cNvPr id="1028" name="Rectangle 21"/>
          <p:cNvSpPr>
            <a:spLocks noChangeArrowheads="1"/>
          </p:cNvSpPr>
          <p:nvPr/>
        </p:nvSpPr>
        <p:spPr bwMode="auto">
          <a:xfrm>
            <a:off x="381000" y="6397625"/>
            <a:ext cx="83645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a:defRPr sz="1400" b="1">
                <a:solidFill>
                  <a:schemeClr val="tx1"/>
                </a:solidFill>
                <a:latin typeface="Arial" panose="02080604020202020204" charset="0"/>
              </a:defRPr>
            </a:lvl1pPr>
            <a:lvl2pPr marL="742950" indent="-285750">
              <a:defRPr sz="1400" b="1">
                <a:solidFill>
                  <a:schemeClr val="tx1"/>
                </a:solidFill>
                <a:latin typeface="Arial" panose="02080604020202020204" charset="0"/>
              </a:defRPr>
            </a:lvl2pPr>
            <a:lvl3pPr marL="1143000" indent="-228600">
              <a:defRPr sz="1400" b="1">
                <a:solidFill>
                  <a:schemeClr val="tx1"/>
                </a:solidFill>
                <a:latin typeface="Arial" panose="02080604020202020204" charset="0"/>
              </a:defRPr>
            </a:lvl3pPr>
            <a:lvl4pPr marL="1600200" indent="-228600">
              <a:defRPr sz="1400" b="1">
                <a:solidFill>
                  <a:schemeClr val="tx1"/>
                </a:solidFill>
                <a:latin typeface="Arial" panose="02080604020202020204" charset="0"/>
              </a:defRPr>
            </a:lvl4pPr>
            <a:lvl5pPr marL="2057400" indent="-228600">
              <a:defRPr sz="1400" b="1">
                <a:solidFill>
                  <a:schemeClr val="tx1"/>
                </a:solidFill>
                <a:latin typeface="Arial" panose="02080604020202020204" charset="0"/>
              </a:defRPr>
            </a:lvl5pPr>
            <a:lvl6pPr marL="2514600" indent="-228600" eaLnBrk="0" fontAlgn="base" hangingPunct="0">
              <a:spcBef>
                <a:spcPct val="0"/>
              </a:spcBef>
              <a:spcAft>
                <a:spcPct val="0"/>
              </a:spcAft>
              <a:defRPr sz="1400" b="1">
                <a:solidFill>
                  <a:schemeClr val="tx1"/>
                </a:solidFill>
                <a:latin typeface="Arial" panose="02080604020202020204" charset="0"/>
              </a:defRPr>
            </a:lvl6pPr>
            <a:lvl7pPr marL="2971800" indent="-228600" eaLnBrk="0" fontAlgn="base" hangingPunct="0">
              <a:spcBef>
                <a:spcPct val="0"/>
              </a:spcBef>
              <a:spcAft>
                <a:spcPct val="0"/>
              </a:spcAft>
              <a:defRPr sz="1400" b="1">
                <a:solidFill>
                  <a:schemeClr val="tx1"/>
                </a:solidFill>
                <a:latin typeface="Arial" panose="02080604020202020204" charset="0"/>
              </a:defRPr>
            </a:lvl7pPr>
            <a:lvl8pPr marL="3429000" indent="-228600" eaLnBrk="0" fontAlgn="base" hangingPunct="0">
              <a:spcBef>
                <a:spcPct val="0"/>
              </a:spcBef>
              <a:spcAft>
                <a:spcPct val="0"/>
              </a:spcAft>
              <a:defRPr sz="1400" b="1">
                <a:solidFill>
                  <a:schemeClr val="tx1"/>
                </a:solidFill>
                <a:latin typeface="Arial" panose="02080604020202020204" charset="0"/>
              </a:defRPr>
            </a:lvl8pPr>
            <a:lvl9pPr marL="3886200" indent="-228600" eaLnBrk="0" fontAlgn="base" hangingPunct="0">
              <a:spcBef>
                <a:spcPct val="0"/>
              </a:spcBef>
              <a:spcAft>
                <a:spcPct val="0"/>
              </a:spcAft>
              <a:defRPr sz="1400" b="1">
                <a:solidFill>
                  <a:schemeClr val="tx1"/>
                </a:solidFill>
                <a:latin typeface="Arial" panose="02080604020202020204" charset="0"/>
              </a:defRPr>
            </a:lvl9pPr>
          </a:lstStyle>
          <a:p>
            <a:pPr>
              <a:lnSpc>
                <a:spcPts val="2000"/>
              </a:lnSpc>
              <a:defRPr/>
            </a:pPr>
            <a:r>
              <a:rPr lang="en-US" altLang="zh-CN" sz="1200" b="0">
                <a:ea typeface="SimSun" pitchFamily="2" charset="-122"/>
              </a:rPr>
              <a:t>								                   </a:t>
            </a:r>
            <a:fld id="{5C160F3F-37EA-4420-937D-9728EED9D580}" type="slidenum">
              <a:rPr lang="en-US" altLang="zh-CN" sz="1200" b="0" smtClean="0">
                <a:ea typeface="SimSun" pitchFamily="2" charset="-122"/>
              </a:rPr>
              <a:t>‹#›</a:t>
            </a:fld>
            <a:r>
              <a:rPr lang="en-US" altLang="zh-CN" sz="1200" b="0">
                <a:ea typeface="SimSun" pitchFamily="2" charset="-122"/>
              </a:rPr>
              <a:t> </a:t>
            </a:r>
          </a:p>
        </p:txBody>
      </p:sp>
      <p:cxnSp>
        <p:nvCxnSpPr>
          <p:cNvPr id="10" name="直接连接符 9"/>
          <p:cNvCxnSpPr/>
          <p:nvPr/>
        </p:nvCxnSpPr>
        <p:spPr>
          <a:xfrm>
            <a:off x="0" y="928688"/>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30" name="Picture 4" descr="E:\学校\20121109221446303940.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99438" y="549275"/>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8"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fontAlgn="auto">
              <a:spcBef>
                <a:spcPts val="0"/>
              </a:spcBef>
              <a:spcAft>
                <a:spcPts val="0"/>
              </a:spcAft>
              <a:buFontTx/>
              <a:buNone/>
              <a:defRPr sz="1200">
                <a:solidFill>
                  <a:schemeClr val="tx1">
                    <a:tint val="75000"/>
                  </a:schemeClr>
                </a:solidFill>
                <a:latin typeface="+mn-lt"/>
                <a:ea typeface="+mn-ea"/>
              </a:defRPr>
            </a:lvl1pPr>
          </a:lstStyle>
          <a:p>
            <a:pPr eaLnBrk="1" hangingPunct="1">
              <a:defRPr/>
            </a:pPr>
            <a:endParaRPr lang="zh-CN" altLang="en-US" b="0">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eaLnBrk="1" hangingPunct="1">
              <a:defRPr/>
            </a:pPr>
            <a:endParaRPr lang="zh-CN" altLang="en-US" b="0">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lstStyle>
            <a:lvl1pPr algn="r">
              <a:buFont typeface="Arial" panose="02080604020202020204" charset="0"/>
              <a:buNone/>
              <a:defRPr sz="1200">
                <a:solidFill>
                  <a:srgbClr val="898989"/>
                </a:solidFill>
              </a:defRPr>
            </a:lvl1pPr>
          </a:lstStyle>
          <a:p>
            <a:pPr eaLnBrk="1" hangingPunct="1">
              <a:defRPr/>
            </a:pPr>
            <a:fld id="{9210B251-8941-422C-B3C9-0B6922590ED9}" type="slidenum">
              <a:rPr lang="zh-CN" altLang="en-US" b="0">
                <a:latin typeface="Calibri" pitchFamily="34" charset="0"/>
              </a:rPr>
              <a:t>‹#›</a:t>
            </a:fld>
            <a:endParaRPr lang="zh-CN" altLang="en-US" b="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SimSun"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SimSun"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SimSun"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SimSun"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itchFamily="2" charset="-122"/>
        </a:defRPr>
      </a:lvl9pPr>
    </p:titleStyle>
    <p:bodyStyle>
      <a:lvl1pPr marL="228600" indent="-228600" algn="l" rtl="0" eaLnBrk="0" fontAlgn="base" hangingPunct="0">
        <a:lnSpc>
          <a:spcPct val="90000"/>
        </a:lnSpc>
        <a:spcBef>
          <a:spcPts val="1000"/>
        </a:spcBef>
        <a:spcAft>
          <a:spcPct val="0"/>
        </a:spcAft>
        <a:buFont typeface="Arial" panose="0208060402020202020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8060402020202020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8060402020202020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8060402020202020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8060402020202020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5" cstate="screen"/>
          <a:stretch>
            <a:fillRect/>
          </a:stretch>
        </p:blipFill>
        <p:spPr>
          <a:xfrm>
            <a:off x="0" y="0"/>
            <a:ext cx="9144000" cy="6858000"/>
          </a:xfrm>
          <a:prstGeom prst="rect">
            <a:avLst/>
          </a:prstGeom>
        </p:spPr>
      </p:pic>
    </p:spTree>
    <p:extLst>
      <p:ext uri="{BB962C8B-B14F-4D97-AF65-F5344CB8AC3E}">
        <p14:creationId xmlns:p14="http://schemas.microsoft.com/office/powerpoint/2010/main" val="227944691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rgbClr val="FCEDE0"/>
          </a:solidFill>
          <a:latin typeface="Adobe 黑体 Std R" panose="020B0400000000000000" pitchFamily="34" charset="-122"/>
          <a:ea typeface="Adobe 黑体 Std R" panose="020B04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228600" y="1828801"/>
            <a:ext cx="8720931" cy="1301412"/>
          </a:xfrm>
          <a:prstGeom prst="rect">
            <a:avLst/>
          </a:prstGeom>
          <a:ln>
            <a:miter lim="800000"/>
            <a:headEnd/>
            <a:tailEnd/>
          </a:ln>
        </p:spPr>
        <p:txBody>
          <a:bodyPr/>
          <a:lstStyle/>
          <a:p>
            <a:pPr algn="ctr" eaLnBrk="1" hangingPunct="1">
              <a:spcBef>
                <a:spcPct val="20000"/>
              </a:spcBef>
              <a:buFont typeface="Arial" panose="020B0604020202020204" pitchFamily="34" charset="0"/>
              <a:buNone/>
              <a:defRPr/>
            </a:pPr>
            <a:endParaRPr lang="en-US" altLang="zh-CN" sz="3000"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20000"/>
              </a:spcBef>
              <a:buFont typeface="Arial" panose="020B0604020202020204" pitchFamily="34" charset="0"/>
              <a:buNone/>
              <a:defRPr/>
            </a:pP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Exploring EOSIO via Graph Characterization</a:t>
            </a:r>
            <a:endParaRPr lang="zh-CN" altLang="en-US" sz="44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endParaRPr>
          </a:p>
        </p:txBody>
      </p:sp>
      <p:sp>
        <p:nvSpPr>
          <p:cNvPr id="4" name="副标题 2"/>
          <p:cNvSpPr txBox="1">
            <a:spLocks/>
          </p:cNvSpPr>
          <p:nvPr/>
        </p:nvSpPr>
        <p:spPr>
          <a:xfrm>
            <a:off x="685800" y="3731091"/>
            <a:ext cx="7638040" cy="762000"/>
          </a:xfrm>
          <a:prstGeom prst="rect">
            <a:avLst/>
          </a:prstGeom>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defRPr/>
            </a:pP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Yijing</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Zhao</a:t>
            </a:r>
            <a:r>
              <a:rPr lang="en-US" altLang="zh-CN" sz="2000" b="0" dirty="0">
                <a:solidFill>
                  <a:sysClr val="windowText" lastClr="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0" dirty="0" err="1">
                <a:solidFill>
                  <a:sysClr val="windowText" lastClr="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Jieli</a:t>
            </a:r>
            <a:r>
              <a:rPr lang="en-US" altLang="zh-CN" sz="2000" b="0" dirty="0">
                <a:solidFill>
                  <a:sysClr val="windowText" lastClr="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Liu, Qing Han, </a:t>
            </a:r>
            <a:r>
              <a:rPr lang="en-US" altLang="zh-CN" sz="2000" b="0" dirty="0" err="1">
                <a:solidFill>
                  <a:sysClr val="windowText" lastClr="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Weilin</a:t>
            </a:r>
            <a:r>
              <a:rPr lang="en-US" altLang="zh-CN" sz="2000" b="0" dirty="0">
                <a:solidFill>
                  <a:sysClr val="windowText" lastClr="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0" dirty="0" err="1">
                <a:solidFill>
                  <a:sysClr val="windowText" lastClr="0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Zheng,</a:t>
            </a:r>
            <a:r>
              <a:rPr lang="en-US" altLang="zh-CN" sz="2000" b="0" dirty="0" err="1">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Jiajing</a:t>
            </a:r>
            <a:r>
              <a:rPr lang="en-US" altLang="zh-CN" sz="2000" b="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 Wu</a:t>
            </a:r>
            <a:endParaRPr lang="zh-CN" altLang="en-US" sz="2000" b="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rotWithShape="1">
          <a:blip r:embed="rId3"/>
          <a:srcRect t="23403" b="14767"/>
          <a:stretch/>
        </p:blipFill>
        <p:spPr>
          <a:xfrm>
            <a:off x="3287857" y="4493091"/>
            <a:ext cx="2433926" cy="750704"/>
          </a:xfrm>
          <a:prstGeom prst="rect">
            <a:avLst/>
          </a:prstGeom>
        </p:spPr>
      </p:pic>
      <p:sp>
        <p:nvSpPr>
          <p:cNvPr id="8" name="标题 1"/>
          <p:cNvSpPr>
            <a:spLocks noGrp="1"/>
          </p:cNvSpPr>
          <p:nvPr>
            <p:ph type="title"/>
          </p:nvPr>
        </p:nvSpPr>
        <p:spPr>
          <a:xfrm>
            <a:off x="411163" y="381000"/>
            <a:ext cx="8280400" cy="533400"/>
          </a:xfrm>
        </p:spPr>
        <p:txBody>
          <a:bodyPr/>
          <a:lstStyle/>
          <a:p>
            <a:r>
              <a:rPr lang="en-US" altLang="zh-CN" sz="3600" dirty="0" err="1">
                <a:latin typeface="Times New Roman" panose="02020603050405020304" pitchFamily="18" charset="0"/>
                <a:cs typeface="Times New Roman" panose="02020603050405020304" pitchFamily="18" charset="0"/>
              </a:rPr>
              <a:t>Blocksys</a:t>
            </a:r>
            <a:r>
              <a:rPr lang="en-US" altLang="zh-CN" sz="3600" dirty="0">
                <a:latin typeface="Times New Roman" panose="02020603050405020304" pitchFamily="18" charset="0"/>
                <a:cs typeface="Times New Roman" panose="02020603050405020304" pitchFamily="18" charset="0"/>
              </a:rPr>
              <a:t> 2020</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15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1E6E872-8890-481C-9ACA-6A8501FD5952}"/>
              </a:ext>
            </a:extLst>
          </p:cNvPr>
          <p:cNvPicPr>
            <a:picLocks noChangeAspect="1"/>
          </p:cNvPicPr>
          <p:nvPr/>
        </p:nvPicPr>
        <p:blipFill>
          <a:blip r:embed="rId3"/>
          <a:stretch>
            <a:fillRect/>
          </a:stretch>
        </p:blipFill>
        <p:spPr>
          <a:xfrm>
            <a:off x="4876800" y="1900236"/>
            <a:ext cx="4752975" cy="3743325"/>
          </a:xfrm>
          <a:prstGeom prst="rect">
            <a:avLst/>
          </a:prstGeom>
        </p:spPr>
      </p:pic>
      <p:sp>
        <p:nvSpPr>
          <p:cNvPr id="7" name="内容占位符 2"/>
          <p:cNvSpPr>
            <a:spLocks noGrp="1"/>
          </p:cNvSpPr>
          <p:nvPr>
            <p:ph idx="1"/>
          </p:nvPr>
        </p:nvSpPr>
        <p:spPr bwMode="auto">
          <a:xfrm>
            <a:off x="8467" y="1142999"/>
            <a:ext cx="60113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latin typeface="Times New Roman" panose="02020603050405020304" pitchFamily="18" charset="0"/>
                <a:ea typeface="+mj-ea"/>
                <a:cs typeface="Times New Roman" panose="02020603050405020304" pitchFamily="18" charset="0"/>
              </a:rPr>
              <a:t>Account Creation Graph(ACG)</a:t>
            </a: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i="1" dirty="0"/>
              <a:t>A directed graph G </a:t>
            </a:r>
            <a:r>
              <a:rPr lang="en-US" altLang="zh-CN" dirty="0"/>
              <a:t>= (</a:t>
            </a:r>
            <a:r>
              <a:rPr lang="en-US" altLang="zh-CN" i="1" dirty="0"/>
              <a:t>V, E</a:t>
            </a:r>
            <a:r>
              <a:rPr lang="en-US" altLang="zh-CN" dirty="0"/>
              <a:t>)</a:t>
            </a:r>
          </a:p>
          <a:p>
            <a:pPr lvl="1">
              <a:buClr>
                <a:srgbClr val="FF9900"/>
              </a:buClr>
              <a:buSzPct val="50000"/>
              <a:buFont typeface="Wingdings" panose="05000000000000000000" pitchFamily="2" charset="2"/>
              <a:buChar char="n"/>
            </a:pPr>
            <a:endParaRPr lang="en-US" altLang="zh-CN" i="1" dirty="0"/>
          </a:p>
          <a:p>
            <a:pPr lvl="1">
              <a:buClr>
                <a:srgbClr val="FF9900"/>
              </a:buClr>
              <a:buSzPct val="50000"/>
              <a:buFont typeface="Wingdings" panose="05000000000000000000" pitchFamily="2" charset="2"/>
              <a:buChar char="n"/>
            </a:pPr>
            <a:r>
              <a:rPr lang="en-US" altLang="zh-CN" i="1" dirty="0"/>
              <a:t>V is the set of nodes :accounts in EOSIO </a:t>
            </a:r>
          </a:p>
          <a:p>
            <a:pPr lvl="1">
              <a:buClr>
                <a:srgbClr val="FF9900"/>
              </a:buClr>
              <a:buSzPct val="50000"/>
              <a:buFont typeface="Wingdings" panose="05000000000000000000" pitchFamily="2" charset="2"/>
              <a:buChar char="n"/>
            </a:pPr>
            <a:endParaRPr lang="en-US" altLang="zh-CN" i="1" dirty="0"/>
          </a:p>
          <a:p>
            <a:pPr lvl="1">
              <a:buClr>
                <a:srgbClr val="FF9900"/>
              </a:buClr>
              <a:buSzPct val="50000"/>
              <a:buFont typeface="Wingdings" panose="05000000000000000000" pitchFamily="2" charset="2"/>
              <a:buChar char="n"/>
            </a:pPr>
            <a:r>
              <a:rPr lang="en-US" altLang="zh-CN" i="1" dirty="0"/>
              <a:t>E is the set of edges </a:t>
            </a:r>
            <a:r>
              <a:rPr lang="en-US" altLang="zh-CN" dirty="0"/>
              <a:t>(</a:t>
            </a:r>
            <a:r>
              <a:rPr lang="en-US" altLang="zh-CN" i="1" dirty="0"/>
              <a:t>vi, </a:t>
            </a:r>
            <a:r>
              <a:rPr lang="en-US" altLang="zh-CN" i="1" dirty="0" err="1"/>
              <a:t>vj</a:t>
            </a:r>
            <a:r>
              <a:rPr lang="en-US" altLang="zh-CN" dirty="0"/>
              <a:t>)</a:t>
            </a:r>
            <a:r>
              <a:rPr lang="en-US" altLang="zh-CN" i="1" dirty="0"/>
              <a:t>, vi, </a:t>
            </a:r>
            <a:r>
              <a:rPr lang="en-US" altLang="zh-CN" i="1" dirty="0" err="1"/>
              <a:t>vj</a:t>
            </a:r>
            <a:r>
              <a:rPr lang="zh-CN" altLang="zh-CN" i="1" dirty="0"/>
              <a:t>∈</a:t>
            </a:r>
            <a:r>
              <a:rPr lang="en-US" altLang="zh-CN" i="1" dirty="0"/>
              <a:t>V : account creation relationship that vi create </a:t>
            </a:r>
            <a:r>
              <a:rPr lang="en-US" altLang="zh-CN" i="1" dirty="0" err="1"/>
              <a:t>vj</a:t>
            </a:r>
            <a:r>
              <a:rPr lang="en-US" altLang="zh-CN" sz="2800" dirty="0"/>
              <a:t> </a:t>
            </a: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cs typeface="Times New Roman" panose="02020603050405020304" pitchFamily="18" charset="0"/>
              </a:rPr>
              <a:t>Degree Distribution</a:t>
            </a: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r>
              <a:rPr lang="en-US" altLang="zh-CN" sz="2800" dirty="0">
                <a:solidFill>
                  <a:prstClr val="black"/>
                </a:solidFill>
                <a:latin typeface="Times New Roman" panose="02020603050405020304" pitchFamily="18" charset="0"/>
                <a:cs typeface="Times New Roman" panose="02020603050405020304" pitchFamily="18" charset="0"/>
              </a:rPr>
              <a:t> </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1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29F0EA-5213-42AE-A898-B8F8C781AA55}"/>
              </a:ext>
            </a:extLst>
          </p:cNvPr>
          <p:cNvPicPr>
            <a:picLocks noChangeAspect="1"/>
          </p:cNvPicPr>
          <p:nvPr/>
        </p:nvPicPr>
        <p:blipFill>
          <a:blip r:embed="rId3"/>
          <a:stretch>
            <a:fillRect/>
          </a:stretch>
        </p:blipFill>
        <p:spPr>
          <a:xfrm>
            <a:off x="5181600" y="2471046"/>
            <a:ext cx="3894666" cy="3929753"/>
          </a:xfrm>
          <a:prstGeom prst="rect">
            <a:avLst/>
          </a:prstGeom>
        </p:spPr>
      </p:pic>
      <p:sp>
        <p:nvSpPr>
          <p:cNvPr id="7" name="内容占位符 2"/>
          <p:cNvSpPr>
            <a:spLocks noGrp="1"/>
          </p:cNvSpPr>
          <p:nvPr>
            <p:ph idx="1"/>
          </p:nvPr>
        </p:nvSpPr>
        <p:spPr bwMode="auto">
          <a:xfrm>
            <a:off x="8467" y="1142999"/>
            <a:ext cx="54017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latin typeface="Times New Roman" panose="02020603050405020304" pitchFamily="18" charset="0"/>
                <a:ea typeface="+mj-ea"/>
                <a:cs typeface="Times New Roman" panose="02020603050405020304" pitchFamily="18" charset="0"/>
              </a:rPr>
              <a:t>Account Vote Graph (AVG) </a:t>
            </a:r>
          </a:p>
          <a:p>
            <a:pPr lvl="1">
              <a:buClr>
                <a:srgbClr val="FF9900"/>
              </a:buClr>
              <a:buSzPct val="50000"/>
              <a:buFont typeface="Wingdings" panose="05000000000000000000" pitchFamily="2" charset="2"/>
              <a:buChar char="n"/>
            </a:pPr>
            <a:r>
              <a:rPr lang="en-US" altLang="zh-CN" dirty="0"/>
              <a:t>A </a:t>
            </a:r>
            <a:r>
              <a:rPr lang="en-US" altLang="zh-CN" i="1" dirty="0"/>
              <a:t>directed weighted graph G </a:t>
            </a:r>
            <a:r>
              <a:rPr lang="en-US" altLang="zh-CN" dirty="0"/>
              <a:t>= (</a:t>
            </a:r>
            <a:r>
              <a:rPr lang="en-US" altLang="zh-CN" i="1" dirty="0"/>
              <a:t>V, E, W</a:t>
            </a:r>
            <a:r>
              <a:rPr lang="en-US" altLang="zh-CN" dirty="0"/>
              <a:t>)</a:t>
            </a:r>
            <a:endParaRPr lang="en-US" altLang="zh-CN" i="1" dirty="0"/>
          </a:p>
          <a:p>
            <a:pPr lvl="1">
              <a:buClr>
                <a:srgbClr val="FF9900"/>
              </a:buClr>
              <a:buSzPct val="50000"/>
              <a:buFont typeface="Wingdings" panose="05000000000000000000" pitchFamily="2" charset="2"/>
              <a:buChar char="n"/>
            </a:pPr>
            <a:r>
              <a:rPr lang="en-US" altLang="zh-CN" i="1" dirty="0"/>
              <a:t>V denotes the set of nodes: accounts enrolling in EOSIO’s voting activity</a:t>
            </a:r>
          </a:p>
          <a:p>
            <a:pPr lvl="1">
              <a:buClr>
                <a:srgbClr val="FF9900"/>
              </a:buClr>
              <a:buSzPct val="50000"/>
              <a:buFont typeface="Wingdings" panose="05000000000000000000" pitchFamily="2" charset="2"/>
              <a:buChar char="n"/>
            </a:pPr>
            <a:r>
              <a:rPr lang="en-US" altLang="zh-CN" i="1" dirty="0"/>
              <a:t> E denotes the set of edges </a:t>
            </a:r>
            <a:r>
              <a:rPr lang="en-US" altLang="zh-CN" dirty="0"/>
              <a:t>(</a:t>
            </a:r>
            <a:r>
              <a:rPr lang="en-US" altLang="zh-CN" i="1" dirty="0"/>
              <a:t>vi, </a:t>
            </a:r>
            <a:r>
              <a:rPr lang="en-US" altLang="zh-CN" i="1" dirty="0" err="1"/>
              <a:t>vj</a:t>
            </a:r>
            <a:r>
              <a:rPr lang="en-US" altLang="zh-CN" dirty="0"/>
              <a:t>)</a:t>
            </a:r>
            <a:r>
              <a:rPr lang="en-US" altLang="zh-CN" i="1" dirty="0"/>
              <a:t>,</a:t>
            </a:r>
            <a:r>
              <a:rPr lang="en-US" altLang="zh-CN" dirty="0"/>
              <a:t> </a:t>
            </a:r>
            <a:r>
              <a:rPr lang="en-US" altLang="zh-CN" i="1" dirty="0"/>
              <a:t>vi, </a:t>
            </a:r>
            <a:r>
              <a:rPr lang="en-US" altLang="zh-CN" i="1" dirty="0" err="1"/>
              <a:t>vj</a:t>
            </a:r>
            <a:r>
              <a:rPr lang="zh-CN" altLang="zh-CN" i="1" dirty="0"/>
              <a:t> ∈ </a:t>
            </a:r>
            <a:r>
              <a:rPr lang="en-US" altLang="zh-CN" i="1" dirty="0"/>
              <a:t>V : vi votes for </a:t>
            </a:r>
            <a:r>
              <a:rPr lang="en-US" altLang="zh-CN" i="1" dirty="0" err="1"/>
              <a:t>vj</a:t>
            </a:r>
            <a:endParaRPr lang="en-US" altLang="zh-CN" i="1" dirty="0"/>
          </a:p>
          <a:p>
            <a:pPr lvl="1">
              <a:buClr>
                <a:srgbClr val="FF9900"/>
              </a:buClr>
              <a:buSzPct val="50000"/>
              <a:buFont typeface="Wingdings" panose="05000000000000000000" pitchFamily="2" charset="2"/>
              <a:buChar char="n"/>
            </a:pPr>
            <a:r>
              <a:rPr lang="en-US" altLang="zh-CN" i="1" dirty="0"/>
              <a:t>mapping function φ </a:t>
            </a:r>
            <a:r>
              <a:rPr lang="en-US" altLang="zh-CN" dirty="0"/>
              <a:t>: </a:t>
            </a:r>
            <a:r>
              <a:rPr lang="en-US" altLang="zh-CN" i="1" dirty="0"/>
              <a:t>E → W that maps a weight from the edge attribute set W for each edge: voting times between vi and </a:t>
            </a:r>
            <a:r>
              <a:rPr lang="en-US" altLang="zh-CN" i="1" dirty="0" err="1"/>
              <a:t>vj</a:t>
            </a:r>
            <a:r>
              <a:rPr lang="zh-CN" altLang="zh-CN" i="1" dirty="0"/>
              <a:t> </a:t>
            </a:r>
            <a:r>
              <a:rPr lang="en-US" altLang="zh-CN" i="1" dirty="0"/>
              <a:t>.</a:t>
            </a:r>
            <a:r>
              <a:rPr lang="en-US" altLang="zh-CN" dirty="0"/>
              <a:t> </a:t>
            </a:r>
            <a:br>
              <a:rPr lang="en-US" altLang="zh-CN" dirty="0"/>
            </a:br>
            <a:br>
              <a:rPr lang="en-US" altLang="zh-CN" dirty="0"/>
            </a:b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r>
              <a:rPr lang="en-US" altLang="zh-CN" sz="2800" dirty="0">
                <a:solidFill>
                  <a:prstClr val="black"/>
                </a:solidFill>
                <a:latin typeface="Times New Roman" panose="02020603050405020304" pitchFamily="18" charset="0"/>
                <a:cs typeface="Times New Roman" panose="02020603050405020304" pitchFamily="18" charset="0"/>
              </a:rPr>
              <a:t> </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01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87453B3-FB38-4151-998A-D85F1D70FBD8}"/>
              </a:ext>
            </a:extLst>
          </p:cNvPr>
          <p:cNvPicPr>
            <a:picLocks noChangeAspect="1"/>
          </p:cNvPicPr>
          <p:nvPr/>
        </p:nvPicPr>
        <p:blipFill>
          <a:blip r:embed="rId3"/>
          <a:stretch>
            <a:fillRect/>
          </a:stretch>
        </p:blipFill>
        <p:spPr>
          <a:xfrm>
            <a:off x="5334000" y="1676400"/>
            <a:ext cx="4114800" cy="3880884"/>
          </a:xfrm>
          <a:prstGeom prst="rect">
            <a:avLst/>
          </a:prstGeom>
        </p:spPr>
      </p:pic>
      <p:sp>
        <p:nvSpPr>
          <p:cNvPr id="7" name="内容占位符 2"/>
          <p:cNvSpPr>
            <a:spLocks noGrp="1"/>
          </p:cNvSpPr>
          <p:nvPr>
            <p:ph idx="1"/>
          </p:nvPr>
        </p:nvSpPr>
        <p:spPr bwMode="auto">
          <a:xfrm>
            <a:off x="8467" y="1142999"/>
            <a:ext cx="66209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latin typeface="Times New Roman" panose="02020603050405020304" pitchFamily="18" charset="0"/>
                <a:ea typeface="+mj-ea"/>
                <a:cs typeface="Times New Roman" panose="02020603050405020304" pitchFamily="18" charset="0"/>
              </a:rPr>
              <a:t>Money Transfer Graph (MTG)</a:t>
            </a: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dirty="0"/>
              <a:t>A </a:t>
            </a:r>
            <a:r>
              <a:rPr lang="en-US" altLang="zh-CN" i="1" dirty="0"/>
              <a:t>directed weighted graph G </a:t>
            </a:r>
            <a:r>
              <a:rPr lang="en-US" altLang="zh-CN" dirty="0"/>
              <a:t>= (</a:t>
            </a:r>
            <a:r>
              <a:rPr lang="en-US" altLang="zh-CN" i="1" dirty="0"/>
              <a:t>V, E, W</a:t>
            </a:r>
            <a:r>
              <a:rPr lang="en-US" altLang="zh-CN" dirty="0"/>
              <a:t>) </a:t>
            </a:r>
          </a:p>
          <a:p>
            <a:pPr lvl="1">
              <a:buClr>
                <a:srgbClr val="FF9900"/>
              </a:buClr>
              <a:buSzPct val="50000"/>
              <a:buFont typeface="Wingdings" panose="05000000000000000000" pitchFamily="2" charset="2"/>
              <a:buChar char="n"/>
            </a:pPr>
            <a:endParaRPr lang="en-US" altLang="zh-CN" dirty="0"/>
          </a:p>
          <a:p>
            <a:pPr lvl="1">
              <a:buClr>
                <a:srgbClr val="FF9900"/>
              </a:buClr>
              <a:buSzPct val="50000"/>
              <a:buFont typeface="Wingdings" panose="05000000000000000000" pitchFamily="2" charset="2"/>
              <a:buChar char="n"/>
            </a:pPr>
            <a:r>
              <a:rPr lang="en-US" altLang="zh-CN" i="1" dirty="0"/>
              <a:t>V denotes the set of : accounts participating in transferring EOS</a:t>
            </a:r>
          </a:p>
          <a:p>
            <a:pPr lvl="1">
              <a:buClr>
                <a:srgbClr val="FF9900"/>
              </a:buClr>
              <a:buSzPct val="50000"/>
              <a:buFont typeface="Wingdings" panose="05000000000000000000" pitchFamily="2" charset="2"/>
              <a:buChar char="n"/>
            </a:pPr>
            <a:endParaRPr lang="en-US" altLang="zh-CN" i="1" dirty="0"/>
          </a:p>
          <a:p>
            <a:pPr lvl="1">
              <a:buClr>
                <a:srgbClr val="FF9900"/>
              </a:buClr>
              <a:buSzPct val="50000"/>
              <a:buFont typeface="Wingdings" panose="05000000000000000000" pitchFamily="2" charset="2"/>
              <a:buChar char="n"/>
            </a:pPr>
            <a:r>
              <a:rPr lang="en-US" altLang="zh-CN" i="1" dirty="0"/>
              <a:t>E denotes the set of edges </a:t>
            </a:r>
            <a:r>
              <a:rPr lang="en-US" altLang="zh-CN" dirty="0"/>
              <a:t>(</a:t>
            </a:r>
            <a:r>
              <a:rPr lang="en-US" altLang="zh-CN" i="1" dirty="0"/>
              <a:t>vi, </a:t>
            </a:r>
            <a:r>
              <a:rPr lang="en-US" altLang="zh-CN" i="1" dirty="0" err="1"/>
              <a:t>vj</a:t>
            </a:r>
            <a:r>
              <a:rPr lang="en-US" altLang="zh-CN" i="1" dirty="0"/>
              <a:t>, w</a:t>
            </a:r>
            <a:r>
              <a:rPr lang="en-US" altLang="zh-CN" dirty="0"/>
              <a:t>)</a:t>
            </a:r>
            <a:r>
              <a:rPr lang="en-US" altLang="zh-CN" i="1" dirty="0"/>
              <a:t>, </a:t>
            </a:r>
          </a:p>
          <a:p>
            <a:pPr marL="457200" lvl="1" indent="0">
              <a:buClr>
                <a:srgbClr val="FF9900"/>
              </a:buClr>
              <a:buSzPct val="50000"/>
              <a:buNone/>
            </a:pPr>
            <a:r>
              <a:rPr lang="en-US" altLang="zh-CN" i="1" dirty="0"/>
              <a:t>	vi, </a:t>
            </a:r>
            <a:r>
              <a:rPr lang="en-US" altLang="zh-CN" i="1" dirty="0" err="1"/>
              <a:t>vj</a:t>
            </a:r>
            <a:r>
              <a:rPr lang="en-US" altLang="zh-CN" i="1" dirty="0"/>
              <a:t> </a:t>
            </a:r>
            <a:r>
              <a:rPr lang="zh-CN" altLang="zh-CN" i="1" dirty="0"/>
              <a:t>∈ </a:t>
            </a:r>
            <a:r>
              <a:rPr lang="en-US" altLang="zh-CN" i="1" dirty="0"/>
              <a:t>V, w </a:t>
            </a:r>
            <a:r>
              <a:rPr lang="zh-CN" altLang="zh-CN" i="1" dirty="0"/>
              <a:t>∈</a:t>
            </a:r>
            <a:r>
              <a:rPr lang="en-US" altLang="zh-CN" i="1" dirty="0"/>
              <a:t> W : vi totally transfers</a:t>
            </a:r>
          </a:p>
          <a:p>
            <a:pPr marL="457200" lvl="1" indent="0">
              <a:buClr>
                <a:srgbClr val="FF9900"/>
              </a:buClr>
              <a:buSzPct val="50000"/>
              <a:buNone/>
            </a:pPr>
            <a:r>
              <a:rPr lang="en-US" altLang="zh-CN" i="1" dirty="0"/>
              <a:t>	w EOS to </a:t>
            </a:r>
            <a:r>
              <a:rPr lang="en-US" altLang="zh-CN" i="1" dirty="0" err="1"/>
              <a:t>vj</a:t>
            </a:r>
            <a:r>
              <a:rPr lang="en-US" altLang="zh-CN" dirty="0"/>
              <a:t> </a:t>
            </a:r>
          </a:p>
          <a:p>
            <a:pPr marL="457200" lvl="1" indent="0">
              <a:buClr>
                <a:srgbClr val="FF9900"/>
              </a:buClr>
              <a:buSzPct val="50000"/>
              <a:buNone/>
            </a:pPr>
            <a:endParaRPr lang="en-US" altLang="zh-CN" dirty="0"/>
          </a:p>
          <a:p>
            <a:pPr lvl="1">
              <a:buClr>
                <a:srgbClr val="FF9900"/>
              </a:buClr>
              <a:buSzPct val="50000"/>
              <a:buFont typeface="Wingdings" panose="05000000000000000000" pitchFamily="2" charset="2"/>
              <a:buChar char="n"/>
            </a:pPr>
            <a:r>
              <a:rPr lang="en-US" altLang="zh-CN" i="1" dirty="0"/>
              <a:t>function φ </a:t>
            </a:r>
            <a:r>
              <a:rPr lang="en-US" altLang="zh-CN" dirty="0"/>
              <a:t>: </a:t>
            </a:r>
            <a:r>
              <a:rPr lang="en-US" altLang="zh-CN" i="1" dirty="0"/>
              <a:t>E → W that maps a weight from the edge attribute set W for each edge</a:t>
            </a:r>
          </a:p>
          <a:p>
            <a:pPr marL="457200" lvl="1" indent="0">
              <a:buClr>
                <a:srgbClr val="FF9900"/>
              </a:buClr>
              <a:buSzPct val="50000"/>
              <a:buNone/>
            </a:pPr>
            <a:br>
              <a:rPr lang="en-US" altLang="zh-CN" dirty="0"/>
            </a:b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cs typeface="Times New Roman" panose="02020603050405020304" pitchFamily="18" charset="0"/>
              </a:rPr>
              <a:t>Degree Distribution</a:t>
            </a: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r>
              <a:rPr lang="en-US" altLang="zh-CN" sz="2800" dirty="0">
                <a:solidFill>
                  <a:prstClr val="black"/>
                </a:solidFill>
                <a:latin typeface="Times New Roman" panose="02020603050405020304" pitchFamily="18" charset="0"/>
                <a:cs typeface="Times New Roman" panose="02020603050405020304" pitchFamily="18" charset="0"/>
              </a:rPr>
              <a:t> </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5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1A3A91C-7BBA-41B6-B06E-354CC9A83492}"/>
              </a:ext>
            </a:extLst>
          </p:cNvPr>
          <p:cNvPicPr>
            <a:picLocks noChangeAspect="1"/>
          </p:cNvPicPr>
          <p:nvPr/>
        </p:nvPicPr>
        <p:blipFill>
          <a:blip r:embed="rId3"/>
          <a:stretch>
            <a:fillRect/>
          </a:stretch>
        </p:blipFill>
        <p:spPr>
          <a:xfrm>
            <a:off x="5257800" y="1600200"/>
            <a:ext cx="3962400" cy="3829050"/>
          </a:xfrm>
          <a:prstGeom prst="rect">
            <a:avLst/>
          </a:prstGeom>
        </p:spPr>
      </p:pic>
      <p:sp>
        <p:nvSpPr>
          <p:cNvPr id="7" name="内容占位符 2"/>
          <p:cNvSpPr>
            <a:spLocks noGrp="1"/>
          </p:cNvSpPr>
          <p:nvPr>
            <p:ph idx="1"/>
          </p:nvPr>
        </p:nvSpPr>
        <p:spPr bwMode="auto">
          <a:xfrm>
            <a:off x="8467" y="1142999"/>
            <a:ext cx="66209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Contract Authorization Graph (CAG)</a:t>
            </a: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dirty="0"/>
              <a:t>A</a:t>
            </a:r>
            <a:r>
              <a:rPr lang="en-US" altLang="zh-CN" i="1" dirty="0"/>
              <a:t> directed graph G </a:t>
            </a:r>
            <a:r>
              <a:rPr lang="en-US" altLang="zh-CN" dirty="0"/>
              <a:t>= (</a:t>
            </a:r>
            <a:r>
              <a:rPr lang="en-US" altLang="zh-CN" i="1" dirty="0"/>
              <a:t>V, E</a:t>
            </a:r>
            <a:r>
              <a:rPr lang="en-US" altLang="zh-CN" dirty="0"/>
              <a:t>)</a:t>
            </a:r>
          </a:p>
          <a:p>
            <a:pPr lvl="1">
              <a:buClr>
                <a:srgbClr val="FF9900"/>
              </a:buClr>
              <a:buSzPct val="50000"/>
              <a:buFont typeface="Wingdings" panose="05000000000000000000" pitchFamily="2" charset="2"/>
              <a:buChar char="n"/>
            </a:pPr>
            <a:endParaRPr lang="en-US" altLang="zh-CN" i="1" dirty="0"/>
          </a:p>
          <a:p>
            <a:pPr lvl="1">
              <a:buClr>
                <a:srgbClr val="FF9900"/>
              </a:buClr>
              <a:buSzPct val="50000"/>
              <a:buFont typeface="Wingdings" panose="05000000000000000000" pitchFamily="2" charset="2"/>
              <a:buChar char="n"/>
            </a:pPr>
            <a:r>
              <a:rPr lang="en-US" altLang="zh-CN" i="1" dirty="0"/>
              <a:t>V is the set of nodes: </a:t>
            </a:r>
          </a:p>
          <a:p>
            <a:pPr marL="457200" lvl="1" indent="0">
              <a:buClr>
                <a:srgbClr val="FF9900"/>
              </a:buClr>
              <a:buSzPct val="50000"/>
              <a:buNone/>
            </a:pPr>
            <a:r>
              <a:rPr lang="en-US" altLang="zh-CN" i="1" dirty="0"/>
              <a:t>		accounts in EOSIO </a:t>
            </a:r>
          </a:p>
          <a:p>
            <a:pPr marL="457200" lvl="1" indent="0">
              <a:buClr>
                <a:srgbClr val="FF9900"/>
              </a:buClr>
              <a:buSzPct val="50000"/>
              <a:buNone/>
            </a:pPr>
            <a:endParaRPr lang="en-US" altLang="zh-CN" i="1" dirty="0"/>
          </a:p>
          <a:p>
            <a:pPr lvl="1">
              <a:buClr>
                <a:srgbClr val="FF9900"/>
              </a:buClr>
              <a:buSzPct val="50000"/>
              <a:buFont typeface="Wingdings" panose="05000000000000000000" pitchFamily="2" charset="2"/>
              <a:buChar char="n"/>
            </a:pPr>
            <a:r>
              <a:rPr lang="en-US" altLang="zh-CN" i="1" dirty="0"/>
              <a:t>E is the set of edges</a:t>
            </a:r>
            <a:r>
              <a:rPr lang="en-US" altLang="zh-CN" dirty="0"/>
              <a:t>(</a:t>
            </a:r>
            <a:r>
              <a:rPr lang="en-US" altLang="zh-CN" i="1" dirty="0"/>
              <a:t>vi, </a:t>
            </a:r>
            <a:r>
              <a:rPr lang="en-US" altLang="zh-CN" i="1" dirty="0" err="1"/>
              <a:t>vj</a:t>
            </a:r>
            <a:r>
              <a:rPr lang="en-US" altLang="zh-CN" dirty="0"/>
              <a:t>)</a:t>
            </a:r>
            <a:r>
              <a:rPr lang="en-US" altLang="zh-CN" i="1" dirty="0"/>
              <a:t>, vi, </a:t>
            </a:r>
            <a:r>
              <a:rPr lang="en-US" altLang="zh-CN" i="1" dirty="0" err="1"/>
              <a:t>vj</a:t>
            </a:r>
            <a:r>
              <a:rPr lang="en-US" altLang="zh-CN" i="1" dirty="0"/>
              <a:t>  </a:t>
            </a:r>
            <a:r>
              <a:rPr lang="zh-CN" altLang="zh-CN" dirty="0"/>
              <a:t>∈</a:t>
            </a:r>
            <a:r>
              <a:rPr lang="en-US" altLang="zh-CN" i="1" dirty="0"/>
              <a:t>V: account creation relationship that vi creates </a:t>
            </a:r>
            <a:r>
              <a:rPr lang="en-US" altLang="zh-CN" i="1" dirty="0" err="1"/>
              <a:t>vj</a:t>
            </a:r>
            <a:r>
              <a:rPr lang="en-US" altLang="zh-CN" sz="2800" dirty="0"/>
              <a:t> </a:t>
            </a: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cs typeface="Times New Roman" panose="02020603050405020304" pitchFamily="18" charset="0"/>
              </a:rPr>
              <a:t>Degree Distribution</a:t>
            </a: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r>
              <a:rPr lang="en-US" altLang="zh-CN" sz="2800" dirty="0">
                <a:solidFill>
                  <a:prstClr val="black"/>
                </a:solidFill>
                <a:latin typeface="Times New Roman" panose="02020603050405020304" pitchFamily="18" charset="0"/>
                <a:cs typeface="Times New Roman" panose="02020603050405020304" pitchFamily="18" charset="0"/>
              </a:rPr>
              <a:t> </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12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DCBFD2-441D-42A4-9E3B-C3FE5CD8699E}"/>
              </a:ext>
            </a:extLst>
          </p:cNvPr>
          <p:cNvPicPr>
            <a:picLocks noChangeAspect="1"/>
          </p:cNvPicPr>
          <p:nvPr/>
        </p:nvPicPr>
        <p:blipFill>
          <a:blip r:embed="rId3"/>
          <a:stretch>
            <a:fillRect/>
          </a:stretch>
        </p:blipFill>
        <p:spPr>
          <a:xfrm>
            <a:off x="1600200" y="1981200"/>
            <a:ext cx="5491318" cy="2216834"/>
          </a:xfrm>
          <a:prstGeom prst="rect">
            <a:avLst/>
          </a:prstGeom>
        </p:spPr>
      </p:pic>
      <p:sp>
        <p:nvSpPr>
          <p:cNvPr id="7" name="内容占位符 2"/>
          <p:cNvSpPr>
            <a:spLocks noGrp="1"/>
          </p:cNvSpPr>
          <p:nvPr>
            <p:ph idx="1"/>
          </p:nvPr>
        </p:nvSpPr>
        <p:spPr bwMode="auto">
          <a:xfrm>
            <a:off x="385763" y="939800"/>
            <a:ext cx="49482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Degree Distributions</a:t>
            </a:r>
            <a:endParaRPr lang="en-US" altLang="zh-CN"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Account Creation Graph</a:t>
            </a: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Account Vote Graph</a:t>
            </a:r>
            <a:endParaRPr lang="en-US" altLang="zh-CN" sz="2800" dirty="0">
              <a:solidFill>
                <a:prstClr val="black"/>
              </a:solidFill>
              <a:latin typeface="Times New Roman" panose="02020603050405020304" pitchFamily="18" charset="0"/>
              <a:cs typeface="Times New Roman" panose="02020603050405020304" pitchFamily="18" charset="0"/>
            </a:endParaRP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912ABA6-9D6C-424F-9957-2CD5B112C26B}"/>
              </a:ext>
            </a:extLst>
          </p:cNvPr>
          <p:cNvPicPr>
            <a:picLocks noChangeAspect="1"/>
          </p:cNvPicPr>
          <p:nvPr/>
        </p:nvPicPr>
        <p:blipFill>
          <a:blip r:embed="rId4"/>
          <a:stretch>
            <a:fillRect/>
          </a:stretch>
        </p:blipFill>
        <p:spPr>
          <a:xfrm>
            <a:off x="3352800" y="4572000"/>
            <a:ext cx="5089804" cy="1999566"/>
          </a:xfrm>
          <a:prstGeom prst="rect">
            <a:avLst/>
          </a:prstGeom>
        </p:spPr>
      </p:pic>
      <p:pic>
        <p:nvPicPr>
          <p:cNvPr id="4" name="图片 3">
            <a:extLst>
              <a:ext uri="{FF2B5EF4-FFF2-40B4-BE49-F238E27FC236}">
                <a16:creationId xmlns:a16="http://schemas.microsoft.com/office/drawing/2014/main" id="{05967822-DC17-4A10-89DA-4D0C236CB231}"/>
              </a:ext>
            </a:extLst>
          </p:cNvPr>
          <p:cNvPicPr>
            <a:picLocks noChangeAspect="1"/>
          </p:cNvPicPr>
          <p:nvPr/>
        </p:nvPicPr>
        <p:blipFill>
          <a:blip r:embed="rId5"/>
          <a:stretch>
            <a:fillRect/>
          </a:stretch>
        </p:blipFill>
        <p:spPr>
          <a:xfrm>
            <a:off x="914400" y="4572000"/>
            <a:ext cx="2333894" cy="1954636"/>
          </a:xfrm>
          <a:prstGeom prst="rect">
            <a:avLst/>
          </a:prstGeom>
        </p:spPr>
      </p:pic>
    </p:spTree>
    <p:extLst>
      <p:ext uri="{BB962C8B-B14F-4D97-AF65-F5344CB8AC3E}">
        <p14:creationId xmlns:p14="http://schemas.microsoft.com/office/powerpoint/2010/main" val="221241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96218B-0383-4B68-836B-0F39036AC5CF}"/>
              </a:ext>
            </a:extLst>
          </p:cNvPr>
          <p:cNvPicPr>
            <a:picLocks noChangeAspect="1"/>
          </p:cNvPicPr>
          <p:nvPr/>
        </p:nvPicPr>
        <p:blipFill>
          <a:blip r:embed="rId3"/>
          <a:stretch>
            <a:fillRect/>
          </a:stretch>
        </p:blipFill>
        <p:spPr>
          <a:xfrm>
            <a:off x="1022723" y="2062336"/>
            <a:ext cx="2370558" cy="2052464"/>
          </a:xfrm>
          <a:prstGeom prst="rect">
            <a:avLst/>
          </a:prstGeom>
        </p:spPr>
      </p:pic>
      <p:pic>
        <p:nvPicPr>
          <p:cNvPr id="5" name="图片 4">
            <a:extLst>
              <a:ext uri="{FF2B5EF4-FFF2-40B4-BE49-F238E27FC236}">
                <a16:creationId xmlns:a16="http://schemas.microsoft.com/office/drawing/2014/main" id="{E749B33E-247E-4C2B-A189-8FEF5348F9E4}"/>
              </a:ext>
            </a:extLst>
          </p:cNvPr>
          <p:cNvPicPr>
            <a:picLocks noChangeAspect="1"/>
          </p:cNvPicPr>
          <p:nvPr/>
        </p:nvPicPr>
        <p:blipFill>
          <a:blip r:embed="rId4"/>
          <a:stretch>
            <a:fillRect/>
          </a:stretch>
        </p:blipFill>
        <p:spPr>
          <a:xfrm>
            <a:off x="3540654" y="1987518"/>
            <a:ext cx="5146146" cy="2127282"/>
          </a:xfrm>
          <a:prstGeom prst="rect">
            <a:avLst/>
          </a:prstGeom>
        </p:spPr>
      </p:pic>
      <p:sp>
        <p:nvSpPr>
          <p:cNvPr id="7" name="内容占位符 2"/>
          <p:cNvSpPr>
            <a:spLocks noGrp="1"/>
          </p:cNvSpPr>
          <p:nvPr>
            <p:ph idx="1"/>
          </p:nvPr>
        </p:nvSpPr>
        <p:spPr bwMode="auto">
          <a:xfrm>
            <a:off x="411163" y="922867"/>
            <a:ext cx="60150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Degree Distributions</a:t>
            </a:r>
            <a:endParaRPr lang="en-US" altLang="zh-CN"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Money Transfer Graph</a:t>
            </a: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Contract Authorization Graph</a:t>
            </a:r>
            <a:br>
              <a:rPr lang="en-US" altLang="zh-CN" sz="2800" dirty="0"/>
            </a:br>
            <a:endParaRPr lang="en-US" altLang="zh-CN" sz="2800" dirty="0">
              <a:solidFill>
                <a:prstClr val="black"/>
              </a:solidFill>
              <a:latin typeface="Times New Roman" panose="02020603050405020304" pitchFamily="18" charset="0"/>
              <a:cs typeface="Times New Roman" panose="02020603050405020304" pitchFamily="18" charset="0"/>
            </a:endParaRP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FAA8BDE-5EF1-47EC-9B04-A8C1DBFAB95F}"/>
              </a:ext>
            </a:extLst>
          </p:cNvPr>
          <p:cNvPicPr>
            <a:picLocks noChangeAspect="1"/>
          </p:cNvPicPr>
          <p:nvPr/>
        </p:nvPicPr>
        <p:blipFill>
          <a:blip r:embed="rId5"/>
          <a:stretch>
            <a:fillRect/>
          </a:stretch>
        </p:blipFill>
        <p:spPr>
          <a:xfrm>
            <a:off x="3393281" y="4572000"/>
            <a:ext cx="5410200" cy="2211409"/>
          </a:xfrm>
          <a:prstGeom prst="rect">
            <a:avLst/>
          </a:prstGeom>
        </p:spPr>
      </p:pic>
      <p:pic>
        <p:nvPicPr>
          <p:cNvPr id="9" name="图片 8">
            <a:extLst>
              <a:ext uri="{FF2B5EF4-FFF2-40B4-BE49-F238E27FC236}">
                <a16:creationId xmlns:a16="http://schemas.microsoft.com/office/drawing/2014/main" id="{12D6ADB3-EDDB-416B-BE0A-F141C0C62714}"/>
              </a:ext>
            </a:extLst>
          </p:cNvPr>
          <p:cNvPicPr>
            <a:picLocks noChangeAspect="1"/>
          </p:cNvPicPr>
          <p:nvPr/>
        </p:nvPicPr>
        <p:blipFill>
          <a:blip r:embed="rId6"/>
          <a:stretch>
            <a:fillRect/>
          </a:stretch>
        </p:blipFill>
        <p:spPr>
          <a:xfrm>
            <a:off x="856713" y="4605866"/>
            <a:ext cx="2561968" cy="2133600"/>
          </a:xfrm>
          <a:prstGeom prst="rect">
            <a:avLst/>
          </a:prstGeom>
        </p:spPr>
      </p:pic>
    </p:spTree>
    <p:extLst>
      <p:ext uri="{BB962C8B-B14F-4D97-AF65-F5344CB8AC3E}">
        <p14:creationId xmlns:p14="http://schemas.microsoft.com/office/powerpoint/2010/main" val="264137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
        <p:nvSpPr>
          <p:cNvPr id="8" name="内容占位符 2">
            <a:extLst>
              <a:ext uri="{FF2B5EF4-FFF2-40B4-BE49-F238E27FC236}">
                <a16:creationId xmlns:a16="http://schemas.microsoft.com/office/drawing/2014/main" id="{F7F3E933-F16A-44B0-A489-5DDEA00F1997}"/>
              </a:ext>
            </a:extLst>
          </p:cNvPr>
          <p:cNvSpPr txBox="1">
            <a:spLocks/>
          </p:cNvSpPr>
          <p:nvPr/>
        </p:nvSpPr>
        <p:spPr bwMode="auto">
          <a:xfrm>
            <a:off x="533400" y="1143000"/>
            <a:ext cx="52493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b="0" kern="0" dirty="0">
                <a:solidFill>
                  <a:prstClr val="black"/>
                </a:solidFill>
                <a:latin typeface="Times New Roman" panose="02020603050405020304" pitchFamily="18" charset="0"/>
                <a:cs typeface="Times New Roman" panose="02020603050405020304" pitchFamily="18" charset="0"/>
              </a:rPr>
              <a:t>Metrics of Graphs</a:t>
            </a: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br>
              <a:rPr lang="en-US" altLang="zh-CN" sz="3200" dirty="0"/>
            </a:br>
            <a:endParaRPr lang="en-US" altLang="zh-CN" b="0" kern="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Font typeface="Monotype Sorts"/>
              <a:buNone/>
            </a:pPr>
            <a:r>
              <a:rPr lang="en-US" altLang="zh-CN" b="0" kern="0" dirty="0">
                <a:solidFill>
                  <a:prstClr val="black"/>
                </a:solidFill>
                <a:latin typeface="Times New Roman" panose="02020603050405020304" pitchFamily="18" charset="0"/>
                <a:cs typeface="Times New Roman" panose="02020603050405020304" pitchFamily="18" charset="0"/>
              </a:rPr>
              <a:t> </a:t>
            </a:r>
          </a:p>
        </p:txBody>
      </p:sp>
      <p:pic>
        <p:nvPicPr>
          <p:cNvPr id="4" name="图片 3">
            <a:extLst>
              <a:ext uri="{FF2B5EF4-FFF2-40B4-BE49-F238E27FC236}">
                <a16:creationId xmlns:a16="http://schemas.microsoft.com/office/drawing/2014/main" id="{2A569EFC-0193-42F8-8E8A-50C22D902B56}"/>
              </a:ext>
            </a:extLst>
          </p:cNvPr>
          <p:cNvPicPr>
            <a:picLocks noChangeAspect="1"/>
          </p:cNvPicPr>
          <p:nvPr/>
        </p:nvPicPr>
        <p:blipFill>
          <a:blip r:embed="rId3"/>
          <a:stretch>
            <a:fillRect/>
          </a:stretch>
        </p:blipFill>
        <p:spPr>
          <a:xfrm>
            <a:off x="233362" y="1762125"/>
            <a:ext cx="8677275" cy="2009775"/>
          </a:xfrm>
          <a:prstGeom prst="rect">
            <a:avLst/>
          </a:prstGeom>
        </p:spPr>
      </p:pic>
      <p:sp>
        <p:nvSpPr>
          <p:cNvPr id="9" name="内容占位符 2">
            <a:extLst>
              <a:ext uri="{FF2B5EF4-FFF2-40B4-BE49-F238E27FC236}">
                <a16:creationId xmlns:a16="http://schemas.microsoft.com/office/drawing/2014/main" id="{BBA45681-D866-452D-B52D-C86592DA97EB}"/>
              </a:ext>
            </a:extLst>
          </p:cNvPr>
          <p:cNvSpPr>
            <a:spLocks noGrp="1"/>
          </p:cNvSpPr>
          <p:nvPr>
            <p:ph idx="1"/>
          </p:nvPr>
        </p:nvSpPr>
        <p:spPr bwMode="auto">
          <a:xfrm>
            <a:off x="8467" y="1142999"/>
            <a:ext cx="88307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Account Creation Graph </a:t>
            </a:r>
          </a:p>
          <a:p>
            <a:pPr marL="457200" lvl="1" indent="0">
              <a:buClr>
                <a:srgbClr val="FF9900"/>
              </a:buClr>
              <a:buSzPct val="50000"/>
              <a:buNone/>
            </a:pPr>
            <a:r>
              <a:rPr lang="en-US" altLang="zh-CN" sz="2800" dirty="0">
                <a:latin typeface="Times New Roman" panose="02020603050405020304" pitchFamily="18" charset="0"/>
                <a:cs typeface="Times New Roman" panose="02020603050405020304" pitchFamily="18" charset="0"/>
              </a:rPr>
              <a:t>√ No account creation relationship between two accounts created by the third node </a:t>
            </a:r>
          </a:p>
          <a:p>
            <a:pPr marL="457200" lvl="1" indent="0">
              <a:buClr>
                <a:srgbClr val="FF9900"/>
              </a:buClr>
              <a:buSzPct val="50000"/>
              <a:buNone/>
            </a:pPr>
            <a:r>
              <a:rPr lang="en-US" altLang="zh-CN" sz="2800" dirty="0">
                <a:latin typeface="Times New Roman" panose="02020603050405020304" pitchFamily="18" charset="0"/>
                <a:cs typeface="Times New Roman" panose="02020603050405020304" pitchFamily="18" charset="0"/>
              </a:rPr>
              <a:t>√</a:t>
            </a:r>
            <a:r>
              <a:rPr lang="en-US" altLang="zh-CN" dirty="0"/>
              <a:t> </a:t>
            </a:r>
            <a:r>
              <a:rPr lang="en-US" altLang="zh-CN" sz="2800" dirty="0">
                <a:latin typeface="Times New Roman" panose="02020603050405020304" pitchFamily="18" charset="0"/>
                <a:cs typeface="Times New Roman" panose="02020603050405020304" pitchFamily="18" charset="0"/>
              </a:rPr>
              <a:t>Each account can only be created by an existing account</a:t>
            </a:r>
          </a:p>
          <a:p>
            <a:pPr marL="0" indent="0">
              <a:buClr>
                <a:srgbClr val="336600"/>
              </a:buClr>
              <a:buSzPct val="60000"/>
              <a:buNone/>
            </a:pPr>
            <a:r>
              <a:rPr lang="en-US" altLang="zh-CN" sz="2800" dirty="0">
                <a:solidFill>
                  <a:prstClr val="black"/>
                </a:solidFill>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FBA0A195-ACC0-48F4-B183-718EFC9B9113}"/>
              </a:ext>
            </a:extLst>
          </p:cNvPr>
          <p:cNvSpPr/>
          <p:nvPr/>
        </p:nvSpPr>
        <p:spPr bwMode="auto">
          <a:xfrm>
            <a:off x="990600" y="2438400"/>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
        <p:nvSpPr>
          <p:cNvPr id="13" name="矩形 12">
            <a:extLst>
              <a:ext uri="{FF2B5EF4-FFF2-40B4-BE49-F238E27FC236}">
                <a16:creationId xmlns:a16="http://schemas.microsoft.com/office/drawing/2014/main" id="{02BF5AFC-5039-454C-B253-8217CC026355}"/>
              </a:ext>
            </a:extLst>
          </p:cNvPr>
          <p:cNvSpPr/>
          <p:nvPr/>
        </p:nvSpPr>
        <p:spPr bwMode="auto">
          <a:xfrm>
            <a:off x="4191000" y="2438400"/>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Tree>
    <p:extLst>
      <p:ext uri="{BB962C8B-B14F-4D97-AF65-F5344CB8AC3E}">
        <p14:creationId xmlns:p14="http://schemas.microsoft.com/office/powerpoint/2010/main" val="259903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
        <p:nvSpPr>
          <p:cNvPr id="8" name="内容占位符 2">
            <a:extLst>
              <a:ext uri="{FF2B5EF4-FFF2-40B4-BE49-F238E27FC236}">
                <a16:creationId xmlns:a16="http://schemas.microsoft.com/office/drawing/2014/main" id="{F7F3E933-F16A-44B0-A489-5DDEA00F1997}"/>
              </a:ext>
            </a:extLst>
          </p:cNvPr>
          <p:cNvSpPr txBox="1">
            <a:spLocks/>
          </p:cNvSpPr>
          <p:nvPr/>
        </p:nvSpPr>
        <p:spPr bwMode="auto">
          <a:xfrm>
            <a:off x="533400" y="1143000"/>
            <a:ext cx="52493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b="0" kern="0" dirty="0">
                <a:solidFill>
                  <a:prstClr val="black"/>
                </a:solidFill>
                <a:latin typeface="Times New Roman" panose="02020603050405020304" pitchFamily="18" charset="0"/>
                <a:cs typeface="Times New Roman" panose="02020603050405020304" pitchFamily="18" charset="0"/>
              </a:rPr>
              <a:t>Metrics of Graphs</a:t>
            </a: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br>
              <a:rPr lang="en-US" altLang="zh-CN" sz="3200" dirty="0"/>
            </a:br>
            <a:endParaRPr lang="en-US" altLang="zh-CN" b="0" kern="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Font typeface="Monotype Sorts"/>
              <a:buNone/>
            </a:pPr>
            <a:r>
              <a:rPr lang="en-US" altLang="zh-CN" b="0" kern="0" dirty="0">
                <a:solidFill>
                  <a:prstClr val="black"/>
                </a:solidFill>
                <a:latin typeface="Times New Roman" panose="02020603050405020304" pitchFamily="18" charset="0"/>
                <a:cs typeface="Times New Roman" panose="02020603050405020304" pitchFamily="18" charset="0"/>
              </a:rPr>
              <a:t> </a:t>
            </a:r>
          </a:p>
        </p:txBody>
      </p:sp>
      <p:pic>
        <p:nvPicPr>
          <p:cNvPr id="4" name="图片 3">
            <a:extLst>
              <a:ext uri="{FF2B5EF4-FFF2-40B4-BE49-F238E27FC236}">
                <a16:creationId xmlns:a16="http://schemas.microsoft.com/office/drawing/2014/main" id="{2A569EFC-0193-42F8-8E8A-50C22D902B56}"/>
              </a:ext>
            </a:extLst>
          </p:cNvPr>
          <p:cNvPicPr>
            <a:picLocks noChangeAspect="1"/>
          </p:cNvPicPr>
          <p:nvPr/>
        </p:nvPicPr>
        <p:blipFill>
          <a:blip r:embed="rId3"/>
          <a:stretch>
            <a:fillRect/>
          </a:stretch>
        </p:blipFill>
        <p:spPr>
          <a:xfrm>
            <a:off x="233362" y="1762125"/>
            <a:ext cx="8677275" cy="2009775"/>
          </a:xfrm>
          <a:prstGeom prst="rect">
            <a:avLst/>
          </a:prstGeom>
        </p:spPr>
      </p:pic>
      <p:sp>
        <p:nvSpPr>
          <p:cNvPr id="9" name="内容占位符 2">
            <a:extLst>
              <a:ext uri="{FF2B5EF4-FFF2-40B4-BE49-F238E27FC236}">
                <a16:creationId xmlns:a16="http://schemas.microsoft.com/office/drawing/2014/main" id="{BBA45681-D866-452D-B52D-C86592DA97EB}"/>
              </a:ext>
            </a:extLst>
          </p:cNvPr>
          <p:cNvSpPr>
            <a:spLocks noGrp="1"/>
          </p:cNvSpPr>
          <p:nvPr>
            <p:ph idx="1"/>
          </p:nvPr>
        </p:nvSpPr>
        <p:spPr bwMode="auto">
          <a:xfrm>
            <a:off x="8467" y="1142999"/>
            <a:ext cx="88307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Account Vote Graph </a:t>
            </a:r>
            <a:endParaRPr lang="en-US" altLang="zh-CN" sz="2800" dirty="0">
              <a:solidFill>
                <a:prstClr val="black"/>
              </a:solidFill>
              <a:latin typeface="Times New Roman" panose="02020603050405020304" pitchFamily="18" charset="0"/>
              <a:ea typeface="+mn-ea"/>
              <a:cs typeface="Times New Roman" panose="02020603050405020304" pitchFamily="18" charset="0"/>
            </a:endParaRPr>
          </a:p>
          <a:p>
            <a:pPr marL="457200" lvl="1" indent="0">
              <a:buClr>
                <a:srgbClr val="FF9900"/>
              </a:buClr>
              <a:buSzPct val="50000"/>
              <a:buNone/>
            </a:pPr>
            <a:r>
              <a:rPr lang="en-US" altLang="zh-CN" sz="2800" dirty="0">
                <a:latin typeface="Times New Roman" panose="02020603050405020304" pitchFamily="18" charset="0"/>
                <a:cs typeface="Times New Roman" panose="02020603050405020304" pitchFamily="18" charset="0"/>
              </a:rPr>
              <a:t>√ few triangles</a:t>
            </a:r>
          </a:p>
          <a:p>
            <a:pPr marL="457200" lvl="1" indent="0">
              <a:buClr>
                <a:srgbClr val="FF9900"/>
              </a:buClr>
              <a:buSzPct val="50000"/>
              <a:buNone/>
            </a:pPr>
            <a:r>
              <a:rPr lang="en-US" altLang="zh-CN" sz="2800" dirty="0">
                <a:latin typeface="Times New Roman" panose="02020603050405020304" pitchFamily="18" charset="0"/>
                <a:cs typeface="Times New Roman" panose="02020603050405020304" pitchFamily="18" charset="0"/>
              </a:rPr>
              <a:t>√ none of the candidates vote for themselves</a:t>
            </a:r>
          </a:p>
          <a:p>
            <a:pPr marL="457200" lvl="1" indent="0">
              <a:buClr>
                <a:srgbClr val="FF9900"/>
              </a:buClr>
              <a:buSzPct val="50000"/>
              <a:buNone/>
            </a:pPr>
            <a:r>
              <a:rPr lang="en-US" altLang="zh-CN" sz="2800" dirty="0">
                <a:latin typeface="Times New Roman" panose="02020603050405020304" pitchFamily="18" charset="0"/>
                <a:cs typeface="Times New Roman" panose="02020603050405020304" pitchFamily="18" charset="0"/>
              </a:rPr>
              <a:t>√</a:t>
            </a:r>
            <a:r>
              <a:rPr lang="en-US" altLang="zh-CN" dirty="0"/>
              <a:t> </a:t>
            </a:r>
            <a:r>
              <a:rPr lang="en-US" altLang="zh-CN" sz="2800" dirty="0">
                <a:latin typeface="Times New Roman" panose="02020603050405020304" pitchFamily="18" charset="0"/>
                <a:cs typeface="Times New Roman" panose="02020603050405020304" pitchFamily="18" charset="0"/>
              </a:rPr>
              <a:t>Exist some voting gangs in which the members vote for each other</a:t>
            </a:r>
          </a:p>
          <a:p>
            <a:pPr marL="0" indent="0">
              <a:buClr>
                <a:srgbClr val="336600"/>
              </a:buClr>
              <a:buSzPct val="60000"/>
              <a:buNone/>
            </a:pPr>
            <a:r>
              <a:rPr lang="en-US" altLang="zh-CN" sz="2800" dirty="0">
                <a:solidFill>
                  <a:prstClr val="black"/>
                </a:solidFill>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FBA0A195-ACC0-48F4-B183-718EFC9B9113}"/>
              </a:ext>
            </a:extLst>
          </p:cNvPr>
          <p:cNvSpPr/>
          <p:nvPr/>
        </p:nvSpPr>
        <p:spPr bwMode="auto">
          <a:xfrm>
            <a:off x="990600" y="2767012"/>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
        <p:nvSpPr>
          <p:cNvPr id="12" name="矩形 11">
            <a:extLst>
              <a:ext uri="{FF2B5EF4-FFF2-40B4-BE49-F238E27FC236}">
                <a16:creationId xmlns:a16="http://schemas.microsoft.com/office/drawing/2014/main" id="{19304BCC-14D3-4BEE-8299-43A237485AC5}"/>
              </a:ext>
            </a:extLst>
          </p:cNvPr>
          <p:cNvSpPr/>
          <p:nvPr/>
        </p:nvSpPr>
        <p:spPr bwMode="auto">
          <a:xfrm>
            <a:off x="7848600" y="2767012"/>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
        <p:nvSpPr>
          <p:cNvPr id="13" name="矩形 12">
            <a:extLst>
              <a:ext uri="{FF2B5EF4-FFF2-40B4-BE49-F238E27FC236}">
                <a16:creationId xmlns:a16="http://schemas.microsoft.com/office/drawing/2014/main" id="{02BF5AFC-5039-454C-B253-8217CC026355}"/>
              </a:ext>
            </a:extLst>
          </p:cNvPr>
          <p:cNvSpPr/>
          <p:nvPr/>
        </p:nvSpPr>
        <p:spPr bwMode="auto">
          <a:xfrm>
            <a:off x="4191000" y="2744257"/>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Tree>
    <p:extLst>
      <p:ext uri="{BB962C8B-B14F-4D97-AF65-F5344CB8AC3E}">
        <p14:creationId xmlns:p14="http://schemas.microsoft.com/office/powerpoint/2010/main" val="384389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
        <p:nvSpPr>
          <p:cNvPr id="8" name="内容占位符 2">
            <a:extLst>
              <a:ext uri="{FF2B5EF4-FFF2-40B4-BE49-F238E27FC236}">
                <a16:creationId xmlns:a16="http://schemas.microsoft.com/office/drawing/2014/main" id="{F7F3E933-F16A-44B0-A489-5DDEA00F1997}"/>
              </a:ext>
            </a:extLst>
          </p:cNvPr>
          <p:cNvSpPr txBox="1">
            <a:spLocks/>
          </p:cNvSpPr>
          <p:nvPr/>
        </p:nvSpPr>
        <p:spPr bwMode="auto">
          <a:xfrm>
            <a:off x="411163" y="990600"/>
            <a:ext cx="524933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b="0" kern="0" dirty="0">
                <a:solidFill>
                  <a:prstClr val="black"/>
                </a:solidFill>
                <a:latin typeface="Times New Roman" panose="02020603050405020304" pitchFamily="18" charset="0"/>
                <a:cs typeface="Times New Roman" panose="02020603050405020304" pitchFamily="18" charset="0"/>
              </a:rPr>
              <a:t>Metrics of Graphs</a:t>
            </a: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b="0" kern="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br>
              <a:rPr lang="en-US" altLang="zh-CN" sz="3200" dirty="0"/>
            </a:br>
            <a:endParaRPr lang="en-US" altLang="zh-CN" b="0" kern="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Font typeface="Monotype Sorts"/>
              <a:buNone/>
            </a:pPr>
            <a:r>
              <a:rPr lang="en-US" altLang="zh-CN" b="0" kern="0" dirty="0">
                <a:solidFill>
                  <a:prstClr val="black"/>
                </a:solidFill>
                <a:latin typeface="Times New Roman" panose="02020603050405020304" pitchFamily="18" charset="0"/>
                <a:cs typeface="Times New Roman" panose="02020603050405020304" pitchFamily="18" charset="0"/>
              </a:rPr>
              <a:t> </a:t>
            </a:r>
          </a:p>
        </p:txBody>
      </p:sp>
      <p:pic>
        <p:nvPicPr>
          <p:cNvPr id="4" name="图片 3">
            <a:extLst>
              <a:ext uri="{FF2B5EF4-FFF2-40B4-BE49-F238E27FC236}">
                <a16:creationId xmlns:a16="http://schemas.microsoft.com/office/drawing/2014/main" id="{2A569EFC-0193-42F8-8E8A-50C22D902B56}"/>
              </a:ext>
            </a:extLst>
          </p:cNvPr>
          <p:cNvPicPr>
            <a:picLocks noChangeAspect="1"/>
          </p:cNvPicPr>
          <p:nvPr/>
        </p:nvPicPr>
        <p:blipFill>
          <a:blip r:embed="rId3"/>
          <a:stretch>
            <a:fillRect/>
          </a:stretch>
        </p:blipFill>
        <p:spPr>
          <a:xfrm>
            <a:off x="355600" y="1433513"/>
            <a:ext cx="8677275" cy="2009775"/>
          </a:xfrm>
          <a:prstGeom prst="rect">
            <a:avLst/>
          </a:prstGeom>
        </p:spPr>
      </p:pic>
      <p:sp>
        <p:nvSpPr>
          <p:cNvPr id="9" name="内容占位符 2">
            <a:extLst>
              <a:ext uri="{FF2B5EF4-FFF2-40B4-BE49-F238E27FC236}">
                <a16:creationId xmlns:a16="http://schemas.microsoft.com/office/drawing/2014/main" id="{BBA45681-D866-452D-B52D-C86592DA97EB}"/>
              </a:ext>
            </a:extLst>
          </p:cNvPr>
          <p:cNvSpPr>
            <a:spLocks noGrp="1"/>
          </p:cNvSpPr>
          <p:nvPr>
            <p:ph idx="1"/>
          </p:nvPr>
        </p:nvSpPr>
        <p:spPr bwMode="auto">
          <a:xfrm>
            <a:off x="8467" y="685800"/>
            <a:ext cx="9059333" cy="556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dirty="0">
              <a:solidFill>
                <a:prstClr val="black"/>
              </a:solidFill>
              <a:latin typeface="Times New Roman" panose="02020603050405020304" pitchFamily="18" charset="0"/>
              <a:cs typeface="Times New Roman" panose="02020603050405020304" pitchFamily="18" charset="0"/>
            </a:endParaRPr>
          </a:p>
          <a:p>
            <a:pPr>
              <a:buClr>
                <a:srgbClr val="336600"/>
              </a:buClr>
              <a:buSzPct val="6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Money Transfer Graph </a:t>
            </a:r>
          </a:p>
          <a:p>
            <a:pPr marL="457200" lvl="1" indent="0">
              <a:buClr>
                <a:srgbClr val="FF9900"/>
              </a:buClr>
              <a:buSzPct val="50000"/>
              <a:buNone/>
            </a:pPr>
            <a:r>
              <a:rPr lang="en-US" altLang="zh-CN" b="1" dirty="0">
                <a:latin typeface="Times New Roman" panose="02020603050405020304" pitchFamily="18" charset="0"/>
                <a:cs typeface="Times New Roman" panose="02020603050405020304" pitchFamily="18" charset="0"/>
              </a:rPr>
              <a:t>√</a:t>
            </a:r>
            <a:r>
              <a:rPr lang="en-US" altLang="zh-CN" b="1" dirty="0"/>
              <a:t> E</a:t>
            </a:r>
            <a:r>
              <a:rPr lang="en-US" altLang="zh-CN" dirty="0">
                <a:solidFill>
                  <a:prstClr val="black"/>
                </a:solidFill>
                <a:latin typeface="Times New Roman" panose="02020603050405020304" pitchFamily="18" charset="0"/>
                <a:cs typeface="Times New Roman" panose="02020603050405020304" pitchFamily="18" charset="0"/>
              </a:rPr>
              <a:t>xist some hub nodes (e.g., system accounts, exchanges) or sham transactions</a:t>
            </a:r>
          </a:p>
          <a:p>
            <a:pPr marL="457200" lvl="1" indent="0">
              <a:buClr>
                <a:srgbClr val="FF9900"/>
              </a:buClr>
              <a:buSzPct val="50000"/>
              <a:buNone/>
            </a:pPr>
            <a:r>
              <a:rPr lang="en-US" altLang="zh-CN" b="1" dirty="0">
                <a:latin typeface="Times New Roman" panose="02020603050405020304" pitchFamily="18" charset="0"/>
                <a:cs typeface="Times New Roman" panose="02020603050405020304" pitchFamily="18" charset="0"/>
              </a:rPr>
              <a:t>√</a:t>
            </a:r>
            <a:r>
              <a:rPr lang="en-US" altLang="zh-CN" dirty="0">
                <a:solidFill>
                  <a:prstClr val="black"/>
                </a:solidFill>
                <a:latin typeface="Times New Roman" panose="02020603050405020304" pitchFamily="18" charset="0"/>
                <a:cs typeface="Times New Roman" panose="02020603050405020304" pitchFamily="18" charset="0"/>
              </a:rPr>
              <a:t> Small world</a:t>
            </a:r>
          </a:p>
          <a:p>
            <a:pPr lvl="1">
              <a:buClr>
                <a:srgbClr val="FF9900"/>
              </a:buClr>
              <a:buSzPct val="5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Contract Authorization Graph</a:t>
            </a:r>
          </a:p>
          <a:p>
            <a:pPr marL="457200" lvl="1" indent="0">
              <a:buClr>
                <a:srgbClr val="FF9900"/>
              </a:buClr>
              <a:buSzPct val="50000"/>
              <a:buNone/>
            </a:pPr>
            <a:r>
              <a:rPr lang="en-US" altLang="zh-CN" b="1" dirty="0">
                <a:latin typeface="Times New Roman" panose="02020603050405020304" pitchFamily="18" charset="0"/>
                <a:cs typeface="Times New Roman" panose="02020603050405020304" pitchFamily="18" charset="0"/>
              </a:rPr>
              <a:t>√</a:t>
            </a:r>
            <a:r>
              <a:rPr lang="en-US" altLang="zh-CN" b="1" dirty="0"/>
              <a:t> </a:t>
            </a:r>
            <a:r>
              <a:rPr lang="en-US" altLang="zh-CN" dirty="0">
                <a:solidFill>
                  <a:prstClr val="black"/>
                </a:solidFill>
                <a:latin typeface="Times New Roman" panose="02020603050405020304" pitchFamily="18" charset="0"/>
                <a:ea typeface="+mn-ea"/>
                <a:cs typeface="Times New Roman" panose="02020603050405020304" pitchFamily="18" charset="0"/>
              </a:rPr>
              <a:t>there may exist some accounts belonging to the same owner (e.g., a </a:t>
            </a:r>
            <a:r>
              <a:rPr lang="en-US" altLang="zh-CN" dirty="0" err="1">
                <a:solidFill>
                  <a:prstClr val="black"/>
                </a:solidFill>
                <a:latin typeface="Times New Roman" panose="02020603050405020304" pitchFamily="18" charset="0"/>
                <a:ea typeface="+mn-ea"/>
                <a:cs typeface="Times New Roman" panose="02020603050405020304" pitchFamily="18" charset="0"/>
              </a:rPr>
              <a:t>DApp</a:t>
            </a:r>
            <a:r>
              <a:rPr lang="en-US" altLang="zh-CN" dirty="0">
                <a:solidFill>
                  <a:prstClr val="black"/>
                </a:solidFill>
                <a:latin typeface="Times New Roman" panose="02020603050405020304" pitchFamily="18" charset="0"/>
                <a:ea typeface="+mn-ea"/>
                <a:cs typeface="Times New Roman" panose="02020603050405020304" pitchFamily="18" charset="0"/>
              </a:rPr>
              <a:t>) </a:t>
            </a:r>
          </a:p>
          <a:p>
            <a:pPr marL="457200" lvl="1" indent="0">
              <a:buClr>
                <a:srgbClr val="FF9900"/>
              </a:buClr>
              <a:buSzPct val="50000"/>
              <a:buNone/>
            </a:pPr>
            <a:r>
              <a:rPr lang="en-US" altLang="zh-CN" b="1" dirty="0">
                <a:latin typeface="Times New Roman" panose="02020603050405020304" pitchFamily="18" charset="0"/>
                <a:cs typeface="Times New Roman" panose="02020603050405020304" pitchFamily="18" charset="0"/>
              </a:rPr>
              <a:t>√ </a:t>
            </a:r>
            <a:r>
              <a:rPr lang="en-US" altLang="zh-CN" dirty="0">
                <a:solidFill>
                  <a:prstClr val="black"/>
                </a:solidFill>
                <a:latin typeface="Times New Roman" panose="02020603050405020304" pitchFamily="18" charset="0"/>
                <a:ea typeface="+mn-ea"/>
                <a:cs typeface="Times New Roman" panose="02020603050405020304" pitchFamily="18" charset="0"/>
              </a:rPr>
              <a:t>Some accounts invoke their own contract</a:t>
            </a: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cs typeface="Times New Roman" panose="02020603050405020304" pitchFamily="18" charset="0"/>
              </a:rPr>
              <a:t>Degree Distribution</a:t>
            </a:r>
          </a:p>
          <a:p>
            <a:pPr marL="457200" lvl="1" indent="0">
              <a:buClr>
                <a:srgbClr val="FF9900"/>
              </a:buClr>
              <a:buSzPct val="50000"/>
              <a:buNone/>
            </a:pPr>
            <a:endParaRPr lang="en-US" altLang="zh-CN" sz="2800" dirty="0">
              <a:solidFill>
                <a:prstClr val="black"/>
              </a:solidFill>
              <a:latin typeface="Times New Roman" panose="02020603050405020304" pitchFamily="18" charset="0"/>
              <a:cs typeface="Times New Roman" panose="02020603050405020304" pitchFamily="18" charset="0"/>
            </a:endParaRPr>
          </a:p>
          <a:p>
            <a:pPr marL="0" indent="0">
              <a:buClr>
                <a:srgbClr val="336600"/>
              </a:buClr>
              <a:buSzPct val="60000"/>
              <a:buNone/>
            </a:pPr>
            <a:r>
              <a:rPr lang="en-US" altLang="zh-CN" sz="2800" dirty="0">
                <a:solidFill>
                  <a:prstClr val="black"/>
                </a:solidFill>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6F4C2A98-AC22-48BD-99AC-595BB88978D2}"/>
              </a:ext>
            </a:extLst>
          </p:cNvPr>
          <p:cNvSpPr/>
          <p:nvPr/>
        </p:nvSpPr>
        <p:spPr bwMode="auto">
          <a:xfrm>
            <a:off x="8001000" y="2971800"/>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
        <p:nvSpPr>
          <p:cNvPr id="7" name="矩形 6">
            <a:extLst>
              <a:ext uri="{FF2B5EF4-FFF2-40B4-BE49-F238E27FC236}">
                <a16:creationId xmlns:a16="http://schemas.microsoft.com/office/drawing/2014/main" id="{D99A67A2-9A66-4953-BA75-D25934C99ACB}"/>
              </a:ext>
            </a:extLst>
          </p:cNvPr>
          <p:cNvSpPr/>
          <p:nvPr/>
        </p:nvSpPr>
        <p:spPr bwMode="auto">
          <a:xfrm>
            <a:off x="4306359" y="2984499"/>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
        <p:nvSpPr>
          <p:cNvPr id="10" name="矩形 9">
            <a:extLst>
              <a:ext uri="{FF2B5EF4-FFF2-40B4-BE49-F238E27FC236}">
                <a16:creationId xmlns:a16="http://schemas.microsoft.com/office/drawing/2014/main" id="{8F3F0FD9-9FF6-4E75-931E-DA94536AA59B}"/>
              </a:ext>
            </a:extLst>
          </p:cNvPr>
          <p:cNvSpPr/>
          <p:nvPr/>
        </p:nvSpPr>
        <p:spPr bwMode="auto">
          <a:xfrm>
            <a:off x="7021777" y="2688165"/>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
        <p:nvSpPr>
          <p:cNvPr id="11" name="矩形 10">
            <a:extLst>
              <a:ext uri="{FF2B5EF4-FFF2-40B4-BE49-F238E27FC236}">
                <a16:creationId xmlns:a16="http://schemas.microsoft.com/office/drawing/2014/main" id="{1748CD7B-4BD9-47F8-9F91-B8864716C5F2}"/>
              </a:ext>
            </a:extLst>
          </p:cNvPr>
          <p:cNvSpPr/>
          <p:nvPr/>
        </p:nvSpPr>
        <p:spPr bwMode="auto">
          <a:xfrm>
            <a:off x="1066800" y="2667000"/>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
        <p:nvSpPr>
          <p:cNvPr id="12" name="矩形 11">
            <a:extLst>
              <a:ext uri="{FF2B5EF4-FFF2-40B4-BE49-F238E27FC236}">
                <a16:creationId xmlns:a16="http://schemas.microsoft.com/office/drawing/2014/main" id="{464C9735-44E2-45D0-8417-F6C037E0D2E9}"/>
              </a:ext>
            </a:extLst>
          </p:cNvPr>
          <p:cNvSpPr/>
          <p:nvPr/>
        </p:nvSpPr>
        <p:spPr bwMode="auto">
          <a:xfrm>
            <a:off x="4267200" y="2679699"/>
            <a:ext cx="914400" cy="22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80604020202020204" charset="0"/>
            </a:endParaRPr>
          </a:p>
        </p:txBody>
      </p:sp>
    </p:spTree>
    <p:extLst>
      <p:ext uri="{BB962C8B-B14F-4D97-AF65-F5344CB8AC3E}">
        <p14:creationId xmlns:p14="http://schemas.microsoft.com/office/powerpoint/2010/main" val="236705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bwMode="auto">
          <a:xfrm>
            <a:off x="387019" y="1447800"/>
            <a:ext cx="830454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50000"/>
              </a:lnSpc>
              <a:buClr>
                <a:srgbClr val="336600"/>
              </a:buClr>
              <a:buFont typeface="Wingdings" panose="05000000000000000000" pitchFamily="2" charset="2"/>
              <a:buChar char="n"/>
            </a:pPr>
            <a:r>
              <a:rPr lang="en-US" altLang="zh-CN" dirty="0">
                <a:latin typeface="Arial" panose="020B0604020202020204" pitchFamily="34" charset="0"/>
                <a:cs typeface="Arial" panose="020B0604020202020204" pitchFamily="34" charset="0"/>
              </a:rPr>
              <a:t> </a:t>
            </a:r>
            <a:r>
              <a:rPr lang="en-US" altLang="zh-CN" dirty="0">
                <a:latin typeface="Times New Roman" panose="02020603050405020304" pitchFamily="18" charset="0"/>
                <a:cs typeface="Times New Roman" panose="02020603050405020304" pitchFamily="18" charset="0"/>
              </a:rPr>
              <a:t>Background</a:t>
            </a:r>
          </a:p>
          <a:p>
            <a:pPr>
              <a:lnSpc>
                <a:spcPct val="150000"/>
              </a:lnSpc>
              <a:buClr>
                <a:srgbClr val="336600"/>
              </a:buClr>
              <a:buFont typeface="Wingdings" panose="05000000000000000000" pitchFamily="2" charset="2"/>
              <a:buChar char="n"/>
            </a:pP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Motivation</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Data Collection </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Graph Analysis</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Conclusion</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Outline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32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bwMode="auto">
          <a:xfrm>
            <a:off x="387019" y="1447800"/>
            <a:ext cx="830454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50000"/>
              </a:lnSpc>
              <a:buClr>
                <a:srgbClr val="336600"/>
              </a:buClr>
              <a:buFont typeface="Wingdings" panose="05000000000000000000" pitchFamily="2" charset="2"/>
              <a:buChar char="n"/>
            </a:pPr>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Times New Roman" panose="02020603050405020304" pitchFamily="18" charset="0"/>
                <a:cs typeface="Times New Roman" panose="02020603050405020304" pitchFamily="18" charset="0"/>
              </a:rPr>
              <a:t>Background</a:t>
            </a:r>
          </a:p>
          <a:p>
            <a:pPr>
              <a:lnSpc>
                <a:spcPct val="150000"/>
              </a:lnSpc>
              <a:buClr>
                <a:srgbClr val="336600"/>
              </a:buClr>
              <a:buFont typeface="Wingdings" panose="05000000000000000000" pitchFamily="2" charset="2"/>
              <a:buChar char="n"/>
            </a:pP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Motivation</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Data Collection </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Graph Analysis</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Conclusion</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Outline</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bwMode="auto">
          <a:xfrm>
            <a:off x="357981" y="990600"/>
            <a:ext cx="842803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solidFill>
                  <a:prstClr val="black"/>
                </a:solidFill>
                <a:latin typeface="Times New Roman" panose="02020603050405020304" pitchFamily="18" charset="0"/>
                <a:cs typeface="Times New Roman" panose="02020603050405020304" pitchFamily="18" charset="0"/>
              </a:rPr>
              <a:t>Our contribution</a:t>
            </a:r>
          </a:p>
          <a:p>
            <a:pPr lvl="1">
              <a:buClr>
                <a:srgbClr val="FF9900"/>
              </a:buClr>
              <a:buSzPct val="50000"/>
              <a:buFont typeface="Wingdings" panose="05000000000000000000" pitchFamily="2" charset="2"/>
              <a:buChar char="n"/>
            </a:pPr>
            <a:r>
              <a:rPr lang="en-US" altLang="zh-CN" dirty="0">
                <a:solidFill>
                  <a:prstClr val="black"/>
                </a:solidFill>
                <a:latin typeface="Times New Roman" panose="02020603050405020304" pitchFamily="18" charset="0"/>
                <a:cs typeface="Times New Roman" panose="02020603050405020304" pitchFamily="18" charset="0"/>
              </a:rPr>
              <a:t>The first systematic and comprehensive research on the early EOSIO via analyzing four major activities, namely account creation, account vote, money transfer and contract authorization</a:t>
            </a:r>
          </a:p>
          <a:p>
            <a:pPr lvl="1">
              <a:buClr>
                <a:srgbClr val="FF9900"/>
              </a:buClr>
              <a:buSzPct val="50000"/>
              <a:buFont typeface="Wingdings" panose="05000000000000000000" pitchFamily="2" charset="2"/>
              <a:buChar char="n"/>
            </a:pPr>
            <a:r>
              <a:rPr lang="en-US" altLang="zh-CN" dirty="0">
                <a:solidFill>
                  <a:prstClr val="black"/>
                </a:solidFill>
                <a:latin typeface="Times New Roman" panose="02020603050405020304" pitchFamily="18" charset="0"/>
                <a:cs typeface="Times New Roman" panose="02020603050405020304" pitchFamily="18" charset="0"/>
              </a:rPr>
              <a:t>Construct four graphs for the four major activities in EOSIO, by measuring some graph </a:t>
            </a:r>
          </a:p>
          <a:p>
            <a:pPr lvl="1">
              <a:buClr>
                <a:srgbClr val="FF9900"/>
              </a:buClr>
              <a:buSzPct val="50000"/>
              <a:buFont typeface="Wingdings" panose="05000000000000000000" pitchFamily="2" charset="2"/>
              <a:buChar char="n"/>
            </a:pPr>
            <a:r>
              <a:rPr lang="en-US" altLang="zh-CN" dirty="0">
                <a:solidFill>
                  <a:prstClr val="black"/>
                </a:solidFill>
                <a:latin typeface="Times New Roman" panose="02020603050405020304" pitchFamily="18" charset="0"/>
                <a:cs typeface="Times New Roman" panose="02020603050405020304" pitchFamily="18" charset="0"/>
              </a:rPr>
              <a:t>Observe some abnormal </a:t>
            </a:r>
            <a:r>
              <a:rPr lang="en-US" altLang="zh-CN" dirty="0" err="1">
                <a:solidFill>
                  <a:prstClr val="black"/>
                </a:solidFill>
                <a:latin typeface="Times New Roman" panose="02020603050405020304" pitchFamily="18" charset="0"/>
                <a:cs typeface="Times New Roman" panose="02020603050405020304" pitchFamily="18" charset="0"/>
              </a:rPr>
              <a:t>phenomenons</a:t>
            </a:r>
            <a:r>
              <a:rPr lang="en-US" altLang="zh-CN" dirty="0">
                <a:solidFill>
                  <a:prstClr val="black"/>
                </a:solidFill>
                <a:latin typeface="Times New Roman" panose="02020603050405020304" pitchFamily="18" charset="0"/>
                <a:cs typeface="Times New Roman" panose="02020603050405020304" pitchFamily="18" charset="0"/>
              </a:rPr>
              <a:t> like voting gangs and sham transactions in EOSIO during our analysis</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Conclusion</a:t>
            </a:r>
            <a:endParaRPr lang="zh-CN" altLang="en-US" sz="3600"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bwMode="auto">
          <a:xfrm>
            <a:off x="337344" y="4800600"/>
            <a:ext cx="84280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b="0" kern="0" dirty="0">
                <a:solidFill>
                  <a:prstClr val="black"/>
                </a:solidFill>
                <a:latin typeface="Times New Roman" panose="02020603050405020304" pitchFamily="18" charset="0"/>
                <a:cs typeface="Times New Roman" panose="02020603050405020304" pitchFamily="18" charset="0"/>
              </a:rPr>
              <a:t>Future work</a:t>
            </a:r>
          </a:p>
          <a:p>
            <a:pPr lvl="1">
              <a:buClr>
                <a:srgbClr val="FF9900"/>
              </a:buClr>
              <a:buSzPct val="50000"/>
              <a:buFont typeface="Wingdings" panose="05000000000000000000" pitchFamily="2" charset="2"/>
              <a:buChar char="n"/>
            </a:pPr>
            <a:r>
              <a:rPr lang="en-US" altLang="zh-CN" b="0" kern="0" dirty="0">
                <a:solidFill>
                  <a:prstClr val="black"/>
                </a:solidFill>
                <a:latin typeface="Times New Roman" panose="02020603050405020304" pitchFamily="18" charset="0"/>
                <a:cs typeface="Times New Roman" panose="02020603050405020304" pitchFamily="18" charset="0"/>
              </a:rPr>
              <a:t>Observe abnormal behaviors on EOSIO</a:t>
            </a:r>
          </a:p>
          <a:p>
            <a:pPr lvl="1">
              <a:buClr>
                <a:srgbClr val="FF9900"/>
              </a:buClr>
              <a:buSzPct val="50000"/>
              <a:buFont typeface="Wingdings" panose="05000000000000000000" pitchFamily="2" charset="2"/>
              <a:buChar char="n"/>
            </a:pPr>
            <a:r>
              <a:rPr lang="en-US" altLang="zh-CN" b="0" kern="0" dirty="0">
                <a:solidFill>
                  <a:prstClr val="black"/>
                </a:solidFill>
                <a:latin typeface="Times New Roman" panose="02020603050405020304" pitchFamily="18" charset="0"/>
                <a:cs typeface="Times New Roman" panose="02020603050405020304" pitchFamily="18" charset="0"/>
              </a:rPr>
              <a:t>Provide constructive suggestions for EOSIO supervision</a:t>
            </a:r>
            <a:endParaRPr lang="en-US" altLang="zh-CN" b="0" kern="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8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52440" y="2819400"/>
            <a:ext cx="3034677" cy="1446550"/>
          </a:xfrm>
          <a:prstGeom prst="rect">
            <a:avLst/>
          </a:prstGeom>
        </p:spPr>
        <p:txBody>
          <a:bodyPr wrap="none">
            <a:spAutoFit/>
          </a:bodyPr>
          <a:lstStyle/>
          <a:p>
            <a:pPr algn="ctr"/>
            <a:r>
              <a:rPr lang="en-US" altLang="zh-CN" sz="4400" dirty="0">
                <a:solidFill>
                  <a:sysClr val="windowText" lastClr="000000"/>
                </a:solidFill>
                <a:latin typeface="Times New Roman" panose="02020603050405020304" pitchFamily="18" charset="0"/>
                <a:ea typeface="+mj-ea"/>
                <a:cs typeface="Times New Roman" panose="02020603050405020304" pitchFamily="18" charset="0"/>
              </a:rPr>
              <a:t>Thank You!</a:t>
            </a:r>
          </a:p>
          <a:p>
            <a:pPr algn="ctr"/>
            <a:r>
              <a:rPr lang="en-US" altLang="zh-CN" sz="4400" dirty="0">
                <a:solidFill>
                  <a:sysClr val="windowText" lastClr="000000"/>
                </a:solidFill>
                <a:latin typeface="Times New Roman" panose="02020603050405020304" pitchFamily="18" charset="0"/>
                <a:ea typeface="+mj-ea"/>
                <a:cs typeface="Times New Roman" panose="02020603050405020304" pitchFamily="18" charset="0"/>
              </a:rPr>
              <a:t>Q &amp; A</a:t>
            </a:r>
            <a:endParaRPr lang="zh-CN" altLang="en-US" sz="4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3169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bwMode="auto">
          <a:xfrm>
            <a:off x="411163" y="1143000"/>
            <a:ext cx="83185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sz="3200" dirty="0">
                <a:latin typeface="Times New Roman" panose="02020603050405020304" pitchFamily="18" charset="0"/>
                <a:ea typeface="+mj-ea"/>
                <a:cs typeface="Times New Roman" panose="02020603050405020304" pitchFamily="18" charset="0"/>
              </a:rPr>
              <a:t> EOSIO</a:t>
            </a:r>
          </a:p>
          <a:p>
            <a:pPr>
              <a:buClr>
                <a:srgbClr val="336600"/>
              </a:buClr>
              <a:buSzPct val="60000"/>
              <a:buFont typeface="Wingdings" panose="05000000000000000000" pitchFamily="2" charset="2"/>
              <a:buChar char="n"/>
            </a:pPr>
            <a:endParaRPr lang="en-US" altLang="zh-CN" dirty="0">
              <a:solidFill>
                <a:prstClr val="black"/>
              </a:solidFill>
              <a:latin typeface="Times New Roman" panose="02020603050405020304" pitchFamily="18" charset="0"/>
              <a:ea typeface="+mj-ea"/>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cs typeface="Times New Roman" panose="02020603050405020304" pitchFamily="18" charset="0"/>
              </a:rPr>
              <a:t>Outstanding performance</a:t>
            </a: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cs typeface="Times New Roman" panose="02020603050405020304" pitchFamily="18" charset="0"/>
              </a:rPr>
              <a:t>Large transaction information in blocks</a:t>
            </a: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ea typeface="+mj-ea"/>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ea typeface="+mj-ea"/>
                <a:cs typeface="Times New Roman" panose="02020603050405020304" pitchFamily="18" charset="0"/>
              </a:rPr>
              <a:t>Several activities: account vote, money transfer, accounts creation and contract authorization etc.</a:t>
            </a:r>
          </a:p>
          <a:p>
            <a:pPr marL="457200" lvl="1" indent="0">
              <a:buClr>
                <a:srgbClr val="FF9900"/>
              </a:buClr>
              <a:buSzPct val="50000"/>
              <a:buNone/>
            </a:pPr>
            <a:endParaRPr lang="en-US" altLang="zh-CN" sz="2800" dirty="0">
              <a:solidFill>
                <a:prstClr val="black"/>
              </a:solidFill>
              <a:latin typeface="Times New Roman" panose="02020603050405020304" pitchFamily="18" charset="0"/>
              <a:ea typeface="+mj-ea"/>
              <a:cs typeface="Times New Roman" panose="02020603050405020304" pitchFamily="18" charset="0"/>
            </a:endParaRPr>
          </a:p>
        </p:txBody>
      </p:sp>
      <p:sp>
        <p:nvSpPr>
          <p:cNvPr id="15" name="标题 1"/>
          <p:cNvSpPr>
            <a:spLocks noGrp="1"/>
          </p:cNvSpPr>
          <p:nvPr>
            <p:ph type="title"/>
          </p:nvPr>
        </p:nvSpPr>
        <p:spPr>
          <a:xfrm>
            <a:off x="411163" y="388716"/>
            <a:ext cx="8280400" cy="533400"/>
          </a:xfrm>
        </p:spPr>
        <p:txBody>
          <a:bodyPr/>
          <a:lstStyle/>
          <a:p>
            <a:r>
              <a:rPr lang="en-US" altLang="zh-CN" sz="3600" dirty="0">
                <a:latin typeface="Times New Roman" panose="02020603050405020304" pitchFamily="18" charset="0"/>
                <a:cs typeface="Times New Roman" panose="02020603050405020304" pitchFamily="18" charset="0"/>
              </a:rPr>
              <a:t>Background</a:t>
            </a:r>
            <a:endParaRPr lang="zh-CN" altLang="en-US" sz="36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5A22A049-D5C1-4115-8C88-ED24DA6F7210}"/>
              </a:ext>
            </a:extLst>
          </p:cNvPr>
          <p:cNvPicPr>
            <a:picLocks noChangeAspect="1"/>
          </p:cNvPicPr>
          <p:nvPr/>
        </p:nvPicPr>
        <p:blipFill rotWithShape="1">
          <a:blip r:embed="rId3"/>
          <a:srcRect r="26930"/>
          <a:stretch/>
        </p:blipFill>
        <p:spPr>
          <a:xfrm>
            <a:off x="5165196" y="1198122"/>
            <a:ext cx="3581400" cy="1954309"/>
          </a:xfrm>
          <a:prstGeom prst="rect">
            <a:avLst/>
          </a:prstGeom>
        </p:spPr>
      </p:pic>
    </p:spTree>
    <p:extLst>
      <p:ext uri="{BB962C8B-B14F-4D97-AF65-F5344CB8AC3E}">
        <p14:creationId xmlns:p14="http://schemas.microsoft.com/office/powerpoint/2010/main" val="295970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bwMode="auto">
          <a:xfrm>
            <a:off x="387019" y="1447800"/>
            <a:ext cx="830454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Background</a:t>
            </a:r>
          </a:p>
          <a:p>
            <a:pPr>
              <a:lnSpc>
                <a:spcPct val="150000"/>
              </a:lnSpc>
              <a:buClr>
                <a:srgbClr val="336600"/>
              </a:buClr>
              <a:buFont typeface="Wingdings" panose="05000000000000000000" pitchFamily="2" charset="2"/>
              <a:buChar char="n"/>
            </a:pPr>
            <a:r>
              <a:rPr lang="en-US" altLang="zh-CN" dirty="0">
                <a:solidFill>
                  <a:srgbClr val="FF0000"/>
                </a:solidFill>
                <a:latin typeface="Times New Roman" panose="02020603050405020304" pitchFamily="18" charset="0"/>
                <a:cs typeface="Times New Roman" panose="02020603050405020304" pitchFamily="18" charset="0"/>
              </a:rPr>
              <a:t>Motivation</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Data Collection </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Graph Analysis</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Conclusion</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Outline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Motivation</a:t>
            </a:r>
            <a:endParaRPr lang="zh-CN" altLang="en-US" sz="3600" dirty="0">
              <a:latin typeface="Times New Roman" panose="02020603050405020304" pitchFamily="18" charset="0"/>
              <a:cs typeface="Times New Roman" panose="02020603050405020304" pitchFamily="18" charset="0"/>
            </a:endParaRPr>
          </a:p>
        </p:txBody>
      </p:sp>
      <p:sp>
        <p:nvSpPr>
          <p:cNvPr id="8" name="内容占位符 2"/>
          <p:cNvSpPr txBox="1">
            <a:spLocks/>
          </p:cNvSpPr>
          <p:nvPr/>
        </p:nvSpPr>
        <p:spPr bwMode="auto">
          <a:xfrm>
            <a:off x="411163" y="1143000"/>
            <a:ext cx="8610599"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b="0" kern="0" dirty="0">
                <a:solidFill>
                  <a:prstClr val="black"/>
                </a:solidFill>
                <a:latin typeface="Times New Roman" panose="02020603050405020304" pitchFamily="18" charset="0"/>
                <a:ea typeface="+mj-ea"/>
                <a:cs typeface="Times New Roman" panose="02020603050405020304" pitchFamily="18" charset="0"/>
              </a:rPr>
              <a:t>Graph Analysis on Blockchain Transaction Data </a:t>
            </a:r>
          </a:p>
          <a:p>
            <a:pPr lvl="1">
              <a:buClr>
                <a:srgbClr val="FF9900"/>
              </a:buClr>
              <a:buSzPct val="50000"/>
              <a:buFont typeface="Wingdings" panose="05000000000000000000" pitchFamily="2" charset="2"/>
              <a:buChar char="n"/>
            </a:pPr>
            <a:r>
              <a:rPr lang="en-US" altLang="zh-CN" sz="2800" b="0" kern="0" dirty="0">
                <a:solidFill>
                  <a:prstClr val="black"/>
                </a:solidFill>
                <a:latin typeface="Times New Roman" panose="02020603050405020304" pitchFamily="18" charset="0"/>
                <a:cs typeface="Times New Roman" panose="02020603050405020304" pitchFamily="18" charset="0"/>
              </a:rPr>
              <a:t>Conduct data mining tasks on graph-structure data</a:t>
            </a:r>
          </a:p>
          <a:p>
            <a:pPr lvl="1">
              <a:buClr>
                <a:srgbClr val="FF9900"/>
              </a:buClr>
              <a:buSzPct val="50000"/>
              <a:buFont typeface="Wingdings" panose="05000000000000000000" pitchFamily="2" charset="2"/>
              <a:buChar char="n"/>
            </a:pPr>
            <a:r>
              <a:rPr lang="en-US" altLang="zh-CN" sz="2800" b="0" kern="0" dirty="0">
                <a:solidFill>
                  <a:srgbClr val="FF0000"/>
                </a:solidFill>
                <a:latin typeface="Times New Roman" panose="02020603050405020304" pitchFamily="18" charset="0"/>
                <a:cs typeface="Times New Roman" panose="02020603050405020304" pitchFamily="18" charset="0"/>
              </a:rPr>
              <a:t>Describe the graph properties via some metrics</a:t>
            </a: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ea typeface="+mj-ea"/>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ea typeface="+mj-ea"/>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ea typeface="+mj-ea"/>
              <a:cs typeface="Times New Roman" panose="02020603050405020304" pitchFamily="18" charset="0"/>
            </a:endParaRPr>
          </a:p>
          <a:p>
            <a:pPr marL="0" indent="0">
              <a:buClr>
                <a:srgbClr val="FF9900"/>
              </a:buClr>
              <a:buSzPct val="50000"/>
              <a:buFont typeface="Monotype Sorts"/>
              <a:buNone/>
            </a:pPr>
            <a:endParaRPr lang="en-US" altLang="zh-CN" sz="3200" b="0" kern="0" dirty="0">
              <a:solidFill>
                <a:prstClr val="black"/>
              </a:solidFill>
              <a:latin typeface="Times New Roman" panose="02020603050405020304" pitchFamily="18" charset="0"/>
              <a:ea typeface="+mj-ea"/>
              <a:cs typeface="Times New Roman" panose="02020603050405020304" pitchFamily="18" charset="0"/>
            </a:endParaRPr>
          </a:p>
        </p:txBody>
      </p:sp>
      <p:pic>
        <p:nvPicPr>
          <p:cNvPr id="9" name="图片 8">
            <a:extLst>
              <a:ext uri="{FF2B5EF4-FFF2-40B4-BE49-F238E27FC236}">
                <a16:creationId xmlns:a16="http://schemas.microsoft.com/office/drawing/2014/main" id="{363315CA-A462-4587-8454-D9C64373F38A}"/>
              </a:ext>
            </a:extLst>
          </p:cNvPr>
          <p:cNvPicPr>
            <a:picLocks noChangeAspect="1"/>
          </p:cNvPicPr>
          <p:nvPr/>
        </p:nvPicPr>
        <p:blipFill>
          <a:blip r:embed="rId3"/>
          <a:stretch>
            <a:fillRect/>
          </a:stretch>
        </p:blipFill>
        <p:spPr>
          <a:xfrm>
            <a:off x="533400" y="2796859"/>
            <a:ext cx="7696200" cy="4067599"/>
          </a:xfrm>
          <a:prstGeom prst="rect">
            <a:avLst/>
          </a:prstGeom>
        </p:spPr>
      </p:pic>
      <p:cxnSp>
        <p:nvCxnSpPr>
          <p:cNvPr id="6" name="直接连接符 5">
            <a:extLst>
              <a:ext uri="{FF2B5EF4-FFF2-40B4-BE49-F238E27FC236}">
                <a16:creationId xmlns:a16="http://schemas.microsoft.com/office/drawing/2014/main" id="{C187AC7B-5C79-4568-9DFA-AA0CF6C3FFA5}"/>
              </a:ext>
            </a:extLst>
          </p:cNvPr>
          <p:cNvCxnSpPr>
            <a:cxnSpLocks/>
          </p:cNvCxnSpPr>
          <p:nvPr/>
        </p:nvCxnSpPr>
        <p:spPr bwMode="auto">
          <a:xfrm>
            <a:off x="6858000" y="4622400"/>
            <a:ext cx="990600" cy="0"/>
          </a:xfrm>
          <a:prstGeom prst="line">
            <a:avLst/>
          </a:prstGeom>
          <a:solidFill>
            <a:schemeClr val="accent1"/>
          </a:solidFill>
          <a:ln w="28575" cap="flat" cmpd="sng" algn="ctr">
            <a:solidFill>
              <a:schemeClr val="bg1"/>
            </a:solidFill>
            <a:prstDash val="solid"/>
            <a:round/>
            <a:headEnd type="none" w="med" len="med"/>
            <a:tailEnd type="none" w="med" len="med"/>
          </a:ln>
        </p:spPr>
      </p:cxnSp>
    </p:spTree>
    <p:extLst>
      <p:ext uri="{BB962C8B-B14F-4D97-AF65-F5344CB8AC3E}">
        <p14:creationId xmlns:p14="http://schemas.microsoft.com/office/powerpoint/2010/main" val="100433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bwMode="auto">
          <a:xfrm>
            <a:off x="387019" y="1447800"/>
            <a:ext cx="830454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50000"/>
              </a:lnSpc>
              <a:buClr>
                <a:srgbClr val="336600"/>
              </a:buClr>
              <a:buFont typeface="Wingdings" panose="05000000000000000000" pitchFamily="2" charset="2"/>
              <a:buChar char="n"/>
            </a:pPr>
            <a:r>
              <a:rPr lang="en-US" altLang="zh-CN" dirty="0">
                <a:latin typeface="Arial" panose="020B0604020202020204" pitchFamily="34" charset="0"/>
                <a:cs typeface="Arial" panose="020B0604020202020204" pitchFamily="34" charset="0"/>
              </a:rPr>
              <a:t> </a:t>
            </a:r>
            <a:r>
              <a:rPr lang="en-US" altLang="zh-CN" dirty="0">
                <a:latin typeface="Times New Roman" panose="02020603050405020304" pitchFamily="18" charset="0"/>
                <a:cs typeface="Times New Roman" panose="02020603050405020304" pitchFamily="18" charset="0"/>
              </a:rPr>
              <a:t>Background</a:t>
            </a:r>
          </a:p>
          <a:p>
            <a:pPr>
              <a:lnSpc>
                <a:spcPct val="150000"/>
              </a:lnSpc>
              <a:buClr>
                <a:srgbClr val="336600"/>
              </a:buClr>
              <a:buFont typeface="Wingdings" panose="05000000000000000000" pitchFamily="2" charset="2"/>
              <a:buChar char="n"/>
            </a:pP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Motivation</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Data Collection </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Graph Analysis</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Conclusion</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Outline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89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bwMode="auto">
          <a:xfrm>
            <a:off x="281642" y="914400"/>
            <a:ext cx="82200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ea typeface="+mj-ea"/>
                <a:cs typeface="Times New Roman" panose="02020603050405020304" pitchFamily="18" charset="0"/>
              </a:rPr>
              <a:t>All transaction data of the first 15 million blocks, from the launch of EOSIO on June 6, 2018 </a:t>
            </a: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ea typeface="+mj-ea"/>
                <a:cs typeface="Times New Roman" panose="02020603050405020304" pitchFamily="18" charset="0"/>
              </a:rPr>
              <a:t>Utilize </a:t>
            </a:r>
            <a:r>
              <a:rPr lang="en-US" altLang="zh-CN" sz="2800" dirty="0" err="1">
                <a:solidFill>
                  <a:prstClr val="black"/>
                </a:solidFill>
                <a:latin typeface="Times New Roman" panose="02020603050405020304" pitchFamily="18" charset="0"/>
                <a:ea typeface="+mj-ea"/>
                <a:cs typeface="Times New Roman" panose="02020603050405020304" pitchFamily="18" charset="0"/>
              </a:rPr>
              <a:t>Nodeos</a:t>
            </a:r>
            <a:r>
              <a:rPr lang="en-US" altLang="zh-CN" sz="2800" dirty="0">
                <a:solidFill>
                  <a:prstClr val="black"/>
                </a:solidFill>
                <a:latin typeface="Times New Roman" panose="02020603050405020304" pitchFamily="18" charset="0"/>
                <a:ea typeface="+mj-ea"/>
                <a:cs typeface="Times New Roman" panose="02020603050405020304" pitchFamily="18" charset="0"/>
              </a:rPr>
              <a:t> to synchronize the on-chain data </a:t>
            </a: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ea typeface="+mj-ea"/>
                <a:cs typeface="Times New Roman" panose="02020603050405020304" pitchFamily="18" charset="0"/>
              </a:rPr>
              <a:t>Replay all transactions and utilize the action trace data </a:t>
            </a:r>
            <a:br>
              <a:rPr lang="en-US" altLang="zh-CN" sz="2800" dirty="0"/>
            </a:br>
            <a:br>
              <a:rPr lang="en-US" altLang="zh-CN" sz="2800" dirty="0">
                <a:solidFill>
                  <a:prstClr val="black"/>
                </a:solidFill>
                <a:latin typeface="Times New Roman" panose="02020603050405020304" pitchFamily="18" charset="0"/>
                <a:ea typeface="+mj-ea"/>
                <a:cs typeface="Times New Roman" panose="02020603050405020304" pitchFamily="18" charset="0"/>
              </a:rPr>
            </a:br>
            <a:br>
              <a:rPr lang="en-US" altLang="zh-CN" sz="2800" dirty="0"/>
            </a:br>
            <a:endParaRPr lang="en-US" altLang="zh-CN" sz="2800" dirty="0">
              <a:solidFill>
                <a:prstClr val="black"/>
              </a:solidFill>
              <a:latin typeface="Times New Roman" panose="02020603050405020304" pitchFamily="18" charset="0"/>
              <a:ea typeface="+mj-ea"/>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ea typeface="+mj-ea"/>
              <a:cs typeface="Times New Roman" panose="02020603050405020304" pitchFamily="18" charset="0"/>
            </a:endParaRPr>
          </a:p>
          <a:p>
            <a:pPr marL="457200" lvl="1" indent="0">
              <a:buClr>
                <a:srgbClr val="FF9900"/>
              </a:buClr>
              <a:buSzPct val="50000"/>
              <a:buNone/>
            </a:pPr>
            <a:endParaRPr lang="en-US" altLang="zh-CN" sz="2800" dirty="0">
              <a:solidFill>
                <a:prstClr val="black"/>
              </a:solidFill>
              <a:latin typeface="Times New Roman" panose="02020603050405020304" pitchFamily="18" charset="0"/>
              <a:ea typeface="+mj-ea"/>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dirty="0">
              <a:solidFill>
                <a:prstClr val="black"/>
              </a:solidFill>
              <a:latin typeface="Times New Roman" panose="02020603050405020304" pitchFamily="18" charset="0"/>
              <a:ea typeface="+mj-ea"/>
              <a:cs typeface="Times New Roman" panose="02020603050405020304" pitchFamily="18" charset="0"/>
            </a:endParaRPr>
          </a:p>
          <a:p>
            <a:pPr marL="0" indent="0">
              <a:buClr>
                <a:srgbClr val="FF9900"/>
              </a:buClr>
              <a:buSzPct val="50000"/>
              <a:buNone/>
            </a:pPr>
            <a:endParaRPr lang="en-US" altLang="zh-CN" sz="3200" dirty="0">
              <a:solidFill>
                <a:prstClr val="black"/>
              </a:solidFill>
              <a:latin typeface="Times New Roman" panose="02020603050405020304" pitchFamily="18" charset="0"/>
              <a:ea typeface="+mj-ea"/>
              <a:cs typeface="Times New Roman" panose="02020603050405020304" pitchFamily="18" charset="0"/>
            </a:endParaRPr>
          </a:p>
        </p:txBody>
      </p:sp>
      <p:sp>
        <p:nvSpPr>
          <p:cNvPr id="15" name="标题 1"/>
          <p:cNvSpPr>
            <a:spLocks noGrp="1"/>
          </p:cNvSpPr>
          <p:nvPr>
            <p:ph type="title"/>
          </p:nvPr>
        </p:nvSpPr>
        <p:spPr>
          <a:xfrm>
            <a:off x="411163" y="381000"/>
            <a:ext cx="8280400" cy="533400"/>
          </a:xfrm>
        </p:spPr>
        <p:txBody>
          <a:bodyPr/>
          <a:lstStyle/>
          <a:p>
            <a:pPr>
              <a:lnSpc>
                <a:spcPct val="150000"/>
              </a:lnSpc>
              <a:buClr>
                <a:srgbClr val="336600"/>
              </a:buClr>
            </a:pPr>
            <a:r>
              <a:rPr lang="en-US" altLang="zh-CN" sz="3600" dirty="0">
                <a:latin typeface="Times New Roman" panose="02020603050405020304" pitchFamily="18" charset="0"/>
                <a:cs typeface="Times New Roman" panose="02020603050405020304" pitchFamily="18" charset="0"/>
              </a:rPr>
              <a:t>Data Collection </a:t>
            </a:r>
          </a:p>
        </p:txBody>
      </p:sp>
      <p:sp>
        <p:nvSpPr>
          <p:cNvPr id="5" name="内容占位符 2"/>
          <p:cNvSpPr txBox="1">
            <a:spLocks/>
          </p:cNvSpPr>
          <p:nvPr/>
        </p:nvSpPr>
        <p:spPr bwMode="auto">
          <a:xfrm>
            <a:off x="281641" y="3162300"/>
            <a:ext cx="851342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buClr>
                <a:srgbClr val="FF9900"/>
              </a:buClr>
              <a:buSzPct val="50000"/>
              <a:buFont typeface="Wingdings" panose="05000000000000000000" pitchFamily="2" charset="2"/>
              <a:buChar char="n"/>
            </a:pPr>
            <a:r>
              <a:rPr lang="en-US" altLang="zh-CN" sz="2800" b="0" kern="0" dirty="0">
                <a:solidFill>
                  <a:prstClr val="black"/>
                </a:solidFill>
                <a:latin typeface="Times New Roman" panose="02020603050405020304" pitchFamily="18" charset="0"/>
                <a:ea typeface="+mj-ea"/>
                <a:cs typeface="Times New Roman" panose="02020603050405020304" pitchFamily="18" charset="0"/>
              </a:rPr>
              <a:t>The statistics of actions for the four activities is shown in the table</a:t>
            </a:r>
            <a:br>
              <a:rPr lang="en-US" altLang="zh-CN" sz="2800" b="0" kern="0" dirty="0">
                <a:solidFill>
                  <a:prstClr val="black"/>
                </a:solidFill>
                <a:latin typeface="Times New Roman" panose="02020603050405020304" pitchFamily="18" charset="0"/>
                <a:ea typeface="+mj-ea"/>
                <a:cs typeface="Times New Roman" panose="02020603050405020304" pitchFamily="18" charset="0"/>
              </a:rPr>
            </a:br>
            <a:endParaRPr lang="en-US" altLang="zh-CN" sz="2800" b="0" kern="0" dirty="0">
              <a:solidFill>
                <a:prstClr val="black"/>
              </a:solidFill>
              <a:latin typeface="Times New Roman" panose="02020603050405020304" pitchFamily="18" charset="0"/>
              <a:ea typeface="+mj-ea"/>
              <a:cs typeface="Times New Roman" panose="02020603050405020304" pitchFamily="18" charset="0"/>
            </a:endParaRPr>
          </a:p>
          <a:p>
            <a:pPr marL="457200" lvl="1" indent="0">
              <a:buClr>
                <a:srgbClr val="FF9900"/>
              </a:buClr>
              <a:buSzPct val="50000"/>
              <a:buFont typeface="Arial" panose="02080604020202020204" charset="0"/>
              <a:buNone/>
            </a:pPr>
            <a:endParaRPr lang="en-US" altLang="zh-CN" sz="2800" b="0" kern="0" dirty="0">
              <a:solidFill>
                <a:prstClr val="black"/>
              </a:solidFill>
              <a:latin typeface="Times New Roman" panose="02020603050405020304" pitchFamily="18" charset="0"/>
              <a:ea typeface="+mj-ea"/>
              <a:cs typeface="Times New Roman" panose="02020603050405020304" pitchFamily="18" charset="0"/>
            </a:endParaRPr>
          </a:p>
          <a:p>
            <a:pPr lvl="1">
              <a:buClr>
                <a:srgbClr val="FF9900"/>
              </a:buClr>
              <a:buSzPct val="50000"/>
              <a:buFont typeface="Wingdings" panose="05000000000000000000" pitchFamily="2" charset="2"/>
              <a:buChar char="n"/>
            </a:pPr>
            <a:endParaRPr lang="en-US" altLang="zh-CN" sz="2800" b="0" kern="0" dirty="0">
              <a:solidFill>
                <a:prstClr val="black"/>
              </a:solidFill>
              <a:latin typeface="Times New Roman" panose="02020603050405020304" pitchFamily="18" charset="0"/>
              <a:ea typeface="+mj-ea"/>
              <a:cs typeface="Times New Roman" panose="02020603050405020304" pitchFamily="18" charset="0"/>
            </a:endParaRPr>
          </a:p>
          <a:p>
            <a:pPr marL="0" indent="0">
              <a:buClr>
                <a:srgbClr val="FF9900"/>
              </a:buClr>
              <a:buSzPct val="50000"/>
              <a:buFont typeface="Monotype Sorts"/>
              <a:buNone/>
            </a:pPr>
            <a:endParaRPr lang="en-US" altLang="zh-CN" sz="3200" b="0" kern="0" dirty="0">
              <a:solidFill>
                <a:prstClr val="black"/>
              </a:solidFill>
              <a:latin typeface="Times New Roman" panose="02020603050405020304" pitchFamily="18" charset="0"/>
              <a:ea typeface="+mj-ea"/>
              <a:cs typeface="Times New Roman" panose="02020603050405020304" pitchFamily="18" charset="0"/>
            </a:endParaRPr>
          </a:p>
        </p:txBody>
      </p:sp>
      <p:pic>
        <p:nvPicPr>
          <p:cNvPr id="2" name="图片 1">
            <a:extLst>
              <a:ext uri="{FF2B5EF4-FFF2-40B4-BE49-F238E27FC236}">
                <a16:creationId xmlns:a16="http://schemas.microsoft.com/office/drawing/2014/main" id="{21217CC7-C41F-49F7-89FB-AE7A38CD6E52}"/>
              </a:ext>
            </a:extLst>
          </p:cNvPr>
          <p:cNvPicPr>
            <a:picLocks noChangeAspect="1"/>
          </p:cNvPicPr>
          <p:nvPr/>
        </p:nvPicPr>
        <p:blipFill rotWithShape="1">
          <a:blip r:embed="rId3"/>
          <a:srcRect t="13652"/>
          <a:stretch/>
        </p:blipFill>
        <p:spPr>
          <a:xfrm>
            <a:off x="281641" y="4267200"/>
            <a:ext cx="8220075" cy="2121958"/>
          </a:xfrm>
          <a:prstGeom prst="rect">
            <a:avLst/>
          </a:prstGeom>
        </p:spPr>
      </p:pic>
    </p:spTree>
    <p:extLst>
      <p:ext uri="{BB962C8B-B14F-4D97-AF65-F5344CB8AC3E}">
        <p14:creationId xmlns:p14="http://schemas.microsoft.com/office/powerpoint/2010/main" val="35926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bwMode="auto">
          <a:xfrm>
            <a:off x="387019" y="1447800"/>
            <a:ext cx="830454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50000"/>
              </a:lnSpc>
              <a:buClr>
                <a:srgbClr val="336600"/>
              </a:buClr>
              <a:buFont typeface="Wingdings" panose="05000000000000000000" pitchFamily="2" charset="2"/>
              <a:buChar char="n"/>
            </a:pPr>
            <a:r>
              <a:rPr lang="en-US" altLang="zh-CN" dirty="0">
                <a:latin typeface="Arial" panose="020B0604020202020204" pitchFamily="34" charset="0"/>
                <a:cs typeface="Arial" panose="020B0604020202020204" pitchFamily="34" charset="0"/>
              </a:rPr>
              <a:t> </a:t>
            </a:r>
            <a:r>
              <a:rPr lang="en-US" altLang="zh-CN" dirty="0">
                <a:latin typeface="Times New Roman" panose="02020603050405020304" pitchFamily="18" charset="0"/>
                <a:cs typeface="Times New Roman" panose="02020603050405020304" pitchFamily="18" charset="0"/>
              </a:rPr>
              <a:t>Background</a:t>
            </a:r>
          </a:p>
          <a:p>
            <a:pPr>
              <a:lnSpc>
                <a:spcPct val="150000"/>
              </a:lnSpc>
              <a:buClr>
                <a:srgbClr val="336600"/>
              </a:buClr>
              <a:buFont typeface="Wingdings" panose="05000000000000000000" pitchFamily="2" charset="2"/>
              <a:buChar char="n"/>
            </a:pP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Motivation</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Data Collection </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Graph Analysis</a:t>
            </a:r>
          </a:p>
          <a:p>
            <a:pPr>
              <a:lnSpc>
                <a:spcPct val="150000"/>
              </a:lnSpc>
              <a:buClr>
                <a:srgbClr val="3366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Conclusion</a:t>
            </a: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Outline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45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bwMode="auto">
          <a:xfrm>
            <a:off x="411163" y="1143000"/>
            <a:ext cx="83518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8060402020202020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336600"/>
              </a:buClr>
              <a:buSzPct val="60000"/>
              <a:buFont typeface="Wingdings" panose="05000000000000000000" pitchFamily="2" charset="2"/>
              <a:buChar char="n"/>
            </a:pPr>
            <a:r>
              <a:rPr lang="en-US" altLang="zh-CN" dirty="0">
                <a:solidFill>
                  <a:prstClr val="black"/>
                </a:solidFill>
                <a:latin typeface="Times New Roman" panose="02020603050405020304" pitchFamily="18" charset="0"/>
                <a:cs typeface="Times New Roman" panose="02020603050405020304" pitchFamily="18" charset="0"/>
              </a:rPr>
              <a:t>Some Interesting Insights </a:t>
            </a:r>
            <a:br>
              <a:rPr lang="en-US" altLang="zh-CN" sz="3200" dirty="0"/>
            </a:br>
            <a:endParaRPr lang="en-US" altLang="zh-CN" sz="2800" dirty="0">
              <a:solidFill>
                <a:prstClr val="black"/>
              </a:solidFill>
              <a:latin typeface="Times New Roman" panose="02020603050405020304" pitchFamily="18" charset="0"/>
              <a:cs typeface="Times New Roman" panose="02020603050405020304" pitchFamily="18" charset="0"/>
            </a:endParaRP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ea typeface="+mn-ea"/>
                <a:cs typeface="Times New Roman" panose="02020603050405020304" pitchFamily="18" charset="0"/>
              </a:rPr>
              <a:t>In the early EOSIO, some accounts participate in transactions for testing or experiencing the platform.</a:t>
            </a: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ea typeface="+mn-ea"/>
                <a:cs typeface="Times New Roman" panose="02020603050405020304" pitchFamily="18" charset="0"/>
              </a:rPr>
              <a:t>Some risks exist in EOSIO, like the voting gangs in which the members vote for each other and the observing abnormal account for pressure testing.</a:t>
            </a:r>
          </a:p>
          <a:p>
            <a:pPr lvl="1">
              <a:buClr>
                <a:srgbClr val="FF9900"/>
              </a:buClr>
              <a:buSzPct val="50000"/>
              <a:buFont typeface="Wingdings" panose="05000000000000000000" pitchFamily="2" charset="2"/>
              <a:buChar char="n"/>
            </a:pPr>
            <a:r>
              <a:rPr lang="en-US" altLang="zh-CN" sz="2800" dirty="0">
                <a:solidFill>
                  <a:prstClr val="black"/>
                </a:solidFill>
                <a:latin typeface="Times New Roman" panose="02020603050405020304" pitchFamily="18" charset="0"/>
                <a:ea typeface="+mn-ea"/>
                <a:cs typeface="Times New Roman" panose="02020603050405020304" pitchFamily="18" charset="0"/>
              </a:rPr>
              <a:t>EOSIO may exist spam transactions in its billions of transactions.</a:t>
            </a:r>
            <a:br>
              <a:rPr lang="en-US" altLang="zh-CN" sz="2800" dirty="0">
                <a:solidFill>
                  <a:prstClr val="black"/>
                </a:solidFill>
                <a:latin typeface="Times New Roman" panose="02020603050405020304" pitchFamily="18" charset="0"/>
                <a:ea typeface="+mn-ea"/>
                <a:cs typeface="Times New Roman" panose="02020603050405020304" pitchFamily="18" charset="0"/>
              </a:rPr>
            </a:br>
            <a:endParaRPr lang="en-US" altLang="zh-CN" sz="2800" dirty="0">
              <a:solidFill>
                <a:prstClr val="black"/>
              </a:solidFill>
              <a:latin typeface="Times New Roman" panose="02020603050405020304" pitchFamily="18" charset="0"/>
              <a:ea typeface="+mn-ea"/>
              <a:cs typeface="Times New Roman" panose="02020603050405020304" pitchFamily="18" charset="0"/>
            </a:endParaRPr>
          </a:p>
        </p:txBody>
      </p:sp>
      <p:sp>
        <p:nvSpPr>
          <p:cNvPr id="15" name="标题 1"/>
          <p:cNvSpPr>
            <a:spLocks noGrp="1"/>
          </p:cNvSpPr>
          <p:nvPr>
            <p:ph type="title"/>
          </p:nvPr>
        </p:nvSpPr>
        <p:spPr>
          <a:xfrm>
            <a:off x="411163" y="381000"/>
            <a:ext cx="8280400" cy="533400"/>
          </a:xfrm>
        </p:spPr>
        <p:txBody>
          <a:bodyPr/>
          <a:lstStyle/>
          <a:p>
            <a:r>
              <a:rPr lang="en-US" altLang="zh-CN" sz="3600" dirty="0">
                <a:latin typeface="Times New Roman" panose="02020603050405020304" pitchFamily="18" charset="0"/>
                <a:cs typeface="Times New Roman" panose="02020603050405020304" pitchFamily="18" charset="0"/>
              </a:rPr>
              <a:t>Graph Analysis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364324"/>
      </p:ext>
    </p:extLst>
  </p:cSld>
  <p:clrMapOvr>
    <a:masterClrMapping/>
  </p:clrMapOvr>
</p:sld>
</file>

<file path=ppt/theme/theme1.xml><?xml version="1.0" encoding="utf-8"?>
<a:theme xmlns:a="http://schemas.openxmlformats.org/drawingml/2006/main" name="LC.BRev.FY97">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C44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rgbClr val="0C4472"/>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33143</TotalTime>
  <Pages>3</Pages>
  <Words>2385</Words>
  <Application>Microsoft Office PowerPoint</Application>
  <PresentationFormat>全屏显示(4:3)</PresentationFormat>
  <Paragraphs>280</Paragraphs>
  <Slides>21</Slides>
  <Notes>21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21</vt:i4>
      </vt:variant>
    </vt:vector>
  </HeadingPairs>
  <TitlesOfParts>
    <vt:vector size="37" baseType="lpstr">
      <vt:lpstr>Adobe 黑体 Std R</vt:lpstr>
      <vt:lpstr>Monotype Sorts</vt:lpstr>
      <vt:lpstr>黑体</vt:lpstr>
      <vt:lpstr>微软雅黑</vt:lpstr>
      <vt:lpstr>Arial</vt:lpstr>
      <vt:lpstr>Calibri</vt:lpstr>
      <vt:lpstr>Calibri Light</vt:lpstr>
      <vt:lpstr>Franklin Gothic Book</vt:lpstr>
      <vt:lpstr>Franklin Gothic Medium</vt:lpstr>
      <vt:lpstr>Segoe UI Light</vt:lpstr>
      <vt:lpstr>Tahoma</vt:lpstr>
      <vt:lpstr>Times New Roman</vt:lpstr>
      <vt:lpstr>Wingdings</vt:lpstr>
      <vt:lpstr>LC.BRev.FY97</vt:lpstr>
      <vt:lpstr>Office 主题</vt:lpstr>
      <vt:lpstr>自定义设计方案</vt:lpstr>
      <vt:lpstr>Blocksys 2020</vt:lpstr>
      <vt:lpstr>Outline</vt:lpstr>
      <vt:lpstr>Background</vt:lpstr>
      <vt:lpstr>Outline</vt:lpstr>
      <vt:lpstr>Motivation</vt:lpstr>
      <vt:lpstr>Outline</vt:lpstr>
      <vt:lpstr>Data Collection </vt:lpstr>
      <vt:lpstr>Outline</vt:lpstr>
      <vt:lpstr>Graph Analysis</vt:lpstr>
      <vt:lpstr>Graph Analysis</vt:lpstr>
      <vt:lpstr>Graph Analysis</vt:lpstr>
      <vt:lpstr>Graph Analysis</vt:lpstr>
      <vt:lpstr>Graph Analysis</vt:lpstr>
      <vt:lpstr>Graph Analysis</vt:lpstr>
      <vt:lpstr>Graph Analysis</vt:lpstr>
      <vt:lpstr>Graph Analysis</vt:lpstr>
      <vt:lpstr>Graph Analysis</vt:lpstr>
      <vt:lpstr>Graph Analysis</vt:lpstr>
      <vt:lpstr>Outline</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赵 怡静</cp:lastModifiedBy>
  <cp:revision>2442</cp:revision>
  <cp:lastPrinted>2019-05-20T14:02:38Z</cp:lastPrinted>
  <dcterms:created xsi:type="dcterms:W3CDTF">2016-10-26T13:50:23Z</dcterms:created>
  <dcterms:modified xsi:type="dcterms:W3CDTF">2020-08-03T10:19:27Z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