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9"/>
  </p:notesMasterIdLst>
  <p:sldIdLst>
    <p:sldId id="256" r:id="rId4"/>
    <p:sldId id="272" r:id="rId5"/>
    <p:sldId id="269" r:id="rId6"/>
    <p:sldId id="271" r:id="rId7"/>
    <p:sldId id="261" r:id="rId8"/>
    <p:sldId id="264" r:id="rId9"/>
    <p:sldId id="273" r:id="rId10"/>
    <p:sldId id="265" r:id="rId11"/>
    <p:sldId id="275" r:id="rId12"/>
    <p:sldId id="276" r:id="rId13"/>
    <p:sldId id="274" r:id="rId14"/>
    <p:sldId id="278" r:id="rId15"/>
    <p:sldId id="279" r:id="rId16"/>
    <p:sldId id="280" r:id="rId17"/>
    <p:sldId id="258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7B5"/>
    <a:srgbClr val="FDFFDF"/>
    <a:srgbClr val="C7B3E5"/>
    <a:srgbClr val="DAF9CA"/>
    <a:srgbClr val="A3C4FF"/>
    <a:srgbClr val="FFCC00"/>
    <a:srgbClr val="FF99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/>
    <p:restoredTop sz="50000" autoAdjust="0"/>
  </p:normalViewPr>
  <p:slideViewPr>
    <p:cSldViewPr>
      <p:cViewPr varScale="1">
        <p:scale>
          <a:sx n="59" d="100"/>
          <a:sy n="59" d="100"/>
        </p:scale>
        <p:origin x="2128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F5597-F8C2-41E7-802C-A6A51936D00C}" type="datetimeFigureOut">
              <a:rPr lang="zh-CN" altLang="en-US" smtClean="0"/>
              <a:pPr/>
              <a:t>17/5/29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FBCFC-596E-4B77-B97E-36FE7B1C8B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761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CF085-D2AB-4682-99FF-8257226034C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175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建立数据交易平台，提出“数据货币化”的交易模式，促进数据合法流通；参与智慧城市及政府大数据平台建设；深入各行业的大数据运营，在电信、金融、公安、医疗、保险、交通、教育、广告等行业，积累了丰富的运营经验，在运营过程中汇聚了大量的数据资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CF085-D2AB-4682-99FF-8257226034C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04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建立数据交易平台，提出“数据货币化”的交易模式，促进数据合法流通；参与智慧城市及政府大数据平台建设；深入各行业的大数据运营，在电信、金融、公安、医疗、保险、交通、教育、广告等行业，积累了丰富的运营经验，在运营过程中汇聚了大量的数据资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CF085-D2AB-4682-99FF-8257226034C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76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建立数据交易平台，提出“数据货币化”的交易模式，促进数据合法流通；参与智慧城市及政府大数据平台建设；深入各行业的大数据运营，在电信、金融、公安、医疗、保险、交通、教育、广告等行业，积累了丰富的运营经验，在运营过程中汇聚了大量的数据资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CF085-D2AB-4682-99FF-8257226034C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CF085-D2AB-4682-99FF-8257226034C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175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CF085-D2AB-4682-99FF-8257226034C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175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建立数据交易平台，提出“数据货币化”的交易模式，促进数据合法流通；参与智慧城市及政府大数据平台建设；深入各行业的大数据运营，在电信、金融、公安、医疗、保险、交通、教育、广告等行业，积累了丰富的运营经验，在运营过程中汇聚了大量的数据资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CF085-D2AB-4682-99FF-8257226034C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615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建立数据交易平台，提出“数据货币化”的交易模式，促进数据合法流通；参与智慧城市及政府大数据平台建设；深入各行业的大数据运营，在电信、金融、公安、医疗、保险、交通、教育、广告等行业，积累了丰富的运营经验，在运营过程中汇聚了大量的数据资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CF085-D2AB-4682-99FF-8257226034C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230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建立数据交易平台，提出“数据货币化”的交易模式，促进数据合法流通；参与智慧城市及政府大数据平台建设；深入各行业的大数据运营，在电信、金融、公安、医疗、保险、交通、教育、广告等行业，积累了丰富的运营经验，在运营过程中汇聚了大量的数据资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CF085-D2AB-4682-99FF-8257226034C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230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建立数据交易平台，提出“数据货币化”的交易模式，促进数据合法流通；参与智慧城市及政府大数据平台建设；深入各行业的大数据运营，在电信、金融、公安、医疗、保险、交通、教育、广告等行业，积累了丰富的运营经验，在运营过程中汇聚了大量的数据资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CF085-D2AB-4682-99FF-8257226034C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230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建立数据交易平台，提出“数据货币化”的交易模式，促进数据合法流通；参与智慧城市及政府大数据平台建设；深入各行业的大数据运营，在电信、金融、公安、医疗、保险、交通、教育、广告等行业，积累了丰富的运营经验，在运营过程中汇聚了大量的数据资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CF085-D2AB-4682-99FF-8257226034C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230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建立数据交易平台，提出“数据货币化”的交易模式，促进数据合法流通；参与智慧城市及政府大数据平台建设；深入各行业的大数据运营，在电信、金融、公安、医疗、保险、交通、教育、广告等行业，积累了丰富的运营经验，在运营过程中汇聚了大量的数据资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CF085-D2AB-4682-99FF-8257226034C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23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/>
              <a:pPr/>
              <a:t>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/>
              <a:pPr/>
              <a:t>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/>
              <a:pPr/>
              <a:t>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/>
              <a:pPr/>
              <a:t>17/5/29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/>
              <a:pPr/>
              <a:t>17/5/29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/>
              <a:pPr/>
              <a:t>17/5/29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/>
              <a:pPr/>
              <a:t>17/5/29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/>
              <a:pPr/>
              <a:t>17/5/29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/>
              <a:pPr/>
              <a:t>17/5/29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/>
              <a:pPr/>
              <a:t>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/>
              <a:pPr/>
              <a:t>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B952422-9346-49C1-A84E-FD29E8C4785D}" type="datetimeFigureOut">
              <a:rPr lang="zh-CN" altLang="en-US" smtClean="0"/>
              <a:pPr/>
              <a:t>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8CAF808-B033-4539-BC16-04BA1F95A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B952422-9346-49C1-A84E-FD29E8C4785D}" type="datetimeFigureOut">
              <a:rPr lang="zh-CN" altLang="en-US" smtClean="0"/>
              <a:pPr/>
              <a:t>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8CAF808-B033-4539-BC16-04BA1F95A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B952422-9346-49C1-A84E-FD29E8C4785D}" type="datetimeFigureOut">
              <a:rPr lang="zh-CN" altLang="en-US" smtClean="0"/>
              <a:pPr/>
              <a:t>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8CAF808-B033-4539-BC16-04BA1F95A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B952422-9346-49C1-A84E-FD29E8C4785D}" type="datetimeFigureOut">
              <a:rPr lang="zh-CN" altLang="en-US" smtClean="0"/>
              <a:pPr/>
              <a:t>17/5/29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8CAF808-B033-4539-BC16-04BA1F95A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B952422-9346-49C1-A84E-FD29E8C4785D}" type="datetimeFigureOut">
              <a:rPr lang="zh-CN" altLang="en-US" smtClean="0"/>
              <a:pPr/>
              <a:t>17/5/29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8CAF808-B033-4539-BC16-04BA1F95A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B952422-9346-49C1-A84E-FD29E8C4785D}" type="datetimeFigureOut">
              <a:rPr lang="zh-CN" altLang="en-US" smtClean="0"/>
              <a:pPr/>
              <a:t>17/5/29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8CAF808-B033-4539-BC16-04BA1F95A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B952422-9346-49C1-A84E-FD29E8C4785D}" type="datetimeFigureOut">
              <a:rPr lang="zh-CN" altLang="en-US" smtClean="0"/>
              <a:pPr/>
              <a:t>17/5/29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8CAF808-B033-4539-BC16-04BA1F95A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B952422-9346-49C1-A84E-FD29E8C4785D}" type="datetimeFigureOut">
              <a:rPr lang="zh-CN" altLang="en-US" smtClean="0"/>
              <a:pPr/>
              <a:t>17/5/29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8CAF808-B033-4539-BC16-04BA1F95A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B952422-9346-49C1-A84E-FD29E8C4785D}" type="datetimeFigureOut">
              <a:rPr lang="zh-CN" altLang="en-US" smtClean="0"/>
              <a:pPr/>
              <a:t>17/5/29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8CAF808-B033-4539-BC16-04BA1F95A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B952422-9346-49C1-A84E-FD29E8C4785D}" type="datetimeFigureOut">
              <a:rPr lang="zh-CN" altLang="en-US" smtClean="0"/>
              <a:pPr/>
              <a:t>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8CAF808-B033-4539-BC16-04BA1F95A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B952422-9346-49C1-A84E-FD29E8C4785D}" type="datetimeFigureOut">
              <a:rPr lang="zh-CN" altLang="en-US" smtClean="0"/>
              <a:pPr/>
              <a:t>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8CAF808-B033-4539-BC16-04BA1F95A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3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ijing\Desktop\亚信稿子\新LOGOppt-翅膀\封面 拷贝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1" cy="51435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lijing\Desktop\亚信稿子\新LOGOppt-翅膀\内页 拷贝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" y="1"/>
            <a:ext cx="9143999" cy="51435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lijing\Desktop\亚信稿子\新LOGOppt-翅膀\封底 拷贝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07504" y="492396"/>
            <a:ext cx="60960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0" hangingPunct="0">
              <a:defRPr/>
            </a:pPr>
            <a:r>
              <a:rPr lang="en-US" altLang="zh-CN" sz="3600" kern="0" dirty="0" smtClean="0">
                <a:solidFill>
                  <a:schemeClr val="accent1"/>
                </a:solidFill>
                <a:latin typeface="+mj-lt"/>
                <a:ea typeface="微软雅黑" pitchFamily="34" charset="-122"/>
                <a:cs typeface="+mj-cs"/>
              </a:rPr>
              <a:t>“</a:t>
            </a:r>
            <a:r>
              <a:rPr lang="zh-CN" altLang="en-US" sz="3600" kern="0" dirty="0" smtClean="0">
                <a:solidFill>
                  <a:schemeClr val="accent1"/>
                </a:solidFill>
                <a:latin typeface="+mj-lt"/>
                <a:ea typeface="微软雅黑" pitchFamily="34" charset="-122"/>
                <a:cs typeface="+mj-cs"/>
              </a:rPr>
              <a:t>信 </a:t>
            </a:r>
            <a:r>
              <a:rPr lang="en-US" altLang="zh-CN" sz="3600" kern="0" dirty="0" smtClean="0">
                <a:solidFill>
                  <a:schemeClr val="accent1"/>
                </a:solidFill>
                <a:latin typeface="+mj-lt"/>
                <a:ea typeface="微软雅黑" pitchFamily="34" charset="-122"/>
                <a:cs typeface="+mj-cs"/>
              </a:rPr>
              <a:t>· </a:t>
            </a:r>
            <a:r>
              <a:rPr lang="zh-CN" altLang="en-US" sz="3600" kern="0" dirty="0" smtClean="0">
                <a:solidFill>
                  <a:schemeClr val="accent1"/>
                </a:solidFill>
                <a:latin typeface="+mj-lt"/>
                <a:ea typeface="微软雅黑" pitchFamily="34" charset="-122"/>
                <a:cs typeface="+mj-cs"/>
              </a:rPr>
              <a:t>云智</a:t>
            </a:r>
            <a:r>
              <a:rPr lang="en-US" altLang="zh-CN" sz="3600" kern="0" dirty="0" smtClean="0">
                <a:solidFill>
                  <a:schemeClr val="accent1"/>
                </a:solidFill>
                <a:latin typeface="+mj-lt"/>
                <a:ea typeface="微软雅黑" pitchFamily="34" charset="-122"/>
                <a:cs typeface="+mj-cs"/>
              </a:rPr>
              <a:t>”</a:t>
            </a:r>
            <a:r>
              <a:rPr lang="zh-CN" altLang="en-US" sz="3600" kern="0" dirty="0" smtClean="0">
                <a:solidFill>
                  <a:schemeClr val="accent1"/>
                </a:solidFill>
                <a:latin typeface="+mj-lt"/>
                <a:ea typeface="微软雅黑" pitchFamily="34" charset="-122"/>
                <a:cs typeface="+mj-cs"/>
              </a:rPr>
              <a:t>二期方案介绍</a:t>
            </a:r>
            <a:endParaRPr lang="zh-CN" altLang="en-US" sz="3600" kern="0" dirty="0">
              <a:solidFill>
                <a:schemeClr val="accent1"/>
              </a:solidFill>
              <a:latin typeface="+mj-lt"/>
              <a:ea typeface="微软雅黑" pitchFamily="34" charset="-122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7504" y="1597918"/>
            <a:ext cx="576064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0" hangingPunct="0">
              <a:defRPr/>
            </a:pPr>
            <a:endParaRPr lang="en-US" altLang="zh-CN" sz="1800" kern="0" dirty="0" smtClean="0">
              <a:solidFill>
                <a:schemeClr val="accent1"/>
              </a:solidFill>
              <a:latin typeface="+mj-lt"/>
              <a:ea typeface="微软雅黑" pitchFamily="34" charset="-122"/>
              <a:cs typeface="+mj-cs"/>
            </a:endParaRPr>
          </a:p>
          <a:p>
            <a:pPr eaLnBrk="0" hangingPunct="0">
              <a:defRPr/>
            </a:pPr>
            <a:r>
              <a:rPr lang="en-US" altLang="zh-CN" sz="2400" kern="0" dirty="0" smtClean="0">
                <a:solidFill>
                  <a:schemeClr val="accent1"/>
                </a:solidFill>
                <a:latin typeface="+mj-lt"/>
                <a:ea typeface="微软雅黑" pitchFamily="34" charset="-122"/>
                <a:cs typeface="+mj-cs"/>
              </a:rPr>
              <a:t>          </a:t>
            </a:r>
            <a:r>
              <a:rPr lang="en-US" altLang="zh-CN" sz="2400" kern="0" dirty="0" smtClean="0">
                <a:latin typeface="+mj-lt"/>
                <a:ea typeface="微软雅黑" pitchFamily="34" charset="-122"/>
                <a:cs typeface="+mj-cs"/>
              </a:rPr>
              <a:t>2017</a:t>
            </a:r>
            <a:r>
              <a:rPr lang="zh-CN" altLang="en-US" sz="2400" kern="0" dirty="0" smtClean="0">
                <a:latin typeface="+mj-lt"/>
                <a:ea typeface="微软雅黑" pitchFamily="34" charset="-122"/>
                <a:cs typeface="+mj-cs"/>
              </a:rPr>
              <a:t>年</a:t>
            </a:r>
            <a:r>
              <a:rPr lang="en-US" altLang="zh-CN" sz="2400" kern="0" dirty="0" smtClean="0">
                <a:latin typeface="+mj-lt"/>
                <a:ea typeface="微软雅黑" pitchFamily="34" charset="-122"/>
                <a:cs typeface="+mj-cs"/>
              </a:rPr>
              <a:t>5</a:t>
            </a:r>
            <a:r>
              <a:rPr lang="zh-CN" altLang="en-US" sz="2400" kern="0" dirty="0" smtClean="0">
                <a:latin typeface="+mj-lt"/>
                <a:ea typeface="微软雅黑" pitchFamily="34" charset="-122"/>
                <a:cs typeface="+mj-cs"/>
              </a:rPr>
              <a:t>月</a:t>
            </a:r>
            <a:endParaRPr lang="zh-CN" altLang="en-US" sz="2400" kern="0" dirty="0">
              <a:latin typeface="+mj-lt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251520" y="286234"/>
            <a:ext cx="8723784" cy="50405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0" hangingPunct="0">
              <a:defRPr/>
            </a:pPr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应用场景时序图（</a:t>
            </a:r>
            <a:r>
              <a:rPr lang="en-US" altLang="zh-CN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2</a:t>
            </a:r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）</a:t>
            </a:r>
            <a:r>
              <a:rPr lang="en-US" altLang="zh-CN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资源</a:t>
            </a:r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申请</a:t>
            </a:r>
            <a:endParaRPr lang="zh-CN" altLang="en-US" sz="2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75656" y="843558"/>
            <a:ext cx="1512168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平台管理员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35896" y="843558"/>
            <a:ext cx="1512168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租户管理员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796136" y="843558"/>
            <a:ext cx="1512168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项目人员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>
            <a:stCxn id="2" idx="2"/>
          </p:cNvCxnSpPr>
          <p:nvPr/>
        </p:nvCxnSpPr>
        <p:spPr>
          <a:xfrm>
            <a:off x="2231740" y="1131590"/>
            <a:ext cx="0" cy="352839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422780" y="1203598"/>
            <a:ext cx="0" cy="352839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594386" y="1203598"/>
            <a:ext cx="0" cy="352839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882780" y="1281255"/>
            <a:ext cx="1080000" cy="36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申请资源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691740" y="1712856"/>
            <a:ext cx="1080000" cy="36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设置资源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访问权限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882780" y="2271298"/>
            <a:ext cx="1080000" cy="36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设置工具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使用权限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882780" y="2811398"/>
            <a:ext cx="1080000" cy="36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设置应用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使用权限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052389" y="3507894"/>
            <a:ext cx="1080000" cy="36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使用资源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882780" y="3939942"/>
            <a:ext cx="1080000" cy="36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资源监控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691740" y="3939942"/>
            <a:ext cx="1080000" cy="36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资源监控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肘形连接符 4"/>
          <p:cNvCxnSpPr>
            <a:stCxn id="9" idx="1"/>
            <a:endCxn id="10" idx="0"/>
          </p:cNvCxnSpPr>
          <p:nvPr/>
        </p:nvCxnSpPr>
        <p:spPr>
          <a:xfrm rot="10800000" flipV="1">
            <a:off x="2231740" y="1461254"/>
            <a:ext cx="1651040" cy="251601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12" idx="3"/>
            <a:endCxn id="13" idx="0"/>
          </p:cNvCxnSpPr>
          <p:nvPr/>
        </p:nvCxnSpPr>
        <p:spPr>
          <a:xfrm>
            <a:off x="4962780" y="2991398"/>
            <a:ext cx="1629609" cy="516496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0" idx="2"/>
            <a:endCxn id="11" idx="1"/>
          </p:cNvCxnSpPr>
          <p:nvPr/>
        </p:nvCxnSpPr>
        <p:spPr>
          <a:xfrm rot="16200000" flipH="1">
            <a:off x="2868039" y="1436557"/>
            <a:ext cx="378442" cy="165104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251520" y="286234"/>
            <a:ext cx="8723784" cy="50405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0" hangingPunct="0">
              <a:defRPr/>
            </a:pPr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应用场景流程图</a:t>
            </a:r>
            <a:r>
              <a:rPr lang="en-US" altLang="zh-CN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数据上报及</a:t>
            </a:r>
            <a:r>
              <a:rPr lang="en-US" altLang="zh-CN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ETL</a:t>
            </a:r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过程</a:t>
            </a:r>
            <a:endParaRPr lang="zh-CN" altLang="en-US" sz="2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流程图: 磁盘 7"/>
          <p:cNvSpPr/>
          <p:nvPr/>
        </p:nvSpPr>
        <p:spPr>
          <a:xfrm>
            <a:off x="603037" y="1705652"/>
            <a:ext cx="720080" cy="36004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动作按钮: 文档 13">
            <a:hlinkClick r:id="" action="ppaction://noaction" highlightClick="1"/>
          </p:cNvPr>
          <p:cNvSpPr/>
          <p:nvPr/>
        </p:nvSpPr>
        <p:spPr>
          <a:xfrm>
            <a:off x="723677" y="3507854"/>
            <a:ext cx="522058" cy="576064"/>
          </a:xfrm>
          <a:prstGeom prst="actionButton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99130" y="2065692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外部数据库</a:t>
            </a: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(Oracle/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9196" y="4079738"/>
            <a:ext cx="1440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外部文件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(TXT/CSV/EXCEL)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timgsa.baidu.com/timg?image&amp;quality=80&amp;size=b9999_10000&amp;sec=1494989919&amp;di=e219985122772a2d94f2e70eeebb810b&amp;imgtype=jpg&amp;er=1&amp;src=http%3A%2F%2Fpic16.nipic.com%2F20110816%2F7984399_132633672150_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0"/>
          <a:stretch/>
        </p:blipFill>
        <p:spPr bwMode="auto">
          <a:xfrm>
            <a:off x="3647865" y="790290"/>
            <a:ext cx="804056" cy="115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418951" y="1942503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自动化任务调度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483768" y="2445591"/>
            <a:ext cx="3168352" cy="702223"/>
            <a:chOff x="2483768" y="2326250"/>
            <a:chExt cx="3168352" cy="702223"/>
          </a:xfrm>
        </p:grpSpPr>
        <p:sp>
          <p:nvSpPr>
            <p:cNvPr id="19" name="矩形 18"/>
            <p:cNvSpPr/>
            <p:nvPr/>
          </p:nvSpPr>
          <p:spPr>
            <a:xfrm>
              <a:off x="2627784" y="2427733"/>
              <a:ext cx="791167" cy="49171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抽取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650937" y="2427733"/>
              <a:ext cx="791167" cy="49171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转换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4674089" y="2427733"/>
              <a:ext cx="791167" cy="49171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加载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483768" y="2326250"/>
              <a:ext cx="3168352" cy="702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8" name="直接箭头连接符 47"/>
          <p:cNvCxnSpPr>
            <a:stCxn id="8" idx="4"/>
            <a:endCxn id="20" idx="1"/>
          </p:cNvCxnSpPr>
          <p:nvPr/>
        </p:nvCxnSpPr>
        <p:spPr>
          <a:xfrm>
            <a:off x="1323117" y="1885672"/>
            <a:ext cx="1160651" cy="911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4" idx="0"/>
            <a:endCxn id="20" idx="1"/>
          </p:cNvCxnSpPr>
          <p:nvPr/>
        </p:nvCxnSpPr>
        <p:spPr>
          <a:xfrm flipV="1">
            <a:off x="1245735" y="2796703"/>
            <a:ext cx="1238033" cy="999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620261" y="1940083"/>
            <a:ext cx="1077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Sqoop,JDBC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11803" y="3311388"/>
            <a:ext cx="450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</a:p>
        </p:txBody>
      </p:sp>
      <p:sp>
        <p:nvSpPr>
          <p:cNvPr id="56" name="下箭头 55"/>
          <p:cNvSpPr/>
          <p:nvPr/>
        </p:nvSpPr>
        <p:spPr>
          <a:xfrm>
            <a:off x="4046520" y="2204886"/>
            <a:ext cx="45719" cy="18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6052269" y="2535450"/>
            <a:ext cx="792088" cy="5458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DW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7060381" y="2535450"/>
            <a:ext cx="792088" cy="5458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DM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8068493" y="2535449"/>
            <a:ext cx="792088" cy="5458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数据展现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右箭头 57"/>
          <p:cNvSpPr/>
          <p:nvPr/>
        </p:nvSpPr>
        <p:spPr>
          <a:xfrm>
            <a:off x="5809775" y="2788396"/>
            <a:ext cx="14401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右箭头 61"/>
          <p:cNvSpPr/>
          <p:nvPr/>
        </p:nvSpPr>
        <p:spPr>
          <a:xfrm>
            <a:off x="6889895" y="2788396"/>
            <a:ext cx="14401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右箭头 62"/>
          <p:cNvSpPr/>
          <p:nvPr/>
        </p:nvSpPr>
        <p:spPr>
          <a:xfrm>
            <a:off x="7903211" y="2788396"/>
            <a:ext cx="14401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4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251520" y="286234"/>
            <a:ext cx="8723784" cy="50405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0" hangingPunct="0">
              <a:defRPr/>
            </a:pPr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多租户管控平台设计架构</a:t>
            </a:r>
            <a:endParaRPr lang="zh-CN" altLang="en-US" sz="2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5566"/>
            <a:ext cx="9144000" cy="386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4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251520" y="286234"/>
            <a:ext cx="8723784" cy="50405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0" hangingPunct="0">
              <a:defRPr/>
            </a:pPr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多租户管控平台跟信云智的集成</a:t>
            </a:r>
            <a:endParaRPr lang="zh-CN" altLang="en-US" sz="2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41" y="987574"/>
            <a:ext cx="4323060" cy="378029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699542"/>
            <a:ext cx="4728322" cy="401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1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251520" y="286234"/>
            <a:ext cx="8723784" cy="50405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0" hangingPunct="0">
              <a:defRPr/>
            </a:pPr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多租户管控平台页面设计</a:t>
            </a:r>
            <a:endParaRPr lang="zh-CN" altLang="en-US" sz="2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600"/>
            <a:ext cx="9144000" cy="340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"/>
          <p:cNvSpPr txBox="1">
            <a:spLocks noChangeArrowheads="1"/>
          </p:cNvSpPr>
          <p:nvPr/>
        </p:nvSpPr>
        <p:spPr bwMode="auto">
          <a:xfrm>
            <a:off x="179512" y="195486"/>
            <a:ext cx="8723784" cy="50405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当前</a:t>
            </a:r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问题</a:t>
            </a: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梳理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987574"/>
            <a:ext cx="8422498" cy="3600986"/>
          </a:xfrm>
          <a:prstGeom prst="rect">
            <a:avLst/>
          </a:prstGeom>
          <a:solidFill>
            <a:srgbClr val="FDFFDF"/>
          </a:solidFill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 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应用托管集群，大数据工具集群，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集群没有形成整体多租户管理。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zh-CN" altLang="en-US" sz="12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思路：</a:t>
            </a:r>
            <a:endParaRPr lang="en-US" altLang="zh-CN" sz="1200" b="1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(1).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建立统一多租户管控平台，负责租户的资源隔离和权限设置；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(2).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按照用户角色，分别建设系统管理员界面，租户管理员界面，项目管理员界面，用户使用界面，将系统管控，租户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管控，用户使用分离，并且统一对接中信云用户中心；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(3).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将租户的资源申请，计费，批复等公共业务部分进行统一管理。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 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缺乏清晰的用户使用流程。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解决思路：</a:t>
            </a:r>
            <a:endParaRPr lang="en-US" altLang="zh-CN" sz="1200" b="1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(1).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分解应用托管集群和大数据工具集群的能力，使其专注于集群本身业务能力，将公共部分进行统一管控；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(2).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通过产品升级改造，提高各模块自身的稳定性和健壮性；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(3).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梳理模块之间的接口，使各模块之间能高效交互，形成整体应用托管能力和数据处理能力。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rabicPeriod" startAt="3"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缺乏数据采集和上报流程。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zh-CN" altLang="en-US" sz="12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思路：</a:t>
            </a:r>
            <a:endParaRPr lang="en-US" altLang="zh-CN" sz="1200" b="1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(1).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在数据存储层，将租户空间和集团空间进行分离。集团空间对租户“只读”，从而保证数据的完整性，以利于未来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数据价值提取。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(2).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建设统一数据采集层，支持数据批量导入和租户数据上报。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86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"/>
          <p:cNvSpPr txBox="1">
            <a:spLocks noChangeArrowheads="1"/>
          </p:cNvSpPr>
          <p:nvPr/>
        </p:nvSpPr>
        <p:spPr bwMode="auto">
          <a:xfrm>
            <a:off x="179512" y="195486"/>
            <a:ext cx="8723784" cy="50405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功能架构</a:t>
            </a:r>
            <a:endParaRPr lang="zh-CN" altLang="en-US" sz="2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555776" y="435894"/>
            <a:ext cx="2088232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用户界面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4722651" y="435894"/>
            <a:ext cx="2081597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租户管理员界面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7392544" y="908693"/>
            <a:ext cx="1100297" cy="3528392"/>
          </a:xfrm>
          <a:prstGeom prst="roundRect">
            <a:avLst>
              <a:gd name="adj" fmla="val 410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24444" y="103010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统一管控平台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645918"/>
              </p:ext>
            </p:extLst>
          </p:nvPr>
        </p:nvGraphicFramePr>
        <p:xfrm>
          <a:off x="2555776" y="1011958"/>
          <a:ext cx="424846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039"/>
                <a:gridCol w="354039"/>
                <a:gridCol w="354039"/>
                <a:gridCol w="354114"/>
                <a:gridCol w="353965"/>
                <a:gridCol w="354039"/>
                <a:gridCol w="354039"/>
                <a:gridCol w="354039"/>
                <a:gridCol w="354039"/>
                <a:gridCol w="354039"/>
                <a:gridCol w="354039"/>
                <a:gridCol w="354039"/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A3C4FF"/>
                        </a:gs>
                        <a:gs pos="41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A3C4FF"/>
                        </a:gs>
                        <a:gs pos="41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A3C4FF"/>
                        </a:gs>
                        <a:gs pos="41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A3C4FF"/>
                        </a:gs>
                        <a:gs pos="41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A3C4FF"/>
                        </a:gs>
                        <a:gs pos="41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A3C4FF"/>
                        </a:gs>
                        <a:gs pos="41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A3C4FF"/>
                        </a:gs>
                        <a:gs pos="41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A3C4FF"/>
                        </a:gs>
                        <a:gs pos="41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A3C4FF"/>
                        </a:gs>
                        <a:gs pos="41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A3C4FF"/>
                        </a:gs>
                        <a:gs pos="41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A3C4FF"/>
                        </a:gs>
                        <a:gs pos="41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A3C4FF"/>
                        </a:gs>
                        <a:gs pos="41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集团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A3C4FF"/>
                        </a:gs>
                        <a:gs pos="41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重工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A3C4FF"/>
                        </a:gs>
                        <a:gs pos="41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证券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A3C4FF"/>
                        </a:gs>
                        <a:gs pos="41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银行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A3C4FF"/>
                        </a:gs>
                        <a:gs pos="41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圆角矩形 13"/>
          <p:cNvSpPr/>
          <p:nvPr/>
        </p:nvSpPr>
        <p:spPr>
          <a:xfrm>
            <a:off x="2555776" y="2340001"/>
            <a:ext cx="2088232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应用托管集群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(DTS, SA,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数据探索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716016" y="2340001"/>
            <a:ext cx="2088232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大数据工具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数据开发，任务调度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555776" y="3169080"/>
            <a:ext cx="4248472" cy="6268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分布式文件系统，非结构化存储，数据仓库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50930" y="3169080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555776" y="4011910"/>
            <a:ext cx="4248472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批量导入，数据上报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81731" y="401742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数据采集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56563" y="4761466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租户存量数据（如日志等）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438630" y="1428623"/>
            <a:ext cx="1008112" cy="3960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多租户管控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438630" y="2011438"/>
            <a:ext cx="1008112" cy="3960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资源管理</a:t>
            </a:r>
          </a:p>
        </p:txBody>
      </p:sp>
      <p:sp>
        <p:nvSpPr>
          <p:cNvPr id="112" name="圆角矩形 111"/>
          <p:cNvSpPr/>
          <p:nvPr/>
        </p:nvSpPr>
        <p:spPr>
          <a:xfrm>
            <a:off x="7438630" y="2594253"/>
            <a:ext cx="1008112" cy="3960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组件管理</a:t>
            </a:r>
          </a:p>
        </p:txBody>
      </p:sp>
      <p:sp>
        <p:nvSpPr>
          <p:cNvPr id="114" name="圆角矩形 113"/>
          <p:cNvSpPr/>
          <p:nvPr/>
        </p:nvSpPr>
        <p:spPr>
          <a:xfrm>
            <a:off x="7438630" y="3177068"/>
            <a:ext cx="1008112" cy="3960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监控告警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7438630" y="3759881"/>
            <a:ext cx="1008112" cy="3960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集群运维</a:t>
            </a:r>
          </a:p>
        </p:txBody>
      </p:sp>
      <p:sp>
        <p:nvSpPr>
          <p:cNvPr id="21" name="下箭头 20"/>
          <p:cNvSpPr/>
          <p:nvPr/>
        </p:nvSpPr>
        <p:spPr>
          <a:xfrm flipV="1">
            <a:off x="4434619" y="4537256"/>
            <a:ext cx="288032" cy="216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下箭头 115"/>
          <p:cNvSpPr/>
          <p:nvPr/>
        </p:nvSpPr>
        <p:spPr>
          <a:xfrm flipV="1">
            <a:off x="4434619" y="3795886"/>
            <a:ext cx="288032" cy="216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上下箭头 117"/>
          <p:cNvSpPr/>
          <p:nvPr/>
        </p:nvSpPr>
        <p:spPr>
          <a:xfrm>
            <a:off x="3527904" y="2917080"/>
            <a:ext cx="180000" cy="252000"/>
          </a:xfrm>
          <a:prstGeom prst="upDownArrow">
            <a:avLst>
              <a:gd name="adj1" fmla="val 50000"/>
              <a:gd name="adj2" fmla="val 42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上下箭头 124"/>
          <p:cNvSpPr/>
          <p:nvPr/>
        </p:nvSpPr>
        <p:spPr>
          <a:xfrm>
            <a:off x="5670132" y="2917080"/>
            <a:ext cx="180000" cy="252000"/>
          </a:xfrm>
          <a:prstGeom prst="upDownArrow">
            <a:avLst>
              <a:gd name="adj1" fmla="val 50000"/>
              <a:gd name="adj2" fmla="val 42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上下箭头 126"/>
          <p:cNvSpPr/>
          <p:nvPr/>
        </p:nvSpPr>
        <p:spPr>
          <a:xfrm>
            <a:off x="3527904" y="2139726"/>
            <a:ext cx="180000" cy="216000"/>
          </a:xfrm>
          <a:prstGeom prst="upDownArrow">
            <a:avLst>
              <a:gd name="adj1" fmla="val 50000"/>
              <a:gd name="adj2" fmla="val 42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上下箭头 130"/>
          <p:cNvSpPr/>
          <p:nvPr/>
        </p:nvSpPr>
        <p:spPr>
          <a:xfrm>
            <a:off x="5652248" y="2139726"/>
            <a:ext cx="180000" cy="216000"/>
          </a:xfrm>
          <a:prstGeom prst="upDownArrow">
            <a:avLst>
              <a:gd name="adj1" fmla="val 50000"/>
              <a:gd name="adj2" fmla="val 42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上下箭头 136"/>
          <p:cNvSpPr/>
          <p:nvPr/>
        </p:nvSpPr>
        <p:spPr>
          <a:xfrm>
            <a:off x="3527904" y="746029"/>
            <a:ext cx="180000" cy="252000"/>
          </a:xfrm>
          <a:prstGeom prst="upDownArrow">
            <a:avLst>
              <a:gd name="adj1" fmla="val 50000"/>
              <a:gd name="adj2" fmla="val 42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上下箭头 139"/>
          <p:cNvSpPr/>
          <p:nvPr/>
        </p:nvSpPr>
        <p:spPr>
          <a:xfrm>
            <a:off x="5652120" y="746029"/>
            <a:ext cx="180000" cy="252000"/>
          </a:xfrm>
          <a:prstGeom prst="upDownArrow">
            <a:avLst>
              <a:gd name="adj1" fmla="val 50000"/>
              <a:gd name="adj2" fmla="val 42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上下箭头 40"/>
          <p:cNvSpPr/>
          <p:nvPr/>
        </p:nvSpPr>
        <p:spPr>
          <a:xfrm rot="5400000" flipV="1">
            <a:off x="7076237" y="1471411"/>
            <a:ext cx="216000" cy="396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上下箭头 142"/>
          <p:cNvSpPr/>
          <p:nvPr/>
        </p:nvSpPr>
        <p:spPr>
          <a:xfrm rot="5400000" flipV="1">
            <a:off x="7076237" y="2409742"/>
            <a:ext cx="216000" cy="396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上下箭头 143"/>
          <p:cNvSpPr/>
          <p:nvPr/>
        </p:nvSpPr>
        <p:spPr>
          <a:xfrm rot="5400000" flipV="1">
            <a:off x="7076237" y="3273862"/>
            <a:ext cx="216000" cy="396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圆角矩形 144"/>
          <p:cNvSpPr/>
          <p:nvPr/>
        </p:nvSpPr>
        <p:spPr>
          <a:xfrm>
            <a:off x="854193" y="908693"/>
            <a:ext cx="1100297" cy="3528392"/>
          </a:xfrm>
          <a:prstGeom prst="roundRect">
            <a:avLst>
              <a:gd name="adj" fmla="val 410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中信云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</a:p>
        </p:txBody>
      </p:sp>
      <p:sp>
        <p:nvSpPr>
          <p:cNvPr id="146" name="上下箭头 145"/>
          <p:cNvSpPr/>
          <p:nvPr/>
        </p:nvSpPr>
        <p:spPr>
          <a:xfrm rot="5400000" flipV="1">
            <a:off x="2082703" y="2468275"/>
            <a:ext cx="216000" cy="432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02647" y="2294751"/>
            <a:ext cx="581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LDAP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427632" y="908692"/>
            <a:ext cx="4520632" cy="373656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54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"/>
          <p:cNvSpPr txBox="1">
            <a:spLocks noChangeArrowheads="1"/>
          </p:cNvSpPr>
          <p:nvPr/>
        </p:nvSpPr>
        <p:spPr bwMode="auto">
          <a:xfrm>
            <a:off x="323528" y="195486"/>
            <a:ext cx="8579768" cy="50405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技术架构</a:t>
            </a:r>
          </a:p>
        </p:txBody>
      </p:sp>
      <p:sp>
        <p:nvSpPr>
          <p:cNvPr id="213" name="矩形 212"/>
          <p:cNvSpPr>
            <a:spLocks/>
          </p:cNvSpPr>
          <p:nvPr/>
        </p:nvSpPr>
        <p:spPr>
          <a:xfrm>
            <a:off x="827585" y="4047950"/>
            <a:ext cx="5580002" cy="324000"/>
          </a:xfrm>
          <a:prstGeom prst="rect">
            <a:avLst/>
          </a:prstGeom>
          <a:solidFill>
            <a:srgbClr val="C7B3E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5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Flume(FTP/SFTP/HTTP</a:t>
            </a:r>
            <a:r>
              <a:rPr kumimoji="1" lang="en-US" altLang="zh-CN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/API</a:t>
            </a:r>
            <a:r>
              <a:rPr kumimoji="1" lang="en-US" altLang="zh-CN" sz="105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kumimoji="1" lang="en-US" altLang="zh-CN" sz="1050" baseline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Sqoop</a:t>
            </a:r>
            <a:r>
              <a:rPr kumimoji="1" lang="en-US" altLang="zh-CN" sz="105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en-US" altLang="zh-CN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BDPE, OCETL</a:t>
            </a:r>
            <a:endParaRPr kumimoji="1" lang="zh-CN" altLang="en-US" sz="105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圆角矩形 18"/>
          <p:cNvSpPr/>
          <p:nvPr/>
        </p:nvSpPr>
        <p:spPr>
          <a:xfrm>
            <a:off x="827586" y="2499742"/>
            <a:ext cx="5580000" cy="1476000"/>
          </a:xfrm>
          <a:prstGeom prst="roundRect">
            <a:avLst>
              <a:gd name="adj" fmla="val 2678"/>
            </a:avLst>
          </a:prstGeom>
          <a:solidFill>
            <a:srgbClr val="DAF9CA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</a:p>
        </p:txBody>
      </p:sp>
      <p:sp>
        <p:nvSpPr>
          <p:cNvPr id="217" name="圆角矩形 22"/>
          <p:cNvSpPr/>
          <p:nvPr/>
        </p:nvSpPr>
        <p:spPr>
          <a:xfrm>
            <a:off x="933780" y="2763093"/>
            <a:ext cx="5400000" cy="674488"/>
          </a:xfrm>
          <a:prstGeom prst="roundRect">
            <a:avLst>
              <a:gd name="adj" fmla="val 4953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</a:p>
        </p:txBody>
      </p:sp>
      <p:sp>
        <p:nvSpPr>
          <p:cNvPr id="218" name="圆柱形 23"/>
          <p:cNvSpPr/>
          <p:nvPr/>
        </p:nvSpPr>
        <p:spPr>
          <a:xfrm>
            <a:off x="1637058" y="3543627"/>
            <a:ext cx="2160000" cy="324000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endParaRPr lang="zh-CN" altLang="en-US" sz="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圆角矩形 25"/>
          <p:cNvSpPr/>
          <p:nvPr/>
        </p:nvSpPr>
        <p:spPr>
          <a:xfrm>
            <a:off x="3166026" y="2832729"/>
            <a:ext cx="1477982" cy="252000"/>
          </a:xfrm>
          <a:prstGeom prst="roundRect">
            <a:avLst>
              <a:gd name="adj" fmla="val 4953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圆角矩形 26"/>
          <p:cNvSpPr/>
          <p:nvPr/>
        </p:nvSpPr>
        <p:spPr>
          <a:xfrm>
            <a:off x="1626062" y="2832729"/>
            <a:ext cx="1433770" cy="252000"/>
          </a:xfrm>
          <a:prstGeom prst="roundRect">
            <a:avLst>
              <a:gd name="adj" fmla="val 4953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</a:p>
        </p:txBody>
      </p:sp>
      <p:sp>
        <p:nvSpPr>
          <p:cNvPr id="221" name="圆角矩形 36"/>
          <p:cNvSpPr/>
          <p:nvPr/>
        </p:nvSpPr>
        <p:spPr>
          <a:xfrm>
            <a:off x="1608768" y="3141314"/>
            <a:ext cx="4639031" cy="252000"/>
          </a:xfrm>
          <a:prstGeom prst="roundRect">
            <a:avLst>
              <a:gd name="adj" fmla="val 4953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YARN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2" name="圆角矩形 37"/>
          <p:cNvSpPr>
            <a:spLocks/>
          </p:cNvSpPr>
          <p:nvPr/>
        </p:nvSpPr>
        <p:spPr>
          <a:xfrm>
            <a:off x="4087799" y="3543627"/>
            <a:ext cx="2160000" cy="324000"/>
          </a:xfrm>
          <a:prstGeom prst="roundRect">
            <a:avLst>
              <a:gd name="adj" fmla="val 4953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" name="圆角矩形 40"/>
          <p:cNvSpPr>
            <a:spLocks/>
          </p:cNvSpPr>
          <p:nvPr/>
        </p:nvSpPr>
        <p:spPr>
          <a:xfrm>
            <a:off x="4750202" y="2832729"/>
            <a:ext cx="1497597" cy="252000"/>
          </a:xfrm>
          <a:prstGeom prst="roundRect">
            <a:avLst>
              <a:gd name="adj" fmla="val 4953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6" name="圆角矩形 21"/>
          <p:cNvSpPr/>
          <p:nvPr/>
        </p:nvSpPr>
        <p:spPr>
          <a:xfrm>
            <a:off x="929692" y="3498956"/>
            <a:ext cx="5400000" cy="396000"/>
          </a:xfrm>
          <a:prstGeom prst="roundRect">
            <a:avLst>
              <a:gd name="adj" fmla="val 4953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</a:p>
        </p:txBody>
      </p:sp>
      <p:sp>
        <p:nvSpPr>
          <p:cNvPr id="233" name="矩形 232"/>
          <p:cNvSpPr/>
          <p:nvPr/>
        </p:nvSpPr>
        <p:spPr>
          <a:xfrm>
            <a:off x="3491880" y="1213653"/>
            <a:ext cx="2915707" cy="118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524" eaLnBrk="0" hangingPunct="0">
              <a:defRPr/>
            </a:pPr>
            <a:endParaRPr kumimoji="1"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TextBox 80"/>
          <p:cNvSpPr txBox="1"/>
          <p:nvPr/>
        </p:nvSpPr>
        <p:spPr>
          <a:xfrm>
            <a:off x="3401029" y="1507364"/>
            <a:ext cx="794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" name="矩形 234"/>
          <p:cNvSpPr/>
          <p:nvPr/>
        </p:nvSpPr>
        <p:spPr>
          <a:xfrm>
            <a:off x="844674" y="771549"/>
            <a:ext cx="5562914" cy="360000"/>
          </a:xfrm>
          <a:prstGeom prst="rect">
            <a:avLst/>
          </a:prstGeom>
          <a:solidFill>
            <a:srgbClr val="FDFFDF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zh-CN" sz="12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WebUI</a:t>
            </a:r>
            <a:endParaRPr lang="zh-CN" altLang="en-US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827584" y="1213654"/>
            <a:ext cx="2592000" cy="1188000"/>
          </a:xfrm>
          <a:prstGeom prst="rect">
            <a:avLst/>
          </a:prstGeom>
          <a:solidFill>
            <a:srgbClr val="F3D7B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应用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托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管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集群</a:t>
            </a:r>
          </a:p>
        </p:txBody>
      </p:sp>
      <p:sp>
        <p:nvSpPr>
          <p:cNvPr id="237" name="矩形 236"/>
          <p:cNvSpPr/>
          <p:nvPr/>
        </p:nvSpPr>
        <p:spPr>
          <a:xfrm>
            <a:off x="1492746" y="2067726"/>
            <a:ext cx="792000" cy="288000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Docker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238" name="矩形 237"/>
          <p:cNvSpPr/>
          <p:nvPr/>
        </p:nvSpPr>
        <p:spPr>
          <a:xfrm>
            <a:off x="1492746" y="1707654"/>
            <a:ext cx="1836000" cy="288000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ServiceBroker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255" name="矩形 254"/>
          <p:cNvSpPr>
            <a:spLocks/>
          </p:cNvSpPr>
          <p:nvPr/>
        </p:nvSpPr>
        <p:spPr>
          <a:xfrm>
            <a:off x="4189527" y="1743323"/>
            <a:ext cx="939736" cy="252000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数据开发工具</a:t>
            </a:r>
          </a:p>
        </p:txBody>
      </p:sp>
      <p:sp>
        <p:nvSpPr>
          <p:cNvPr id="256" name="矩形 255"/>
          <p:cNvSpPr/>
          <p:nvPr/>
        </p:nvSpPr>
        <p:spPr>
          <a:xfrm>
            <a:off x="4139952" y="1479787"/>
            <a:ext cx="1034387" cy="864000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处理类工具</a:t>
            </a:r>
          </a:p>
        </p:txBody>
      </p:sp>
      <p:sp>
        <p:nvSpPr>
          <p:cNvPr id="258" name="矩形 257"/>
          <p:cNvSpPr>
            <a:spLocks/>
          </p:cNvSpPr>
          <p:nvPr/>
        </p:nvSpPr>
        <p:spPr>
          <a:xfrm>
            <a:off x="4189527" y="2027585"/>
            <a:ext cx="939736" cy="252000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任务调度工具</a:t>
            </a:r>
          </a:p>
        </p:txBody>
      </p:sp>
      <p:sp>
        <p:nvSpPr>
          <p:cNvPr id="262" name="矩形 261"/>
          <p:cNvSpPr/>
          <p:nvPr/>
        </p:nvSpPr>
        <p:spPr>
          <a:xfrm>
            <a:off x="5277053" y="1479786"/>
            <a:ext cx="1034387" cy="864000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分析类工具</a:t>
            </a:r>
          </a:p>
        </p:txBody>
      </p:sp>
      <p:sp>
        <p:nvSpPr>
          <p:cNvPr id="270" name="矩形 269"/>
          <p:cNvSpPr>
            <a:spLocks/>
          </p:cNvSpPr>
          <p:nvPr/>
        </p:nvSpPr>
        <p:spPr>
          <a:xfrm>
            <a:off x="5330398" y="1743323"/>
            <a:ext cx="939736" cy="252000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数据挖掘工具</a:t>
            </a:r>
          </a:p>
        </p:txBody>
      </p:sp>
      <p:sp>
        <p:nvSpPr>
          <p:cNvPr id="272" name="矩形 271"/>
          <p:cNvSpPr>
            <a:spLocks/>
          </p:cNvSpPr>
          <p:nvPr/>
        </p:nvSpPr>
        <p:spPr>
          <a:xfrm>
            <a:off x="5330398" y="2027585"/>
            <a:ext cx="939736" cy="252000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自助分析工具</a:t>
            </a:r>
          </a:p>
        </p:txBody>
      </p:sp>
      <p:sp>
        <p:nvSpPr>
          <p:cNvPr id="282" name="矩形 281"/>
          <p:cNvSpPr/>
          <p:nvPr/>
        </p:nvSpPr>
        <p:spPr>
          <a:xfrm>
            <a:off x="2339864" y="2067726"/>
            <a:ext cx="1008000" cy="288000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Kubernetes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283" name="矩形 282"/>
          <p:cNvSpPr/>
          <p:nvPr/>
        </p:nvSpPr>
        <p:spPr>
          <a:xfrm>
            <a:off x="1492747" y="1347614"/>
            <a:ext cx="936000" cy="288000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AppStore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284" name="矩形 283"/>
          <p:cNvSpPr/>
          <p:nvPr/>
        </p:nvSpPr>
        <p:spPr>
          <a:xfrm>
            <a:off x="2483768" y="1347614"/>
            <a:ext cx="864000" cy="288000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DevOps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285" name="矩形 284"/>
          <p:cNvSpPr/>
          <p:nvPr/>
        </p:nvSpPr>
        <p:spPr>
          <a:xfrm>
            <a:off x="6588224" y="777821"/>
            <a:ext cx="1296000" cy="3594129"/>
          </a:xfrm>
          <a:prstGeom prst="rect">
            <a:avLst/>
          </a:prstGeom>
          <a:solidFill>
            <a:srgbClr val="FDFFDF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2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Adminstration</a:t>
            </a:r>
            <a:endParaRPr lang="zh-CN" altLang="en-US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804248" y="1833668"/>
            <a:ext cx="2083528" cy="432000"/>
            <a:chOff x="7092280" y="1833668"/>
            <a:chExt cx="2083528" cy="432000"/>
          </a:xfrm>
        </p:grpSpPr>
        <p:sp>
          <p:nvSpPr>
            <p:cNvPr id="252" name="TextBox 98"/>
            <p:cNvSpPr txBox="1"/>
            <p:nvPr/>
          </p:nvSpPr>
          <p:spPr>
            <a:xfrm>
              <a:off x="8311712" y="1911169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用户中心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1" name="矩形 290"/>
            <p:cNvSpPr>
              <a:spLocks/>
            </p:cNvSpPr>
            <p:nvPr/>
          </p:nvSpPr>
          <p:spPr>
            <a:xfrm>
              <a:off x="7092280" y="1833668"/>
              <a:ext cx="939736" cy="432000"/>
            </a:xfrm>
            <a:prstGeom prst="rect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YaHei" charset="0"/>
                </a:rPr>
                <a:t>LDAP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endParaRPr>
            </a:p>
          </p:txBody>
        </p:sp>
        <p:sp>
          <p:nvSpPr>
            <p:cNvPr id="248" name="上下箭头 52"/>
            <p:cNvSpPr/>
            <p:nvPr/>
          </p:nvSpPr>
          <p:spPr>
            <a:xfrm rot="16200000">
              <a:off x="8077166" y="1885634"/>
              <a:ext cx="216024" cy="328069"/>
            </a:xfrm>
            <a:prstGeom prst="up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804248" y="1203598"/>
            <a:ext cx="2083528" cy="432000"/>
            <a:chOff x="7092280" y="1203598"/>
            <a:chExt cx="2083528" cy="432000"/>
          </a:xfrm>
        </p:grpSpPr>
        <p:sp>
          <p:nvSpPr>
            <p:cNvPr id="290" name="矩形 289"/>
            <p:cNvSpPr>
              <a:spLocks/>
            </p:cNvSpPr>
            <p:nvPr/>
          </p:nvSpPr>
          <p:spPr>
            <a:xfrm>
              <a:off x="7092280" y="1203598"/>
              <a:ext cx="939736" cy="432000"/>
            </a:xfrm>
            <a:prstGeom prst="rect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YaHei" charset="0"/>
                </a:rPr>
                <a:t>MySQL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endParaRPr>
            </a:p>
          </p:txBody>
        </p:sp>
        <p:sp>
          <p:nvSpPr>
            <p:cNvPr id="294" name="TextBox 98"/>
            <p:cNvSpPr txBox="1"/>
            <p:nvPr/>
          </p:nvSpPr>
          <p:spPr>
            <a:xfrm>
              <a:off x="8311712" y="1281099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租户映射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5" name="上下箭头 52"/>
            <p:cNvSpPr/>
            <p:nvPr/>
          </p:nvSpPr>
          <p:spPr>
            <a:xfrm rot="16200000">
              <a:off x="8077166" y="1255564"/>
              <a:ext cx="216024" cy="328069"/>
            </a:xfrm>
            <a:prstGeom prst="up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804248" y="2463738"/>
            <a:ext cx="2083528" cy="432000"/>
            <a:chOff x="7092280" y="2463738"/>
            <a:chExt cx="2083528" cy="432000"/>
          </a:xfrm>
        </p:grpSpPr>
        <p:sp>
          <p:nvSpPr>
            <p:cNvPr id="292" name="矩形 291"/>
            <p:cNvSpPr>
              <a:spLocks/>
            </p:cNvSpPr>
            <p:nvPr/>
          </p:nvSpPr>
          <p:spPr>
            <a:xfrm>
              <a:off x="7092280" y="2463738"/>
              <a:ext cx="939736" cy="432000"/>
            </a:xfrm>
            <a:prstGeom prst="rect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YaHei" charset="0"/>
                </a:rPr>
                <a:t>Tomcat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endParaRPr>
            </a:p>
          </p:txBody>
        </p:sp>
        <p:sp>
          <p:nvSpPr>
            <p:cNvPr id="296" name="TextBox 98"/>
            <p:cNvSpPr txBox="1"/>
            <p:nvPr/>
          </p:nvSpPr>
          <p:spPr>
            <a:xfrm>
              <a:off x="8311712" y="2541239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页面服务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" name="上下箭头 52"/>
            <p:cNvSpPr/>
            <p:nvPr/>
          </p:nvSpPr>
          <p:spPr>
            <a:xfrm rot="16200000">
              <a:off x="8077166" y="2515704"/>
              <a:ext cx="216024" cy="328069"/>
            </a:xfrm>
            <a:prstGeom prst="up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04248" y="3090053"/>
            <a:ext cx="2045700" cy="432000"/>
            <a:chOff x="7092280" y="3090053"/>
            <a:chExt cx="2045700" cy="432000"/>
          </a:xfrm>
        </p:grpSpPr>
        <p:sp>
          <p:nvSpPr>
            <p:cNvPr id="293" name="矩形 292"/>
            <p:cNvSpPr>
              <a:spLocks/>
            </p:cNvSpPr>
            <p:nvPr/>
          </p:nvSpPr>
          <p:spPr>
            <a:xfrm>
              <a:off x="7092280" y="3090053"/>
              <a:ext cx="939736" cy="432000"/>
            </a:xfrm>
            <a:prstGeom prst="rect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1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YaHei" charset="0"/>
                </a:rPr>
                <a:t>Ambari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endParaRPr>
            </a:p>
          </p:txBody>
        </p:sp>
        <p:sp>
          <p:nvSpPr>
            <p:cNvPr id="298" name="TextBox 98"/>
            <p:cNvSpPr txBox="1"/>
            <p:nvPr/>
          </p:nvSpPr>
          <p:spPr>
            <a:xfrm>
              <a:off x="8273884" y="3167554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资源监控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9" name="上下箭头 52"/>
            <p:cNvSpPr/>
            <p:nvPr/>
          </p:nvSpPr>
          <p:spPr>
            <a:xfrm rot="16200000">
              <a:off x="8077166" y="3142019"/>
              <a:ext cx="216024" cy="328069"/>
            </a:xfrm>
            <a:prstGeom prst="up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804248" y="3723544"/>
            <a:ext cx="2083528" cy="432000"/>
            <a:chOff x="7092280" y="3723544"/>
            <a:chExt cx="2083528" cy="432000"/>
          </a:xfrm>
        </p:grpSpPr>
        <p:sp>
          <p:nvSpPr>
            <p:cNvPr id="304" name="矩形 303"/>
            <p:cNvSpPr>
              <a:spLocks/>
            </p:cNvSpPr>
            <p:nvPr/>
          </p:nvSpPr>
          <p:spPr>
            <a:xfrm>
              <a:off x="7092280" y="3723544"/>
              <a:ext cx="939736" cy="432000"/>
            </a:xfrm>
            <a:prstGeom prst="rect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YaHei" charset="0"/>
                </a:rPr>
                <a:t>Ranger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endParaRPr>
            </a:p>
          </p:txBody>
        </p:sp>
        <p:sp>
          <p:nvSpPr>
            <p:cNvPr id="305" name="TextBox 98"/>
            <p:cNvSpPr txBox="1"/>
            <p:nvPr/>
          </p:nvSpPr>
          <p:spPr>
            <a:xfrm>
              <a:off x="8311712" y="3801045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权限管理</a:t>
              </a:r>
            </a:p>
          </p:txBody>
        </p:sp>
        <p:sp>
          <p:nvSpPr>
            <p:cNvPr id="306" name="上下箭头 52"/>
            <p:cNvSpPr/>
            <p:nvPr/>
          </p:nvSpPr>
          <p:spPr>
            <a:xfrm rot="16200000">
              <a:off x="8077166" y="3775510"/>
              <a:ext cx="216024" cy="328069"/>
            </a:xfrm>
            <a:prstGeom prst="up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054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51520" y="267494"/>
            <a:ext cx="8723784" cy="50405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5pPr>
            <a:lvl6pPr>
              <a:defRPr sz="2800">
                <a:latin typeface="Arial" charset="0"/>
                <a:ea typeface="宋体" pitchFamily="2" charset="-122"/>
              </a:defRPr>
            </a:lvl6pPr>
            <a:lvl7pPr>
              <a:defRPr sz="2800">
                <a:latin typeface="Arial" charset="0"/>
                <a:ea typeface="宋体" pitchFamily="2" charset="-122"/>
              </a:defRPr>
            </a:lvl7pPr>
            <a:lvl8pPr>
              <a:defRPr sz="2800">
                <a:latin typeface="Arial" charset="0"/>
                <a:ea typeface="宋体" pitchFamily="2" charset="-122"/>
              </a:defRPr>
            </a:lvl8pPr>
            <a:lvl9pPr>
              <a:defRPr sz="2800"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 smtClean="0"/>
              <a:t>“数据湖”</a:t>
            </a:r>
            <a:r>
              <a:rPr lang="zh-CN" altLang="en-US" dirty="0"/>
              <a:t>建设思路</a:t>
            </a:r>
          </a:p>
        </p:txBody>
      </p:sp>
      <p:sp>
        <p:nvSpPr>
          <p:cNvPr id="24" name="矩形 23"/>
          <p:cNvSpPr/>
          <p:nvPr/>
        </p:nvSpPr>
        <p:spPr>
          <a:xfrm>
            <a:off x="1475656" y="1923678"/>
            <a:ext cx="5832648" cy="2376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47664" y="206769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分布式存储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699792" y="2206193"/>
            <a:ext cx="1913620" cy="1949733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076056" y="2206193"/>
            <a:ext cx="1913620" cy="19497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861110" y="2355726"/>
            <a:ext cx="396000" cy="118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租户数据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434992" y="2355726"/>
            <a:ext cx="396000" cy="118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租户数据</a:t>
            </a:r>
          </a:p>
        </p:txBody>
      </p:sp>
      <p:sp>
        <p:nvSpPr>
          <p:cNvPr id="58" name="矩形 57"/>
          <p:cNvSpPr/>
          <p:nvPr/>
        </p:nvSpPr>
        <p:spPr>
          <a:xfrm>
            <a:off x="4054803" y="2355726"/>
            <a:ext cx="396000" cy="118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租户数据</a:t>
            </a:r>
          </a:p>
        </p:txBody>
      </p:sp>
      <p:sp>
        <p:nvSpPr>
          <p:cNvPr id="59" name="矩形 58"/>
          <p:cNvSpPr/>
          <p:nvPr/>
        </p:nvSpPr>
        <p:spPr>
          <a:xfrm>
            <a:off x="5186866" y="2355726"/>
            <a:ext cx="1692000" cy="36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完整数据（只读）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186866" y="2804364"/>
            <a:ext cx="1692000" cy="36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完整数据（只读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186866" y="3253003"/>
            <a:ext cx="1692000" cy="36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完整数据（只读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73193" y="3860143"/>
            <a:ext cx="1119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集团租户区域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43808" y="3860925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非集团的</a:t>
            </a:r>
            <a:r>
              <a:rPr lang="zh-CN" altLang="en-US" sz="1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租户的区域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12889" y="699542"/>
            <a:ext cx="492443" cy="276999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重工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386771" y="699542"/>
            <a:ext cx="492443" cy="276999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证券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06582" y="699542"/>
            <a:ext cx="492443" cy="276999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银行</a:t>
            </a:r>
          </a:p>
        </p:txBody>
      </p:sp>
      <p:cxnSp>
        <p:nvCxnSpPr>
          <p:cNvPr id="31" name="直接箭头连接符 30"/>
          <p:cNvCxnSpPr>
            <a:stCxn id="29" idx="2"/>
          </p:cNvCxnSpPr>
          <p:nvPr/>
        </p:nvCxnSpPr>
        <p:spPr>
          <a:xfrm>
            <a:off x="3059111" y="976541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64" idx="2"/>
            <a:endCxn id="57" idx="0"/>
          </p:cNvCxnSpPr>
          <p:nvPr/>
        </p:nvCxnSpPr>
        <p:spPr>
          <a:xfrm flipH="1">
            <a:off x="3632992" y="976541"/>
            <a:ext cx="1" cy="1379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5" idx="2"/>
            <a:endCxn id="58" idx="0"/>
          </p:cNvCxnSpPr>
          <p:nvPr/>
        </p:nvCxnSpPr>
        <p:spPr>
          <a:xfrm flipH="1">
            <a:off x="4252803" y="976541"/>
            <a:ext cx="1" cy="1379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776010" y="715992"/>
            <a:ext cx="492443" cy="276999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集团</a:t>
            </a:r>
          </a:p>
        </p:txBody>
      </p:sp>
      <p:cxnSp>
        <p:nvCxnSpPr>
          <p:cNvPr id="69" name="直接箭头连接符 68"/>
          <p:cNvCxnSpPr>
            <a:stCxn id="68" idx="2"/>
            <a:endCxn id="55" idx="0"/>
          </p:cNvCxnSpPr>
          <p:nvPr/>
        </p:nvCxnSpPr>
        <p:spPr>
          <a:xfrm>
            <a:off x="6022232" y="992991"/>
            <a:ext cx="10634" cy="1213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圆角矩形 70"/>
          <p:cNvSpPr/>
          <p:nvPr/>
        </p:nvSpPr>
        <p:spPr>
          <a:xfrm>
            <a:off x="1475656" y="4551950"/>
            <a:ext cx="5832648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批量导入，数据上报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右箭头 72"/>
          <p:cNvSpPr/>
          <p:nvPr/>
        </p:nvSpPr>
        <p:spPr>
          <a:xfrm rot="16200000">
            <a:off x="4229909" y="4296349"/>
            <a:ext cx="360040" cy="223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曲线连接符 74"/>
          <p:cNvCxnSpPr>
            <a:stCxn id="59" idx="1"/>
            <a:endCxn id="56" idx="2"/>
          </p:cNvCxnSpPr>
          <p:nvPr/>
        </p:nvCxnSpPr>
        <p:spPr>
          <a:xfrm rot="10800000" flipV="1">
            <a:off x="3059110" y="2535726"/>
            <a:ext cx="2127756" cy="1008000"/>
          </a:xfrm>
          <a:prstGeom prst="curvedConnector4">
            <a:avLst>
              <a:gd name="adj1" fmla="val 45347"/>
              <a:gd name="adj2" fmla="val 122679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曲线连接符 76"/>
          <p:cNvCxnSpPr>
            <a:stCxn id="60" idx="1"/>
            <a:endCxn id="57" idx="2"/>
          </p:cNvCxnSpPr>
          <p:nvPr/>
        </p:nvCxnSpPr>
        <p:spPr>
          <a:xfrm rot="10800000" flipV="1">
            <a:off x="3632992" y="2984364"/>
            <a:ext cx="1553874" cy="559362"/>
          </a:xfrm>
          <a:prstGeom prst="curvedConnector4">
            <a:avLst>
              <a:gd name="adj1" fmla="val 43629"/>
              <a:gd name="adj2" fmla="val 140868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曲线连接符 78"/>
          <p:cNvCxnSpPr>
            <a:stCxn id="62" idx="1"/>
            <a:endCxn id="58" idx="2"/>
          </p:cNvCxnSpPr>
          <p:nvPr/>
        </p:nvCxnSpPr>
        <p:spPr>
          <a:xfrm rot="10800000" flipV="1">
            <a:off x="4252804" y="3433002"/>
            <a:ext cx="934063" cy="110723"/>
          </a:xfrm>
          <a:prstGeom prst="curvedConnector4">
            <a:avLst>
              <a:gd name="adj1" fmla="val 39401"/>
              <a:gd name="adj2" fmla="val 369029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1475656" y="1540371"/>
            <a:ext cx="5832648" cy="2918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数据汇总</a:t>
            </a:r>
          </a:p>
        </p:txBody>
      </p:sp>
      <p:sp>
        <p:nvSpPr>
          <p:cNvPr id="82" name="矩形 81"/>
          <p:cNvSpPr/>
          <p:nvPr/>
        </p:nvSpPr>
        <p:spPr>
          <a:xfrm>
            <a:off x="1475656" y="1134938"/>
            <a:ext cx="5832648" cy="2918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数据挖掘</a:t>
            </a:r>
          </a:p>
        </p:txBody>
      </p:sp>
      <p:sp>
        <p:nvSpPr>
          <p:cNvPr id="91" name="椭圆形标注 90"/>
          <p:cNvSpPr/>
          <p:nvPr/>
        </p:nvSpPr>
        <p:spPr>
          <a:xfrm>
            <a:off x="846308" y="4096950"/>
            <a:ext cx="1655463" cy="576064"/>
          </a:xfrm>
          <a:prstGeom prst="wedgeEllipseCallout">
            <a:avLst>
              <a:gd name="adj1" fmla="val 92873"/>
              <a:gd name="adj2" fmla="val -1180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不拷贝；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联表查询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形标注 31"/>
          <p:cNvSpPr/>
          <p:nvPr/>
        </p:nvSpPr>
        <p:spPr>
          <a:xfrm>
            <a:off x="6878866" y="3912213"/>
            <a:ext cx="1369135" cy="576064"/>
          </a:xfrm>
          <a:prstGeom prst="wedgeEllipseCallout">
            <a:avLst>
              <a:gd name="adj1" fmla="val -54092"/>
              <a:gd name="adj2" fmla="val -1081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基于租户的授权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283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179512" y="339502"/>
            <a:ext cx="8723784" cy="50405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0" hangingPunct="0">
              <a:defRPr/>
            </a:pPr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租户</a:t>
            </a:r>
            <a:r>
              <a:rPr lang="en-US" altLang="zh-CN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数据共享</a:t>
            </a:r>
            <a:r>
              <a:rPr lang="en-US" altLang="zh-CN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</a:t>
            </a:r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解决方案</a:t>
            </a:r>
            <a:endParaRPr lang="zh-CN" altLang="en-US" sz="2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83568" y="1696186"/>
            <a:ext cx="2808312" cy="19497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94378" y="1845719"/>
            <a:ext cx="2484000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租户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数据（只读）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94378" y="2294357"/>
            <a:ext cx="2484000" cy="3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租户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（只读）</a:t>
            </a:r>
          </a:p>
        </p:txBody>
      </p:sp>
      <p:sp>
        <p:nvSpPr>
          <p:cNvPr id="60" name="矩形 59"/>
          <p:cNvSpPr/>
          <p:nvPr/>
        </p:nvSpPr>
        <p:spPr>
          <a:xfrm>
            <a:off x="794378" y="2742996"/>
            <a:ext cx="2484000" cy="36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租户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（只读）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687614" y="33689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共性区域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796136" y="1696186"/>
            <a:ext cx="2808000" cy="19497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906946" y="1845719"/>
            <a:ext cx="2484000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租户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数据（只读）</a:t>
            </a:r>
          </a:p>
        </p:txBody>
      </p:sp>
      <p:sp>
        <p:nvSpPr>
          <p:cNvPr id="64" name="矩形 63"/>
          <p:cNvSpPr/>
          <p:nvPr/>
        </p:nvSpPr>
        <p:spPr>
          <a:xfrm>
            <a:off x="5906946" y="2294357"/>
            <a:ext cx="2484000" cy="3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租户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（只读）</a:t>
            </a:r>
          </a:p>
        </p:txBody>
      </p:sp>
      <p:sp>
        <p:nvSpPr>
          <p:cNvPr id="65" name="矩形 64"/>
          <p:cNvSpPr/>
          <p:nvPr/>
        </p:nvSpPr>
        <p:spPr>
          <a:xfrm>
            <a:off x="5906946" y="2742996"/>
            <a:ext cx="2484000" cy="36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租户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（只读）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800027" y="33689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共性区域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06946" y="2294357"/>
            <a:ext cx="537262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57" idx="3"/>
            <a:endCxn id="62" idx="1"/>
          </p:cNvCxnSpPr>
          <p:nvPr/>
        </p:nvCxnSpPr>
        <p:spPr>
          <a:xfrm>
            <a:off x="3491880" y="2671053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14630" y="1971191"/>
            <a:ext cx="213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租户提出申请；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租户批复；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管理员修改表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文件权限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1880" y="2811254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橘云管控的资源，通过</a:t>
            </a:r>
            <a:r>
              <a:rPr kumimoji="1" lang="en-US" altLang="zh-CN" sz="1200" dirty="0" smtClean="0"/>
              <a:t>ranger</a:t>
            </a:r>
            <a:r>
              <a:rPr kumimoji="1" lang="zh-CN" altLang="en-US" sz="1200" dirty="0" smtClean="0"/>
              <a:t>方式实现授权操作；非橘云的资源，本期通过系统管理授权操作的方式实现。</a:t>
            </a:r>
            <a:endParaRPr kumimoji="1"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168696" y="195486"/>
            <a:ext cx="8723784" cy="50405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0" hangingPunct="0">
              <a:defRPr/>
            </a:pPr>
            <a:r>
              <a:rPr lang="en-US" altLang="zh-CN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数据湖</a:t>
            </a:r>
            <a:r>
              <a:rPr lang="en-US" altLang="zh-CN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</a:t>
            </a:r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整体对外开放方案</a:t>
            </a:r>
            <a:endParaRPr lang="zh-CN" altLang="en-US" sz="2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707904" y="4587974"/>
            <a:ext cx="1913620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批量导入，数据上报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右箭头 41"/>
          <p:cNvSpPr/>
          <p:nvPr/>
        </p:nvSpPr>
        <p:spPr>
          <a:xfrm rot="16200000">
            <a:off x="4484694" y="4241218"/>
            <a:ext cx="360040" cy="223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57544" y="4260462"/>
            <a:ext cx="3492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原始数据采集（集团租户管理员开发采集流程）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733092" y="915566"/>
            <a:ext cx="5976664" cy="3240360"/>
            <a:chOff x="683568" y="915566"/>
            <a:chExt cx="7848872" cy="3240360"/>
          </a:xfrm>
        </p:grpSpPr>
        <p:sp>
          <p:nvSpPr>
            <p:cNvPr id="27" name="矩形 26"/>
            <p:cNvSpPr/>
            <p:nvPr/>
          </p:nvSpPr>
          <p:spPr>
            <a:xfrm>
              <a:off x="683568" y="915566"/>
              <a:ext cx="7848872" cy="324036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94378" y="3003798"/>
              <a:ext cx="7666054" cy="7200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89749" y="3878927"/>
              <a:ext cx="22365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共性区域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914545" y="3003798"/>
              <a:ext cx="13869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数据明细层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(ODS)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50053" y="3274713"/>
              <a:ext cx="2209779" cy="396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租户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530625" y="3274713"/>
              <a:ext cx="2209779" cy="396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租户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200274" y="3274713"/>
              <a:ext cx="2209779" cy="396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租户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02487" y="2175706"/>
              <a:ext cx="7666054" cy="7200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14545" y="2175706"/>
              <a:ext cx="1330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数据仓库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(DW)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850053" y="2427734"/>
              <a:ext cx="2209779" cy="396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公共维度数据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46362" y="2427734"/>
              <a:ext cx="2209779" cy="396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指标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体系数据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200273" y="2427734"/>
              <a:ext cx="2209779" cy="396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管理服务数据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790275" y="1347615"/>
              <a:ext cx="7666054" cy="7200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902333" y="1347615"/>
              <a:ext cx="1324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数据集市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(DM)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837841" y="1599643"/>
              <a:ext cx="2209779" cy="396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决策计划数据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534150" y="1599643"/>
              <a:ext cx="2209779" cy="396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部门价值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188061" y="1599643"/>
              <a:ext cx="2209779" cy="396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绩效统计数据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89184" y="998607"/>
            <a:ext cx="2914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中信云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数据湖（基于集团租户的资源）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上下箭头 52"/>
          <p:cNvSpPr/>
          <p:nvPr/>
        </p:nvSpPr>
        <p:spPr>
          <a:xfrm rot="16200000">
            <a:off x="1432157" y="3286882"/>
            <a:ext cx="216024" cy="328069"/>
          </a:xfrm>
          <a:prstGeom prst="up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TextBox 98"/>
          <p:cNvSpPr txBox="1"/>
          <p:nvPr/>
        </p:nvSpPr>
        <p:spPr>
          <a:xfrm>
            <a:off x="336856" y="3302863"/>
            <a:ext cx="1155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租户数据共享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1287" y="3711710"/>
            <a:ext cx="2771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(</a:t>
            </a:r>
            <a:r>
              <a:rPr kumimoji="1" lang="en-US" altLang="zh-CN" sz="1000" dirty="0" smtClean="0"/>
              <a:t>A</a:t>
            </a:r>
            <a:r>
              <a:rPr kumimoji="1" lang="zh-CN" altLang="en-US" sz="1000" dirty="0" smtClean="0"/>
              <a:t>租户通过表级授权给集团租户实现数据共享</a:t>
            </a:r>
            <a:r>
              <a:rPr kumimoji="1" lang="en-US" altLang="zh-CN" sz="1000" dirty="0" smtClean="0"/>
              <a:t>)</a:t>
            </a:r>
            <a:endParaRPr kumimoji="1" lang="zh-CN" altLang="en-US" sz="1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3361192" y="3708778"/>
            <a:ext cx="2771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/>
              <a:t>(</a:t>
            </a:r>
            <a:r>
              <a:rPr kumimoji="1" lang="en-US" altLang="zh-CN" sz="1000" dirty="0"/>
              <a:t>B</a:t>
            </a:r>
            <a:r>
              <a:rPr kumimoji="1" lang="zh-CN" altLang="en-US" sz="1000" dirty="0" smtClean="0"/>
              <a:t>租户通过表级授权给集团租户实现数据共享</a:t>
            </a:r>
            <a:r>
              <a:rPr kumimoji="1" lang="en-US" altLang="zh-CN" sz="1000" dirty="0" smtClean="0"/>
              <a:t>)</a:t>
            </a:r>
            <a:endParaRPr kumimoji="1" lang="zh-CN" altLang="en-US" sz="1000" dirty="0"/>
          </a:p>
        </p:txBody>
      </p:sp>
      <p:sp>
        <p:nvSpPr>
          <p:cNvPr id="34" name="文本框 33"/>
          <p:cNvSpPr txBox="1"/>
          <p:nvPr/>
        </p:nvSpPr>
        <p:spPr>
          <a:xfrm>
            <a:off x="6084168" y="3703716"/>
            <a:ext cx="27671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/>
              <a:t>(C</a:t>
            </a:r>
            <a:r>
              <a:rPr kumimoji="1" lang="zh-CN" altLang="en-US" sz="1000" dirty="0" smtClean="0"/>
              <a:t>租户通过表级授权给集团租户实现数据共享</a:t>
            </a:r>
            <a:r>
              <a:rPr kumimoji="1" lang="en-US" altLang="zh-CN" sz="1000" dirty="0" smtClean="0"/>
              <a:t>)</a:t>
            </a:r>
            <a:endParaRPr kumimoji="1" lang="zh-CN" altLang="en-US" sz="1000" dirty="0"/>
          </a:p>
        </p:txBody>
      </p:sp>
      <p:sp>
        <p:nvSpPr>
          <p:cNvPr id="9" name="右大括号 8"/>
          <p:cNvSpPr/>
          <p:nvPr/>
        </p:nvSpPr>
        <p:spPr>
          <a:xfrm>
            <a:off x="7812360" y="1347615"/>
            <a:ext cx="288032" cy="2364095"/>
          </a:xfrm>
          <a:prstGeom prst="rightBrace">
            <a:avLst>
              <a:gd name="adj1" fmla="val 9620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64599" y="1437962"/>
            <a:ext cx="338554" cy="21746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000" dirty="0" smtClean="0"/>
              <a:t>数据分层基于</a:t>
            </a:r>
            <a:r>
              <a:rPr kumimoji="1" lang="en-US" altLang="zh-CN" sz="1000" dirty="0" smtClean="0"/>
              <a:t>DACP</a:t>
            </a:r>
            <a:r>
              <a:rPr kumimoji="1" lang="zh-CN" altLang="en-US" sz="1000" dirty="0" smtClean="0"/>
              <a:t>的主题域功能实现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6894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251520" y="286234"/>
            <a:ext cx="8723784" cy="50405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0" hangingPunct="0">
              <a:defRPr/>
            </a:pPr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用户角色，租户</a:t>
            </a: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以及</a:t>
            </a:r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项目管理方案</a:t>
            </a:r>
            <a:endParaRPr lang="zh-CN" altLang="en-US" sz="2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71600" y="1654319"/>
            <a:ext cx="1224136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中信云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用户中心</a:t>
            </a:r>
          </a:p>
        </p:txBody>
      </p:sp>
      <p:sp>
        <p:nvSpPr>
          <p:cNvPr id="7" name="右箭头 6"/>
          <p:cNvSpPr/>
          <p:nvPr/>
        </p:nvSpPr>
        <p:spPr>
          <a:xfrm>
            <a:off x="2267744" y="1870343"/>
            <a:ext cx="1152128" cy="14401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30974" y="1633706"/>
            <a:ext cx="8888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LDAP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05522" y="1294366"/>
            <a:ext cx="1354510" cy="12232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35896" y="1367353"/>
            <a:ext cx="1080000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租户管理员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35896" y="1731003"/>
            <a:ext cx="1080000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租户的用户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4722278" y="1438295"/>
            <a:ext cx="1152128" cy="14401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886506" y="1281402"/>
            <a:ext cx="1493806" cy="79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创建项目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r>
              <a:rPr lang="zh-CN" altLang="en-US" sz="1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租户管理员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管理项目资源</a:t>
            </a:r>
          </a:p>
        </p:txBody>
      </p:sp>
      <p:sp>
        <p:nvSpPr>
          <p:cNvPr id="15" name="下箭头 14"/>
          <p:cNvSpPr/>
          <p:nvPr/>
        </p:nvSpPr>
        <p:spPr>
          <a:xfrm>
            <a:off x="6732240" y="2073402"/>
            <a:ext cx="144016" cy="4441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958514" y="2518415"/>
            <a:ext cx="1493806" cy="79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选择项目成员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</a:t>
            </a:r>
            <a:r>
              <a:rPr lang="zh-CN" altLang="en-US" sz="1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项目成员角色</a:t>
            </a:r>
            <a:endParaRPr lang="en-US" altLang="zh-CN" sz="1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下箭头 17"/>
          <p:cNvSpPr/>
          <p:nvPr/>
        </p:nvSpPr>
        <p:spPr>
          <a:xfrm rot="7320000" flipH="1">
            <a:off x="5243648" y="2042372"/>
            <a:ext cx="144000" cy="14040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35896" y="2093940"/>
            <a:ext cx="1080000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租户权限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下箭头 25"/>
          <p:cNvSpPr/>
          <p:nvPr/>
        </p:nvSpPr>
        <p:spPr>
          <a:xfrm>
            <a:off x="4067960" y="2589581"/>
            <a:ext cx="144000" cy="93694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146878" y="3598535"/>
            <a:ext cx="58970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852618" y="3598535"/>
            <a:ext cx="58970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58358" y="3598535"/>
            <a:ext cx="58970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28835" y="28733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⑤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284294" y="15823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①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099151" y="11315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②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72200" y="20770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③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32942" y="24370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49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251520" y="286234"/>
            <a:ext cx="8723784" cy="50405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0" hangingPunct="0">
              <a:defRPr/>
            </a:pPr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应用场景时序图（</a:t>
            </a:r>
            <a:r>
              <a:rPr lang="en-US" altLang="zh-CN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1</a:t>
            </a:r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）</a:t>
            </a:r>
            <a:r>
              <a:rPr lang="en-US" altLang="zh-CN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构建共性数据区</a:t>
            </a:r>
            <a:endParaRPr lang="zh-CN" altLang="en-US" sz="2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75656" y="843558"/>
            <a:ext cx="1512168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平台管理员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35896" y="843558"/>
            <a:ext cx="1512168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租户管理员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796136" y="843558"/>
            <a:ext cx="1512168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项目人员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>
            <a:stCxn id="2" idx="2"/>
          </p:cNvCxnSpPr>
          <p:nvPr/>
        </p:nvCxnSpPr>
        <p:spPr>
          <a:xfrm>
            <a:off x="2231740" y="1131590"/>
            <a:ext cx="0" cy="352839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422780" y="1203598"/>
            <a:ext cx="0" cy="352839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594386" y="1203598"/>
            <a:ext cx="0" cy="352839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1651571" y="1378697"/>
            <a:ext cx="1152000" cy="2880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用户中心同步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691680" y="1779662"/>
            <a:ext cx="1080000" cy="36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创建共性区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租户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空间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882780" y="2355766"/>
            <a:ext cx="1080000" cy="36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租户申请个性区空间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886153" y="2787774"/>
            <a:ext cx="1080000" cy="36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租户创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建项目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054386" y="3147814"/>
            <a:ext cx="1080000" cy="36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选择项目用户和角色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054386" y="3604755"/>
            <a:ext cx="1080000" cy="36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上报数据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877001" y="3867934"/>
            <a:ext cx="1080000" cy="36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租户数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据共享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054386" y="4324874"/>
            <a:ext cx="1079999" cy="36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租户数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据分析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肘形连接符 5"/>
          <p:cNvCxnSpPr>
            <a:stCxn id="10" idx="3"/>
            <a:endCxn id="11" idx="0"/>
          </p:cNvCxnSpPr>
          <p:nvPr/>
        </p:nvCxnSpPr>
        <p:spPr>
          <a:xfrm>
            <a:off x="2771680" y="1959662"/>
            <a:ext cx="1651100" cy="396104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12" idx="3"/>
            <a:endCxn id="13" idx="0"/>
          </p:cNvCxnSpPr>
          <p:nvPr/>
        </p:nvCxnSpPr>
        <p:spPr>
          <a:xfrm>
            <a:off x="4966153" y="2967774"/>
            <a:ext cx="1628233" cy="18004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4" idx="1"/>
            <a:endCxn id="15" idx="3"/>
          </p:cNvCxnSpPr>
          <p:nvPr/>
        </p:nvCxnSpPr>
        <p:spPr>
          <a:xfrm rot="10800000" flipV="1">
            <a:off x="4957002" y="3784754"/>
            <a:ext cx="1097385" cy="263179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94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</TotalTime>
  <Words>1600</Words>
  <Application>Microsoft Macintosh PowerPoint</Application>
  <PresentationFormat>全屏显示(16:9)</PresentationFormat>
  <Paragraphs>250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Calibri</vt:lpstr>
      <vt:lpstr>Microsoft YaHei</vt:lpstr>
      <vt:lpstr>宋体</vt:lpstr>
      <vt:lpstr>微软雅黑</vt:lpstr>
      <vt:lpstr>Arial</vt:lpstr>
      <vt:lpstr>Office 主题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lijing</dc:creator>
  <cp:lastModifiedBy>Microsoft Office 用户</cp:lastModifiedBy>
  <cp:revision>106</cp:revision>
  <dcterms:created xsi:type="dcterms:W3CDTF">2014-06-18T08:36:17Z</dcterms:created>
  <dcterms:modified xsi:type="dcterms:W3CDTF">2017-05-29T12:00:15Z</dcterms:modified>
</cp:coreProperties>
</file>