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331" r:id="rId3"/>
    <p:sldId id="322" r:id="rId4"/>
    <p:sldId id="327" r:id="rId5"/>
    <p:sldId id="283" r:id="rId6"/>
    <p:sldId id="285" r:id="rId7"/>
    <p:sldId id="286" r:id="rId8"/>
    <p:sldId id="284" r:id="rId9"/>
    <p:sldId id="282" r:id="rId10"/>
    <p:sldId id="288" r:id="rId11"/>
    <p:sldId id="290" r:id="rId12"/>
    <p:sldId id="292" r:id="rId13"/>
    <p:sldId id="291" r:id="rId14"/>
    <p:sldId id="294" r:id="rId15"/>
    <p:sldId id="295" r:id="rId16"/>
    <p:sldId id="328" r:id="rId17"/>
    <p:sldId id="293" r:id="rId18"/>
    <p:sldId id="273" r:id="rId19"/>
    <p:sldId id="298" r:id="rId20"/>
    <p:sldId id="301" r:id="rId21"/>
    <p:sldId id="302" r:id="rId22"/>
    <p:sldId id="303" r:id="rId23"/>
    <p:sldId id="304" r:id="rId24"/>
    <p:sldId id="305" r:id="rId25"/>
    <p:sldId id="307" r:id="rId26"/>
    <p:sldId id="310" r:id="rId27"/>
    <p:sldId id="309" r:id="rId28"/>
    <p:sldId id="308" r:id="rId29"/>
    <p:sldId id="275" r:id="rId30"/>
    <p:sldId id="312" r:id="rId31"/>
    <p:sldId id="313" r:id="rId32"/>
    <p:sldId id="274" r:id="rId33"/>
    <p:sldId id="314" r:id="rId34"/>
    <p:sldId id="272" r:id="rId35"/>
    <p:sldId id="330" r:id="rId36"/>
    <p:sldId id="270" r:id="rId37"/>
    <p:sldId id="329" r:id="rId38"/>
    <p:sldId id="323" r:id="rId39"/>
    <p:sldId id="326" r:id="rId40"/>
    <p:sldId id="324" r:id="rId41"/>
    <p:sldId id="321" r:id="rId42"/>
    <p:sldId id="325" r:id="rId43"/>
    <p:sldId id="265" r:id="rId44"/>
    <p:sldId id="316" r:id="rId45"/>
    <p:sldId id="268" r:id="rId46"/>
    <p:sldId id="278" r:id="rId47"/>
    <p:sldId id="315" r:id="rId48"/>
    <p:sldId id="277" r:id="rId49"/>
    <p:sldId id="279" r:id="rId50"/>
    <p:sldId id="280" r:id="rId51"/>
    <p:sldId id="28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篇" id="{61BB69F3-0A1D-4C50-9B05-5D4D10E78AC8}">
          <p14:sldIdLst>
            <p14:sldId id="256"/>
            <p14:sldId id="331"/>
          </p14:sldIdLst>
        </p14:section>
        <p14:section name="模块解析" id="{C4050CB8-F7A9-4600-A698-AF814E491736}">
          <p14:sldIdLst>
            <p14:sldId id="322"/>
            <p14:sldId id="327"/>
          </p14:sldIdLst>
        </p14:section>
        <p14:section name="功能速览" id="{13379724-1BBD-4F92-AE08-8D3CE0148020}">
          <p14:sldIdLst>
            <p14:sldId id="283"/>
            <p14:sldId id="285"/>
            <p14:sldId id="286"/>
            <p14:sldId id="284"/>
            <p14:sldId id="282"/>
            <p14:sldId id="288"/>
            <p14:sldId id="290"/>
            <p14:sldId id="292"/>
            <p14:sldId id="291"/>
            <p14:sldId id="294"/>
            <p14:sldId id="295"/>
            <p14:sldId id="328"/>
            <p14:sldId id="293"/>
            <p14:sldId id="273"/>
            <p14:sldId id="298"/>
            <p14:sldId id="301"/>
            <p14:sldId id="302"/>
            <p14:sldId id="303"/>
            <p14:sldId id="304"/>
            <p14:sldId id="305"/>
            <p14:sldId id="307"/>
            <p14:sldId id="310"/>
            <p14:sldId id="309"/>
            <p14:sldId id="308"/>
            <p14:sldId id="275"/>
            <p14:sldId id="312"/>
            <p14:sldId id="313"/>
            <p14:sldId id="274"/>
            <p14:sldId id="314"/>
            <p14:sldId id="272"/>
            <p14:sldId id="330"/>
            <p14:sldId id="270"/>
          </p14:sldIdLst>
        </p14:section>
        <p14:section name="部分功能点介绍" id="{B321259B-6CAF-4EC0-8D43-798C4ECA317E}">
          <p14:sldIdLst>
            <p14:sldId id="329"/>
            <p14:sldId id="323"/>
            <p14:sldId id="326"/>
            <p14:sldId id="324"/>
            <p14:sldId id="321"/>
            <p14:sldId id="325"/>
          </p14:sldIdLst>
        </p14:section>
        <p14:section name="提问交流" id="{0B41E298-7DFA-4C50-8198-F80D52A78240}">
          <p14:sldIdLst>
            <p14:sldId id="265"/>
            <p14:sldId id="316"/>
          </p14:sldIdLst>
        </p14:section>
        <p14:section name="附录: CRM目录结构" id="{9C97661D-A0D2-4B37-A883-75E1795272AA}">
          <p14:sldIdLst>
            <p14:sldId id="268"/>
            <p14:sldId id="278"/>
            <p14:sldId id="315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 yifei" initials="ty" lastIdx="1" clrIdx="0">
    <p:extLst>
      <p:ext uri="{19B8F6BF-5375-455C-9EA6-DF929625EA0E}">
        <p15:presenceInfo xmlns:p15="http://schemas.microsoft.com/office/powerpoint/2012/main" userId="62b31d1dd8229f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F38B3-D295-485A-A97C-98873929603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5B0B16-14FF-4C28-B6F1-863B7E9D49F0}">
      <dgm:prSet phldrT="[文本]"/>
      <dgm:spPr/>
      <dgm:t>
        <a:bodyPr/>
        <a:lstStyle/>
        <a:p>
          <a:r>
            <a:rPr lang="zh-CN" altLang="en-US" dirty="0"/>
            <a:t>表格页</a:t>
          </a:r>
        </a:p>
      </dgm:t>
    </dgm:pt>
    <dgm:pt modelId="{E2E34826-7BFB-4592-A35D-BFE101E5BABF}" type="parTrans" cxnId="{256C29C3-738C-41B3-A1F6-087540BD25BC}">
      <dgm:prSet/>
      <dgm:spPr/>
      <dgm:t>
        <a:bodyPr/>
        <a:lstStyle/>
        <a:p>
          <a:endParaRPr lang="zh-CN" altLang="en-US"/>
        </a:p>
      </dgm:t>
    </dgm:pt>
    <dgm:pt modelId="{CF97473A-AC20-45BB-AC84-D30FB0D71778}" type="sibTrans" cxnId="{256C29C3-738C-41B3-A1F6-087540BD25BC}">
      <dgm:prSet/>
      <dgm:spPr/>
      <dgm:t>
        <a:bodyPr/>
        <a:lstStyle/>
        <a:p>
          <a:endParaRPr lang="zh-CN" altLang="en-US"/>
        </a:p>
      </dgm:t>
    </dgm:pt>
    <dgm:pt modelId="{EFC44EBA-EF04-4FFF-88F4-E2B58E5520D0}">
      <dgm:prSet phldrT="[文本]"/>
      <dgm:spPr/>
      <dgm:t>
        <a:bodyPr/>
        <a:lstStyle/>
        <a:p>
          <a:r>
            <a:rPr lang="zh-CN" altLang="en-US" dirty="0"/>
            <a:t>通用设置</a:t>
          </a:r>
        </a:p>
      </dgm:t>
    </dgm:pt>
    <dgm:pt modelId="{77E81523-8873-4CA2-9B46-1E957FAD1C2C}" type="parTrans" cxnId="{B84E986C-A0BC-4019-8502-9DAD2CD2D63E}">
      <dgm:prSet/>
      <dgm:spPr/>
      <dgm:t>
        <a:bodyPr/>
        <a:lstStyle/>
        <a:p>
          <a:endParaRPr lang="zh-CN" altLang="en-US"/>
        </a:p>
      </dgm:t>
    </dgm:pt>
    <dgm:pt modelId="{8459CD15-0392-49F1-95AB-43A14B3A9FFB}" type="sibTrans" cxnId="{B84E986C-A0BC-4019-8502-9DAD2CD2D63E}">
      <dgm:prSet/>
      <dgm:spPr/>
      <dgm:t>
        <a:bodyPr/>
        <a:lstStyle/>
        <a:p>
          <a:endParaRPr lang="zh-CN" altLang="en-US"/>
        </a:p>
      </dgm:t>
    </dgm:pt>
    <dgm:pt modelId="{3CACD80D-6A90-47A5-ABDA-8D12CE64030D}">
      <dgm:prSet phldrT="[文本]"/>
      <dgm:spPr/>
      <dgm:t>
        <a:bodyPr/>
        <a:lstStyle/>
        <a:p>
          <a:r>
            <a:rPr lang="zh-CN" altLang="en-US" dirty="0"/>
            <a:t>询盘设置</a:t>
          </a:r>
        </a:p>
      </dgm:t>
    </dgm:pt>
    <dgm:pt modelId="{B7AB38C7-9D41-41DE-BA6F-CF3EBD4AED44}" type="parTrans" cxnId="{CA953125-50CA-4365-8E18-6B77A192ECC3}">
      <dgm:prSet/>
      <dgm:spPr/>
      <dgm:t>
        <a:bodyPr/>
        <a:lstStyle/>
        <a:p>
          <a:endParaRPr lang="zh-CN" altLang="en-US"/>
        </a:p>
      </dgm:t>
    </dgm:pt>
    <dgm:pt modelId="{BCAE8E41-168B-4DB0-91B1-940BE4EA2A27}" type="sibTrans" cxnId="{CA953125-50CA-4365-8E18-6B77A192ECC3}">
      <dgm:prSet/>
      <dgm:spPr/>
      <dgm:t>
        <a:bodyPr/>
        <a:lstStyle/>
        <a:p>
          <a:endParaRPr lang="zh-CN" altLang="en-US"/>
        </a:p>
      </dgm:t>
    </dgm:pt>
    <dgm:pt modelId="{BC502E22-5AC6-4A21-B650-5E0255AA6071}">
      <dgm:prSet phldrT="[文本]"/>
      <dgm:spPr/>
      <dgm:t>
        <a:bodyPr/>
        <a:lstStyle/>
        <a:p>
          <a:r>
            <a:rPr lang="zh-CN" altLang="en-US" dirty="0"/>
            <a:t>详情页</a:t>
          </a:r>
        </a:p>
      </dgm:t>
    </dgm:pt>
    <dgm:pt modelId="{24641639-2651-4EA9-A9F0-89F1F1720A78}" type="parTrans" cxnId="{A5646AC0-25DB-4CCF-BF7F-4377D4BB5D59}">
      <dgm:prSet/>
      <dgm:spPr/>
      <dgm:t>
        <a:bodyPr/>
        <a:lstStyle/>
        <a:p>
          <a:endParaRPr lang="zh-CN" altLang="en-US"/>
        </a:p>
      </dgm:t>
    </dgm:pt>
    <dgm:pt modelId="{1956B192-AEE0-4ADC-BDC8-1BFE1DAC2B02}" type="sibTrans" cxnId="{A5646AC0-25DB-4CCF-BF7F-4377D4BB5D59}">
      <dgm:prSet/>
      <dgm:spPr/>
      <dgm:t>
        <a:bodyPr/>
        <a:lstStyle/>
        <a:p>
          <a:endParaRPr lang="zh-CN" altLang="en-US"/>
        </a:p>
      </dgm:t>
    </dgm:pt>
    <dgm:pt modelId="{01EBD45B-5ABF-4705-9553-3E065B243CB2}">
      <dgm:prSet phldrT="[文本]"/>
      <dgm:spPr/>
      <dgm:t>
        <a:bodyPr/>
        <a:lstStyle/>
        <a:p>
          <a:r>
            <a:rPr lang="zh-CN" altLang="en-US" dirty="0"/>
            <a:t>工作台</a:t>
          </a:r>
        </a:p>
      </dgm:t>
    </dgm:pt>
    <dgm:pt modelId="{81EA3D5D-6B84-4059-A65E-55321724BC37}" type="parTrans" cxnId="{9D7230F6-B938-41DD-9A16-F2FAA4611EBA}">
      <dgm:prSet/>
      <dgm:spPr/>
      <dgm:t>
        <a:bodyPr/>
        <a:lstStyle/>
        <a:p>
          <a:endParaRPr lang="zh-CN" altLang="en-US"/>
        </a:p>
      </dgm:t>
    </dgm:pt>
    <dgm:pt modelId="{8905E5ED-8A01-483E-9A7A-19414ED47669}" type="sibTrans" cxnId="{9D7230F6-B938-41DD-9A16-F2FAA4611EBA}">
      <dgm:prSet/>
      <dgm:spPr/>
      <dgm:t>
        <a:bodyPr/>
        <a:lstStyle/>
        <a:p>
          <a:endParaRPr lang="zh-CN" altLang="en-US"/>
        </a:p>
      </dgm:t>
    </dgm:pt>
    <dgm:pt modelId="{4751064D-D9AB-4FF2-A169-D38BD7FA0F99}" type="pres">
      <dgm:prSet presAssocID="{EAEF38B3-D295-485A-A97C-988739296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602E16E-DCAB-45F7-A98F-0F52C0216364}" type="pres">
      <dgm:prSet presAssocID="{975B0B16-14FF-4C28-B6F1-863B7E9D49F0}" presName="singleCycle" presStyleCnt="0"/>
      <dgm:spPr/>
    </dgm:pt>
    <dgm:pt modelId="{6B464BFE-F625-4CB8-883D-E9CE52DF9D24}" type="pres">
      <dgm:prSet presAssocID="{975B0B16-14FF-4C28-B6F1-863B7E9D49F0}" presName="singleCenter" presStyleLbl="node1" presStyleIdx="0" presStyleCnt="5" custScaleX="155505" custScaleY="72634">
        <dgm:presLayoutVars>
          <dgm:chMax val="7"/>
          <dgm:chPref val="7"/>
        </dgm:presLayoutVars>
      </dgm:prSet>
      <dgm:spPr/>
    </dgm:pt>
    <dgm:pt modelId="{E65D0546-9B71-410A-A4D3-7A6110943DBE}" type="pres">
      <dgm:prSet presAssocID="{77E81523-8873-4CA2-9B46-1E957FAD1C2C}" presName="Name56" presStyleLbl="parChTrans1D2" presStyleIdx="0" presStyleCnt="4"/>
      <dgm:spPr/>
    </dgm:pt>
    <dgm:pt modelId="{24594152-348B-40D5-A793-8A5099F61102}" type="pres">
      <dgm:prSet presAssocID="{EFC44EBA-EF04-4FFF-88F4-E2B58E5520D0}" presName="text0" presStyleLbl="node1" presStyleIdx="1" presStyleCnt="5" custScaleX="210977" custRadScaleRad="151363" custRadScaleInc="-107922">
        <dgm:presLayoutVars>
          <dgm:bulletEnabled val="1"/>
        </dgm:presLayoutVars>
      </dgm:prSet>
      <dgm:spPr/>
    </dgm:pt>
    <dgm:pt modelId="{52442D6F-31A6-4F4E-89A5-2BAD2BB7F819}" type="pres">
      <dgm:prSet presAssocID="{B7AB38C7-9D41-41DE-BA6F-CF3EBD4AED44}" presName="Name56" presStyleLbl="parChTrans1D2" presStyleIdx="1" presStyleCnt="4"/>
      <dgm:spPr/>
    </dgm:pt>
    <dgm:pt modelId="{C3872B97-88F0-47A3-B392-B23C4BD2691A}" type="pres">
      <dgm:prSet presAssocID="{3CACD80D-6A90-47A5-ABDA-8D12CE64030D}" presName="text0" presStyleLbl="node1" presStyleIdx="2" presStyleCnt="5" custScaleX="216088" custRadScaleRad="150826" custRadScaleInc="-96392">
        <dgm:presLayoutVars>
          <dgm:bulletEnabled val="1"/>
        </dgm:presLayoutVars>
      </dgm:prSet>
      <dgm:spPr/>
    </dgm:pt>
    <dgm:pt modelId="{9BD4E58E-C6C1-43E8-97E1-063904B5CA31}" type="pres">
      <dgm:prSet presAssocID="{24641639-2651-4EA9-A9F0-89F1F1720A78}" presName="Name56" presStyleLbl="parChTrans1D2" presStyleIdx="2" presStyleCnt="4"/>
      <dgm:spPr/>
    </dgm:pt>
    <dgm:pt modelId="{B9DB0DE1-C6B6-4CCE-9F61-3A25433B96D0}" type="pres">
      <dgm:prSet presAssocID="{BC502E22-5AC6-4A21-B650-5E0255AA6071}" presName="text0" presStyleLbl="node1" presStyleIdx="3" presStyleCnt="5" custScaleX="229279">
        <dgm:presLayoutVars>
          <dgm:bulletEnabled val="1"/>
        </dgm:presLayoutVars>
      </dgm:prSet>
      <dgm:spPr/>
    </dgm:pt>
    <dgm:pt modelId="{F1A53EAA-7431-415B-AAD4-503F50CAD77A}" type="pres">
      <dgm:prSet presAssocID="{81EA3D5D-6B84-4059-A65E-55321724BC37}" presName="Name56" presStyleLbl="parChTrans1D2" presStyleIdx="3" presStyleCnt="4"/>
      <dgm:spPr/>
    </dgm:pt>
    <dgm:pt modelId="{62BE7014-1F19-44F0-81E6-B97699E1C361}" type="pres">
      <dgm:prSet presAssocID="{01EBD45B-5ABF-4705-9553-3E065B243CB2}" presName="text0" presStyleLbl="node1" presStyleIdx="4" presStyleCnt="5" custScaleX="208890" custRadScaleRad="191111" custRadScaleInc="490">
        <dgm:presLayoutVars>
          <dgm:bulletEnabled val="1"/>
        </dgm:presLayoutVars>
      </dgm:prSet>
      <dgm:spPr/>
    </dgm:pt>
  </dgm:ptLst>
  <dgm:cxnLst>
    <dgm:cxn modelId="{D526A20F-9592-4621-894E-3AE8570156F2}" type="presOf" srcId="{EAEF38B3-D295-485A-A97C-988739296030}" destId="{4751064D-D9AB-4FF2-A169-D38BD7FA0F99}" srcOrd="0" destOrd="0" presId="urn:microsoft.com/office/officeart/2008/layout/RadialCluster"/>
    <dgm:cxn modelId="{3283FE1D-DEB5-41B2-8B50-9D2E7EB77ADA}" type="presOf" srcId="{24641639-2651-4EA9-A9F0-89F1F1720A78}" destId="{9BD4E58E-C6C1-43E8-97E1-063904B5CA31}" srcOrd="0" destOrd="0" presId="urn:microsoft.com/office/officeart/2008/layout/RadialCluster"/>
    <dgm:cxn modelId="{A29F1C24-CBE2-45FE-829D-1A71F5222034}" type="presOf" srcId="{81EA3D5D-6B84-4059-A65E-55321724BC37}" destId="{F1A53EAA-7431-415B-AAD4-503F50CAD77A}" srcOrd="0" destOrd="0" presId="urn:microsoft.com/office/officeart/2008/layout/RadialCluster"/>
    <dgm:cxn modelId="{CA953125-50CA-4365-8E18-6B77A192ECC3}" srcId="{975B0B16-14FF-4C28-B6F1-863B7E9D49F0}" destId="{3CACD80D-6A90-47A5-ABDA-8D12CE64030D}" srcOrd="1" destOrd="0" parTransId="{B7AB38C7-9D41-41DE-BA6F-CF3EBD4AED44}" sibTransId="{BCAE8E41-168B-4DB0-91B1-940BE4EA2A27}"/>
    <dgm:cxn modelId="{75C6F845-67A4-4356-AF84-42D9A6E66222}" type="presOf" srcId="{01EBD45B-5ABF-4705-9553-3E065B243CB2}" destId="{62BE7014-1F19-44F0-81E6-B97699E1C361}" srcOrd="0" destOrd="0" presId="urn:microsoft.com/office/officeart/2008/layout/RadialCluster"/>
    <dgm:cxn modelId="{B84E986C-A0BC-4019-8502-9DAD2CD2D63E}" srcId="{975B0B16-14FF-4C28-B6F1-863B7E9D49F0}" destId="{EFC44EBA-EF04-4FFF-88F4-E2B58E5520D0}" srcOrd="0" destOrd="0" parTransId="{77E81523-8873-4CA2-9B46-1E957FAD1C2C}" sibTransId="{8459CD15-0392-49F1-95AB-43A14B3A9FFB}"/>
    <dgm:cxn modelId="{6AFB5457-960A-4F60-B9D2-57530A089C63}" type="presOf" srcId="{77E81523-8873-4CA2-9B46-1E957FAD1C2C}" destId="{E65D0546-9B71-410A-A4D3-7A6110943DBE}" srcOrd="0" destOrd="0" presId="urn:microsoft.com/office/officeart/2008/layout/RadialCluster"/>
    <dgm:cxn modelId="{FEF5D09E-0A55-446C-BE46-8DBB04E1E462}" type="presOf" srcId="{3CACD80D-6A90-47A5-ABDA-8D12CE64030D}" destId="{C3872B97-88F0-47A3-B392-B23C4BD2691A}" srcOrd="0" destOrd="0" presId="urn:microsoft.com/office/officeart/2008/layout/RadialCluster"/>
    <dgm:cxn modelId="{7904D2AB-BBD1-4B52-ACB7-2E60B2918597}" type="presOf" srcId="{BC502E22-5AC6-4A21-B650-5E0255AA6071}" destId="{B9DB0DE1-C6B6-4CCE-9F61-3A25433B96D0}" srcOrd="0" destOrd="0" presId="urn:microsoft.com/office/officeart/2008/layout/RadialCluster"/>
    <dgm:cxn modelId="{A309F5B5-2A43-44A0-90F5-4E944054AB3C}" type="presOf" srcId="{975B0B16-14FF-4C28-B6F1-863B7E9D49F0}" destId="{6B464BFE-F625-4CB8-883D-E9CE52DF9D24}" srcOrd="0" destOrd="0" presId="urn:microsoft.com/office/officeart/2008/layout/RadialCluster"/>
    <dgm:cxn modelId="{A5646AC0-25DB-4CCF-BF7F-4377D4BB5D59}" srcId="{975B0B16-14FF-4C28-B6F1-863B7E9D49F0}" destId="{BC502E22-5AC6-4A21-B650-5E0255AA6071}" srcOrd="2" destOrd="0" parTransId="{24641639-2651-4EA9-A9F0-89F1F1720A78}" sibTransId="{1956B192-AEE0-4ADC-BDC8-1BFE1DAC2B02}"/>
    <dgm:cxn modelId="{256C29C3-738C-41B3-A1F6-087540BD25BC}" srcId="{EAEF38B3-D295-485A-A97C-988739296030}" destId="{975B0B16-14FF-4C28-B6F1-863B7E9D49F0}" srcOrd="0" destOrd="0" parTransId="{E2E34826-7BFB-4592-A35D-BFE101E5BABF}" sibTransId="{CF97473A-AC20-45BB-AC84-D30FB0D71778}"/>
    <dgm:cxn modelId="{76ED19C4-8FE1-46E3-9ADB-159CEDBBE598}" type="presOf" srcId="{B7AB38C7-9D41-41DE-BA6F-CF3EBD4AED44}" destId="{52442D6F-31A6-4F4E-89A5-2BAD2BB7F819}" srcOrd="0" destOrd="0" presId="urn:microsoft.com/office/officeart/2008/layout/RadialCluster"/>
    <dgm:cxn modelId="{5348C5DA-2EC1-42A6-A50E-0923A0A33857}" type="presOf" srcId="{EFC44EBA-EF04-4FFF-88F4-E2B58E5520D0}" destId="{24594152-348B-40D5-A793-8A5099F61102}" srcOrd="0" destOrd="0" presId="urn:microsoft.com/office/officeart/2008/layout/RadialCluster"/>
    <dgm:cxn modelId="{9D7230F6-B938-41DD-9A16-F2FAA4611EBA}" srcId="{975B0B16-14FF-4C28-B6F1-863B7E9D49F0}" destId="{01EBD45B-5ABF-4705-9553-3E065B243CB2}" srcOrd="3" destOrd="0" parTransId="{81EA3D5D-6B84-4059-A65E-55321724BC37}" sibTransId="{8905E5ED-8A01-483E-9A7A-19414ED47669}"/>
    <dgm:cxn modelId="{E6E19B94-11C5-456E-8B00-61BF7391C764}" type="presParOf" srcId="{4751064D-D9AB-4FF2-A169-D38BD7FA0F99}" destId="{C602E16E-DCAB-45F7-A98F-0F52C0216364}" srcOrd="0" destOrd="0" presId="urn:microsoft.com/office/officeart/2008/layout/RadialCluster"/>
    <dgm:cxn modelId="{CC1004FD-7518-4264-981A-489EF60D570D}" type="presParOf" srcId="{C602E16E-DCAB-45F7-A98F-0F52C0216364}" destId="{6B464BFE-F625-4CB8-883D-E9CE52DF9D24}" srcOrd="0" destOrd="0" presId="urn:microsoft.com/office/officeart/2008/layout/RadialCluster"/>
    <dgm:cxn modelId="{AD239B7D-9DBE-4261-B691-1B84C9CFD424}" type="presParOf" srcId="{C602E16E-DCAB-45F7-A98F-0F52C0216364}" destId="{E65D0546-9B71-410A-A4D3-7A6110943DBE}" srcOrd="1" destOrd="0" presId="urn:microsoft.com/office/officeart/2008/layout/RadialCluster"/>
    <dgm:cxn modelId="{8D4077FA-B015-4842-A8CA-92DF5515DC7E}" type="presParOf" srcId="{C602E16E-DCAB-45F7-A98F-0F52C0216364}" destId="{24594152-348B-40D5-A793-8A5099F61102}" srcOrd="2" destOrd="0" presId="urn:microsoft.com/office/officeart/2008/layout/RadialCluster"/>
    <dgm:cxn modelId="{6A41F8E7-D500-43E8-AF67-AF5735F61037}" type="presParOf" srcId="{C602E16E-DCAB-45F7-A98F-0F52C0216364}" destId="{52442D6F-31A6-4F4E-89A5-2BAD2BB7F819}" srcOrd="3" destOrd="0" presId="urn:microsoft.com/office/officeart/2008/layout/RadialCluster"/>
    <dgm:cxn modelId="{ADF75935-2677-4A81-A6FA-026E38BA7CD9}" type="presParOf" srcId="{C602E16E-DCAB-45F7-A98F-0F52C0216364}" destId="{C3872B97-88F0-47A3-B392-B23C4BD2691A}" srcOrd="4" destOrd="0" presId="urn:microsoft.com/office/officeart/2008/layout/RadialCluster"/>
    <dgm:cxn modelId="{61FBD1D7-09A5-4CDF-A86E-2DF02A744670}" type="presParOf" srcId="{C602E16E-DCAB-45F7-A98F-0F52C0216364}" destId="{9BD4E58E-C6C1-43E8-97E1-063904B5CA31}" srcOrd="5" destOrd="0" presId="urn:microsoft.com/office/officeart/2008/layout/RadialCluster"/>
    <dgm:cxn modelId="{2EFC09FF-6A5F-4FA5-AA68-D9F01119C2A0}" type="presParOf" srcId="{C602E16E-DCAB-45F7-A98F-0F52C0216364}" destId="{B9DB0DE1-C6B6-4CCE-9F61-3A25433B96D0}" srcOrd="6" destOrd="0" presId="urn:microsoft.com/office/officeart/2008/layout/RadialCluster"/>
    <dgm:cxn modelId="{99CBBEF6-8B70-476B-90F8-63BF90C196D9}" type="presParOf" srcId="{C602E16E-DCAB-45F7-A98F-0F52C0216364}" destId="{F1A53EAA-7431-415B-AAD4-503F50CAD77A}" srcOrd="7" destOrd="0" presId="urn:microsoft.com/office/officeart/2008/layout/RadialCluster"/>
    <dgm:cxn modelId="{4296668A-0ABC-473E-AD6A-39761BE97424}" type="presParOf" srcId="{C602E16E-DCAB-45F7-A98F-0F52C0216364}" destId="{62BE7014-1F19-44F0-81E6-B97699E1C36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64BFE-F625-4CB8-883D-E9CE52DF9D24}">
      <dsp:nvSpPr>
        <dsp:cNvPr id="0" name=""/>
        <dsp:cNvSpPr/>
      </dsp:nvSpPr>
      <dsp:spPr>
        <a:xfrm>
          <a:off x="4077040" y="1732390"/>
          <a:ext cx="2066713" cy="965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表格页</a:t>
          </a:r>
        </a:p>
      </dsp:txBody>
      <dsp:txXfrm>
        <a:off x="4124164" y="1779514"/>
        <a:ext cx="1972465" cy="871082"/>
      </dsp:txXfrm>
    </dsp:sp>
    <dsp:sp modelId="{E65D0546-9B71-410A-A4D3-7A6110943DBE}">
      <dsp:nvSpPr>
        <dsp:cNvPr id="0" name=""/>
        <dsp:cNvSpPr/>
      </dsp:nvSpPr>
      <dsp:spPr>
        <a:xfrm rot="13283616">
          <a:off x="3448546" y="1311421"/>
          <a:ext cx="12732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3295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94152-348B-40D5-A793-8A5099F61102}">
      <dsp:nvSpPr>
        <dsp:cNvPr id="0" name=""/>
        <dsp:cNvSpPr/>
      </dsp:nvSpPr>
      <dsp:spPr>
        <a:xfrm>
          <a:off x="2163141" y="0"/>
          <a:ext cx="1878649" cy="890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通用设置</a:t>
          </a:r>
        </a:p>
      </dsp:txBody>
      <dsp:txXfrm>
        <a:off x="2206609" y="43468"/>
        <a:ext cx="1791713" cy="803516"/>
      </dsp:txXfrm>
    </dsp:sp>
    <dsp:sp modelId="{52442D6F-31A6-4F4E-89A5-2BAD2BB7F819}">
      <dsp:nvSpPr>
        <dsp:cNvPr id="0" name=""/>
        <dsp:cNvSpPr/>
      </dsp:nvSpPr>
      <dsp:spPr>
        <a:xfrm rot="19057429">
          <a:off x="5476242" y="1311421"/>
          <a:ext cx="12491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9175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72B97-88F0-47A3-B392-B23C4BD2691A}">
      <dsp:nvSpPr>
        <dsp:cNvPr id="0" name=""/>
        <dsp:cNvSpPr/>
      </dsp:nvSpPr>
      <dsp:spPr>
        <a:xfrm>
          <a:off x="6088146" y="0"/>
          <a:ext cx="1924161" cy="890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询盘设置</a:t>
          </a:r>
        </a:p>
      </dsp:txBody>
      <dsp:txXfrm>
        <a:off x="6131614" y="43468"/>
        <a:ext cx="1837225" cy="803516"/>
      </dsp:txXfrm>
    </dsp:sp>
    <dsp:sp modelId="{9BD4E58E-C6C1-43E8-97E1-063904B5CA31}">
      <dsp:nvSpPr>
        <dsp:cNvPr id="0" name=""/>
        <dsp:cNvSpPr/>
      </dsp:nvSpPr>
      <dsp:spPr>
        <a:xfrm rot="5400000">
          <a:off x="4689618" y="3118499"/>
          <a:ext cx="8415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1557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B0DE1-C6B6-4CCE-9F61-3A25433B96D0}">
      <dsp:nvSpPr>
        <dsp:cNvPr id="0" name=""/>
        <dsp:cNvSpPr/>
      </dsp:nvSpPr>
      <dsp:spPr>
        <a:xfrm>
          <a:off x="4089586" y="3539278"/>
          <a:ext cx="2041620" cy="890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详情页</a:t>
          </a:r>
        </a:p>
      </dsp:txBody>
      <dsp:txXfrm>
        <a:off x="4133054" y="3582746"/>
        <a:ext cx="1954684" cy="803516"/>
      </dsp:txXfrm>
    </dsp:sp>
    <dsp:sp modelId="{F1A53EAA-7431-415B-AAD4-503F50CAD77A}">
      <dsp:nvSpPr>
        <dsp:cNvPr id="0" name=""/>
        <dsp:cNvSpPr/>
      </dsp:nvSpPr>
      <dsp:spPr>
        <a:xfrm rot="10813230">
          <a:off x="2658838" y="2208350"/>
          <a:ext cx="14182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207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7014-1F19-44F0-81E6-B97699E1C361}">
      <dsp:nvSpPr>
        <dsp:cNvPr id="0" name=""/>
        <dsp:cNvSpPr/>
      </dsp:nvSpPr>
      <dsp:spPr>
        <a:xfrm>
          <a:off x="798777" y="1756815"/>
          <a:ext cx="1860066" cy="890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工作台</a:t>
          </a:r>
        </a:p>
      </dsp:txBody>
      <dsp:txXfrm>
        <a:off x="842245" y="1800283"/>
        <a:ext cx="1773130" cy="80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79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650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8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4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2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3E11A-39C2-49D6-8663-E23782A6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06C99-7CC1-422F-A8D3-BF23243BE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汤一飞</a:t>
            </a:r>
          </a:p>
        </p:txBody>
      </p:sp>
    </p:spTree>
    <p:extLst>
      <p:ext uri="{BB962C8B-B14F-4D97-AF65-F5344CB8AC3E}">
        <p14:creationId xmlns:p14="http://schemas.microsoft.com/office/powerpoint/2010/main" val="319325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49E299-FA16-4433-8095-3C59D2B0B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98" y="503508"/>
            <a:ext cx="10242053" cy="56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  配置表格显示字段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C0693-4D65-4789-A037-832D2496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5" y="1649941"/>
            <a:ext cx="7620001" cy="4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9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多选并合并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CE1C85-2641-42B2-990C-D4E45E31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5" y="1649941"/>
            <a:ext cx="7620000" cy="4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导入数据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FB379-9794-4007-990D-46B62068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6" y="1649941"/>
            <a:ext cx="7620002" cy="4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1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326108-20C3-4ED6-A395-3C494A9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6" y="1649941"/>
            <a:ext cx="7620001" cy="421745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表头筛选</a:t>
            </a:r>
          </a:p>
        </p:txBody>
      </p:sp>
    </p:spTree>
    <p:extLst>
      <p:ext uri="{BB962C8B-B14F-4D97-AF65-F5344CB8AC3E}">
        <p14:creationId xmlns:p14="http://schemas.microsoft.com/office/powerpoint/2010/main" val="162928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顶部检索</a:t>
            </a:r>
            <a:r>
              <a:rPr lang="en-US" altLang="zh-CN" dirty="0"/>
              <a:t>-</a:t>
            </a:r>
            <a:r>
              <a:rPr lang="zh-CN" altLang="en-US" dirty="0"/>
              <a:t>常用检索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5F955F-1B96-4203-BFB2-4C49325E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7" y="1649941"/>
            <a:ext cx="7620001" cy="4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2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顶部检索</a:t>
            </a:r>
            <a:r>
              <a:rPr lang="en-US" altLang="zh-CN" dirty="0"/>
              <a:t>-</a:t>
            </a:r>
            <a:r>
              <a:rPr lang="zh-CN" altLang="en-US" dirty="0"/>
              <a:t>自定义检索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159B3-C9DD-432D-B1F4-6984D4BE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7" y="1649941"/>
            <a:ext cx="7620001" cy="4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询盘 </a:t>
            </a:r>
            <a:r>
              <a:rPr lang="en-US" altLang="zh-CN" dirty="0"/>
              <a:t>- </a:t>
            </a:r>
            <a:r>
              <a:rPr lang="zh-CN" altLang="en-US" dirty="0"/>
              <a:t>受众优化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zh-CN" altLang="en-US" dirty="0"/>
              <a:t>多选合并</a:t>
            </a:r>
            <a:r>
              <a:rPr lang="en-US" altLang="zh-CN" dirty="0"/>
              <a:t>/</a:t>
            </a:r>
            <a:r>
              <a:rPr lang="zh-CN" altLang="en-US" dirty="0"/>
              <a:t>转移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82930-812C-4EB5-B1E3-39A2819B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7" y="1649941"/>
            <a:ext cx="7620001" cy="4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300" dirty="0"/>
              <a:t>进入</a:t>
            </a:r>
            <a:r>
              <a:rPr lang="en-US" altLang="zh-CN" sz="3300" dirty="0"/>
              <a:t>CRM</a:t>
            </a:r>
            <a:r>
              <a:rPr lang="zh-CN" altLang="en-US" sz="3300" dirty="0"/>
              <a:t>详情页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功能点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en-US" altLang="zh-CN" dirty="0" err="1"/>
              <a:t>CRMDrawerList</a:t>
            </a:r>
            <a:r>
              <a:rPr lang="en-US" altLang="zh-CN" dirty="0"/>
              <a:t>, </a:t>
            </a:r>
            <a:r>
              <a:rPr lang="zh-CN" altLang="en-US" dirty="0"/>
              <a:t>可复用无限抽屉层组件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具体详情页操作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- </a:t>
            </a:r>
            <a:r>
              <a:rPr lang="zh-CN" altLang="en-US" dirty="0"/>
              <a:t>通用功能</a:t>
            </a:r>
            <a:r>
              <a:rPr lang="en-US" altLang="zh-CN" dirty="0"/>
              <a:t>: </a:t>
            </a:r>
            <a:r>
              <a:rPr lang="zh-CN" altLang="en-US" dirty="0"/>
              <a:t>请求简略信息</a:t>
            </a:r>
            <a:r>
              <a:rPr lang="en-US" altLang="zh-CN" dirty="0"/>
              <a:t>, </a:t>
            </a:r>
            <a:r>
              <a:rPr lang="zh-CN" altLang="en-US" dirty="0"/>
              <a:t>日志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- </a:t>
            </a:r>
            <a:r>
              <a:rPr lang="zh-CN" altLang="en-US" dirty="0"/>
              <a:t>客户</a:t>
            </a:r>
            <a:r>
              <a:rPr lang="en-US" altLang="zh-CN" dirty="0"/>
              <a:t>: </a:t>
            </a:r>
            <a:r>
              <a:rPr lang="zh-CN" altLang="en-US" dirty="0"/>
              <a:t>编辑</a:t>
            </a:r>
            <a:r>
              <a:rPr lang="en-US" altLang="zh-CN" dirty="0"/>
              <a:t>, </a:t>
            </a:r>
            <a:r>
              <a:rPr lang="zh-CN" altLang="en-US" dirty="0"/>
              <a:t>新建询盘</a:t>
            </a:r>
            <a:r>
              <a:rPr lang="en-US" altLang="zh-CN" dirty="0"/>
              <a:t>, </a:t>
            </a:r>
            <a:r>
              <a:rPr lang="zh-CN" altLang="en-US" dirty="0"/>
              <a:t>标记</a:t>
            </a:r>
            <a:r>
              <a:rPr lang="en-US" altLang="zh-CN" dirty="0"/>
              <a:t>, </a:t>
            </a:r>
            <a:r>
              <a:rPr lang="zh-CN" altLang="en-US" dirty="0"/>
              <a:t>海关数据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- </a:t>
            </a:r>
            <a:r>
              <a:rPr lang="zh-CN" altLang="en-US" dirty="0"/>
              <a:t>公海客户</a:t>
            </a:r>
            <a:r>
              <a:rPr lang="en-US" altLang="zh-CN" dirty="0"/>
              <a:t>: </a:t>
            </a:r>
            <a:r>
              <a:rPr lang="zh-CN" altLang="en-US" dirty="0"/>
              <a:t>编辑</a:t>
            </a:r>
            <a:r>
              <a:rPr lang="en-US" altLang="zh-CN" dirty="0"/>
              <a:t>, </a:t>
            </a:r>
            <a:r>
              <a:rPr lang="zh-CN" altLang="en-US" dirty="0"/>
              <a:t>认领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- </a:t>
            </a:r>
            <a:r>
              <a:rPr lang="zh-CN" altLang="en-US" dirty="0"/>
              <a:t>询盘</a:t>
            </a:r>
            <a:r>
              <a:rPr lang="en-US" altLang="zh-CN" dirty="0"/>
              <a:t>: </a:t>
            </a:r>
            <a:r>
              <a:rPr lang="zh-CN" altLang="en-US" dirty="0"/>
              <a:t>编辑</a:t>
            </a:r>
            <a:r>
              <a:rPr lang="en-US" altLang="zh-CN" dirty="0"/>
              <a:t>, </a:t>
            </a:r>
            <a:r>
              <a:rPr lang="zh-CN" altLang="en-US" dirty="0"/>
              <a:t>新建联系人</a:t>
            </a:r>
            <a:r>
              <a:rPr lang="en-US" altLang="zh-CN" dirty="0"/>
              <a:t>, </a:t>
            </a:r>
            <a:r>
              <a:rPr lang="zh-CN" altLang="en-US" dirty="0"/>
              <a:t>转移</a:t>
            </a:r>
            <a:r>
              <a:rPr lang="en-US" altLang="zh-CN" dirty="0"/>
              <a:t>, </a:t>
            </a:r>
            <a:r>
              <a:rPr lang="zh-CN" altLang="en-US" dirty="0"/>
              <a:t>分享</a:t>
            </a:r>
            <a:r>
              <a:rPr lang="en-US" altLang="zh-CN" dirty="0"/>
              <a:t>, </a:t>
            </a:r>
            <a:r>
              <a:rPr lang="zh-CN" altLang="en-US" dirty="0"/>
              <a:t>退入公海</a:t>
            </a:r>
            <a:r>
              <a:rPr lang="en-US" altLang="zh-CN" dirty="0"/>
              <a:t>, </a:t>
            </a:r>
            <a:r>
              <a:rPr lang="zh-CN" altLang="en-US" dirty="0"/>
              <a:t>发送邮件</a:t>
            </a:r>
            <a:r>
              <a:rPr lang="en-US" altLang="zh-CN" dirty="0"/>
              <a:t>, </a:t>
            </a:r>
            <a:r>
              <a:rPr lang="zh-CN" altLang="en-US" dirty="0"/>
              <a:t>标签</a:t>
            </a:r>
            <a:r>
              <a:rPr lang="en-US" altLang="zh-CN" dirty="0"/>
              <a:t>, </a:t>
            </a:r>
            <a:r>
              <a:rPr lang="zh-CN" altLang="en-US" dirty="0"/>
              <a:t>跟进状态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- </a:t>
            </a:r>
            <a:r>
              <a:rPr lang="zh-CN" altLang="en-US" dirty="0"/>
              <a:t>联系人</a:t>
            </a:r>
            <a:r>
              <a:rPr lang="en-US" altLang="zh-CN" dirty="0"/>
              <a:t>: </a:t>
            </a:r>
            <a:r>
              <a:rPr lang="zh-CN" altLang="en-US" dirty="0"/>
              <a:t>编辑</a:t>
            </a:r>
            <a:r>
              <a:rPr lang="en-US" altLang="zh-CN" dirty="0"/>
              <a:t>, WhatsApp </a:t>
            </a:r>
            <a:r>
              <a:rPr lang="zh-CN" altLang="en-US" dirty="0"/>
              <a:t>导入</a:t>
            </a:r>
            <a:r>
              <a:rPr lang="en-US" altLang="zh-CN" dirty="0"/>
              <a:t>, </a:t>
            </a:r>
            <a:r>
              <a:rPr lang="zh-CN" altLang="en-US" dirty="0"/>
              <a:t>二维码名片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详情页模块</a:t>
            </a:r>
            <a:r>
              <a:rPr lang="en-US" altLang="zh-CN" dirty="0"/>
              <a:t>: </a:t>
            </a:r>
            <a:r>
              <a:rPr lang="zh-CN" altLang="en-US" dirty="0"/>
              <a:t>动态</a:t>
            </a:r>
            <a:r>
              <a:rPr lang="en-US" altLang="zh-CN" dirty="0"/>
              <a:t>; </a:t>
            </a:r>
            <a:r>
              <a:rPr lang="zh-CN" altLang="en-US" dirty="0"/>
              <a:t>详细信息</a:t>
            </a:r>
            <a:r>
              <a:rPr lang="en-US" altLang="zh-CN" dirty="0"/>
              <a:t>; </a:t>
            </a:r>
            <a:r>
              <a:rPr lang="zh-CN" altLang="en-US" dirty="0"/>
              <a:t>联系人</a:t>
            </a:r>
            <a:r>
              <a:rPr lang="en-US" altLang="zh-CN" dirty="0"/>
              <a:t>; </a:t>
            </a:r>
            <a:r>
              <a:rPr lang="zh-CN" altLang="en-US" dirty="0"/>
              <a:t>询盘</a:t>
            </a:r>
            <a:r>
              <a:rPr lang="en-US" altLang="zh-CN" dirty="0"/>
              <a:t>; </a:t>
            </a:r>
            <a:r>
              <a:rPr lang="zh-CN" altLang="en-US" dirty="0"/>
              <a:t>询盘关联文档</a:t>
            </a:r>
            <a:r>
              <a:rPr lang="en-US" altLang="zh-CN" dirty="0"/>
              <a:t>; </a:t>
            </a:r>
            <a:r>
              <a:rPr lang="zh-CN" altLang="en-US" dirty="0"/>
              <a:t>询盘任务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56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FAB46E-7EA5-4F65-BD77-8E16BD08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05" y="98082"/>
            <a:ext cx="8983762" cy="1475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3D4FEE-72DD-455D-AA69-3DFF256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05" y="1671307"/>
            <a:ext cx="8983762" cy="21305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60CB2C-03B0-4CC9-A48C-47868C75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705" y="3923826"/>
            <a:ext cx="8983762" cy="1394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C741AF-0DAC-439D-9403-C5685A79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705" y="5440209"/>
            <a:ext cx="8983762" cy="14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7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1310-7707-4DDC-BF08-AC1BC894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94FC4-85DC-43AE-887E-08258C2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模块解析</a:t>
            </a:r>
            <a:endParaRPr lang="en-US" altLang="zh-CN" dirty="0"/>
          </a:p>
          <a:p>
            <a:r>
              <a:rPr lang="en-US" altLang="zh-CN" dirty="0"/>
              <a:t>CRM</a:t>
            </a:r>
            <a:r>
              <a:rPr lang="zh-CN" altLang="en-US" dirty="0"/>
              <a:t>功能速览</a:t>
            </a:r>
            <a:endParaRPr lang="en-US" altLang="zh-CN" dirty="0"/>
          </a:p>
          <a:p>
            <a:r>
              <a:rPr lang="zh-CN" altLang="en-US" dirty="0"/>
              <a:t>部分功能点介绍</a:t>
            </a:r>
            <a:endParaRPr lang="en-US" altLang="zh-CN" dirty="0"/>
          </a:p>
          <a:p>
            <a:r>
              <a:rPr lang="zh-CN" altLang="en-US" dirty="0"/>
              <a:t>提问交流</a:t>
            </a:r>
            <a:endParaRPr lang="en-US" altLang="zh-CN" dirty="0"/>
          </a:p>
          <a:p>
            <a:r>
              <a:rPr lang="zh-CN" altLang="en-US" dirty="0"/>
              <a:t>附录</a:t>
            </a:r>
            <a:r>
              <a:rPr lang="en-US" altLang="zh-CN" dirty="0"/>
              <a:t>: CRM</a:t>
            </a:r>
            <a:r>
              <a:rPr lang="zh-CN" altLang="en-US" dirty="0"/>
              <a:t>目录结构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63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进入</a:t>
            </a:r>
            <a:r>
              <a:rPr lang="en-US" altLang="zh-CN" sz="3300" dirty="0"/>
              <a:t>CRM</a:t>
            </a:r>
            <a:r>
              <a:rPr lang="zh-CN" altLang="en-US" sz="3300" dirty="0"/>
              <a:t>详情页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新建询盘</a:t>
            </a:r>
            <a:r>
              <a:rPr lang="en-US" altLang="zh-CN" dirty="0"/>
              <a:t>/</a:t>
            </a:r>
            <a:r>
              <a:rPr lang="zh-CN" altLang="en-US" dirty="0"/>
              <a:t>联系人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编辑公司</a:t>
            </a:r>
            <a:r>
              <a:rPr lang="en-US" altLang="zh-CN" dirty="0"/>
              <a:t>/</a:t>
            </a:r>
            <a:r>
              <a:rPr lang="zh-CN" altLang="en-US" dirty="0"/>
              <a:t>询盘</a:t>
            </a:r>
            <a:r>
              <a:rPr lang="en-US" altLang="zh-CN" dirty="0"/>
              <a:t>/</a:t>
            </a:r>
            <a:r>
              <a:rPr lang="zh-CN" altLang="en-US" dirty="0"/>
              <a:t>联系人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2AFC6E-B644-448F-933E-0DBB042A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40" y="990600"/>
            <a:ext cx="7173725" cy="49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进入</a:t>
            </a:r>
            <a:r>
              <a:rPr lang="en-US" altLang="zh-CN" sz="3300" dirty="0"/>
              <a:t>CRM</a:t>
            </a:r>
            <a:r>
              <a:rPr lang="zh-CN" altLang="en-US" sz="3300" dirty="0"/>
              <a:t>详情页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海关数据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2F97E-3933-4CEA-8139-BBE337A5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52" y="1490473"/>
            <a:ext cx="7173413" cy="39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进入</a:t>
            </a:r>
            <a:r>
              <a:rPr lang="en-US" altLang="zh-CN" sz="3300" dirty="0"/>
              <a:t>CRM</a:t>
            </a:r>
            <a:r>
              <a:rPr lang="zh-CN" altLang="en-US" sz="3300" dirty="0"/>
              <a:t>详情页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日志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main.js   -   $</a:t>
            </a:r>
            <a:r>
              <a:rPr lang="en-US" altLang="zh-CN" dirty="0" err="1"/>
              <a:t>saveLog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549D3-0A1F-46EE-8A37-C3048408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11" y="869618"/>
            <a:ext cx="5619093" cy="51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1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进入</a:t>
            </a:r>
            <a:r>
              <a:rPr lang="en-US" altLang="zh-CN" sz="3300" dirty="0"/>
              <a:t>CRM</a:t>
            </a:r>
            <a:r>
              <a:rPr lang="zh-CN" altLang="en-US" sz="3300" dirty="0"/>
              <a:t>详情页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日志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main.js   -   $</a:t>
            </a:r>
            <a:r>
              <a:rPr lang="en-US" altLang="zh-CN" dirty="0" err="1"/>
              <a:t>saveLog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F9AE8-1B6E-42B8-A3A0-FECEB497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1" y="1362996"/>
            <a:ext cx="4098632" cy="24333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724894-BAE8-4BAA-A9C6-1EFE0168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66" y="1362996"/>
            <a:ext cx="4240745" cy="2066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C65A2A-42BC-471F-ABC4-5CDCAFA7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91" y="3910606"/>
            <a:ext cx="4098632" cy="26534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494DE8-D0AC-48F7-AFDA-43EFAF32A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327" y="4106196"/>
            <a:ext cx="6852580" cy="24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进入</a:t>
            </a:r>
            <a:r>
              <a:rPr lang="en-US" altLang="zh-CN" sz="3300" dirty="0"/>
              <a:t>CRM</a:t>
            </a:r>
            <a:r>
              <a:rPr lang="zh-CN" altLang="en-US" sz="3300" dirty="0"/>
              <a:t>详情页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询盘跟进状态组件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成交状态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关闭询盘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询盘关闭记录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google</a:t>
            </a:r>
            <a:r>
              <a:rPr lang="zh-CN" altLang="en-US" dirty="0"/>
              <a:t>回传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6F47E3-5F4F-4593-A724-6038413E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7" y="2180712"/>
            <a:ext cx="5885793" cy="2422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89AEC9-D2DC-4737-954E-AB90BC26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669" y="0"/>
            <a:ext cx="4908331" cy="22716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5693C-66D8-4BEB-BC8B-2F54B71F6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745" y="4575536"/>
            <a:ext cx="6881255" cy="22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45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进入</a:t>
            </a:r>
            <a:r>
              <a:rPr lang="en-US" altLang="zh-CN" sz="3300" dirty="0"/>
              <a:t>CRM</a:t>
            </a:r>
            <a:r>
              <a:rPr lang="zh-CN" altLang="en-US" sz="3300" dirty="0"/>
              <a:t>详情页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动态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跟进记录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时间轴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评论和回复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9184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78E725-23A5-4185-A1B5-5E26D6E5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60" y="0"/>
            <a:ext cx="9882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869ACE-4534-43F9-8DB1-14452700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571808"/>
            <a:ext cx="8065704" cy="2218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62484-7192-4F06-8471-B90FE7AD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24401"/>
            <a:ext cx="10029825" cy="2000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43C395-CF26-438C-AB27-533E2C07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286192"/>
            <a:ext cx="9925050" cy="2124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CE1C0C-37DF-428F-8CB0-F97C269A642D}"/>
              </a:ext>
            </a:extLst>
          </p:cNvPr>
          <p:cNvSpPr txBox="1"/>
          <p:nvPr/>
        </p:nvSpPr>
        <p:spPr>
          <a:xfrm>
            <a:off x="9150629" y="2207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点击表格行跳转</a:t>
            </a:r>
          </a:p>
        </p:txBody>
      </p:sp>
    </p:spTree>
    <p:extLst>
      <p:ext uri="{BB962C8B-B14F-4D97-AF65-F5344CB8AC3E}">
        <p14:creationId xmlns:p14="http://schemas.microsoft.com/office/powerpoint/2010/main" val="3686564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6100AF-BA64-43AF-8F02-35F35A5B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25" y="850024"/>
            <a:ext cx="100869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通用设置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功能点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通用设置组件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zh-CN" altLang="en-US" dirty="0"/>
              <a:t>停用下拉选项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特殊的下拉选项 </a:t>
            </a:r>
            <a:r>
              <a:rPr lang="en-US" altLang="zh-CN" dirty="0"/>
              <a:t>: </a:t>
            </a:r>
            <a:r>
              <a:rPr lang="zh-CN" altLang="en-US" dirty="0"/>
              <a:t>跟进状态</a:t>
            </a:r>
            <a:r>
              <a:rPr lang="en-US" altLang="zh-CN" dirty="0"/>
              <a:t>, </a:t>
            </a:r>
            <a:r>
              <a:rPr lang="zh-CN" altLang="en-US" dirty="0"/>
              <a:t>标签</a:t>
            </a:r>
            <a:r>
              <a:rPr lang="en-US" altLang="zh-CN" dirty="0"/>
              <a:t>, </a:t>
            </a:r>
            <a:r>
              <a:rPr lang="zh-CN" altLang="en-US" dirty="0"/>
              <a:t>重复规则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14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1351-EB00-4CC2-9228-7C727DF0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6310"/>
            <a:ext cx="9601200" cy="1485900"/>
          </a:xfrm>
        </p:spPr>
        <p:txBody>
          <a:bodyPr/>
          <a:lstStyle/>
          <a:p>
            <a:r>
              <a:rPr lang="en-US" altLang="zh-CN" dirty="0"/>
              <a:t>Part 1 : CRM</a:t>
            </a:r>
            <a:r>
              <a:rPr lang="zh-CN" altLang="en-US" dirty="0"/>
              <a:t>模块解析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04561-7A59-4557-A8FC-B417ADCB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询盘设置 </a:t>
            </a:r>
            <a:r>
              <a:rPr lang="en-US" altLang="zh-CN" dirty="0"/>
              <a:t>-&gt; </a:t>
            </a:r>
            <a:r>
              <a:rPr lang="zh-CN" altLang="en-US" dirty="0"/>
              <a:t>默认字段的必填属性 </a:t>
            </a:r>
            <a:r>
              <a:rPr lang="en-US" altLang="zh-CN" dirty="0"/>
              <a:t>+ </a:t>
            </a:r>
            <a:r>
              <a:rPr lang="zh-CN" altLang="en-US" dirty="0"/>
              <a:t>自定义字段 </a:t>
            </a:r>
            <a:r>
              <a:rPr lang="en-US" altLang="zh-CN" dirty="0"/>
              <a:t>-&gt; </a:t>
            </a:r>
            <a:r>
              <a:rPr lang="zh-CN" altLang="en-US" dirty="0"/>
              <a:t>为表格页和详情页提供字段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通用设置 </a:t>
            </a:r>
            <a:r>
              <a:rPr lang="en-US" altLang="zh-CN" dirty="0"/>
              <a:t>-&gt; </a:t>
            </a:r>
            <a:r>
              <a:rPr lang="zh-CN" altLang="en-US" dirty="0"/>
              <a:t>选择类默认字段的下拉选项</a:t>
            </a:r>
            <a:r>
              <a:rPr lang="en-US" altLang="zh-CN" dirty="0"/>
              <a:t>(</a:t>
            </a:r>
            <a:r>
              <a:rPr lang="zh-CN" altLang="en-US" dirty="0"/>
              <a:t>大部分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表格页 </a:t>
            </a:r>
            <a:r>
              <a:rPr lang="en-US" altLang="zh-CN" dirty="0"/>
              <a:t>-&gt; </a:t>
            </a:r>
            <a:r>
              <a:rPr lang="zh-CN" altLang="en-US" dirty="0"/>
              <a:t>列表展示客户</a:t>
            </a:r>
            <a:r>
              <a:rPr lang="en-US" altLang="zh-CN" dirty="0"/>
              <a:t>/</a:t>
            </a:r>
            <a:r>
              <a:rPr lang="zh-CN" altLang="en-US" dirty="0"/>
              <a:t>询盘</a:t>
            </a:r>
            <a:r>
              <a:rPr lang="en-US" altLang="zh-CN" dirty="0"/>
              <a:t>/</a:t>
            </a:r>
            <a:r>
              <a:rPr lang="zh-CN" altLang="en-US" dirty="0"/>
              <a:t>联系人</a:t>
            </a:r>
            <a:r>
              <a:rPr lang="en-US" altLang="zh-CN" dirty="0"/>
              <a:t>/</a:t>
            </a:r>
            <a:r>
              <a:rPr lang="zh-CN" altLang="en-US" dirty="0"/>
              <a:t>公海客户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详情页 </a:t>
            </a:r>
            <a:r>
              <a:rPr lang="en-US" altLang="zh-CN" dirty="0"/>
              <a:t>-&gt; </a:t>
            </a:r>
            <a:r>
              <a:rPr lang="zh-CN" altLang="en-US" dirty="0"/>
              <a:t>点击表格行进入 </a:t>
            </a:r>
            <a:r>
              <a:rPr lang="en-US" altLang="zh-CN" dirty="0"/>
              <a:t>-&gt; </a:t>
            </a:r>
            <a:r>
              <a:rPr lang="zh-CN" altLang="en-US" dirty="0"/>
              <a:t>展示和操作某一对象详细信息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工作台 </a:t>
            </a:r>
            <a:r>
              <a:rPr lang="en-US" altLang="zh-CN" dirty="0"/>
              <a:t>-&gt; </a:t>
            </a:r>
            <a:r>
              <a:rPr lang="zh-CN" altLang="en-US" dirty="0"/>
              <a:t>查看概况数据</a:t>
            </a:r>
            <a:r>
              <a:rPr lang="en-US" altLang="zh-CN" dirty="0"/>
              <a:t>, </a:t>
            </a:r>
            <a:r>
              <a:rPr lang="zh-CN" altLang="en-US" dirty="0"/>
              <a:t>快速筛选</a:t>
            </a:r>
            <a:r>
              <a:rPr lang="en-US" altLang="zh-CN" dirty="0"/>
              <a:t>, </a:t>
            </a:r>
            <a:r>
              <a:rPr lang="zh-CN" altLang="en-US" dirty="0"/>
              <a:t>查看任务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7959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B20C359-D01F-4EBE-A8A0-88A6D19C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0" y="236482"/>
            <a:ext cx="10747140" cy="62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7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F5DFE9-7FF3-421A-A92F-EBA9DE07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509" y="940675"/>
            <a:ext cx="10432521" cy="47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6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询盘字段设置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功能点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字段设置组件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默认字段勾选必填</a:t>
            </a:r>
            <a:r>
              <a:rPr lang="en-US" altLang="zh-CN" dirty="0"/>
              <a:t>, </a:t>
            </a:r>
            <a:r>
              <a:rPr lang="zh-CN" altLang="en-US" dirty="0"/>
              <a:t>更改提示语</a:t>
            </a:r>
            <a:r>
              <a:rPr lang="en-US" altLang="zh-CN" dirty="0"/>
              <a:t>(</a:t>
            </a:r>
            <a:r>
              <a:rPr lang="zh-CN" altLang="en-US" dirty="0"/>
              <a:t>未做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拖动排序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 </a:t>
            </a:r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zh-CN" altLang="en-US" dirty="0"/>
              <a:t>删除自定义字段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08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93A23C-1F2B-4D11-A4EC-C14774070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1487" y="1404352"/>
            <a:ext cx="3996214" cy="40492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3D6242-C55A-4652-98C1-94A856D7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4" y="1159376"/>
            <a:ext cx="7203208" cy="45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4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工作台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功能点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视图切换显示不同的概况数据</a:t>
            </a:r>
            <a:r>
              <a:rPr lang="en-US" altLang="zh-CN" dirty="0"/>
              <a:t>, </a:t>
            </a:r>
            <a:r>
              <a:rPr lang="zh-CN" altLang="en-US" dirty="0"/>
              <a:t>点击数字可带筛选条件跳转到询盘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任务</a:t>
            </a:r>
            <a:r>
              <a:rPr lang="en-US" altLang="zh-CN" dirty="0"/>
              <a:t>: </a:t>
            </a:r>
            <a:r>
              <a:rPr lang="zh-CN" altLang="en-US" dirty="0"/>
              <a:t>使用</a:t>
            </a:r>
            <a:r>
              <a:rPr lang="en-US" altLang="zh-CN" dirty="0" err="1"/>
              <a:t>fullCalendar</a:t>
            </a:r>
            <a:r>
              <a:rPr lang="zh-CN" altLang="en-US" dirty="0"/>
              <a:t>组件渲染出日历</a:t>
            </a:r>
            <a:r>
              <a:rPr lang="en-US" altLang="zh-CN" dirty="0"/>
              <a:t>, </a:t>
            </a:r>
            <a:r>
              <a:rPr lang="zh-CN" altLang="en-US" dirty="0"/>
              <a:t>点击单元格或日历右上角按钮新建任务</a:t>
            </a:r>
            <a:r>
              <a:rPr lang="en-US" altLang="zh-CN" dirty="0"/>
              <a:t>, </a:t>
            </a:r>
            <a:r>
              <a:rPr lang="zh-CN" altLang="en-US" dirty="0"/>
              <a:t>切换日历视图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漏斗视图</a:t>
            </a:r>
            <a:r>
              <a:rPr lang="en-US" altLang="zh-CN" dirty="0"/>
              <a:t>: </a:t>
            </a:r>
            <a:r>
              <a:rPr lang="zh-CN" altLang="en-US" dirty="0"/>
              <a:t>生成图标显示不同跟进状态阶段的询盘漏斗图</a:t>
            </a:r>
            <a:r>
              <a:rPr lang="en-US" altLang="zh-CN" dirty="0"/>
              <a:t>, </a:t>
            </a:r>
            <a:r>
              <a:rPr lang="zh-CN" altLang="en-US" dirty="0"/>
              <a:t>点击可跳转</a:t>
            </a:r>
            <a:r>
              <a:rPr lang="en-US" altLang="zh-CN" dirty="0"/>
              <a:t>, </a:t>
            </a:r>
            <a:r>
              <a:rPr lang="zh-CN" altLang="en-US" dirty="0"/>
              <a:t>显示已关闭询盘的柱状图</a:t>
            </a:r>
            <a:r>
              <a:rPr lang="en-US" altLang="zh-CN" dirty="0"/>
              <a:t>, </a:t>
            </a:r>
            <a:r>
              <a:rPr lang="zh-CN" altLang="en-US" dirty="0"/>
              <a:t>点击不跳转</a:t>
            </a:r>
            <a:r>
              <a:rPr lang="en-US" altLang="zh-CN" dirty="0"/>
              <a:t>, </a:t>
            </a:r>
            <a:r>
              <a:rPr lang="zh-CN" altLang="en-US" dirty="0"/>
              <a:t>右上角可对日期</a:t>
            </a:r>
            <a:r>
              <a:rPr lang="en-US" altLang="zh-CN" dirty="0"/>
              <a:t>/</a:t>
            </a:r>
            <a:r>
              <a:rPr lang="zh-CN" altLang="en-US" dirty="0"/>
              <a:t>人员</a:t>
            </a:r>
            <a:r>
              <a:rPr lang="en-US" altLang="zh-CN" dirty="0"/>
              <a:t>(</a:t>
            </a:r>
            <a:r>
              <a:rPr lang="zh-CN" altLang="en-US" dirty="0"/>
              <a:t>管理视图下</a:t>
            </a:r>
            <a:r>
              <a:rPr lang="en-US" altLang="zh-CN" dirty="0"/>
              <a:t>)</a:t>
            </a:r>
            <a:r>
              <a:rPr lang="zh-CN" altLang="en-US" dirty="0"/>
              <a:t>进行筛选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 </a:t>
            </a:r>
            <a:r>
              <a:rPr lang="zh-CN" altLang="en-US" dirty="0"/>
              <a:t>行为视图</a:t>
            </a:r>
            <a:r>
              <a:rPr lang="en-US" altLang="zh-CN" dirty="0"/>
              <a:t>: </a:t>
            </a:r>
            <a:r>
              <a:rPr lang="zh-CN" altLang="en-US" dirty="0"/>
              <a:t>展示询盘跟进记录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的统计图和表格</a:t>
            </a:r>
            <a:r>
              <a:rPr lang="en-US" altLang="zh-CN" dirty="0"/>
              <a:t>, </a:t>
            </a:r>
            <a:r>
              <a:rPr lang="zh-CN" altLang="en-US" dirty="0"/>
              <a:t>表格点击可跳转</a:t>
            </a:r>
          </a:p>
        </p:txBody>
      </p:sp>
    </p:spTree>
    <p:extLst>
      <p:ext uri="{BB962C8B-B14F-4D97-AF65-F5344CB8AC3E}">
        <p14:creationId xmlns:p14="http://schemas.microsoft.com/office/powerpoint/2010/main" val="301814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AB3F-1273-4410-B675-3C4BD09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F5D617-0D91-4000-B7FE-5D7D71EA4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463769"/>
            <a:ext cx="10715012" cy="59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4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C393B-EFF4-4870-8730-19735C4F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CRM</a:t>
            </a:r>
            <a:r>
              <a:rPr lang="zh-CN" altLang="en-US" dirty="0"/>
              <a:t>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43C09-3E60-4ED6-9100-9AE4FC7B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自动化规则</a:t>
            </a:r>
            <a:r>
              <a:rPr lang="en-US" altLang="zh-CN" dirty="0"/>
              <a:t>, </a:t>
            </a:r>
            <a:r>
              <a:rPr lang="zh-CN" altLang="en-US" dirty="0"/>
              <a:t>右上角通知</a:t>
            </a:r>
            <a:r>
              <a:rPr lang="en-US" altLang="zh-CN" dirty="0"/>
              <a:t>, </a:t>
            </a:r>
            <a:r>
              <a:rPr lang="zh-CN" altLang="en-US" dirty="0"/>
              <a:t>右下角通知</a:t>
            </a:r>
            <a:r>
              <a:rPr lang="en-US" altLang="zh-CN" dirty="0"/>
              <a:t>, </a:t>
            </a:r>
            <a:r>
              <a:rPr lang="zh-CN" altLang="en-US" dirty="0"/>
              <a:t>右上角弹窗</a:t>
            </a:r>
            <a:r>
              <a:rPr lang="en-US" altLang="zh-CN" dirty="0"/>
              <a:t>, </a:t>
            </a:r>
            <a:r>
              <a:rPr lang="zh-CN" altLang="en-US" dirty="0"/>
              <a:t>跳转操作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524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4C8-8EC5-4965-93EB-770749C5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: </a:t>
            </a:r>
            <a:r>
              <a:rPr lang="zh-CN" altLang="en-US" dirty="0"/>
              <a:t>部分功能点介绍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90CA-76AB-4AA1-92B8-F27CE6D8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定制</a:t>
            </a:r>
            <a:r>
              <a:rPr lang="en-US" altLang="zh-CN" dirty="0" err="1"/>
              <a:t>iview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Webpack</a:t>
            </a:r>
            <a:r>
              <a:rPr lang="zh-CN" altLang="en-US" dirty="0"/>
              <a:t>优化</a:t>
            </a:r>
            <a:endParaRPr lang="en-US" altLang="zh-CN" dirty="0"/>
          </a:p>
          <a:p>
            <a:r>
              <a:rPr lang="zh-CN" altLang="en-US" dirty="0"/>
              <a:t>页面性能检测</a:t>
            </a:r>
            <a:endParaRPr lang="en-US" altLang="zh-CN" dirty="0"/>
          </a:p>
          <a:p>
            <a:r>
              <a:rPr lang="en-US" altLang="zh-CN" dirty="0"/>
              <a:t>CRM</a:t>
            </a:r>
            <a:r>
              <a:rPr lang="zh-CN" altLang="en-US" dirty="0"/>
              <a:t>表格检索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618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DAA1-942F-473A-BDB0-60284F83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</a:t>
            </a:r>
            <a:r>
              <a:rPr lang="en-US" altLang="zh-CN" dirty="0" err="1"/>
              <a:t>iview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060B3-3263-4C6B-B920-FB885E13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855"/>
            <a:ext cx="9601200" cy="449054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iView</a:t>
            </a:r>
            <a:r>
              <a:rPr lang="zh-CN" altLang="en-US" dirty="0"/>
              <a:t>框架</a:t>
            </a:r>
            <a:r>
              <a:rPr lang="en-US" altLang="zh-CN" dirty="0"/>
              <a:t>, </a:t>
            </a:r>
            <a:r>
              <a:rPr lang="zh-CN" altLang="en-US" dirty="0"/>
              <a:t>是一套基于</a:t>
            </a:r>
            <a:r>
              <a:rPr lang="en-US" altLang="zh-CN" dirty="0"/>
              <a:t>vue.js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框架</a:t>
            </a:r>
            <a:r>
              <a:rPr lang="en-US" altLang="zh-CN" dirty="0"/>
              <a:t>, </a:t>
            </a:r>
            <a:r>
              <a:rPr lang="zh-CN" altLang="en-US" dirty="0"/>
              <a:t>包含许多组件</a:t>
            </a:r>
            <a:r>
              <a:rPr lang="en-US" altLang="zh-CN" dirty="0"/>
              <a:t>.</a:t>
            </a:r>
          </a:p>
          <a:p>
            <a:pPr marL="457200" indent="-457200">
              <a:buAutoNum type="arabicPeriod"/>
            </a:pPr>
            <a:r>
              <a:rPr lang="zh-CN" altLang="en-US" b="1" dirty="0"/>
              <a:t>原因</a:t>
            </a:r>
            <a:r>
              <a:rPr lang="en-US" altLang="zh-CN" dirty="0"/>
              <a:t>: </a:t>
            </a:r>
            <a:r>
              <a:rPr lang="zh-CN" altLang="en-US" dirty="0"/>
              <a:t>现有</a:t>
            </a:r>
            <a:r>
              <a:rPr lang="en-US" altLang="zh-CN" dirty="0" err="1"/>
              <a:t>iview</a:t>
            </a:r>
            <a:r>
              <a:rPr lang="zh-CN" altLang="en-US" dirty="0"/>
              <a:t>框架不能满足我们的需要</a:t>
            </a:r>
            <a:r>
              <a:rPr lang="en-US" altLang="zh-CN" dirty="0"/>
              <a:t>, </a:t>
            </a:r>
            <a:r>
              <a:rPr lang="zh-CN" altLang="en-US" dirty="0"/>
              <a:t>部分用户界面和功能的修改必须修改</a:t>
            </a:r>
            <a:r>
              <a:rPr lang="en-US" altLang="zh-CN" dirty="0" err="1"/>
              <a:t>iview</a:t>
            </a:r>
            <a:r>
              <a:rPr lang="zh-CN" altLang="en-US" dirty="0"/>
              <a:t>框架本身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: </a:t>
            </a:r>
            <a:r>
              <a:rPr lang="zh-CN" altLang="en-US" dirty="0"/>
              <a:t>树结构箭头图标不可自定义</a:t>
            </a:r>
            <a:r>
              <a:rPr lang="en-US" altLang="zh-CN" dirty="0"/>
              <a:t>, </a:t>
            </a:r>
            <a:r>
              <a:rPr lang="zh-CN" altLang="en-US" dirty="0"/>
              <a:t>文字长度过长时显示完整文字的弹窗无法鼠标复制</a:t>
            </a:r>
            <a:r>
              <a:rPr lang="en-US" altLang="zh-CN" dirty="0"/>
              <a:t>)</a:t>
            </a:r>
          </a:p>
          <a:p>
            <a:pPr marL="457200" indent="-457200">
              <a:buAutoNum type="arabicPeriod"/>
            </a:pPr>
            <a:r>
              <a:rPr lang="zh-CN" altLang="en-US" b="1" dirty="0"/>
              <a:t>方式</a:t>
            </a:r>
            <a:r>
              <a:rPr lang="en-US" altLang="zh-CN" dirty="0"/>
              <a:t>: </a:t>
            </a:r>
            <a:r>
              <a:rPr lang="zh-CN" altLang="en-US" dirty="0"/>
              <a:t>下载一份源码</a:t>
            </a:r>
            <a:r>
              <a:rPr lang="en-US" altLang="zh-CN" dirty="0"/>
              <a:t>, </a:t>
            </a:r>
            <a:r>
              <a:rPr lang="zh-CN" altLang="en-US" dirty="0"/>
              <a:t>修改源码</a:t>
            </a:r>
            <a:r>
              <a:rPr lang="en-US" altLang="zh-CN" dirty="0"/>
              <a:t>, </a:t>
            </a:r>
            <a:r>
              <a:rPr lang="zh-CN" altLang="en-US" dirty="0"/>
              <a:t>运行打包命令生成压缩包</a:t>
            </a:r>
            <a:r>
              <a:rPr lang="en-US" altLang="zh-CN" dirty="0"/>
              <a:t>, </a:t>
            </a:r>
            <a:r>
              <a:rPr lang="zh-CN" altLang="en-US" dirty="0"/>
              <a:t>替换项目中已安装的</a:t>
            </a:r>
            <a:r>
              <a:rPr lang="en-US" altLang="zh-CN" dirty="0" err="1"/>
              <a:t>iview</a:t>
            </a:r>
            <a:r>
              <a:rPr lang="zh-CN" altLang="en-US" dirty="0"/>
              <a:t>包</a:t>
            </a:r>
            <a:r>
              <a:rPr lang="en-US" altLang="zh-CN" dirty="0"/>
              <a:t>, </a:t>
            </a:r>
            <a:r>
              <a:rPr lang="zh-CN" altLang="en-US" dirty="0"/>
              <a:t>具体在项目中的工作流程略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b="1" dirty="0"/>
              <a:t>图标库</a:t>
            </a:r>
            <a:r>
              <a:rPr lang="en-US" altLang="zh-CN" dirty="0"/>
              <a:t>: </a:t>
            </a:r>
            <a:r>
              <a:rPr lang="zh-CN" altLang="en-US" dirty="0"/>
              <a:t>使用 </a:t>
            </a:r>
            <a:r>
              <a:rPr lang="en-US" altLang="zh-CN" dirty="0" err="1"/>
              <a:t>iconFont</a:t>
            </a:r>
            <a:r>
              <a:rPr lang="en-US" altLang="zh-CN" dirty="0"/>
              <a:t> </a:t>
            </a:r>
            <a:r>
              <a:rPr lang="zh-CN" altLang="en-US" dirty="0"/>
              <a:t>阿里妈妈图标库</a:t>
            </a:r>
            <a:r>
              <a:rPr lang="en-US" altLang="zh-CN" dirty="0"/>
              <a:t>, </a:t>
            </a:r>
            <a:r>
              <a:rPr lang="zh-CN" altLang="en-US" dirty="0"/>
              <a:t>加入项目</a:t>
            </a:r>
            <a:r>
              <a:rPr lang="en-US" altLang="zh-CN" dirty="0"/>
              <a:t>, </a:t>
            </a:r>
            <a:r>
              <a:rPr lang="zh-CN" altLang="en-US" dirty="0"/>
              <a:t>导出最新图标库文件</a:t>
            </a:r>
            <a:r>
              <a:rPr lang="en-US" altLang="zh-CN" dirty="0"/>
              <a:t>, (iView</a:t>
            </a:r>
            <a:r>
              <a:rPr lang="zh-CN" altLang="en-US" dirty="0"/>
              <a:t>升级时还需要使用到 </a:t>
            </a:r>
            <a:r>
              <a:rPr lang="en-US" altLang="zh-CN" dirty="0" err="1"/>
              <a:t>icoMoon</a:t>
            </a:r>
            <a:r>
              <a:rPr lang="en-US" altLang="zh-CN" dirty="0"/>
              <a:t>)</a:t>
            </a:r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34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DAA1-942F-473A-BDB0-60284F83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060B3-3263-4C6B-B920-FB885E13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855"/>
            <a:ext cx="9601200" cy="449054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一直以来</a:t>
            </a:r>
            <a:r>
              <a:rPr lang="en-US" altLang="zh-CN" dirty="0"/>
              <a:t>, </a:t>
            </a:r>
            <a:r>
              <a:rPr lang="zh-CN" altLang="en-US" dirty="0"/>
              <a:t>不断提升询盘云的加载和页面响应速度都是工作重点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Webpack, </a:t>
            </a:r>
            <a:r>
              <a:rPr lang="zh-CN" altLang="en-US" dirty="0"/>
              <a:t>打包工具</a:t>
            </a:r>
            <a:r>
              <a:rPr lang="en-US" altLang="zh-CN" dirty="0"/>
              <a:t>, </a:t>
            </a:r>
            <a:r>
              <a:rPr lang="zh-CN" altLang="en-US" dirty="0"/>
              <a:t>把代码打包压缩</a:t>
            </a:r>
            <a:r>
              <a:rPr lang="en-US" altLang="zh-CN" dirty="0"/>
              <a:t>.</a:t>
            </a:r>
          </a:p>
          <a:p>
            <a:pPr marL="457200" indent="-457200">
              <a:buAutoNum type="arabicPeriod"/>
            </a:pPr>
            <a:r>
              <a:rPr lang="zh-CN" altLang="en-US" b="1" dirty="0"/>
              <a:t>方法</a:t>
            </a:r>
            <a:r>
              <a:rPr lang="en-US" altLang="zh-CN" b="1" dirty="0"/>
              <a:t>: </a:t>
            </a:r>
            <a:r>
              <a:rPr lang="en-US" altLang="zh-CN" dirty="0"/>
              <a:t>DLL</a:t>
            </a:r>
            <a:r>
              <a:rPr lang="zh-CN" altLang="en-US" dirty="0"/>
              <a:t>动态链接库打包静态库文件</a:t>
            </a:r>
            <a:r>
              <a:rPr lang="en-US" altLang="zh-CN" dirty="0"/>
              <a:t>, </a:t>
            </a:r>
            <a:r>
              <a:rPr lang="zh-CN" altLang="en-US" dirty="0"/>
              <a:t>减少编译次数</a:t>
            </a:r>
            <a:r>
              <a:rPr lang="en-US" altLang="zh-CN" dirty="0"/>
              <a:t>, </a:t>
            </a:r>
            <a:r>
              <a:rPr lang="zh-CN" altLang="en-US" dirty="0"/>
              <a:t>协调请求数据量和请求次数</a:t>
            </a:r>
            <a:r>
              <a:rPr lang="en-US" altLang="zh-CN" dirty="0"/>
              <a:t>, 	   webpack-bundle-analyzer</a:t>
            </a:r>
            <a:r>
              <a:rPr lang="zh-CN" altLang="en-US" dirty="0"/>
              <a:t>分析</a:t>
            </a:r>
            <a:r>
              <a:rPr lang="en-US" altLang="zh-CN" dirty="0" err="1"/>
              <a:t>js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b="1" dirty="0"/>
              <a:t>问题</a:t>
            </a:r>
            <a:r>
              <a:rPr lang="en-US" altLang="zh-CN" b="1" dirty="0"/>
              <a:t>: </a:t>
            </a:r>
            <a:r>
              <a:rPr lang="zh-CN" altLang="en-US" dirty="0"/>
              <a:t>使用了</a:t>
            </a:r>
            <a:r>
              <a:rPr lang="en-US" altLang="zh-CN" dirty="0" err="1"/>
              <a:t>iview</a:t>
            </a:r>
            <a:r>
              <a:rPr lang="zh-CN" altLang="en-US" dirty="0"/>
              <a:t>定制框架后</a:t>
            </a:r>
            <a:r>
              <a:rPr lang="en-US" altLang="zh-CN" dirty="0"/>
              <a:t>, </a:t>
            </a:r>
            <a:r>
              <a:rPr lang="zh-CN" altLang="en-US" dirty="0"/>
              <a:t>无法实现按需加载了</a:t>
            </a:r>
            <a:r>
              <a:rPr lang="en-US" altLang="zh-CN" dirty="0"/>
              <a:t>.</a:t>
            </a:r>
          </a:p>
          <a:p>
            <a:pPr marL="457200" indent="-457200">
              <a:buAutoNum type="arabicPeriod"/>
            </a:pPr>
            <a:r>
              <a:rPr lang="zh-CN" altLang="en-US" b="1" dirty="0"/>
              <a:t>解决</a:t>
            </a:r>
            <a:r>
              <a:rPr lang="en-US" altLang="zh-CN" b="1" dirty="0"/>
              <a:t>: </a:t>
            </a:r>
            <a:r>
              <a:rPr lang="zh-CN" altLang="en-US" dirty="0"/>
              <a:t>逐个排查可能造成此问题的原因</a:t>
            </a:r>
            <a:r>
              <a:rPr lang="en-US" altLang="zh-CN" dirty="0"/>
              <a:t>, </a:t>
            </a:r>
            <a:r>
              <a:rPr lang="zh-CN" altLang="en-US" dirty="0"/>
              <a:t>最终发现是一些插件</a:t>
            </a:r>
            <a:r>
              <a:rPr lang="en-US" altLang="zh-CN" dirty="0"/>
              <a:t>(babel)</a:t>
            </a:r>
            <a:r>
              <a:rPr lang="zh-CN" altLang="en-US" dirty="0"/>
              <a:t>配置的原因</a:t>
            </a:r>
            <a:r>
              <a:rPr lang="en-US" altLang="zh-CN" dirty="0"/>
              <a:t>, </a:t>
            </a:r>
            <a:r>
              <a:rPr lang="zh-CN" altLang="en-US" dirty="0"/>
              <a:t>但考虑到需要打包</a:t>
            </a:r>
            <a:r>
              <a:rPr lang="en-US" altLang="zh-CN" dirty="0" err="1"/>
              <a:t>iview</a:t>
            </a:r>
            <a:r>
              <a:rPr lang="zh-CN" altLang="en-US" dirty="0"/>
              <a:t>到</a:t>
            </a:r>
            <a:r>
              <a:rPr lang="en-US" altLang="zh-CN" dirty="0"/>
              <a:t>DLL</a:t>
            </a:r>
            <a:r>
              <a:rPr lang="zh-CN" altLang="en-US" dirty="0"/>
              <a:t>静态库文件和压缩</a:t>
            </a:r>
            <a:r>
              <a:rPr lang="en-US" altLang="zh-CN" dirty="0" err="1"/>
              <a:t>iview</a:t>
            </a:r>
            <a:r>
              <a:rPr lang="zh-CN" altLang="en-US" dirty="0"/>
              <a:t>源码</a:t>
            </a:r>
            <a:r>
              <a:rPr lang="en-US" altLang="zh-CN" dirty="0"/>
              <a:t>, </a:t>
            </a:r>
            <a:r>
              <a:rPr lang="zh-CN" altLang="en-US" dirty="0"/>
              <a:t>最终决定采取之前说的替换</a:t>
            </a:r>
            <a:r>
              <a:rPr lang="en-US" altLang="zh-CN" dirty="0" err="1"/>
              <a:t>iview</a:t>
            </a:r>
            <a:r>
              <a:rPr lang="zh-CN" altLang="en-US" dirty="0"/>
              <a:t>模式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040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1351-EB00-4CC2-9228-7C727DF0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模块解析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6A6BD61-C0D3-464B-98AB-EFEA3518F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31090"/>
              </p:ext>
            </p:extLst>
          </p:nvPr>
        </p:nvGraphicFramePr>
        <p:xfrm>
          <a:off x="1371600" y="1897116"/>
          <a:ext cx="10252842" cy="443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0435FCA-D7EF-488B-8F5D-51664EB4AD01}"/>
              </a:ext>
            </a:extLst>
          </p:cNvPr>
          <p:cNvSpPr txBox="1"/>
          <p:nvPr/>
        </p:nvSpPr>
        <p:spPr>
          <a:xfrm>
            <a:off x="4298730" y="3650507"/>
            <a:ext cx="90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跳转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64D41-F1DD-46B8-AB5A-D9AF700A1563}"/>
              </a:ext>
            </a:extLst>
          </p:cNvPr>
          <p:cNvSpPr txBox="1"/>
          <p:nvPr/>
        </p:nvSpPr>
        <p:spPr>
          <a:xfrm>
            <a:off x="5739961" y="2921351"/>
            <a:ext cx="151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获取字段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E1A85-0B53-4CFD-8F11-096AAC87D242}"/>
              </a:ext>
            </a:extLst>
          </p:cNvPr>
          <p:cNvSpPr txBox="1"/>
          <p:nvPr/>
        </p:nvSpPr>
        <p:spPr>
          <a:xfrm>
            <a:off x="6498020" y="4776427"/>
            <a:ext cx="151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打开</a:t>
            </a:r>
          </a:p>
        </p:txBody>
      </p:sp>
    </p:spTree>
    <p:extLst>
      <p:ext uri="{BB962C8B-B14F-4D97-AF65-F5344CB8AC3E}">
        <p14:creationId xmlns:p14="http://schemas.microsoft.com/office/powerpoint/2010/main" val="352491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DAA1-942F-473A-BDB0-60284F83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页面性能检测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060B3-3263-4C6B-B920-FB885E13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855"/>
            <a:ext cx="9601200" cy="449054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在页面卡顿</a:t>
            </a:r>
            <a:r>
              <a:rPr lang="en-US" altLang="zh-CN" dirty="0"/>
              <a:t>, </a:t>
            </a:r>
            <a:r>
              <a:rPr lang="zh-CN" altLang="en-US" dirty="0"/>
              <a:t>崩溃时</a:t>
            </a:r>
            <a:r>
              <a:rPr lang="en-US" altLang="zh-CN" dirty="0"/>
              <a:t>, </a:t>
            </a:r>
            <a:r>
              <a:rPr lang="zh-CN" altLang="en-US" dirty="0"/>
              <a:t>如何定位和解决问题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b="1" dirty="0"/>
              <a:t>问题</a:t>
            </a:r>
            <a:r>
              <a:rPr lang="en-US" altLang="zh-CN" dirty="0"/>
              <a:t>: </a:t>
            </a:r>
            <a:r>
              <a:rPr lang="zh-CN" altLang="en-US" dirty="0"/>
              <a:t>之前新增了一个需求</a:t>
            </a:r>
            <a:r>
              <a:rPr lang="en-US" altLang="zh-CN" dirty="0"/>
              <a:t>, </a:t>
            </a:r>
            <a:r>
              <a:rPr lang="zh-CN" altLang="en-US" dirty="0"/>
              <a:t>当表格</a:t>
            </a:r>
            <a:r>
              <a:rPr lang="en-US" altLang="zh-CN" dirty="0"/>
              <a:t>/</a:t>
            </a:r>
            <a:r>
              <a:rPr lang="zh-CN" altLang="en-US" dirty="0"/>
              <a:t>弹窗窗体内部滚动时</a:t>
            </a:r>
            <a:r>
              <a:rPr lang="en-US" altLang="zh-CN" dirty="0"/>
              <a:t>, </a:t>
            </a:r>
            <a:r>
              <a:rPr lang="zh-CN" altLang="en-US" dirty="0"/>
              <a:t>需要关闭表头筛选框和各种组件的弹出浮层</a:t>
            </a:r>
            <a:r>
              <a:rPr lang="en-US" altLang="zh-CN" dirty="0"/>
              <a:t>, </a:t>
            </a:r>
            <a:r>
              <a:rPr lang="zh-CN" altLang="en-US" dirty="0"/>
              <a:t>当时采用了监控页面滚动事件的方式</a:t>
            </a:r>
            <a:r>
              <a:rPr lang="en-US" altLang="zh-CN" dirty="0"/>
              <a:t>, </a:t>
            </a:r>
            <a:r>
              <a:rPr lang="zh-CN" altLang="en-US" dirty="0"/>
              <a:t>结果采用了此方案的</a:t>
            </a:r>
            <a:r>
              <a:rPr lang="en-US" altLang="zh-CN" dirty="0"/>
              <a:t>CRM</a:t>
            </a:r>
            <a:r>
              <a:rPr lang="zh-CN" altLang="en-US" dirty="0"/>
              <a:t>表格页</a:t>
            </a:r>
            <a:r>
              <a:rPr lang="en-US" altLang="zh-CN" dirty="0"/>
              <a:t>+CRM</a:t>
            </a:r>
            <a:r>
              <a:rPr lang="zh-CN" altLang="en-US" dirty="0"/>
              <a:t>新建编辑弹窗页面异常卡顿</a:t>
            </a:r>
            <a:r>
              <a:rPr lang="en-US" altLang="zh-CN" dirty="0"/>
              <a:t>, </a:t>
            </a:r>
            <a:r>
              <a:rPr lang="zh-CN" altLang="en-US" dirty="0"/>
              <a:t>甚至崩溃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b="1" dirty="0"/>
              <a:t>查看内存情况</a:t>
            </a:r>
            <a:r>
              <a:rPr lang="en-US" altLang="zh-CN" dirty="0"/>
              <a:t>:  </a:t>
            </a:r>
            <a:r>
              <a:rPr lang="zh-CN" altLang="en-US" dirty="0"/>
              <a:t>浏览器任务管理器</a:t>
            </a:r>
            <a:r>
              <a:rPr lang="en-US" altLang="zh-CN" dirty="0"/>
              <a:t>; </a:t>
            </a:r>
            <a:r>
              <a:rPr lang="zh-CN" altLang="en-US" dirty="0"/>
              <a:t>控制台</a:t>
            </a:r>
            <a:r>
              <a:rPr lang="en-US" altLang="zh-CN" dirty="0"/>
              <a:t>-Memory; </a:t>
            </a:r>
            <a:r>
              <a:rPr lang="zh-CN" altLang="en-US" dirty="0"/>
              <a:t>控制台</a:t>
            </a:r>
            <a:r>
              <a:rPr lang="en-US" altLang="zh-CN" dirty="0"/>
              <a:t>Performance;</a:t>
            </a:r>
          </a:p>
          <a:p>
            <a:pPr marL="457200" indent="-457200">
              <a:buAutoNum type="arabicPeriod"/>
            </a:pPr>
            <a:r>
              <a:rPr lang="zh-CN" altLang="en-US" b="1" dirty="0"/>
              <a:t>发现问题</a:t>
            </a:r>
            <a:r>
              <a:rPr lang="en-US" altLang="zh-CN" dirty="0"/>
              <a:t>: </a:t>
            </a:r>
            <a:r>
              <a:rPr lang="zh-CN" altLang="en-US" dirty="0"/>
              <a:t>页面滚动时</a:t>
            </a:r>
            <a:r>
              <a:rPr lang="en-US" altLang="zh-CN" dirty="0"/>
              <a:t>, Memory</a:t>
            </a:r>
            <a:r>
              <a:rPr lang="zh-CN" altLang="en-US" dirty="0"/>
              <a:t>飙升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Performance</a:t>
            </a:r>
            <a:r>
              <a:rPr lang="zh-CN" altLang="en-US" dirty="0"/>
              <a:t>录制</a:t>
            </a:r>
            <a:r>
              <a:rPr lang="en-US" altLang="zh-CN" dirty="0"/>
              <a:t>Memory, </a:t>
            </a:r>
            <a:r>
              <a:rPr lang="zh-CN" altLang="en-US" dirty="0"/>
              <a:t>确认是内存泄漏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b="1" dirty="0"/>
              <a:t>解决问题</a:t>
            </a:r>
            <a:r>
              <a:rPr lang="en-US" altLang="zh-CN" dirty="0"/>
              <a:t>: </a:t>
            </a:r>
            <a:r>
              <a:rPr lang="zh-CN" altLang="en-US" dirty="0"/>
              <a:t>使用节流</a:t>
            </a:r>
            <a:r>
              <a:rPr lang="en-US" altLang="zh-CN" dirty="0"/>
              <a:t>(</a:t>
            </a:r>
            <a:r>
              <a:rPr lang="zh-CN" altLang="en-US" dirty="0"/>
              <a:t>单位时间内事件触发多次</a:t>
            </a:r>
            <a:r>
              <a:rPr lang="en-US" altLang="zh-CN" dirty="0"/>
              <a:t>, </a:t>
            </a:r>
            <a:r>
              <a:rPr lang="zh-CN" altLang="en-US" dirty="0"/>
              <a:t>只执行一次</a:t>
            </a:r>
            <a:r>
              <a:rPr lang="en-US" altLang="zh-CN" dirty="0"/>
              <a:t>)</a:t>
            </a:r>
            <a:r>
              <a:rPr lang="zh-CN" altLang="en-US" dirty="0"/>
              <a:t>解决问题</a:t>
            </a:r>
            <a:r>
              <a:rPr lang="en-US" altLang="zh-CN" dirty="0"/>
              <a:t>, </a:t>
            </a:r>
            <a:r>
              <a:rPr lang="zh-CN" altLang="en-US" dirty="0"/>
              <a:t>具体解决方案见</a:t>
            </a:r>
            <a:r>
              <a:rPr lang="en-US" altLang="zh-CN" dirty="0"/>
              <a:t>CRM</a:t>
            </a:r>
            <a:r>
              <a:rPr lang="zh-CN" altLang="en-US" dirty="0"/>
              <a:t>表格页</a:t>
            </a:r>
            <a:r>
              <a:rPr lang="en-US" altLang="zh-CN" dirty="0"/>
              <a:t>Table</a:t>
            </a:r>
            <a:r>
              <a:rPr lang="zh-CN" altLang="en-US" dirty="0"/>
              <a:t>组件上如何绑定的滚动事件监听器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84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DAA1-942F-473A-BDB0-60284F83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表格检索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060B3-3263-4C6B-B920-FB885E13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之前没有表头筛选和顶部检索</a:t>
            </a:r>
            <a:r>
              <a:rPr lang="en-US" altLang="zh-CN" dirty="0"/>
              <a:t>, </a:t>
            </a:r>
            <a:r>
              <a:rPr lang="zh-CN" altLang="en-US" dirty="0"/>
              <a:t>只有老版本的</a:t>
            </a:r>
            <a:r>
              <a:rPr lang="en-US" altLang="zh-CN" dirty="0"/>
              <a:t>”</a:t>
            </a:r>
            <a:r>
              <a:rPr lang="zh-CN" altLang="en-US" dirty="0"/>
              <a:t>筛选字段</a:t>
            </a:r>
            <a:r>
              <a:rPr lang="en-US" altLang="zh-CN" dirty="0"/>
              <a:t>”</a:t>
            </a:r>
            <a:r>
              <a:rPr lang="zh-CN" altLang="en-US" dirty="0"/>
              <a:t>弹窗</a:t>
            </a:r>
            <a:r>
              <a:rPr lang="en-US" altLang="zh-CN" dirty="0"/>
              <a:t>(</a:t>
            </a:r>
            <a:r>
              <a:rPr lang="zh-CN" altLang="en-US" dirty="0"/>
              <a:t>改造升级为顶部检索</a:t>
            </a:r>
            <a:r>
              <a:rPr lang="en-US" altLang="zh-CN" dirty="0"/>
              <a:t>), </a:t>
            </a:r>
            <a:r>
              <a:rPr lang="zh-CN" altLang="en-US" dirty="0"/>
              <a:t>出现了一些合并问题</a:t>
            </a:r>
            <a:r>
              <a:rPr lang="en-US" altLang="zh-CN" dirty="0"/>
              <a:t>;</a:t>
            </a:r>
          </a:p>
          <a:p>
            <a:pPr marL="457200" indent="-457200">
              <a:buAutoNum type="arabicPeriod"/>
            </a:pPr>
            <a:r>
              <a:rPr lang="zh-CN" altLang="en-US" b="1" dirty="0"/>
              <a:t>合并</a:t>
            </a:r>
            <a:r>
              <a:rPr lang="en-US" altLang="zh-CN" dirty="0"/>
              <a:t>: </a:t>
            </a:r>
            <a:r>
              <a:rPr lang="zh-CN" altLang="en-US" dirty="0"/>
              <a:t>合并可直接发送的</a:t>
            </a:r>
            <a:r>
              <a:rPr lang="en-US" altLang="zh-CN" dirty="0" err="1"/>
              <a:t>sql</a:t>
            </a:r>
            <a:r>
              <a:rPr lang="zh-CN" altLang="en-US" dirty="0"/>
              <a:t>筛选条件</a:t>
            </a:r>
            <a:r>
              <a:rPr lang="en-US" altLang="zh-CN" dirty="0"/>
              <a:t>, </a:t>
            </a:r>
            <a:r>
              <a:rPr lang="zh-CN" altLang="en-US" dirty="0"/>
              <a:t>处理不在同一张表的单独发送的字段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: </a:t>
            </a:r>
            <a:r>
              <a:rPr lang="zh-CN" altLang="en-US" dirty="0"/>
              <a:t>负责人</a:t>
            </a:r>
            <a:r>
              <a:rPr lang="en-US" altLang="zh-CN" dirty="0"/>
              <a:t>, </a:t>
            </a:r>
            <a:r>
              <a:rPr lang="zh-CN" altLang="en-US" dirty="0"/>
              <a:t>询盘</a:t>
            </a:r>
            <a:r>
              <a:rPr lang="en-US" altLang="zh-CN" dirty="0"/>
              <a:t>’</a:t>
            </a:r>
            <a:r>
              <a:rPr lang="zh-CN" altLang="en-US" dirty="0"/>
              <a:t>状态</a:t>
            </a:r>
            <a:r>
              <a:rPr lang="en-US" altLang="zh-CN" dirty="0"/>
              <a:t>’)</a:t>
            </a:r>
          </a:p>
          <a:p>
            <a:pPr marL="457200" indent="-457200">
              <a:buAutoNum type="arabicPeriod"/>
            </a:pPr>
            <a:r>
              <a:rPr lang="zh-CN" altLang="en-US" b="1" dirty="0"/>
              <a:t>高级筛选</a:t>
            </a:r>
            <a:r>
              <a:rPr lang="en-US" altLang="zh-CN" dirty="0"/>
              <a:t>: </a:t>
            </a:r>
            <a:r>
              <a:rPr lang="zh-CN" altLang="en-US" dirty="0"/>
              <a:t>新增父级子级关系</a:t>
            </a:r>
            <a:r>
              <a:rPr lang="en-US" altLang="zh-CN" dirty="0"/>
              <a:t>, </a:t>
            </a:r>
            <a:r>
              <a:rPr lang="zh-CN" altLang="en-US" dirty="0"/>
              <a:t>且或关系</a:t>
            </a:r>
            <a:r>
              <a:rPr lang="en-US" altLang="zh-CN" dirty="0"/>
              <a:t>, </a:t>
            </a:r>
            <a:r>
              <a:rPr lang="zh-CN" altLang="en-US" dirty="0"/>
              <a:t>需要重新合并处理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3618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DAA1-942F-473A-BDB0-60284F83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060B3-3263-4C6B-B920-FB885E13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855"/>
            <a:ext cx="9601200" cy="4795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/>
              <a:t>可复用的无限侧滑页组件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dirty="0"/>
              <a:t>根据产品和</a:t>
            </a:r>
            <a:r>
              <a:rPr lang="en-US" altLang="zh-CN" dirty="0"/>
              <a:t>UI</a:t>
            </a:r>
            <a:r>
              <a:rPr lang="zh-CN" altLang="en-US" dirty="0"/>
              <a:t>的设计</a:t>
            </a:r>
            <a:r>
              <a:rPr lang="en-US" altLang="zh-CN" dirty="0"/>
              <a:t>, </a:t>
            </a:r>
            <a:r>
              <a:rPr lang="zh-CN" altLang="en-US" dirty="0"/>
              <a:t>需要实现一个无限侧滑的</a:t>
            </a:r>
            <a:r>
              <a:rPr lang="en-US" altLang="zh-CN" dirty="0"/>
              <a:t>CRM</a:t>
            </a:r>
            <a:r>
              <a:rPr lang="zh-CN" altLang="en-US" dirty="0"/>
              <a:t>详情页组件</a:t>
            </a:r>
            <a:r>
              <a:rPr lang="en-US" altLang="zh-CN" dirty="0"/>
              <a:t>, </a:t>
            </a:r>
            <a:r>
              <a:rPr lang="zh-CN" altLang="en-US" dirty="0"/>
              <a:t>此组件需能被</a:t>
            </a:r>
            <a:r>
              <a:rPr lang="en-US" altLang="zh-CN" dirty="0"/>
              <a:t>CRM</a:t>
            </a:r>
            <a:r>
              <a:rPr lang="zh-CN" altLang="en-US" dirty="0"/>
              <a:t>外的模块方便引用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Drawer</a:t>
            </a:r>
            <a:r>
              <a:rPr lang="zh-CN" altLang="en-US" dirty="0"/>
              <a:t>组件</a:t>
            </a:r>
            <a:r>
              <a:rPr lang="en-US" altLang="zh-CN" dirty="0"/>
              <a:t>, </a:t>
            </a:r>
            <a:r>
              <a:rPr lang="zh-CN" altLang="en-US" dirty="0"/>
              <a:t>最外层一个</a:t>
            </a:r>
            <a:r>
              <a:rPr lang="en-US" altLang="zh-CN" dirty="0"/>
              <a:t>Drawer</a:t>
            </a:r>
            <a:r>
              <a:rPr lang="zh-CN" altLang="en-US" dirty="0"/>
              <a:t>标识当前详情页</a:t>
            </a:r>
            <a:r>
              <a:rPr lang="en-US" altLang="zh-CN" dirty="0"/>
              <a:t>, </a:t>
            </a:r>
            <a:r>
              <a:rPr lang="zh-CN" altLang="en-US" dirty="0"/>
              <a:t>它之后是一个循环渲染出的一系列</a:t>
            </a:r>
            <a:r>
              <a:rPr lang="en-US" altLang="zh-CN" dirty="0"/>
              <a:t>Drawer(</a:t>
            </a:r>
            <a:r>
              <a:rPr lang="zh-CN" altLang="en-US" dirty="0"/>
              <a:t>查看下属询盘</a:t>
            </a:r>
            <a:r>
              <a:rPr lang="en-US" altLang="zh-CN" dirty="0"/>
              <a:t>/</a:t>
            </a:r>
            <a:r>
              <a:rPr lang="zh-CN" altLang="en-US" dirty="0"/>
              <a:t>联系人</a:t>
            </a:r>
            <a:r>
              <a:rPr lang="en-US" altLang="zh-CN" dirty="0"/>
              <a:t>, </a:t>
            </a:r>
            <a:r>
              <a:rPr lang="zh-CN" altLang="en-US" dirty="0"/>
              <a:t>查看所属公司</a:t>
            </a:r>
            <a:r>
              <a:rPr lang="en-US" altLang="zh-CN" dirty="0"/>
              <a:t>…)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b="1" dirty="0"/>
              <a:t>CRM</a:t>
            </a:r>
            <a:r>
              <a:rPr lang="zh-CN" altLang="en-US" sz="2800" b="1" dirty="0"/>
              <a:t>日志记录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dirty="0"/>
              <a:t>日志记录公司</a:t>
            </a:r>
            <a:r>
              <a:rPr lang="en-US" altLang="zh-CN" dirty="0"/>
              <a:t>/</a:t>
            </a:r>
            <a:r>
              <a:rPr lang="zh-CN" altLang="en-US" dirty="0"/>
              <a:t>询盘</a:t>
            </a:r>
            <a:r>
              <a:rPr lang="en-US" altLang="zh-CN" dirty="0"/>
              <a:t>/</a:t>
            </a:r>
            <a:r>
              <a:rPr lang="zh-CN" altLang="en-US" dirty="0"/>
              <a:t>联系人</a:t>
            </a:r>
            <a:r>
              <a:rPr lang="en-US" altLang="zh-CN" dirty="0"/>
              <a:t>/</a:t>
            </a:r>
            <a:r>
              <a:rPr lang="zh-CN" altLang="en-US" dirty="0"/>
              <a:t>询盘文档</a:t>
            </a:r>
            <a:r>
              <a:rPr lang="en-US" altLang="zh-CN" dirty="0"/>
              <a:t>/</a:t>
            </a:r>
            <a:r>
              <a:rPr lang="zh-CN" altLang="en-US" dirty="0"/>
              <a:t>跟进记录的信息变更</a:t>
            </a:r>
            <a:r>
              <a:rPr lang="en-US" altLang="zh-CN" dirty="0"/>
              <a:t>, </a:t>
            </a:r>
            <a:r>
              <a:rPr lang="zh-CN" altLang="en-US" dirty="0"/>
              <a:t>记录时分情景对比数据前后变化</a:t>
            </a:r>
            <a:r>
              <a:rPr lang="en-US" altLang="zh-CN" dirty="0"/>
              <a:t>, </a:t>
            </a:r>
            <a:r>
              <a:rPr lang="zh-CN" altLang="en-US" dirty="0"/>
              <a:t>展示时分情景解析日志记录</a:t>
            </a:r>
            <a:endParaRPr lang="en-US" altLang="zh-CN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常用检索同级排序</a:t>
            </a:r>
            <a:endParaRPr lang="en-US" altLang="zh-CN" sz="2800" b="1" dirty="0"/>
          </a:p>
          <a:p>
            <a:pPr marL="0" lvl="0" indent="0">
              <a:buNone/>
            </a:pPr>
            <a:r>
              <a:rPr lang="en-US" altLang="zh-CN" sz="2100" dirty="0" err="1">
                <a:solidFill>
                  <a:srgbClr val="191B0E"/>
                </a:solidFill>
              </a:rPr>
              <a:t>Sortablejs</a:t>
            </a:r>
            <a:r>
              <a:rPr lang="zh-CN" altLang="en-US" sz="2100" dirty="0">
                <a:solidFill>
                  <a:srgbClr val="191B0E"/>
                </a:solidFill>
              </a:rPr>
              <a:t>插件</a:t>
            </a:r>
            <a:r>
              <a:rPr lang="en-US" altLang="zh-CN" sz="2100" dirty="0">
                <a:solidFill>
                  <a:srgbClr val="191B0E"/>
                </a:solidFill>
              </a:rPr>
              <a:t>, </a:t>
            </a:r>
            <a:r>
              <a:rPr lang="zh-CN" altLang="en-US" sz="2100" dirty="0">
                <a:solidFill>
                  <a:srgbClr val="191B0E"/>
                </a:solidFill>
              </a:rPr>
              <a:t>最大教训</a:t>
            </a:r>
            <a:r>
              <a:rPr lang="en-US" altLang="zh-CN" sz="2100" dirty="0">
                <a:solidFill>
                  <a:srgbClr val="191B0E"/>
                </a:solidFill>
              </a:rPr>
              <a:t>: </a:t>
            </a:r>
            <a:r>
              <a:rPr lang="zh-CN" altLang="en-US" sz="2100" dirty="0">
                <a:solidFill>
                  <a:srgbClr val="191B0E"/>
                </a:solidFill>
              </a:rPr>
              <a:t>看文档要看更新日志及时升级插件</a:t>
            </a:r>
            <a:endParaRPr lang="en-US" altLang="zh-CN" sz="2100" dirty="0">
              <a:solidFill>
                <a:srgbClr val="191B0E"/>
              </a:solidFill>
            </a:endParaRPr>
          </a:p>
          <a:p>
            <a:pPr marL="0" lv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1900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047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62FB-92D3-4E23-9536-F837665B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4 : </a:t>
            </a:r>
            <a:r>
              <a:rPr lang="zh-CN" altLang="en-US" dirty="0"/>
              <a:t>提问交流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71093-01FF-4B58-BC5B-226E71FD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490"/>
            <a:ext cx="9601200" cy="505547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940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62FB-92D3-4E23-9536-F837665B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讲解完毕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71093-01FF-4B58-BC5B-226E71FD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705064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7FB-0DEE-4BD3-A196-93A5FFEC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5 : CRM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F3C4-ED6F-483B-96F1-A6B527E1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D2DEE3-30FB-4D7C-ACFD-D7B0AAC98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02535"/>
              </p:ext>
            </p:extLst>
          </p:nvPr>
        </p:nvGraphicFramePr>
        <p:xfrm>
          <a:off x="1371600" y="2171700"/>
          <a:ext cx="9601200" cy="297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7426624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204518548"/>
                    </a:ext>
                  </a:extLst>
                </a:gridCol>
              </a:tblGrid>
              <a:tr h="455492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夹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87430"/>
                  </a:ext>
                </a:extLst>
              </a:tr>
              <a:tr h="1138732">
                <a:tc>
                  <a:txBody>
                    <a:bodyPr/>
                    <a:lstStyle/>
                    <a:p>
                      <a:r>
                        <a:rPr lang="en-US" altLang="zh-CN" dirty="0"/>
                        <a:t>views/clue-manage/Detail/Components/Modal/</a:t>
                      </a:r>
                      <a:r>
                        <a:rPr lang="en-US" altLang="zh-CN" dirty="0" err="1"/>
                        <a:t>newCompany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线索录入</a:t>
                      </a:r>
                      <a:r>
                        <a:rPr lang="en-US" altLang="zh-CN" dirty="0"/>
                        <a:t>CRM</a:t>
                      </a:r>
                      <a:r>
                        <a:rPr lang="zh-CN" altLang="en-US" dirty="0"/>
                        <a:t>模态框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22489"/>
                  </a:ext>
                </a:extLst>
              </a:tr>
              <a:tr h="461820">
                <a:tc>
                  <a:txBody>
                    <a:bodyPr/>
                    <a:lstStyle/>
                    <a:p>
                      <a:r>
                        <a:rPr lang="en-US" altLang="zh-CN" dirty="0"/>
                        <a:t>views/</a:t>
                      </a:r>
                      <a:r>
                        <a:rPr lang="en-US" altLang="zh-CN" dirty="0" err="1"/>
                        <a:t>crm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CRM</a:t>
                      </a:r>
                      <a:r>
                        <a:rPr lang="zh-CN" altLang="en-US" dirty="0"/>
                        <a:t>主体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0093"/>
                  </a:ext>
                </a:extLst>
              </a:tr>
              <a:tr h="461820">
                <a:tc>
                  <a:txBody>
                    <a:bodyPr/>
                    <a:lstStyle/>
                    <a:p>
                      <a:r>
                        <a:rPr lang="en-US" altLang="zh-CN" dirty="0"/>
                        <a:t>views/customs-data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CRM</a:t>
                      </a:r>
                      <a:r>
                        <a:rPr lang="zh-CN" altLang="en-US" dirty="0"/>
                        <a:t>客户详情页海关数据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7999"/>
                  </a:ext>
                </a:extLst>
              </a:tr>
              <a:tr h="4618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其他与</a:t>
                      </a:r>
                      <a:r>
                        <a:rPr lang="en-US" altLang="zh-CN" dirty="0"/>
                        <a:t>CRM</a:t>
                      </a:r>
                      <a:r>
                        <a:rPr lang="zh-CN" altLang="en-US" dirty="0"/>
                        <a:t>部分相关的文件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9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44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7FB-0DEE-4BD3-A196-93A5FFEC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F3C4-ED6F-483B-96F1-A6B527E1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crm</a:t>
            </a:r>
            <a:r>
              <a:rPr lang="en-US" altLang="zh-CN" dirty="0"/>
              <a:t>	</a:t>
            </a:r>
            <a:r>
              <a:rPr lang="zh-CN" altLang="en-US" dirty="0"/>
              <a:t>主体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1E10E7-D563-4A76-9862-2CAAA4DFD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31453"/>
              </p:ext>
            </p:extLst>
          </p:nvPr>
        </p:nvGraphicFramePr>
        <p:xfrm>
          <a:off x="1371600" y="2708385"/>
          <a:ext cx="9601200" cy="273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63340776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6609832"/>
                    </a:ext>
                  </a:extLst>
                </a:gridCol>
              </a:tblGrid>
              <a:tr h="456105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夹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32800"/>
                  </a:ext>
                </a:extLst>
              </a:tr>
              <a:tr h="45610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WorkBench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16813"/>
                  </a:ext>
                </a:extLst>
              </a:tr>
              <a:tr h="456105">
                <a:tc>
                  <a:txBody>
                    <a:bodyPr/>
                    <a:lstStyle/>
                    <a:p>
                      <a:r>
                        <a:rPr lang="en-US" altLang="zh-CN" dirty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表格页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4813"/>
                  </a:ext>
                </a:extLst>
              </a:tr>
              <a:tr h="4561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详情页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51559"/>
                  </a:ext>
                </a:extLst>
              </a:tr>
              <a:tr h="45610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InquirySetting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询盘字段设置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16665"/>
                  </a:ext>
                </a:extLst>
              </a:tr>
              <a:tr h="45610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UniversalSetting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通用设置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下拉选项设置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74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7FB-0DEE-4BD3-A196-93A5FFEC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F3C4-ED6F-483B-96F1-A6B527E1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WorkBench</a:t>
            </a:r>
            <a:r>
              <a:rPr lang="en-US" altLang="zh-CN" dirty="0"/>
              <a:t>	</a:t>
            </a:r>
            <a:r>
              <a:rPr lang="zh-CN" altLang="en-US" dirty="0"/>
              <a:t>工作台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DE8325-0F37-45DD-AB2F-A1256FF1BDBF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2700900"/>
          <a:ext cx="9601200" cy="27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5327991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83851668"/>
                    </a:ext>
                  </a:extLst>
                </a:gridCol>
              </a:tblGrid>
              <a:tr h="3674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夹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5811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workbench.vue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工作台主体页面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917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crm</a:t>
                      </a:r>
                      <a:r>
                        <a:rPr lang="en-US" altLang="zh-CN" dirty="0"/>
                        <a:t>-tasks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2101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funnel-view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漏斗视图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72766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behavior-view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行为视图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32380"/>
                  </a:ext>
                </a:extLst>
              </a:tr>
              <a:tr h="9080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任务使用的</a:t>
                      </a:r>
                      <a:r>
                        <a:rPr lang="en-US" altLang="zh-CN" dirty="0" err="1"/>
                        <a:t>css</a:t>
                      </a:r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被</a:t>
                      </a:r>
                      <a:r>
                        <a:rPr lang="en-US" altLang="zh-CN" dirty="0" err="1"/>
                        <a:t>crm</a:t>
                      </a:r>
                      <a:r>
                        <a:rPr lang="en-US" altLang="zh-CN" dirty="0"/>
                        <a:t>-tasks/components/</a:t>
                      </a:r>
                      <a:r>
                        <a:rPr lang="en-US" altLang="zh-CN" dirty="0" err="1"/>
                        <a:t>fullcalendar.vue</a:t>
                      </a:r>
                      <a:r>
                        <a:rPr lang="zh-CN" altLang="en-US" dirty="0"/>
                        <a:t>引用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渲染日历组件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3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26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7FB-0DEE-4BD3-A196-93A5FFEC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F3C4-ED6F-483B-96F1-A6B527E1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Table	</a:t>
            </a:r>
            <a:r>
              <a:rPr lang="zh-CN" altLang="en-US" dirty="0"/>
              <a:t>表格页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DE8325-0F37-45DD-AB2F-A1256FF1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83925"/>
              </p:ext>
            </p:extLst>
          </p:nvPr>
        </p:nvGraphicFramePr>
        <p:xfrm>
          <a:off x="1371600" y="2694452"/>
          <a:ext cx="9601200" cy="239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5327991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83851668"/>
                    </a:ext>
                  </a:extLst>
                </a:gridCol>
              </a:tblGrid>
              <a:tr h="37001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夹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5811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myCustomer.vue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myInquiry.vue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表格页面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9178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Components/Html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表格页各类组件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21018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Components/Modal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表格页各类弹窗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72766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Components/less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表格页样式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3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916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7FB-0DEE-4BD3-A196-93A5FFEC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F3C4-ED6F-483B-96F1-A6B527E1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Detail	</a:t>
            </a:r>
            <a:r>
              <a:rPr lang="zh-CN" altLang="en-US" dirty="0"/>
              <a:t>详情页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DE8325-0F37-45DD-AB2F-A1256FF1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07920"/>
              </p:ext>
            </p:extLst>
          </p:nvPr>
        </p:nvGraphicFramePr>
        <p:xfrm>
          <a:off x="1371600" y="2694452"/>
          <a:ext cx="9601200" cy="303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5327991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83851668"/>
                    </a:ext>
                  </a:extLst>
                </a:gridCol>
              </a:tblGrid>
              <a:tr h="37001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夹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5811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CRMDrawerList.vue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en-US" altLang="zh-CN" dirty="0" err="1"/>
                        <a:t>customerDetail.vue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inquiryDetail.vue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CRM</a:t>
                      </a:r>
                      <a:r>
                        <a:rPr lang="zh-CN" altLang="en-US" dirty="0"/>
                        <a:t>侧滑页主体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各类详情页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9835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Components/Html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详情页各类组件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21018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Components/Modal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详情页各类弹窗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72766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Components/less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详情页样式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32380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Components/image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详情页使用的图片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3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56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: </a:t>
            </a:r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首先线索录入</a:t>
            </a:r>
            <a:r>
              <a:rPr lang="en-US" altLang="zh-CN" sz="2800" dirty="0"/>
              <a:t>CRM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方式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新建线索并保存为询盘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网站留言等模块录入线索并保存为询盘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线索详情页点击录入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8182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7FB-0DEE-4BD3-A196-93A5FFEC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F3C4-ED6F-483B-96F1-A6B527E1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InquirySetting</a:t>
            </a:r>
            <a:r>
              <a:rPr lang="en-US" altLang="zh-CN" dirty="0"/>
              <a:t>	</a:t>
            </a:r>
            <a:r>
              <a:rPr lang="zh-CN" altLang="en-US" dirty="0"/>
              <a:t>询盘字段设置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DE8325-0F37-45DD-AB2F-A1256FF1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56142"/>
              </p:ext>
            </p:extLst>
          </p:nvPr>
        </p:nvGraphicFramePr>
        <p:xfrm>
          <a:off x="1371600" y="2694452"/>
          <a:ext cx="9601200" cy="1110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5327991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83851668"/>
                    </a:ext>
                  </a:extLst>
                </a:gridCol>
              </a:tblGrid>
              <a:tr h="37001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夹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5811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inquirySetting.vue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字段设置主体页面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9835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views/main-components/field-setting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字段设置所引用通用组件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2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89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07FB-0DEE-4BD3-A196-93A5FFEC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CRM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F3C4-ED6F-483B-96F1-A6B527E1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UniversalSetting</a:t>
            </a:r>
            <a:r>
              <a:rPr lang="en-US" altLang="zh-CN" dirty="0"/>
              <a:t>	</a:t>
            </a:r>
            <a:r>
              <a:rPr lang="zh-CN" altLang="en-US" dirty="0"/>
              <a:t>通用设置</a:t>
            </a:r>
            <a:r>
              <a:rPr lang="en-US" altLang="zh-CN" dirty="0"/>
              <a:t>(</a:t>
            </a:r>
            <a:r>
              <a:rPr lang="zh-CN" altLang="en-US" dirty="0"/>
              <a:t>下拉选项设置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DE8325-0F37-45DD-AB2F-A1256FF1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07561"/>
              </p:ext>
            </p:extLst>
          </p:nvPr>
        </p:nvGraphicFramePr>
        <p:xfrm>
          <a:off x="1371600" y="2694452"/>
          <a:ext cx="9601200" cy="266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5327991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83851668"/>
                    </a:ext>
                  </a:extLst>
                </a:gridCol>
              </a:tblGrid>
              <a:tr h="37001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夹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5811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universalSetting.vue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通用设置主体页面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9835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Components/Html/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通用设置组件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21018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FollowUp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followUp</a:t>
                      </a:r>
                      <a:b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Label/label</a:t>
                      </a:r>
                      <a:b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RepeatRule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页面行为特殊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不用通用设置组件渲染的通用设置项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53587"/>
                  </a:ext>
                </a:extLst>
              </a:tr>
              <a:tr h="370019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已废弃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其他可用通用设置组件渲染的通用设置项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455EF9-7559-4575-B657-2F4A731EC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81946"/>
            <a:ext cx="10211898" cy="56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607D-FF8A-4FA4-8043-27A2F05B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F7E6DF-E43E-42DD-98C6-03820FBC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4604"/>
            <a:ext cx="10231821" cy="59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6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/>
              <a:t>首先线索录入</a:t>
            </a:r>
            <a:r>
              <a:rPr lang="en-US" altLang="zh-CN" sz="3000" dirty="0"/>
              <a:t>CRM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功能点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获取全部字段并渲染</a:t>
            </a:r>
            <a:r>
              <a:rPr lang="en-US" altLang="zh-CN" dirty="0"/>
              <a:t>, </a:t>
            </a:r>
            <a:r>
              <a:rPr lang="zh-CN" altLang="en-US" dirty="0"/>
              <a:t>包括字段各项信息</a:t>
            </a:r>
            <a:r>
              <a:rPr lang="en-US" altLang="zh-CN" dirty="0"/>
              <a:t>, </a:t>
            </a:r>
            <a:r>
              <a:rPr lang="zh-CN" altLang="en-US" dirty="0"/>
              <a:t>通用设置选项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获取线索详情并回填</a:t>
            </a:r>
            <a:r>
              <a:rPr lang="en-US" altLang="zh-CN" dirty="0"/>
              <a:t>, </a:t>
            </a:r>
            <a:r>
              <a:rPr lang="zh-CN" altLang="en-US" dirty="0"/>
              <a:t>包括一些内在逻辑</a:t>
            </a:r>
            <a:r>
              <a:rPr lang="en-US" altLang="zh-CN" dirty="0"/>
              <a:t>, </a:t>
            </a:r>
            <a:r>
              <a:rPr lang="zh-CN" altLang="en-US" dirty="0"/>
              <a:t>如</a:t>
            </a:r>
            <a:r>
              <a:rPr lang="en-US" altLang="zh-CN" dirty="0"/>
              <a:t>: </a:t>
            </a:r>
            <a:r>
              <a:rPr lang="zh-CN" altLang="en-US" dirty="0"/>
              <a:t>获取线索字段对应的</a:t>
            </a:r>
            <a:r>
              <a:rPr lang="en-US" altLang="zh-CN" dirty="0"/>
              <a:t>CRM</a:t>
            </a:r>
            <a:r>
              <a:rPr lang="zh-CN" altLang="en-US" dirty="0"/>
              <a:t>字段方能回填</a:t>
            </a:r>
            <a:r>
              <a:rPr lang="en-US" altLang="zh-CN" dirty="0"/>
              <a:t>, </a:t>
            </a:r>
            <a:r>
              <a:rPr lang="zh-CN" altLang="en-US" dirty="0"/>
              <a:t>获取一些额外的线索信息如</a:t>
            </a:r>
            <a:r>
              <a:rPr lang="en-US" altLang="zh-CN" dirty="0" err="1"/>
              <a:t>Gclid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各类页面行为</a:t>
            </a:r>
            <a:r>
              <a:rPr lang="en-US" altLang="zh-CN" dirty="0"/>
              <a:t>: </a:t>
            </a:r>
            <a:r>
              <a:rPr lang="zh-CN" altLang="en-US" dirty="0"/>
              <a:t>邮箱</a:t>
            </a:r>
            <a:r>
              <a:rPr lang="en-US" altLang="zh-CN" dirty="0"/>
              <a:t>,</a:t>
            </a:r>
            <a:r>
              <a:rPr lang="zh-CN" altLang="en-US" dirty="0"/>
              <a:t>公司名称查重</a:t>
            </a:r>
            <a:r>
              <a:rPr lang="en-US" altLang="zh-CN" dirty="0"/>
              <a:t>; </a:t>
            </a:r>
            <a:r>
              <a:rPr lang="zh-CN" altLang="en-US" dirty="0"/>
              <a:t>上传图片</a:t>
            </a:r>
            <a:r>
              <a:rPr lang="en-US" altLang="zh-CN" dirty="0"/>
              <a:t>/</a:t>
            </a:r>
            <a:r>
              <a:rPr lang="zh-CN" altLang="en-US" dirty="0"/>
              <a:t>文档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 </a:t>
            </a:r>
            <a:r>
              <a:rPr lang="zh-CN" altLang="en-US" dirty="0"/>
              <a:t>取消在录入行为下的不同</a:t>
            </a:r>
            <a:r>
              <a:rPr lang="en-US" altLang="zh-CN" dirty="0"/>
              <a:t>: </a:t>
            </a:r>
            <a:r>
              <a:rPr lang="zh-CN" altLang="en-US" dirty="0"/>
              <a:t>详情页录入</a:t>
            </a:r>
            <a:r>
              <a:rPr lang="en-US" altLang="zh-CN" dirty="0"/>
              <a:t>/</a:t>
            </a:r>
            <a:r>
              <a:rPr lang="zh-CN" altLang="en-US" dirty="0"/>
              <a:t>保存并录入询盘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 </a:t>
            </a:r>
            <a:r>
              <a:rPr lang="zh-CN" altLang="en-US" dirty="0"/>
              <a:t>确定执行的行为</a:t>
            </a:r>
            <a:r>
              <a:rPr lang="en-US" altLang="zh-CN" dirty="0"/>
              <a:t>: </a:t>
            </a:r>
            <a:r>
              <a:rPr lang="zh-CN" altLang="en-US" dirty="0"/>
              <a:t>各类合法性检测 </a:t>
            </a:r>
            <a:r>
              <a:rPr lang="en-US" altLang="zh-CN" dirty="0"/>
              <a:t>→ </a:t>
            </a:r>
            <a:r>
              <a:rPr lang="zh-CN" altLang="en-US" dirty="0"/>
              <a:t>发送保存请求 </a:t>
            </a:r>
            <a:r>
              <a:rPr lang="en-US" altLang="zh-CN" dirty="0"/>
              <a:t>→ </a:t>
            </a:r>
            <a:r>
              <a:rPr lang="zh-CN" altLang="en-US" dirty="0"/>
              <a:t>请求成功 </a:t>
            </a:r>
            <a:r>
              <a:rPr lang="en-US" altLang="zh-CN" dirty="0"/>
              <a:t>→ </a:t>
            </a:r>
            <a:r>
              <a:rPr lang="zh-CN" altLang="en-US" dirty="0"/>
              <a:t>线索备注转为跟进记录 </a:t>
            </a:r>
            <a:r>
              <a:rPr lang="en-US" altLang="zh-CN" dirty="0"/>
              <a:t>→ </a:t>
            </a:r>
            <a:r>
              <a:rPr lang="zh-CN" altLang="en-US" dirty="0"/>
              <a:t>根据</a:t>
            </a:r>
            <a:r>
              <a:rPr lang="en-US" altLang="zh-CN" dirty="0" err="1"/>
              <a:t>Gclid</a:t>
            </a:r>
            <a:r>
              <a:rPr lang="zh-CN" altLang="en-US" dirty="0"/>
              <a:t>和跟进状态确定是否需要回传</a:t>
            </a:r>
            <a:r>
              <a:rPr lang="en-US" altLang="zh-CN" dirty="0"/>
              <a:t>Google → </a:t>
            </a:r>
            <a:r>
              <a:rPr lang="zh-CN" altLang="en-US" dirty="0"/>
              <a:t>更改线索录入状态 </a:t>
            </a:r>
            <a:r>
              <a:rPr lang="en-US" altLang="zh-CN" dirty="0"/>
              <a:t>→ </a:t>
            </a:r>
            <a:r>
              <a:rPr lang="zh-CN" altLang="en-US" dirty="0"/>
              <a:t>向可能存在的</a:t>
            </a:r>
            <a:r>
              <a:rPr lang="en-US" altLang="zh-CN" dirty="0"/>
              <a:t>”</a:t>
            </a:r>
            <a:r>
              <a:rPr lang="zh-CN" altLang="en-US" dirty="0"/>
              <a:t>录入线索</a:t>
            </a:r>
            <a:r>
              <a:rPr lang="en-US" altLang="zh-CN" dirty="0"/>
              <a:t>”</a:t>
            </a:r>
            <a:r>
              <a:rPr lang="zh-CN" altLang="en-US" dirty="0"/>
              <a:t>模态框传递保存成功消息和数据 </a:t>
            </a:r>
            <a:r>
              <a:rPr lang="en-US" altLang="zh-CN" dirty="0"/>
              <a:t>→ </a:t>
            </a:r>
            <a:r>
              <a:rPr lang="zh-CN" altLang="en-US" dirty="0"/>
              <a:t>联系人邮箱关联到邮件系统 </a:t>
            </a:r>
            <a:r>
              <a:rPr lang="en-US" altLang="zh-CN" dirty="0"/>
              <a:t>→ </a:t>
            </a:r>
            <a:r>
              <a:rPr lang="zh-CN" altLang="en-US" dirty="0"/>
              <a:t>保存询盘文档 </a:t>
            </a:r>
            <a:r>
              <a:rPr lang="en-US" altLang="zh-CN" dirty="0"/>
              <a:t>→ </a:t>
            </a:r>
            <a:r>
              <a:rPr lang="zh-CN" altLang="en-US" dirty="0"/>
              <a:t>检查是否需要保存成交数据</a:t>
            </a:r>
            <a:r>
              <a:rPr lang="en-US" altLang="zh-CN" dirty="0"/>
              <a:t> → </a:t>
            </a:r>
            <a:r>
              <a:rPr lang="zh-CN" altLang="en-US" dirty="0"/>
              <a:t>保存日志</a:t>
            </a:r>
          </a:p>
        </p:txBody>
      </p:sp>
    </p:spTree>
    <p:extLst>
      <p:ext uri="{BB962C8B-B14F-4D97-AF65-F5344CB8AC3E}">
        <p14:creationId xmlns:p14="http://schemas.microsoft.com/office/powerpoint/2010/main" val="106422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0D00-6759-4E5D-B3FD-CB99C2E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10071-6BE2-4E93-85B3-C53976C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CRM</a:t>
            </a:r>
            <a:r>
              <a:rPr lang="zh-CN" altLang="en-US" sz="2800" dirty="0"/>
              <a:t>表格页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功能点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请求表格页并显示</a:t>
            </a:r>
            <a:r>
              <a:rPr lang="en-US" altLang="zh-CN" dirty="0"/>
              <a:t>, </a:t>
            </a:r>
            <a:r>
              <a:rPr lang="zh-CN" altLang="en-US" dirty="0"/>
              <a:t>包括请求授权字段</a:t>
            </a:r>
            <a:r>
              <a:rPr lang="en-US" altLang="zh-CN" dirty="0"/>
              <a:t>, </a:t>
            </a:r>
            <a:r>
              <a:rPr lang="zh-CN" altLang="en-US" dirty="0"/>
              <a:t>请求显示字段</a:t>
            </a:r>
            <a:r>
              <a:rPr lang="en-US" altLang="zh-CN" dirty="0"/>
              <a:t>, </a:t>
            </a:r>
            <a:r>
              <a:rPr lang="zh-CN" altLang="en-US" dirty="0"/>
              <a:t>请求下拉选项</a:t>
            </a:r>
            <a:r>
              <a:rPr lang="en-US" altLang="zh-CN" dirty="0"/>
              <a:t>, </a:t>
            </a:r>
            <a:r>
              <a:rPr lang="zh-CN" altLang="en-US" dirty="0"/>
              <a:t>分页请求数据</a:t>
            </a:r>
            <a:r>
              <a:rPr lang="en-US" altLang="zh-CN" dirty="0"/>
              <a:t>, </a:t>
            </a:r>
            <a:r>
              <a:rPr lang="zh-CN" altLang="en-US" dirty="0"/>
              <a:t>字段显示的处理</a:t>
            </a:r>
            <a:r>
              <a:rPr lang="en-US" altLang="zh-CN" dirty="0"/>
              <a:t>(</a:t>
            </a:r>
            <a:r>
              <a:rPr lang="zh-CN" altLang="en-US" dirty="0"/>
              <a:t>超长隐藏</a:t>
            </a:r>
            <a:r>
              <a:rPr lang="en-US" altLang="zh-CN" dirty="0"/>
              <a:t>, </a:t>
            </a:r>
            <a:r>
              <a:rPr lang="zh-CN" altLang="en-US" dirty="0"/>
              <a:t>国家地区文字请求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按钮权限操作</a:t>
            </a:r>
            <a:r>
              <a:rPr lang="en-US" altLang="zh-CN" dirty="0"/>
              <a:t>:</a:t>
            </a:r>
            <a:r>
              <a:rPr lang="zh-CN" altLang="en-US" dirty="0"/>
              <a:t>直接录入</a:t>
            </a:r>
            <a:r>
              <a:rPr lang="en-US" altLang="zh-CN" dirty="0"/>
              <a:t>CRM(</a:t>
            </a:r>
            <a:r>
              <a:rPr lang="zh-CN" altLang="en-US" dirty="0"/>
              <a:t>新建客户</a:t>
            </a:r>
            <a:r>
              <a:rPr lang="en-US" altLang="zh-CN" dirty="0"/>
              <a:t>); </a:t>
            </a:r>
            <a:r>
              <a:rPr lang="zh-CN" altLang="en-US" dirty="0"/>
              <a:t>受众优化</a:t>
            </a:r>
            <a:r>
              <a:rPr lang="en-US" altLang="zh-CN" dirty="0"/>
              <a:t>; 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导出数据</a:t>
            </a:r>
            <a:r>
              <a:rPr lang="en-US" altLang="zh-CN" dirty="0"/>
              <a:t>; </a:t>
            </a:r>
            <a:r>
              <a:rPr lang="zh-CN" altLang="en-US" dirty="0"/>
              <a:t>多选并合并</a:t>
            </a:r>
            <a:r>
              <a:rPr lang="en-US" altLang="zh-CN" dirty="0"/>
              <a:t>/</a:t>
            </a:r>
            <a:r>
              <a:rPr lang="zh-CN" altLang="en-US" dirty="0"/>
              <a:t>转移</a:t>
            </a:r>
            <a:r>
              <a:rPr lang="en-US" altLang="zh-CN" dirty="0"/>
              <a:t>/</a:t>
            </a:r>
            <a:r>
              <a:rPr lang="zh-CN" altLang="en-US" dirty="0"/>
              <a:t>认领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表头筛选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 </a:t>
            </a:r>
            <a:r>
              <a:rPr lang="zh-CN" altLang="en-US" dirty="0"/>
              <a:t>顶部筛选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49830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1577</TotalTime>
  <Words>1285</Words>
  <Application>Microsoft Office PowerPoint</Application>
  <PresentationFormat>宽屏</PresentationFormat>
  <Paragraphs>275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Franklin Gothic Book</vt:lpstr>
      <vt:lpstr>剪切</vt:lpstr>
      <vt:lpstr>CRM讲解</vt:lpstr>
      <vt:lpstr>目录</vt:lpstr>
      <vt:lpstr>Part 1 : CRM模块解析</vt:lpstr>
      <vt:lpstr>CRM模块解析</vt:lpstr>
      <vt:lpstr>Part 2 : 功能速览</vt:lpstr>
      <vt:lpstr>整体流程</vt:lpstr>
      <vt:lpstr>整体流程</vt:lpstr>
      <vt:lpstr>功能速览</vt:lpstr>
      <vt:lpstr>功能速览</vt:lpstr>
      <vt:lpstr>整体流程</vt:lpstr>
      <vt:lpstr>功能速览</vt:lpstr>
      <vt:lpstr>功能速览</vt:lpstr>
      <vt:lpstr>功能速览</vt:lpstr>
      <vt:lpstr>功能速览</vt:lpstr>
      <vt:lpstr>功能速览</vt:lpstr>
      <vt:lpstr>功能速览</vt:lpstr>
      <vt:lpstr>功能速览</vt:lpstr>
      <vt:lpstr>功能速览</vt:lpstr>
      <vt:lpstr>PowerPoint 演示文稿</vt:lpstr>
      <vt:lpstr>功能速览</vt:lpstr>
      <vt:lpstr>功能速览</vt:lpstr>
      <vt:lpstr>功能速览</vt:lpstr>
      <vt:lpstr>功能速览</vt:lpstr>
      <vt:lpstr>功能速览</vt:lpstr>
      <vt:lpstr>功能速览</vt:lpstr>
      <vt:lpstr>PowerPoint 演示文稿</vt:lpstr>
      <vt:lpstr>PowerPoint 演示文稿</vt:lpstr>
      <vt:lpstr>PowerPoint 演示文稿</vt:lpstr>
      <vt:lpstr>功能速览</vt:lpstr>
      <vt:lpstr>PowerPoint 演示文稿</vt:lpstr>
      <vt:lpstr>PowerPoint 演示文稿</vt:lpstr>
      <vt:lpstr>功能速览</vt:lpstr>
      <vt:lpstr>PowerPoint 演示文稿</vt:lpstr>
      <vt:lpstr>功能速览</vt:lpstr>
      <vt:lpstr>PowerPoint 演示文稿</vt:lpstr>
      <vt:lpstr>其他CRM相关</vt:lpstr>
      <vt:lpstr>Part 3 : 部分功能点介绍</vt:lpstr>
      <vt:lpstr>定制iview框架</vt:lpstr>
      <vt:lpstr>webpack优化</vt:lpstr>
      <vt:lpstr>页面性能检测</vt:lpstr>
      <vt:lpstr>CRM表格检索</vt:lpstr>
      <vt:lpstr>其他</vt:lpstr>
      <vt:lpstr>Part 4 : 提问交流</vt:lpstr>
      <vt:lpstr>讲解完毕 </vt:lpstr>
      <vt:lpstr>Part 5 : CRM目录结构</vt:lpstr>
      <vt:lpstr>CRM目录结构</vt:lpstr>
      <vt:lpstr>CRM目录结构</vt:lpstr>
      <vt:lpstr>CRM目录结构</vt:lpstr>
      <vt:lpstr>CRM目录结构</vt:lpstr>
      <vt:lpstr>CRM目录结构</vt:lpstr>
      <vt:lpstr>CRM目录结构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CRM讲解</dc:title>
  <dc:creator/>
  <cp:lastModifiedBy>tang yifei</cp:lastModifiedBy>
  <cp:revision>56</cp:revision>
  <dcterms:modified xsi:type="dcterms:W3CDTF">2019-08-23T05:43:59Z</dcterms:modified>
</cp:coreProperties>
</file>