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1" r:id="rId3"/>
    <p:sldId id="267" r:id="rId4"/>
    <p:sldId id="269" r:id="rId5"/>
    <p:sldId id="268" r:id="rId6"/>
    <p:sldId id="270" r:id="rId7"/>
    <p:sldId id="273" r:id="rId8"/>
    <p:sldId id="257" r:id="rId9"/>
    <p:sldId id="261" r:id="rId10"/>
    <p:sldId id="265" r:id="rId11"/>
    <p:sldId id="259" r:id="rId12"/>
    <p:sldId id="262" r:id="rId13"/>
    <p:sldId id="258" r:id="rId14"/>
    <p:sldId id="260" r:id="rId15"/>
    <p:sldId id="263" r:id="rId16"/>
    <p:sldId id="272" r:id="rId17"/>
    <p:sldId id="26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94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6199B-514E-4BF0-A513-C3603076B2AB}" type="datetimeFigureOut">
              <a:rPr lang="en-CA" smtClean="0"/>
              <a:t>2016-01-18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7ED5E-05B9-40B4-B1D4-F66BB9795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06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(</a:t>
            </a:r>
            <a:r>
              <a:rPr lang="en-CA" dirty="0" err="1" smtClean="0"/>
              <a:t>update..database</a:t>
            </a:r>
            <a:r>
              <a:rPr lang="en-CA" dirty="0" smtClean="0"/>
              <a:t>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7ED5E-05B9-40B4-B1D4-F66BB979543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2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Ctrl+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7ED5E-05B9-40B4-B1D4-F66BB979543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7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server=.; database=Sample; integrated security=SSPI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7ED5E-05B9-40B4-B1D4-F66BB979543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33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F0EDEB80-D9C6-4C1A-906C-0AD7F2F78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8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F0EDEB80-D9C6-4C1A-906C-0AD7F2F78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92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F0EDEB80-D9C6-4C1A-906C-0AD7F2F78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22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11062252" cy="51035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4"/>
            <a:ext cx="11062252" cy="73480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299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3852" y="6356349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F0EDEB80-D9C6-4C1A-906C-0AD7F2F78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44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F0EDEB80-D9C6-4C1A-906C-0AD7F2F78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77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F0EDEB80-D9C6-4C1A-906C-0AD7F2F78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41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F0EDEB80-D9C6-4C1A-906C-0AD7F2F78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7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F0EDEB80-D9C6-4C1A-906C-0AD7F2F78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F0EDEB80-D9C6-4C1A-906C-0AD7F2F78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93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F0EDEB80-D9C6-4C1A-906C-0AD7F2F78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0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F0EDEB80-D9C6-4C1A-906C-0AD7F2F783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F0EDEB80-D9C6-4C1A-906C-0AD7F2F78345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Data Access Using Entity Framework</a:t>
            </a:r>
          </a:p>
          <a:p>
            <a:r>
              <a:rPr lang="en-CA" dirty="0" smtClean="0"/>
              <a:t>Lecture Notes 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HTTP5204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141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Populate your database table with some data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10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50" y="2499361"/>
            <a:ext cx="5242425" cy="1544002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0284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b="1" dirty="0"/>
          </a:p>
          <a:p>
            <a:endParaRPr lang="en-CA" b="1" dirty="0" smtClean="0"/>
          </a:p>
          <a:p>
            <a:endParaRPr lang="en-CA" b="1" dirty="0"/>
          </a:p>
          <a:p>
            <a:endParaRPr lang="en-CA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2519"/>
            <a:ext cx="11062252" cy="1343040"/>
          </a:xfrm>
        </p:spPr>
        <p:txBody>
          <a:bodyPr>
            <a:normAutofit fontScale="90000"/>
          </a:bodyPr>
          <a:lstStyle/>
          <a:p>
            <a:r>
              <a:rPr lang="en-CA" dirty="0"/>
              <a:t>Step 1: Install entity framework using nugget package manager.</a:t>
            </a:r>
            <a:br>
              <a:rPr lang="en-CA" dirty="0"/>
            </a:b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11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6" y="890885"/>
            <a:ext cx="3201834" cy="186589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028" name="Picture 4" descr="https://i-msdn.sec.s-msft.com/en-us/data/ee712906.ManageNuGetPackages(en-us,MSDN.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43" y="2957872"/>
            <a:ext cx="2304159" cy="1971965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94" y="5523706"/>
            <a:ext cx="4959596" cy="4953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790708" y="3476064"/>
            <a:ext cx="6708531" cy="120032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You can install the </a:t>
            </a:r>
            <a:r>
              <a:rPr lang="en-CA" dirty="0" err="1"/>
              <a:t>EntityFramework</a:t>
            </a:r>
            <a:r>
              <a:rPr lang="en-CA" dirty="0"/>
              <a:t> package by right-clicking on the </a:t>
            </a:r>
            <a:r>
              <a:rPr lang="en-CA" b="1" dirty="0"/>
              <a:t>References</a:t>
            </a:r>
            <a:r>
              <a:rPr lang="en-CA" dirty="0"/>
              <a:t> folder of your project and selecting </a:t>
            </a:r>
            <a:r>
              <a:rPr lang="en-CA" b="1" dirty="0"/>
              <a:t>Manage </a:t>
            </a:r>
            <a:r>
              <a:rPr lang="en-CA" b="1" dirty="0" err="1"/>
              <a:t>NuGet</a:t>
            </a:r>
            <a:r>
              <a:rPr lang="en-CA" b="1" dirty="0"/>
              <a:t> </a:t>
            </a:r>
            <a:r>
              <a:rPr lang="en-CA" b="1" dirty="0" smtClean="0"/>
              <a:t>Packages…</a:t>
            </a:r>
            <a:endParaRPr lang="en-CA" b="1" dirty="0"/>
          </a:p>
          <a:p>
            <a:endParaRPr lang="en-CA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4470" y="4960817"/>
            <a:ext cx="5398476" cy="147732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you can install </a:t>
            </a:r>
            <a:r>
              <a:rPr lang="en-CA" dirty="0" err="1"/>
              <a:t>EntityFramework</a:t>
            </a:r>
            <a:r>
              <a:rPr lang="en-CA" dirty="0"/>
              <a:t> by running the following command in the </a:t>
            </a:r>
            <a:r>
              <a:rPr lang="en-CA" b="1" dirty="0"/>
              <a:t>Package Manager Console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59680" y="1645920"/>
            <a:ext cx="5902960" cy="92333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You can install the </a:t>
            </a:r>
            <a:r>
              <a:rPr lang="en-CA" dirty="0" err="1"/>
              <a:t>EntityFramework</a:t>
            </a:r>
            <a:r>
              <a:rPr lang="en-CA" dirty="0"/>
              <a:t> package by going to </a:t>
            </a:r>
            <a:r>
              <a:rPr lang="en-CA" b="1" dirty="0"/>
              <a:t>Tools</a:t>
            </a:r>
            <a:r>
              <a:rPr lang="en-CA" dirty="0"/>
              <a:t>, </a:t>
            </a:r>
            <a:r>
              <a:rPr lang="en-CA" b="1" dirty="0" err="1"/>
              <a:t>NuGet</a:t>
            </a:r>
            <a:r>
              <a:rPr lang="en-CA" b="1" dirty="0"/>
              <a:t> </a:t>
            </a:r>
            <a:r>
              <a:rPr lang="en-CA" b="1" dirty="0" err="1"/>
              <a:t>Pacakage</a:t>
            </a:r>
            <a:r>
              <a:rPr lang="en-CA" b="1" dirty="0"/>
              <a:t> Manager</a:t>
            </a:r>
            <a:r>
              <a:rPr lang="en-CA" dirty="0"/>
              <a:t>, </a:t>
            </a:r>
            <a:r>
              <a:rPr lang="en-CA" b="1" dirty="0"/>
              <a:t>Manage </a:t>
            </a:r>
            <a:r>
              <a:rPr lang="en-CA" b="1" dirty="0" err="1"/>
              <a:t>NuGet</a:t>
            </a:r>
            <a:r>
              <a:rPr lang="en-CA" b="1" dirty="0"/>
              <a:t> Packages for </a:t>
            </a:r>
            <a:r>
              <a:rPr lang="en-CA" b="1" dirty="0" smtClean="0"/>
              <a:t>Solutions</a:t>
            </a:r>
            <a:r>
              <a:rPr lang="en-CA" dirty="0" smtClean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724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3962" y="2385219"/>
            <a:ext cx="5210175" cy="329565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40774"/>
            <a:ext cx="11062252" cy="73480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Step 2: </a:t>
            </a:r>
            <a:r>
              <a:rPr lang="en-CA" b="0" dirty="0"/>
              <a:t>Map "Employee" model class to the database table, </a:t>
            </a:r>
            <a:r>
              <a:rPr lang="en-CA" b="0" dirty="0" err="1" smtClean="0"/>
              <a:t>Employeetbl</a:t>
            </a:r>
            <a:r>
              <a:rPr lang="en-CA" b="0" dirty="0" smtClean="0"/>
              <a:t> </a:t>
            </a:r>
            <a:r>
              <a:rPr lang="en-CA" b="0" dirty="0"/>
              <a:t>using "Table" attribute 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9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940560"/>
            <a:ext cx="11062252" cy="4236403"/>
          </a:xfrm>
        </p:spPr>
        <p:txBody>
          <a:bodyPr/>
          <a:lstStyle/>
          <a:p>
            <a:r>
              <a:rPr lang="en-CA" dirty="0" smtClean="0"/>
              <a:t>Establish connection to our database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01734"/>
            <a:ext cx="11062252" cy="734802"/>
          </a:xfrm>
        </p:spPr>
        <p:txBody>
          <a:bodyPr>
            <a:normAutofit fontScale="90000"/>
          </a:bodyPr>
          <a:lstStyle/>
          <a:p>
            <a:r>
              <a:rPr lang="en-CA" dirty="0"/>
              <a:t>Step </a:t>
            </a:r>
            <a:r>
              <a:rPr lang="en-CA" dirty="0" smtClean="0"/>
              <a:t>3: </a:t>
            </a:r>
            <a:r>
              <a:rPr lang="en-CA" dirty="0"/>
              <a:t>Add </a:t>
            </a:r>
            <a:r>
              <a:rPr lang="en-CA" dirty="0" err="1"/>
              <a:t>EmployeeContext.cs</a:t>
            </a:r>
            <a:r>
              <a:rPr lang="en-CA" dirty="0"/>
              <a:t> class file to the Models folder.</a:t>
            </a:r>
            <a:br>
              <a:rPr lang="en-CA" dirty="0"/>
            </a:b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13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72" y="3346450"/>
            <a:ext cx="5362575" cy="20955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802" y="4079875"/>
            <a:ext cx="2343150" cy="62865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7357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50720"/>
            <a:ext cx="11062252" cy="4226243"/>
          </a:xfrm>
        </p:spPr>
        <p:txBody>
          <a:bodyPr/>
          <a:lstStyle/>
          <a:p>
            <a:r>
              <a:rPr lang="en-CA" dirty="0"/>
              <a:t>By default, the Entity Framework looks for a connection string named the same as the object context class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40774"/>
            <a:ext cx="11062252" cy="734802"/>
          </a:xfrm>
        </p:spPr>
        <p:txBody>
          <a:bodyPr>
            <a:normAutofit fontScale="90000"/>
          </a:bodyPr>
          <a:lstStyle/>
          <a:p>
            <a:r>
              <a:rPr lang="en-CA" dirty="0"/>
              <a:t>Step </a:t>
            </a:r>
            <a:r>
              <a:rPr lang="en-CA" dirty="0" smtClean="0"/>
              <a:t>4: </a:t>
            </a:r>
            <a:r>
              <a:rPr lang="en-CA" dirty="0"/>
              <a:t>Add a connection string to the </a:t>
            </a:r>
            <a:r>
              <a:rPr lang="en-CA" dirty="0" err="1" smtClean="0"/>
              <a:t>Web.config</a:t>
            </a:r>
            <a:r>
              <a:rPr lang="en-CA" dirty="0" smtClean="0"/>
              <a:t> </a:t>
            </a:r>
            <a:r>
              <a:rPr lang="en-CA" dirty="0"/>
              <a:t>file, in the root directory.</a:t>
            </a:r>
            <a:br>
              <a:rPr lang="en-CA" dirty="0"/>
            </a:b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14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37" y="3287794"/>
            <a:ext cx="11094921" cy="776047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2688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27243"/>
            <a:ext cx="11062252" cy="4649720"/>
          </a:xfrm>
        </p:spPr>
        <p:txBody>
          <a:bodyPr/>
          <a:lstStyle/>
          <a:p>
            <a:r>
              <a:rPr lang="en-CA" dirty="0"/>
              <a:t>You use a </a:t>
            </a:r>
            <a:r>
              <a:rPr lang="en-CA" dirty="0" smtClean="0"/>
              <a:t>LINQ </a:t>
            </a:r>
            <a:r>
              <a:rPr lang="en-CA" dirty="0"/>
              <a:t>query when retrieving a single record.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 5: </a:t>
            </a:r>
            <a:r>
              <a:rPr lang="en-CA" b="0" dirty="0"/>
              <a:t>Make the changes to "Details()" action method in "</a:t>
            </a:r>
            <a:r>
              <a:rPr lang="en-CA" b="0" dirty="0" err="1"/>
              <a:t>EmployeeController</a:t>
            </a:r>
            <a:r>
              <a:rPr lang="en-CA" b="0" dirty="0"/>
              <a:t>" 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15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70" y="2343150"/>
            <a:ext cx="8039100" cy="217170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4086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16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14" y="494073"/>
            <a:ext cx="7808361" cy="4556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323" y="1380907"/>
            <a:ext cx="3305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1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209734"/>
            <a:ext cx="11062252" cy="73480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Step 6: </a:t>
            </a:r>
            <a:r>
              <a:rPr lang="en-CA" b="0" dirty="0"/>
              <a:t>paste the following code in </a:t>
            </a:r>
            <a:r>
              <a:rPr lang="en-CA" b="0" dirty="0" err="1"/>
              <a:t>Application_Start</a:t>
            </a:r>
            <a:r>
              <a:rPr lang="en-CA" b="0" dirty="0"/>
              <a:t>() function, in </a:t>
            </a:r>
            <a:r>
              <a:rPr lang="en-CA" b="0" dirty="0" err="1"/>
              <a:t>Global.asax</a:t>
            </a:r>
            <a:r>
              <a:rPr lang="en-CA" b="0" dirty="0"/>
              <a:t> file. Database class is present "in </a:t>
            </a:r>
            <a:r>
              <a:rPr lang="en-CA" b="0" dirty="0" err="1"/>
              <a:t>System.Data.Entity</a:t>
            </a:r>
            <a:r>
              <a:rPr lang="en-CA" b="0" dirty="0"/>
              <a:t>" namespace. Existing databases do not </a:t>
            </a:r>
            <a:r>
              <a:rPr lang="en-CA" b="0" dirty="0" smtClean="0"/>
              <a:t>need </a:t>
            </a:r>
            <a:r>
              <a:rPr lang="en-CA" b="0" dirty="0"/>
              <a:t>database initializer so it can be turned off.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17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963670"/>
            <a:ext cx="74104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7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your Application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18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2128837"/>
            <a:ext cx="5762625" cy="2600325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05329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Entity Framework for Data Access</a:t>
            </a:r>
          </a:p>
          <a:p>
            <a:r>
              <a:rPr lang="en-CA" dirty="0" smtClean="0"/>
              <a:t>Using LINQ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Outcomes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2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The </a:t>
            </a:r>
            <a:r>
              <a:rPr lang="en-CA" dirty="0"/>
              <a:t>Microsoft Entity Framework is Microsoft’s recommended data access technology</a:t>
            </a:r>
            <a:r>
              <a:rPr lang="en-CA" dirty="0" smtClean="0"/>
              <a:t>. It is used to build data models.</a:t>
            </a:r>
          </a:p>
          <a:p>
            <a:r>
              <a:rPr lang="en-CA" dirty="0"/>
              <a:t>The Microsoft Entity Framework (in part) is an </a:t>
            </a:r>
            <a:r>
              <a:rPr lang="en-CA" i="1" dirty="0"/>
              <a:t>Object Relational Mapping </a:t>
            </a:r>
            <a:r>
              <a:rPr lang="en-CA" dirty="0"/>
              <a:t>(ORM) tool. </a:t>
            </a:r>
            <a:endParaRPr lang="en-CA" dirty="0" smtClean="0"/>
          </a:p>
          <a:p>
            <a:r>
              <a:rPr lang="en-CA" dirty="0" smtClean="0"/>
              <a:t>For </a:t>
            </a:r>
            <a:r>
              <a:rPr lang="en-CA" dirty="0"/>
              <a:t>example, if you have a database table named </a:t>
            </a:r>
            <a:r>
              <a:rPr lang="en-CA" dirty="0" smtClean="0"/>
              <a:t>Employee, </a:t>
            </a:r>
            <a:r>
              <a:rPr lang="en-CA" dirty="0"/>
              <a:t>you can use the </a:t>
            </a:r>
            <a:r>
              <a:rPr lang="en-CA" dirty="0" smtClean="0"/>
              <a:t>Microsoft Entity </a:t>
            </a:r>
            <a:r>
              <a:rPr lang="en-CA" dirty="0"/>
              <a:t>Framework to generate a class named </a:t>
            </a:r>
            <a:r>
              <a:rPr lang="en-CA" dirty="0" smtClean="0"/>
              <a:t>Employee </a:t>
            </a:r>
            <a:r>
              <a:rPr lang="en-CA" dirty="0"/>
              <a:t>that represents a particular row </a:t>
            </a:r>
            <a:r>
              <a:rPr lang="en-CA" dirty="0" smtClean="0"/>
              <a:t>from the </a:t>
            </a:r>
            <a:r>
              <a:rPr lang="en-CA" dirty="0"/>
              <a:t>table. </a:t>
            </a:r>
            <a:endParaRPr lang="en-CA" dirty="0" smtClean="0"/>
          </a:p>
          <a:p>
            <a:r>
              <a:rPr lang="en-CA" dirty="0" smtClean="0"/>
              <a:t>In </a:t>
            </a:r>
            <a:r>
              <a:rPr lang="en-CA" dirty="0"/>
              <a:t>your code, instead of interacting with the </a:t>
            </a:r>
            <a:r>
              <a:rPr lang="en-CA" dirty="0" smtClean="0"/>
              <a:t>Employee </a:t>
            </a:r>
            <a:r>
              <a:rPr lang="en-CA" dirty="0"/>
              <a:t>database directly, </a:t>
            </a:r>
            <a:r>
              <a:rPr lang="en-CA" dirty="0" smtClean="0"/>
              <a:t>you interact </a:t>
            </a:r>
            <a:r>
              <a:rPr lang="en-CA" dirty="0"/>
              <a:t>with the Entity Framework object context and the </a:t>
            </a:r>
            <a:r>
              <a:rPr lang="en-CA" dirty="0" smtClean="0"/>
              <a:t>Employee </a:t>
            </a:r>
            <a:r>
              <a:rPr lang="en-CA" dirty="0"/>
              <a:t>class.</a:t>
            </a:r>
          </a:p>
          <a:p>
            <a:r>
              <a:rPr lang="en-CA" dirty="0"/>
              <a:t>The Entity Framework shields you from needing to interact directly with the database. </a:t>
            </a:r>
            <a:endParaRPr lang="en-CA" dirty="0" smtClean="0"/>
          </a:p>
          <a:p>
            <a:r>
              <a:rPr lang="en-CA" dirty="0" smtClean="0"/>
              <a:t>By taking </a:t>
            </a:r>
            <a:r>
              <a:rPr lang="en-CA" dirty="0"/>
              <a:t>advantage of the Entity Framework, you never need to write SQL queries again. </a:t>
            </a:r>
            <a:r>
              <a:rPr lang="en-CA" dirty="0" smtClean="0"/>
              <a:t>You can </a:t>
            </a:r>
            <a:r>
              <a:rPr lang="en-CA" dirty="0"/>
              <a:t>write all your data access code in C# or VB.NET instead of SQL.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the Entity Framework?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1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The </a:t>
            </a:r>
            <a:r>
              <a:rPr lang="en-CA" dirty="0"/>
              <a:t>primary class that is responsible for interacting with data as objects is </a:t>
            </a:r>
            <a:r>
              <a:rPr lang="en-CA" dirty="0" err="1"/>
              <a:t>System.Data.Entity.DbContext</a:t>
            </a:r>
            <a:r>
              <a:rPr lang="en-CA" dirty="0"/>
              <a:t> (often referred to as context). </a:t>
            </a:r>
            <a:endParaRPr lang="en-CA" dirty="0" smtClean="0"/>
          </a:p>
          <a:p>
            <a:r>
              <a:rPr lang="en-CA" dirty="0"/>
              <a:t>We create the context classes (</a:t>
            </a:r>
            <a:r>
              <a:rPr lang="en-CA" dirty="0" err="1"/>
              <a:t>DbContext</a:t>
            </a:r>
            <a:r>
              <a:rPr lang="en-CA" dirty="0"/>
              <a:t> Class). The </a:t>
            </a:r>
            <a:r>
              <a:rPr lang="en-CA" dirty="0" err="1"/>
              <a:t>DbContext</a:t>
            </a:r>
            <a:r>
              <a:rPr lang="en-CA" dirty="0"/>
              <a:t> object is responsible for performing all the CRUD (Create, Read, Update, Delete) operations on the models when it has the </a:t>
            </a:r>
            <a:r>
              <a:rPr lang="en-CA" dirty="0" err="1"/>
              <a:t>DbSet</a:t>
            </a:r>
            <a:r>
              <a:rPr lang="en-CA" dirty="0"/>
              <a:t> defined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 smtClean="0"/>
              <a:t>The </a:t>
            </a:r>
            <a:r>
              <a:rPr lang="en-CA" dirty="0"/>
              <a:t>recommended way to work with context is to define a class that derives from </a:t>
            </a:r>
            <a:r>
              <a:rPr lang="en-CA" dirty="0" err="1"/>
              <a:t>DbContext</a:t>
            </a:r>
            <a:r>
              <a:rPr lang="en-CA" dirty="0"/>
              <a:t> and exposes </a:t>
            </a:r>
            <a:r>
              <a:rPr lang="en-CA" dirty="0" err="1"/>
              <a:t>DbSet</a:t>
            </a:r>
            <a:r>
              <a:rPr lang="en-CA" dirty="0"/>
              <a:t> properties that represent collections of the specified entities in the context. 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Working with </a:t>
            </a:r>
            <a:r>
              <a:rPr lang="en-CA" dirty="0" err="1" smtClean="0"/>
              <a:t>DbContext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9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In our Model classes we </a:t>
            </a:r>
            <a:r>
              <a:rPr lang="en-CA" dirty="0" smtClean="0"/>
              <a:t>define </a:t>
            </a:r>
            <a:r>
              <a:rPr lang="en-CA" dirty="0"/>
              <a:t>the properties that we want to keep in our models. </a:t>
            </a:r>
            <a:r>
              <a:rPr lang="en-CA" dirty="0" smtClean="0"/>
              <a:t>We identify the model class with the table in our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We create the context classes (</a:t>
            </a:r>
            <a:r>
              <a:rPr lang="en-CA" dirty="0" err="1" smtClean="0"/>
              <a:t>DbContext</a:t>
            </a:r>
            <a:r>
              <a:rPr lang="en-CA" dirty="0" smtClean="0"/>
              <a:t> Class). The </a:t>
            </a:r>
            <a:r>
              <a:rPr lang="en-CA" dirty="0" err="1" smtClean="0"/>
              <a:t>DbContext</a:t>
            </a:r>
            <a:r>
              <a:rPr lang="en-CA" dirty="0" smtClean="0"/>
              <a:t> object is responsible for performing all the CRUD (Create, Read, Update, Delete) operations on the models when it has the </a:t>
            </a:r>
            <a:r>
              <a:rPr lang="en-CA" dirty="0" err="1" smtClean="0"/>
              <a:t>DbSet</a:t>
            </a:r>
            <a:r>
              <a:rPr lang="en-CA" dirty="0" smtClean="0"/>
              <a:t> defined.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With the </a:t>
            </a:r>
            <a:r>
              <a:rPr lang="en-CA" dirty="0" err="1" smtClean="0"/>
              <a:t>DbContext</a:t>
            </a:r>
            <a:r>
              <a:rPr lang="en-CA" dirty="0" smtClean="0"/>
              <a:t> class ready, the only question left is where this data will be stored. We use the </a:t>
            </a:r>
            <a:r>
              <a:rPr lang="en-CA" dirty="0" err="1" smtClean="0"/>
              <a:t>ConnectionString</a:t>
            </a:r>
            <a:r>
              <a:rPr lang="en-CA" dirty="0" smtClean="0"/>
              <a:t> to specify the location and meta data of the database that the </a:t>
            </a:r>
            <a:r>
              <a:rPr lang="en-CA" dirty="0" err="1" smtClean="0"/>
              <a:t>DbContext</a:t>
            </a:r>
            <a:r>
              <a:rPr lang="en-CA" dirty="0" smtClean="0"/>
              <a:t> class should use. (The name of the connection string is the same name as the </a:t>
            </a:r>
            <a:r>
              <a:rPr lang="en-CA" dirty="0" err="1" smtClean="0"/>
              <a:t>db</a:t>
            </a:r>
            <a:r>
              <a:rPr lang="en-CA" dirty="0" smtClean="0"/>
              <a:t> context class)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You will be using a </a:t>
            </a:r>
            <a:r>
              <a:rPr lang="en-CA" dirty="0" err="1"/>
              <a:t>DbContext</a:t>
            </a:r>
            <a:r>
              <a:rPr lang="en-CA" dirty="0"/>
              <a:t> object to get access to your tables and views (which will be represented by </a:t>
            </a:r>
            <a:r>
              <a:rPr lang="en-CA" dirty="0" err="1"/>
              <a:t>DbSet's</a:t>
            </a:r>
            <a:r>
              <a:rPr lang="en-CA" dirty="0"/>
              <a:t>) and you will be using your </a:t>
            </a:r>
            <a:r>
              <a:rPr lang="en-CA" dirty="0" err="1"/>
              <a:t>DbSet's</a:t>
            </a:r>
            <a:r>
              <a:rPr lang="en-CA" dirty="0"/>
              <a:t> to get access, create, update, delete and modify your table data.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Working with </a:t>
            </a:r>
            <a:r>
              <a:rPr lang="en-CA" dirty="0" err="1" smtClean="0"/>
              <a:t>DbContext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9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Accessing </a:t>
            </a:r>
            <a:r>
              <a:rPr lang="en-CA" dirty="0"/>
              <a:t>a </a:t>
            </a:r>
            <a:r>
              <a:rPr lang="en-CA" dirty="0" err="1" smtClean="0"/>
              <a:t>DbSet</a:t>
            </a:r>
            <a:r>
              <a:rPr lang="en-CA" dirty="0"/>
              <a:t> </a:t>
            </a:r>
            <a:r>
              <a:rPr lang="en-CA" dirty="0" smtClean="0"/>
              <a:t>property </a:t>
            </a:r>
            <a:r>
              <a:rPr lang="en-CA" dirty="0"/>
              <a:t>on a context object represent a starting query that returns all entities of the specified type. </a:t>
            </a:r>
            <a:r>
              <a:rPr lang="en-CA" dirty="0" smtClean="0"/>
              <a:t>A </a:t>
            </a:r>
            <a:r>
              <a:rPr lang="en-CA" dirty="0"/>
              <a:t>query is executed when:</a:t>
            </a:r>
          </a:p>
          <a:p>
            <a:r>
              <a:rPr lang="en-CA" dirty="0"/>
              <a:t>It is enumerated by a </a:t>
            </a:r>
            <a:r>
              <a:rPr lang="en-CA" b="1" dirty="0" err="1"/>
              <a:t>foreach</a:t>
            </a:r>
            <a:r>
              <a:rPr lang="en-CA" dirty="0"/>
              <a:t> (C#) </a:t>
            </a:r>
            <a:r>
              <a:rPr lang="en-CA" dirty="0" smtClean="0"/>
              <a:t>statement</a:t>
            </a:r>
            <a:r>
              <a:rPr lang="en-CA" dirty="0"/>
              <a:t>.</a:t>
            </a:r>
          </a:p>
          <a:p>
            <a:r>
              <a:rPr lang="en-CA" dirty="0"/>
              <a:t>It is enumerated by a collection operation such as </a:t>
            </a:r>
            <a:r>
              <a:rPr lang="en-CA" dirty="0" err="1" smtClean="0"/>
              <a:t>ToList</a:t>
            </a:r>
            <a:r>
              <a:rPr lang="en-CA" dirty="0"/>
              <a:t>.</a:t>
            </a:r>
          </a:p>
          <a:p>
            <a:r>
              <a:rPr lang="en-CA" dirty="0"/>
              <a:t>LINQ operators such as First </a:t>
            </a:r>
            <a:r>
              <a:rPr lang="en-CA" dirty="0" smtClean="0"/>
              <a:t>are </a:t>
            </a:r>
            <a:r>
              <a:rPr lang="en-CA" dirty="0"/>
              <a:t>specified in the outermost part of the query.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Working with </a:t>
            </a:r>
            <a:r>
              <a:rPr lang="en-CA" dirty="0"/>
              <a:t>a </a:t>
            </a:r>
            <a:r>
              <a:rPr lang="en-CA" dirty="0" err="1"/>
              <a:t>DbContext</a:t>
            </a:r>
            <a:r>
              <a:rPr lang="en-CA" dirty="0"/>
              <a:t> derived </a:t>
            </a:r>
            <a:r>
              <a:rPr lang="en-CA" dirty="0" smtClean="0"/>
              <a:t>class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7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your Application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7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2128837"/>
            <a:ext cx="5762625" cy="2600325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2894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controller responds to URL request, gets data from a model and hands it over to the view. The view then renders the data. Model can be entities or business objects</a:t>
            </a:r>
            <a:r>
              <a:rPr lang="en-CA" dirty="0" smtClean="0"/>
              <a:t>.</a:t>
            </a:r>
          </a:p>
          <a:p>
            <a:r>
              <a:rPr lang="en-CA" dirty="0" smtClean="0"/>
              <a:t>We have built an Employee entity.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We will retrieve data from a database table (</a:t>
            </a:r>
            <a:r>
              <a:rPr lang="en-CA" dirty="0" err="1" smtClean="0"/>
              <a:t>Employeetbl</a:t>
            </a:r>
            <a:r>
              <a:rPr lang="en-CA" dirty="0" smtClean="0"/>
              <a:t>) using Entity Framework.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Access using Entity Framework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8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18" y="3128596"/>
            <a:ext cx="3017228" cy="1310513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3938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Right-click </a:t>
            </a:r>
            <a:r>
              <a:rPr lang="en-CA" dirty="0" err="1" smtClean="0"/>
              <a:t>App_Data</a:t>
            </a:r>
            <a:r>
              <a:rPr lang="en-CA" dirty="0" smtClean="0">
                <a:sym typeface="Wingdings" panose="05000000000000000000" pitchFamily="2" charset="2"/>
              </a:rPr>
              <a:t> Add New Item</a:t>
            </a:r>
            <a:endParaRPr lang="en-CA" dirty="0" smtClean="0"/>
          </a:p>
          <a:p>
            <a:r>
              <a:rPr lang="en-CA" dirty="0" smtClean="0"/>
              <a:t>Add an SQL Server Database (</a:t>
            </a:r>
            <a:r>
              <a:rPr lang="en-CA" dirty="0" err="1" smtClean="0"/>
              <a:t>EmployeeDB.mdf</a:t>
            </a:r>
            <a:r>
              <a:rPr lang="en-CA" dirty="0" smtClean="0"/>
              <a:t>)</a:t>
            </a:r>
          </a:p>
          <a:p>
            <a:r>
              <a:rPr lang="en-CA" dirty="0" smtClean="0"/>
              <a:t>Add new table (</a:t>
            </a:r>
            <a:r>
              <a:rPr lang="en-CA" dirty="0" err="1" smtClean="0"/>
              <a:t>Employeetbl</a:t>
            </a:r>
            <a:r>
              <a:rPr lang="en-CA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a Database with a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smtClean="0"/>
              <a:t>Winter Semester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smtClean="0"/>
              <a:t>Yasemin Fanaeian-Yukler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EDEB80-D9C6-4C1A-906C-0AD7F2F78345}" type="slidenum">
              <a:rPr lang="en-CA" smtClean="0"/>
              <a:t>9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726" y="3354705"/>
            <a:ext cx="4171950" cy="2343150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8395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2742A906-DADF-4DD3-9EEE-8355FA0EDDDF}" vid="{06564D68-BE76-4709-BCA3-1CF4E870B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4115</TotalTime>
  <Words>621</Words>
  <Application>Microsoft Office PowerPoint</Application>
  <PresentationFormat>Widescreen</PresentationFormat>
  <Paragraphs>116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Times New Roman</vt:lpstr>
      <vt:lpstr>Wingdings</vt:lpstr>
      <vt:lpstr>Theme1</vt:lpstr>
      <vt:lpstr>HTTP5204</vt:lpstr>
      <vt:lpstr>Learning Outcomes</vt:lpstr>
      <vt:lpstr>What is the Entity Framework?</vt:lpstr>
      <vt:lpstr>Working with DbContext</vt:lpstr>
      <vt:lpstr>Working with DbContext</vt:lpstr>
      <vt:lpstr>Working with a DbContext derived class</vt:lpstr>
      <vt:lpstr>Running your Application</vt:lpstr>
      <vt:lpstr>Data Access using Entity Framework </vt:lpstr>
      <vt:lpstr>Create a Database with a Table</vt:lpstr>
      <vt:lpstr>Populate your database table with some data</vt:lpstr>
      <vt:lpstr>Step 1: Install entity framework using nugget package manager. </vt:lpstr>
      <vt:lpstr>Step 2: Map "Employee" model class to the database table, Employeetbl using "Table" attribute </vt:lpstr>
      <vt:lpstr>Step 3: Add EmployeeContext.cs class file to the Models folder. </vt:lpstr>
      <vt:lpstr>Step 4: Add a connection string to the Web.config file, in the root directory. </vt:lpstr>
      <vt:lpstr>Step 5: Make the changes to "Details()" action method in "EmployeeController" </vt:lpstr>
      <vt:lpstr>PowerPoint Presentation</vt:lpstr>
      <vt:lpstr>Step 6: paste the following code in Application_Start() function, in Global.asax file. Database class is present "in System.Data.Entity" namespace. Existing databases do not need database initializer so it can be turned off.</vt:lpstr>
      <vt:lpstr>Running your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HTTP5204</dc:title>
  <dc:creator>Yasemin</dc:creator>
  <cp:lastModifiedBy>Yasemin</cp:lastModifiedBy>
  <cp:revision>43</cp:revision>
  <dcterms:created xsi:type="dcterms:W3CDTF">2016-01-15T18:34:05Z</dcterms:created>
  <dcterms:modified xsi:type="dcterms:W3CDTF">2016-01-18T17:50:40Z</dcterms:modified>
</cp:coreProperties>
</file>