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831181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386" y="2359560"/>
            <a:ext cx="15565041" cy="5019487"/>
          </a:xfrm>
        </p:spPr>
        <p:txBody>
          <a:bodyPr anchor="b"/>
          <a:lstStyle>
            <a:lvl1pPr algn="ctr">
              <a:defRPr sz="1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7572618"/>
            <a:ext cx="13733860" cy="3480933"/>
          </a:xfrm>
        </p:spPr>
        <p:txBody>
          <a:bodyPr/>
          <a:lstStyle>
            <a:lvl1pPr marL="0" indent="0" algn="ctr">
              <a:buNone/>
              <a:defRPr sz="4806"/>
            </a:lvl1pPr>
            <a:lvl2pPr marL="915589" indent="0" algn="ctr">
              <a:buNone/>
              <a:defRPr sz="4005"/>
            </a:lvl2pPr>
            <a:lvl3pPr marL="1831177" indent="0" algn="ctr">
              <a:buNone/>
              <a:defRPr sz="3605"/>
            </a:lvl3pPr>
            <a:lvl4pPr marL="2746766" indent="0" algn="ctr">
              <a:buNone/>
              <a:defRPr sz="3204"/>
            </a:lvl4pPr>
            <a:lvl5pPr marL="3662355" indent="0" algn="ctr">
              <a:buNone/>
              <a:defRPr sz="3204"/>
            </a:lvl5pPr>
            <a:lvl6pPr marL="4577944" indent="0" algn="ctr">
              <a:buNone/>
              <a:defRPr sz="3204"/>
            </a:lvl6pPr>
            <a:lvl7pPr marL="5493532" indent="0" algn="ctr">
              <a:buNone/>
              <a:defRPr sz="3204"/>
            </a:lvl7pPr>
            <a:lvl8pPr marL="6409121" indent="0" algn="ctr">
              <a:buNone/>
              <a:defRPr sz="3204"/>
            </a:lvl8pPr>
            <a:lvl9pPr marL="7324710" indent="0" algn="ctr">
              <a:buNone/>
              <a:defRPr sz="32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9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2" y="767608"/>
            <a:ext cx="3948485" cy="12218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8" y="767608"/>
            <a:ext cx="11616556" cy="12218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1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1" y="3594411"/>
            <a:ext cx="15793939" cy="5997351"/>
          </a:xfrm>
        </p:spPr>
        <p:txBody>
          <a:bodyPr anchor="b"/>
          <a:lstStyle>
            <a:lvl1pPr>
              <a:defRPr sz="1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1" y="9648499"/>
            <a:ext cx="15793939" cy="3153865"/>
          </a:xfrm>
        </p:spPr>
        <p:txBody>
          <a:bodyPr/>
          <a:lstStyle>
            <a:lvl1pPr marL="0" indent="0">
              <a:buNone/>
              <a:defRPr sz="4806">
                <a:solidFill>
                  <a:schemeClr val="tx1"/>
                </a:solidFill>
              </a:defRPr>
            </a:lvl1pPr>
            <a:lvl2pPr marL="915589" indent="0">
              <a:buNone/>
              <a:defRPr sz="4005">
                <a:solidFill>
                  <a:schemeClr val="tx1">
                    <a:tint val="75000"/>
                  </a:schemeClr>
                </a:solidFill>
              </a:defRPr>
            </a:lvl2pPr>
            <a:lvl3pPr marL="1831177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3pPr>
            <a:lvl4pPr marL="2746766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4pPr>
            <a:lvl5pPr marL="3662355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5pPr>
            <a:lvl6pPr marL="4577944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6pPr>
            <a:lvl7pPr marL="5493532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7pPr>
            <a:lvl8pPr marL="640912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8pPr>
            <a:lvl9pPr marL="7324710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3838039"/>
            <a:ext cx="7782521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3838039"/>
            <a:ext cx="7782521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0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767611"/>
            <a:ext cx="15793939" cy="278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4" y="3534334"/>
            <a:ext cx="7746754" cy="1732122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4" y="5266456"/>
            <a:ext cx="7746754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6" y="3534334"/>
            <a:ext cx="7784906" cy="1732122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6" y="5266456"/>
            <a:ext cx="7784906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6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3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961178"/>
            <a:ext cx="5906036" cy="3364124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2075881"/>
            <a:ext cx="9270355" cy="10245894"/>
          </a:xfrm>
        </p:spPr>
        <p:txBody>
          <a:bodyPr/>
          <a:lstStyle>
            <a:lvl1pPr>
              <a:defRPr sz="6408"/>
            </a:lvl1pPr>
            <a:lvl2pPr>
              <a:defRPr sz="5607"/>
            </a:lvl2pPr>
            <a:lvl3pPr>
              <a:defRPr sz="4806"/>
            </a:lvl3pPr>
            <a:lvl4pPr>
              <a:defRPr sz="4005"/>
            </a:lvl4pPr>
            <a:lvl5pPr>
              <a:defRPr sz="4005"/>
            </a:lvl5pPr>
            <a:lvl6pPr>
              <a:defRPr sz="4005"/>
            </a:lvl6pPr>
            <a:lvl7pPr>
              <a:defRPr sz="4005"/>
            </a:lvl7pPr>
            <a:lvl8pPr>
              <a:defRPr sz="4005"/>
            </a:lvl8pPr>
            <a:lvl9pPr>
              <a:defRPr sz="40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4325302"/>
            <a:ext cx="5906036" cy="8013158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961178"/>
            <a:ext cx="5906036" cy="3364124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2075881"/>
            <a:ext cx="9270355" cy="10245894"/>
          </a:xfrm>
        </p:spPr>
        <p:txBody>
          <a:bodyPr anchor="t"/>
          <a:lstStyle>
            <a:lvl1pPr marL="0" indent="0">
              <a:buNone/>
              <a:defRPr sz="6408"/>
            </a:lvl1pPr>
            <a:lvl2pPr marL="915589" indent="0">
              <a:buNone/>
              <a:defRPr sz="5607"/>
            </a:lvl2pPr>
            <a:lvl3pPr marL="1831177" indent="0">
              <a:buNone/>
              <a:defRPr sz="4806"/>
            </a:lvl3pPr>
            <a:lvl4pPr marL="2746766" indent="0">
              <a:buNone/>
              <a:defRPr sz="4005"/>
            </a:lvl4pPr>
            <a:lvl5pPr marL="3662355" indent="0">
              <a:buNone/>
              <a:defRPr sz="4005"/>
            </a:lvl5pPr>
            <a:lvl6pPr marL="4577944" indent="0">
              <a:buNone/>
              <a:defRPr sz="4005"/>
            </a:lvl6pPr>
            <a:lvl7pPr marL="5493532" indent="0">
              <a:buNone/>
              <a:defRPr sz="4005"/>
            </a:lvl7pPr>
            <a:lvl8pPr marL="6409121" indent="0">
              <a:buNone/>
              <a:defRPr sz="4005"/>
            </a:lvl8pPr>
            <a:lvl9pPr marL="7324710" indent="0">
              <a:buNone/>
              <a:defRPr sz="40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4325302"/>
            <a:ext cx="5906036" cy="8013158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767611"/>
            <a:ext cx="15793939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3838039"/>
            <a:ext cx="15793939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3363052"/>
            <a:ext cx="4120158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3FFB-4E05-494C-913E-E0B288325C4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3363052"/>
            <a:ext cx="618023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3363052"/>
            <a:ext cx="4120158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4B59-BFF5-4F6E-B6F2-0BE01164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8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31177" rtl="0" eaLnBrk="1" latinLnBrk="0" hangingPunct="1">
        <a:lnSpc>
          <a:spcPct val="90000"/>
        </a:lnSpc>
        <a:spcBef>
          <a:spcPct val="0"/>
        </a:spcBef>
        <a:buNone/>
        <a:defRPr sz="8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794" indent="-457794" algn="l" defTabSz="1831177" rtl="0" eaLnBrk="1" latinLnBrk="0" hangingPunct="1">
        <a:lnSpc>
          <a:spcPct val="90000"/>
        </a:lnSpc>
        <a:spcBef>
          <a:spcPts val="2003"/>
        </a:spcBef>
        <a:buFont typeface="Arial" panose="020B0604020202020204" pitchFamily="34" charset="0"/>
        <a:buChar char="•"/>
        <a:defRPr sz="5607" kern="1200">
          <a:solidFill>
            <a:schemeClr val="tx1"/>
          </a:solidFill>
          <a:latin typeface="+mn-lt"/>
          <a:ea typeface="+mn-ea"/>
          <a:cs typeface="+mn-cs"/>
        </a:defRPr>
      </a:lvl1pPr>
      <a:lvl2pPr marL="1373383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6" kern="1200">
          <a:solidFill>
            <a:schemeClr val="tx1"/>
          </a:solidFill>
          <a:latin typeface="+mn-lt"/>
          <a:ea typeface="+mn-ea"/>
          <a:cs typeface="+mn-cs"/>
        </a:defRPr>
      </a:lvl2pPr>
      <a:lvl3pPr marL="2288972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5" kern="1200">
          <a:solidFill>
            <a:schemeClr val="tx1"/>
          </a:solidFill>
          <a:latin typeface="+mn-lt"/>
          <a:ea typeface="+mn-ea"/>
          <a:cs typeface="+mn-cs"/>
        </a:defRPr>
      </a:lvl3pPr>
      <a:lvl4pPr marL="3204561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4120149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5035738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951327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866915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782504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589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1177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6766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2355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7944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3532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9121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471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61D3C436-AAB3-95C1-781A-B9A942B02CB1}"/>
              </a:ext>
            </a:extLst>
          </p:cNvPr>
          <p:cNvSpPr/>
          <p:nvPr/>
        </p:nvSpPr>
        <p:spPr>
          <a:xfrm>
            <a:off x="3632429" y="3931518"/>
            <a:ext cx="323035" cy="637106"/>
          </a:xfrm>
          <a:prstGeom prst="rect">
            <a:avLst/>
          </a:prstGeom>
          <a:noFill/>
        </p:spPr>
        <p:txBody>
          <a:bodyPr wrap="square" lIns="82304" tIns="41152" rIns="82304" bIns="41152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D74053-9F41-30AC-CF18-9A430EF11C6C}"/>
              </a:ext>
            </a:extLst>
          </p:cNvPr>
          <p:cNvSpPr/>
          <p:nvPr/>
        </p:nvSpPr>
        <p:spPr>
          <a:xfrm>
            <a:off x="14490000" y="8520782"/>
            <a:ext cx="323035" cy="637106"/>
          </a:xfrm>
          <a:prstGeom prst="rect">
            <a:avLst/>
          </a:prstGeom>
          <a:noFill/>
        </p:spPr>
        <p:txBody>
          <a:bodyPr wrap="square" lIns="82304" tIns="41152" rIns="82304" bIns="41152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938AF8-AB6D-70FD-3BD8-AFA4D3974DFB}"/>
              </a:ext>
            </a:extLst>
          </p:cNvPr>
          <p:cNvSpPr/>
          <p:nvPr/>
        </p:nvSpPr>
        <p:spPr>
          <a:xfrm>
            <a:off x="9060788" y="8520782"/>
            <a:ext cx="323035" cy="637106"/>
          </a:xfrm>
          <a:prstGeom prst="rect">
            <a:avLst/>
          </a:prstGeom>
          <a:noFill/>
        </p:spPr>
        <p:txBody>
          <a:bodyPr wrap="square" lIns="82304" tIns="41152" rIns="82304" bIns="41152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5F1077-62B7-633D-17C1-F57D36B9D1B3}"/>
              </a:ext>
            </a:extLst>
          </p:cNvPr>
          <p:cNvSpPr/>
          <p:nvPr/>
        </p:nvSpPr>
        <p:spPr>
          <a:xfrm>
            <a:off x="9060788" y="3931518"/>
            <a:ext cx="323035" cy="637106"/>
          </a:xfrm>
          <a:prstGeom prst="rect">
            <a:avLst/>
          </a:prstGeom>
          <a:noFill/>
        </p:spPr>
        <p:txBody>
          <a:bodyPr wrap="square" lIns="82304" tIns="41152" rIns="82304" bIns="41152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C1664C-1765-566C-C88C-FF05266858CB}"/>
              </a:ext>
            </a:extLst>
          </p:cNvPr>
          <p:cNvSpPr/>
          <p:nvPr/>
        </p:nvSpPr>
        <p:spPr>
          <a:xfrm>
            <a:off x="14490000" y="3931518"/>
            <a:ext cx="323035" cy="637106"/>
          </a:xfrm>
          <a:prstGeom prst="rect">
            <a:avLst/>
          </a:prstGeom>
          <a:noFill/>
        </p:spPr>
        <p:txBody>
          <a:bodyPr wrap="square" lIns="82304" tIns="41152" rIns="82304" bIns="41152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AECA5D-2614-0794-B2C8-5AF5A888F133}"/>
              </a:ext>
            </a:extLst>
          </p:cNvPr>
          <p:cNvSpPr/>
          <p:nvPr/>
        </p:nvSpPr>
        <p:spPr>
          <a:xfrm>
            <a:off x="3632430" y="8520782"/>
            <a:ext cx="323035" cy="637106"/>
          </a:xfrm>
          <a:prstGeom prst="rect">
            <a:avLst/>
          </a:prstGeom>
          <a:noFill/>
        </p:spPr>
        <p:txBody>
          <a:bodyPr wrap="square" lIns="82304" tIns="41152" rIns="82304" bIns="41152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D934370-5082-B1F7-4F05-A30299F751A9}"/>
              </a:ext>
            </a:extLst>
          </p:cNvPr>
          <p:cNvSpPr txBox="1"/>
          <p:nvPr/>
        </p:nvSpPr>
        <p:spPr>
          <a:xfrm>
            <a:off x="1221560" y="9259265"/>
            <a:ext cx="158686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526" fontAlgn="base"/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(a)-(c): policies are initialized close to the stationary point.</a:t>
            </a:r>
          </a:p>
          <a:p>
            <a:pPr marL="411526" fontAlgn="base"/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(d)-(f): both policies are uniformly initialized.</a:t>
            </a:r>
          </a:p>
          <a:p>
            <a:pPr marL="411526" fontAlgn="base"/>
            <a:endParaRPr lang="en-US" altLang="zh-C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526" fontAlgn="base"/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(a)-(c), we find that independent PG often has difficulty escaping the stationary point that is not necessarily globally optimal. In this example, a bigger </a:t>
            </a:r>
            <a:r>
              <a:rPr lang="en-US" altLang="zh-C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stepsize</a:t>
            </a: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help alleviate the issue (e.g., in (c), independent PG escapes the stationary point after 3000 iterations). However, the convergence to global optima is still slower than our method.</a:t>
            </a:r>
          </a:p>
          <a:p>
            <a:pPr marL="411526" fontAlgn="base"/>
            <a:endParaRPr lang="en-US" altLang="zh-C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526" fontAlgn="base"/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(d)-(f), we find that though independent PG is not trapped by a stationary point, our algorithm still consistently outperforms independent PG in maximizing the value function.</a:t>
            </a:r>
            <a:endParaRPr lang="zh-CN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4096ED-5267-7460-62D5-66D9002E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61" y="78307"/>
            <a:ext cx="5265600" cy="394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B4CDD7-6A28-A19A-0DBE-2A770E34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00" y="78307"/>
            <a:ext cx="5265600" cy="3949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6A5ED7-063F-F83B-B501-B5B922CFF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652" y="78307"/>
            <a:ext cx="5265600" cy="3949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A20DC9-DA0A-D4CD-5004-548537A0E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61" y="4668786"/>
            <a:ext cx="5265600" cy="3949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2519844-62CE-35E1-1FA8-C64D2DD27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00" y="4668786"/>
            <a:ext cx="5265600" cy="39492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0EB15DE-CC3B-760D-DAE8-20709F5F2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652" y="4668786"/>
            <a:ext cx="52656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2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</TotalTime>
  <Words>134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yl18</dc:creator>
  <cp:lastModifiedBy>zhao yl18</cp:lastModifiedBy>
  <cp:revision>32</cp:revision>
  <dcterms:created xsi:type="dcterms:W3CDTF">2023-03-17T20:25:28Z</dcterms:created>
  <dcterms:modified xsi:type="dcterms:W3CDTF">2023-03-18T17:32:22Z</dcterms:modified>
</cp:coreProperties>
</file>