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B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9"/>
    <p:restoredTop sz="94653"/>
  </p:normalViewPr>
  <p:slideViewPr>
    <p:cSldViewPr snapToGrid="0" snapToObjects="1">
      <p:cViewPr>
        <p:scale>
          <a:sx n="50" d="100"/>
          <a:sy n="50" d="100"/>
        </p:scale>
        <p:origin x="16" y="-4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57250" y="685800"/>
            <a:ext cx="5143500" cy="3429000"/>
          </a:xfrm>
        </p:spPr>
      </p:sp>
      <p:sp>
        <p:nvSpPr>
          <p:cNvPr id="3" name="备注占位符 2"/>
          <p:cNvSpPr>
            <a:spLocks noGrp="1"/>
          </p:cNvSpPr>
          <p:nvPr>
            <p:ph type="body" idx="1"/>
          </p:nvPr>
        </p:nvSpPr>
        <p:spPr/>
        <p:txBody>
          <a:bodyPr/>
          <a:lstStyle/>
          <a:p>
            <a:pPr algn="l" defTabSz="2633155" rtl="0" latinLnBrk="0"/>
            <a:endParaRPr lang="zh-CN" altLang="en-US" dirty="0"/>
          </a:p>
        </p:txBody>
      </p:sp>
    </p:spTree>
    <p:extLst>
      <p:ext uri="{BB962C8B-B14F-4D97-AF65-F5344CB8AC3E}">
        <p14:creationId xmlns:p14="http://schemas.microsoft.com/office/powerpoint/2010/main" val="3764870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35"/>
          <p:cNvSpPr txBox="1"/>
          <p:nvPr/>
        </p:nvSpPr>
        <p:spPr>
          <a:xfrm>
            <a:off x="968274" y="784521"/>
            <a:ext cx="14759405"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5500">
                <a:latin typeface="Arial"/>
                <a:ea typeface="Arial"/>
                <a:cs typeface="Arial"/>
                <a:sym typeface="Arial"/>
              </a:defRPr>
            </a:lvl1pPr>
          </a:lstStyle>
          <a:p>
            <a:r>
              <a:rPr lang="en-US" altLang="zh-CN" b="1" dirty="0">
                <a:latin typeface="Times New Roman" panose="02020603050405020304" pitchFamily="18" charset="0"/>
                <a:cs typeface="Times New Roman" panose="02020603050405020304" pitchFamily="18" charset="0"/>
              </a:rPr>
              <a:t>Provably Efficient CVaR RL in Low-rank MDPs</a:t>
            </a:r>
            <a:endParaRPr b="1" dirty="0">
              <a:latin typeface="Times New Roman" panose="02020603050405020304" pitchFamily="18" charset="0"/>
              <a:cs typeface="Times New Roman" panose="02020603050405020304" pitchFamily="18" charset="0"/>
            </a:endParaRPr>
          </a:p>
        </p:txBody>
      </p:sp>
      <p:sp>
        <p:nvSpPr>
          <p:cNvPr id="33" name="TextBox 38"/>
          <p:cNvSpPr txBox="1"/>
          <p:nvPr/>
        </p:nvSpPr>
        <p:spPr>
          <a:xfrm>
            <a:off x="660206" y="3394902"/>
            <a:ext cx="906453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altLang="zh-CN" sz="3600" b="1" dirty="0">
                <a:latin typeface="Times New Roman" panose="02020603050405020304" pitchFamily="18" charset="0"/>
                <a:cs typeface="Times New Roman" panose="02020603050405020304" pitchFamily="18" charset="0"/>
              </a:rPr>
              <a:t>Motivation</a:t>
            </a:r>
          </a:p>
        </p:txBody>
      </p:sp>
      <p:sp>
        <p:nvSpPr>
          <p:cNvPr id="36" name="TextBox 42"/>
          <p:cNvSpPr txBox="1"/>
          <p:nvPr/>
        </p:nvSpPr>
        <p:spPr>
          <a:xfrm>
            <a:off x="986247" y="4451664"/>
            <a:ext cx="8391625"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buFont typeface="Arial" panose="020B0604020202020204" pitchFamily="34" charset="0"/>
              <a:buChar char="•"/>
            </a:pPr>
            <a:endParaRPr lang="en-US" altLang="zh-CN" sz="2100" dirty="0">
              <a:latin typeface="Times New Roman" panose="02020603050405020304" pitchFamily="18" charset="0"/>
              <a:cs typeface="Times New Roman" panose="02020603050405020304" pitchFamily="18" charset="0"/>
            </a:endParaRPr>
          </a:p>
        </p:txBody>
      </p:sp>
      <p:sp>
        <p:nvSpPr>
          <p:cNvPr id="39" name="TextBox 45"/>
          <p:cNvSpPr txBox="1"/>
          <p:nvPr/>
        </p:nvSpPr>
        <p:spPr>
          <a:xfrm>
            <a:off x="723836" y="10767139"/>
            <a:ext cx="906453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altLang="zh-CN" sz="3600" b="1" dirty="0">
                <a:latin typeface="Times New Roman" panose="02020603050405020304" pitchFamily="18" charset="0"/>
                <a:cs typeface="Times New Roman" panose="02020603050405020304" pitchFamily="18" charset="0"/>
              </a:rPr>
              <a:t>Problem Setup</a:t>
            </a:r>
          </a:p>
        </p:txBody>
      </p:sp>
      <p:sp>
        <p:nvSpPr>
          <p:cNvPr id="48" name="TextBox 60"/>
          <p:cNvSpPr txBox="1"/>
          <p:nvPr/>
        </p:nvSpPr>
        <p:spPr>
          <a:xfrm>
            <a:off x="22047258" y="13993027"/>
            <a:ext cx="8933931" cy="7309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atin typeface="Arial"/>
                <a:ea typeface="Arial"/>
                <a:cs typeface="Arial"/>
                <a:sym typeface="Arial"/>
              </a:defRPr>
            </a:lvl1pPr>
          </a:lstStyle>
          <a:p>
            <a:pPr algn="just"/>
            <a:r>
              <a:rPr sz="3400" b="1" dirty="0">
                <a:latin typeface="Times New Roman" panose="02020603050405020304" pitchFamily="18" charset="0"/>
                <a:cs typeface="Times New Roman" panose="02020603050405020304" pitchFamily="18" charset="0"/>
              </a:rPr>
              <a:t>References</a:t>
            </a:r>
            <a:endParaRPr lang="en-US" sz="3400" b="1" dirty="0">
              <a:latin typeface="Times New Roman" panose="02020603050405020304" pitchFamily="18" charset="0"/>
              <a:cs typeface="Times New Roman" panose="02020603050405020304" pitchFamily="18" charset="0"/>
            </a:endParaRPr>
          </a:p>
          <a:p>
            <a:pPr algn="just"/>
            <a:endParaRPr lang="en-CN" dirty="0">
              <a:latin typeface="Times New Roman" panose="02020603050405020304" pitchFamily="18" charset="0"/>
              <a:cs typeface="Times New Roman" panose="02020603050405020304" pitchFamily="18" charset="0"/>
            </a:endParaRPr>
          </a:p>
          <a:p>
            <a:pPr algn="just"/>
            <a:r>
              <a:rPr lang="en-CN" sz="1800" dirty="0">
                <a:latin typeface="Times New Roman" panose="02020603050405020304" pitchFamily="18" charset="0"/>
                <a:cs typeface="Times New Roman" panose="02020603050405020304" pitchFamily="18" charset="0"/>
              </a:rPr>
              <a:t>[1] Wang, Kaiwen, Nathan Kallus, and Wen Sun. "Near-Minimax-Optimal Risk-Sensitive Reinforcement Learning with CVaR." arXiv preprint arXiv:2302.03201 (2023).</a:t>
            </a:r>
          </a:p>
          <a:p>
            <a:pPr algn="just"/>
            <a:r>
              <a:rPr lang="en-CN" sz="1800" dirty="0">
                <a:latin typeface="Times New Roman" panose="02020603050405020304" pitchFamily="18" charset="0"/>
                <a:cs typeface="Times New Roman" panose="02020603050405020304" pitchFamily="18" charset="0"/>
              </a:rPr>
              <a:t>[2] Agarwal, Alekh, et al. "Flambe: Structural complexity and representation learning of low rank mdps." Advances in neural information processing systems 33 (2020): 20095-20107.</a:t>
            </a:r>
          </a:p>
          <a:p>
            <a:pPr algn="just"/>
            <a:r>
              <a:rPr lang="en-CN" sz="1800" dirty="0">
                <a:latin typeface="Times New Roman" panose="02020603050405020304" pitchFamily="18" charset="0"/>
                <a:cs typeface="Times New Roman" panose="02020603050405020304" pitchFamily="18" charset="0"/>
              </a:rPr>
              <a:t>[3] Bäuerle, Nicole, and Jonathan Ott. "Markov decision processes with average-value-at-risk criteria." Mathematical Methods of Operations Research 74 (2011): 361-379.</a:t>
            </a:r>
          </a:p>
          <a:p>
            <a:pPr algn="just"/>
            <a:r>
              <a:rPr lang="en-CN" sz="1800" dirty="0">
                <a:latin typeface="Times New Roman" panose="02020603050405020304" pitchFamily="18" charset="0"/>
                <a:cs typeface="Times New Roman" panose="02020603050405020304" pitchFamily="18" charset="0"/>
              </a:rPr>
              <a:t>[4] </a:t>
            </a:r>
            <a:r>
              <a:rPr lang="en-CN" altLang="zh-CN" sz="1800" dirty="0">
                <a:latin typeface="Times New Roman" panose="02020603050405020304" pitchFamily="18" charset="0"/>
                <a:cs typeface="Times New Roman" panose="02020603050405020304" pitchFamily="18" charset="0"/>
              </a:rPr>
              <a:t>Jin, C., Yang, Z., Wang, Z., and Jordan, M. I. (2020). Provably efficient reinforcement learning with linear function approximation. In Conference on Learning Theory, pages 2137–2143. PMLR.</a:t>
            </a:r>
          </a:p>
          <a:p>
            <a:pPr algn="just"/>
            <a:r>
              <a:rPr lang="en-CN" altLang="zh-CN" sz="1800" dirty="0">
                <a:latin typeface="Times New Roman" panose="02020603050405020304" pitchFamily="18" charset="0"/>
                <a:cs typeface="Times New Roman" panose="02020603050405020304" pitchFamily="18" charset="0"/>
              </a:rPr>
              <a:t>[5] Uehara, M., Zhang, X., and Sun, W. (2022). Representation learning for online and offline RL in low-rank MDPs. In International Conference on Learning Representations.</a:t>
            </a:r>
            <a:endParaRPr lang="en-US" altLang="zh-C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[6] </a:t>
            </a:r>
            <a:r>
              <a:rPr lang="en-US" altLang="zh-CN" sz="1800" dirty="0">
                <a:latin typeface="Times New Roman" panose="02020603050405020304" pitchFamily="18" charset="0"/>
                <a:cs typeface="Times New Roman" panose="02020603050405020304" pitchFamily="18" charset="0"/>
              </a:rPr>
              <a:t>Chow, Y. and </a:t>
            </a:r>
            <a:r>
              <a:rPr lang="en-US" altLang="zh-CN" sz="1800" dirty="0" err="1">
                <a:latin typeface="Times New Roman" panose="02020603050405020304" pitchFamily="18" charset="0"/>
                <a:cs typeface="Times New Roman" panose="02020603050405020304" pitchFamily="18" charset="0"/>
              </a:rPr>
              <a:t>Ghavamzadeh</a:t>
            </a:r>
            <a:r>
              <a:rPr lang="en-US" altLang="zh-CN" sz="1800" dirty="0">
                <a:latin typeface="Times New Roman" panose="02020603050405020304" pitchFamily="18" charset="0"/>
                <a:cs typeface="Times New Roman" panose="02020603050405020304" pitchFamily="18" charset="0"/>
              </a:rPr>
              <a:t>, M. (2014). Algorithms for </a:t>
            </a:r>
            <a:r>
              <a:rPr lang="en-US" altLang="zh-CN" sz="1800" dirty="0" err="1">
                <a:latin typeface="Times New Roman" panose="02020603050405020304" pitchFamily="18" charset="0"/>
                <a:cs typeface="Times New Roman" panose="02020603050405020304" pitchFamily="18" charset="0"/>
              </a:rPr>
              <a:t>CVaR</a:t>
            </a:r>
            <a:r>
              <a:rPr lang="en-US" altLang="zh-CN" sz="1800" dirty="0">
                <a:latin typeface="Times New Roman" panose="02020603050405020304" pitchFamily="18" charset="0"/>
                <a:cs typeface="Times New Roman" panose="02020603050405020304" pitchFamily="18" charset="0"/>
              </a:rPr>
              <a:t> optimization in MDPs. Advances in neural information processing systems, 27.</a:t>
            </a:r>
          </a:p>
          <a:p>
            <a:pPr algn="just"/>
            <a:r>
              <a:rPr lang="en-US" sz="1800" dirty="0">
                <a:latin typeface="Times New Roman" panose="02020603050405020304" pitchFamily="18" charset="0"/>
                <a:cs typeface="Times New Roman" panose="02020603050405020304" pitchFamily="18" charset="0"/>
              </a:rPr>
              <a:t>[7] </a:t>
            </a:r>
            <a:r>
              <a:rPr lang="en-US" altLang="zh-CN" sz="1800" dirty="0">
                <a:latin typeface="Times New Roman" panose="02020603050405020304" pitchFamily="18" charset="0"/>
                <a:cs typeface="Times New Roman" panose="02020603050405020304" pitchFamily="18" charset="0"/>
              </a:rPr>
              <a:t>Osbert Bastani, Jason </a:t>
            </a:r>
            <a:r>
              <a:rPr lang="en-US" altLang="zh-CN" sz="1800" dirty="0" err="1">
                <a:latin typeface="Times New Roman" panose="02020603050405020304" pitchFamily="18" charset="0"/>
                <a:cs typeface="Times New Roman" panose="02020603050405020304" pitchFamily="18" charset="0"/>
              </a:rPr>
              <a:t>Yecheng</a:t>
            </a:r>
            <a:r>
              <a:rPr lang="en-US" altLang="zh-CN" sz="1800" dirty="0">
                <a:latin typeface="Times New Roman" panose="02020603050405020304" pitchFamily="18" charset="0"/>
                <a:cs typeface="Times New Roman" panose="02020603050405020304" pitchFamily="18" charset="0"/>
              </a:rPr>
              <a:t> Ma, Estelle Shen, and </a:t>
            </a:r>
            <a:r>
              <a:rPr lang="en-US" altLang="zh-CN" sz="1800" dirty="0" err="1">
                <a:latin typeface="Times New Roman" panose="02020603050405020304" pitchFamily="18" charset="0"/>
                <a:cs typeface="Times New Roman" panose="02020603050405020304" pitchFamily="18" charset="0"/>
              </a:rPr>
              <a:t>Wanqiao</a:t>
            </a:r>
            <a:r>
              <a:rPr lang="en-US" altLang="zh-CN" sz="1800" dirty="0">
                <a:latin typeface="Times New Roman" panose="02020603050405020304" pitchFamily="18" charset="0"/>
                <a:cs typeface="Times New Roman" panose="02020603050405020304" pitchFamily="18" charset="0"/>
              </a:rPr>
              <a:t> Xu. Regret bounds for risk-sensitive reinforcement learning. Advances in Neural Information Processing Systems, 35:36259–36269, 2022.</a:t>
            </a:r>
          </a:p>
          <a:p>
            <a:pPr algn="just"/>
            <a:r>
              <a:rPr lang="en-US" altLang="zh-CN" sz="1800" dirty="0">
                <a:latin typeface="Times New Roman" panose="02020603050405020304" pitchFamily="18" charset="0"/>
                <a:cs typeface="Times New Roman" panose="02020603050405020304" pitchFamily="18" charset="0"/>
              </a:rPr>
              <a:t>Audrey Huang, </a:t>
            </a:r>
            <a:r>
              <a:rPr lang="en-US" altLang="zh-CN" sz="1800" dirty="0" err="1">
                <a:latin typeface="Times New Roman" panose="02020603050405020304" pitchFamily="18" charset="0"/>
                <a:cs typeface="Times New Roman" panose="02020603050405020304" pitchFamily="18" charset="0"/>
              </a:rPr>
              <a:t>Jinglin</a:t>
            </a:r>
            <a:r>
              <a:rPr lang="en-US" altLang="zh-CN" sz="1800" dirty="0">
                <a:latin typeface="Times New Roman" panose="02020603050405020304" pitchFamily="18" charset="0"/>
                <a:cs typeface="Times New Roman" panose="02020603050405020304" pitchFamily="18" charset="0"/>
              </a:rPr>
              <a:t> Chen, and Nan Jiang. Reinforcement learning in low-rank MDPs with density features. </a:t>
            </a:r>
            <a:r>
              <a:rPr lang="en-US" altLang="zh-CN" sz="1800" dirty="0" err="1">
                <a:latin typeface="Times New Roman" panose="02020603050405020304" pitchFamily="18" charset="0"/>
                <a:cs typeface="Times New Roman" panose="02020603050405020304" pitchFamily="18" charset="0"/>
              </a:rPr>
              <a:t>arXiv</a:t>
            </a:r>
            <a:r>
              <a:rPr lang="en-US" altLang="zh-CN" sz="1800" dirty="0">
                <a:latin typeface="Times New Roman" panose="02020603050405020304" pitchFamily="18" charset="0"/>
                <a:cs typeface="Times New Roman" panose="02020603050405020304" pitchFamily="18" charset="0"/>
              </a:rPr>
              <a:t> preprint arXiv:2302.02252, 2023.</a:t>
            </a:r>
          </a:p>
          <a:p>
            <a:pPr algn="just"/>
            <a:r>
              <a:rPr lang="en-US" altLang="zh-CN" sz="1800" dirty="0">
                <a:latin typeface="Times New Roman" panose="02020603050405020304" pitchFamily="18" charset="0"/>
                <a:cs typeface="Times New Roman" panose="02020603050405020304" pitchFamily="18" charset="0"/>
              </a:rPr>
              <a:t>[8] Y. Du, S. Wang, and L. Huang. Provably efficient risk-sensitive reinforcement learning: Iterated </a:t>
            </a:r>
            <a:r>
              <a:rPr lang="en-US" altLang="zh-CN" sz="1800" dirty="0" err="1">
                <a:latin typeface="Times New Roman" panose="02020603050405020304" pitchFamily="18" charset="0"/>
                <a:cs typeface="Times New Roman" panose="02020603050405020304" pitchFamily="18" charset="0"/>
              </a:rPr>
              <a:t>cvar</a:t>
            </a:r>
            <a:r>
              <a:rPr lang="en-US" altLang="zh-CN" sz="1800" dirty="0">
                <a:latin typeface="Times New Roman" panose="02020603050405020304" pitchFamily="18" charset="0"/>
                <a:cs typeface="Times New Roman" panose="02020603050405020304" pitchFamily="18" charset="0"/>
              </a:rPr>
              <a:t> and worst path. In The Eleventh International Conference on Learning Representations, 2022.</a:t>
            </a:r>
          </a:p>
          <a:p>
            <a:pPr algn="just"/>
            <a:r>
              <a:rPr lang="en-US" sz="1800" dirty="0">
                <a:latin typeface="Times New Roman" panose="02020603050405020304" pitchFamily="18" charset="0"/>
                <a:cs typeface="Times New Roman" panose="02020603050405020304" pitchFamily="18" charset="0"/>
              </a:rPr>
              <a:t>[9] </a:t>
            </a:r>
            <a:r>
              <a:rPr lang="en-US" altLang="zh-CN" sz="1800" dirty="0">
                <a:latin typeface="Times New Roman" panose="02020603050405020304" pitchFamily="18" charset="0"/>
                <a:cs typeface="Times New Roman" panose="02020603050405020304" pitchFamily="18" charset="0"/>
              </a:rPr>
              <a:t>Y. Chen, Y. Du, P. Hu, S. Wang, D. Wu, and L. Huang. Provably efficient iterated </a:t>
            </a:r>
            <a:r>
              <a:rPr lang="en-US" altLang="zh-CN" sz="1800" dirty="0" err="1">
                <a:latin typeface="Times New Roman" panose="02020603050405020304" pitchFamily="18" charset="0"/>
                <a:cs typeface="Times New Roman" panose="02020603050405020304" pitchFamily="18" charset="0"/>
              </a:rPr>
              <a:t>cvar</a:t>
            </a:r>
            <a:r>
              <a:rPr lang="en-US" altLang="zh-CN" sz="1800" dirty="0">
                <a:latin typeface="Times New Roman" panose="02020603050405020304" pitchFamily="18" charset="0"/>
                <a:cs typeface="Times New Roman" panose="02020603050405020304" pitchFamily="18" charset="0"/>
              </a:rPr>
              <a:t> reinforcement learning with function approximation. </a:t>
            </a:r>
            <a:r>
              <a:rPr lang="en-US" altLang="zh-CN" sz="1800" dirty="0" err="1">
                <a:latin typeface="Times New Roman" panose="02020603050405020304" pitchFamily="18" charset="0"/>
                <a:cs typeface="Times New Roman" panose="02020603050405020304" pitchFamily="18" charset="0"/>
              </a:rPr>
              <a:t>arXiv</a:t>
            </a:r>
            <a:r>
              <a:rPr lang="en-US" altLang="zh-CN" sz="1800" dirty="0">
                <a:latin typeface="Times New Roman" panose="02020603050405020304" pitchFamily="18" charset="0"/>
                <a:cs typeface="Times New Roman" panose="02020603050405020304" pitchFamily="18" charset="0"/>
              </a:rPr>
              <a:t> preprint arXiv:2307.02842, 2023.</a:t>
            </a:r>
            <a:endParaRPr lang="en-CN" sz="1800" dirty="0">
              <a:latin typeface="Times New Roman" panose="02020603050405020304" pitchFamily="18" charset="0"/>
              <a:cs typeface="Times New Roman" panose="02020603050405020304" pitchFamily="18" charset="0"/>
            </a:endParaRPr>
          </a:p>
        </p:txBody>
      </p:sp>
      <p:sp>
        <p:nvSpPr>
          <p:cNvPr id="49" name="TextBox 61"/>
          <p:cNvSpPr txBox="1"/>
          <p:nvPr/>
        </p:nvSpPr>
        <p:spPr>
          <a:xfrm>
            <a:off x="22680678" y="19355184"/>
            <a:ext cx="9029701" cy="328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endParaRPr sz="1400" dirty="0">
              <a:solidFill>
                <a:srgbClr val="677B8C"/>
              </a:solidFill>
              <a:latin typeface="Times New Roman" panose="02020603050405020304" pitchFamily="18" charset="0"/>
              <a:cs typeface="Times New Roman" panose="02020603050405020304" pitchFamily="18" charset="0"/>
            </a:endParaRPr>
          </a:p>
        </p:txBody>
      </p:sp>
      <p:sp>
        <p:nvSpPr>
          <p:cNvPr id="50" name="TextBox 37"/>
          <p:cNvSpPr txBox="1"/>
          <p:nvPr/>
        </p:nvSpPr>
        <p:spPr>
          <a:xfrm>
            <a:off x="17483356" y="927801"/>
            <a:ext cx="9300944" cy="1068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altLang="zh-CN" sz="2400" b="1" i="0" dirty="0" err="1">
                <a:effectLst/>
                <a:latin typeface="Times New Roman" panose="02020603050405020304" pitchFamily="18" charset="0"/>
                <a:cs typeface="Times New Roman" panose="02020603050405020304" pitchFamily="18" charset="0"/>
              </a:rPr>
              <a:t>Yulai</a:t>
            </a:r>
            <a:r>
              <a:rPr lang="en-US" altLang="zh-CN" sz="2400" b="1" i="0" dirty="0">
                <a:effectLst/>
                <a:latin typeface="Times New Roman" panose="02020603050405020304" pitchFamily="18" charset="0"/>
                <a:cs typeface="Times New Roman" panose="02020603050405020304" pitchFamily="18" charset="0"/>
              </a:rPr>
              <a:t> Zhao*</a:t>
            </a:r>
            <a:r>
              <a:rPr lang="en-US" altLang="zh-CN" sz="2400" i="0" dirty="0">
                <a:effectLst/>
                <a:latin typeface="Times New Roman" panose="02020603050405020304" pitchFamily="18" charset="0"/>
                <a:cs typeface="Times New Roman" panose="02020603050405020304" pitchFamily="18" charset="0"/>
              </a:rPr>
              <a:t>, </a:t>
            </a:r>
            <a:r>
              <a:rPr lang="en-US" altLang="zh-CN" sz="2400" b="1" i="0" dirty="0" err="1">
                <a:effectLst/>
                <a:latin typeface="Times New Roman" panose="02020603050405020304" pitchFamily="18" charset="0"/>
                <a:cs typeface="Times New Roman" panose="02020603050405020304" pitchFamily="18" charset="0"/>
              </a:rPr>
              <a:t>Wenhao</a:t>
            </a:r>
            <a:r>
              <a:rPr lang="en-US" altLang="zh-CN" sz="2400" b="1" i="0" dirty="0">
                <a:effectLst/>
                <a:latin typeface="Times New Roman" panose="02020603050405020304" pitchFamily="18" charset="0"/>
                <a:cs typeface="Times New Roman" panose="02020603050405020304" pitchFamily="18" charset="0"/>
              </a:rPr>
              <a:t> Zhan</a:t>
            </a:r>
            <a:r>
              <a:rPr lang="en-US" altLang="zh-CN" sz="2400" b="1" dirty="0">
                <a:latin typeface="Times New Roman" panose="02020603050405020304" pitchFamily="18" charset="0"/>
                <a:cs typeface="Times New Roman" panose="02020603050405020304" pitchFamily="18" charset="0"/>
              </a:rPr>
              <a:t>*</a:t>
            </a:r>
            <a:r>
              <a:rPr lang="en-US" altLang="zh-CN" sz="2400" i="0" dirty="0">
                <a:effectLst/>
                <a:latin typeface="Times New Roman" panose="02020603050405020304" pitchFamily="18" charset="0"/>
                <a:cs typeface="Times New Roman" panose="02020603050405020304" pitchFamily="18" charset="0"/>
              </a:rPr>
              <a:t>, </a:t>
            </a:r>
            <a:r>
              <a:rPr lang="en-US" altLang="zh-CN" sz="2400" b="1" i="0" dirty="0">
                <a:effectLst/>
                <a:latin typeface="Times New Roman" panose="02020603050405020304" pitchFamily="18" charset="0"/>
                <a:cs typeface="Times New Roman" panose="02020603050405020304" pitchFamily="18" charset="0"/>
              </a:rPr>
              <a:t>Xiaoyan Hu*</a:t>
            </a:r>
            <a:r>
              <a:rPr lang="en-US" altLang="zh-CN" sz="2400" b="0" i="0" dirty="0">
                <a:effectLst/>
                <a:latin typeface="Times New Roman" panose="02020603050405020304" pitchFamily="18" charset="0"/>
                <a:cs typeface="Times New Roman" panose="02020603050405020304" pitchFamily="18" charset="0"/>
              </a:rPr>
              <a:t>, </a:t>
            </a:r>
          </a:p>
          <a:p>
            <a:pPr>
              <a:lnSpc>
                <a:spcPct val="120000"/>
              </a:lnSpc>
              <a:spcBef>
                <a:spcPts val="1000"/>
              </a:spcBef>
              <a:defRPr sz="2100">
                <a:latin typeface="Arial"/>
                <a:ea typeface="Arial"/>
                <a:cs typeface="Arial"/>
                <a:sym typeface="Arial"/>
              </a:defRPr>
            </a:pPr>
            <a:r>
              <a:rPr lang="en-US" altLang="zh-CN" sz="2400" b="0" i="0" dirty="0">
                <a:effectLst/>
                <a:latin typeface="Times New Roman" panose="02020603050405020304" pitchFamily="18" charset="0"/>
                <a:cs typeface="Times New Roman" panose="02020603050405020304" pitchFamily="18" charset="0"/>
              </a:rPr>
              <a:t>Ho-</a:t>
            </a:r>
            <a:r>
              <a:rPr lang="en-US" altLang="zh-CN" sz="2400" b="0" i="0" dirty="0" err="1">
                <a:effectLst/>
                <a:latin typeface="Times New Roman" panose="02020603050405020304" pitchFamily="18" charset="0"/>
                <a:cs typeface="Times New Roman" panose="02020603050405020304" pitchFamily="18" charset="0"/>
              </a:rPr>
              <a:t>fung</a:t>
            </a:r>
            <a:r>
              <a:rPr lang="en-US" altLang="zh-CN" sz="2400" b="0" i="0" dirty="0">
                <a:effectLst/>
                <a:latin typeface="Times New Roman" panose="02020603050405020304" pitchFamily="18" charset="0"/>
                <a:cs typeface="Times New Roman" panose="02020603050405020304" pitchFamily="18" charset="0"/>
              </a:rPr>
              <a:t> Leung, Farzan </a:t>
            </a:r>
            <a:r>
              <a:rPr lang="en-US" altLang="zh-CN" sz="2400" b="0" i="0" dirty="0" err="1">
                <a:effectLst/>
                <a:latin typeface="Times New Roman" panose="02020603050405020304" pitchFamily="18" charset="0"/>
                <a:cs typeface="Times New Roman" panose="02020603050405020304" pitchFamily="18" charset="0"/>
              </a:rPr>
              <a:t>Farnia</a:t>
            </a:r>
            <a:r>
              <a:rPr lang="en-US" altLang="zh-CN" sz="2400" dirty="0">
                <a:latin typeface="Times New Roman" panose="02020603050405020304" pitchFamily="18" charset="0"/>
                <a:cs typeface="Times New Roman" panose="02020603050405020304" pitchFamily="18" charset="0"/>
              </a:rPr>
              <a:t>, </a:t>
            </a:r>
            <a:r>
              <a:rPr lang="en-US" altLang="zh-CN" sz="2400" b="0" i="0" dirty="0">
                <a:effectLst/>
                <a:latin typeface="Times New Roman" panose="02020603050405020304" pitchFamily="18" charset="0"/>
                <a:cs typeface="Times New Roman" panose="02020603050405020304" pitchFamily="18" charset="0"/>
              </a:rPr>
              <a:t>Wen Sun, Jason D. Lee</a:t>
            </a:r>
            <a:endParaRPr sz="2400" dirty="0">
              <a:latin typeface="Times New Roman" panose="02020603050405020304" pitchFamily="18" charset="0"/>
              <a:cs typeface="Times New Roman" panose="02020603050405020304" pitchFamily="18" charset="0"/>
            </a:endParaRPr>
          </a:p>
        </p:txBody>
      </p:sp>
      <p:pic>
        <p:nvPicPr>
          <p:cNvPr id="54" name="neurips_logo.pdf" descr="neurips_logo.pdf"/>
          <p:cNvPicPr>
            <a:picLocks noChangeAspect="1"/>
          </p:cNvPicPr>
          <p:nvPr/>
        </p:nvPicPr>
        <p:blipFill>
          <a:blip r:embed="rId3"/>
          <a:stretch>
            <a:fillRect/>
          </a:stretch>
        </p:blipFill>
        <p:spPr>
          <a:xfrm>
            <a:off x="27437816" y="588942"/>
            <a:ext cx="4797779" cy="2159001"/>
          </a:xfrm>
          <a:prstGeom prst="rect">
            <a:avLst/>
          </a:prstGeom>
          <a:ln w="12700">
            <a:miter lim="400000"/>
          </a:ln>
        </p:spPr>
      </p:pic>
      <p:sp>
        <p:nvSpPr>
          <p:cNvPr id="2" name="Text Placeholder 20">
            <a:extLst>
              <a:ext uri="{FF2B5EF4-FFF2-40B4-BE49-F238E27FC236}">
                <a16:creationId xmlns:a16="http://schemas.microsoft.com/office/drawing/2014/main" id="{D59CDF02-EF1A-83C0-7D54-585460C7C085}"/>
              </a:ext>
            </a:extLst>
          </p:cNvPr>
          <p:cNvSpPr txBox="1">
            <a:spLocks/>
          </p:cNvSpPr>
          <p:nvPr/>
        </p:nvSpPr>
        <p:spPr>
          <a:xfrm>
            <a:off x="951038" y="9529027"/>
            <a:ext cx="8373654" cy="7459045"/>
          </a:xfrm>
          <a:prstGeom prst="rect">
            <a:avLst/>
          </a:prstGeom>
        </p:spPr>
        <p:txBody>
          <a:bodyPr/>
          <a:lst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a:lstStyle>
          <a:p>
            <a:pPr hangingPunct="1"/>
            <a:endParaRPr lang="en-US" sz="2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618CA08A-1E51-E843-6D67-BC9313D18517}"/>
                  </a:ext>
                </a:extLst>
              </p:cNvPr>
              <p:cNvSpPr txBox="1">
                <a:spLocks/>
              </p:cNvSpPr>
              <p:nvPr/>
            </p:nvSpPr>
            <p:spPr>
              <a:xfrm>
                <a:off x="10470269" y="4837576"/>
                <a:ext cx="9064533" cy="5031170"/>
              </a:xfrm>
              <a:prstGeom prst="rect">
                <a:avLst/>
              </a:prstGeom>
            </p:spPr>
            <p:txBody>
              <a:bodyPr/>
              <a:lst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a:lstStyle>
              <a:p>
                <a:pPr marL="0" indent="0" algn="just" hangingPunct="1">
                  <a:lnSpc>
                    <a:spcPct val="120000"/>
                  </a:lnSpc>
                  <a:spcBef>
                    <a:spcPts val="1600"/>
                  </a:spcBef>
                  <a:buNone/>
                </a:pPr>
                <a:r>
                  <a:rPr lang="en-US" altLang="zh-CN" sz="1600" dirty="0">
                    <a:latin typeface="Times New Roman" panose="02020603050405020304" pitchFamily="18" charset="0"/>
                    <a:cs typeface="Times New Roman" panose="02020603050405020304" pitchFamily="18" charset="0"/>
                  </a:rPr>
                  <a:t>This algorithm has the following key components.</a:t>
                </a:r>
              </a:p>
              <a:p>
                <a:pPr algn="just" hangingPunct="1">
                  <a:lnSpc>
                    <a:spcPct val="120000"/>
                  </a:lnSpc>
                  <a:spcBef>
                    <a:spcPts val="1600"/>
                  </a:spcBef>
                </a:pPr>
                <a:r>
                  <a:rPr lang="en-US" altLang="zh-CN" sz="1600" b="1" dirty="0">
                    <a:latin typeface="Times New Roman" panose="02020603050405020304" pitchFamily="18" charset="0"/>
                    <a:cs typeface="Times New Roman" panose="02020603050405020304" pitchFamily="18" charset="0"/>
                  </a:rPr>
                  <a:t>Data Collection (Lines 8-10).      </a:t>
                </a:r>
                <a:r>
                  <a:rPr lang="en-US" altLang="zh-CN" sz="1600" dirty="0">
                    <a:latin typeface="Times New Roman" panose="02020603050405020304" pitchFamily="18" charset="0"/>
                    <a:cs typeface="Times New Roman" panose="02020603050405020304" pitchFamily="18" charset="0"/>
                  </a:rPr>
                  <a:t>We collect two (disjoint) sets of transition tuples to compute the bonus terms and estimate the transition kernels. These two datasets are different in their (marginalized) distributions and facilitate the regret analysis.</a:t>
                </a:r>
              </a:p>
              <a:p>
                <a:pPr algn="just" hangingPunct="1">
                  <a:lnSpc>
                    <a:spcPct val="120000"/>
                  </a:lnSpc>
                  <a:spcBef>
                    <a:spcPts val="1600"/>
                  </a:spcBef>
                </a:pPr>
                <a:r>
                  <a:rPr lang="en-US" altLang="zh-CN" sz="1600" b="1" dirty="0">
                    <a:latin typeface="Times New Roman" panose="02020603050405020304" pitchFamily="18" charset="0"/>
                    <a:cs typeface="Times New Roman" panose="02020603050405020304" pitchFamily="18" charset="0"/>
                  </a:rPr>
                  <a:t>MLE oracle (Line 11).	              </a:t>
                </a:r>
                <a:r>
                  <a:rPr lang="en-US" altLang="zh-CN" sz="1600" dirty="0">
                    <a:latin typeface="Times New Roman" panose="02020603050405020304" pitchFamily="18" charset="0"/>
                    <a:cs typeface="Times New Roman" panose="02020603050405020304" pitchFamily="18" charset="0"/>
                  </a:rPr>
                  <a:t>Model transitions are estimated through the MLE oracle. </a:t>
                </a:r>
              </a:p>
              <a:p>
                <a:pPr algn="just" hangingPunct="1">
                  <a:lnSpc>
                    <a:spcPct val="120000"/>
                  </a:lnSpc>
                  <a:spcBef>
                    <a:spcPts val="1600"/>
                  </a:spcBef>
                </a:pPr>
                <a:r>
                  <a:rPr lang="en-US" altLang="zh-CN" sz="1600" b="1" dirty="0">
                    <a:latin typeface="Times New Roman" panose="02020603050405020304" pitchFamily="18" charset="0"/>
                    <a:cs typeface="Times New Roman" panose="02020603050405020304" pitchFamily="18" charset="0"/>
                  </a:rPr>
                  <a:t>Value Iteration (Line 15).          </a:t>
                </a:r>
                <a:r>
                  <a:rPr lang="en-US" altLang="zh-CN" sz="1600" dirty="0">
                    <a:latin typeface="Times New Roman" panose="02020603050405020304" pitchFamily="18" charset="0"/>
                    <a:cs typeface="Times New Roman" panose="02020603050405020304" pitchFamily="18" charset="0"/>
                  </a:rPr>
                  <a:t>Based on the learned model, the algorithm runs Value-Iteration (VI) with the exploration bonus term. Such a value function is used to perform VI and update policy on the learned model </a:t>
                </a:r>
                <a14:m>
                  <m:oMath xmlns:m="http://schemas.openxmlformats.org/officeDocument/2006/math">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𝑃</m:t>
                        </m:r>
                      </m:e>
                    </m:acc>
                  </m:oMath>
                </a14:m>
                <a:r>
                  <a:rPr lang="en-US" altLang="zh-CN" sz="1600" dirty="0">
                    <a:latin typeface="Times New Roman" panose="02020603050405020304" pitchFamily="18" charset="0"/>
                    <a:cs typeface="Times New Roman" panose="02020603050405020304" pitchFamily="18" charset="0"/>
                  </a:rPr>
                  <a:t>, since the learner has no prior knowledge of the real model transitions. Therefore, obtaining an accurate estimation of the model determines the quality of the output policy.</a:t>
                </a:r>
              </a:p>
              <a:p>
                <a:pPr algn="just" hangingPunct="1">
                  <a:lnSpc>
                    <a:spcPct val="120000"/>
                  </a:lnSpc>
                  <a:spcBef>
                    <a:spcPts val="1600"/>
                  </a:spcBef>
                </a:pPr>
                <a:r>
                  <a:rPr lang="en-US" altLang="zh-CN" sz="1600" dirty="0">
                    <a:latin typeface="Times New Roman" panose="02020603050405020304" pitchFamily="18" charset="0"/>
                    <a:cs typeface="Times New Roman" panose="02020603050405020304" pitchFamily="18" charset="0"/>
                  </a:rPr>
                  <a:t>We remark that the exact VI in Line 15 is </a:t>
                </a:r>
                <a:r>
                  <a:rPr lang="en-US" altLang="zh-CN" sz="1600" i="1" dirty="0">
                    <a:latin typeface="Times New Roman" panose="02020603050405020304" pitchFamily="18" charset="0"/>
                    <a:cs typeface="Times New Roman" panose="02020603050405020304" pitchFamily="18" charset="0"/>
                  </a:rPr>
                  <a:t>not computationally efficient </a:t>
                </a:r>
                <a:r>
                  <a:rPr lang="en-US" altLang="zh-CN" sz="1600" dirty="0">
                    <a:latin typeface="Times New Roman" panose="02020603050405020304" pitchFamily="18" charset="0"/>
                    <a:cs typeface="Times New Roman" panose="02020603050405020304" pitchFamily="18" charset="0"/>
                  </a:rPr>
                  <a:t>due to the continuity of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𝑐</m:t>
                    </m:r>
                  </m:oMath>
                </a14:m>
                <a:r>
                  <a:rPr lang="en-US" altLang="zh-CN" sz="1600" dirty="0">
                    <a:latin typeface="Times New Roman" panose="02020603050405020304" pitchFamily="18" charset="0"/>
                    <a:cs typeface="Times New Roman" panose="02020603050405020304" pitchFamily="18" charset="0"/>
                  </a:rPr>
                  <a:t> and potentially large state space </a:t>
                </a:r>
                <a14:m>
                  <m:oMath xmlns:m="http://schemas.openxmlformats.org/officeDocument/2006/math">
                    <m:r>
                      <a:rPr lang="en-US" altLang="zh-CN" sz="1600" i="1" dirty="0" smtClean="0">
                        <a:latin typeface="Cambria Math" panose="02040503050406030204" pitchFamily="18" charset="0"/>
                        <a:cs typeface="Times New Roman" panose="02020603050405020304" pitchFamily="18" charset="0"/>
                      </a:rPr>
                      <m:t>𝑆</m:t>
                    </m:r>
                  </m:oMath>
                </a14:m>
                <a:r>
                  <a:rPr lang="en-US" altLang="zh-CN" sz="1600" dirty="0">
                    <a:latin typeface="Times New Roman" panose="02020603050405020304" pitchFamily="18" charset="0"/>
                    <a:cs typeface="Times New Roman" panose="02020603050405020304" pitchFamily="18" charset="0"/>
                  </a:rPr>
                  <a:t>. To overcome such a computational barrier, in the next algorithm, we provide a computationally efficient planning oracle that performs LSVI with discretized reward function (with sufficiently high precision). </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3" name="文本占位符 2">
                <a:extLst>
                  <a:ext uri="{FF2B5EF4-FFF2-40B4-BE49-F238E27FC236}">
                    <a16:creationId xmlns:a16="http://schemas.microsoft.com/office/drawing/2014/main" id="{618CA08A-1E51-E843-6D67-BC9313D18517}"/>
                  </a:ext>
                </a:extLst>
              </p:cNvPr>
              <p:cNvSpPr txBox="1">
                <a:spLocks noRot="1" noChangeAspect="1" noMove="1" noResize="1" noEditPoints="1" noAdjustHandles="1" noChangeArrowheads="1" noChangeShapeType="1" noTextEdit="1"/>
              </p:cNvSpPr>
              <p:nvPr/>
            </p:nvSpPr>
            <p:spPr>
              <a:xfrm>
                <a:off x="10470269" y="4837576"/>
                <a:ext cx="9064533" cy="5031170"/>
              </a:xfrm>
              <a:prstGeom prst="rect">
                <a:avLst/>
              </a:prstGeom>
              <a:blipFill>
                <a:blip r:embed="rId4"/>
                <a:stretch>
                  <a:fillRect l="-280" r="-839" b="-504"/>
                </a:stretch>
              </a:blipFill>
            </p:spPr>
            <p:txBody>
              <a:bodyPr/>
              <a:lstStyle/>
              <a:p>
                <a:r>
                  <a:rPr lang="en-CN">
                    <a:noFill/>
                  </a:rPr>
                  <a:t> </a:t>
                </a:r>
              </a:p>
            </p:txBody>
          </p:sp>
        </mc:Fallback>
      </mc:AlternateContent>
      <p:sp>
        <p:nvSpPr>
          <p:cNvPr id="4" name="内容占位符 2">
            <a:extLst>
              <a:ext uri="{FF2B5EF4-FFF2-40B4-BE49-F238E27FC236}">
                <a16:creationId xmlns:a16="http://schemas.microsoft.com/office/drawing/2014/main" id="{DD201A89-F864-2B76-E570-A52FCA6DDAC9}"/>
              </a:ext>
            </a:extLst>
          </p:cNvPr>
          <p:cNvSpPr txBox="1">
            <a:spLocks/>
          </p:cNvSpPr>
          <p:nvPr/>
        </p:nvSpPr>
        <p:spPr>
          <a:xfrm>
            <a:off x="7735663" y="6143391"/>
            <a:ext cx="10515600" cy="4351338"/>
          </a:xfrm>
          <a:prstGeom prst="rect">
            <a:avLst/>
          </a:prstGeom>
        </p:spPr>
        <p:txBody>
          <a:bodyPr>
            <a:normAutofit/>
          </a:bodyPr>
          <a:lst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zh-CN" altLang="en-US" sz="2000" dirty="0">
              <a:latin typeface="Times New Roman" panose="02020603050405020304" pitchFamily="18" charset="0"/>
              <a:cs typeface="Times New Roman" panose="02020603050405020304" pitchFamily="18" charset="0"/>
            </a:endParaRPr>
          </a:p>
        </p:txBody>
      </p:sp>
      <p:sp>
        <p:nvSpPr>
          <p:cNvPr id="6" name="TextBox 43">
            <a:extLst>
              <a:ext uri="{FF2B5EF4-FFF2-40B4-BE49-F238E27FC236}">
                <a16:creationId xmlns:a16="http://schemas.microsoft.com/office/drawing/2014/main" id="{4664A223-1BF9-8A23-852D-4D63D9938BC5}"/>
              </a:ext>
            </a:extLst>
          </p:cNvPr>
          <p:cNvSpPr txBox="1"/>
          <p:nvPr/>
        </p:nvSpPr>
        <p:spPr>
          <a:xfrm>
            <a:off x="10050781" y="3378565"/>
            <a:ext cx="9064533"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sz="3600" b="1" dirty="0">
                <a:latin typeface="Times New Roman" panose="02020603050405020304" pitchFamily="18" charset="0"/>
                <a:cs typeface="Times New Roman" panose="02020603050405020304" pitchFamily="18" charset="0"/>
              </a:rPr>
              <a:t>Main Results</a:t>
            </a:r>
            <a:endParaRPr sz="3600" b="1" dirty="0">
              <a:latin typeface="Times New Roman" panose="02020603050405020304" pitchFamily="18" charset="0"/>
              <a:cs typeface="Times New Roman" panose="02020603050405020304" pitchFamily="18" charset="0"/>
            </a:endParaRPr>
          </a:p>
        </p:txBody>
      </p:sp>
      <p:sp>
        <p:nvSpPr>
          <p:cNvPr id="7" name="TextBox 52">
            <a:extLst>
              <a:ext uri="{FF2B5EF4-FFF2-40B4-BE49-F238E27FC236}">
                <a16:creationId xmlns:a16="http://schemas.microsoft.com/office/drawing/2014/main" id="{05504C2C-1329-BBF6-6CDA-9BD5762A59A9}"/>
              </a:ext>
            </a:extLst>
          </p:cNvPr>
          <p:cNvSpPr txBox="1"/>
          <p:nvPr/>
        </p:nvSpPr>
        <p:spPr>
          <a:xfrm>
            <a:off x="10050781" y="4237713"/>
            <a:ext cx="9029701"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sz="2800" b="1" dirty="0">
                <a:latin typeface="Times New Roman" panose="02020603050405020304" pitchFamily="18" charset="0"/>
                <a:cs typeface="Times New Roman" panose="02020603050405020304" pitchFamily="18" charset="0"/>
              </a:rPr>
              <a:t>1. </a:t>
            </a:r>
            <a:r>
              <a:rPr lang="en-US" altLang="zh-CN" sz="2800" b="1" dirty="0">
                <a:latin typeface="Times New Roman" panose="02020603050405020304" pitchFamily="18" charset="0"/>
                <a:cs typeface="Times New Roman" panose="02020603050405020304" pitchFamily="18" charset="0"/>
              </a:rPr>
              <a:t>ELA (</a:t>
            </a:r>
            <a:r>
              <a:rPr lang="en-US" altLang="zh-CN" sz="2800" b="1" dirty="0" err="1">
                <a:latin typeface="Times New Roman" panose="02020603050405020304" pitchFamily="18" charset="0"/>
                <a:cs typeface="Times New Roman" panose="02020603050405020304" pitchFamily="18" charset="0"/>
              </a:rPr>
              <a:t>REprensentation</a:t>
            </a:r>
            <a:r>
              <a:rPr lang="en-US" altLang="zh-CN" sz="2800" b="1" dirty="0">
                <a:latin typeface="Times New Roman" panose="02020603050405020304" pitchFamily="18" charset="0"/>
                <a:cs typeface="Times New Roman" panose="02020603050405020304" pitchFamily="18" charset="0"/>
              </a:rPr>
              <a:t> Learning for CVAR)</a:t>
            </a:r>
            <a:endParaRPr sz="2800" b="1" dirty="0">
              <a:latin typeface="Times New Roman" panose="02020603050405020304" pitchFamily="18" charset="0"/>
              <a:cs typeface="Times New Roman" panose="02020603050405020304" pitchFamily="18" charset="0"/>
            </a:endParaRPr>
          </a:p>
        </p:txBody>
      </p:sp>
      <p:sp>
        <p:nvSpPr>
          <p:cNvPr id="8" name="TextBox 52">
            <a:extLst>
              <a:ext uri="{FF2B5EF4-FFF2-40B4-BE49-F238E27FC236}">
                <a16:creationId xmlns:a16="http://schemas.microsoft.com/office/drawing/2014/main" id="{97EB5F53-49DA-8A59-E5D1-CCDFE44CD087}"/>
              </a:ext>
            </a:extLst>
          </p:cNvPr>
          <p:cNvSpPr txBox="1"/>
          <p:nvPr/>
        </p:nvSpPr>
        <p:spPr>
          <a:xfrm>
            <a:off x="21920468" y="4233538"/>
            <a:ext cx="9418340"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100">
                <a:latin typeface="Arial"/>
                <a:ea typeface="Arial"/>
                <a:cs typeface="Arial"/>
                <a:sym typeface="Arial"/>
              </a:defRPr>
            </a:lvl1pPr>
          </a:lstStyle>
          <a:p>
            <a:r>
              <a:rPr lang="en-US" altLang="zh-CN" sz="2800" b="1" dirty="0">
                <a:latin typeface="Times New Roman" panose="02020603050405020304" pitchFamily="18" charset="0"/>
                <a:cs typeface="Times New Roman" panose="02020603050405020304" pitchFamily="18" charset="0"/>
              </a:rPr>
              <a:t>2. ELLA (</a:t>
            </a:r>
            <a:r>
              <a:rPr lang="en-US" altLang="zh-CN" sz="2800" b="1" dirty="0" err="1">
                <a:latin typeface="Times New Roman" panose="02020603050405020304" pitchFamily="18" charset="0"/>
                <a:cs typeface="Times New Roman" panose="02020603050405020304" pitchFamily="18" charset="0"/>
              </a:rPr>
              <a:t>REprensentation</a:t>
            </a:r>
            <a:r>
              <a:rPr lang="en-US" altLang="zh-CN" sz="2800" b="1" dirty="0">
                <a:latin typeface="Times New Roman" panose="02020603050405020304" pitchFamily="18" charset="0"/>
                <a:cs typeface="Times New Roman" panose="02020603050405020304" pitchFamily="18" charset="0"/>
              </a:rPr>
              <a:t> Learning with LSVI for CVAR)</a:t>
            </a:r>
          </a:p>
        </p:txBody>
      </p:sp>
      <p:sp>
        <p:nvSpPr>
          <p:cNvPr id="15" name="TextBox 45">
            <a:extLst>
              <a:ext uri="{FF2B5EF4-FFF2-40B4-BE49-F238E27FC236}">
                <a16:creationId xmlns:a16="http://schemas.microsoft.com/office/drawing/2014/main" id="{5EBD44E3-D294-2967-F05C-25D665759FAB}"/>
              </a:ext>
            </a:extLst>
          </p:cNvPr>
          <p:cNvSpPr txBox="1"/>
          <p:nvPr/>
        </p:nvSpPr>
        <p:spPr>
          <a:xfrm>
            <a:off x="986247" y="16988072"/>
            <a:ext cx="9064534"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endParaRPr lang="en-US" altLang="zh-CN" sz="2800" dirty="0">
              <a:latin typeface="Times New Roman" panose="02020603050405020304" pitchFamily="18" charset="0"/>
              <a:cs typeface="Times New Roman" panose="02020603050405020304" pitchFamily="18" charset="0"/>
            </a:endParaRPr>
          </a:p>
        </p:txBody>
      </p:sp>
      <p:sp>
        <p:nvSpPr>
          <p:cNvPr id="19" name="TextBox 43">
            <a:extLst>
              <a:ext uri="{FF2B5EF4-FFF2-40B4-BE49-F238E27FC236}">
                <a16:creationId xmlns:a16="http://schemas.microsoft.com/office/drawing/2014/main" id="{48D4EF35-052D-9CF6-C15A-9E04E763C802}"/>
              </a:ext>
            </a:extLst>
          </p:cNvPr>
          <p:cNvSpPr txBox="1"/>
          <p:nvPr/>
        </p:nvSpPr>
        <p:spPr>
          <a:xfrm>
            <a:off x="21961677" y="12620865"/>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latin typeface="Times New Roman" panose="02020603050405020304" pitchFamily="18" charset="0"/>
                <a:cs typeface="Times New Roman" panose="02020603050405020304" pitchFamily="18" charset="0"/>
              </a:rPr>
              <a:t>Acknowledgements</a:t>
            </a:r>
            <a:endParaRPr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163D2A87-F768-19E1-99AE-AF81EA2BA7FC}"/>
              </a:ext>
            </a:extLst>
          </p:cNvPr>
          <p:cNvSpPr txBox="1"/>
          <p:nvPr/>
        </p:nvSpPr>
        <p:spPr>
          <a:xfrm>
            <a:off x="723836" y="11522405"/>
            <a:ext cx="748135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326532" rtl="0" fontAlgn="auto" latinLnBrk="0" hangingPunct="0">
              <a:lnSpc>
                <a:spcPct val="100000"/>
              </a:lnSpc>
              <a:spcBef>
                <a:spcPts val="0"/>
              </a:spcBef>
              <a:spcAft>
                <a:spcPts val="0"/>
              </a:spcAft>
              <a:buClrTx/>
              <a:buSzTx/>
              <a:tabLst/>
            </a:pPr>
            <a:r>
              <a:rPr lang="en-US" altLang="zh-CN" sz="2800" b="1" dirty="0">
                <a:latin typeface="Times New Roman" panose="02020603050405020304" pitchFamily="18" charset="0"/>
                <a:cs typeface="Times New Roman" panose="02020603050405020304" pitchFamily="18" charset="0"/>
              </a:rPr>
              <a:t>1. Risk-Sensitive RL and Augmented MDP</a:t>
            </a:r>
            <a:endParaRPr kumimoji="0" lang="zh-CN" altLang="en-US" sz="2800" b="1" i="0" u="none" strike="noStrike" cap="none" spc="0" normalizeH="0" baseline="0" dirty="0">
              <a:ln>
                <a:noFill/>
              </a:ln>
              <a:solidFill>
                <a:srgbClr val="000000"/>
              </a:solidFill>
              <a:effectLst/>
              <a:uFillTx/>
              <a:latin typeface="+mn-lt"/>
              <a:ea typeface="+mn-ea"/>
              <a:cs typeface="+mn-cs"/>
              <a:sym typeface="Calibri"/>
            </a:endParaRPr>
          </a:p>
        </p:txBody>
      </p:sp>
      <p:sp>
        <p:nvSpPr>
          <p:cNvPr id="22" name="文本框 21">
            <a:extLst>
              <a:ext uri="{FF2B5EF4-FFF2-40B4-BE49-F238E27FC236}">
                <a16:creationId xmlns:a16="http://schemas.microsoft.com/office/drawing/2014/main" id="{7487DAE3-B193-4C0B-1DD7-D45C8D86E062}"/>
              </a:ext>
            </a:extLst>
          </p:cNvPr>
          <p:cNvSpPr txBox="1"/>
          <p:nvPr/>
        </p:nvSpPr>
        <p:spPr>
          <a:xfrm>
            <a:off x="660206" y="16769447"/>
            <a:ext cx="748135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326532" rtl="0" fontAlgn="auto" latinLnBrk="0" hangingPunct="0">
              <a:lnSpc>
                <a:spcPct val="100000"/>
              </a:lnSpc>
              <a:spcBef>
                <a:spcPts val="0"/>
              </a:spcBef>
              <a:spcAft>
                <a:spcPts val="0"/>
              </a:spcAft>
              <a:buClrTx/>
              <a:buSzTx/>
              <a:tabLst/>
            </a:pPr>
            <a:r>
              <a:rPr lang="en-US" altLang="zh-CN" sz="2800" b="1" dirty="0">
                <a:latin typeface="Times New Roman" panose="02020603050405020304" pitchFamily="18" charset="0"/>
                <a:cs typeface="Times New Roman" panose="02020603050405020304" pitchFamily="18" charset="0"/>
              </a:rPr>
              <a:t>2. Low-rank MDPs</a:t>
            </a:r>
            <a:endParaRPr kumimoji="0" lang="zh-CN" altLang="en-US" sz="2800" b="1" i="0" u="none" strike="noStrike" cap="none" spc="0" normalizeH="0" baseline="0" dirty="0">
              <a:ln>
                <a:noFill/>
              </a:ln>
              <a:solidFill>
                <a:srgbClr val="000000"/>
              </a:solidFill>
              <a:effectLst/>
              <a:uFillTx/>
              <a:latin typeface="+mn-lt"/>
              <a:ea typeface="+mn-ea"/>
              <a:cs typeface="+mn-cs"/>
              <a:sym typeface="Calibri"/>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9A3385C-A84D-ED48-98D8-25E878CA6555}"/>
                  </a:ext>
                </a:extLst>
              </p:cNvPr>
              <p:cNvSpPr txBox="1"/>
              <p:nvPr/>
            </p:nvSpPr>
            <p:spPr>
              <a:xfrm>
                <a:off x="660206" y="4119390"/>
                <a:ext cx="6731000" cy="20658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dirty="0">
                    <a:latin typeface="Times New Roman" panose="02020603050405020304" pitchFamily="18" charset="0"/>
                    <a:cs typeface="Times New Roman" panose="02020603050405020304" pitchFamily="18" charset="0"/>
                  </a:rPr>
                  <a:t>In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risk-sensitive Reinforcement Learning (RL), the goal is to maximize the </a:t>
                </a:r>
                <a:r>
                  <a:rPr lang="en-US" altLang="zh-CN" sz="1600" i="1" dirty="0">
                    <a:latin typeface="Times New Roman" panose="02020603050405020304" pitchFamily="18" charset="0"/>
                    <a:cs typeface="Times New Roman" panose="02020603050405020304" pitchFamily="18" charset="0"/>
                  </a:rPr>
                  <a:t>conditional-value-at-risk</a:t>
                </a:r>
                <a:r>
                  <a:rPr lang="en-US" altLang="zh-CN" sz="1600" dirty="0">
                    <a:latin typeface="Times New Roman" panose="02020603050405020304" pitchFamily="18" charset="0"/>
                    <a:cs typeface="Times New Roman" panose="02020603050405020304" pitchFamily="18" charset="0"/>
                  </a:rPr>
                  <a:t> (CVaR)</a:t>
                </a:r>
              </a:p>
              <a:p>
                <a:pPr algn="just">
                  <a:lnSpc>
                    <a:spcPct val="120000"/>
                  </a:lnSpc>
                </a:pPr>
                <a14:m>
                  <m:oMathPara xmlns:m="http://schemas.openxmlformats.org/officeDocument/2006/math">
                    <m:oMathParaPr>
                      <m:jc m:val="centerGroup"/>
                    </m:oMathParaPr>
                    <m:oMath xmlns:m="http://schemas.openxmlformats.org/officeDocument/2006/math">
                      <m:sSub>
                        <m:sSub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sSubPr>
                        <m:e>
                          <m:r>
                            <m:rPr>
                              <m:sty m:val="p"/>
                            </m:rPr>
                            <a:rPr lang="en-US" altLang="zh-CN" sz="1600" i="1">
                              <a:latin typeface="Cambria Math" panose="02040503050406030204" pitchFamily="18" charset="0"/>
                              <a:cs typeface="Times New Roman" panose="02020603050405020304" pitchFamily="18" charset="0"/>
                            </a:rPr>
                            <m:t>CVaR</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𝜏</m:t>
                          </m:r>
                        </m:sub>
                      </m:sSub>
                      <m:d>
                        <m:d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d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𝑅</m:t>
                          </m:r>
                          <m:d>
                            <m:d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d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e>
                          </m:d>
                        </m:e>
                      </m:d>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m:t>
                      </m:r>
                      <m:func>
                        <m:func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funcPr>
                        <m:fName>
                          <m:limLow>
                            <m:limLow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limLowPr>
                            <m:e>
                              <m:r>
                                <m:rPr>
                                  <m:sty m:val="p"/>
                                </m:rPr>
                                <a:rPr kumimoji="0" lang="en-US" altLang="zh-CN" sz="1600" b="0" i="0"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sup</m:t>
                              </m:r>
                            </m:e>
                            <m:lim>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𝑐</m:t>
                              </m:r>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∈[0,</m:t>
                              </m:r>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𝐻</m:t>
                              </m:r>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m:t>
                              </m:r>
                            </m:lim>
                          </m:limLow>
                        </m:fName>
                        <m:e>
                          <m:d>
                            <m:dPr>
                              <m:begChr m:val="{"/>
                              <m:endChr m:val="}"/>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d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𝑐</m:t>
                              </m:r>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m:t>
                              </m:r>
                              <m:sSup>
                                <m:sSup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ctrlPr>
                                </m:sSupPr>
                                <m:e>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𝜏</m:t>
                                  </m:r>
                                </m:e>
                                <m:sup>
                                  <m:r>
                                    <a:rPr kumimoji="0" lang="en-US" altLang="zh-CN" sz="1600" b="0" i="1" u="none" strike="noStrike" cap="none" spc="0" normalizeH="0" baseline="0" smtClean="0">
                                      <a:ln>
                                        <a:noFill/>
                                      </a:ln>
                                      <a:solidFill>
                                        <a:srgbClr val="000000"/>
                                      </a:solidFill>
                                      <a:effectLst/>
                                      <a:uFillTx/>
                                      <a:latin typeface="Cambria Math" panose="02040503050406030204" pitchFamily="18" charset="0"/>
                                      <a:cs typeface="Times New Roman" panose="02020603050405020304" pitchFamily="18" charset="0"/>
                                      <a:sym typeface="Calibri"/>
                                    </a:rPr>
                                    <m:t>−1</m:t>
                                  </m:r>
                                </m:sup>
                              </m:sSup>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m:t>
                              </m:r>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𝔼</m:t>
                              </m:r>
                              <m:d>
                                <m:dPr>
                                  <m:begChr m:val="["/>
                                  <m:endChr m:val="]"/>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ctrlPr>
                                </m:dPr>
                                <m:e>
                                  <m:sSup>
                                    <m:sSupPr>
                                      <m:ctrlP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𝑅</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sup>
                                      <m:r>
                                        <a:rPr kumimoji="0" lang="en-US" altLang="zh-CN" sz="16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cs typeface="Times New Roman" panose="02020603050405020304" pitchFamily="18" charset="0"/>
                                          <a:sym typeface="Calibri"/>
                                        </a:rPr>
                                        <m:t>+</m:t>
                                      </m:r>
                                    </m:sup>
                                  </m:sSup>
                                </m:e>
                              </m:d>
                            </m:e>
                          </m:d>
                        </m:e>
                      </m:func>
                    </m:oMath>
                  </m:oMathPara>
                </a14:m>
                <a:endParaRPr lang="en-US" altLang="zh-CN" sz="1600" dirty="0">
                  <a:latin typeface="Times New Roman" panose="02020603050405020304" pitchFamily="18" charset="0"/>
                  <a:cs typeface="Times New Roman" panose="02020603050405020304" pitchFamily="18" charset="0"/>
                </a:endParaRPr>
              </a:p>
              <a:p>
                <a:pPr lvl="1" algn="just">
                  <a:lnSpc>
                    <a:spcPct val="120000"/>
                  </a:lnSpc>
                </a:pPr>
                <a:r>
                  <a:rPr lang="en-US" altLang="zh-CN" sz="16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𝑅</m:t>
                    </m:r>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𝜋</m:t>
                        </m:r>
                      </m:e>
                    </m:d>
                  </m:oMath>
                </a14:m>
                <a:r>
                  <a:rPr lang="en-US" altLang="zh-CN" sz="1600" dirty="0">
                    <a:latin typeface="Times New Roman" panose="02020603050405020304" pitchFamily="18" charset="0"/>
                    <a:cs typeface="Times New Roman" panose="02020603050405020304" pitchFamily="18" charset="0"/>
                  </a:rPr>
                  <a:t> is the random return of policy </a:t>
                </a:r>
                <a14:m>
                  <m:oMath xmlns:m="http://schemas.openxmlformats.org/officeDocument/2006/math">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𝜋</m:t>
                    </m:r>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𝜏</m:t>
                    </m:r>
                  </m:oMath>
                </a14:m>
                <a:r>
                  <a:rPr lang="en-US" altLang="zh-CN" sz="1600" dirty="0">
                    <a:latin typeface="Times New Roman" panose="02020603050405020304" pitchFamily="18" charset="0"/>
                    <a:cs typeface="Times New Roman" panose="02020603050405020304" pitchFamily="18" charset="0"/>
                  </a:rPr>
                  <a:t> is the </a:t>
                </a:r>
                <a:r>
                  <a:rPr lang="en-US" altLang="zh-CN" sz="1600" i="1" dirty="0">
                    <a:latin typeface="Times New Roman" panose="02020603050405020304" pitchFamily="18" charset="0"/>
                    <a:cs typeface="Times New Roman" panose="02020603050405020304" pitchFamily="18" charset="0"/>
                  </a:rPr>
                  <a:t>risk tolerance</a:t>
                </a:r>
                <a:r>
                  <a:rPr lang="en-US" altLang="zh-CN" sz="1600" dirty="0">
                    <a:latin typeface="Times New Roman" panose="02020603050405020304" pitchFamily="18" charset="0"/>
                    <a:cs typeface="Times New Roman" panose="02020603050405020304" pitchFamily="18" charset="0"/>
                  </a:rPr>
                  <a:t>.</a:t>
                </a:r>
              </a:p>
              <a:p>
                <a:pPr marL="285750" lvl="1"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Prior work [1] establishes regret guarantees for </a:t>
                </a:r>
                <a:r>
                  <a:rPr lang="en-US" altLang="zh-CN" sz="1600" i="1" dirty="0">
                    <a:latin typeface="Times New Roman" panose="02020603050405020304" pitchFamily="18" charset="0"/>
                    <a:cs typeface="Times New Roman" panose="02020603050405020304" pitchFamily="18" charset="0"/>
                  </a:rPr>
                  <a:t>tabular</a:t>
                </a:r>
                <a:r>
                  <a:rPr lang="en-US" altLang="zh-CN" sz="1600" dirty="0">
                    <a:latin typeface="Times New Roman" panose="02020603050405020304" pitchFamily="18" charset="0"/>
                    <a:cs typeface="Times New Roman" panose="02020603050405020304" pitchFamily="18" charset="0"/>
                  </a:rPr>
                  <a:t> MDPs, which is inapplicable to large state space</a:t>
                </a:r>
              </a:p>
            </p:txBody>
          </p:sp>
        </mc:Choice>
        <mc:Fallback xmlns="">
          <p:sp>
            <p:nvSpPr>
              <p:cNvPr id="24" name="文本框 23">
                <a:extLst>
                  <a:ext uri="{FF2B5EF4-FFF2-40B4-BE49-F238E27FC236}">
                    <a16:creationId xmlns:a16="http://schemas.microsoft.com/office/drawing/2014/main" id="{F9A3385C-A84D-ED48-98D8-25E878CA6555}"/>
                  </a:ext>
                </a:extLst>
              </p:cNvPr>
              <p:cNvSpPr txBox="1">
                <a:spLocks noRot="1" noChangeAspect="1" noMove="1" noResize="1" noEditPoints="1" noAdjustHandles="1" noChangeArrowheads="1" noChangeShapeType="1" noTextEdit="1"/>
              </p:cNvSpPr>
              <p:nvPr/>
            </p:nvSpPr>
            <p:spPr>
              <a:xfrm>
                <a:off x="660206" y="4119390"/>
                <a:ext cx="6731000" cy="2065820"/>
              </a:xfrm>
              <a:prstGeom prst="rect">
                <a:avLst/>
              </a:prstGeom>
              <a:blipFill>
                <a:blip r:embed="rId5"/>
                <a:stretch>
                  <a:fillRect l="-942" r="-1130" b="-1227"/>
                </a:stretch>
              </a:blipFill>
              <a:ln w="12700" cap="flat">
                <a:noFill/>
                <a:miter lim="400000"/>
              </a:ln>
              <a:effectLst/>
            </p:spPr>
            <p:txBody>
              <a:bodyPr/>
              <a:lstStyle/>
              <a:p>
                <a:r>
                  <a:rPr lang="en-CN">
                    <a:noFill/>
                  </a:rPr>
                  <a:t> </a:t>
                </a:r>
              </a:p>
            </p:txBody>
          </p:sp>
        </mc:Fallback>
      </mc:AlternateContent>
      <p:sp>
        <p:nvSpPr>
          <p:cNvPr id="25" name="TextBox 38">
            <a:extLst>
              <a:ext uri="{FF2B5EF4-FFF2-40B4-BE49-F238E27FC236}">
                <a16:creationId xmlns:a16="http://schemas.microsoft.com/office/drawing/2014/main" id="{89FB4E24-5DE5-0348-83E7-83B4F77C173A}"/>
              </a:ext>
            </a:extLst>
          </p:cNvPr>
          <p:cNvSpPr txBox="1"/>
          <p:nvPr/>
        </p:nvSpPr>
        <p:spPr>
          <a:xfrm>
            <a:off x="660206" y="6515992"/>
            <a:ext cx="9064534"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altLang="zh-CN" sz="3600" b="1" dirty="0">
                <a:latin typeface="Times New Roman" panose="02020603050405020304" pitchFamily="18" charset="0"/>
                <a:cs typeface="Times New Roman" panose="02020603050405020304" pitchFamily="18" charset="0"/>
              </a:rPr>
              <a:t>Contributions</a:t>
            </a:r>
          </a:p>
        </p:txBody>
      </p:sp>
      <p:sp>
        <p:nvSpPr>
          <p:cNvPr id="26" name="文本框 23">
            <a:extLst>
              <a:ext uri="{FF2B5EF4-FFF2-40B4-BE49-F238E27FC236}">
                <a16:creationId xmlns:a16="http://schemas.microsoft.com/office/drawing/2014/main" id="{CED49FA1-CF6C-B543-AB52-8BD6E1E5199D}"/>
              </a:ext>
            </a:extLst>
          </p:cNvPr>
          <p:cNvSpPr txBox="1"/>
          <p:nvPr/>
        </p:nvSpPr>
        <p:spPr>
          <a:xfrm>
            <a:off x="660206" y="7240480"/>
            <a:ext cx="6731000" cy="3046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dirty="0">
                <a:latin typeface="Times New Roman" panose="02020603050405020304" pitchFamily="18" charset="0"/>
                <a:cs typeface="Times New Roman" panose="02020603050405020304" pitchFamily="18" charset="0"/>
              </a:rPr>
              <a:t>We study CVaR RL in </a:t>
            </a:r>
            <a:r>
              <a:rPr lang="en-US" altLang="zh-CN" sz="1600" i="1" dirty="0">
                <a:latin typeface="Times New Roman" panose="02020603050405020304" pitchFamily="18" charset="0"/>
                <a:cs typeface="Times New Roman" panose="02020603050405020304" pitchFamily="18" charset="0"/>
              </a:rPr>
              <a:t>low-rank</a:t>
            </a:r>
            <a:r>
              <a:rPr lang="en-US" altLang="zh-CN" sz="1600" dirty="0">
                <a:latin typeface="Times New Roman" panose="02020603050405020304" pitchFamily="18" charset="0"/>
                <a:cs typeface="Times New Roman" panose="02020603050405020304" pitchFamily="18" charset="0"/>
              </a:rPr>
              <a:t> MDPs [2], where the transition kernel admits </a:t>
            </a:r>
            <a:r>
              <a:rPr lang="en-US" altLang="zh-CN" sz="1600" i="1" dirty="0">
                <a:latin typeface="Times New Roman" panose="02020603050405020304" pitchFamily="18" charset="0"/>
                <a:cs typeface="Times New Roman" panose="02020603050405020304" pitchFamily="18" charset="0"/>
              </a:rPr>
              <a:t>unknown</a:t>
            </a:r>
            <a:r>
              <a:rPr lang="en-US" altLang="zh-CN" sz="1600" dirty="0">
                <a:latin typeface="Times New Roman" panose="02020603050405020304" pitchFamily="18" charset="0"/>
                <a:cs typeface="Times New Roman" panose="02020603050405020304" pitchFamily="18" charset="0"/>
              </a:rPr>
              <a:t> low-rank decomposition and the state space can be arbitrarily large</a:t>
            </a:r>
          </a:p>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dirty="0">
                <a:latin typeface="Times New Roman" panose="02020603050405020304" pitchFamily="18" charset="0"/>
                <a:cs typeface="Times New Roman" panose="02020603050405020304" pitchFamily="18" charset="0"/>
              </a:rPr>
              <a:t>We propose </a:t>
            </a:r>
            <a:r>
              <a:rPr lang="en-US" altLang="zh-CN" sz="1600" i="1" dirty="0" err="1">
                <a:latin typeface="Times New Roman" panose="02020603050405020304" pitchFamily="18" charset="0"/>
                <a:cs typeface="Times New Roman" panose="02020603050405020304" pitchFamily="18" charset="0"/>
              </a:rPr>
              <a:t>REpresentation</a:t>
            </a:r>
            <a:r>
              <a:rPr lang="en-US" altLang="zh-CN" sz="1600" i="1" dirty="0">
                <a:latin typeface="Times New Roman" panose="02020603050405020304" pitchFamily="18" charset="0"/>
                <a:cs typeface="Times New Roman" panose="02020603050405020304" pitchFamily="18" charset="0"/>
              </a:rPr>
              <a:t> Learning for CVaR </a:t>
            </a:r>
            <a:r>
              <a:rPr lang="en-US" altLang="zh-CN" sz="1600" dirty="0">
                <a:latin typeface="Times New Roman" panose="02020603050405020304" pitchFamily="18" charset="0"/>
                <a:cs typeface="Times New Roman" panose="02020603050405020304" pitchFamily="18" charset="0"/>
              </a:rPr>
              <a:t>(ELA), an online algorithm that learns a near-optimal policy with </a:t>
            </a:r>
            <a:r>
              <a:rPr lang="en-US" altLang="zh-CN" sz="1600" i="1" dirty="0">
                <a:latin typeface="Times New Roman" panose="02020603050405020304" pitchFamily="18" charset="0"/>
                <a:cs typeface="Times New Roman" panose="02020603050405020304" pitchFamily="18" charset="0"/>
              </a:rPr>
              <a:t>polynomial sample complexity</a:t>
            </a:r>
          </a:p>
          <a:p>
            <a:pPr marL="285750"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Computational-wise, we propose </a:t>
            </a:r>
            <a:r>
              <a:rPr lang="en-US" altLang="zh-CN" sz="1600" i="1" dirty="0" err="1">
                <a:latin typeface="Times New Roman" panose="02020603050405020304" pitchFamily="18" charset="0"/>
                <a:cs typeface="Times New Roman" panose="02020603050405020304" pitchFamily="18" charset="0"/>
              </a:rPr>
              <a:t>REpresentation</a:t>
            </a:r>
            <a:r>
              <a:rPr lang="en-US" altLang="zh-CN" sz="1600" i="1" dirty="0">
                <a:latin typeface="Times New Roman" panose="02020603050405020304" pitchFamily="18" charset="0"/>
                <a:cs typeface="Times New Roman" panose="02020603050405020304" pitchFamily="18" charset="0"/>
              </a:rPr>
              <a:t> Learning with LSVI for CVaR </a:t>
            </a:r>
            <a:r>
              <a:rPr lang="en-US" altLang="zh-CN" sz="1600" dirty="0">
                <a:latin typeface="Times New Roman" panose="02020603050405020304" pitchFamily="18" charset="0"/>
                <a:cs typeface="Times New Roman" panose="02020603050405020304" pitchFamily="18" charset="0"/>
              </a:rPr>
              <a:t>(ELLA) as an </a:t>
            </a:r>
            <a:r>
              <a:rPr lang="en-US" altLang="zh-CN" sz="1600" i="1" dirty="0">
                <a:latin typeface="Times New Roman" panose="02020603050405020304" pitchFamily="18" charset="0"/>
                <a:cs typeface="Times New Roman" panose="02020603050405020304" pitchFamily="18" charset="0"/>
              </a:rPr>
              <a:t>efficient oracle </a:t>
            </a:r>
            <a:r>
              <a:rPr lang="en-US" altLang="zh-CN" sz="1600" dirty="0">
                <a:latin typeface="Times New Roman" panose="02020603050405020304" pitchFamily="18" charset="0"/>
                <a:cs typeface="Times New Roman" panose="02020603050405020304" pitchFamily="18" charset="0"/>
              </a:rPr>
              <a:t>to compute a near-optimal policy in the learned model, i.e., linear MDPs</a:t>
            </a:r>
          </a:p>
          <a:p>
            <a:pPr marL="285750" indent="-285750"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our knowledge, this is the </a:t>
            </a:r>
            <a:r>
              <a:rPr lang="en-US" sz="1600" i="1" dirty="0">
                <a:latin typeface="Times New Roman" panose="02020603050405020304" pitchFamily="18" charset="0"/>
                <a:cs typeface="Times New Roman" panose="02020603050405020304" pitchFamily="18" charset="0"/>
              </a:rPr>
              <a:t>first provably sample-efficient and computation-efficient</a:t>
            </a:r>
            <a:r>
              <a:rPr lang="en-US" sz="1600" dirty="0">
                <a:latin typeface="Times New Roman" panose="02020603050405020304" pitchFamily="18" charset="0"/>
                <a:cs typeface="Times New Roman" panose="02020603050405020304" pitchFamily="18" charset="0"/>
              </a:rPr>
              <a:t> CVaR RL algorithm in low-rank MDPs.</a:t>
            </a:r>
            <a:endParaRPr lang="en-US" altLang="zh-C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本框 23">
                <a:extLst>
                  <a:ext uri="{FF2B5EF4-FFF2-40B4-BE49-F238E27FC236}">
                    <a16:creationId xmlns:a16="http://schemas.microsoft.com/office/drawing/2014/main" id="{155CDBFD-E5B7-AC42-8A35-EEB126CE4953}"/>
                  </a:ext>
                </a:extLst>
              </p:cNvPr>
              <p:cNvSpPr txBox="1"/>
              <p:nvPr/>
            </p:nvSpPr>
            <p:spPr>
              <a:xfrm>
                <a:off x="660206" y="12090301"/>
                <a:ext cx="6731000" cy="43282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dirty="0">
                    <a:latin typeface="Times New Roman" panose="02020603050405020304" pitchFamily="18" charset="0"/>
                    <a:cs typeface="Times New Roman" panose="02020603050405020304" pitchFamily="18" charset="0"/>
                  </a:rPr>
                  <a:t>Bäuerle and Ott [3] show that the optimal CVaR policy can be solved in the </a:t>
                </a:r>
                <a:r>
                  <a:rPr lang="en-US" altLang="zh-CN" sz="1600" i="1" dirty="0">
                    <a:latin typeface="Times New Roman" panose="02020603050405020304" pitchFamily="18" charset="0"/>
                    <a:cs typeface="Times New Roman" panose="02020603050405020304" pitchFamily="18" charset="0"/>
                  </a:rPr>
                  <a:t>augmented MDP</a:t>
                </a:r>
                <a:r>
                  <a:rPr lang="en-US" altLang="zh-CN" sz="1600" dirty="0">
                    <a:latin typeface="Times New Roman" panose="02020603050405020304" pitchFamily="18" charset="0"/>
                    <a:cs typeface="Times New Roman" panose="02020603050405020304" pitchFamily="18" charset="0"/>
                  </a:rPr>
                  <a:t>, where the state is augmented by the budget variable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𝑐</m:t>
                    </m:r>
                  </m:oMath>
                </a14:m>
                <a:r>
                  <a:rPr lang="en-US" altLang="zh-CN" sz="1600" dirty="0">
                    <a:latin typeface="Times New Roman" panose="02020603050405020304" pitchFamily="18" charset="0"/>
                    <a:cs typeface="Times New Roman" panose="02020603050405020304" pitchFamily="18" charset="0"/>
                  </a:rPr>
                  <a:t> and the agent rolls out an </a:t>
                </a:r>
                <a:r>
                  <a:rPr lang="en-US" altLang="zh-CN" sz="1600" i="1" dirty="0">
                    <a:latin typeface="Times New Roman" panose="02020603050405020304" pitchFamily="18" charset="0"/>
                    <a:cs typeface="Times New Roman" panose="02020603050405020304" pitchFamily="18" charset="0"/>
                  </a:rPr>
                  <a:t>augmented policy </a:t>
                </a:r>
                <a14:m>
                  <m:oMath xmlns:m="http://schemas.openxmlformats.org/officeDocument/2006/math">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𝒮</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𝐻</m:t>
                        </m:r>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altLang="zh-CN" sz="1600" b="0" i="1" smtClean="0">
                        <a:latin typeface="Cambria Math" panose="02040503050406030204" pitchFamily="18" charset="0"/>
                        <a:ea typeface="Cambria Math" panose="02040503050406030204" pitchFamily="18" charset="0"/>
                        <a:cs typeface="Times New Roman" panose="02020603050405020304" pitchFamily="18" charset="0"/>
                      </a:rPr>
                      <m:t>Δ</m:t>
                    </m:r>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𝒜</m:t>
                        </m:r>
                      </m:e>
                    </m:d>
                  </m:oMath>
                </a14:m>
                <a:r>
                  <a:rPr lang="en-US" altLang="zh-CN" sz="1600" dirty="0">
                    <a:latin typeface="Times New Roman" panose="02020603050405020304" pitchFamily="18" charset="0"/>
                    <a:cs typeface="Times New Roman" panose="02020603050405020304" pitchFamily="18" charset="0"/>
                  </a:rPr>
                  <a:t>.</a:t>
                </a:r>
              </a:p>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dirty="0">
                    <a:latin typeface="Times New Roman" panose="02020603050405020304" pitchFamily="18" charset="0"/>
                    <a:cs typeface="Times New Roman" panose="02020603050405020304" pitchFamily="18" charset="0"/>
                  </a:rPr>
                  <a:t>The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𝑄</m:t>
                    </m:r>
                  </m:oMath>
                </a14:m>
                <a:r>
                  <a:rPr lang="en-US" altLang="zh-CN" sz="1600" dirty="0">
                    <a:latin typeface="Times New Roman" panose="02020603050405020304" pitchFamily="18" charset="0"/>
                    <a:cs typeface="Times New Roman" panose="02020603050405020304" pitchFamily="18" charset="0"/>
                  </a:rPr>
                  <a:t>-function is defined as</a:t>
                </a:r>
              </a:p>
              <a:p>
                <a:pPr algn="just">
                  <a:lnSpc>
                    <a:spcPct val="120000"/>
                  </a:lnSpc>
                </a:pPr>
                <a14:m>
                  <m:oMathPara xmlns:m="http://schemas.openxmlformats.org/officeDocument/2006/math">
                    <m:oMathParaPr>
                      <m:jc m:val="centerGroup"/>
                    </m:oMathParaPr>
                    <m:oMath xmlns:m="http://schemas.openxmlformats.org/officeDocument/2006/math">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𝑄</m:t>
                          </m:r>
                        </m:e>
                        <m:sub>
                          <m:r>
                            <a:rPr lang="en-US" altLang="zh-CN" sz="1600" b="0" i="1" smtClean="0">
                              <a:latin typeface="Cambria Math" panose="02040503050406030204" pitchFamily="18" charset="0"/>
                              <a:cs typeface="Times New Roman" panose="02020603050405020304" pitchFamily="18" charset="0"/>
                            </a:rPr>
                            <m:t>h</m:t>
                          </m:r>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𝒫</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𝜋</m:t>
                          </m:r>
                        </m:sup>
                      </m:sSubSup>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𝑎</m:t>
                          </m:r>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𝔼</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sub>
                      </m:sSub>
                      <m:d>
                        <m:dPr>
                          <m:begChr m:val="["/>
                          <m:endChr m:val="]"/>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𝐻</m:t>
                                          </m:r>
                                        </m:sup>
                                        <m:e>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e>
                                  </m:d>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𝑎</m:t>
                          </m:r>
                        </m:e>
                      </m:d>
                    </m:oMath>
                  </m:oMathPara>
                </a14:m>
                <a:endParaRPr lang="en-US" altLang="zh-CN" sz="1600" dirty="0">
                  <a:latin typeface="Times New Roman" panose="02020603050405020304" pitchFamily="18" charset="0"/>
                  <a:cs typeface="Times New Roman" panose="02020603050405020304" pitchFamily="18" charset="0"/>
                </a:endParaRPr>
              </a:p>
              <a:p>
                <a:pPr lvl="1" algn="just">
                  <a:lnSpc>
                    <a:spcPct val="120000"/>
                  </a:lnSpc>
                </a:pPr>
                <a:r>
                  <a:rPr lang="en-US" altLang="zh-CN" sz="1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𝑐</m:t>
                        </m:r>
                      </m:e>
                      <m:sub>
                        <m:r>
                          <a:rPr lang="en-US" altLang="zh-CN" sz="1600" b="0" i="1" smtClean="0">
                            <a:latin typeface="Cambria Math" panose="02040503050406030204" pitchFamily="18" charset="0"/>
                            <a:cs typeface="Times New Roman" panose="02020603050405020304" pitchFamily="18" charset="0"/>
                          </a:rPr>
                          <m:t>𝑡</m:t>
                        </m:r>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𝑐</m:t>
                        </m:r>
                      </m:e>
                      <m:sub>
                        <m:r>
                          <a:rPr lang="en-US" altLang="zh-CN" sz="1600" b="0" i="1" smtClean="0">
                            <a:latin typeface="Cambria Math" panose="02040503050406030204" pitchFamily="18" charset="0"/>
                            <a:cs typeface="Times New Roman" panose="02020603050405020304" pitchFamily="18" charset="0"/>
                          </a:rPr>
                          <m:t>𝑡</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𝑟</m:t>
                        </m:r>
                      </m:e>
                      <m:sub>
                        <m:r>
                          <a:rPr lang="en-US" altLang="zh-CN" sz="1600" b="0" i="1" smtClean="0">
                            <a:latin typeface="Cambria Math" panose="02040503050406030204" pitchFamily="18" charset="0"/>
                            <a:cs typeface="Times New Roman" panose="02020603050405020304" pitchFamily="18" charset="0"/>
                          </a:rPr>
                          <m:t>𝑡</m:t>
                        </m:r>
                      </m:sub>
                    </m:sSub>
                  </m:oMath>
                </a14:m>
                <a:r>
                  <a:rPr lang="en-US" altLang="zh-CN" sz="1600" dirty="0">
                    <a:latin typeface="Times New Roman" panose="02020603050405020304" pitchFamily="18" charset="0"/>
                    <a:cs typeface="Times New Roman" panose="02020603050405020304" pitchFamily="18" charset="0"/>
                  </a:rPr>
                  <a:t>.</a:t>
                </a:r>
              </a:p>
              <a:p>
                <a:pPr marL="285750" lvl="1"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value function is defined as</a:t>
                </a:r>
              </a:p>
              <a:p>
                <a:pPr lvl="1" indent="0" algn="just">
                  <a:lnSpc>
                    <a:spcPct val="120000"/>
                  </a:lnSpc>
                </a:pPr>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𝑉</m:t>
                          </m:r>
                        </m:e>
                        <m:sub>
                          <m:r>
                            <a:rPr lang="en-US" altLang="zh-CN" sz="1600" i="1">
                              <a:latin typeface="Cambria Math" panose="02040503050406030204" pitchFamily="18" charset="0"/>
                              <a:cs typeface="Times New Roman" panose="02020603050405020304" pitchFamily="18" charset="0"/>
                            </a:rPr>
                            <m:t>h</m:t>
                          </m:r>
                          <m:r>
                            <a:rPr lang="en-US" altLang="zh-CN" sz="1600" i="1">
                              <a:latin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sup>
                      </m:sSubSup>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𝔼</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sub>
                      </m:sSub>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𝐻</m:t>
                                          </m:r>
                                        </m:sup>
                                        <m:e>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𝑡</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e>
                                  </m:d>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𝑐</m:t>
                          </m:r>
                        </m:e>
                      </m:d>
                    </m:oMath>
                  </m:oMathPara>
                </a14:m>
                <a:endParaRPr lang="en-US" altLang="zh-CN" sz="1600" dirty="0">
                  <a:latin typeface="Times New Roman" panose="02020603050405020304" pitchFamily="18" charset="0"/>
                  <a:cs typeface="Times New Roman" panose="02020603050405020304" pitchFamily="18" charset="0"/>
                </a:endParaRPr>
              </a:p>
              <a:p>
                <a:pPr marL="285750" lvl="1"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goal is to learn the </a:t>
                </a:r>
                <a:r>
                  <a:rPr lang="en-US" altLang="zh-CN" sz="1600" i="1" dirty="0">
                    <a:latin typeface="Times New Roman" panose="02020603050405020304" pitchFamily="18" charset="0"/>
                    <a:cs typeface="Times New Roman" panose="02020603050405020304" pitchFamily="18" charset="0"/>
                  </a:rPr>
                  <a:t>optimal augmented policy </a:t>
                </a:r>
                <a14:m>
                  <m:oMath xmlns:m="http://schemas.openxmlformats.org/officeDocument/2006/math">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𝜋</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sz="1600" dirty="0">
                    <a:latin typeface="Times New Roman" panose="02020603050405020304" pitchFamily="18" charset="0"/>
                    <a:cs typeface="Times New Roman" panose="02020603050405020304" pitchFamily="18" charset="0"/>
                  </a:rPr>
                  <a:t> and initial budget </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𝑐</m:t>
                        </m:r>
                      </m:e>
                      <m:sup>
                        <m:r>
                          <a:rPr lang="en-US" altLang="zh-CN" sz="1600" b="0" i="1" smtClean="0">
                            <a:latin typeface="Cambria Math" panose="02040503050406030204" pitchFamily="18" charset="0"/>
                            <a:cs typeface="Times New Roman" panose="02020603050405020304" pitchFamily="18" charset="0"/>
                          </a:rPr>
                          <m:t>∗</m:t>
                        </m:r>
                      </m:sup>
                    </m:sSup>
                  </m:oMath>
                </a14:m>
                <a:r>
                  <a:rPr lang="en-US" altLang="zh-CN" sz="1600" dirty="0">
                    <a:latin typeface="Times New Roman" panose="02020603050405020304" pitchFamily="18" charset="0"/>
                    <a:cs typeface="Times New Roman" panose="02020603050405020304" pitchFamily="18" charset="0"/>
                  </a:rPr>
                  <a:t> such that</a:t>
                </a:r>
              </a:p>
              <a:p>
                <a:pPr lvl="1" indent="0" algn="just">
                  <a:lnSpc>
                    <a:spcPct val="12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m:rPr>
                              <m:sty m:val="p"/>
                            </m:rPr>
                            <a:rPr lang="en-US" altLang="zh-CN" sz="1600" i="1">
                              <a:latin typeface="Cambria Math" panose="02040503050406030204" pitchFamily="18" charset="0"/>
                              <a:cs typeface="Times New Roman" panose="02020603050405020304" pitchFamily="18" charset="0"/>
                            </a:rPr>
                            <m:t>CVaR</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𝜏</m:t>
                          </m:r>
                        </m:sub>
                      </m:sSub>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𝑅</m:t>
                          </m:r>
                          <m:d>
                            <m:dPr>
                              <m:ctrlPr>
                                <a:rPr lang="en-US" altLang="zh-CN" sz="1600" b="0" i="1" smtClean="0">
                                  <a:latin typeface="Cambria Math" panose="02040503050406030204" pitchFamily="18" charset="0"/>
                                  <a:cs typeface="Times New Roman" panose="02020603050405020304" pitchFamily="18" charset="0"/>
                                </a:rPr>
                              </m:ctrlPr>
                            </m:dPr>
                            <m:e>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i="1">
                              <a:latin typeface="Cambria Math" panose="02040503050406030204" pitchFamily="18" charset="0"/>
                              <a:cs typeface="Times New Roman" panose="02020603050405020304" pitchFamily="18" charset="0"/>
                            </a:rPr>
                            <m:t>CVaR</m:t>
                          </m:r>
                        </m:e>
                        <m:sub>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𝜏</m:t>
                          </m:r>
                        </m:sub>
                        <m:sup>
                          <m:r>
                            <a:rPr lang="en-US" altLang="zh-CN" sz="1600" b="0" i="1" smtClean="0">
                              <a:latin typeface="Cambria Math" panose="02040503050406030204" pitchFamily="18" charset="0"/>
                              <a:cs typeface="Times New Roman" panose="02020603050405020304" pitchFamily="18" charset="0"/>
                            </a:rPr>
                            <m:t>∗</m:t>
                          </m:r>
                        </m:sup>
                      </m:sSubSup>
                      <m:r>
                        <a:rPr lang="en-US" altLang="zh-CN" sz="1600" b="0" i="1" smtClean="0">
                          <a:latin typeface="Cambria Math" panose="02040503050406030204" pitchFamily="18" charset="0"/>
                          <a:cs typeface="Times New Roman" panose="02020603050405020304" pitchFamily="18" charset="0"/>
                        </a:rPr>
                        <m:t>:=</m:t>
                      </m:r>
                      <m:func>
                        <m:funcPr>
                          <m:ctrlPr>
                            <a:rPr lang="en-US" altLang="zh-CN" sz="1600" b="0" i="1" smtClean="0">
                              <a:latin typeface="Cambria Math" panose="02040503050406030204" pitchFamily="18" charset="0"/>
                              <a:cs typeface="Times New Roman" panose="02020603050405020304" pitchFamily="18" charset="0"/>
                            </a:rPr>
                          </m:ctrlPr>
                        </m:funcPr>
                        <m:fName>
                          <m:limLow>
                            <m:limLowPr>
                              <m:ctrlPr>
                                <a:rPr lang="en-US" altLang="zh-CN" sz="1600" b="0" i="1" smtClean="0">
                                  <a:latin typeface="Cambria Math" panose="02040503050406030204" pitchFamily="18" charset="0"/>
                                  <a:cs typeface="Times New Roman" panose="02020603050405020304" pitchFamily="18" charset="0"/>
                                </a:rPr>
                              </m:ctrlPr>
                            </m:limLowPr>
                            <m:e>
                              <m:r>
                                <m:rPr>
                                  <m:sty m:val="p"/>
                                </m:rPr>
                                <a:rPr lang="en-US" altLang="zh-CN" sz="1600" b="0" i="0" smtClean="0">
                                  <a:latin typeface="Cambria Math" panose="02040503050406030204" pitchFamily="18" charset="0"/>
                                  <a:cs typeface="Times New Roman" panose="02020603050405020304" pitchFamily="18" charset="0"/>
                                </a:rPr>
                                <m:t>max</m:t>
                              </m:r>
                            </m:e>
                            <m:lim>
                              <m:r>
                                <a:rPr lang="en-US" altLang="zh-CN" sz="1600" b="0" i="1" smtClean="0">
                                  <a:latin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𝐻</m:t>
                                  </m:r>
                                </m:e>
                              </m:d>
                            </m:lim>
                          </m:limLow>
                        </m:fName>
                        <m:e>
                          <m:d>
                            <m:dPr>
                              <m:begChr m:val="["/>
                              <m:endChr m:val="]"/>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𝜏</m:t>
                                  </m:r>
                                </m:e>
                                <m:sup>
                                  <m:r>
                                    <a:rPr lang="en-US" altLang="zh-CN" sz="1600" b="0" i="1" smtClean="0">
                                      <a:latin typeface="Cambria Math" panose="02040503050406030204" pitchFamily="18" charset="0"/>
                                      <a:cs typeface="Times New Roman" panose="02020603050405020304" pitchFamily="18" charset="0"/>
                                    </a:rPr>
                                    <m:t>−1</m:t>
                                  </m:r>
                                </m:sup>
                              </m:s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600" b="0" i="0" smtClean="0">
                                          <a:latin typeface="Cambria Math" panose="02040503050406030204" pitchFamily="18" charset="0"/>
                                          <a:ea typeface="Cambria Math" panose="02040503050406030204" pitchFamily="18" charset="0"/>
                                          <a:cs typeface="Times New Roman" panose="02020603050405020304" pitchFamily="18" charset="0"/>
                                        </a:rPr>
                                        <m:t>min</m:t>
                                      </m:r>
                                    </m:e>
                                    <m:lim>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lim>
                                  </m:limLow>
                                </m:fName>
                                <m:e>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p>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𝜋</m:t>
                                      </m:r>
                                    </m:sup>
                                  </m:sSub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e>
                              </m:func>
                            </m:e>
                          </m:d>
                        </m:e>
                      </m:func>
                    </m:oMath>
                  </m:oMathPara>
                </a14:m>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28" name="文本框 23">
                <a:extLst>
                  <a:ext uri="{FF2B5EF4-FFF2-40B4-BE49-F238E27FC236}">
                    <a16:creationId xmlns:a16="http://schemas.microsoft.com/office/drawing/2014/main" id="{155CDBFD-E5B7-AC42-8A35-EEB126CE4953}"/>
                  </a:ext>
                </a:extLst>
              </p:cNvPr>
              <p:cNvSpPr txBox="1">
                <a:spLocks noRot="1" noChangeAspect="1" noMove="1" noResize="1" noEditPoints="1" noAdjustHandles="1" noChangeArrowheads="1" noChangeShapeType="1" noTextEdit="1"/>
              </p:cNvSpPr>
              <p:nvPr/>
            </p:nvSpPr>
            <p:spPr>
              <a:xfrm>
                <a:off x="660206" y="12090301"/>
                <a:ext cx="6731000" cy="4328299"/>
              </a:xfrm>
              <a:prstGeom prst="rect">
                <a:avLst/>
              </a:prstGeom>
              <a:blipFill>
                <a:blip r:embed="rId6"/>
                <a:stretch>
                  <a:fillRect l="-942" r="-1130" b="-13743"/>
                </a:stretch>
              </a:blipFill>
              <a:ln w="12700" cap="flat">
                <a:noFill/>
                <a:miter lim="400000"/>
              </a:ln>
              <a:effectLst/>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29" name="文本框 23">
                <a:extLst>
                  <a:ext uri="{FF2B5EF4-FFF2-40B4-BE49-F238E27FC236}">
                    <a16:creationId xmlns:a16="http://schemas.microsoft.com/office/drawing/2014/main" id="{C722A791-BCAA-894E-BA08-4036977F9B5A}"/>
                  </a:ext>
                </a:extLst>
              </p:cNvPr>
              <p:cNvSpPr txBox="1"/>
              <p:nvPr/>
            </p:nvSpPr>
            <p:spPr>
              <a:xfrm>
                <a:off x="660206" y="17295996"/>
                <a:ext cx="7075457" cy="43541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We consider an episodic MDP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𝑀</m:t>
                    </m:r>
                  </m:oMath>
                </a14:m>
                <a:r>
                  <a:rPr lang="en-US" altLang="zh-CN" sz="1600" dirty="0">
                    <a:latin typeface="Times New Roman" panose="02020603050405020304" pitchFamily="18" charset="0"/>
                    <a:cs typeface="Times New Roman" panose="02020603050405020304" pitchFamily="18" charset="0"/>
                  </a:rPr>
                  <a:t> with episode length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𝐻</m:t>
                    </m:r>
                    <m:r>
                      <a:rPr lang="en-US" altLang="zh-CN" sz="1600" b="0" i="1" smtClean="0">
                        <a:latin typeface="Cambria Math" panose="02040503050406030204" pitchFamily="18" charset="0"/>
                        <a:cs typeface="Times New Roman" panose="02020603050405020304" pitchFamily="18" charset="0"/>
                      </a:rPr>
                      <m:t> </m:t>
                    </m:r>
                  </m:oMath>
                </a14:m>
                <a:r>
                  <a:rPr lang="en-US" altLang="zh-CN" sz="1600" dirty="0">
                    <a:latin typeface="Times New Roman" panose="02020603050405020304" pitchFamily="18" charset="0"/>
                    <a:cs typeface="Times New Roman" panose="02020603050405020304" pitchFamily="18" charset="0"/>
                  </a:rPr>
                  <a:t>, state space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𝑆</m:t>
                    </m:r>
                  </m:oMath>
                </a14:m>
                <a:r>
                  <a:rPr lang="en-US" altLang="zh-CN" sz="1600" dirty="0">
                    <a:latin typeface="Times New Roman" panose="02020603050405020304" pitchFamily="18" charset="0"/>
                    <a:cs typeface="Times New Roman" panose="02020603050405020304" pitchFamily="18" charset="0"/>
                  </a:rPr>
                  <a:t>, and a finite action space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𝐴</m:t>
                    </m:r>
                  </m:oMath>
                </a14:m>
                <a:r>
                  <a:rPr lang="en-US" altLang="zh-CN" sz="1600" dirty="0">
                    <a:latin typeface="Times New Roman" panose="02020603050405020304" pitchFamily="18" charset="0"/>
                    <a:cs typeface="Times New Roman" panose="02020603050405020304" pitchFamily="18" charset="0"/>
                  </a:rPr>
                  <a:t>. At each episode, a trajectory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𝜏</m:t>
                    </m:r>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𝑎</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2</m:t>
                        </m:r>
                      </m:sub>
                    </m:sSub>
                    <m:r>
                      <a:rPr lang="en-US" altLang="zh-CN" sz="1600" b="0" i="1" smtClean="0">
                        <a:latin typeface="Cambria Math" panose="02040503050406030204" pitchFamily="18" charset="0"/>
                        <a:cs typeface="Times New Roman" panose="02020603050405020304" pitchFamily="18" charset="0"/>
                      </a:rPr>
                      <m:t>,⋯, </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𝐻</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𝑎</m:t>
                        </m:r>
                      </m:e>
                      <m:sub>
                        <m:r>
                          <a:rPr lang="en-US" altLang="zh-CN" sz="1600" b="0" i="1" smtClean="0">
                            <a:latin typeface="Cambria Math" panose="02040503050406030204" pitchFamily="18" charset="0"/>
                            <a:cs typeface="Times New Roman" panose="02020603050405020304" pitchFamily="18" charset="0"/>
                          </a:rPr>
                          <m:t>𝐻</m:t>
                        </m:r>
                      </m:sub>
                    </m:sSub>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is generated by an agent, where (a)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𝑆</m:t>
                    </m:r>
                  </m:oMath>
                </a14:m>
                <a:r>
                  <a:rPr lang="en-US" altLang="zh-CN" sz="1600" dirty="0">
                    <a:latin typeface="Times New Roman" panose="02020603050405020304" pitchFamily="18" charset="0"/>
                    <a:cs typeface="Times New Roman" panose="02020603050405020304" pitchFamily="18" charset="0"/>
                  </a:rPr>
                  <a:t> is a fixed starting state,3 (b) at step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h</m:t>
                    </m:r>
                  </m:oMath>
                </a14:m>
                <a:r>
                  <a:rPr lang="en-US" altLang="zh-CN" sz="1600" dirty="0">
                    <a:latin typeface="Times New Roman" panose="02020603050405020304" pitchFamily="18" charset="0"/>
                    <a:cs typeface="Times New Roman" panose="02020603050405020304" pitchFamily="18" charset="0"/>
                  </a:rPr>
                  <a:t>, the agent chooses action according to a history-dependent policy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𝑎</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𝜋</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 </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𝜏</m:t>
                        </m:r>
                      </m:e>
                      <m:sub>
                        <m:r>
                          <a:rPr lang="en-US" altLang="zh-CN" sz="1600" b="0" i="1" smtClean="0">
                            <a:latin typeface="Cambria Math" panose="02040503050406030204" pitchFamily="18" charset="0"/>
                            <a:cs typeface="Times New Roman" panose="02020603050405020304" pitchFamily="18" charset="0"/>
                          </a:rPr>
                          <m:t>h</m:t>
                        </m:r>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(c) the model transits to the next state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h</m:t>
                        </m:r>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1600" b="0" i="1" smtClean="0">
                            <a:latin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m:t>
                        </m:r>
                      </m:e>
                      <m:e>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𝑎</m:t>
                            </m:r>
                          </m:e>
                          <m:sub>
                            <m:r>
                              <a:rPr lang="en-US" altLang="zh-CN" sz="1600" b="0" i="1" smtClean="0">
                                <a:latin typeface="Cambria Math" panose="02040503050406030204" pitchFamily="18" charset="0"/>
                                <a:cs typeface="Times New Roman" panose="02020603050405020304" pitchFamily="18" charset="0"/>
                              </a:rPr>
                              <m:t>h</m:t>
                            </m:r>
                          </m:sub>
                        </m:sSub>
                      </m:e>
                    </m:d>
                  </m:oMath>
                </a14:m>
                <a:r>
                  <a:rPr lang="en-US" altLang="zh-CN" sz="1600" dirty="0">
                    <a:latin typeface="Times New Roman" panose="02020603050405020304" pitchFamily="18" charset="0"/>
                    <a:cs typeface="Times New Roman" panose="02020603050405020304" pitchFamily="18" charset="0"/>
                  </a:rPr>
                  <a:t> and receive reward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𝑟</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𝑆</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𝐴</m:t>
                    </m:r>
                    <m:r>
                      <a:rPr lang="en-US" altLang="zh-CN" sz="1600" b="0" i="1"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Δ</m:t>
                    </m:r>
                    <m:r>
                      <a:rPr lang="en-US" altLang="zh-CN" sz="1600" b="0" i="1" smtClean="0">
                        <a:latin typeface="Cambria Math" panose="02040503050406030204" pitchFamily="18" charset="0"/>
                        <a:cs typeface="Times New Roman" panose="02020603050405020304" pitchFamily="18" charset="0"/>
                      </a:rPr>
                      <m:t>(</m:t>
                    </m:r>
                    <m:d>
                      <m:dPr>
                        <m:begChr m:val="["/>
                        <m:endChr m:val="]"/>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0,1</m:t>
                        </m:r>
                      </m:e>
                    </m:d>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a:t>
                </a:r>
              </a:p>
              <a:p>
                <a:pPr marL="285750"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To address large state space, we consider low-rank MDPs [2], where</a:t>
                </a:r>
              </a:p>
              <a:p>
                <a:pPr algn="just">
                  <a:lnSpc>
                    <a:spcPct val="120000"/>
                  </a:lnSpc>
                </a:pPr>
                <a14:m>
                  <m:oMathPara xmlns:m="http://schemas.openxmlformats.org/officeDocument/2006/math">
                    <m:oMathParaPr>
                      <m:jc m:val="center"/>
                    </m:oMathParaPr>
                    <m:oMath xmlns:m="http://schemas.openxmlformats.org/officeDocument/2006/math">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𝒫</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e>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𝑎</m:t>
                          </m:r>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𝜙</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𝑎</m:t>
                              </m:r>
                            </m:e>
                          </m:d>
                        </m:e>
                      </m:d>
                    </m:oMath>
                  </m:oMathPara>
                </a14:m>
                <a:endParaRPr lang="en-US" altLang="zh-CN" sz="1600" dirty="0">
                  <a:latin typeface="Times New Roman" panose="02020603050405020304" pitchFamily="18" charset="0"/>
                  <a:cs typeface="Times New Roman" panose="02020603050405020304" pitchFamily="18" charset="0"/>
                </a:endParaRPr>
              </a:p>
              <a:p>
                <a:pPr lvl="1" algn="just">
                  <a:lnSpc>
                    <a:spcPct val="120000"/>
                  </a:lnSpc>
                </a:pPr>
                <a:r>
                  <a:rPr lang="en-US" altLang="zh-CN" sz="1600" dirty="0">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𝜓</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𝒮</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𝑑</m:t>
                        </m:r>
                      </m:sup>
                    </m:sSup>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𝜙</m:t>
                        </m:r>
                      </m:e>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𝒮</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𝒜</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𝑑</m:t>
                        </m:r>
                      </m:sup>
                    </m:sSup>
                  </m:oMath>
                </a14:m>
                <a:r>
                  <a:rPr lang="en-US" altLang="zh-CN" sz="1600" dirty="0">
                    <a:latin typeface="Times New Roman" panose="02020603050405020304" pitchFamily="18" charset="0"/>
                    <a:cs typeface="Times New Roman" panose="02020603050405020304" pitchFamily="18" charset="0"/>
                  </a:rPr>
                  <a:t> are </a:t>
                </a:r>
                <a:r>
                  <a:rPr lang="en-US" altLang="zh-CN" sz="1600" i="1" dirty="0">
                    <a:latin typeface="Times New Roman" panose="02020603050405020304" pitchFamily="18" charset="0"/>
                    <a:cs typeface="Times New Roman" panose="02020603050405020304" pitchFamily="18" charset="0"/>
                  </a:rPr>
                  <a:t>unknown </a:t>
                </a:r>
                <a:r>
                  <a:rPr lang="en-US" altLang="zh-CN" sz="1600" dirty="0">
                    <a:latin typeface="Times New Roman" panose="02020603050405020304" pitchFamily="18" charset="0"/>
                    <a:cs typeface="Times New Roman" panose="02020603050405020304" pitchFamily="18" charset="0"/>
                  </a:rPr>
                  <a:t>embedding functions</a:t>
                </a:r>
                <a:r>
                  <a:rPr lang="en-US" altLang="zh-CN" sz="1600" i="1" dirty="0">
                    <a:latin typeface="Times New Roman" panose="02020603050405020304" pitchFamily="18" charset="0"/>
                    <a:cs typeface="Times New Roman" panose="02020603050405020304" pitchFamily="18" charset="0"/>
                  </a:rPr>
                  <a:t>.    </a:t>
                </a:r>
              </a:p>
              <a:p>
                <a:pPr lvl="1" algn="just">
                  <a:lnSpc>
                    <a:spcPct val="120000"/>
                  </a:lnSpc>
                </a:pPr>
                <a:r>
                  <a:rPr lang="en-US" altLang="zh-CN" sz="1600" dirty="0">
                    <a:latin typeface="Times New Roman" panose="02020603050405020304" pitchFamily="18" charset="0"/>
                    <a:cs typeface="Times New Roman" panose="02020603050405020304" pitchFamily="18" charset="0"/>
                  </a:rPr>
                  <a:t>Moreover, </a:t>
                </a:r>
                <a14:m>
                  <m:oMath xmlns:m="http://schemas.openxmlformats.org/officeDocument/2006/math">
                    <m:r>
                      <m:rPr>
                        <m:lit/>
                      </m:rPr>
                      <a:rPr lang="en-US" altLang="zh-CN" sz="1600" b="0" i="0" smtClean="0">
                        <a:latin typeface="Cambria Math" panose="02040503050406030204" pitchFamily="18" charset="0"/>
                        <a:cs typeface="Times New Roman" panose="02020603050405020304" pitchFamily="18" charset="0"/>
                      </a:rPr>
                      <m:t>||</m:t>
                    </m:r>
                    <m:sSubSup>
                      <m:sSubSupPr>
                        <m:ctrlPr>
                          <a:rPr lang="en-US" altLang="zh-CN" sz="1600" b="0" i="1" smtClean="0">
                            <a:latin typeface="Cambria Math" panose="02040503050406030204" pitchFamily="18" charset="0"/>
                            <a:cs typeface="Times New Roman" panose="02020603050405020304" pitchFamily="18" charset="0"/>
                          </a:rPr>
                        </m:ctrlPr>
                      </m:sSubSupPr>
                      <m:e>
                        <m:r>
                          <m:rPr>
                            <m:sty m:val="p"/>
                          </m:rPr>
                          <a:rPr lang="en-US" altLang="zh-CN" sz="1600" b="0" i="0" smtClean="0">
                            <a:latin typeface="Cambria Math" panose="02040503050406030204" pitchFamily="18" charset="0"/>
                            <a:cs typeface="Times New Roman" panose="02020603050405020304" pitchFamily="18" charset="0"/>
                          </a:rPr>
                          <m:t>ϕ</m:t>
                        </m:r>
                      </m:e>
                      <m:sub>
                        <m:r>
                          <m:rPr>
                            <m:sty m:val="p"/>
                          </m:rPr>
                          <a:rPr lang="en-US" altLang="zh-CN" sz="1600" b="0" i="0" smtClean="0">
                            <a:latin typeface="Cambria Math" panose="02040503050406030204" pitchFamily="18" charset="0"/>
                            <a:cs typeface="Times New Roman" panose="02020603050405020304" pitchFamily="18" charset="0"/>
                          </a:rPr>
                          <m:t>h</m:t>
                        </m:r>
                      </m:sub>
                      <m:sup>
                        <m:r>
                          <a:rPr lang="en-US" altLang="zh-CN" sz="1600" b="0" i="0" smtClean="0">
                            <a:latin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cs typeface="Times New Roman" panose="02020603050405020304" pitchFamily="18" charset="0"/>
                          </a:rPr>
                        </m:ctrlPr>
                      </m:dPr>
                      <m:e>
                        <m:r>
                          <m:rPr>
                            <m:sty m:val="p"/>
                          </m:rPr>
                          <a:rPr lang="en-US" altLang="zh-CN" sz="1600" b="0" i="0" smtClean="0">
                            <a:latin typeface="Cambria Math" panose="02040503050406030204" pitchFamily="18" charset="0"/>
                            <a:cs typeface="Times New Roman" panose="02020603050405020304" pitchFamily="18" charset="0"/>
                          </a:rPr>
                          <m:t>s</m:t>
                        </m:r>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a</m:t>
                        </m:r>
                      </m:e>
                    </m:d>
                    <m:r>
                      <m:rPr>
                        <m:lit/>
                      </m:rPr>
                      <a:rPr lang="en-US" altLang="zh-CN" sz="1600" b="0" i="0"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m:rPr>
                            <m:lit/>
                          </m:rPr>
                          <a:rPr lang="en-US" altLang="zh-CN" sz="1600" b="0" i="0" smtClean="0">
                            <a:latin typeface="Cambria Math" panose="02040503050406030204" pitchFamily="18" charset="0"/>
                            <a:cs typeface="Times New Roman" panose="02020603050405020304" pitchFamily="18" charset="0"/>
                          </a:rPr>
                          <m:t>|</m:t>
                        </m:r>
                      </m:e>
                      <m:sub>
                        <m:r>
                          <a:rPr lang="en-US" altLang="zh-CN" sz="1600" b="0" i="0" smtClean="0">
                            <a:latin typeface="Cambria Math" panose="02040503050406030204" pitchFamily="18" charset="0"/>
                            <a:cs typeface="Times New Roman" panose="02020603050405020304" pitchFamily="18" charset="0"/>
                          </a:rPr>
                          <m:t>2</m:t>
                        </m:r>
                      </m:sub>
                    </m:sSub>
                    <m:r>
                      <a:rPr lang="en-US" altLang="zh-CN" sz="1600" b="0" i="0" smtClean="0">
                        <a:latin typeface="Cambria Math" panose="02040503050406030204" pitchFamily="18" charset="0"/>
                        <a:cs typeface="Times New Roman" panose="02020603050405020304" pitchFamily="18" charset="0"/>
                      </a:rPr>
                      <m:t>≤1</m:t>
                    </m:r>
                  </m:oMath>
                </a14:m>
                <a:r>
                  <a:rPr lang="en-US" altLang="zh-CN" sz="1600" dirty="0">
                    <a:latin typeface="Times New Roman" panose="02020603050405020304" pitchFamily="18" charset="0"/>
                    <a:cs typeface="Times New Roman" panose="02020603050405020304" pitchFamily="18" charset="0"/>
                  </a:rPr>
                  <a:t> for all </a:t>
                </a:r>
                <a14:m>
                  <m:oMath xmlns:m="http://schemas.openxmlformats.org/officeDocument/2006/math">
                    <m:d>
                      <m:dPr>
                        <m:ctrlPr>
                          <a:rPr lang="en-US" altLang="zh-CN" sz="1600" b="0" i="1" smtClean="0">
                            <a:latin typeface="Cambria Math" panose="02040503050406030204" pitchFamily="18" charset="0"/>
                            <a:cs typeface="Times New Roman" panose="02020603050405020304" pitchFamily="18" charset="0"/>
                          </a:rPr>
                        </m:ctrlPr>
                      </m:dPr>
                      <m:e>
                        <m:r>
                          <m:rPr>
                            <m:sty m:val="p"/>
                          </m:rPr>
                          <a:rPr lang="en-US" altLang="zh-CN" sz="1600" b="0" i="0" smtClean="0">
                            <a:latin typeface="Cambria Math" panose="02040503050406030204" pitchFamily="18" charset="0"/>
                            <a:cs typeface="Times New Roman" panose="02020603050405020304" pitchFamily="18" charset="0"/>
                          </a:rPr>
                          <m:t>h</m:t>
                        </m:r>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s</m:t>
                        </m:r>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a</m:t>
                        </m:r>
                      </m:e>
                    </m:d>
                    <m:r>
                      <a:rPr lang="en-US" altLang="zh-CN" sz="1600" b="0" i="0" smtClean="0">
                        <a:latin typeface="Cambria Math" panose="02040503050406030204" pitchFamily="18" charset="0"/>
                        <a:cs typeface="Times New Roman" panose="02020603050405020304" pitchFamily="18" charset="0"/>
                      </a:rPr>
                      <m:t>∈</m:t>
                    </m:r>
                    <m:d>
                      <m:dPr>
                        <m:begChr m:val="["/>
                        <m:endChr m:val="]"/>
                        <m:ctrlPr>
                          <a:rPr lang="en-US" altLang="zh-CN" sz="1600" b="0" i="1" smtClean="0">
                            <a:latin typeface="Cambria Math" panose="02040503050406030204" pitchFamily="18" charset="0"/>
                            <a:cs typeface="Times New Roman" panose="02020603050405020304" pitchFamily="18" charset="0"/>
                          </a:rPr>
                        </m:ctrlPr>
                      </m:dPr>
                      <m:e>
                        <m:r>
                          <m:rPr>
                            <m:sty m:val="p"/>
                          </m:rPr>
                          <a:rPr lang="en-US" altLang="zh-CN" sz="1600" b="0" i="0" smtClean="0">
                            <a:latin typeface="Cambria Math" panose="02040503050406030204" pitchFamily="18" charset="0"/>
                            <a:cs typeface="Times New Roman" panose="02020603050405020304" pitchFamily="18" charset="0"/>
                          </a:rPr>
                          <m:t>H</m:t>
                        </m:r>
                      </m:e>
                    </m:d>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S</m:t>
                    </m:r>
                    <m:r>
                      <a:rPr lang="en-US" altLang="zh-CN" sz="1600" b="0" i="0" smtClean="0">
                        <a:latin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cs typeface="Times New Roman" panose="02020603050405020304" pitchFamily="18" charset="0"/>
                      </a:rPr>
                      <m:t>A</m:t>
                    </m:r>
                  </m:oMath>
                </a14:m>
                <a:r>
                  <a:rPr lang="en-US" altLang="zh-CN" sz="1600" dirty="0">
                    <a:latin typeface="Times New Roman" panose="02020603050405020304" pitchFamily="18" charset="0"/>
                    <a:cs typeface="Times New Roman" panose="02020603050405020304" pitchFamily="18" charset="0"/>
                  </a:rPr>
                  <a:t>, and for any function </a:t>
                </a:r>
              </a:p>
              <a:p>
                <a:pPr lvl="1" algn="just">
                  <a:lnSpc>
                    <a:spcPct val="120000"/>
                  </a:lnSpc>
                </a:pP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𝑔</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𝑆</m:t>
                    </m:r>
                    <m:r>
                      <a:rPr lang="en-US" altLang="zh-CN" sz="1600" b="0" i="1" smtClean="0">
                        <a:latin typeface="Cambria Math" panose="02040503050406030204" pitchFamily="18" charset="0"/>
                        <a:cs typeface="Times New Roman" panose="02020603050405020304" pitchFamily="18" charset="0"/>
                      </a:rPr>
                      <m:t>↦[0,1]</m:t>
                    </m:r>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h</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𝐻</m:t>
                    </m:r>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it holds that </a:t>
                </a:r>
                <a14:m>
                  <m:oMath xmlns:m="http://schemas.openxmlformats.org/officeDocument/2006/math">
                    <m:r>
                      <m:rPr>
                        <m:lit/>
                      </m:rPr>
                      <a:rPr lang="en-US" altLang="zh-CN" sz="1600" b="0" i="1" smtClean="0">
                        <a:latin typeface="Cambria Math" panose="02040503050406030204" pitchFamily="18" charset="0"/>
                        <a:cs typeface="Times New Roman" panose="02020603050405020304" pitchFamily="18" charset="0"/>
                      </a:rPr>
                      <m:t>||</m:t>
                    </m:r>
                    <m:nary>
                      <m:naryPr>
                        <m:supHide m:val="on"/>
                        <m:ctrlPr>
                          <a:rPr lang="en-US" altLang="zh-CN" sz="1600" b="0" i="1" smtClean="0">
                            <a:latin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𝑆</m:t>
                        </m:r>
                      </m:sub>
                      <m:sup/>
                      <m:e>
                        <m:sSubSup>
                          <m:sSubSupPr>
                            <m:ctrlPr>
                              <a:rPr lang="en-US" altLang="zh-CN" sz="1600" b="0" i="1" smtClean="0">
                                <a:latin typeface="Cambria Math" panose="02040503050406030204" pitchFamily="18" charset="0"/>
                                <a:cs typeface="Times New Roman" panose="02020603050405020304" pitchFamily="18" charset="0"/>
                              </a:rPr>
                            </m:ctrlPr>
                          </m:sSubSupPr>
                          <m:e>
                            <m:r>
                              <a:rPr lang="en-US" altLang="zh-CN" sz="1600" b="0" i="1" smtClean="0">
                                <a:latin typeface="Cambria Math" panose="02040503050406030204" pitchFamily="18" charset="0"/>
                                <a:cs typeface="Times New Roman" panose="02020603050405020304" pitchFamily="18" charset="0"/>
                              </a:rPr>
                              <m:t>𝜓</m:t>
                            </m:r>
                          </m:e>
                          <m:sub>
                            <m:r>
                              <a:rPr lang="en-US" altLang="zh-CN" sz="1600" b="0" i="1" smtClean="0">
                                <a:latin typeface="Cambria Math" panose="02040503050406030204" pitchFamily="18" charset="0"/>
                                <a:cs typeface="Times New Roman" panose="02020603050405020304" pitchFamily="18" charset="0"/>
                              </a:rPr>
                              <m:t>h</m:t>
                            </m:r>
                          </m:sub>
                          <m:sup>
                            <m:r>
                              <a:rPr lang="en-US" altLang="zh-CN" sz="1600" b="0" i="1" smtClean="0">
                                <a:latin typeface="Cambria Math" panose="02040503050406030204" pitchFamily="18" charset="0"/>
                                <a:cs typeface="Times New Roman" panose="02020603050405020304" pitchFamily="18" charset="0"/>
                              </a:rPr>
                              <m:t>∗</m:t>
                            </m:r>
                          </m:sup>
                        </m:sSubSup>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𝑠</m:t>
                            </m:r>
                          </m:e>
                        </m:d>
                        <m:r>
                          <a:rPr lang="en-US" altLang="zh-CN" sz="1600" b="0" i="1" smtClean="0">
                            <a:latin typeface="Cambria Math" panose="02040503050406030204" pitchFamily="18" charset="0"/>
                            <a:cs typeface="Times New Roman" panose="02020603050405020304" pitchFamily="18" charset="0"/>
                          </a:rPr>
                          <m:t>𝑔</m:t>
                        </m:r>
                        <m:d>
                          <m:dPr>
                            <m:ctrlPr>
                              <a:rPr lang="en-US" altLang="zh-CN" sz="1600" b="0" i="1" smtClean="0">
                                <a:latin typeface="Cambria Math" panose="02040503050406030204" pitchFamily="18" charset="0"/>
                                <a:cs typeface="Times New Roman" panose="02020603050405020304" pitchFamily="18" charset="0"/>
                              </a:rPr>
                            </m:ctrlPr>
                          </m:dPr>
                          <m:e>
                            <m:r>
                              <a:rPr lang="en-US" altLang="zh-CN" sz="1600" b="0" i="1" smtClean="0">
                                <a:latin typeface="Cambria Math" panose="02040503050406030204" pitchFamily="18" charset="0"/>
                                <a:cs typeface="Times New Roman" panose="02020603050405020304" pitchFamily="18" charset="0"/>
                              </a:rPr>
                              <m:t>𝑠</m:t>
                            </m:r>
                          </m:e>
                        </m:d>
                        <m:r>
                          <a:rPr lang="en-US" altLang="zh-CN" sz="1600" b="0" i="1" smtClean="0">
                            <a:latin typeface="Cambria Math" panose="02040503050406030204" pitchFamily="18" charset="0"/>
                            <a:cs typeface="Times New Roman" panose="02020603050405020304" pitchFamily="18" charset="0"/>
                          </a:rPr>
                          <m:t>𝑑𝑠</m:t>
                        </m:r>
                        <m:r>
                          <m:rPr>
                            <m:lit/>
                          </m:rP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m:rPr>
                                <m:lit/>
                              </m:rPr>
                              <a:rPr lang="en-US" altLang="zh-CN" sz="1600" b="0" i="1" smtClean="0">
                                <a:latin typeface="Cambria Math" panose="02040503050406030204" pitchFamily="18" charset="0"/>
                                <a:cs typeface="Times New Roman" panose="02020603050405020304" pitchFamily="18" charset="0"/>
                              </a:rPr>
                              <m:t>|</m:t>
                            </m:r>
                          </m:e>
                          <m:sub>
                            <m:r>
                              <a:rPr lang="en-US" altLang="zh-CN" sz="1600" b="0" i="1" smtClean="0">
                                <a:latin typeface="Cambria Math" panose="02040503050406030204" pitchFamily="18" charset="0"/>
                                <a:cs typeface="Times New Roman" panose="02020603050405020304" pitchFamily="18" charset="0"/>
                              </a:rPr>
                              <m:t>2</m:t>
                            </m:r>
                          </m:sub>
                        </m:sSub>
                        <m:r>
                          <a:rPr lang="en-US" altLang="zh-CN" sz="1600" b="0" i="1" smtClean="0">
                            <a:latin typeface="Cambria Math" panose="02040503050406030204" pitchFamily="18" charset="0"/>
                            <a:cs typeface="Times New Roman" panose="02020603050405020304" pitchFamily="18" charset="0"/>
                          </a:rPr>
                          <m:t>≤</m:t>
                        </m:r>
                        <m:rad>
                          <m:radPr>
                            <m:degHide m:val="on"/>
                            <m:ctrlPr>
                              <a:rPr lang="en-US" altLang="zh-CN" sz="1600" b="0" i="1" smtClean="0">
                                <a:latin typeface="Cambria Math" panose="02040503050406030204" pitchFamily="18" charset="0"/>
                                <a:cs typeface="Times New Roman" panose="02020603050405020304" pitchFamily="18" charset="0"/>
                              </a:rPr>
                            </m:ctrlPr>
                          </m:radPr>
                          <m:deg/>
                          <m:e>
                            <m:r>
                              <a:rPr lang="en-US" altLang="zh-CN" sz="1600" b="0" i="1" smtClean="0">
                                <a:latin typeface="Cambria Math" panose="02040503050406030204" pitchFamily="18" charset="0"/>
                                <a:cs typeface="Times New Roman" panose="02020603050405020304" pitchFamily="18" charset="0"/>
                              </a:rPr>
                              <m:t>𝑑</m:t>
                            </m:r>
                          </m:e>
                        </m:rad>
                      </m:e>
                    </m:nary>
                    <m:r>
                      <a:rPr lang="en-US" altLang="zh-CN" sz="1600" b="0" i="0" smtClean="0">
                        <a:latin typeface="Cambria Math" panose="02040503050406030204" pitchFamily="18" charset="0"/>
                        <a:cs typeface="Times New Roman" panose="02020603050405020304" pitchFamily="18" charset="0"/>
                      </a:rPr>
                      <m:t>.</m:t>
                    </m:r>
                  </m:oMath>
                </a14:m>
                <a:endParaRPr lang="en-US" altLang="zh-CN" sz="1600" dirty="0">
                  <a:latin typeface="Times New Roman" panose="02020603050405020304" pitchFamily="18" charset="0"/>
                  <a:cs typeface="Times New Roman" panose="02020603050405020304" pitchFamily="18" charset="0"/>
                </a:endParaRPr>
              </a:p>
              <a:p>
                <a:pPr lvl="1" algn="just">
                  <a:lnSpc>
                    <a:spcPct val="120000"/>
                  </a:lnSpc>
                </a:pPr>
                <a:endParaRPr lang="en-US" altLang="zh-CN" sz="1600" dirty="0">
                  <a:latin typeface="Times New Roman" panose="02020603050405020304" pitchFamily="18" charset="0"/>
                  <a:cs typeface="Times New Roman" panose="02020603050405020304" pitchFamily="18" charset="0"/>
                </a:endParaRPr>
              </a:p>
              <a:p>
                <a:pPr marL="285750" lvl="1" indent="-285750" algn="just">
                  <a:lnSpc>
                    <a:spcPct val="12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learner has access to function classes</a:t>
                </a:r>
                <a:r>
                  <a:rPr lang="el-GR" altLang="zh-CN" sz="16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cs typeface="Times New Roman" panose="02020603050405020304" pitchFamily="18" charset="0"/>
                      </a:rPr>
                      <m:t>Ψ</m:t>
                    </m:r>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l-GR" altLang="zh-CN" sz="1600" i="1">
                        <a:latin typeface="Cambria Math" panose="02040503050406030204" pitchFamily="18" charset="0"/>
                        <a:ea typeface="Cambria Math" panose="02040503050406030204" pitchFamily="18" charset="0"/>
                        <a:cs typeface="Times New Roman" panose="02020603050405020304" pitchFamily="18" charset="0"/>
                      </a:rPr>
                      <m:t>Φ</m:t>
                    </m:r>
                  </m:oMath>
                </a14:m>
                <a:r>
                  <a:rPr lang="en-US" altLang="zh-CN" sz="1600" dirty="0">
                    <a:latin typeface="Times New Roman" panose="02020603050405020304" pitchFamily="18" charset="0"/>
                    <a:cs typeface="Times New Roman" panose="02020603050405020304" pitchFamily="18" charset="0"/>
                  </a:rPr>
                  <a:t> that satisfy the </a:t>
                </a:r>
                <a:r>
                  <a:rPr lang="en-US" altLang="zh-CN" sz="1600" i="1" dirty="0">
                    <a:latin typeface="Times New Roman" panose="02020603050405020304" pitchFamily="18" charset="0"/>
                    <a:cs typeface="Times New Roman" panose="02020603050405020304" pitchFamily="18" charset="0"/>
                  </a:rPr>
                  <a:t>realizability</a:t>
                </a:r>
                <a:r>
                  <a:rPr lang="en-US" altLang="zh-CN" sz="1600" dirty="0">
                    <a:latin typeface="Times New Roman" panose="02020603050405020304" pitchFamily="18" charset="0"/>
                    <a:cs typeface="Times New Roman" panose="02020603050405020304" pitchFamily="18" charset="0"/>
                  </a:rPr>
                  <a:t> assumption, i.e., </a:t>
                </a:r>
                <a14:m>
                  <m:oMath xmlns:m="http://schemas.openxmlformats.org/officeDocument/2006/math">
                    <m:sSubSup>
                      <m:sSub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𝜓</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altLang="zh-CN" sz="1600" i="1">
                        <a:latin typeface="Cambria Math" panose="02040503050406030204" pitchFamily="18" charset="0"/>
                        <a:ea typeface="Cambria Math" panose="02040503050406030204" pitchFamily="18" charset="0"/>
                        <a:cs typeface="Times New Roman" panose="02020603050405020304" pitchFamily="18" charset="0"/>
                      </a:rPr>
                      <m:t>Ψ</m:t>
                    </m:r>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𝜙</m:t>
                        </m:r>
                      </m:e>
                      <m:sub>
                        <m:r>
                          <a:rPr lang="en-US" altLang="zh-CN" sz="1600" i="1">
                            <a:latin typeface="Cambria Math" panose="02040503050406030204" pitchFamily="18" charset="0"/>
                            <a:ea typeface="Cambria Math" panose="02040503050406030204" pitchFamily="18" charset="0"/>
                            <a:cs typeface="Times New Roman" panose="02020603050405020304" pitchFamily="18" charset="0"/>
                          </a:rPr>
                          <m:t>h</m:t>
                        </m:r>
                      </m:sub>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b="0" i="0" smtClean="0">
                        <a:latin typeface="Cambria Math" panose="02040503050406030204" pitchFamily="18" charset="0"/>
                        <a:ea typeface="Cambria Math" panose="02040503050406030204" pitchFamily="18" charset="0"/>
                        <a:cs typeface="Times New Roman" panose="02020603050405020304" pitchFamily="18" charset="0"/>
                      </a:rPr>
                      <m:t>Φ</m:t>
                    </m:r>
                  </m:oMath>
                </a14:m>
                <a:r>
                  <a:rPr lang="en-US" altLang="zh-CN" sz="1600" dirty="0">
                    <a:latin typeface="Times New Roman" panose="02020603050405020304" pitchFamily="18" charset="0"/>
                    <a:cs typeface="Times New Roman" panose="02020603050405020304" pitchFamily="18" charset="0"/>
                  </a:rPr>
                  <a:t>.</a:t>
                </a:r>
              </a:p>
            </p:txBody>
          </p:sp>
        </mc:Choice>
        <mc:Fallback>
          <p:sp>
            <p:nvSpPr>
              <p:cNvPr id="29" name="文本框 23">
                <a:extLst>
                  <a:ext uri="{FF2B5EF4-FFF2-40B4-BE49-F238E27FC236}">
                    <a16:creationId xmlns:a16="http://schemas.microsoft.com/office/drawing/2014/main" id="{C722A791-BCAA-894E-BA08-4036977F9B5A}"/>
                  </a:ext>
                </a:extLst>
              </p:cNvPr>
              <p:cNvSpPr txBox="1">
                <a:spLocks noRot="1" noChangeAspect="1" noMove="1" noResize="1" noEditPoints="1" noAdjustHandles="1" noChangeArrowheads="1" noChangeShapeType="1" noTextEdit="1"/>
              </p:cNvSpPr>
              <p:nvPr/>
            </p:nvSpPr>
            <p:spPr>
              <a:xfrm>
                <a:off x="660206" y="17295996"/>
                <a:ext cx="7075457" cy="4354139"/>
              </a:xfrm>
              <a:prstGeom prst="rect">
                <a:avLst/>
              </a:prstGeom>
              <a:blipFill>
                <a:blip r:embed="rId7"/>
                <a:stretch>
                  <a:fillRect l="-947" r="-1120" b="-140"/>
                </a:stretch>
              </a:blipFill>
              <a:ln w="12700" cap="flat">
                <a:noFill/>
                <a:miter lim="400000"/>
              </a:ln>
              <a:effectLst/>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4313F891-FDD9-DB8A-129D-06F51A0BBD3B}"/>
              </a:ext>
            </a:extLst>
          </p:cNvPr>
          <p:cNvPicPr>
            <a:picLocks noChangeAspect="1"/>
          </p:cNvPicPr>
          <p:nvPr/>
        </p:nvPicPr>
        <p:blipFill rotWithShape="1">
          <a:blip r:embed="rId8"/>
          <a:srcRect t="1690" b="198"/>
          <a:stretch/>
        </p:blipFill>
        <p:spPr>
          <a:xfrm>
            <a:off x="11593487" y="10126907"/>
            <a:ext cx="7299546" cy="6799875"/>
          </a:xfrm>
          <a:prstGeom prst="rect">
            <a:avLst/>
          </a:prstGeom>
        </p:spPr>
      </p:pic>
      <p:sp>
        <p:nvSpPr>
          <p:cNvPr id="13" name="文本框 23">
            <a:extLst>
              <a:ext uri="{FF2B5EF4-FFF2-40B4-BE49-F238E27FC236}">
                <a16:creationId xmlns:a16="http://schemas.microsoft.com/office/drawing/2014/main" id="{6CA44B52-7596-6CC7-6EC2-14C7DCA54E5A}"/>
              </a:ext>
            </a:extLst>
          </p:cNvPr>
          <p:cNvSpPr txBox="1"/>
          <p:nvPr/>
        </p:nvSpPr>
        <p:spPr>
          <a:xfrm>
            <a:off x="10470269" y="17184943"/>
            <a:ext cx="8781329" cy="9787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just" defTabSz="326532" rtl="0" fontAlgn="auto" latinLnBrk="0" hangingPunct="0">
              <a:lnSpc>
                <a:spcPct val="120000"/>
              </a:lnSpc>
              <a:spcBef>
                <a:spcPts val="0"/>
              </a:spcBef>
              <a:spcAft>
                <a:spcPts val="0"/>
              </a:spcAft>
              <a:buClrTx/>
              <a:buSzTx/>
              <a:buFont typeface="Arial" panose="020B0604020202020204" pitchFamily="34" charset="0"/>
              <a:buChar char="•"/>
              <a:tabLst/>
            </a:pPr>
            <a:r>
              <a:rPr lang="en-US" altLang="zh-CN" sz="1600" b="1" dirty="0">
                <a:latin typeface="Times New Roman" panose="02020603050405020304" pitchFamily="18" charset="0"/>
                <a:cs typeface="Times New Roman" panose="02020603050405020304" pitchFamily="18" charset="0"/>
              </a:rPr>
              <a:t>Theoretical guarantees.	</a:t>
            </a:r>
            <a:r>
              <a:rPr lang="en-US" altLang="zh-CN" sz="1600" dirty="0">
                <a:latin typeface="Times New Roman" panose="02020603050405020304" pitchFamily="18" charset="0"/>
                <a:cs typeface="Times New Roman" panose="02020603050405020304" pitchFamily="18" charset="0"/>
              </a:rPr>
              <a:t>This presents the first regret/sample complexity bounds for </a:t>
            </a:r>
            <a:r>
              <a:rPr lang="en-US" altLang="zh-CN" sz="1600" dirty="0" err="1">
                <a:latin typeface="Times New Roman" panose="02020603050405020304" pitchFamily="18" charset="0"/>
                <a:cs typeface="Times New Roman" panose="02020603050405020304" pitchFamily="18" charset="0"/>
              </a:rPr>
              <a:t>CVaR</a:t>
            </a:r>
            <a:r>
              <a:rPr lang="en-US" altLang="zh-CN" sz="1600" dirty="0">
                <a:latin typeface="Times New Roman" panose="02020603050405020304" pitchFamily="18" charset="0"/>
                <a:cs typeface="Times New Roman" panose="02020603050405020304" pitchFamily="18" charset="0"/>
              </a:rPr>
              <a:t> RL with function approximation, in which exploring the unknown action/space spaces posits extra difficulty. </a:t>
            </a:r>
          </a:p>
        </p:txBody>
      </p:sp>
      <p:pic>
        <p:nvPicPr>
          <p:cNvPr id="16" name="图片 15">
            <a:extLst>
              <a:ext uri="{FF2B5EF4-FFF2-40B4-BE49-F238E27FC236}">
                <a16:creationId xmlns:a16="http://schemas.microsoft.com/office/drawing/2014/main" id="{A9744C6D-858B-DEE1-3CEA-31F333644A6F}"/>
              </a:ext>
            </a:extLst>
          </p:cNvPr>
          <p:cNvPicPr>
            <a:picLocks noChangeAspect="1"/>
          </p:cNvPicPr>
          <p:nvPr/>
        </p:nvPicPr>
        <p:blipFill>
          <a:blip r:embed="rId9"/>
          <a:stretch>
            <a:fillRect/>
          </a:stretch>
        </p:blipFill>
        <p:spPr>
          <a:xfrm>
            <a:off x="11253311" y="18237668"/>
            <a:ext cx="7215244" cy="3310792"/>
          </a:xfrm>
          <a:prstGeom prst="rect">
            <a:avLst/>
          </a:prstGeom>
        </p:spPr>
      </p:pic>
      <mc:AlternateContent xmlns:mc="http://schemas.openxmlformats.org/markup-compatibility/2006" xmlns:a14="http://schemas.microsoft.com/office/drawing/2010/main">
        <mc:Choice Requires="a14">
          <p:sp>
            <p:nvSpPr>
              <p:cNvPr id="17" name="文本占位符 2">
                <a:extLst>
                  <a:ext uri="{FF2B5EF4-FFF2-40B4-BE49-F238E27FC236}">
                    <a16:creationId xmlns:a16="http://schemas.microsoft.com/office/drawing/2014/main" id="{19F39710-3AD1-740D-A191-D571EA5253FF}"/>
                  </a:ext>
                </a:extLst>
              </p:cNvPr>
              <p:cNvSpPr txBox="1">
                <a:spLocks/>
              </p:cNvSpPr>
              <p:nvPr/>
            </p:nvSpPr>
            <p:spPr>
              <a:xfrm>
                <a:off x="21961677" y="4979484"/>
                <a:ext cx="9019513" cy="5667344"/>
              </a:xfrm>
              <a:prstGeom prst="rect">
                <a:avLst/>
              </a:prstGeom>
            </p:spPr>
            <p:txBody>
              <a:bodyPr/>
              <a:lst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a:lstStyle>
              <a:p>
                <a:pPr marL="0" indent="0" algn="just" hangingPunct="1">
                  <a:lnSpc>
                    <a:spcPct val="120000"/>
                  </a:lnSpc>
                  <a:spcBef>
                    <a:spcPts val="1600"/>
                  </a:spcBef>
                  <a:buNone/>
                </a:pPr>
                <a:r>
                  <a:rPr lang="en-US" altLang="zh-CN" sz="1600" dirty="0">
                    <a:latin typeface="Times New Roman" panose="02020603050405020304" pitchFamily="18" charset="0"/>
                    <a:cs typeface="Times New Roman" panose="02020603050405020304" pitchFamily="18" charset="0"/>
                  </a:rPr>
                  <a:t>In Algorithm 1, the VI in line 15 is not computational efficient since objective </a:t>
                </a:r>
                <a14:m>
                  <m:oMath xmlns:m="http://schemas.openxmlformats.org/officeDocument/2006/math">
                    <m:r>
                      <a:rPr lang="en-US" altLang="zh-CN" sz="1600" i="1" smtClean="0">
                        <a:latin typeface="Cambria Math" panose="02040503050406030204" pitchFamily="18" charset="0"/>
                        <a:cs typeface="Times New Roman" panose="02020603050405020304" pitchFamily="18" charset="0"/>
                      </a:rPr>
                      <m:t>𝑐</m:t>
                    </m:r>
                    <m:r>
                      <a:rPr lang="en-US" altLang="zh-CN" sz="1600" i="1" smtClean="0">
                        <a:latin typeface="Cambria Math" panose="02040503050406030204" pitchFamily="18" charset="0"/>
                        <a:cs typeface="Times New Roman" panose="02020603050405020304" pitchFamily="18" charset="0"/>
                      </a:rPr>
                      <m:t>− </m:t>
                    </m:r>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i="1" smtClean="0">
                            <a:latin typeface="Cambria Math" panose="02040503050406030204" pitchFamily="18" charset="0"/>
                            <a:cs typeface="Times New Roman" panose="02020603050405020304" pitchFamily="18" charset="0"/>
                          </a:rPr>
                          <m:t>𝜏</m:t>
                        </m:r>
                      </m:e>
                      <m:sup>
                        <m:r>
                          <a:rPr lang="en-US" altLang="zh-CN" sz="1600" b="0" i="1" smtClean="0">
                            <a:latin typeface="Cambria Math" panose="02040503050406030204" pitchFamily="18" charset="0"/>
                            <a:cs typeface="Times New Roman" panose="02020603050405020304" pitchFamily="18" charset="0"/>
                          </a:rPr>
                          <m:t>−1</m:t>
                        </m:r>
                      </m:sup>
                    </m:sSup>
                    <m:limLow>
                      <m:limLowPr>
                        <m:ctrlPr>
                          <a:rPr lang="en-US" altLang="zh-CN" sz="1600" b="0" i="1" smtClean="0">
                            <a:latin typeface="Cambria Math" panose="02040503050406030204" pitchFamily="18" charset="0"/>
                            <a:cs typeface="Times New Roman" panose="02020603050405020304" pitchFamily="18" charset="0"/>
                          </a:rPr>
                        </m:ctrlPr>
                      </m:limLowPr>
                      <m:e>
                        <m:limLow>
                          <m:limLowPr>
                            <m:ctrlPr>
                              <a:rPr lang="en-US" altLang="zh-CN" sz="1600" b="0" i="1" smtClean="0">
                                <a:latin typeface="Cambria Math" panose="02040503050406030204" pitchFamily="18" charset="0"/>
                                <a:cs typeface="Times New Roman" panose="02020603050405020304" pitchFamily="18" charset="0"/>
                              </a:rPr>
                            </m:ctrlPr>
                          </m:limLowPr>
                          <m:e>
                            <m:r>
                              <m:rPr>
                                <m:sty m:val="p"/>
                              </m:rPr>
                              <a:rPr lang="en-US" altLang="zh-CN" sz="1600" b="0" i="0" smtClean="0">
                                <a:latin typeface="Cambria Math" panose="02040503050406030204" pitchFamily="18" charset="0"/>
                                <a:cs typeface="Times New Roman" panose="02020603050405020304" pitchFamily="18" charset="0"/>
                              </a:rPr>
                              <m:t>min</m:t>
                            </m:r>
                          </m:e>
                          <m:lim>
                            <m:r>
                              <a:rPr lang="en-US" altLang="zh-CN" sz="1600" b="0" i="1" smtClean="0">
                                <a:latin typeface="Cambria Math" panose="02040503050406030204" pitchFamily="18" charset="0"/>
                                <a:cs typeface="Times New Roman" panose="02020603050405020304" pitchFamily="18" charset="0"/>
                              </a:rPr>
                              <m:t>𝜋</m:t>
                            </m:r>
                          </m:lim>
                        </m:limLow>
                        <m:r>
                          <a:rPr lang="en-US" altLang="zh-CN" sz="1600" b="0" i="1" smtClean="0">
                            <a:latin typeface="Cambria Math" panose="02040503050406030204" pitchFamily="18" charset="0"/>
                            <a:cs typeface="Times New Roman" panose="02020603050405020304" pitchFamily="18" charset="0"/>
                          </a:rPr>
                          <m:t> </m:t>
                        </m:r>
                        <m:sSubSup>
                          <m:sSubSupPr>
                            <m:ctrlPr>
                              <a:rPr lang="en-US" altLang="zh-CN" sz="1600" i="1">
                                <a:latin typeface="Cambria Math" panose="02040503050406030204" pitchFamily="18" charset="0"/>
                                <a:cs typeface="Times New Roman" panose="02020603050405020304" pitchFamily="18" charset="0"/>
                              </a:rPr>
                            </m:ctrlPr>
                          </m:sSubSupPr>
                          <m:e>
                            <m:r>
                              <a:rPr lang="en-US" altLang="zh-CN" sz="1600" i="1">
                                <a:latin typeface="Cambria Math" panose="02040503050406030204" pitchFamily="18" charset="0"/>
                                <a:cs typeface="Times New Roman" panose="02020603050405020304" pitchFamily="18" charset="0"/>
                              </a:rPr>
                              <m:t>𝑉</m:t>
                            </m:r>
                          </m:e>
                          <m:sub>
                            <m:r>
                              <a:rPr lang="en-US" altLang="zh-CN" sz="1600" b="0" i="1" smtClean="0">
                                <a:latin typeface="Cambria Math" panose="02040503050406030204" pitchFamily="18" charset="0"/>
                                <a:cs typeface="Times New Roman" panose="02020603050405020304" pitchFamily="18" charset="0"/>
                              </a:rPr>
                              <m:t>1,</m:t>
                            </m:r>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𝑃</m:t>
                                </m:r>
                              </m:e>
                            </m:acc>
                            <m:r>
                              <a:rPr lang="en-US" altLang="zh-CN" sz="1600" b="0" i="1" smtClean="0">
                                <a:latin typeface="Cambria Math" panose="02040503050406030204" pitchFamily="18" charset="0"/>
                                <a:cs typeface="Times New Roman" panose="02020603050405020304" pitchFamily="18" charset="0"/>
                              </a:rPr>
                              <m:t>, </m:t>
                            </m:r>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𝑏</m:t>
                                </m:r>
                              </m:e>
                            </m:acc>
                          </m:sub>
                          <m:sup>
                            <m:r>
                              <a:rPr lang="en-US" altLang="zh-CN" sz="1600" i="1">
                                <a:latin typeface="Cambria Math" panose="02040503050406030204" pitchFamily="18" charset="0"/>
                                <a:cs typeface="Times New Roman" panose="02020603050405020304" pitchFamily="18" charset="0"/>
                              </a:rPr>
                              <m:t>𝜋</m:t>
                            </m:r>
                          </m:sup>
                        </m:sSubSup>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𝑐</m:t>
                        </m:r>
                        <m:r>
                          <a:rPr lang="en-US" altLang="zh-CN" sz="1600" b="0" i="1" smtClean="0">
                            <a:latin typeface="Cambria Math" panose="02040503050406030204" pitchFamily="18" charset="0"/>
                            <a:cs typeface="Times New Roman" panose="02020603050405020304" pitchFamily="18" charset="0"/>
                          </a:rPr>
                          <m:t>)</m:t>
                        </m:r>
                      </m:e>
                      <m:lim>
                        <m:r>
                          <a:rPr lang="en-US" altLang="zh-CN" sz="1600" b="0" i="1" smtClean="0">
                            <a:latin typeface="Cambria Math" panose="02040503050406030204" pitchFamily="18" charset="0"/>
                            <a:cs typeface="Times New Roman" panose="02020603050405020304" pitchFamily="18" charset="0"/>
                          </a:rPr>
                          <m:t> </m:t>
                        </m:r>
                      </m:lim>
                    </m:limLow>
                    <m:r>
                      <a:rPr lang="en-US" altLang="zh-CN" sz="1600" b="0" i="1" smtClean="0">
                        <a:latin typeface="Cambria Math" panose="02040503050406030204" pitchFamily="18" charset="0"/>
                        <a:cs typeface="Times New Roman" panose="02020603050405020304" pitchFamily="18" charset="0"/>
                      </a:rPr>
                      <m:t> </m:t>
                    </m:r>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 not concave, which brings significant computational overhead.</a:t>
                </a:r>
              </a:p>
              <a:p>
                <a:pPr algn="just" hangingPunct="1">
                  <a:lnSpc>
                    <a:spcPct val="120000"/>
                  </a:lnSpc>
                  <a:spcBef>
                    <a:spcPts val="1600"/>
                  </a:spcBef>
                </a:pPr>
                <a:r>
                  <a:rPr lang="en-US" altLang="zh-CN" sz="1600" dirty="0">
                    <a:latin typeface="Times New Roman" panose="02020603050405020304" pitchFamily="18" charset="0"/>
                    <a:cs typeface="Times New Roman" panose="02020603050405020304" pitchFamily="18" charset="0"/>
                  </a:rPr>
                  <a:t>We introduce a feasible planning oracle for this step and provide the corresponding theoretical guarantees. </a:t>
                </a:r>
              </a:p>
              <a:p>
                <a:pPr algn="just" hangingPunct="1">
                  <a:lnSpc>
                    <a:spcPct val="120000"/>
                  </a:lnSpc>
                  <a:spcBef>
                    <a:spcPts val="1600"/>
                  </a:spcBef>
                </a:pPr>
                <a:r>
                  <a:rPr lang="en-US" altLang="zh-CN" sz="1600" dirty="0">
                    <a:latin typeface="Times New Roman" panose="02020603050405020304" pitchFamily="18" charset="0"/>
                    <a:cs typeface="Times New Roman" panose="02020603050405020304" pitchFamily="18" charset="0"/>
                  </a:rPr>
                  <a:t>For simplicity, we assume the reward distribution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𝑟</m:t>
                    </m:r>
                  </m:oMath>
                </a14:m>
                <a:r>
                  <a:rPr lang="en-US" altLang="zh-CN" sz="1600" dirty="0">
                    <a:latin typeface="Times New Roman" panose="02020603050405020304" pitchFamily="18" charset="0"/>
                    <a:cs typeface="Times New Roman" panose="02020603050405020304" pitchFamily="18" charset="0"/>
                  </a:rPr>
                  <a:t> is discrete and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𝑟</m:t>
                        </m:r>
                      </m:e>
                      <m:sub>
                        <m:r>
                          <a:rPr lang="en-US" altLang="zh-CN" sz="1600" b="0" i="1" smtClean="0">
                            <a:latin typeface="Cambria Math" panose="02040503050406030204" pitchFamily="18" charset="0"/>
                            <a:cs typeface="Times New Roman" panose="02020603050405020304" pitchFamily="18" charset="0"/>
                          </a:rPr>
                          <m:t>h</m:t>
                        </m:r>
                      </m:sub>
                    </m:sSub>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𝑠</m:t>
                    </m:r>
                    <m:r>
                      <a:rPr lang="en-US" altLang="zh-CN" sz="1600" b="0" i="1" smtClean="0">
                        <a:latin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cs typeface="Times New Roman" panose="02020603050405020304" pitchFamily="18" charset="0"/>
                      </a:rPr>
                      <m:t>𝑎</m:t>
                    </m:r>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only takes value in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𝑖</m:t>
                    </m:r>
                    <m:r>
                      <a:rPr lang="en-US" altLang="zh-CN" sz="1600" b="0" i="1" smtClean="0">
                        <a:latin typeface="Cambria Math" panose="02040503050406030204" pitchFamily="18" charset="0"/>
                        <a:cs typeface="Times New Roman" panose="02020603050405020304" pitchFamily="18" charset="0"/>
                      </a:rPr>
                      <m:t> </m:t>
                    </m:r>
                    <m:r>
                      <a:rPr lang="en-US" altLang="zh-CN" sz="1600" b="0" i="1" smtClean="0">
                        <a:latin typeface="Cambria Math" panose="02040503050406030204" pitchFamily="18" charset="0"/>
                        <a:cs typeface="Times New Roman" panose="02020603050405020304" pitchFamily="18" charset="0"/>
                      </a:rPr>
                      <m:t>𝜐</m:t>
                    </m:r>
                  </m:oMath>
                </a14:m>
                <a:r>
                  <a:rPr lang="en-US" altLang="zh-CN" sz="1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𝜐</m:t>
                    </m:r>
                    <m:r>
                      <a:rPr lang="en-US" altLang="zh-CN" sz="1600" b="0" i="1" smtClean="0">
                        <a:latin typeface="Cambria Math" panose="02040503050406030204" pitchFamily="18" charset="0"/>
                        <a:cs typeface="Times New Roman" panose="02020603050405020304" pitchFamily="18" charset="0"/>
                      </a:rPr>
                      <m:t>&gt;0</m:t>
                    </m:r>
                  </m:oMath>
                </a14:m>
                <a:r>
                  <a:rPr lang="en-US" altLang="zh-CN" sz="1600"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0≤</m:t>
                    </m:r>
                    <m:r>
                      <a:rPr lang="en-US" altLang="zh-CN" sz="1600" b="0" i="1" smtClean="0">
                        <a:latin typeface="Cambria Math" panose="02040503050406030204" pitchFamily="18" charset="0"/>
                        <a:cs typeface="Times New Roman" panose="02020603050405020304" pitchFamily="18" charset="0"/>
                      </a:rPr>
                      <m:t>𝑖</m:t>
                    </m:r>
                    <m:r>
                      <a:rPr lang="en-US" altLang="zh-CN" sz="1600" b="0" i="1" smtClean="0">
                        <a:latin typeface="Cambria Math" panose="02040503050406030204" pitchFamily="18" charset="0"/>
                        <a:cs typeface="Times New Roman" panose="02020603050405020304" pitchFamily="18" charset="0"/>
                      </a:rPr>
                      <m:t>≤⌈</m:t>
                    </m:r>
                    <m:f>
                      <m:fPr>
                        <m:ctrlPr>
                          <a:rPr lang="en-US" altLang="zh-CN" sz="1600" b="0" i="1" smtClean="0">
                            <a:latin typeface="Cambria Math" panose="02040503050406030204" pitchFamily="18" charset="0"/>
                            <a:cs typeface="Times New Roman" panose="02020603050405020304" pitchFamily="18" charset="0"/>
                          </a:rPr>
                        </m:ctrlPr>
                      </m:fPr>
                      <m:num>
                        <m:r>
                          <a:rPr lang="en-US" altLang="zh-CN" sz="1600" b="0" i="1" smtClean="0">
                            <a:latin typeface="Cambria Math" panose="02040503050406030204" pitchFamily="18" charset="0"/>
                            <a:cs typeface="Times New Roman" panose="02020603050405020304" pitchFamily="18" charset="0"/>
                          </a:rPr>
                          <m:t>1</m:t>
                        </m:r>
                      </m:num>
                      <m:den>
                        <m:r>
                          <a:rPr lang="en-US" altLang="zh-CN" sz="1600" b="0" i="1" smtClean="0">
                            <a:latin typeface="Cambria Math" panose="02040503050406030204" pitchFamily="18" charset="0"/>
                            <a:cs typeface="Times New Roman" panose="02020603050405020304" pitchFamily="18" charset="0"/>
                          </a:rPr>
                          <m:t>𝜐</m:t>
                        </m:r>
                      </m:den>
                    </m:f>
                    <m:r>
                      <a:rPr lang="en-US" altLang="zh-CN" sz="1600" b="0" i="1" smtClean="0">
                        <a:latin typeface="Cambria Math" panose="02040503050406030204" pitchFamily="18" charset="0"/>
                        <a:cs typeface="Times New Roman" panose="02020603050405020304" pitchFamily="18" charset="0"/>
                      </a:rPr>
                      <m:t>⌉</m:t>
                    </m:r>
                  </m:oMath>
                </a14:m>
                <a:r>
                  <a:rPr lang="en-US" altLang="zh-CN" sz="1600" dirty="0">
                    <a:latin typeface="Times New Roman" panose="02020603050405020304" pitchFamily="18" charset="0"/>
                    <a:cs typeface="Times New Roman" panose="02020603050405020304" pitchFamily="18" charset="0"/>
                  </a:rPr>
                  <a:t>. Under the discreteness, when the reward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𝑟</m:t>
                        </m:r>
                      </m:e>
                      <m:sub>
                        <m:r>
                          <a:rPr lang="en-US" altLang="zh-CN" sz="1600" b="0" i="1" smtClean="0">
                            <a:latin typeface="Cambria Math" panose="02040503050406030204" pitchFamily="18" charset="0"/>
                            <a:cs typeface="Times New Roman" panose="02020603050405020304" pitchFamily="18" charset="0"/>
                          </a:rPr>
                          <m:t>h</m:t>
                        </m:r>
                      </m:sub>
                    </m:sSub>
                  </m:oMath>
                </a14:m>
                <a:r>
                  <a:rPr lang="en-US" altLang="zh-CN" sz="1600" dirty="0">
                    <a:latin typeface="Times New Roman" panose="02020603050405020304" pitchFamily="18" charset="0"/>
                    <a:cs typeface="Times New Roman" panose="02020603050405020304" pitchFamily="18" charset="0"/>
                  </a:rPr>
                  <a:t> is discrete, we can only search </a:t>
                </a:r>
                <a14:m>
                  <m:oMath xmlns:m="http://schemas.openxmlformats.org/officeDocument/2006/math">
                    <m:sSup>
                      <m:sSupPr>
                        <m:ctrlPr>
                          <a:rPr lang="en-US" altLang="zh-CN" sz="1600" b="0" i="1" smtClean="0">
                            <a:latin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cs typeface="Times New Roman" panose="02020603050405020304" pitchFamily="18" charset="0"/>
                          </a:rPr>
                          <m:t>𝑐</m:t>
                        </m:r>
                      </m:e>
                      <m:sup>
                        <m:r>
                          <a:rPr lang="en-US" altLang="zh-CN" sz="1600" b="0" i="1" smtClean="0">
                            <a:latin typeface="Cambria Math" panose="02040503050406030204" pitchFamily="18" charset="0"/>
                            <a:cs typeface="Times New Roman" panose="02020603050405020304" pitchFamily="18" charset="0"/>
                          </a:rPr>
                          <m:t>𝑘</m:t>
                        </m:r>
                      </m:sup>
                    </m:sSup>
                  </m:oMath>
                </a14:m>
                <a:r>
                  <a:rPr lang="en-US" altLang="zh-CN" sz="1600" dirty="0">
                    <a:latin typeface="Times New Roman" panose="02020603050405020304" pitchFamily="18" charset="0"/>
                    <a:cs typeface="Times New Roman" panose="02020603050405020304" pitchFamily="18" charset="0"/>
                  </a:rPr>
                  <a:t> within the grid in Line 15 of Algorithm 1: </a:t>
                </a:r>
              </a:p>
              <a:p>
                <a:pPr marL="0" indent="0" algn="just" hangingPunct="1">
                  <a:lnSpc>
                    <a:spcPct val="120000"/>
                  </a:lnSpc>
                  <a:spcBef>
                    <a:spcPts val="1600"/>
                  </a:spcBef>
                  <a:buNone/>
                </a:pPr>
                <a:endParaRPr lang="en-US" altLang="zh-CN" sz="1600" dirty="0">
                  <a:latin typeface="Times New Roman" panose="02020603050405020304" pitchFamily="18" charset="0"/>
                  <a:cs typeface="Times New Roman" panose="02020603050405020304" pitchFamily="18" charset="0"/>
                </a:endParaRPr>
              </a:p>
              <a:p>
                <a:pPr marL="0" indent="0" algn="just" hangingPunct="1">
                  <a:lnSpc>
                    <a:spcPct val="120000"/>
                  </a:lnSpc>
                  <a:spcBef>
                    <a:spcPts val="1600"/>
                  </a:spcBef>
                  <a:buNone/>
                </a:pPr>
                <a:r>
                  <a:rPr lang="en-US" altLang="zh-CN" sz="18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For this objective we introduce a novel LSVI-UCB, stated in Algorithm 2.</a:t>
                </a:r>
              </a:p>
              <a:p>
                <a:pPr algn="just" hangingPunct="1">
                  <a:lnSpc>
                    <a:spcPct val="120000"/>
                  </a:lnSpc>
                  <a:spcBef>
                    <a:spcPts val="1600"/>
                  </a:spcBef>
                </a:pPr>
                <a:r>
                  <a:rPr lang="en-US" altLang="zh-CN" sz="1600" dirty="0">
                    <a:latin typeface="Times New Roman" panose="02020603050405020304" pitchFamily="18" charset="0"/>
                    <a:cs typeface="Times New Roman" panose="02020603050405020304" pitchFamily="18" charset="0"/>
                  </a:rPr>
                  <a:t>For a continuous </a:t>
                </a:r>
                <a14:m>
                  <m:oMath xmlns:m="http://schemas.openxmlformats.org/officeDocument/2006/math">
                    <m:r>
                      <a:rPr lang="en-US" altLang="zh-CN" sz="1600">
                        <a:latin typeface="Cambria Math" panose="02040503050406030204" pitchFamily="18" charset="0"/>
                        <a:cs typeface="Times New Roman" panose="02020603050405020304" pitchFamily="18" charset="0"/>
                      </a:rPr>
                      <m:t>𝑟</m:t>
                    </m:r>
                  </m:oMath>
                </a14:m>
                <a:r>
                  <a:rPr lang="en-US" altLang="zh-CN" sz="1600" dirty="0">
                    <a:latin typeface="Times New Roman" panose="02020603050405020304" pitchFamily="18" charset="0"/>
                    <a:cs typeface="Times New Roman" panose="02020603050405020304" pitchFamily="18" charset="0"/>
                  </a:rPr>
                  <a:t>, we can discretize it with sufficiently high precision so that all the analysis still applies. Combining Algorithm 1 and 2, we can derive a computationally efficient algorithm, called ELLA, for </a:t>
                </a:r>
                <a:r>
                  <a:rPr lang="en-US" altLang="zh-CN" sz="1600" dirty="0" err="1">
                    <a:latin typeface="Times New Roman" panose="02020603050405020304" pitchFamily="18" charset="0"/>
                    <a:cs typeface="Times New Roman" panose="02020603050405020304" pitchFamily="18" charset="0"/>
                  </a:rPr>
                  <a:t>CVaR</a:t>
                </a:r>
                <a:r>
                  <a:rPr lang="en-US" altLang="zh-CN" sz="1600" dirty="0">
                    <a:latin typeface="Times New Roman" panose="02020603050405020304" pitchFamily="18" charset="0"/>
                    <a:cs typeface="Times New Roman" panose="02020603050405020304" pitchFamily="18" charset="0"/>
                  </a:rPr>
                  <a:t> objective in low-rank MDPs, which is shown in  ELLA Algorithm.</a:t>
                </a:r>
              </a:p>
              <a:p>
                <a:pPr algn="just" hangingPunct="1">
                  <a:lnSpc>
                    <a:spcPct val="120000"/>
                  </a:lnSpc>
                  <a:spcBef>
                    <a:spcPts val="1600"/>
                  </a:spcBef>
                </a:pPr>
                <a:r>
                  <a:rPr lang="en-US" altLang="zh-CN" sz="1600" b="1" dirty="0">
                    <a:latin typeface="Times New Roman" panose="02020603050405020304" pitchFamily="18" charset="0"/>
                    <a:cs typeface="Times New Roman" panose="02020603050405020304" pitchFamily="18" charset="0"/>
                  </a:rPr>
                  <a:t>Theoretical guarantees.	      </a:t>
                </a:r>
                <a:r>
                  <a:rPr lang="en-US" altLang="zh-CN" sz="1600" dirty="0">
                    <a:latin typeface="Times New Roman" panose="02020603050405020304" pitchFamily="18" charset="0"/>
                    <a:cs typeface="Times New Roman" panose="02020603050405020304" pitchFamily="18" charset="0"/>
                  </a:rPr>
                  <a:t>Particularly, the following theorem characterizes the computational cost for finding an ϵ-optimal policy</a:t>
                </a:r>
              </a:p>
            </p:txBody>
          </p:sp>
        </mc:Choice>
        <mc:Fallback xmlns="">
          <p:sp>
            <p:nvSpPr>
              <p:cNvPr id="17" name="文本占位符 2">
                <a:extLst>
                  <a:ext uri="{FF2B5EF4-FFF2-40B4-BE49-F238E27FC236}">
                    <a16:creationId xmlns:a16="http://schemas.microsoft.com/office/drawing/2014/main" id="{19F39710-3AD1-740D-A191-D571EA5253FF}"/>
                  </a:ext>
                </a:extLst>
              </p:cNvPr>
              <p:cNvSpPr txBox="1">
                <a:spLocks noRot="1" noChangeAspect="1" noMove="1" noResize="1" noEditPoints="1" noAdjustHandles="1" noChangeArrowheads="1" noChangeShapeType="1" noTextEdit="1"/>
              </p:cNvSpPr>
              <p:nvPr/>
            </p:nvSpPr>
            <p:spPr>
              <a:xfrm>
                <a:off x="21961677" y="4979484"/>
                <a:ext cx="9019513" cy="5667344"/>
              </a:xfrm>
              <a:prstGeom prst="rect">
                <a:avLst/>
              </a:prstGeom>
              <a:blipFill>
                <a:blip r:embed="rId10"/>
                <a:stretch>
                  <a:fillRect l="-281" r="-281" b="-3579"/>
                </a:stretch>
              </a:blipFill>
            </p:spPr>
            <p:txBody>
              <a:bodyPr/>
              <a:lstStyle/>
              <a:p>
                <a:r>
                  <a:rPr lang="en-CN">
                    <a:noFill/>
                  </a:rPr>
                  <a:t> </a:t>
                </a:r>
              </a:p>
            </p:txBody>
          </p:sp>
        </mc:Fallback>
      </mc:AlternateContent>
      <p:pic>
        <p:nvPicPr>
          <p:cNvPr id="31" name="图片 30">
            <a:extLst>
              <a:ext uri="{FF2B5EF4-FFF2-40B4-BE49-F238E27FC236}">
                <a16:creationId xmlns:a16="http://schemas.microsoft.com/office/drawing/2014/main" id="{0562D6DB-3946-06F8-881F-DF5C88AA21CD}"/>
              </a:ext>
            </a:extLst>
          </p:cNvPr>
          <p:cNvPicPr>
            <a:picLocks noChangeAspect="1"/>
          </p:cNvPicPr>
          <p:nvPr/>
        </p:nvPicPr>
        <p:blipFill>
          <a:blip r:embed="rId11"/>
          <a:stretch>
            <a:fillRect/>
          </a:stretch>
        </p:blipFill>
        <p:spPr>
          <a:xfrm>
            <a:off x="24203726" y="7897299"/>
            <a:ext cx="4998834" cy="689912"/>
          </a:xfrm>
          <a:prstGeom prst="rect">
            <a:avLst/>
          </a:prstGeom>
        </p:spPr>
      </p:pic>
      <p:pic>
        <p:nvPicPr>
          <p:cNvPr id="34" name="图片 33">
            <a:extLst>
              <a:ext uri="{FF2B5EF4-FFF2-40B4-BE49-F238E27FC236}">
                <a16:creationId xmlns:a16="http://schemas.microsoft.com/office/drawing/2014/main" id="{5181839F-503B-6FCD-4237-0D9F06FDC8DC}"/>
              </a:ext>
            </a:extLst>
          </p:cNvPr>
          <p:cNvPicPr>
            <a:picLocks noChangeAspect="1"/>
          </p:cNvPicPr>
          <p:nvPr/>
        </p:nvPicPr>
        <p:blipFill>
          <a:blip r:embed="rId12"/>
          <a:stretch>
            <a:fillRect/>
          </a:stretch>
        </p:blipFill>
        <p:spPr>
          <a:xfrm>
            <a:off x="22721517" y="10853353"/>
            <a:ext cx="7963252" cy="1612224"/>
          </a:xfrm>
          <a:prstGeom prst="rect">
            <a:avLst/>
          </a:prstGeom>
        </p:spPr>
      </p:pic>
      <p:sp>
        <p:nvSpPr>
          <p:cNvPr id="35" name="文本框 34">
            <a:extLst>
              <a:ext uri="{FF2B5EF4-FFF2-40B4-BE49-F238E27FC236}">
                <a16:creationId xmlns:a16="http://schemas.microsoft.com/office/drawing/2014/main" id="{45F92D5B-F469-8121-8CD7-36EDAFC9F1C4}"/>
              </a:ext>
            </a:extLst>
          </p:cNvPr>
          <p:cNvSpPr txBox="1"/>
          <p:nvPr/>
        </p:nvSpPr>
        <p:spPr>
          <a:xfrm>
            <a:off x="22123561" y="13322336"/>
            <a:ext cx="885762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spcBef>
                <a:spcPts val="0"/>
              </a:spcBef>
              <a:spcAft>
                <a:spcPts val="0"/>
              </a:spcAft>
              <a:buClrTx/>
              <a:buSzTx/>
              <a:buFontTx/>
              <a:buNone/>
              <a:tabLst/>
            </a:pPr>
            <a:r>
              <a:rPr lang="en-US" altLang="zh-CN" sz="1600" dirty="0">
                <a:latin typeface="Times New Roman" panose="02020603050405020304" pitchFamily="18" charset="0"/>
                <a:cs typeface="Times New Roman" panose="02020603050405020304" pitchFamily="18" charset="0"/>
              </a:rPr>
              <a:t>The work presented in this paper is partially supported by a research grant from the Research Grants Council, Hong Kong, China (RGC Ref. No. CUHK 14206820). </a:t>
            </a:r>
            <a:endParaRPr kumimoji="0" lang="zh-CN" altLang="en-US" sz="1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301</TotalTime>
  <Words>1358</Words>
  <Application>Microsoft Office PowerPoint</Application>
  <PresentationFormat>自定义</PresentationFormat>
  <Paragraphs>62</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Yulai Zhao</dc:creator>
  <cp:lastModifiedBy>Yulai Zhao</cp:lastModifiedBy>
  <cp:revision>55</cp:revision>
  <dcterms:modified xsi:type="dcterms:W3CDTF">2023-12-06T19:03:49Z</dcterms:modified>
</cp:coreProperties>
</file>