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673" r:id="rId3"/>
  </p:sldMasterIdLst>
  <p:notesMasterIdLst>
    <p:notesMasterId r:id="rId16"/>
  </p:notesMasterIdLst>
  <p:handoutMasterIdLst>
    <p:handoutMasterId r:id="rId17"/>
  </p:handoutMasterIdLst>
  <p:sldIdLst>
    <p:sldId id="529" r:id="rId4"/>
    <p:sldId id="530" r:id="rId5"/>
    <p:sldId id="555" r:id="rId6"/>
    <p:sldId id="562" r:id="rId7"/>
    <p:sldId id="561" r:id="rId8"/>
    <p:sldId id="560" r:id="rId9"/>
    <p:sldId id="559" r:id="rId10"/>
    <p:sldId id="558" r:id="rId11"/>
    <p:sldId id="557" r:id="rId12"/>
    <p:sldId id="556" r:id="rId13"/>
    <p:sldId id="563" r:id="rId14"/>
    <p:sldId id="552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  <a:srgbClr val="0000CC"/>
    <a:srgbClr val="C00000"/>
    <a:srgbClr val="FFFF00"/>
    <a:srgbClr val="DDDDDD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12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19" tIns="47310" rIns="94619" bIns="47310" numCol="1" anchor="t" anchorCtr="0" compatLnSpc="1">
            <a:prstTxWarp prst="textNoShape">
              <a:avLst/>
            </a:prstTxWarp>
          </a:bodyPr>
          <a:lstStyle>
            <a:lvl1pPr defTabSz="9445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1625" y="0"/>
            <a:ext cx="31638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19" tIns="47310" rIns="94619" bIns="47310" numCol="1" anchor="t" anchorCtr="0" compatLnSpc="1">
            <a:prstTxWarp prst="textNoShape">
              <a:avLst/>
            </a:prstTxWarp>
          </a:bodyPr>
          <a:lstStyle>
            <a:lvl1pPr algn="r" defTabSz="9445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5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19" tIns="47310" rIns="94619" bIns="47310" numCol="1" anchor="b" anchorCtr="0" compatLnSpc="1">
            <a:prstTxWarp prst="textNoShape">
              <a:avLst/>
            </a:prstTxWarp>
          </a:bodyPr>
          <a:lstStyle>
            <a:lvl1pPr defTabSz="9445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1625" y="9129713"/>
            <a:ext cx="3163888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4619" tIns="47310" rIns="94619" bIns="47310" numCol="1" anchor="b" anchorCtr="0" compatLnSpc="1">
            <a:prstTxWarp prst="textNoShape">
              <a:avLst/>
            </a:prstTxWarp>
          </a:bodyPr>
          <a:lstStyle>
            <a:lvl1pPr algn="r" defTabSz="944563">
              <a:defRPr sz="1200"/>
            </a:lvl1pPr>
          </a:lstStyle>
          <a:p>
            <a:pPr>
              <a:defRPr/>
            </a:pPr>
            <a:fld id="{B70CE348-27CA-4783-80D3-C37A58AAB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5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FED25A1-1C3A-414B-B6FB-32C73C7EAE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6648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993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370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13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68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642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210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948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5607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16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01B01C38-6570-492F-A663-2CE81598A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534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FA2B245C-71FC-4CF0-8217-D14D52E24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43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9B0B95C9-42CC-42E8-88BD-8F6F655BF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80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DB36EC05-2C39-45B5-9ECC-D7363E300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14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58CC0EE6-6663-40BF-B242-F455C1AC3F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51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E4E990D0-340E-40B7-8CCF-CD41BE50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881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1"/>
          <p:cNvCxnSpPr>
            <a:cxnSpLocks noChangeShapeType="1"/>
          </p:cNvCxnSpPr>
          <p:nvPr/>
        </p:nvCxnSpPr>
        <p:spPr bwMode="auto">
          <a:xfrm>
            <a:off x="838200" y="2362200"/>
            <a:ext cx="7620000" cy="1588"/>
          </a:xfrm>
          <a:prstGeom prst="line">
            <a:avLst/>
          </a:prstGeom>
          <a:noFill/>
          <a:ln w="9525">
            <a:solidFill>
              <a:schemeClr val="bg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13"/>
          <p:cNvCxnSpPr>
            <a:cxnSpLocks noChangeShapeType="1"/>
          </p:cNvCxnSpPr>
          <p:nvPr/>
        </p:nvCxnSpPr>
        <p:spPr bwMode="auto">
          <a:xfrm>
            <a:off x="838200" y="2363788"/>
            <a:ext cx="76200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CED44CE8-9A87-4E57-B1B3-3477962F5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39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69924EB5-6627-4050-9FB5-47BF67420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98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EF676A80-B35D-46DF-B337-7635A4904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130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69B4875E-D9BC-40A3-8F6A-A400D0F6B1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111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C0A157AA-2F1F-49E0-89CC-D496C9064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91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F99D17A1-7582-401A-85B8-C7F6A42B41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88278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92CF90BA-2413-4E85-972B-180EAE8A8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683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A322D55B-61E5-4F9E-BAB5-BAF40CA0E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894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C3FB71C1-DFD9-4D2A-90F3-94B6CCDBB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132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4A0C8E78-B164-4EF2-BB7D-93E0824D8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307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31CFE-8EFA-4BF9-8B83-3516BAC052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2209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1E30-CC7E-4871-912D-0F0BCA65F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32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9838-8C0F-499F-8685-18605404B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301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64892-6328-4EBE-B828-E2DDABCA8B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4835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8B789-8939-47D7-82EE-5FD6ABB706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7938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DB2D4-2F61-4013-8AC4-37DE0FAE1C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474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D77E86C5-46CB-48BD-B0B6-0FC4E9C4B9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074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B14B9-92ED-45CA-8733-957EDCC565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872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C7A94-2773-41D3-95B4-78642EFB7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162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4AD0C-AB00-42C0-9627-8C97BDFC61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58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9424C-D8FF-4B30-BAB4-7BDCEB4EB0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3978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5A7F2-4159-43F0-9E40-A18CB98E3F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57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BD626CDB-9E77-413C-9194-35DB83290E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745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597626B9-815A-4164-A51D-7C2B302C8C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598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408EC45F-F1A6-48F8-A3EC-F5198AA6F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47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1359021D-3B43-4782-B41E-DD63E7F72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15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3B1E4CAC-6699-41D1-A3BE-928DB57FA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20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8DFFB3A8-0B63-4C4C-B672-A17CCD40D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17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6763" y="6400800"/>
            <a:ext cx="386238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6-</a:t>
            </a:r>
            <a:fld id="{3B84712E-7A78-441A-B873-270FC581B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v"/>
        <a:defRPr sz="2800">
          <a:solidFill>
            <a:schemeClr val="tx1"/>
          </a:solidFill>
          <a:latin typeface="Gill Sans MT" pitchFamily="34" charset="0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400">
          <a:solidFill>
            <a:schemeClr val="tx1"/>
          </a:solidFill>
          <a:latin typeface="Gill Sans MT" pitchFamily="34" charset="0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ＭＳ Ｐゴシック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6-</a:t>
            </a:r>
            <a:fld id="{530BB2FE-41A2-4BC1-BAEA-F4F93DB37C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5" name="Picture 2" descr="SC_COLO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2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S PGothic" pitchFamily="34" charset="-128"/>
              </a:defRPr>
            </a:lvl1pPr>
          </a:lstStyle>
          <a:p>
            <a:pPr>
              <a:defRPr/>
            </a:pPr>
            <a:r>
              <a:rPr lang="en-US"/>
              <a:t>Wireless and Mobile Networks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CC56568-2FE8-4DE5-90ED-1ABCEEF6B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4700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CSE 489/589</a:t>
            </a:r>
            <a:b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Modern Networking Concepts</a:t>
            </a:r>
            <a:b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Final review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0" y="3943350"/>
            <a:ext cx="9144000" cy="26098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Yangming Zhao</a:t>
            </a:r>
            <a:endParaRPr lang="en-US" altLang="en-US" sz="24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Malgun Gothic" pitchFamily="34" charset="-127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State University of New York at Buffalo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Protocol in each layer (4/4)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Link layer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Wire LAN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CSMA, CSMA/CD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Switch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Self-learning</a:t>
            </a:r>
          </a:p>
          <a:p>
            <a:pPr lvl="2" eaLnBrk="1" hangingPunct="1"/>
            <a:endParaRPr lang="en-US" altLang="en-US" dirty="0">
              <a:cs typeface="Calibri" panose="020F0502020204030204" pitchFamily="34" charset="0"/>
            </a:endParaRP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Wireless LAN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CSMA/CA</a:t>
            </a: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67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Wireless Networks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CDMA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Cellular Network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2G, 3G, 4G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WIFI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Handoff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Mobility support</a:t>
            </a: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46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3272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latin typeface="Gill Sans MT" charset="0"/>
                <a:ea typeface="ＭＳ Ｐゴシック" charset="0"/>
              </a:rPr>
              <a:t>What we learned in this course</a:t>
            </a:r>
            <a:endParaRPr lang="en-US" sz="4000" dirty="0">
              <a:latin typeface="Gill Sans MT" charset="0"/>
              <a:ea typeface="ＭＳ Ｐゴシック" charset="0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Layering</a:t>
            </a:r>
          </a:p>
          <a:p>
            <a:pPr lvl="1">
              <a:defRPr/>
            </a:pPr>
            <a:r>
              <a:rPr lang="en-US" dirty="0"/>
              <a:t>Application</a:t>
            </a:r>
          </a:p>
          <a:p>
            <a:pPr lvl="1">
              <a:defRPr/>
            </a:pPr>
            <a:r>
              <a:rPr lang="en-US" dirty="0"/>
              <a:t>Transport</a:t>
            </a:r>
          </a:p>
          <a:p>
            <a:pPr lvl="1">
              <a:defRPr/>
            </a:pPr>
            <a:r>
              <a:rPr lang="en-US" dirty="0"/>
              <a:t>Network</a:t>
            </a:r>
          </a:p>
          <a:p>
            <a:pPr lvl="1">
              <a:defRPr/>
            </a:pPr>
            <a:r>
              <a:rPr lang="en-US" dirty="0"/>
              <a:t>Link</a:t>
            </a:r>
          </a:p>
          <a:p>
            <a:pPr>
              <a:defRPr/>
            </a:pPr>
            <a:r>
              <a:rPr lang="en-US" dirty="0"/>
              <a:t>Address of each layer</a:t>
            </a:r>
          </a:p>
          <a:p>
            <a:pPr lvl="1">
              <a:defRPr/>
            </a:pPr>
            <a:r>
              <a:rPr lang="en-US" dirty="0"/>
              <a:t>Port number</a:t>
            </a:r>
          </a:p>
          <a:p>
            <a:pPr lvl="2">
              <a:defRPr/>
            </a:pPr>
            <a:r>
              <a:rPr lang="en-US" dirty="0"/>
              <a:t>Socket, application</a:t>
            </a:r>
          </a:p>
          <a:p>
            <a:pPr lvl="1">
              <a:defRPr/>
            </a:pPr>
            <a:r>
              <a:rPr lang="en-US" dirty="0"/>
              <a:t>IP address</a:t>
            </a:r>
          </a:p>
          <a:p>
            <a:pPr lvl="2">
              <a:defRPr/>
            </a:pPr>
            <a:r>
              <a:rPr lang="en-US" dirty="0"/>
              <a:t>Host/interface id</a:t>
            </a:r>
          </a:p>
          <a:p>
            <a:pPr lvl="1">
              <a:defRPr/>
            </a:pPr>
            <a:r>
              <a:rPr lang="en-US" dirty="0"/>
              <a:t>Mac address</a:t>
            </a:r>
          </a:p>
          <a:p>
            <a:pPr lvl="2">
              <a:defRPr/>
            </a:pPr>
            <a:r>
              <a:rPr lang="en-US" dirty="0"/>
              <a:t>Host/interface id</a:t>
            </a:r>
          </a:p>
        </p:txBody>
      </p:sp>
      <p:pic>
        <p:nvPicPr>
          <p:cNvPr id="7172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Communication Procedure (1/4)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Enter network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DHCP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Application </a:t>
            </a: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 Transport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Socket, port number, TCP/UDP header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Transport </a:t>
            </a: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 Network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IP header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Network </a:t>
            </a: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 Link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MAC header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Difference between wired link and wireless link</a:t>
            </a:r>
            <a:endParaRPr lang="en-US" altLang="en-US" dirty="0">
              <a:cs typeface="Calibri" panose="020F0502020204030204" pitchFamily="34" charset="0"/>
            </a:endParaRP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2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Communication Procedure (2/4)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Communication inside LAN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Link layer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MAC address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ARP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Communication outside of LAN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Network layer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IP address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Forwarding table</a:t>
            </a:r>
          </a:p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Communication for processes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Transport </a:t>
            </a:r>
            <a:r>
              <a:rPr lang="en-US" altLang="zh-CN" dirty="0">
                <a:cs typeface="Calibri" panose="020F0502020204030204" pitchFamily="34" charset="0"/>
              </a:rPr>
              <a:t>layer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Port number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Mux/</a:t>
            </a:r>
            <a:r>
              <a:rPr lang="en-US" altLang="en-US" dirty="0" err="1">
                <a:cs typeface="Calibri" panose="020F0502020204030204" pitchFamily="34" charset="0"/>
              </a:rPr>
              <a:t>Demux</a:t>
            </a:r>
            <a:endParaRPr lang="en-US" altLang="en-US" dirty="0">
              <a:cs typeface="Calibri" panose="020F0502020204030204" pitchFamily="34" charset="0"/>
            </a:endParaRP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278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Communication Procedure (3/4)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End host 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Source </a:t>
            </a:r>
            <a:r>
              <a:rPr lang="en-US" altLang="en-US" dirty="0" err="1">
                <a:cs typeface="Calibri" panose="020F0502020204030204" pitchFamily="34" charset="0"/>
              </a:rPr>
              <a:t>ip</a:t>
            </a:r>
            <a:r>
              <a:rPr lang="en-US" altLang="en-US" dirty="0">
                <a:cs typeface="Calibri" panose="020F0502020204030204" pitchFamily="34" charset="0"/>
              </a:rPr>
              <a:t> </a:t>
            </a: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cs typeface="Calibri" panose="020F0502020204030204" pitchFamily="34" charset="0"/>
                <a:sym typeface="Wingdings" panose="05000000000000000000" pitchFamily="2" charset="2"/>
              </a:rPr>
              <a:t>D</a:t>
            </a:r>
            <a:r>
              <a:rPr lang="en-US" altLang="en-US" dirty="0" err="1">
                <a:cs typeface="Calibri" panose="020F0502020204030204" pitchFamily="34" charset="0"/>
                <a:sym typeface="Wingdings" panose="05000000000000000000" pitchFamily="2" charset="2"/>
              </a:rPr>
              <a:t>est</a:t>
            </a: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cs typeface="Calibri" panose="020F0502020204030204" pitchFamily="34" charset="0"/>
                <a:sym typeface="Wingdings" panose="05000000000000000000" pitchFamily="2" charset="2"/>
              </a:rPr>
              <a:t>ip</a:t>
            </a:r>
            <a:endParaRPr lang="en-US" altLang="en-US" dirty="0"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Same subnet?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Yes, go mac, ARP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No, go gateway, routing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Same subnet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With MAC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Yes, send frame with </a:t>
            </a:r>
            <a:r>
              <a:rPr lang="en-US" altLang="en-US" dirty="0" err="1">
                <a:cs typeface="Calibri" panose="020F0502020204030204" pitchFamily="34" charset="0"/>
                <a:sym typeface="Wingdings" panose="05000000000000000000" pitchFamily="2" charset="2"/>
              </a:rPr>
              <a:t>dest</a:t>
            </a:r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 mac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  <a:sym typeface="Wingdings" panose="05000000000000000000" pitchFamily="2" charset="2"/>
              </a:rPr>
              <a:t>No, APR, flood</a:t>
            </a:r>
          </a:p>
          <a:p>
            <a:pPr lvl="2" eaLnBrk="1" hangingPunct="1"/>
            <a:endParaRPr lang="en-US" altLang="en-US" dirty="0">
              <a:cs typeface="Calibri" panose="020F0502020204030204" pitchFamily="34" charset="0"/>
            </a:endParaRP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12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Communication Procedure (4/4)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Notes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Port number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Not change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IP address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Not change except NAT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Mac address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Change in different subnets</a:t>
            </a: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88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pitchFamily="-105" charset="-128"/>
              </a:rPr>
              <a:t>Protocol in each layer (1/4)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Application layer</a:t>
            </a:r>
          </a:p>
          <a:p>
            <a:pPr lvl="1"/>
            <a:r>
              <a:rPr lang="en-US" altLang="zh-CN" dirty="0"/>
              <a:t>Web</a:t>
            </a:r>
            <a:endParaRPr lang="zh-CN" altLang="zh-CN" dirty="0"/>
          </a:p>
          <a:p>
            <a:pPr lvl="2"/>
            <a:r>
              <a:rPr lang="en-US" altLang="zh-CN" dirty="0"/>
              <a:t>Cookie</a:t>
            </a:r>
            <a:endParaRPr lang="zh-CN" altLang="zh-CN" dirty="0"/>
          </a:p>
          <a:p>
            <a:pPr lvl="2"/>
            <a:r>
              <a:rPr lang="en-US" altLang="zh-CN" dirty="0"/>
              <a:t>Cache</a:t>
            </a:r>
            <a:endParaRPr lang="zh-CN" altLang="zh-CN" dirty="0"/>
          </a:p>
          <a:p>
            <a:pPr lvl="1"/>
            <a:r>
              <a:rPr lang="en-US" altLang="zh-CN" dirty="0"/>
              <a:t>Http</a:t>
            </a:r>
            <a:endParaRPr lang="zh-CN" altLang="zh-CN" dirty="0"/>
          </a:p>
          <a:p>
            <a:pPr lvl="2"/>
            <a:r>
              <a:rPr lang="en-US" altLang="zh-CN" dirty="0"/>
              <a:t>Two types of Http: non-persistent, persistent</a:t>
            </a:r>
            <a:endParaRPr lang="zh-CN" altLang="zh-CN" dirty="0"/>
          </a:p>
          <a:p>
            <a:pPr lvl="2"/>
            <a:r>
              <a:rPr lang="en-US" altLang="zh-CN" dirty="0"/>
              <a:t>Different methods</a:t>
            </a:r>
            <a:endParaRPr lang="zh-CN" altLang="zh-CN" dirty="0"/>
          </a:p>
          <a:p>
            <a:pPr lvl="1"/>
            <a:r>
              <a:rPr lang="en-US" altLang="zh-CN" dirty="0"/>
              <a:t>Email, DNS, FTP</a:t>
            </a:r>
            <a:endParaRPr lang="zh-CN" altLang="zh-CN" dirty="0"/>
          </a:p>
          <a:p>
            <a:pPr lvl="1"/>
            <a:r>
              <a:rPr lang="en-US" altLang="zh-CN" dirty="0"/>
              <a:t>P2P</a:t>
            </a:r>
            <a:endParaRPr lang="zh-CN" altLang="zh-CN" dirty="0"/>
          </a:p>
          <a:p>
            <a:pPr lvl="2"/>
            <a:r>
              <a:rPr lang="en-US" altLang="zh-CN" dirty="0"/>
              <a:t>Benefit</a:t>
            </a:r>
            <a:endParaRPr lang="zh-CN" altLang="zh-CN" dirty="0"/>
          </a:p>
          <a:p>
            <a:pPr lvl="2"/>
            <a:r>
              <a:rPr lang="en-US" altLang="zh-CN" dirty="0"/>
              <a:t>Free-ride, tit-for-tat</a:t>
            </a:r>
            <a:endParaRPr lang="zh-CN" altLang="zh-CN" dirty="0"/>
          </a:p>
          <a:p>
            <a:pPr lvl="1" eaLnBrk="1" hangingPunct="1"/>
            <a:endParaRPr lang="en-US" altLang="en-US" dirty="0">
              <a:cs typeface="Calibri" panose="020F0502020204030204" pitchFamily="34" charset="0"/>
            </a:endParaRP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43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Protocol in each layer (2/4)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Transport layer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UDP</a:t>
            </a:r>
          </a:p>
          <a:p>
            <a:pPr lvl="2" eaLnBrk="1" hangingPunct="1"/>
            <a:r>
              <a:rPr lang="en-US" altLang="zh-CN" dirty="0"/>
              <a:t>Connectionless</a:t>
            </a:r>
          </a:p>
          <a:p>
            <a:pPr lvl="2"/>
            <a:r>
              <a:rPr lang="en-US" altLang="zh-CN" dirty="0"/>
              <a:t>Best-effort</a:t>
            </a:r>
          </a:p>
          <a:p>
            <a:pPr lvl="2"/>
            <a:r>
              <a:rPr lang="en-US" altLang="zh-CN" dirty="0"/>
              <a:t>Not-reliable</a:t>
            </a:r>
            <a:endParaRPr lang="en-US" altLang="en-US" dirty="0">
              <a:cs typeface="Calibri" panose="020F0502020204030204" pitchFamily="34" charset="0"/>
            </a:endParaRPr>
          </a:p>
          <a:p>
            <a:pPr lvl="2"/>
            <a:r>
              <a:rPr lang="en-US" altLang="zh-CN" dirty="0" err="1"/>
              <a:t>Demux</a:t>
            </a:r>
            <a:endParaRPr lang="zh-CN" altLang="zh-CN" dirty="0"/>
          </a:p>
          <a:p>
            <a:pPr lvl="1"/>
            <a:r>
              <a:rPr lang="en-US" altLang="zh-CN" dirty="0"/>
              <a:t>TCP</a:t>
            </a:r>
          </a:p>
          <a:p>
            <a:pPr lvl="2"/>
            <a:r>
              <a:rPr lang="en-US" altLang="zh-CN" dirty="0">
                <a:cs typeface="Calibri" panose="020F0502020204030204" pitchFamily="34" charset="0"/>
              </a:rPr>
              <a:t>Congestion control</a:t>
            </a:r>
          </a:p>
          <a:p>
            <a:pPr lvl="3"/>
            <a:r>
              <a:rPr lang="en-US" altLang="zh-CN" dirty="0">
                <a:cs typeface="Calibri" panose="020F0502020204030204" pitchFamily="34" charset="0"/>
              </a:rPr>
              <a:t>How to detect congestion</a:t>
            </a:r>
          </a:p>
          <a:p>
            <a:pPr lvl="2"/>
            <a:r>
              <a:rPr lang="en-US" altLang="en-US" dirty="0">
                <a:cs typeface="Calibri" panose="020F0502020204030204" pitchFamily="34" charset="0"/>
              </a:rPr>
              <a:t>Window management</a:t>
            </a:r>
          </a:p>
          <a:p>
            <a:pPr lvl="3"/>
            <a:r>
              <a:rPr lang="en-US" altLang="en-US" dirty="0">
                <a:cs typeface="Calibri" panose="020F0502020204030204" pitchFamily="34" charset="0"/>
              </a:rPr>
              <a:t>½ </a:t>
            </a:r>
            <a:r>
              <a:rPr lang="en-US" altLang="en-US" dirty="0" err="1">
                <a:cs typeface="Calibri" panose="020F0502020204030204" pitchFamily="34" charset="0"/>
              </a:rPr>
              <a:t>cwnd</a:t>
            </a:r>
            <a:r>
              <a:rPr lang="en-US" altLang="en-US" dirty="0">
                <a:cs typeface="Calibri" panose="020F0502020204030204" pitchFamily="34" charset="0"/>
              </a:rPr>
              <a:t>, ECN</a:t>
            </a:r>
          </a:p>
          <a:p>
            <a:pPr lvl="3"/>
            <a:r>
              <a:rPr lang="en-US" altLang="en-US" dirty="0" err="1">
                <a:cs typeface="Calibri" panose="020F0502020204030204" pitchFamily="34" charset="0"/>
              </a:rPr>
              <a:t>ssthreshold</a:t>
            </a:r>
            <a:r>
              <a:rPr lang="en-US" altLang="en-US" dirty="0">
                <a:cs typeface="Calibri" panose="020F0502020204030204" pitchFamily="34" charset="0"/>
              </a:rPr>
              <a:t>, slow start, congestion avoidance</a:t>
            </a:r>
          </a:p>
          <a:p>
            <a:pPr lvl="3"/>
            <a:endParaRPr lang="en-US" altLang="en-US" dirty="0">
              <a:cs typeface="Calibri" panose="020F0502020204030204" pitchFamily="34" charset="0"/>
            </a:endParaRP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50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255588"/>
            <a:ext cx="8736012" cy="11430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ea typeface="ＭＳ Ｐゴシック" pitchFamily="-105" charset="-128"/>
              </a:rPr>
              <a:t>Protocol in each layer (3/4)</a:t>
            </a:r>
            <a:endParaRPr lang="en-US" sz="3600" dirty="0">
              <a:ea typeface="ＭＳ Ｐゴシック" pitchFamily="-105" charset="-128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alibri" panose="020F0502020204030204" pitchFamily="34" charset="0"/>
              </a:rPr>
              <a:t>Network layer</a:t>
            </a:r>
          </a:p>
          <a:p>
            <a:pPr lvl="1" eaLnBrk="1" hangingPunct="1"/>
            <a:r>
              <a:rPr lang="en-US" altLang="en-US" dirty="0">
                <a:cs typeface="Calibri" panose="020F0502020204030204" pitchFamily="34" charset="0"/>
              </a:rPr>
              <a:t>IP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Address, net </a:t>
            </a:r>
            <a:r>
              <a:rPr lang="en-US" altLang="en-US" dirty="0" err="1">
                <a:cs typeface="Calibri" panose="020F0502020204030204" pitchFamily="34" charset="0"/>
              </a:rPr>
              <a:t>addr</a:t>
            </a:r>
            <a:r>
              <a:rPr lang="en-US" altLang="en-US" dirty="0">
                <a:cs typeface="Calibri" panose="020F0502020204030204" pitchFamily="34" charset="0"/>
              </a:rPr>
              <a:t>, host </a:t>
            </a:r>
            <a:r>
              <a:rPr lang="en-US" altLang="en-US" dirty="0" err="1">
                <a:cs typeface="Calibri" panose="020F0502020204030204" pitchFamily="34" charset="0"/>
              </a:rPr>
              <a:t>addr</a:t>
            </a:r>
            <a:r>
              <a:rPr lang="en-US" altLang="en-US" dirty="0">
                <a:cs typeface="Calibri" panose="020F0502020204030204" pitchFamily="34" charset="0"/>
              </a:rPr>
              <a:t>, mask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Routing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</a:rPr>
              <a:t>Destination based forwarding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</a:rPr>
              <a:t>SDN match based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IGP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</a:rPr>
              <a:t>OSPF, RIP</a:t>
            </a:r>
          </a:p>
          <a:p>
            <a:pPr lvl="2" eaLnBrk="1" hangingPunct="1"/>
            <a:r>
              <a:rPr lang="en-US" altLang="en-US" dirty="0">
                <a:cs typeface="Calibri" panose="020F0502020204030204" pitchFamily="34" charset="0"/>
              </a:rPr>
              <a:t>BGP</a:t>
            </a:r>
          </a:p>
          <a:p>
            <a:pPr lvl="3" eaLnBrk="1" hangingPunct="1"/>
            <a:r>
              <a:rPr lang="en-US" altLang="en-US" dirty="0">
                <a:cs typeface="Calibri" panose="020F0502020204030204" pitchFamily="34" charset="0"/>
              </a:rPr>
              <a:t>Edge router selection</a:t>
            </a:r>
          </a:p>
        </p:txBody>
      </p:sp>
      <p:pic>
        <p:nvPicPr>
          <p:cNvPr id="10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038225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6624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16202</TotalTime>
  <Words>324</Words>
  <Application>Microsoft Office PowerPoint</Application>
  <PresentationFormat>全屏显示(4:3)</PresentationFormat>
  <Paragraphs>111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Calibri</vt:lpstr>
      <vt:lpstr>Comic Sans MS</vt:lpstr>
      <vt:lpstr>Gill Sans MT</vt:lpstr>
      <vt:lpstr>Times New Roman</vt:lpstr>
      <vt:lpstr>Wingdings</vt:lpstr>
      <vt:lpstr>Default Design</vt:lpstr>
      <vt:lpstr>Theme1</vt:lpstr>
      <vt:lpstr>Office Theme</vt:lpstr>
      <vt:lpstr>CSE 489/589 Modern Networking Concepts Final review</vt:lpstr>
      <vt:lpstr>What we learned in this course</vt:lpstr>
      <vt:lpstr>Communication Procedure (1/4)</vt:lpstr>
      <vt:lpstr>Communication Procedure (2/4)</vt:lpstr>
      <vt:lpstr>Communication Procedure (3/4)</vt:lpstr>
      <vt:lpstr>Communication Procedure (4/4)</vt:lpstr>
      <vt:lpstr>Protocol in each layer (1/4)</vt:lpstr>
      <vt:lpstr>Protocol in each layer (2/4)</vt:lpstr>
      <vt:lpstr>Protocol in each layer (3/4)</vt:lpstr>
      <vt:lpstr>Protocol in each layer (4/4)</vt:lpstr>
      <vt:lpstr>Wireless Networks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Jim Kurose and Keith Ross</dc:creator>
  <cp:lastModifiedBy>Yangming Zhao</cp:lastModifiedBy>
  <cp:revision>414</cp:revision>
  <cp:lastPrinted>2011-11-16T01:40:55Z</cp:lastPrinted>
  <dcterms:created xsi:type="dcterms:W3CDTF">1999-10-08T19:08:27Z</dcterms:created>
  <dcterms:modified xsi:type="dcterms:W3CDTF">2019-06-30T19:09:59Z</dcterms:modified>
</cp:coreProperties>
</file>